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676" r:id="rId1"/>
  </p:sldMasterIdLst>
  <p:notesMasterIdLst>
    <p:notesMasterId r:id="rId44"/>
  </p:notesMasterIdLst>
  <p:handoutMasterIdLst>
    <p:handoutMasterId r:id="rId45"/>
  </p:handoutMasterIdLst>
  <p:sldIdLst>
    <p:sldId id="603" r:id="rId2"/>
    <p:sldId id="679" r:id="rId3"/>
    <p:sldId id="609" r:id="rId4"/>
    <p:sldId id="610" r:id="rId5"/>
    <p:sldId id="611" r:id="rId6"/>
    <p:sldId id="612" r:id="rId7"/>
    <p:sldId id="613" r:id="rId8"/>
    <p:sldId id="667" r:id="rId9"/>
    <p:sldId id="614" r:id="rId10"/>
    <p:sldId id="615" r:id="rId11"/>
    <p:sldId id="616" r:id="rId12"/>
    <p:sldId id="617" r:id="rId13"/>
    <p:sldId id="669" r:id="rId14"/>
    <p:sldId id="618" r:id="rId15"/>
    <p:sldId id="619" r:id="rId16"/>
    <p:sldId id="620" r:id="rId17"/>
    <p:sldId id="621" r:id="rId18"/>
    <p:sldId id="622" r:id="rId19"/>
    <p:sldId id="623" r:id="rId20"/>
    <p:sldId id="624" r:id="rId21"/>
    <p:sldId id="670" r:id="rId22"/>
    <p:sldId id="625" r:id="rId23"/>
    <p:sldId id="626" r:id="rId24"/>
    <p:sldId id="627" r:id="rId25"/>
    <p:sldId id="628" r:id="rId26"/>
    <p:sldId id="629" r:id="rId27"/>
    <p:sldId id="678" r:id="rId28"/>
    <p:sldId id="630" r:id="rId29"/>
    <p:sldId id="631" r:id="rId30"/>
    <p:sldId id="632" r:id="rId31"/>
    <p:sldId id="633" r:id="rId32"/>
    <p:sldId id="634" r:id="rId33"/>
    <p:sldId id="636" r:id="rId34"/>
    <p:sldId id="637" r:id="rId35"/>
    <p:sldId id="638" r:id="rId36"/>
    <p:sldId id="682" r:id="rId37"/>
    <p:sldId id="642" r:id="rId38"/>
    <p:sldId id="643" r:id="rId39"/>
    <p:sldId id="644" r:id="rId40"/>
    <p:sldId id="680" r:id="rId41"/>
    <p:sldId id="681" r:id="rId42"/>
    <p:sldId id="664" r:id="rId43"/>
  </p:sldIdLst>
  <p:sldSz cx="9144000" cy="6858000" type="screen4x3"/>
  <p:notesSz cx="6662738" cy="98329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0000FF"/>
    <a:srgbClr val="99FF99"/>
    <a:srgbClr val="FFFFCC"/>
    <a:srgbClr val="006600"/>
    <a:srgbClr val="9933FF"/>
    <a:srgbClr val="800000"/>
    <a:srgbClr val="FF0000"/>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92032" autoAdjust="0"/>
  </p:normalViewPr>
  <p:slideViewPr>
    <p:cSldViewPr snapToGrid="0" snapToObjects="1">
      <p:cViewPr varScale="1">
        <p:scale>
          <a:sx n="61" d="100"/>
          <a:sy n="61" d="100"/>
        </p:scale>
        <p:origin x="-93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08"/>
    </p:cViewPr>
  </p:sorterViewPr>
  <p:notesViewPr>
    <p:cSldViewPr snapToGrid="0" snapToObjects="1">
      <p:cViewPr>
        <p:scale>
          <a:sx n="100" d="100"/>
          <a:sy n="100" d="100"/>
        </p:scale>
        <p:origin x="-2808" y="-78"/>
      </p:cViewPr>
      <p:guideLst>
        <p:guide orient="horz" pos="3098"/>
        <p:guide pos="209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t" anchorCtr="0" compatLnSpc="1">
            <a:prstTxWarp prst="textNoShape">
              <a:avLst/>
            </a:prstTxWarp>
          </a:bodyPr>
          <a:lstStyle>
            <a:lvl1pPr defTabSz="917368" eaLnBrk="0" hangingPunct="0">
              <a:defRPr sz="1300">
                <a:latin typeface="Times New Roman" pitchFamily="18" charset="0"/>
                <a:cs typeface="Arial" charset="0"/>
              </a:defRPr>
            </a:lvl1pPr>
          </a:lstStyle>
          <a:p>
            <a:pPr>
              <a:defRPr/>
            </a:pPr>
            <a:r>
              <a:rPr lang="en-GB"/>
              <a:t>CS1010 Programming Methodology</a:t>
            </a:r>
          </a:p>
        </p:txBody>
      </p:sp>
      <p:sp>
        <p:nvSpPr>
          <p:cNvPr id="62467" name="Rectangle 1027"/>
          <p:cNvSpPr>
            <a:spLocks noGrp="1" noChangeArrowheads="1"/>
          </p:cNvSpPr>
          <p:nvPr>
            <p:ph type="dt" sz="quarter" idx="1"/>
          </p:nvPr>
        </p:nvSpPr>
        <p:spPr bwMode="auto">
          <a:xfrm>
            <a:off x="3775075" y="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t" anchorCtr="0" compatLnSpc="1">
            <a:prstTxWarp prst="textNoShape">
              <a:avLst/>
            </a:prstTxWarp>
          </a:bodyPr>
          <a:lstStyle>
            <a:lvl1pPr algn="r" defTabSz="915988" eaLnBrk="0" hangingPunct="0">
              <a:defRPr sz="1300" smtClean="0">
                <a:latin typeface="Times New Roman" pitchFamily="18" charset="0"/>
              </a:defRPr>
            </a:lvl1pPr>
          </a:lstStyle>
          <a:p>
            <a:pPr>
              <a:defRPr/>
            </a:pPr>
            <a:endParaRPr lang="en-GB"/>
          </a:p>
        </p:txBody>
      </p:sp>
      <p:sp>
        <p:nvSpPr>
          <p:cNvPr id="62468" name="Rectangle 1028"/>
          <p:cNvSpPr>
            <a:spLocks noGrp="1" noChangeArrowheads="1"/>
          </p:cNvSpPr>
          <p:nvPr>
            <p:ph type="ftr" sz="quarter" idx="2"/>
          </p:nvPr>
        </p:nvSpPr>
        <p:spPr bwMode="auto">
          <a:xfrm>
            <a:off x="0" y="934085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b" anchorCtr="0" compatLnSpc="1">
            <a:prstTxWarp prst="textNoShape">
              <a:avLst/>
            </a:prstTxWarp>
          </a:bodyPr>
          <a:lstStyle>
            <a:lvl1pPr defTabSz="915988" eaLnBrk="0" hangingPunct="0">
              <a:defRPr sz="1300" smtClean="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775075" y="934085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b" anchorCtr="0" compatLnSpc="1">
            <a:prstTxWarp prst="textNoShape">
              <a:avLst/>
            </a:prstTxWarp>
          </a:bodyPr>
          <a:lstStyle>
            <a:lvl1pPr algn="r" defTabSz="915988" eaLnBrk="0" hangingPunct="0">
              <a:defRPr sz="1300" smtClean="0">
                <a:latin typeface="Times New Roman" pitchFamily="18" charset="0"/>
              </a:defRPr>
            </a:lvl1pPr>
          </a:lstStyle>
          <a:p>
            <a:pPr>
              <a:defRPr/>
            </a:pPr>
            <a:fld id="{A252DA37-A21E-4BCC-A1ED-248BB5CF86AA}" type="slidenum">
              <a:rPr lang="en-GB"/>
              <a:pPr>
                <a:defRPr/>
              </a:pPr>
              <a:t>‹#›</a:t>
            </a:fld>
            <a:endParaRPr lang="en-GB"/>
          </a:p>
        </p:txBody>
      </p:sp>
    </p:spTree>
    <p:extLst>
      <p:ext uri="{BB962C8B-B14F-4D97-AF65-F5344CB8AC3E}">
        <p14:creationId xmlns:p14="http://schemas.microsoft.com/office/powerpoint/2010/main" val="3512996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t" anchorCtr="0" compatLnSpc="1">
            <a:prstTxWarp prst="textNoShape">
              <a:avLst/>
            </a:prstTxWarp>
          </a:bodyPr>
          <a:lstStyle>
            <a:lvl1pPr defTabSz="917368" eaLnBrk="0" hangingPunct="0">
              <a:defRPr lang="en-GB" sz="1300">
                <a:latin typeface="+mj-lt"/>
                <a:cs typeface="Arial" charset="0"/>
              </a:defRPr>
            </a:lvl1pPr>
          </a:lstStyle>
          <a:p>
            <a:pPr>
              <a:defRPr/>
            </a:pPr>
            <a:r>
              <a:rPr lang="en-US"/>
              <a:t>CS1010 Programming Methodology</a:t>
            </a:r>
          </a:p>
        </p:txBody>
      </p:sp>
      <p:sp>
        <p:nvSpPr>
          <p:cNvPr id="54275" name="Rectangle 4"/>
          <p:cNvSpPr>
            <a:spLocks noGrp="1" noRot="1" noChangeAspect="1" noChangeArrowheads="1" noTextEdit="1"/>
          </p:cNvSpPr>
          <p:nvPr>
            <p:ph type="sldImg" idx="2"/>
          </p:nvPr>
        </p:nvSpPr>
        <p:spPr bwMode="auto">
          <a:xfrm>
            <a:off x="874713" y="738188"/>
            <a:ext cx="4914900" cy="36861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p:cNvSpPr>
            <a:spLocks noGrp="1" noChangeArrowheads="1"/>
          </p:cNvSpPr>
          <p:nvPr>
            <p:ph type="body" sz="quarter" idx="3"/>
          </p:nvPr>
        </p:nvSpPr>
        <p:spPr bwMode="auto">
          <a:xfrm>
            <a:off x="889000" y="4670425"/>
            <a:ext cx="4884738" cy="4424363"/>
          </a:xfrm>
          <a:prstGeom prst="rect">
            <a:avLst/>
          </a:prstGeom>
          <a:noFill/>
          <a:ln w="12700" cap="sq">
            <a:noFill/>
            <a:miter lim="800000"/>
            <a:headEnd type="none" w="sm" len="sm"/>
            <a:tailEnd type="none" w="sm" len="sm"/>
          </a:ln>
          <a:effectLst/>
        </p:spPr>
        <p:txBody>
          <a:bodyPr vert="horz" wrap="square" lIns="91701" tIns="45851" rIns="91701" bIns="45851"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934085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b" anchorCtr="0" compatLnSpc="1">
            <a:prstTxWarp prst="textNoShape">
              <a:avLst/>
            </a:prstTxWarp>
          </a:bodyPr>
          <a:lstStyle>
            <a:lvl1pPr defTabSz="915988" eaLnBrk="0" hangingPunct="0">
              <a:defRPr sz="1300" smtClean="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775075" y="9340850"/>
            <a:ext cx="2887663" cy="492125"/>
          </a:xfrm>
          <a:prstGeom prst="rect">
            <a:avLst/>
          </a:prstGeom>
          <a:noFill/>
          <a:ln w="12700" cap="sq">
            <a:noFill/>
            <a:miter lim="800000"/>
            <a:headEnd type="none" w="sm" len="sm"/>
            <a:tailEnd type="none" w="sm" len="sm"/>
          </a:ln>
          <a:effectLst/>
        </p:spPr>
        <p:txBody>
          <a:bodyPr vert="horz" wrap="square" lIns="91701" tIns="45851" rIns="91701" bIns="45851" numCol="1" anchor="b" anchorCtr="0" compatLnSpc="1">
            <a:prstTxWarp prst="textNoShape">
              <a:avLst/>
            </a:prstTxWarp>
          </a:bodyPr>
          <a:lstStyle>
            <a:lvl1pPr algn="r" defTabSz="915988" eaLnBrk="0" hangingPunct="0">
              <a:defRPr sz="1300" smtClean="0">
                <a:latin typeface="Times New Roman" pitchFamily="18" charset="0"/>
              </a:defRPr>
            </a:lvl1pPr>
          </a:lstStyle>
          <a:p>
            <a:pPr>
              <a:defRPr/>
            </a:pPr>
            <a:fld id="{8CDAC741-07A4-4BBD-BEC4-F165810EB04D}" type="slidenum">
              <a:rPr lang="en-GB"/>
              <a:pPr>
                <a:defRPr/>
              </a:pPr>
              <a:t>‹#›</a:t>
            </a:fld>
            <a:endParaRPr lang="en-GB"/>
          </a:p>
        </p:txBody>
      </p:sp>
      <p:sp>
        <p:nvSpPr>
          <p:cNvPr id="8" name="Date Placeholder 7"/>
          <p:cNvSpPr>
            <a:spLocks noGrp="1"/>
          </p:cNvSpPr>
          <p:nvPr>
            <p:ph type="dt" idx="1"/>
          </p:nvPr>
        </p:nvSpPr>
        <p:spPr>
          <a:xfrm>
            <a:off x="3775075" y="0"/>
            <a:ext cx="2886075" cy="492125"/>
          </a:xfrm>
          <a:prstGeom prst="rect">
            <a:avLst/>
          </a:prstGeom>
        </p:spPr>
        <p:txBody>
          <a:bodyPr vert="horz" wrap="square" lIns="88066" tIns="44034" rIns="88066" bIns="44034" numCol="1" anchor="t" anchorCtr="0" compatLnSpc="1">
            <a:prstTxWarp prst="textNoShape">
              <a:avLst/>
            </a:prstTxWarp>
          </a:bodyPr>
          <a:lstStyle>
            <a:lvl1pPr algn="r">
              <a:defRPr sz="1200" smtClean="0"/>
            </a:lvl1pPr>
          </a:lstStyle>
          <a:p>
            <a:pPr>
              <a:defRPr/>
            </a:pPr>
            <a:fld id="{CAFCEFFC-A8CC-4ABE-BD62-1161FF8F1A74}" type="datetimeFigureOut">
              <a:rPr lang="en-US"/>
              <a:pPr>
                <a:defRPr/>
              </a:pPr>
              <a:t>3/25/2012</a:t>
            </a:fld>
            <a:endParaRPr lang="en-US"/>
          </a:p>
        </p:txBody>
      </p:sp>
    </p:spTree>
    <p:extLst>
      <p:ext uri="{BB962C8B-B14F-4D97-AF65-F5344CB8AC3E}">
        <p14:creationId xmlns:p14="http://schemas.microsoft.com/office/powerpoint/2010/main" val="271832164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noFill/>
          <a:ln w="9525"/>
        </p:spPr>
        <p:txBody>
          <a:bodyPr/>
          <a:lstStyle/>
          <a:p>
            <a:pPr eaLnBrk="1" hangingPunct="1"/>
            <a:endParaRPr lang="en-GB" smtClean="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w="9525"/>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None/>
              <a:tabLst/>
              <a:defRPr/>
            </a:pPr>
            <a:r>
              <a:rPr lang="en-US" dirty="0" smtClean="0">
                <a:cs typeface="Arial" pitchFamily="34" charset="0"/>
              </a:rPr>
              <a:t>f(2) will do 1 round, f(3)</a:t>
            </a:r>
            <a:r>
              <a:rPr lang="en-US" baseline="0" dirty="0" smtClean="0">
                <a:cs typeface="Arial" pitchFamily="34" charset="0"/>
              </a:rPr>
              <a:t> will do 2 rounds…</a:t>
            </a: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03429" name="Slide Number Placeholder 4"/>
          <p:cNvSpPr>
            <a:spLocks noGrp="1"/>
          </p:cNvSpPr>
          <p:nvPr>
            <p:ph type="sldNum" sz="quarter" idx="5"/>
          </p:nvPr>
        </p:nvSpPr>
        <p:spPr>
          <a:noFill/>
        </p:spPr>
        <p:txBody>
          <a:bodyPr/>
          <a:lstStyle/>
          <a:p>
            <a:pPr defTabSz="941388"/>
            <a:fld id="{A6F5284E-664D-467A-A81F-7B9B7782E58A}" type="slidenum">
              <a:rPr lang="en-GB" smtClean="0">
                <a:cs typeface="Arial" pitchFamily="34" charset="0"/>
              </a:rPr>
              <a:pPr defTabSz="941388"/>
              <a:t>10</a:t>
            </a:fld>
            <a:endParaRPr lang="en-GB" smtClean="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w="9525"/>
        </p:spPr>
        <p:txBody>
          <a:bodyPr/>
          <a:lstStyle/>
          <a:p>
            <a:pPr marL="0" indent="0">
              <a:buFont typeface="Calibri" pitchFamily="34" charset="0"/>
              <a:buNone/>
            </a:pPr>
            <a:r>
              <a:rPr lang="en-US" b="0" dirty="0" smtClean="0">
                <a:cs typeface="Arial" pitchFamily="34" charset="0"/>
              </a:rPr>
              <a:t>We need to finish the</a:t>
            </a:r>
            <a:r>
              <a:rPr lang="en-US" b="0" baseline="0" dirty="0" smtClean="0">
                <a:cs typeface="Arial" pitchFamily="34" charset="0"/>
              </a:rPr>
              <a:t> first function call first before we can make the second function call.</a:t>
            </a:r>
          </a:p>
          <a:p>
            <a:pPr marL="0" indent="0">
              <a:buFont typeface="Calibri" pitchFamily="34" charset="0"/>
              <a:buNone/>
            </a:pPr>
            <a:r>
              <a:rPr lang="en-SG" b="0" dirty="0" smtClean="0">
                <a:cs typeface="Arial" pitchFamily="34" charset="0"/>
              </a:rPr>
              <a:t>The same computations are done over and over again! </a:t>
            </a: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04453" name="Slide Number Placeholder 4"/>
          <p:cNvSpPr>
            <a:spLocks noGrp="1"/>
          </p:cNvSpPr>
          <p:nvPr>
            <p:ph type="sldNum" sz="quarter" idx="5"/>
          </p:nvPr>
        </p:nvSpPr>
        <p:spPr>
          <a:noFill/>
        </p:spPr>
        <p:txBody>
          <a:bodyPr/>
          <a:lstStyle/>
          <a:p>
            <a:pPr defTabSz="941388"/>
            <a:fld id="{97CE282A-91D4-40AE-859D-75A3272164F2}" type="slidenum">
              <a:rPr lang="en-GB" smtClean="0">
                <a:cs typeface="Arial" pitchFamily="34" charset="0"/>
              </a:rPr>
              <a:pPr defTabSz="941388"/>
              <a:t>11</a:t>
            </a:fld>
            <a:endParaRPr lang="en-GB" smtClean="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pPr marL="0" indent="0">
              <a:buFont typeface="+mj-lt"/>
              <a:buNone/>
            </a:pPr>
            <a:r>
              <a:rPr lang="en-US" dirty="0" smtClean="0">
                <a:cs typeface="Arial" pitchFamily="34" charset="0"/>
              </a:rPr>
              <a:t>Only the winding phase is shown for</a:t>
            </a:r>
            <a:r>
              <a:rPr lang="en-US" baseline="0" dirty="0" smtClean="0">
                <a:cs typeface="Arial" pitchFamily="34" charset="0"/>
              </a:rPr>
              <a:t> “recursion man”. Unwinding phase is too complex to animate.</a:t>
            </a: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88069" name="Slide Number Placeholder 4"/>
          <p:cNvSpPr>
            <a:spLocks noGrp="1"/>
          </p:cNvSpPr>
          <p:nvPr>
            <p:ph type="sldNum" sz="quarter" idx="5"/>
          </p:nvPr>
        </p:nvSpPr>
        <p:spPr>
          <a:noFill/>
        </p:spPr>
        <p:txBody>
          <a:bodyPr/>
          <a:lstStyle/>
          <a:p>
            <a:pPr defTabSz="941388"/>
            <a:fld id="{4C12A8F9-75F3-4303-943E-2200654E99F6}" type="slidenum">
              <a:rPr lang="en-GB" smtClean="0">
                <a:cs typeface="Arial" pitchFamily="34" charset="0"/>
              </a:rPr>
              <a:pPr defTabSz="941388"/>
              <a:t>12</a:t>
            </a:fld>
            <a:endParaRPr lang="en-GB" smtClean="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w="9525"/>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None/>
              <a:tabLst/>
              <a:defRPr/>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03429" name="Slide Number Placeholder 4"/>
          <p:cNvSpPr>
            <a:spLocks noGrp="1"/>
          </p:cNvSpPr>
          <p:nvPr>
            <p:ph type="sldNum" sz="quarter" idx="5"/>
          </p:nvPr>
        </p:nvSpPr>
        <p:spPr>
          <a:noFill/>
        </p:spPr>
        <p:txBody>
          <a:bodyPr/>
          <a:lstStyle/>
          <a:p>
            <a:pPr defTabSz="941388"/>
            <a:fld id="{A6F5284E-664D-467A-A81F-7B9B7782E58A}" type="slidenum">
              <a:rPr lang="en-GB" smtClean="0">
                <a:cs typeface="Arial" pitchFamily="34" charset="0"/>
              </a:rPr>
              <a:pPr defTabSz="941388"/>
              <a:t>13</a:t>
            </a:fld>
            <a:endParaRPr lang="en-GB" smtClean="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88069" name="Slide Number Placeholder 4"/>
          <p:cNvSpPr>
            <a:spLocks noGrp="1"/>
          </p:cNvSpPr>
          <p:nvPr>
            <p:ph type="sldNum" sz="quarter" idx="5"/>
          </p:nvPr>
        </p:nvSpPr>
        <p:spPr>
          <a:noFill/>
        </p:spPr>
        <p:txBody>
          <a:bodyPr/>
          <a:lstStyle/>
          <a:p>
            <a:pPr defTabSz="941388"/>
            <a:fld id="{4C12A8F9-75F3-4303-943E-2200654E99F6}" type="slidenum">
              <a:rPr lang="en-GB" smtClean="0">
                <a:cs typeface="Arial" pitchFamily="34" charset="0"/>
              </a:rPr>
              <a:pPr defTabSz="941388"/>
              <a:t>14</a:t>
            </a:fld>
            <a:endParaRPr lang="en-GB" smtClean="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88069" name="Slide Number Placeholder 4"/>
          <p:cNvSpPr>
            <a:spLocks noGrp="1"/>
          </p:cNvSpPr>
          <p:nvPr>
            <p:ph type="sldNum" sz="quarter" idx="5"/>
          </p:nvPr>
        </p:nvSpPr>
        <p:spPr>
          <a:noFill/>
        </p:spPr>
        <p:txBody>
          <a:bodyPr/>
          <a:lstStyle/>
          <a:p>
            <a:pPr defTabSz="941388"/>
            <a:fld id="{4C12A8F9-75F3-4303-943E-2200654E99F6}" type="slidenum">
              <a:rPr lang="en-GB" smtClean="0">
                <a:cs typeface="Arial" pitchFamily="34" charset="0"/>
              </a:rPr>
              <a:pPr defTabSz="941388"/>
              <a:t>15</a:t>
            </a:fld>
            <a:endParaRPr lang="en-GB" smtClean="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88069" name="Slide Number Placeholder 4"/>
          <p:cNvSpPr>
            <a:spLocks noGrp="1"/>
          </p:cNvSpPr>
          <p:nvPr>
            <p:ph type="sldNum" sz="quarter" idx="5"/>
          </p:nvPr>
        </p:nvSpPr>
        <p:spPr>
          <a:noFill/>
        </p:spPr>
        <p:txBody>
          <a:bodyPr/>
          <a:lstStyle/>
          <a:p>
            <a:pPr defTabSz="941388"/>
            <a:fld id="{4C12A8F9-75F3-4303-943E-2200654E99F6}" type="slidenum">
              <a:rPr lang="en-GB" smtClean="0">
                <a:cs typeface="Arial" pitchFamily="34" charset="0"/>
              </a:rPr>
              <a:pPr defTabSz="941388"/>
              <a:t>16</a:t>
            </a:fld>
            <a:endParaRPr lang="en-GB" smtClean="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88069" name="Slide Number Placeholder 4"/>
          <p:cNvSpPr>
            <a:spLocks noGrp="1"/>
          </p:cNvSpPr>
          <p:nvPr>
            <p:ph type="sldNum" sz="quarter" idx="5"/>
          </p:nvPr>
        </p:nvSpPr>
        <p:spPr>
          <a:noFill/>
        </p:spPr>
        <p:txBody>
          <a:bodyPr/>
          <a:lstStyle/>
          <a:p>
            <a:pPr defTabSz="941388"/>
            <a:fld id="{4C12A8F9-75F3-4303-943E-2200654E99F6}" type="slidenum">
              <a:rPr lang="en-GB" smtClean="0">
                <a:cs typeface="Arial" pitchFamily="34" charset="0"/>
              </a:rPr>
              <a:pPr defTabSz="941388"/>
              <a:t>17</a:t>
            </a:fld>
            <a:endParaRPr lang="en-GB" smtClean="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r>
              <a:rPr lang="en-US" dirty="0" smtClean="0">
                <a:cs typeface="Arial" pitchFamily="34" charset="0"/>
              </a:rPr>
              <a:t>Stack is</a:t>
            </a:r>
            <a:r>
              <a:rPr lang="en-US" baseline="0" dirty="0" smtClean="0">
                <a:cs typeface="Arial" pitchFamily="34" charset="0"/>
              </a:rPr>
              <a:t> a memory area that system used to trace function calls.</a:t>
            </a: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88069" name="Slide Number Placeholder 4"/>
          <p:cNvSpPr>
            <a:spLocks noGrp="1"/>
          </p:cNvSpPr>
          <p:nvPr>
            <p:ph type="sldNum" sz="quarter" idx="5"/>
          </p:nvPr>
        </p:nvSpPr>
        <p:spPr>
          <a:noFill/>
        </p:spPr>
        <p:txBody>
          <a:bodyPr/>
          <a:lstStyle/>
          <a:p>
            <a:pPr defTabSz="941388"/>
            <a:fld id="{4C12A8F9-75F3-4303-943E-2200654E99F6}" type="slidenum">
              <a:rPr lang="en-GB" smtClean="0">
                <a:cs typeface="Arial" pitchFamily="34" charset="0"/>
              </a:rPr>
              <a:pPr defTabSz="941388"/>
              <a:t>18</a:t>
            </a:fld>
            <a:endParaRPr lang="en-GB" smtClean="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ln w="9525"/>
        </p:spPr>
        <p:txBody>
          <a:bodyPr/>
          <a:lstStyle/>
          <a:p>
            <a:pPr marL="224600" indent="-224600">
              <a:tabLst>
                <a:tab pos="262033" algn="l"/>
              </a:tabLst>
              <a:defRPr/>
            </a:pPr>
            <a:r>
              <a:rPr lang="en-US" dirty="0" smtClean="0"/>
              <a:t>mystery1(3902) </a:t>
            </a:r>
            <a:r>
              <a:rPr lang="en-US" dirty="0" smtClean="0">
                <a:sym typeface="Wingdings" pitchFamily="2" charset="2"/>
              </a:rPr>
              <a:t> 2093</a:t>
            </a:r>
          </a:p>
          <a:p>
            <a:pPr>
              <a:tabLst>
                <a:tab pos="262033" algn="l"/>
              </a:tabLst>
              <a:defRPr/>
            </a:pPr>
            <a:r>
              <a:rPr lang="en-US" dirty="0" smtClean="0"/>
              <a:t>mystery2(3902) </a:t>
            </a:r>
            <a:r>
              <a:rPr lang="en-US" dirty="0" smtClean="0">
                <a:sym typeface="Wingdings" pitchFamily="2" charset="2"/>
              </a:rPr>
              <a:t> 3902</a:t>
            </a:r>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12645" name="Slide Number Placeholder 4"/>
          <p:cNvSpPr>
            <a:spLocks noGrp="1"/>
          </p:cNvSpPr>
          <p:nvPr>
            <p:ph type="sldNum" sz="quarter" idx="5"/>
          </p:nvPr>
        </p:nvSpPr>
        <p:spPr>
          <a:noFill/>
        </p:spPr>
        <p:txBody>
          <a:bodyPr/>
          <a:lstStyle/>
          <a:p>
            <a:pPr defTabSz="941388"/>
            <a:fld id="{17C20A0A-E937-404B-9D2F-315421AAED84}" type="slidenum">
              <a:rPr lang="en-GB" smtClean="0">
                <a:cs typeface="Arial" pitchFamily="34" charset="0"/>
              </a:rPr>
              <a:pPr defTabSz="941388"/>
              <a:t>19</a:t>
            </a:fld>
            <a:endParaRPr lang="en-GB" smtClean="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dirty="0">
                <a:solidFill>
                  <a:prstClr val="black"/>
                </a:solidFill>
              </a:rPr>
              <a:t>CS1010 Programming Methodology</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ln w="9525"/>
        </p:spPr>
        <p:txBody>
          <a:bodyPr/>
          <a:lstStyle/>
          <a:p>
            <a:pPr>
              <a:tabLst>
                <a:tab pos="262033" algn="l"/>
              </a:tabLst>
              <a:defRPr/>
            </a:pPr>
            <a:endParaRPr lang="en-SG"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12645" name="Slide Number Placeholder 4"/>
          <p:cNvSpPr>
            <a:spLocks noGrp="1"/>
          </p:cNvSpPr>
          <p:nvPr>
            <p:ph type="sldNum" sz="quarter" idx="5"/>
          </p:nvPr>
        </p:nvSpPr>
        <p:spPr>
          <a:noFill/>
        </p:spPr>
        <p:txBody>
          <a:bodyPr/>
          <a:lstStyle/>
          <a:p>
            <a:pPr defTabSz="941388"/>
            <a:fld id="{17C20A0A-E937-404B-9D2F-315421AAED84}" type="slidenum">
              <a:rPr lang="en-GB" smtClean="0">
                <a:cs typeface="Arial" pitchFamily="34" charset="0"/>
              </a:rPr>
              <a:pPr defTabSz="941388"/>
              <a:t>20</a:t>
            </a:fld>
            <a:endParaRPr lang="en-GB" smtClean="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ln w="9525"/>
        </p:spPr>
        <p:txBody>
          <a:bodyPr/>
          <a:lstStyle/>
          <a:p>
            <a:pPr marL="0" indent="0">
              <a:buNone/>
              <a:tabLst>
                <a:tab pos="262033" algn="l"/>
              </a:tabLst>
              <a:defRPr/>
            </a:pPr>
            <a:r>
              <a:rPr lang="en-US" b="0" baseline="0" dirty="0" smtClean="0"/>
              <a:t>Recurrence relation</a:t>
            </a:r>
            <a:br>
              <a:rPr lang="en-US" b="0" baseline="0" dirty="0" smtClean="0"/>
            </a:br>
            <a:r>
              <a:rPr lang="en-US" b="0" baseline="0" dirty="0" smtClean="0"/>
              <a:t> 	</a:t>
            </a:r>
            <a:r>
              <a:rPr lang="en-US" b="0" baseline="0" dirty="0" err="1" smtClean="0"/>
              <a:t>x</a:t>
            </a:r>
            <a:r>
              <a:rPr lang="en-US" b="0" baseline="30000" dirty="0" err="1" smtClean="0"/>
              <a:t>n</a:t>
            </a:r>
            <a:r>
              <a:rPr lang="en-US" b="0" baseline="0" dirty="0" smtClean="0"/>
              <a:t> = 1.0, n = 0</a:t>
            </a:r>
          </a:p>
          <a:p>
            <a:pPr marL="228600" indent="-228600">
              <a:buNone/>
              <a:tabLst>
                <a:tab pos="262033" algn="l"/>
              </a:tabLst>
              <a:defRPr/>
            </a:pPr>
            <a:r>
              <a:rPr lang="en-US" b="0" baseline="0" dirty="0" smtClean="0"/>
              <a:t>		</a:t>
            </a:r>
            <a:r>
              <a:rPr lang="en-US" b="0" baseline="0" dirty="0" err="1" smtClean="0"/>
              <a:t>x</a:t>
            </a:r>
            <a:r>
              <a:rPr lang="en-US" b="0" baseline="30000" dirty="0" err="1" smtClean="0"/>
              <a:t>n</a:t>
            </a:r>
            <a:r>
              <a:rPr lang="en-US" b="0" baseline="0" dirty="0" smtClean="0"/>
              <a:t> = x </a:t>
            </a:r>
            <a:r>
              <a:rPr lang="en-US" b="0" baseline="0" dirty="0" smtClean="0">
                <a:sym typeface="Symbol"/>
              </a:rPr>
              <a:t></a:t>
            </a:r>
            <a:r>
              <a:rPr lang="en-US" b="0" baseline="0" dirty="0" smtClean="0"/>
              <a:t> x</a:t>
            </a:r>
            <a:r>
              <a:rPr lang="en-US" b="0" baseline="30000" dirty="0" smtClean="0"/>
              <a:t>n-1</a:t>
            </a:r>
            <a:r>
              <a:rPr lang="en-US" b="0" baseline="0" dirty="0" smtClean="0"/>
              <a:t>, n &gt; 0</a:t>
            </a:r>
            <a:endParaRPr lang="en-US" b="0" dirty="0" smtClean="0"/>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12645" name="Slide Number Placeholder 4"/>
          <p:cNvSpPr>
            <a:spLocks noGrp="1"/>
          </p:cNvSpPr>
          <p:nvPr>
            <p:ph type="sldNum" sz="quarter" idx="5"/>
          </p:nvPr>
        </p:nvSpPr>
        <p:spPr>
          <a:noFill/>
        </p:spPr>
        <p:txBody>
          <a:bodyPr/>
          <a:lstStyle/>
          <a:p>
            <a:pPr defTabSz="941388"/>
            <a:fld id="{17C20A0A-E937-404B-9D2F-315421AAED84}" type="slidenum">
              <a:rPr lang="en-GB" smtClean="0">
                <a:cs typeface="Arial" pitchFamily="34" charset="0"/>
              </a:rPr>
              <a:pPr defTabSz="941388"/>
              <a:t>21</a:t>
            </a:fld>
            <a:endParaRPr lang="en-GB" smtClean="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96261" name="Slide Number Placeholder 4"/>
          <p:cNvSpPr>
            <a:spLocks noGrp="1"/>
          </p:cNvSpPr>
          <p:nvPr>
            <p:ph type="sldNum" sz="quarter" idx="5"/>
          </p:nvPr>
        </p:nvSpPr>
        <p:spPr>
          <a:noFill/>
        </p:spPr>
        <p:txBody>
          <a:bodyPr/>
          <a:lstStyle/>
          <a:p>
            <a:pPr defTabSz="941388"/>
            <a:fld id="{24BE70F5-E0EF-4E20-B480-7C743E5020F3}" type="slidenum">
              <a:rPr lang="en-GB" smtClean="0">
                <a:cs typeface="Arial" pitchFamily="34" charset="0"/>
              </a:rPr>
              <a:pPr defTabSz="941388"/>
              <a:t>22</a:t>
            </a:fld>
            <a:endParaRPr lang="en-GB" smtClean="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pPr marL="228600" indent="-22860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96261" name="Slide Number Placeholder 4"/>
          <p:cNvSpPr>
            <a:spLocks noGrp="1"/>
          </p:cNvSpPr>
          <p:nvPr>
            <p:ph type="sldNum" sz="quarter" idx="5"/>
          </p:nvPr>
        </p:nvSpPr>
        <p:spPr>
          <a:noFill/>
        </p:spPr>
        <p:txBody>
          <a:bodyPr/>
          <a:lstStyle/>
          <a:p>
            <a:pPr defTabSz="941388"/>
            <a:fld id="{24BE70F5-E0EF-4E20-B480-7C743E5020F3}" type="slidenum">
              <a:rPr lang="en-GB" smtClean="0">
                <a:cs typeface="Arial" pitchFamily="34" charset="0"/>
              </a:rPr>
              <a:pPr defTabSz="941388"/>
              <a:t>23</a:t>
            </a:fld>
            <a:endParaRPr lang="en-GB" smtClean="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pPr marL="0" indent="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96261" name="Slide Number Placeholder 4"/>
          <p:cNvSpPr>
            <a:spLocks noGrp="1"/>
          </p:cNvSpPr>
          <p:nvPr>
            <p:ph type="sldNum" sz="quarter" idx="5"/>
          </p:nvPr>
        </p:nvSpPr>
        <p:spPr>
          <a:noFill/>
        </p:spPr>
        <p:txBody>
          <a:bodyPr/>
          <a:lstStyle/>
          <a:p>
            <a:pPr defTabSz="941388"/>
            <a:fld id="{24BE70F5-E0EF-4E20-B480-7C743E5020F3}" type="slidenum">
              <a:rPr lang="en-GB" smtClean="0">
                <a:cs typeface="Arial" pitchFamily="34" charset="0"/>
              </a:rPr>
              <a:pPr defTabSz="941388"/>
              <a:t>24</a:t>
            </a:fld>
            <a:endParaRPr lang="en-GB" smtClean="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pPr marL="0" indent="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96261" name="Slide Number Placeholder 4"/>
          <p:cNvSpPr>
            <a:spLocks noGrp="1"/>
          </p:cNvSpPr>
          <p:nvPr>
            <p:ph type="sldNum" sz="quarter" idx="5"/>
          </p:nvPr>
        </p:nvSpPr>
        <p:spPr>
          <a:noFill/>
        </p:spPr>
        <p:txBody>
          <a:bodyPr/>
          <a:lstStyle/>
          <a:p>
            <a:pPr defTabSz="941388"/>
            <a:fld id="{24BE70F5-E0EF-4E20-B480-7C743E5020F3}" type="slidenum">
              <a:rPr lang="en-GB" smtClean="0">
                <a:cs typeface="Arial" pitchFamily="34" charset="0"/>
              </a:rPr>
              <a:pPr defTabSz="941388"/>
              <a:t>25</a:t>
            </a:fld>
            <a:endParaRPr lang="en-GB" smtClean="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pPr marL="0" indent="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96261" name="Slide Number Placeholder 4"/>
          <p:cNvSpPr>
            <a:spLocks noGrp="1"/>
          </p:cNvSpPr>
          <p:nvPr>
            <p:ph type="sldNum" sz="quarter" idx="5"/>
          </p:nvPr>
        </p:nvSpPr>
        <p:spPr>
          <a:noFill/>
        </p:spPr>
        <p:txBody>
          <a:bodyPr/>
          <a:lstStyle/>
          <a:p>
            <a:pPr defTabSz="941388"/>
            <a:fld id="{24BE70F5-E0EF-4E20-B480-7C743E5020F3}" type="slidenum">
              <a:rPr lang="en-GB" smtClean="0">
                <a:cs typeface="Arial" pitchFamily="34" charset="0"/>
              </a:rPr>
              <a:pPr defTabSz="941388"/>
              <a:t>26</a:t>
            </a:fld>
            <a:endParaRPr lang="en-GB" smtClean="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pPr marL="0" indent="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96261" name="Slide Number Placeholder 4"/>
          <p:cNvSpPr>
            <a:spLocks noGrp="1"/>
          </p:cNvSpPr>
          <p:nvPr>
            <p:ph type="sldNum" sz="quarter" idx="5"/>
          </p:nvPr>
        </p:nvSpPr>
        <p:spPr>
          <a:noFill/>
        </p:spPr>
        <p:txBody>
          <a:bodyPr/>
          <a:lstStyle/>
          <a:p>
            <a:pPr defTabSz="941388"/>
            <a:fld id="{24BE70F5-E0EF-4E20-B480-7C743E5020F3}" type="slidenum">
              <a:rPr lang="en-GB" smtClean="0">
                <a:cs typeface="Arial" pitchFamily="34" charset="0"/>
              </a:rPr>
              <a:pPr defTabSz="941388"/>
              <a:t>27</a:t>
            </a:fld>
            <a:endParaRPr lang="en-GB" smtClean="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pPr marL="0" indent="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96261" name="Slide Number Placeholder 4"/>
          <p:cNvSpPr>
            <a:spLocks noGrp="1"/>
          </p:cNvSpPr>
          <p:nvPr>
            <p:ph type="sldNum" sz="quarter" idx="5"/>
          </p:nvPr>
        </p:nvSpPr>
        <p:spPr>
          <a:noFill/>
        </p:spPr>
        <p:txBody>
          <a:bodyPr/>
          <a:lstStyle/>
          <a:p>
            <a:pPr defTabSz="941388"/>
            <a:fld id="{24BE70F5-E0EF-4E20-B480-7C743E5020F3}" type="slidenum">
              <a:rPr lang="en-GB" smtClean="0">
                <a:cs typeface="Arial" pitchFamily="34" charset="0"/>
              </a:rPr>
              <a:pPr defTabSz="941388"/>
              <a:t>28</a:t>
            </a:fld>
            <a:endParaRPr lang="en-GB" smtClean="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96261" name="Slide Number Placeholder 4"/>
          <p:cNvSpPr>
            <a:spLocks noGrp="1"/>
          </p:cNvSpPr>
          <p:nvPr>
            <p:ph type="sldNum" sz="quarter" idx="5"/>
          </p:nvPr>
        </p:nvSpPr>
        <p:spPr>
          <a:noFill/>
        </p:spPr>
        <p:txBody>
          <a:bodyPr/>
          <a:lstStyle/>
          <a:p>
            <a:pPr defTabSz="941388"/>
            <a:fld id="{24BE70F5-E0EF-4E20-B480-7C743E5020F3}" type="slidenum">
              <a:rPr lang="en-GB" smtClean="0">
                <a:cs typeface="Arial" pitchFamily="34" charset="0"/>
              </a:rPr>
              <a:pPr defTabSz="941388"/>
              <a:t>29</a:t>
            </a:fld>
            <a:endParaRPr lang="en-GB" smtClean="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pPr marL="228600" indent="-228600">
              <a:buFont typeface="+mj-lt"/>
              <a:buAutoNum type="arabicPeriod"/>
            </a:pPr>
            <a:r>
              <a:rPr lang="en-SG" dirty="0" smtClean="0">
                <a:cs typeface="Arial" pitchFamily="34" charset="0"/>
              </a:rPr>
              <a:t>Recursion is not a new syntax, it is a new thinking</a:t>
            </a:r>
          </a:p>
          <a:p>
            <a:pPr marL="228600" indent="-228600">
              <a:buFont typeface="+mj-lt"/>
              <a:buAutoNum type="arabicPeriod"/>
            </a:pPr>
            <a:r>
              <a:rPr lang="en-SG" dirty="0" smtClean="0">
                <a:cs typeface="Arial" pitchFamily="34" charset="0"/>
              </a:rPr>
              <a:t>Reference</a:t>
            </a:r>
            <a:r>
              <a:rPr lang="en-SG" baseline="0" dirty="0" smtClean="0">
                <a:cs typeface="Arial" pitchFamily="34" charset="0"/>
              </a:rPr>
              <a:t> of quote: </a:t>
            </a:r>
            <a:r>
              <a:rPr lang="en-US" dirty="0" smtClean="0"/>
              <a:t>Graham, Ronald; Donald Knuth, Oren </a:t>
            </a:r>
            <a:r>
              <a:rPr lang="en-US" dirty="0" err="1" smtClean="0"/>
              <a:t>Patashnik</a:t>
            </a:r>
            <a:r>
              <a:rPr lang="en-US" dirty="0" smtClean="0"/>
              <a:t> (1990). </a:t>
            </a:r>
            <a:r>
              <a:rPr lang="en-US" i="1" dirty="0" smtClean="0"/>
              <a:t>Concrete Mathematics</a:t>
            </a:r>
            <a:r>
              <a:rPr lang="en-US" dirty="0" smtClean="0"/>
              <a:t>. Chapter 1: Recurrent Problems. http://www-cs-faculty.stanford.edu/~knuth/gkp.html</a:t>
            </a: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88069" name="Slide Number Placeholder 4"/>
          <p:cNvSpPr>
            <a:spLocks noGrp="1"/>
          </p:cNvSpPr>
          <p:nvPr>
            <p:ph type="sldNum" sz="quarter" idx="5"/>
          </p:nvPr>
        </p:nvSpPr>
        <p:spPr>
          <a:noFill/>
        </p:spPr>
        <p:txBody>
          <a:bodyPr/>
          <a:lstStyle/>
          <a:p>
            <a:pPr defTabSz="941388"/>
            <a:fld id="{4C12A8F9-75F3-4303-943E-2200654E99F6}" type="slidenum">
              <a:rPr lang="en-GB" smtClean="0">
                <a:cs typeface="Arial" pitchFamily="34" charset="0"/>
              </a:rPr>
              <a:pPr defTabSz="941388"/>
              <a:t>3</a:t>
            </a:fld>
            <a:endParaRPr lang="en-GB" smtClean="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pPr marL="0" indent="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96261" name="Slide Number Placeholder 4"/>
          <p:cNvSpPr>
            <a:spLocks noGrp="1"/>
          </p:cNvSpPr>
          <p:nvPr>
            <p:ph type="sldNum" sz="quarter" idx="5"/>
          </p:nvPr>
        </p:nvSpPr>
        <p:spPr>
          <a:noFill/>
        </p:spPr>
        <p:txBody>
          <a:bodyPr/>
          <a:lstStyle/>
          <a:p>
            <a:pPr defTabSz="941388"/>
            <a:fld id="{24BE70F5-E0EF-4E20-B480-7C743E5020F3}" type="slidenum">
              <a:rPr lang="en-GB" smtClean="0">
                <a:cs typeface="Arial" pitchFamily="34" charset="0"/>
              </a:rPr>
              <a:pPr defTabSz="941388"/>
              <a:t>30</a:t>
            </a:fld>
            <a:endParaRPr lang="en-GB" smtClean="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pPr marL="228600" indent="-22860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96261" name="Slide Number Placeholder 4"/>
          <p:cNvSpPr>
            <a:spLocks noGrp="1"/>
          </p:cNvSpPr>
          <p:nvPr>
            <p:ph type="sldNum" sz="quarter" idx="5"/>
          </p:nvPr>
        </p:nvSpPr>
        <p:spPr>
          <a:noFill/>
        </p:spPr>
        <p:txBody>
          <a:bodyPr/>
          <a:lstStyle/>
          <a:p>
            <a:pPr defTabSz="941388"/>
            <a:fld id="{24BE70F5-E0EF-4E20-B480-7C743E5020F3}" type="slidenum">
              <a:rPr lang="en-GB" smtClean="0">
                <a:cs typeface="Arial" pitchFamily="34" charset="0"/>
              </a:rPr>
              <a:pPr defTabSz="941388"/>
              <a:t>31</a:t>
            </a:fld>
            <a:endParaRPr lang="en-GB" smtClean="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w="9525"/>
        </p:spPr>
        <p:txBody>
          <a:bodyPr/>
          <a:lstStyle/>
          <a:p>
            <a:pPr marL="0" indent="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dirty="0" smtClean="0"/>
              <a:t>CS1010 Programming Methodology</a:t>
            </a:r>
            <a:endParaRPr lang="en-US" dirty="0"/>
          </a:p>
        </p:txBody>
      </p:sp>
      <p:sp>
        <p:nvSpPr>
          <p:cNvPr id="96261" name="Slide Number Placeholder 4"/>
          <p:cNvSpPr>
            <a:spLocks noGrp="1"/>
          </p:cNvSpPr>
          <p:nvPr>
            <p:ph type="sldNum" sz="quarter" idx="5"/>
          </p:nvPr>
        </p:nvSpPr>
        <p:spPr>
          <a:noFill/>
        </p:spPr>
        <p:txBody>
          <a:bodyPr/>
          <a:lstStyle/>
          <a:p>
            <a:pPr defTabSz="941388"/>
            <a:fld id="{24BE70F5-E0EF-4E20-B480-7C743E5020F3}" type="slidenum">
              <a:rPr lang="en-GB" smtClean="0">
                <a:cs typeface="Arial" pitchFamily="34" charset="0"/>
              </a:rPr>
              <a:pPr defTabSz="941388"/>
              <a:t>32</a:t>
            </a:fld>
            <a:endParaRPr lang="en-GB" smtClean="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w="9525"/>
        </p:spPr>
        <p:txBody>
          <a:bodyPr/>
          <a:lstStyle/>
          <a:p>
            <a:pPr marL="0" indent="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13669" name="Slide Number Placeholder 4"/>
          <p:cNvSpPr>
            <a:spLocks noGrp="1"/>
          </p:cNvSpPr>
          <p:nvPr>
            <p:ph type="sldNum" sz="quarter" idx="5"/>
          </p:nvPr>
        </p:nvSpPr>
        <p:spPr>
          <a:noFill/>
        </p:spPr>
        <p:txBody>
          <a:bodyPr/>
          <a:lstStyle/>
          <a:p>
            <a:pPr defTabSz="941388"/>
            <a:fld id="{B91BF932-EE88-4C56-A2A9-9A7A81C182E8}" type="slidenum">
              <a:rPr lang="en-GB" smtClean="0">
                <a:cs typeface="Arial" pitchFamily="34" charset="0"/>
              </a:rPr>
              <a:pPr defTabSz="941388"/>
              <a:t>33</a:t>
            </a:fld>
            <a:endParaRPr lang="en-GB" smtClean="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w="9525"/>
        </p:spPr>
        <p:txBody>
          <a:bodyPr/>
          <a:lstStyle/>
          <a:p>
            <a:pPr marL="228600" indent="-22860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13669" name="Slide Number Placeholder 4"/>
          <p:cNvSpPr>
            <a:spLocks noGrp="1"/>
          </p:cNvSpPr>
          <p:nvPr>
            <p:ph type="sldNum" sz="quarter" idx="5"/>
          </p:nvPr>
        </p:nvSpPr>
        <p:spPr>
          <a:noFill/>
        </p:spPr>
        <p:txBody>
          <a:bodyPr/>
          <a:lstStyle/>
          <a:p>
            <a:pPr defTabSz="941388"/>
            <a:fld id="{B91BF932-EE88-4C56-A2A9-9A7A81C182E8}" type="slidenum">
              <a:rPr lang="en-GB" smtClean="0">
                <a:cs typeface="Arial" pitchFamily="34" charset="0"/>
              </a:rPr>
              <a:pPr defTabSz="941388"/>
              <a:t>34</a:t>
            </a:fld>
            <a:endParaRPr lang="en-GB" smtClean="0">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w="9525"/>
        </p:spPr>
        <p:txBody>
          <a:bodyPr/>
          <a:lstStyle/>
          <a:p>
            <a:pPr marL="0" indent="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13669" name="Slide Number Placeholder 4"/>
          <p:cNvSpPr>
            <a:spLocks noGrp="1"/>
          </p:cNvSpPr>
          <p:nvPr>
            <p:ph type="sldNum" sz="quarter" idx="5"/>
          </p:nvPr>
        </p:nvSpPr>
        <p:spPr>
          <a:noFill/>
        </p:spPr>
        <p:txBody>
          <a:bodyPr/>
          <a:lstStyle/>
          <a:p>
            <a:pPr defTabSz="941388"/>
            <a:fld id="{B91BF932-EE88-4C56-A2A9-9A7A81C182E8}" type="slidenum">
              <a:rPr lang="en-GB" smtClean="0">
                <a:cs typeface="Arial" pitchFamily="34" charset="0"/>
              </a:rPr>
              <a:pPr defTabSz="941388"/>
              <a:t>35</a:t>
            </a:fld>
            <a:endParaRPr lang="en-GB" smtClean="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w="9525"/>
        </p:spPr>
        <p:txBody>
          <a:bodyPr/>
          <a:lstStyle/>
          <a:p>
            <a:pPr marL="0" indent="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10597" name="Slide Number Placeholder 4"/>
          <p:cNvSpPr>
            <a:spLocks noGrp="1"/>
          </p:cNvSpPr>
          <p:nvPr>
            <p:ph type="sldNum" sz="quarter" idx="5"/>
          </p:nvPr>
        </p:nvSpPr>
        <p:spPr>
          <a:noFill/>
        </p:spPr>
        <p:txBody>
          <a:bodyPr/>
          <a:lstStyle/>
          <a:p>
            <a:pPr defTabSz="941388"/>
            <a:fld id="{81C2AAB1-3C62-4697-99EB-9FD73A5CED7E}" type="slidenum">
              <a:rPr lang="en-GB" smtClean="0">
                <a:cs typeface="Arial" pitchFamily="34" charset="0"/>
              </a:rPr>
              <a:pPr defTabSz="941388"/>
              <a:t>36</a:t>
            </a:fld>
            <a:endParaRPr lang="en-GB" smtClean="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w="9525"/>
        </p:spPr>
        <p:txBody>
          <a:bodyPr/>
          <a:lstStyle/>
          <a:p>
            <a:pPr marL="223838" indent="-223838"/>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10597" name="Slide Number Placeholder 4"/>
          <p:cNvSpPr>
            <a:spLocks noGrp="1"/>
          </p:cNvSpPr>
          <p:nvPr>
            <p:ph type="sldNum" sz="quarter" idx="5"/>
          </p:nvPr>
        </p:nvSpPr>
        <p:spPr>
          <a:noFill/>
        </p:spPr>
        <p:txBody>
          <a:bodyPr/>
          <a:lstStyle/>
          <a:p>
            <a:pPr defTabSz="941388"/>
            <a:fld id="{81C2AAB1-3C62-4697-99EB-9FD73A5CED7E}" type="slidenum">
              <a:rPr lang="en-GB" smtClean="0">
                <a:cs typeface="Arial" pitchFamily="34" charset="0"/>
              </a:rPr>
              <a:pPr defTabSz="941388"/>
              <a:t>37</a:t>
            </a:fld>
            <a:endParaRPr lang="en-GB" smtClean="0">
              <a:cs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w="9525"/>
        </p:spPr>
        <p:txBody>
          <a:bodyPr/>
          <a:lstStyle/>
          <a:p>
            <a:pPr marL="223838" indent="-223838">
              <a:buFont typeface="Calibri" pitchFamily="34" charset="0"/>
              <a:buNone/>
            </a:pPr>
            <a:endParaRPr lang="en-US"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41317" name="Slide Number Placeholder 4"/>
          <p:cNvSpPr>
            <a:spLocks noGrp="1"/>
          </p:cNvSpPr>
          <p:nvPr>
            <p:ph type="sldNum" sz="quarter" idx="5"/>
          </p:nvPr>
        </p:nvSpPr>
        <p:spPr>
          <a:noFill/>
        </p:spPr>
        <p:txBody>
          <a:bodyPr/>
          <a:lstStyle/>
          <a:p>
            <a:pPr defTabSz="941388"/>
            <a:fld id="{658D5589-8C82-4E29-A752-EF82EA4B2B43}" type="slidenum">
              <a:rPr lang="en-GB" smtClean="0">
                <a:cs typeface="Arial" pitchFamily="34" charset="0"/>
              </a:rPr>
              <a:pPr defTabSz="941388"/>
              <a:t>38</a:t>
            </a:fld>
            <a:endParaRPr lang="en-GB" smtClean="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42341" name="Slide Number Placeholder 4"/>
          <p:cNvSpPr>
            <a:spLocks noGrp="1"/>
          </p:cNvSpPr>
          <p:nvPr>
            <p:ph type="sldNum" sz="quarter" idx="5"/>
          </p:nvPr>
        </p:nvSpPr>
        <p:spPr>
          <a:noFill/>
        </p:spPr>
        <p:txBody>
          <a:bodyPr/>
          <a:lstStyle/>
          <a:p>
            <a:pPr defTabSz="941388"/>
            <a:fld id="{ACA7B2FF-D3C5-46A6-B451-EB3C53582F9D}" type="slidenum">
              <a:rPr lang="en-GB" smtClean="0">
                <a:cs typeface="Arial" pitchFamily="34" charset="0"/>
              </a:rPr>
              <a:pPr defTabSz="941388"/>
              <a:t>39</a:t>
            </a:fld>
            <a:endParaRPr lang="en-GB" smtClean="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endParaRPr lang="en-SG"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88069" name="Slide Number Placeholder 4"/>
          <p:cNvSpPr>
            <a:spLocks noGrp="1"/>
          </p:cNvSpPr>
          <p:nvPr>
            <p:ph type="sldNum" sz="quarter" idx="5"/>
          </p:nvPr>
        </p:nvSpPr>
        <p:spPr>
          <a:noFill/>
        </p:spPr>
        <p:txBody>
          <a:bodyPr/>
          <a:lstStyle/>
          <a:p>
            <a:pPr defTabSz="941388"/>
            <a:fld id="{4C12A8F9-75F3-4303-943E-2200654E99F6}" type="slidenum">
              <a:rPr lang="en-GB" smtClean="0">
                <a:cs typeface="Arial" pitchFamily="34" charset="0"/>
              </a:rPr>
              <a:pPr defTabSz="941388"/>
              <a:t>4</a:t>
            </a:fld>
            <a:endParaRPr lang="en-GB" smtClean="0">
              <a:cs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w="9525"/>
        </p:spPr>
        <p:txBody>
          <a:bodyPr/>
          <a:lstStyle/>
          <a:p>
            <a:pPr marL="225015" indent="-225015"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w="9525"/>
        </p:spPr>
        <p:txBody>
          <a:bodyPr/>
          <a:lstStyle/>
          <a:p>
            <a:pPr marL="225408" indent="-225408"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SG"/>
              <a:t>CS1010</a:t>
            </a:r>
            <a:r>
              <a:t> Programming Methodology</a:t>
            </a: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w="9525"/>
        </p:spPr>
        <p:txBody>
          <a:bodyPr/>
          <a:lstStyle/>
          <a:p>
            <a:pPr eaLnBrk="1" hangingPunct="1"/>
            <a:endParaRPr lang="en-US"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pPr marL="228600" indent="-22860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88069" name="Slide Number Placeholder 4"/>
          <p:cNvSpPr>
            <a:spLocks noGrp="1"/>
          </p:cNvSpPr>
          <p:nvPr>
            <p:ph type="sldNum" sz="quarter" idx="5"/>
          </p:nvPr>
        </p:nvSpPr>
        <p:spPr>
          <a:noFill/>
        </p:spPr>
        <p:txBody>
          <a:bodyPr/>
          <a:lstStyle/>
          <a:p>
            <a:pPr defTabSz="941388"/>
            <a:fld id="{4C12A8F9-75F3-4303-943E-2200654E99F6}" type="slidenum">
              <a:rPr lang="en-GB" smtClean="0">
                <a:cs typeface="Arial" pitchFamily="34" charset="0"/>
              </a:rPr>
              <a:pPr defTabSz="941388"/>
              <a:t>5</a:t>
            </a:fld>
            <a:endParaRPr lang="en-GB"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pPr marL="0" indent="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88069" name="Slide Number Placeholder 4"/>
          <p:cNvSpPr>
            <a:spLocks noGrp="1"/>
          </p:cNvSpPr>
          <p:nvPr>
            <p:ph type="sldNum" sz="quarter" idx="5"/>
          </p:nvPr>
        </p:nvSpPr>
        <p:spPr>
          <a:noFill/>
        </p:spPr>
        <p:txBody>
          <a:bodyPr/>
          <a:lstStyle/>
          <a:p>
            <a:pPr defTabSz="941388"/>
            <a:fld id="{4C12A8F9-75F3-4303-943E-2200654E99F6}" type="slidenum">
              <a:rPr lang="en-GB" smtClean="0">
                <a:cs typeface="Arial" pitchFamily="34" charset="0"/>
              </a:rPr>
              <a:pPr defTabSz="941388"/>
              <a:t>6</a:t>
            </a:fld>
            <a:endParaRPr lang="en-GB" smtClean="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pPr marL="228600" indent="-228600">
              <a:buFont typeface="+mj-lt"/>
              <a:buNone/>
            </a:pP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88069" name="Slide Number Placeholder 4"/>
          <p:cNvSpPr>
            <a:spLocks noGrp="1"/>
          </p:cNvSpPr>
          <p:nvPr>
            <p:ph type="sldNum" sz="quarter" idx="5"/>
          </p:nvPr>
        </p:nvSpPr>
        <p:spPr>
          <a:noFill/>
        </p:spPr>
        <p:txBody>
          <a:bodyPr/>
          <a:lstStyle/>
          <a:p>
            <a:pPr defTabSz="941388"/>
            <a:fld id="{4C12A8F9-75F3-4303-943E-2200654E99F6}" type="slidenum">
              <a:rPr lang="en-GB" smtClean="0">
                <a:cs typeface="Arial" pitchFamily="34" charset="0"/>
              </a:rPr>
              <a:pPr defTabSz="941388"/>
              <a:t>7</a:t>
            </a:fld>
            <a:endParaRPr lang="en-GB" smtClean="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w="9525"/>
        </p:spPr>
        <p:txBody>
          <a:bodyPr/>
          <a:lstStyle/>
          <a:p>
            <a:pPr marL="228600" indent="-228600">
              <a:buFont typeface="+mj-lt"/>
              <a:buNone/>
            </a:pPr>
            <a:r>
              <a:rPr lang="en-US" dirty="0" smtClean="0">
                <a:cs typeface="Arial" pitchFamily="34" charset="0"/>
              </a:rPr>
              <a:t>A</a:t>
            </a:r>
            <a:r>
              <a:rPr lang="en-US" baseline="0" dirty="0" smtClean="0">
                <a:cs typeface="Arial" pitchFamily="34" charset="0"/>
              </a:rPr>
              <a:t> chain of function calls, calling the same function but with different parameter</a:t>
            </a:r>
            <a:endParaRPr lang="en-SG" dirty="0" smtClean="0">
              <a:cs typeface="Arial" pitchFamily="34" charset="0"/>
            </a:endParaRP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88069" name="Slide Number Placeholder 4"/>
          <p:cNvSpPr>
            <a:spLocks noGrp="1"/>
          </p:cNvSpPr>
          <p:nvPr>
            <p:ph type="sldNum" sz="quarter" idx="5"/>
          </p:nvPr>
        </p:nvSpPr>
        <p:spPr>
          <a:noFill/>
        </p:spPr>
        <p:txBody>
          <a:bodyPr/>
          <a:lstStyle/>
          <a:p>
            <a:pPr defTabSz="941388"/>
            <a:fld id="{4C12A8F9-75F3-4303-943E-2200654E99F6}" type="slidenum">
              <a:rPr lang="en-GB" smtClean="0">
                <a:cs typeface="Arial" pitchFamily="34" charset="0"/>
              </a:rPr>
              <a:pPr defTabSz="941388"/>
              <a:t>8</a:t>
            </a:fld>
            <a:endParaRPr lang="en-GB" smtClean="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w="9525"/>
        </p:spPr>
        <p:txBody>
          <a:bodyPr/>
          <a:lstStyle/>
          <a:p>
            <a:r>
              <a:rPr lang="en-US" dirty="0" smtClean="0">
                <a:cs typeface="Arial" pitchFamily="34" charset="0"/>
              </a:rPr>
              <a:t>Population growth is related to the Fibonacci series.  It was the question of how fast rabbits could breed under ideal circumstances that Leonardo Fibonacci originally investigated in the year 1202.  Here was the question he posed:</a:t>
            </a:r>
          </a:p>
          <a:p>
            <a:endParaRPr lang="en-US" dirty="0" smtClean="0">
              <a:cs typeface="Arial" pitchFamily="34" charset="0"/>
            </a:endParaRPr>
          </a:p>
          <a:p>
            <a:r>
              <a:rPr lang="en-US" dirty="0" smtClean="0">
                <a:cs typeface="Arial" pitchFamily="34" charset="0"/>
              </a:rPr>
              <a:t>Suppose a newborn pair of rabbits, one male and one female, is put in the wild. The rabbits mate at the age of one month and at the end of its second month a female can produce another pair of rabbits. Suppose that the rabbits never die and that each female always produces one new pair, with one male and one female, every month from the second month on.  How many pairs will there be in one year?</a:t>
            </a:r>
          </a:p>
          <a:p>
            <a:endParaRPr lang="en-US" dirty="0" smtClean="0">
              <a:cs typeface="Arial" pitchFamily="34" charset="0"/>
            </a:endParaRPr>
          </a:p>
          <a:p>
            <a:r>
              <a:rPr lang="en-US" dirty="0" smtClean="0">
                <a:cs typeface="Arial" pitchFamily="34" charset="0"/>
              </a:rPr>
              <a:t>The sequence is 1 1 2 3 5 8 13 21 ….</a:t>
            </a:r>
          </a:p>
        </p:txBody>
      </p:sp>
      <p:sp>
        <p:nvSpPr>
          <p:cNvPr id="4" name="Header Placeholder 3"/>
          <p:cNvSpPr>
            <a:spLocks noGrp="1"/>
          </p:cNvSpPr>
          <p:nvPr>
            <p:ph type="hdr" sz="quarter"/>
          </p:nvPr>
        </p:nvSpPr>
        <p:spPr/>
        <p:txBody>
          <a:bodyPr/>
          <a:lstStyle/>
          <a:p>
            <a:pPr>
              <a:defRPr/>
            </a:pPr>
            <a:r>
              <a:rPr lang="en-US" smtClean="0"/>
              <a:t>CS1010 Programming Methodology</a:t>
            </a:r>
            <a:endParaRPr lang="en-US"/>
          </a:p>
        </p:txBody>
      </p:sp>
      <p:sp>
        <p:nvSpPr>
          <p:cNvPr id="102405" name="Slide Number Placeholder 4"/>
          <p:cNvSpPr>
            <a:spLocks noGrp="1"/>
          </p:cNvSpPr>
          <p:nvPr>
            <p:ph type="sldNum" sz="quarter" idx="5"/>
          </p:nvPr>
        </p:nvSpPr>
        <p:spPr>
          <a:noFill/>
        </p:spPr>
        <p:txBody>
          <a:bodyPr/>
          <a:lstStyle/>
          <a:p>
            <a:pPr defTabSz="941388"/>
            <a:fld id="{AC3695AE-4587-4E66-87B8-2009B938FE76}" type="slidenum">
              <a:rPr lang="en-GB" smtClean="0">
                <a:cs typeface="Arial" pitchFamily="34" charset="0"/>
              </a:rPr>
              <a:pPr defTabSz="941388"/>
              <a:t>9</a:t>
            </a:fld>
            <a:endParaRPr lang="en-GB" smtClean="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grpSp>
      <p:sp>
        <p:nvSpPr>
          <p:cNvPr id="2990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990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3733800" y="6248400"/>
            <a:ext cx="2133600" cy="457200"/>
          </a:xfrm>
        </p:spPr>
        <p:txBody>
          <a:bodyPr/>
          <a:lstStyle>
            <a:lvl1pPr>
              <a:defRPr/>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r>
              <a:rPr>
                <a:solidFill>
                  <a:srgbClr val="000000"/>
                </a:solidFill>
              </a:rPr>
              <a:t>Week6 - </a:t>
            </a:r>
            <a:fld id="{1C32B94C-36FD-4F93-A343-CD819190AE24}" type="slidenum">
              <a:rPr>
                <a:solidFill>
                  <a:srgbClr val="000000"/>
                </a:solidFill>
              </a:rPr>
              <a:pPr>
                <a:defRPr/>
              </a:pPr>
              <a:t>‹#›</a:t>
            </a:fld>
            <a:endParaRPr>
              <a:solidFill>
                <a:srgbClr val="000000"/>
              </a:solidFill>
            </a:endParaRPr>
          </a:p>
        </p:txBody>
      </p:sp>
    </p:spTree>
    <p:extLst>
      <p:ext uri="{BB962C8B-B14F-4D97-AF65-F5344CB8AC3E}">
        <p14:creationId xmlns:p14="http://schemas.microsoft.com/office/powerpoint/2010/main" val="21704281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a:solidFill>
                  <a:srgbClr val="000000"/>
                </a:solidFill>
              </a:rPr>
              <a:t>Week6 - </a:t>
            </a:r>
            <a:fld id="{33028317-9F15-4DD3-BCBB-0DB947CE6F74}"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7338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05515449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a:solidFill>
                  <a:srgbClr val="000000"/>
                </a:solidFill>
              </a:rPr>
              <a:t>Week6 - </a:t>
            </a:r>
            <a:fld id="{54BCB5AF-9C55-4C0C-8CB7-444AC30E93B2}"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7338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48013173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6860"/>
            <a:ext cx="8229600" cy="808894"/>
          </a:xfrm>
        </p:spPr>
        <p:txBody>
          <a:bodyPr/>
          <a:lstStyle>
            <a:lvl1pPr>
              <a:defRPr sz="4000">
                <a:solidFill>
                  <a:srgbClr val="9933FF"/>
                </a:solidFill>
                <a:latin typeface="Garamond"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495800"/>
          </a:xfrm>
        </p:spPr>
        <p:txBody>
          <a:bodyPr/>
          <a:lstStyle>
            <a:lvl1pPr>
              <a:defRPr sz="2400">
                <a:solidFill>
                  <a:srgbClr val="0000FF"/>
                </a:solidFill>
              </a:defRPr>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lang="en-US" sz="1000">
                <a:latin typeface="+mj-lt"/>
              </a:defRPr>
            </a:lvl1pPr>
          </a:lstStyle>
          <a:p>
            <a:pPr>
              <a:defRPr/>
            </a:pPr>
            <a:r>
              <a:rPr>
                <a:solidFill>
                  <a:srgbClr val="000000"/>
                </a:solidFill>
              </a:rPr>
              <a:t>Week6 - </a:t>
            </a:r>
            <a:fld id="{862EAC80-4D47-4337-9794-8D7627173231}"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8862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9791014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85800" y="6248400"/>
            <a:ext cx="2895600" cy="457200"/>
          </a:xfrm>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a:solidFill>
                  <a:srgbClr val="000000"/>
                </a:solidFill>
              </a:rPr>
              <a:t>Week6 - </a:t>
            </a:r>
            <a:fld id="{BFD05FE5-D899-4239-B865-1A90391D6139}"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04218305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a:solidFill>
                  <a:srgbClr val="000000"/>
                </a:solidFill>
              </a:rPr>
              <a:t>Week6 - </a:t>
            </a:r>
            <a:fld id="{EAC8BFC7-9E9B-4858-BB65-C7989A1E1D6A}" type="slidenum">
              <a:rPr>
                <a:solidFill>
                  <a:srgbClr val="000000"/>
                </a:solidFill>
              </a:rPr>
              <a:pPr>
                <a:defRPr/>
              </a:pPr>
              <a:t>‹#›</a:t>
            </a:fld>
            <a:endParaRPr>
              <a:solidFill>
                <a:srgbClr val="000000"/>
              </a:solidFill>
            </a:endParaRPr>
          </a:p>
        </p:txBody>
      </p:sp>
      <p:sp>
        <p:nvSpPr>
          <p:cNvPr id="7" name="Date Placeholder 6"/>
          <p:cNvSpPr>
            <a:spLocks noGrp="1"/>
          </p:cNvSpPr>
          <p:nvPr>
            <p:ph type="dt" sz="half" idx="12"/>
          </p:nvPr>
        </p:nvSpPr>
        <p:spPr>
          <a:xfrm>
            <a:off x="36576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923690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pPr>
              <a:defRPr/>
            </a:pPr>
            <a:r>
              <a:rPr>
                <a:solidFill>
                  <a:srgbClr val="000000"/>
                </a:solidFill>
              </a:rPr>
              <a:t>Week6 - </a:t>
            </a:r>
            <a:fld id="{331CAFA5-8086-42B3-99E0-CC2E0F2A84B9}" type="slidenum">
              <a:rPr>
                <a:solidFill>
                  <a:srgbClr val="000000"/>
                </a:solidFill>
              </a:rPr>
              <a:pPr>
                <a:defRPr/>
              </a:pPr>
              <a:t>‹#›</a:t>
            </a:fld>
            <a:endParaRPr>
              <a:solidFill>
                <a:srgbClr val="000000"/>
              </a:solidFill>
            </a:endParaRPr>
          </a:p>
        </p:txBody>
      </p:sp>
      <p:sp>
        <p:nvSpPr>
          <p:cNvPr id="9" name="Date Placeholder 8"/>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459156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pPr>
              <a:defRPr/>
            </a:pPr>
            <a:r>
              <a:rPr>
                <a:solidFill>
                  <a:srgbClr val="000000"/>
                </a:solidFill>
              </a:rPr>
              <a:t>Week6 - </a:t>
            </a:r>
            <a:fld id="{D2E41109-7A88-4B65-A09E-B69326577230}" type="slidenum">
              <a:rPr>
                <a:solidFill>
                  <a:srgbClr val="000000"/>
                </a:solidFill>
              </a:rPr>
              <a:pPr>
                <a:defRPr/>
              </a:pPr>
              <a:t>‹#›</a:t>
            </a:fld>
            <a:endParaRPr>
              <a:solidFill>
                <a:srgbClr val="000000"/>
              </a:solidFill>
            </a:endParaRPr>
          </a:p>
        </p:txBody>
      </p:sp>
      <p:sp>
        <p:nvSpPr>
          <p:cNvPr id="5" name="Date Placeholder 4"/>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8067861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85800" y="6248400"/>
            <a:ext cx="2895600" cy="457200"/>
          </a:xfrm>
        </p:spPr>
        <p:txBody>
          <a:bodyPr/>
          <a:lstStyle>
            <a:lvl1pPr>
              <a:defRPr b="1"/>
            </a:lvl1pPr>
          </a:lstStyle>
          <a:p>
            <a:pPr>
              <a:defRPr/>
            </a:pPr>
            <a:r>
              <a:rPr lang="en-US" dirty="0" smtClean="0">
                <a:solidFill>
                  <a:srgbClr val="000000"/>
                </a:solidFill>
              </a:rPr>
              <a:t>© CS1010 (AY2011/2 Semester 1)</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pPr>
              <a:defRPr/>
            </a:pPr>
            <a:r>
              <a:rPr>
                <a:solidFill>
                  <a:srgbClr val="000000"/>
                </a:solidFill>
              </a:rPr>
              <a:t>Week6 - </a:t>
            </a:r>
            <a:fld id="{37E977FC-C46A-44F4-B65B-9BD0E898BE39}" type="slidenum">
              <a:rPr>
                <a:solidFill>
                  <a:srgbClr val="000000"/>
                </a:solidFill>
              </a:rPr>
              <a:pPr>
                <a:defRPr/>
              </a:pPr>
              <a:t>‹#›</a:t>
            </a:fld>
            <a:endParaRPr>
              <a:solidFill>
                <a:srgbClr val="000000"/>
              </a:solidFill>
            </a:endParaRPr>
          </a:p>
        </p:txBody>
      </p:sp>
      <p:sp>
        <p:nvSpPr>
          <p:cNvPr id="4" name="Date Placeholder 3"/>
          <p:cNvSpPr>
            <a:spLocks noGrp="1"/>
          </p:cNvSpPr>
          <p:nvPr>
            <p:ph type="dt" sz="half" idx="12"/>
          </p:nvPr>
        </p:nvSpPr>
        <p:spPr>
          <a:xfrm>
            <a:off x="39624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23129591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a:solidFill>
                  <a:srgbClr val="000000"/>
                </a:solidFill>
              </a:rPr>
              <a:t>Week6 - </a:t>
            </a:r>
            <a:fld id="{8C2DD85F-6F2C-4171-ACFC-C81EA434C16F}" type="slidenum">
              <a:rPr>
                <a:solidFill>
                  <a:srgbClr val="000000"/>
                </a:solidFill>
              </a:rPr>
              <a:pPr>
                <a:defRPr/>
              </a:pPr>
              <a:t>‹#›</a:t>
            </a:fld>
            <a:endParaRPr>
              <a:solidFill>
                <a:srgbClr val="000000"/>
              </a:solidFill>
            </a:endParaRPr>
          </a:p>
        </p:txBody>
      </p:sp>
      <p:sp>
        <p:nvSpPr>
          <p:cNvPr id="7" name="Date Placeholder 6"/>
          <p:cNvSpPr>
            <a:spLocks noGrp="1"/>
          </p:cNvSpPr>
          <p:nvPr>
            <p:ph type="dt" sz="half" idx="12"/>
          </p:nvPr>
        </p:nvSpPr>
        <p:spPr>
          <a:xfrm>
            <a:off x="38862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33830363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533400" y="6248400"/>
            <a:ext cx="2895600" cy="457200"/>
          </a:xfrm>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a:solidFill>
                  <a:srgbClr val="000000"/>
                </a:solidFill>
              </a:rPr>
              <a:t>Week6 - </a:t>
            </a:r>
            <a:fld id="{C791B7DB-B1A0-4237-9F19-2BDD669CEBAD}" type="slidenum">
              <a:rPr>
                <a:solidFill>
                  <a:srgbClr val="000000"/>
                </a:solidFill>
              </a:rPr>
              <a:pPr>
                <a:defRPr/>
              </a:pPr>
              <a:t>‹#›</a:t>
            </a:fld>
            <a:endParaRPr>
              <a:solidFill>
                <a:srgbClr val="000000"/>
              </a:solidFill>
            </a:endParaRPr>
          </a:p>
        </p:txBody>
      </p:sp>
      <p:sp>
        <p:nvSpPr>
          <p:cNvPr id="7" name="Date Placeholder 6"/>
          <p:cNvSpPr>
            <a:spLocks noGrp="1"/>
          </p:cNvSpPr>
          <p:nvPr>
            <p:ph type="dt" sz="half" idx="12"/>
          </p:nvPr>
        </p:nvSpPr>
        <p:spPr>
          <a:xfrm>
            <a:off x="40386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57161259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986" name="Rectangle 2"/>
          <p:cNvSpPr>
            <a:spLocks noGrp="1" noChangeArrowheads="1"/>
          </p:cNvSpPr>
          <p:nvPr>
            <p:ph type="ftr" sz="quarter" idx="3"/>
          </p:nvPr>
        </p:nvSpPr>
        <p:spPr bwMode="auto">
          <a:xfrm>
            <a:off x="457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cs typeface="Arial" charset="0"/>
              </a:defRPr>
            </a:lvl1pPr>
          </a:lstStyle>
          <a:p>
            <a:pPr>
              <a:defRPr/>
            </a:pPr>
            <a:r>
              <a:rPr lang="en-US" dirty="0" smtClean="0">
                <a:solidFill>
                  <a:srgbClr val="000000"/>
                </a:solidFill>
              </a:rPr>
              <a:t>CS1010 (AY2011/2 Semester 1)</a:t>
            </a:r>
            <a:endParaRPr lang="en-US" dirty="0">
              <a:solidFill>
                <a:srgbClr val="000000"/>
              </a:solidFill>
            </a:endParaRPr>
          </a:p>
        </p:txBody>
      </p:sp>
      <p:sp>
        <p:nvSpPr>
          <p:cNvPr id="29798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lang="en-US" sz="1000">
                <a:latin typeface="+mj-lt"/>
                <a:cs typeface="Arial" charset="0"/>
              </a:defRPr>
            </a:lvl1pPr>
          </a:lstStyle>
          <a:p>
            <a:pPr>
              <a:defRPr/>
            </a:pPr>
            <a:r>
              <a:rPr>
                <a:solidFill>
                  <a:srgbClr val="000000"/>
                </a:solidFill>
              </a:rPr>
              <a:t>Week6 - </a:t>
            </a:r>
            <a:fld id="{9061B80F-24BC-49AF-ABDC-3479B6B28098}" type="slidenum">
              <a:rPr>
                <a:solidFill>
                  <a:srgbClr val="000000"/>
                </a:solidFill>
              </a:rPr>
              <a:pPr>
                <a:defRPr/>
              </a:pPr>
              <a:t>‹#›</a:t>
            </a:fld>
            <a:endParaRPr>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2979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2979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8000" name="Rectangle 16"/>
          <p:cNvSpPr>
            <a:spLocks noGrp="1" noChangeArrowheads="1"/>
          </p:cNvSpPr>
          <p:nvPr>
            <p:ph type="dt" sz="half" idx="2"/>
          </p:nvPr>
        </p:nvSpPr>
        <p:spPr bwMode="auto">
          <a:xfrm>
            <a:off x="35814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solidFill>
                <a:srgbClr val="000000"/>
              </a:solidFill>
            </a:endParaRPr>
          </a:p>
        </p:txBody>
      </p:sp>
    </p:spTree>
    <p:extLst>
      <p:ext uri="{BB962C8B-B14F-4D97-AF65-F5344CB8AC3E}">
        <p14:creationId xmlns:p14="http://schemas.microsoft.com/office/powerpoint/2010/main" val="2443277899"/>
      </p:ext>
    </p:extLst>
  </p:cSld>
  <p:clrMap bg1="lt1" tx1="dk1" bg2="lt2" tx2="dk2" accent1="accent1" accent2="accent2" accent3="accent3" accent4="accent4" accent5="accent5" accent6="accent6" hlink="hlink" folHlink="folHlink"/>
  <p:sldLayoutIdLst>
    <p:sldLayoutId id="2147485677" r:id="rId1"/>
    <p:sldLayoutId id="2147485678" r:id="rId2"/>
    <p:sldLayoutId id="2147485679" r:id="rId3"/>
    <p:sldLayoutId id="2147485680" r:id="rId4"/>
    <p:sldLayoutId id="2147485681" r:id="rId5"/>
    <p:sldLayoutId id="2147485682" r:id="rId6"/>
    <p:sldLayoutId id="2147485683" r:id="rId7"/>
    <p:sldLayoutId id="2147485684" r:id="rId8"/>
    <p:sldLayoutId id="2147485685" r:id="rId9"/>
    <p:sldLayoutId id="2147485686" r:id="rId10"/>
    <p:sldLayoutId id="2147485687" r:id="rId11"/>
  </p:sldLayoutIdLst>
  <p:transition/>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comp.nus.edu.sg/~cs1010labs/lab5.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s://codes.comp.nus.edu.s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maths.surrey.ac.uk/hosted-sites/R.Knott/Fibonacci/fibnat.html"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13" descr="Full_Colour_Thumb"/>
          <p:cNvPicPr>
            <a:picLocks noChangeAspect="1" noChangeArrowheads="1"/>
          </p:cNvPicPr>
          <p:nvPr/>
        </p:nvPicPr>
        <p:blipFill>
          <a:blip r:embed="rId3" cstate="print"/>
          <a:srcRect/>
          <a:stretch>
            <a:fillRect/>
          </a:stretch>
        </p:blipFill>
        <p:spPr bwMode="auto">
          <a:xfrm>
            <a:off x="3810000" y="4724400"/>
            <a:ext cx="1600200" cy="887413"/>
          </a:xfrm>
          <a:prstGeom prst="rect">
            <a:avLst/>
          </a:prstGeom>
          <a:noFill/>
          <a:ln w="9525">
            <a:noFill/>
            <a:miter lim="800000"/>
            <a:headEnd/>
            <a:tailEnd/>
          </a:ln>
        </p:spPr>
      </p:pic>
      <p:sp>
        <p:nvSpPr>
          <p:cNvPr id="5" name="Rectangle 2"/>
          <p:cNvSpPr>
            <a:spLocks noGrp="1" noChangeArrowheads="1"/>
          </p:cNvSpPr>
          <p:nvPr>
            <p:ph type="ctrTitle"/>
          </p:nvPr>
        </p:nvSpPr>
        <p:spPr>
          <a:xfrm>
            <a:off x="417744" y="2590800"/>
            <a:ext cx="8153400" cy="1066800"/>
          </a:xfrm>
        </p:spPr>
        <p:txBody>
          <a:bodyPr/>
          <a:lstStyle/>
          <a:p>
            <a:pPr eaLnBrk="1" hangingPunct="1"/>
            <a:r>
              <a:rPr lang="en-GB" sz="3600" b="1" dirty="0" smtClean="0">
                <a:solidFill>
                  <a:srgbClr val="C00000"/>
                </a:solidFill>
              </a:rPr>
              <a:t>CS1010: Programming Methodology</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3. Demo #2: Fibonacci (2/3)</a:t>
            </a:r>
            <a:endParaRPr lang="en-US" dirty="0"/>
          </a:p>
        </p:txBody>
      </p:sp>
      <p:sp>
        <p:nvSpPr>
          <p:cNvPr id="1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TextBox 6"/>
          <p:cNvSpPr txBox="1"/>
          <p:nvPr/>
        </p:nvSpPr>
        <p:spPr>
          <a:xfrm>
            <a:off x="2295797" y="1325880"/>
            <a:ext cx="3537857" cy="400110"/>
          </a:xfrm>
          <a:prstGeom prst="rect">
            <a:avLst/>
          </a:prstGeom>
          <a:ln w="12700"/>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000" dirty="0" smtClean="0">
                <a:sym typeface="Symbol"/>
              </a:rPr>
              <a:t>0, 1, 1, 2, 3, 5, 8, 13, 21, …</a:t>
            </a:r>
            <a:r>
              <a:rPr lang="en-US" sz="2000" dirty="0" smtClean="0"/>
              <a:t>  </a:t>
            </a:r>
            <a:endParaRPr lang="en-SG" sz="2000" dirty="0"/>
          </a:p>
        </p:txBody>
      </p:sp>
      <p:grpSp>
        <p:nvGrpSpPr>
          <p:cNvPr id="21" name="Group 20"/>
          <p:cNvGrpSpPr/>
          <p:nvPr/>
        </p:nvGrpSpPr>
        <p:grpSpPr>
          <a:xfrm>
            <a:off x="381140" y="2009502"/>
            <a:ext cx="3914412" cy="4156638"/>
            <a:chOff x="423672" y="1857102"/>
            <a:chExt cx="3914412" cy="4156638"/>
          </a:xfrm>
        </p:grpSpPr>
        <p:sp>
          <p:nvSpPr>
            <p:cNvPr id="8" name="TextBox 7"/>
            <p:cNvSpPr txBox="1"/>
            <p:nvPr/>
          </p:nvSpPr>
          <p:spPr>
            <a:xfrm>
              <a:off x="423672" y="1857102"/>
              <a:ext cx="2138775" cy="400110"/>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dk1"/>
                  </a:solidFill>
                  <a:latin typeface="+mn-lt"/>
                  <a:cs typeface="+mn-cs"/>
                </a:rPr>
                <a:t>Iterative version:</a:t>
              </a:r>
              <a:endParaRPr lang="en-SG" sz="2000" dirty="0">
                <a:solidFill>
                  <a:schemeClr val="dk1"/>
                </a:solidFill>
                <a:latin typeface="+mn-lt"/>
                <a:cs typeface="+mn-cs"/>
              </a:endParaRPr>
            </a:p>
          </p:txBody>
        </p:sp>
        <p:sp>
          <p:nvSpPr>
            <p:cNvPr id="9" name="TextBox 8"/>
            <p:cNvSpPr txBox="1"/>
            <p:nvPr/>
          </p:nvSpPr>
          <p:spPr>
            <a:xfrm>
              <a:off x="426720" y="2228088"/>
              <a:ext cx="3911364" cy="3785652"/>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600" b="1" dirty="0" smtClean="0">
                  <a:solidFill>
                    <a:srgbClr val="800000"/>
                  </a:solidFill>
                  <a:latin typeface="Courier New" pitchFamily="49" charset="0"/>
                  <a:cs typeface="Courier New" pitchFamily="49" charset="0"/>
                </a:rPr>
                <a:t>// Pre-</a:t>
              </a:r>
              <a:r>
                <a:rPr lang="en-US" sz="1600" b="1" dirty="0" err="1" smtClean="0">
                  <a:solidFill>
                    <a:srgbClr val="800000"/>
                  </a:solidFill>
                  <a:latin typeface="Courier New" pitchFamily="49" charset="0"/>
                  <a:cs typeface="Courier New" pitchFamily="49" charset="0"/>
                </a:rPr>
                <a:t>cond</a:t>
              </a:r>
              <a:r>
                <a:rPr lang="en-US" sz="1600" b="1" dirty="0" smtClean="0">
                  <a:solidFill>
                    <a:srgbClr val="800000"/>
                  </a:solidFill>
                  <a:latin typeface="Courier New" pitchFamily="49" charset="0"/>
                  <a:cs typeface="Courier New" pitchFamily="49" charset="0"/>
                </a:rPr>
                <a:t>: n &gt;= 0</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fib_iter</a:t>
              </a:r>
              <a:r>
                <a:rPr lang="en-US" sz="1600" b="1" dirty="0" smtClean="0">
                  <a:latin typeface="Courier New" pitchFamily="49" charset="0"/>
                  <a:cs typeface="Courier New" pitchFamily="49" charset="0"/>
                </a:rPr>
                <a:t>(</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a:t>
              </a:r>
            </a:p>
            <a:p>
              <a:pPr>
                <a:tabLst>
                  <a:tab pos="268288" algn="l"/>
                  <a:tab pos="536575" algn="l"/>
                  <a:tab pos="804863" algn="l"/>
                </a:tabLst>
              </a:pP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prev1 = </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prev2 = </a:t>
              </a:r>
              <a:r>
                <a:rPr lang="en-US" sz="1600" b="1" dirty="0" smtClean="0">
                  <a:solidFill>
                    <a:srgbClr val="006600"/>
                  </a:solidFill>
                  <a:latin typeface="Courier New" pitchFamily="49" charset="0"/>
                  <a:cs typeface="Courier New" pitchFamily="49" charset="0"/>
                </a:rPr>
                <a:t>0,</a:t>
              </a:r>
              <a:endParaRPr lang="en-US" sz="1600" b="1" dirty="0" smtClean="0">
                <a:latin typeface="Courier New" pitchFamily="49" charset="0"/>
                <a:cs typeface="Courier New" pitchFamily="49" charset="0"/>
              </a:endParaRP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current;</a:t>
              </a:r>
            </a:p>
            <a:p>
              <a:pPr>
                <a:tabLst>
                  <a:tab pos="268288" algn="l"/>
                  <a:tab pos="536575" algn="l"/>
                  <a:tab pos="804863" algn="l"/>
                </a:tabLst>
              </a:pPr>
              <a:endParaRPr lang="en-US" sz="1600" b="1" dirty="0" smtClean="0">
                <a:latin typeface="Courier New" pitchFamily="49" charset="0"/>
                <a:cs typeface="Courier New" pitchFamily="49" charset="0"/>
              </a:endParaRP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(n &lt; </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for</a:t>
              </a:r>
              <a:r>
                <a:rPr lang="en-US" sz="1600" b="1" dirty="0" smtClean="0">
                  <a:latin typeface="Courier New" pitchFamily="49" charset="0"/>
                  <a:cs typeface="Courier New" pitchFamily="49" charset="0"/>
                </a:rPr>
                <a:t> (; n&gt;</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 n--) {</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current = prev1 + prev2;</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prev2 = prev1;</a:t>
              </a:r>
            </a:p>
            <a:p>
              <a:pPr>
                <a:tabLst>
                  <a:tab pos="268288" algn="l"/>
                  <a:tab pos="536575" algn="l"/>
                  <a:tab pos="804863" algn="l"/>
                </a:tabLst>
              </a:pPr>
              <a:r>
                <a:rPr lang="en-US" sz="1600" b="1" dirty="0" smtClean="0">
                  <a:latin typeface="Courier New" pitchFamily="49" charset="0"/>
                  <a:cs typeface="Courier New" pitchFamily="49" charset="0"/>
                </a:rPr>
                <a:t>      prev1 = current;</a:t>
              </a:r>
            </a:p>
            <a:p>
              <a:pPr>
                <a:tabLst>
                  <a:tab pos="268288" algn="l"/>
                  <a:tab pos="536575" algn="l"/>
                  <a:tab pos="804863" algn="l"/>
                </a:tabLst>
              </a:pPr>
              <a:r>
                <a:rPr lang="en-US" sz="1600" b="1" dirty="0" smtClean="0">
                  <a:latin typeface="Courier New" pitchFamily="49" charset="0"/>
                  <a:cs typeface="Courier New" pitchFamily="49" charset="0"/>
                </a:rPr>
                <a:t>   }</a:t>
              </a:r>
            </a:p>
            <a:p>
              <a:pPr>
                <a:tabLst>
                  <a:tab pos="268288" algn="l"/>
                  <a:tab pos="536575" algn="l"/>
                  <a:tab pos="804863" algn="l"/>
                </a:tabLst>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current;</a:t>
              </a:r>
            </a:p>
            <a:p>
              <a:pPr>
                <a:tabLst>
                  <a:tab pos="268288" algn="l"/>
                  <a:tab pos="536575" algn="l"/>
                  <a:tab pos="804863" algn="l"/>
                </a:tabLst>
              </a:pPr>
              <a:r>
                <a:rPr lang="en-US" sz="1600" b="1" dirty="0" smtClean="0">
                  <a:latin typeface="Courier New" pitchFamily="49" charset="0"/>
                  <a:cs typeface="Courier New" pitchFamily="49" charset="0"/>
                </a:rPr>
                <a:t>}</a:t>
              </a:r>
            </a:p>
          </p:txBody>
        </p:sp>
      </p:grpSp>
      <p:sp>
        <p:nvSpPr>
          <p:cNvPr id="14" name="TextBox 13"/>
          <p:cNvSpPr txBox="1"/>
          <p:nvPr/>
        </p:nvSpPr>
        <p:spPr>
          <a:xfrm>
            <a:off x="4789714" y="4669751"/>
            <a:ext cx="2621183" cy="1508105"/>
          </a:xfrm>
          <a:prstGeom prst="rect">
            <a:avLst/>
          </a:prstGeom>
          <a:solidFill>
            <a:srgbClr val="FFFF99"/>
          </a:solidFill>
        </p:spPr>
        <p:txBody>
          <a:bodyPr wrap="square" rtlCol="0">
            <a:spAutoFit/>
          </a:bodyPr>
          <a:lstStyle/>
          <a:p>
            <a:r>
              <a:rPr lang="en-US" sz="2000" dirty="0" smtClean="0">
                <a:latin typeface="Calibri" pitchFamily="34" charset="0"/>
                <a:cs typeface="Calibri" pitchFamily="34" charset="0"/>
              </a:rPr>
              <a:t>Recurrent relation:</a:t>
            </a:r>
          </a:p>
          <a:p>
            <a:r>
              <a:rPr lang="en-US" sz="2400" dirty="0" smtClean="0">
                <a:solidFill>
                  <a:srgbClr val="0000FF"/>
                </a:solidFill>
                <a:latin typeface="Calibri" pitchFamily="34" charset="0"/>
                <a:cs typeface="Calibri" pitchFamily="34" charset="0"/>
              </a:rPr>
              <a:t>f</a:t>
            </a:r>
            <a:r>
              <a:rPr lang="en-US" sz="2400" baseline="-25000" dirty="0" smtClean="0">
                <a:solidFill>
                  <a:srgbClr val="0000FF"/>
                </a:solidFill>
                <a:latin typeface="Calibri" pitchFamily="34" charset="0"/>
                <a:cs typeface="Calibri" pitchFamily="34" charset="0"/>
              </a:rPr>
              <a:t>n</a:t>
            </a:r>
            <a:r>
              <a:rPr lang="en-US" sz="2400" dirty="0" smtClean="0">
                <a:solidFill>
                  <a:srgbClr val="0000FF"/>
                </a:solidFill>
                <a:latin typeface="Calibri" pitchFamily="34" charset="0"/>
                <a:cs typeface="Calibri" pitchFamily="34" charset="0"/>
              </a:rPr>
              <a:t> = f</a:t>
            </a:r>
            <a:r>
              <a:rPr lang="en-US" sz="2400" baseline="-25000" dirty="0" smtClean="0">
                <a:solidFill>
                  <a:srgbClr val="0000FF"/>
                </a:solidFill>
                <a:latin typeface="Calibri" pitchFamily="34" charset="0"/>
                <a:cs typeface="Calibri" pitchFamily="34" charset="0"/>
              </a:rPr>
              <a:t>n-1</a:t>
            </a:r>
            <a:r>
              <a:rPr lang="en-US" sz="2400" dirty="0" smtClean="0">
                <a:solidFill>
                  <a:srgbClr val="0000FF"/>
                </a:solidFill>
                <a:latin typeface="Calibri" pitchFamily="34" charset="0"/>
                <a:cs typeface="Calibri" pitchFamily="34" charset="0"/>
              </a:rPr>
              <a:t> + f</a:t>
            </a:r>
            <a:r>
              <a:rPr lang="en-US" sz="2400" baseline="-25000" dirty="0" smtClean="0">
                <a:solidFill>
                  <a:srgbClr val="0000FF"/>
                </a:solidFill>
                <a:latin typeface="Calibri" pitchFamily="34" charset="0"/>
                <a:cs typeface="Calibri" pitchFamily="34" charset="0"/>
              </a:rPr>
              <a:t>n-2   </a:t>
            </a:r>
            <a:r>
              <a:rPr lang="en-US" sz="2400" dirty="0" smtClean="0">
                <a:solidFill>
                  <a:srgbClr val="0000FF"/>
                </a:solidFill>
                <a:latin typeface="Calibri" pitchFamily="34" charset="0"/>
                <a:cs typeface="Calibri" pitchFamily="34" charset="0"/>
              </a:rPr>
              <a:t>n</a:t>
            </a:r>
            <a:r>
              <a:rPr lang="en-US" sz="2400" dirty="0" smtClean="0">
                <a:solidFill>
                  <a:srgbClr val="0000FF"/>
                </a:solidFill>
                <a:latin typeface="Calibri" pitchFamily="34" charset="0"/>
                <a:cs typeface="Calibri" pitchFamily="34" charset="0"/>
                <a:sym typeface="Symbol" pitchFamily="18" charset="2"/>
              </a:rPr>
              <a:t>≥ 2</a:t>
            </a:r>
          </a:p>
          <a:p>
            <a:r>
              <a:rPr lang="en-US" sz="2400" dirty="0" smtClean="0">
                <a:solidFill>
                  <a:srgbClr val="0000FF"/>
                </a:solidFill>
                <a:latin typeface="Calibri" pitchFamily="34" charset="0"/>
                <a:cs typeface="Calibri" pitchFamily="34" charset="0"/>
                <a:sym typeface="Symbol" pitchFamily="18" charset="2"/>
              </a:rPr>
              <a:t>f</a:t>
            </a:r>
            <a:r>
              <a:rPr lang="en-US" sz="2400" baseline="-25000" dirty="0" smtClean="0">
                <a:solidFill>
                  <a:srgbClr val="0000FF"/>
                </a:solidFill>
                <a:latin typeface="Calibri" pitchFamily="34" charset="0"/>
                <a:cs typeface="Calibri" pitchFamily="34" charset="0"/>
                <a:sym typeface="Symbol" pitchFamily="18" charset="2"/>
              </a:rPr>
              <a:t>0 </a:t>
            </a:r>
            <a:r>
              <a:rPr lang="en-US" sz="2400" dirty="0" smtClean="0">
                <a:solidFill>
                  <a:srgbClr val="0000FF"/>
                </a:solidFill>
                <a:latin typeface="Calibri" pitchFamily="34" charset="0"/>
                <a:cs typeface="Calibri" pitchFamily="34" charset="0"/>
                <a:sym typeface="Symbol" pitchFamily="18" charset="2"/>
              </a:rPr>
              <a:t>= 0</a:t>
            </a:r>
          </a:p>
          <a:p>
            <a:r>
              <a:rPr lang="en-US" sz="2400" dirty="0" smtClean="0">
                <a:solidFill>
                  <a:srgbClr val="0000FF"/>
                </a:solidFill>
                <a:latin typeface="Calibri" pitchFamily="34" charset="0"/>
                <a:cs typeface="Calibri" pitchFamily="34" charset="0"/>
                <a:sym typeface="Symbol" pitchFamily="18" charset="2"/>
              </a:rPr>
              <a:t>f</a:t>
            </a:r>
            <a:r>
              <a:rPr lang="en-US" sz="2400" baseline="-25000" dirty="0" smtClean="0">
                <a:solidFill>
                  <a:srgbClr val="0000FF"/>
                </a:solidFill>
                <a:latin typeface="Calibri" pitchFamily="34" charset="0"/>
                <a:cs typeface="Calibri" pitchFamily="34" charset="0"/>
                <a:sym typeface="Symbol" pitchFamily="18" charset="2"/>
              </a:rPr>
              <a:t>1</a:t>
            </a:r>
            <a:r>
              <a:rPr lang="en-US" sz="2400" dirty="0" smtClean="0">
                <a:solidFill>
                  <a:srgbClr val="0000FF"/>
                </a:solidFill>
                <a:latin typeface="Calibri" pitchFamily="34" charset="0"/>
                <a:cs typeface="Calibri" pitchFamily="34" charset="0"/>
                <a:sym typeface="Symbol" pitchFamily="18" charset="2"/>
              </a:rPr>
              <a:t> = 1</a:t>
            </a:r>
          </a:p>
        </p:txBody>
      </p:sp>
      <p:grpSp>
        <p:nvGrpSpPr>
          <p:cNvPr id="20" name="Group 19"/>
          <p:cNvGrpSpPr/>
          <p:nvPr/>
        </p:nvGrpSpPr>
        <p:grpSpPr>
          <a:xfrm>
            <a:off x="4464366" y="2024742"/>
            <a:ext cx="4318131" cy="2479404"/>
            <a:chOff x="4241073" y="1857102"/>
            <a:chExt cx="4318131" cy="2479404"/>
          </a:xfrm>
        </p:grpSpPr>
        <p:sp>
          <p:nvSpPr>
            <p:cNvPr id="10" name="TextBox 9"/>
            <p:cNvSpPr txBox="1"/>
            <p:nvPr/>
          </p:nvSpPr>
          <p:spPr>
            <a:xfrm>
              <a:off x="4241073" y="1857102"/>
              <a:ext cx="2404275" cy="400110"/>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dk1"/>
                  </a:solidFill>
                  <a:latin typeface="+mn-lt"/>
                  <a:cs typeface="+mn-cs"/>
                </a:rPr>
                <a:t>Recursive version:</a:t>
              </a:r>
              <a:endParaRPr lang="en-SG" sz="2000" dirty="0">
                <a:solidFill>
                  <a:schemeClr val="dk1"/>
                </a:solidFill>
                <a:latin typeface="+mn-lt"/>
                <a:cs typeface="+mn-cs"/>
              </a:endParaRPr>
            </a:p>
          </p:txBody>
        </p:sp>
        <p:sp>
          <p:nvSpPr>
            <p:cNvPr id="11" name="TextBox 10"/>
            <p:cNvSpPr txBox="1"/>
            <p:nvPr/>
          </p:nvSpPr>
          <p:spPr>
            <a:xfrm>
              <a:off x="4255008" y="2212848"/>
              <a:ext cx="4304196" cy="2123658"/>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600" b="1" dirty="0" smtClean="0">
                  <a:solidFill>
                    <a:srgbClr val="800000"/>
                  </a:solidFill>
                  <a:latin typeface="Courier New" pitchFamily="49" charset="0"/>
                  <a:cs typeface="Courier New" pitchFamily="49" charset="0"/>
                </a:rPr>
                <a:t>// Pre-</a:t>
              </a:r>
              <a:r>
                <a:rPr lang="en-US" sz="1600" b="1" dirty="0" err="1" smtClean="0">
                  <a:solidFill>
                    <a:srgbClr val="800000"/>
                  </a:solidFill>
                  <a:latin typeface="Courier New" pitchFamily="49" charset="0"/>
                  <a:cs typeface="Courier New" pitchFamily="49" charset="0"/>
                </a:rPr>
                <a:t>cond</a:t>
              </a:r>
              <a:r>
                <a:rPr lang="en-US" sz="1600" b="1" dirty="0" smtClean="0">
                  <a:solidFill>
                    <a:srgbClr val="800000"/>
                  </a:solidFill>
                  <a:latin typeface="Courier New" pitchFamily="49" charset="0"/>
                  <a:cs typeface="Courier New" pitchFamily="49" charset="0"/>
                </a:rPr>
                <a:t>: n &gt;= 0</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fib(</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a:t>
              </a:r>
            </a:p>
            <a:p>
              <a:pPr>
                <a:tabLst>
                  <a:tab pos="268288" algn="l"/>
                  <a:tab pos="536575" algn="l"/>
                  <a:tab pos="804863" algn="l"/>
                </a:tabLst>
              </a:pP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(n &lt; </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a:t>
              </a:r>
              <a:r>
                <a:rPr lang="en-US" sz="1600" b="1" dirty="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base</a:t>
              </a:r>
              <a:r>
                <a:rPr lang="en-US" sz="1600" b="1" dirty="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case</a:t>
              </a:r>
              <a:endParaRPr lang="en-US" sz="1600" b="1" dirty="0" smtClean="0">
                <a:latin typeface="Courier New" pitchFamily="49" charset="0"/>
                <a:cs typeface="Courier New" pitchFamily="49" charset="0"/>
              </a:endParaRP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else</a:t>
              </a:r>
              <a:endParaRPr lang="en-US" sz="1600" b="1" dirty="0" smtClean="0">
                <a:latin typeface="Courier New" pitchFamily="49" charset="0"/>
                <a:cs typeface="Courier New" pitchFamily="49" charset="0"/>
              </a:endParaRP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fib(n-</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 + fib(n-</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latin typeface="Courier New" pitchFamily="49" charset="0"/>
                  <a:cs typeface="Courier New" pitchFamily="49" charset="0"/>
                </a:rPr>
                <a:t>}</a:t>
              </a:r>
            </a:p>
          </p:txBody>
        </p:sp>
        <p:sp>
          <p:nvSpPr>
            <p:cNvPr id="18" name="Rectangle 17"/>
            <p:cNvSpPr/>
            <p:nvPr/>
          </p:nvSpPr>
          <p:spPr>
            <a:xfrm>
              <a:off x="7104477" y="2208419"/>
              <a:ext cx="1447832"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Week11_fibonacci.c</a:t>
              </a:r>
              <a:endParaRPr lang="en-SG" sz="1100" dirty="0"/>
            </a:p>
          </p:txBody>
        </p:sp>
      </p:grpSp>
      <p:sp>
        <p:nvSpPr>
          <p:cNvPr id="19"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78"/>
          <p:cNvSpPr>
            <a:spLocks noGrp="1"/>
          </p:cNvSpPr>
          <p:nvPr>
            <p:ph type="title"/>
          </p:nvPr>
        </p:nvSpPr>
        <p:spPr/>
        <p:txBody>
          <a:bodyPr/>
          <a:lstStyle/>
          <a:p>
            <a:r>
              <a:rPr lang="en-US" dirty="0" smtClean="0"/>
              <a:t>3. Fibonacci (3/3)</a:t>
            </a:r>
            <a:endParaRPr lang="en-US" dirty="0"/>
          </a:p>
        </p:txBody>
      </p:sp>
      <p:sp>
        <p:nvSpPr>
          <p:cNvPr id="83"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1" name="Text Box 4"/>
          <p:cNvSpPr txBox="1">
            <a:spLocks noChangeArrowheads="1"/>
          </p:cNvSpPr>
          <p:nvPr/>
        </p:nvSpPr>
        <p:spPr bwMode="auto">
          <a:xfrm>
            <a:off x="4393210" y="2520190"/>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fib(5</a:t>
            </a:r>
            <a:r>
              <a:rPr lang="en-US" sz="1600" dirty="0"/>
              <a:t>)</a:t>
            </a:r>
          </a:p>
        </p:txBody>
      </p:sp>
      <p:sp>
        <p:nvSpPr>
          <p:cNvPr id="12" name="Line 13"/>
          <p:cNvSpPr>
            <a:spLocks noChangeShapeType="1"/>
          </p:cNvSpPr>
          <p:nvPr/>
        </p:nvSpPr>
        <p:spPr bwMode="auto">
          <a:xfrm flipV="1">
            <a:off x="3380887" y="2879341"/>
            <a:ext cx="1012848" cy="432949"/>
          </a:xfrm>
          <a:prstGeom prst="line">
            <a:avLst/>
          </a:prstGeom>
          <a:noFill/>
          <a:ln w="31750" cap="sq">
            <a:solidFill>
              <a:srgbClr val="006600"/>
            </a:solidFill>
            <a:round/>
            <a:headEnd type="none" w="sm" len="sm"/>
            <a:tailEnd type="triangle" w="med" len="med"/>
          </a:ln>
        </p:spPr>
        <p:txBody>
          <a:bodyPr/>
          <a:lstStyle/>
          <a:p>
            <a:endParaRPr lang="en-SG"/>
          </a:p>
        </p:txBody>
      </p:sp>
      <p:sp>
        <p:nvSpPr>
          <p:cNvPr id="13" name="Text Box 15"/>
          <p:cNvSpPr txBox="1">
            <a:spLocks noChangeArrowheads="1"/>
          </p:cNvSpPr>
          <p:nvPr/>
        </p:nvSpPr>
        <p:spPr bwMode="auto">
          <a:xfrm>
            <a:off x="3626202" y="2866333"/>
            <a:ext cx="304784" cy="284211"/>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3</a:t>
            </a:r>
            <a:endParaRPr lang="en-US" b="1" dirty="0"/>
          </a:p>
        </p:txBody>
      </p:sp>
      <p:sp>
        <p:nvSpPr>
          <p:cNvPr id="14" name="Text Box 16"/>
          <p:cNvSpPr txBox="1">
            <a:spLocks noChangeArrowheads="1"/>
          </p:cNvSpPr>
          <p:nvPr/>
        </p:nvSpPr>
        <p:spPr bwMode="auto">
          <a:xfrm>
            <a:off x="5824207" y="2899254"/>
            <a:ext cx="304784" cy="284211"/>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2</a:t>
            </a:r>
            <a:endParaRPr lang="en-US" b="1" dirty="0"/>
          </a:p>
        </p:txBody>
      </p:sp>
      <p:sp>
        <p:nvSpPr>
          <p:cNvPr id="15" name="Text Box 18"/>
          <p:cNvSpPr txBox="1">
            <a:spLocks noChangeArrowheads="1"/>
          </p:cNvSpPr>
          <p:nvPr/>
        </p:nvSpPr>
        <p:spPr bwMode="auto">
          <a:xfrm>
            <a:off x="1950158" y="3709409"/>
            <a:ext cx="304784" cy="284211"/>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2</a:t>
            </a:r>
            <a:endParaRPr lang="en-US" b="1" dirty="0"/>
          </a:p>
        </p:txBody>
      </p:sp>
      <p:sp>
        <p:nvSpPr>
          <p:cNvPr id="16" name="Text Box 20"/>
          <p:cNvSpPr txBox="1">
            <a:spLocks noChangeArrowheads="1"/>
          </p:cNvSpPr>
          <p:nvPr/>
        </p:nvSpPr>
        <p:spPr bwMode="auto">
          <a:xfrm>
            <a:off x="3757624" y="3787451"/>
            <a:ext cx="304784" cy="284211"/>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1</a:t>
            </a:r>
            <a:endParaRPr lang="en-US" b="1" dirty="0"/>
          </a:p>
        </p:txBody>
      </p:sp>
      <p:sp>
        <p:nvSpPr>
          <p:cNvPr id="17" name="Text Box 22"/>
          <p:cNvSpPr txBox="1">
            <a:spLocks noChangeArrowheads="1"/>
          </p:cNvSpPr>
          <p:nvPr/>
        </p:nvSpPr>
        <p:spPr bwMode="auto">
          <a:xfrm>
            <a:off x="841732" y="4653878"/>
            <a:ext cx="304784" cy="284211"/>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1</a:t>
            </a:r>
            <a:endParaRPr lang="en-US" b="1" dirty="0"/>
          </a:p>
        </p:txBody>
      </p:sp>
      <p:sp>
        <p:nvSpPr>
          <p:cNvPr id="59" name="Line 21"/>
          <p:cNvSpPr>
            <a:spLocks noChangeShapeType="1"/>
          </p:cNvSpPr>
          <p:nvPr/>
        </p:nvSpPr>
        <p:spPr bwMode="auto">
          <a:xfrm flipV="1">
            <a:off x="854741" y="4577694"/>
            <a:ext cx="635363"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60" name="Line 23"/>
          <p:cNvSpPr>
            <a:spLocks noChangeShapeType="1"/>
          </p:cNvSpPr>
          <p:nvPr/>
        </p:nvSpPr>
        <p:spPr bwMode="auto">
          <a:xfrm flipH="1" flipV="1">
            <a:off x="1924643" y="4577693"/>
            <a:ext cx="635363"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19" name="Text Box 24"/>
          <p:cNvSpPr txBox="1">
            <a:spLocks noChangeArrowheads="1"/>
          </p:cNvSpPr>
          <p:nvPr/>
        </p:nvSpPr>
        <p:spPr bwMode="auto">
          <a:xfrm>
            <a:off x="2315485" y="4675649"/>
            <a:ext cx="304784" cy="280930"/>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a:t>1</a:t>
            </a:r>
          </a:p>
        </p:txBody>
      </p:sp>
      <p:sp>
        <p:nvSpPr>
          <p:cNvPr id="20" name="Text Box 26"/>
          <p:cNvSpPr txBox="1">
            <a:spLocks noChangeArrowheads="1"/>
          </p:cNvSpPr>
          <p:nvPr/>
        </p:nvSpPr>
        <p:spPr bwMode="auto">
          <a:xfrm>
            <a:off x="5936497" y="3776565"/>
            <a:ext cx="304784" cy="284211"/>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1</a:t>
            </a:r>
            <a:endParaRPr lang="en-US" b="1" dirty="0"/>
          </a:p>
        </p:txBody>
      </p:sp>
      <p:sp>
        <p:nvSpPr>
          <p:cNvPr id="21" name="Line 17"/>
          <p:cNvSpPr>
            <a:spLocks noChangeShapeType="1"/>
          </p:cNvSpPr>
          <p:nvPr/>
        </p:nvSpPr>
        <p:spPr bwMode="auto">
          <a:xfrm flipV="1">
            <a:off x="1807059" y="3711267"/>
            <a:ext cx="838156" cy="481263"/>
          </a:xfrm>
          <a:prstGeom prst="line">
            <a:avLst/>
          </a:prstGeom>
          <a:noFill/>
          <a:ln w="31750" cap="sq">
            <a:solidFill>
              <a:srgbClr val="006600"/>
            </a:solidFill>
            <a:round/>
            <a:headEnd type="none" w="sm" len="sm"/>
            <a:tailEnd type="triangle" w="med" len="med"/>
          </a:ln>
        </p:spPr>
        <p:txBody>
          <a:bodyPr/>
          <a:lstStyle/>
          <a:p>
            <a:endParaRPr lang="en-SG"/>
          </a:p>
        </p:txBody>
      </p:sp>
      <p:sp>
        <p:nvSpPr>
          <p:cNvPr id="22" name="Line 19"/>
          <p:cNvSpPr>
            <a:spLocks noChangeShapeType="1"/>
          </p:cNvSpPr>
          <p:nvPr/>
        </p:nvSpPr>
        <p:spPr bwMode="auto">
          <a:xfrm flipH="1" flipV="1">
            <a:off x="3222133" y="3700382"/>
            <a:ext cx="838156" cy="481263"/>
          </a:xfrm>
          <a:prstGeom prst="line">
            <a:avLst/>
          </a:prstGeom>
          <a:noFill/>
          <a:ln w="31750" cap="sq">
            <a:solidFill>
              <a:srgbClr val="006600"/>
            </a:solidFill>
            <a:round/>
            <a:headEnd type="none" w="sm" len="sm"/>
            <a:tailEnd type="triangle" w="med" len="med"/>
          </a:ln>
        </p:spPr>
        <p:txBody>
          <a:bodyPr/>
          <a:lstStyle/>
          <a:p>
            <a:endParaRPr lang="en-SG">
              <a:ln>
                <a:solidFill>
                  <a:srgbClr val="006600"/>
                </a:solidFill>
              </a:ln>
            </a:endParaRPr>
          </a:p>
        </p:txBody>
      </p:sp>
      <p:sp>
        <p:nvSpPr>
          <p:cNvPr id="57" name="Line 25"/>
          <p:cNvSpPr>
            <a:spLocks noChangeShapeType="1"/>
          </p:cNvSpPr>
          <p:nvPr/>
        </p:nvSpPr>
        <p:spPr bwMode="auto">
          <a:xfrm flipV="1">
            <a:off x="5938355" y="3700381"/>
            <a:ext cx="711410" cy="481263"/>
          </a:xfrm>
          <a:prstGeom prst="line">
            <a:avLst/>
          </a:prstGeom>
          <a:noFill/>
          <a:ln w="31750" cap="sq">
            <a:solidFill>
              <a:srgbClr val="006600"/>
            </a:solidFill>
            <a:round/>
            <a:headEnd type="none" w="sm" len="sm"/>
            <a:tailEnd type="triangle" w="med" len="med"/>
          </a:ln>
        </p:spPr>
        <p:txBody>
          <a:bodyPr/>
          <a:lstStyle/>
          <a:p>
            <a:endParaRPr lang="en-SG"/>
          </a:p>
        </p:txBody>
      </p:sp>
      <p:sp>
        <p:nvSpPr>
          <p:cNvPr id="58" name="Line 27"/>
          <p:cNvSpPr>
            <a:spLocks noChangeShapeType="1"/>
          </p:cNvSpPr>
          <p:nvPr/>
        </p:nvSpPr>
        <p:spPr bwMode="auto">
          <a:xfrm flipH="1" flipV="1">
            <a:off x="7105044" y="3711267"/>
            <a:ext cx="711410" cy="481263"/>
          </a:xfrm>
          <a:prstGeom prst="line">
            <a:avLst/>
          </a:prstGeom>
          <a:noFill/>
          <a:ln w="31750" cap="sq">
            <a:solidFill>
              <a:srgbClr val="006600"/>
            </a:solidFill>
            <a:round/>
            <a:headEnd type="none" w="sm" len="sm"/>
            <a:tailEnd type="triangle" w="med" len="med"/>
          </a:ln>
        </p:spPr>
        <p:txBody>
          <a:bodyPr/>
          <a:lstStyle/>
          <a:p>
            <a:endParaRPr lang="en-SG"/>
          </a:p>
        </p:txBody>
      </p:sp>
      <p:sp>
        <p:nvSpPr>
          <p:cNvPr id="24" name="Text Box 28"/>
          <p:cNvSpPr txBox="1">
            <a:spLocks noChangeArrowheads="1"/>
          </p:cNvSpPr>
          <p:nvPr/>
        </p:nvSpPr>
        <p:spPr bwMode="auto">
          <a:xfrm>
            <a:off x="7543263" y="3787451"/>
            <a:ext cx="304784" cy="280930"/>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a:t>1</a:t>
            </a:r>
          </a:p>
        </p:txBody>
      </p:sp>
      <p:sp>
        <p:nvSpPr>
          <p:cNvPr id="25" name="Line 29"/>
          <p:cNvSpPr>
            <a:spLocks noChangeShapeType="1"/>
          </p:cNvSpPr>
          <p:nvPr/>
        </p:nvSpPr>
        <p:spPr bwMode="auto">
          <a:xfrm flipV="1">
            <a:off x="4883837" y="2056720"/>
            <a:ext cx="1859" cy="440383"/>
          </a:xfrm>
          <a:prstGeom prst="line">
            <a:avLst/>
          </a:prstGeom>
          <a:noFill/>
          <a:ln w="31750" cap="sq">
            <a:solidFill>
              <a:srgbClr val="006600"/>
            </a:solidFill>
            <a:round/>
            <a:headEnd type="none" w="sm" len="sm"/>
            <a:tailEnd type="triangle" w="med" len="med"/>
          </a:ln>
        </p:spPr>
        <p:txBody>
          <a:bodyPr/>
          <a:lstStyle/>
          <a:p>
            <a:endParaRPr lang="en-SG"/>
          </a:p>
        </p:txBody>
      </p:sp>
      <p:sp>
        <p:nvSpPr>
          <p:cNvPr id="26" name="Text Box 30"/>
          <p:cNvSpPr txBox="1">
            <a:spLocks noChangeArrowheads="1"/>
          </p:cNvSpPr>
          <p:nvPr/>
        </p:nvSpPr>
        <p:spPr bwMode="auto">
          <a:xfrm>
            <a:off x="4885696" y="2176432"/>
            <a:ext cx="304784" cy="284211"/>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5</a:t>
            </a:r>
            <a:endParaRPr lang="en-US" b="1" dirty="0"/>
          </a:p>
        </p:txBody>
      </p:sp>
      <p:sp>
        <p:nvSpPr>
          <p:cNvPr id="27" name="Line 13"/>
          <p:cNvSpPr>
            <a:spLocks noChangeShapeType="1"/>
          </p:cNvSpPr>
          <p:nvPr/>
        </p:nvSpPr>
        <p:spPr bwMode="auto">
          <a:xfrm flipH="1" flipV="1">
            <a:off x="5314996" y="2897397"/>
            <a:ext cx="1012848" cy="432949"/>
          </a:xfrm>
          <a:prstGeom prst="line">
            <a:avLst/>
          </a:prstGeom>
          <a:noFill/>
          <a:ln w="31750" cap="sq">
            <a:solidFill>
              <a:srgbClr val="006600"/>
            </a:solidFill>
            <a:round/>
            <a:headEnd type="none" w="sm" len="sm"/>
            <a:tailEnd type="triangle" w="med" len="med"/>
          </a:ln>
        </p:spPr>
        <p:txBody>
          <a:bodyPr/>
          <a:lstStyle/>
          <a:p>
            <a:endParaRPr lang="en-SG"/>
          </a:p>
        </p:txBody>
      </p:sp>
      <p:sp>
        <p:nvSpPr>
          <p:cNvPr id="55" name="Line 21"/>
          <p:cNvSpPr>
            <a:spLocks noChangeShapeType="1"/>
          </p:cNvSpPr>
          <p:nvPr/>
        </p:nvSpPr>
        <p:spPr bwMode="auto">
          <a:xfrm flipV="1">
            <a:off x="441889" y="5487664"/>
            <a:ext cx="475909"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56" name="Line 23"/>
          <p:cNvSpPr>
            <a:spLocks noChangeShapeType="1"/>
          </p:cNvSpPr>
          <p:nvPr/>
        </p:nvSpPr>
        <p:spPr bwMode="auto">
          <a:xfrm flipH="1" flipV="1">
            <a:off x="1341507" y="5487664"/>
            <a:ext cx="475909"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29" name="Text Box 24"/>
          <p:cNvSpPr txBox="1">
            <a:spLocks noChangeArrowheads="1"/>
          </p:cNvSpPr>
          <p:nvPr/>
        </p:nvSpPr>
        <p:spPr bwMode="auto">
          <a:xfrm>
            <a:off x="1568384" y="5552699"/>
            <a:ext cx="304784" cy="284269"/>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0</a:t>
            </a:r>
            <a:endParaRPr lang="en-US" b="1" dirty="0"/>
          </a:p>
        </p:txBody>
      </p:sp>
      <p:sp>
        <p:nvSpPr>
          <p:cNvPr id="30" name="Text Box 24"/>
          <p:cNvSpPr txBox="1">
            <a:spLocks noChangeArrowheads="1"/>
          </p:cNvSpPr>
          <p:nvPr/>
        </p:nvSpPr>
        <p:spPr bwMode="auto">
          <a:xfrm>
            <a:off x="404720" y="5563847"/>
            <a:ext cx="304784" cy="280930"/>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a:t>1</a:t>
            </a:r>
          </a:p>
        </p:txBody>
      </p:sp>
      <p:sp>
        <p:nvSpPr>
          <p:cNvPr id="31" name="Text Box 4"/>
          <p:cNvSpPr txBox="1">
            <a:spLocks noChangeArrowheads="1"/>
          </p:cNvSpPr>
          <p:nvPr/>
        </p:nvSpPr>
        <p:spPr bwMode="auto">
          <a:xfrm>
            <a:off x="2460436" y="3341494"/>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fib(4</a:t>
            </a:r>
            <a:r>
              <a:rPr lang="en-US" sz="1600" dirty="0"/>
              <a:t>)</a:t>
            </a:r>
          </a:p>
        </p:txBody>
      </p:sp>
      <p:sp>
        <p:nvSpPr>
          <p:cNvPr id="32" name="Text Box 4"/>
          <p:cNvSpPr txBox="1">
            <a:spLocks noChangeArrowheads="1"/>
          </p:cNvSpPr>
          <p:nvPr/>
        </p:nvSpPr>
        <p:spPr bwMode="auto">
          <a:xfrm>
            <a:off x="6262799" y="3341495"/>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fib(3</a:t>
            </a:r>
            <a:r>
              <a:rPr lang="en-US" sz="1600" dirty="0"/>
              <a:t>)</a:t>
            </a:r>
          </a:p>
        </p:txBody>
      </p:sp>
      <p:sp>
        <p:nvSpPr>
          <p:cNvPr id="33" name="Text Box 4"/>
          <p:cNvSpPr txBox="1">
            <a:spLocks noChangeArrowheads="1"/>
          </p:cNvSpPr>
          <p:nvPr/>
        </p:nvSpPr>
        <p:spPr bwMode="auto">
          <a:xfrm>
            <a:off x="1230150" y="4196246"/>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fib(3</a:t>
            </a:r>
            <a:r>
              <a:rPr lang="en-US" sz="1600" dirty="0"/>
              <a:t>)</a:t>
            </a:r>
          </a:p>
        </p:txBody>
      </p:sp>
      <p:sp>
        <p:nvSpPr>
          <p:cNvPr id="34" name="Text Box 4"/>
          <p:cNvSpPr txBox="1">
            <a:spLocks noChangeArrowheads="1"/>
          </p:cNvSpPr>
          <p:nvPr/>
        </p:nvSpPr>
        <p:spPr bwMode="auto">
          <a:xfrm>
            <a:off x="3594084" y="4218543"/>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fib(2</a:t>
            </a:r>
            <a:r>
              <a:rPr lang="en-US" sz="1600" dirty="0"/>
              <a:t>)</a:t>
            </a:r>
          </a:p>
        </p:txBody>
      </p:sp>
      <p:sp>
        <p:nvSpPr>
          <p:cNvPr id="35" name="Text Box 4"/>
          <p:cNvSpPr txBox="1">
            <a:spLocks noChangeArrowheads="1"/>
          </p:cNvSpPr>
          <p:nvPr/>
        </p:nvSpPr>
        <p:spPr bwMode="auto">
          <a:xfrm>
            <a:off x="5887396" y="4203678"/>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fib(2</a:t>
            </a:r>
            <a:r>
              <a:rPr lang="en-US" sz="1600" dirty="0"/>
              <a:t>)</a:t>
            </a:r>
          </a:p>
        </p:txBody>
      </p:sp>
      <p:sp>
        <p:nvSpPr>
          <p:cNvPr id="36" name="Text Box 4"/>
          <p:cNvSpPr txBox="1">
            <a:spLocks noChangeArrowheads="1"/>
          </p:cNvSpPr>
          <p:nvPr/>
        </p:nvSpPr>
        <p:spPr bwMode="auto">
          <a:xfrm>
            <a:off x="7403882" y="4203678"/>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fib(1</a:t>
            </a:r>
            <a:r>
              <a:rPr lang="en-US" sz="1600" dirty="0"/>
              <a:t>)</a:t>
            </a:r>
          </a:p>
        </p:txBody>
      </p:sp>
      <p:sp>
        <p:nvSpPr>
          <p:cNvPr id="37" name="Text Box 4"/>
          <p:cNvSpPr txBox="1">
            <a:spLocks noChangeArrowheads="1"/>
          </p:cNvSpPr>
          <p:nvPr/>
        </p:nvSpPr>
        <p:spPr bwMode="auto">
          <a:xfrm>
            <a:off x="575980" y="5125323"/>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fib(2</a:t>
            </a:r>
            <a:r>
              <a:rPr lang="en-US" sz="1600" dirty="0"/>
              <a:t>)</a:t>
            </a:r>
          </a:p>
        </p:txBody>
      </p:sp>
      <p:sp>
        <p:nvSpPr>
          <p:cNvPr id="38" name="Text Box 4"/>
          <p:cNvSpPr txBox="1">
            <a:spLocks noChangeArrowheads="1"/>
          </p:cNvSpPr>
          <p:nvPr/>
        </p:nvSpPr>
        <p:spPr bwMode="auto">
          <a:xfrm>
            <a:off x="1936358" y="5125323"/>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fib(1</a:t>
            </a:r>
            <a:r>
              <a:rPr lang="en-US" sz="1600" dirty="0"/>
              <a:t>)</a:t>
            </a:r>
          </a:p>
        </p:txBody>
      </p:sp>
      <p:sp>
        <p:nvSpPr>
          <p:cNvPr id="39" name="Text Box 4"/>
          <p:cNvSpPr txBox="1">
            <a:spLocks noChangeArrowheads="1"/>
          </p:cNvSpPr>
          <p:nvPr/>
        </p:nvSpPr>
        <p:spPr bwMode="auto">
          <a:xfrm>
            <a:off x="349250" y="6013522"/>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fib(1</a:t>
            </a:r>
            <a:r>
              <a:rPr lang="en-US" sz="1600" dirty="0"/>
              <a:t>)</a:t>
            </a:r>
          </a:p>
        </p:txBody>
      </p:sp>
      <p:sp>
        <p:nvSpPr>
          <p:cNvPr id="40" name="Text Box 4"/>
          <p:cNvSpPr txBox="1">
            <a:spLocks noChangeArrowheads="1"/>
          </p:cNvSpPr>
          <p:nvPr/>
        </p:nvSpPr>
        <p:spPr bwMode="auto">
          <a:xfrm>
            <a:off x="1542368" y="6013522"/>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fib(0</a:t>
            </a:r>
            <a:r>
              <a:rPr lang="en-US" sz="1600" dirty="0"/>
              <a:t>)</a:t>
            </a:r>
          </a:p>
        </p:txBody>
      </p:sp>
      <p:sp>
        <p:nvSpPr>
          <p:cNvPr id="53" name="Line 21"/>
          <p:cNvSpPr>
            <a:spLocks noChangeShapeType="1"/>
          </p:cNvSpPr>
          <p:nvPr/>
        </p:nvSpPr>
        <p:spPr bwMode="auto">
          <a:xfrm flipV="1">
            <a:off x="3444870" y="4592034"/>
            <a:ext cx="475909"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54" name="Line 23"/>
          <p:cNvSpPr>
            <a:spLocks noChangeShapeType="1"/>
          </p:cNvSpPr>
          <p:nvPr/>
        </p:nvSpPr>
        <p:spPr bwMode="auto">
          <a:xfrm flipH="1" flipV="1">
            <a:off x="4344487" y="4592034"/>
            <a:ext cx="475909"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42" name="Text Box 24"/>
          <p:cNvSpPr txBox="1">
            <a:spLocks noChangeArrowheads="1"/>
          </p:cNvSpPr>
          <p:nvPr/>
        </p:nvSpPr>
        <p:spPr bwMode="auto">
          <a:xfrm>
            <a:off x="4571364" y="4657069"/>
            <a:ext cx="304784" cy="284269"/>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0</a:t>
            </a:r>
            <a:endParaRPr lang="en-US" b="1" dirty="0"/>
          </a:p>
        </p:txBody>
      </p:sp>
      <p:sp>
        <p:nvSpPr>
          <p:cNvPr id="43" name="Text Box 24"/>
          <p:cNvSpPr txBox="1">
            <a:spLocks noChangeArrowheads="1"/>
          </p:cNvSpPr>
          <p:nvPr/>
        </p:nvSpPr>
        <p:spPr bwMode="auto">
          <a:xfrm>
            <a:off x="3407701" y="4668217"/>
            <a:ext cx="304784" cy="280930"/>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a:t>1</a:t>
            </a:r>
          </a:p>
        </p:txBody>
      </p:sp>
      <p:sp>
        <p:nvSpPr>
          <p:cNvPr id="44" name="Text Box 4"/>
          <p:cNvSpPr txBox="1">
            <a:spLocks noChangeArrowheads="1"/>
          </p:cNvSpPr>
          <p:nvPr/>
        </p:nvSpPr>
        <p:spPr bwMode="auto">
          <a:xfrm>
            <a:off x="3188943" y="5117892"/>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fib(1</a:t>
            </a:r>
            <a:r>
              <a:rPr lang="en-US" sz="1600" dirty="0"/>
              <a:t>)</a:t>
            </a:r>
          </a:p>
        </p:txBody>
      </p:sp>
      <p:sp>
        <p:nvSpPr>
          <p:cNvPr id="45" name="Text Box 4"/>
          <p:cNvSpPr txBox="1">
            <a:spLocks noChangeArrowheads="1"/>
          </p:cNvSpPr>
          <p:nvPr/>
        </p:nvSpPr>
        <p:spPr bwMode="auto">
          <a:xfrm>
            <a:off x="4382061" y="5117892"/>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fib(0</a:t>
            </a:r>
            <a:r>
              <a:rPr lang="en-US" sz="1600" dirty="0"/>
              <a:t>)</a:t>
            </a:r>
          </a:p>
        </p:txBody>
      </p:sp>
      <p:sp>
        <p:nvSpPr>
          <p:cNvPr id="51" name="Line 21"/>
          <p:cNvSpPr>
            <a:spLocks noChangeShapeType="1"/>
          </p:cNvSpPr>
          <p:nvPr/>
        </p:nvSpPr>
        <p:spPr bwMode="auto">
          <a:xfrm flipV="1">
            <a:off x="5806145" y="4577168"/>
            <a:ext cx="475909"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52" name="Line 23"/>
          <p:cNvSpPr>
            <a:spLocks noChangeShapeType="1"/>
          </p:cNvSpPr>
          <p:nvPr/>
        </p:nvSpPr>
        <p:spPr bwMode="auto">
          <a:xfrm flipH="1" flipV="1">
            <a:off x="6716648" y="4577168"/>
            <a:ext cx="475909" cy="518426"/>
          </a:xfrm>
          <a:prstGeom prst="line">
            <a:avLst/>
          </a:prstGeom>
          <a:noFill/>
          <a:ln w="31750" cap="sq">
            <a:solidFill>
              <a:srgbClr val="006600"/>
            </a:solidFill>
            <a:round/>
            <a:headEnd type="none" w="sm" len="sm"/>
            <a:tailEnd type="triangle" w="med" len="med"/>
          </a:ln>
        </p:spPr>
        <p:txBody>
          <a:bodyPr/>
          <a:lstStyle/>
          <a:p>
            <a:endParaRPr lang="en-SG"/>
          </a:p>
        </p:txBody>
      </p:sp>
      <p:sp>
        <p:nvSpPr>
          <p:cNvPr id="47" name="Text Box 24"/>
          <p:cNvSpPr txBox="1">
            <a:spLocks noChangeArrowheads="1"/>
          </p:cNvSpPr>
          <p:nvPr/>
        </p:nvSpPr>
        <p:spPr bwMode="auto">
          <a:xfrm>
            <a:off x="6943525" y="4642203"/>
            <a:ext cx="304784" cy="284269"/>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smtClean="0"/>
              <a:t>0</a:t>
            </a:r>
            <a:endParaRPr lang="en-US" b="1" dirty="0"/>
          </a:p>
        </p:txBody>
      </p:sp>
      <p:sp>
        <p:nvSpPr>
          <p:cNvPr id="48" name="Text Box 24"/>
          <p:cNvSpPr txBox="1">
            <a:spLocks noChangeArrowheads="1"/>
          </p:cNvSpPr>
          <p:nvPr/>
        </p:nvSpPr>
        <p:spPr bwMode="auto">
          <a:xfrm>
            <a:off x="5768976" y="4653351"/>
            <a:ext cx="304784" cy="280930"/>
          </a:xfrm>
          <a:prstGeom prst="rect">
            <a:avLst/>
          </a:prstGeom>
          <a:noFill/>
          <a:ln w="12700" cap="sq">
            <a:noFill/>
            <a:miter lim="800000"/>
            <a:headEnd type="none" w="sm" len="sm"/>
            <a:tailEnd type="none" w="sm" len="sm"/>
          </a:ln>
        </p:spPr>
        <p:txBody>
          <a:bodyPr lIns="3600" tIns="3600" rIns="3600" bIns="3600">
            <a:spAutoFit/>
          </a:bodyPr>
          <a:lstStyle/>
          <a:p>
            <a:pPr algn="ctr">
              <a:spcBef>
                <a:spcPct val="50000"/>
              </a:spcBef>
            </a:pPr>
            <a:r>
              <a:rPr lang="en-US" b="1" dirty="0"/>
              <a:t>1</a:t>
            </a:r>
          </a:p>
        </p:txBody>
      </p:sp>
      <p:sp>
        <p:nvSpPr>
          <p:cNvPr id="49" name="Text Box 4"/>
          <p:cNvSpPr txBox="1">
            <a:spLocks noChangeArrowheads="1"/>
          </p:cNvSpPr>
          <p:nvPr/>
        </p:nvSpPr>
        <p:spPr bwMode="auto">
          <a:xfrm>
            <a:off x="5593762" y="5103026"/>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fib(1</a:t>
            </a:r>
            <a:r>
              <a:rPr lang="en-US" sz="1600" dirty="0"/>
              <a:t>)</a:t>
            </a:r>
          </a:p>
        </p:txBody>
      </p:sp>
      <p:sp>
        <p:nvSpPr>
          <p:cNvPr id="50" name="Text Box 4"/>
          <p:cNvSpPr txBox="1">
            <a:spLocks noChangeArrowheads="1"/>
          </p:cNvSpPr>
          <p:nvPr/>
        </p:nvSpPr>
        <p:spPr bwMode="auto">
          <a:xfrm>
            <a:off x="6786879" y="5103026"/>
            <a:ext cx="992406" cy="349178"/>
          </a:xfrm>
          <a:prstGeom prst="rect">
            <a:avLst/>
          </a:prstGeom>
          <a:solidFill>
            <a:srgbClr val="CC99FF"/>
          </a:solidFill>
          <a:ln w="12700" cap="sq">
            <a:solidFill>
              <a:schemeClr val="tx1"/>
            </a:solidFill>
            <a:miter lim="800000"/>
            <a:headEnd type="none" w="sm" len="sm"/>
            <a:tailEnd type="none" w="sm" len="sm"/>
          </a:ln>
        </p:spPr>
        <p:txBody>
          <a:bodyPr>
            <a:spAutoFit/>
          </a:bodyPr>
          <a:lstStyle/>
          <a:p>
            <a:pPr algn="ctr">
              <a:spcBef>
                <a:spcPct val="50000"/>
              </a:spcBef>
            </a:pPr>
            <a:r>
              <a:rPr lang="en-US" sz="1600" dirty="0" smtClean="0"/>
              <a:t>fib(0</a:t>
            </a:r>
            <a:r>
              <a:rPr lang="en-US" sz="1600" dirty="0"/>
              <a:t>)</a:t>
            </a:r>
          </a:p>
        </p:txBody>
      </p:sp>
      <p:sp>
        <p:nvSpPr>
          <p:cNvPr id="61" name="Line 13"/>
          <p:cNvSpPr>
            <a:spLocks noChangeShapeType="1"/>
          </p:cNvSpPr>
          <p:nvPr/>
        </p:nvSpPr>
        <p:spPr bwMode="auto">
          <a:xfrm flipH="1">
            <a:off x="3489745" y="2933770"/>
            <a:ext cx="1012848" cy="432949"/>
          </a:xfrm>
          <a:prstGeom prst="line">
            <a:avLst/>
          </a:prstGeom>
          <a:noFill/>
          <a:ln w="31750" cap="sq">
            <a:solidFill>
              <a:srgbClr val="0000FF"/>
            </a:solidFill>
            <a:round/>
            <a:headEnd type="none" w="sm" len="sm"/>
            <a:tailEnd type="triangle" w="med" len="med"/>
          </a:ln>
        </p:spPr>
        <p:txBody>
          <a:bodyPr/>
          <a:lstStyle/>
          <a:p>
            <a:endParaRPr lang="en-SG"/>
          </a:p>
        </p:txBody>
      </p:sp>
      <p:sp>
        <p:nvSpPr>
          <p:cNvPr id="62" name="Line 17"/>
          <p:cNvSpPr>
            <a:spLocks noChangeShapeType="1"/>
          </p:cNvSpPr>
          <p:nvPr/>
        </p:nvSpPr>
        <p:spPr bwMode="auto">
          <a:xfrm flipH="1">
            <a:off x="1959460" y="3711267"/>
            <a:ext cx="838156" cy="481263"/>
          </a:xfrm>
          <a:prstGeom prst="line">
            <a:avLst/>
          </a:prstGeom>
          <a:noFill/>
          <a:ln w="31750" cap="sq">
            <a:solidFill>
              <a:srgbClr val="0000FF"/>
            </a:solidFill>
            <a:round/>
            <a:headEnd type="none" w="sm" len="sm"/>
            <a:tailEnd type="triangle" w="med" len="med"/>
          </a:ln>
        </p:spPr>
        <p:txBody>
          <a:bodyPr/>
          <a:lstStyle/>
          <a:p>
            <a:endParaRPr lang="en-SG"/>
          </a:p>
        </p:txBody>
      </p:sp>
      <p:sp>
        <p:nvSpPr>
          <p:cNvPr id="63" name="Line 21"/>
          <p:cNvSpPr>
            <a:spLocks noChangeShapeType="1"/>
          </p:cNvSpPr>
          <p:nvPr/>
        </p:nvSpPr>
        <p:spPr bwMode="auto">
          <a:xfrm flipH="1">
            <a:off x="1007141" y="4588579"/>
            <a:ext cx="635363"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64" name="Line 23"/>
          <p:cNvSpPr>
            <a:spLocks noChangeShapeType="1"/>
          </p:cNvSpPr>
          <p:nvPr/>
        </p:nvSpPr>
        <p:spPr bwMode="auto">
          <a:xfrm>
            <a:off x="1804899" y="4599466"/>
            <a:ext cx="635363"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65" name="Line 21"/>
          <p:cNvSpPr>
            <a:spLocks noChangeShapeType="1"/>
          </p:cNvSpPr>
          <p:nvPr/>
        </p:nvSpPr>
        <p:spPr bwMode="auto">
          <a:xfrm flipH="1">
            <a:off x="550747" y="5509435"/>
            <a:ext cx="475909"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66" name="Line 23"/>
          <p:cNvSpPr>
            <a:spLocks noChangeShapeType="1"/>
          </p:cNvSpPr>
          <p:nvPr/>
        </p:nvSpPr>
        <p:spPr bwMode="auto">
          <a:xfrm>
            <a:off x="1265307" y="5509435"/>
            <a:ext cx="475909"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67" name="Line 19"/>
          <p:cNvSpPr>
            <a:spLocks noChangeShapeType="1"/>
          </p:cNvSpPr>
          <p:nvPr/>
        </p:nvSpPr>
        <p:spPr bwMode="auto">
          <a:xfrm>
            <a:off x="3069733" y="3711267"/>
            <a:ext cx="838156" cy="481263"/>
          </a:xfrm>
          <a:prstGeom prst="line">
            <a:avLst/>
          </a:prstGeom>
          <a:noFill/>
          <a:ln w="31750" cap="sq">
            <a:solidFill>
              <a:srgbClr val="0000FF"/>
            </a:solidFill>
            <a:round/>
            <a:headEnd type="none" w="sm" len="sm"/>
            <a:tailEnd type="triangle" w="med" len="med"/>
          </a:ln>
        </p:spPr>
        <p:txBody>
          <a:bodyPr/>
          <a:lstStyle/>
          <a:p>
            <a:endParaRPr lang="en-SG"/>
          </a:p>
        </p:txBody>
      </p:sp>
      <p:sp>
        <p:nvSpPr>
          <p:cNvPr id="68" name="Line 25"/>
          <p:cNvSpPr>
            <a:spLocks noChangeShapeType="1"/>
          </p:cNvSpPr>
          <p:nvPr/>
        </p:nvSpPr>
        <p:spPr bwMode="auto">
          <a:xfrm flipH="1">
            <a:off x="6047212" y="3722153"/>
            <a:ext cx="711410" cy="481263"/>
          </a:xfrm>
          <a:prstGeom prst="line">
            <a:avLst/>
          </a:prstGeom>
          <a:noFill/>
          <a:ln w="31750" cap="sq">
            <a:solidFill>
              <a:srgbClr val="0000FF"/>
            </a:solidFill>
            <a:round/>
            <a:headEnd type="none" w="sm" len="sm"/>
            <a:tailEnd type="triangle" w="med" len="med"/>
          </a:ln>
        </p:spPr>
        <p:txBody>
          <a:bodyPr/>
          <a:lstStyle/>
          <a:p>
            <a:endParaRPr lang="en-SG"/>
          </a:p>
        </p:txBody>
      </p:sp>
      <p:sp>
        <p:nvSpPr>
          <p:cNvPr id="69" name="Line 27"/>
          <p:cNvSpPr>
            <a:spLocks noChangeShapeType="1"/>
          </p:cNvSpPr>
          <p:nvPr/>
        </p:nvSpPr>
        <p:spPr bwMode="auto">
          <a:xfrm>
            <a:off x="7017958" y="3733039"/>
            <a:ext cx="711410" cy="481263"/>
          </a:xfrm>
          <a:prstGeom prst="line">
            <a:avLst/>
          </a:prstGeom>
          <a:noFill/>
          <a:ln w="31750" cap="sq">
            <a:solidFill>
              <a:srgbClr val="0000FF"/>
            </a:solidFill>
            <a:round/>
            <a:headEnd type="none" w="sm" len="sm"/>
            <a:tailEnd type="triangle" w="med" len="med"/>
          </a:ln>
        </p:spPr>
        <p:txBody>
          <a:bodyPr/>
          <a:lstStyle/>
          <a:p>
            <a:endParaRPr lang="en-SG"/>
          </a:p>
        </p:txBody>
      </p:sp>
      <p:sp>
        <p:nvSpPr>
          <p:cNvPr id="70" name="Line 21"/>
          <p:cNvSpPr>
            <a:spLocks noChangeShapeType="1"/>
          </p:cNvSpPr>
          <p:nvPr/>
        </p:nvSpPr>
        <p:spPr bwMode="auto">
          <a:xfrm flipH="1">
            <a:off x="3542842" y="4613805"/>
            <a:ext cx="475909"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71" name="Line 23"/>
          <p:cNvSpPr>
            <a:spLocks noChangeShapeType="1"/>
          </p:cNvSpPr>
          <p:nvPr/>
        </p:nvSpPr>
        <p:spPr bwMode="auto">
          <a:xfrm>
            <a:off x="4268287" y="4613805"/>
            <a:ext cx="475909"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72" name="Line 21"/>
          <p:cNvSpPr>
            <a:spLocks noChangeShapeType="1"/>
          </p:cNvSpPr>
          <p:nvPr/>
        </p:nvSpPr>
        <p:spPr bwMode="auto">
          <a:xfrm flipH="1">
            <a:off x="5915002" y="4598940"/>
            <a:ext cx="475909"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73" name="Line 23"/>
          <p:cNvSpPr>
            <a:spLocks noChangeShapeType="1"/>
          </p:cNvSpPr>
          <p:nvPr/>
        </p:nvSpPr>
        <p:spPr bwMode="auto">
          <a:xfrm>
            <a:off x="6607790" y="4588054"/>
            <a:ext cx="475909" cy="518426"/>
          </a:xfrm>
          <a:prstGeom prst="line">
            <a:avLst/>
          </a:prstGeom>
          <a:noFill/>
          <a:ln w="31750" cap="sq">
            <a:solidFill>
              <a:srgbClr val="0000FF"/>
            </a:solidFill>
            <a:round/>
            <a:headEnd type="none" w="sm" len="sm"/>
            <a:tailEnd type="triangle" w="med" len="med"/>
          </a:ln>
        </p:spPr>
        <p:txBody>
          <a:bodyPr/>
          <a:lstStyle/>
          <a:p>
            <a:endParaRPr lang="en-SG"/>
          </a:p>
        </p:txBody>
      </p:sp>
      <p:sp>
        <p:nvSpPr>
          <p:cNvPr id="74" name="Line 13"/>
          <p:cNvSpPr>
            <a:spLocks noChangeShapeType="1"/>
          </p:cNvSpPr>
          <p:nvPr/>
        </p:nvSpPr>
        <p:spPr bwMode="auto">
          <a:xfrm>
            <a:off x="5195253" y="2930054"/>
            <a:ext cx="1012848" cy="432949"/>
          </a:xfrm>
          <a:prstGeom prst="line">
            <a:avLst/>
          </a:prstGeom>
          <a:noFill/>
          <a:ln w="31750" cap="sq">
            <a:solidFill>
              <a:srgbClr val="0000FF"/>
            </a:solidFill>
            <a:round/>
            <a:headEnd type="none" w="sm" len="sm"/>
            <a:tailEnd type="triangle" w="med" len="med"/>
          </a:ln>
        </p:spPr>
        <p:txBody>
          <a:bodyPr/>
          <a:lstStyle/>
          <a:p>
            <a:endParaRPr lang="en-SG"/>
          </a:p>
        </p:txBody>
      </p:sp>
      <p:grpSp>
        <p:nvGrpSpPr>
          <p:cNvPr id="2" name="Group 78"/>
          <p:cNvGrpSpPr/>
          <p:nvPr/>
        </p:nvGrpSpPr>
        <p:grpSpPr>
          <a:xfrm>
            <a:off x="7681220" y="1578429"/>
            <a:ext cx="1223294" cy="881743"/>
            <a:chOff x="7681220" y="1578429"/>
            <a:chExt cx="1223294" cy="881743"/>
          </a:xfrm>
        </p:grpSpPr>
        <p:sp>
          <p:nvSpPr>
            <p:cNvPr id="75" name="Line 13"/>
            <p:cNvSpPr>
              <a:spLocks noChangeShapeType="1"/>
            </p:cNvSpPr>
            <p:nvPr/>
          </p:nvSpPr>
          <p:spPr bwMode="auto">
            <a:xfrm>
              <a:off x="7681220" y="1594827"/>
              <a:ext cx="4094" cy="386373"/>
            </a:xfrm>
            <a:prstGeom prst="line">
              <a:avLst/>
            </a:prstGeom>
            <a:noFill/>
            <a:ln w="31750" cap="sq">
              <a:solidFill>
                <a:srgbClr val="0000FF"/>
              </a:solidFill>
              <a:round/>
              <a:headEnd type="none" w="sm" len="sm"/>
              <a:tailEnd type="triangle" w="med" len="med"/>
            </a:ln>
          </p:spPr>
          <p:txBody>
            <a:bodyPr/>
            <a:lstStyle/>
            <a:p>
              <a:endParaRPr lang="en-SG"/>
            </a:p>
          </p:txBody>
        </p:sp>
        <p:sp>
          <p:nvSpPr>
            <p:cNvPr id="76" name="TextBox 75"/>
            <p:cNvSpPr txBox="1"/>
            <p:nvPr/>
          </p:nvSpPr>
          <p:spPr>
            <a:xfrm>
              <a:off x="7728856" y="1578429"/>
              <a:ext cx="1001487" cy="338554"/>
            </a:xfrm>
            <a:prstGeom prst="rect">
              <a:avLst/>
            </a:prstGeom>
            <a:noFill/>
          </p:spPr>
          <p:txBody>
            <a:bodyPr wrap="square" rtlCol="0">
              <a:spAutoFit/>
            </a:bodyPr>
            <a:lstStyle/>
            <a:p>
              <a:pPr algn="ctr"/>
              <a:r>
                <a:rPr lang="en-US" sz="1600" dirty="0" smtClean="0"/>
                <a:t>Winding</a:t>
              </a:r>
              <a:endParaRPr lang="en-SG" sz="1600" dirty="0"/>
            </a:p>
          </p:txBody>
        </p:sp>
        <p:sp>
          <p:nvSpPr>
            <p:cNvPr id="77" name="Line 13"/>
            <p:cNvSpPr>
              <a:spLocks noChangeShapeType="1"/>
            </p:cNvSpPr>
            <p:nvPr/>
          </p:nvSpPr>
          <p:spPr bwMode="auto">
            <a:xfrm flipH="1" flipV="1">
              <a:off x="7691853" y="2073799"/>
              <a:ext cx="4094" cy="386373"/>
            </a:xfrm>
            <a:prstGeom prst="line">
              <a:avLst/>
            </a:prstGeom>
            <a:noFill/>
            <a:ln w="31750" cap="sq">
              <a:solidFill>
                <a:srgbClr val="006600"/>
              </a:solidFill>
              <a:round/>
              <a:headEnd type="none" w="sm" len="sm"/>
              <a:tailEnd type="triangle" w="med" len="med"/>
            </a:ln>
          </p:spPr>
          <p:txBody>
            <a:bodyPr/>
            <a:lstStyle/>
            <a:p>
              <a:endParaRPr lang="en-SG"/>
            </a:p>
          </p:txBody>
        </p:sp>
        <p:sp>
          <p:nvSpPr>
            <p:cNvPr id="78" name="TextBox 77"/>
            <p:cNvSpPr txBox="1"/>
            <p:nvPr/>
          </p:nvSpPr>
          <p:spPr>
            <a:xfrm>
              <a:off x="7728856" y="2057401"/>
              <a:ext cx="1175658" cy="338554"/>
            </a:xfrm>
            <a:prstGeom prst="rect">
              <a:avLst/>
            </a:prstGeom>
            <a:noFill/>
          </p:spPr>
          <p:txBody>
            <a:bodyPr wrap="square" rtlCol="0">
              <a:spAutoFit/>
            </a:bodyPr>
            <a:lstStyle/>
            <a:p>
              <a:pPr algn="ctr"/>
              <a:r>
                <a:rPr lang="en-US" sz="1600" dirty="0" smtClean="0"/>
                <a:t>Unwinding</a:t>
              </a:r>
              <a:endParaRPr lang="en-SG" sz="1600" dirty="0"/>
            </a:p>
          </p:txBody>
        </p:sp>
      </p:grpSp>
      <p:sp>
        <p:nvSpPr>
          <p:cNvPr id="80" name="TextBox 79"/>
          <p:cNvSpPr txBox="1"/>
          <p:nvPr/>
        </p:nvSpPr>
        <p:spPr>
          <a:xfrm>
            <a:off x="5637493" y="155448"/>
            <a:ext cx="3288792" cy="1231106"/>
          </a:xfrm>
          <a:prstGeom prst="rect">
            <a:avLst/>
          </a:prstGeom>
          <a:solidFill>
            <a:srgbClr val="CCECFF"/>
          </a:solidFill>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200" b="1" dirty="0" smtClean="0">
                <a:solidFill>
                  <a:srgbClr val="0000FF"/>
                </a:solidFill>
                <a:latin typeface="Courier New" pitchFamily="49" charset="0"/>
                <a:cs typeface="Courier New" pitchFamily="49" charset="0"/>
              </a:rPr>
              <a:t>int</a:t>
            </a:r>
            <a:r>
              <a:rPr lang="en-US" sz="1200" b="1" dirty="0" smtClean="0">
                <a:latin typeface="Courier New" pitchFamily="49" charset="0"/>
                <a:cs typeface="Courier New" pitchFamily="49" charset="0"/>
              </a:rPr>
              <a:t> fib(</a:t>
            </a:r>
            <a:r>
              <a:rPr lang="en-US" sz="1200" b="1" dirty="0" smtClean="0">
                <a:solidFill>
                  <a:srgbClr val="0000FF"/>
                </a:solidFill>
                <a:latin typeface="Courier New" pitchFamily="49" charset="0"/>
                <a:cs typeface="Courier New" pitchFamily="49" charset="0"/>
              </a:rPr>
              <a:t>int</a:t>
            </a:r>
            <a:r>
              <a:rPr lang="en-US" sz="1200" b="1" dirty="0" smtClean="0">
                <a:latin typeface="Courier New" pitchFamily="49" charset="0"/>
                <a:cs typeface="Courier New" pitchFamily="49" charset="0"/>
              </a:rPr>
              <a:t> n) {</a:t>
            </a:r>
          </a:p>
          <a:p>
            <a:pPr>
              <a:tabLst>
                <a:tab pos="268288" algn="l"/>
                <a:tab pos="536575" algn="l"/>
                <a:tab pos="804863"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if</a:t>
            </a:r>
            <a:r>
              <a:rPr lang="en-US" sz="1200" b="1" dirty="0" smtClean="0">
                <a:latin typeface="Courier New" pitchFamily="49" charset="0"/>
                <a:cs typeface="Courier New" pitchFamily="49" charset="0"/>
              </a:rPr>
              <a:t> (n &lt; </a:t>
            </a:r>
            <a:r>
              <a:rPr lang="en-US" sz="1200" b="1" dirty="0" smtClean="0">
                <a:solidFill>
                  <a:srgbClr val="006600"/>
                </a:solidFill>
                <a:latin typeface="Courier New" pitchFamily="49" charset="0"/>
                <a:cs typeface="Courier New" pitchFamily="49" charset="0"/>
              </a:rPr>
              <a:t>2</a:t>
            </a:r>
            <a:r>
              <a:rPr lang="en-US" sz="1200" b="1" dirty="0" smtClean="0">
                <a:latin typeface="Courier New" pitchFamily="49" charset="0"/>
                <a:cs typeface="Courier New" pitchFamily="49" charset="0"/>
              </a:rPr>
              <a:t>)</a:t>
            </a:r>
            <a:r>
              <a:rPr lang="en-US" sz="1200" b="1" dirty="0">
                <a:solidFill>
                  <a:srgbClr val="800000"/>
                </a:solidFill>
                <a:latin typeface="Courier New" pitchFamily="49" charset="0"/>
                <a:cs typeface="Courier New" pitchFamily="49" charset="0"/>
              </a:rPr>
              <a:t> //</a:t>
            </a:r>
            <a:r>
              <a:rPr lang="en-US" sz="1200" b="1" dirty="0">
                <a:latin typeface="Courier New" pitchFamily="49" charset="0"/>
                <a:cs typeface="Courier New" pitchFamily="49" charset="0"/>
              </a:rPr>
              <a:t> </a:t>
            </a:r>
            <a:r>
              <a:rPr lang="en-US" sz="1200" b="1" dirty="0">
                <a:solidFill>
                  <a:srgbClr val="800000"/>
                </a:solidFill>
                <a:latin typeface="Courier New" pitchFamily="49" charset="0"/>
                <a:cs typeface="Courier New" pitchFamily="49" charset="0"/>
              </a:rPr>
              <a:t>base</a:t>
            </a:r>
            <a:r>
              <a:rPr lang="en-US" sz="1200" b="1" dirty="0">
                <a:latin typeface="Courier New" pitchFamily="49" charset="0"/>
                <a:cs typeface="Courier New" pitchFamily="49" charset="0"/>
              </a:rPr>
              <a:t> </a:t>
            </a:r>
            <a:r>
              <a:rPr lang="en-US" sz="1200" b="1" dirty="0">
                <a:solidFill>
                  <a:srgbClr val="800000"/>
                </a:solidFill>
                <a:latin typeface="Courier New" pitchFamily="49" charset="0"/>
                <a:cs typeface="Courier New" pitchFamily="49" charset="0"/>
              </a:rPr>
              <a:t>case</a:t>
            </a:r>
            <a:endParaRPr lang="en-US" sz="1200" b="1" dirty="0" smtClean="0">
              <a:latin typeface="Courier New" pitchFamily="49" charset="0"/>
              <a:cs typeface="Courier New" pitchFamily="49" charset="0"/>
            </a:endParaRPr>
          </a:p>
          <a:p>
            <a:pPr>
              <a:tabLst>
                <a:tab pos="268288" algn="l"/>
                <a:tab pos="536575" algn="l"/>
                <a:tab pos="804863"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return</a:t>
            </a:r>
            <a:r>
              <a:rPr lang="en-US" sz="1200" b="1" dirty="0" smtClean="0">
                <a:latin typeface="Courier New" pitchFamily="49" charset="0"/>
                <a:cs typeface="Courier New" pitchFamily="49" charset="0"/>
              </a:rPr>
              <a:t> n;</a:t>
            </a:r>
          </a:p>
          <a:p>
            <a:pPr>
              <a:tabLst>
                <a:tab pos="268288" algn="l"/>
                <a:tab pos="536575" algn="l"/>
                <a:tab pos="804863"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else</a:t>
            </a:r>
            <a:endParaRPr lang="en-US" sz="1200" b="1" dirty="0" smtClean="0">
              <a:latin typeface="Courier New" pitchFamily="49" charset="0"/>
              <a:cs typeface="Courier New" pitchFamily="49" charset="0"/>
            </a:endParaRPr>
          </a:p>
          <a:p>
            <a:pPr>
              <a:tabLst>
                <a:tab pos="268288" algn="l"/>
                <a:tab pos="536575" algn="l"/>
                <a:tab pos="804863" algn="l"/>
              </a:tabLst>
            </a:pPr>
            <a:r>
              <a:rPr lang="en-US" sz="1200" b="1" dirty="0" smtClean="0">
                <a:latin typeface="Courier New" pitchFamily="49" charset="0"/>
                <a:cs typeface="Courier New" pitchFamily="49" charset="0"/>
              </a:rPr>
              <a:t>		</a:t>
            </a:r>
            <a:r>
              <a:rPr lang="en-US" sz="1200" b="1" dirty="0" smtClean="0">
                <a:solidFill>
                  <a:srgbClr val="0000FF"/>
                </a:solidFill>
                <a:latin typeface="Courier New" pitchFamily="49" charset="0"/>
                <a:cs typeface="Courier New" pitchFamily="49" charset="0"/>
              </a:rPr>
              <a:t>return</a:t>
            </a:r>
            <a:r>
              <a:rPr lang="en-US" sz="1200" b="1" dirty="0" smtClean="0">
                <a:latin typeface="Courier New" pitchFamily="49" charset="0"/>
                <a:cs typeface="Courier New" pitchFamily="49" charset="0"/>
              </a:rPr>
              <a:t> fib(n-</a:t>
            </a:r>
            <a:r>
              <a:rPr lang="en-US" sz="1200" b="1" dirty="0" smtClean="0">
                <a:solidFill>
                  <a:srgbClr val="006600"/>
                </a:solidFill>
                <a:latin typeface="Courier New" pitchFamily="49" charset="0"/>
                <a:cs typeface="Courier New" pitchFamily="49" charset="0"/>
              </a:rPr>
              <a:t>1</a:t>
            </a:r>
            <a:r>
              <a:rPr lang="en-US" sz="1200" b="1" dirty="0" smtClean="0">
                <a:latin typeface="Courier New" pitchFamily="49" charset="0"/>
                <a:cs typeface="Courier New" pitchFamily="49" charset="0"/>
              </a:rPr>
              <a:t>) + fib(n-</a:t>
            </a:r>
            <a:r>
              <a:rPr lang="en-US" sz="1200" b="1" dirty="0" smtClean="0">
                <a:solidFill>
                  <a:srgbClr val="006600"/>
                </a:solidFill>
                <a:latin typeface="Courier New" pitchFamily="49" charset="0"/>
                <a:cs typeface="Courier New" pitchFamily="49" charset="0"/>
              </a:rPr>
              <a:t>2</a:t>
            </a:r>
            <a:r>
              <a:rPr lang="en-US" sz="1200" b="1" dirty="0" smtClean="0">
                <a:latin typeface="Courier New" pitchFamily="49" charset="0"/>
                <a:cs typeface="Courier New" pitchFamily="49" charset="0"/>
              </a:rPr>
              <a:t>);</a:t>
            </a:r>
          </a:p>
          <a:p>
            <a:pPr>
              <a:tabLst>
                <a:tab pos="268288" algn="l"/>
                <a:tab pos="536575" algn="l"/>
                <a:tab pos="804863" algn="l"/>
              </a:tabLst>
            </a:pPr>
            <a:r>
              <a:rPr lang="en-US" sz="1200" b="1" dirty="0" smtClean="0">
                <a:latin typeface="Courier New" pitchFamily="49" charset="0"/>
                <a:cs typeface="Courier New" pitchFamily="49" charset="0"/>
              </a:rPr>
              <a:t>}</a:t>
            </a:r>
          </a:p>
        </p:txBody>
      </p:sp>
      <p:sp>
        <p:nvSpPr>
          <p:cNvPr id="3" name="Content Placeholder 2"/>
          <p:cNvSpPr>
            <a:spLocks noGrp="1"/>
          </p:cNvSpPr>
          <p:nvPr>
            <p:ph idx="1"/>
          </p:nvPr>
        </p:nvSpPr>
        <p:spPr>
          <a:xfrm>
            <a:off x="457200" y="1371600"/>
            <a:ext cx="8229600" cy="769441"/>
          </a:xfrm>
        </p:spPr>
        <p:txBody>
          <a:bodyPr>
            <a:spAutoFit/>
          </a:bodyPr>
          <a:lstStyle/>
          <a:p>
            <a:r>
              <a:rPr lang="en-SG" sz="2000" dirty="0">
                <a:solidFill>
                  <a:schemeClr val="tx1"/>
                </a:solidFill>
              </a:rPr>
              <a:t>fib(n) makes 2 recursive calls: fib(n-1) and fib(n-2)</a:t>
            </a:r>
          </a:p>
          <a:p>
            <a:r>
              <a:rPr lang="en-SG" sz="2000" dirty="0"/>
              <a:t>Trace tree </a:t>
            </a:r>
            <a:r>
              <a:rPr lang="en-SG" sz="2000" dirty="0">
                <a:solidFill>
                  <a:schemeClr val="tx1"/>
                </a:solidFill>
              </a:rPr>
              <a:t>(or </a:t>
            </a:r>
            <a:r>
              <a:rPr lang="en-SG" sz="2000" dirty="0"/>
              <a:t>call tree</a:t>
            </a:r>
            <a:r>
              <a:rPr lang="en-SG" sz="2000" dirty="0">
                <a:solidFill>
                  <a:schemeClr val="tx1"/>
                </a:solidFill>
              </a:rPr>
              <a:t>)</a:t>
            </a:r>
            <a:r>
              <a:rPr lang="en-SG" sz="2000" dirty="0"/>
              <a:t> </a:t>
            </a:r>
            <a:r>
              <a:rPr lang="en-SG" sz="2000" dirty="0">
                <a:solidFill>
                  <a:schemeClr val="tx1"/>
                </a:solidFill>
              </a:rPr>
              <a:t>for fib(5):</a:t>
            </a:r>
          </a:p>
        </p:txBody>
      </p:sp>
      <p:sp>
        <p:nvSpPr>
          <p:cNvPr id="81"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wipe(up)">
                                      <p:cBhvr>
                                        <p:cTn id="21" dur="500"/>
                                        <p:tgtEl>
                                          <p:spTgt spid="61"/>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500"/>
                                        <p:tgtEl>
                                          <p:spTgt spid="6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wipe(up)">
                                      <p:cBhvr>
                                        <p:cTn id="39" dur="500"/>
                                        <p:tgtEl>
                                          <p:spTgt spid="63"/>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up)">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up)">
                                      <p:cBhvr>
                                        <p:cTn id="48" dur="500"/>
                                        <p:tgtEl>
                                          <p:spTgt spid="65"/>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up)">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down)">
                                      <p:cBhvr>
                                        <p:cTn id="57" dur="500"/>
                                        <p:tgtEl>
                                          <p:spTgt spid="5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wipe(up)">
                                      <p:cBhvr>
                                        <p:cTn id="65" dur="500"/>
                                        <p:tgtEl>
                                          <p:spTgt spid="66"/>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up)">
                                      <p:cBhvr>
                                        <p:cTn id="69" dur="500"/>
                                        <p:tgtEl>
                                          <p:spTgt spid="4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down)">
                                      <p:cBhvr>
                                        <p:cTn id="74" dur="500"/>
                                        <p:tgtEl>
                                          <p:spTgt spid="56"/>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down)">
                                      <p:cBhvr>
                                        <p:cTn id="77" dur="500"/>
                                        <p:tgtEl>
                                          <p:spTgt spid="2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down)">
                                      <p:cBhvr>
                                        <p:cTn id="82" dur="500"/>
                                        <p:tgtEl>
                                          <p:spTgt spid="5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down)">
                                      <p:cBhvr>
                                        <p:cTn id="85" dur="500"/>
                                        <p:tgtEl>
                                          <p:spTgt spid="1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64"/>
                                        </p:tgtEl>
                                        <p:attrNameLst>
                                          <p:attrName>style.visibility</p:attrName>
                                        </p:attrNameLst>
                                      </p:cBhvr>
                                      <p:to>
                                        <p:strVal val="visible"/>
                                      </p:to>
                                    </p:set>
                                    <p:animEffect transition="in" filter="wipe(up)">
                                      <p:cBhvr>
                                        <p:cTn id="90" dur="500"/>
                                        <p:tgtEl>
                                          <p:spTgt spid="64"/>
                                        </p:tgtEl>
                                      </p:cBhvr>
                                    </p:animEffect>
                                  </p:childTnLst>
                                </p:cTn>
                              </p:par>
                            </p:childTnLst>
                          </p:cTn>
                        </p:par>
                        <p:par>
                          <p:cTn id="91" fill="hold">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wipe(up)">
                                      <p:cBhvr>
                                        <p:cTn id="94" dur="500"/>
                                        <p:tgtEl>
                                          <p:spTgt spid="3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wipe(down)">
                                      <p:cBhvr>
                                        <p:cTn id="99" dur="500"/>
                                        <p:tgtEl>
                                          <p:spTgt spid="60"/>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wipe(down)">
                                      <p:cBhvr>
                                        <p:cTn id="102" dur="500"/>
                                        <p:tgtEl>
                                          <p:spTgt spid="1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wipe(down)">
                                      <p:cBhvr>
                                        <p:cTn id="107" dur="500"/>
                                        <p:tgtEl>
                                          <p:spTgt spid="21"/>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15"/>
                                        </p:tgtEl>
                                        <p:attrNameLst>
                                          <p:attrName>style.visibility</p:attrName>
                                        </p:attrNameLst>
                                      </p:cBhvr>
                                      <p:to>
                                        <p:strVal val="visible"/>
                                      </p:to>
                                    </p:set>
                                    <p:animEffect transition="in" filter="wipe(down)">
                                      <p:cBhvr>
                                        <p:cTn id="110" dur="500"/>
                                        <p:tgtEl>
                                          <p:spTgt spid="1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wipe(up)">
                                      <p:cBhvr>
                                        <p:cTn id="115" dur="500"/>
                                        <p:tgtEl>
                                          <p:spTgt spid="67"/>
                                        </p:tgtEl>
                                      </p:cBhvr>
                                    </p:animEffect>
                                  </p:childTnLst>
                                </p:cTn>
                              </p:par>
                            </p:childTnLst>
                          </p:cTn>
                        </p:par>
                        <p:par>
                          <p:cTn id="116" fill="hold">
                            <p:stCondLst>
                              <p:cond delay="500"/>
                            </p:stCondLst>
                            <p:childTnLst>
                              <p:par>
                                <p:cTn id="117" presetID="22" presetClass="entr" presetSubtype="1" fill="hold" grpId="0" nodeType="after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up)">
                                      <p:cBhvr>
                                        <p:cTn id="119" dur="500"/>
                                        <p:tgtEl>
                                          <p:spTgt spid="3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wipe(up)">
                                      <p:cBhvr>
                                        <p:cTn id="124" dur="500"/>
                                        <p:tgtEl>
                                          <p:spTgt spid="70"/>
                                        </p:tgtEl>
                                      </p:cBhvr>
                                    </p:animEffect>
                                  </p:childTnLst>
                                </p:cTn>
                              </p:par>
                            </p:childTnLst>
                          </p:cTn>
                        </p:par>
                        <p:par>
                          <p:cTn id="125" fill="hold">
                            <p:stCondLst>
                              <p:cond delay="500"/>
                            </p:stCondLst>
                            <p:childTnLst>
                              <p:par>
                                <p:cTn id="126" presetID="22" presetClass="entr" presetSubtype="1"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wipe(up)">
                                      <p:cBhvr>
                                        <p:cTn id="128" dur="500"/>
                                        <p:tgtEl>
                                          <p:spTgt spid="44"/>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53"/>
                                        </p:tgtEl>
                                        <p:attrNameLst>
                                          <p:attrName>style.visibility</p:attrName>
                                        </p:attrNameLst>
                                      </p:cBhvr>
                                      <p:to>
                                        <p:strVal val="visible"/>
                                      </p:to>
                                    </p:set>
                                    <p:animEffect transition="in" filter="wipe(down)">
                                      <p:cBhvr>
                                        <p:cTn id="133" dur="500"/>
                                        <p:tgtEl>
                                          <p:spTgt spid="53"/>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wipe(down)">
                                      <p:cBhvr>
                                        <p:cTn id="136" dur="500"/>
                                        <p:tgtEl>
                                          <p:spTgt spid="4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71"/>
                                        </p:tgtEl>
                                        <p:attrNameLst>
                                          <p:attrName>style.visibility</p:attrName>
                                        </p:attrNameLst>
                                      </p:cBhvr>
                                      <p:to>
                                        <p:strVal val="visible"/>
                                      </p:to>
                                    </p:set>
                                    <p:animEffect transition="in" filter="wipe(up)">
                                      <p:cBhvr>
                                        <p:cTn id="141" dur="500"/>
                                        <p:tgtEl>
                                          <p:spTgt spid="71"/>
                                        </p:tgtEl>
                                      </p:cBhvr>
                                    </p:animEffect>
                                  </p:childTnLst>
                                </p:cTn>
                              </p:par>
                            </p:childTnLst>
                          </p:cTn>
                        </p:par>
                        <p:par>
                          <p:cTn id="142" fill="hold">
                            <p:stCondLst>
                              <p:cond delay="500"/>
                            </p:stCondLst>
                            <p:childTnLst>
                              <p:par>
                                <p:cTn id="143" presetID="22" presetClass="entr" presetSubtype="1" fill="hold" grpId="0" nodeType="afterEffect">
                                  <p:stCondLst>
                                    <p:cond delay="0"/>
                                  </p:stCondLst>
                                  <p:childTnLst>
                                    <p:set>
                                      <p:cBhvr>
                                        <p:cTn id="144" dur="1" fill="hold">
                                          <p:stCondLst>
                                            <p:cond delay="0"/>
                                          </p:stCondLst>
                                        </p:cTn>
                                        <p:tgtEl>
                                          <p:spTgt spid="45"/>
                                        </p:tgtEl>
                                        <p:attrNameLst>
                                          <p:attrName>style.visibility</p:attrName>
                                        </p:attrNameLst>
                                      </p:cBhvr>
                                      <p:to>
                                        <p:strVal val="visible"/>
                                      </p:to>
                                    </p:set>
                                    <p:animEffect transition="in" filter="wipe(up)">
                                      <p:cBhvr>
                                        <p:cTn id="145" dur="500"/>
                                        <p:tgtEl>
                                          <p:spTgt spid="45"/>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54"/>
                                        </p:tgtEl>
                                        <p:attrNameLst>
                                          <p:attrName>style.visibility</p:attrName>
                                        </p:attrNameLst>
                                      </p:cBhvr>
                                      <p:to>
                                        <p:strVal val="visible"/>
                                      </p:to>
                                    </p:set>
                                    <p:animEffect transition="in" filter="wipe(down)">
                                      <p:cBhvr>
                                        <p:cTn id="150" dur="500"/>
                                        <p:tgtEl>
                                          <p:spTgt spid="54"/>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42"/>
                                        </p:tgtEl>
                                        <p:attrNameLst>
                                          <p:attrName>style.visibility</p:attrName>
                                        </p:attrNameLst>
                                      </p:cBhvr>
                                      <p:to>
                                        <p:strVal val="visible"/>
                                      </p:to>
                                    </p:set>
                                    <p:animEffect transition="in" filter="wipe(down)">
                                      <p:cBhvr>
                                        <p:cTn id="153" dur="500"/>
                                        <p:tgtEl>
                                          <p:spTgt spid="4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22"/>
                                        </p:tgtEl>
                                        <p:attrNameLst>
                                          <p:attrName>style.visibility</p:attrName>
                                        </p:attrNameLst>
                                      </p:cBhvr>
                                      <p:to>
                                        <p:strVal val="visible"/>
                                      </p:to>
                                    </p:set>
                                    <p:animEffect transition="in" filter="wipe(down)">
                                      <p:cBhvr>
                                        <p:cTn id="158" dur="500"/>
                                        <p:tgtEl>
                                          <p:spTgt spid="22"/>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16"/>
                                        </p:tgtEl>
                                        <p:attrNameLst>
                                          <p:attrName>style.visibility</p:attrName>
                                        </p:attrNameLst>
                                      </p:cBhvr>
                                      <p:to>
                                        <p:strVal val="visible"/>
                                      </p:to>
                                    </p:set>
                                    <p:animEffect transition="in" filter="wipe(down)">
                                      <p:cBhvr>
                                        <p:cTn id="161" dur="500"/>
                                        <p:tgtEl>
                                          <p:spTgt spid="16"/>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4" fill="hold" grpId="0" nodeType="clickEffect">
                                  <p:stCondLst>
                                    <p:cond delay="0"/>
                                  </p:stCondLst>
                                  <p:childTnLst>
                                    <p:set>
                                      <p:cBhvr>
                                        <p:cTn id="165" dur="1" fill="hold">
                                          <p:stCondLst>
                                            <p:cond delay="0"/>
                                          </p:stCondLst>
                                        </p:cTn>
                                        <p:tgtEl>
                                          <p:spTgt spid="12"/>
                                        </p:tgtEl>
                                        <p:attrNameLst>
                                          <p:attrName>style.visibility</p:attrName>
                                        </p:attrNameLst>
                                      </p:cBhvr>
                                      <p:to>
                                        <p:strVal val="visible"/>
                                      </p:to>
                                    </p:set>
                                    <p:animEffect transition="in" filter="wipe(down)">
                                      <p:cBhvr>
                                        <p:cTn id="166" dur="500"/>
                                        <p:tgtEl>
                                          <p:spTgt spid="12"/>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13"/>
                                        </p:tgtEl>
                                        <p:attrNameLst>
                                          <p:attrName>style.visibility</p:attrName>
                                        </p:attrNameLst>
                                      </p:cBhvr>
                                      <p:to>
                                        <p:strVal val="visible"/>
                                      </p:to>
                                    </p:set>
                                    <p:animEffect transition="in" filter="wipe(down)">
                                      <p:cBhvr>
                                        <p:cTn id="169" dur="500"/>
                                        <p:tgtEl>
                                          <p:spTgt spid="13"/>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1" fill="hold" grpId="0" nodeType="click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wipe(up)">
                                      <p:cBhvr>
                                        <p:cTn id="174" dur="500"/>
                                        <p:tgtEl>
                                          <p:spTgt spid="74"/>
                                        </p:tgtEl>
                                      </p:cBhvr>
                                    </p:animEffect>
                                  </p:childTnLst>
                                </p:cTn>
                              </p:par>
                            </p:childTnLst>
                          </p:cTn>
                        </p:par>
                        <p:par>
                          <p:cTn id="175" fill="hold">
                            <p:stCondLst>
                              <p:cond delay="500"/>
                            </p:stCondLst>
                            <p:childTnLst>
                              <p:par>
                                <p:cTn id="176" presetID="22" presetClass="entr" presetSubtype="1" fill="hold" grpId="0" nodeType="afterEffect">
                                  <p:stCondLst>
                                    <p:cond delay="0"/>
                                  </p:stCondLst>
                                  <p:childTnLst>
                                    <p:set>
                                      <p:cBhvr>
                                        <p:cTn id="177" dur="1" fill="hold">
                                          <p:stCondLst>
                                            <p:cond delay="0"/>
                                          </p:stCondLst>
                                        </p:cTn>
                                        <p:tgtEl>
                                          <p:spTgt spid="32"/>
                                        </p:tgtEl>
                                        <p:attrNameLst>
                                          <p:attrName>style.visibility</p:attrName>
                                        </p:attrNameLst>
                                      </p:cBhvr>
                                      <p:to>
                                        <p:strVal val="visible"/>
                                      </p:to>
                                    </p:set>
                                    <p:animEffect transition="in" filter="wipe(up)">
                                      <p:cBhvr>
                                        <p:cTn id="178" dur="500"/>
                                        <p:tgtEl>
                                          <p:spTgt spid="32"/>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1" fill="hold" grpId="0" nodeType="clickEffect">
                                  <p:stCondLst>
                                    <p:cond delay="0"/>
                                  </p:stCondLst>
                                  <p:childTnLst>
                                    <p:set>
                                      <p:cBhvr>
                                        <p:cTn id="182" dur="1" fill="hold">
                                          <p:stCondLst>
                                            <p:cond delay="0"/>
                                          </p:stCondLst>
                                        </p:cTn>
                                        <p:tgtEl>
                                          <p:spTgt spid="68"/>
                                        </p:tgtEl>
                                        <p:attrNameLst>
                                          <p:attrName>style.visibility</p:attrName>
                                        </p:attrNameLst>
                                      </p:cBhvr>
                                      <p:to>
                                        <p:strVal val="visible"/>
                                      </p:to>
                                    </p:set>
                                    <p:animEffect transition="in" filter="wipe(up)">
                                      <p:cBhvr>
                                        <p:cTn id="183" dur="500"/>
                                        <p:tgtEl>
                                          <p:spTgt spid="68"/>
                                        </p:tgtEl>
                                      </p:cBhvr>
                                    </p:animEffect>
                                  </p:childTnLst>
                                </p:cTn>
                              </p:par>
                            </p:childTnLst>
                          </p:cTn>
                        </p:par>
                        <p:par>
                          <p:cTn id="184" fill="hold">
                            <p:stCondLst>
                              <p:cond delay="500"/>
                            </p:stCondLst>
                            <p:childTnLst>
                              <p:par>
                                <p:cTn id="185" presetID="22" presetClass="entr" presetSubtype="1" fill="hold" grpId="0" nodeType="afterEffect">
                                  <p:stCondLst>
                                    <p:cond delay="0"/>
                                  </p:stCondLst>
                                  <p:childTnLst>
                                    <p:set>
                                      <p:cBhvr>
                                        <p:cTn id="186" dur="1" fill="hold">
                                          <p:stCondLst>
                                            <p:cond delay="0"/>
                                          </p:stCondLst>
                                        </p:cTn>
                                        <p:tgtEl>
                                          <p:spTgt spid="35"/>
                                        </p:tgtEl>
                                        <p:attrNameLst>
                                          <p:attrName>style.visibility</p:attrName>
                                        </p:attrNameLst>
                                      </p:cBhvr>
                                      <p:to>
                                        <p:strVal val="visible"/>
                                      </p:to>
                                    </p:set>
                                    <p:animEffect transition="in" filter="wipe(up)">
                                      <p:cBhvr>
                                        <p:cTn id="187" dur="500"/>
                                        <p:tgtEl>
                                          <p:spTgt spid="35"/>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1" fill="hold" grpId="0" nodeType="clickEffect">
                                  <p:stCondLst>
                                    <p:cond delay="0"/>
                                  </p:stCondLst>
                                  <p:childTnLst>
                                    <p:set>
                                      <p:cBhvr>
                                        <p:cTn id="191" dur="1" fill="hold">
                                          <p:stCondLst>
                                            <p:cond delay="0"/>
                                          </p:stCondLst>
                                        </p:cTn>
                                        <p:tgtEl>
                                          <p:spTgt spid="72"/>
                                        </p:tgtEl>
                                        <p:attrNameLst>
                                          <p:attrName>style.visibility</p:attrName>
                                        </p:attrNameLst>
                                      </p:cBhvr>
                                      <p:to>
                                        <p:strVal val="visible"/>
                                      </p:to>
                                    </p:set>
                                    <p:animEffect transition="in" filter="wipe(up)">
                                      <p:cBhvr>
                                        <p:cTn id="192" dur="500"/>
                                        <p:tgtEl>
                                          <p:spTgt spid="72"/>
                                        </p:tgtEl>
                                      </p:cBhvr>
                                    </p:animEffect>
                                  </p:childTnLst>
                                </p:cTn>
                              </p:par>
                            </p:childTnLst>
                          </p:cTn>
                        </p:par>
                        <p:par>
                          <p:cTn id="193" fill="hold">
                            <p:stCondLst>
                              <p:cond delay="500"/>
                            </p:stCondLst>
                            <p:childTnLst>
                              <p:par>
                                <p:cTn id="194" presetID="22" presetClass="entr" presetSubtype="1" fill="hold" grpId="0" nodeType="after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up)">
                                      <p:cBhvr>
                                        <p:cTn id="196" dur="500"/>
                                        <p:tgtEl>
                                          <p:spTgt spid="49"/>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4" fill="hold" grpId="0" nodeType="clickEffect">
                                  <p:stCondLst>
                                    <p:cond delay="0"/>
                                  </p:stCondLst>
                                  <p:childTnLst>
                                    <p:set>
                                      <p:cBhvr>
                                        <p:cTn id="200" dur="1" fill="hold">
                                          <p:stCondLst>
                                            <p:cond delay="0"/>
                                          </p:stCondLst>
                                        </p:cTn>
                                        <p:tgtEl>
                                          <p:spTgt spid="51"/>
                                        </p:tgtEl>
                                        <p:attrNameLst>
                                          <p:attrName>style.visibility</p:attrName>
                                        </p:attrNameLst>
                                      </p:cBhvr>
                                      <p:to>
                                        <p:strVal val="visible"/>
                                      </p:to>
                                    </p:set>
                                    <p:animEffect transition="in" filter="wipe(down)">
                                      <p:cBhvr>
                                        <p:cTn id="201" dur="500"/>
                                        <p:tgtEl>
                                          <p:spTgt spid="51"/>
                                        </p:tgtEl>
                                      </p:cBhvr>
                                    </p:animEffect>
                                  </p:childTnLst>
                                </p:cTn>
                              </p:par>
                              <p:par>
                                <p:cTn id="202" presetID="22" presetClass="entr" presetSubtype="4" fill="hold" grpId="0" nodeType="withEffect">
                                  <p:stCondLst>
                                    <p:cond delay="0"/>
                                  </p:stCondLst>
                                  <p:childTnLst>
                                    <p:set>
                                      <p:cBhvr>
                                        <p:cTn id="203" dur="1" fill="hold">
                                          <p:stCondLst>
                                            <p:cond delay="0"/>
                                          </p:stCondLst>
                                        </p:cTn>
                                        <p:tgtEl>
                                          <p:spTgt spid="48"/>
                                        </p:tgtEl>
                                        <p:attrNameLst>
                                          <p:attrName>style.visibility</p:attrName>
                                        </p:attrNameLst>
                                      </p:cBhvr>
                                      <p:to>
                                        <p:strVal val="visible"/>
                                      </p:to>
                                    </p:set>
                                    <p:animEffect transition="in" filter="wipe(down)">
                                      <p:cBhvr>
                                        <p:cTn id="204" dur="500"/>
                                        <p:tgtEl>
                                          <p:spTgt spid="48"/>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1" fill="hold" grpId="0" nodeType="clickEffect">
                                  <p:stCondLst>
                                    <p:cond delay="0"/>
                                  </p:stCondLst>
                                  <p:childTnLst>
                                    <p:set>
                                      <p:cBhvr>
                                        <p:cTn id="208" dur="1" fill="hold">
                                          <p:stCondLst>
                                            <p:cond delay="0"/>
                                          </p:stCondLst>
                                        </p:cTn>
                                        <p:tgtEl>
                                          <p:spTgt spid="73"/>
                                        </p:tgtEl>
                                        <p:attrNameLst>
                                          <p:attrName>style.visibility</p:attrName>
                                        </p:attrNameLst>
                                      </p:cBhvr>
                                      <p:to>
                                        <p:strVal val="visible"/>
                                      </p:to>
                                    </p:set>
                                    <p:animEffect transition="in" filter="wipe(up)">
                                      <p:cBhvr>
                                        <p:cTn id="209" dur="500"/>
                                        <p:tgtEl>
                                          <p:spTgt spid="73"/>
                                        </p:tgtEl>
                                      </p:cBhvr>
                                    </p:animEffect>
                                  </p:childTnLst>
                                </p:cTn>
                              </p:par>
                            </p:childTnLst>
                          </p:cTn>
                        </p:par>
                        <p:par>
                          <p:cTn id="210" fill="hold">
                            <p:stCondLst>
                              <p:cond delay="500"/>
                            </p:stCondLst>
                            <p:childTnLst>
                              <p:par>
                                <p:cTn id="211" presetID="22" presetClass="entr" presetSubtype="1" fill="hold" grpId="0" nodeType="afterEffect">
                                  <p:stCondLst>
                                    <p:cond delay="0"/>
                                  </p:stCondLst>
                                  <p:childTnLst>
                                    <p:set>
                                      <p:cBhvr>
                                        <p:cTn id="212" dur="1" fill="hold">
                                          <p:stCondLst>
                                            <p:cond delay="0"/>
                                          </p:stCondLst>
                                        </p:cTn>
                                        <p:tgtEl>
                                          <p:spTgt spid="50"/>
                                        </p:tgtEl>
                                        <p:attrNameLst>
                                          <p:attrName>style.visibility</p:attrName>
                                        </p:attrNameLst>
                                      </p:cBhvr>
                                      <p:to>
                                        <p:strVal val="visible"/>
                                      </p:to>
                                    </p:set>
                                    <p:animEffect transition="in" filter="wipe(up)">
                                      <p:cBhvr>
                                        <p:cTn id="213" dur="500"/>
                                        <p:tgtEl>
                                          <p:spTgt spid="50"/>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grpId="0" nodeType="clickEffect">
                                  <p:stCondLst>
                                    <p:cond delay="0"/>
                                  </p:stCondLst>
                                  <p:childTnLst>
                                    <p:set>
                                      <p:cBhvr>
                                        <p:cTn id="217" dur="1" fill="hold">
                                          <p:stCondLst>
                                            <p:cond delay="0"/>
                                          </p:stCondLst>
                                        </p:cTn>
                                        <p:tgtEl>
                                          <p:spTgt spid="52"/>
                                        </p:tgtEl>
                                        <p:attrNameLst>
                                          <p:attrName>style.visibility</p:attrName>
                                        </p:attrNameLst>
                                      </p:cBhvr>
                                      <p:to>
                                        <p:strVal val="visible"/>
                                      </p:to>
                                    </p:set>
                                    <p:animEffect transition="in" filter="wipe(down)">
                                      <p:cBhvr>
                                        <p:cTn id="218" dur="500"/>
                                        <p:tgtEl>
                                          <p:spTgt spid="52"/>
                                        </p:tgtEl>
                                      </p:cBhvr>
                                    </p:animEffect>
                                  </p:childTnLst>
                                </p:cTn>
                              </p:par>
                            </p:childTnLst>
                          </p:cTn>
                        </p:par>
                        <p:par>
                          <p:cTn id="219" fill="hold">
                            <p:stCondLst>
                              <p:cond delay="500"/>
                            </p:stCondLst>
                            <p:childTnLst>
                              <p:par>
                                <p:cTn id="220" presetID="22" presetClass="entr" presetSubtype="4" fill="hold" grpId="0" nodeType="afterEffect">
                                  <p:stCondLst>
                                    <p:cond delay="0"/>
                                  </p:stCondLst>
                                  <p:childTnLst>
                                    <p:set>
                                      <p:cBhvr>
                                        <p:cTn id="221" dur="1" fill="hold">
                                          <p:stCondLst>
                                            <p:cond delay="0"/>
                                          </p:stCondLst>
                                        </p:cTn>
                                        <p:tgtEl>
                                          <p:spTgt spid="47"/>
                                        </p:tgtEl>
                                        <p:attrNameLst>
                                          <p:attrName>style.visibility</p:attrName>
                                        </p:attrNameLst>
                                      </p:cBhvr>
                                      <p:to>
                                        <p:strVal val="visible"/>
                                      </p:to>
                                    </p:set>
                                    <p:animEffect transition="in" filter="wipe(down)">
                                      <p:cBhvr>
                                        <p:cTn id="222" dur="500"/>
                                        <p:tgtEl>
                                          <p:spTgt spid="47"/>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4" fill="hold" grpId="0" nodeType="clickEffect">
                                  <p:stCondLst>
                                    <p:cond delay="0"/>
                                  </p:stCondLst>
                                  <p:childTnLst>
                                    <p:set>
                                      <p:cBhvr>
                                        <p:cTn id="226" dur="1" fill="hold">
                                          <p:stCondLst>
                                            <p:cond delay="0"/>
                                          </p:stCondLst>
                                        </p:cTn>
                                        <p:tgtEl>
                                          <p:spTgt spid="57"/>
                                        </p:tgtEl>
                                        <p:attrNameLst>
                                          <p:attrName>style.visibility</p:attrName>
                                        </p:attrNameLst>
                                      </p:cBhvr>
                                      <p:to>
                                        <p:strVal val="visible"/>
                                      </p:to>
                                    </p:set>
                                    <p:animEffect transition="in" filter="wipe(down)">
                                      <p:cBhvr>
                                        <p:cTn id="227" dur="500"/>
                                        <p:tgtEl>
                                          <p:spTgt spid="57"/>
                                        </p:tgtEl>
                                      </p:cBhvr>
                                    </p:animEffect>
                                  </p:childTnLst>
                                </p:cTn>
                              </p:par>
                              <p:par>
                                <p:cTn id="228" presetID="22" presetClass="entr" presetSubtype="4" fill="hold" grpId="0" nodeType="withEffect">
                                  <p:stCondLst>
                                    <p:cond delay="0"/>
                                  </p:stCondLst>
                                  <p:childTnLst>
                                    <p:set>
                                      <p:cBhvr>
                                        <p:cTn id="229" dur="1" fill="hold">
                                          <p:stCondLst>
                                            <p:cond delay="0"/>
                                          </p:stCondLst>
                                        </p:cTn>
                                        <p:tgtEl>
                                          <p:spTgt spid="20"/>
                                        </p:tgtEl>
                                        <p:attrNameLst>
                                          <p:attrName>style.visibility</p:attrName>
                                        </p:attrNameLst>
                                      </p:cBhvr>
                                      <p:to>
                                        <p:strVal val="visible"/>
                                      </p:to>
                                    </p:set>
                                    <p:animEffect transition="in" filter="wipe(down)">
                                      <p:cBhvr>
                                        <p:cTn id="230" dur="500"/>
                                        <p:tgtEl>
                                          <p:spTgt spid="20"/>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1" fill="hold" grpId="0" nodeType="clickEffect">
                                  <p:stCondLst>
                                    <p:cond delay="0"/>
                                  </p:stCondLst>
                                  <p:childTnLst>
                                    <p:set>
                                      <p:cBhvr>
                                        <p:cTn id="234" dur="1" fill="hold">
                                          <p:stCondLst>
                                            <p:cond delay="0"/>
                                          </p:stCondLst>
                                        </p:cTn>
                                        <p:tgtEl>
                                          <p:spTgt spid="69"/>
                                        </p:tgtEl>
                                        <p:attrNameLst>
                                          <p:attrName>style.visibility</p:attrName>
                                        </p:attrNameLst>
                                      </p:cBhvr>
                                      <p:to>
                                        <p:strVal val="visible"/>
                                      </p:to>
                                    </p:set>
                                    <p:animEffect transition="in" filter="wipe(up)">
                                      <p:cBhvr>
                                        <p:cTn id="235" dur="500"/>
                                        <p:tgtEl>
                                          <p:spTgt spid="69"/>
                                        </p:tgtEl>
                                      </p:cBhvr>
                                    </p:animEffect>
                                  </p:childTnLst>
                                </p:cTn>
                              </p:par>
                            </p:childTnLst>
                          </p:cTn>
                        </p:par>
                        <p:par>
                          <p:cTn id="236" fill="hold">
                            <p:stCondLst>
                              <p:cond delay="500"/>
                            </p:stCondLst>
                            <p:childTnLst>
                              <p:par>
                                <p:cTn id="237" presetID="22" presetClass="entr" presetSubtype="1" fill="hold" grpId="0" nodeType="afterEffect">
                                  <p:stCondLst>
                                    <p:cond delay="0"/>
                                  </p:stCondLst>
                                  <p:childTnLst>
                                    <p:set>
                                      <p:cBhvr>
                                        <p:cTn id="238" dur="1" fill="hold">
                                          <p:stCondLst>
                                            <p:cond delay="0"/>
                                          </p:stCondLst>
                                        </p:cTn>
                                        <p:tgtEl>
                                          <p:spTgt spid="36"/>
                                        </p:tgtEl>
                                        <p:attrNameLst>
                                          <p:attrName>style.visibility</p:attrName>
                                        </p:attrNameLst>
                                      </p:cBhvr>
                                      <p:to>
                                        <p:strVal val="visible"/>
                                      </p:to>
                                    </p:set>
                                    <p:animEffect transition="in" filter="wipe(up)">
                                      <p:cBhvr>
                                        <p:cTn id="239" dur="500"/>
                                        <p:tgtEl>
                                          <p:spTgt spid="36"/>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grpId="0" nodeType="clickEffect">
                                  <p:stCondLst>
                                    <p:cond delay="0"/>
                                  </p:stCondLst>
                                  <p:childTnLst>
                                    <p:set>
                                      <p:cBhvr>
                                        <p:cTn id="243" dur="1" fill="hold">
                                          <p:stCondLst>
                                            <p:cond delay="0"/>
                                          </p:stCondLst>
                                        </p:cTn>
                                        <p:tgtEl>
                                          <p:spTgt spid="58"/>
                                        </p:tgtEl>
                                        <p:attrNameLst>
                                          <p:attrName>style.visibility</p:attrName>
                                        </p:attrNameLst>
                                      </p:cBhvr>
                                      <p:to>
                                        <p:strVal val="visible"/>
                                      </p:to>
                                    </p:set>
                                    <p:animEffect transition="in" filter="wipe(down)">
                                      <p:cBhvr>
                                        <p:cTn id="244" dur="500"/>
                                        <p:tgtEl>
                                          <p:spTgt spid="58"/>
                                        </p:tgtEl>
                                      </p:cBhvr>
                                    </p:animEffect>
                                  </p:childTnLst>
                                </p:cTn>
                              </p:par>
                              <p:par>
                                <p:cTn id="245" presetID="22" presetClass="entr" presetSubtype="4" fill="hold" grpId="0" nodeType="withEffect">
                                  <p:stCondLst>
                                    <p:cond delay="0"/>
                                  </p:stCondLst>
                                  <p:childTnLst>
                                    <p:set>
                                      <p:cBhvr>
                                        <p:cTn id="246" dur="1" fill="hold">
                                          <p:stCondLst>
                                            <p:cond delay="0"/>
                                          </p:stCondLst>
                                        </p:cTn>
                                        <p:tgtEl>
                                          <p:spTgt spid="24"/>
                                        </p:tgtEl>
                                        <p:attrNameLst>
                                          <p:attrName>style.visibility</p:attrName>
                                        </p:attrNameLst>
                                      </p:cBhvr>
                                      <p:to>
                                        <p:strVal val="visible"/>
                                      </p:to>
                                    </p:set>
                                    <p:animEffect transition="in" filter="wipe(down)">
                                      <p:cBhvr>
                                        <p:cTn id="247" dur="500"/>
                                        <p:tgtEl>
                                          <p:spTgt spid="24"/>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4" fill="hold" grpId="0" nodeType="clickEffect">
                                  <p:stCondLst>
                                    <p:cond delay="0"/>
                                  </p:stCondLst>
                                  <p:childTnLst>
                                    <p:set>
                                      <p:cBhvr>
                                        <p:cTn id="251" dur="1" fill="hold">
                                          <p:stCondLst>
                                            <p:cond delay="0"/>
                                          </p:stCondLst>
                                        </p:cTn>
                                        <p:tgtEl>
                                          <p:spTgt spid="27"/>
                                        </p:tgtEl>
                                        <p:attrNameLst>
                                          <p:attrName>style.visibility</p:attrName>
                                        </p:attrNameLst>
                                      </p:cBhvr>
                                      <p:to>
                                        <p:strVal val="visible"/>
                                      </p:to>
                                    </p:set>
                                    <p:animEffect transition="in" filter="wipe(down)">
                                      <p:cBhvr>
                                        <p:cTn id="252" dur="500"/>
                                        <p:tgtEl>
                                          <p:spTgt spid="27"/>
                                        </p:tgtEl>
                                      </p:cBhvr>
                                    </p:animEffect>
                                  </p:childTnLst>
                                </p:cTn>
                              </p:par>
                              <p:par>
                                <p:cTn id="253" presetID="22" presetClass="entr" presetSubtype="4" fill="hold" grpId="0" nodeType="withEffect">
                                  <p:stCondLst>
                                    <p:cond delay="0"/>
                                  </p:stCondLst>
                                  <p:childTnLst>
                                    <p:set>
                                      <p:cBhvr>
                                        <p:cTn id="254" dur="1" fill="hold">
                                          <p:stCondLst>
                                            <p:cond delay="0"/>
                                          </p:stCondLst>
                                        </p:cTn>
                                        <p:tgtEl>
                                          <p:spTgt spid="14"/>
                                        </p:tgtEl>
                                        <p:attrNameLst>
                                          <p:attrName>style.visibility</p:attrName>
                                        </p:attrNameLst>
                                      </p:cBhvr>
                                      <p:to>
                                        <p:strVal val="visible"/>
                                      </p:to>
                                    </p:set>
                                    <p:animEffect transition="in" filter="wipe(down)">
                                      <p:cBhvr>
                                        <p:cTn id="255" dur="500"/>
                                        <p:tgtEl>
                                          <p:spTgt spid="14"/>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4" fill="hold" grpId="0" nodeType="clickEffect">
                                  <p:stCondLst>
                                    <p:cond delay="0"/>
                                  </p:stCondLst>
                                  <p:childTnLst>
                                    <p:set>
                                      <p:cBhvr>
                                        <p:cTn id="259" dur="1" fill="hold">
                                          <p:stCondLst>
                                            <p:cond delay="0"/>
                                          </p:stCondLst>
                                        </p:cTn>
                                        <p:tgtEl>
                                          <p:spTgt spid="25"/>
                                        </p:tgtEl>
                                        <p:attrNameLst>
                                          <p:attrName>style.visibility</p:attrName>
                                        </p:attrNameLst>
                                      </p:cBhvr>
                                      <p:to>
                                        <p:strVal val="visible"/>
                                      </p:to>
                                    </p:set>
                                    <p:animEffect transition="in" filter="wipe(down)">
                                      <p:cBhvr>
                                        <p:cTn id="260" dur="500"/>
                                        <p:tgtEl>
                                          <p:spTgt spid="25"/>
                                        </p:tgtEl>
                                      </p:cBhvr>
                                    </p:animEffect>
                                  </p:childTnLst>
                                </p:cTn>
                              </p:par>
                              <p:par>
                                <p:cTn id="261" presetID="22" presetClass="entr" presetSubtype="4" fill="hold" grpId="0" nodeType="withEffect">
                                  <p:stCondLst>
                                    <p:cond delay="0"/>
                                  </p:stCondLst>
                                  <p:childTnLst>
                                    <p:set>
                                      <p:cBhvr>
                                        <p:cTn id="262" dur="1" fill="hold">
                                          <p:stCondLst>
                                            <p:cond delay="0"/>
                                          </p:stCondLst>
                                        </p:cTn>
                                        <p:tgtEl>
                                          <p:spTgt spid="26"/>
                                        </p:tgtEl>
                                        <p:attrNameLst>
                                          <p:attrName>style.visibility</p:attrName>
                                        </p:attrNameLst>
                                      </p:cBhvr>
                                      <p:to>
                                        <p:strVal val="visible"/>
                                      </p:to>
                                    </p:set>
                                    <p:animEffect transition="in" filter="wipe(down)">
                                      <p:cBhvr>
                                        <p:cTn id="2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P spid="16" grpId="0"/>
      <p:bldP spid="17" grpId="0"/>
      <p:bldP spid="59" grpId="0" animBg="1"/>
      <p:bldP spid="60" grpId="0" animBg="1"/>
      <p:bldP spid="19" grpId="0"/>
      <p:bldP spid="20" grpId="0"/>
      <p:bldP spid="21" grpId="0" animBg="1"/>
      <p:bldP spid="22" grpId="0" animBg="1"/>
      <p:bldP spid="57" grpId="0" animBg="1"/>
      <p:bldP spid="58" grpId="0" animBg="1"/>
      <p:bldP spid="24" grpId="0"/>
      <p:bldP spid="25" grpId="0" animBg="1"/>
      <p:bldP spid="26" grpId="0"/>
      <p:bldP spid="27" grpId="0" animBg="1"/>
      <p:bldP spid="55" grpId="0" animBg="1"/>
      <p:bldP spid="56" grpId="0" animBg="1"/>
      <p:bldP spid="29" grpId="0"/>
      <p:bldP spid="30" grpId="0"/>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53" grpId="0" animBg="1"/>
      <p:bldP spid="54" grpId="0" animBg="1"/>
      <p:bldP spid="42" grpId="0"/>
      <p:bldP spid="43" grpId="0"/>
      <p:bldP spid="44" grpId="0" animBg="1"/>
      <p:bldP spid="45" grpId="0" animBg="1"/>
      <p:bldP spid="51" grpId="0" animBg="1"/>
      <p:bldP spid="52" grpId="0" animBg="1"/>
      <p:bldP spid="47" grpId="0"/>
      <p:bldP spid="48" grpId="0"/>
      <p:bldP spid="49" grpId="0" animBg="1"/>
      <p:bldP spid="5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smtClean="0"/>
              <a:t>4. Gist of Recursion (1/7)</a:t>
            </a:r>
            <a:endParaRPr lang="en-US" dirty="0"/>
          </a:p>
        </p:txBody>
      </p:sp>
      <p:sp>
        <p:nvSpPr>
          <p:cNvPr id="16387" name="Content Placeholder 2"/>
          <p:cNvSpPr>
            <a:spLocks noGrp="1"/>
          </p:cNvSpPr>
          <p:nvPr>
            <p:ph idx="1"/>
          </p:nvPr>
        </p:nvSpPr>
        <p:spPr>
          <a:xfrm>
            <a:off x="334962" y="1304925"/>
            <a:ext cx="7513638" cy="556532"/>
          </a:xfrm>
        </p:spPr>
        <p:txBody>
          <a:bodyPr/>
          <a:lstStyle/>
          <a:p>
            <a:pPr>
              <a:spcBef>
                <a:spcPts val="600"/>
              </a:spcBef>
              <a:buNone/>
            </a:pPr>
            <a:r>
              <a:rPr lang="en-US" sz="2400" dirty="0" smtClean="0"/>
              <a:t>Iteration vs. Recursion: How to compute factorial(3)?</a:t>
            </a:r>
          </a:p>
        </p:txBody>
      </p:sp>
      <p:sp>
        <p:nvSpPr>
          <p:cNvPr id="3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TextBox 8"/>
          <p:cNvSpPr txBox="1"/>
          <p:nvPr/>
        </p:nvSpPr>
        <p:spPr>
          <a:xfrm>
            <a:off x="377080" y="2939143"/>
            <a:ext cx="2377006" cy="461665"/>
          </a:xfrm>
          <a:prstGeom prst="rect">
            <a:avLst/>
          </a:prstGeom>
          <a:noFill/>
        </p:spPr>
        <p:txBody>
          <a:bodyPr wrap="square" rtlCol="0">
            <a:spAutoFit/>
          </a:bodyPr>
          <a:lstStyle/>
          <a:p>
            <a:r>
              <a:rPr lang="en-US" sz="2400" dirty="0" smtClean="0">
                <a:solidFill>
                  <a:srgbClr val="C00000"/>
                </a:solidFill>
              </a:rPr>
              <a:t>Iteration man</a:t>
            </a:r>
            <a:endParaRPr lang="en-SG" sz="2400" dirty="0">
              <a:solidFill>
                <a:srgbClr val="C00000"/>
              </a:solidFill>
            </a:endParaRPr>
          </a:p>
        </p:txBody>
      </p:sp>
      <p:pic>
        <p:nvPicPr>
          <p:cNvPr id="10" name="Picture 9" descr="question_clipart.gif"/>
          <p:cNvPicPr>
            <a:picLocks noChangeAspect="1"/>
          </p:cNvPicPr>
          <p:nvPr/>
        </p:nvPicPr>
        <p:blipFill>
          <a:blip r:embed="rId3" cstate="print"/>
          <a:stretch>
            <a:fillRect/>
          </a:stretch>
        </p:blipFill>
        <p:spPr>
          <a:xfrm>
            <a:off x="1659910" y="1819165"/>
            <a:ext cx="420206" cy="1022007"/>
          </a:xfrm>
          <a:prstGeom prst="rect">
            <a:avLst/>
          </a:prstGeom>
        </p:spPr>
      </p:pic>
      <p:sp>
        <p:nvSpPr>
          <p:cNvPr id="13" name="TextBox 12"/>
          <p:cNvSpPr txBox="1"/>
          <p:nvPr/>
        </p:nvSpPr>
        <p:spPr>
          <a:xfrm>
            <a:off x="6129290" y="2256551"/>
            <a:ext cx="2377006" cy="461665"/>
          </a:xfrm>
          <a:prstGeom prst="rect">
            <a:avLst/>
          </a:prstGeom>
          <a:noFill/>
        </p:spPr>
        <p:txBody>
          <a:bodyPr wrap="square" rtlCol="0">
            <a:spAutoFit/>
          </a:bodyPr>
          <a:lstStyle/>
          <a:p>
            <a:r>
              <a:rPr lang="en-US" sz="2400" dirty="0" smtClean="0">
                <a:solidFill>
                  <a:srgbClr val="C00000"/>
                </a:solidFill>
              </a:rPr>
              <a:t>Recursion man</a:t>
            </a:r>
            <a:endParaRPr lang="en-SG" sz="2400" dirty="0">
              <a:solidFill>
                <a:srgbClr val="C00000"/>
              </a:solidFill>
            </a:endParaRPr>
          </a:p>
        </p:txBody>
      </p:sp>
      <p:grpSp>
        <p:nvGrpSpPr>
          <p:cNvPr id="2" name="Group 33"/>
          <p:cNvGrpSpPr/>
          <p:nvPr/>
        </p:nvGrpSpPr>
        <p:grpSpPr>
          <a:xfrm>
            <a:off x="408895" y="3461657"/>
            <a:ext cx="2334306" cy="2547257"/>
            <a:chOff x="408895" y="3461657"/>
            <a:chExt cx="2334306" cy="2547257"/>
          </a:xfrm>
        </p:grpSpPr>
        <p:pic>
          <p:nvPicPr>
            <p:cNvPr id="11" name="Picture 10" descr="imagesCAI79LF5.jpg"/>
            <p:cNvPicPr>
              <a:picLocks noChangeAspect="1"/>
            </p:cNvPicPr>
            <p:nvPr/>
          </p:nvPicPr>
          <p:blipFill>
            <a:blip r:embed="rId4" cstate="print"/>
            <a:stretch>
              <a:fillRect/>
            </a:stretch>
          </p:blipFill>
          <p:spPr>
            <a:xfrm>
              <a:off x="408895" y="4512809"/>
              <a:ext cx="1496105" cy="1496105"/>
            </a:xfrm>
            <a:prstGeom prst="rect">
              <a:avLst/>
            </a:prstGeom>
          </p:spPr>
        </p:pic>
        <p:sp>
          <p:nvSpPr>
            <p:cNvPr id="12" name="Oval Callout 11"/>
            <p:cNvSpPr/>
            <p:nvPr/>
          </p:nvSpPr>
          <p:spPr bwMode="auto">
            <a:xfrm>
              <a:off x="533399" y="3461657"/>
              <a:ext cx="2209802" cy="990599"/>
            </a:xfrm>
            <a:prstGeom prst="wedgeEllipseCallout">
              <a:avLst/>
            </a:prstGeom>
            <a:solidFill>
              <a:srgbClr val="66FF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charset="0"/>
                  <a:cs typeface="Arial" charset="0"/>
                </a:rPr>
                <a:t>I do f(3) all by</a:t>
              </a:r>
              <a:r>
                <a:rPr kumimoji="0" lang="en-US" sz="1600" i="0" u="none" strike="noStrike" cap="none" normalizeH="0" dirty="0" smtClean="0">
                  <a:ln>
                    <a:noFill/>
                  </a:ln>
                  <a:solidFill>
                    <a:schemeClr val="tx1"/>
                  </a:solidFill>
                  <a:effectLst/>
                  <a:latin typeface="Arial" charset="0"/>
                  <a:cs typeface="Arial" charset="0"/>
                </a:rPr>
                <a:t> myself…return 6 to my boss.</a:t>
              </a:r>
              <a:endParaRPr kumimoji="0" lang="en-SG" sz="1600" i="0" u="none" strike="noStrike" cap="none" normalizeH="0" baseline="0" dirty="0" smtClean="0">
                <a:ln>
                  <a:noFill/>
                </a:ln>
                <a:solidFill>
                  <a:schemeClr val="tx1"/>
                </a:solidFill>
                <a:effectLst/>
                <a:latin typeface="Arial" charset="0"/>
                <a:cs typeface="Arial" charset="0"/>
              </a:endParaRPr>
            </a:p>
          </p:txBody>
        </p:sp>
        <p:sp>
          <p:nvSpPr>
            <p:cNvPr id="29" name="TextBox 28"/>
            <p:cNvSpPr txBox="1"/>
            <p:nvPr/>
          </p:nvSpPr>
          <p:spPr>
            <a:xfrm>
              <a:off x="582755" y="4817045"/>
              <a:ext cx="511629" cy="307777"/>
            </a:xfrm>
            <a:prstGeom prst="rect">
              <a:avLst/>
            </a:prstGeom>
            <a:noFill/>
          </p:spPr>
          <p:txBody>
            <a:bodyPr wrap="square" rtlCol="0">
              <a:spAutoFit/>
            </a:bodyPr>
            <a:lstStyle/>
            <a:p>
              <a:pPr algn="ctr"/>
              <a:r>
                <a:rPr lang="en-US" sz="1400" dirty="0" smtClean="0">
                  <a:latin typeface="Calibri" pitchFamily="34" charset="0"/>
                </a:rPr>
                <a:t>f(3)</a:t>
              </a:r>
              <a:endParaRPr lang="en-SG" sz="1400" dirty="0">
                <a:latin typeface="Calibri" pitchFamily="34" charset="0"/>
              </a:endParaRPr>
            </a:p>
          </p:txBody>
        </p:sp>
      </p:grpSp>
      <p:grpSp>
        <p:nvGrpSpPr>
          <p:cNvPr id="3" name="Group 34"/>
          <p:cNvGrpSpPr/>
          <p:nvPr/>
        </p:nvGrpSpPr>
        <p:grpSpPr>
          <a:xfrm>
            <a:off x="3407229" y="1992085"/>
            <a:ext cx="2427514" cy="2547258"/>
            <a:chOff x="3407229" y="1992085"/>
            <a:chExt cx="2427514" cy="2547258"/>
          </a:xfrm>
        </p:grpSpPr>
        <p:pic>
          <p:nvPicPr>
            <p:cNvPr id="14" name="Picture 13" descr="imagesCAI79LF5.jpg"/>
            <p:cNvPicPr>
              <a:picLocks noChangeAspect="1"/>
            </p:cNvPicPr>
            <p:nvPr/>
          </p:nvPicPr>
          <p:blipFill>
            <a:blip r:embed="rId4" cstate="print"/>
            <a:stretch>
              <a:fillRect/>
            </a:stretch>
          </p:blipFill>
          <p:spPr>
            <a:xfrm>
              <a:off x="3435124" y="3043238"/>
              <a:ext cx="1496105" cy="1496105"/>
            </a:xfrm>
            <a:prstGeom prst="rect">
              <a:avLst/>
            </a:prstGeom>
          </p:spPr>
        </p:pic>
        <p:sp>
          <p:nvSpPr>
            <p:cNvPr id="15" name="Oval Callout 14"/>
            <p:cNvSpPr/>
            <p:nvPr/>
          </p:nvSpPr>
          <p:spPr bwMode="auto">
            <a:xfrm>
              <a:off x="3407229" y="1992085"/>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You, do f(2) for me. I’ll return 3 * your answer</a:t>
              </a:r>
              <a:r>
                <a:rPr kumimoji="0" lang="en-US" sz="1400" b="0" i="0" u="none" strike="noStrike" cap="none" normalizeH="0" dirty="0" smtClean="0">
                  <a:ln>
                    <a:noFill/>
                  </a:ln>
                  <a:solidFill>
                    <a:schemeClr val="tx1"/>
                  </a:solidFill>
                  <a:effectLst/>
                  <a:latin typeface="Arial" charset="0"/>
                  <a:cs typeface="Arial" charset="0"/>
                </a:rPr>
                <a:t> to my boss.</a:t>
              </a:r>
              <a:endParaRPr kumimoji="0" lang="en-SG" sz="1400" b="0" i="0" u="none" strike="noStrike" cap="none" normalizeH="0" baseline="0" dirty="0" smtClean="0">
                <a:ln>
                  <a:noFill/>
                </a:ln>
                <a:solidFill>
                  <a:schemeClr val="tx1"/>
                </a:solidFill>
                <a:effectLst/>
                <a:latin typeface="Arial" charset="0"/>
                <a:cs typeface="Arial" charset="0"/>
              </a:endParaRPr>
            </a:p>
          </p:txBody>
        </p:sp>
        <p:sp>
          <p:nvSpPr>
            <p:cNvPr id="30" name="TextBox 29"/>
            <p:cNvSpPr txBox="1"/>
            <p:nvPr/>
          </p:nvSpPr>
          <p:spPr>
            <a:xfrm>
              <a:off x="3662401" y="3422410"/>
              <a:ext cx="511629" cy="307777"/>
            </a:xfrm>
            <a:prstGeom prst="rect">
              <a:avLst/>
            </a:prstGeom>
            <a:noFill/>
          </p:spPr>
          <p:txBody>
            <a:bodyPr wrap="square" rtlCol="0">
              <a:spAutoFit/>
            </a:bodyPr>
            <a:lstStyle/>
            <a:p>
              <a:pPr algn="ctr"/>
              <a:r>
                <a:rPr lang="en-US" sz="1400" dirty="0" smtClean="0">
                  <a:latin typeface="Calibri" pitchFamily="34" charset="0"/>
                </a:rPr>
                <a:t>f(3)</a:t>
              </a:r>
              <a:endParaRPr lang="en-SG" sz="1400" dirty="0">
                <a:latin typeface="Calibri" pitchFamily="34" charset="0"/>
              </a:endParaRPr>
            </a:p>
          </p:txBody>
        </p:sp>
      </p:grpSp>
      <p:grpSp>
        <p:nvGrpSpPr>
          <p:cNvPr id="4" name="Group 35"/>
          <p:cNvGrpSpPr/>
          <p:nvPr/>
        </p:nvGrpSpPr>
        <p:grpSpPr>
          <a:xfrm>
            <a:off x="4659085" y="2764971"/>
            <a:ext cx="2427514" cy="2286001"/>
            <a:chOff x="4659085" y="2764971"/>
            <a:chExt cx="2427514" cy="2286001"/>
          </a:xfrm>
        </p:grpSpPr>
        <p:pic>
          <p:nvPicPr>
            <p:cNvPr id="16" name="Picture 15" descr="imagesCAI79LF5.jpg"/>
            <p:cNvPicPr>
              <a:picLocks noChangeAspect="1"/>
            </p:cNvPicPr>
            <p:nvPr/>
          </p:nvPicPr>
          <p:blipFill>
            <a:blip r:embed="rId4" cstate="print"/>
            <a:stretch>
              <a:fillRect/>
            </a:stretch>
          </p:blipFill>
          <p:spPr>
            <a:xfrm>
              <a:off x="4708754" y="3892324"/>
              <a:ext cx="1158648" cy="1158648"/>
            </a:xfrm>
            <a:prstGeom prst="rect">
              <a:avLst/>
            </a:prstGeom>
          </p:spPr>
        </p:pic>
        <p:sp>
          <p:nvSpPr>
            <p:cNvPr id="18" name="Oval Callout 17"/>
            <p:cNvSpPr/>
            <p:nvPr/>
          </p:nvSpPr>
          <p:spPr bwMode="auto">
            <a:xfrm>
              <a:off x="4659085" y="2764971"/>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You, do f(1) for me. I’ll return 2 * your answer</a:t>
              </a:r>
              <a:r>
                <a:rPr kumimoji="0" lang="en-US" sz="1400" b="0" i="0" u="none" strike="noStrike" cap="none" normalizeH="0" dirty="0" smtClean="0">
                  <a:ln>
                    <a:noFill/>
                  </a:ln>
                  <a:solidFill>
                    <a:schemeClr val="tx1"/>
                  </a:solidFill>
                  <a:effectLst/>
                  <a:latin typeface="Arial" charset="0"/>
                  <a:cs typeface="Arial" charset="0"/>
                </a:rPr>
                <a:t> to my boss.</a:t>
              </a:r>
              <a:endParaRPr kumimoji="0" lang="en-SG" sz="1400" b="0" i="0" u="none" strike="noStrike" cap="none" normalizeH="0" baseline="0" dirty="0" smtClean="0">
                <a:ln>
                  <a:noFill/>
                </a:ln>
                <a:solidFill>
                  <a:schemeClr val="tx1"/>
                </a:solidFill>
                <a:effectLst/>
                <a:latin typeface="Arial" charset="0"/>
                <a:cs typeface="Arial" charset="0"/>
              </a:endParaRPr>
            </a:p>
          </p:txBody>
        </p:sp>
        <p:sp>
          <p:nvSpPr>
            <p:cNvPr id="31" name="TextBox 30"/>
            <p:cNvSpPr txBox="1"/>
            <p:nvPr/>
          </p:nvSpPr>
          <p:spPr>
            <a:xfrm>
              <a:off x="4762112" y="4098335"/>
              <a:ext cx="511629" cy="307777"/>
            </a:xfrm>
            <a:prstGeom prst="rect">
              <a:avLst/>
            </a:prstGeom>
            <a:noFill/>
          </p:spPr>
          <p:txBody>
            <a:bodyPr wrap="square" rtlCol="0">
              <a:spAutoFit/>
            </a:bodyPr>
            <a:lstStyle/>
            <a:p>
              <a:pPr algn="ctr"/>
              <a:r>
                <a:rPr lang="en-US" sz="1400" dirty="0" smtClean="0">
                  <a:latin typeface="Calibri" pitchFamily="34" charset="0"/>
                </a:rPr>
                <a:t>f(2)</a:t>
              </a:r>
              <a:endParaRPr lang="en-SG" sz="1400" dirty="0">
                <a:latin typeface="Calibri" pitchFamily="34" charset="0"/>
              </a:endParaRPr>
            </a:p>
          </p:txBody>
        </p:sp>
      </p:grpSp>
      <p:grpSp>
        <p:nvGrpSpPr>
          <p:cNvPr id="5" name="Group 36"/>
          <p:cNvGrpSpPr/>
          <p:nvPr/>
        </p:nvGrpSpPr>
        <p:grpSpPr>
          <a:xfrm>
            <a:off x="5900057" y="3516086"/>
            <a:ext cx="2427514" cy="2100942"/>
            <a:chOff x="5900057" y="3516086"/>
            <a:chExt cx="2427514" cy="2100942"/>
          </a:xfrm>
        </p:grpSpPr>
        <p:pic>
          <p:nvPicPr>
            <p:cNvPr id="20" name="Picture 19" descr="imagesCAI79LF5.jpg"/>
            <p:cNvPicPr>
              <a:picLocks noChangeAspect="1"/>
            </p:cNvPicPr>
            <p:nvPr/>
          </p:nvPicPr>
          <p:blipFill>
            <a:blip r:embed="rId4" cstate="print"/>
            <a:stretch>
              <a:fillRect/>
            </a:stretch>
          </p:blipFill>
          <p:spPr>
            <a:xfrm>
              <a:off x="5949726" y="4643439"/>
              <a:ext cx="973589" cy="973589"/>
            </a:xfrm>
            <a:prstGeom prst="rect">
              <a:avLst/>
            </a:prstGeom>
          </p:spPr>
        </p:pic>
        <p:sp>
          <p:nvSpPr>
            <p:cNvPr id="21" name="Oval Callout 20"/>
            <p:cNvSpPr/>
            <p:nvPr/>
          </p:nvSpPr>
          <p:spPr bwMode="auto">
            <a:xfrm>
              <a:off x="5900057" y="3516086"/>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You, do f(0) for me. I’ll return 1 * your answer</a:t>
              </a:r>
              <a:r>
                <a:rPr kumimoji="0" lang="en-US" sz="1400" b="0" i="0" u="none" strike="noStrike" cap="none" normalizeH="0" dirty="0" smtClean="0">
                  <a:ln>
                    <a:noFill/>
                  </a:ln>
                  <a:solidFill>
                    <a:schemeClr val="tx1"/>
                  </a:solidFill>
                  <a:effectLst/>
                  <a:latin typeface="Arial" charset="0"/>
                  <a:cs typeface="Arial" charset="0"/>
                </a:rPr>
                <a:t> to my boss.</a:t>
              </a:r>
              <a:endParaRPr kumimoji="0" lang="en-SG" sz="1400" b="0" i="0" u="none" strike="noStrike" cap="none" normalizeH="0" baseline="0" dirty="0" smtClean="0">
                <a:ln>
                  <a:noFill/>
                </a:ln>
                <a:solidFill>
                  <a:schemeClr val="tx1"/>
                </a:solidFill>
                <a:effectLst/>
                <a:latin typeface="Arial" charset="0"/>
                <a:cs typeface="Arial" charset="0"/>
              </a:endParaRPr>
            </a:p>
          </p:txBody>
        </p:sp>
        <p:sp>
          <p:nvSpPr>
            <p:cNvPr id="32" name="TextBox 31"/>
            <p:cNvSpPr txBox="1"/>
            <p:nvPr/>
          </p:nvSpPr>
          <p:spPr>
            <a:xfrm>
              <a:off x="5926630" y="4837048"/>
              <a:ext cx="511629" cy="307777"/>
            </a:xfrm>
            <a:prstGeom prst="rect">
              <a:avLst/>
            </a:prstGeom>
            <a:noFill/>
          </p:spPr>
          <p:txBody>
            <a:bodyPr wrap="square" rtlCol="0">
              <a:spAutoFit/>
            </a:bodyPr>
            <a:lstStyle/>
            <a:p>
              <a:pPr algn="ctr"/>
              <a:r>
                <a:rPr lang="en-US" sz="1400" dirty="0" smtClean="0">
                  <a:latin typeface="Calibri" pitchFamily="34" charset="0"/>
                </a:rPr>
                <a:t>f(1)</a:t>
              </a:r>
              <a:endParaRPr lang="en-SG" sz="1400" dirty="0">
                <a:latin typeface="Calibri" pitchFamily="34" charset="0"/>
              </a:endParaRPr>
            </a:p>
          </p:txBody>
        </p:sp>
      </p:grpSp>
      <p:grpSp>
        <p:nvGrpSpPr>
          <p:cNvPr id="6" name="Group 37"/>
          <p:cNvGrpSpPr/>
          <p:nvPr/>
        </p:nvGrpSpPr>
        <p:grpSpPr>
          <a:xfrm>
            <a:off x="6912428" y="4354285"/>
            <a:ext cx="2013858" cy="1774372"/>
            <a:chOff x="6901542" y="4408714"/>
            <a:chExt cx="2013858" cy="1774372"/>
          </a:xfrm>
        </p:grpSpPr>
        <p:pic>
          <p:nvPicPr>
            <p:cNvPr id="22" name="Picture 21" descr="imagesCAI79LF5.jpg"/>
            <p:cNvPicPr>
              <a:picLocks noChangeAspect="1"/>
            </p:cNvPicPr>
            <p:nvPr/>
          </p:nvPicPr>
          <p:blipFill>
            <a:blip r:embed="rId4" cstate="print"/>
            <a:stretch>
              <a:fillRect/>
            </a:stretch>
          </p:blipFill>
          <p:spPr>
            <a:xfrm>
              <a:off x="7038298" y="5394554"/>
              <a:ext cx="788532" cy="788532"/>
            </a:xfrm>
            <a:prstGeom prst="rect">
              <a:avLst/>
            </a:prstGeom>
          </p:spPr>
        </p:pic>
        <p:sp>
          <p:nvSpPr>
            <p:cNvPr id="23" name="Oval Callout 22"/>
            <p:cNvSpPr/>
            <p:nvPr/>
          </p:nvSpPr>
          <p:spPr bwMode="auto">
            <a:xfrm>
              <a:off x="6901542" y="4408714"/>
              <a:ext cx="2013858" cy="827314"/>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 will do f(0) all by myself, and return 1 to my</a:t>
              </a:r>
              <a:r>
                <a:rPr kumimoji="0" lang="en-US" sz="1200" b="0" i="0" u="none" strike="noStrike" cap="none" normalizeH="0" dirty="0" smtClean="0">
                  <a:ln>
                    <a:noFill/>
                  </a:ln>
                  <a:solidFill>
                    <a:schemeClr val="tx1"/>
                  </a:solidFill>
                  <a:effectLst/>
                  <a:latin typeface="Arial" charset="0"/>
                  <a:cs typeface="Arial" charset="0"/>
                </a:rPr>
                <a:t> boss.</a:t>
              </a:r>
              <a:endParaRPr kumimoji="0" lang="en-SG" sz="1200" b="0" i="0" u="none" strike="noStrike" cap="none" normalizeH="0" baseline="0" dirty="0" smtClean="0">
                <a:ln>
                  <a:noFill/>
                </a:ln>
                <a:solidFill>
                  <a:schemeClr val="tx1"/>
                </a:solidFill>
                <a:effectLst/>
                <a:latin typeface="Arial" charset="0"/>
                <a:cs typeface="Arial" charset="0"/>
              </a:endParaRPr>
            </a:p>
          </p:txBody>
        </p:sp>
        <p:sp>
          <p:nvSpPr>
            <p:cNvPr id="33" name="TextBox 32"/>
            <p:cNvSpPr txBox="1"/>
            <p:nvPr/>
          </p:nvSpPr>
          <p:spPr>
            <a:xfrm>
              <a:off x="6928368" y="5522090"/>
              <a:ext cx="511629" cy="307777"/>
            </a:xfrm>
            <a:prstGeom prst="rect">
              <a:avLst/>
            </a:prstGeom>
            <a:noFill/>
          </p:spPr>
          <p:txBody>
            <a:bodyPr wrap="square" rtlCol="0">
              <a:spAutoFit/>
            </a:bodyPr>
            <a:lstStyle/>
            <a:p>
              <a:pPr algn="ctr"/>
              <a:r>
                <a:rPr lang="en-US" sz="1400" dirty="0" smtClean="0">
                  <a:latin typeface="Calibri" pitchFamily="34" charset="0"/>
                </a:rPr>
                <a:t>f(0)</a:t>
              </a:r>
              <a:endParaRPr lang="en-SG" sz="1400" dirty="0">
                <a:latin typeface="Calibri" pitchFamily="34" charset="0"/>
              </a:endParaRPr>
            </a:p>
          </p:txBody>
        </p:sp>
      </p:grpSp>
      <p:sp>
        <p:nvSpPr>
          <p:cNvPr id="37"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12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4. </a:t>
            </a:r>
            <a:r>
              <a:rPr lang="en-US" dirty="0"/>
              <a:t>Gist of Recursion </a:t>
            </a:r>
            <a:r>
              <a:rPr lang="en-US" dirty="0" smtClean="0"/>
              <a:t>(2/7</a:t>
            </a:r>
            <a:r>
              <a:rPr lang="en-US" dirty="0"/>
              <a:t>)</a:t>
            </a:r>
          </a:p>
        </p:txBody>
      </p:sp>
      <p:sp>
        <p:nvSpPr>
          <p:cNvPr id="4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1" name="Group 20"/>
          <p:cNvGrpSpPr/>
          <p:nvPr/>
        </p:nvGrpSpPr>
        <p:grpSpPr>
          <a:xfrm>
            <a:off x="381140" y="3476856"/>
            <a:ext cx="3914412" cy="2710088"/>
            <a:chOff x="423672" y="1857102"/>
            <a:chExt cx="3914412" cy="2710088"/>
          </a:xfrm>
        </p:grpSpPr>
        <p:sp>
          <p:nvSpPr>
            <p:cNvPr id="8" name="TextBox 7"/>
            <p:cNvSpPr txBox="1"/>
            <p:nvPr/>
          </p:nvSpPr>
          <p:spPr>
            <a:xfrm>
              <a:off x="423672" y="1857102"/>
              <a:ext cx="2138775" cy="400110"/>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dk1"/>
                  </a:solidFill>
                  <a:latin typeface="+mn-lt"/>
                  <a:cs typeface="+mn-cs"/>
                </a:rPr>
                <a:t>Iterative version:</a:t>
              </a:r>
              <a:endParaRPr lang="en-SG" sz="2000" dirty="0">
                <a:solidFill>
                  <a:schemeClr val="dk1"/>
                </a:solidFill>
                <a:latin typeface="+mn-lt"/>
                <a:cs typeface="+mn-cs"/>
              </a:endParaRPr>
            </a:p>
          </p:txBody>
        </p:sp>
        <p:sp>
          <p:nvSpPr>
            <p:cNvPr id="9" name="TextBox 8"/>
            <p:cNvSpPr txBox="1"/>
            <p:nvPr/>
          </p:nvSpPr>
          <p:spPr>
            <a:xfrm>
              <a:off x="426720" y="2228088"/>
              <a:ext cx="3911364" cy="2339102"/>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600" b="1" dirty="0">
                  <a:solidFill>
                    <a:srgbClr val="800000"/>
                  </a:solidFill>
                  <a:latin typeface="Courier New" pitchFamily="49" charset="0"/>
                  <a:cs typeface="Courier New" pitchFamily="49" charset="0"/>
                </a:rPr>
                <a:t>// Pre-</a:t>
              </a:r>
              <a:r>
                <a:rPr lang="en-US" sz="1600" b="1" dirty="0" err="1">
                  <a:solidFill>
                    <a:srgbClr val="800000"/>
                  </a:solidFill>
                  <a:latin typeface="Courier New" pitchFamily="49" charset="0"/>
                  <a:cs typeface="Courier New" pitchFamily="49" charset="0"/>
                </a:rPr>
                <a:t>cond</a:t>
              </a:r>
              <a:r>
                <a:rPr lang="en-US" sz="1600" b="1" dirty="0">
                  <a:solidFill>
                    <a:srgbClr val="800000"/>
                  </a:solidFill>
                  <a:latin typeface="Courier New" pitchFamily="49" charset="0"/>
                  <a:cs typeface="Courier New" pitchFamily="49" charset="0"/>
                </a:rPr>
                <a:t>: n &gt;= 0</a:t>
              </a:r>
            </a:p>
            <a:p>
              <a:pPr>
                <a:tabLst>
                  <a:tab pos="268288" algn="l"/>
                  <a:tab pos="536575" algn="l"/>
                  <a:tab pos="804863" algn="l"/>
                </a:tabLst>
              </a:pP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factorial_iter1(</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n)</a:t>
              </a:r>
            </a:p>
            <a:p>
              <a:pPr>
                <a:tabLst>
                  <a:tab pos="268288" algn="l"/>
                  <a:tab pos="536575" algn="l"/>
                  <a:tab pos="804863" algn="l"/>
                </a:tabLst>
              </a:pPr>
              <a:r>
                <a:rPr lang="en-US" sz="1600" b="1" dirty="0">
                  <a:latin typeface="Courier New" pitchFamily="49" charset="0"/>
                  <a:cs typeface="Courier New" pitchFamily="49" charset="0"/>
                </a:rPr>
                <a:t>{</a:t>
              </a:r>
            </a:p>
            <a:p>
              <a:pPr>
                <a:tabLst>
                  <a:tab pos="268288" algn="l"/>
                  <a:tab pos="536575" algn="l"/>
                  <a:tab pos="804863" algn="l"/>
                </a:tabLst>
              </a:pPr>
              <a:r>
                <a:rPr lang="en-US" sz="1600" b="1" dirty="0">
                  <a:solidFill>
                    <a:srgbClr val="0000FF"/>
                  </a:solidFill>
                  <a:latin typeface="Courier New" pitchFamily="49" charset="0"/>
                  <a:cs typeface="Courier New" pitchFamily="49" charset="0"/>
                </a:rPr>
                <a:t>   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ans</a:t>
              </a:r>
              <a:r>
                <a:rPr lang="en-US" sz="1600" b="1" dirty="0">
                  <a:latin typeface="Courier New" pitchFamily="49" charset="0"/>
                  <a:cs typeface="Courier New" pitchFamily="49" charset="0"/>
                </a:rPr>
                <a:t> = </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a:p>
              <a:pPr>
                <a:tabLst>
                  <a:tab pos="268288" algn="l"/>
                  <a:tab pos="536575" algn="l"/>
                  <a:tab pos="804863" algn="l"/>
                </a:tabLst>
              </a:pPr>
              <a:r>
                <a:rPr lang="en-US" sz="1600" b="1" dirty="0">
                  <a:solidFill>
                    <a:srgbClr val="0000FF"/>
                  </a:solidFill>
                  <a:latin typeface="Courier New" pitchFamily="49" charset="0"/>
                  <a:cs typeface="Courier New" pitchFamily="49" charset="0"/>
                </a:rPr>
                <a:t>   for</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&lt;=n;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ans</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   }</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ans</a:t>
              </a:r>
              <a:r>
                <a:rPr lang="en-US" sz="1600" b="1" dirty="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a:t>
              </a:r>
            </a:p>
          </p:txBody>
        </p:sp>
      </p:grpSp>
      <p:grpSp>
        <p:nvGrpSpPr>
          <p:cNvPr id="20" name="Group 19"/>
          <p:cNvGrpSpPr/>
          <p:nvPr/>
        </p:nvGrpSpPr>
        <p:grpSpPr>
          <a:xfrm>
            <a:off x="4453975" y="3492096"/>
            <a:ext cx="4105717" cy="2479404"/>
            <a:chOff x="4251464" y="1857102"/>
            <a:chExt cx="4105717" cy="2479404"/>
          </a:xfrm>
        </p:grpSpPr>
        <p:sp>
          <p:nvSpPr>
            <p:cNvPr id="10" name="TextBox 9"/>
            <p:cNvSpPr txBox="1"/>
            <p:nvPr/>
          </p:nvSpPr>
          <p:spPr>
            <a:xfrm>
              <a:off x="4251464" y="1857102"/>
              <a:ext cx="2404275" cy="400110"/>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dk1"/>
                  </a:solidFill>
                  <a:latin typeface="+mn-lt"/>
                  <a:cs typeface="+mn-cs"/>
                </a:rPr>
                <a:t>Recursive version:</a:t>
              </a:r>
              <a:endParaRPr lang="en-SG" sz="2000" dirty="0">
                <a:solidFill>
                  <a:schemeClr val="dk1"/>
                </a:solidFill>
                <a:latin typeface="+mn-lt"/>
                <a:cs typeface="+mn-cs"/>
              </a:endParaRPr>
            </a:p>
          </p:txBody>
        </p:sp>
        <p:sp>
          <p:nvSpPr>
            <p:cNvPr id="11" name="TextBox 10"/>
            <p:cNvSpPr txBox="1"/>
            <p:nvPr/>
          </p:nvSpPr>
          <p:spPr>
            <a:xfrm>
              <a:off x="4255008" y="2212848"/>
              <a:ext cx="4102173" cy="2123658"/>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600" b="1" dirty="0">
                  <a:solidFill>
                    <a:srgbClr val="800000"/>
                  </a:solidFill>
                  <a:latin typeface="Courier New" pitchFamily="49" charset="0"/>
                  <a:cs typeface="Courier New" pitchFamily="49" charset="0"/>
                </a:rPr>
                <a:t>// Pre-</a:t>
              </a:r>
              <a:r>
                <a:rPr lang="en-US" sz="1600" b="1" dirty="0" err="1">
                  <a:solidFill>
                    <a:srgbClr val="800000"/>
                  </a:solidFill>
                  <a:latin typeface="Courier New" pitchFamily="49" charset="0"/>
                  <a:cs typeface="Courier New" pitchFamily="49" charset="0"/>
                </a:rPr>
                <a:t>cond</a:t>
              </a:r>
              <a:r>
                <a:rPr lang="en-US" sz="1600" b="1" dirty="0">
                  <a:solidFill>
                    <a:srgbClr val="800000"/>
                  </a:solidFill>
                  <a:latin typeface="Courier New" pitchFamily="49" charset="0"/>
                  <a:cs typeface="Courier New" pitchFamily="49" charset="0"/>
                </a:rPr>
                <a:t>: n &gt;= 0</a:t>
              </a:r>
            </a:p>
            <a:p>
              <a:pPr>
                <a:tabLst>
                  <a:tab pos="268288" algn="l"/>
                  <a:tab pos="536575" algn="l"/>
                  <a:tab pos="804863" algn="l"/>
                </a:tabLst>
              </a:pP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factorial(</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n)</a:t>
              </a:r>
            </a:p>
            <a:p>
              <a:pPr>
                <a:tabLst>
                  <a:tab pos="268288" algn="l"/>
                  <a:tab pos="536575" algn="l"/>
                  <a:tab pos="804863" algn="l"/>
                </a:tabLst>
              </a:pPr>
              <a:r>
                <a:rPr lang="en-US" sz="1600" b="1" dirty="0">
                  <a:latin typeface="Courier New" pitchFamily="49" charset="0"/>
                  <a:cs typeface="Courier New" pitchFamily="49" charset="0"/>
                </a:rPr>
                <a:t>{</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(n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base case</a:t>
              </a:r>
              <a:endParaRPr lang="en-US" sz="1600" b="1" dirty="0">
                <a:latin typeface="Courier New" pitchFamily="49" charset="0"/>
                <a:cs typeface="Courier New" pitchFamily="49" charset="0"/>
              </a:endParaRP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else</a:t>
              </a:r>
              <a:endParaRPr lang="en-US" sz="1600" b="1" dirty="0">
                <a:solidFill>
                  <a:srgbClr val="0000FF"/>
                </a:solidFill>
                <a:latin typeface="Courier New" pitchFamily="49" charset="0"/>
                <a:cs typeface="Courier New" pitchFamily="49" charset="0"/>
              </a:endParaRP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n * factorial(n-</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a:t>
              </a:r>
            </a:p>
          </p:txBody>
        </p:sp>
      </p:grpSp>
      <p:grpSp>
        <p:nvGrpSpPr>
          <p:cNvPr id="3" name="Group 2"/>
          <p:cNvGrpSpPr/>
          <p:nvPr/>
        </p:nvGrpSpPr>
        <p:grpSpPr>
          <a:xfrm>
            <a:off x="720078" y="1227653"/>
            <a:ext cx="3181350" cy="2147616"/>
            <a:chOff x="720078" y="1227653"/>
            <a:chExt cx="3181350" cy="2147616"/>
          </a:xfrm>
        </p:grpSpPr>
        <p:sp>
          <p:nvSpPr>
            <p:cNvPr id="16" name="TextBox 15"/>
            <p:cNvSpPr txBox="1"/>
            <p:nvPr/>
          </p:nvSpPr>
          <p:spPr>
            <a:xfrm>
              <a:off x="720078" y="1786851"/>
              <a:ext cx="1204415" cy="707886"/>
            </a:xfrm>
            <a:prstGeom prst="rect">
              <a:avLst/>
            </a:prstGeom>
            <a:noFill/>
          </p:spPr>
          <p:txBody>
            <a:bodyPr wrap="square" rtlCol="0">
              <a:spAutoFit/>
            </a:bodyPr>
            <a:lstStyle/>
            <a:p>
              <a:r>
                <a:rPr lang="en-US" sz="2000" dirty="0" smtClean="0">
                  <a:solidFill>
                    <a:srgbClr val="0000FF"/>
                  </a:solidFill>
                </a:rPr>
                <a:t>Iteration man</a:t>
              </a:r>
              <a:endParaRPr lang="en-SG" sz="2000" dirty="0">
                <a:solidFill>
                  <a:srgbClr val="0000FF"/>
                </a:solidFill>
              </a:endParaRPr>
            </a:p>
          </p:txBody>
        </p:sp>
        <p:grpSp>
          <p:nvGrpSpPr>
            <p:cNvPr id="17" name="Group 33"/>
            <p:cNvGrpSpPr/>
            <p:nvPr/>
          </p:nvGrpSpPr>
          <p:grpSpPr>
            <a:xfrm>
              <a:off x="1821861" y="1227653"/>
              <a:ext cx="2026402" cy="2147616"/>
              <a:chOff x="408895" y="3461657"/>
              <a:chExt cx="2334306" cy="2547257"/>
            </a:xfrm>
          </p:grpSpPr>
          <p:pic>
            <p:nvPicPr>
              <p:cNvPr id="19" name="Picture 18" descr="imagesCAI79LF5.jpg"/>
              <p:cNvPicPr>
                <a:picLocks noChangeAspect="1"/>
              </p:cNvPicPr>
              <p:nvPr/>
            </p:nvPicPr>
            <p:blipFill>
              <a:blip r:embed="rId3" cstate="print"/>
              <a:stretch>
                <a:fillRect/>
              </a:stretch>
            </p:blipFill>
            <p:spPr>
              <a:xfrm>
                <a:off x="408895" y="4512809"/>
                <a:ext cx="1496105" cy="1496105"/>
              </a:xfrm>
              <a:prstGeom prst="rect">
                <a:avLst/>
              </a:prstGeom>
            </p:spPr>
          </p:pic>
          <p:sp>
            <p:nvSpPr>
              <p:cNvPr id="22" name="Oval Callout 21"/>
              <p:cNvSpPr/>
              <p:nvPr/>
            </p:nvSpPr>
            <p:spPr bwMode="auto">
              <a:xfrm>
                <a:off x="533399" y="3461657"/>
                <a:ext cx="2209802" cy="990599"/>
              </a:xfrm>
              <a:prstGeom prst="wedgeEllipseCallout">
                <a:avLst/>
              </a:prstGeom>
              <a:solidFill>
                <a:srgbClr val="66FF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400" i="0" u="none" strike="noStrike" cap="none" normalizeH="0" baseline="0" dirty="0" smtClean="0">
                  <a:ln>
                    <a:noFill/>
                  </a:ln>
                  <a:solidFill>
                    <a:schemeClr val="tx1"/>
                  </a:solidFill>
                  <a:effectLst/>
                  <a:latin typeface="Arial" charset="0"/>
                  <a:cs typeface="Arial" charset="0"/>
                </a:endParaRPr>
              </a:p>
            </p:txBody>
          </p:sp>
          <p:sp>
            <p:nvSpPr>
              <p:cNvPr id="23" name="TextBox 22"/>
              <p:cNvSpPr txBox="1"/>
              <p:nvPr/>
            </p:nvSpPr>
            <p:spPr>
              <a:xfrm>
                <a:off x="533347" y="4849184"/>
                <a:ext cx="511629" cy="307777"/>
              </a:xfrm>
              <a:prstGeom prst="rect">
                <a:avLst/>
              </a:prstGeom>
              <a:noFill/>
            </p:spPr>
            <p:txBody>
              <a:bodyPr wrap="square" rtlCol="0">
                <a:spAutoFit/>
              </a:bodyPr>
              <a:lstStyle/>
              <a:p>
                <a:pPr algn="ctr"/>
                <a:r>
                  <a:rPr lang="en-US" sz="1400" dirty="0" smtClean="0">
                    <a:latin typeface="Calibri" pitchFamily="34" charset="0"/>
                  </a:rPr>
                  <a:t>f(3)</a:t>
                </a:r>
                <a:endParaRPr lang="en-SG" sz="1400" dirty="0">
                  <a:latin typeface="Calibri" pitchFamily="34" charset="0"/>
                </a:endParaRPr>
              </a:p>
            </p:txBody>
          </p:sp>
        </p:grpSp>
        <p:sp>
          <p:nvSpPr>
            <p:cNvPr id="28" name="TextBox 27"/>
            <p:cNvSpPr txBox="1"/>
            <p:nvPr/>
          </p:nvSpPr>
          <p:spPr>
            <a:xfrm>
              <a:off x="2176046" y="1298995"/>
              <a:ext cx="1725382" cy="692497"/>
            </a:xfrm>
            <a:prstGeom prst="rect">
              <a:avLst/>
            </a:prstGeom>
            <a:noFill/>
          </p:spPr>
          <p:txBody>
            <a:bodyPr wrap="square" rtlCol="0">
              <a:spAutoFit/>
            </a:bodyPr>
            <a:lstStyle/>
            <a:p>
              <a:r>
                <a:rPr lang="en-US" sz="1300" dirty="0"/>
                <a:t>I do f(3) all by myself…return 6 to my boss.</a:t>
              </a:r>
              <a:endParaRPr lang="en-SG" sz="1300" dirty="0"/>
            </a:p>
          </p:txBody>
        </p:sp>
      </p:grpSp>
      <p:grpSp>
        <p:nvGrpSpPr>
          <p:cNvPr id="5" name="Group 4"/>
          <p:cNvGrpSpPr/>
          <p:nvPr/>
        </p:nvGrpSpPr>
        <p:grpSpPr>
          <a:xfrm>
            <a:off x="4793240" y="790543"/>
            <a:ext cx="4223616" cy="3052870"/>
            <a:chOff x="4793240" y="790543"/>
            <a:chExt cx="4223616" cy="3052870"/>
          </a:xfrm>
        </p:grpSpPr>
        <p:grpSp>
          <p:nvGrpSpPr>
            <p:cNvPr id="4" name="Group 3"/>
            <p:cNvGrpSpPr/>
            <p:nvPr/>
          </p:nvGrpSpPr>
          <p:grpSpPr>
            <a:xfrm>
              <a:off x="4793240" y="1142846"/>
              <a:ext cx="2045510" cy="2070061"/>
              <a:chOff x="5216535" y="1013380"/>
              <a:chExt cx="2045510" cy="2070061"/>
            </a:xfrm>
          </p:grpSpPr>
          <p:grpSp>
            <p:nvGrpSpPr>
              <p:cNvPr id="24" name="Group 34"/>
              <p:cNvGrpSpPr/>
              <p:nvPr/>
            </p:nvGrpSpPr>
            <p:grpSpPr>
              <a:xfrm>
                <a:off x="5216535" y="1013380"/>
                <a:ext cx="2045510" cy="2070061"/>
                <a:chOff x="3435124" y="1939204"/>
                <a:chExt cx="2476877" cy="2573699"/>
              </a:xfrm>
            </p:grpSpPr>
            <p:pic>
              <p:nvPicPr>
                <p:cNvPr id="25" name="Picture 24" descr="imagesCAI79LF5.jpg"/>
                <p:cNvPicPr>
                  <a:picLocks noChangeAspect="1"/>
                </p:cNvPicPr>
                <p:nvPr/>
              </p:nvPicPr>
              <p:blipFill>
                <a:blip r:embed="rId3" cstate="print"/>
                <a:stretch>
                  <a:fillRect/>
                </a:stretch>
              </p:blipFill>
              <p:spPr>
                <a:xfrm>
                  <a:off x="3435124" y="3016797"/>
                  <a:ext cx="1496105" cy="1496106"/>
                </a:xfrm>
                <a:prstGeom prst="rect">
                  <a:avLst/>
                </a:prstGeom>
              </p:spPr>
            </p:pic>
            <p:sp>
              <p:nvSpPr>
                <p:cNvPr id="26" name="Oval Callout 25"/>
                <p:cNvSpPr/>
                <p:nvPr/>
              </p:nvSpPr>
              <p:spPr bwMode="auto">
                <a:xfrm>
                  <a:off x="3445854" y="1939204"/>
                  <a:ext cx="2466147" cy="1013806"/>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rm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200" b="0" i="0" u="none" strike="noStrike" cap="none" normalizeH="0" baseline="0" dirty="0" smtClean="0">
                    <a:ln>
                      <a:noFill/>
                    </a:ln>
                    <a:solidFill>
                      <a:schemeClr val="tx1"/>
                    </a:solidFill>
                    <a:effectLst/>
                    <a:latin typeface="Arial" charset="0"/>
                    <a:cs typeface="Arial" charset="0"/>
                  </a:endParaRPr>
                </a:p>
              </p:txBody>
            </p:sp>
            <p:sp>
              <p:nvSpPr>
                <p:cNvPr id="27" name="TextBox 26"/>
                <p:cNvSpPr txBox="1"/>
                <p:nvPr/>
              </p:nvSpPr>
              <p:spPr>
                <a:xfrm>
                  <a:off x="3439541" y="3338771"/>
                  <a:ext cx="721460" cy="382658"/>
                </a:xfrm>
                <a:prstGeom prst="rect">
                  <a:avLst/>
                </a:prstGeom>
                <a:noFill/>
              </p:spPr>
              <p:txBody>
                <a:bodyPr wrap="square" rtlCol="0">
                  <a:spAutoFit/>
                </a:bodyPr>
                <a:lstStyle/>
                <a:p>
                  <a:pPr algn="ctr"/>
                  <a:r>
                    <a:rPr lang="en-US" sz="1400" dirty="0" smtClean="0">
                      <a:latin typeface="Calibri" pitchFamily="34" charset="0"/>
                    </a:rPr>
                    <a:t>f(3)</a:t>
                  </a:r>
                  <a:endParaRPr lang="en-SG" sz="1400" dirty="0">
                    <a:latin typeface="Calibri" pitchFamily="34" charset="0"/>
                  </a:endParaRPr>
                </a:p>
              </p:txBody>
            </p:sp>
          </p:grpSp>
          <p:sp>
            <p:nvSpPr>
              <p:cNvPr id="2" name="TextBox 1"/>
              <p:cNvSpPr txBox="1"/>
              <p:nvPr/>
            </p:nvSpPr>
            <p:spPr>
              <a:xfrm>
                <a:off x="5504765" y="1090719"/>
                <a:ext cx="1725382" cy="692497"/>
              </a:xfrm>
              <a:prstGeom prst="rect">
                <a:avLst/>
              </a:prstGeom>
              <a:noFill/>
            </p:spPr>
            <p:txBody>
              <a:bodyPr wrap="square" rtlCol="0">
                <a:spAutoFit/>
              </a:bodyPr>
              <a:lstStyle/>
              <a:p>
                <a:r>
                  <a:rPr lang="en-US" sz="1300" dirty="0"/>
                  <a:t>You, do f(2) for me. I’ll return 3 * your answer to my boss</a:t>
                </a:r>
                <a:r>
                  <a:rPr lang="en-US" sz="1300" dirty="0" smtClean="0"/>
                  <a:t>.</a:t>
                </a:r>
                <a:endParaRPr lang="en-SG" sz="1300" dirty="0"/>
              </a:p>
            </p:txBody>
          </p:sp>
        </p:grpSp>
        <p:grpSp>
          <p:nvGrpSpPr>
            <p:cNvPr id="33" name="Group 32"/>
            <p:cNvGrpSpPr/>
            <p:nvPr/>
          </p:nvGrpSpPr>
          <p:grpSpPr>
            <a:xfrm>
              <a:off x="5944161" y="1419250"/>
              <a:ext cx="2045510" cy="2070061"/>
              <a:chOff x="5216535" y="1013380"/>
              <a:chExt cx="2045510" cy="2070061"/>
            </a:xfrm>
          </p:grpSpPr>
          <p:grpSp>
            <p:nvGrpSpPr>
              <p:cNvPr id="34" name="Group 34"/>
              <p:cNvGrpSpPr/>
              <p:nvPr/>
            </p:nvGrpSpPr>
            <p:grpSpPr>
              <a:xfrm>
                <a:off x="5216535" y="1013380"/>
                <a:ext cx="2045510" cy="2070061"/>
                <a:chOff x="3435124" y="1939204"/>
                <a:chExt cx="2476877" cy="2573699"/>
              </a:xfrm>
            </p:grpSpPr>
            <p:pic>
              <p:nvPicPr>
                <p:cNvPr id="36" name="Picture 35" descr="imagesCAI79LF5.jpg"/>
                <p:cNvPicPr>
                  <a:picLocks noChangeAspect="1"/>
                </p:cNvPicPr>
                <p:nvPr/>
              </p:nvPicPr>
              <p:blipFill>
                <a:blip r:embed="rId3" cstate="print"/>
                <a:stretch>
                  <a:fillRect/>
                </a:stretch>
              </p:blipFill>
              <p:spPr>
                <a:xfrm>
                  <a:off x="3435124" y="3016797"/>
                  <a:ext cx="1496105" cy="1496106"/>
                </a:xfrm>
                <a:prstGeom prst="rect">
                  <a:avLst/>
                </a:prstGeom>
              </p:spPr>
            </p:pic>
            <p:sp>
              <p:nvSpPr>
                <p:cNvPr id="37" name="Oval Callout 36"/>
                <p:cNvSpPr/>
                <p:nvPr/>
              </p:nvSpPr>
              <p:spPr bwMode="auto">
                <a:xfrm>
                  <a:off x="3445854" y="1939204"/>
                  <a:ext cx="2466147" cy="1013806"/>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rm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200" b="0" i="0" u="none" strike="noStrike" cap="none" normalizeH="0" baseline="0" dirty="0" smtClean="0">
                    <a:ln>
                      <a:noFill/>
                    </a:ln>
                    <a:solidFill>
                      <a:schemeClr val="tx1"/>
                    </a:solidFill>
                    <a:effectLst/>
                    <a:latin typeface="Arial" charset="0"/>
                    <a:cs typeface="Arial" charset="0"/>
                  </a:endParaRPr>
                </a:p>
              </p:txBody>
            </p:sp>
            <p:sp>
              <p:nvSpPr>
                <p:cNvPr id="38" name="TextBox 37"/>
                <p:cNvSpPr txBox="1"/>
                <p:nvPr/>
              </p:nvSpPr>
              <p:spPr>
                <a:xfrm>
                  <a:off x="3439541" y="3338771"/>
                  <a:ext cx="721460" cy="382658"/>
                </a:xfrm>
                <a:prstGeom prst="rect">
                  <a:avLst/>
                </a:prstGeom>
                <a:noFill/>
              </p:spPr>
              <p:txBody>
                <a:bodyPr wrap="square" rtlCol="0">
                  <a:spAutoFit/>
                </a:bodyPr>
                <a:lstStyle/>
                <a:p>
                  <a:pPr algn="ctr"/>
                  <a:r>
                    <a:rPr lang="en-US" sz="1400" dirty="0" smtClean="0">
                      <a:latin typeface="Calibri" pitchFamily="34" charset="0"/>
                    </a:rPr>
                    <a:t>f(2)</a:t>
                  </a:r>
                  <a:endParaRPr lang="en-SG" sz="1400" dirty="0">
                    <a:latin typeface="Calibri" pitchFamily="34" charset="0"/>
                  </a:endParaRPr>
                </a:p>
              </p:txBody>
            </p:sp>
          </p:grpSp>
          <p:sp>
            <p:nvSpPr>
              <p:cNvPr id="35" name="TextBox 34"/>
              <p:cNvSpPr txBox="1"/>
              <p:nvPr/>
            </p:nvSpPr>
            <p:spPr>
              <a:xfrm>
                <a:off x="5504765" y="1090719"/>
                <a:ext cx="1725382" cy="692497"/>
              </a:xfrm>
              <a:prstGeom prst="rect">
                <a:avLst/>
              </a:prstGeom>
              <a:noFill/>
            </p:spPr>
            <p:txBody>
              <a:bodyPr wrap="square" rtlCol="0">
                <a:spAutoFit/>
              </a:bodyPr>
              <a:lstStyle/>
              <a:p>
                <a:r>
                  <a:rPr lang="en-US" sz="1300" dirty="0"/>
                  <a:t>You, do </a:t>
                </a:r>
                <a:r>
                  <a:rPr lang="en-US" sz="1300" dirty="0" smtClean="0"/>
                  <a:t>f(1) </a:t>
                </a:r>
                <a:r>
                  <a:rPr lang="en-US" sz="1300" dirty="0"/>
                  <a:t>for me. I’ll return </a:t>
                </a:r>
                <a:r>
                  <a:rPr lang="en-US" sz="1300" dirty="0" smtClean="0"/>
                  <a:t>2 </a:t>
                </a:r>
                <a:r>
                  <a:rPr lang="en-US" sz="1300" dirty="0"/>
                  <a:t>* your answer to my boss</a:t>
                </a:r>
                <a:r>
                  <a:rPr lang="en-US" sz="1300" dirty="0" smtClean="0"/>
                  <a:t>.</a:t>
                </a:r>
                <a:endParaRPr lang="en-SG" sz="1300" dirty="0"/>
              </a:p>
            </p:txBody>
          </p:sp>
        </p:grpSp>
        <p:grpSp>
          <p:nvGrpSpPr>
            <p:cNvPr id="39" name="Group 38"/>
            <p:cNvGrpSpPr/>
            <p:nvPr/>
          </p:nvGrpSpPr>
          <p:grpSpPr>
            <a:xfrm>
              <a:off x="6971346" y="1773352"/>
              <a:ext cx="2045510" cy="2070061"/>
              <a:chOff x="5216535" y="1013380"/>
              <a:chExt cx="2045510" cy="2070061"/>
            </a:xfrm>
          </p:grpSpPr>
          <p:grpSp>
            <p:nvGrpSpPr>
              <p:cNvPr id="40" name="Group 34"/>
              <p:cNvGrpSpPr/>
              <p:nvPr/>
            </p:nvGrpSpPr>
            <p:grpSpPr>
              <a:xfrm>
                <a:off x="5216535" y="1013380"/>
                <a:ext cx="2045510" cy="2070061"/>
                <a:chOff x="3435124" y="1939204"/>
                <a:chExt cx="2476877" cy="2573699"/>
              </a:xfrm>
            </p:grpSpPr>
            <p:pic>
              <p:nvPicPr>
                <p:cNvPr id="42" name="Picture 41" descr="imagesCAI79LF5.jpg"/>
                <p:cNvPicPr>
                  <a:picLocks noChangeAspect="1"/>
                </p:cNvPicPr>
                <p:nvPr/>
              </p:nvPicPr>
              <p:blipFill>
                <a:blip r:embed="rId3" cstate="print"/>
                <a:stretch>
                  <a:fillRect/>
                </a:stretch>
              </p:blipFill>
              <p:spPr>
                <a:xfrm>
                  <a:off x="3435124" y="3016797"/>
                  <a:ext cx="1496105" cy="1496106"/>
                </a:xfrm>
                <a:prstGeom prst="rect">
                  <a:avLst/>
                </a:prstGeom>
              </p:spPr>
            </p:pic>
            <p:sp>
              <p:nvSpPr>
                <p:cNvPr id="43" name="Oval Callout 42"/>
                <p:cNvSpPr/>
                <p:nvPr/>
              </p:nvSpPr>
              <p:spPr bwMode="auto">
                <a:xfrm>
                  <a:off x="3445854" y="1939204"/>
                  <a:ext cx="2466147" cy="1013806"/>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norm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200" b="0" i="0" u="none" strike="noStrike" cap="none" normalizeH="0" baseline="0" dirty="0" smtClean="0">
                    <a:ln>
                      <a:noFill/>
                    </a:ln>
                    <a:solidFill>
                      <a:schemeClr val="tx1"/>
                    </a:solidFill>
                    <a:effectLst/>
                    <a:latin typeface="Arial" charset="0"/>
                    <a:cs typeface="Arial" charset="0"/>
                  </a:endParaRPr>
                </a:p>
              </p:txBody>
            </p:sp>
            <p:sp>
              <p:nvSpPr>
                <p:cNvPr id="44" name="TextBox 43"/>
                <p:cNvSpPr txBox="1"/>
                <p:nvPr/>
              </p:nvSpPr>
              <p:spPr>
                <a:xfrm>
                  <a:off x="3439541" y="3338771"/>
                  <a:ext cx="721460" cy="382658"/>
                </a:xfrm>
                <a:prstGeom prst="rect">
                  <a:avLst/>
                </a:prstGeom>
                <a:noFill/>
              </p:spPr>
              <p:txBody>
                <a:bodyPr wrap="square" rtlCol="0">
                  <a:spAutoFit/>
                </a:bodyPr>
                <a:lstStyle/>
                <a:p>
                  <a:pPr algn="ctr"/>
                  <a:r>
                    <a:rPr lang="en-US" sz="1400" dirty="0" smtClean="0">
                      <a:latin typeface="Calibri" pitchFamily="34" charset="0"/>
                    </a:rPr>
                    <a:t>f(1)</a:t>
                  </a:r>
                  <a:endParaRPr lang="en-SG" sz="1400" dirty="0">
                    <a:latin typeface="Calibri" pitchFamily="34" charset="0"/>
                  </a:endParaRPr>
                </a:p>
              </p:txBody>
            </p:sp>
          </p:grpSp>
          <p:sp>
            <p:nvSpPr>
              <p:cNvPr id="41" name="TextBox 40"/>
              <p:cNvSpPr txBox="1"/>
              <p:nvPr/>
            </p:nvSpPr>
            <p:spPr>
              <a:xfrm>
                <a:off x="5504765" y="1090719"/>
                <a:ext cx="1725382" cy="692497"/>
              </a:xfrm>
              <a:prstGeom prst="rect">
                <a:avLst/>
              </a:prstGeom>
              <a:noFill/>
            </p:spPr>
            <p:txBody>
              <a:bodyPr wrap="square" rtlCol="0">
                <a:spAutoFit/>
              </a:bodyPr>
              <a:lstStyle/>
              <a:p>
                <a:r>
                  <a:rPr lang="en-US" sz="1300" dirty="0"/>
                  <a:t>You, do </a:t>
                </a:r>
                <a:r>
                  <a:rPr lang="en-US" sz="1300" dirty="0" smtClean="0"/>
                  <a:t>f(0) </a:t>
                </a:r>
                <a:r>
                  <a:rPr lang="en-US" sz="1300" dirty="0"/>
                  <a:t>for me. I’ll return </a:t>
                </a:r>
                <a:r>
                  <a:rPr lang="en-US" sz="1300" dirty="0" smtClean="0"/>
                  <a:t>1 </a:t>
                </a:r>
                <a:r>
                  <a:rPr lang="en-US" sz="1300" dirty="0"/>
                  <a:t>* your answer to my boss</a:t>
                </a:r>
                <a:r>
                  <a:rPr lang="en-US" sz="1300" dirty="0" smtClean="0"/>
                  <a:t>.</a:t>
                </a:r>
                <a:endParaRPr lang="en-SG" sz="1300" dirty="0"/>
              </a:p>
            </p:txBody>
          </p:sp>
        </p:grpSp>
        <p:sp>
          <p:nvSpPr>
            <p:cNvPr id="45" name="TextBox 44"/>
            <p:cNvSpPr txBox="1"/>
            <p:nvPr/>
          </p:nvSpPr>
          <p:spPr>
            <a:xfrm>
              <a:off x="7615004" y="790543"/>
              <a:ext cx="1395034" cy="707886"/>
            </a:xfrm>
            <a:prstGeom prst="rect">
              <a:avLst/>
            </a:prstGeom>
            <a:noFill/>
          </p:spPr>
          <p:txBody>
            <a:bodyPr wrap="square" rtlCol="0">
              <a:spAutoFit/>
            </a:bodyPr>
            <a:lstStyle/>
            <a:p>
              <a:r>
                <a:rPr lang="en-US" sz="2000" dirty="0" smtClean="0">
                  <a:solidFill>
                    <a:srgbClr val="0000FF"/>
                  </a:solidFill>
                </a:rPr>
                <a:t>Recursion man</a:t>
              </a:r>
              <a:endParaRPr lang="en-SG" sz="2000" dirty="0">
                <a:solidFill>
                  <a:srgbClr val="0000FF"/>
                </a:solidFill>
              </a:endParaRPr>
            </a:p>
          </p:txBody>
        </p:sp>
      </p:grpSp>
      <p:sp>
        <p:nvSpPr>
          <p:cNvPr id="48"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13</a:t>
            </a:fld>
            <a:endParaRPr lang="en-US" dirty="0"/>
          </a:p>
        </p:txBody>
      </p:sp>
    </p:spTree>
    <p:extLst>
      <p:ext uri="{BB962C8B-B14F-4D97-AF65-F5344CB8AC3E}">
        <p14:creationId xmlns:p14="http://schemas.microsoft.com/office/powerpoint/2010/main" val="2439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4. Gist of Recursion (3/7)</a:t>
            </a:r>
            <a:endParaRPr lang="en-US" dirty="0"/>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4" name="Content Placeholder 3"/>
          <p:cNvSpPr>
            <a:spLocks noGrp="1"/>
          </p:cNvSpPr>
          <p:nvPr>
            <p:ph idx="1"/>
          </p:nvPr>
        </p:nvSpPr>
        <p:spPr/>
        <p:txBody>
          <a:bodyPr/>
          <a:lstStyle/>
          <a:p>
            <a:r>
              <a:rPr lang="en-SG" dirty="0">
                <a:solidFill>
                  <a:schemeClr val="tx1"/>
                </a:solidFill>
              </a:rPr>
              <a:t>Problems that lead themselves to a recursive solution have the following </a:t>
            </a:r>
            <a:r>
              <a:rPr lang="en-SG" dirty="0" smtClean="0">
                <a:solidFill>
                  <a:schemeClr val="tx1"/>
                </a:solidFill>
              </a:rPr>
              <a:t>characteristics:</a:t>
            </a:r>
          </a:p>
          <a:p>
            <a:pPr lvl="1">
              <a:buFont typeface="Wingdings" pitchFamily="2" charset="2"/>
              <a:buChar char="q"/>
            </a:pPr>
            <a:r>
              <a:rPr lang="en-SG" dirty="0"/>
              <a:t>One or more </a:t>
            </a:r>
            <a:r>
              <a:rPr lang="en-SG" dirty="0">
                <a:solidFill>
                  <a:srgbClr val="0000FF"/>
                </a:solidFill>
              </a:rPr>
              <a:t>simple cases</a:t>
            </a:r>
            <a:r>
              <a:rPr lang="en-SG" dirty="0"/>
              <a:t> (also called </a:t>
            </a:r>
            <a:r>
              <a:rPr lang="en-SG" dirty="0">
                <a:solidFill>
                  <a:srgbClr val="0000FF"/>
                </a:solidFill>
              </a:rPr>
              <a:t>base cases </a:t>
            </a:r>
            <a:r>
              <a:rPr lang="en-SG" dirty="0"/>
              <a:t>or </a:t>
            </a:r>
            <a:r>
              <a:rPr lang="en-SG" dirty="0">
                <a:solidFill>
                  <a:srgbClr val="0000FF"/>
                </a:solidFill>
              </a:rPr>
              <a:t>anchor cases</a:t>
            </a:r>
            <a:r>
              <a:rPr lang="en-SG" dirty="0"/>
              <a:t>) of the problem have a straightforward, non-recursive </a:t>
            </a:r>
            <a:r>
              <a:rPr lang="en-SG" dirty="0" smtClean="0"/>
              <a:t>solution.</a:t>
            </a:r>
          </a:p>
          <a:p>
            <a:pPr lvl="1">
              <a:buFont typeface="Wingdings" pitchFamily="2" charset="2"/>
              <a:buChar char="q"/>
            </a:pPr>
            <a:r>
              <a:rPr lang="en-SG" dirty="0"/>
              <a:t>The other cases can be redefined in terms of problems that are smaller, i.e</a:t>
            </a:r>
            <a:r>
              <a:rPr lang="en-SG" dirty="0" smtClean="0"/>
              <a:t>., </a:t>
            </a:r>
            <a:r>
              <a:rPr lang="en-SG" dirty="0">
                <a:solidFill>
                  <a:srgbClr val="0000FF"/>
                </a:solidFill>
              </a:rPr>
              <a:t>closer to the simple </a:t>
            </a:r>
            <a:r>
              <a:rPr lang="en-SG" dirty="0" smtClean="0">
                <a:solidFill>
                  <a:srgbClr val="0000FF"/>
                </a:solidFill>
              </a:rPr>
              <a:t>cases</a:t>
            </a:r>
            <a:r>
              <a:rPr lang="en-SG" dirty="0" smtClean="0"/>
              <a:t>.</a:t>
            </a:r>
          </a:p>
          <a:p>
            <a:pPr lvl="1">
              <a:buFont typeface="Wingdings" pitchFamily="2" charset="2"/>
              <a:buChar char="q"/>
            </a:pPr>
            <a:r>
              <a:rPr lang="en-SG" dirty="0"/>
              <a:t>By applying this redefinition process every time the recursive function is called, eventually the problem is reduced entirely to simple cases, which are relatively easy to </a:t>
            </a:r>
            <a:r>
              <a:rPr lang="en-SG" dirty="0" smtClean="0"/>
              <a:t>solve.</a:t>
            </a:r>
          </a:p>
          <a:p>
            <a:pPr lvl="1">
              <a:buFont typeface="Wingdings" pitchFamily="2" charset="2"/>
              <a:buChar char="q"/>
            </a:pPr>
            <a:r>
              <a:rPr lang="en-SG" dirty="0"/>
              <a:t>The solutions of the smaller problems are combined to obtain the solution of the original problem.</a:t>
            </a:r>
            <a:endParaRPr lang="en-SG" dirty="0">
              <a:solidFill>
                <a:schemeClr val="tx1"/>
              </a:solidFill>
            </a:endParaRPr>
          </a:p>
        </p:txBody>
      </p:sp>
      <p:sp>
        <p:nvSpPr>
          <p:cNvPr id="9"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14</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dissolv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dissolv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5816" y="2833333"/>
            <a:ext cx="4174545" cy="2062103"/>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600" b="1" dirty="0" smtClean="0">
                <a:solidFill>
                  <a:srgbClr val="800000"/>
                </a:solidFill>
                <a:latin typeface="Courier New" pitchFamily="49" charset="0"/>
                <a:cs typeface="Courier New" pitchFamily="49" charset="0"/>
              </a:rPr>
              <a:t>// Pre-</a:t>
            </a:r>
            <a:r>
              <a:rPr lang="en-US" sz="1600" b="1" dirty="0" err="1" smtClean="0">
                <a:solidFill>
                  <a:srgbClr val="800000"/>
                </a:solidFill>
                <a:latin typeface="Courier New" pitchFamily="49" charset="0"/>
                <a:cs typeface="Courier New" pitchFamily="49" charset="0"/>
              </a:rPr>
              <a:t>cond</a:t>
            </a:r>
            <a:r>
              <a:rPr lang="en-US" sz="1600" b="1" dirty="0" smtClean="0">
                <a:solidFill>
                  <a:srgbClr val="800000"/>
                </a:solidFill>
                <a:latin typeface="Courier New" pitchFamily="49" charset="0"/>
                <a:cs typeface="Courier New" pitchFamily="49" charset="0"/>
              </a:rPr>
              <a:t>: n &gt;= 0</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factorial(</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a:t>
            </a:r>
          </a:p>
          <a:p>
            <a:pPr>
              <a:tabLst>
                <a:tab pos="268288" algn="l"/>
                <a:tab pos="536575" algn="l"/>
                <a:tab pos="804863" algn="l"/>
              </a:tabLst>
            </a:pP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(n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else</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 * factorial(n-</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latin typeface="Courier New" pitchFamily="49" charset="0"/>
                <a:cs typeface="Courier New" pitchFamily="49" charset="0"/>
              </a:rPr>
              <a:t>}</a:t>
            </a:r>
          </a:p>
        </p:txBody>
      </p:sp>
      <p:sp>
        <p:nvSpPr>
          <p:cNvPr id="9" name="TextBox 8"/>
          <p:cNvSpPr txBox="1"/>
          <p:nvPr/>
        </p:nvSpPr>
        <p:spPr>
          <a:xfrm>
            <a:off x="4603350" y="2833333"/>
            <a:ext cx="4285469" cy="2062103"/>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600" b="1" dirty="0" smtClean="0">
                <a:solidFill>
                  <a:srgbClr val="800000"/>
                </a:solidFill>
                <a:latin typeface="Courier New" pitchFamily="49" charset="0"/>
                <a:cs typeface="Courier New" pitchFamily="49" charset="0"/>
              </a:rPr>
              <a:t>// Pre-</a:t>
            </a:r>
            <a:r>
              <a:rPr lang="en-US" sz="1600" b="1" dirty="0" err="1" smtClean="0">
                <a:solidFill>
                  <a:srgbClr val="800000"/>
                </a:solidFill>
                <a:latin typeface="Courier New" pitchFamily="49" charset="0"/>
                <a:cs typeface="Courier New" pitchFamily="49" charset="0"/>
              </a:rPr>
              <a:t>cond</a:t>
            </a:r>
            <a:r>
              <a:rPr lang="en-US" sz="1600" b="1" dirty="0" smtClean="0">
                <a:solidFill>
                  <a:srgbClr val="800000"/>
                </a:solidFill>
                <a:latin typeface="Courier New" pitchFamily="49" charset="0"/>
                <a:cs typeface="Courier New" pitchFamily="49" charset="0"/>
              </a:rPr>
              <a:t>: n &gt;= 0</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fib(</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a:t>
            </a:r>
          </a:p>
          <a:p>
            <a:pPr>
              <a:tabLst>
                <a:tab pos="268288" algn="l"/>
                <a:tab pos="536575" algn="l"/>
                <a:tab pos="804863" algn="l"/>
              </a:tabLst>
            </a:pP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(n &lt; </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else</a:t>
            </a:r>
            <a:endParaRPr lang="en-US" sz="1600" b="1" dirty="0" smtClean="0">
              <a:latin typeface="Courier New" pitchFamily="49" charset="0"/>
              <a:cs typeface="Courier New" pitchFamily="49" charset="0"/>
            </a:endParaRP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fib(n-</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 + fib(n-</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latin typeface="Courier New" pitchFamily="49" charset="0"/>
                <a:cs typeface="Courier New" pitchFamily="49" charset="0"/>
              </a:rPr>
              <a:t>}</a:t>
            </a:r>
          </a:p>
        </p:txBody>
      </p:sp>
      <p:sp>
        <p:nvSpPr>
          <p:cNvPr id="10" name="Rectangle 9"/>
          <p:cNvSpPr/>
          <p:nvPr/>
        </p:nvSpPr>
        <p:spPr bwMode="auto">
          <a:xfrm>
            <a:off x="1045029" y="3614057"/>
            <a:ext cx="1284514"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1" name="Rectangle 10"/>
          <p:cNvSpPr/>
          <p:nvPr/>
        </p:nvSpPr>
        <p:spPr bwMode="auto">
          <a:xfrm>
            <a:off x="5362614" y="3603172"/>
            <a:ext cx="1284514"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2" name="Rectangle 11"/>
          <p:cNvSpPr/>
          <p:nvPr/>
        </p:nvSpPr>
        <p:spPr bwMode="auto">
          <a:xfrm>
            <a:off x="1903988" y="4310741"/>
            <a:ext cx="2253343" cy="304801"/>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3" name="Rectangle 12"/>
          <p:cNvSpPr/>
          <p:nvPr/>
        </p:nvSpPr>
        <p:spPr bwMode="auto">
          <a:xfrm>
            <a:off x="6253747" y="4321627"/>
            <a:ext cx="2340429" cy="304801"/>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3" name="Title 2"/>
          <p:cNvSpPr>
            <a:spLocks noGrp="1"/>
          </p:cNvSpPr>
          <p:nvPr>
            <p:ph type="title"/>
          </p:nvPr>
        </p:nvSpPr>
        <p:spPr/>
        <p:txBody>
          <a:bodyPr/>
          <a:lstStyle/>
          <a:p>
            <a:r>
              <a:rPr lang="en-US" dirty="0" smtClean="0"/>
              <a:t>4. </a:t>
            </a:r>
            <a:r>
              <a:rPr lang="en-US" dirty="0"/>
              <a:t>Gist of Recursion (4/7)</a:t>
            </a:r>
            <a:endParaRPr lang="en-SG" dirty="0"/>
          </a:p>
        </p:txBody>
      </p:sp>
      <p:sp>
        <p:nvSpPr>
          <p:cNvPr id="2" name="Content Placeholder 1"/>
          <p:cNvSpPr>
            <a:spLocks noGrp="1"/>
          </p:cNvSpPr>
          <p:nvPr>
            <p:ph idx="1"/>
          </p:nvPr>
        </p:nvSpPr>
        <p:spPr>
          <a:xfrm>
            <a:off x="457200" y="1371600"/>
            <a:ext cx="8229600" cy="1309255"/>
          </a:xfrm>
        </p:spPr>
        <p:txBody>
          <a:bodyPr/>
          <a:lstStyle/>
          <a:p>
            <a:pPr>
              <a:lnSpc>
                <a:spcPct val="90000"/>
              </a:lnSpc>
              <a:spcBef>
                <a:spcPts val="1200"/>
              </a:spcBef>
            </a:pPr>
            <a:r>
              <a:rPr lang="en-US" sz="2800" dirty="0"/>
              <a:t>To write a recursive function:</a:t>
            </a:r>
          </a:p>
          <a:p>
            <a:pPr lvl="1">
              <a:lnSpc>
                <a:spcPct val="90000"/>
              </a:lnSpc>
              <a:spcBef>
                <a:spcPts val="600"/>
              </a:spcBef>
              <a:buSzPct val="60000"/>
              <a:buFont typeface="Wingdings" pitchFamily="2" charset="2"/>
              <a:buChar char="q"/>
            </a:pPr>
            <a:r>
              <a:rPr lang="en-US" sz="2400" dirty="0"/>
              <a:t>Identify the </a:t>
            </a:r>
            <a:r>
              <a:rPr lang="en-US" sz="2400" dirty="0">
                <a:solidFill>
                  <a:srgbClr val="0000FF"/>
                </a:solidFill>
              </a:rPr>
              <a:t>base case(s) </a:t>
            </a:r>
            <a:r>
              <a:rPr lang="en-US" sz="2400" dirty="0"/>
              <a:t>of the relation</a:t>
            </a:r>
          </a:p>
          <a:p>
            <a:pPr lvl="1">
              <a:lnSpc>
                <a:spcPct val="90000"/>
              </a:lnSpc>
              <a:spcBef>
                <a:spcPts val="600"/>
              </a:spcBef>
              <a:buSzPct val="60000"/>
              <a:buFont typeface="Wingdings" pitchFamily="2" charset="2"/>
              <a:buChar char="q"/>
            </a:pPr>
            <a:r>
              <a:rPr lang="en-US" sz="2400" dirty="0"/>
              <a:t>Identify the </a:t>
            </a:r>
            <a:r>
              <a:rPr lang="en-US" sz="2400" dirty="0">
                <a:solidFill>
                  <a:srgbClr val="0000FF"/>
                </a:solidFill>
              </a:rPr>
              <a:t>recurrent </a:t>
            </a:r>
            <a:r>
              <a:rPr lang="en-US" sz="2400" dirty="0" smtClean="0">
                <a:solidFill>
                  <a:srgbClr val="0000FF"/>
                </a:solidFill>
              </a:rPr>
              <a:t>relation</a:t>
            </a:r>
            <a:endParaRPr lang="en-SG" dirty="0"/>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6"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15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strVal val="#ppt_w*0.70"/>
                                          </p:val>
                                        </p:tav>
                                        <p:tav tm="100000">
                                          <p:val>
                                            <p:strVal val="#ppt_w"/>
                                          </p:val>
                                        </p:tav>
                                      </p:tavLst>
                                    </p:anim>
                                    <p:anim calcmode="lin" valueType="num">
                                      <p:cBhvr>
                                        <p:cTn id="17" dur="500" fill="hold"/>
                                        <p:tgtEl>
                                          <p:spTgt spid="10"/>
                                        </p:tgtEl>
                                        <p:attrNameLst>
                                          <p:attrName>ppt_h</p:attrName>
                                        </p:attrNameLst>
                                      </p:cBhvr>
                                      <p:tavLst>
                                        <p:tav tm="0">
                                          <p:val>
                                            <p:strVal val="#ppt_h"/>
                                          </p:val>
                                        </p:tav>
                                        <p:tav tm="100000">
                                          <p:val>
                                            <p:strVal val="#ppt_h"/>
                                          </p:val>
                                        </p:tav>
                                      </p:tavLst>
                                    </p:anim>
                                    <p:animEffect transition="in" filter="fade">
                                      <p:cBhvr>
                                        <p:cTn id="18" dur="500"/>
                                        <p:tgtEl>
                                          <p:spTgt spid="10"/>
                                        </p:tgtEl>
                                      </p:cBhvr>
                                    </p:animEffect>
                                  </p:childTnLst>
                                </p:cTn>
                              </p:par>
                            </p:childTnLst>
                          </p:cTn>
                        </p:par>
                        <p:par>
                          <p:cTn id="19" fill="hold">
                            <p:stCondLst>
                              <p:cond delay="500"/>
                            </p:stCondLst>
                            <p:childTnLst>
                              <p:par>
                                <p:cTn id="20" presetID="55"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strVal val="#ppt_w*0.70"/>
                                          </p:val>
                                        </p:tav>
                                        <p:tav tm="100000">
                                          <p:val>
                                            <p:strVal val="#ppt_w"/>
                                          </p:val>
                                        </p:tav>
                                      </p:tavLst>
                                    </p:anim>
                                    <p:anim calcmode="lin" valueType="num">
                                      <p:cBhvr>
                                        <p:cTn id="23" dur="500" fill="hold"/>
                                        <p:tgtEl>
                                          <p:spTgt spid="11"/>
                                        </p:tgtEl>
                                        <p:attrNameLst>
                                          <p:attrName>ppt_h</p:attrName>
                                        </p:attrNameLst>
                                      </p:cBhvr>
                                      <p:tavLst>
                                        <p:tav tm="0">
                                          <p:val>
                                            <p:strVal val="#ppt_h"/>
                                          </p:val>
                                        </p:tav>
                                        <p:tav tm="100000">
                                          <p:val>
                                            <p:strVal val="#ppt_h"/>
                                          </p:val>
                                        </p:tav>
                                      </p:tavLst>
                                    </p:anim>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strVal val="#ppt_w*0.70"/>
                                          </p:val>
                                        </p:tav>
                                        <p:tav tm="100000">
                                          <p:val>
                                            <p:strVal val="#ppt_w"/>
                                          </p:val>
                                        </p:tav>
                                      </p:tavLst>
                                    </p:anim>
                                    <p:anim calcmode="lin" valueType="num">
                                      <p:cBhvr>
                                        <p:cTn id="30" dur="500" fill="hold"/>
                                        <p:tgtEl>
                                          <p:spTgt spid="12"/>
                                        </p:tgtEl>
                                        <p:attrNameLst>
                                          <p:attrName>ppt_h</p:attrName>
                                        </p:attrNameLst>
                                      </p:cBhvr>
                                      <p:tavLst>
                                        <p:tav tm="0">
                                          <p:val>
                                            <p:strVal val="#ppt_h"/>
                                          </p:val>
                                        </p:tav>
                                        <p:tav tm="100000">
                                          <p:val>
                                            <p:strVal val="#ppt_h"/>
                                          </p:val>
                                        </p:tav>
                                      </p:tavLst>
                                    </p:anim>
                                    <p:animEffect transition="in" filter="fade">
                                      <p:cBhvr>
                                        <p:cTn id="31" dur="500"/>
                                        <p:tgtEl>
                                          <p:spTgt spid="12"/>
                                        </p:tgtEl>
                                      </p:cBhvr>
                                    </p:animEffect>
                                  </p:childTnLst>
                                </p:cTn>
                              </p:par>
                            </p:childTnLst>
                          </p:cTn>
                        </p:par>
                        <p:par>
                          <p:cTn id="32" fill="hold">
                            <p:stCondLst>
                              <p:cond delay="500"/>
                            </p:stCondLst>
                            <p:childTnLst>
                              <p:par>
                                <p:cTn id="33" presetID="55"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strVal val="#ppt_w*0.70"/>
                                          </p:val>
                                        </p:tav>
                                        <p:tav tm="100000">
                                          <p:val>
                                            <p:strVal val="#ppt_w"/>
                                          </p:val>
                                        </p:tav>
                                      </p:tavLst>
                                    </p:anim>
                                    <p:anim calcmode="lin" valueType="num">
                                      <p:cBhvr>
                                        <p:cTn id="36" dur="500" fill="hold"/>
                                        <p:tgtEl>
                                          <p:spTgt spid="13"/>
                                        </p:tgtEl>
                                        <p:attrNameLst>
                                          <p:attrName>ppt_h</p:attrName>
                                        </p:attrNameLst>
                                      </p:cBhvr>
                                      <p:tavLst>
                                        <p:tav tm="0">
                                          <p:val>
                                            <p:strVal val="#ppt_h"/>
                                          </p:val>
                                        </p:tav>
                                        <p:tav tm="100000">
                                          <p:val>
                                            <p:strVal val="#ppt_h"/>
                                          </p:val>
                                        </p:tav>
                                      </p:tavLst>
                                    </p:anim>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P spid="9" grpId="0" uiExpand="1" animBg="1"/>
      <p:bldP spid="10" grpId="0" uiExpand="1"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4. </a:t>
            </a:r>
            <a:r>
              <a:rPr lang="en-US" dirty="0"/>
              <a:t>Gist of Recursion </a:t>
            </a:r>
            <a:r>
              <a:rPr lang="en-US" dirty="0" smtClean="0"/>
              <a:t>(5/7)</a:t>
            </a:r>
            <a:endParaRPr lang="en-SG" dirty="0"/>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 name="TextBox 5"/>
          <p:cNvSpPr txBox="1"/>
          <p:nvPr/>
        </p:nvSpPr>
        <p:spPr>
          <a:xfrm>
            <a:off x="2082220" y="2072422"/>
            <a:ext cx="4339845" cy="3293209"/>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factorial(</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n)</a:t>
            </a:r>
          </a:p>
          <a:p>
            <a:pPr>
              <a:tabLst>
                <a:tab pos="268288" algn="l"/>
                <a:tab pos="536575" algn="l"/>
                <a:tab pos="804863" algn="l"/>
              </a:tabLst>
            </a:pP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a:t>
            </a:r>
            <a:r>
              <a:rPr lang="en-US" sz="1600" b="1" dirty="0" smtClean="0">
                <a:latin typeface="Courier New" pitchFamily="49" charset="0"/>
                <a:cs typeface="Courier New" pitchFamily="49" charset="0"/>
              </a:rPr>
              <a:t> (n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return</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else</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if </a:t>
            </a:r>
            <a:r>
              <a:rPr lang="en-US" sz="1600" b="1" dirty="0" smtClean="0">
                <a:latin typeface="Courier New" pitchFamily="49" charset="0"/>
                <a:cs typeface="Courier New" pitchFamily="49" charset="0"/>
              </a:rPr>
              <a:t>(n == </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else if </a:t>
            </a:r>
            <a:r>
              <a:rPr lang="en-US" sz="1600" b="1" dirty="0" smtClean="0">
                <a:latin typeface="Courier New" pitchFamily="49" charset="0"/>
                <a:cs typeface="Courier New" pitchFamily="49" charset="0"/>
              </a:rPr>
              <a:t>(n == </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else if </a:t>
            </a:r>
            <a:r>
              <a:rPr lang="en-US" sz="1600" b="1" dirty="0" smtClean="0">
                <a:latin typeface="Courier New" pitchFamily="49" charset="0"/>
                <a:cs typeface="Courier New" pitchFamily="49" charset="0"/>
              </a:rPr>
              <a:t>(n == </a:t>
            </a:r>
            <a:r>
              <a:rPr lang="en-US" sz="1600" b="1" dirty="0" smtClean="0">
                <a:solidFill>
                  <a:srgbClr val="006600"/>
                </a:solidFill>
                <a:latin typeface="Courier New" pitchFamily="49" charset="0"/>
                <a:cs typeface="Courier New" pitchFamily="49" charset="0"/>
              </a:rPr>
              <a:t>3</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6</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solidFill>
                  <a:srgbClr val="0000FF"/>
                </a:solidFill>
                <a:latin typeface="Courier New" pitchFamily="49" charset="0"/>
                <a:cs typeface="Courier New" pitchFamily="49" charset="0"/>
              </a:rPr>
              <a:t>   else</a:t>
            </a:r>
          </a:p>
          <a:p>
            <a:pPr>
              <a:tabLst>
                <a:tab pos="268288" algn="l"/>
                <a:tab pos="536575" algn="l"/>
                <a:tab pos="804863" algn="l"/>
              </a:tabLst>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n * factorial(n-</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a:t>
            </a:r>
          </a:p>
          <a:p>
            <a:pPr>
              <a:tabLst>
                <a:tab pos="268288" algn="l"/>
                <a:tab pos="536575" algn="l"/>
                <a:tab pos="804863" algn="l"/>
              </a:tabLst>
            </a:pPr>
            <a:r>
              <a:rPr lang="en-US" sz="1600" b="1" dirty="0" smtClean="0">
                <a:latin typeface="Courier New" pitchFamily="49" charset="0"/>
                <a:cs typeface="Courier New" pitchFamily="49" charset="0"/>
              </a:rPr>
              <a:t>}</a:t>
            </a:r>
          </a:p>
        </p:txBody>
      </p:sp>
      <p:grpSp>
        <p:nvGrpSpPr>
          <p:cNvPr id="2" name="Group 15"/>
          <p:cNvGrpSpPr/>
          <p:nvPr/>
        </p:nvGrpSpPr>
        <p:grpSpPr>
          <a:xfrm>
            <a:off x="2434861" y="3088278"/>
            <a:ext cx="3897086" cy="1447800"/>
            <a:chOff x="2351314" y="3640183"/>
            <a:chExt cx="3897086" cy="1447800"/>
          </a:xfrm>
        </p:grpSpPr>
        <p:sp>
          <p:nvSpPr>
            <p:cNvPr id="14" name="Rectangle 13"/>
            <p:cNvSpPr/>
            <p:nvPr/>
          </p:nvSpPr>
          <p:spPr bwMode="auto">
            <a:xfrm>
              <a:off x="2351314" y="3640183"/>
              <a:ext cx="2232832" cy="1447800"/>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5" name="TextBox 14"/>
            <p:cNvSpPr txBox="1"/>
            <p:nvPr/>
          </p:nvSpPr>
          <p:spPr>
            <a:xfrm>
              <a:off x="4855028" y="4075611"/>
              <a:ext cx="1393372" cy="370115"/>
            </a:xfrm>
            <a:prstGeom prst="rect">
              <a:avLst/>
            </a:prstGeom>
            <a:noFill/>
          </p:spPr>
          <p:txBody>
            <a:bodyPr wrap="square" rtlCol="0">
              <a:spAutoFit/>
            </a:bodyPr>
            <a:lstStyle/>
            <a:p>
              <a:r>
                <a:rPr lang="en-US" dirty="0" smtClean="0">
                  <a:solidFill>
                    <a:srgbClr val="C00000"/>
                  </a:solidFill>
                </a:rPr>
                <a:t>redundant</a:t>
              </a:r>
              <a:endParaRPr lang="en-SG" dirty="0">
                <a:solidFill>
                  <a:srgbClr val="C00000"/>
                </a:solidFill>
              </a:endParaRPr>
            </a:p>
          </p:txBody>
        </p:sp>
      </p:grpSp>
      <p:sp>
        <p:nvSpPr>
          <p:cNvPr id="5" name="Content Placeholder 4"/>
          <p:cNvSpPr>
            <a:spLocks noGrp="1"/>
          </p:cNvSpPr>
          <p:nvPr>
            <p:ph idx="1"/>
          </p:nvPr>
        </p:nvSpPr>
        <p:spPr>
          <a:xfrm>
            <a:off x="457200" y="1371600"/>
            <a:ext cx="8229600" cy="461665"/>
          </a:xfrm>
        </p:spPr>
        <p:txBody>
          <a:bodyPr>
            <a:spAutoFit/>
          </a:bodyPr>
          <a:lstStyle/>
          <a:p>
            <a:r>
              <a:rPr lang="en-US" dirty="0"/>
              <a:t>Do not write redundant base </a:t>
            </a:r>
            <a:r>
              <a:rPr lang="en-US" dirty="0" smtClean="0"/>
              <a:t>cases</a:t>
            </a:r>
            <a:endParaRPr lang="en-SG" dirty="0"/>
          </a:p>
        </p:txBody>
      </p:sp>
      <p:sp>
        <p:nvSpPr>
          <p:cNvPr id="12"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16</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4. Gist of Recursion (6/7)</a:t>
            </a:r>
            <a:endParaRPr lang="en-US" dirty="0"/>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4" name="Content Placeholder 3"/>
          <p:cNvSpPr>
            <a:spLocks noGrp="1"/>
          </p:cNvSpPr>
          <p:nvPr>
            <p:ph idx="1"/>
          </p:nvPr>
        </p:nvSpPr>
        <p:spPr/>
        <p:txBody>
          <a:bodyPr/>
          <a:lstStyle/>
          <a:p>
            <a:r>
              <a:rPr lang="en-SG" dirty="0">
                <a:solidFill>
                  <a:schemeClr val="tx1"/>
                </a:solidFill>
              </a:rPr>
              <a:t>When a function is called, an </a:t>
            </a:r>
            <a:r>
              <a:rPr lang="en-SG" dirty="0"/>
              <a:t>activation record </a:t>
            </a:r>
            <a:r>
              <a:rPr lang="en-SG" dirty="0" smtClean="0">
                <a:solidFill>
                  <a:schemeClr val="tx1"/>
                </a:solidFill>
              </a:rPr>
              <a:t>(</a:t>
            </a:r>
            <a:r>
              <a:rPr lang="en-SG" dirty="0" smtClean="0"/>
              <a:t>frame</a:t>
            </a:r>
            <a:r>
              <a:rPr lang="en-SG" dirty="0">
                <a:solidFill>
                  <a:schemeClr val="tx1"/>
                </a:solidFill>
              </a:rPr>
              <a:t>) is created by the system</a:t>
            </a:r>
            <a:r>
              <a:rPr lang="en-SG" dirty="0" smtClean="0">
                <a:solidFill>
                  <a:schemeClr val="tx1"/>
                </a:solidFill>
              </a:rPr>
              <a:t>.</a:t>
            </a:r>
          </a:p>
          <a:p>
            <a:r>
              <a:rPr lang="en-SG" dirty="0">
                <a:solidFill>
                  <a:schemeClr val="tx1"/>
                </a:solidFill>
              </a:rPr>
              <a:t>Each activation record stores the local parameters and variables of the function and its return address</a:t>
            </a:r>
            <a:r>
              <a:rPr lang="en-SG" dirty="0" smtClean="0">
                <a:solidFill>
                  <a:schemeClr val="tx1"/>
                </a:solidFill>
              </a:rPr>
              <a:t>.</a:t>
            </a:r>
          </a:p>
          <a:p>
            <a:r>
              <a:rPr lang="en-SG" dirty="0" smtClean="0">
                <a:solidFill>
                  <a:schemeClr val="tx1"/>
                </a:solidFill>
              </a:rPr>
              <a:t>Each </a:t>
            </a:r>
            <a:r>
              <a:rPr lang="en-SG" dirty="0">
                <a:solidFill>
                  <a:schemeClr val="tx1"/>
                </a:solidFill>
              </a:rPr>
              <a:t>records reside in the memory called </a:t>
            </a:r>
            <a:r>
              <a:rPr lang="en-SG" dirty="0"/>
              <a:t>stack</a:t>
            </a:r>
            <a:r>
              <a:rPr lang="en-SG" dirty="0" smtClean="0">
                <a:solidFill>
                  <a:schemeClr val="tx1"/>
                </a:solidFill>
              </a:rPr>
              <a:t>.</a:t>
            </a:r>
          </a:p>
          <a:p>
            <a:pPr lvl="1">
              <a:buFont typeface="Wingdings" pitchFamily="2" charset="2"/>
              <a:buChar char="q"/>
            </a:pPr>
            <a:r>
              <a:rPr lang="en-SG" dirty="0"/>
              <a:t>Stack is also known as </a:t>
            </a:r>
            <a:r>
              <a:rPr lang="en-SG" dirty="0">
                <a:solidFill>
                  <a:srgbClr val="0000FF"/>
                </a:solidFill>
              </a:rPr>
              <a:t>LIFO</a:t>
            </a:r>
            <a:r>
              <a:rPr lang="en-SG" dirty="0"/>
              <a:t> (last-in-first-out) </a:t>
            </a:r>
            <a:r>
              <a:rPr lang="en-SG" dirty="0" smtClean="0"/>
              <a:t>structure.</a:t>
            </a:r>
          </a:p>
          <a:p>
            <a:r>
              <a:rPr lang="en-SG" dirty="0">
                <a:solidFill>
                  <a:schemeClr val="tx1"/>
                </a:solidFill>
              </a:rPr>
              <a:t>A recursive function can potentially create many activation </a:t>
            </a:r>
            <a:r>
              <a:rPr lang="en-SG" dirty="0" smtClean="0">
                <a:solidFill>
                  <a:schemeClr val="tx1"/>
                </a:solidFill>
              </a:rPr>
              <a:t>records.</a:t>
            </a:r>
            <a:endParaRPr lang="en-SG" dirty="0">
              <a:solidFill>
                <a:schemeClr val="tx1"/>
              </a:solidFill>
            </a:endParaRPr>
          </a:p>
          <a:p>
            <a:pPr lvl="1">
              <a:buFont typeface="Wingdings" pitchFamily="2" charset="2"/>
              <a:buChar char="q"/>
            </a:pPr>
            <a:r>
              <a:rPr lang="en-SG" dirty="0">
                <a:solidFill>
                  <a:srgbClr val="C00000"/>
                </a:solidFill>
              </a:rPr>
              <a:t>Winding</a:t>
            </a:r>
            <a:r>
              <a:rPr lang="en-SG" dirty="0"/>
              <a:t>: each recursive call creates a separate record</a:t>
            </a:r>
            <a:r>
              <a:rPr lang="en-SG" dirty="0" smtClean="0"/>
              <a:t>.</a:t>
            </a:r>
          </a:p>
          <a:p>
            <a:pPr lvl="1">
              <a:buFont typeface="Wingdings" pitchFamily="2" charset="2"/>
              <a:buChar char="q"/>
            </a:pPr>
            <a:r>
              <a:rPr lang="en-SG" dirty="0">
                <a:solidFill>
                  <a:srgbClr val="C00000"/>
                </a:solidFill>
              </a:rPr>
              <a:t>Unwinding</a:t>
            </a:r>
            <a:r>
              <a:rPr lang="en-SG" dirty="0"/>
              <a:t>: each return to the caller erases its associated record.</a:t>
            </a:r>
          </a:p>
          <a:p>
            <a:pPr lvl="1">
              <a:buFont typeface="Wingdings" pitchFamily="2" charset="2"/>
              <a:buChar char="q"/>
            </a:pPr>
            <a:endParaRPr lang="en-SG" dirty="0">
              <a:solidFill>
                <a:schemeClr val="tx1"/>
              </a:solidFill>
            </a:endParaRPr>
          </a:p>
        </p:txBody>
      </p:sp>
      <p:sp>
        <p:nvSpPr>
          <p:cNvPr id="9"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17</a:t>
            </a:fld>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p:cNvSpPr>
            <a:spLocks noGrp="1"/>
          </p:cNvSpPr>
          <p:nvPr>
            <p:ph type="title"/>
          </p:nvPr>
        </p:nvSpPr>
        <p:spPr/>
        <p:txBody>
          <a:bodyPr/>
          <a:lstStyle/>
          <a:p>
            <a:r>
              <a:rPr lang="en-US" dirty="0" smtClean="0"/>
              <a:t>4. Gist of Recursion (7/7)</a:t>
            </a:r>
            <a:endParaRPr lang="en-US" dirty="0"/>
          </a:p>
        </p:txBody>
      </p:sp>
      <p:sp>
        <p:nvSpPr>
          <p:cNvPr id="13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58" name="TextBox 57"/>
          <p:cNvSpPr txBox="1"/>
          <p:nvPr/>
        </p:nvSpPr>
        <p:spPr>
          <a:xfrm>
            <a:off x="6247701" y="306904"/>
            <a:ext cx="2736819" cy="1384995"/>
          </a:xfrm>
          <a:prstGeom prst="rect">
            <a:avLst/>
          </a:prstGeom>
          <a:solidFill>
            <a:srgbClr val="CCECFF"/>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174625" algn="l"/>
                <a:tab pos="358775" algn="l"/>
                <a:tab pos="536575" algn="l"/>
              </a:tabLst>
            </a:pPr>
            <a:r>
              <a:rPr lang="en-US" sz="1400" b="1" dirty="0"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f(</a:t>
            </a:r>
            <a:r>
              <a:rPr lang="en-US" sz="1400" b="1" dirty="0"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n) {</a:t>
            </a:r>
          </a:p>
          <a:p>
            <a:pPr>
              <a:tabLst>
                <a:tab pos="174625" algn="l"/>
                <a:tab pos="358775" algn="l"/>
                <a:tab pos="536575" algn="l"/>
              </a:tabLst>
            </a:pPr>
            <a:r>
              <a:rPr lang="en-US" sz="1400" b="1" dirty="0" smtClean="0">
                <a:solidFill>
                  <a:srgbClr val="0000FF"/>
                </a:solidFill>
                <a:latin typeface="Courier New" pitchFamily="49" charset="0"/>
                <a:cs typeface="Courier New" pitchFamily="49" charset="0"/>
              </a:rPr>
              <a:t>   if</a:t>
            </a:r>
            <a:r>
              <a:rPr lang="en-US" sz="1400" b="1" dirty="0" smtClean="0">
                <a:latin typeface="Courier New" pitchFamily="49" charset="0"/>
                <a:cs typeface="Courier New" pitchFamily="49" charset="0"/>
              </a:rPr>
              <a:t> (n == </a:t>
            </a:r>
            <a:r>
              <a:rPr lang="en-US" sz="1400" b="1" dirty="0" smtClean="0">
                <a:solidFill>
                  <a:srgbClr val="006600"/>
                </a:solidFill>
                <a:latin typeface="Courier New" pitchFamily="49" charset="0"/>
                <a:cs typeface="Courier New" pitchFamily="49" charset="0"/>
              </a:rPr>
              <a:t>0</a:t>
            </a:r>
            <a:r>
              <a:rPr lang="en-US" sz="1400" b="1" dirty="0" smtClean="0">
                <a:latin typeface="Courier New" pitchFamily="49" charset="0"/>
                <a:cs typeface="Courier New" pitchFamily="49" charset="0"/>
              </a:rPr>
              <a:t>)</a:t>
            </a:r>
          </a:p>
          <a:p>
            <a:pPr>
              <a:tabLst>
                <a:tab pos="174625" algn="l"/>
                <a:tab pos="358775" algn="l"/>
                <a:tab pos="536575" algn="l"/>
              </a:tabLst>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return</a:t>
            </a:r>
            <a:r>
              <a:rPr lang="en-US" sz="1400" b="1" dirty="0" smtClean="0">
                <a:latin typeface="Courier New" pitchFamily="49" charset="0"/>
                <a:cs typeface="Courier New" pitchFamily="49" charset="0"/>
              </a:rPr>
              <a:t> </a:t>
            </a:r>
            <a:r>
              <a:rPr lang="en-US" sz="1400" b="1" dirty="0" smtClean="0">
                <a:solidFill>
                  <a:srgbClr val="006600"/>
                </a:solidFill>
                <a:latin typeface="Courier New" pitchFamily="49" charset="0"/>
                <a:cs typeface="Courier New" pitchFamily="49" charset="0"/>
              </a:rPr>
              <a:t>1</a:t>
            </a:r>
            <a:r>
              <a:rPr lang="en-US" sz="1400" b="1" dirty="0" smtClean="0">
                <a:latin typeface="Courier New" pitchFamily="49" charset="0"/>
                <a:cs typeface="Courier New" pitchFamily="49" charset="0"/>
              </a:rPr>
              <a:t>;</a:t>
            </a:r>
          </a:p>
          <a:p>
            <a:pPr>
              <a:tabLst>
                <a:tab pos="174625" algn="l"/>
                <a:tab pos="358775" algn="l"/>
                <a:tab pos="536575" algn="l"/>
              </a:tabLst>
            </a:pPr>
            <a:r>
              <a:rPr lang="en-US" sz="1400" b="1" dirty="0" smtClean="0">
                <a:solidFill>
                  <a:srgbClr val="0000FF"/>
                </a:solidFill>
                <a:latin typeface="Courier New" pitchFamily="49" charset="0"/>
                <a:cs typeface="Courier New" pitchFamily="49" charset="0"/>
              </a:rPr>
              <a:t>   else</a:t>
            </a:r>
          </a:p>
          <a:p>
            <a:pPr>
              <a:tabLst>
                <a:tab pos="174625" algn="l"/>
                <a:tab pos="358775" algn="l"/>
                <a:tab pos="536575" algn="l"/>
              </a:tabLst>
            </a:pPr>
            <a:r>
              <a:rPr lang="en-US" sz="1400" b="1" dirty="0">
                <a:solidFill>
                  <a:srgbClr val="0000FF"/>
                </a:solidFill>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     return</a:t>
            </a:r>
            <a:r>
              <a:rPr lang="en-US" sz="1400" b="1" dirty="0" smtClean="0">
                <a:latin typeface="Courier New" pitchFamily="49" charset="0"/>
                <a:cs typeface="Courier New" pitchFamily="49" charset="0"/>
              </a:rPr>
              <a:t> n * f(n-</a:t>
            </a:r>
            <a:r>
              <a:rPr lang="en-US" sz="1400" b="1" dirty="0" smtClean="0">
                <a:solidFill>
                  <a:srgbClr val="006600"/>
                </a:solidFill>
                <a:latin typeface="Courier New" pitchFamily="49" charset="0"/>
                <a:cs typeface="Courier New" pitchFamily="49" charset="0"/>
              </a:rPr>
              <a:t>1</a:t>
            </a:r>
            <a:r>
              <a:rPr lang="en-US" sz="1400" b="1" dirty="0" smtClean="0">
                <a:latin typeface="Courier New" pitchFamily="49" charset="0"/>
                <a:cs typeface="Courier New" pitchFamily="49" charset="0"/>
              </a:rPr>
              <a:t>);</a:t>
            </a:r>
          </a:p>
          <a:p>
            <a:pPr>
              <a:tabLst>
                <a:tab pos="174625" algn="l"/>
                <a:tab pos="358775" algn="l"/>
                <a:tab pos="536575" algn="l"/>
              </a:tabLst>
            </a:pPr>
            <a:r>
              <a:rPr lang="en-US" sz="1400" b="1" dirty="0" smtClean="0">
                <a:latin typeface="Courier New" pitchFamily="49" charset="0"/>
                <a:cs typeface="Courier New" pitchFamily="49" charset="0"/>
              </a:rPr>
              <a:t>}</a:t>
            </a:r>
          </a:p>
        </p:txBody>
      </p:sp>
      <p:sp>
        <p:nvSpPr>
          <p:cNvPr id="121" name="TextBox 120"/>
          <p:cNvSpPr txBox="1"/>
          <p:nvPr/>
        </p:nvSpPr>
        <p:spPr>
          <a:xfrm>
            <a:off x="196779" y="4804990"/>
            <a:ext cx="718458" cy="461665"/>
          </a:xfrm>
          <a:prstGeom prst="rect">
            <a:avLst/>
          </a:prstGeom>
          <a:noFill/>
        </p:spPr>
        <p:txBody>
          <a:bodyPr wrap="square" rtlCol="0">
            <a:spAutoFit/>
          </a:bodyPr>
          <a:lstStyle/>
          <a:p>
            <a:pPr algn="ctr"/>
            <a:r>
              <a:rPr lang="en-US" sz="2400" dirty="0" smtClean="0"/>
              <a:t>f(3)</a:t>
            </a:r>
            <a:endParaRPr lang="en-SG" sz="2400" dirty="0"/>
          </a:p>
        </p:txBody>
      </p:sp>
      <p:cxnSp>
        <p:nvCxnSpPr>
          <p:cNvPr id="127" name="Straight Arrow Connector 126"/>
          <p:cNvCxnSpPr/>
          <p:nvPr/>
        </p:nvCxnSpPr>
        <p:spPr bwMode="auto">
          <a:xfrm>
            <a:off x="980552" y="5005045"/>
            <a:ext cx="431074" cy="0"/>
          </a:xfrm>
          <a:prstGeom prst="straightConnector1">
            <a:avLst/>
          </a:prstGeom>
          <a:solidFill>
            <a:schemeClr val="accent1"/>
          </a:solidFill>
          <a:ln w="28575" cap="sq" cmpd="sng" algn="ctr">
            <a:solidFill>
              <a:srgbClr val="0000FF"/>
            </a:solidFill>
            <a:prstDash val="solid"/>
            <a:round/>
            <a:headEnd type="none" w="sm" len="sm"/>
            <a:tailEnd type="arrow"/>
          </a:ln>
          <a:effectLst/>
        </p:spPr>
      </p:cxnSp>
      <p:sp>
        <p:nvSpPr>
          <p:cNvPr id="128" name="TextBox 127"/>
          <p:cNvSpPr txBox="1"/>
          <p:nvPr/>
        </p:nvSpPr>
        <p:spPr>
          <a:xfrm>
            <a:off x="1524836" y="4804990"/>
            <a:ext cx="718458" cy="461665"/>
          </a:xfrm>
          <a:prstGeom prst="rect">
            <a:avLst/>
          </a:prstGeom>
          <a:noFill/>
        </p:spPr>
        <p:txBody>
          <a:bodyPr wrap="square" rtlCol="0">
            <a:spAutoFit/>
          </a:bodyPr>
          <a:lstStyle/>
          <a:p>
            <a:pPr algn="ctr"/>
            <a:r>
              <a:rPr lang="en-US" sz="2400" dirty="0" smtClean="0"/>
              <a:t>f(2)</a:t>
            </a:r>
            <a:endParaRPr lang="en-SG" sz="2400" dirty="0"/>
          </a:p>
        </p:txBody>
      </p:sp>
      <p:cxnSp>
        <p:nvCxnSpPr>
          <p:cNvPr id="129" name="Straight Arrow Connector 128"/>
          <p:cNvCxnSpPr/>
          <p:nvPr/>
        </p:nvCxnSpPr>
        <p:spPr bwMode="auto">
          <a:xfrm>
            <a:off x="2344454" y="5005045"/>
            <a:ext cx="431074" cy="0"/>
          </a:xfrm>
          <a:prstGeom prst="straightConnector1">
            <a:avLst/>
          </a:prstGeom>
          <a:solidFill>
            <a:schemeClr val="accent1"/>
          </a:solidFill>
          <a:ln w="28575" cap="sq" cmpd="sng" algn="ctr">
            <a:solidFill>
              <a:srgbClr val="0000FF"/>
            </a:solidFill>
            <a:prstDash val="solid"/>
            <a:round/>
            <a:headEnd type="none" w="sm" len="sm"/>
            <a:tailEnd type="arrow"/>
          </a:ln>
          <a:effectLst/>
        </p:spPr>
      </p:cxnSp>
      <p:sp>
        <p:nvSpPr>
          <p:cNvPr id="130" name="TextBox 129"/>
          <p:cNvSpPr txBox="1"/>
          <p:nvPr/>
        </p:nvSpPr>
        <p:spPr>
          <a:xfrm>
            <a:off x="2846206" y="4804990"/>
            <a:ext cx="718458" cy="461665"/>
          </a:xfrm>
          <a:prstGeom prst="rect">
            <a:avLst/>
          </a:prstGeom>
          <a:noFill/>
        </p:spPr>
        <p:txBody>
          <a:bodyPr wrap="square" rtlCol="0">
            <a:spAutoFit/>
          </a:bodyPr>
          <a:lstStyle/>
          <a:p>
            <a:pPr algn="ctr"/>
            <a:r>
              <a:rPr lang="en-US" sz="2400" dirty="0" smtClean="0"/>
              <a:t>f(1)</a:t>
            </a:r>
            <a:endParaRPr lang="en-SG" sz="2400" dirty="0"/>
          </a:p>
        </p:txBody>
      </p:sp>
      <p:cxnSp>
        <p:nvCxnSpPr>
          <p:cNvPr id="131" name="Straight Arrow Connector 130"/>
          <p:cNvCxnSpPr/>
          <p:nvPr/>
        </p:nvCxnSpPr>
        <p:spPr bwMode="auto">
          <a:xfrm>
            <a:off x="3611551" y="5005045"/>
            <a:ext cx="431074" cy="0"/>
          </a:xfrm>
          <a:prstGeom prst="straightConnector1">
            <a:avLst/>
          </a:prstGeom>
          <a:solidFill>
            <a:schemeClr val="accent1"/>
          </a:solidFill>
          <a:ln w="28575" cap="sq" cmpd="sng" algn="ctr">
            <a:solidFill>
              <a:srgbClr val="0000FF"/>
            </a:solidFill>
            <a:prstDash val="solid"/>
            <a:round/>
            <a:headEnd type="none" w="sm" len="sm"/>
            <a:tailEnd type="arrow"/>
          </a:ln>
          <a:effectLst/>
        </p:spPr>
      </p:cxnSp>
      <p:sp>
        <p:nvSpPr>
          <p:cNvPr id="132" name="TextBox 131"/>
          <p:cNvSpPr txBox="1"/>
          <p:nvPr/>
        </p:nvSpPr>
        <p:spPr>
          <a:xfrm>
            <a:off x="4102670" y="4804990"/>
            <a:ext cx="718458" cy="461665"/>
          </a:xfrm>
          <a:prstGeom prst="rect">
            <a:avLst/>
          </a:prstGeom>
          <a:noFill/>
        </p:spPr>
        <p:txBody>
          <a:bodyPr wrap="square" rtlCol="0">
            <a:spAutoFit/>
          </a:bodyPr>
          <a:lstStyle/>
          <a:p>
            <a:pPr algn="ctr"/>
            <a:r>
              <a:rPr lang="en-US" sz="2400" dirty="0" smtClean="0"/>
              <a:t>f(0)</a:t>
            </a:r>
            <a:endParaRPr lang="en-SG" sz="2400" dirty="0"/>
          </a:p>
        </p:txBody>
      </p:sp>
      <p:grpSp>
        <p:nvGrpSpPr>
          <p:cNvPr id="15" name="Group 201"/>
          <p:cNvGrpSpPr/>
          <p:nvPr/>
        </p:nvGrpSpPr>
        <p:grpSpPr>
          <a:xfrm>
            <a:off x="6061476" y="2402069"/>
            <a:ext cx="627018" cy="496388"/>
            <a:chOff x="5891348" y="1881052"/>
            <a:chExt cx="627018" cy="496388"/>
          </a:xfrm>
        </p:grpSpPr>
        <p:grpSp>
          <p:nvGrpSpPr>
            <p:cNvPr id="16" name="Group 154"/>
            <p:cNvGrpSpPr/>
            <p:nvPr/>
          </p:nvGrpSpPr>
          <p:grpSpPr>
            <a:xfrm>
              <a:off x="5891348" y="1881052"/>
              <a:ext cx="339635" cy="496388"/>
              <a:chOff x="6087291" y="1867989"/>
              <a:chExt cx="339635" cy="496388"/>
            </a:xfrm>
          </p:grpSpPr>
          <p:cxnSp>
            <p:nvCxnSpPr>
              <p:cNvPr id="150" name="Straight Connector 149"/>
              <p:cNvCxnSpPr/>
              <p:nvPr/>
            </p:nvCxnSpPr>
            <p:spPr bwMode="auto">
              <a:xfrm>
                <a:off x="6100354" y="1867989"/>
                <a:ext cx="313509" cy="0"/>
              </a:xfrm>
              <a:prstGeom prst="line">
                <a:avLst/>
              </a:prstGeom>
              <a:solidFill>
                <a:schemeClr val="accent1"/>
              </a:solidFill>
              <a:ln w="28575" cap="sq" cmpd="sng" algn="ctr">
                <a:solidFill>
                  <a:schemeClr val="tx1"/>
                </a:solidFill>
                <a:prstDash val="dash"/>
                <a:round/>
                <a:headEnd type="none" w="sm" len="sm"/>
                <a:tailEnd type="none" w="sm" len="sm"/>
              </a:ln>
              <a:effectLst/>
            </p:spPr>
          </p:cxnSp>
          <p:cxnSp>
            <p:nvCxnSpPr>
              <p:cNvPr id="152" name="Straight Connector 151"/>
              <p:cNvCxnSpPr/>
              <p:nvPr/>
            </p:nvCxnSpPr>
            <p:spPr bwMode="auto">
              <a:xfrm>
                <a:off x="6426926" y="1881051"/>
                <a:ext cx="0" cy="483326"/>
              </a:xfrm>
              <a:prstGeom prst="line">
                <a:avLst/>
              </a:prstGeom>
              <a:solidFill>
                <a:schemeClr val="accent1"/>
              </a:solidFill>
              <a:ln w="28575" cap="sq" cmpd="sng" algn="ctr">
                <a:solidFill>
                  <a:schemeClr val="tx1"/>
                </a:solidFill>
                <a:prstDash val="dash"/>
                <a:round/>
                <a:headEnd type="none" w="sm" len="sm"/>
                <a:tailEnd type="none" w="sm" len="sm"/>
              </a:ln>
              <a:effectLst/>
            </p:spPr>
          </p:cxnSp>
          <p:cxnSp>
            <p:nvCxnSpPr>
              <p:cNvPr id="154" name="Straight Arrow Connector 153"/>
              <p:cNvCxnSpPr/>
              <p:nvPr/>
            </p:nvCxnSpPr>
            <p:spPr bwMode="auto">
              <a:xfrm flipH="1">
                <a:off x="6087291" y="2364377"/>
                <a:ext cx="339635" cy="0"/>
              </a:xfrm>
              <a:prstGeom prst="straightConnector1">
                <a:avLst/>
              </a:prstGeom>
              <a:solidFill>
                <a:schemeClr val="accent1"/>
              </a:solidFill>
              <a:ln w="28575" cap="sq" cmpd="sng" algn="ctr">
                <a:solidFill>
                  <a:schemeClr val="tx1"/>
                </a:solidFill>
                <a:prstDash val="dash"/>
                <a:round/>
                <a:headEnd type="none" w="med" len="med"/>
                <a:tailEnd type="triangle" w="med" len="med"/>
              </a:ln>
              <a:effectLst/>
            </p:spPr>
          </p:cxnSp>
        </p:grpSp>
        <p:sp>
          <p:nvSpPr>
            <p:cNvPr id="157" name="TextBox 156"/>
            <p:cNvSpPr txBox="1"/>
            <p:nvPr/>
          </p:nvSpPr>
          <p:spPr>
            <a:xfrm>
              <a:off x="6178729" y="1983377"/>
              <a:ext cx="339637" cy="338554"/>
            </a:xfrm>
            <a:prstGeom prst="rect">
              <a:avLst/>
            </a:prstGeom>
            <a:noFill/>
          </p:spPr>
          <p:txBody>
            <a:bodyPr wrap="square" rtlCol="0">
              <a:spAutoFit/>
            </a:bodyPr>
            <a:lstStyle/>
            <a:p>
              <a:pPr algn="ctr"/>
              <a:r>
                <a:rPr lang="en-US" sz="1600" dirty="0" smtClean="0"/>
                <a:t>1</a:t>
              </a:r>
              <a:endParaRPr lang="en-SG" sz="1600" dirty="0"/>
            </a:p>
          </p:txBody>
        </p:sp>
      </p:grpSp>
      <p:grpSp>
        <p:nvGrpSpPr>
          <p:cNvPr id="21" name="Group 203"/>
          <p:cNvGrpSpPr/>
          <p:nvPr/>
        </p:nvGrpSpPr>
        <p:grpSpPr>
          <a:xfrm>
            <a:off x="7925110" y="2933292"/>
            <a:ext cx="627018" cy="496388"/>
            <a:chOff x="7754982" y="2412275"/>
            <a:chExt cx="627018" cy="496388"/>
          </a:xfrm>
        </p:grpSpPr>
        <p:grpSp>
          <p:nvGrpSpPr>
            <p:cNvPr id="22" name="Group 173"/>
            <p:cNvGrpSpPr/>
            <p:nvPr/>
          </p:nvGrpSpPr>
          <p:grpSpPr>
            <a:xfrm>
              <a:off x="7754982" y="2412275"/>
              <a:ext cx="339635" cy="496388"/>
              <a:chOff x="6087291" y="1867989"/>
              <a:chExt cx="339635" cy="496388"/>
            </a:xfrm>
          </p:grpSpPr>
          <p:cxnSp>
            <p:nvCxnSpPr>
              <p:cNvPr id="175" name="Straight Connector 174"/>
              <p:cNvCxnSpPr/>
              <p:nvPr/>
            </p:nvCxnSpPr>
            <p:spPr bwMode="auto">
              <a:xfrm>
                <a:off x="6100354" y="1867989"/>
                <a:ext cx="313509" cy="0"/>
              </a:xfrm>
              <a:prstGeom prst="line">
                <a:avLst/>
              </a:prstGeom>
              <a:solidFill>
                <a:schemeClr val="accent1"/>
              </a:solidFill>
              <a:ln w="28575" cap="sq" cmpd="sng" algn="ctr">
                <a:solidFill>
                  <a:schemeClr val="tx1"/>
                </a:solidFill>
                <a:prstDash val="dash"/>
                <a:round/>
                <a:headEnd type="none" w="sm" len="sm"/>
                <a:tailEnd type="none" w="sm" len="sm"/>
              </a:ln>
              <a:effectLst/>
            </p:spPr>
          </p:cxnSp>
          <p:cxnSp>
            <p:nvCxnSpPr>
              <p:cNvPr id="176" name="Straight Connector 175"/>
              <p:cNvCxnSpPr/>
              <p:nvPr/>
            </p:nvCxnSpPr>
            <p:spPr bwMode="auto">
              <a:xfrm>
                <a:off x="6426926" y="1881051"/>
                <a:ext cx="0" cy="483326"/>
              </a:xfrm>
              <a:prstGeom prst="line">
                <a:avLst/>
              </a:prstGeom>
              <a:solidFill>
                <a:schemeClr val="accent1"/>
              </a:solidFill>
              <a:ln w="28575" cap="sq" cmpd="sng" algn="ctr">
                <a:solidFill>
                  <a:schemeClr val="tx1"/>
                </a:solidFill>
                <a:prstDash val="dash"/>
                <a:round/>
                <a:headEnd type="none" w="sm" len="sm"/>
                <a:tailEnd type="none" w="sm" len="sm"/>
              </a:ln>
              <a:effectLst/>
            </p:spPr>
          </p:cxnSp>
          <p:cxnSp>
            <p:nvCxnSpPr>
              <p:cNvPr id="177" name="Straight Arrow Connector 176"/>
              <p:cNvCxnSpPr/>
              <p:nvPr/>
            </p:nvCxnSpPr>
            <p:spPr bwMode="auto">
              <a:xfrm flipH="1">
                <a:off x="6087291" y="2364377"/>
                <a:ext cx="339635" cy="0"/>
              </a:xfrm>
              <a:prstGeom prst="straightConnector1">
                <a:avLst/>
              </a:prstGeom>
              <a:solidFill>
                <a:schemeClr val="accent1"/>
              </a:solidFill>
              <a:ln w="28575" cap="sq" cmpd="sng" algn="ctr">
                <a:solidFill>
                  <a:schemeClr val="tx1"/>
                </a:solidFill>
                <a:prstDash val="dash"/>
                <a:round/>
                <a:headEnd type="none" w="med" len="med"/>
                <a:tailEnd type="triangle" w="med" len="med"/>
              </a:ln>
              <a:effectLst/>
            </p:spPr>
          </p:cxnSp>
        </p:grpSp>
        <p:sp>
          <p:nvSpPr>
            <p:cNvPr id="178" name="TextBox 177"/>
            <p:cNvSpPr txBox="1"/>
            <p:nvPr/>
          </p:nvSpPr>
          <p:spPr>
            <a:xfrm>
              <a:off x="8042363" y="2514600"/>
              <a:ext cx="339637" cy="338554"/>
            </a:xfrm>
            <a:prstGeom prst="rect">
              <a:avLst/>
            </a:prstGeom>
            <a:noFill/>
          </p:spPr>
          <p:txBody>
            <a:bodyPr wrap="square" rtlCol="0">
              <a:spAutoFit/>
            </a:bodyPr>
            <a:lstStyle/>
            <a:p>
              <a:pPr algn="ctr"/>
              <a:r>
                <a:rPr lang="en-US" sz="1600" dirty="0" smtClean="0"/>
                <a:t>1</a:t>
              </a:r>
              <a:endParaRPr lang="en-SG" sz="1600" dirty="0"/>
            </a:p>
          </p:txBody>
        </p:sp>
      </p:grpSp>
      <p:grpSp>
        <p:nvGrpSpPr>
          <p:cNvPr id="26" name="Group 213"/>
          <p:cNvGrpSpPr/>
          <p:nvPr/>
        </p:nvGrpSpPr>
        <p:grpSpPr>
          <a:xfrm>
            <a:off x="7925110" y="5268705"/>
            <a:ext cx="648789" cy="496388"/>
            <a:chOff x="7754982" y="4811486"/>
            <a:chExt cx="648789" cy="496388"/>
          </a:xfrm>
        </p:grpSpPr>
        <p:grpSp>
          <p:nvGrpSpPr>
            <p:cNvPr id="27" name="Group 190"/>
            <p:cNvGrpSpPr/>
            <p:nvPr/>
          </p:nvGrpSpPr>
          <p:grpSpPr>
            <a:xfrm>
              <a:off x="7754982" y="4811486"/>
              <a:ext cx="339635" cy="496388"/>
              <a:chOff x="6087291" y="1867989"/>
              <a:chExt cx="339635" cy="496388"/>
            </a:xfrm>
          </p:grpSpPr>
          <p:cxnSp>
            <p:nvCxnSpPr>
              <p:cNvPr id="192" name="Straight Connector 191"/>
              <p:cNvCxnSpPr/>
              <p:nvPr/>
            </p:nvCxnSpPr>
            <p:spPr bwMode="auto">
              <a:xfrm>
                <a:off x="6100354" y="1867989"/>
                <a:ext cx="313509" cy="0"/>
              </a:xfrm>
              <a:prstGeom prst="line">
                <a:avLst/>
              </a:prstGeom>
              <a:solidFill>
                <a:schemeClr val="accent1"/>
              </a:solidFill>
              <a:ln w="28575" cap="sq" cmpd="sng" algn="ctr">
                <a:solidFill>
                  <a:schemeClr val="tx1"/>
                </a:solidFill>
                <a:prstDash val="dash"/>
                <a:round/>
                <a:headEnd type="none" w="sm" len="sm"/>
                <a:tailEnd type="none" w="sm" len="sm"/>
              </a:ln>
              <a:effectLst/>
            </p:spPr>
          </p:cxnSp>
          <p:cxnSp>
            <p:nvCxnSpPr>
              <p:cNvPr id="193" name="Straight Connector 192"/>
              <p:cNvCxnSpPr/>
              <p:nvPr/>
            </p:nvCxnSpPr>
            <p:spPr bwMode="auto">
              <a:xfrm>
                <a:off x="6426926" y="1881051"/>
                <a:ext cx="0" cy="483326"/>
              </a:xfrm>
              <a:prstGeom prst="line">
                <a:avLst/>
              </a:prstGeom>
              <a:solidFill>
                <a:schemeClr val="accent1"/>
              </a:solidFill>
              <a:ln w="28575" cap="sq" cmpd="sng" algn="ctr">
                <a:solidFill>
                  <a:schemeClr val="tx1"/>
                </a:solidFill>
                <a:prstDash val="dash"/>
                <a:round/>
                <a:headEnd type="none" w="sm" len="sm"/>
                <a:tailEnd type="none" w="sm" len="sm"/>
              </a:ln>
              <a:effectLst/>
            </p:spPr>
          </p:cxnSp>
          <p:cxnSp>
            <p:nvCxnSpPr>
              <p:cNvPr id="194" name="Straight Arrow Connector 193"/>
              <p:cNvCxnSpPr/>
              <p:nvPr/>
            </p:nvCxnSpPr>
            <p:spPr bwMode="auto">
              <a:xfrm flipH="1">
                <a:off x="6087291" y="2364377"/>
                <a:ext cx="339635" cy="0"/>
              </a:xfrm>
              <a:prstGeom prst="straightConnector1">
                <a:avLst/>
              </a:prstGeom>
              <a:solidFill>
                <a:schemeClr val="accent1"/>
              </a:solidFill>
              <a:ln w="28575" cap="sq" cmpd="sng" algn="ctr">
                <a:solidFill>
                  <a:schemeClr val="tx1"/>
                </a:solidFill>
                <a:prstDash val="dash"/>
                <a:round/>
                <a:headEnd type="none" w="med" len="med"/>
                <a:tailEnd type="triangle" w="med" len="med"/>
              </a:ln>
              <a:effectLst/>
            </p:spPr>
          </p:cxnSp>
        </p:grpSp>
        <p:sp>
          <p:nvSpPr>
            <p:cNvPr id="195" name="TextBox 194"/>
            <p:cNvSpPr txBox="1"/>
            <p:nvPr/>
          </p:nvSpPr>
          <p:spPr>
            <a:xfrm>
              <a:off x="8064134" y="4913811"/>
              <a:ext cx="339637" cy="338554"/>
            </a:xfrm>
            <a:prstGeom prst="rect">
              <a:avLst/>
            </a:prstGeom>
            <a:noFill/>
          </p:spPr>
          <p:txBody>
            <a:bodyPr wrap="square" rtlCol="0">
              <a:spAutoFit/>
            </a:bodyPr>
            <a:lstStyle/>
            <a:p>
              <a:pPr algn="ctr"/>
              <a:r>
                <a:rPr lang="en-US" sz="1600" dirty="0" smtClean="0"/>
                <a:t>2</a:t>
              </a:r>
              <a:endParaRPr lang="en-SG" sz="1600" dirty="0"/>
            </a:p>
          </p:txBody>
        </p:sp>
      </p:grpSp>
      <p:cxnSp>
        <p:nvCxnSpPr>
          <p:cNvPr id="196" name="Straight Arrow Connector 195"/>
          <p:cNvCxnSpPr/>
          <p:nvPr/>
        </p:nvCxnSpPr>
        <p:spPr bwMode="auto">
          <a:xfrm flipH="1">
            <a:off x="3581071" y="5157445"/>
            <a:ext cx="431074" cy="0"/>
          </a:xfrm>
          <a:prstGeom prst="straightConnector1">
            <a:avLst/>
          </a:prstGeom>
          <a:solidFill>
            <a:schemeClr val="accent1"/>
          </a:solidFill>
          <a:ln w="28575" cap="sq" cmpd="sng" algn="ctr">
            <a:solidFill>
              <a:srgbClr val="006600"/>
            </a:solidFill>
            <a:prstDash val="solid"/>
            <a:round/>
            <a:headEnd type="none" w="sm" len="sm"/>
            <a:tailEnd type="arrow"/>
          </a:ln>
          <a:effectLst/>
        </p:spPr>
      </p:cxnSp>
      <p:cxnSp>
        <p:nvCxnSpPr>
          <p:cNvPr id="197" name="Straight Arrow Connector 196"/>
          <p:cNvCxnSpPr/>
          <p:nvPr/>
        </p:nvCxnSpPr>
        <p:spPr bwMode="auto">
          <a:xfrm flipH="1">
            <a:off x="2322682" y="5157445"/>
            <a:ext cx="431074" cy="0"/>
          </a:xfrm>
          <a:prstGeom prst="straightConnector1">
            <a:avLst/>
          </a:prstGeom>
          <a:solidFill>
            <a:schemeClr val="accent1"/>
          </a:solidFill>
          <a:ln w="28575" cap="sq" cmpd="sng" algn="ctr">
            <a:solidFill>
              <a:srgbClr val="006600"/>
            </a:solidFill>
            <a:prstDash val="solid"/>
            <a:round/>
            <a:headEnd type="none" w="sm" len="sm"/>
            <a:tailEnd type="arrow"/>
          </a:ln>
          <a:effectLst/>
        </p:spPr>
      </p:cxnSp>
      <p:cxnSp>
        <p:nvCxnSpPr>
          <p:cNvPr id="198" name="Straight Arrow Connector 197"/>
          <p:cNvCxnSpPr/>
          <p:nvPr/>
        </p:nvCxnSpPr>
        <p:spPr bwMode="auto">
          <a:xfrm flipH="1">
            <a:off x="967489" y="5157445"/>
            <a:ext cx="431074" cy="0"/>
          </a:xfrm>
          <a:prstGeom prst="straightConnector1">
            <a:avLst/>
          </a:prstGeom>
          <a:solidFill>
            <a:schemeClr val="accent1"/>
          </a:solidFill>
          <a:ln w="28575" cap="sq" cmpd="sng" algn="ctr">
            <a:solidFill>
              <a:srgbClr val="006600"/>
            </a:solidFill>
            <a:prstDash val="solid"/>
            <a:round/>
            <a:headEnd type="none" w="sm" len="sm"/>
            <a:tailEnd type="arrow"/>
          </a:ln>
          <a:effectLst/>
        </p:spPr>
      </p:cxnSp>
      <p:grpSp>
        <p:nvGrpSpPr>
          <p:cNvPr id="29" name="Group 214"/>
          <p:cNvGrpSpPr/>
          <p:nvPr/>
        </p:nvGrpSpPr>
        <p:grpSpPr>
          <a:xfrm>
            <a:off x="6085172" y="5751622"/>
            <a:ext cx="444446" cy="387156"/>
            <a:chOff x="7768045" y="4811486"/>
            <a:chExt cx="444446" cy="387156"/>
          </a:xfrm>
        </p:grpSpPr>
        <p:cxnSp>
          <p:nvCxnSpPr>
            <p:cNvPr id="218" name="Straight Connector 217"/>
            <p:cNvCxnSpPr/>
            <p:nvPr/>
          </p:nvCxnSpPr>
          <p:spPr bwMode="auto">
            <a:xfrm>
              <a:off x="7768045" y="4811486"/>
              <a:ext cx="444446" cy="0"/>
            </a:xfrm>
            <a:prstGeom prst="line">
              <a:avLst/>
            </a:prstGeom>
            <a:solidFill>
              <a:schemeClr val="accent1"/>
            </a:solidFill>
            <a:ln w="28575" cap="sq" cmpd="sng" algn="ctr">
              <a:solidFill>
                <a:schemeClr val="tx1"/>
              </a:solidFill>
              <a:prstDash val="dash"/>
              <a:round/>
              <a:headEnd type="none" w="sm" len="sm"/>
              <a:tailEnd type="triangle" w="sm" len="sm"/>
            </a:ln>
            <a:effectLst/>
          </p:spPr>
        </p:cxnSp>
        <p:sp>
          <p:nvSpPr>
            <p:cNvPr id="217" name="TextBox 216"/>
            <p:cNvSpPr txBox="1"/>
            <p:nvPr/>
          </p:nvSpPr>
          <p:spPr>
            <a:xfrm>
              <a:off x="7872854" y="4860088"/>
              <a:ext cx="339637" cy="338554"/>
            </a:xfrm>
            <a:prstGeom prst="rect">
              <a:avLst/>
            </a:prstGeom>
            <a:noFill/>
          </p:spPr>
          <p:txBody>
            <a:bodyPr wrap="square" rtlCol="0">
              <a:spAutoFit/>
            </a:bodyPr>
            <a:lstStyle/>
            <a:p>
              <a:pPr algn="ctr"/>
              <a:r>
                <a:rPr lang="en-US" sz="1600" dirty="0" smtClean="0"/>
                <a:t>6</a:t>
              </a:r>
              <a:endParaRPr lang="en-SG" sz="1600" dirty="0"/>
            </a:p>
          </p:txBody>
        </p:sp>
      </p:grpSp>
      <p:grpSp>
        <p:nvGrpSpPr>
          <p:cNvPr id="2" name="Group 75"/>
          <p:cNvGrpSpPr/>
          <p:nvPr/>
        </p:nvGrpSpPr>
        <p:grpSpPr>
          <a:xfrm>
            <a:off x="483637" y="3651748"/>
            <a:ext cx="1058091" cy="600893"/>
            <a:chOff x="1371600" y="5238206"/>
            <a:chExt cx="1058091" cy="600893"/>
          </a:xfrm>
        </p:grpSpPr>
        <p:sp>
          <p:nvSpPr>
            <p:cNvPr id="59" name="Rectangle 58"/>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60" name="TextBox 59"/>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3</a:t>
              </a:r>
              <a:endParaRPr lang="en-SG" sz="1600" dirty="0"/>
            </a:p>
          </p:txBody>
        </p:sp>
        <p:sp>
          <p:nvSpPr>
            <p:cNvPr id="61" name="TextBox 60"/>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5" name="Group 88"/>
          <p:cNvGrpSpPr/>
          <p:nvPr/>
        </p:nvGrpSpPr>
        <p:grpSpPr>
          <a:xfrm>
            <a:off x="1916197" y="3116171"/>
            <a:ext cx="1058091" cy="600893"/>
            <a:chOff x="1371600" y="5238206"/>
            <a:chExt cx="1058091" cy="600893"/>
          </a:xfrm>
        </p:grpSpPr>
        <p:sp>
          <p:nvSpPr>
            <p:cNvPr id="90" name="Rectangle 89"/>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91" name="TextBox 90"/>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2</a:t>
              </a:r>
              <a:endParaRPr lang="en-SG" sz="1600" dirty="0"/>
            </a:p>
          </p:txBody>
        </p:sp>
        <p:sp>
          <p:nvSpPr>
            <p:cNvPr id="92" name="TextBox 91"/>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21513" name="Group 21512"/>
          <p:cNvGrpSpPr/>
          <p:nvPr/>
        </p:nvGrpSpPr>
        <p:grpSpPr>
          <a:xfrm>
            <a:off x="1909921" y="1967032"/>
            <a:ext cx="1064367" cy="2285610"/>
            <a:chOff x="1909921" y="1967032"/>
            <a:chExt cx="1064367" cy="2285610"/>
          </a:xfrm>
        </p:grpSpPr>
        <p:grpSp>
          <p:nvGrpSpPr>
            <p:cNvPr id="4" name="Group 84"/>
            <p:cNvGrpSpPr/>
            <p:nvPr/>
          </p:nvGrpSpPr>
          <p:grpSpPr>
            <a:xfrm>
              <a:off x="1916197" y="3651748"/>
              <a:ext cx="1058091" cy="600893"/>
              <a:chOff x="1371600" y="5238206"/>
              <a:chExt cx="1058091" cy="600893"/>
            </a:xfrm>
          </p:grpSpPr>
          <p:sp>
            <p:nvSpPr>
              <p:cNvPr id="86" name="Rectangle 85"/>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87" name="TextBox 86"/>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3</a:t>
                </a:r>
                <a:endParaRPr lang="en-SG" sz="1600" dirty="0"/>
              </a:p>
            </p:txBody>
          </p:sp>
          <p:sp>
            <p:nvSpPr>
              <p:cNvPr id="88" name="TextBox 87"/>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sp>
          <p:nvSpPr>
            <p:cNvPr id="122" name="Freeform 121"/>
            <p:cNvSpPr>
              <a:spLocks/>
            </p:cNvSpPr>
            <p:nvPr/>
          </p:nvSpPr>
          <p:spPr bwMode="auto">
            <a:xfrm>
              <a:off x="1909921" y="1967032"/>
              <a:ext cx="1053618" cy="2285610"/>
            </a:xfrm>
            <a:custGeom>
              <a:avLst/>
              <a:gdLst/>
              <a:ahLst/>
              <a:cxnLst>
                <a:cxn ang="0">
                  <a:pos x="0" y="0"/>
                </a:cxn>
                <a:cxn ang="0">
                  <a:pos x="0" y="598"/>
                </a:cxn>
                <a:cxn ang="0">
                  <a:pos x="280" y="598"/>
                </a:cxn>
                <a:cxn ang="0">
                  <a:pos x="280" y="6"/>
                </a:cxn>
              </a:cxnLst>
              <a:rect l="0" t="0" r="r" b="b"/>
              <a:pathLst>
                <a:path w="280" h="598">
                  <a:moveTo>
                    <a:pt x="0" y="0"/>
                  </a:moveTo>
                  <a:lnTo>
                    <a:pt x="0" y="598"/>
                  </a:lnTo>
                  <a:lnTo>
                    <a:pt x="280" y="598"/>
                  </a:lnTo>
                  <a:lnTo>
                    <a:pt x="280" y="6"/>
                  </a:lnTo>
                </a:path>
              </a:pathLst>
            </a:custGeom>
            <a:noFill/>
            <a:ln w="22225">
              <a:solidFill>
                <a:schemeClr val="tx1"/>
              </a:solidFill>
              <a:round/>
              <a:headEnd/>
              <a:tailEnd/>
            </a:ln>
            <a:effectLst>
              <a:innerShdw blurRad="63500" dist="50800" dir="2700000">
                <a:prstClr val="black">
                  <a:alpha val="50000"/>
                </a:prstClr>
              </a:inn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Times New Roman" pitchFamily="18" charset="0"/>
              </a:endParaRPr>
            </a:p>
          </p:txBody>
        </p:sp>
      </p:grpSp>
      <p:grpSp>
        <p:nvGrpSpPr>
          <p:cNvPr id="9" name="Group 100"/>
          <p:cNvGrpSpPr/>
          <p:nvPr/>
        </p:nvGrpSpPr>
        <p:grpSpPr>
          <a:xfrm>
            <a:off x="3466323" y="2589302"/>
            <a:ext cx="1058091" cy="600893"/>
            <a:chOff x="1371600" y="5238206"/>
            <a:chExt cx="1058091" cy="600893"/>
          </a:xfrm>
        </p:grpSpPr>
        <p:sp>
          <p:nvSpPr>
            <p:cNvPr id="102" name="Rectangle 101"/>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03" name="TextBox 102"/>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1</a:t>
              </a:r>
              <a:endParaRPr lang="en-SG" sz="1600" dirty="0"/>
            </a:p>
          </p:txBody>
        </p:sp>
        <p:sp>
          <p:nvSpPr>
            <p:cNvPr id="104" name="TextBox 103"/>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21514" name="Group 21513"/>
          <p:cNvGrpSpPr/>
          <p:nvPr/>
        </p:nvGrpSpPr>
        <p:grpSpPr>
          <a:xfrm>
            <a:off x="3466323" y="1967032"/>
            <a:ext cx="1058091" cy="2285609"/>
            <a:chOff x="3466323" y="1967032"/>
            <a:chExt cx="1058091" cy="2285609"/>
          </a:xfrm>
        </p:grpSpPr>
        <p:grpSp>
          <p:nvGrpSpPr>
            <p:cNvPr id="7" name="Group 92"/>
            <p:cNvGrpSpPr/>
            <p:nvPr/>
          </p:nvGrpSpPr>
          <p:grpSpPr>
            <a:xfrm>
              <a:off x="3466323" y="3651748"/>
              <a:ext cx="1058091" cy="600893"/>
              <a:chOff x="1371600" y="5238206"/>
              <a:chExt cx="1058091" cy="600893"/>
            </a:xfrm>
          </p:grpSpPr>
          <p:sp>
            <p:nvSpPr>
              <p:cNvPr id="94" name="Rectangle 93"/>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95" name="TextBox 94"/>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3</a:t>
                </a:r>
                <a:endParaRPr lang="en-SG" sz="1600" dirty="0"/>
              </a:p>
            </p:txBody>
          </p:sp>
          <p:sp>
            <p:nvSpPr>
              <p:cNvPr id="96" name="TextBox 95"/>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8" name="Group 96"/>
            <p:cNvGrpSpPr/>
            <p:nvPr/>
          </p:nvGrpSpPr>
          <p:grpSpPr>
            <a:xfrm>
              <a:off x="3466323" y="3116171"/>
              <a:ext cx="1058091" cy="600893"/>
              <a:chOff x="1371600" y="5238206"/>
              <a:chExt cx="1058091" cy="600893"/>
            </a:xfrm>
          </p:grpSpPr>
          <p:sp>
            <p:nvSpPr>
              <p:cNvPr id="98" name="Rectangle 97"/>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99" name="TextBox 98"/>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2</a:t>
                </a:r>
                <a:endParaRPr lang="en-SG" sz="1600" dirty="0"/>
              </a:p>
            </p:txBody>
          </p:sp>
          <p:sp>
            <p:nvSpPr>
              <p:cNvPr id="100" name="TextBox 99"/>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sp>
          <p:nvSpPr>
            <p:cNvPr id="123" name="Freeform 122"/>
            <p:cNvSpPr>
              <a:spLocks/>
            </p:cNvSpPr>
            <p:nvPr/>
          </p:nvSpPr>
          <p:spPr bwMode="auto">
            <a:xfrm>
              <a:off x="3470796" y="1967032"/>
              <a:ext cx="1053618" cy="2285609"/>
            </a:xfrm>
            <a:custGeom>
              <a:avLst/>
              <a:gdLst/>
              <a:ahLst/>
              <a:cxnLst>
                <a:cxn ang="0">
                  <a:pos x="0" y="0"/>
                </a:cxn>
                <a:cxn ang="0">
                  <a:pos x="0" y="598"/>
                </a:cxn>
                <a:cxn ang="0">
                  <a:pos x="280" y="598"/>
                </a:cxn>
                <a:cxn ang="0">
                  <a:pos x="280" y="6"/>
                </a:cxn>
              </a:cxnLst>
              <a:rect l="0" t="0" r="r" b="b"/>
              <a:pathLst>
                <a:path w="280" h="598">
                  <a:moveTo>
                    <a:pt x="0" y="0"/>
                  </a:moveTo>
                  <a:lnTo>
                    <a:pt x="0" y="598"/>
                  </a:lnTo>
                  <a:lnTo>
                    <a:pt x="280" y="598"/>
                  </a:lnTo>
                  <a:lnTo>
                    <a:pt x="280" y="6"/>
                  </a:lnTo>
                </a:path>
              </a:pathLst>
            </a:custGeom>
            <a:noFill/>
            <a:ln w="22225">
              <a:solidFill>
                <a:schemeClr val="tx1"/>
              </a:solidFill>
              <a:round/>
              <a:headEnd/>
              <a:tailEnd/>
            </a:ln>
            <a:effectLst>
              <a:innerShdw blurRad="63500" dist="50800" dir="2700000">
                <a:prstClr val="black">
                  <a:alpha val="50000"/>
                </a:prstClr>
              </a:inn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Times New Roman" pitchFamily="18" charset="0"/>
              </a:endParaRPr>
            </a:p>
          </p:txBody>
        </p:sp>
      </p:grpSp>
      <p:grpSp>
        <p:nvGrpSpPr>
          <p:cNvPr id="14" name="Group 116"/>
          <p:cNvGrpSpPr/>
          <p:nvPr/>
        </p:nvGrpSpPr>
        <p:grpSpPr>
          <a:xfrm>
            <a:off x="5003386" y="2057716"/>
            <a:ext cx="1058091" cy="600893"/>
            <a:chOff x="1371600" y="5238206"/>
            <a:chExt cx="1058091" cy="600893"/>
          </a:xfrm>
        </p:grpSpPr>
        <p:sp>
          <p:nvSpPr>
            <p:cNvPr id="118" name="Rectangle 117"/>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19" name="TextBox 118"/>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0</a:t>
              </a:r>
              <a:endParaRPr lang="en-SG" sz="1600" dirty="0"/>
            </a:p>
          </p:txBody>
        </p:sp>
        <p:sp>
          <p:nvSpPr>
            <p:cNvPr id="120" name="TextBox 119"/>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21515" name="Group 21514"/>
          <p:cNvGrpSpPr/>
          <p:nvPr/>
        </p:nvGrpSpPr>
        <p:grpSpPr>
          <a:xfrm>
            <a:off x="4998143" y="1967031"/>
            <a:ext cx="1063334" cy="2285610"/>
            <a:chOff x="4998143" y="1967031"/>
            <a:chExt cx="1063334" cy="2285610"/>
          </a:xfrm>
        </p:grpSpPr>
        <p:grpSp>
          <p:nvGrpSpPr>
            <p:cNvPr id="11" name="Group 104"/>
            <p:cNvGrpSpPr/>
            <p:nvPr/>
          </p:nvGrpSpPr>
          <p:grpSpPr>
            <a:xfrm>
              <a:off x="5003386" y="3651748"/>
              <a:ext cx="1058091" cy="600893"/>
              <a:chOff x="1371600" y="5238206"/>
              <a:chExt cx="1058091" cy="600893"/>
            </a:xfrm>
          </p:grpSpPr>
          <p:sp>
            <p:nvSpPr>
              <p:cNvPr id="106" name="Rectangle 105"/>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07" name="TextBox 106"/>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3</a:t>
                </a:r>
                <a:endParaRPr lang="en-SG" sz="1600" dirty="0"/>
              </a:p>
            </p:txBody>
          </p:sp>
          <p:sp>
            <p:nvSpPr>
              <p:cNvPr id="108" name="TextBox 107"/>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12" name="Group 108"/>
            <p:cNvGrpSpPr/>
            <p:nvPr/>
          </p:nvGrpSpPr>
          <p:grpSpPr>
            <a:xfrm>
              <a:off x="5003386" y="3116171"/>
              <a:ext cx="1058091" cy="600893"/>
              <a:chOff x="1371600" y="5238206"/>
              <a:chExt cx="1058091" cy="600893"/>
            </a:xfrm>
          </p:grpSpPr>
          <p:sp>
            <p:nvSpPr>
              <p:cNvPr id="110" name="Rectangle 109"/>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11" name="TextBox 110"/>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2</a:t>
                </a:r>
                <a:endParaRPr lang="en-SG" sz="1600" dirty="0"/>
              </a:p>
            </p:txBody>
          </p:sp>
          <p:sp>
            <p:nvSpPr>
              <p:cNvPr id="112" name="TextBox 111"/>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13" name="Group 112"/>
            <p:cNvGrpSpPr/>
            <p:nvPr/>
          </p:nvGrpSpPr>
          <p:grpSpPr>
            <a:xfrm>
              <a:off x="5003386" y="2589302"/>
              <a:ext cx="1058091" cy="600893"/>
              <a:chOff x="1371600" y="5238206"/>
              <a:chExt cx="1058091" cy="600893"/>
            </a:xfrm>
          </p:grpSpPr>
          <p:sp>
            <p:nvSpPr>
              <p:cNvPr id="114" name="Rectangle 113"/>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15" name="TextBox 114"/>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1</a:t>
                </a:r>
                <a:endParaRPr lang="en-SG" sz="1600" dirty="0"/>
              </a:p>
            </p:txBody>
          </p:sp>
          <p:sp>
            <p:nvSpPr>
              <p:cNvPr id="116" name="TextBox 115"/>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sp>
          <p:nvSpPr>
            <p:cNvPr id="124" name="Freeform 123"/>
            <p:cNvSpPr>
              <a:spLocks/>
            </p:cNvSpPr>
            <p:nvPr/>
          </p:nvSpPr>
          <p:spPr bwMode="auto">
            <a:xfrm>
              <a:off x="4998143" y="1967031"/>
              <a:ext cx="1053618" cy="2285609"/>
            </a:xfrm>
            <a:custGeom>
              <a:avLst/>
              <a:gdLst/>
              <a:ahLst/>
              <a:cxnLst>
                <a:cxn ang="0">
                  <a:pos x="0" y="0"/>
                </a:cxn>
                <a:cxn ang="0">
                  <a:pos x="0" y="598"/>
                </a:cxn>
                <a:cxn ang="0">
                  <a:pos x="280" y="598"/>
                </a:cxn>
                <a:cxn ang="0">
                  <a:pos x="280" y="6"/>
                </a:cxn>
              </a:cxnLst>
              <a:rect l="0" t="0" r="r" b="b"/>
              <a:pathLst>
                <a:path w="280" h="598">
                  <a:moveTo>
                    <a:pt x="0" y="0"/>
                  </a:moveTo>
                  <a:lnTo>
                    <a:pt x="0" y="598"/>
                  </a:lnTo>
                  <a:lnTo>
                    <a:pt x="280" y="598"/>
                  </a:lnTo>
                  <a:lnTo>
                    <a:pt x="280" y="6"/>
                  </a:lnTo>
                </a:path>
              </a:pathLst>
            </a:custGeom>
            <a:noFill/>
            <a:ln w="22225">
              <a:solidFill>
                <a:schemeClr val="tx1"/>
              </a:solidFill>
              <a:round/>
              <a:headEnd/>
              <a:tailEnd/>
            </a:ln>
            <a:effectLst>
              <a:innerShdw blurRad="63500" dist="50800" dir="2700000">
                <a:prstClr val="black">
                  <a:alpha val="50000"/>
                </a:prstClr>
              </a:inn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Times New Roman" pitchFamily="18" charset="0"/>
              </a:endParaRPr>
            </a:p>
          </p:txBody>
        </p:sp>
      </p:grpSp>
      <p:grpSp>
        <p:nvGrpSpPr>
          <p:cNvPr id="21512" name="Group 21511"/>
          <p:cNvGrpSpPr/>
          <p:nvPr/>
        </p:nvGrpSpPr>
        <p:grpSpPr>
          <a:xfrm>
            <a:off x="473342" y="1956398"/>
            <a:ext cx="1068386" cy="2301487"/>
            <a:chOff x="473342" y="1956398"/>
            <a:chExt cx="1068386" cy="2301487"/>
          </a:xfrm>
        </p:grpSpPr>
        <p:sp>
          <p:nvSpPr>
            <p:cNvPr id="117" name="Freeform 116"/>
            <p:cNvSpPr>
              <a:spLocks/>
            </p:cNvSpPr>
            <p:nvPr/>
          </p:nvSpPr>
          <p:spPr bwMode="auto">
            <a:xfrm>
              <a:off x="473342" y="1956398"/>
              <a:ext cx="1068386" cy="2301487"/>
            </a:xfrm>
            <a:custGeom>
              <a:avLst/>
              <a:gdLst/>
              <a:ahLst/>
              <a:cxnLst>
                <a:cxn ang="0">
                  <a:pos x="0" y="0"/>
                </a:cxn>
                <a:cxn ang="0">
                  <a:pos x="0" y="598"/>
                </a:cxn>
                <a:cxn ang="0">
                  <a:pos x="280" y="598"/>
                </a:cxn>
                <a:cxn ang="0">
                  <a:pos x="280" y="6"/>
                </a:cxn>
              </a:cxnLst>
              <a:rect l="0" t="0" r="r" b="b"/>
              <a:pathLst>
                <a:path w="280" h="598">
                  <a:moveTo>
                    <a:pt x="0" y="0"/>
                  </a:moveTo>
                  <a:lnTo>
                    <a:pt x="0" y="598"/>
                  </a:lnTo>
                  <a:lnTo>
                    <a:pt x="280" y="598"/>
                  </a:lnTo>
                  <a:lnTo>
                    <a:pt x="280" y="6"/>
                  </a:lnTo>
                </a:path>
              </a:pathLst>
            </a:custGeom>
            <a:noFill/>
            <a:ln w="22225">
              <a:solidFill>
                <a:schemeClr val="tx1"/>
              </a:solidFill>
              <a:round/>
              <a:headEnd/>
              <a:tailEnd/>
            </a:ln>
            <a:effectLst>
              <a:innerShdw blurRad="63500" dist="50800" dir="2700000">
                <a:prstClr val="black">
                  <a:alpha val="50000"/>
                </a:prstClr>
              </a:inn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Times New Roman" pitchFamily="18" charset="0"/>
              </a:endParaRPr>
            </a:p>
          </p:txBody>
        </p:sp>
        <p:sp>
          <p:nvSpPr>
            <p:cNvPr id="125" name="TextBox 124"/>
            <p:cNvSpPr txBox="1"/>
            <p:nvPr/>
          </p:nvSpPr>
          <p:spPr>
            <a:xfrm>
              <a:off x="562662" y="2388187"/>
              <a:ext cx="830208" cy="400110"/>
            </a:xfrm>
            <a:prstGeom prst="rect">
              <a:avLst/>
            </a:prstGeom>
            <a:solidFill>
              <a:srgbClr val="99FF99"/>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Stack</a:t>
              </a:r>
              <a:endParaRPr lang="en-SG" sz="2000" dirty="0">
                <a:solidFill>
                  <a:schemeClr val="dk1"/>
                </a:solidFill>
                <a:latin typeface="+mn-lt"/>
                <a:cs typeface="+mn-cs"/>
              </a:endParaRPr>
            </a:p>
          </p:txBody>
        </p:sp>
      </p:grpSp>
      <p:grpSp>
        <p:nvGrpSpPr>
          <p:cNvPr id="21507" name="Group 21506"/>
          <p:cNvGrpSpPr/>
          <p:nvPr/>
        </p:nvGrpSpPr>
        <p:grpSpPr>
          <a:xfrm>
            <a:off x="6862776" y="1972276"/>
            <a:ext cx="1062335" cy="2285609"/>
            <a:chOff x="6862776" y="1972276"/>
            <a:chExt cx="1062335" cy="2285609"/>
          </a:xfrm>
        </p:grpSpPr>
        <p:grpSp>
          <p:nvGrpSpPr>
            <p:cNvPr id="17" name="Group 202"/>
            <p:cNvGrpSpPr/>
            <p:nvPr/>
          </p:nvGrpSpPr>
          <p:grpSpPr>
            <a:xfrm>
              <a:off x="6867020" y="2589302"/>
              <a:ext cx="1058091" cy="1663339"/>
              <a:chOff x="6696892" y="2068285"/>
              <a:chExt cx="1058091" cy="1663339"/>
            </a:xfrm>
          </p:grpSpPr>
          <p:grpSp>
            <p:nvGrpSpPr>
              <p:cNvPr id="18" name="Group 157"/>
              <p:cNvGrpSpPr/>
              <p:nvPr/>
            </p:nvGrpSpPr>
            <p:grpSpPr>
              <a:xfrm>
                <a:off x="6696892" y="3130731"/>
                <a:ext cx="1058091" cy="600893"/>
                <a:chOff x="1371600" y="5238206"/>
                <a:chExt cx="1058091" cy="600893"/>
              </a:xfrm>
            </p:grpSpPr>
            <p:sp>
              <p:nvSpPr>
                <p:cNvPr id="159" name="Rectangle 158"/>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60" name="TextBox 159"/>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3</a:t>
                  </a:r>
                  <a:endParaRPr lang="en-SG" sz="1600" dirty="0"/>
                </a:p>
              </p:txBody>
            </p:sp>
            <p:sp>
              <p:nvSpPr>
                <p:cNvPr id="161" name="TextBox 160"/>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19" name="Group 161"/>
              <p:cNvGrpSpPr/>
              <p:nvPr/>
            </p:nvGrpSpPr>
            <p:grpSpPr>
              <a:xfrm>
                <a:off x="6696892" y="2595154"/>
                <a:ext cx="1058091" cy="600893"/>
                <a:chOff x="1371600" y="5238206"/>
                <a:chExt cx="1058091" cy="600893"/>
              </a:xfrm>
            </p:grpSpPr>
            <p:sp>
              <p:nvSpPr>
                <p:cNvPr id="163" name="Rectangle 162"/>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64" name="TextBox 163"/>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2</a:t>
                  </a:r>
                  <a:endParaRPr lang="en-SG" sz="1600" dirty="0"/>
                </a:p>
              </p:txBody>
            </p:sp>
            <p:sp>
              <p:nvSpPr>
                <p:cNvPr id="165" name="TextBox 164"/>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20" name="Group 165"/>
              <p:cNvGrpSpPr/>
              <p:nvPr/>
            </p:nvGrpSpPr>
            <p:grpSpPr>
              <a:xfrm>
                <a:off x="6696892" y="2068285"/>
                <a:ext cx="1058091" cy="600893"/>
                <a:chOff x="1371600" y="5238206"/>
                <a:chExt cx="1058091" cy="600893"/>
              </a:xfrm>
            </p:grpSpPr>
            <p:sp>
              <p:nvSpPr>
                <p:cNvPr id="167" name="Rectangle 166"/>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68" name="TextBox 167"/>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1</a:t>
                  </a:r>
                  <a:endParaRPr lang="en-SG" sz="1600" dirty="0"/>
                </a:p>
              </p:txBody>
            </p:sp>
            <p:sp>
              <p:nvSpPr>
                <p:cNvPr id="169" name="TextBox 168"/>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sp>
          <p:nvSpPr>
            <p:cNvPr id="126" name="Freeform 125"/>
            <p:cNvSpPr>
              <a:spLocks/>
            </p:cNvSpPr>
            <p:nvPr/>
          </p:nvSpPr>
          <p:spPr bwMode="auto">
            <a:xfrm>
              <a:off x="6862776" y="1972276"/>
              <a:ext cx="1060704" cy="2285609"/>
            </a:xfrm>
            <a:custGeom>
              <a:avLst/>
              <a:gdLst/>
              <a:ahLst/>
              <a:cxnLst>
                <a:cxn ang="0">
                  <a:pos x="0" y="0"/>
                </a:cxn>
                <a:cxn ang="0">
                  <a:pos x="0" y="598"/>
                </a:cxn>
                <a:cxn ang="0">
                  <a:pos x="280" y="598"/>
                </a:cxn>
                <a:cxn ang="0">
                  <a:pos x="280" y="6"/>
                </a:cxn>
              </a:cxnLst>
              <a:rect l="0" t="0" r="r" b="b"/>
              <a:pathLst>
                <a:path w="280" h="598">
                  <a:moveTo>
                    <a:pt x="0" y="0"/>
                  </a:moveTo>
                  <a:lnTo>
                    <a:pt x="0" y="598"/>
                  </a:lnTo>
                  <a:lnTo>
                    <a:pt x="280" y="598"/>
                  </a:lnTo>
                  <a:lnTo>
                    <a:pt x="280" y="6"/>
                  </a:lnTo>
                </a:path>
              </a:pathLst>
            </a:custGeom>
            <a:noFill/>
            <a:ln w="22225">
              <a:solidFill>
                <a:schemeClr val="tx1"/>
              </a:solidFill>
              <a:round/>
              <a:headEnd/>
              <a:tailEnd/>
            </a:ln>
            <a:effectLst>
              <a:innerShdw blurRad="63500" dist="50800" dir="2700000">
                <a:prstClr val="black">
                  <a:alpha val="50000"/>
                </a:prstClr>
              </a:inn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Times New Roman" pitchFamily="18" charset="0"/>
              </a:endParaRPr>
            </a:p>
          </p:txBody>
        </p:sp>
      </p:grpSp>
      <p:grpSp>
        <p:nvGrpSpPr>
          <p:cNvPr id="21516" name="Group 21515"/>
          <p:cNvGrpSpPr/>
          <p:nvPr/>
        </p:nvGrpSpPr>
        <p:grpSpPr>
          <a:xfrm>
            <a:off x="6858622" y="4494566"/>
            <a:ext cx="1066489" cy="1584036"/>
            <a:chOff x="6858622" y="4494566"/>
            <a:chExt cx="1066489" cy="1584036"/>
          </a:xfrm>
        </p:grpSpPr>
        <p:grpSp>
          <p:nvGrpSpPr>
            <p:cNvPr id="23" name="Group 212"/>
            <p:cNvGrpSpPr/>
            <p:nvPr/>
          </p:nvGrpSpPr>
          <p:grpSpPr>
            <a:xfrm>
              <a:off x="6867020" y="4942132"/>
              <a:ext cx="1058091" cy="1136470"/>
              <a:chOff x="6696892" y="4484913"/>
              <a:chExt cx="1058091" cy="1136470"/>
            </a:xfrm>
          </p:grpSpPr>
          <p:grpSp>
            <p:nvGrpSpPr>
              <p:cNvPr id="24" name="Group 178"/>
              <p:cNvGrpSpPr/>
              <p:nvPr/>
            </p:nvGrpSpPr>
            <p:grpSpPr>
              <a:xfrm>
                <a:off x="6696892" y="5020490"/>
                <a:ext cx="1058091" cy="600893"/>
                <a:chOff x="1371600" y="5238206"/>
                <a:chExt cx="1058091" cy="600893"/>
              </a:xfrm>
            </p:grpSpPr>
            <p:sp>
              <p:nvSpPr>
                <p:cNvPr id="180" name="Rectangle 179"/>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81" name="TextBox 180"/>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3</a:t>
                  </a:r>
                  <a:endParaRPr lang="en-SG" sz="1600" dirty="0"/>
                </a:p>
              </p:txBody>
            </p:sp>
            <p:sp>
              <p:nvSpPr>
                <p:cNvPr id="182" name="TextBox 181"/>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nvGrpSpPr>
              <p:cNvPr id="25" name="Group 182"/>
              <p:cNvGrpSpPr/>
              <p:nvPr/>
            </p:nvGrpSpPr>
            <p:grpSpPr>
              <a:xfrm>
                <a:off x="6696892" y="4484913"/>
                <a:ext cx="1058091" cy="600893"/>
                <a:chOff x="1371600" y="5238206"/>
                <a:chExt cx="1058091" cy="600893"/>
              </a:xfrm>
            </p:grpSpPr>
            <p:sp>
              <p:nvSpPr>
                <p:cNvPr id="184" name="Rectangle 183"/>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85" name="TextBox 184"/>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2</a:t>
                  </a:r>
                  <a:endParaRPr lang="en-SG" sz="1600" dirty="0"/>
                </a:p>
              </p:txBody>
            </p:sp>
            <p:sp>
              <p:nvSpPr>
                <p:cNvPr id="186" name="TextBox 185"/>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grpSp>
        <p:sp>
          <p:nvSpPr>
            <p:cNvPr id="133" name="Freeform 132"/>
            <p:cNvSpPr>
              <a:spLocks/>
            </p:cNvSpPr>
            <p:nvPr/>
          </p:nvSpPr>
          <p:spPr bwMode="auto">
            <a:xfrm>
              <a:off x="6858622" y="4494566"/>
              <a:ext cx="1062000" cy="1583140"/>
            </a:xfrm>
            <a:custGeom>
              <a:avLst/>
              <a:gdLst/>
              <a:ahLst/>
              <a:cxnLst>
                <a:cxn ang="0">
                  <a:pos x="0" y="0"/>
                </a:cxn>
                <a:cxn ang="0">
                  <a:pos x="0" y="598"/>
                </a:cxn>
                <a:cxn ang="0">
                  <a:pos x="280" y="598"/>
                </a:cxn>
                <a:cxn ang="0">
                  <a:pos x="280" y="6"/>
                </a:cxn>
              </a:cxnLst>
              <a:rect l="0" t="0" r="r" b="b"/>
              <a:pathLst>
                <a:path w="280" h="598">
                  <a:moveTo>
                    <a:pt x="0" y="0"/>
                  </a:moveTo>
                  <a:lnTo>
                    <a:pt x="0" y="598"/>
                  </a:lnTo>
                  <a:lnTo>
                    <a:pt x="280" y="598"/>
                  </a:lnTo>
                  <a:lnTo>
                    <a:pt x="280" y="6"/>
                  </a:lnTo>
                </a:path>
              </a:pathLst>
            </a:custGeom>
            <a:noFill/>
            <a:ln w="22225">
              <a:solidFill>
                <a:schemeClr val="tx1"/>
              </a:solidFill>
              <a:round/>
              <a:headEnd/>
              <a:tailEnd/>
            </a:ln>
            <a:effectLst>
              <a:innerShdw blurRad="63500" dist="50800" dir="2700000">
                <a:prstClr val="black">
                  <a:alpha val="50000"/>
                </a:prstClr>
              </a:inn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Times New Roman" pitchFamily="18" charset="0"/>
              </a:endParaRPr>
            </a:p>
          </p:txBody>
        </p:sp>
      </p:grpSp>
      <p:grpSp>
        <p:nvGrpSpPr>
          <p:cNvPr id="21510" name="Group 21509"/>
          <p:cNvGrpSpPr/>
          <p:nvPr/>
        </p:nvGrpSpPr>
        <p:grpSpPr>
          <a:xfrm>
            <a:off x="5014019" y="4447469"/>
            <a:ext cx="1058091" cy="1583140"/>
            <a:chOff x="4833258" y="4298607"/>
            <a:chExt cx="1058091" cy="1583140"/>
          </a:xfrm>
        </p:grpSpPr>
        <p:grpSp>
          <p:nvGrpSpPr>
            <p:cNvPr id="28" name="Group 204"/>
            <p:cNvGrpSpPr/>
            <p:nvPr/>
          </p:nvGrpSpPr>
          <p:grpSpPr>
            <a:xfrm>
              <a:off x="4833258" y="5275682"/>
              <a:ext cx="1058091" cy="600893"/>
              <a:chOff x="1371600" y="5238206"/>
              <a:chExt cx="1058091" cy="600893"/>
            </a:xfrm>
          </p:grpSpPr>
          <p:sp>
            <p:nvSpPr>
              <p:cNvPr id="206" name="Rectangle 205"/>
              <p:cNvSpPr/>
              <p:nvPr/>
            </p:nvSpPr>
            <p:spPr bwMode="auto">
              <a:xfrm>
                <a:off x="1371600" y="5303521"/>
                <a:ext cx="1058091" cy="535578"/>
              </a:xfrm>
              <a:prstGeom prst="rect">
                <a:avLst/>
              </a:prstGeom>
              <a:solidFill>
                <a:schemeClr val="accent3">
                  <a:lumMod val="8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207" name="TextBox 206"/>
              <p:cNvSpPr txBox="1"/>
              <p:nvPr/>
            </p:nvSpPr>
            <p:spPr>
              <a:xfrm>
                <a:off x="1667693" y="5386251"/>
                <a:ext cx="343987" cy="338554"/>
              </a:xfrm>
              <a:prstGeom prst="rect">
                <a:avLst/>
              </a:prstGeom>
              <a:solidFill>
                <a:schemeClr val="accent3"/>
              </a:solidFill>
              <a:ln>
                <a:solidFill>
                  <a:schemeClr val="tx1"/>
                </a:solidFill>
              </a:ln>
            </p:spPr>
            <p:txBody>
              <a:bodyPr wrap="square" rtlCol="0">
                <a:spAutoFit/>
              </a:bodyPr>
              <a:lstStyle/>
              <a:p>
                <a:pPr algn="ctr"/>
                <a:r>
                  <a:rPr lang="en-US" sz="1600" dirty="0" smtClean="0"/>
                  <a:t>3</a:t>
                </a:r>
                <a:endParaRPr lang="en-SG" sz="1600" dirty="0"/>
              </a:p>
            </p:txBody>
          </p:sp>
          <p:sp>
            <p:nvSpPr>
              <p:cNvPr id="208" name="TextBox 207"/>
              <p:cNvSpPr txBox="1"/>
              <p:nvPr/>
            </p:nvSpPr>
            <p:spPr>
              <a:xfrm>
                <a:off x="1375957" y="5238206"/>
                <a:ext cx="413654" cy="338554"/>
              </a:xfrm>
              <a:prstGeom prst="rect">
                <a:avLst/>
              </a:prstGeom>
              <a:noFill/>
              <a:ln>
                <a:noFill/>
              </a:ln>
            </p:spPr>
            <p:txBody>
              <a:bodyPr wrap="square" rtlCol="0">
                <a:spAutoFit/>
              </a:bodyPr>
              <a:lstStyle/>
              <a:p>
                <a:pPr algn="ctr"/>
                <a:r>
                  <a:rPr lang="en-US" sz="1600" dirty="0" smtClean="0"/>
                  <a:t>n</a:t>
                </a:r>
                <a:endParaRPr lang="en-SG" sz="1600" dirty="0"/>
              </a:p>
            </p:txBody>
          </p:sp>
        </p:grpSp>
        <p:sp>
          <p:nvSpPr>
            <p:cNvPr id="134" name="Freeform 133"/>
            <p:cNvSpPr>
              <a:spLocks/>
            </p:cNvSpPr>
            <p:nvPr/>
          </p:nvSpPr>
          <p:spPr bwMode="auto">
            <a:xfrm>
              <a:off x="4837731" y="4298607"/>
              <a:ext cx="1053618" cy="1583140"/>
            </a:xfrm>
            <a:custGeom>
              <a:avLst/>
              <a:gdLst/>
              <a:ahLst/>
              <a:cxnLst>
                <a:cxn ang="0">
                  <a:pos x="0" y="0"/>
                </a:cxn>
                <a:cxn ang="0">
                  <a:pos x="0" y="598"/>
                </a:cxn>
                <a:cxn ang="0">
                  <a:pos x="280" y="598"/>
                </a:cxn>
                <a:cxn ang="0">
                  <a:pos x="280" y="6"/>
                </a:cxn>
              </a:cxnLst>
              <a:rect l="0" t="0" r="r" b="b"/>
              <a:pathLst>
                <a:path w="280" h="598">
                  <a:moveTo>
                    <a:pt x="0" y="0"/>
                  </a:moveTo>
                  <a:lnTo>
                    <a:pt x="0" y="598"/>
                  </a:lnTo>
                  <a:lnTo>
                    <a:pt x="280" y="598"/>
                  </a:lnTo>
                  <a:lnTo>
                    <a:pt x="280" y="6"/>
                  </a:lnTo>
                </a:path>
              </a:pathLst>
            </a:custGeom>
            <a:noFill/>
            <a:ln w="22225">
              <a:solidFill>
                <a:schemeClr val="tx1"/>
              </a:solidFill>
              <a:round/>
              <a:headEnd/>
              <a:tailEnd/>
            </a:ln>
            <a:effectLst>
              <a:innerShdw blurRad="63500" dist="50800" dir="2700000">
                <a:prstClr val="black">
                  <a:alpha val="50000"/>
                </a:prstClr>
              </a:inn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Times New Roman" pitchFamily="18" charset="0"/>
              </a:endParaRPr>
            </a:p>
          </p:txBody>
        </p:sp>
      </p:grpSp>
      <p:sp>
        <p:nvSpPr>
          <p:cNvPr id="6" name="Content Placeholder 5"/>
          <p:cNvSpPr>
            <a:spLocks noGrp="1"/>
          </p:cNvSpPr>
          <p:nvPr>
            <p:ph idx="1"/>
          </p:nvPr>
        </p:nvSpPr>
        <p:spPr>
          <a:xfrm>
            <a:off x="457200" y="1371600"/>
            <a:ext cx="8229600" cy="461665"/>
          </a:xfrm>
        </p:spPr>
        <p:txBody>
          <a:bodyPr>
            <a:spAutoFit/>
          </a:bodyPr>
          <a:lstStyle/>
          <a:p>
            <a:r>
              <a:rPr lang="en-US" dirty="0"/>
              <a:t>Example: factorial(3</a:t>
            </a:r>
            <a:r>
              <a:rPr lang="en-US" dirty="0" smtClean="0"/>
              <a:t>)</a:t>
            </a:r>
            <a:endParaRPr lang="en-SG" dirty="0"/>
          </a:p>
        </p:txBody>
      </p:sp>
      <p:sp>
        <p:nvSpPr>
          <p:cNvPr id="137"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18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512"/>
                                        </p:tgtEl>
                                        <p:attrNameLst>
                                          <p:attrName>style.visibility</p:attrName>
                                        </p:attrNameLst>
                                      </p:cBhvr>
                                      <p:to>
                                        <p:strVal val="visible"/>
                                      </p:to>
                                    </p:set>
                                    <p:animEffect transition="in" filter="wipe(down)">
                                      <p:cBhvr>
                                        <p:cTn id="7" dur="500"/>
                                        <p:tgtEl>
                                          <p:spTgt spid="215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dissolve">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wipe(left)">
                                      <p:cBhvr>
                                        <p:cTn id="22" dur="500"/>
                                        <p:tgtEl>
                                          <p:spTgt spid="127"/>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dissolve">
                                      <p:cBhvr>
                                        <p:cTn id="26" dur="500"/>
                                        <p:tgtEl>
                                          <p:spTgt spid="12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513"/>
                                        </p:tgtEl>
                                        <p:attrNameLst>
                                          <p:attrName>style.visibility</p:attrName>
                                        </p:attrNameLst>
                                      </p:cBhvr>
                                      <p:to>
                                        <p:strVal val="visible"/>
                                      </p:to>
                                    </p:set>
                                    <p:animEffect transition="in" filter="dissolve">
                                      <p:cBhvr>
                                        <p:cTn id="31" dur="500"/>
                                        <p:tgtEl>
                                          <p:spTgt spid="21513"/>
                                        </p:tgtEl>
                                      </p:cBhvr>
                                    </p:animEffect>
                                  </p:childTnLst>
                                </p:cTn>
                              </p:par>
                              <p:par>
                                <p:cTn id="32" presetID="9" presetClass="entr" presetSubtype="0" fill="hold" nodeType="withEffect">
                                  <p:stCondLst>
                                    <p:cond delay="500"/>
                                  </p:stCondLst>
                                  <p:childTnLst>
                                    <p:set>
                                      <p:cBhvr>
                                        <p:cTn id="33" dur="1" fill="hold">
                                          <p:stCondLst>
                                            <p:cond delay="0"/>
                                          </p:stCondLst>
                                        </p:cTn>
                                        <p:tgtEl>
                                          <p:spTgt spid="5"/>
                                        </p:tgtEl>
                                        <p:attrNameLst>
                                          <p:attrName>style.visibility</p:attrName>
                                        </p:attrNameLst>
                                      </p:cBhvr>
                                      <p:to>
                                        <p:strVal val="visible"/>
                                      </p:to>
                                    </p:set>
                                    <p:animEffect transition="in" filter="dissolv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wipe(left)">
                                      <p:cBhvr>
                                        <p:cTn id="39" dur="500"/>
                                        <p:tgtEl>
                                          <p:spTgt spid="129"/>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130"/>
                                        </p:tgtEl>
                                        <p:attrNameLst>
                                          <p:attrName>style.visibility</p:attrName>
                                        </p:attrNameLst>
                                      </p:cBhvr>
                                      <p:to>
                                        <p:strVal val="visible"/>
                                      </p:to>
                                    </p:set>
                                    <p:animEffect transition="in" filter="dissolve">
                                      <p:cBhvr>
                                        <p:cTn id="43" dur="500"/>
                                        <p:tgtEl>
                                          <p:spTgt spid="130"/>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1514"/>
                                        </p:tgtEl>
                                        <p:attrNameLst>
                                          <p:attrName>style.visibility</p:attrName>
                                        </p:attrNameLst>
                                      </p:cBhvr>
                                      <p:to>
                                        <p:strVal val="visible"/>
                                      </p:to>
                                    </p:set>
                                    <p:animEffect transition="in" filter="dissolve">
                                      <p:cBhvr>
                                        <p:cTn id="48" dur="500"/>
                                        <p:tgtEl>
                                          <p:spTgt spid="21514"/>
                                        </p:tgtEl>
                                      </p:cBhvr>
                                    </p:animEffect>
                                  </p:childTnLst>
                                </p:cTn>
                              </p:par>
                              <p:par>
                                <p:cTn id="49" presetID="9" presetClass="entr" presetSubtype="0" fill="hold" nodeType="withEffect">
                                  <p:stCondLst>
                                    <p:cond delay="500"/>
                                  </p:stCondLst>
                                  <p:childTnLst>
                                    <p:set>
                                      <p:cBhvr>
                                        <p:cTn id="50" dur="1" fill="hold">
                                          <p:stCondLst>
                                            <p:cond delay="0"/>
                                          </p:stCondLst>
                                        </p:cTn>
                                        <p:tgtEl>
                                          <p:spTgt spid="9"/>
                                        </p:tgtEl>
                                        <p:attrNameLst>
                                          <p:attrName>style.visibility</p:attrName>
                                        </p:attrNameLst>
                                      </p:cBhvr>
                                      <p:to>
                                        <p:strVal val="visible"/>
                                      </p:to>
                                    </p:set>
                                    <p:animEffect transition="in" filter="dissolv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31"/>
                                        </p:tgtEl>
                                        <p:attrNameLst>
                                          <p:attrName>style.visibility</p:attrName>
                                        </p:attrNameLst>
                                      </p:cBhvr>
                                      <p:to>
                                        <p:strVal val="visible"/>
                                      </p:to>
                                    </p:set>
                                    <p:animEffect transition="in" filter="wipe(left)">
                                      <p:cBhvr>
                                        <p:cTn id="56" dur="500"/>
                                        <p:tgtEl>
                                          <p:spTgt spid="131"/>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32"/>
                                        </p:tgtEl>
                                        <p:attrNameLst>
                                          <p:attrName>style.visibility</p:attrName>
                                        </p:attrNameLst>
                                      </p:cBhvr>
                                      <p:to>
                                        <p:strVal val="visible"/>
                                      </p:to>
                                    </p:set>
                                    <p:animEffect transition="in" filter="dissolve">
                                      <p:cBhvr>
                                        <p:cTn id="60" dur="500"/>
                                        <p:tgtEl>
                                          <p:spTgt spid="132"/>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21515"/>
                                        </p:tgtEl>
                                        <p:attrNameLst>
                                          <p:attrName>style.visibility</p:attrName>
                                        </p:attrNameLst>
                                      </p:cBhvr>
                                      <p:to>
                                        <p:strVal val="visible"/>
                                      </p:to>
                                    </p:set>
                                    <p:animEffect transition="in" filter="dissolve">
                                      <p:cBhvr>
                                        <p:cTn id="65" dur="500"/>
                                        <p:tgtEl>
                                          <p:spTgt spid="21515"/>
                                        </p:tgtEl>
                                      </p:cBhvr>
                                    </p:animEffect>
                                  </p:childTnLst>
                                </p:cTn>
                              </p:par>
                              <p:par>
                                <p:cTn id="66" presetID="9" presetClass="entr" presetSubtype="0" fill="hold" nodeType="withEffect">
                                  <p:stCondLst>
                                    <p:cond delay="500"/>
                                  </p:stCondLst>
                                  <p:childTnLst>
                                    <p:set>
                                      <p:cBhvr>
                                        <p:cTn id="67" dur="1" fill="hold">
                                          <p:stCondLst>
                                            <p:cond delay="0"/>
                                          </p:stCondLst>
                                        </p:cTn>
                                        <p:tgtEl>
                                          <p:spTgt spid="14"/>
                                        </p:tgtEl>
                                        <p:attrNameLst>
                                          <p:attrName>style.visibility</p:attrName>
                                        </p:attrNameLst>
                                      </p:cBhvr>
                                      <p:to>
                                        <p:strVal val="visible"/>
                                      </p:to>
                                    </p:set>
                                    <p:animEffect transition="in" filter="dissolve">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196"/>
                                        </p:tgtEl>
                                        <p:attrNameLst>
                                          <p:attrName>style.visibility</p:attrName>
                                        </p:attrNameLst>
                                      </p:cBhvr>
                                      <p:to>
                                        <p:strVal val="visible"/>
                                      </p:to>
                                    </p:set>
                                    <p:animEffect transition="in" filter="wipe(right)">
                                      <p:cBhvr>
                                        <p:cTn id="73" dur="500"/>
                                        <p:tgtEl>
                                          <p:spTgt spid="196"/>
                                        </p:tgtEl>
                                      </p:cBhvr>
                                    </p:animEffect>
                                  </p:childTnLst>
                                </p:cTn>
                              </p:par>
                              <p:par>
                                <p:cTn id="74" presetID="22" presetClass="entr" presetSubtype="1" fill="hold" nodeType="withEffect">
                                  <p:stCondLst>
                                    <p:cond delay="500"/>
                                  </p:stCondLst>
                                  <p:childTnLst>
                                    <p:set>
                                      <p:cBhvr>
                                        <p:cTn id="75" dur="1" fill="hold">
                                          <p:stCondLst>
                                            <p:cond delay="0"/>
                                          </p:stCondLst>
                                        </p:cTn>
                                        <p:tgtEl>
                                          <p:spTgt spid="15"/>
                                        </p:tgtEl>
                                        <p:attrNameLst>
                                          <p:attrName>style.visibility</p:attrName>
                                        </p:attrNameLst>
                                      </p:cBhvr>
                                      <p:to>
                                        <p:strVal val="visible"/>
                                      </p:to>
                                    </p:set>
                                    <p:animEffect transition="in" filter="wipe(up)">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1507"/>
                                        </p:tgtEl>
                                        <p:attrNameLst>
                                          <p:attrName>style.visibility</p:attrName>
                                        </p:attrNameLst>
                                      </p:cBhvr>
                                      <p:to>
                                        <p:strVal val="visible"/>
                                      </p:to>
                                    </p:set>
                                    <p:animEffect transition="in" filter="dissolve">
                                      <p:cBhvr>
                                        <p:cTn id="81" dur="500"/>
                                        <p:tgtEl>
                                          <p:spTgt spid="2150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nodeType="clickEffect">
                                  <p:stCondLst>
                                    <p:cond delay="0"/>
                                  </p:stCondLst>
                                  <p:childTnLst>
                                    <p:set>
                                      <p:cBhvr>
                                        <p:cTn id="85" dur="1" fill="hold">
                                          <p:stCondLst>
                                            <p:cond delay="0"/>
                                          </p:stCondLst>
                                        </p:cTn>
                                        <p:tgtEl>
                                          <p:spTgt spid="197"/>
                                        </p:tgtEl>
                                        <p:attrNameLst>
                                          <p:attrName>style.visibility</p:attrName>
                                        </p:attrNameLst>
                                      </p:cBhvr>
                                      <p:to>
                                        <p:strVal val="visible"/>
                                      </p:to>
                                    </p:set>
                                    <p:animEffect transition="in" filter="wipe(right)">
                                      <p:cBhvr>
                                        <p:cTn id="86" dur="500"/>
                                        <p:tgtEl>
                                          <p:spTgt spid="197"/>
                                        </p:tgtEl>
                                      </p:cBhvr>
                                    </p:animEffect>
                                  </p:childTnLst>
                                </p:cTn>
                              </p:par>
                              <p:par>
                                <p:cTn id="87" presetID="22" presetClass="entr" presetSubtype="1" fill="hold" nodeType="withEffect">
                                  <p:stCondLst>
                                    <p:cond delay="500"/>
                                  </p:stCondLst>
                                  <p:childTnLst>
                                    <p:set>
                                      <p:cBhvr>
                                        <p:cTn id="88" dur="1" fill="hold">
                                          <p:stCondLst>
                                            <p:cond delay="0"/>
                                          </p:stCondLst>
                                        </p:cTn>
                                        <p:tgtEl>
                                          <p:spTgt spid="21"/>
                                        </p:tgtEl>
                                        <p:attrNameLst>
                                          <p:attrName>style.visibility</p:attrName>
                                        </p:attrNameLst>
                                      </p:cBhvr>
                                      <p:to>
                                        <p:strVal val="visible"/>
                                      </p:to>
                                    </p:set>
                                    <p:animEffect transition="in" filter="wipe(up)">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21516"/>
                                        </p:tgtEl>
                                        <p:attrNameLst>
                                          <p:attrName>style.visibility</p:attrName>
                                        </p:attrNameLst>
                                      </p:cBhvr>
                                      <p:to>
                                        <p:strVal val="visible"/>
                                      </p:to>
                                    </p:set>
                                    <p:animEffect transition="in" filter="dissolve">
                                      <p:cBhvr>
                                        <p:cTn id="94" dur="500"/>
                                        <p:tgtEl>
                                          <p:spTgt spid="21516"/>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wipe(up)">
                                      <p:cBhvr>
                                        <p:cTn id="99" dur="500"/>
                                        <p:tgtEl>
                                          <p:spTgt spid="26"/>
                                        </p:tgtEl>
                                      </p:cBhvr>
                                    </p:animEffect>
                                  </p:childTnLst>
                                </p:cTn>
                              </p:par>
                            </p:childTnLst>
                          </p:cTn>
                        </p:par>
                        <p:par>
                          <p:cTn id="100" fill="hold">
                            <p:stCondLst>
                              <p:cond delay="500"/>
                            </p:stCondLst>
                            <p:childTnLst>
                              <p:par>
                                <p:cTn id="101" presetID="22" presetClass="entr" presetSubtype="2" fill="hold" nodeType="afterEffect">
                                  <p:stCondLst>
                                    <p:cond delay="0"/>
                                  </p:stCondLst>
                                  <p:childTnLst>
                                    <p:set>
                                      <p:cBhvr>
                                        <p:cTn id="102" dur="1" fill="hold">
                                          <p:stCondLst>
                                            <p:cond delay="0"/>
                                          </p:stCondLst>
                                        </p:cTn>
                                        <p:tgtEl>
                                          <p:spTgt spid="198"/>
                                        </p:tgtEl>
                                        <p:attrNameLst>
                                          <p:attrName>style.visibility</p:attrName>
                                        </p:attrNameLst>
                                      </p:cBhvr>
                                      <p:to>
                                        <p:strVal val="visible"/>
                                      </p:to>
                                    </p:set>
                                    <p:animEffect transition="in" filter="wipe(right)">
                                      <p:cBhvr>
                                        <p:cTn id="103" dur="500"/>
                                        <p:tgtEl>
                                          <p:spTgt spid="198"/>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21510"/>
                                        </p:tgtEl>
                                        <p:attrNameLst>
                                          <p:attrName>style.visibility</p:attrName>
                                        </p:attrNameLst>
                                      </p:cBhvr>
                                      <p:to>
                                        <p:strVal val="visible"/>
                                      </p:to>
                                    </p:set>
                                    <p:animEffect transition="in" filter="dissolve">
                                      <p:cBhvr>
                                        <p:cTn id="108" dur="500"/>
                                        <p:tgtEl>
                                          <p:spTgt spid="21510"/>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up)">
                                      <p:cBhvr>
                                        <p:cTn id="1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8" grpId="0"/>
      <p:bldP spid="130" grpId="0"/>
      <p:bldP spid="1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a:t>Exercises #</a:t>
            </a:r>
            <a:r>
              <a:rPr lang="en-US" dirty="0" smtClean="0"/>
              <a:t>1</a:t>
            </a:r>
            <a:endParaRPr lang="en-SG" dirty="0"/>
          </a:p>
        </p:txBody>
      </p:sp>
      <p:sp>
        <p:nvSpPr>
          <p:cNvPr id="13"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 name="TextBox 5"/>
          <p:cNvSpPr txBox="1"/>
          <p:nvPr/>
        </p:nvSpPr>
        <p:spPr>
          <a:xfrm>
            <a:off x="578486" y="2758032"/>
            <a:ext cx="3744000" cy="2308324"/>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b="1" dirty="0">
                <a:solidFill>
                  <a:srgbClr val="0000FF"/>
                </a:solidFill>
                <a:latin typeface="Courier New" pitchFamily="49" charset="0"/>
                <a:cs typeface="Courier New" pitchFamily="49" charset="0"/>
              </a:rPr>
              <a:t>void</a:t>
            </a:r>
            <a:r>
              <a:rPr lang="en-US" b="1" dirty="0">
                <a:latin typeface="Courier New" pitchFamily="49" charset="0"/>
                <a:cs typeface="Courier New" pitchFamily="49" charset="0"/>
              </a:rPr>
              <a:t> mystery1(</a:t>
            </a:r>
            <a:r>
              <a:rPr lang="en-US" b="1" dirty="0" err="1">
                <a:solidFill>
                  <a:srgbClr val="0000FF"/>
                </a:solidFill>
                <a:latin typeface="Courier New" pitchFamily="49" charset="0"/>
                <a:cs typeface="Courier New" pitchFamily="49" charset="0"/>
              </a:rPr>
              <a:t>int</a:t>
            </a:r>
            <a:r>
              <a:rPr lang="en-US" b="1" dirty="0">
                <a:latin typeface="Courier New" pitchFamily="49" charset="0"/>
                <a:cs typeface="Courier New" pitchFamily="49" charset="0"/>
              </a:rPr>
              <a:t> n)</a:t>
            </a:r>
          </a:p>
          <a:p>
            <a:pPr>
              <a:tabLst>
                <a:tab pos="363538" algn="l"/>
                <a:tab pos="714375" algn="l"/>
                <a:tab pos="1077913" algn="l"/>
              </a:tabLst>
              <a:defRPr/>
            </a:pPr>
            <a:r>
              <a:rPr lang="en-US" b="1" dirty="0">
                <a:latin typeface="Courier New" pitchFamily="49" charset="0"/>
                <a:cs typeface="Courier New" pitchFamily="49" charset="0"/>
              </a:rPr>
              <a:t>{</a:t>
            </a:r>
          </a:p>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   if</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n &gt; </a:t>
            </a:r>
            <a:r>
              <a:rPr lang="en-US" b="1" dirty="0" smtClean="0">
                <a:solidFill>
                  <a:srgbClr val="006600"/>
                </a:solidFill>
                <a:latin typeface="Courier New" pitchFamily="49" charset="0"/>
                <a:cs typeface="Courier New" pitchFamily="49" charset="0"/>
              </a:rPr>
              <a:t>0</a:t>
            </a:r>
            <a:r>
              <a:rPr lang="en-US" b="1" dirty="0" smtClean="0">
                <a:latin typeface="Courier New" pitchFamily="49" charset="0"/>
                <a:cs typeface="Courier New" pitchFamily="49" charset="0"/>
              </a:rPr>
              <a:t>)</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printf</a:t>
            </a:r>
            <a:r>
              <a:rPr lang="en-US" b="1" dirty="0">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%d</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n%</a:t>
            </a:r>
            <a:r>
              <a:rPr lang="en-US" b="1" dirty="0">
                <a:solidFill>
                  <a:srgbClr val="006600"/>
                </a:solidFill>
                <a:latin typeface="Courier New" pitchFamily="49" charset="0"/>
                <a:cs typeface="Courier New" pitchFamily="49" charset="0"/>
              </a:rPr>
              <a:t>10</a:t>
            </a:r>
            <a:r>
              <a:rPr lang="en-US" b="1" dirty="0">
                <a:latin typeface="Courier New" pitchFamily="49" charset="0"/>
                <a:cs typeface="Courier New" pitchFamily="49" charset="0"/>
              </a:rPr>
              <a:t>);</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mystery1(n/</a:t>
            </a:r>
            <a:r>
              <a:rPr lang="en-US" b="1" dirty="0" smtClean="0">
                <a:solidFill>
                  <a:srgbClr val="006600"/>
                </a:solidFill>
                <a:latin typeface="Courier New" pitchFamily="49" charset="0"/>
                <a:cs typeface="Courier New" pitchFamily="49" charset="0"/>
              </a:rPr>
              <a:t>10</a:t>
            </a:r>
            <a:r>
              <a:rPr lang="en-US" b="1" dirty="0">
                <a:latin typeface="Courier New" pitchFamily="49" charset="0"/>
                <a:cs typeface="Courier New" pitchFamily="49" charset="0"/>
              </a:rPr>
              <a:t>);</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a:t>
            </a:r>
          </a:p>
        </p:txBody>
      </p:sp>
      <p:sp>
        <p:nvSpPr>
          <p:cNvPr id="7" name="TextBox 6"/>
          <p:cNvSpPr txBox="1"/>
          <p:nvPr/>
        </p:nvSpPr>
        <p:spPr>
          <a:xfrm>
            <a:off x="4611728" y="2758032"/>
            <a:ext cx="3744000" cy="2308324"/>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b="1" dirty="0">
                <a:solidFill>
                  <a:srgbClr val="0000FF"/>
                </a:solidFill>
                <a:latin typeface="Courier New" pitchFamily="49" charset="0"/>
                <a:cs typeface="Courier New" pitchFamily="49" charset="0"/>
              </a:rPr>
              <a:t>void </a:t>
            </a:r>
            <a:r>
              <a:rPr lang="en-US" b="1" dirty="0">
                <a:latin typeface="Courier New" pitchFamily="49" charset="0"/>
                <a:cs typeface="Courier New" pitchFamily="49" charset="0"/>
              </a:rPr>
              <a:t>mystery2(</a:t>
            </a:r>
            <a:r>
              <a:rPr lang="en-US" b="1" dirty="0" err="1">
                <a:solidFill>
                  <a:srgbClr val="0000FF"/>
                </a:solidFill>
                <a:latin typeface="Courier New" pitchFamily="49" charset="0"/>
                <a:cs typeface="Courier New" pitchFamily="49" charset="0"/>
              </a:rPr>
              <a:t>int</a:t>
            </a:r>
            <a:r>
              <a:rPr lang="en-US" b="1" dirty="0">
                <a:latin typeface="Courier New" pitchFamily="49" charset="0"/>
                <a:cs typeface="Courier New" pitchFamily="49" charset="0"/>
              </a:rPr>
              <a:t> n)</a:t>
            </a:r>
          </a:p>
          <a:p>
            <a:pPr>
              <a:tabLst>
                <a:tab pos="363538" algn="l"/>
                <a:tab pos="714375" algn="l"/>
                <a:tab pos="1077913" algn="l"/>
              </a:tabLst>
              <a:defRPr/>
            </a:pPr>
            <a:r>
              <a:rPr lang="en-US" b="1" dirty="0">
                <a:latin typeface="Courier New" pitchFamily="49" charset="0"/>
                <a:cs typeface="Courier New" pitchFamily="49" charset="0"/>
              </a:rPr>
              <a:t>{</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if</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n &gt; </a:t>
            </a:r>
            <a:r>
              <a:rPr lang="en-US" b="1" dirty="0" smtClean="0">
                <a:solidFill>
                  <a:srgbClr val="006600"/>
                </a:solidFill>
                <a:latin typeface="Courier New" pitchFamily="49" charset="0"/>
                <a:cs typeface="Courier New" pitchFamily="49" charset="0"/>
              </a:rPr>
              <a:t>0</a:t>
            </a:r>
            <a:r>
              <a:rPr lang="en-US" b="1" dirty="0" smtClean="0">
                <a:latin typeface="Courier New" pitchFamily="49" charset="0"/>
                <a:cs typeface="Courier New" pitchFamily="49" charset="0"/>
              </a:rPr>
              <a:t>)</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mystery2(n/</a:t>
            </a:r>
            <a:r>
              <a:rPr lang="en-US" b="1" dirty="0" smtClean="0">
                <a:solidFill>
                  <a:srgbClr val="006600"/>
                </a:solidFill>
                <a:latin typeface="Courier New" pitchFamily="49" charset="0"/>
                <a:cs typeface="Courier New" pitchFamily="49" charset="0"/>
              </a:rPr>
              <a:t>10</a:t>
            </a:r>
            <a:r>
              <a:rPr lang="en-US" b="1" dirty="0">
                <a:latin typeface="Courier New" pitchFamily="49" charset="0"/>
                <a:cs typeface="Courier New" pitchFamily="49" charset="0"/>
              </a:rPr>
              <a:t>);</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printf</a:t>
            </a:r>
            <a:r>
              <a:rPr lang="en-US" b="1" dirty="0">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%d</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n%</a:t>
            </a:r>
            <a:r>
              <a:rPr lang="en-US" b="1" dirty="0">
                <a:solidFill>
                  <a:srgbClr val="006600"/>
                </a:solidFill>
                <a:latin typeface="Courier New" pitchFamily="49" charset="0"/>
                <a:cs typeface="Courier New" pitchFamily="49" charset="0"/>
              </a:rPr>
              <a:t>10</a:t>
            </a:r>
            <a:r>
              <a:rPr lang="en-US" b="1" dirty="0">
                <a:latin typeface="Courier New" pitchFamily="49" charset="0"/>
                <a:cs typeface="Courier New" pitchFamily="49" charset="0"/>
              </a:rPr>
              <a:t>);</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a:t>
            </a:r>
          </a:p>
        </p:txBody>
      </p:sp>
      <p:grpSp>
        <p:nvGrpSpPr>
          <p:cNvPr id="3" name="Group 2"/>
          <p:cNvGrpSpPr/>
          <p:nvPr/>
        </p:nvGrpSpPr>
        <p:grpSpPr>
          <a:xfrm>
            <a:off x="5679158" y="5225241"/>
            <a:ext cx="2646137" cy="646331"/>
            <a:chOff x="6146991" y="5001957"/>
            <a:chExt cx="2646137" cy="646331"/>
          </a:xfrm>
        </p:grpSpPr>
        <p:sp>
          <p:nvSpPr>
            <p:cNvPr id="11" name="Rectangle 5"/>
            <p:cNvSpPr>
              <a:spLocks noChangeArrowheads="1"/>
            </p:cNvSpPr>
            <p:nvPr/>
          </p:nvSpPr>
          <p:spPr bwMode="auto">
            <a:xfrm>
              <a:off x="6203444" y="5023222"/>
              <a:ext cx="2589684" cy="625065"/>
            </a:xfrm>
            <a:prstGeom prst="rect">
              <a:avLst/>
            </a:prstGeom>
            <a:solidFill>
              <a:schemeClr val="bg1"/>
            </a:solidFill>
            <a:ln w="9525">
              <a:solidFill>
                <a:srgbClr val="990033"/>
              </a:solidFill>
              <a:miter lim="800000"/>
              <a:headEnd/>
              <a:tailEnd/>
            </a:ln>
          </p:spPr>
          <p:txBody>
            <a:bodyPr wrap="none" anchor="ctr"/>
            <a:lstStyle/>
            <a:p>
              <a:endParaRPr lang="en-US"/>
            </a:p>
          </p:txBody>
        </p:sp>
        <p:sp>
          <p:nvSpPr>
            <p:cNvPr id="12" name="Text Box 4"/>
            <p:cNvSpPr txBox="1">
              <a:spLocks noChangeArrowheads="1"/>
            </p:cNvSpPr>
            <p:nvPr/>
          </p:nvSpPr>
          <p:spPr bwMode="auto">
            <a:xfrm>
              <a:off x="6146991" y="5001957"/>
              <a:ext cx="26461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dirty="0"/>
                <a:t>The order of </a:t>
              </a:r>
              <a:r>
                <a:rPr lang="en-US" dirty="0" smtClean="0"/>
                <a:t>statements</a:t>
              </a:r>
            </a:p>
            <a:p>
              <a:r>
                <a:rPr lang="en-US" dirty="0" smtClean="0"/>
                <a:t> </a:t>
              </a:r>
              <a:r>
                <a:rPr lang="en-US" dirty="0"/>
                <a:t>does </a:t>
              </a:r>
              <a:r>
                <a:rPr lang="en-US" dirty="0" smtClean="0"/>
                <a:t>matter!</a:t>
              </a:r>
              <a:endParaRPr lang="en-SG" dirty="0"/>
            </a:p>
          </p:txBody>
        </p:sp>
      </p:grpSp>
      <p:sp>
        <p:nvSpPr>
          <p:cNvPr id="4" name="Content Placeholder 3"/>
          <p:cNvSpPr>
            <a:spLocks noGrp="1"/>
          </p:cNvSpPr>
          <p:nvPr>
            <p:ph idx="1"/>
          </p:nvPr>
        </p:nvSpPr>
        <p:spPr>
          <a:xfrm>
            <a:off x="457200" y="1371600"/>
            <a:ext cx="8229600" cy="1200329"/>
          </a:xfrm>
        </p:spPr>
        <p:txBody>
          <a:bodyPr>
            <a:spAutoFit/>
          </a:bodyPr>
          <a:lstStyle/>
          <a:p>
            <a:r>
              <a:rPr lang="en-US" dirty="0">
                <a:solidFill>
                  <a:schemeClr val="tx1"/>
                </a:solidFill>
              </a:rPr>
              <a:t>Given the following 2 recursive functions, trace </a:t>
            </a:r>
            <a:r>
              <a:rPr lang="en-US" dirty="0"/>
              <a:t>mystery1(3902)</a:t>
            </a:r>
            <a:r>
              <a:rPr lang="en-US" dirty="0">
                <a:solidFill>
                  <a:schemeClr val="tx1"/>
                </a:solidFill>
              </a:rPr>
              <a:t> and </a:t>
            </a:r>
            <a:r>
              <a:rPr lang="en-US" dirty="0"/>
              <a:t>mystery2(3902) </a:t>
            </a:r>
            <a:r>
              <a:rPr lang="en-US" dirty="0">
                <a:solidFill>
                  <a:schemeClr val="tx1"/>
                </a:solidFill>
              </a:rPr>
              <a:t>using the trace tree method</a:t>
            </a:r>
            <a:r>
              <a:rPr lang="en-US" dirty="0" smtClean="0">
                <a:solidFill>
                  <a:schemeClr val="tx1"/>
                </a:solidFill>
              </a:rPr>
              <a:t>.</a:t>
            </a:r>
            <a:endParaRPr lang="en-SG" dirty="0"/>
          </a:p>
        </p:txBody>
      </p:sp>
      <p:sp>
        <p:nvSpPr>
          <p:cNvPr id="15"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r>
              <a:rPr lang="en-GB" dirty="0"/>
              <a:t>Week </a:t>
            </a:r>
            <a:r>
              <a:rPr lang="en-GB" dirty="0" smtClean="0"/>
              <a:t>11: </a:t>
            </a:r>
            <a:r>
              <a:rPr lang="en-GB" dirty="0"/>
              <a:t>Recursion</a:t>
            </a:r>
            <a:endParaRPr lang="en-GB" sz="9600" dirty="0"/>
          </a:p>
        </p:txBody>
      </p:sp>
      <p:sp>
        <p:nvSpPr>
          <p:cNvPr id="3" name="Content Placeholder 2"/>
          <p:cNvSpPr>
            <a:spLocks noGrp="1"/>
          </p:cNvSpPr>
          <p:nvPr>
            <p:ph idx="1"/>
          </p:nvPr>
        </p:nvSpPr>
        <p:spPr>
          <a:xfrm>
            <a:off x="457200" y="1371600"/>
            <a:ext cx="8229600" cy="2092881"/>
          </a:xfrm>
        </p:spPr>
        <p:txBody>
          <a:bodyPr>
            <a:spAutoFit/>
          </a:bodyPr>
          <a:lstStyle/>
          <a:p>
            <a:pPr>
              <a:spcBef>
                <a:spcPts val="1200"/>
              </a:spcBef>
              <a:buClr>
                <a:srgbClr val="00007D"/>
              </a:buClr>
            </a:pPr>
            <a:r>
              <a:rPr lang="en-SG" sz="2800" kern="1200" dirty="0">
                <a:solidFill>
                  <a:srgbClr val="C00000"/>
                </a:solidFill>
              </a:rPr>
              <a:t>Objectives:</a:t>
            </a:r>
          </a:p>
          <a:p>
            <a:pPr lvl="1">
              <a:spcBef>
                <a:spcPts val="1200"/>
              </a:spcBef>
              <a:buClr>
                <a:srgbClr val="9999CC"/>
              </a:buClr>
              <a:buFont typeface="Wingdings" pitchFamily="2" charset="2"/>
              <a:buChar char="q"/>
            </a:pPr>
            <a:r>
              <a:rPr lang="en-SG" sz="2400" dirty="0">
                <a:solidFill>
                  <a:srgbClr val="0000FF"/>
                </a:solidFill>
              </a:rPr>
              <a:t>Understand the nature of </a:t>
            </a:r>
            <a:r>
              <a:rPr lang="en-SG" sz="2400" dirty="0" smtClean="0">
                <a:solidFill>
                  <a:srgbClr val="0000FF"/>
                </a:solidFill>
              </a:rPr>
              <a:t>recursion.</a:t>
            </a:r>
            <a:endParaRPr lang="en-SG" sz="2400" kern="1200" dirty="0">
              <a:solidFill>
                <a:srgbClr val="0000FF"/>
              </a:solidFill>
              <a:ea typeface="+mn-ea"/>
            </a:endParaRPr>
          </a:p>
          <a:p>
            <a:pPr lvl="1">
              <a:spcBef>
                <a:spcPts val="1200"/>
              </a:spcBef>
              <a:buClr>
                <a:srgbClr val="9999CC"/>
              </a:buClr>
              <a:buFont typeface="Wingdings" pitchFamily="2" charset="2"/>
              <a:buChar char="q"/>
            </a:pPr>
            <a:r>
              <a:rPr lang="en-SG" sz="2400" kern="1200" dirty="0">
                <a:solidFill>
                  <a:srgbClr val="0000FF"/>
                </a:solidFill>
                <a:ea typeface="+mn-ea"/>
              </a:rPr>
              <a:t>Learn to write recursive </a:t>
            </a:r>
            <a:r>
              <a:rPr lang="en-SG" sz="2400" kern="1200" dirty="0" smtClean="0">
                <a:solidFill>
                  <a:srgbClr val="0000FF"/>
                </a:solidFill>
                <a:ea typeface="+mn-ea"/>
              </a:rPr>
              <a:t>functions.</a:t>
            </a:r>
          </a:p>
          <a:p>
            <a:pPr lvl="1">
              <a:spcBef>
                <a:spcPts val="1200"/>
              </a:spcBef>
              <a:buClr>
                <a:srgbClr val="9999CC"/>
              </a:buClr>
              <a:buFont typeface="Wingdings" pitchFamily="2" charset="2"/>
              <a:buChar char="q"/>
            </a:pPr>
            <a:r>
              <a:rPr lang="en-SG" sz="2400" kern="1200" dirty="0">
                <a:solidFill>
                  <a:srgbClr val="0000FF"/>
                </a:solidFill>
                <a:ea typeface="+mn-ea"/>
              </a:rPr>
              <a:t>Comparing recursive codes with iterative </a:t>
            </a:r>
            <a:r>
              <a:rPr lang="en-SG" sz="2400" kern="1200" dirty="0" smtClean="0">
                <a:solidFill>
                  <a:srgbClr val="0000FF"/>
                </a:solidFill>
                <a:ea typeface="+mn-ea"/>
              </a:rPr>
              <a:t>codes.</a:t>
            </a:r>
            <a:endParaRPr lang="en-SG" sz="2400" kern="1200" dirty="0">
              <a:solidFill>
                <a:srgbClr val="0000FF"/>
              </a:solidFill>
              <a:ea typeface="+mn-ea"/>
            </a:endParaRPr>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solidFill>
                  <a:srgbClr val="000000"/>
                </a:solidFill>
              </a:rPr>
              <a:t>CS1010 Programming Methodology</a:t>
            </a:r>
          </a:p>
        </p:txBody>
      </p:sp>
      <p:sp>
        <p:nvSpPr>
          <p:cNvPr id="11" name="Content Placeholder 2"/>
          <p:cNvSpPr txBox="1">
            <a:spLocks/>
          </p:cNvSpPr>
          <p:nvPr/>
        </p:nvSpPr>
        <p:spPr bwMode="auto">
          <a:xfrm>
            <a:off x="457196" y="4307211"/>
            <a:ext cx="8229600" cy="15696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1200"/>
              </a:spcBef>
              <a:buClr>
                <a:srgbClr val="00007D"/>
              </a:buClr>
            </a:pPr>
            <a:r>
              <a:rPr lang="en-SG" sz="2800" dirty="0" smtClean="0">
                <a:solidFill>
                  <a:srgbClr val="C00000"/>
                </a:solidFill>
              </a:rPr>
              <a:t>References:</a:t>
            </a:r>
          </a:p>
          <a:p>
            <a:pPr lvl="1">
              <a:spcBef>
                <a:spcPts val="1200"/>
              </a:spcBef>
              <a:buClr>
                <a:srgbClr val="9999CC"/>
              </a:buClr>
              <a:buFont typeface="Wingdings" pitchFamily="2" charset="2"/>
              <a:buChar char="q"/>
            </a:pPr>
            <a:r>
              <a:rPr lang="en-SG" sz="2400" dirty="0">
                <a:solidFill>
                  <a:srgbClr val="0000FF"/>
                </a:solidFill>
              </a:rPr>
              <a:t>Chapter </a:t>
            </a:r>
            <a:r>
              <a:rPr lang="en-SG" sz="2400" dirty="0" smtClean="0">
                <a:solidFill>
                  <a:srgbClr val="0000FF"/>
                </a:solidFill>
              </a:rPr>
              <a:t>8</a:t>
            </a:r>
          </a:p>
          <a:p>
            <a:pPr lvl="2">
              <a:spcBef>
                <a:spcPts val="1200"/>
              </a:spcBef>
              <a:buClr>
                <a:srgbClr val="9999CC"/>
              </a:buClr>
              <a:buSzPct val="85000"/>
              <a:buFont typeface="Arial" pitchFamily="34" charset="0"/>
              <a:buChar char="◊"/>
            </a:pPr>
            <a:r>
              <a:rPr lang="en-SG" sz="2200" dirty="0" smtClean="0">
                <a:solidFill>
                  <a:srgbClr val="0000FF"/>
                </a:solidFill>
              </a:rPr>
              <a:t>Lessons 8.10</a:t>
            </a:r>
            <a:endParaRPr lang="en-SG" sz="2200" dirty="0">
              <a:solidFill>
                <a:srgbClr val="0000FF"/>
              </a:solidFill>
            </a:endParaRPr>
          </a:p>
        </p:txBody>
      </p:sp>
      <p:sp>
        <p:nvSpPr>
          <p:cNvPr id="7"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2</a:t>
            </a:fld>
            <a:endParaRPr lang="en-US" dirty="0"/>
          </a:p>
        </p:txBody>
      </p:sp>
    </p:spTree>
    <p:extLst>
      <p:ext uri="{BB962C8B-B14F-4D97-AF65-F5344CB8AC3E}">
        <p14:creationId xmlns:p14="http://schemas.microsoft.com/office/powerpoint/2010/main" val="24200610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8229600" cy="4228850"/>
          </a:xfrm>
        </p:spPr>
        <p:txBody>
          <a:bodyPr>
            <a:spAutoFit/>
          </a:bodyPr>
          <a:lstStyle/>
          <a:p>
            <a:r>
              <a:rPr lang="en-SG" dirty="0">
                <a:solidFill>
                  <a:schemeClr val="tx1"/>
                </a:solidFill>
              </a:rPr>
              <a:t>The recurrence relation for Greatest Common Divisor (GCD) of two non-negative integers a and b, not both zero, is given below</a:t>
            </a:r>
            <a:r>
              <a:rPr lang="en-SG" dirty="0" smtClean="0">
                <a:solidFill>
                  <a:schemeClr val="tx1"/>
                </a:solidFill>
              </a:rPr>
              <a:t>:</a:t>
            </a:r>
          </a:p>
          <a:p>
            <a:endParaRPr lang="en-US" dirty="0">
              <a:solidFill>
                <a:schemeClr val="tx1"/>
              </a:solidFill>
            </a:endParaRPr>
          </a:p>
          <a:p>
            <a:endParaRPr lang="en-US" dirty="0" smtClean="0">
              <a:solidFill>
                <a:schemeClr val="tx1"/>
              </a:solidFill>
            </a:endParaRPr>
          </a:p>
          <a:p>
            <a:r>
              <a:rPr lang="en-SG" dirty="0">
                <a:solidFill>
                  <a:schemeClr val="tx1"/>
                </a:solidFill>
              </a:rPr>
              <a:t>Write a recursive function </a:t>
            </a:r>
            <a:r>
              <a:rPr lang="en-SG" dirty="0" err="1">
                <a:latin typeface="Calibri" pitchFamily="34" charset="0"/>
                <a:cs typeface="Calibri" pitchFamily="34" charset="0"/>
              </a:rPr>
              <a:t>int</a:t>
            </a:r>
            <a:r>
              <a:rPr lang="en-SG" dirty="0">
                <a:latin typeface="Calibri" pitchFamily="34" charset="0"/>
                <a:cs typeface="Calibri" pitchFamily="34" charset="0"/>
              </a:rPr>
              <a:t> </a:t>
            </a:r>
            <a:r>
              <a:rPr lang="en-SG" dirty="0" err="1">
                <a:latin typeface="Calibri" pitchFamily="34" charset="0"/>
                <a:cs typeface="Calibri" pitchFamily="34" charset="0"/>
              </a:rPr>
              <a:t>gcd</a:t>
            </a:r>
            <a:r>
              <a:rPr lang="en-SG" dirty="0">
                <a:latin typeface="Calibri" pitchFamily="34" charset="0"/>
                <a:cs typeface="Calibri" pitchFamily="34" charset="0"/>
              </a:rPr>
              <a:t>(</a:t>
            </a:r>
            <a:r>
              <a:rPr lang="en-SG" dirty="0" err="1">
                <a:latin typeface="Calibri" pitchFamily="34" charset="0"/>
                <a:cs typeface="Calibri" pitchFamily="34" charset="0"/>
              </a:rPr>
              <a:t>int</a:t>
            </a:r>
            <a:r>
              <a:rPr lang="en-SG" dirty="0">
                <a:latin typeface="Calibri" pitchFamily="34" charset="0"/>
                <a:cs typeface="Calibri" pitchFamily="34" charset="0"/>
              </a:rPr>
              <a:t> a, </a:t>
            </a:r>
            <a:r>
              <a:rPr lang="en-SG" dirty="0" err="1">
                <a:latin typeface="Calibri" pitchFamily="34" charset="0"/>
                <a:cs typeface="Calibri" pitchFamily="34" charset="0"/>
              </a:rPr>
              <a:t>int</a:t>
            </a:r>
            <a:r>
              <a:rPr lang="en-SG" dirty="0">
                <a:latin typeface="Calibri" pitchFamily="34" charset="0"/>
                <a:cs typeface="Calibri" pitchFamily="34" charset="0"/>
              </a:rPr>
              <a:t> b)</a:t>
            </a:r>
            <a:r>
              <a:rPr lang="en-SG" dirty="0">
                <a:solidFill>
                  <a:schemeClr val="tx1"/>
                </a:solidFill>
              </a:rPr>
              <a:t> to compute the GCD of a and b</a:t>
            </a:r>
            <a:r>
              <a:rPr lang="en-SG" dirty="0" smtClean="0">
                <a:solidFill>
                  <a:schemeClr val="tx1"/>
                </a:solidFill>
              </a:rPr>
              <a:t>.</a:t>
            </a:r>
          </a:p>
          <a:p>
            <a:r>
              <a:rPr lang="en-SG" dirty="0">
                <a:solidFill>
                  <a:schemeClr val="tx1"/>
                </a:solidFill>
              </a:rPr>
              <a:t>Skeleton</a:t>
            </a:r>
            <a:r>
              <a:rPr lang="en-SG" dirty="0" smtClean="0">
                <a:solidFill>
                  <a:schemeClr val="tx1"/>
                </a:solidFill>
              </a:rPr>
              <a:t>:</a:t>
            </a:r>
          </a:p>
          <a:p>
            <a:endParaRPr lang="en-US" dirty="0">
              <a:solidFill>
                <a:schemeClr val="tx1"/>
              </a:solidFill>
            </a:endParaRPr>
          </a:p>
          <a:p>
            <a:r>
              <a:rPr lang="en-SG" dirty="0">
                <a:solidFill>
                  <a:schemeClr val="tx1"/>
                </a:solidFill>
              </a:rPr>
              <a:t>Sample runs:</a:t>
            </a:r>
          </a:p>
        </p:txBody>
      </p:sp>
      <p:sp>
        <p:nvSpPr>
          <p:cNvPr id="2" name="Title 1"/>
          <p:cNvSpPr>
            <a:spLocks noGrp="1"/>
          </p:cNvSpPr>
          <p:nvPr>
            <p:ph type="title"/>
          </p:nvPr>
        </p:nvSpPr>
        <p:spPr/>
        <p:txBody>
          <a:bodyPr/>
          <a:lstStyle/>
          <a:p>
            <a:r>
              <a:rPr lang="en-US" dirty="0" smtClean="0"/>
              <a:t>5. </a:t>
            </a:r>
            <a:r>
              <a:rPr lang="en-US" dirty="0"/>
              <a:t>Exercises </a:t>
            </a:r>
            <a:r>
              <a:rPr lang="en-US" dirty="0" smtClean="0"/>
              <a:t>#</a:t>
            </a:r>
            <a:r>
              <a:rPr lang="en-US" dirty="0"/>
              <a:t>2</a:t>
            </a:r>
            <a:endParaRPr lang="en-SG" dirty="0"/>
          </a:p>
        </p:txBody>
      </p:sp>
      <p:sp>
        <p:nvSpPr>
          <p:cNvPr id="1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sp>
        <p:nvSpPr>
          <p:cNvPr id="655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sp>
        <p:nvSpPr>
          <p:cNvPr id="65546"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sp>
        <p:nvSpPr>
          <p:cNvPr id="13" name="TextBox 16"/>
          <p:cNvSpPr txBox="1"/>
          <p:nvPr/>
        </p:nvSpPr>
        <p:spPr>
          <a:xfrm>
            <a:off x="2653552" y="4304283"/>
            <a:ext cx="4257897" cy="338554"/>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600" b="1" dirty="0" err="1">
                <a:solidFill>
                  <a:srgbClr val="000000"/>
                </a:solidFill>
                <a:latin typeface="Courier New" pitchFamily="49" charset="0"/>
              </a:rPr>
              <a:t>cp</a:t>
            </a: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~cs1010/lecture/</a:t>
            </a:r>
            <a:r>
              <a:rPr lang="en-GB" sz="1600" b="1" dirty="0" smtClean="0">
                <a:solidFill>
                  <a:srgbClr val="000000"/>
                </a:solidFill>
                <a:latin typeface="Courier New" pitchFamily="49" charset="0"/>
              </a:rPr>
              <a:t>Week11_gcd.c</a:t>
            </a:r>
            <a:r>
              <a:rPr lang="en-US" sz="1600" b="1" dirty="0" smtClean="0">
                <a:solidFill>
                  <a:srgbClr val="000000"/>
                </a:solidFill>
                <a:latin typeface="Courier New" pitchFamily="49" charset="0"/>
              </a:rPr>
              <a:t> </a:t>
            </a:r>
            <a:r>
              <a:rPr lang="en-US" sz="1600" b="1" dirty="0">
                <a:solidFill>
                  <a:srgbClr val="000000"/>
                </a:solidFill>
                <a:latin typeface="Courier New" pitchFamily="49" charset="0"/>
              </a:rPr>
              <a:t>.</a:t>
            </a:r>
          </a:p>
        </p:txBody>
      </p:sp>
      <p:sp>
        <p:nvSpPr>
          <p:cNvPr id="14" name="TextBox 13"/>
          <p:cNvSpPr txBox="1"/>
          <p:nvPr/>
        </p:nvSpPr>
        <p:spPr>
          <a:xfrm>
            <a:off x="2966460" y="4942858"/>
            <a:ext cx="2929270" cy="523220"/>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SG" sz="1400" dirty="0">
                <a:solidFill>
                  <a:srgbClr val="000000"/>
                </a:solidFill>
              </a:rPr>
              <a:t>Enter two integers: </a:t>
            </a:r>
            <a:r>
              <a:rPr lang="en-SG" sz="1400" dirty="0">
                <a:solidFill>
                  <a:srgbClr val="0000FF"/>
                </a:solidFill>
              </a:rPr>
              <a:t>4 7</a:t>
            </a:r>
          </a:p>
          <a:p>
            <a:r>
              <a:rPr lang="en-SG" sz="1400" dirty="0" err="1"/>
              <a:t>gcd</a:t>
            </a:r>
            <a:r>
              <a:rPr lang="en-SG" sz="1400" dirty="0"/>
              <a:t>(4, 7) = </a:t>
            </a:r>
            <a:r>
              <a:rPr lang="en-SG" sz="1400" dirty="0" smtClean="0"/>
              <a:t>1</a:t>
            </a:r>
            <a:endParaRPr lang="en-SG" sz="1400" dirty="0"/>
          </a:p>
        </p:txBody>
      </p:sp>
      <p:sp>
        <p:nvSpPr>
          <p:cNvPr id="15" name="TextBox 14"/>
          <p:cNvSpPr txBox="1"/>
          <p:nvPr/>
        </p:nvSpPr>
        <p:spPr>
          <a:xfrm>
            <a:off x="2966460" y="5593185"/>
            <a:ext cx="2929270" cy="523220"/>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SG" sz="1400" dirty="0">
                <a:solidFill>
                  <a:srgbClr val="000000"/>
                </a:solidFill>
              </a:rPr>
              <a:t>Enter two integers: </a:t>
            </a:r>
            <a:r>
              <a:rPr lang="en-SG" sz="1400" dirty="0">
                <a:solidFill>
                  <a:srgbClr val="0000FF"/>
                </a:solidFill>
              </a:rPr>
              <a:t>4 </a:t>
            </a:r>
            <a:r>
              <a:rPr lang="en-SG" sz="1400" dirty="0" smtClean="0">
                <a:solidFill>
                  <a:srgbClr val="0000FF"/>
                </a:solidFill>
              </a:rPr>
              <a:t>16</a:t>
            </a:r>
            <a:endParaRPr lang="en-SG" sz="1400" dirty="0">
              <a:solidFill>
                <a:srgbClr val="0000FF"/>
              </a:solidFill>
            </a:endParaRPr>
          </a:p>
          <a:p>
            <a:r>
              <a:rPr lang="en-SG" sz="1400" dirty="0" err="1"/>
              <a:t>gcd</a:t>
            </a:r>
            <a:r>
              <a:rPr lang="en-SG" sz="1400" dirty="0"/>
              <a:t>(4, </a:t>
            </a:r>
            <a:r>
              <a:rPr lang="en-SG" sz="1400" dirty="0" smtClean="0"/>
              <a:t>16) </a:t>
            </a:r>
            <a:r>
              <a:rPr lang="en-SG" sz="1400" dirty="0"/>
              <a:t>= 4</a:t>
            </a:r>
          </a:p>
        </p:txBody>
      </p:sp>
      <p:graphicFrame>
        <p:nvGraphicFramePr>
          <p:cNvPr id="3" name="Object 2"/>
          <p:cNvGraphicFramePr>
            <a:graphicFrameLocks noChangeAspect="1"/>
          </p:cNvGraphicFramePr>
          <p:nvPr>
            <p:extLst>
              <p:ext uri="{D42A27DB-BD31-4B8C-83A1-F6EECF244321}">
                <p14:modId xmlns:p14="http://schemas.microsoft.com/office/powerpoint/2010/main" val="3888392419"/>
              </p:ext>
            </p:extLst>
          </p:nvPr>
        </p:nvGraphicFramePr>
        <p:xfrm>
          <a:off x="2252231" y="2584739"/>
          <a:ext cx="4055051" cy="744865"/>
        </p:xfrm>
        <a:graphic>
          <a:graphicData uri="http://schemas.openxmlformats.org/presentationml/2006/ole">
            <mc:AlternateContent xmlns:mc="http://schemas.openxmlformats.org/markup-compatibility/2006">
              <mc:Choice xmlns:v="urn:schemas-microsoft-com:vml" Requires="v">
                <p:oleObj spid="_x0000_s157968" name="Equation" r:id="rId4" imgW="2489040" imgH="457200" progId="Equation.3">
                  <p:embed/>
                </p:oleObj>
              </mc:Choice>
              <mc:Fallback>
                <p:oleObj name="Equation" r:id="rId4" imgW="2489040" imgH="457200" progId="Equation.3">
                  <p:embed/>
                  <p:pic>
                    <p:nvPicPr>
                      <p:cNvPr id="0" name="Object 175"/>
                      <p:cNvPicPr>
                        <a:picLocks noChangeAspect="1" noChangeArrowheads="1"/>
                      </p:cNvPicPr>
                      <p:nvPr/>
                    </p:nvPicPr>
                    <p:blipFill>
                      <a:blip r:embed="rId5"/>
                      <a:srcRect/>
                      <a:stretch>
                        <a:fillRect/>
                      </a:stretch>
                    </p:blipFill>
                    <p:spPr bwMode="auto">
                      <a:xfrm>
                        <a:off x="2252231" y="2584739"/>
                        <a:ext cx="4055051" cy="744865"/>
                      </a:xfrm>
                      <a:prstGeom prst="rect">
                        <a:avLst/>
                      </a:prstGeom>
                      <a:noFill/>
                      <a:ln>
                        <a:noFill/>
                      </a:ln>
                      <a:effectLst/>
                      <a:extLst/>
                    </p:spPr>
                  </p:pic>
                </p:oleObj>
              </mc:Fallback>
            </mc:AlternateContent>
          </a:graphicData>
        </a:graphic>
      </p:graphicFrame>
      <p:sp>
        <p:nvSpPr>
          <p:cNvPr id="18"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20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dissolve">
                                      <p:cBhvr>
                                        <p:cTn id="17" dur="500"/>
                                        <p:tgtEl>
                                          <p:spTgt spid="4">
                                            <p:txEl>
                                              <p:pRg st="4" end="4"/>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dissolve">
                                      <p:cBhvr>
                                        <p:cTn id="20" dur="500"/>
                                        <p:tgtEl>
                                          <p:spTgt spid="13"/>
                                        </p:tgtEl>
                                      </p:cBhvr>
                                    </p:animEffect>
                                  </p:childTnLst>
                                </p:cTn>
                              </p:par>
                              <p:par>
                                <p:cTn id="21" presetID="9"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dissolve">
                                      <p:cBhvr>
                                        <p:cTn id="23" dur="500"/>
                                        <p:tgtEl>
                                          <p:spTgt spid="4">
                                            <p:txEl>
                                              <p:pRg st="6" end="6"/>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3711785"/>
          </a:xfrm>
        </p:spPr>
        <p:txBody>
          <a:bodyPr>
            <a:spAutoFit/>
          </a:bodyPr>
          <a:lstStyle/>
          <a:p>
            <a:r>
              <a:rPr lang="en-SG" dirty="0">
                <a:solidFill>
                  <a:schemeClr val="tx1"/>
                </a:solidFill>
              </a:rPr>
              <a:t>The math function </a:t>
            </a:r>
            <a:r>
              <a:rPr lang="en-SG" dirty="0">
                <a:latin typeface="Calibri" pitchFamily="34" charset="0"/>
                <a:cs typeface="Calibri" pitchFamily="34" charset="0"/>
              </a:rPr>
              <a:t>double </a:t>
            </a:r>
            <a:r>
              <a:rPr lang="en-SG" dirty="0" err="1">
                <a:latin typeface="Calibri" pitchFamily="34" charset="0"/>
                <a:cs typeface="Calibri" pitchFamily="34" charset="0"/>
              </a:rPr>
              <a:t>pow</a:t>
            </a:r>
            <a:r>
              <a:rPr lang="en-SG" dirty="0">
                <a:latin typeface="Calibri" pitchFamily="34" charset="0"/>
                <a:cs typeface="Calibri" pitchFamily="34" charset="0"/>
              </a:rPr>
              <a:t>(double x, double y) </a:t>
            </a:r>
            <a:r>
              <a:rPr lang="en-SG" dirty="0" smtClean="0">
                <a:solidFill>
                  <a:schemeClr val="tx1"/>
                </a:solidFill>
              </a:rPr>
              <a:t>computes </a:t>
            </a:r>
            <a:r>
              <a:rPr lang="en-SG" dirty="0" err="1">
                <a:solidFill>
                  <a:schemeClr val="tx1"/>
                </a:solidFill>
              </a:rPr>
              <a:t>x</a:t>
            </a:r>
            <a:r>
              <a:rPr lang="en-SG" baseline="30000" dirty="0" err="1">
                <a:solidFill>
                  <a:schemeClr val="tx1"/>
                </a:solidFill>
              </a:rPr>
              <a:t>y</a:t>
            </a:r>
            <a:r>
              <a:rPr lang="en-SG" dirty="0" smtClean="0">
                <a:solidFill>
                  <a:schemeClr val="tx1"/>
                </a:solidFill>
              </a:rPr>
              <a:t>.</a:t>
            </a:r>
          </a:p>
          <a:p>
            <a:r>
              <a:rPr lang="en-SG" dirty="0">
                <a:solidFill>
                  <a:schemeClr val="tx1"/>
                </a:solidFill>
              </a:rPr>
              <a:t>Write your own, simpler recursive </a:t>
            </a:r>
            <a:r>
              <a:rPr lang="en-SG" dirty="0" smtClean="0">
                <a:solidFill>
                  <a:schemeClr val="tx1"/>
                </a:solidFill>
              </a:rPr>
              <a:t>function</a:t>
            </a:r>
          </a:p>
          <a:p>
            <a:pPr marL="800100" lvl="2" indent="0">
              <a:buNone/>
            </a:pPr>
            <a:r>
              <a:rPr lang="fr-FR" sz="2400" dirty="0">
                <a:solidFill>
                  <a:srgbClr val="0000FF"/>
                </a:solidFill>
                <a:latin typeface="Calibri" pitchFamily="34" charset="0"/>
                <a:cs typeface="Calibri" pitchFamily="34" charset="0"/>
              </a:rPr>
              <a:t> double </a:t>
            </a:r>
            <a:r>
              <a:rPr lang="fr-FR" sz="2400" dirty="0" err="1">
                <a:solidFill>
                  <a:srgbClr val="0000FF"/>
                </a:solidFill>
                <a:latin typeface="Calibri" pitchFamily="34" charset="0"/>
                <a:cs typeface="Calibri" pitchFamily="34" charset="0"/>
              </a:rPr>
              <a:t>mypow</a:t>
            </a:r>
            <a:r>
              <a:rPr lang="fr-FR" sz="2400" dirty="0">
                <a:solidFill>
                  <a:srgbClr val="0000FF"/>
                </a:solidFill>
                <a:latin typeface="Calibri" pitchFamily="34" charset="0"/>
                <a:cs typeface="Calibri" pitchFamily="34" charset="0"/>
              </a:rPr>
              <a:t>(double x, </a:t>
            </a:r>
            <a:r>
              <a:rPr lang="fr-FR" sz="2400" dirty="0" err="1">
                <a:solidFill>
                  <a:srgbClr val="0000FF"/>
                </a:solidFill>
                <a:latin typeface="Calibri" pitchFamily="34" charset="0"/>
                <a:cs typeface="Calibri" pitchFamily="34" charset="0"/>
              </a:rPr>
              <a:t>int</a:t>
            </a:r>
            <a:r>
              <a:rPr lang="fr-FR" sz="2400" dirty="0">
                <a:solidFill>
                  <a:srgbClr val="0000FF"/>
                </a:solidFill>
                <a:latin typeface="Calibri" pitchFamily="34" charset="0"/>
                <a:cs typeface="Calibri" pitchFamily="34" charset="0"/>
              </a:rPr>
              <a:t> n</a:t>
            </a:r>
            <a:r>
              <a:rPr lang="fr-FR" sz="2400" dirty="0" smtClean="0">
                <a:solidFill>
                  <a:srgbClr val="0000FF"/>
                </a:solidFill>
                <a:latin typeface="Calibri" pitchFamily="34" charset="0"/>
                <a:cs typeface="Calibri" pitchFamily="34" charset="0"/>
              </a:rPr>
              <a:t>)</a:t>
            </a:r>
          </a:p>
          <a:p>
            <a:pPr marL="400050" lvl="2" indent="0">
              <a:buSzPct val="75000"/>
              <a:buNone/>
            </a:pPr>
            <a:r>
              <a:rPr lang="en-SG" sz="2400" dirty="0">
                <a:ea typeface="+mn-ea"/>
              </a:rPr>
              <a:t>to compute </a:t>
            </a:r>
            <a:r>
              <a:rPr lang="en-SG" sz="2400" dirty="0" smtClean="0">
                <a:ea typeface="+mn-ea"/>
              </a:rPr>
              <a:t>x</a:t>
            </a:r>
            <a:r>
              <a:rPr lang="en-SG" sz="2400" baseline="30000" dirty="0" smtClean="0">
                <a:ea typeface="+mn-ea"/>
              </a:rPr>
              <a:t>n</a:t>
            </a:r>
            <a:r>
              <a:rPr lang="en-SG" sz="2400" dirty="0" smtClean="0">
                <a:ea typeface="+mn-ea"/>
              </a:rPr>
              <a:t>, </a:t>
            </a:r>
            <a:r>
              <a:rPr lang="en-SG" sz="2400" dirty="0">
                <a:ea typeface="+mn-ea"/>
              </a:rPr>
              <a:t>where </a:t>
            </a:r>
            <a:r>
              <a:rPr lang="en-SG" sz="2400" i="1" dirty="0">
                <a:ea typeface="+mn-ea"/>
              </a:rPr>
              <a:t>n</a:t>
            </a:r>
            <a:r>
              <a:rPr lang="en-SG" sz="2400" dirty="0">
                <a:ea typeface="+mn-ea"/>
              </a:rPr>
              <a:t> is a non-negative integer</a:t>
            </a:r>
            <a:endParaRPr lang="en-US" sz="2400" dirty="0">
              <a:ea typeface="+mn-ea"/>
            </a:endParaRPr>
          </a:p>
          <a:p>
            <a:r>
              <a:rPr lang="en-SG" dirty="0">
                <a:solidFill>
                  <a:srgbClr val="6600CC"/>
                </a:solidFill>
              </a:rPr>
              <a:t>The recurrence relation is not given, can you derive it</a:t>
            </a:r>
            <a:r>
              <a:rPr lang="en-SG" dirty="0" smtClean="0">
                <a:solidFill>
                  <a:srgbClr val="6600CC"/>
                </a:solidFill>
              </a:rPr>
              <a:t>?</a:t>
            </a:r>
          </a:p>
          <a:p>
            <a:endParaRPr lang="en-SG" sz="1200" dirty="0" smtClean="0">
              <a:solidFill>
                <a:schemeClr val="tx1"/>
              </a:solidFill>
            </a:endParaRPr>
          </a:p>
          <a:p>
            <a:r>
              <a:rPr lang="en-SG" dirty="0" smtClean="0">
                <a:solidFill>
                  <a:schemeClr val="tx1"/>
                </a:solidFill>
              </a:rPr>
              <a:t>Skeleton</a:t>
            </a:r>
            <a:r>
              <a:rPr lang="en-SG" dirty="0">
                <a:solidFill>
                  <a:schemeClr val="tx1"/>
                </a:solidFill>
              </a:rPr>
              <a:t>:</a:t>
            </a:r>
          </a:p>
          <a:p>
            <a:r>
              <a:rPr lang="en-SG" dirty="0">
                <a:solidFill>
                  <a:schemeClr val="tx1"/>
                </a:solidFill>
              </a:rPr>
              <a:t>Sample runs</a:t>
            </a:r>
          </a:p>
        </p:txBody>
      </p:sp>
      <p:sp>
        <p:nvSpPr>
          <p:cNvPr id="2" name="Title 1"/>
          <p:cNvSpPr>
            <a:spLocks noGrp="1"/>
          </p:cNvSpPr>
          <p:nvPr>
            <p:ph type="title"/>
          </p:nvPr>
        </p:nvSpPr>
        <p:spPr/>
        <p:txBody>
          <a:bodyPr/>
          <a:lstStyle/>
          <a:p>
            <a:r>
              <a:rPr lang="en-US" dirty="0" smtClean="0"/>
              <a:t>5. </a:t>
            </a:r>
            <a:r>
              <a:rPr lang="en-US" dirty="0"/>
              <a:t>Exercises </a:t>
            </a:r>
            <a:r>
              <a:rPr lang="en-US" dirty="0" smtClean="0"/>
              <a:t>#3</a:t>
            </a:r>
            <a:endParaRPr lang="en-SG" dirty="0"/>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sp>
        <p:nvSpPr>
          <p:cNvPr id="655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sp>
        <p:nvSpPr>
          <p:cNvPr id="65546"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sp>
        <p:nvSpPr>
          <p:cNvPr id="65547" name="Rectangle 11"/>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TextBox 16"/>
          <p:cNvSpPr txBox="1"/>
          <p:nvPr/>
        </p:nvSpPr>
        <p:spPr>
          <a:xfrm>
            <a:off x="2589745" y="4219186"/>
            <a:ext cx="4257897" cy="338554"/>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600" b="1" dirty="0" err="1">
                <a:solidFill>
                  <a:srgbClr val="000000"/>
                </a:solidFill>
                <a:latin typeface="Courier New" pitchFamily="49" charset="0"/>
              </a:rPr>
              <a:t>cp</a:t>
            </a: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~cs1010/lecture/</a:t>
            </a:r>
            <a:r>
              <a:rPr lang="en-GB" sz="1600" b="1" dirty="0" smtClean="0">
                <a:solidFill>
                  <a:srgbClr val="000000"/>
                </a:solidFill>
                <a:latin typeface="Courier New" pitchFamily="49" charset="0"/>
              </a:rPr>
              <a:t>Week11_pow.c</a:t>
            </a:r>
            <a:r>
              <a:rPr lang="en-US" sz="1600" b="1" dirty="0" smtClean="0">
                <a:solidFill>
                  <a:srgbClr val="000000"/>
                </a:solidFill>
                <a:latin typeface="Courier New" pitchFamily="49" charset="0"/>
              </a:rPr>
              <a:t> </a:t>
            </a:r>
            <a:r>
              <a:rPr lang="en-US" sz="1600" b="1" dirty="0">
                <a:solidFill>
                  <a:srgbClr val="000000"/>
                </a:solidFill>
                <a:latin typeface="Courier New" pitchFamily="49" charset="0"/>
              </a:rPr>
              <a:t>.</a:t>
            </a:r>
          </a:p>
        </p:txBody>
      </p:sp>
      <p:sp>
        <p:nvSpPr>
          <p:cNvPr id="13" name="TextBox 12"/>
          <p:cNvSpPr txBox="1"/>
          <p:nvPr/>
        </p:nvSpPr>
        <p:spPr>
          <a:xfrm>
            <a:off x="2806996" y="4909260"/>
            <a:ext cx="2929270" cy="523220"/>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SG" sz="1400" dirty="0">
                <a:solidFill>
                  <a:srgbClr val="000000"/>
                </a:solidFill>
              </a:rPr>
              <a:t>Enter x and n: </a:t>
            </a:r>
            <a:r>
              <a:rPr lang="en-SG" sz="1400" dirty="0">
                <a:solidFill>
                  <a:srgbClr val="0000FF"/>
                </a:solidFill>
              </a:rPr>
              <a:t>2 4</a:t>
            </a:r>
          </a:p>
          <a:p>
            <a:r>
              <a:rPr lang="en-SG" sz="1400" dirty="0" err="1"/>
              <a:t>mypow</a:t>
            </a:r>
            <a:r>
              <a:rPr lang="en-SG" sz="1400" dirty="0"/>
              <a:t>(2.0, 4) = 16.00</a:t>
            </a:r>
          </a:p>
        </p:txBody>
      </p:sp>
      <p:sp>
        <p:nvSpPr>
          <p:cNvPr id="14" name="TextBox 13"/>
          <p:cNvSpPr txBox="1"/>
          <p:nvPr/>
        </p:nvSpPr>
        <p:spPr>
          <a:xfrm>
            <a:off x="2806995" y="5618102"/>
            <a:ext cx="2929270" cy="523220"/>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SG" sz="1400" dirty="0">
                <a:solidFill>
                  <a:srgbClr val="000000"/>
                </a:solidFill>
              </a:rPr>
              <a:t>Enter x and n: </a:t>
            </a:r>
            <a:r>
              <a:rPr lang="en-SG" sz="1400" dirty="0">
                <a:solidFill>
                  <a:srgbClr val="0000FF"/>
                </a:solidFill>
              </a:rPr>
              <a:t>2.5 2</a:t>
            </a:r>
          </a:p>
          <a:p>
            <a:r>
              <a:rPr lang="en-SG" sz="1400" dirty="0" err="1"/>
              <a:t>mypow</a:t>
            </a:r>
            <a:r>
              <a:rPr lang="en-SG" sz="1400" dirty="0"/>
              <a:t>(2.5, 2) = 6.25</a:t>
            </a:r>
          </a:p>
        </p:txBody>
      </p:sp>
      <p:sp>
        <p:nvSpPr>
          <p:cNvPr id="17"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21</a:t>
            </a:fld>
            <a:endParaRPr lang="en-US" dirty="0"/>
          </a:p>
        </p:txBody>
      </p:sp>
    </p:spTree>
    <p:extLst>
      <p:ext uri="{BB962C8B-B14F-4D97-AF65-F5344CB8AC3E}">
        <p14:creationId xmlns:p14="http://schemas.microsoft.com/office/powerpoint/2010/main" val="287858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1476103"/>
            <a:ext cx="6361612" cy="4391297"/>
          </a:xfrm>
        </p:spPr>
        <p:txBody>
          <a:bodyPr/>
          <a:lstStyle/>
          <a:p>
            <a:pPr>
              <a:spcBef>
                <a:spcPts val="1200"/>
              </a:spcBef>
            </a:pPr>
            <a:r>
              <a:rPr lang="en-US" sz="2800" dirty="0" smtClean="0">
                <a:solidFill>
                  <a:schemeClr val="tx1"/>
                </a:solidFill>
              </a:rPr>
              <a:t>It is apparent that to do recursion you need to think “</a:t>
            </a:r>
            <a:r>
              <a:rPr lang="en-US" sz="2800" dirty="0" smtClean="0"/>
              <a:t>recursively</a:t>
            </a:r>
            <a:r>
              <a:rPr lang="en-US" sz="2800" dirty="0" smtClean="0">
                <a:solidFill>
                  <a:schemeClr val="tx1"/>
                </a:solidFill>
              </a:rPr>
              <a:t>”:</a:t>
            </a:r>
          </a:p>
          <a:p>
            <a:pPr lvl="1">
              <a:spcBef>
                <a:spcPts val="0"/>
              </a:spcBef>
              <a:buSzPct val="60000"/>
              <a:buFont typeface="Wingdings" pitchFamily="2" charset="2"/>
              <a:buChar char="q"/>
            </a:pPr>
            <a:r>
              <a:rPr lang="en-US" sz="2400" dirty="0" smtClean="0"/>
              <a:t>Breaking a problem into simpler problems that have identical form</a:t>
            </a:r>
          </a:p>
          <a:p>
            <a:pPr>
              <a:spcBef>
                <a:spcPts val="1200"/>
              </a:spcBef>
            </a:pPr>
            <a:r>
              <a:rPr lang="en-US" sz="2800" dirty="0" smtClean="0">
                <a:solidFill>
                  <a:schemeClr val="tx1"/>
                </a:solidFill>
              </a:rPr>
              <a:t>Is there only one way of breaking a problem into simpler problems?</a:t>
            </a:r>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pic>
        <p:nvPicPr>
          <p:cNvPr id="9" name="Picture 8" descr="thinking_recursively_small.jpg"/>
          <p:cNvPicPr>
            <a:picLocks noChangeAspect="1"/>
          </p:cNvPicPr>
          <p:nvPr/>
        </p:nvPicPr>
        <p:blipFill>
          <a:blip r:embed="rId3" cstate="print"/>
          <a:stretch>
            <a:fillRect/>
          </a:stretch>
        </p:blipFill>
        <p:spPr>
          <a:xfrm>
            <a:off x="6698673" y="1195754"/>
            <a:ext cx="1905000" cy="2895600"/>
          </a:xfrm>
          <a:prstGeom prst="rect">
            <a:avLst/>
          </a:prstGeom>
        </p:spPr>
      </p:pic>
      <p:sp>
        <p:nvSpPr>
          <p:cNvPr id="3" name="Title 2"/>
          <p:cNvSpPr>
            <a:spLocks noGrp="1"/>
          </p:cNvSpPr>
          <p:nvPr>
            <p:ph type="title"/>
          </p:nvPr>
        </p:nvSpPr>
        <p:spPr/>
        <p:txBody>
          <a:bodyPr/>
          <a:lstStyle/>
          <a:p>
            <a:r>
              <a:rPr lang="en-US" dirty="0" smtClean="0"/>
              <a:t>6. </a:t>
            </a:r>
            <a:r>
              <a:rPr lang="en-US" dirty="0"/>
              <a:t>Thinking Recursively</a:t>
            </a:r>
            <a:endParaRPr lang="en-SG" dirty="0"/>
          </a:p>
        </p:txBody>
      </p:sp>
      <p:sp>
        <p:nvSpPr>
          <p:cNvPr id="10"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dissolve">
                                      <p:cBhvr>
                                        <p:cTn id="7" dur="500"/>
                                        <p:tgtEl>
                                          <p:spTgt spid="2355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transition="in" filter="dissolve">
                                      <p:cBhvr>
                                        <p:cTn id="10" dur="500"/>
                                        <p:tgtEl>
                                          <p:spTgt spid="235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dissolve">
                                      <p:cBhvr>
                                        <p:cTn id="15"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en-US" dirty="0"/>
              <a:t>Think: Sum of Squares (</a:t>
            </a:r>
            <a:r>
              <a:rPr lang="en-US" dirty="0" smtClean="0"/>
              <a:t>1/6)</a:t>
            </a:r>
            <a:endParaRPr lang="en-SG" dirty="0"/>
          </a:p>
        </p:txBody>
      </p:sp>
      <p:sp>
        <p:nvSpPr>
          <p:cNvPr id="3" name="Content Placeholder 2"/>
          <p:cNvSpPr>
            <a:spLocks noGrp="1"/>
          </p:cNvSpPr>
          <p:nvPr>
            <p:ph idx="1"/>
          </p:nvPr>
        </p:nvSpPr>
        <p:spPr>
          <a:xfrm>
            <a:off x="457200" y="1371600"/>
            <a:ext cx="8229600" cy="4731488"/>
          </a:xfrm>
        </p:spPr>
        <p:txBody>
          <a:bodyPr/>
          <a:lstStyle/>
          <a:p>
            <a:pPr>
              <a:spcBef>
                <a:spcPts val="1200"/>
              </a:spcBef>
            </a:pPr>
            <a:r>
              <a:rPr lang="en-US" sz="2800" dirty="0">
                <a:solidFill>
                  <a:schemeClr val="tx1"/>
                </a:solidFill>
              </a:rPr>
              <a:t>Given 2 positive integers </a:t>
            </a:r>
            <a:r>
              <a:rPr lang="en-US" sz="2800" i="1" dirty="0">
                <a:solidFill>
                  <a:schemeClr val="tx1"/>
                </a:solidFill>
              </a:rPr>
              <a:t>x</a:t>
            </a:r>
            <a:r>
              <a:rPr lang="en-US" sz="2800" dirty="0">
                <a:solidFill>
                  <a:schemeClr val="tx1"/>
                </a:solidFill>
              </a:rPr>
              <a:t> and </a:t>
            </a:r>
            <a:r>
              <a:rPr lang="en-US" sz="2800" i="1" dirty="0">
                <a:solidFill>
                  <a:schemeClr val="tx1"/>
                </a:solidFill>
              </a:rPr>
              <a:t>y</a:t>
            </a:r>
            <a:r>
              <a:rPr lang="en-US" sz="2800" dirty="0">
                <a:solidFill>
                  <a:schemeClr val="tx1"/>
                </a:solidFill>
              </a:rPr>
              <a:t>, where </a:t>
            </a:r>
            <a:r>
              <a:rPr lang="en-US" sz="2800" i="1" dirty="0">
                <a:solidFill>
                  <a:schemeClr val="tx1"/>
                </a:solidFill>
              </a:rPr>
              <a:t>x</a:t>
            </a:r>
            <a:r>
              <a:rPr lang="en-US" sz="2800" dirty="0">
                <a:solidFill>
                  <a:schemeClr val="tx1"/>
                </a:solidFill>
              </a:rPr>
              <a:t> </a:t>
            </a:r>
            <a:r>
              <a:rPr lang="en-US" sz="2800" dirty="0">
                <a:solidFill>
                  <a:schemeClr val="tx1"/>
                </a:solidFill>
                <a:sym typeface="Symbol"/>
              </a:rPr>
              <a:t></a:t>
            </a:r>
            <a:r>
              <a:rPr lang="en-US" sz="2800" dirty="0">
                <a:solidFill>
                  <a:schemeClr val="tx1"/>
                </a:solidFill>
              </a:rPr>
              <a:t> </a:t>
            </a:r>
            <a:r>
              <a:rPr lang="en-US" sz="2800" i="1" dirty="0">
                <a:solidFill>
                  <a:schemeClr val="tx1"/>
                </a:solidFill>
              </a:rPr>
              <a:t>y</a:t>
            </a:r>
            <a:r>
              <a:rPr lang="en-US" sz="2800" dirty="0">
                <a:solidFill>
                  <a:schemeClr val="tx1"/>
                </a:solidFill>
              </a:rPr>
              <a:t>, compute</a:t>
            </a:r>
          </a:p>
          <a:p>
            <a:pPr lvl="1">
              <a:spcBef>
                <a:spcPts val="600"/>
              </a:spcBef>
              <a:buNone/>
            </a:pPr>
            <a:r>
              <a:rPr lang="en-US" sz="2400" dirty="0"/>
              <a:t>	</a:t>
            </a:r>
            <a:r>
              <a:rPr lang="en-US" sz="2400" dirty="0" err="1">
                <a:solidFill>
                  <a:srgbClr val="0000FF"/>
                </a:solidFill>
              </a:rPr>
              <a:t>sumSq</a:t>
            </a:r>
            <a:r>
              <a:rPr lang="en-US" sz="2400" dirty="0">
                <a:solidFill>
                  <a:srgbClr val="0000FF"/>
                </a:solidFill>
              </a:rPr>
              <a:t>(</a:t>
            </a:r>
            <a:r>
              <a:rPr lang="en-US" sz="2400" i="1" dirty="0" err="1">
                <a:solidFill>
                  <a:srgbClr val="0000FF"/>
                </a:solidFill>
              </a:rPr>
              <a:t>x</a:t>
            </a:r>
            <a:r>
              <a:rPr lang="en-US" sz="2400" dirty="0" err="1">
                <a:solidFill>
                  <a:srgbClr val="0000FF"/>
                </a:solidFill>
              </a:rPr>
              <a:t>,</a:t>
            </a:r>
            <a:r>
              <a:rPr lang="en-US" sz="2400" i="1" dirty="0" err="1">
                <a:solidFill>
                  <a:srgbClr val="0000FF"/>
                </a:solidFill>
              </a:rPr>
              <a:t>y</a:t>
            </a:r>
            <a:r>
              <a:rPr lang="en-US" sz="2400" dirty="0">
                <a:solidFill>
                  <a:srgbClr val="0000FF"/>
                </a:solidFill>
              </a:rPr>
              <a:t>) = </a:t>
            </a:r>
            <a:r>
              <a:rPr lang="en-US" sz="2400" i="1" dirty="0">
                <a:solidFill>
                  <a:srgbClr val="0000FF"/>
                </a:solidFill>
              </a:rPr>
              <a:t>x</a:t>
            </a:r>
            <a:r>
              <a:rPr lang="en-US" sz="2400" baseline="30000" dirty="0">
                <a:solidFill>
                  <a:srgbClr val="0000FF"/>
                </a:solidFill>
              </a:rPr>
              <a:t>2</a:t>
            </a:r>
            <a:r>
              <a:rPr lang="en-US" sz="2400" dirty="0">
                <a:solidFill>
                  <a:srgbClr val="0000FF"/>
                </a:solidFill>
              </a:rPr>
              <a:t> + (</a:t>
            </a:r>
            <a:r>
              <a:rPr lang="en-US" sz="2400" i="1" dirty="0">
                <a:solidFill>
                  <a:srgbClr val="0000FF"/>
                </a:solidFill>
              </a:rPr>
              <a:t>x</a:t>
            </a:r>
            <a:r>
              <a:rPr lang="en-US" sz="2400" dirty="0">
                <a:solidFill>
                  <a:srgbClr val="0000FF"/>
                </a:solidFill>
              </a:rPr>
              <a:t>+1)</a:t>
            </a:r>
            <a:r>
              <a:rPr lang="en-US" sz="2400" baseline="30000" dirty="0">
                <a:solidFill>
                  <a:srgbClr val="0000FF"/>
                </a:solidFill>
              </a:rPr>
              <a:t> 2</a:t>
            </a:r>
            <a:r>
              <a:rPr lang="en-US" sz="2400" dirty="0">
                <a:solidFill>
                  <a:srgbClr val="0000FF"/>
                </a:solidFill>
              </a:rPr>
              <a:t> + … + (</a:t>
            </a:r>
            <a:r>
              <a:rPr lang="en-US" sz="2400" i="1" dirty="0">
                <a:solidFill>
                  <a:srgbClr val="0000FF"/>
                </a:solidFill>
              </a:rPr>
              <a:t>y</a:t>
            </a:r>
            <a:r>
              <a:rPr lang="en-US" sz="2400" dirty="0">
                <a:solidFill>
                  <a:srgbClr val="0000FF"/>
                </a:solidFill>
              </a:rPr>
              <a:t>-1)</a:t>
            </a:r>
            <a:r>
              <a:rPr lang="en-US" sz="2400" baseline="30000" dirty="0">
                <a:solidFill>
                  <a:srgbClr val="0000FF"/>
                </a:solidFill>
              </a:rPr>
              <a:t> 2</a:t>
            </a:r>
            <a:r>
              <a:rPr lang="en-US" sz="2400" dirty="0">
                <a:solidFill>
                  <a:srgbClr val="0000FF"/>
                </a:solidFill>
              </a:rPr>
              <a:t> + </a:t>
            </a:r>
            <a:r>
              <a:rPr lang="en-US" sz="2400" i="1" dirty="0">
                <a:solidFill>
                  <a:srgbClr val="0000FF"/>
                </a:solidFill>
              </a:rPr>
              <a:t>y</a:t>
            </a:r>
            <a:r>
              <a:rPr lang="en-US" sz="2400" baseline="30000" dirty="0">
                <a:solidFill>
                  <a:srgbClr val="0000FF"/>
                </a:solidFill>
              </a:rPr>
              <a:t>2</a:t>
            </a:r>
          </a:p>
          <a:p>
            <a:pPr>
              <a:spcBef>
                <a:spcPts val="1200"/>
              </a:spcBef>
            </a:pPr>
            <a:r>
              <a:rPr lang="en-US" sz="2800" dirty="0">
                <a:solidFill>
                  <a:schemeClr val="tx1"/>
                </a:solidFill>
              </a:rPr>
              <a:t>For example</a:t>
            </a:r>
          </a:p>
          <a:p>
            <a:pPr lvl="1">
              <a:spcBef>
                <a:spcPts val="600"/>
              </a:spcBef>
              <a:buNone/>
            </a:pPr>
            <a:r>
              <a:rPr lang="en-US" sz="2400" dirty="0">
                <a:solidFill>
                  <a:srgbClr val="0000FF"/>
                </a:solidFill>
              </a:rPr>
              <a:t>	</a:t>
            </a:r>
            <a:r>
              <a:rPr lang="en-US" sz="2400" dirty="0" err="1">
                <a:solidFill>
                  <a:srgbClr val="0000FF"/>
                </a:solidFill>
              </a:rPr>
              <a:t>sumSq</a:t>
            </a:r>
            <a:r>
              <a:rPr lang="en-US" sz="2400" dirty="0">
                <a:solidFill>
                  <a:srgbClr val="0000FF"/>
                </a:solidFill>
              </a:rPr>
              <a:t>(5,10) = 5</a:t>
            </a:r>
            <a:r>
              <a:rPr lang="en-US" sz="2400" baseline="30000" dirty="0">
                <a:solidFill>
                  <a:srgbClr val="0000FF"/>
                </a:solidFill>
              </a:rPr>
              <a:t>2</a:t>
            </a:r>
            <a:r>
              <a:rPr lang="en-US" sz="2400" dirty="0">
                <a:solidFill>
                  <a:srgbClr val="0000FF"/>
                </a:solidFill>
              </a:rPr>
              <a:t> + 6</a:t>
            </a:r>
            <a:r>
              <a:rPr lang="en-US" sz="2400" baseline="30000" dirty="0">
                <a:solidFill>
                  <a:srgbClr val="0000FF"/>
                </a:solidFill>
              </a:rPr>
              <a:t>2</a:t>
            </a:r>
            <a:r>
              <a:rPr lang="en-US" sz="2400" dirty="0">
                <a:solidFill>
                  <a:srgbClr val="0000FF"/>
                </a:solidFill>
              </a:rPr>
              <a:t> + 7</a:t>
            </a:r>
            <a:r>
              <a:rPr lang="en-US" sz="2400" baseline="30000" dirty="0">
                <a:solidFill>
                  <a:srgbClr val="0000FF"/>
                </a:solidFill>
              </a:rPr>
              <a:t>2</a:t>
            </a:r>
            <a:r>
              <a:rPr lang="en-US" sz="2400" dirty="0">
                <a:solidFill>
                  <a:srgbClr val="0000FF"/>
                </a:solidFill>
              </a:rPr>
              <a:t> + 8</a:t>
            </a:r>
            <a:r>
              <a:rPr lang="en-US" sz="2400" baseline="30000" dirty="0">
                <a:solidFill>
                  <a:srgbClr val="0000FF"/>
                </a:solidFill>
              </a:rPr>
              <a:t>2</a:t>
            </a:r>
            <a:r>
              <a:rPr lang="en-US" sz="2400" dirty="0">
                <a:solidFill>
                  <a:srgbClr val="0000FF"/>
                </a:solidFill>
              </a:rPr>
              <a:t> + 9</a:t>
            </a:r>
            <a:r>
              <a:rPr lang="en-US" sz="2400" baseline="30000" dirty="0">
                <a:solidFill>
                  <a:srgbClr val="0000FF"/>
                </a:solidFill>
              </a:rPr>
              <a:t>2</a:t>
            </a:r>
            <a:r>
              <a:rPr lang="en-US" sz="2400" dirty="0">
                <a:solidFill>
                  <a:srgbClr val="0000FF"/>
                </a:solidFill>
              </a:rPr>
              <a:t> + 10</a:t>
            </a:r>
            <a:r>
              <a:rPr lang="en-US" sz="2400" baseline="30000" dirty="0">
                <a:solidFill>
                  <a:srgbClr val="0000FF"/>
                </a:solidFill>
              </a:rPr>
              <a:t>2</a:t>
            </a:r>
            <a:r>
              <a:rPr lang="en-US" sz="2400" dirty="0">
                <a:solidFill>
                  <a:srgbClr val="0000FF"/>
                </a:solidFill>
              </a:rPr>
              <a:t> = 355 </a:t>
            </a:r>
          </a:p>
          <a:p>
            <a:pPr>
              <a:spcBef>
                <a:spcPts val="1200"/>
              </a:spcBef>
            </a:pPr>
            <a:r>
              <a:rPr lang="en-US" sz="2800" dirty="0">
                <a:solidFill>
                  <a:schemeClr val="tx1"/>
                </a:solidFill>
              </a:rPr>
              <a:t>How </a:t>
            </a:r>
            <a:r>
              <a:rPr lang="en-US" sz="2800" dirty="0" smtClean="0">
                <a:solidFill>
                  <a:schemeClr val="tx1"/>
                </a:solidFill>
              </a:rPr>
              <a:t>will you </a:t>
            </a:r>
            <a:r>
              <a:rPr lang="en-US" sz="2800" dirty="0">
                <a:solidFill>
                  <a:schemeClr val="tx1"/>
                </a:solidFill>
              </a:rPr>
              <a:t>break this problem into smaller problems?</a:t>
            </a:r>
          </a:p>
          <a:p>
            <a:pPr lvl="1">
              <a:spcBef>
                <a:spcPts val="1200"/>
              </a:spcBef>
              <a:buFont typeface="Wingdings" pitchFamily="2" charset="2"/>
              <a:buChar char="q"/>
            </a:pPr>
            <a:r>
              <a:rPr lang="en-US" dirty="0">
                <a:solidFill>
                  <a:srgbClr val="0000FF"/>
                </a:solidFill>
              </a:rPr>
              <a:t>How many ways can it be done?</a:t>
            </a:r>
          </a:p>
          <a:p>
            <a:pPr>
              <a:spcBef>
                <a:spcPts val="1200"/>
              </a:spcBef>
            </a:pPr>
            <a:r>
              <a:rPr lang="en-US" sz="2800" dirty="0">
                <a:solidFill>
                  <a:schemeClr val="tx1"/>
                </a:solidFill>
              </a:rPr>
              <a:t>We are going to show 3 </a:t>
            </a:r>
            <a:r>
              <a:rPr lang="en-US" sz="2800" dirty="0" smtClean="0">
                <a:solidFill>
                  <a:schemeClr val="tx1"/>
                </a:solidFill>
              </a:rPr>
              <a:t>versions</a:t>
            </a:r>
            <a:endParaRPr lang="en-SG" dirty="0">
              <a:solidFill>
                <a:schemeClr val="tx1"/>
              </a:solidFill>
            </a:endParaRPr>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pic>
        <p:nvPicPr>
          <p:cNvPr id="6" name="Picture 5" descr="question_clipart.gif"/>
          <p:cNvPicPr>
            <a:picLocks noChangeAspect="1"/>
          </p:cNvPicPr>
          <p:nvPr/>
        </p:nvPicPr>
        <p:blipFill>
          <a:blip r:embed="rId3" cstate="print"/>
          <a:stretch>
            <a:fillRect/>
          </a:stretch>
        </p:blipFill>
        <p:spPr>
          <a:xfrm>
            <a:off x="7890893" y="4248856"/>
            <a:ext cx="795908" cy="1935773"/>
          </a:xfrm>
          <a:prstGeom prst="rect">
            <a:avLst/>
          </a:prstGeom>
        </p:spPr>
      </p:pic>
      <p:sp>
        <p:nvSpPr>
          <p:cNvPr id="9"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left)">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Think: Sum of Squares (</a:t>
            </a:r>
            <a:r>
              <a:rPr lang="en-US" dirty="0" smtClean="0"/>
              <a:t>2/6)</a:t>
            </a:r>
            <a:endParaRPr lang="en-SG" dirty="0"/>
          </a:p>
        </p:txBody>
      </p:sp>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TextBox 7"/>
          <p:cNvSpPr txBox="1"/>
          <p:nvPr/>
        </p:nvSpPr>
        <p:spPr>
          <a:xfrm>
            <a:off x="1439055" y="1947004"/>
            <a:ext cx="5844247" cy="1754326"/>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sumSq1(</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x, </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y)</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   if</a:t>
            </a:r>
            <a:r>
              <a:rPr lang="en-US" b="1" dirty="0" smtClean="0">
                <a:latin typeface="Courier New" pitchFamily="49" charset="0"/>
                <a:cs typeface="Courier New" pitchFamily="49" charset="0"/>
              </a:rPr>
              <a:t> (x == y)</a:t>
            </a:r>
            <a:r>
              <a:rPr lang="en-US" b="1" dirty="0" smtClean="0">
                <a:solidFill>
                  <a:srgbClr val="800000"/>
                </a:solidFill>
                <a:latin typeface="Courier New" pitchFamily="49" charset="0"/>
                <a:cs typeface="Courier New" pitchFamily="49" charset="0"/>
              </a:rPr>
              <a:t> // base case</a:t>
            </a:r>
            <a:endParaRPr lang="en-US" b="1" dirty="0" smtClean="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return</a:t>
            </a:r>
            <a:r>
              <a:rPr lang="en-US" b="1" dirty="0" smtClean="0">
                <a:latin typeface="Courier New" pitchFamily="49" charset="0"/>
                <a:cs typeface="Courier New" pitchFamily="49" charset="0"/>
              </a:rPr>
              <a:t> x*x;</a:t>
            </a:r>
          </a:p>
          <a:p>
            <a:pPr>
              <a:tabLst>
                <a:tab pos="363538" algn="l"/>
                <a:tab pos="714375" algn="l"/>
                <a:tab pos="1077913" algn="l"/>
              </a:tabLst>
              <a:defRPr/>
            </a:pP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else</a:t>
            </a:r>
          </a:p>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      return</a:t>
            </a:r>
            <a:r>
              <a:rPr lang="en-US" b="1" dirty="0" smtClean="0">
                <a:latin typeface="Courier New" pitchFamily="49" charset="0"/>
                <a:cs typeface="Courier New" pitchFamily="49" charset="0"/>
              </a:rPr>
              <a:t> x*x + sumSq1(x+</a:t>
            </a:r>
            <a:r>
              <a:rPr lang="en-US" b="1" dirty="0" smtClean="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 y);</a:t>
            </a:r>
            <a:endParaRPr lang="en-US" b="1" dirty="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a:t>
            </a:r>
          </a:p>
        </p:txBody>
      </p:sp>
      <p:sp>
        <p:nvSpPr>
          <p:cNvPr id="10" name="Rectangle 3"/>
          <p:cNvSpPr txBox="1">
            <a:spLocks noChangeArrowheads="1"/>
          </p:cNvSpPr>
          <p:nvPr/>
        </p:nvSpPr>
        <p:spPr bwMode="auto">
          <a:xfrm>
            <a:off x="457200" y="3985142"/>
            <a:ext cx="8229600" cy="535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ct val="0"/>
              </a:spcAft>
              <a:buClr>
                <a:schemeClr val="bg2"/>
              </a:buClr>
              <a:buSzPct val="7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Version 2: </a:t>
            </a:r>
            <a:r>
              <a:rPr kumimoji="0" lang="en-US" sz="2400" b="0" i="0" u="none" strike="noStrike" kern="0" cap="none" spc="0" normalizeH="0" baseline="0" noProof="0" dirty="0" smtClean="0">
                <a:ln>
                  <a:noFill/>
                </a:ln>
                <a:solidFill>
                  <a:srgbClr val="0000FF"/>
                </a:solidFill>
                <a:effectLst/>
                <a:uLnTx/>
                <a:uFillTx/>
                <a:latin typeface="+mn-lt"/>
                <a:ea typeface="+mn-ea"/>
                <a:cs typeface="+mn-cs"/>
              </a:rPr>
              <a:t>‘going down’</a:t>
            </a:r>
          </a:p>
        </p:txBody>
      </p:sp>
      <p:sp>
        <p:nvSpPr>
          <p:cNvPr id="11" name="TextBox 10"/>
          <p:cNvSpPr txBox="1"/>
          <p:nvPr/>
        </p:nvSpPr>
        <p:spPr>
          <a:xfrm>
            <a:off x="1439055" y="4569662"/>
            <a:ext cx="5844247" cy="1477328"/>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sumSq2(</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x, </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y)</a:t>
            </a:r>
          </a:p>
          <a:p>
            <a:pPr>
              <a:tabLst>
                <a:tab pos="363538" algn="l"/>
                <a:tab pos="714375" algn="l"/>
                <a:tab pos="1077913" algn="l"/>
              </a:tabLst>
              <a:defRPr/>
            </a:pP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   if</a:t>
            </a:r>
            <a:r>
              <a:rPr lang="en-US" b="1" dirty="0" smtClean="0">
                <a:latin typeface="Courier New" pitchFamily="49" charset="0"/>
                <a:cs typeface="Courier New" pitchFamily="49" charset="0"/>
              </a:rPr>
              <a:t> (x == y) </a:t>
            </a:r>
            <a:r>
              <a:rPr lang="en-US" b="1" dirty="0" smtClean="0">
                <a:solidFill>
                  <a:srgbClr val="0000FF"/>
                </a:solidFill>
                <a:latin typeface="Courier New" pitchFamily="49" charset="0"/>
                <a:cs typeface="Courier New" pitchFamily="49" charset="0"/>
              </a:rPr>
              <a:t>return</a:t>
            </a:r>
            <a:r>
              <a:rPr lang="en-US" b="1" dirty="0" smtClean="0">
                <a:latin typeface="Courier New" pitchFamily="49" charset="0"/>
                <a:cs typeface="Courier New" pitchFamily="49" charset="0"/>
              </a:rPr>
              <a:t> y*y;</a:t>
            </a:r>
            <a:r>
              <a:rPr lang="en-US" b="1" dirty="0" smtClean="0">
                <a:solidFill>
                  <a:srgbClr val="800000"/>
                </a:solidFill>
                <a:latin typeface="Courier New" pitchFamily="49" charset="0"/>
                <a:cs typeface="Courier New" pitchFamily="49" charset="0"/>
              </a:rPr>
              <a:t> // base case</a:t>
            </a:r>
            <a:endParaRPr lang="en-US" b="1" dirty="0" smtClean="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else return</a:t>
            </a:r>
            <a:r>
              <a:rPr lang="en-US" b="1" dirty="0" smtClean="0">
                <a:latin typeface="Courier New" pitchFamily="49" charset="0"/>
                <a:cs typeface="Courier New" pitchFamily="49" charset="0"/>
              </a:rPr>
              <a:t> y*y + sumSq2(x, y-</a:t>
            </a:r>
            <a:r>
              <a:rPr lang="en-US" b="1" dirty="0" smtClean="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a:t>
            </a:r>
          </a:p>
        </p:txBody>
      </p:sp>
      <p:sp>
        <p:nvSpPr>
          <p:cNvPr id="12" name="Content Placeholder 3"/>
          <p:cNvSpPr txBox="1">
            <a:spLocks/>
          </p:cNvSpPr>
          <p:nvPr/>
        </p:nvSpPr>
        <p:spPr bwMode="auto">
          <a:xfrm>
            <a:off x="457200" y="1371600"/>
            <a:ext cx="8229600" cy="558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1200"/>
              </a:spcBef>
            </a:pPr>
            <a:r>
              <a:rPr lang="en-US" dirty="0">
                <a:solidFill>
                  <a:schemeClr val="tx1"/>
                </a:solidFill>
              </a:rPr>
              <a:t>Version 1: </a:t>
            </a:r>
            <a:r>
              <a:rPr lang="en-US" dirty="0"/>
              <a:t>‘going up’</a:t>
            </a:r>
          </a:p>
        </p:txBody>
      </p:sp>
      <p:sp>
        <p:nvSpPr>
          <p:cNvPr id="14"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dissolv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Think: Sum of Squares (</a:t>
            </a:r>
            <a:r>
              <a:rPr lang="en-US" dirty="0" smtClean="0"/>
              <a:t>3/6)</a:t>
            </a:r>
            <a:endParaRPr lang="en-SG" dirty="0"/>
          </a:p>
        </p:txBody>
      </p:sp>
      <p:sp>
        <p:nvSpPr>
          <p:cNvPr id="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TextBox 7"/>
          <p:cNvSpPr txBox="1"/>
          <p:nvPr/>
        </p:nvSpPr>
        <p:spPr>
          <a:xfrm>
            <a:off x="1094282" y="1947004"/>
            <a:ext cx="6975829" cy="3416320"/>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sumSq3(</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x, </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y)</a:t>
            </a:r>
          </a:p>
          <a:p>
            <a:pPr>
              <a:tabLst>
                <a:tab pos="363538" algn="l"/>
                <a:tab pos="714375" algn="l"/>
                <a:tab pos="1077913" algn="l"/>
              </a:tabLst>
              <a:defRPr/>
            </a:pPr>
            <a:r>
              <a:rPr lang="en-US" b="1" dirty="0" smtClean="0">
                <a:latin typeface="Courier New" pitchFamily="49" charset="0"/>
                <a:cs typeface="Courier New" pitchFamily="49" charset="0"/>
              </a:rPr>
              <a:t>{</a:t>
            </a:r>
          </a:p>
          <a:p>
            <a:pPr>
              <a:tabLst>
                <a:tab pos="363538" algn="l"/>
                <a:tab pos="714375" algn="l"/>
                <a:tab pos="1077913" algn="l"/>
              </a:tabLst>
              <a:defRPr/>
            </a:pP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mid; </a:t>
            </a:r>
            <a:r>
              <a:rPr lang="en-US" b="1" dirty="0">
                <a:solidFill>
                  <a:srgbClr val="800000"/>
                </a:solidFill>
                <a:latin typeface="Courier New" pitchFamily="49" charset="0"/>
                <a:cs typeface="Courier New" pitchFamily="49" charset="0"/>
              </a:rPr>
              <a:t>// middle value</a:t>
            </a:r>
          </a:p>
          <a:p>
            <a:pPr>
              <a:tabLst>
                <a:tab pos="363538" algn="l"/>
                <a:tab pos="714375" algn="l"/>
                <a:tab pos="1077913" algn="l"/>
              </a:tabLst>
              <a:defRPr/>
            </a:pPr>
            <a:endParaRPr lang="en-US" b="1" dirty="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if</a:t>
            </a:r>
            <a:r>
              <a:rPr lang="en-US" b="1" dirty="0" smtClean="0">
                <a:latin typeface="Courier New" pitchFamily="49" charset="0"/>
                <a:cs typeface="Courier New" pitchFamily="49" charset="0"/>
              </a:rPr>
              <a:t> (x == y) </a:t>
            </a:r>
            <a:r>
              <a:rPr lang="en-US" b="1" dirty="0" smtClean="0">
                <a:solidFill>
                  <a:srgbClr val="800000"/>
                </a:solidFill>
                <a:latin typeface="Courier New" pitchFamily="49" charset="0"/>
                <a:cs typeface="Courier New" pitchFamily="49" charset="0"/>
              </a:rPr>
              <a:t>// base case</a:t>
            </a:r>
            <a:endParaRPr lang="en-US" b="1" dirty="0" smtClean="0">
              <a:latin typeface="Courier New" pitchFamily="49" charset="0"/>
              <a:cs typeface="Courier New" pitchFamily="49" charset="0"/>
            </a:endParaRPr>
          </a:p>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      return</a:t>
            </a:r>
            <a:r>
              <a:rPr lang="en-US" b="1" dirty="0" smtClean="0">
                <a:latin typeface="Courier New" pitchFamily="49" charset="0"/>
                <a:cs typeface="Courier New" pitchFamily="49" charset="0"/>
              </a:rPr>
              <a:t> x*x;</a:t>
            </a:r>
          </a:p>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   else</a:t>
            </a:r>
          </a:p>
          <a:p>
            <a:pPr>
              <a:tabLst>
                <a:tab pos="363538" algn="l"/>
                <a:tab pos="714375" algn="l"/>
                <a:tab pos="1077913" algn="l"/>
              </a:tabLst>
              <a:defRPr/>
            </a:pPr>
            <a:r>
              <a:rPr lang="en-US" b="1" dirty="0">
                <a:solidFill>
                  <a:srgbClr val="0000FF"/>
                </a:solidFill>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a:t>
            </a:r>
          </a:p>
          <a:p>
            <a:pPr>
              <a:tabLst>
                <a:tab pos="363538" algn="l"/>
                <a:tab pos="714375" algn="l"/>
                <a:tab pos="1077913" algn="l"/>
              </a:tabLst>
              <a:defRPr/>
            </a:pPr>
            <a:r>
              <a:rPr lang="en-US" b="1" dirty="0" smtClean="0">
                <a:solidFill>
                  <a:schemeClr val="tx1"/>
                </a:solidFill>
                <a:latin typeface="Courier New" pitchFamily="49" charset="0"/>
                <a:cs typeface="Courier New" pitchFamily="49" charset="0"/>
              </a:rPr>
              <a:t>      mid = (x + y)/</a:t>
            </a:r>
            <a:r>
              <a:rPr lang="en-US" b="1" dirty="0">
                <a:solidFill>
                  <a:srgbClr val="006600"/>
                </a:solidFill>
                <a:latin typeface="Courier New" pitchFamily="49" charset="0"/>
                <a:cs typeface="Courier New" pitchFamily="49" charset="0"/>
              </a:rPr>
              <a:t>2</a:t>
            </a:r>
            <a:r>
              <a:rPr lang="en-US" b="1" dirty="0" smtClean="0">
                <a:solidFill>
                  <a:schemeClr val="tx1"/>
                </a:solidFill>
                <a:latin typeface="Courier New" pitchFamily="49" charset="0"/>
                <a:cs typeface="Courier New" pitchFamily="49" charset="0"/>
              </a:rPr>
              <a:t>;</a:t>
            </a:r>
          </a:p>
          <a:p>
            <a:pPr>
              <a:tabLst>
                <a:tab pos="363538" algn="l"/>
                <a:tab pos="714375" algn="l"/>
                <a:tab pos="1077913" algn="l"/>
              </a:tabLst>
              <a:defRPr/>
            </a:pPr>
            <a:r>
              <a:rPr lang="en-US" b="1" dirty="0">
                <a:solidFill>
                  <a:srgbClr val="0000FF"/>
                </a:solidFill>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     return</a:t>
            </a:r>
            <a:r>
              <a:rPr lang="en-US" b="1" dirty="0" smtClean="0">
                <a:latin typeface="Courier New" pitchFamily="49" charset="0"/>
                <a:cs typeface="Courier New" pitchFamily="49" charset="0"/>
              </a:rPr>
              <a:t> sumSq3(x, mid) + sumSq3(mid+</a:t>
            </a:r>
            <a:r>
              <a:rPr lang="en-US" b="1" dirty="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 y);</a:t>
            </a:r>
          </a:p>
          <a:p>
            <a:pPr>
              <a:tabLst>
                <a:tab pos="363538" algn="l"/>
                <a:tab pos="714375" algn="l"/>
                <a:tab pos="1077913" algn="l"/>
              </a:tabLst>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a:tabLst>
                <a:tab pos="363538" algn="l"/>
                <a:tab pos="714375" algn="l"/>
                <a:tab pos="1077913" algn="l"/>
              </a:tabLst>
              <a:defRPr/>
            </a:pPr>
            <a:r>
              <a:rPr lang="en-US" b="1" dirty="0">
                <a:latin typeface="Courier New" pitchFamily="49" charset="0"/>
                <a:cs typeface="Courier New" pitchFamily="49" charset="0"/>
              </a:rPr>
              <a:t>}</a:t>
            </a:r>
          </a:p>
        </p:txBody>
      </p:sp>
      <p:sp>
        <p:nvSpPr>
          <p:cNvPr id="9" name="Content Placeholder 3"/>
          <p:cNvSpPr txBox="1">
            <a:spLocks/>
          </p:cNvSpPr>
          <p:nvPr/>
        </p:nvSpPr>
        <p:spPr bwMode="auto">
          <a:xfrm>
            <a:off x="457200" y="1371600"/>
            <a:ext cx="8229600" cy="558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1200"/>
              </a:spcBef>
            </a:pPr>
            <a:r>
              <a:rPr lang="en-US" dirty="0">
                <a:solidFill>
                  <a:schemeClr val="tx1"/>
                </a:solidFill>
              </a:rPr>
              <a:t>Version 3: </a:t>
            </a:r>
            <a:r>
              <a:rPr lang="en-US" dirty="0"/>
              <a:t>‘combining two half-solutions’</a:t>
            </a:r>
          </a:p>
        </p:txBody>
      </p:sp>
      <p:sp>
        <p:nvSpPr>
          <p:cNvPr id="11"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25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7. Think: Sum of Squares (</a:t>
            </a:r>
            <a:r>
              <a:rPr lang="en-US" dirty="0" smtClean="0"/>
              <a:t>4/6)</a:t>
            </a:r>
            <a:endParaRPr lang="en-SG" dirty="0"/>
          </a:p>
        </p:txBody>
      </p:sp>
      <p:sp>
        <p:nvSpPr>
          <p:cNvPr id="3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Text Box 4"/>
          <p:cNvSpPr txBox="1">
            <a:spLocks noChangeArrowheads="1"/>
          </p:cNvSpPr>
          <p:nvPr/>
        </p:nvSpPr>
        <p:spPr bwMode="auto">
          <a:xfrm>
            <a:off x="5918803" y="1785937"/>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solidFill>
                  <a:srgbClr val="C00000"/>
                </a:solidFill>
              </a:rPr>
              <a:t>sumSq1(5,10</a:t>
            </a:r>
            <a:r>
              <a:rPr lang="en-US" b="1" dirty="0">
                <a:solidFill>
                  <a:srgbClr val="C00000"/>
                </a:solidFill>
              </a:rPr>
              <a:t>)</a:t>
            </a:r>
          </a:p>
        </p:txBody>
      </p:sp>
      <p:sp>
        <p:nvSpPr>
          <p:cNvPr id="10" name="Text Box 5"/>
          <p:cNvSpPr txBox="1">
            <a:spLocks noChangeArrowheads="1"/>
          </p:cNvSpPr>
          <p:nvPr/>
        </p:nvSpPr>
        <p:spPr bwMode="auto">
          <a:xfrm>
            <a:off x="5918803" y="2471737"/>
            <a:ext cx="20574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sumSq1(6,10</a:t>
            </a:r>
            <a:r>
              <a:rPr lang="en-US" b="1" dirty="0"/>
              <a:t>)</a:t>
            </a:r>
          </a:p>
        </p:txBody>
      </p:sp>
      <p:sp>
        <p:nvSpPr>
          <p:cNvPr id="11" name="Line 6"/>
          <p:cNvSpPr>
            <a:spLocks noChangeShapeType="1"/>
          </p:cNvSpPr>
          <p:nvPr/>
        </p:nvSpPr>
        <p:spPr bwMode="auto">
          <a:xfrm>
            <a:off x="6604603" y="2166937"/>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2" name="Text Box 7"/>
          <p:cNvSpPr txBox="1">
            <a:spLocks noChangeArrowheads="1"/>
          </p:cNvSpPr>
          <p:nvPr/>
        </p:nvSpPr>
        <p:spPr bwMode="auto">
          <a:xfrm>
            <a:off x="5918803" y="3157537"/>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sumSq1(7,10</a:t>
            </a:r>
            <a:r>
              <a:rPr lang="en-US" b="1" dirty="0"/>
              <a:t>)</a:t>
            </a:r>
          </a:p>
        </p:txBody>
      </p:sp>
      <p:sp>
        <p:nvSpPr>
          <p:cNvPr id="13" name="Line 8"/>
          <p:cNvSpPr>
            <a:spLocks noChangeShapeType="1"/>
          </p:cNvSpPr>
          <p:nvPr/>
        </p:nvSpPr>
        <p:spPr bwMode="auto">
          <a:xfrm>
            <a:off x="6604603" y="2852737"/>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4" name="Text Box 9"/>
          <p:cNvSpPr txBox="1">
            <a:spLocks noChangeArrowheads="1"/>
          </p:cNvSpPr>
          <p:nvPr/>
        </p:nvSpPr>
        <p:spPr bwMode="auto">
          <a:xfrm>
            <a:off x="5918803" y="3843337"/>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sumSq1(8,10</a:t>
            </a:r>
            <a:r>
              <a:rPr lang="en-US" b="1" dirty="0"/>
              <a:t>)</a:t>
            </a:r>
          </a:p>
        </p:txBody>
      </p:sp>
      <p:sp>
        <p:nvSpPr>
          <p:cNvPr id="15" name="Line 10"/>
          <p:cNvSpPr>
            <a:spLocks noChangeShapeType="1"/>
          </p:cNvSpPr>
          <p:nvPr/>
        </p:nvSpPr>
        <p:spPr bwMode="auto">
          <a:xfrm>
            <a:off x="6604603" y="3538537"/>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6" name="Text Box 11"/>
          <p:cNvSpPr txBox="1">
            <a:spLocks noChangeArrowheads="1"/>
          </p:cNvSpPr>
          <p:nvPr/>
        </p:nvSpPr>
        <p:spPr bwMode="auto">
          <a:xfrm>
            <a:off x="5918803" y="4529137"/>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sumSq1(9,10</a:t>
            </a:r>
            <a:r>
              <a:rPr lang="en-US" b="1" dirty="0"/>
              <a:t>)</a:t>
            </a:r>
          </a:p>
        </p:txBody>
      </p:sp>
      <p:sp>
        <p:nvSpPr>
          <p:cNvPr id="17" name="Line 12"/>
          <p:cNvSpPr>
            <a:spLocks noChangeShapeType="1"/>
          </p:cNvSpPr>
          <p:nvPr/>
        </p:nvSpPr>
        <p:spPr bwMode="auto">
          <a:xfrm>
            <a:off x="6604603" y="4224337"/>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8" name="Text Box 13"/>
          <p:cNvSpPr txBox="1">
            <a:spLocks noChangeArrowheads="1"/>
          </p:cNvSpPr>
          <p:nvPr/>
        </p:nvSpPr>
        <p:spPr bwMode="auto">
          <a:xfrm>
            <a:off x="5918803" y="5214937"/>
            <a:ext cx="22098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sumSq1(10,10</a:t>
            </a:r>
            <a:r>
              <a:rPr lang="en-US" b="1" dirty="0"/>
              <a:t>)</a:t>
            </a:r>
          </a:p>
        </p:txBody>
      </p:sp>
      <p:sp>
        <p:nvSpPr>
          <p:cNvPr id="19" name="Line 14"/>
          <p:cNvSpPr>
            <a:spLocks noChangeShapeType="1"/>
          </p:cNvSpPr>
          <p:nvPr/>
        </p:nvSpPr>
        <p:spPr bwMode="auto">
          <a:xfrm>
            <a:off x="6604603" y="4910137"/>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0" name="Text Box 15"/>
          <p:cNvSpPr txBox="1">
            <a:spLocks noChangeArrowheads="1"/>
          </p:cNvSpPr>
          <p:nvPr/>
        </p:nvSpPr>
        <p:spPr bwMode="auto">
          <a:xfrm>
            <a:off x="6376003" y="5868838"/>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1" name="Line 16"/>
          <p:cNvSpPr>
            <a:spLocks noChangeShapeType="1"/>
          </p:cNvSpPr>
          <p:nvPr/>
        </p:nvSpPr>
        <p:spPr bwMode="auto">
          <a:xfrm>
            <a:off x="6604603" y="5519737"/>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2" name="Text Box 17"/>
          <p:cNvSpPr txBox="1">
            <a:spLocks noChangeArrowheads="1"/>
          </p:cNvSpPr>
          <p:nvPr/>
        </p:nvSpPr>
        <p:spPr bwMode="auto">
          <a:xfrm>
            <a:off x="6757003" y="4910137"/>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3" name="Text Box 18"/>
          <p:cNvSpPr txBox="1">
            <a:spLocks noChangeArrowheads="1"/>
          </p:cNvSpPr>
          <p:nvPr/>
        </p:nvSpPr>
        <p:spPr bwMode="auto">
          <a:xfrm>
            <a:off x="5995003" y="4910137"/>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4" name="Text Box 19"/>
          <p:cNvSpPr txBox="1">
            <a:spLocks noChangeArrowheads="1"/>
          </p:cNvSpPr>
          <p:nvPr/>
        </p:nvSpPr>
        <p:spPr bwMode="auto">
          <a:xfrm>
            <a:off x="5614003" y="4910137"/>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25" name="Text Box 20"/>
          <p:cNvSpPr txBox="1">
            <a:spLocks noChangeArrowheads="1"/>
          </p:cNvSpPr>
          <p:nvPr/>
        </p:nvSpPr>
        <p:spPr bwMode="auto">
          <a:xfrm>
            <a:off x="6757003" y="4224337"/>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181</a:t>
            </a:r>
          </a:p>
        </p:txBody>
      </p:sp>
      <p:sp>
        <p:nvSpPr>
          <p:cNvPr id="26" name="Text Box 21"/>
          <p:cNvSpPr txBox="1">
            <a:spLocks noChangeArrowheads="1"/>
          </p:cNvSpPr>
          <p:nvPr/>
        </p:nvSpPr>
        <p:spPr bwMode="auto">
          <a:xfrm>
            <a:off x="5995003" y="4224337"/>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7" name="Text Box 22"/>
          <p:cNvSpPr txBox="1">
            <a:spLocks noChangeArrowheads="1"/>
          </p:cNvSpPr>
          <p:nvPr/>
        </p:nvSpPr>
        <p:spPr bwMode="auto">
          <a:xfrm>
            <a:off x="5614003" y="4224337"/>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28" name="Text Box 23"/>
          <p:cNvSpPr txBox="1">
            <a:spLocks noChangeArrowheads="1"/>
          </p:cNvSpPr>
          <p:nvPr/>
        </p:nvSpPr>
        <p:spPr bwMode="auto">
          <a:xfrm>
            <a:off x="6757003" y="3538537"/>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29" name="Text Box 24"/>
          <p:cNvSpPr txBox="1">
            <a:spLocks noChangeArrowheads="1"/>
          </p:cNvSpPr>
          <p:nvPr/>
        </p:nvSpPr>
        <p:spPr bwMode="auto">
          <a:xfrm>
            <a:off x="5995003" y="3538537"/>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0" name="Text Box 25"/>
          <p:cNvSpPr txBox="1">
            <a:spLocks noChangeArrowheads="1"/>
          </p:cNvSpPr>
          <p:nvPr/>
        </p:nvSpPr>
        <p:spPr bwMode="auto">
          <a:xfrm>
            <a:off x="5614003" y="3538537"/>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31" name="Text Box 26"/>
          <p:cNvSpPr txBox="1">
            <a:spLocks noChangeArrowheads="1"/>
          </p:cNvSpPr>
          <p:nvPr/>
        </p:nvSpPr>
        <p:spPr bwMode="auto">
          <a:xfrm>
            <a:off x="6757003" y="2852737"/>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294</a:t>
            </a:r>
          </a:p>
        </p:txBody>
      </p:sp>
      <p:sp>
        <p:nvSpPr>
          <p:cNvPr id="32" name="Text Box 27"/>
          <p:cNvSpPr txBox="1">
            <a:spLocks noChangeArrowheads="1"/>
          </p:cNvSpPr>
          <p:nvPr/>
        </p:nvSpPr>
        <p:spPr bwMode="auto">
          <a:xfrm>
            <a:off x="5995003" y="2852737"/>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3" name="Text Box 28"/>
          <p:cNvSpPr txBox="1">
            <a:spLocks noChangeArrowheads="1"/>
          </p:cNvSpPr>
          <p:nvPr/>
        </p:nvSpPr>
        <p:spPr bwMode="auto">
          <a:xfrm>
            <a:off x="5614003" y="2852737"/>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34" name="Text Box 29"/>
          <p:cNvSpPr txBox="1">
            <a:spLocks noChangeArrowheads="1"/>
          </p:cNvSpPr>
          <p:nvPr/>
        </p:nvSpPr>
        <p:spPr bwMode="auto">
          <a:xfrm>
            <a:off x="6757003" y="2166937"/>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330</a:t>
            </a:r>
          </a:p>
        </p:txBody>
      </p:sp>
      <p:sp>
        <p:nvSpPr>
          <p:cNvPr id="35" name="Text Box 30"/>
          <p:cNvSpPr txBox="1">
            <a:spLocks noChangeArrowheads="1"/>
          </p:cNvSpPr>
          <p:nvPr/>
        </p:nvSpPr>
        <p:spPr bwMode="auto">
          <a:xfrm>
            <a:off x="5995003" y="2166937"/>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6" name="Text Box 31"/>
          <p:cNvSpPr txBox="1">
            <a:spLocks noChangeArrowheads="1"/>
          </p:cNvSpPr>
          <p:nvPr/>
        </p:nvSpPr>
        <p:spPr bwMode="auto">
          <a:xfrm>
            <a:off x="5614003" y="2166937"/>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37" name="Text Box 32"/>
          <p:cNvSpPr txBox="1">
            <a:spLocks noChangeArrowheads="1"/>
          </p:cNvSpPr>
          <p:nvPr/>
        </p:nvSpPr>
        <p:spPr bwMode="auto">
          <a:xfrm>
            <a:off x="6223603" y="1404937"/>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sp>
        <p:nvSpPr>
          <p:cNvPr id="69" name="TextBox 68"/>
          <p:cNvSpPr txBox="1"/>
          <p:nvPr/>
        </p:nvSpPr>
        <p:spPr>
          <a:xfrm>
            <a:off x="478514" y="2211179"/>
            <a:ext cx="4359233" cy="1815882"/>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sumSq1(</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x,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y)</a:t>
            </a:r>
          </a:p>
          <a:p>
            <a:pPr>
              <a:tabLst>
                <a:tab pos="363538" algn="l"/>
                <a:tab pos="714375" algn="l"/>
                <a:tab pos="1077913" algn="l"/>
              </a:tabLst>
              <a:defRPr/>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(x == y)</a:t>
            </a:r>
          </a:p>
          <a:p>
            <a:pPr>
              <a:tabLst>
                <a:tab pos="363538" algn="l"/>
                <a:tab pos="714375" algn="l"/>
                <a:tab pos="1077913" algn="l"/>
              </a:tabLst>
              <a:defRPr/>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x*x;</a:t>
            </a:r>
          </a:p>
          <a:p>
            <a:pPr>
              <a:tabLst>
                <a:tab pos="363538" algn="l"/>
                <a:tab pos="714375" algn="l"/>
                <a:tab pos="1077913" algn="l"/>
              </a:tabLst>
              <a:defRPr/>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else</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return</a:t>
            </a:r>
            <a:r>
              <a:rPr lang="en-US" sz="1600" b="1" dirty="0" smtClean="0">
                <a:latin typeface="Courier New" pitchFamily="49" charset="0"/>
                <a:cs typeface="Courier New" pitchFamily="49" charset="0"/>
              </a:rPr>
              <a:t> x*x + sumSq1(x+</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 y);</a:t>
            </a:r>
            <a:endParaRPr lang="en-US" sz="1600" b="1" dirty="0">
              <a:latin typeface="Courier New" pitchFamily="49" charset="0"/>
              <a:cs typeface="Courier New" pitchFamily="49" charset="0"/>
            </a:endParaRPr>
          </a:p>
          <a:p>
            <a:pPr>
              <a:tabLst>
                <a:tab pos="363538" algn="l"/>
                <a:tab pos="714375" algn="l"/>
                <a:tab pos="1077913" algn="l"/>
              </a:tabLst>
              <a:defRPr/>
            </a:pPr>
            <a:r>
              <a:rPr lang="en-US" sz="1600" b="1" dirty="0">
                <a:latin typeface="Courier New" pitchFamily="49" charset="0"/>
                <a:cs typeface="Courier New" pitchFamily="49" charset="0"/>
              </a:rPr>
              <a:t>}</a:t>
            </a:r>
          </a:p>
        </p:txBody>
      </p:sp>
      <p:sp>
        <p:nvSpPr>
          <p:cNvPr id="71" name="Content Placeholder 3"/>
          <p:cNvSpPr txBox="1">
            <a:spLocks/>
          </p:cNvSpPr>
          <p:nvPr/>
        </p:nvSpPr>
        <p:spPr bwMode="auto">
          <a:xfrm>
            <a:off x="457200" y="1371600"/>
            <a:ext cx="8229600" cy="558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1200"/>
              </a:spcBef>
            </a:pPr>
            <a:r>
              <a:rPr lang="en-US" dirty="0">
                <a:solidFill>
                  <a:schemeClr val="tx1"/>
                </a:solidFill>
              </a:rPr>
              <a:t>Version 1: </a:t>
            </a:r>
            <a:r>
              <a:rPr lang="en-US" dirty="0"/>
              <a:t>‘going up’</a:t>
            </a:r>
          </a:p>
        </p:txBody>
      </p:sp>
      <p:sp>
        <p:nvSpPr>
          <p:cNvPr id="40"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26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up)">
                                      <p:cBhvr>
                                        <p:cTn id="12" dur="500"/>
                                        <p:tgtEl>
                                          <p:spTgt spid="3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up)">
                                      <p:cBhvr>
                                        <p:cTn id="29" dur="500"/>
                                        <p:tgtEl>
                                          <p:spTgt spid="33"/>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up)">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up)">
                                      <p:cBhvr>
                                        <p:cTn id="46" dur="500"/>
                                        <p:tgtEl>
                                          <p:spTgt spid="30"/>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up)">
                                      <p:cBhvr>
                                        <p:cTn id="50" dur="500"/>
                                        <p:tgtEl>
                                          <p:spTgt spid="29"/>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up)">
                                      <p:cBhvr>
                                        <p:cTn id="54" dur="500"/>
                                        <p:tgtEl>
                                          <p:spTgt spid="15"/>
                                        </p:tgtEl>
                                      </p:cBhvr>
                                    </p:animEffect>
                                  </p:childTnLst>
                                </p:cTn>
                              </p:par>
                            </p:childTnLst>
                          </p:cTn>
                        </p:par>
                        <p:par>
                          <p:cTn id="55" fill="hold">
                            <p:stCondLst>
                              <p:cond delay="1500"/>
                            </p:stCondLst>
                            <p:childTnLst>
                              <p:par>
                                <p:cTn id="56" presetID="22" presetClass="entr" presetSubtype="1"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up)">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up)">
                                      <p:cBhvr>
                                        <p:cTn id="63" dur="500"/>
                                        <p:tgtEl>
                                          <p:spTgt spid="27"/>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up)">
                                      <p:cBhvr>
                                        <p:cTn id="67" dur="500"/>
                                        <p:tgtEl>
                                          <p:spTgt spid="26"/>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up)">
                                      <p:cBhvr>
                                        <p:cTn id="71" dur="500"/>
                                        <p:tgtEl>
                                          <p:spTgt spid="17"/>
                                        </p:tgtEl>
                                      </p:cBhvr>
                                    </p:animEffect>
                                  </p:childTnLst>
                                </p:cTn>
                              </p:par>
                            </p:childTnLst>
                          </p:cTn>
                        </p:par>
                        <p:par>
                          <p:cTn id="72" fill="hold">
                            <p:stCondLst>
                              <p:cond delay="1500"/>
                            </p:stCondLst>
                            <p:childTnLst>
                              <p:par>
                                <p:cTn id="73" presetID="22" presetClass="entr" presetSubtype="1" fill="hold" grpId="0" nodeType="after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up)">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wipe(up)">
                                      <p:cBhvr>
                                        <p:cTn id="80" dur="500"/>
                                        <p:tgtEl>
                                          <p:spTgt spid="24"/>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wipe(up)">
                                      <p:cBhvr>
                                        <p:cTn id="84" dur="500"/>
                                        <p:tgtEl>
                                          <p:spTgt spid="23"/>
                                        </p:tgtEl>
                                      </p:cBhvr>
                                    </p:animEffect>
                                  </p:childTnLst>
                                </p:cTn>
                              </p:par>
                            </p:childTnLst>
                          </p:cTn>
                        </p:par>
                        <p:par>
                          <p:cTn id="85" fill="hold">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up)">
                                      <p:cBhvr>
                                        <p:cTn id="88" dur="500"/>
                                        <p:tgtEl>
                                          <p:spTgt spid="19"/>
                                        </p:tgtEl>
                                      </p:cBhvr>
                                    </p:animEffect>
                                  </p:childTnLst>
                                </p:cTn>
                              </p:par>
                            </p:childTnLst>
                          </p:cTn>
                        </p:par>
                        <p:par>
                          <p:cTn id="89" fill="hold">
                            <p:stCondLst>
                              <p:cond delay="1500"/>
                            </p:stCondLst>
                            <p:childTnLst>
                              <p:par>
                                <p:cTn id="90" presetID="22" presetClass="entr" presetSubtype="1" fill="hold" grpId="0"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up)">
                                      <p:cBhvr>
                                        <p:cTn id="92" dur="50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wipe(up)">
                                      <p:cBhvr>
                                        <p:cTn id="97" dur="500"/>
                                        <p:tgtEl>
                                          <p:spTgt spid="21"/>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ipe(up)">
                                      <p:cBhvr>
                                        <p:cTn id="101" dur="500"/>
                                        <p:tgtEl>
                                          <p:spTgt spid="2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wipe(up)">
                                      <p:cBhvr>
                                        <p:cTn id="106" dur="500"/>
                                        <p:tgtEl>
                                          <p:spTgt spid="2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5"/>
                                        </p:tgtEl>
                                        <p:attrNameLst>
                                          <p:attrName>style.visibility</p:attrName>
                                        </p:attrNameLst>
                                      </p:cBhvr>
                                      <p:to>
                                        <p:strVal val="visible"/>
                                      </p:to>
                                    </p:set>
                                    <p:animEffect transition="in" filter="wipe(up)">
                                      <p:cBhvr>
                                        <p:cTn id="111" dur="500"/>
                                        <p:tgtEl>
                                          <p:spTgt spid="2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28"/>
                                        </p:tgtEl>
                                        <p:attrNameLst>
                                          <p:attrName>style.visibility</p:attrName>
                                        </p:attrNameLst>
                                      </p:cBhvr>
                                      <p:to>
                                        <p:strVal val="visible"/>
                                      </p:to>
                                    </p:set>
                                    <p:animEffect transition="in" filter="wipe(up)">
                                      <p:cBhvr>
                                        <p:cTn id="116" dur="500"/>
                                        <p:tgtEl>
                                          <p:spTgt spid="2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31"/>
                                        </p:tgtEl>
                                        <p:attrNameLst>
                                          <p:attrName>style.visibility</p:attrName>
                                        </p:attrNameLst>
                                      </p:cBhvr>
                                      <p:to>
                                        <p:strVal val="visible"/>
                                      </p:to>
                                    </p:set>
                                    <p:animEffect transition="in" filter="wipe(up)">
                                      <p:cBhvr>
                                        <p:cTn id="121" dur="500"/>
                                        <p:tgtEl>
                                          <p:spTgt spid="31"/>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wipe(up)">
                                      <p:cBhvr>
                                        <p:cTn id="126" dur="500"/>
                                        <p:tgtEl>
                                          <p:spTgt spid="34"/>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wipe(up)">
                                      <p:cBhvr>
                                        <p:cTn id="1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utoUpdateAnimBg="0"/>
      <p:bldP spid="11" grpId="0" animBg="1"/>
      <p:bldP spid="12" grpId="0" autoUpdateAnimBg="0"/>
      <p:bldP spid="13" grpId="0" animBg="1"/>
      <p:bldP spid="14" grpId="0" autoUpdateAnimBg="0"/>
      <p:bldP spid="15" grpId="0" animBg="1"/>
      <p:bldP spid="16" grpId="0" autoUpdateAnimBg="0"/>
      <p:bldP spid="17" grpId="0" animBg="1"/>
      <p:bldP spid="18" grpId="0" autoUpdateAnimBg="0"/>
      <p:bldP spid="19" grpId="0" animBg="1"/>
      <p:bldP spid="20" grpId="0" animBg="1" autoUpdateAnimBg="0"/>
      <p:bldP spid="21" grpId="0" animBg="1"/>
      <p:bldP spid="22" grpId="0" animBg="1" autoUpdateAnimBg="0"/>
      <p:bldP spid="23" grpId="0" autoUpdateAnimBg="0"/>
      <p:bldP spid="24" grpId="0" animBg="1" autoUpdateAnimBg="0"/>
      <p:bldP spid="25" grpId="0" animBg="1" autoUpdateAnimBg="0"/>
      <p:bldP spid="26" grpId="0" autoUpdateAnimBg="0"/>
      <p:bldP spid="27" grpId="0" animBg="1" autoUpdateAnimBg="0"/>
      <p:bldP spid="28" grpId="0" animBg="1" autoUpdateAnimBg="0"/>
      <p:bldP spid="29" grpId="0" autoUpdateAnimBg="0"/>
      <p:bldP spid="30" grpId="0" animBg="1" autoUpdateAnimBg="0"/>
      <p:bldP spid="31" grpId="0" animBg="1" autoUpdateAnimBg="0"/>
      <p:bldP spid="32" grpId="0" autoUpdateAnimBg="0"/>
      <p:bldP spid="33" grpId="0" animBg="1" autoUpdateAnimBg="0"/>
      <p:bldP spid="34" grpId="0" animBg="1" autoUpdateAnimBg="0"/>
      <p:bldP spid="35" grpId="0" autoUpdateAnimBg="0"/>
      <p:bldP spid="36" grpId="0" animBg="1" autoUpdateAnimBg="0"/>
      <p:bldP spid="37"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7. Think: Sum of Squares </a:t>
            </a:r>
            <a:r>
              <a:rPr lang="en-US" dirty="0" smtClean="0"/>
              <a:t>(5/6)</a:t>
            </a:r>
            <a:endParaRPr lang="en-SG" dirty="0"/>
          </a:p>
        </p:txBody>
      </p:sp>
      <p:sp>
        <p:nvSpPr>
          <p:cNvPr id="3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9" name="TextBox 68"/>
          <p:cNvSpPr txBox="1"/>
          <p:nvPr/>
        </p:nvSpPr>
        <p:spPr>
          <a:xfrm>
            <a:off x="478514" y="2211179"/>
            <a:ext cx="4359233" cy="1815882"/>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sumSq2(</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x, </a:t>
            </a: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y)</a:t>
            </a:r>
          </a:p>
          <a:p>
            <a:pPr>
              <a:tabLst>
                <a:tab pos="363538" algn="l"/>
                <a:tab pos="714375" algn="l"/>
                <a:tab pos="1077913" algn="l"/>
              </a:tabLst>
              <a:defRPr/>
            </a:pPr>
            <a:r>
              <a:rPr lang="en-US" sz="1600" b="1" dirty="0">
                <a:latin typeface="Courier New" pitchFamily="49" charset="0"/>
                <a:cs typeface="Courier New" pitchFamily="49" charset="0"/>
              </a:rPr>
              <a:t>{</a:t>
            </a:r>
          </a:p>
          <a:p>
            <a:pPr>
              <a:tabLst>
                <a:tab pos="363538" algn="l"/>
                <a:tab pos="714375" algn="l"/>
                <a:tab pos="1077913" algn="l"/>
              </a:tabLst>
              <a:defRPr/>
            </a:pPr>
            <a:r>
              <a:rPr lang="en-US" sz="1600" b="1" dirty="0">
                <a:solidFill>
                  <a:srgbClr val="0000FF"/>
                </a:solidFill>
                <a:latin typeface="Courier New" pitchFamily="49" charset="0"/>
                <a:cs typeface="Courier New" pitchFamily="49" charset="0"/>
              </a:rPr>
              <a:t>   if</a:t>
            </a:r>
            <a:r>
              <a:rPr lang="en-US" sz="1600" b="1" dirty="0">
                <a:latin typeface="Courier New" pitchFamily="49" charset="0"/>
                <a:cs typeface="Courier New" pitchFamily="49" charset="0"/>
              </a:rPr>
              <a:t> (x == y</a:t>
            </a: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y*y;</a:t>
            </a:r>
          </a:p>
          <a:p>
            <a:pPr>
              <a:tabLst>
                <a:tab pos="363538" algn="l"/>
                <a:tab pos="714375" algn="l"/>
                <a:tab pos="1077913" algn="l"/>
              </a:tabLst>
              <a:defRPr/>
            </a:pPr>
            <a:r>
              <a:rPr lang="en-US" sz="1600" b="1" dirty="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else</a:t>
            </a:r>
          </a:p>
          <a:p>
            <a:pPr>
              <a:tabLst>
                <a:tab pos="363538" algn="l"/>
                <a:tab pos="714375" algn="l"/>
                <a:tab pos="1077913" algn="l"/>
              </a:tabLst>
              <a:defRPr/>
            </a:pPr>
            <a:r>
              <a:rPr lang="en-US" sz="1600" b="1" dirty="0">
                <a:solidFill>
                  <a:srgbClr val="0000FF"/>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     return</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y*y + sumSq2(x, y-</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a:t>
            </a:r>
          </a:p>
          <a:p>
            <a:pPr>
              <a:tabLst>
                <a:tab pos="363538" algn="l"/>
                <a:tab pos="714375" algn="l"/>
                <a:tab pos="1077913" algn="l"/>
              </a:tabLst>
              <a:defRPr/>
            </a:pPr>
            <a:r>
              <a:rPr lang="en-US" sz="1600" b="1" dirty="0">
                <a:latin typeface="Courier New" pitchFamily="49" charset="0"/>
                <a:cs typeface="Courier New" pitchFamily="49" charset="0"/>
              </a:rPr>
              <a:t>}</a:t>
            </a:r>
          </a:p>
        </p:txBody>
      </p:sp>
      <p:grpSp>
        <p:nvGrpSpPr>
          <p:cNvPr id="38" name="Group 33"/>
          <p:cNvGrpSpPr>
            <a:grpSpLocks/>
          </p:cNvGrpSpPr>
          <p:nvPr/>
        </p:nvGrpSpPr>
        <p:grpSpPr bwMode="auto">
          <a:xfrm>
            <a:off x="5617553" y="1401711"/>
            <a:ext cx="2362200" cy="4792663"/>
            <a:chOff x="3264" y="1104"/>
            <a:chExt cx="1488" cy="3019"/>
          </a:xfrm>
        </p:grpSpPr>
        <p:sp>
          <p:nvSpPr>
            <p:cNvPr id="39" name="Text Box 34"/>
            <p:cNvSpPr txBox="1">
              <a:spLocks noChangeArrowheads="1"/>
            </p:cNvSpPr>
            <p:nvPr/>
          </p:nvSpPr>
          <p:spPr bwMode="auto">
            <a:xfrm>
              <a:off x="3456" y="1344"/>
              <a:ext cx="1105"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solidFill>
                    <a:srgbClr val="C00000"/>
                  </a:solidFill>
                </a:rPr>
                <a:t>sumSq2(5,10</a:t>
              </a:r>
              <a:r>
                <a:rPr lang="en-US" b="1" dirty="0">
                  <a:solidFill>
                    <a:srgbClr val="C00000"/>
                  </a:solidFill>
                </a:rPr>
                <a:t>)</a:t>
              </a:r>
            </a:p>
          </p:txBody>
        </p:sp>
        <p:sp>
          <p:nvSpPr>
            <p:cNvPr id="40" name="Text Box 35"/>
            <p:cNvSpPr txBox="1">
              <a:spLocks noChangeArrowheads="1"/>
            </p:cNvSpPr>
            <p:nvPr/>
          </p:nvSpPr>
          <p:spPr bwMode="auto">
            <a:xfrm>
              <a:off x="3456"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sumSq2(5,9</a:t>
              </a:r>
              <a:r>
                <a:rPr lang="en-US" b="1" dirty="0"/>
                <a:t>)</a:t>
              </a:r>
            </a:p>
          </p:txBody>
        </p:sp>
        <p:sp>
          <p:nvSpPr>
            <p:cNvPr id="41" name="Line 36"/>
            <p:cNvSpPr>
              <a:spLocks noChangeShapeType="1"/>
            </p:cNvSpPr>
            <p:nvPr/>
          </p:nvSpPr>
          <p:spPr bwMode="auto">
            <a:xfrm>
              <a:off x="3888" y="1584"/>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2" name="Text Box 37"/>
            <p:cNvSpPr txBox="1">
              <a:spLocks noChangeArrowheads="1"/>
            </p:cNvSpPr>
            <p:nvPr/>
          </p:nvSpPr>
          <p:spPr bwMode="auto">
            <a:xfrm>
              <a:off x="3456" y="2208"/>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sumSq2(5,8</a:t>
              </a:r>
              <a:r>
                <a:rPr lang="en-US" b="1" dirty="0"/>
                <a:t>)</a:t>
              </a:r>
            </a:p>
          </p:txBody>
        </p:sp>
        <p:sp>
          <p:nvSpPr>
            <p:cNvPr id="43" name="Line 38"/>
            <p:cNvSpPr>
              <a:spLocks noChangeShapeType="1"/>
            </p:cNvSpPr>
            <p:nvPr/>
          </p:nvSpPr>
          <p:spPr bwMode="auto">
            <a:xfrm>
              <a:off x="3888" y="201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4" name="Text Box 39"/>
            <p:cNvSpPr txBox="1">
              <a:spLocks noChangeArrowheads="1"/>
            </p:cNvSpPr>
            <p:nvPr/>
          </p:nvSpPr>
          <p:spPr bwMode="auto">
            <a:xfrm>
              <a:off x="3456" y="2640"/>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sumSq2(5,7</a:t>
              </a:r>
              <a:r>
                <a:rPr lang="en-US" b="1" dirty="0"/>
                <a:t>)</a:t>
              </a:r>
            </a:p>
          </p:txBody>
        </p:sp>
        <p:sp>
          <p:nvSpPr>
            <p:cNvPr id="45" name="Line 40"/>
            <p:cNvSpPr>
              <a:spLocks noChangeShapeType="1"/>
            </p:cNvSpPr>
            <p:nvPr/>
          </p:nvSpPr>
          <p:spPr bwMode="auto">
            <a:xfrm>
              <a:off x="3888" y="2448"/>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6" name="Text Box 41"/>
            <p:cNvSpPr txBox="1">
              <a:spLocks noChangeArrowheads="1"/>
            </p:cNvSpPr>
            <p:nvPr/>
          </p:nvSpPr>
          <p:spPr bwMode="auto">
            <a:xfrm>
              <a:off x="3456" y="3072"/>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sumSq2(5,6</a:t>
              </a:r>
              <a:r>
                <a:rPr lang="en-US" b="1" dirty="0"/>
                <a:t>)</a:t>
              </a:r>
            </a:p>
          </p:txBody>
        </p:sp>
        <p:sp>
          <p:nvSpPr>
            <p:cNvPr id="47" name="Line 42"/>
            <p:cNvSpPr>
              <a:spLocks noChangeShapeType="1"/>
            </p:cNvSpPr>
            <p:nvPr/>
          </p:nvSpPr>
          <p:spPr bwMode="auto">
            <a:xfrm>
              <a:off x="3888" y="2880"/>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8" name="Text Box 43"/>
            <p:cNvSpPr txBox="1">
              <a:spLocks noChangeArrowheads="1"/>
            </p:cNvSpPr>
            <p:nvPr/>
          </p:nvSpPr>
          <p:spPr bwMode="auto">
            <a:xfrm>
              <a:off x="3456" y="3504"/>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sumSq2(5,5</a:t>
              </a:r>
              <a:r>
                <a:rPr lang="en-US" b="1" dirty="0"/>
                <a:t>)</a:t>
              </a:r>
            </a:p>
          </p:txBody>
        </p:sp>
        <p:sp>
          <p:nvSpPr>
            <p:cNvPr id="49" name="Line 44"/>
            <p:cNvSpPr>
              <a:spLocks noChangeShapeType="1"/>
            </p:cNvSpPr>
            <p:nvPr/>
          </p:nvSpPr>
          <p:spPr bwMode="auto">
            <a:xfrm>
              <a:off x="3888" y="3312"/>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0" name="Text Box 45"/>
            <p:cNvSpPr txBox="1">
              <a:spLocks noChangeArrowheads="1"/>
            </p:cNvSpPr>
            <p:nvPr/>
          </p:nvSpPr>
          <p:spPr bwMode="auto">
            <a:xfrm>
              <a:off x="3744" y="3915"/>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1" name="Line 46"/>
            <p:cNvSpPr>
              <a:spLocks noChangeShapeType="1"/>
            </p:cNvSpPr>
            <p:nvPr/>
          </p:nvSpPr>
          <p:spPr bwMode="auto">
            <a:xfrm>
              <a:off x="3888" y="369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2" name="Text Box 47"/>
            <p:cNvSpPr txBox="1">
              <a:spLocks noChangeArrowheads="1"/>
            </p:cNvSpPr>
            <p:nvPr/>
          </p:nvSpPr>
          <p:spPr bwMode="auto">
            <a:xfrm>
              <a:off x="3984" y="331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3" name="Text Box 48"/>
            <p:cNvSpPr txBox="1">
              <a:spLocks noChangeArrowheads="1"/>
            </p:cNvSpPr>
            <p:nvPr/>
          </p:nvSpPr>
          <p:spPr bwMode="auto">
            <a:xfrm>
              <a:off x="3504" y="3312"/>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4" name="Text Box 49"/>
            <p:cNvSpPr txBox="1">
              <a:spLocks noChangeArrowheads="1"/>
            </p:cNvSpPr>
            <p:nvPr/>
          </p:nvSpPr>
          <p:spPr bwMode="auto">
            <a:xfrm>
              <a:off x="3264" y="3312"/>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55" name="Text Box 50"/>
            <p:cNvSpPr txBox="1">
              <a:spLocks noChangeArrowheads="1"/>
            </p:cNvSpPr>
            <p:nvPr/>
          </p:nvSpPr>
          <p:spPr bwMode="auto">
            <a:xfrm>
              <a:off x="398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56" name="Text Box 51"/>
            <p:cNvSpPr txBox="1">
              <a:spLocks noChangeArrowheads="1"/>
            </p:cNvSpPr>
            <p:nvPr/>
          </p:nvSpPr>
          <p:spPr bwMode="auto">
            <a:xfrm>
              <a:off x="3504" y="2880"/>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7" name="Text Box 52"/>
            <p:cNvSpPr txBox="1">
              <a:spLocks noChangeArrowheads="1"/>
            </p:cNvSpPr>
            <p:nvPr/>
          </p:nvSpPr>
          <p:spPr bwMode="auto">
            <a:xfrm>
              <a:off x="3264" y="2880"/>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58" name="Text Box 53"/>
            <p:cNvSpPr txBox="1">
              <a:spLocks noChangeArrowheads="1"/>
            </p:cNvSpPr>
            <p:nvPr/>
          </p:nvSpPr>
          <p:spPr bwMode="auto">
            <a:xfrm>
              <a:off x="3984" y="244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59" name="Text Box 54"/>
            <p:cNvSpPr txBox="1">
              <a:spLocks noChangeArrowheads="1"/>
            </p:cNvSpPr>
            <p:nvPr/>
          </p:nvSpPr>
          <p:spPr bwMode="auto">
            <a:xfrm>
              <a:off x="3504" y="2448"/>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0" name="Text Box 55"/>
            <p:cNvSpPr txBox="1">
              <a:spLocks noChangeArrowheads="1"/>
            </p:cNvSpPr>
            <p:nvPr/>
          </p:nvSpPr>
          <p:spPr bwMode="auto">
            <a:xfrm>
              <a:off x="3264" y="2448"/>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61" name="Text Box 56"/>
            <p:cNvSpPr txBox="1">
              <a:spLocks noChangeArrowheads="1"/>
            </p:cNvSpPr>
            <p:nvPr/>
          </p:nvSpPr>
          <p:spPr bwMode="auto">
            <a:xfrm>
              <a:off x="3984" y="201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dirty="0"/>
                <a:t>174</a:t>
              </a:r>
            </a:p>
          </p:txBody>
        </p:sp>
        <p:sp>
          <p:nvSpPr>
            <p:cNvPr id="62" name="Text Box 57"/>
            <p:cNvSpPr txBox="1">
              <a:spLocks noChangeArrowheads="1"/>
            </p:cNvSpPr>
            <p:nvPr/>
          </p:nvSpPr>
          <p:spPr bwMode="auto">
            <a:xfrm>
              <a:off x="3504" y="2016"/>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3" name="Text Box 58"/>
            <p:cNvSpPr txBox="1">
              <a:spLocks noChangeArrowheads="1"/>
            </p:cNvSpPr>
            <p:nvPr/>
          </p:nvSpPr>
          <p:spPr bwMode="auto">
            <a:xfrm>
              <a:off x="3264" y="2016"/>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64" name="Text Box 59"/>
            <p:cNvSpPr txBox="1">
              <a:spLocks noChangeArrowheads="1"/>
            </p:cNvSpPr>
            <p:nvPr/>
          </p:nvSpPr>
          <p:spPr bwMode="auto">
            <a:xfrm>
              <a:off x="3984"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dirty="0"/>
                <a:t>255</a:t>
              </a:r>
            </a:p>
          </p:txBody>
        </p:sp>
        <p:sp>
          <p:nvSpPr>
            <p:cNvPr id="65" name="Text Box 60"/>
            <p:cNvSpPr txBox="1">
              <a:spLocks noChangeArrowheads="1"/>
            </p:cNvSpPr>
            <p:nvPr/>
          </p:nvSpPr>
          <p:spPr bwMode="auto">
            <a:xfrm>
              <a:off x="3504" y="1584"/>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6" name="Text Box 61"/>
            <p:cNvSpPr txBox="1">
              <a:spLocks noChangeArrowheads="1"/>
            </p:cNvSpPr>
            <p:nvPr/>
          </p:nvSpPr>
          <p:spPr bwMode="auto">
            <a:xfrm>
              <a:off x="3264" y="1584"/>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67" name="Text Box 62"/>
            <p:cNvSpPr txBox="1">
              <a:spLocks noChangeArrowheads="1"/>
            </p:cNvSpPr>
            <p:nvPr/>
          </p:nvSpPr>
          <p:spPr bwMode="auto">
            <a:xfrm>
              <a:off x="3648" y="110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grpSp>
      <p:sp>
        <p:nvSpPr>
          <p:cNvPr id="68" name="Content Placeholder 3"/>
          <p:cNvSpPr txBox="1">
            <a:spLocks/>
          </p:cNvSpPr>
          <p:nvPr/>
        </p:nvSpPr>
        <p:spPr bwMode="auto">
          <a:xfrm>
            <a:off x="457200" y="1371600"/>
            <a:ext cx="8229600" cy="558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lvl="0">
              <a:spcBef>
                <a:spcPts val="1200"/>
              </a:spcBef>
              <a:defRPr/>
            </a:pPr>
            <a:r>
              <a:rPr lang="en-US" dirty="0">
                <a:solidFill>
                  <a:schemeClr val="tx1"/>
                </a:solidFill>
              </a:rPr>
              <a:t>Version 2: </a:t>
            </a:r>
            <a:r>
              <a:rPr lang="en-US" dirty="0"/>
              <a:t>‘going </a:t>
            </a:r>
            <a:r>
              <a:rPr lang="en-US" dirty="0" smtClean="0"/>
              <a:t>down’</a:t>
            </a:r>
            <a:endParaRPr lang="en-US" dirty="0"/>
          </a:p>
        </p:txBody>
      </p:sp>
      <p:sp>
        <p:nvSpPr>
          <p:cNvPr id="71"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27</a:t>
            </a:fld>
            <a:endParaRPr lang="en-US" dirty="0"/>
          </a:p>
        </p:txBody>
      </p:sp>
    </p:spTree>
    <p:extLst>
      <p:ext uri="{BB962C8B-B14F-4D97-AF65-F5344CB8AC3E}">
        <p14:creationId xmlns:p14="http://schemas.microsoft.com/office/powerpoint/2010/main" val="378627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7. Think: Sum of Squares </a:t>
            </a:r>
            <a:r>
              <a:rPr lang="en-US" dirty="0" smtClean="0"/>
              <a:t>(6/6)</a:t>
            </a:r>
            <a:endParaRPr lang="en-SG" dirty="0"/>
          </a:p>
        </p:txBody>
      </p:sp>
      <p:sp>
        <p:nvSpPr>
          <p:cNvPr id="5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4"/>
          <p:cNvGrpSpPr>
            <a:grpSpLocks/>
          </p:cNvGrpSpPr>
          <p:nvPr/>
        </p:nvGrpSpPr>
        <p:grpSpPr bwMode="auto">
          <a:xfrm>
            <a:off x="263227" y="1869563"/>
            <a:ext cx="8347075" cy="4292600"/>
            <a:chOff x="110" y="1056"/>
            <a:chExt cx="5258" cy="2704"/>
          </a:xfrm>
        </p:grpSpPr>
        <p:sp>
          <p:nvSpPr>
            <p:cNvPr id="70" name="Text Box 5"/>
            <p:cNvSpPr txBox="1">
              <a:spLocks noChangeArrowheads="1"/>
            </p:cNvSpPr>
            <p:nvPr/>
          </p:nvSpPr>
          <p:spPr bwMode="auto">
            <a:xfrm>
              <a:off x="2256" y="1248"/>
              <a:ext cx="1392"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sumSq3(5,10</a:t>
              </a:r>
              <a:r>
                <a:rPr lang="en-US" b="1" dirty="0"/>
                <a:t>)</a:t>
              </a:r>
            </a:p>
          </p:txBody>
        </p:sp>
        <p:sp>
          <p:nvSpPr>
            <p:cNvPr id="71" name="Text Box 6"/>
            <p:cNvSpPr txBox="1">
              <a:spLocks noChangeArrowheads="1"/>
            </p:cNvSpPr>
            <p:nvPr/>
          </p:nvSpPr>
          <p:spPr bwMode="auto">
            <a:xfrm>
              <a:off x="35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sumSq3(8,10</a:t>
              </a:r>
              <a:r>
                <a:rPr lang="en-US" b="1" dirty="0"/>
                <a:t>)</a:t>
              </a:r>
            </a:p>
          </p:txBody>
        </p:sp>
        <p:sp>
          <p:nvSpPr>
            <p:cNvPr id="72" name="Line 7"/>
            <p:cNvSpPr>
              <a:spLocks noChangeShapeType="1"/>
            </p:cNvSpPr>
            <p:nvPr/>
          </p:nvSpPr>
          <p:spPr bwMode="auto">
            <a:xfrm flipH="1">
              <a:off x="201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73" name="Text Box 8"/>
            <p:cNvSpPr txBox="1">
              <a:spLocks noChangeArrowheads="1"/>
            </p:cNvSpPr>
            <p:nvPr/>
          </p:nvSpPr>
          <p:spPr bwMode="auto">
            <a:xfrm>
              <a:off x="422" y="2400"/>
              <a:ext cx="922"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sumSq3(5,6</a:t>
              </a:r>
              <a:r>
                <a:rPr lang="en-US" b="1" dirty="0"/>
                <a:t>)</a:t>
              </a:r>
            </a:p>
          </p:txBody>
        </p:sp>
        <p:sp>
          <p:nvSpPr>
            <p:cNvPr id="74" name="Text Box 9"/>
            <p:cNvSpPr txBox="1">
              <a:spLocks noChangeArrowheads="1"/>
            </p:cNvSpPr>
            <p:nvPr/>
          </p:nvSpPr>
          <p:spPr bwMode="auto">
            <a:xfrm>
              <a:off x="48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75" name="Text Box 10"/>
            <p:cNvSpPr txBox="1">
              <a:spLocks noChangeArrowheads="1"/>
            </p:cNvSpPr>
            <p:nvPr/>
          </p:nvSpPr>
          <p:spPr bwMode="auto">
            <a:xfrm>
              <a:off x="38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76" name="Text Box 11"/>
            <p:cNvSpPr txBox="1">
              <a:spLocks noChangeArrowheads="1"/>
            </p:cNvSpPr>
            <p:nvPr/>
          </p:nvSpPr>
          <p:spPr bwMode="auto">
            <a:xfrm>
              <a:off x="2784" y="105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sp>
          <p:nvSpPr>
            <p:cNvPr id="77" name="Text Box 12"/>
            <p:cNvSpPr txBox="1">
              <a:spLocks noChangeArrowheads="1"/>
            </p:cNvSpPr>
            <p:nvPr/>
          </p:nvSpPr>
          <p:spPr bwMode="auto">
            <a:xfrm>
              <a:off x="11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smtClean="0"/>
                <a:t>sumSq3(5,7</a:t>
              </a:r>
              <a:r>
                <a:rPr lang="en-US" b="1" dirty="0"/>
                <a:t>)</a:t>
              </a:r>
            </a:p>
          </p:txBody>
        </p:sp>
        <p:sp>
          <p:nvSpPr>
            <p:cNvPr id="78" name="Line 13"/>
            <p:cNvSpPr>
              <a:spLocks noChangeShapeType="1"/>
            </p:cNvSpPr>
            <p:nvPr/>
          </p:nvSpPr>
          <p:spPr bwMode="auto">
            <a:xfrm>
              <a:off x="297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79" name="Text Box 14"/>
            <p:cNvSpPr txBox="1">
              <a:spLocks noChangeArrowheads="1"/>
            </p:cNvSpPr>
            <p:nvPr/>
          </p:nvSpPr>
          <p:spPr bwMode="auto">
            <a:xfrm>
              <a:off x="1706" y="2400"/>
              <a:ext cx="934"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sumSq3(7,7</a:t>
              </a:r>
              <a:r>
                <a:rPr lang="en-US" b="1" dirty="0"/>
                <a:t>)</a:t>
              </a:r>
            </a:p>
          </p:txBody>
        </p:sp>
        <p:sp>
          <p:nvSpPr>
            <p:cNvPr id="80" name="Text Box 15"/>
            <p:cNvSpPr txBox="1">
              <a:spLocks noChangeArrowheads="1"/>
            </p:cNvSpPr>
            <p:nvPr/>
          </p:nvSpPr>
          <p:spPr bwMode="auto">
            <a:xfrm>
              <a:off x="2940" y="2400"/>
              <a:ext cx="948"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sumSq3(8,9</a:t>
              </a:r>
              <a:r>
                <a:rPr lang="en-US" b="1" dirty="0"/>
                <a:t>)</a:t>
              </a:r>
            </a:p>
          </p:txBody>
        </p:sp>
        <p:sp>
          <p:nvSpPr>
            <p:cNvPr id="81" name="Text Box 16"/>
            <p:cNvSpPr txBox="1">
              <a:spLocks noChangeArrowheads="1"/>
            </p:cNvSpPr>
            <p:nvPr/>
          </p:nvSpPr>
          <p:spPr bwMode="auto">
            <a:xfrm>
              <a:off x="4272" y="2400"/>
              <a:ext cx="109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sumSq3(10,10</a:t>
              </a:r>
              <a:r>
                <a:rPr lang="en-US" b="1" dirty="0"/>
                <a:t>)</a:t>
              </a:r>
            </a:p>
          </p:txBody>
        </p:sp>
        <p:sp>
          <p:nvSpPr>
            <p:cNvPr id="82" name="Line 17"/>
            <p:cNvSpPr>
              <a:spLocks noChangeShapeType="1"/>
            </p:cNvSpPr>
            <p:nvPr/>
          </p:nvSpPr>
          <p:spPr bwMode="auto">
            <a:xfrm flipH="1">
              <a:off x="96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3" name="Line 18"/>
            <p:cNvSpPr>
              <a:spLocks noChangeShapeType="1"/>
            </p:cNvSpPr>
            <p:nvPr/>
          </p:nvSpPr>
          <p:spPr bwMode="auto">
            <a:xfrm>
              <a:off x="168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4" name="Line 19"/>
            <p:cNvSpPr>
              <a:spLocks noChangeShapeType="1"/>
            </p:cNvSpPr>
            <p:nvPr/>
          </p:nvSpPr>
          <p:spPr bwMode="auto">
            <a:xfrm flipH="1">
              <a:off x="340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5" name="Line 20"/>
            <p:cNvSpPr>
              <a:spLocks noChangeShapeType="1"/>
            </p:cNvSpPr>
            <p:nvPr/>
          </p:nvSpPr>
          <p:spPr bwMode="auto">
            <a:xfrm>
              <a:off x="412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6" name="Text Box 21"/>
            <p:cNvSpPr txBox="1">
              <a:spLocks noChangeArrowheads="1"/>
            </p:cNvSpPr>
            <p:nvPr/>
          </p:nvSpPr>
          <p:spPr bwMode="auto">
            <a:xfrm>
              <a:off x="110" y="3072"/>
              <a:ext cx="94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sumSq3(5,5</a:t>
              </a:r>
              <a:r>
                <a:rPr lang="en-US" b="1" dirty="0"/>
                <a:t>)</a:t>
              </a:r>
            </a:p>
          </p:txBody>
        </p:sp>
        <p:sp>
          <p:nvSpPr>
            <p:cNvPr id="87" name="Text Box 22"/>
            <p:cNvSpPr txBox="1">
              <a:spLocks noChangeArrowheads="1"/>
            </p:cNvSpPr>
            <p:nvPr/>
          </p:nvSpPr>
          <p:spPr bwMode="auto">
            <a:xfrm>
              <a:off x="1152" y="3072"/>
              <a:ext cx="957"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sumSq3(6,6</a:t>
              </a:r>
              <a:r>
                <a:rPr lang="en-US" b="1" dirty="0"/>
                <a:t>)</a:t>
              </a:r>
            </a:p>
          </p:txBody>
        </p:sp>
        <p:sp>
          <p:nvSpPr>
            <p:cNvPr id="88" name="Line 23"/>
            <p:cNvSpPr>
              <a:spLocks noChangeShapeType="1"/>
            </p:cNvSpPr>
            <p:nvPr/>
          </p:nvSpPr>
          <p:spPr bwMode="auto">
            <a:xfrm flipH="1">
              <a:off x="480"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89" name="Line 24"/>
            <p:cNvSpPr>
              <a:spLocks noChangeShapeType="1"/>
            </p:cNvSpPr>
            <p:nvPr/>
          </p:nvSpPr>
          <p:spPr bwMode="auto">
            <a:xfrm>
              <a:off x="100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0" name="Line 25"/>
            <p:cNvSpPr>
              <a:spLocks noChangeShapeType="1"/>
            </p:cNvSpPr>
            <p:nvPr/>
          </p:nvSpPr>
          <p:spPr bwMode="auto">
            <a:xfrm>
              <a:off x="2160"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1" name="Line 26"/>
            <p:cNvSpPr>
              <a:spLocks noChangeShapeType="1"/>
            </p:cNvSpPr>
            <p:nvPr/>
          </p:nvSpPr>
          <p:spPr bwMode="auto">
            <a:xfrm>
              <a:off x="62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2" name="Line 27"/>
            <p:cNvSpPr>
              <a:spLocks noChangeShapeType="1"/>
            </p:cNvSpPr>
            <p:nvPr/>
          </p:nvSpPr>
          <p:spPr bwMode="auto">
            <a:xfrm>
              <a:off x="158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3" name="Text Box 28"/>
            <p:cNvSpPr txBox="1">
              <a:spLocks noChangeArrowheads="1"/>
            </p:cNvSpPr>
            <p:nvPr/>
          </p:nvSpPr>
          <p:spPr bwMode="auto">
            <a:xfrm>
              <a:off x="144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4" name="Text Box 29"/>
            <p:cNvSpPr txBox="1">
              <a:spLocks noChangeArrowheads="1"/>
            </p:cNvSpPr>
            <p:nvPr/>
          </p:nvSpPr>
          <p:spPr bwMode="auto">
            <a:xfrm>
              <a:off x="14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95" name="Text Box 30"/>
            <p:cNvSpPr txBox="1">
              <a:spLocks noChangeArrowheads="1"/>
            </p:cNvSpPr>
            <p:nvPr/>
          </p:nvSpPr>
          <p:spPr bwMode="auto">
            <a:xfrm>
              <a:off x="1488"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6" name="Text Box 31"/>
            <p:cNvSpPr txBox="1">
              <a:spLocks noChangeArrowheads="1"/>
            </p:cNvSpPr>
            <p:nvPr/>
          </p:nvSpPr>
          <p:spPr bwMode="auto">
            <a:xfrm>
              <a:off x="62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97" name="Text Box 32"/>
            <p:cNvSpPr txBox="1">
              <a:spLocks noChangeArrowheads="1"/>
            </p:cNvSpPr>
            <p:nvPr/>
          </p:nvSpPr>
          <p:spPr bwMode="auto">
            <a:xfrm>
              <a:off x="201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98" name="Text Box 33"/>
            <p:cNvSpPr txBox="1">
              <a:spLocks noChangeArrowheads="1"/>
            </p:cNvSpPr>
            <p:nvPr/>
          </p:nvSpPr>
          <p:spPr bwMode="auto">
            <a:xfrm>
              <a:off x="230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99" name="Text Box 34"/>
            <p:cNvSpPr txBox="1">
              <a:spLocks noChangeArrowheads="1"/>
            </p:cNvSpPr>
            <p:nvPr/>
          </p:nvSpPr>
          <p:spPr bwMode="auto">
            <a:xfrm>
              <a:off x="14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100" name="Text Box 35"/>
            <p:cNvSpPr txBox="1">
              <a:spLocks noChangeArrowheads="1"/>
            </p:cNvSpPr>
            <p:nvPr/>
          </p:nvSpPr>
          <p:spPr bwMode="auto">
            <a:xfrm>
              <a:off x="292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01" name="Text Box 36"/>
            <p:cNvSpPr txBox="1">
              <a:spLocks noChangeArrowheads="1"/>
            </p:cNvSpPr>
            <p:nvPr/>
          </p:nvSpPr>
          <p:spPr bwMode="auto">
            <a:xfrm>
              <a:off x="2570" y="3072"/>
              <a:ext cx="934"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sumSq3(8,8</a:t>
              </a:r>
              <a:r>
                <a:rPr lang="en-US" b="1" dirty="0"/>
                <a:t>)</a:t>
              </a:r>
            </a:p>
          </p:txBody>
        </p:sp>
        <p:sp>
          <p:nvSpPr>
            <p:cNvPr id="102" name="Text Box 37"/>
            <p:cNvSpPr txBox="1">
              <a:spLocks noChangeArrowheads="1"/>
            </p:cNvSpPr>
            <p:nvPr/>
          </p:nvSpPr>
          <p:spPr bwMode="auto">
            <a:xfrm>
              <a:off x="3600" y="3072"/>
              <a:ext cx="953"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smtClean="0"/>
                <a:t>sumSq3(9,9</a:t>
              </a:r>
              <a:r>
                <a:rPr lang="en-US" b="1" dirty="0"/>
                <a:t>)</a:t>
              </a:r>
            </a:p>
          </p:txBody>
        </p:sp>
        <p:sp>
          <p:nvSpPr>
            <p:cNvPr id="103" name="Line 38"/>
            <p:cNvSpPr>
              <a:spLocks noChangeShapeType="1"/>
            </p:cNvSpPr>
            <p:nvPr/>
          </p:nvSpPr>
          <p:spPr bwMode="auto">
            <a:xfrm flipH="1">
              <a:off x="292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4" name="Line 39"/>
            <p:cNvSpPr>
              <a:spLocks noChangeShapeType="1"/>
            </p:cNvSpPr>
            <p:nvPr/>
          </p:nvSpPr>
          <p:spPr bwMode="auto">
            <a:xfrm>
              <a:off x="3456"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5" name="Line 40"/>
            <p:cNvSpPr>
              <a:spLocks noChangeShapeType="1"/>
            </p:cNvSpPr>
            <p:nvPr/>
          </p:nvSpPr>
          <p:spPr bwMode="auto">
            <a:xfrm>
              <a:off x="307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6" name="Line 41"/>
            <p:cNvSpPr>
              <a:spLocks noChangeShapeType="1"/>
            </p:cNvSpPr>
            <p:nvPr/>
          </p:nvSpPr>
          <p:spPr bwMode="auto">
            <a:xfrm>
              <a:off x="403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7" name="Text Box 42"/>
            <p:cNvSpPr txBox="1">
              <a:spLocks noChangeArrowheads="1"/>
            </p:cNvSpPr>
            <p:nvPr/>
          </p:nvSpPr>
          <p:spPr bwMode="auto">
            <a:xfrm>
              <a:off x="388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08" name="Text Box 43"/>
            <p:cNvSpPr txBox="1">
              <a:spLocks noChangeArrowheads="1"/>
            </p:cNvSpPr>
            <p:nvPr/>
          </p:nvSpPr>
          <p:spPr bwMode="auto">
            <a:xfrm>
              <a:off x="2592"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09" name="Text Box 44"/>
            <p:cNvSpPr txBox="1">
              <a:spLocks noChangeArrowheads="1"/>
            </p:cNvSpPr>
            <p:nvPr/>
          </p:nvSpPr>
          <p:spPr bwMode="auto">
            <a:xfrm>
              <a:off x="393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10" name="Text Box 45"/>
            <p:cNvSpPr txBox="1">
              <a:spLocks noChangeArrowheads="1"/>
            </p:cNvSpPr>
            <p:nvPr/>
          </p:nvSpPr>
          <p:spPr bwMode="auto">
            <a:xfrm>
              <a:off x="307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145</a:t>
              </a:r>
            </a:p>
          </p:txBody>
        </p:sp>
        <p:sp>
          <p:nvSpPr>
            <p:cNvPr id="111" name="Text Box 46"/>
            <p:cNvSpPr txBox="1">
              <a:spLocks noChangeArrowheads="1"/>
            </p:cNvSpPr>
            <p:nvPr/>
          </p:nvSpPr>
          <p:spPr bwMode="auto">
            <a:xfrm>
              <a:off x="475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112" name="Line 47"/>
            <p:cNvSpPr>
              <a:spLocks noChangeShapeType="1"/>
            </p:cNvSpPr>
            <p:nvPr/>
          </p:nvSpPr>
          <p:spPr bwMode="auto">
            <a:xfrm>
              <a:off x="4848"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13" name="Text Box 48"/>
            <p:cNvSpPr txBox="1">
              <a:spLocks noChangeArrowheads="1"/>
            </p:cNvSpPr>
            <p:nvPr/>
          </p:nvSpPr>
          <p:spPr bwMode="auto">
            <a:xfrm>
              <a:off x="470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grpSp>
      <p:sp>
        <p:nvSpPr>
          <p:cNvPr id="53" name="TextBox 52"/>
          <p:cNvSpPr txBox="1"/>
          <p:nvPr/>
        </p:nvSpPr>
        <p:spPr>
          <a:xfrm>
            <a:off x="5958665" y="1156358"/>
            <a:ext cx="2972680" cy="1292662"/>
          </a:xfrm>
          <a:prstGeom prst="rect">
            <a:avLst/>
          </a:prstGeom>
          <a:solidFill>
            <a:srgbClr val="CCECFF"/>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174625" algn="l"/>
                <a:tab pos="358775" algn="l"/>
                <a:tab pos="536575" algn="l"/>
              </a:tabLst>
            </a:pPr>
            <a:r>
              <a:rPr lang="en-US" sz="1300" b="1" dirty="0" smtClean="0">
                <a:solidFill>
                  <a:srgbClr val="0000FF"/>
                </a:solidFill>
                <a:latin typeface="Courier New" pitchFamily="49" charset="0"/>
                <a:cs typeface="Courier New" pitchFamily="49" charset="0"/>
              </a:rPr>
              <a:t>int</a:t>
            </a:r>
            <a:r>
              <a:rPr lang="en-US" sz="1300" b="1" dirty="0" smtClean="0">
                <a:latin typeface="Courier New" pitchFamily="49" charset="0"/>
                <a:cs typeface="Courier New" pitchFamily="49" charset="0"/>
              </a:rPr>
              <a:t> </a:t>
            </a:r>
            <a:r>
              <a:rPr lang="en-US" sz="1300" b="1" dirty="0">
                <a:latin typeface="Courier New" pitchFamily="49" charset="0"/>
                <a:cs typeface="Courier New" pitchFamily="49" charset="0"/>
              </a:rPr>
              <a:t>sumSq3(</a:t>
            </a:r>
            <a:r>
              <a:rPr lang="en-US" sz="1300" b="1" dirty="0">
                <a:solidFill>
                  <a:srgbClr val="0000FF"/>
                </a:solidFill>
                <a:latin typeface="Courier New" pitchFamily="49" charset="0"/>
                <a:cs typeface="Courier New" pitchFamily="49" charset="0"/>
              </a:rPr>
              <a:t>int</a:t>
            </a:r>
            <a:r>
              <a:rPr lang="en-US" sz="1300" b="1" dirty="0">
                <a:latin typeface="Courier New" pitchFamily="49" charset="0"/>
                <a:cs typeface="Courier New" pitchFamily="49" charset="0"/>
              </a:rPr>
              <a:t> x, </a:t>
            </a:r>
            <a:r>
              <a:rPr lang="en-US" sz="1300" b="1" dirty="0">
                <a:solidFill>
                  <a:srgbClr val="0000FF"/>
                </a:solidFill>
                <a:latin typeface="Courier New" pitchFamily="49" charset="0"/>
                <a:cs typeface="Courier New" pitchFamily="49" charset="0"/>
              </a:rPr>
              <a:t>int</a:t>
            </a:r>
            <a:r>
              <a:rPr lang="en-US" sz="1300" b="1" dirty="0">
                <a:latin typeface="Courier New" pitchFamily="49" charset="0"/>
                <a:cs typeface="Courier New" pitchFamily="49" charset="0"/>
              </a:rPr>
              <a:t> y</a:t>
            </a:r>
            <a:r>
              <a:rPr lang="en-US" sz="1300" b="1" dirty="0" smtClean="0">
                <a:latin typeface="Courier New" pitchFamily="49" charset="0"/>
                <a:cs typeface="Courier New" pitchFamily="49" charset="0"/>
              </a:rPr>
              <a:t>)</a:t>
            </a:r>
          </a:p>
          <a:p>
            <a:pPr>
              <a:tabLst>
                <a:tab pos="174625" algn="l"/>
                <a:tab pos="358775" algn="l"/>
                <a:tab pos="536575" algn="l"/>
              </a:tabLst>
            </a:pPr>
            <a:r>
              <a:rPr lang="en-US" sz="1300" b="1" dirty="0" smtClean="0">
                <a:latin typeface="Courier New" pitchFamily="49" charset="0"/>
                <a:cs typeface="Courier New" pitchFamily="49" charset="0"/>
              </a:rPr>
              <a:t>{</a:t>
            </a:r>
          </a:p>
          <a:p>
            <a:pPr>
              <a:tabLst>
                <a:tab pos="363538" algn="l"/>
                <a:tab pos="714375" algn="l"/>
                <a:tab pos="1077913" algn="l"/>
              </a:tabLst>
              <a:defRPr/>
            </a:pPr>
            <a:r>
              <a:rPr lang="en-US" sz="1300" b="1" dirty="0" smtClean="0">
                <a:solidFill>
                  <a:srgbClr val="0000FF"/>
                </a:solidFill>
                <a:latin typeface="Courier New" pitchFamily="49" charset="0"/>
                <a:cs typeface="Courier New" pitchFamily="49" charset="0"/>
              </a:rPr>
              <a:t>   </a:t>
            </a:r>
            <a:r>
              <a:rPr lang="en-US" sz="1300" b="1" dirty="0" smtClean="0">
                <a:solidFill>
                  <a:schemeClr val="tx1"/>
                </a:solidFill>
                <a:latin typeface="Courier New" pitchFamily="49" charset="0"/>
                <a:cs typeface="Courier New" pitchFamily="49" charset="0"/>
              </a:rPr>
              <a:t>...</a:t>
            </a:r>
          </a:p>
          <a:p>
            <a:pPr>
              <a:tabLst>
                <a:tab pos="363538" algn="l"/>
                <a:tab pos="714375" algn="l"/>
                <a:tab pos="1077913" algn="l"/>
              </a:tabLst>
              <a:defRPr/>
            </a:pPr>
            <a:r>
              <a:rPr lang="en-US" sz="1300" b="1" dirty="0" smtClean="0">
                <a:solidFill>
                  <a:srgbClr val="0000FF"/>
                </a:solidFill>
                <a:latin typeface="Courier New" pitchFamily="49" charset="0"/>
                <a:cs typeface="Courier New" pitchFamily="49" charset="0"/>
              </a:rPr>
              <a:t>   return</a:t>
            </a:r>
            <a:r>
              <a:rPr lang="en-US" sz="1300" b="1" dirty="0" smtClean="0">
                <a:latin typeface="Courier New" pitchFamily="49" charset="0"/>
                <a:cs typeface="Courier New" pitchFamily="49" charset="0"/>
              </a:rPr>
              <a:t> sumSq3(x, mid) +</a:t>
            </a:r>
          </a:p>
          <a:p>
            <a:pPr>
              <a:tabLst>
                <a:tab pos="363538" algn="l"/>
                <a:tab pos="714375" algn="l"/>
                <a:tab pos="1077913" algn="l"/>
              </a:tabLst>
              <a:defRPr/>
            </a:pPr>
            <a:r>
              <a:rPr lang="en-US" sz="1300" b="1" dirty="0">
                <a:latin typeface="Courier New" pitchFamily="49" charset="0"/>
                <a:cs typeface="Courier New" pitchFamily="49" charset="0"/>
              </a:rPr>
              <a:t> </a:t>
            </a:r>
            <a:r>
              <a:rPr lang="en-US" sz="1300" b="1" dirty="0" smtClean="0">
                <a:latin typeface="Courier New" pitchFamily="49" charset="0"/>
                <a:cs typeface="Courier New" pitchFamily="49" charset="0"/>
              </a:rPr>
              <a:t>         sumSq3(mid+</a:t>
            </a:r>
            <a:r>
              <a:rPr lang="en-US" sz="1300" b="1" dirty="0">
                <a:solidFill>
                  <a:srgbClr val="006600"/>
                </a:solidFill>
                <a:latin typeface="Courier New" pitchFamily="49" charset="0"/>
                <a:cs typeface="Courier New" pitchFamily="49" charset="0"/>
              </a:rPr>
              <a:t>1</a:t>
            </a:r>
            <a:r>
              <a:rPr lang="en-US" sz="1300" b="1" dirty="0">
                <a:latin typeface="Courier New" pitchFamily="49" charset="0"/>
                <a:cs typeface="Courier New" pitchFamily="49" charset="0"/>
              </a:rPr>
              <a:t>, y</a:t>
            </a:r>
            <a:r>
              <a:rPr lang="en-US" sz="1300" b="1" dirty="0" smtClean="0">
                <a:latin typeface="Courier New" pitchFamily="49" charset="0"/>
                <a:cs typeface="Courier New" pitchFamily="49" charset="0"/>
              </a:rPr>
              <a:t>);</a:t>
            </a:r>
          </a:p>
          <a:p>
            <a:pPr>
              <a:tabLst>
                <a:tab pos="174625" algn="l"/>
                <a:tab pos="358775" algn="l"/>
                <a:tab pos="536575" algn="l"/>
              </a:tabLst>
            </a:pPr>
            <a:r>
              <a:rPr lang="en-US" sz="1300" b="1" dirty="0" smtClean="0">
                <a:latin typeface="Courier New" pitchFamily="49" charset="0"/>
                <a:cs typeface="Courier New" pitchFamily="49" charset="0"/>
              </a:rPr>
              <a:t>}</a:t>
            </a:r>
          </a:p>
        </p:txBody>
      </p:sp>
      <p:sp>
        <p:nvSpPr>
          <p:cNvPr id="54" name="Content Placeholder 3"/>
          <p:cNvSpPr txBox="1">
            <a:spLocks/>
          </p:cNvSpPr>
          <p:nvPr/>
        </p:nvSpPr>
        <p:spPr bwMode="auto">
          <a:xfrm>
            <a:off x="457200" y="1371600"/>
            <a:ext cx="8229600" cy="558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lvl="0"/>
            <a:r>
              <a:rPr lang="en-US" dirty="0">
                <a:solidFill>
                  <a:schemeClr val="tx1"/>
                </a:solidFill>
              </a:rPr>
              <a:t>Version 3 </a:t>
            </a:r>
            <a:r>
              <a:rPr lang="en-US" dirty="0"/>
              <a:t>trace tree</a:t>
            </a:r>
          </a:p>
        </p:txBody>
      </p:sp>
      <p:sp>
        <p:nvSpPr>
          <p:cNvPr id="56"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28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3" name="Content Placeholder 2"/>
          <p:cNvSpPr>
            <a:spLocks noGrp="1"/>
          </p:cNvSpPr>
          <p:nvPr>
            <p:ph idx="1"/>
          </p:nvPr>
        </p:nvSpPr>
        <p:spPr>
          <a:xfrm>
            <a:off x="457200" y="1371600"/>
            <a:ext cx="8229600" cy="3631763"/>
          </a:xfrm>
        </p:spPr>
        <p:txBody>
          <a:bodyPr>
            <a:spAutoFit/>
          </a:bodyPr>
          <a:lstStyle/>
          <a:p>
            <a:pPr>
              <a:spcBef>
                <a:spcPts val="1200"/>
              </a:spcBef>
            </a:pPr>
            <a:r>
              <a:rPr lang="en-US" sz="2800" dirty="0">
                <a:solidFill>
                  <a:schemeClr val="tx1"/>
                </a:solidFill>
              </a:rPr>
              <a:t>Given an array  </a:t>
            </a:r>
          </a:p>
          <a:p>
            <a:pPr lvl="1">
              <a:spcBef>
                <a:spcPts val="1200"/>
              </a:spcBef>
              <a:buNone/>
            </a:pPr>
            <a:r>
              <a:rPr lang="en-US" sz="2400" dirty="0"/>
              <a:t>	</a:t>
            </a:r>
            <a:r>
              <a:rPr lang="en-US" sz="2400" dirty="0" err="1">
                <a:solidFill>
                  <a:srgbClr val="0000FF"/>
                </a:solidFill>
              </a:rPr>
              <a:t>int</a:t>
            </a:r>
            <a:r>
              <a:rPr lang="en-US" sz="2400" dirty="0">
                <a:solidFill>
                  <a:srgbClr val="0000FF"/>
                </a:solidFill>
              </a:rPr>
              <a:t> list[] = { 9, -2, 1, 7, 3, 9, -5, 7, 2, 1, 7, -2, 0, 8, -3 } </a:t>
            </a:r>
          </a:p>
          <a:p>
            <a:pPr>
              <a:spcBef>
                <a:spcPts val="1200"/>
              </a:spcBef>
            </a:pPr>
            <a:endParaRPr lang="en-US" sz="2800" dirty="0" smtClean="0">
              <a:solidFill>
                <a:schemeClr val="tx1"/>
              </a:solidFill>
            </a:endParaRPr>
          </a:p>
          <a:p>
            <a:pPr>
              <a:spcBef>
                <a:spcPts val="1200"/>
              </a:spcBef>
            </a:pPr>
            <a:r>
              <a:rPr lang="en-US" sz="2800" dirty="0" smtClean="0">
                <a:solidFill>
                  <a:schemeClr val="tx1"/>
                </a:solidFill>
              </a:rPr>
              <a:t>We want function call</a:t>
            </a:r>
            <a:endParaRPr lang="en-US" sz="2800" dirty="0">
              <a:solidFill>
                <a:schemeClr val="tx1"/>
              </a:solidFill>
            </a:endParaRPr>
          </a:p>
          <a:p>
            <a:pPr lvl="1">
              <a:spcBef>
                <a:spcPts val="1200"/>
              </a:spcBef>
              <a:buNone/>
            </a:pPr>
            <a:r>
              <a:rPr lang="en-US" sz="2400" dirty="0">
                <a:latin typeface="Calibri" pitchFamily="34" charset="0"/>
                <a:cs typeface="Calibri" pitchFamily="34" charset="0"/>
              </a:rPr>
              <a:t>	</a:t>
            </a:r>
            <a:r>
              <a:rPr lang="en-US" sz="2400" dirty="0" err="1">
                <a:solidFill>
                  <a:srgbClr val="0000FF"/>
                </a:solidFill>
                <a:latin typeface="Calibri" pitchFamily="34" charset="0"/>
                <a:cs typeface="Calibri" pitchFamily="34" charset="0"/>
              </a:rPr>
              <a:t>countValue</a:t>
            </a:r>
            <a:r>
              <a:rPr lang="en-US" sz="2400" dirty="0">
                <a:solidFill>
                  <a:srgbClr val="0000FF"/>
                </a:solidFill>
                <a:latin typeface="Calibri" pitchFamily="34" charset="0"/>
                <a:cs typeface="Calibri" pitchFamily="34" charset="0"/>
              </a:rPr>
              <a:t>(7, list, 15)</a:t>
            </a:r>
          </a:p>
          <a:p>
            <a:pPr marL="449263" lvl="1" indent="7938">
              <a:spcBef>
                <a:spcPts val="1200"/>
              </a:spcBef>
              <a:buNone/>
            </a:pPr>
            <a:r>
              <a:rPr lang="en-US" sz="2400" dirty="0"/>
              <a:t>to return 3 (the number of times 7 appears in the 15 elements of </a:t>
            </a:r>
            <a:r>
              <a:rPr lang="en-US" sz="2400" dirty="0" smtClean="0"/>
              <a:t>list).</a:t>
            </a:r>
            <a:endParaRPr lang="en-SG" dirty="0"/>
          </a:p>
        </p:txBody>
      </p:sp>
      <p:sp>
        <p:nvSpPr>
          <p:cNvPr id="8"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29</a:t>
            </a:fld>
            <a:endParaRPr lang="en-US" dirty="0"/>
          </a:p>
        </p:txBody>
      </p:sp>
      <p:sp>
        <p:nvSpPr>
          <p:cNvPr id="4" name="Title 3"/>
          <p:cNvSpPr>
            <a:spLocks noGrp="1"/>
          </p:cNvSpPr>
          <p:nvPr>
            <p:ph type="title"/>
          </p:nvPr>
        </p:nvSpPr>
        <p:spPr/>
        <p:txBody>
          <a:bodyPr/>
          <a:lstStyle/>
          <a:p>
            <a:r>
              <a:rPr lang="en-US" sz="3600" dirty="0" smtClean="0"/>
              <a:t>8. </a:t>
            </a:r>
            <a:r>
              <a:rPr lang="en-US" sz="3600" dirty="0"/>
              <a:t>Demo #3: Counting Occurrences (1/4)</a:t>
            </a:r>
            <a:endParaRPr lang="en-SG"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 Write Recursive Program (1/2)</a:t>
            </a:r>
            <a:endParaRPr lang="en-US" dirty="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 name="Rectangle 5"/>
          <p:cNvSpPr/>
          <p:nvPr/>
        </p:nvSpPr>
        <p:spPr>
          <a:xfrm>
            <a:off x="1878114" y="3526733"/>
            <a:ext cx="5770573" cy="2246769"/>
          </a:xfrm>
          <a:prstGeom prst="rect">
            <a:avLst/>
          </a:prstGeom>
          <a:noFill/>
          <a:ln w="28575">
            <a:solidFill>
              <a:srgbClr val="800000"/>
            </a:solidFill>
          </a:ln>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t>A method where </a:t>
            </a:r>
            <a:b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br>
            <a: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t>the solution to a problem </a:t>
            </a:r>
            <a:b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br>
            <a: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t>depends on </a:t>
            </a:r>
            <a:b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br>
            <a: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t>solutions to </a:t>
            </a:r>
            <a:r>
              <a:rPr lang="en-US" sz="2800" b="1" u="sng"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t>smaller instances </a:t>
            </a:r>
            <a:br>
              <a:rPr lang="en-US" sz="2800" b="1" u="sng"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br>
            <a:r>
              <a:rPr lang="en-US" sz="2800" b="1" cap="none" spc="0"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t>of the </a:t>
            </a:r>
            <a:r>
              <a:rPr lang="en-US" sz="2800" b="1" u="sng" cap="all" spc="0" dirty="0" smtClean="0">
                <a:ln>
                  <a:prstDash val="solid"/>
                </a:ln>
                <a:solidFill>
                  <a:srgbClr val="993366"/>
                </a:solidFill>
                <a:effectLst>
                  <a:outerShdw blurRad="88000" dist="50800" dir="5040000" algn="tl">
                    <a:schemeClr val="accent4">
                      <a:tint val="80000"/>
                      <a:satMod val="250000"/>
                      <a:alpha val="45000"/>
                    </a:schemeClr>
                  </a:outerShdw>
                </a:effectLst>
              </a:rPr>
              <a:t>s</a:t>
            </a:r>
            <a:r>
              <a:rPr lang="en-US" sz="2800" b="1" u="sng" cap="all" dirty="0" smtClean="0">
                <a:ln>
                  <a:prstDash val="solid"/>
                </a:ln>
                <a:solidFill>
                  <a:srgbClr val="993366"/>
                </a:solidFill>
                <a:effectLst>
                  <a:outerShdw blurRad="88000" dist="50800" dir="5040000" algn="tl">
                    <a:schemeClr val="accent4">
                      <a:tint val="80000"/>
                      <a:satMod val="250000"/>
                      <a:alpha val="45000"/>
                    </a:schemeClr>
                  </a:outerShdw>
                </a:effectLst>
              </a:rPr>
              <a:t>ame</a:t>
            </a:r>
            <a:r>
              <a:rPr lang="en-US" sz="2800" b="1" dirty="0" smtClean="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rPr>
              <a:t> problem.</a:t>
            </a:r>
            <a:endParaRPr lang="en-US" sz="2800" b="1" cap="none" spc="0" dirty="0">
              <a:ln>
                <a:prstDash val="solid"/>
              </a:ln>
              <a:solidFill>
                <a:schemeClr val="tx1">
                  <a:lumMod val="85000"/>
                  <a:lumOff val="15000"/>
                </a:schemeClr>
              </a:solidFill>
              <a:effectLst>
                <a:outerShdw blurRad="88000" dist="50800" dir="5040000" algn="tl">
                  <a:schemeClr val="accent4">
                    <a:tint val="80000"/>
                    <a:satMod val="250000"/>
                    <a:alpha val="45000"/>
                  </a:schemeClr>
                </a:outerShdw>
              </a:effectLst>
            </a:endParaRPr>
          </a:p>
        </p:txBody>
      </p:sp>
      <p:sp>
        <p:nvSpPr>
          <p:cNvPr id="2" name="Content Placeholder 1"/>
          <p:cNvSpPr>
            <a:spLocks noGrp="1"/>
          </p:cNvSpPr>
          <p:nvPr>
            <p:ph idx="1"/>
          </p:nvPr>
        </p:nvSpPr>
        <p:spPr/>
        <p:txBody>
          <a:bodyPr/>
          <a:lstStyle/>
          <a:p>
            <a:r>
              <a:rPr lang="en-SG" dirty="0">
                <a:solidFill>
                  <a:schemeClr val="tx1"/>
                </a:solidFill>
              </a:rPr>
              <a:t>There is </a:t>
            </a:r>
            <a:r>
              <a:rPr lang="en-SG" dirty="0"/>
              <a:t>NO</a:t>
            </a:r>
            <a:r>
              <a:rPr lang="en-SG" dirty="0">
                <a:solidFill>
                  <a:schemeClr val="tx1"/>
                </a:solidFill>
              </a:rPr>
              <a:t> new syntax needed for recursion</a:t>
            </a:r>
            <a:r>
              <a:rPr lang="en-SG" dirty="0" smtClean="0">
                <a:solidFill>
                  <a:schemeClr val="tx1"/>
                </a:solidFill>
              </a:rPr>
              <a:t>.</a:t>
            </a:r>
          </a:p>
          <a:p>
            <a:r>
              <a:rPr lang="en-SG" dirty="0">
                <a:solidFill>
                  <a:schemeClr val="tx1"/>
                </a:solidFill>
              </a:rPr>
              <a:t>Recursion is a form of </a:t>
            </a:r>
            <a:r>
              <a:rPr lang="en-SG" dirty="0"/>
              <a:t>(algorithm) design</a:t>
            </a:r>
            <a:r>
              <a:rPr lang="en-SG" dirty="0">
                <a:solidFill>
                  <a:schemeClr val="tx1"/>
                </a:solidFill>
              </a:rPr>
              <a:t>; it is a </a:t>
            </a:r>
            <a:r>
              <a:rPr lang="en-SG" dirty="0"/>
              <a:t>problem-solving technique </a:t>
            </a:r>
            <a:r>
              <a:rPr lang="en-SG" dirty="0">
                <a:solidFill>
                  <a:schemeClr val="tx1"/>
                </a:solidFill>
              </a:rPr>
              <a:t>for </a:t>
            </a:r>
            <a:r>
              <a:rPr lang="en-SG" dirty="0"/>
              <a:t>divide-and-conquer </a:t>
            </a:r>
            <a:r>
              <a:rPr lang="en-SG" dirty="0">
                <a:solidFill>
                  <a:schemeClr val="tx1"/>
                </a:solidFill>
              </a:rPr>
              <a:t>paradigm</a:t>
            </a:r>
            <a:r>
              <a:rPr lang="en-SG" dirty="0" smtClean="0">
                <a:solidFill>
                  <a:schemeClr val="tx1"/>
                </a:solidFill>
              </a:rPr>
              <a:t>.</a:t>
            </a:r>
          </a:p>
          <a:p>
            <a:pPr lvl="1">
              <a:buFont typeface="Wingdings" pitchFamily="2" charset="2"/>
              <a:buChar char="q"/>
            </a:pPr>
            <a:r>
              <a:rPr lang="en-SG" dirty="0"/>
              <a:t>Very important paradigm – many CS problems solved using </a:t>
            </a:r>
            <a:r>
              <a:rPr lang="en-SG" dirty="0" smtClean="0"/>
              <a:t>it</a:t>
            </a:r>
          </a:p>
          <a:p>
            <a:r>
              <a:rPr lang="en-SG" dirty="0" smtClean="0">
                <a:solidFill>
                  <a:schemeClr val="tx1"/>
                </a:solidFill>
              </a:rPr>
              <a:t>Recursion is:</a:t>
            </a:r>
            <a:endParaRPr lang="en-SG" dirty="0">
              <a:solidFill>
                <a:schemeClr val="tx1"/>
              </a:solidFill>
            </a:endParaRPr>
          </a:p>
        </p:txBody>
      </p:sp>
      <p:sp>
        <p:nvSpPr>
          <p:cNvPr id="10"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dissolv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dissolve">
                                      <p:cBhvr>
                                        <p:cTn id="21" dur="500"/>
                                        <p:tgtEl>
                                          <p:spTgt spid="2">
                                            <p:txEl>
                                              <p:pRg st="3" end="3"/>
                                            </p:txEl>
                                          </p:spTgt>
                                        </p:tgtEl>
                                      </p:cBhvr>
                                    </p:animEffect>
                                  </p:childTnLst>
                                </p:cTn>
                              </p:par>
                            </p:childTnLst>
                          </p:cTn>
                        </p:par>
                        <p:par>
                          <p:cTn id="22" fill="hold">
                            <p:stCondLst>
                              <p:cond delay="500"/>
                            </p:stCondLst>
                            <p:childTnLst>
                              <p:par>
                                <p:cTn id="23" presetID="1" presetClass="entr" presetSubtype="0" fill="hold" grpId="0" nodeType="afterEffect">
                                  <p:stCondLst>
                                    <p:cond delay="0"/>
                                  </p:stCondLst>
                                  <p:iterate type="wd">
                                    <p:tmAbs val="300"/>
                                  </p:iterate>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8. </a:t>
            </a:r>
            <a:r>
              <a:rPr lang="en-US" sz="3600" dirty="0"/>
              <a:t>Demo #3: Counting Occurrences (2/4)</a:t>
            </a:r>
            <a:endParaRPr lang="en-SG" sz="3600"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3" name="Group 2"/>
          <p:cNvGrpSpPr/>
          <p:nvPr/>
        </p:nvGrpSpPr>
        <p:grpSpPr>
          <a:xfrm>
            <a:off x="486698" y="1947004"/>
            <a:ext cx="8075390" cy="3170099"/>
            <a:chOff x="486698" y="1947004"/>
            <a:chExt cx="8075390" cy="3170099"/>
          </a:xfrm>
        </p:grpSpPr>
        <p:sp>
          <p:nvSpPr>
            <p:cNvPr id="9" name="TextBox 8"/>
            <p:cNvSpPr txBox="1"/>
            <p:nvPr/>
          </p:nvSpPr>
          <p:spPr>
            <a:xfrm>
              <a:off x="486698" y="1947004"/>
              <a:ext cx="8072686" cy="3170099"/>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countValue_iter</a:t>
              </a:r>
              <a:r>
                <a:rPr lang="en-US" sz="2000" b="1" dirty="0" smtClean="0">
                  <a:latin typeface="Courier New" pitchFamily="49" charset="0"/>
                  <a:cs typeface="Courier New" pitchFamily="49" charset="0"/>
                </a:rPr>
                <a:t>(</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value,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arr</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size) {</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count = </a:t>
              </a:r>
              <a:r>
                <a:rPr lang="en-US" sz="2000" b="1" dirty="0" smtClean="0">
                  <a:solidFill>
                    <a:srgbClr val="006600"/>
                  </a:solidFill>
                  <a:latin typeface="Courier New" pitchFamily="49" charset="0"/>
                  <a:cs typeface="Courier New" pitchFamily="49" charset="0"/>
                </a:rPr>
                <a:t>0</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endParaRPr lang="en-US" sz="2000" b="1" dirty="0" smtClean="0">
                <a:solidFill>
                  <a:srgbClr val="006600"/>
                </a:solidFill>
                <a:latin typeface="Courier New" pitchFamily="49" charset="0"/>
                <a:cs typeface="Courier New" pitchFamily="49" charset="0"/>
              </a:endParaRPr>
            </a:p>
            <a:p>
              <a:pPr>
                <a:tabLst>
                  <a:tab pos="363538" algn="l"/>
                  <a:tab pos="714375" algn="l"/>
                  <a:tab pos="1077913" algn="l"/>
                </a:tabLst>
                <a:defRPr/>
              </a:pPr>
              <a:endParaRPr lang="en-US" sz="2000" b="1" dirty="0">
                <a:latin typeface="Courier New" pitchFamily="49" charset="0"/>
                <a:cs typeface="Courier New" pitchFamily="49" charset="0"/>
              </a:endParaRPr>
            </a:p>
            <a:p>
              <a:pPr>
                <a:tabLst>
                  <a:tab pos="363538" algn="l"/>
                  <a:tab pos="714375" algn="l"/>
                  <a:tab pos="1077913" algn="l"/>
                </a:tabLst>
                <a:defRPr/>
              </a:pP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for</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0</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&lt;size;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if</a:t>
              </a:r>
              <a:r>
                <a:rPr lang="en-US" sz="2000" b="1" dirty="0" smtClean="0">
                  <a:latin typeface="Courier New" pitchFamily="49" charset="0"/>
                  <a:cs typeface="Courier New" pitchFamily="49" charset="0"/>
                </a:rPr>
                <a:t> (value == </a:t>
              </a:r>
              <a:r>
                <a:rPr lang="en-US" sz="2000" b="1" dirty="0" err="1" smtClean="0">
                  <a:latin typeface="Courier New" pitchFamily="49" charset="0"/>
                  <a:cs typeface="Courier New" pitchFamily="49" charset="0"/>
                </a:rPr>
                <a:t>arr</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count++;</a:t>
              </a:r>
            </a:p>
            <a:p>
              <a:pPr>
                <a:tabLst>
                  <a:tab pos="363538" algn="l"/>
                  <a:tab pos="714375" algn="l"/>
                  <a:tab pos="1077913" algn="l"/>
                </a:tabLst>
                <a:defRPr/>
              </a:pPr>
              <a:endParaRPr lang="en-US" sz="2000" b="1" dirty="0" smtClean="0">
                <a:latin typeface="Courier New" pitchFamily="49" charset="0"/>
                <a:cs typeface="Courier New" pitchFamily="49" charset="0"/>
              </a:endParaRPr>
            </a:p>
            <a:p>
              <a:pPr>
                <a:tabLst>
                  <a:tab pos="363538" algn="l"/>
                  <a:tab pos="714375" algn="l"/>
                  <a:tab pos="1077913" algn="l"/>
                </a:tabLst>
                <a:defRPr/>
              </a:pPr>
              <a:r>
                <a:rPr lang="en-US" sz="2000" b="1" dirty="0" smtClean="0">
                  <a:solidFill>
                    <a:srgbClr val="0000FF"/>
                  </a:solidFill>
                  <a:latin typeface="Courier New" pitchFamily="49" charset="0"/>
                  <a:cs typeface="Courier New" pitchFamily="49" charset="0"/>
                </a:rPr>
                <a:t>    return</a:t>
              </a:r>
              <a:r>
                <a:rPr lang="en-US" sz="2000" b="1" dirty="0" smtClean="0">
                  <a:latin typeface="Courier New" pitchFamily="49" charset="0"/>
                  <a:cs typeface="Courier New" pitchFamily="49" charset="0"/>
                </a:rPr>
                <a:t> count;</a:t>
              </a:r>
            </a:p>
            <a:p>
              <a:pPr>
                <a:tabLst>
                  <a:tab pos="363538" algn="l"/>
                  <a:tab pos="714375" algn="l"/>
                  <a:tab pos="1077913" algn="l"/>
                </a:tabLst>
                <a:defRP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10" name="Rectangle 9"/>
            <p:cNvSpPr/>
            <p:nvPr/>
          </p:nvSpPr>
          <p:spPr>
            <a:xfrm>
              <a:off x="6965176" y="4855073"/>
              <a:ext cx="1596912"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Week11_countValue.c</a:t>
              </a:r>
              <a:endParaRPr lang="en-SG" sz="1100" dirty="0"/>
            </a:p>
          </p:txBody>
        </p:sp>
      </p:grpSp>
      <p:sp>
        <p:nvSpPr>
          <p:cNvPr id="11" name="TextBox 10"/>
          <p:cNvSpPr txBox="1"/>
          <p:nvPr/>
        </p:nvSpPr>
        <p:spPr>
          <a:xfrm>
            <a:off x="486698" y="1543968"/>
            <a:ext cx="2138775" cy="400110"/>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dk1"/>
                </a:solidFill>
                <a:latin typeface="+mn-lt"/>
                <a:cs typeface="+mn-cs"/>
              </a:rPr>
              <a:t>Iterative version:</a:t>
            </a:r>
            <a:endParaRPr lang="en-SG" sz="2000" dirty="0">
              <a:solidFill>
                <a:schemeClr val="dk1"/>
              </a:solidFill>
              <a:latin typeface="+mn-lt"/>
              <a:cs typeface="+mn-cs"/>
            </a:endParaRPr>
          </a:p>
        </p:txBody>
      </p:sp>
      <p:sp>
        <p:nvSpPr>
          <p:cNvPr id="14"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smtClean="0"/>
              <a:t>8. </a:t>
            </a:r>
            <a:r>
              <a:rPr lang="en-US" sz="3600" dirty="0"/>
              <a:t>Demo #3: Counting Occurrences (3/4)</a:t>
            </a:r>
            <a:endParaRPr lang="en-SG" sz="3600" dirty="0"/>
          </a:p>
        </p:txBody>
      </p:sp>
      <p:sp>
        <p:nvSpPr>
          <p:cNvPr id="3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TextBox 6"/>
          <p:cNvSpPr txBox="1"/>
          <p:nvPr/>
        </p:nvSpPr>
        <p:spPr>
          <a:xfrm>
            <a:off x="454709" y="1467358"/>
            <a:ext cx="7175284" cy="984885"/>
          </a:xfrm>
          <a:prstGeom prst="rect">
            <a:avLst/>
          </a:prstGeom>
          <a:noFill/>
        </p:spPr>
        <p:txBody>
          <a:bodyPr wrap="square" rtlCol="0">
            <a:spAutoFit/>
          </a:bodyPr>
          <a:lstStyle/>
          <a:p>
            <a:pPr marL="360363" indent="-360363">
              <a:spcBef>
                <a:spcPts val="1200"/>
              </a:spcBef>
              <a:buFont typeface="Wingdings" pitchFamily="2" charset="2"/>
              <a:buChar char="§"/>
            </a:pPr>
            <a:r>
              <a:rPr lang="en-US" sz="2400" dirty="0" smtClean="0"/>
              <a:t>To get </a:t>
            </a:r>
            <a:r>
              <a:rPr lang="en-US" sz="2400" dirty="0" err="1" smtClean="0">
                <a:solidFill>
                  <a:srgbClr val="0000FF"/>
                </a:solidFill>
              </a:rPr>
              <a:t>countValue</a:t>
            </a:r>
            <a:r>
              <a:rPr lang="en-US" sz="2400" dirty="0" smtClean="0">
                <a:solidFill>
                  <a:srgbClr val="0000FF"/>
                </a:solidFill>
              </a:rPr>
              <a:t>(7, list, 15)</a:t>
            </a:r>
            <a:r>
              <a:rPr lang="en-US" sz="2400" dirty="0" smtClean="0"/>
              <a:t> to return 3.</a:t>
            </a:r>
          </a:p>
          <a:p>
            <a:pPr marL="360363" indent="-360363">
              <a:spcBef>
                <a:spcPts val="1200"/>
              </a:spcBef>
              <a:buFont typeface="Wingdings" pitchFamily="2" charset="2"/>
              <a:buChar char="§"/>
            </a:pPr>
            <a:r>
              <a:rPr lang="en-US" sz="2400" dirty="0" smtClean="0"/>
              <a:t>Recursive thinking goes…</a:t>
            </a:r>
          </a:p>
        </p:txBody>
      </p:sp>
      <p:graphicFrame>
        <p:nvGraphicFramePr>
          <p:cNvPr id="66562" name="Object 2"/>
          <p:cNvGraphicFramePr>
            <a:graphicFrameLocks noChangeAspect="1"/>
          </p:cNvGraphicFramePr>
          <p:nvPr/>
        </p:nvGraphicFramePr>
        <p:xfrm>
          <a:off x="8160895" y="1440305"/>
          <a:ext cx="550863" cy="1676400"/>
        </p:xfrm>
        <a:graphic>
          <a:graphicData uri="http://schemas.openxmlformats.org/presentationml/2006/ole">
            <mc:AlternateContent xmlns:mc="http://schemas.openxmlformats.org/markup-compatibility/2006">
              <mc:Choice xmlns:v="urn:schemas-microsoft-com:vml" Requires="v">
                <p:oleObj spid="_x0000_s157362" name="Clip" r:id="rId4" imgW="1296063" imgH="3934305" progId="">
                  <p:embed/>
                </p:oleObj>
              </mc:Choice>
              <mc:Fallback>
                <p:oleObj name="Clip" r:id="rId4" imgW="1296063" imgH="3934305" progId="">
                  <p:embed/>
                  <p:pic>
                    <p:nvPicPr>
                      <p:cNvPr id="0" name="Picture 3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0895" y="1440305"/>
                        <a:ext cx="550863"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4"/>
          <p:cNvGrpSpPr/>
          <p:nvPr/>
        </p:nvGrpSpPr>
        <p:grpSpPr>
          <a:xfrm>
            <a:off x="644577" y="2701079"/>
            <a:ext cx="6490740" cy="371830"/>
            <a:chOff x="644577" y="2888105"/>
            <a:chExt cx="6490740" cy="371830"/>
          </a:xfrm>
        </p:grpSpPr>
        <p:sp>
          <p:nvSpPr>
            <p:cNvPr id="11" name="TextBox 10"/>
            <p:cNvSpPr txBox="1"/>
            <p:nvPr/>
          </p:nvSpPr>
          <p:spPr>
            <a:xfrm>
              <a:off x="64457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18" name="TextBox 17"/>
            <p:cNvSpPr txBox="1"/>
            <p:nvPr/>
          </p:nvSpPr>
          <p:spPr>
            <a:xfrm>
              <a:off x="1081790"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19" name="TextBox 18"/>
            <p:cNvSpPr txBox="1"/>
            <p:nvPr/>
          </p:nvSpPr>
          <p:spPr>
            <a:xfrm>
              <a:off x="1519003"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20" name="TextBox 19"/>
            <p:cNvSpPr txBox="1"/>
            <p:nvPr/>
          </p:nvSpPr>
          <p:spPr>
            <a:xfrm>
              <a:off x="195621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21" name="TextBox 20"/>
            <p:cNvSpPr txBox="1"/>
            <p:nvPr/>
          </p:nvSpPr>
          <p:spPr>
            <a:xfrm>
              <a:off x="2378439"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sp>
          <p:nvSpPr>
            <p:cNvPr id="22" name="TextBox 21"/>
            <p:cNvSpPr txBox="1"/>
            <p:nvPr/>
          </p:nvSpPr>
          <p:spPr>
            <a:xfrm>
              <a:off x="281565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23" name="TextBox 22"/>
            <p:cNvSpPr txBox="1"/>
            <p:nvPr/>
          </p:nvSpPr>
          <p:spPr>
            <a:xfrm>
              <a:off x="323787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-5</a:t>
              </a:r>
              <a:endParaRPr lang="en-SG" dirty="0"/>
            </a:p>
          </p:txBody>
        </p:sp>
        <p:sp>
          <p:nvSpPr>
            <p:cNvPr id="24" name="TextBox 23"/>
            <p:cNvSpPr txBox="1"/>
            <p:nvPr/>
          </p:nvSpPr>
          <p:spPr>
            <a:xfrm>
              <a:off x="367508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25" name="TextBox 24"/>
            <p:cNvSpPr txBox="1"/>
            <p:nvPr/>
          </p:nvSpPr>
          <p:spPr>
            <a:xfrm>
              <a:off x="409731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26" name="TextBox 25"/>
            <p:cNvSpPr txBox="1"/>
            <p:nvPr/>
          </p:nvSpPr>
          <p:spPr>
            <a:xfrm>
              <a:off x="4529528"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27" name="TextBox 26"/>
            <p:cNvSpPr txBox="1"/>
            <p:nvPr/>
          </p:nvSpPr>
          <p:spPr>
            <a:xfrm>
              <a:off x="4966741"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28" name="TextBox 27"/>
            <p:cNvSpPr txBox="1"/>
            <p:nvPr/>
          </p:nvSpPr>
          <p:spPr>
            <a:xfrm>
              <a:off x="5403954"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29" name="TextBox 28"/>
            <p:cNvSpPr txBox="1"/>
            <p:nvPr/>
          </p:nvSpPr>
          <p:spPr>
            <a:xfrm>
              <a:off x="5841166"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0</a:t>
              </a:r>
              <a:endParaRPr lang="en-SG" dirty="0"/>
            </a:p>
          </p:txBody>
        </p:sp>
        <p:sp>
          <p:nvSpPr>
            <p:cNvPr id="30" name="TextBox 29"/>
            <p:cNvSpPr txBox="1"/>
            <p:nvPr/>
          </p:nvSpPr>
          <p:spPr>
            <a:xfrm>
              <a:off x="6263390"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8</a:t>
              </a:r>
              <a:endParaRPr lang="en-SG" dirty="0"/>
            </a:p>
          </p:txBody>
        </p:sp>
        <p:sp>
          <p:nvSpPr>
            <p:cNvPr id="31" name="TextBox 30"/>
            <p:cNvSpPr txBox="1"/>
            <p:nvPr/>
          </p:nvSpPr>
          <p:spPr>
            <a:xfrm>
              <a:off x="6700602"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grpSp>
      <p:grpSp>
        <p:nvGrpSpPr>
          <p:cNvPr id="3" name="Group 42"/>
          <p:cNvGrpSpPr/>
          <p:nvPr/>
        </p:nvGrpSpPr>
        <p:grpSpPr>
          <a:xfrm>
            <a:off x="6115986" y="2576094"/>
            <a:ext cx="2548329" cy="1775377"/>
            <a:chOff x="6115986" y="2758190"/>
            <a:chExt cx="2548329" cy="1775377"/>
          </a:xfrm>
        </p:grpSpPr>
        <p:cxnSp>
          <p:nvCxnSpPr>
            <p:cNvPr id="37" name="Straight Arrow Connector 36"/>
            <p:cNvCxnSpPr/>
            <p:nvPr/>
          </p:nvCxnSpPr>
          <p:spPr bwMode="auto">
            <a:xfrm flipH="1" flipV="1">
              <a:off x="6955436" y="3342807"/>
              <a:ext cx="179882" cy="464695"/>
            </a:xfrm>
            <a:prstGeom prst="straightConnector1">
              <a:avLst/>
            </a:prstGeom>
            <a:solidFill>
              <a:schemeClr val="accent1"/>
            </a:solidFill>
            <a:ln w="12700" cap="sq" cmpd="sng" algn="ctr">
              <a:solidFill>
                <a:srgbClr val="800000"/>
              </a:solidFill>
              <a:prstDash val="solid"/>
              <a:round/>
              <a:headEnd type="none" w="med" len="med"/>
              <a:tailEnd type="triangle" w="lg" len="med"/>
            </a:ln>
            <a:effectLst/>
          </p:spPr>
        </p:cxnSp>
        <p:sp>
          <p:nvSpPr>
            <p:cNvPr id="38" name="TextBox 37"/>
            <p:cNvSpPr txBox="1"/>
            <p:nvPr/>
          </p:nvSpPr>
          <p:spPr>
            <a:xfrm>
              <a:off x="6115986" y="3702570"/>
              <a:ext cx="2548329" cy="830997"/>
            </a:xfrm>
            <a:prstGeom prst="rect">
              <a:avLst/>
            </a:prstGeom>
            <a:solidFill>
              <a:schemeClr val="bg1"/>
            </a:solidFill>
          </p:spPr>
          <p:txBody>
            <a:bodyPr wrap="square" rtlCol="0">
              <a:spAutoFit/>
            </a:bodyPr>
            <a:lstStyle/>
            <a:p>
              <a:r>
                <a:rPr lang="en-US" sz="2400" i="1" dirty="0" smtClean="0">
                  <a:solidFill>
                    <a:srgbClr val="800000"/>
                  </a:solidFill>
                  <a:latin typeface="Calibri" pitchFamily="34" charset="0"/>
                </a:rPr>
                <a:t>If I handle the last element myself, …</a:t>
              </a:r>
              <a:endParaRPr lang="en-SG" sz="2400" i="1" dirty="0">
                <a:solidFill>
                  <a:srgbClr val="800000"/>
                </a:solidFill>
                <a:latin typeface="Calibri" pitchFamily="34" charset="0"/>
              </a:endParaRPr>
            </a:p>
          </p:txBody>
        </p:sp>
        <p:sp>
          <p:nvSpPr>
            <p:cNvPr id="39" name="Oval 38"/>
            <p:cNvSpPr/>
            <p:nvPr/>
          </p:nvSpPr>
          <p:spPr bwMode="auto">
            <a:xfrm>
              <a:off x="6655633" y="2758190"/>
              <a:ext cx="569626" cy="569626"/>
            </a:xfrm>
            <a:prstGeom prst="ellipse">
              <a:avLst/>
            </a:prstGeom>
            <a:noFill/>
            <a:ln w="28575" cap="sq" cmpd="sng" algn="ctr">
              <a:solidFill>
                <a:srgbClr val="8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grpSp>
      <p:grpSp>
        <p:nvGrpSpPr>
          <p:cNvPr id="4" name="Group 43"/>
          <p:cNvGrpSpPr/>
          <p:nvPr/>
        </p:nvGrpSpPr>
        <p:grpSpPr>
          <a:xfrm>
            <a:off x="659567" y="3057991"/>
            <a:ext cx="6086007" cy="1607563"/>
            <a:chOff x="659567" y="3312824"/>
            <a:chExt cx="6086007" cy="1607563"/>
          </a:xfrm>
        </p:grpSpPr>
        <p:sp>
          <p:nvSpPr>
            <p:cNvPr id="40" name="Left Brace 39"/>
            <p:cNvSpPr/>
            <p:nvPr/>
          </p:nvSpPr>
          <p:spPr bwMode="auto">
            <a:xfrm rot="16200000">
              <a:off x="3477718" y="494673"/>
              <a:ext cx="449705" cy="6086007"/>
            </a:xfrm>
            <a:prstGeom prst="leftBrace">
              <a:avLst>
                <a:gd name="adj1" fmla="val 71666"/>
                <a:gd name="adj2" fmla="val 50000"/>
              </a:avLst>
            </a:prstGeom>
            <a:noFill/>
            <a:ln w="28575"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41" name="TextBox 40"/>
            <p:cNvSpPr txBox="1"/>
            <p:nvPr/>
          </p:nvSpPr>
          <p:spPr>
            <a:xfrm>
              <a:off x="2038662" y="3720058"/>
              <a:ext cx="3582649" cy="1200329"/>
            </a:xfrm>
            <a:prstGeom prst="rect">
              <a:avLst/>
            </a:prstGeom>
            <a:solidFill>
              <a:schemeClr val="bg1"/>
            </a:solidFill>
          </p:spPr>
          <p:txBody>
            <a:bodyPr wrap="square" rtlCol="0">
              <a:spAutoFit/>
            </a:bodyPr>
            <a:lstStyle/>
            <a:p>
              <a:r>
                <a:rPr lang="en-US" sz="2400" i="1" dirty="0" smtClean="0">
                  <a:solidFill>
                    <a:srgbClr val="0000FF"/>
                  </a:solidFill>
                  <a:latin typeface="Calibri" pitchFamily="34" charset="0"/>
                </a:rPr>
                <a:t>… and get someone to count 7 in this smaller problem, …</a:t>
              </a:r>
              <a:endParaRPr lang="en-SG" sz="2400" i="1" dirty="0">
                <a:solidFill>
                  <a:srgbClr val="0000FF"/>
                </a:solidFill>
                <a:latin typeface="Calibri" pitchFamily="34" charset="0"/>
              </a:endParaRPr>
            </a:p>
          </p:txBody>
        </p:sp>
      </p:grpSp>
      <p:sp>
        <p:nvSpPr>
          <p:cNvPr id="42" name="TextBox 41"/>
          <p:cNvSpPr txBox="1"/>
          <p:nvPr/>
        </p:nvSpPr>
        <p:spPr>
          <a:xfrm>
            <a:off x="1184223" y="4861809"/>
            <a:ext cx="6071016" cy="1200329"/>
          </a:xfrm>
          <a:prstGeom prst="rect">
            <a:avLst/>
          </a:prstGeom>
          <a:solidFill>
            <a:schemeClr val="bg1"/>
          </a:solidFill>
        </p:spPr>
        <p:txBody>
          <a:bodyPr wrap="square" rtlCol="0">
            <a:spAutoFit/>
          </a:bodyPr>
          <a:lstStyle/>
          <a:p>
            <a:r>
              <a:rPr lang="en-US" sz="2400" i="1" dirty="0" smtClean="0">
                <a:solidFill>
                  <a:srgbClr val="6600FF"/>
                </a:solidFill>
                <a:latin typeface="Calibri" pitchFamily="34" charset="0"/>
              </a:rPr>
              <a:t>… then, depending on whether the last element is 7 or not, my answer is either his answer or his answer plus 1!</a:t>
            </a:r>
            <a:endParaRPr lang="en-SG" sz="2400" i="1" dirty="0">
              <a:solidFill>
                <a:srgbClr val="6600FF"/>
              </a:solidFill>
              <a:latin typeface="Calibri" pitchFamily="34" charset="0"/>
            </a:endParaRPr>
          </a:p>
        </p:txBody>
      </p:sp>
      <p:sp>
        <p:nvSpPr>
          <p:cNvPr id="34"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31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dissolve">
                                      <p:cBhvr>
                                        <p:cTn id="2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3" name="TextBox 12"/>
          <p:cNvSpPr txBox="1"/>
          <p:nvPr/>
        </p:nvSpPr>
        <p:spPr>
          <a:xfrm>
            <a:off x="486698" y="1543968"/>
            <a:ext cx="2320297" cy="400110"/>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solidFill>
                  <a:schemeClr val="dk1"/>
                </a:solidFill>
                <a:latin typeface="+mn-lt"/>
                <a:cs typeface="+mn-cs"/>
              </a:rPr>
              <a:t>Recursive version:</a:t>
            </a:r>
            <a:endParaRPr lang="en-SG" sz="2000" dirty="0">
              <a:solidFill>
                <a:schemeClr val="dk1"/>
              </a:solidFill>
              <a:latin typeface="+mn-lt"/>
              <a:cs typeface="+mn-cs"/>
            </a:endParaRPr>
          </a:p>
        </p:txBody>
      </p:sp>
      <p:grpSp>
        <p:nvGrpSpPr>
          <p:cNvPr id="4" name="Group 3"/>
          <p:cNvGrpSpPr/>
          <p:nvPr/>
        </p:nvGrpSpPr>
        <p:grpSpPr>
          <a:xfrm>
            <a:off x="486698" y="1934304"/>
            <a:ext cx="8076544" cy="2248658"/>
            <a:chOff x="486698" y="1947004"/>
            <a:chExt cx="8076544" cy="2248658"/>
          </a:xfrm>
        </p:grpSpPr>
        <p:sp>
          <p:nvSpPr>
            <p:cNvPr id="9" name="TextBox 8"/>
            <p:cNvSpPr txBox="1"/>
            <p:nvPr/>
          </p:nvSpPr>
          <p:spPr>
            <a:xfrm>
              <a:off x="486698" y="1947004"/>
              <a:ext cx="8072686" cy="2246769"/>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countValue</a:t>
              </a:r>
              <a:r>
                <a:rPr lang="en-US" sz="2000" b="1" dirty="0" smtClean="0">
                  <a:latin typeface="Courier New" pitchFamily="49" charset="0"/>
                  <a:cs typeface="Courier New" pitchFamily="49" charset="0"/>
                </a:rPr>
                <a:t>(</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value,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arr</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size) {</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if</a:t>
              </a:r>
              <a:r>
                <a:rPr lang="en-US" sz="2000" b="1" dirty="0" smtClean="0">
                  <a:latin typeface="Courier New" pitchFamily="49" charset="0"/>
                  <a:cs typeface="Courier New" pitchFamily="49" charset="0"/>
                </a:rPr>
                <a:t> (size == </a:t>
              </a:r>
              <a:r>
                <a:rPr lang="en-US" sz="2000" b="1" dirty="0" smtClean="0">
                  <a:solidFill>
                    <a:srgbClr val="006600"/>
                  </a:solidFill>
                  <a:latin typeface="Courier New" pitchFamily="49" charset="0"/>
                  <a:cs typeface="Courier New" pitchFamily="49" charset="0"/>
                </a:rPr>
                <a:t>1</a:t>
              </a:r>
              <a:r>
                <a:rPr lang="en-US" sz="2000" b="1" dirty="0" smtClean="0">
                  <a:latin typeface="Courier New" pitchFamily="49" charset="0"/>
                  <a:cs typeface="Courier New" pitchFamily="49" charset="0"/>
                </a:rPr>
                <a:t>)</a:t>
              </a:r>
            </a:p>
            <a:p>
              <a:pPr>
                <a:tabLst>
                  <a:tab pos="363538" algn="l"/>
                  <a:tab pos="714375" algn="l"/>
                  <a:tab pos="1077913" algn="l"/>
                </a:tabLst>
                <a:defRPr/>
              </a:pPr>
              <a:r>
                <a:rPr lang="en-US" sz="2000" b="1" dirty="0">
                  <a:solidFill>
                    <a:srgbClr val="006600"/>
                  </a:solidFill>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 </a:t>
              </a:r>
              <a:r>
                <a:rPr lang="en-US" sz="2000" b="1" dirty="0" smtClean="0">
                  <a:solidFill>
                    <a:schemeClr val="tx1"/>
                  </a:solidFill>
                  <a:latin typeface="Courier New" pitchFamily="49" charset="0"/>
                  <a:cs typeface="Courier New" pitchFamily="49" charset="0"/>
                </a:rPr>
                <a:t>value == </a:t>
              </a:r>
              <a:r>
                <a:rPr lang="en-US" sz="2000" b="1" dirty="0" err="1" smtClean="0">
                  <a:solidFill>
                    <a:schemeClr val="tx1"/>
                  </a:solidFill>
                  <a:latin typeface="Courier New" pitchFamily="49" charset="0"/>
                  <a:cs typeface="Courier New" pitchFamily="49" charset="0"/>
                </a:rPr>
                <a:t>arr</a:t>
              </a:r>
              <a:r>
                <a:rPr lang="en-US" sz="2000" b="1" dirty="0" smtClean="0">
                  <a:solidFill>
                    <a:schemeClr val="tx1"/>
                  </a:solidFill>
                  <a:latin typeface="Courier New" pitchFamily="49" charset="0"/>
                  <a:cs typeface="Courier New" pitchFamily="49" charset="0"/>
                </a:rPr>
                <a:t>[</a:t>
              </a:r>
              <a:r>
                <a:rPr lang="en-US" sz="2000" b="1" dirty="0" smtClean="0">
                  <a:solidFill>
                    <a:srgbClr val="006600"/>
                  </a:solidFill>
                  <a:latin typeface="Courier New" pitchFamily="49" charset="0"/>
                  <a:cs typeface="Courier New" pitchFamily="49" charset="0"/>
                </a:rPr>
                <a:t>0</a:t>
              </a:r>
              <a:r>
                <a:rPr lang="en-US" sz="2000" b="1" dirty="0" smtClean="0">
                  <a:solidFill>
                    <a:schemeClr val="tx1"/>
                  </a:solidFill>
                  <a:latin typeface="Courier New" pitchFamily="49" charset="0"/>
                  <a:cs typeface="Courier New" pitchFamily="49" charset="0"/>
                </a:rPr>
                <a:t>];</a:t>
              </a:r>
            </a:p>
            <a:p>
              <a:pPr>
                <a:tabLst>
                  <a:tab pos="363538" algn="l"/>
                  <a:tab pos="714375" algn="l"/>
                  <a:tab pos="1077913" algn="l"/>
                </a:tabLst>
                <a:defRPr/>
              </a:pPr>
              <a:r>
                <a:rPr lang="en-US" sz="2000" b="1" dirty="0" smtClean="0">
                  <a:solidFill>
                    <a:srgbClr val="0000FF"/>
                  </a:solidFill>
                  <a:latin typeface="Courier New" pitchFamily="49" charset="0"/>
                  <a:cs typeface="Courier New" pitchFamily="49" charset="0"/>
                </a:rPr>
                <a:t>   else</a:t>
              </a:r>
              <a:endParaRPr lang="en-US" sz="2000" b="1" dirty="0">
                <a:latin typeface="Courier New" pitchFamily="49" charset="0"/>
                <a:cs typeface="Courier New" pitchFamily="49" charset="0"/>
              </a:endParaRP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 </a:t>
              </a:r>
              <a:r>
                <a:rPr lang="en-US" sz="2000" b="1" dirty="0" smtClean="0">
                  <a:solidFill>
                    <a:schemeClr val="tx1"/>
                  </a:solidFill>
                  <a:latin typeface="Courier New" pitchFamily="49" charset="0"/>
                  <a:cs typeface="Courier New" pitchFamily="49" charset="0"/>
                </a:rPr>
                <a:t>(value == </a:t>
              </a:r>
              <a:r>
                <a:rPr lang="en-US" sz="2000" b="1" dirty="0" err="1" smtClean="0">
                  <a:solidFill>
                    <a:schemeClr val="tx1"/>
                  </a:solidFill>
                  <a:latin typeface="Courier New" pitchFamily="49" charset="0"/>
                  <a:cs typeface="Courier New" pitchFamily="49" charset="0"/>
                </a:rPr>
                <a:t>arr</a:t>
              </a:r>
              <a:r>
                <a:rPr lang="en-US" sz="2000" b="1" dirty="0" smtClean="0">
                  <a:solidFill>
                    <a:schemeClr val="tx1"/>
                  </a:solidFill>
                  <a:latin typeface="Courier New" pitchFamily="49" charset="0"/>
                  <a:cs typeface="Courier New" pitchFamily="49" charset="0"/>
                </a:rPr>
                <a:t>[size-</a:t>
              </a:r>
              <a:r>
                <a:rPr lang="en-US" sz="2000" b="1" dirty="0" smtClean="0">
                  <a:solidFill>
                    <a:srgbClr val="006600"/>
                  </a:solidFill>
                  <a:latin typeface="Courier New" pitchFamily="49" charset="0"/>
                  <a:cs typeface="Courier New" pitchFamily="49" charset="0"/>
                </a:rPr>
                <a:t>1</a:t>
              </a:r>
              <a:r>
                <a:rPr lang="en-US" sz="2000" b="1" dirty="0" smtClean="0">
                  <a:solidFill>
                    <a:schemeClr val="tx1"/>
                  </a:solidFill>
                  <a:latin typeface="Courier New" pitchFamily="49" charset="0"/>
                  <a:cs typeface="Courier New" pitchFamily="49" charset="0"/>
                </a:rPr>
                <a:t>]) +</a:t>
              </a:r>
            </a:p>
            <a:p>
              <a:pPr>
                <a:tabLst>
                  <a:tab pos="363538" algn="l"/>
                  <a:tab pos="714375" algn="l"/>
                  <a:tab pos="1077913" algn="l"/>
                </a:tabLst>
                <a:defRPr/>
              </a:pP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countValue</a:t>
              </a:r>
              <a:r>
                <a:rPr lang="en-US" sz="2000" b="1" dirty="0" smtClean="0">
                  <a:solidFill>
                    <a:schemeClr val="tx1"/>
                  </a:solidFill>
                  <a:latin typeface="Courier New" pitchFamily="49" charset="0"/>
                  <a:cs typeface="Courier New" pitchFamily="49" charset="0"/>
                </a:rPr>
                <a:t>(value, </a:t>
              </a:r>
              <a:r>
                <a:rPr lang="en-US" sz="2000" b="1" dirty="0" err="1" smtClean="0">
                  <a:solidFill>
                    <a:schemeClr val="tx1"/>
                  </a:solidFill>
                  <a:latin typeface="Courier New" pitchFamily="49" charset="0"/>
                  <a:cs typeface="Courier New" pitchFamily="49" charset="0"/>
                </a:rPr>
                <a:t>arr</a:t>
              </a:r>
              <a:r>
                <a:rPr lang="en-US" sz="2000" b="1" dirty="0" smtClean="0">
                  <a:solidFill>
                    <a:schemeClr val="tx1"/>
                  </a:solidFill>
                  <a:latin typeface="Courier New" pitchFamily="49" charset="0"/>
                  <a:cs typeface="Courier New" pitchFamily="49" charset="0"/>
                </a:rPr>
                <a:t>, size-</a:t>
              </a:r>
              <a:r>
                <a:rPr lang="en-US" sz="2000" b="1" dirty="0" smtClean="0">
                  <a:solidFill>
                    <a:srgbClr val="006600"/>
                  </a:solidFill>
                  <a:latin typeface="Courier New" pitchFamily="49" charset="0"/>
                  <a:cs typeface="Courier New" pitchFamily="49" charset="0"/>
                </a:rPr>
                <a:t>1</a:t>
              </a:r>
              <a:r>
                <a:rPr lang="en-US" sz="2000" b="1" dirty="0" smtClean="0">
                  <a:solidFill>
                    <a:schemeClr val="tx1"/>
                  </a:solidFill>
                  <a:latin typeface="Courier New" pitchFamily="49" charset="0"/>
                  <a:cs typeface="Courier New" pitchFamily="49" charset="0"/>
                </a:rPr>
                <a:t>);</a:t>
              </a:r>
              <a:endParaRPr lang="en-US" sz="2000" b="1" dirty="0" smtClean="0">
                <a:latin typeface="Courier New" pitchFamily="49" charset="0"/>
                <a:cs typeface="Courier New" pitchFamily="49" charset="0"/>
              </a:endParaRPr>
            </a:p>
            <a:p>
              <a:pPr>
                <a:tabLst>
                  <a:tab pos="363538" algn="l"/>
                  <a:tab pos="714375" algn="l"/>
                  <a:tab pos="1077913" algn="l"/>
                </a:tabLst>
                <a:defRP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15" name="Rectangle 14"/>
            <p:cNvSpPr/>
            <p:nvPr/>
          </p:nvSpPr>
          <p:spPr>
            <a:xfrm>
              <a:off x="6966330" y="3934052"/>
              <a:ext cx="1596912"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Week11_countValue.c</a:t>
              </a:r>
              <a:endParaRPr lang="en-SG" sz="1100" dirty="0"/>
            </a:p>
          </p:txBody>
        </p:sp>
      </p:grpSp>
      <p:grpSp>
        <p:nvGrpSpPr>
          <p:cNvPr id="27" name="Group 34"/>
          <p:cNvGrpSpPr/>
          <p:nvPr/>
        </p:nvGrpSpPr>
        <p:grpSpPr>
          <a:xfrm>
            <a:off x="1070957" y="4654562"/>
            <a:ext cx="6490740" cy="371830"/>
            <a:chOff x="644577" y="2888105"/>
            <a:chExt cx="6490740" cy="371830"/>
          </a:xfrm>
        </p:grpSpPr>
        <p:sp>
          <p:nvSpPr>
            <p:cNvPr id="28" name="TextBox 27"/>
            <p:cNvSpPr txBox="1"/>
            <p:nvPr/>
          </p:nvSpPr>
          <p:spPr>
            <a:xfrm>
              <a:off x="64457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29" name="TextBox 28"/>
            <p:cNvSpPr txBox="1"/>
            <p:nvPr/>
          </p:nvSpPr>
          <p:spPr>
            <a:xfrm>
              <a:off x="1081790"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30" name="TextBox 29"/>
            <p:cNvSpPr txBox="1"/>
            <p:nvPr/>
          </p:nvSpPr>
          <p:spPr>
            <a:xfrm>
              <a:off x="1519003"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31" name="TextBox 30"/>
            <p:cNvSpPr txBox="1"/>
            <p:nvPr/>
          </p:nvSpPr>
          <p:spPr>
            <a:xfrm>
              <a:off x="195621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38" name="TextBox 37"/>
            <p:cNvSpPr txBox="1"/>
            <p:nvPr/>
          </p:nvSpPr>
          <p:spPr>
            <a:xfrm>
              <a:off x="2378439"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sp>
          <p:nvSpPr>
            <p:cNvPr id="39" name="TextBox 38"/>
            <p:cNvSpPr txBox="1"/>
            <p:nvPr/>
          </p:nvSpPr>
          <p:spPr>
            <a:xfrm>
              <a:off x="281565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40" name="TextBox 39"/>
            <p:cNvSpPr txBox="1"/>
            <p:nvPr/>
          </p:nvSpPr>
          <p:spPr>
            <a:xfrm>
              <a:off x="323787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-5</a:t>
              </a:r>
              <a:endParaRPr lang="en-SG" dirty="0"/>
            </a:p>
          </p:txBody>
        </p:sp>
        <p:sp>
          <p:nvSpPr>
            <p:cNvPr id="41" name="TextBox 40"/>
            <p:cNvSpPr txBox="1"/>
            <p:nvPr/>
          </p:nvSpPr>
          <p:spPr>
            <a:xfrm>
              <a:off x="367508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42" name="TextBox 41"/>
            <p:cNvSpPr txBox="1"/>
            <p:nvPr/>
          </p:nvSpPr>
          <p:spPr>
            <a:xfrm>
              <a:off x="409731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43" name="TextBox 42"/>
            <p:cNvSpPr txBox="1"/>
            <p:nvPr/>
          </p:nvSpPr>
          <p:spPr>
            <a:xfrm>
              <a:off x="4529528"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44" name="TextBox 43"/>
            <p:cNvSpPr txBox="1"/>
            <p:nvPr/>
          </p:nvSpPr>
          <p:spPr>
            <a:xfrm>
              <a:off x="4966741"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45" name="TextBox 44"/>
            <p:cNvSpPr txBox="1"/>
            <p:nvPr/>
          </p:nvSpPr>
          <p:spPr>
            <a:xfrm>
              <a:off x="5403954"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46" name="TextBox 45"/>
            <p:cNvSpPr txBox="1"/>
            <p:nvPr/>
          </p:nvSpPr>
          <p:spPr>
            <a:xfrm>
              <a:off x="5841166"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0</a:t>
              </a:r>
              <a:endParaRPr lang="en-SG" dirty="0"/>
            </a:p>
          </p:txBody>
        </p:sp>
        <p:sp>
          <p:nvSpPr>
            <p:cNvPr id="47" name="TextBox 46"/>
            <p:cNvSpPr txBox="1"/>
            <p:nvPr/>
          </p:nvSpPr>
          <p:spPr>
            <a:xfrm>
              <a:off x="6263390"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8</a:t>
              </a:r>
              <a:endParaRPr lang="en-SG" dirty="0"/>
            </a:p>
          </p:txBody>
        </p:sp>
        <p:sp>
          <p:nvSpPr>
            <p:cNvPr id="48" name="TextBox 47"/>
            <p:cNvSpPr txBox="1"/>
            <p:nvPr/>
          </p:nvSpPr>
          <p:spPr>
            <a:xfrm>
              <a:off x="6700602"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grpSp>
      <p:grpSp>
        <p:nvGrpSpPr>
          <p:cNvPr id="49" name="Group 42"/>
          <p:cNvGrpSpPr/>
          <p:nvPr/>
        </p:nvGrpSpPr>
        <p:grpSpPr>
          <a:xfrm>
            <a:off x="7082013" y="4529577"/>
            <a:ext cx="625159" cy="1049312"/>
            <a:chOff x="6655633" y="2758190"/>
            <a:chExt cx="625159" cy="1049312"/>
          </a:xfrm>
        </p:grpSpPr>
        <p:cxnSp>
          <p:nvCxnSpPr>
            <p:cNvPr id="50" name="Straight Arrow Connector 49"/>
            <p:cNvCxnSpPr/>
            <p:nvPr/>
          </p:nvCxnSpPr>
          <p:spPr bwMode="auto">
            <a:xfrm flipH="1" flipV="1">
              <a:off x="7100910" y="3342807"/>
              <a:ext cx="179882" cy="464695"/>
            </a:xfrm>
            <a:prstGeom prst="straightConnector1">
              <a:avLst/>
            </a:prstGeom>
            <a:solidFill>
              <a:schemeClr val="accent1"/>
            </a:solidFill>
            <a:ln w="12700" cap="sq" cmpd="sng" algn="ctr">
              <a:solidFill>
                <a:srgbClr val="800000"/>
              </a:solidFill>
              <a:prstDash val="solid"/>
              <a:round/>
              <a:headEnd type="none" w="med" len="med"/>
              <a:tailEnd type="triangle" w="lg" len="med"/>
            </a:ln>
            <a:effectLst/>
          </p:spPr>
        </p:cxnSp>
        <p:sp>
          <p:nvSpPr>
            <p:cNvPr id="52" name="Oval 51"/>
            <p:cNvSpPr/>
            <p:nvPr/>
          </p:nvSpPr>
          <p:spPr bwMode="auto">
            <a:xfrm>
              <a:off x="6655633" y="2758190"/>
              <a:ext cx="569626" cy="569626"/>
            </a:xfrm>
            <a:prstGeom prst="ellipse">
              <a:avLst/>
            </a:prstGeom>
            <a:noFill/>
            <a:ln w="28575" cap="sq" cmpd="sng" algn="ctr">
              <a:solidFill>
                <a:srgbClr val="8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grpSp>
      <p:sp>
        <p:nvSpPr>
          <p:cNvPr id="54" name="Left Brace 53"/>
          <p:cNvSpPr/>
          <p:nvPr/>
        </p:nvSpPr>
        <p:spPr bwMode="auto">
          <a:xfrm rot="16200000">
            <a:off x="3904098" y="2193323"/>
            <a:ext cx="449705" cy="6086007"/>
          </a:xfrm>
          <a:prstGeom prst="leftBrace">
            <a:avLst>
              <a:gd name="adj1" fmla="val 71666"/>
              <a:gd name="adj2" fmla="val 50000"/>
            </a:avLst>
          </a:prstGeom>
          <a:noFill/>
          <a:ln w="28575"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34"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32</a:t>
            </a:fld>
            <a:endParaRPr lang="en-US" dirty="0"/>
          </a:p>
        </p:txBody>
      </p:sp>
      <p:sp>
        <p:nvSpPr>
          <p:cNvPr id="3" name="Title 2"/>
          <p:cNvSpPr>
            <a:spLocks noGrp="1"/>
          </p:cNvSpPr>
          <p:nvPr>
            <p:ph type="title"/>
          </p:nvPr>
        </p:nvSpPr>
        <p:spPr/>
        <p:txBody>
          <a:bodyPr/>
          <a:lstStyle/>
          <a:p>
            <a:r>
              <a:rPr lang="en-US" sz="3600" dirty="0" smtClean="0"/>
              <a:t>8. </a:t>
            </a:r>
            <a:r>
              <a:rPr lang="en-US" sz="3600" dirty="0"/>
              <a:t>Demo #3: Counting Occurrences (4/4)</a:t>
            </a:r>
            <a:endParaRPr lang="en-SG"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barn(outVertical)">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8832" y="4576001"/>
            <a:ext cx="7634692" cy="1569660"/>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countValue</a:t>
            </a:r>
            <a:r>
              <a:rPr lang="en-US" sz="1600" b="1" dirty="0" smtClean="0">
                <a:latin typeface="Courier New" pitchFamily="49" charset="0"/>
                <a:cs typeface="Courier New" pitchFamily="49" charset="0"/>
              </a:rPr>
              <a:t>(</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value,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arr</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start,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size) </a:t>
            </a:r>
          </a:p>
          <a:p>
            <a:pPr>
              <a:tabLst>
                <a:tab pos="363538" algn="l"/>
                <a:tab pos="714375" algn="l"/>
                <a:tab pos="1077913" algn="l"/>
              </a:tabLst>
              <a:defRPr/>
            </a:pP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(start == size-</a:t>
            </a:r>
            <a:r>
              <a:rPr lang="en-US" sz="1600" b="1" dirty="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a:solidFill>
                  <a:schemeClr val="tx1"/>
                </a:solidFill>
                <a:latin typeface="Courier New" pitchFamily="49" charset="0"/>
                <a:cs typeface="Courier New" pitchFamily="49" charset="0"/>
              </a:rPr>
              <a:t>value == </a:t>
            </a:r>
            <a:r>
              <a:rPr lang="en-US" sz="1600" b="1" dirty="0" err="1">
                <a:solidFill>
                  <a:schemeClr val="tx1"/>
                </a:solidFill>
                <a:latin typeface="Courier New" pitchFamily="49" charset="0"/>
                <a:cs typeface="Courier New" pitchFamily="49" charset="0"/>
              </a:rPr>
              <a:t>arr</a:t>
            </a:r>
            <a:r>
              <a:rPr lang="en-US" sz="1600" b="1" dirty="0">
                <a:solidFill>
                  <a:schemeClr val="tx1"/>
                </a:solidFill>
                <a:latin typeface="Courier New" pitchFamily="49" charset="0"/>
                <a:cs typeface="Courier New" pitchFamily="49" charset="0"/>
              </a:rPr>
              <a:t>[start])</a:t>
            </a: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else return </a:t>
            </a:r>
            <a:r>
              <a:rPr lang="en-US" sz="1600" b="1" dirty="0" smtClean="0">
                <a:solidFill>
                  <a:schemeClr val="tx1"/>
                </a:solidFill>
                <a:latin typeface="Courier New" pitchFamily="49" charset="0"/>
                <a:cs typeface="Courier New" pitchFamily="49" charset="0"/>
              </a:rPr>
              <a:t>(value == </a:t>
            </a:r>
            <a:r>
              <a:rPr lang="en-US" sz="1600" b="1" dirty="0" err="1" smtClean="0">
                <a:solidFill>
                  <a:schemeClr val="tx1"/>
                </a:solidFill>
                <a:latin typeface="Courier New" pitchFamily="49" charset="0"/>
                <a:cs typeface="Courier New" pitchFamily="49" charset="0"/>
              </a:rPr>
              <a:t>arr</a:t>
            </a:r>
            <a:r>
              <a:rPr lang="en-US" sz="1600" b="1" dirty="0" smtClean="0">
                <a:solidFill>
                  <a:schemeClr val="tx1"/>
                </a:solidFill>
                <a:latin typeface="Courier New" pitchFamily="49" charset="0"/>
                <a:cs typeface="Courier New" pitchFamily="49" charset="0"/>
              </a:rPr>
              <a:t>[start]) +</a:t>
            </a:r>
          </a:p>
          <a:p>
            <a:pPr>
              <a:tabLst>
                <a:tab pos="363538" algn="l"/>
                <a:tab pos="714375" algn="l"/>
                <a:tab pos="1077913" algn="l"/>
              </a:tabLst>
              <a:defRPr/>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countValue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val</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arr</a:t>
            </a:r>
            <a:r>
              <a:rPr lang="en-US" sz="1600" b="1" dirty="0" smtClean="0">
                <a:solidFill>
                  <a:schemeClr val="tx1"/>
                </a:solidFill>
                <a:latin typeface="Courier New" pitchFamily="49" charset="0"/>
                <a:cs typeface="Courier New" pitchFamily="49" charset="0"/>
              </a:rPr>
              <a:t>, start+</a:t>
            </a:r>
            <a:r>
              <a:rPr lang="en-US" sz="1600" b="1" dirty="0" smtClean="0">
                <a:solidFill>
                  <a:srgbClr val="006600"/>
                </a:solidFill>
                <a:latin typeface="Courier New" pitchFamily="49" charset="0"/>
                <a:cs typeface="Courier New" pitchFamily="49" charset="0"/>
              </a:rPr>
              <a:t>1</a:t>
            </a:r>
            <a:r>
              <a:rPr lang="en-US" sz="1600" b="1" dirty="0" smtClean="0">
                <a:solidFill>
                  <a:schemeClr val="tx1"/>
                </a:solidFill>
                <a:latin typeface="Courier New" pitchFamily="49" charset="0"/>
                <a:cs typeface="Courier New" pitchFamily="49" charset="0"/>
              </a:rPr>
              <a:t>, size);</a:t>
            </a:r>
            <a:endParaRPr lang="en-US" sz="1600" b="1" dirty="0" smtClean="0">
              <a:latin typeface="Courier New" pitchFamily="49" charset="0"/>
              <a:cs typeface="Courier New" pitchFamily="49" charset="0"/>
            </a:endParaRPr>
          </a:p>
          <a:p>
            <a:pPr>
              <a:tabLst>
                <a:tab pos="363538" algn="l"/>
                <a:tab pos="714375" algn="l"/>
                <a:tab pos="1077913" algn="l"/>
              </a:tabLst>
              <a:defRPr/>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4" name="Title 3"/>
          <p:cNvSpPr>
            <a:spLocks noGrp="1"/>
          </p:cNvSpPr>
          <p:nvPr>
            <p:ph type="title"/>
          </p:nvPr>
        </p:nvSpPr>
        <p:spPr/>
        <p:txBody>
          <a:bodyPr/>
          <a:lstStyle/>
          <a:p>
            <a:r>
              <a:rPr lang="en-US" dirty="0" smtClean="0"/>
              <a:t>9. </a:t>
            </a:r>
            <a:r>
              <a:rPr lang="en-US" dirty="0"/>
              <a:t>Auxiliary Function (1/3)</a:t>
            </a:r>
            <a:endParaRPr lang="en-SG" dirty="0"/>
          </a:p>
        </p:txBody>
      </p:sp>
      <p:sp>
        <p:nvSpPr>
          <p:cNvPr id="3" name="Content Placeholder 2"/>
          <p:cNvSpPr>
            <a:spLocks noGrp="1"/>
          </p:cNvSpPr>
          <p:nvPr>
            <p:ph idx="1"/>
          </p:nvPr>
        </p:nvSpPr>
        <p:spPr>
          <a:xfrm>
            <a:off x="457200" y="1371600"/>
            <a:ext cx="8229600" cy="1929232"/>
          </a:xfrm>
        </p:spPr>
        <p:txBody>
          <a:bodyPr/>
          <a:lstStyle/>
          <a:p>
            <a:pPr>
              <a:spcBef>
                <a:spcPts val="600"/>
              </a:spcBef>
              <a:spcAft>
                <a:spcPts val="0"/>
              </a:spcAft>
            </a:pPr>
            <a:r>
              <a:rPr lang="en-US" dirty="0">
                <a:solidFill>
                  <a:schemeClr val="tx1"/>
                </a:solidFill>
              </a:rPr>
              <a:t>Sometimes, </a:t>
            </a:r>
            <a:r>
              <a:rPr lang="en-US" dirty="0"/>
              <a:t>auxiliary functions </a:t>
            </a:r>
            <a:r>
              <a:rPr lang="en-US" dirty="0">
                <a:solidFill>
                  <a:schemeClr val="tx1"/>
                </a:solidFill>
              </a:rPr>
              <a:t>are needed to implement recursion. </a:t>
            </a:r>
            <a:endParaRPr lang="en-US" dirty="0" smtClean="0">
              <a:solidFill>
                <a:schemeClr val="tx1"/>
              </a:solidFill>
            </a:endParaRPr>
          </a:p>
          <a:p>
            <a:pPr>
              <a:spcBef>
                <a:spcPts val="600"/>
              </a:spcBef>
              <a:spcAft>
                <a:spcPts val="0"/>
              </a:spcAft>
            </a:pPr>
            <a:r>
              <a:rPr lang="en-US" dirty="0" smtClean="0">
                <a:solidFill>
                  <a:schemeClr val="tx1"/>
                </a:solidFill>
              </a:rPr>
              <a:t>For </a:t>
            </a:r>
            <a:r>
              <a:rPr lang="en-US" dirty="0">
                <a:solidFill>
                  <a:schemeClr val="tx1"/>
                </a:solidFill>
              </a:rPr>
              <a:t>Demo #3 Counting Occurrences.</a:t>
            </a:r>
          </a:p>
          <a:p>
            <a:pPr lvl="1">
              <a:spcBef>
                <a:spcPts val="600"/>
              </a:spcBef>
              <a:spcAft>
                <a:spcPts val="0"/>
              </a:spcAft>
              <a:buFont typeface="Wingdings" pitchFamily="2" charset="2"/>
              <a:buChar char="q"/>
            </a:pPr>
            <a:r>
              <a:rPr lang="en-US" dirty="0">
                <a:solidFill>
                  <a:srgbClr val="0000FF"/>
                </a:solidFill>
              </a:rPr>
              <a:t>If the function handles the first element instead of the last</a:t>
            </a:r>
            <a:r>
              <a:rPr lang="en-US" dirty="0"/>
              <a:t>, it would be re-written as follows</a:t>
            </a:r>
            <a:r>
              <a:rPr lang="en-US" dirty="0" smtClean="0"/>
              <a:t>:</a:t>
            </a:r>
            <a:endParaRPr lang="en-SG" dirty="0"/>
          </a:p>
        </p:txBody>
      </p:sp>
      <p:sp>
        <p:nvSpPr>
          <p:cNvPr id="2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8" name="Group 34"/>
          <p:cNvGrpSpPr/>
          <p:nvPr/>
        </p:nvGrpSpPr>
        <p:grpSpPr>
          <a:xfrm>
            <a:off x="1271924" y="3448867"/>
            <a:ext cx="6490740" cy="371830"/>
            <a:chOff x="644577" y="2888105"/>
            <a:chExt cx="6490740" cy="371830"/>
          </a:xfrm>
        </p:grpSpPr>
        <p:sp>
          <p:nvSpPr>
            <p:cNvPr id="9" name="TextBox 8"/>
            <p:cNvSpPr txBox="1"/>
            <p:nvPr/>
          </p:nvSpPr>
          <p:spPr>
            <a:xfrm>
              <a:off x="64457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10" name="TextBox 9"/>
            <p:cNvSpPr txBox="1"/>
            <p:nvPr/>
          </p:nvSpPr>
          <p:spPr>
            <a:xfrm>
              <a:off x="1081790"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11" name="TextBox 10"/>
            <p:cNvSpPr txBox="1"/>
            <p:nvPr/>
          </p:nvSpPr>
          <p:spPr>
            <a:xfrm>
              <a:off x="1519003"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12" name="TextBox 11"/>
            <p:cNvSpPr txBox="1"/>
            <p:nvPr/>
          </p:nvSpPr>
          <p:spPr>
            <a:xfrm>
              <a:off x="195621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13" name="TextBox 12"/>
            <p:cNvSpPr txBox="1"/>
            <p:nvPr/>
          </p:nvSpPr>
          <p:spPr>
            <a:xfrm>
              <a:off x="2378439"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sp>
          <p:nvSpPr>
            <p:cNvPr id="14" name="TextBox 13"/>
            <p:cNvSpPr txBox="1"/>
            <p:nvPr/>
          </p:nvSpPr>
          <p:spPr>
            <a:xfrm>
              <a:off x="281565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15" name="TextBox 14"/>
            <p:cNvSpPr txBox="1"/>
            <p:nvPr/>
          </p:nvSpPr>
          <p:spPr>
            <a:xfrm>
              <a:off x="3237875"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-5</a:t>
              </a:r>
              <a:endParaRPr lang="en-SG" dirty="0"/>
            </a:p>
          </p:txBody>
        </p:sp>
        <p:sp>
          <p:nvSpPr>
            <p:cNvPr id="16" name="TextBox 15"/>
            <p:cNvSpPr txBox="1"/>
            <p:nvPr/>
          </p:nvSpPr>
          <p:spPr>
            <a:xfrm>
              <a:off x="3675087"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17" name="TextBox 16"/>
            <p:cNvSpPr txBox="1"/>
            <p:nvPr/>
          </p:nvSpPr>
          <p:spPr>
            <a:xfrm>
              <a:off x="4097311" y="2888105"/>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18" name="TextBox 17"/>
            <p:cNvSpPr txBox="1"/>
            <p:nvPr/>
          </p:nvSpPr>
          <p:spPr>
            <a:xfrm>
              <a:off x="4529528"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19" name="TextBox 18"/>
            <p:cNvSpPr txBox="1"/>
            <p:nvPr/>
          </p:nvSpPr>
          <p:spPr>
            <a:xfrm>
              <a:off x="4966741"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20" name="TextBox 19"/>
            <p:cNvSpPr txBox="1"/>
            <p:nvPr/>
          </p:nvSpPr>
          <p:spPr>
            <a:xfrm>
              <a:off x="5403954"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21" name="TextBox 20"/>
            <p:cNvSpPr txBox="1"/>
            <p:nvPr/>
          </p:nvSpPr>
          <p:spPr>
            <a:xfrm>
              <a:off x="5841166"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0</a:t>
              </a:r>
              <a:endParaRPr lang="en-SG" dirty="0"/>
            </a:p>
          </p:txBody>
        </p:sp>
        <p:sp>
          <p:nvSpPr>
            <p:cNvPr id="22" name="TextBox 21"/>
            <p:cNvSpPr txBox="1"/>
            <p:nvPr/>
          </p:nvSpPr>
          <p:spPr>
            <a:xfrm>
              <a:off x="6263390"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8</a:t>
              </a:r>
              <a:endParaRPr lang="en-SG" dirty="0"/>
            </a:p>
          </p:txBody>
        </p:sp>
        <p:sp>
          <p:nvSpPr>
            <p:cNvPr id="23" name="TextBox 22"/>
            <p:cNvSpPr txBox="1"/>
            <p:nvPr/>
          </p:nvSpPr>
          <p:spPr>
            <a:xfrm>
              <a:off x="6700602" y="2890603"/>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grpSp>
      <p:grpSp>
        <p:nvGrpSpPr>
          <p:cNvPr id="5" name="Group 4"/>
          <p:cNvGrpSpPr/>
          <p:nvPr/>
        </p:nvGrpSpPr>
        <p:grpSpPr>
          <a:xfrm>
            <a:off x="1054611" y="3318952"/>
            <a:ext cx="683927" cy="1049312"/>
            <a:chOff x="7168679" y="3183869"/>
            <a:chExt cx="683927" cy="1049312"/>
          </a:xfrm>
        </p:grpSpPr>
        <p:cxnSp>
          <p:nvCxnSpPr>
            <p:cNvPr id="25" name="Straight Arrow Connector 24"/>
            <p:cNvCxnSpPr/>
            <p:nvPr/>
          </p:nvCxnSpPr>
          <p:spPr bwMode="auto">
            <a:xfrm flipV="1">
              <a:off x="7168679" y="3768487"/>
              <a:ext cx="299803" cy="464694"/>
            </a:xfrm>
            <a:prstGeom prst="straightConnector1">
              <a:avLst/>
            </a:prstGeom>
            <a:solidFill>
              <a:schemeClr val="accent1"/>
            </a:solidFill>
            <a:ln w="12700" cap="sq" cmpd="sng" algn="ctr">
              <a:solidFill>
                <a:srgbClr val="800000"/>
              </a:solidFill>
              <a:prstDash val="solid"/>
              <a:round/>
              <a:headEnd type="none" w="med" len="med"/>
              <a:tailEnd type="triangle" w="lg" len="med"/>
            </a:ln>
            <a:effectLst/>
          </p:spPr>
        </p:cxnSp>
        <p:sp>
          <p:nvSpPr>
            <p:cNvPr id="27" name="Oval 26"/>
            <p:cNvSpPr/>
            <p:nvPr/>
          </p:nvSpPr>
          <p:spPr bwMode="auto">
            <a:xfrm>
              <a:off x="7282980" y="3183869"/>
              <a:ext cx="569626" cy="569626"/>
            </a:xfrm>
            <a:prstGeom prst="ellipse">
              <a:avLst/>
            </a:prstGeom>
            <a:noFill/>
            <a:ln w="28575" cap="sq" cmpd="sng" algn="ctr">
              <a:solidFill>
                <a:srgbClr val="8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grpSp>
      <p:sp>
        <p:nvSpPr>
          <p:cNvPr id="29" name="Left Brace 28"/>
          <p:cNvSpPr/>
          <p:nvPr/>
        </p:nvSpPr>
        <p:spPr bwMode="auto">
          <a:xfrm rot="16200000">
            <a:off x="4523230" y="1073223"/>
            <a:ext cx="449705" cy="6050430"/>
          </a:xfrm>
          <a:prstGeom prst="leftBrace">
            <a:avLst>
              <a:gd name="adj1" fmla="val 71666"/>
              <a:gd name="adj2" fmla="val 50000"/>
            </a:avLst>
          </a:prstGeom>
          <a:noFill/>
          <a:ln w="28575"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31"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33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16" presetClass="entr" presetSubtype="37" fill="hold" grpId="0" nodeType="withEffect">
                                  <p:stCondLst>
                                    <p:cond delay="1000"/>
                                  </p:stCondLst>
                                  <p:childTnLst>
                                    <p:set>
                                      <p:cBhvr>
                                        <p:cTn id="14" dur="1" fill="hold">
                                          <p:stCondLst>
                                            <p:cond delay="0"/>
                                          </p:stCondLst>
                                        </p:cTn>
                                        <p:tgtEl>
                                          <p:spTgt spid="29"/>
                                        </p:tgtEl>
                                        <p:attrNameLst>
                                          <p:attrName>style.visibility</p:attrName>
                                        </p:attrNameLst>
                                      </p:cBhvr>
                                      <p:to>
                                        <p:strVal val="visible"/>
                                      </p:to>
                                    </p:set>
                                    <p:animEffect transition="in" filter="barn(outVertical)">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a:t>
            </a:r>
            <a:r>
              <a:rPr lang="en-US" dirty="0"/>
              <a:t>Auxiliary Function </a:t>
            </a:r>
            <a:r>
              <a:rPr lang="en-US" dirty="0" smtClean="0"/>
              <a:t>(2/3</a:t>
            </a:r>
            <a:r>
              <a:rPr lang="en-US" dirty="0"/>
              <a:t>)</a:t>
            </a:r>
            <a:endParaRPr lang="en-SG" dirty="0"/>
          </a:p>
        </p:txBody>
      </p:sp>
      <p:sp>
        <p:nvSpPr>
          <p:cNvPr id="13"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TextBox 6"/>
          <p:cNvSpPr txBox="1"/>
          <p:nvPr/>
        </p:nvSpPr>
        <p:spPr>
          <a:xfrm>
            <a:off x="1237128" y="2409950"/>
            <a:ext cx="6938683" cy="369332"/>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b="1" dirty="0" err="1" smtClean="0">
                <a:latin typeface="Courier New" pitchFamily="49" charset="0"/>
                <a:cs typeface="Courier New" pitchFamily="49" charset="0"/>
              </a:rPr>
              <a:t>countValue</a:t>
            </a:r>
            <a:r>
              <a:rPr lang="en-US" b="1" dirty="0" smtClean="0">
                <a:latin typeface="Courier New" pitchFamily="49" charset="0"/>
                <a:cs typeface="Courier New" pitchFamily="49" charset="0"/>
              </a:rPr>
              <a:t>(value, list, ARRAY_SIZE)</a:t>
            </a:r>
          </a:p>
        </p:txBody>
      </p:sp>
      <p:sp>
        <p:nvSpPr>
          <p:cNvPr id="9" name="TextBox 8"/>
          <p:cNvSpPr txBox="1"/>
          <p:nvPr/>
        </p:nvSpPr>
        <p:spPr>
          <a:xfrm>
            <a:off x="1237128" y="3143028"/>
            <a:ext cx="6943165" cy="369332"/>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b="1" dirty="0" err="1" smtClean="0">
                <a:latin typeface="Courier New" pitchFamily="49" charset="0"/>
                <a:cs typeface="Courier New" pitchFamily="49" charset="0"/>
              </a:rPr>
              <a:t>countValue</a:t>
            </a:r>
            <a:r>
              <a:rPr lang="en-US" b="1" dirty="0" smtClean="0">
                <a:latin typeface="Courier New" pitchFamily="49" charset="0"/>
                <a:cs typeface="Courier New" pitchFamily="49" charset="0"/>
              </a:rPr>
              <a:t>(value, list, </a:t>
            </a:r>
            <a:r>
              <a:rPr lang="en-US" b="1" dirty="0" smtClean="0">
                <a:solidFill>
                  <a:srgbClr val="006600"/>
                </a:solidFill>
                <a:latin typeface="Courier New" pitchFamily="49" charset="0"/>
                <a:cs typeface="Courier New" pitchFamily="49" charset="0"/>
              </a:rPr>
              <a:t>0</a:t>
            </a:r>
            <a:r>
              <a:rPr lang="en-US" b="1" dirty="0" smtClean="0">
                <a:latin typeface="Courier New" pitchFamily="49" charset="0"/>
                <a:cs typeface="Courier New" pitchFamily="49" charset="0"/>
              </a:rPr>
              <a:t>, ARRAY_SIZE)</a:t>
            </a:r>
          </a:p>
        </p:txBody>
      </p:sp>
      <p:sp>
        <p:nvSpPr>
          <p:cNvPr id="10" name="Rectangle 3"/>
          <p:cNvSpPr txBox="1">
            <a:spLocks noChangeArrowheads="1"/>
          </p:cNvSpPr>
          <p:nvPr/>
        </p:nvSpPr>
        <p:spPr bwMode="auto">
          <a:xfrm>
            <a:off x="457200" y="3685468"/>
            <a:ext cx="8229600" cy="8486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600"/>
              </a:spcBef>
              <a:spcAft>
                <a:spcPts val="0"/>
              </a:spcAft>
              <a:buClr>
                <a:schemeClr val="bg2"/>
              </a:buClr>
              <a:buSzPct val="7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The additional parameter </a:t>
            </a:r>
            <a:r>
              <a:rPr kumimoji="0" lang="en-US" sz="2400" b="0" i="0" u="none" strike="noStrike" kern="0" cap="none" spc="0" normalizeH="0" baseline="0" noProof="0" dirty="0" smtClean="0">
                <a:ln>
                  <a:noFill/>
                </a:ln>
                <a:solidFill>
                  <a:srgbClr val="006600"/>
                </a:solidFill>
                <a:effectLst/>
                <a:uLnTx/>
                <a:uFillTx/>
                <a:latin typeface="+mn-lt"/>
                <a:ea typeface="+mn-ea"/>
                <a:cs typeface="+mn-cs"/>
              </a:rPr>
              <a:t>0</a:t>
            </a:r>
            <a:r>
              <a:rPr kumimoji="0" lang="en-US" sz="2400" b="0" i="0" u="none" strike="noStrike" kern="0" cap="none" spc="0" normalizeH="0" baseline="0" noProof="0" dirty="0" smtClean="0">
                <a:ln>
                  <a:noFill/>
                </a:ln>
                <a:solidFill>
                  <a:schemeClr val="tx1"/>
                </a:solidFill>
                <a:effectLst/>
                <a:uLnTx/>
                <a:uFillTx/>
                <a:latin typeface="+mn-lt"/>
                <a:ea typeface="+mn-ea"/>
                <a:cs typeface="+mn-cs"/>
              </a:rPr>
              <a:t> seems like a redundant data from </a:t>
            </a:r>
            <a:r>
              <a:rPr lang="en-US" sz="2400" kern="0" dirty="0" smtClean="0">
                <a:latin typeface="+mn-lt"/>
                <a:cs typeface="+mn-cs"/>
              </a:rPr>
              <a:t>caller’s point of view.</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1" name="TextBox 10"/>
          <p:cNvSpPr txBox="1"/>
          <p:nvPr/>
        </p:nvSpPr>
        <p:spPr>
          <a:xfrm>
            <a:off x="824282" y="2752287"/>
            <a:ext cx="528638" cy="369888"/>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i="1" dirty="0" smtClean="0">
                <a:solidFill>
                  <a:srgbClr val="000000"/>
                </a:solidFill>
              </a:rPr>
              <a:t>to</a:t>
            </a:r>
            <a:endParaRPr lang="en-SG" i="1" dirty="0" smtClean="0">
              <a:solidFill>
                <a:srgbClr val="000000"/>
              </a:solidFill>
            </a:endParaRPr>
          </a:p>
        </p:txBody>
      </p:sp>
      <p:sp>
        <p:nvSpPr>
          <p:cNvPr id="12" name="Oval 11"/>
          <p:cNvSpPr/>
          <p:nvPr/>
        </p:nvSpPr>
        <p:spPr bwMode="auto">
          <a:xfrm>
            <a:off x="4430929" y="3058270"/>
            <a:ext cx="504000" cy="504000"/>
          </a:xfrm>
          <a:prstGeom prst="ellipse">
            <a:avLst/>
          </a:prstGeom>
          <a:noFill/>
          <a:ln w="28575" cap="sq" cmpd="sng" algn="ctr">
            <a:solidFill>
              <a:srgbClr val="8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5" name="TextBox 14"/>
          <p:cNvSpPr txBox="1"/>
          <p:nvPr/>
        </p:nvSpPr>
        <p:spPr>
          <a:xfrm>
            <a:off x="828832" y="4576001"/>
            <a:ext cx="7634692" cy="1569660"/>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countValue</a:t>
            </a:r>
            <a:r>
              <a:rPr lang="en-US" sz="1600" b="1" dirty="0" smtClean="0">
                <a:latin typeface="Courier New" pitchFamily="49" charset="0"/>
                <a:cs typeface="Courier New" pitchFamily="49" charset="0"/>
              </a:rPr>
              <a:t>(</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value,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arr</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start,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size) </a:t>
            </a:r>
          </a:p>
          <a:p>
            <a:pPr>
              <a:tabLst>
                <a:tab pos="363538" algn="l"/>
                <a:tab pos="714375" algn="l"/>
                <a:tab pos="1077913" algn="l"/>
              </a:tabLst>
              <a:defRPr/>
            </a:pP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a:solidFill>
                  <a:srgbClr val="0000FF"/>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(start == size-</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chemeClr val="tx1"/>
                </a:solidFill>
                <a:latin typeface="Courier New" pitchFamily="49" charset="0"/>
                <a:cs typeface="Courier New" pitchFamily="49" charset="0"/>
              </a:rPr>
              <a:t>value == </a:t>
            </a:r>
            <a:r>
              <a:rPr lang="en-US" sz="1600" b="1" dirty="0" err="1">
                <a:solidFill>
                  <a:schemeClr val="tx1"/>
                </a:solidFill>
                <a:latin typeface="Courier New" pitchFamily="49" charset="0"/>
                <a:cs typeface="Courier New" pitchFamily="49" charset="0"/>
              </a:rPr>
              <a:t>arr</a:t>
            </a:r>
            <a:r>
              <a:rPr lang="en-US" sz="1600" b="1" dirty="0">
                <a:solidFill>
                  <a:schemeClr val="tx1"/>
                </a:solidFill>
                <a:latin typeface="Courier New" pitchFamily="49" charset="0"/>
                <a:cs typeface="Courier New" pitchFamily="49" charset="0"/>
              </a:rPr>
              <a:t>[start</a:t>
            </a:r>
            <a:r>
              <a:rPr lang="en-US" sz="1600" b="1" dirty="0" smtClean="0">
                <a:solidFill>
                  <a:schemeClr val="tx1"/>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else return </a:t>
            </a:r>
            <a:r>
              <a:rPr lang="en-US" sz="1600" b="1" dirty="0" smtClean="0">
                <a:solidFill>
                  <a:schemeClr val="tx1"/>
                </a:solidFill>
                <a:latin typeface="Courier New" pitchFamily="49" charset="0"/>
                <a:cs typeface="Courier New" pitchFamily="49" charset="0"/>
              </a:rPr>
              <a:t>(value == </a:t>
            </a:r>
            <a:r>
              <a:rPr lang="en-US" sz="1600" b="1" dirty="0" err="1" smtClean="0">
                <a:solidFill>
                  <a:schemeClr val="tx1"/>
                </a:solidFill>
                <a:latin typeface="Courier New" pitchFamily="49" charset="0"/>
                <a:cs typeface="Courier New" pitchFamily="49" charset="0"/>
              </a:rPr>
              <a:t>arr</a:t>
            </a:r>
            <a:r>
              <a:rPr lang="en-US" sz="1600" b="1" dirty="0" smtClean="0">
                <a:solidFill>
                  <a:schemeClr val="tx1"/>
                </a:solidFill>
                <a:latin typeface="Courier New" pitchFamily="49" charset="0"/>
                <a:cs typeface="Courier New" pitchFamily="49" charset="0"/>
              </a:rPr>
              <a:t>[start]) +</a:t>
            </a:r>
          </a:p>
          <a:p>
            <a:pPr>
              <a:tabLst>
                <a:tab pos="363538" algn="l"/>
                <a:tab pos="714375" algn="l"/>
                <a:tab pos="1077913" algn="l"/>
              </a:tabLst>
              <a:defRPr/>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countValue</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val</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arr</a:t>
            </a:r>
            <a:r>
              <a:rPr lang="en-US" sz="1600" b="1" dirty="0" smtClean="0">
                <a:solidFill>
                  <a:schemeClr val="tx1"/>
                </a:solidFill>
                <a:latin typeface="Courier New" pitchFamily="49" charset="0"/>
                <a:cs typeface="Courier New" pitchFamily="49" charset="0"/>
              </a:rPr>
              <a:t>, start+</a:t>
            </a:r>
            <a:r>
              <a:rPr lang="en-US" sz="1600" b="1" dirty="0" smtClean="0">
                <a:solidFill>
                  <a:srgbClr val="006600"/>
                </a:solidFill>
                <a:latin typeface="Courier New" pitchFamily="49" charset="0"/>
                <a:cs typeface="Courier New" pitchFamily="49" charset="0"/>
              </a:rPr>
              <a:t>1</a:t>
            </a:r>
            <a:r>
              <a:rPr lang="en-US" sz="1600" b="1" dirty="0" smtClean="0">
                <a:solidFill>
                  <a:schemeClr val="tx1"/>
                </a:solidFill>
                <a:latin typeface="Courier New" pitchFamily="49" charset="0"/>
                <a:cs typeface="Courier New" pitchFamily="49" charset="0"/>
              </a:rPr>
              <a:t>, size);</a:t>
            </a:r>
            <a:endParaRPr lang="en-US" sz="1600" b="1" dirty="0" smtClean="0">
              <a:latin typeface="Courier New" pitchFamily="49" charset="0"/>
              <a:cs typeface="Courier New" pitchFamily="49" charset="0"/>
            </a:endParaRPr>
          </a:p>
          <a:p>
            <a:pPr>
              <a:tabLst>
                <a:tab pos="363538" algn="l"/>
                <a:tab pos="714375" algn="l"/>
                <a:tab pos="1077913" algn="l"/>
              </a:tabLst>
              <a:defRPr/>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3" name="Content Placeholder 2"/>
          <p:cNvSpPr>
            <a:spLocks noGrp="1"/>
          </p:cNvSpPr>
          <p:nvPr>
            <p:ph idx="1"/>
          </p:nvPr>
        </p:nvSpPr>
        <p:spPr>
          <a:xfrm>
            <a:off x="457200" y="1371600"/>
            <a:ext cx="8229600" cy="830997"/>
          </a:xfrm>
        </p:spPr>
        <p:txBody>
          <a:bodyPr>
            <a:spAutoFit/>
          </a:bodyPr>
          <a:lstStyle/>
          <a:p>
            <a:r>
              <a:rPr lang="en-US" dirty="0">
                <a:solidFill>
                  <a:schemeClr val="tx1"/>
                </a:solidFill>
              </a:rPr>
              <a:t>However, doing so means that the calling function has to change the call from</a:t>
            </a:r>
            <a:r>
              <a:rPr lang="en-US" dirty="0" smtClean="0">
                <a:solidFill>
                  <a:schemeClr val="tx1"/>
                </a:solidFill>
              </a:rPr>
              <a:t>:</a:t>
            </a:r>
            <a:endParaRPr lang="en-SG" dirty="0">
              <a:solidFill>
                <a:schemeClr val="tx1"/>
              </a:solidFill>
            </a:endParaRPr>
          </a:p>
        </p:txBody>
      </p:sp>
      <p:sp>
        <p:nvSpPr>
          <p:cNvPr id="16"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34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dissolve">
                                      <p:cBhvr>
                                        <p:cTn id="12" dur="500"/>
                                        <p:tgtEl>
                                          <p:spTgt spid="10">
                                            <p:txEl>
                                              <p:pRg st="0" end="0"/>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ircle(in)">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dissolv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build="p"/>
      <p:bldP spid="11" grpId="0" animBg="1"/>
      <p:bldP spid="12" grpId="0" animBg="1"/>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a:t>
            </a:r>
            <a:r>
              <a:rPr lang="en-US" dirty="0"/>
              <a:t>Auxiliary Function (3/3)</a:t>
            </a:r>
            <a:endParaRPr lang="en-SG" dirty="0"/>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2" name="TextBox 11"/>
          <p:cNvSpPr txBox="1"/>
          <p:nvPr/>
        </p:nvSpPr>
        <p:spPr>
          <a:xfrm>
            <a:off x="786299" y="2641706"/>
            <a:ext cx="7687849" cy="1200329"/>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countValue</a:t>
            </a:r>
            <a:r>
              <a:rPr lang="en-US" b="1" dirty="0" smtClean="0">
                <a:latin typeface="Courier New" pitchFamily="49" charset="0"/>
                <a:cs typeface="Courier New" pitchFamily="49" charset="0"/>
              </a:rPr>
              <a:t>(</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value, </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arr</a:t>
            </a: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size) </a:t>
            </a:r>
          </a:p>
          <a:p>
            <a:pPr>
              <a:tabLst>
                <a:tab pos="363538" algn="l"/>
                <a:tab pos="714375" algn="l"/>
                <a:tab pos="1077913" algn="l"/>
              </a:tabLst>
              <a:defRPr/>
            </a:pPr>
            <a:r>
              <a:rPr lang="en-US" b="1" dirty="0" smtClean="0">
                <a:latin typeface="Courier New" pitchFamily="49" charset="0"/>
                <a:cs typeface="Courier New" pitchFamily="49" charset="0"/>
              </a:rPr>
              <a:t>{</a:t>
            </a:r>
          </a:p>
          <a:p>
            <a:pPr>
              <a:tabLst>
                <a:tab pos="363538" algn="l"/>
                <a:tab pos="714375" algn="l"/>
                <a:tab pos="1077913" algn="l"/>
              </a:tabLst>
              <a:defRPr/>
            </a:pP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return</a:t>
            </a: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countValue_rec</a:t>
            </a:r>
            <a:r>
              <a:rPr lang="en-US" b="1" dirty="0" smtClean="0">
                <a:solidFill>
                  <a:schemeClr val="tx1"/>
                </a:solidFill>
                <a:latin typeface="Courier New" pitchFamily="49" charset="0"/>
                <a:cs typeface="Courier New" pitchFamily="49" charset="0"/>
              </a:rPr>
              <a:t>(value, </a:t>
            </a:r>
            <a:r>
              <a:rPr lang="en-US" b="1" dirty="0" err="1" smtClean="0">
                <a:solidFill>
                  <a:schemeClr val="tx1"/>
                </a:solidFill>
                <a:latin typeface="Courier New" pitchFamily="49" charset="0"/>
                <a:cs typeface="Courier New" pitchFamily="49" charset="0"/>
              </a:rPr>
              <a:t>arr</a:t>
            </a:r>
            <a:r>
              <a:rPr lang="en-US" b="1" dirty="0" smtClean="0">
                <a:solidFill>
                  <a:schemeClr val="tx1"/>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0</a:t>
            </a:r>
            <a:r>
              <a:rPr lang="en-US" b="1" dirty="0" smtClean="0">
                <a:solidFill>
                  <a:schemeClr val="tx1"/>
                </a:solidFill>
                <a:latin typeface="Courier New" pitchFamily="49" charset="0"/>
                <a:cs typeface="Courier New" pitchFamily="49" charset="0"/>
              </a:rPr>
              <a:t>, size);</a:t>
            </a:r>
            <a:endParaRPr lang="en-US" b="1" dirty="0" smtClean="0">
              <a:latin typeface="Courier New" pitchFamily="49" charset="0"/>
              <a:cs typeface="Courier New" pitchFamily="49" charset="0"/>
            </a:endParaRPr>
          </a:p>
          <a:p>
            <a:pPr>
              <a:tabLst>
                <a:tab pos="363538" algn="l"/>
                <a:tab pos="714375" algn="l"/>
                <a:tab pos="1077913" algn="l"/>
              </a:tabLst>
              <a:defRPr/>
            </a:pP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5" name="TextBox 14"/>
          <p:cNvSpPr txBox="1"/>
          <p:nvPr/>
        </p:nvSpPr>
        <p:spPr>
          <a:xfrm>
            <a:off x="786299" y="4025514"/>
            <a:ext cx="7687849" cy="2062103"/>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countValue_rec</a:t>
            </a:r>
            <a:r>
              <a:rPr lang="en-US" sz="1600" b="1" dirty="0" smtClean="0">
                <a:latin typeface="Courier New" pitchFamily="49" charset="0"/>
                <a:cs typeface="Courier New" pitchFamily="49" charset="0"/>
              </a:rPr>
              <a:t>(</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value,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arr</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start, </a:t>
            </a:r>
            <a:r>
              <a:rPr lang="en-US" sz="1600" b="1" dirty="0"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size) </a:t>
            </a:r>
          </a:p>
          <a:p>
            <a:pPr>
              <a:tabLst>
                <a:tab pos="363538" algn="l"/>
                <a:tab pos="714375" algn="l"/>
                <a:tab pos="1077913" algn="l"/>
              </a:tabLst>
              <a:defRPr/>
            </a:pP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if</a:t>
            </a:r>
            <a:r>
              <a:rPr lang="en-US" sz="1600" b="1" dirty="0" smtClean="0">
                <a:latin typeface="Courier New" pitchFamily="49" charset="0"/>
                <a:cs typeface="Courier New" pitchFamily="49" charset="0"/>
              </a:rPr>
              <a:t> (start == size)</a:t>
            </a:r>
          </a:p>
          <a:p>
            <a:pPr>
              <a:tabLst>
                <a:tab pos="363538" algn="l"/>
                <a:tab pos="714375" algn="l"/>
                <a:tab pos="1077913" algn="l"/>
              </a:tabLst>
              <a:defRPr/>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p>
          <a:p>
            <a:pPr>
              <a:tabLst>
                <a:tab pos="363538" algn="l"/>
                <a:tab pos="714375" algn="l"/>
                <a:tab pos="1077913" algn="l"/>
              </a:tabLst>
              <a:defRPr/>
            </a:pPr>
            <a:r>
              <a:rPr lang="en-US" sz="1600" b="1" dirty="0" smtClean="0">
                <a:solidFill>
                  <a:srgbClr val="0000FF"/>
                </a:solidFill>
                <a:latin typeface="Courier New" pitchFamily="49" charset="0"/>
                <a:cs typeface="Courier New" pitchFamily="49" charset="0"/>
              </a:rPr>
              <a:t>    else</a:t>
            </a:r>
          </a:p>
          <a:p>
            <a:pPr>
              <a:tabLst>
                <a:tab pos="363538" algn="l"/>
                <a:tab pos="714375" algn="l"/>
                <a:tab pos="1077913" algn="l"/>
              </a:tabLst>
              <a:defRPr/>
            </a:pPr>
            <a:r>
              <a:rPr lang="en-US" sz="1600" b="1" dirty="0">
                <a:solidFill>
                  <a:srgbClr val="0000FF"/>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       return </a:t>
            </a:r>
            <a:r>
              <a:rPr lang="en-US" sz="1600" b="1" dirty="0" smtClean="0">
                <a:solidFill>
                  <a:schemeClr val="tx1"/>
                </a:solidFill>
                <a:latin typeface="Courier New" pitchFamily="49" charset="0"/>
                <a:cs typeface="Courier New" pitchFamily="49" charset="0"/>
              </a:rPr>
              <a:t>(value == </a:t>
            </a:r>
            <a:r>
              <a:rPr lang="en-US" sz="1600" b="1" dirty="0" err="1" smtClean="0">
                <a:solidFill>
                  <a:schemeClr val="tx1"/>
                </a:solidFill>
                <a:latin typeface="Courier New" pitchFamily="49" charset="0"/>
                <a:cs typeface="Courier New" pitchFamily="49" charset="0"/>
              </a:rPr>
              <a:t>arr</a:t>
            </a:r>
            <a:r>
              <a:rPr lang="en-US" sz="1600" b="1" dirty="0" smtClean="0">
                <a:solidFill>
                  <a:schemeClr val="tx1"/>
                </a:solidFill>
                <a:latin typeface="Courier New" pitchFamily="49" charset="0"/>
                <a:cs typeface="Courier New" pitchFamily="49" charset="0"/>
              </a:rPr>
              <a:t>[start]) +</a:t>
            </a:r>
          </a:p>
          <a:p>
            <a:pPr>
              <a:tabLst>
                <a:tab pos="363538" algn="l"/>
                <a:tab pos="714375" algn="l"/>
                <a:tab pos="1077913" algn="l"/>
              </a:tabLst>
              <a:defRPr/>
            </a:pP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countValue_rec</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val</a:t>
            </a:r>
            <a:r>
              <a:rPr lang="en-US" sz="1600" b="1" dirty="0" smtClean="0">
                <a:solidFill>
                  <a:schemeClr val="tx1"/>
                </a:solidFill>
                <a:latin typeface="Courier New" pitchFamily="49" charset="0"/>
                <a:cs typeface="Courier New" pitchFamily="49" charset="0"/>
              </a:rPr>
              <a:t>, </a:t>
            </a:r>
            <a:r>
              <a:rPr lang="en-US" sz="1600" b="1" dirty="0" err="1" smtClean="0">
                <a:solidFill>
                  <a:schemeClr val="tx1"/>
                </a:solidFill>
                <a:latin typeface="Courier New" pitchFamily="49" charset="0"/>
                <a:cs typeface="Courier New" pitchFamily="49" charset="0"/>
              </a:rPr>
              <a:t>arr</a:t>
            </a:r>
            <a:r>
              <a:rPr lang="en-US" sz="1600" b="1" dirty="0" smtClean="0">
                <a:solidFill>
                  <a:schemeClr val="tx1"/>
                </a:solidFill>
                <a:latin typeface="Courier New" pitchFamily="49" charset="0"/>
                <a:cs typeface="Courier New" pitchFamily="49" charset="0"/>
              </a:rPr>
              <a:t>, start+</a:t>
            </a:r>
            <a:r>
              <a:rPr lang="en-US" sz="1600" b="1" dirty="0" smtClean="0">
                <a:solidFill>
                  <a:srgbClr val="006600"/>
                </a:solidFill>
                <a:latin typeface="Courier New" pitchFamily="49" charset="0"/>
                <a:cs typeface="Courier New" pitchFamily="49" charset="0"/>
              </a:rPr>
              <a:t>1</a:t>
            </a:r>
            <a:r>
              <a:rPr lang="en-US" sz="1600" b="1" dirty="0" smtClean="0">
                <a:solidFill>
                  <a:schemeClr val="tx1"/>
                </a:solidFill>
                <a:latin typeface="Courier New" pitchFamily="49" charset="0"/>
                <a:cs typeface="Courier New" pitchFamily="49" charset="0"/>
              </a:rPr>
              <a:t>, size);</a:t>
            </a:r>
            <a:endParaRPr lang="en-US" sz="1600" b="1" dirty="0" smtClean="0">
              <a:latin typeface="Courier New" pitchFamily="49" charset="0"/>
              <a:cs typeface="Courier New" pitchFamily="49" charset="0"/>
            </a:endParaRPr>
          </a:p>
          <a:p>
            <a:pPr>
              <a:tabLst>
                <a:tab pos="363538" algn="l"/>
                <a:tab pos="714375" algn="l"/>
                <a:tab pos="1077913" algn="l"/>
              </a:tabLst>
              <a:defRPr/>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
        <p:nvSpPr>
          <p:cNvPr id="16" name="TextBox 15"/>
          <p:cNvSpPr txBox="1"/>
          <p:nvPr/>
        </p:nvSpPr>
        <p:spPr>
          <a:xfrm>
            <a:off x="7351640" y="3134149"/>
            <a:ext cx="1425390" cy="646331"/>
          </a:xfrm>
          <a:prstGeom prst="rect">
            <a:avLst/>
          </a:prstGeom>
          <a:solidFill>
            <a:srgbClr val="CCFF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Auxiliary</a:t>
            </a:r>
          </a:p>
          <a:p>
            <a:pPr>
              <a:tabLst>
                <a:tab pos="363538" algn="l"/>
                <a:tab pos="714375" algn="l"/>
                <a:tab pos="1077913" algn="l"/>
              </a:tabLst>
              <a:defRPr/>
            </a:pPr>
            <a:r>
              <a:rPr lang="en-US" b="1" dirty="0" smtClean="0">
                <a:solidFill>
                  <a:srgbClr val="0000FF"/>
                </a:solidFill>
                <a:latin typeface="Courier New" pitchFamily="49" charset="0"/>
                <a:cs typeface="Courier New" pitchFamily="49" charset="0"/>
              </a:rPr>
              <a:t>function</a:t>
            </a:r>
            <a:endParaRPr lang="en-US" b="1" dirty="0">
              <a:solidFill>
                <a:srgbClr val="0000FF"/>
              </a:solidFill>
              <a:latin typeface="Courier New" pitchFamily="49" charset="0"/>
              <a:cs typeface="Courier New" pitchFamily="49" charset="0"/>
            </a:endParaRPr>
          </a:p>
        </p:txBody>
      </p:sp>
      <p:sp>
        <p:nvSpPr>
          <p:cNvPr id="9" name="TextBox 8"/>
          <p:cNvSpPr txBox="1"/>
          <p:nvPr/>
        </p:nvSpPr>
        <p:spPr>
          <a:xfrm>
            <a:off x="1237128" y="1935431"/>
            <a:ext cx="6938683" cy="400110"/>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err="1" smtClean="0">
                <a:latin typeface="Courier New" pitchFamily="49" charset="0"/>
                <a:cs typeface="Courier New" pitchFamily="49" charset="0"/>
              </a:rPr>
              <a:t>countValue</a:t>
            </a:r>
            <a:r>
              <a:rPr lang="en-US" sz="2000" b="1" dirty="0" smtClean="0">
                <a:latin typeface="Courier New" pitchFamily="49" charset="0"/>
                <a:cs typeface="Courier New" pitchFamily="49" charset="0"/>
              </a:rPr>
              <a:t>(value, list, ARRAY_SIZE)</a:t>
            </a:r>
          </a:p>
        </p:txBody>
      </p:sp>
      <p:sp>
        <p:nvSpPr>
          <p:cNvPr id="3" name="Content Placeholder 2"/>
          <p:cNvSpPr>
            <a:spLocks noGrp="1"/>
          </p:cNvSpPr>
          <p:nvPr>
            <p:ph idx="1"/>
          </p:nvPr>
        </p:nvSpPr>
        <p:spPr>
          <a:xfrm>
            <a:off x="457200" y="1371600"/>
            <a:ext cx="8229600" cy="461665"/>
          </a:xfrm>
        </p:spPr>
        <p:txBody>
          <a:bodyPr>
            <a:spAutoFit/>
          </a:bodyPr>
          <a:lstStyle/>
          <a:p>
            <a:r>
              <a:rPr lang="en-US" dirty="0">
                <a:solidFill>
                  <a:schemeClr val="tx1"/>
                </a:solidFill>
              </a:rPr>
              <a:t>Let the user, in his comfort, still call</a:t>
            </a:r>
            <a:r>
              <a:rPr lang="en-US" dirty="0" smtClean="0">
                <a:solidFill>
                  <a:schemeClr val="tx1"/>
                </a:solidFill>
              </a:rPr>
              <a:t>:</a:t>
            </a:r>
            <a:endParaRPr lang="en-SG" dirty="0">
              <a:solidFill>
                <a:schemeClr val="tx1"/>
              </a:solidFill>
            </a:endParaRPr>
          </a:p>
        </p:txBody>
      </p:sp>
      <p:sp>
        <p:nvSpPr>
          <p:cNvPr id="13"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35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1449388"/>
            <a:ext cx="8229600" cy="4585871"/>
          </a:xfrm>
        </p:spPr>
        <p:txBody>
          <a:bodyPr wrap="square">
            <a:spAutoFit/>
          </a:bodyPr>
          <a:lstStyle/>
          <a:p>
            <a:pPr>
              <a:spcAft>
                <a:spcPct val="10000"/>
              </a:spcAft>
            </a:pPr>
            <a:r>
              <a:rPr lang="en-US" sz="2800" dirty="0" smtClean="0">
                <a:solidFill>
                  <a:schemeClr val="tx1"/>
                </a:solidFill>
              </a:rPr>
              <a:t>Complete the </a:t>
            </a:r>
            <a:r>
              <a:rPr lang="en-US" sz="2800" dirty="0" err="1" smtClean="0">
                <a:latin typeface="Calibri" pitchFamily="34" charset="0"/>
                <a:cs typeface="Calibri" pitchFamily="34" charset="0"/>
              </a:rPr>
              <a:t>sumArray</a:t>
            </a:r>
            <a:r>
              <a:rPr lang="en-US" sz="2800" dirty="0" smtClean="0">
                <a:latin typeface="Calibri" pitchFamily="34" charset="0"/>
                <a:cs typeface="Calibri" pitchFamily="34" charset="0"/>
              </a:rPr>
              <a:t>(</a:t>
            </a:r>
            <a:r>
              <a:rPr lang="en-US" sz="2800" dirty="0" err="1" smtClean="0">
                <a:latin typeface="Calibri" pitchFamily="34" charset="0"/>
                <a:cs typeface="Calibri" pitchFamily="34" charset="0"/>
              </a:rPr>
              <a:t>int</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arr</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int</a:t>
            </a:r>
            <a:r>
              <a:rPr lang="en-US" sz="2800" dirty="0" smtClean="0">
                <a:latin typeface="Calibri" pitchFamily="34" charset="0"/>
                <a:cs typeface="Calibri" pitchFamily="34" charset="0"/>
              </a:rPr>
              <a:t> size)</a:t>
            </a:r>
            <a:r>
              <a:rPr lang="en-US" sz="2800" dirty="0" smtClean="0"/>
              <a:t> </a:t>
            </a:r>
            <a:r>
              <a:rPr lang="en-US" sz="2800" dirty="0" smtClean="0">
                <a:solidFill>
                  <a:schemeClr val="tx1"/>
                </a:solidFill>
              </a:rPr>
              <a:t>function in program </a:t>
            </a:r>
            <a:r>
              <a:rPr lang="en-US" sz="2800" dirty="0" smtClean="0">
                <a:solidFill>
                  <a:srgbClr val="0000FF"/>
                </a:solidFill>
              </a:rPr>
              <a:t>Week11_SumArray.c</a:t>
            </a:r>
            <a:r>
              <a:rPr lang="en-US" sz="2800" dirty="0" smtClean="0"/>
              <a:t> </a:t>
            </a:r>
            <a:r>
              <a:rPr lang="en-US" sz="2800" dirty="0" smtClean="0">
                <a:solidFill>
                  <a:schemeClr val="tx1"/>
                </a:solidFill>
              </a:rPr>
              <a:t>to recursively sum up all values in the integer array </a:t>
            </a:r>
            <a:r>
              <a:rPr lang="en-US" sz="2800" dirty="0" smtClean="0">
                <a:latin typeface="Calibri" pitchFamily="34" charset="0"/>
                <a:cs typeface="Calibri" pitchFamily="34" charset="0"/>
              </a:rPr>
              <a:t>arr</a:t>
            </a:r>
            <a:r>
              <a:rPr lang="en-US" sz="2800" dirty="0" smtClean="0">
                <a:solidFill>
                  <a:schemeClr val="tx1"/>
                </a:solidFill>
              </a:rPr>
              <a:t>.</a:t>
            </a:r>
          </a:p>
          <a:p>
            <a:pPr>
              <a:spcAft>
                <a:spcPct val="10000"/>
              </a:spcAft>
            </a:pPr>
            <a:r>
              <a:rPr lang="en-US" sz="2800" dirty="0" smtClean="0">
                <a:solidFill>
                  <a:srgbClr val="6600CC"/>
                </a:solidFill>
              </a:rPr>
              <a:t>Thinking: what is a related sub-problem?</a:t>
            </a:r>
          </a:p>
          <a:p>
            <a:endParaRPr lang="en-SG" sz="2800" dirty="0" smtClean="0">
              <a:solidFill>
                <a:schemeClr val="tx1"/>
              </a:solidFill>
            </a:endParaRPr>
          </a:p>
          <a:p>
            <a:endParaRPr lang="en-SG" sz="2800" dirty="0">
              <a:solidFill>
                <a:schemeClr val="tx1"/>
              </a:solidFill>
            </a:endParaRPr>
          </a:p>
          <a:p>
            <a:r>
              <a:rPr lang="en-SG" sz="2800" dirty="0" smtClean="0">
                <a:solidFill>
                  <a:schemeClr val="tx1"/>
                </a:solidFill>
              </a:rPr>
              <a:t>Skeleton:</a:t>
            </a:r>
          </a:p>
          <a:p>
            <a:pPr marL="0" indent="0">
              <a:buNone/>
            </a:pPr>
            <a:endParaRPr lang="en-SG" sz="2000" dirty="0" smtClean="0">
              <a:solidFill>
                <a:schemeClr val="tx1"/>
              </a:solidFill>
            </a:endParaRPr>
          </a:p>
          <a:p>
            <a:pPr marL="0" indent="0">
              <a:buNone/>
            </a:pPr>
            <a:r>
              <a:rPr lang="en-SG" sz="2000" dirty="0" smtClean="0">
                <a:solidFill>
                  <a:schemeClr val="tx1"/>
                </a:solidFill>
              </a:rPr>
              <a:t>* No sample run can be referenced as the skeleton program uses random number generation. Please check the correctness by yourself.</a:t>
            </a:r>
            <a:endParaRPr lang="en-SG" sz="2000" dirty="0">
              <a:solidFill>
                <a:schemeClr val="tx1"/>
              </a:solidFill>
            </a:endParaRPr>
          </a:p>
        </p:txBody>
      </p:sp>
      <p:sp>
        <p:nvSpPr>
          <p:cNvPr id="3" name="Title 2"/>
          <p:cNvSpPr>
            <a:spLocks noGrp="1"/>
          </p:cNvSpPr>
          <p:nvPr>
            <p:ph type="title"/>
          </p:nvPr>
        </p:nvSpPr>
        <p:spPr/>
        <p:txBody>
          <a:bodyPr/>
          <a:lstStyle/>
          <a:p>
            <a:r>
              <a:rPr lang="en-US" dirty="0" smtClean="0"/>
              <a:t>10. </a:t>
            </a:r>
            <a:r>
              <a:rPr lang="en-US" dirty="0"/>
              <a:t>Exercise </a:t>
            </a:r>
            <a:r>
              <a:rPr lang="en-US" dirty="0" smtClean="0"/>
              <a:t>#</a:t>
            </a:r>
            <a:r>
              <a:rPr lang="en-US" dirty="0"/>
              <a:t>4</a:t>
            </a:r>
            <a:r>
              <a:rPr lang="en-US" dirty="0" smtClean="0"/>
              <a:t>: </a:t>
            </a:r>
            <a:r>
              <a:rPr lang="en-US" dirty="0"/>
              <a:t>Sum Array </a:t>
            </a:r>
            <a:endParaRPr lang="en-SG" dirty="0"/>
          </a:p>
        </p:txBody>
      </p:sp>
      <p:sp>
        <p:nvSpPr>
          <p:cNvPr id="2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4"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36</a:t>
            </a:fld>
            <a:endParaRPr lang="en-US" dirty="0"/>
          </a:p>
        </p:txBody>
      </p:sp>
      <p:grpSp>
        <p:nvGrpSpPr>
          <p:cNvPr id="2" name="Group 1"/>
          <p:cNvGrpSpPr/>
          <p:nvPr/>
        </p:nvGrpSpPr>
        <p:grpSpPr>
          <a:xfrm>
            <a:off x="1903819" y="3671406"/>
            <a:ext cx="5172468" cy="372797"/>
            <a:chOff x="2059684" y="3681797"/>
            <a:chExt cx="5172468" cy="372797"/>
          </a:xfrm>
        </p:grpSpPr>
        <p:sp>
          <p:nvSpPr>
            <p:cNvPr id="7" name="TextBox 6"/>
            <p:cNvSpPr txBox="1"/>
            <p:nvPr/>
          </p:nvSpPr>
          <p:spPr>
            <a:xfrm>
              <a:off x="2059684" y="3685262"/>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8" name="TextBox 7"/>
            <p:cNvSpPr txBox="1"/>
            <p:nvPr/>
          </p:nvSpPr>
          <p:spPr>
            <a:xfrm>
              <a:off x="2496897" y="3685262"/>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9" name="TextBox 8"/>
            <p:cNvSpPr txBox="1"/>
            <p:nvPr/>
          </p:nvSpPr>
          <p:spPr>
            <a:xfrm>
              <a:off x="2934110" y="3685262"/>
              <a:ext cx="434715" cy="369332"/>
            </a:xfrm>
            <a:prstGeom prst="rect">
              <a:avLst/>
            </a:prstGeom>
            <a:solidFill>
              <a:srgbClr val="CCFFFF"/>
            </a:solidFill>
            <a:ln>
              <a:solidFill>
                <a:schemeClr val="tx1"/>
              </a:solidFill>
            </a:ln>
          </p:spPr>
          <p:txBody>
            <a:bodyPr wrap="square" rtlCol="0">
              <a:spAutoFit/>
            </a:bodyPr>
            <a:lstStyle/>
            <a:p>
              <a:pPr algn="ctr"/>
              <a:r>
                <a:rPr lang="en-US" dirty="0" smtClean="0"/>
                <a:t>1</a:t>
              </a:r>
              <a:endParaRPr lang="en-SG" dirty="0"/>
            </a:p>
          </p:txBody>
        </p:sp>
        <p:sp>
          <p:nvSpPr>
            <p:cNvPr id="10" name="TextBox 9"/>
            <p:cNvSpPr txBox="1"/>
            <p:nvPr/>
          </p:nvSpPr>
          <p:spPr>
            <a:xfrm>
              <a:off x="3371322" y="3685262"/>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11" name="TextBox 10"/>
            <p:cNvSpPr txBox="1"/>
            <p:nvPr/>
          </p:nvSpPr>
          <p:spPr>
            <a:xfrm>
              <a:off x="3793546" y="3685262"/>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sp>
          <p:nvSpPr>
            <p:cNvPr id="12" name="TextBox 11"/>
            <p:cNvSpPr txBox="1"/>
            <p:nvPr/>
          </p:nvSpPr>
          <p:spPr>
            <a:xfrm>
              <a:off x="4220367" y="3685262"/>
              <a:ext cx="434715" cy="369332"/>
            </a:xfrm>
            <a:prstGeom prst="rect">
              <a:avLst/>
            </a:prstGeom>
            <a:solidFill>
              <a:srgbClr val="CCFFFF"/>
            </a:solidFill>
            <a:ln>
              <a:solidFill>
                <a:schemeClr val="tx1"/>
              </a:solidFill>
            </a:ln>
          </p:spPr>
          <p:txBody>
            <a:bodyPr wrap="square" rtlCol="0">
              <a:spAutoFit/>
            </a:bodyPr>
            <a:lstStyle/>
            <a:p>
              <a:pPr algn="ctr"/>
              <a:r>
                <a:rPr lang="en-US" dirty="0" smtClean="0"/>
                <a:t>9</a:t>
              </a:r>
              <a:endParaRPr lang="en-SG" dirty="0"/>
            </a:p>
          </p:txBody>
        </p:sp>
        <p:sp>
          <p:nvSpPr>
            <p:cNvPr id="13" name="TextBox 12"/>
            <p:cNvSpPr txBox="1"/>
            <p:nvPr/>
          </p:nvSpPr>
          <p:spPr>
            <a:xfrm>
              <a:off x="4642591" y="3685262"/>
              <a:ext cx="434715" cy="369332"/>
            </a:xfrm>
            <a:prstGeom prst="rect">
              <a:avLst/>
            </a:prstGeom>
            <a:solidFill>
              <a:srgbClr val="CCFFFF"/>
            </a:solidFill>
            <a:ln>
              <a:solidFill>
                <a:schemeClr val="tx1"/>
              </a:solidFill>
            </a:ln>
          </p:spPr>
          <p:txBody>
            <a:bodyPr wrap="square" rtlCol="0">
              <a:spAutoFit/>
            </a:bodyPr>
            <a:lstStyle/>
            <a:p>
              <a:pPr algn="ctr"/>
              <a:r>
                <a:rPr lang="en-US" dirty="0" smtClean="0"/>
                <a:t>-5</a:t>
              </a:r>
              <a:endParaRPr lang="en-SG" dirty="0"/>
            </a:p>
          </p:txBody>
        </p:sp>
        <p:sp>
          <p:nvSpPr>
            <p:cNvPr id="14" name="TextBox 13"/>
            <p:cNvSpPr txBox="1"/>
            <p:nvPr/>
          </p:nvSpPr>
          <p:spPr>
            <a:xfrm>
              <a:off x="5069412" y="3685262"/>
              <a:ext cx="434715" cy="369332"/>
            </a:xfrm>
            <a:prstGeom prst="rect">
              <a:avLst/>
            </a:prstGeom>
            <a:solidFill>
              <a:srgbClr val="CCFFFF"/>
            </a:solidFill>
            <a:ln>
              <a:solidFill>
                <a:schemeClr val="tx1"/>
              </a:solidFill>
            </a:ln>
          </p:spPr>
          <p:txBody>
            <a:bodyPr wrap="square" rtlCol="0">
              <a:spAutoFit/>
            </a:bodyPr>
            <a:lstStyle/>
            <a:p>
              <a:pPr algn="ctr"/>
              <a:r>
                <a:rPr lang="en-US" dirty="0" smtClean="0"/>
                <a:t>7</a:t>
              </a:r>
              <a:endParaRPr lang="en-SG" dirty="0"/>
            </a:p>
          </p:txBody>
        </p:sp>
        <p:sp>
          <p:nvSpPr>
            <p:cNvPr id="15" name="TextBox 14"/>
            <p:cNvSpPr txBox="1"/>
            <p:nvPr/>
          </p:nvSpPr>
          <p:spPr>
            <a:xfrm>
              <a:off x="5502027" y="3685262"/>
              <a:ext cx="434715" cy="369332"/>
            </a:xfrm>
            <a:prstGeom prst="rect">
              <a:avLst/>
            </a:prstGeom>
            <a:solidFill>
              <a:srgbClr val="CCFFFF"/>
            </a:solidFill>
            <a:ln>
              <a:solidFill>
                <a:schemeClr val="tx1"/>
              </a:solidFill>
            </a:ln>
          </p:spPr>
          <p:txBody>
            <a:bodyPr wrap="square" rtlCol="0">
              <a:spAutoFit/>
            </a:bodyPr>
            <a:lstStyle/>
            <a:p>
              <a:pPr algn="ctr"/>
              <a:r>
                <a:rPr lang="en-US" dirty="0" smtClean="0"/>
                <a:t>2</a:t>
              </a:r>
              <a:endParaRPr lang="en-SG" dirty="0"/>
            </a:p>
          </p:txBody>
        </p:sp>
        <p:sp>
          <p:nvSpPr>
            <p:cNvPr id="25" name="TextBox 24"/>
            <p:cNvSpPr txBox="1"/>
            <p:nvPr/>
          </p:nvSpPr>
          <p:spPr>
            <a:xfrm>
              <a:off x="5928400" y="3681797"/>
              <a:ext cx="434715" cy="369332"/>
            </a:xfrm>
            <a:prstGeom prst="rect">
              <a:avLst/>
            </a:prstGeom>
            <a:solidFill>
              <a:srgbClr val="CCFFFF"/>
            </a:solidFill>
            <a:ln>
              <a:solidFill>
                <a:schemeClr val="tx1"/>
              </a:solidFill>
            </a:ln>
          </p:spPr>
          <p:txBody>
            <a:bodyPr wrap="square" rtlCol="0">
              <a:spAutoFit/>
            </a:bodyPr>
            <a:lstStyle/>
            <a:p>
              <a:pPr algn="ctr"/>
              <a:r>
                <a:rPr lang="en-US" dirty="0" smtClean="0"/>
                <a:t>0</a:t>
              </a:r>
              <a:endParaRPr lang="en-SG" dirty="0"/>
            </a:p>
          </p:txBody>
        </p:sp>
        <p:sp>
          <p:nvSpPr>
            <p:cNvPr id="26" name="TextBox 25"/>
            <p:cNvSpPr txBox="1"/>
            <p:nvPr/>
          </p:nvSpPr>
          <p:spPr>
            <a:xfrm>
              <a:off x="6361015" y="3681797"/>
              <a:ext cx="434715" cy="369332"/>
            </a:xfrm>
            <a:prstGeom prst="rect">
              <a:avLst/>
            </a:prstGeom>
            <a:solidFill>
              <a:srgbClr val="CCFFFF"/>
            </a:solidFill>
            <a:ln>
              <a:solidFill>
                <a:schemeClr val="tx1"/>
              </a:solidFill>
            </a:ln>
          </p:spPr>
          <p:txBody>
            <a:bodyPr wrap="square" rtlCol="0">
              <a:spAutoFit/>
            </a:bodyPr>
            <a:lstStyle/>
            <a:p>
              <a:pPr algn="ctr"/>
              <a:r>
                <a:rPr lang="en-US" dirty="0" smtClean="0"/>
                <a:t>8</a:t>
              </a:r>
              <a:endParaRPr lang="en-SG" dirty="0"/>
            </a:p>
          </p:txBody>
        </p:sp>
        <p:sp>
          <p:nvSpPr>
            <p:cNvPr id="27" name="TextBox 26"/>
            <p:cNvSpPr txBox="1"/>
            <p:nvPr/>
          </p:nvSpPr>
          <p:spPr>
            <a:xfrm>
              <a:off x="6797437" y="3681797"/>
              <a:ext cx="434715" cy="369332"/>
            </a:xfrm>
            <a:prstGeom prst="rect">
              <a:avLst/>
            </a:prstGeom>
            <a:solidFill>
              <a:srgbClr val="CCFFFF"/>
            </a:solidFill>
            <a:ln>
              <a:solidFill>
                <a:schemeClr val="tx1"/>
              </a:solidFill>
            </a:ln>
          </p:spPr>
          <p:txBody>
            <a:bodyPr wrap="square" rtlCol="0">
              <a:spAutoFit/>
            </a:bodyPr>
            <a:lstStyle/>
            <a:p>
              <a:pPr algn="ctr"/>
              <a:r>
                <a:rPr lang="en-US" dirty="0" smtClean="0"/>
                <a:t>-3</a:t>
              </a:r>
              <a:endParaRPr lang="en-SG" dirty="0"/>
            </a:p>
          </p:txBody>
        </p:sp>
      </p:grpSp>
      <p:sp>
        <p:nvSpPr>
          <p:cNvPr id="30" name="TextBox 16"/>
          <p:cNvSpPr txBox="1"/>
          <p:nvPr/>
        </p:nvSpPr>
        <p:spPr>
          <a:xfrm>
            <a:off x="2931438" y="4541958"/>
            <a:ext cx="4875053" cy="338554"/>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600" b="1" dirty="0" err="1">
                <a:solidFill>
                  <a:srgbClr val="000000"/>
                </a:solidFill>
                <a:latin typeface="Courier New" pitchFamily="49" charset="0"/>
              </a:rPr>
              <a:t>cp</a:t>
            </a: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~cs1010/lecture/</a:t>
            </a:r>
            <a:r>
              <a:rPr lang="en-GB" sz="1600" b="1" dirty="0" smtClean="0">
                <a:solidFill>
                  <a:srgbClr val="000000"/>
                </a:solidFill>
                <a:latin typeface="Courier New" pitchFamily="49" charset="0"/>
              </a:rPr>
              <a:t>Week11_SumArray.c</a:t>
            </a:r>
            <a:r>
              <a:rPr lang="en-US" sz="1600" b="1" dirty="0" smtClean="0">
                <a:solidFill>
                  <a:srgbClr val="000000"/>
                </a:solidFill>
                <a:latin typeface="Courier New" pitchFamily="49" charset="0"/>
              </a:rPr>
              <a:t> </a:t>
            </a:r>
            <a:r>
              <a:rPr lang="en-US" sz="1600" b="1" dirty="0">
                <a:solidFill>
                  <a:srgbClr val="000000"/>
                </a:solidFill>
                <a:latin typeface="Courier New" pitchFamily="49" charset="0"/>
              </a:rPr>
              <a:t>.</a:t>
            </a:r>
          </a:p>
        </p:txBody>
      </p:sp>
    </p:spTree>
    <p:extLst>
      <p:ext uri="{BB962C8B-B14F-4D97-AF65-F5344CB8AC3E}">
        <p14:creationId xmlns:p14="http://schemas.microsoft.com/office/powerpoint/2010/main" val="402606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dissolve">
                                      <p:cBhvr>
                                        <p:cTn id="7" dur="500"/>
                                        <p:tgtEl>
                                          <p:spTgt spid="4096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animEffect transition="in" filter="dissolve">
                                      <p:cBhvr>
                                        <p:cTn id="15" dur="500"/>
                                        <p:tgtEl>
                                          <p:spTgt spid="40963">
                                            <p:txEl>
                                              <p:pRg st="4" end="4"/>
                                            </p:txEl>
                                          </p:spTgt>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dissolve">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40963">
                                            <p:txEl>
                                              <p:pRg st="6" end="6"/>
                                            </p:txEl>
                                          </p:spTgt>
                                        </p:tgtEl>
                                        <p:attrNameLst>
                                          <p:attrName>style.visibility</p:attrName>
                                        </p:attrNameLst>
                                      </p:cBhvr>
                                      <p:to>
                                        <p:strVal val="visible"/>
                                      </p:to>
                                    </p:set>
                                    <p:animEffect transition="in" filter="dissolve">
                                      <p:cBhvr>
                                        <p:cTn id="24" dur="500"/>
                                        <p:tgtEl>
                                          <p:spTgt spid="40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a:t>Tracing Recursive Codes</a:t>
            </a:r>
            <a:endParaRPr lang="en-SG" dirty="0"/>
          </a:p>
        </p:txBody>
      </p:sp>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3" name="Content Placeholder 2"/>
          <p:cNvSpPr>
            <a:spLocks noGrp="1"/>
          </p:cNvSpPr>
          <p:nvPr>
            <p:ph idx="1"/>
          </p:nvPr>
        </p:nvSpPr>
        <p:spPr/>
        <p:txBody>
          <a:bodyPr/>
          <a:lstStyle/>
          <a:p>
            <a:pPr>
              <a:spcBef>
                <a:spcPts val="1200"/>
              </a:spcBef>
            </a:pPr>
            <a:r>
              <a:rPr lang="en-SG" sz="2200" dirty="0">
                <a:solidFill>
                  <a:schemeClr val="tx1"/>
                </a:solidFill>
              </a:rPr>
              <a:t>Beginners usually rely on tracing to understand the sequence of recursive calls and the passing back of results</a:t>
            </a:r>
            <a:r>
              <a:rPr lang="en-SG" sz="2200" dirty="0" smtClean="0">
                <a:solidFill>
                  <a:schemeClr val="tx1"/>
                </a:solidFill>
              </a:rPr>
              <a:t>.</a:t>
            </a:r>
          </a:p>
          <a:p>
            <a:pPr>
              <a:spcBef>
                <a:spcPts val="1200"/>
              </a:spcBef>
            </a:pPr>
            <a:r>
              <a:rPr lang="en-SG" sz="2200" dirty="0">
                <a:solidFill>
                  <a:schemeClr val="tx1"/>
                </a:solidFill>
              </a:rPr>
              <a:t>However, tracing a recursive code is </a:t>
            </a:r>
            <a:r>
              <a:rPr lang="en-SG" sz="2200" u="sng" dirty="0" smtClean="0">
                <a:solidFill>
                  <a:schemeClr val="tx1"/>
                </a:solidFill>
              </a:rPr>
              <a:t>tedious</a:t>
            </a:r>
            <a:r>
              <a:rPr lang="en-SG" sz="2200" dirty="0">
                <a:solidFill>
                  <a:schemeClr val="tx1"/>
                </a:solidFill>
              </a:rPr>
              <a:t> </a:t>
            </a:r>
            <a:r>
              <a:rPr lang="en-SG" sz="2200" dirty="0" smtClean="0">
                <a:solidFill>
                  <a:schemeClr val="tx1"/>
                </a:solidFill>
              </a:rPr>
              <a:t>and the </a:t>
            </a:r>
            <a:r>
              <a:rPr lang="en-SG" sz="2200" dirty="0">
                <a:solidFill>
                  <a:schemeClr val="tx1"/>
                </a:solidFill>
              </a:rPr>
              <a:t>trace tree could be huge (example: Fibonacci series</a:t>
            </a:r>
            <a:r>
              <a:rPr lang="en-SG" sz="2200" dirty="0" smtClean="0">
                <a:solidFill>
                  <a:schemeClr val="tx1"/>
                </a:solidFill>
              </a:rPr>
              <a:t>).</a:t>
            </a:r>
            <a:endParaRPr lang="en-SG" sz="2200" dirty="0">
              <a:solidFill>
                <a:schemeClr val="tx1"/>
              </a:solidFill>
            </a:endParaRPr>
          </a:p>
          <a:p>
            <a:pPr>
              <a:spcBef>
                <a:spcPts val="1200"/>
              </a:spcBef>
            </a:pPr>
            <a:r>
              <a:rPr lang="en-SG" sz="2200" dirty="0">
                <a:solidFill>
                  <a:schemeClr val="tx1"/>
                </a:solidFill>
              </a:rPr>
              <a:t>If you find that tracing is needed to aid your understanding, </a:t>
            </a:r>
            <a:r>
              <a:rPr lang="en-SG" sz="2200" dirty="0"/>
              <a:t>start tracing with small problem sizes, then gradually see the relationship between the successive calls</a:t>
            </a:r>
            <a:r>
              <a:rPr lang="en-SG" sz="2200" dirty="0" smtClean="0">
                <a:solidFill>
                  <a:schemeClr val="tx1"/>
                </a:solidFill>
              </a:rPr>
              <a:t>.</a:t>
            </a:r>
          </a:p>
          <a:p>
            <a:pPr>
              <a:spcBef>
                <a:spcPts val="1200"/>
              </a:spcBef>
            </a:pPr>
            <a:r>
              <a:rPr lang="en-SG" sz="2200" dirty="0">
                <a:solidFill>
                  <a:schemeClr val="tx1"/>
                </a:solidFill>
              </a:rPr>
              <a:t>Students should </a:t>
            </a:r>
            <a:r>
              <a:rPr lang="en-SG" sz="2200" dirty="0"/>
              <a:t>grow out of tracing habit </a:t>
            </a:r>
            <a:r>
              <a:rPr lang="en-SG" sz="2200" dirty="0">
                <a:solidFill>
                  <a:schemeClr val="tx1"/>
                </a:solidFill>
              </a:rPr>
              <a:t>and understand recursion by examining the </a:t>
            </a:r>
            <a:r>
              <a:rPr lang="en-SG" sz="2200" dirty="0"/>
              <a:t>relationship between the problem and its immediate </a:t>
            </a:r>
            <a:r>
              <a:rPr lang="en-SG" sz="2200" dirty="0" smtClean="0"/>
              <a:t>sub-problem(s</a:t>
            </a:r>
            <a:r>
              <a:rPr lang="en-SG" sz="2200" dirty="0"/>
              <a:t>)</a:t>
            </a:r>
            <a:r>
              <a:rPr lang="en-SG" sz="2200" dirty="0">
                <a:solidFill>
                  <a:schemeClr val="tx1"/>
                </a:solidFill>
              </a:rPr>
              <a:t>.</a:t>
            </a:r>
          </a:p>
        </p:txBody>
      </p:sp>
      <p:sp>
        <p:nvSpPr>
          <p:cNvPr id="8"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12. </a:t>
            </a:r>
            <a:r>
              <a:rPr lang="en-US" dirty="0"/>
              <a:t>Recursion versus Iteration (1/2)</a:t>
            </a:r>
            <a:endParaRPr lang="en-SG" dirty="0"/>
          </a:p>
        </p:txBody>
      </p:sp>
      <p:sp>
        <p:nvSpPr>
          <p:cNvPr id="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 name="Content Placeholder 1"/>
          <p:cNvSpPr>
            <a:spLocks noGrp="1"/>
          </p:cNvSpPr>
          <p:nvPr>
            <p:ph idx="1"/>
          </p:nvPr>
        </p:nvSpPr>
        <p:spPr>
          <a:xfrm>
            <a:off x="457200" y="1371600"/>
            <a:ext cx="8229600" cy="4548938"/>
          </a:xfrm>
        </p:spPr>
        <p:txBody>
          <a:bodyPr>
            <a:spAutoFit/>
          </a:bodyPr>
          <a:lstStyle/>
          <a:p>
            <a:r>
              <a:rPr lang="en-US" dirty="0"/>
              <a:t>Iteration can be more </a:t>
            </a:r>
            <a:r>
              <a:rPr lang="en-US" dirty="0" smtClean="0"/>
              <a:t>efficient</a:t>
            </a:r>
          </a:p>
          <a:p>
            <a:pPr lvl="1">
              <a:buFont typeface="Wingdings" pitchFamily="2" charset="2"/>
              <a:buChar char="q"/>
            </a:pPr>
            <a:r>
              <a:rPr lang="en-SG" dirty="0"/>
              <a:t>Replaces function calls with looping</a:t>
            </a:r>
          </a:p>
          <a:p>
            <a:pPr lvl="1">
              <a:buFont typeface="Wingdings" pitchFamily="2" charset="2"/>
              <a:buChar char="q"/>
            </a:pPr>
            <a:r>
              <a:rPr lang="en-SG" dirty="0"/>
              <a:t>Less memory is used (no activation record for each call</a:t>
            </a:r>
            <a:r>
              <a:rPr lang="en-SG" dirty="0" smtClean="0"/>
              <a:t>)</a:t>
            </a:r>
          </a:p>
          <a:p>
            <a:pPr lvl="1">
              <a:buFont typeface="Wingdings" pitchFamily="2" charset="2"/>
              <a:buChar char="q"/>
            </a:pPr>
            <a:endParaRPr lang="en-SG" dirty="0" smtClean="0"/>
          </a:p>
          <a:p>
            <a:r>
              <a:rPr lang="en-SG" dirty="0" smtClean="0"/>
              <a:t>Some good compilers are able to transform a (tail-) recursion code into an iterative code.</a:t>
            </a:r>
          </a:p>
          <a:p>
            <a:pPr lvl="1">
              <a:buFont typeface="Wingdings" pitchFamily="2" charset="2"/>
              <a:buChar char="q"/>
            </a:pPr>
            <a:endParaRPr lang="en-SG" dirty="0"/>
          </a:p>
          <a:p>
            <a:r>
              <a:rPr lang="en-SG" dirty="0"/>
              <a:t>If a problem can be done easily with iteration, then do it with iteration</a:t>
            </a:r>
            <a:r>
              <a:rPr lang="en-SG" dirty="0" smtClean="0"/>
              <a:t>.</a:t>
            </a:r>
          </a:p>
          <a:p>
            <a:pPr lvl="1">
              <a:buFont typeface="Wingdings" pitchFamily="2" charset="2"/>
              <a:buChar char="q"/>
            </a:pPr>
            <a:r>
              <a:rPr lang="en-SG" dirty="0"/>
              <a:t>For example, Fibonacci </a:t>
            </a:r>
            <a:r>
              <a:rPr lang="en-SG" dirty="0" smtClean="0"/>
              <a:t>series can </a:t>
            </a:r>
            <a:r>
              <a:rPr lang="en-SG" dirty="0"/>
              <a:t>be coded with iteration or recursion, but the recursive version is very inefficient (large call tree due to duplicate computations), so use iteration instead. </a:t>
            </a:r>
          </a:p>
        </p:txBody>
      </p:sp>
      <p:sp>
        <p:nvSpPr>
          <p:cNvPr id="8"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a:t>Recursion versus Iteration (2/2)</a:t>
            </a:r>
            <a:endParaRPr lang="en-SG" dirty="0"/>
          </a:p>
        </p:txBody>
      </p:sp>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pic>
        <p:nvPicPr>
          <p:cNvPr id="7" name="Picture 6" descr="n_queens.gif"/>
          <p:cNvPicPr>
            <a:picLocks noChangeAspect="1"/>
          </p:cNvPicPr>
          <p:nvPr/>
        </p:nvPicPr>
        <p:blipFill>
          <a:blip r:embed="rId3" cstate="print"/>
          <a:srcRect/>
          <a:stretch>
            <a:fillRect/>
          </a:stretch>
        </p:blipFill>
        <p:spPr bwMode="auto">
          <a:xfrm>
            <a:off x="6788150" y="1874838"/>
            <a:ext cx="1535113" cy="1647825"/>
          </a:xfrm>
          <a:prstGeom prst="rect">
            <a:avLst/>
          </a:prstGeom>
          <a:noFill/>
          <a:ln w="9525">
            <a:noFill/>
            <a:miter lim="800000"/>
            <a:headEnd/>
            <a:tailEnd/>
          </a:ln>
        </p:spPr>
      </p:pic>
      <p:sp>
        <p:nvSpPr>
          <p:cNvPr id="3" name="Content Placeholder 2"/>
          <p:cNvSpPr>
            <a:spLocks noGrp="1"/>
          </p:cNvSpPr>
          <p:nvPr>
            <p:ph idx="1"/>
          </p:nvPr>
        </p:nvSpPr>
        <p:spPr/>
        <p:txBody>
          <a:bodyPr>
            <a:spAutoFit/>
          </a:bodyPr>
          <a:lstStyle/>
          <a:p>
            <a:pPr>
              <a:spcBef>
                <a:spcPts val="1200"/>
              </a:spcBef>
            </a:pPr>
            <a:r>
              <a:rPr lang="en-US" dirty="0"/>
              <a:t>Many problems are more naturally solved with recursion, which can provide elegant solution.</a:t>
            </a:r>
          </a:p>
          <a:p>
            <a:pPr lvl="1">
              <a:spcBef>
                <a:spcPts val="600"/>
              </a:spcBef>
              <a:buFont typeface="Wingdings" pitchFamily="2" charset="2"/>
              <a:buChar char="q"/>
            </a:pPr>
            <a:r>
              <a:rPr lang="en-US" dirty="0"/>
              <a:t>Towers of </a:t>
            </a:r>
            <a:r>
              <a:rPr lang="en-US" dirty="0" smtClean="0"/>
              <a:t>Hanoi (self-reading slides)</a:t>
            </a:r>
            <a:endParaRPr lang="en-US" dirty="0"/>
          </a:p>
          <a:p>
            <a:pPr lvl="1">
              <a:spcBef>
                <a:spcPts val="600"/>
              </a:spcBef>
              <a:buFont typeface="Wingdings" pitchFamily="2" charset="2"/>
              <a:buChar char="q"/>
            </a:pPr>
            <a:r>
              <a:rPr lang="en-US" dirty="0" err="1"/>
              <a:t>Mergesort</a:t>
            </a:r>
            <a:r>
              <a:rPr lang="en-US" dirty="0"/>
              <a:t> (covered in CS1020)</a:t>
            </a:r>
          </a:p>
          <a:p>
            <a:pPr lvl="1">
              <a:spcBef>
                <a:spcPts val="600"/>
              </a:spcBef>
              <a:buFont typeface="Wingdings" pitchFamily="2" charset="2"/>
              <a:buChar char="q"/>
            </a:pPr>
            <a:r>
              <a:rPr lang="en-US" dirty="0"/>
              <a:t>The N Queens problem </a:t>
            </a:r>
            <a:r>
              <a:rPr lang="en-US" dirty="0" smtClean="0"/>
              <a:t>(mentioned in </a:t>
            </a:r>
            <a:r>
              <a:rPr lang="en-US" dirty="0"/>
              <a:t>CS1020)</a:t>
            </a:r>
          </a:p>
          <a:p>
            <a:pPr>
              <a:spcBef>
                <a:spcPts val="2400"/>
              </a:spcBef>
            </a:pPr>
            <a:r>
              <a:rPr lang="en-US" dirty="0"/>
              <a:t>Conclusion: choice depends on problem and the solution context. In general, use recursion if</a:t>
            </a:r>
          </a:p>
          <a:p>
            <a:pPr lvl="1">
              <a:spcBef>
                <a:spcPts val="600"/>
              </a:spcBef>
              <a:buFont typeface="Wingdings" pitchFamily="2" charset="2"/>
              <a:buChar char="q"/>
            </a:pPr>
            <a:r>
              <a:rPr lang="en-US" dirty="0"/>
              <a:t>A recursive solution is natural and easy to understand.</a:t>
            </a:r>
          </a:p>
          <a:p>
            <a:pPr lvl="1">
              <a:spcBef>
                <a:spcPts val="600"/>
              </a:spcBef>
              <a:buFont typeface="Wingdings" pitchFamily="2" charset="2"/>
              <a:buChar char="q"/>
            </a:pPr>
            <a:r>
              <a:rPr lang="en-US" dirty="0"/>
              <a:t>A recursive solution does not result in excessive duplicate computation.</a:t>
            </a:r>
          </a:p>
          <a:p>
            <a:pPr lvl="1">
              <a:spcBef>
                <a:spcPts val="600"/>
              </a:spcBef>
              <a:buFont typeface="Wingdings" pitchFamily="2" charset="2"/>
              <a:buChar char="q"/>
            </a:pPr>
            <a:r>
              <a:rPr lang="en-US" dirty="0"/>
              <a:t>The equivalent iterative solution is too complex</a:t>
            </a:r>
            <a:r>
              <a:rPr lang="en-US" dirty="0" smtClean="0"/>
              <a:t>.</a:t>
            </a:r>
            <a:endParaRPr lang="en-SG" dirty="0"/>
          </a:p>
        </p:txBody>
      </p:sp>
      <p:sp>
        <p:nvSpPr>
          <p:cNvPr id="11"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39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1. Write Recursive Program (2/2)</a:t>
            </a:r>
            <a:endParaRPr lang="en-US"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TextBox 6"/>
          <p:cNvSpPr txBox="1"/>
          <p:nvPr/>
        </p:nvSpPr>
        <p:spPr>
          <a:xfrm>
            <a:off x="936171" y="2601686"/>
            <a:ext cx="5366657"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1600" dirty="0" smtClean="0"/>
          </a:p>
          <a:p>
            <a:r>
              <a:rPr lang="en-US" sz="2800" dirty="0" smtClean="0"/>
              <a:t>Invoking/calling ‘itself’ to solve smaller or simpler instance(s) of a problem …</a:t>
            </a:r>
          </a:p>
        </p:txBody>
      </p:sp>
      <p:sp>
        <p:nvSpPr>
          <p:cNvPr id="8" name="TextBox 7"/>
          <p:cNvSpPr txBox="1"/>
          <p:nvPr/>
        </p:nvSpPr>
        <p:spPr>
          <a:xfrm>
            <a:off x="3309256" y="3940628"/>
            <a:ext cx="4896281"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t>… and then building up the answer(s) of the simpler instance(s).</a:t>
            </a:r>
          </a:p>
          <a:p>
            <a:endParaRPr lang="en-SG" sz="1600" dirty="0"/>
          </a:p>
        </p:txBody>
      </p:sp>
      <p:sp>
        <p:nvSpPr>
          <p:cNvPr id="9" name="TextBox 8"/>
          <p:cNvSpPr txBox="1"/>
          <p:nvPr/>
        </p:nvSpPr>
        <p:spPr>
          <a:xfrm>
            <a:off x="435429" y="2296886"/>
            <a:ext cx="2688770" cy="523220"/>
          </a:xfrm>
          <a:prstGeom prst="rect">
            <a:avLst/>
          </a:prstGeom>
          <a:solidFill>
            <a:srgbClr val="FFCC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i="1" dirty="0" smtClean="0"/>
              <a:t>Winding phase</a:t>
            </a:r>
            <a:endParaRPr lang="en-SG" sz="2800" i="1" dirty="0"/>
          </a:p>
        </p:txBody>
      </p:sp>
      <p:sp>
        <p:nvSpPr>
          <p:cNvPr id="10" name="TextBox 9"/>
          <p:cNvSpPr txBox="1"/>
          <p:nvPr/>
        </p:nvSpPr>
        <p:spPr>
          <a:xfrm>
            <a:off x="5736770" y="5214258"/>
            <a:ext cx="3037115" cy="523220"/>
          </a:xfrm>
          <a:prstGeom prst="rect">
            <a:avLst/>
          </a:prstGeom>
          <a:solidFill>
            <a:srgbClr val="FFCC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i="1" dirty="0" smtClean="0"/>
              <a:t>Unwinding phase</a:t>
            </a:r>
            <a:endParaRPr lang="en-SG" sz="2800" i="1" dirty="0"/>
          </a:p>
        </p:txBody>
      </p:sp>
      <p:sp>
        <p:nvSpPr>
          <p:cNvPr id="2" name="Content Placeholder 1"/>
          <p:cNvSpPr>
            <a:spLocks noGrp="1"/>
          </p:cNvSpPr>
          <p:nvPr>
            <p:ph idx="1"/>
          </p:nvPr>
        </p:nvSpPr>
        <p:spPr>
          <a:xfrm>
            <a:off x="457200" y="1371600"/>
            <a:ext cx="8229600" cy="461665"/>
          </a:xfrm>
        </p:spPr>
        <p:txBody>
          <a:bodyPr>
            <a:spAutoFit/>
          </a:bodyPr>
          <a:lstStyle/>
          <a:p>
            <a:r>
              <a:rPr lang="en-US" dirty="0">
                <a:solidFill>
                  <a:schemeClr val="tx1"/>
                </a:solidFill>
              </a:rPr>
              <a:t>General idea of recursive algorithm</a:t>
            </a:r>
            <a:r>
              <a:rPr lang="en-US" dirty="0" smtClean="0">
                <a:solidFill>
                  <a:schemeClr val="tx1"/>
                </a:solidFill>
              </a:rPr>
              <a:t>:</a:t>
            </a:r>
            <a:endParaRPr lang="en-SG" dirty="0">
              <a:solidFill>
                <a:schemeClr val="tx1"/>
              </a:solidFill>
            </a:endParaRPr>
          </a:p>
        </p:txBody>
      </p:sp>
      <p:sp>
        <p:nvSpPr>
          <p:cNvPr id="14"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4</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ppt_x</p:attrName>
                                        </p:attrNameLst>
                                      </p:cBhvr>
                                      <p:tavLst>
                                        <p:tav tm="0">
                                          <p:val>
                                            <p:strVal val="#ppt_x-.2"/>
                                          </p:val>
                                        </p:tav>
                                        <p:tav tm="100000">
                                          <p:val>
                                            <p:strVal val="#ppt_x"/>
                                          </p:val>
                                        </p:tav>
                                      </p:tavLst>
                                    </p:anim>
                                    <p:anim calcmode="lin" valueType="num">
                                      <p:cBhvr>
                                        <p:cTn id="15"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3400" y="457200"/>
            <a:ext cx="8153400" cy="685800"/>
          </a:xfrm>
        </p:spPr>
        <p:txBody>
          <a:bodyPr/>
          <a:lstStyle/>
          <a:p>
            <a:pPr eaLnBrk="1" hangingPunct="1"/>
            <a:r>
              <a:rPr lang="en-GB" dirty="0"/>
              <a:t>Summary for Today</a:t>
            </a:r>
            <a:endParaRPr lang="en-GB" dirty="0" smtClean="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5539" name="Rectangle 7"/>
          <p:cNvSpPr>
            <a:spLocks noChangeArrowheads="1"/>
          </p:cNvSpPr>
          <p:nvPr/>
        </p:nvSpPr>
        <p:spPr bwMode="auto">
          <a:xfrm>
            <a:off x="4038600" y="1981200"/>
            <a:ext cx="4495800" cy="4191000"/>
          </a:xfrm>
          <a:prstGeom prst="rect">
            <a:avLst/>
          </a:prstGeom>
          <a:noFill/>
          <a:ln w="9525">
            <a:noFill/>
            <a:miter lim="800000"/>
            <a:headEnd/>
            <a:tailEnd/>
          </a:ln>
        </p:spPr>
        <p:txBody>
          <a:bodyPr/>
          <a:lstStyle/>
          <a:p>
            <a:pPr marL="342900" indent="-342900">
              <a:spcBef>
                <a:spcPct val="20000"/>
              </a:spcBef>
              <a:spcAft>
                <a:spcPct val="40000"/>
              </a:spcAft>
              <a:buClr>
                <a:schemeClr val="bg2"/>
              </a:buClr>
              <a:buSzPct val="75000"/>
              <a:buFont typeface="Wingdings" pitchFamily="2" charset="2"/>
              <a:buChar char="n"/>
            </a:pPr>
            <a:endParaRPr lang="en-US" sz="2800" b="1" baseline="30000">
              <a:solidFill>
                <a:srgbClr val="800000"/>
              </a:solidFill>
            </a:endParaRPr>
          </a:p>
        </p:txBody>
      </p:sp>
      <p:sp>
        <p:nvSpPr>
          <p:cNvPr id="7" name="Content Placeholder 2"/>
          <p:cNvSpPr>
            <a:spLocks noGrp="1"/>
          </p:cNvSpPr>
          <p:nvPr>
            <p:ph idx="1"/>
          </p:nvPr>
        </p:nvSpPr>
        <p:spPr>
          <a:xfrm>
            <a:off x="457200" y="1371600"/>
            <a:ext cx="8229600" cy="2246769"/>
          </a:xfrm>
        </p:spPr>
        <p:txBody>
          <a:bodyPr>
            <a:spAutoFit/>
          </a:bodyPr>
          <a:lstStyle/>
          <a:p>
            <a:pPr>
              <a:spcBef>
                <a:spcPts val="1200"/>
              </a:spcBef>
            </a:pPr>
            <a:r>
              <a:rPr lang="en-SG" sz="3200" dirty="0">
                <a:solidFill>
                  <a:srgbClr val="C00000"/>
                </a:solidFill>
                <a:cs typeface="Arial" charset="0"/>
              </a:rPr>
              <a:t>Today’s most important </a:t>
            </a:r>
            <a:r>
              <a:rPr lang="en-SG" sz="3200" dirty="0" smtClean="0">
                <a:solidFill>
                  <a:srgbClr val="C00000"/>
                </a:solidFill>
                <a:cs typeface="Arial" charset="0"/>
              </a:rPr>
              <a:t>lessons</a:t>
            </a:r>
          </a:p>
          <a:p>
            <a:pPr lvl="1">
              <a:spcBef>
                <a:spcPts val="1200"/>
              </a:spcBef>
              <a:buFont typeface="Wingdings" pitchFamily="2" charset="2"/>
              <a:buChar char="q"/>
            </a:pPr>
            <a:r>
              <a:rPr lang="en-SG" sz="2600" dirty="0">
                <a:solidFill>
                  <a:srgbClr val="0000FF"/>
                </a:solidFill>
              </a:rPr>
              <a:t>Recursion as a </a:t>
            </a:r>
            <a:r>
              <a:rPr lang="en-SG" sz="2600" dirty="0" smtClean="0">
                <a:solidFill>
                  <a:srgbClr val="0000FF"/>
                </a:solidFill>
              </a:rPr>
              <a:t>design methodology</a:t>
            </a:r>
            <a:endParaRPr lang="en-SG" sz="2600" dirty="0">
              <a:solidFill>
                <a:srgbClr val="0000FF"/>
              </a:solidFill>
            </a:endParaRPr>
          </a:p>
          <a:p>
            <a:pPr lvl="1">
              <a:spcBef>
                <a:spcPts val="1200"/>
              </a:spcBef>
              <a:buFont typeface="Wingdings" pitchFamily="2" charset="2"/>
              <a:buChar char="q"/>
            </a:pPr>
            <a:r>
              <a:rPr lang="en-SG" sz="2600" dirty="0">
                <a:solidFill>
                  <a:srgbClr val="0000FF"/>
                </a:solidFill>
              </a:rPr>
              <a:t>The components of a recursive code</a:t>
            </a:r>
          </a:p>
          <a:p>
            <a:pPr lvl="1">
              <a:spcBef>
                <a:spcPts val="1200"/>
              </a:spcBef>
              <a:buFont typeface="Wingdings" pitchFamily="2" charset="2"/>
              <a:buChar char="q"/>
            </a:pPr>
            <a:r>
              <a:rPr lang="en-SG" sz="2600" dirty="0">
                <a:solidFill>
                  <a:srgbClr val="0000FF"/>
                </a:solidFill>
              </a:rPr>
              <a:t>Difference between Recursion and Iteration</a:t>
            </a:r>
            <a:endParaRPr lang="en-US" sz="2600" dirty="0" smtClean="0">
              <a:solidFill>
                <a:srgbClr val="0000FF"/>
              </a:solidFill>
            </a:endParaRPr>
          </a:p>
        </p:txBody>
      </p:sp>
      <p:pic>
        <p:nvPicPr>
          <p:cNvPr id="10" name="Picture 6" descr="youngboyreading.jpg"/>
          <p:cNvPicPr>
            <a:picLocks noChangeAspect="1"/>
          </p:cNvPicPr>
          <p:nvPr/>
        </p:nvPicPr>
        <p:blipFill>
          <a:blip r:embed="rId3" cstate="print"/>
          <a:srcRect/>
          <a:stretch>
            <a:fillRect/>
          </a:stretch>
        </p:blipFill>
        <p:spPr bwMode="auto">
          <a:xfrm>
            <a:off x="7506586" y="4792821"/>
            <a:ext cx="1362777" cy="1576378"/>
          </a:xfrm>
          <a:prstGeom prst="rect">
            <a:avLst/>
          </a:prstGeom>
          <a:noFill/>
          <a:ln w="9525">
            <a:noFill/>
            <a:miter lim="800000"/>
            <a:headEnd/>
            <a:tailEnd/>
          </a:ln>
        </p:spPr>
      </p:pic>
      <p:sp>
        <p:nvSpPr>
          <p:cNvPr id="12"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40</a:t>
            </a:fld>
            <a:endParaRPr lang="en-US" dirty="0"/>
          </a:p>
        </p:txBody>
      </p:sp>
    </p:spTree>
    <p:extLst>
      <p:ext uri="{BB962C8B-B14F-4D97-AF65-F5344CB8AC3E}">
        <p14:creationId xmlns:p14="http://schemas.microsoft.com/office/powerpoint/2010/main" val="20458014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3400" y="457200"/>
            <a:ext cx="8153400" cy="685800"/>
          </a:xfrm>
        </p:spPr>
        <p:txBody>
          <a:bodyPr/>
          <a:lstStyle/>
          <a:p>
            <a:pPr eaLnBrk="1" hangingPunct="1"/>
            <a:r>
              <a:rPr lang="en-GB" dirty="0" smtClean="0"/>
              <a:t>Announcement</a:t>
            </a:r>
          </a:p>
        </p:txBody>
      </p:sp>
      <p:sp>
        <p:nvSpPr>
          <p:cNvPr id="11"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6563" name="Rectangle 7"/>
          <p:cNvSpPr>
            <a:spLocks noChangeArrowheads="1"/>
          </p:cNvSpPr>
          <p:nvPr/>
        </p:nvSpPr>
        <p:spPr bwMode="auto">
          <a:xfrm>
            <a:off x="4038600" y="1981200"/>
            <a:ext cx="4495800" cy="4191000"/>
          </a:xfrm>
          <a:prstGeom prst="rect">
            <a:avLst/>
          </a:prstGeom>
          <a:noFill/>
          <a:ln w="9525">
            <a:noFill/>
            <a:miter lim="800000"/>
            <a:headEnd/>
            <a:tailEnd/>
          </a:ln>
        </p:spPr>
        <p:txBody>
          <a:bodyPr/>
          <a:lstStyle/>
          <a:p>
            <a:pPr marL="342900" indent="-342900">
              <a:spcBef>
                <a:spcPct val="20000"/>
              </a:spcBef>
              <a:spcAft>
                <a:spcPct val="40000"/>
              </a:spcAft>
              <a:buClr>
                <a:schemeClr val="bg2"/>
              </a:buClr>
              <a:buSzPct val="75000"/>
              <a:buFont typeface="Wingdings" pitchFamily="2" charset="2"/>
              <a:buChar char="n"/>
            </a:pPr>
            <a:endParaRPr lang="en-US" sz="2800" b="1" baseline="30000">
              <a:solidFill>
                <a:srgbClr val="800000"/>
              </a:solidFill>
            </a:endParaRPr>
          </a:p>
        </p:txBody>
      </p:sp>
      <p:sp>
        <p:nvSpPr>
          <p:cNvPr id="2" name="Content Placeholder 1"/>
          <p:cNvSpPr>
            <a:spLocks noGrp="1"/>
          </p:cNvSpPr>
          <p:nvPr>
            <p:ph idx="1"/>
          </p:nvPr>
        </p:nvSpPr>
        <p:spPr>
          <a:xfrm>
            <a:off x="457200" y="1371600"/>
            <a:ext cx="8229600" cy="3939540"/>
          </a:xfrm>
        </p:spPr>
        <p:txBody>
          <a:bodyPr>
            <a:spAutoFit/>
          </a:bodyPr>
          <a:lstStyle/>
          <a:p>
            <a:pPr>
              <a:spcBef>
                <a:spcPts val="1200"/>
              </a:spcBef>
            </a:pPr>
            <a:r>
              <a:rPr lang="en-SG" sz="3200" dirty="0">
                <a:solidFill>
                  <a:srgbClr val="C00000"/>
                </a:solidFill>
                <a:cs typeface="Arial" charset="0"/>
              </a:rPr>
              <a:t>Take-home lab </a:t>
            </a:r>
            <a:r>
              <a:rPr lang="en-SG" sz="3200" dirty="0" smtClean="0">
                <a:solidFill>
                  <a:srgbClr val="C00000"/>
                </a:solidFill>
                <a:cs typeface="Arial" charset="0"/>
              </a:rPr>
              <a:t>#5 </a:t>
            </a:r>
            <a:r>
              <a:rPr lang="en-SG" sz="3200" dirty="0">
                <a:solidFill>
                  <a:schemeClr val="tx1"/>
                </a:solidFill>
                <a:cs typeface="Arial" charset="0"/>
              </a:rPr>
              <a:t>has been released</a:t>
            </a:r>
          </a:p>
          <a:p>
            <a:pPr lvl="1">
              <a:spcBef>
                <a:spcPts val="1200"/>
              </a:spcBef>
              <a:buFont typeface="Wingdings" pitchFamily="2" charset="2"/>
              <a:buChar char="q"/>
            </a:pPr>
            <a:r>
              <a:rPr lang="en-US" sz="2400" dirty="0"/>
              <a:t>Questions:</a:t>
            </a:r>
            <a:r>
              <a:rPr lang="en-US" sz="2400" dirty="0">
                <a:solidFill>
                  <a:srgbClr val="0000FF"/>
                </a:solidFill>
              </a:rPr>
              <a:t> </a:t>
            </a:r>
            <a:r>
              <a:rPr lang="en-US" sz="2400" dirty="0">
                <a:solidFill>
                  <a:srgbClr val="0000FF"/>
                </a:solidFill>
                <a:hlinkClick r:id="rId3"/>
              </a:rPr>
              <a:t>http://</a:t>
            </a:r>
            <a:r>
              <a:rPr lang="en-US" sz="2400" dirty="0" smtClean="0">
                <a:solidFill>
                  <a:srgbClr val="0000FF"/>
                </a:solidFill>
                <a:hlinkClick r:id="rId3"/>
              </a:rPr>
              <a:t>www.comp.nus.edu.sg/~cs1010/lab/lab5.html</a:t>
            </a:r>
            <a:endParaRPr lang="en-US" sz="2400" dirty="0">
              <a:solidFill>
                <a:srgbClr val="0000FF"/>
              </a:solidFill>
            </a:endParaRPr>
          </a:p>
          <a:p>
            <a:pPr lvl="1">
              <a:spcBef>
                <a:spcPts val="1200"/>
              </a:spcBef>
              <a:buFont typeface="Wingdings" pitchFamily="2" charset="2"/>
              <a:buChar char="q"/>
            </a:pPr>
            <a:r>
              <a:rPr lang="en-US" sz="2400" dirty="0"/>
              <a:t>Submit your programs to </a:t>
            </a:r>
            <a:r>
              <a:rPr lang="en-US" sz="2400" dirty="0" err="1"/>
              <a:t>CodeCrunch</a:t>
            </a:r>
            <a:endParaRPr lang="en-US" sz="2400" dirty="0"/>
          </a:p>
          <a:p>
            <a:pPr lvl="2">
              <a:spcBef>
                <a:spcPts val="1200"/>
              </a:spcBef>
              <a:buFont typeface="Wingdings" pitchFamily="2" charset="2"/>
              <a:buChar char="q"/>
            </a:pPr>
            <a:r>
              <a:rPr lang="en-US" sz="2400" dirty="0">
                <a:hlinkClick r:id="rId4"/>
              </a:rPr>
              <a:t>https://codes.comp.nus.edu.sg/</a:t>
            </a:r>
            <a:endParaRPr lang="en-US" sz="2400" dirty="0"/>
          </a:p>
          <a:p>
            <a:pPr lvl="2">
              <a:spcBef>
                <a:spcPts val="1200"/>
              </a:spcBef>
              <a:buFont typeface="Wingdings" pitchFamily="2" charset="2"/>
              <a:buChar char="q"/>
            </a:pPr>
            <a:r>
              <a:rPr lang="en-SG" sz="2400" dirty="0">
                <a:solidFill>
                  <a:srgbClr val="7030A0"/>
                </a:solidFill>
              </a:rPr>
              <a:t>Deadline: </a:t>
            </a:r>
            <a:r>
              <a:rPr lang="en-SG" sz="2400" dirty="0" smtClean="0">
                <a:solidFill>
                  <a:srgbClr val="7030A0"/>
                </a:solidFill>
              </a:rPr>
              <a:t>31 March </a:t>
            </a:r>
            <a:r>
              <a:rPr lang="en-SG" sz="2400" dirty="0">
                <a:solidFill>
                  <a:srgbClr val="7030A0"/>
                </a:solidFill>
              </a:rPr>
              <a:t>2012, Saturday, </a:t>
            </a:r>
            <a:r>
              <a:rPr lang="en-SG" sz="2400" dirty="0" smtClean="0">
                <a:solidFill>
                  <a:srgbClr val="7030A0"/>
                </a:solidFill>
              </a:rPr>
              <a:t>6pm</a:t>
            </a:r>
            <a:endParaRPr lang="en-SG" sz="2400" dirty="0">
              <a:solidFill>
                <a:srgbClr val="7030A0"/>
              </a:solidFill>
            </a:endParaRPr>
          </a:p>
          <a:p>
            <a:pPr lvl="1">
              <a:spcBef>
                <a:spcPts val="1200"/>
              </a:spcBef>
              <a:buFont typeface="Wingdings" pitchFamily="2" charset="2"/>
              <a:buChar char="q"/>
            </a:pPr>
            <a:r>
              <a:rPr lang="en-US" sz="2400" dirty="0"/>
              <a:t>This is your </a:t>
            </a:r>
            <a:r>
              <a:rPr lang="en-US" sz="2400" dirty="0" smtClean="0"/>
              <a:t>5</a:t>
            </a:r>
            <a:r>
              <a:rPr lang="en-US" sz="2400" baseline="30000" dirty="0" smtClean="0"/>
              <a:t>th</a:t>
            </a:r>
            <a:r>
              <a:rPr lang="en-US" sz="2400" dirty="0" smtClean="0"/>
              <a:t> (and last) </a:t>
            </a:r>
            <a:r>
              <a:rPr lang="en-US" sz="2400" dirty="0" smtClean="0">
                <a:solidFill>
                  <a:srgbClr val="0000FF"/>
                </a:solidFill>
              </a:rPr>
              <a:t>graded </a:t>
            </a:r>
            <a:r>
              <a:rPr lang="en-US" sz="2400" dirty="0">
                <a:solidFill>
                  <a:srgbClr val="0000FF"/>
                </a:solidFill>
              </a:rPr>
              <a:t>lab </a:t>
            </a:r>
            <a:r>
              <a:rPr lang="en-US" sz="2400" dirty="0"/>
              <a:t>and</a:t>
            </a:r>
            <a:r>
              <a:rPr lang="en-US" sz="2400" dirty="0">
                <a:solidFill>
                  <a:srgbClr val="0000FF"/>
                </a:solidFill>
              </a:rPr>
              <a:t> 1 attempt mark </a:t>
            </a:r>
            <a:r>
              <a:rPr lang="en-US" sz="2400" dirty="0"/>
              <a:t>will be carried forward to your final mark.</a:t>
            </a:r>
            <a:endParaRPr lang="en-SG" sz="2400" dirty="0"/>
          </a:p>
        </p:txBody>
      </p:sp>
      <p:sp>
        <p:nvSpPr>
          <p:cNvPr id="12"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41</a:t>
            </a:fld>
            <a:endParaRPr lang="en-US" dirty="0"/>
          </a:p>
        </p:txBody>
      </p:sp>
      <p:pic>
        <p:nvPicPr>
          <p:cNvPr id="9" name="Picture 8" descr="C:\Users\zlf\AppData\Local\Microsoft\Windows\Temporary Internet Files\Content.IE5\MVM596VG\MP900385257[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4879" y="25200"/>
            <a:ext cx="1848758" cy="1320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33732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73163" y="2824163"/>
            <a:ext cx="6751637" cy="1143000"/>
          </a:xfrm>
        </p:spPr>
        <p:txBody>
          <a:bodyPr/>
          <a:lstStyle/>
          <a:p>
            <a:pPr algn="ctr" eaLnBrk="1" hangingPunct="1"/>
            <a:r>
              <a:rPr lang="en-GB" sz="4000" smtClean="0">
                <a:solidFill>
                  <a:srgbClr val="9933FF"/>
                </a:solidFill>
                <a:latin typeface="Garamond" pitchFamily="18" charset="0"/>
              </a:rPr>
              <a:t>End of File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2. Demo #1: Factorial (1/4)</a:t>
            </a:r>
            <a:endParaRPr lang="en-US" dirty="0"/>
          </a:p>
        </p:txBody>
      </p:sp>
      <p:sp>
        <p:nvSpPr>
          <p:cNvPr id="1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2" name="Group 21"/>
          <p:cNvGrpSpPr/>
          <p:nvPr/>
        </p:nvGrpSpPr>
        <p:grpSpPr>
          <a:xfrm>
            <a:off x="582168" y="2196191"/>
            <a:ext cx="4011168" cy="3046988"/>
            <a:chOff x="566928" y="2196191"/>
            <a:chExt cx="4011168" cy="3046988"/>
          </a:xfrm>
        </p:grpSpPr>
        <p:sp>
          <p:nvSpPr>
            <p:cNvPr id="14" name="TextBox 13"/>
            <p:cNvSpPr txBox="1"/>
            <p:nvPr/>
          </p:nvSpPr>
          <p:spPr>
            <a:xfrm>
              <a:off x="566928" y="2196191"/>
              <a:ext cx="3105912" cy="461665"/>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solidFill>
                    <a:schemeClr val="dk1"/>
                  </a:solidFill>
                  <a:latin typeface="Calibri" pitchFamily="34" charset="0"/>
                  <a:cs typeface="Calibri" pitchFamily="34" charset="0"/>
                </a:rPr>
                <a:t>Iterative code (Ver. 1)</a:t>
              </a:r>
              <a:endParaRPr lang="en-SG" sz="2400" dirty="0">
                <a:solidFill>
                  <a:schemeClr val="dk1"/>
                </a:solidFill>
                <a:latin typeface="Calibri" pitchFamily="34" charset="0"/>
                <a:cs typeface="Calibri" pitchFamily="34" charset="0"/>
              </a:endParaRPr>
            </a:p>
          </p:txBody>
        </p:sp>
        <p:sp>
          <p:nvSpPr>
            <p:cNvPr id="15" name="TextBox 14"/>
            <p:cNvSpPr txBox="1"/>
            <p:nvPr/>
          </p:nvSpPr>
          <p:spPr>
            <a:xfrm>
              <a:off x="566928" y="2657856"/>
              <a:ext cx="4011168" cy="2585323"/>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b="1" dirty="0" smtClean="0">
                  <a:solidFill>
                    <a:srgbClr val="800000"/>
                  </a:solidFill>
                  <a:latin typeface="Courier New" pitchFamily="49" charset="0"/>
                  <a:cs typeface="Courier New" pitchFamily="49" charset="0"/>
                </a:rPr>
                <a:t>// Pre-</a:t>
              </a:r>
              <a:r>
                <a:rPr lang="en-US" b="1" dirty="0" err="1" smtClean="0">
                  <a:solidFill>
                    <a:srgbClr val="800000"/>
                  </a:solidFill>
                  <a:latin typeface="Courier New" pitchFamily="49" charset="0"/>
                  <a:cs typeface="Courier New" pitchFamily="49" charset="0"/>
                </a:rPr>
                <a:t>cond</a:t>
              </a:r>
              <a:r>
                <a:rPr lang="en-US" b="1" dirty="0" smtClean="0">
                  <a:solidFill>
                    <a:srgbClr val="800000"/>
                  </a:solidFill>
                  <a:latin typeface="Courier New" pitchFamily="49" charset="0"/>
                  <a:cs typeface="Courier New" pitchFamily="49" charset="0"/>
                </a:rPr>
                <a:t>: n &gt;= 0</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factorial_iter1(</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n)</a:t>
              </a:r>
            </a:p>
            <a:p>
              <a:pPr>
                <a:tabLst>
                  <a:tab pos="268288" algn="l"/>
                  <a:tab pos="536575" algn="l"/>
                  <a:tab pos="804863" algn="l"/>
                </a:tabLst>
              </a:pP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   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ans</a:t>
              </a:r>
              <a:r>
                <a:rPr lang="en-US" b="1" dirty="0" smtClean="0">
                  <a:latin typeface="Courier New" pitchFamily="49" charset="0"/>
                  <a:cs typeface="Courier New" pitchFamily="49" charset="0"/>
                </a:rPr>
                <a:t> = </a:t>
              </a:r>
              <a:r>
                <a:rPr lang="en-US" b="1" dirty="0" smtClean="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   for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a:t>
              </a:r>
              <a:r>
                <a:rPr lang="en-US" b="1" dirty="0" smtClean="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&lt;=n;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 {</a:t>
              </a:r>
            </a:p>
            <a:p>
              <a:pPr>
                <a:tabLst>
                  <a:tab pos="268288" algn="l"/>
                  <a:tab pos="536575" algn="l"/>
                  <a:tab pos="804863" algn="l"/>
                </a:tabLst>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ans</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latin typeface="Courier New" pitchFamily="49" charset="0"/>
                  <a:cs typeface="Courier New" pitchFamily="49" charset="0"/>
                </a:rPr>
                <a:t>   }</a:t>
              </a:r>
            </a:p>
            <a:p>
              <a:pPr>
                <a:tabLst>
                  <a:tab pos="268288" algn="l"/>
                  <a:tab pos="536575" algn="l"/>
                  <a:tab pos="804863" algn="l"/>
                </a:tabLst>
              </a:pP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return</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ans</a:t>
              </a: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latin typeface="Courier New" pitchFamily="49" charset="0"/>
                  <a:cs typeface="Courier New" pitchFamily="49" charset="0"/>
                </a:rPr>
                <a:t>}</a:t>
              </a:r>
            </a:p>
          </p:txBody>
        </p:sp>
      </p:grpSp>
      <p:grpSp>
        <p:nvGrpSpPr>
          <p:cNvPr id="21" name="Group 20"/>
          <p:cNvGrpSpPr/>
          <p:nvPr/>
        </p:nvGrpSpPr>
        <p:grpSpPr>
          <a:xfrm>
            <a:off x="4465320" y="3005890"/>
            <a:ext cx="4026408" cy="3329973"/>
            <a:chOff x="4480560" y="3021130"/>
            <a:chExt cx="4026408" cy="3329973"/>
          </a:xfrm>
        </p:grpSpPr>
        <p:sp>
          <p:nvSpPr>
            <p:cNvPr id="16" name="TextBox 15"/>
            <p:cNvSpPr txBox="1"/>
            <p:nvPr/>
          </p:nvSpPr>
          <p:spPr>
            <a:xfrm>
              <a:off x="5460076" y="3021130"/>
              <a:ext cx="3046892" cy="461665"/>
            </a:xfrm>
            <a:prstGeom prst="rect">
              <a:avLst/>
            </a:prstGeom>
            <a:solidFill>
              <a:srgbClr val="CCECFF"/>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solidFill>
                    <a:schemeClr val="dk1"/>
                  </a:solidFill>
                  <a:latin typeface="Calibri" pitchFamily="34" charset="0"/>
                  <a:cs typeface="Calibri" pitchFamily="34" charset="0"/>
                </a:rPr>
                <a:t>Iterative code (Ver. 2)</a:t>
              </a:r>
              <a:endParaRPr lang="en-SG" sz="2400" dirty="0">
                <a:solidFill>
                  <a:schemeClr val="dk1"/>
                </a:solidFill>
                <a:latin typeface="Calibri" pitchFamily="34" charset="0"/>
                <a:cs typeface="Calibri" pitchFamily="34" charset="0"/>
              </a:endParaRPr>
            </a:p>
          </p:txBody>
        </p:sp>
        <p:sp>
          <p:nvSpPr>
            <p:cNvPr id="17" name="TextBox 16"/>
            <p:cNvSpPr txBox="1"/>
            <p:nvPr/>
          </p:nvSpPr>
          <p:spPr>
            <a:xfrm>
              <a:off x="4480560" y="3480816"/>
              <a:ext cx="4011168" cy="2862322"/>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b="1" dirty="0" smtClean="0">
                  <a:solidFill>
                    <a:srgbClr val="800000"/>
                  </a:solidFill>
                  <a:latin typeface="Courier New" pitchFamily="49" charset="0"/>
                  <a:cs typeface="Courier New" pitchFamily="49" charset="0"/>
                </a:rPr>
                <a:t>// Pre-</a:t>
              </a:r>
              <a:r>
                <a:rPr lang="en-US" b="1" dirty="0" err="1" smtClean="0">
                  <a:solidFill>
                    <a:srgbClr val="800000"/>
                  </a:solidFill>
                  <a:latin typeface="Courier New" pitchFamily="49" charset="0"/>
                  <a:cs typeface="Courier New" pitchFamily="49" charset="0"/>
                </a:rPr>
                <a:t>cond</a:t>
              </a:r>
              <a:r>
                <a:rPr lang="en-US" b="1" dirty="0" smtClean="0">
                  <a:solidFill>
                    <a:srgbClr val="800000"/>
                  </a:solidFill>
                  <a:latin typeface="Courier New" pitchFamily="49" charset="0"/>
                  <a:cs typeface="Courier New" pitchFamily="49" charset="0"/>
                </a:rPr>
                <a:t>: n &gt;= 0</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factorial_iter2(</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n)</a:t>
              </a:r>
            </a:p>
            <a:p>
              <a:pPr>
                <a:tabLst>
                  <a:tab pos="268288" algn="l"/>
                  <a:tab pos="536575" algn="l"/>
                  <a:tab pos="804863" algn="l"/>
                </a:tabLst>
              </a:pP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   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ans</a:t>
              </a:r>
              <a:r>
                <a:rPr lang="en-US" b="1" dirty="0" smtClean="0">
                  <a:latin typeface="Courier New" pitchFamily="49" charset="0"/>
                  <a:cs typeface="Courier New" pitchFamily="49" charset="0"/>
                </a:rPr>
                <a:t> = </a:t>
              </a:r>
              <a:r>
                <a:rPr lang="en-US" b="1" dirty="0" smtClean="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   while</a:t>
              </a:r>
              <a:r>
                <a:rPr lang="en-US" b="1" dirty="0" smtClean="0">
                  <a:latin typeface="Courier New" pitchFamily="49" charset="0"/>
                  <a:cs typeface="Courier New" pitchFamily="49" charset="0"/>
                </a:rPr>
                <a:t> (n &gt; </a:t>
              </a:r>
              <a:r>
                <a:rPr lang="en-US" b="1" dirty="0" smtClean="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 {</a:t>
              </a:r>
            </a:p>
            <a:p>
              <a:pPr>
                <a:tabLst>
                  <a:tab pos="268288" algn="l"/>
                  <a:tab pos="536575" algn="l"/>
                  <a:tab pos="804863" algn="l"/>
                </a:tabLst>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ans</a:t>
              </a:r>
              <a:r>
                <a:rPr lang="en-US" b="1" dirty="0" smtClean="0">
                  <a:latin typeface="Courier New" pitchFamily="49" charset="0"/>
                  <a:cs typeface="Courier New" pitchFamily="49" charset="0"/>
                </a:rPr>
                <a:t> *= n;</a:t>
              </a:r>
            </a:p>
            <a:p>
              <a:pPr>
                <a:tabLst>
                  <a:tab pos="268288" algn="l"/>
                  <a:tab pos="536575" algn="l"/>
                  <a:tab pos="804863" algn="l"/>
                </a:tabLst>
              </a:pPr>
              <a:r>
                <a:rPr lang="en-US" b="1" dirty="0" smtClean="0">
                  <a:latin typeface="Courier New" pitchFamily="49" charset="0"/>
                  <a:cs typeface="Courier New" pitchFamily="49" charset="0"/>
                </a:rPr>
                <a:t>      n--;</a:t>
              </a:r>
            </a:p>
            <a:p>
              <a:pPr>
                <a:tabLst>
                  <a:tab pos="268288" algn="l"/>
                  <a:tab pos="536575" algn="l"/>
                  <a:tab pos="804863" algn="l"/>
                </a:tabLst>
              </a:pPr>
              <a:r>
                <a:rPr lang="en-US" b="1" dirty="0" smtClean="0">
                  <a:latin typeface="Courier New" pitchFamily="49" charset="0"/>
                  <a:cs typeface="Courier New" pitchFamily="49" charset="0"/>
                </a:rPr>
                <a:t>   }</a:t>
              </a:r>
            </a:p>
            <a:p>
              <a:pPr>
                <a:tabLst>
                  <a:tab pos="268288" algn="l"/>
                  <a:tab pos="536575" algn="l"/>
                  <a:tab pos="804863" algn="l"/>
                </a:tabLst>
              </a:pP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return</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ans</a:t>
              </a: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latin typeface="Courier New" pitchFamily="49" charset="0"/>
                  <a:cs typeface="Courier New" pitchFamily="49" charset="0"/>
                </a:rPr>
                <a:t>}</a:t>
              </a:r>
            </a:p>
          </p:txBody>
        </p:sp>
        <p:sp>
          <p:nvSpPr>
            <p:cNvPr id="13" name="Rectangle 12"/>
            <p:cNvSpPr/>
            <p:nvPr/>
          </p:nvSpPr>
          <p:spPr>
            <a:xfrm>
              <a:off x="7113615" y="6089493"/>
              <a:ext cx="1383712"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Week11_factorial.c</a:t>
              </a:r>
              <a:endParaRPr lang="en-SG" sz="1100" dirty="0"/>
            </a:p>
          </p:txBody>
        </p:sp>
      </p:grpSp>
      <p:sp>
        <p:nvSpPr>
          <p:cNvPr id="23" name="TextBox 22"/>
          <p:cNvSpPr txBox="1"/>
          <p:nvPr/>
        </p:nvSpPr>
        <p:spPr>
          <a:xfrm>
            <a:off x="566057" y="1432560"/>
            <a:ext cx="5301343" cy="461665"/>
          </a:xfrm>
          <a:prstGeom prst="rect">
            <a:avLst/>
          </a:prstGeom>
          <a:ln w="12700"/>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i="1" dirty="0" smtClean="0"/>
              <a:t>n</a:t>
            </a:r>
            <a:r>
              <a:rPr lang="en-US" sz="2400" dirty="0" smtClean="0"/>
              <a:t>! = </a:t>
            </a:r>
            <a:r>
              <a:rPr lang="en-US" sz="2400" i="1" dirty="0"/>
              <a:t>n</a:t>
            </a:r>
            <a:r>
              <a:rPr lang="en-US" sz="2400" dirty="0" smtClean="0"/>
              <a:t> </a:t>
            </a:r>
            <a:r>
              <a:rPr lang="en-US" sz="2400" dirty="0" smtClean="0">
                <a:sym typeface="Symbol"/>
              </a:rPr>
              <a:t> (</a:t>
            </a:r>
            <a:r>
              <a:rPr lang="en-US" sz="2400" i="1" dirty="0">
                <a:sym typeface="Symbol"/>
              </a:rPr>
              <a:t>n</a:t>
            </a:r>
            <a:r>
              <a:rPr lang="en-US" sz="2400" dirty="0">
                <a:sym typeface="Symbol"/>
              </a:rPr>
              <a:t> </a:t>
            </a:r>
            <a:r>
              <a:rPr lang="en-US" sz="2400" dirty="0" smtClean="0">
                <a:sym typeface="Symbol"/>
              </a:rPr>
              <a:t>– 1)  (</a:t>
            </a:r>
            <a:r>
              <a:rPr lang="en-US" sz="2400" i="1" dirty="0">
                <a:sym typeface="Symbol"/>
              </a:rPr>
              <a:t>n</a:t>
            </a:r>
            <a:r>
              <a:rPr lang="en-US" sz="2400" dirty="0" smtClean="0">
                <a:sym typeface="Symbol"/>
              </a:rPr>
              <a:t> – 2)  …  2  1</a:t>
            </a:r>
            <a:r>
              <a:rPr lang="en-US" sz="2400" dirty="0" smtClean="0"/>
              <a:t>  </a:t>
            </a:r>
            <a:endParaRPr lang="en-SG" sz="2400" dirty="0"/>
          </a:p>
        </p:txBody>
      </p:sp>
      <p:sp>
        <p:nvSpPr>
          <p:cNvPr id="20"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2. Demo #1: Factorial (2/4)</a:t>
            </a:r>
            <a:endParaRPr lang="en-US"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3" name="TextBox 12"/>
          <p:cNvSpPr txBox="1"/>
          <p:nvPr/>
        </p:nvSpPr>
        <p:spPr>
          <a:xfrm>
            <a:off x="6211388" y="1382486"/>
            <a:ext cx="2277292" cy="1138773"/>
          </a:xfrm>
          <a:prstGeom prst="rect">
            <a:avLst/>
          </a:prstGeom>
          <a:solidFill>
            <a:srgbClr val="FFFF99"/>
          </a:solidFill>
        </p:spPr>
        <p:txBody>
          <a:bodyPr wrap="square" rtlCol="0">
            <a:spAutoFit/>
          </a:bodyPr>
          <a:lstStyle/>
          <a:p>
            <a:r>
              <a:rPr lang="en-US" sz="2000" dirty="0" smtClean="0">
                <a:latin typeface="Calibri" pitchFamily="34" charset="0"/>
                <a:cs typeface="Calibri" pitchFamily="34" charset="0"/>
              </a:rPr>
              <a:t>Recurrent relation:</a:t>
            </a:r>
          </a:p>
          <a:p>
            <a:r>
              <a:rPr lang="en-US" sz="2400" dirty="0" smtClean="0">
                <a:solidFill>
                  <a:srgbClr val="0000FF"/>
                </a:solidFill>
                <a:latin typeface="Calibri" pitchFamily="34" charset="0"/>
                <a:cs typeface="Calibri" pitchFamily="34" charset="0"/>
              </a:rPr>
              <a:t>n! = n </a:t>
            </a:r>
            <a:r>
              <a:rPr lang="en-US" sz="2400" dirty="0" smtClean="0">
                <a:solidFill>
                  <a:srgbClr val="0000FF"/>
                </a:solidFill>
                <a:latin typeface="Calibri" pitchFamily="34" charset="0"/>
                <a:cs typeface="Calibri" pitchFamily="34" charset="0"/>
                <a:sym typeface="Symbol"/>
              </a:rPr>
              <a:t> (n – 1)!</a:t>
            </a:r>
          </a:p>
          <a:p>
            <a:r>
              <a:rPr lang="en-US" sz="2400" dirty="0" smtClean="0">
                <a:solidFill>
                  <a:srgbClr val="0000FF"/>
                </a:solidFill>
                <a:latin typeface="Calibri" pitchFamily="34" charset="0"/>
                <a:cs typeface="Calibri" pitchFamily="34" charset="0"/>
                <a:sym typeface="Symbol"/>
              </a:rPr>
              <a:t>0! = 1</a:t>
            </a:r>
            <a:endParaRPr lang="en-SG" sz="2400" dirty="0">
              <a:solidFill>
                <a:srgbClr val="0000FF"/>
              </a:solidFill>
              <a:latin typeface="Calibri" pitchFamily="34" charset="0"/>
              <a:cs typeface="Calibri" pitchFamily="34" charset="0"/>
            </a:endParaRPr>
          </a:p>
        </p:txBody>
      </p:sp>
      <p:sp>
        <p:nvSpPr>
          <p:cNvPr id="14" name="TextBox 13"/>
          <p:cNvSpPr txBox="1"/>
          <p:nvPr/>
        </p:nvSpPr>
        <p:spPr>
          <a:xfrm>
            <a:off x="542542" y="2135777"/>
            <a:ext cx="4071987" cy="461665"/>
          </a:xfrm>
          <a:prstGeom prst="rect">
            <a:avLst/>
          </a:prstGeom>
          <a:noFill/>
        </p:spPr>
        <p:txBody>
          <a:bodyPr wrap="square" rtlCol="0">
            <a:spAutoFit/>
          </a:bodyPr>
          <a:lstStyle/>
          <a:p>
            <a:r>
              <a:rPr lang="en-US" sz="2400" dirty="0" smtClean="0"/>
              <a:t>Doing it in a recursive way?</a:t>
            </a:r>
            <a:endParaRPr lang="en-SG" sz="2400" dirty="0"/>
          </a:p>
        </p:txBody>
      </p:sp>
      <p:sp>
        <p:nvSpPr>
          <p:cNvPr id="15" name="TextBox 14"/>
          <p:cNvSpPr txBox="1"/>
          <p:nvPr/>
        </p:nvSpPr>
        <p:spPr>
          <a:xfrm>
            <a:off x="841247" y="2825496"/>
            <a:ext cx="4581357" cy="2308324"/>
          </a:xfrm>
          <a:prstGeom prst="rect">
            <a:avLst/>
          </a:prstGeom>
          <a:ln w="9525">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b="1" dirty="0" smtClean="0">
                <a:solidFill>
                  <a:srgbClr val="800000"/>
                </a:solidFill>
                <a:latin typeface="Courier New" pitchFamily="49" charset="0"/>
                <a:cs typeface="Courier New" pitchFamily="49" charset="0"/>
              </a:rPr>
              <a:t>// Pre-</a:t>
            </a:r>
            <a:r>
              <a:rPr lang="en-US" b="1" dirty="0" err="1" smtClean="0">
                <a:solidFill>
                  <a:srgbClr val="800000"/>
                </a:solidFill>
                <a:latin typeface="Courier New" pitchFamily="49" charset="0"/>
                <a:cs typeface="Courier New" pitchFamily="49" charset="0"/>
              </a:rPr>
              <a:t>cond</a:t>
            </a:r>
            <a:r>
              <a:rPr lang="en-US" b="1" dirty="0" smtClean="0">
                <a:solidFill>
                  <a:srgbClr val="800000"/>
                </a:solidFill>
                <a:latin typeface="Courier New" pitchFamily="49" charset="0"/>
                <a:cs typeface="Courier New" pitchFamily="49" charset="0"/>
              </a:rPr>
              <a:t>: n &gt;= 0</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factorial(</a:t>
            </a:r>
            <a:r>
              <a:rPr lang="en-US" b="1" dirty="0" smtClean="0">
                <a:solidFill>
                  <a:srgbClr val="0000FF"/>
                </a:solidFill>
                <a:latin typeface="Courier New" pitchFamily="49" charset="0"/>
                <a:cs typeface="Courier New" pitchFamily="49" charset="0"/>
              </a:rPr>
              <a:t>int</a:t>
            </a:r>
            <a:r>
              <a:rPr lang="en-US" b="1" dirty="0" smtClean="0">
                <a:latin typeface="Courier New" pitchFamily="49" charset="0"/>
                <a:cs typeface="Courier New" pitchFamily="49" charset="0"/>
              </a:rPr>
              <a:t> n)</a:t>
            </a:r>
          </a:p>
          <a:p>
            <a:pPr>
              <a:tabLst>
                <a:tab pos="268288" algn="l"/>
                <a:tab pos="536575" algn="l"/>
                <a:tab pos="804863" algn="l"/>
              </a:tabLst>
            </a:pP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   if</a:t>
            </a:r>
            <a:r>
              <a:rPr lang="en-US" b="1" dirty="0" smtClean="0">
                <a:latin typeface="Courier New" pitchFamily="49" charset="0"/>
                <a:cs typeface="Courier New" pitchFamily="49" charset="0"/>
              </a:rPr>
              <a:t> (n == </a:t>
            </a:r>
            <a:r>
              <a:rPr lang="en-US" b="1" dirty="0" smtClean="0">
                <a:solidFill>
                  <a:srgbClr val="006600"/>
                </a:solidFill>
                <a:latin typeface="Courier New" pitchFamily="49" charset="0"/>
                <a:cs typeface="Courier New" pitchFamily="49" charset="0"/>
              </a:rPr>
              <a:t>0</a:t>
            </a:r>
            <a:r>
              <a:rPr lang="en-US" b="1" dirty="0" smtClean="0">
                <a:latin typeface="Courier New" pitchFamily="49" charset="0"/>
                <a:cs typeface="Courier New" pitchFamily="49" charset="0"/>
              </a:rPr>
              <a:t>) </a:t>
            </a:r>
            <a:r>
              <a:rPr lang="en-US" b="1" dirty="0">
                <a:solidFill>
                  <a:srgbClr val="8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base case</a:t>
            </a:r>
            <a:endParaRPr lang="en-US" b="1" dirty="0" smtClean="0">
              <a:latin typeface="Courier New" pitchFamily="49" charset="0"/>
              <a:cs typeface="Courier New" pitchFamily="49" charset="0"/>
            </a:endParaRPr>
          </a:p>
          <a:p>
            <a:pPr>
              <a:tabLst>
                <a:tab pos="268288" algn="l"/>
                <a:tab pos="536575" algn="l"/>
                <a:tab pos="804863" algn="l"/>
              </a:tabLst>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return</a:t>
            </a:r>
            <a:r>
              <a:rPr lang="en-US" b="1" dirty="0" smtClean="0">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solidFill>
                  <a:srgbClr val="0000FF"/>
                </a:solidFill>
                <a:latin typeface="Courier New" pitchFamily="49" charset="0"/>
                <a:cs typeface="Courier New" pitchFamily="49" charset="0"/>
              </a:rPr>
              <a:t>   else</a:t>
            </a:r>
          </a:p>
          <a:p>
            <a:pPr>
              <a:tabLst>
                <a:tab pos="268288" algn="l"/>
                <a:tab pos="536575" algn="l"/>
                <a:tab pos="804863" algn="l"/>
              </a:tabLst>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return</a:t>
            </a:r>
            <a:r>
              <a:rPr lang="en-US" b="1" dirty="0" smtClean="0">
                <a:latin typeface="Courier New" pitchFamily="49" charset="0"/>
                <a:cs typeface="Courier New" pitchFamily="49" charset="0"/>
              </a:rPr>
              <a:t> n * factorial(n-</a:t>
            </a:r>
            <a:r>
              <a:rPr lang="en-US" b="1" dirty="0" smtClean="0">
                <a:solidFill>
                  <a:srgbClr val="006600"/>
                </a:solidFill>
                <a:latin typeface="Courier New" pitchFamily="49" charset="0"/>
                <a:cs typeface="Courier New" pitchFamily="49" charset="0"/>
              </a:rPr>
              <a:t>1</a:t>
            </a:r>
            <a:r>
              <a:rPr lang="en-US" b="1" dirty="0" smtClean="0">
                <a:latin typeface="Courier New" pitchFamily="49" charset="0"/>
                <a:cs typeface="Courier New" pitchFamily="49" charset="0"/>
              </a:rPr>
              <a:t>);</a:t>
            </a:r>
          </a:p>
          <a:p>
            <a:pPr>
              <a:tabLst>
                <a:tab pos="268288" algn="l"/>
                <a:tab pos="536575" algn="l"/>
                <a:tab pos="804863" algn="l"/>
              </a:tabLst>
            </a:pPr>
            <a:r>
              <a:rPr lang="en-US" b="1" dirty="0" smtClean="0">
                <a:latin typeface="Courier New" pitchFamily="49" charset="0"/>
                <a:cs typeface="Courier New" pitchFamily="49" charset="0"/>
              </a:rPr>
              <a:t>}</a:t>
            </a:r>
          </a:p>
        </p:txBody>
      </p:sp>
      <p:sp>
        <p:nvSpPr>
          <p:cNvPr id="20" name="TextBox 19"/>
          <p:cNvSpPr txBox="1"/>
          <p:nvPr/>
        </p:nvSpPr>
        <p:spPr>
          <a:xfrm>
            <a:off x="743712" y="5318760"/>
            <a:ext cx="7485888" cy="923330"/>
          </a:xfrm>
          <a:prstGeom prst="rect">
            <a:avLst/>
          </a:prstGeom>
          <a:noFill/>
          <a:ln>
            <a:solidFill>
              <a:schemeClr val="tx1">
                <a:lumMod val="50000"/>
                <a:lumOff val="50000"/>
              </a:schemeClr>
            </a:solidFill>
          </a:ln>
        </p:spPr>
        <p:txBody>
          <a:bodyPr wrap="square" rtlCol="0">
            <a:spAutoFit/>
          </a:bodyPr>
          <a:lstStyle/>
          <a:p>
            <a:r>
              <a:rPr lang="en-US" i="1" dirty="0" smtClean="0"/>
              <a:t>Side note: all the three versions work only for n &lt; 13, due to the range of values permissible by data type </a:t>
            </a:r>
            <a:r>
              <a:rPr lang="en-US" i="1" dirty="0" smtClean="0">
                <a:solidFill>
                  <a:srgbClr val="0000FF"/>
                </a:solidFill>
              </a:rPr>
              <a:t>int</a:t>
            </a:r>
            <a:r>
              <a:rPr lang="en-US" i="1" dirty="0" smtClean="0"/>
              <a:t>. This is the limitation of the data type, not a limitation of the problem-solving model.</a:t>
            </a:r>
            <a:endParaRPr lang="en-SG" i="1" dirty="0"/>
          </a:p>
        </p:txBody>
      </p:sp>
      <p:sp>
        <p:nvSpPr>
          <p:cNvPr id="11" name="TextBox 10"/>
          <p:cNvSpPr txBox="1"/>
          <p:nvPr/>
        </p:nvSpPr>
        <p:spPr>
          <a:xfrm>
            <a:off x="566057" y="1432560"/>
            <a:ext cx="5301343" cy="461665"/>
          </a:xfrm>
          <a:prstGeom prst="rect">
            <a:avLst/>
          </a:prstGeom>
          <a:ln w="12700"/>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i="1" dirty="0"/>
              <a:t>n</a:t>
            </a:r>
            <a:r>
              <a:rPr lang="en-US" sz="2400" dirty="0"/>
              <a:t>! = </a:t>
            </a:r>
            <a:r>
              <a:rPr lang="en-US" sz="2400" i="1" dirty="0"/>
              <a:t>n</a:t>
            </a:r>
            <a:r>
              <a:rPr lang="en-US" sz="2400" dirty="0"/>
              <a:t> </a:t>
            </a:r>
            <a:r>
              <a:rPr lang="en-US" sz="2400" dirty="0">
                <a:sym typeface="Symbol"/>
              </a:rPr>
              <a:t> (</a:t>
            </a:r>
            <a:r>
              <a:rPr lang="en-US" sz="2400" i="1" dirty="0">
                <a:sym typeface="Symbol"/>
              </a:rPr>
              <a:t>n</a:t>
            </a:r>
            <a:r>
              <a:rPr lang="en-US" sz="2400" dirty="0">
                <a:sym typeface="Symbol"/>
              </a:rPr>
              <a:t> – 1)  (</a:t>
            </a:r>
            <a:r>
              <a:rPr lang="en-US" sz="2400" i="1" dirty="0">
                <a:sym typeface="Symbol"/>
              </a:rPr>
              <a:t>n</a:t>
            </a:r>
            <a:r>
              <a:rPr lang="en-US" sz="2400" dirty="0">
                <a:sym typeface="Symbol"/>
              </a:rPr>
              <a:t> – 2)  …  2  1</a:t>
            </a:r>
            <a:r>
              <a:rPr lang="en-US" sz="2400" dirty="0"/>
              <a:t>  </a:t>
            </a:r>
            <a:endParaRPr lang="en-SG" sz="2400" dirty="0"/>
          </a:p>
        </p:txBody>
      </p:sp>
      <p:sp>
        <p:nvSpPr>
          <p:cNvPr id="18" name="TextBox 17"/>
          <p:cNvSpPr txBox="1"/>
          <p:nvPr/>
        </p:nvSpPr>
        <p:spPr>
          <a:xfrm>
            <a:off x="5808157" y="3317938"/>
            <a:ext cx="2795516" cy="1323439"/>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sz="2000" dirty="0"/>
              <a:t>No loop </a:t>
            </a:r>
            <a:r>
              <a:rPr lang="en-US" sz="2000" dirty="0" smtClean="0"/>
              <a:t>structure at </a:t>
            </a:r>
            <a:r>
              <a:rPr lang="en-US" sz="2000" dirty="0"/>
              <a:t>all!</a:t>
            </a:r>
          </a:p>
          <a:p>
            <a:r>
              <a:rPr lang="en-US" sz="2000" dirty="0"/>
              <a:t>But </a:t>
            </a:r>
            <a:r>
              <a:rPr lang="en-US" sz="2000" dirty="0" smtClean="0"/>
              <a:t>calling function </a:t>
            </a:r>
            <a:r>
              <a:rPr lang="en-US" sz="2000" dirty="0"/>
              <a:t>itself (recursively)  brings out repetition.</a:t>
            </a:r>
            <a:endParaRPr lang="en-SG" sz="2000" dirty="0"/>
          </a:p>
        </p:txBody>
      </p:sp>
      <p:sp>
        <p:nvSpPr>
          <p:cNvPr id="21"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6</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20" grpId="1"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p:cNvSpPr>
            <a:spLocks noGrp="1"/>
          </p:cNvSpPr>
          <p:nvPr>
            <p:ph type="title"/>
          </p:nvPr>
        </p:nvSpPr>
        <p:spPr/>
        <p:txBody>
          <a:bodyPr/>
          <a:lstStyle/>
          <a:p>
            <a:r>
              <a:rPr lang="en-US" dirty="0" smtClean="0"/>
              <a:t>2. Demo #1: Factorial (3/4)</a:t>
            </a:r>
            <a:endParaRPr lang="en-US" dirty="0"/>
          </a:p>
        </p:txBody>
      </p:sp>
      <p:sp>
        <p:nvSpPr>
          <p:cNvPr id="4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6" name="TextBox 15"/>
          <p:cNvSpPr txBox="1"/>
          <p:nvPr/>
        </p:nvSpPr>
        <p:spPr>
          <a:xfrm>
            <a:off x="344423" y="2197903"/>
            <a:ext cx="1473491" cy="461665"/>
          </a:xfrm>
          <a:prstGeom prst="rect">
            <a:avLst/>
          </a:prstGeom>
          <a:noFill/>
        </p:spPr>
        <p:txBody>
          <a:bodyPr wrap="square" rtlCol="0">
            <a:spAutoFit/>
          </a:bodyPr>
          <a:lstStyle/>
          <a:p>
            <a:r>
              <a:rPr lang="en-US" sz="2400" dirty="0" smtClean="0">
                <a:solidFill>
                  <a:srgbClr val="0000FF"/>
                </a:solidFill>
              </a:rPr>
              <a:t>Winding:</a:t>
            </a:r>
            <a:endParaRPr lang="en-SG" sz="2400" dirty="0">
              <a:solidFill>
                <a:srgbClr val="0000FF"/>
              </a:solidFill>
            </a:endParaRPr>
          </a:p>
        </p:txBody>
      </p:sp>
      <p:sp>
        <p:nvSpPr>
          <p:cNvPr id="17" name="TextBox 16"/>
          <p:cNvSpPr txBox="1"/>
          <p:nvPr/>
        </p:nvSpPr>
        <p:spPr>
          <a:xfrm>
            <a:off x="665163" y="2640363"/>
            <a:ext cx="3743551" cy="143033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600"/>
              </a:spcAft>
              <a:tabLst>
                <a:tab pos="358775" algn="l"/>
                <a:tab pos="719138" algn="l"/>
                <a:tab pos="1077913" algn="l"/>
                <a:tab pos="1436688" algn="l"/>
              </a:tabLst>
              <a:defRPr/>
            </a:pPr>
            <a:r>
              <a:rPr lang="en-US" dirty="0" smtClean="0">
                <a:solidFill>
                  <a:srgbClr val="0000FF"/>
                </a:solidFill>
                <a:latin typeface="Calibri" pitchFamily="34" charset="0"/>
              </a:rPr>
              <a:t>f(3</a:t>
            </a:r>
            <a:r>
              <a:rPr lang="en-US" dirty="0">
                <a:solidFill>
                  <a:srgbClr val="0000FF"/>
                </a:solidFill>
                <a:latin typeface="Calibri" pitchFamily="34" charset="0"/>
              </a:rPr>
              <a:t>)</a:t>
            </a:r>
            <a:r>
              <a:rPr lang="en-US" dirty="0">
                <a:solidFill>
                  <a:schemeClr val="tx1"/>
                </a:solidFill>
                <a:latin typeface="Calibri" pitchFamily="34" charset="0"/>
              </a:rPr>
              <a:t>: Since 3 ≠ 0, call 3 * </a:t>
            </a:r>
            <a:r>
              <a:rPr lang="en-US" dirty="0" smtClean="0">
                <a:solidFill>
                  <a:schemeClr val="tx1"/>
                </a:solidFill>
                <a:latin typeface="Calibri" pitchFamily="34" charset="0"/>
              </a:rPr>
              <a:t>f(2</a:t>
            </a:r>
            <a:r>
              <a:rPr lang="en-US" dirty="0">
                <a:solidFill>
                  <a:schemeClr val="tx1"/>
                </a:solidFill>
                <a:latin typeface="Calibri" pitchFamily="34" charset="0"/>
              </a:rPr>
              <a:t>)</a:t>
            </a:r>
          </a:p>
          <a:p>
            <a:pPr>
              <a:spcAft>
                <a:spcPts val="600"/>
              </a:spcAft>
              <a:tabLst>
                <a:tab pos="358775" algn="l"/>
                <a:tab pos="719138" algn="l"/>
                <a:tab pos="1077913" algn="l"/>
                <a:tab pos="1436688" algn="l"/>
              </a:tabLst>
              <a:defRPr/>
            </a:pPr>
            <a:r>
              <a:rPr lang="en-US" dirty="0">
                <a:solidFill>
                  <a:srgbClr val="0000FF"/>
                </a:solidFill>
                <a:latin typeface="Calibri" pitchFamily="34" charset="0"/>
              </a:rPr>
              <a:t>	</a:t>
            </a:r>
            <a:r>
              <a:rPr lang="en-US" dirty="0" smtClean="0">
                <a:solidFill>
                  <a:srgbClr val="0000FF"/>
                </a:solidFill>
                <a:latin typeface="Calibri" pitchFamily="34" charset="0"/>
              </a:rPr>
              <a:t>f(2</a:t>
            </a:r>
            <a:r>
              <a:rPr lang="en-US" dirty="0">
                <a:solidFill>
                  <a:srgbClr val="0000FF"/>
                </a:solidFill>
                <a:latin typeface="Calibri" pitchFamily="34" charset="0"/>
              </a:rPr>
              <a:t>)</a:t>
            </a:r>
            <a:r>
              <a:rPr lang="en-US" dirty="0">
                <a:solidFill>
                  <a:schemeClr val="tx1"/>
                </a:solidFill>
                <a:latin typeface="Calibri" pitchFamily="34" charset="0"/>
              </a:rPr>
              <a:t>: Since 2 ≠ 0, call 2 * </a:t>
            </a:r>
            <a:r>
              <a:rPr lang="en-US" dirty="0" smtClean="0">
                <a:solidFill>
                  <a:schemeClr val="tx1"/>
                </a:solidFill>
                <a:latin typeface="Calibri" pitchFamily="34" charset="0"/>
              </a:rPr>
              <a:t>f(1</a:t>
            </a:r>
            <a:r>
              <a:rPr lang="en-US" dirty="0">
                <a:solidFill>
                  <a:schemeClr val="tx1"/>
                </a:solidFill>
                <a:latin typeface="Calibri" pitchFamily="34" charset="0"/>
              </a:rPr>
              <a:t>)</a:t>
            </a:r>
          </a:p>
          <a:p>
            <a:pPr>
              <a:spcAft>
                <a:spcPts val="600"/>
              </a:spcAft>
              <a:tabLst>
                <a:tab pos="358775" algn="l"/>
                <a:tab pos="719138" algn="l"/>
                <a:tab pos="1077913" algn="l"/>
                <a:tab pos="1436688" algn="l"/>
              </a:tabLst>
              <a:defRPr/>
            </a:pPr>
            <a:r>
              <a:rPr lang="en-US" dirty="0">
                <a:solidFill>
                  <a:srgbClr val="0000FF"/>
                </a:solidFill>
                <a:latin typeface="Calibri" pitchFamily="34" charset="0"/>
              </a:rPr>
              <a:t>		</a:t>
            </a:r>
            <a:r>
              <a:rPr lang="en-US" dirty="0" smtClean="0">
                <a:solidFill>
                  <a:srgbClr val="0000FF"/>
                </a:solidFill>
                <a:latin typeface="Calibri" pitchFamily="34" charset="0"/>
              </a:rPr>
              <a:t>f(1</a:t>
            </a:r>
            <a:r>
              <a:rPr lang="en-US" dirty="0">
                <a:solidFill>
                  <a:srgbClr val="0000FF"/>
                </a:solidFill>
                <a:latin typeface="Calibri" pitchFamily="34" charset="0"/>
              </a:rPr>
              <a:t>)</a:t>
            </a:r>
            <a:r>
              <a:rPr lang="en-US" dirty="0">
                <a:solidFill>
                  <a:schemeClr val="tx1"/>
                </a:solidFill>
                <a:latin typeface="Calibri" pitchFamily="34" charset="0"/>
              </a:rPr>
              <a:t>: Since 1 ≠ 0, call 1 * </a:t>
            </a:r>
            <a:r>
              <a:rPr lang="en-US" dirty="0" smtClean="0">
                <a:solidFill>
                  <a:schemeClr val="tx1"/>
                </a:solidFill>
                <a:latin typeface="Calibri" pitchFamily="34" charset="0"/>
              </a:rPr>
              <a:t>f(0</a:t>
            </a:r>
            <a:r>
              <a:rPr lang="en-US" dirty="0">
                <a:solidFill>
                  <a:schemeClr val="tx1"/>
                </a:solidFill>
                <a:latin typeface="Calibri" pitchFamily="34" charset="0"/>
              </a:rPr>
              <a:t>)</a:t>
            </a:r>
          </a:p>
          <a:p>
            <a:pPr>
              <a:spcAft>
                <a:spcPts val="600"/>
              </a:spcAft>
              <a:tabLst>
                <a:tab pos="358775" algn="l"/>
                <a:tab pos="719138" algn="l"/>
                <a:tab pos="1077913" algn="l"/>
                <a:tab pos="1436688" algn="l"/>
              </a:tabLst>
              <a:defRPr/>
            </a:pPr>
            <a:r>
              <a:rPr lang="en-US" dirty="0">
                <a:solidFill>
                  <a:srgbClr val="0000FF"/>
                </a:solidFill>
                <a:latin typeface="Calibri" pitchFamily="34" charset="0"/>
              </a:rPr>
              <a:t>			</a:t>
            </a:r>
            <a:r>
              <a:rPr lang="en-US" dirty="0" smtClean="0">
                <a:solidFill>
                  <a:srgbClr val="0000FF"/>
                </a:solidFill>
                <a:latin typeface="Calibri" pitchFamily="34" charset="0"/>
              </a:rPr>
              <a:t>f(0)</a:t>
            </a:r>
            <a:r>
              <a:rPr lang="en-US" dirty="0" smtClean="0">
                <a:solidFill>
                  <a:schemeClr val="tx1"/>
                </a:solidFill>
                <a:latin typeface="Calibri" pitchFamily="34" charset="0"/>
              </a:rPr>
              <a:t>: Since 0 == 0, …</a:t>
            </a:r>
            <a:endParaRPr lang="en-US" dirty="0">
              <a:solidFill>
                <a:schemeClr val="tx1"/>
              </a:solidFill>
              <a:latin typeface="Calibri" pitchFamily="34" charset="0"/>
            </a:endParaRPr>
          </a:p>
        </p:txBody>
      </p:sp>
      <p:sp>
        <p:nvSpPr>
          <p:cNvPr id="18" name="TextBox 17"/>
          <p:cNvSpPr txBox="1"/>
          <p:nvPr/>
        </p:nvSpPr>
        <p:spPr>
          <a:xfrm>
            <a:off x="5572456" y="1219172"/>
            <a:ext cx="2916000" cy="1384995"/>
          </a:xfrm>
          <a:prstGeom prst="rect">
            <a:avLst/>
          </a:prstGeom>
          <a:solidFill>
            <a:srgbClr val="CCECFF"/>
          </a:solidFill>
          <a:ln w="9525">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174625" algn="l"/>
                <a:tab pos="358775" algn="l"/>
                <a:tab pos="536575" algn="l"/>
              </a:tabLst>
            </a:pPr>
            <a:r>
              <a:rPr lang="en-US" sz="1400" b="1" dirty="0"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f(</a:t>
            </a:r>
            <a:r>
              <a:rPr lang="en-US" sz="1400" b="1" dirty="0"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n) {</a:t>
            </a:r>
          </a:p>
          <a:p>
            <a:pPr>
              <a:tabLst>
                <a:tab pos="174625" algn="l"/>
                <a:tab pos="358775" algn="l"/>
                <a:tab pos="536575" algn="l"/>
              </a:tabLst>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if</a:t>
            </a:r>
            <a:r>
              <a:rPr lang="en-US" sz="1400" b="1" dirty="0" smtClean="0">
                <a:latin typeface="Courier New" pitchFamily="49" charset="0"/>
                <a:cs typeface="Courier New" pitchFamily="49" charset="0"/>
              </a:rPr>
              <a:t> (n == </a:t>
            </a:r>
            <a:r>
              <a:rPr lang="en-US" sz="1400" b="1" dirty="0" smtClean="0">
                <a:solidFill>
                  <a:srgbClr val="006600"/>
                </a:solidFill>
                <a:latin typeface="Courier New" pitchFamily="49" charset="0"/>
                <a:cs typeface="Courier New" pitchFamily="49" charset="0"/>
              </a:rPr>
              <a:t>0</a:t>
            </a:r>
            <a:r>
              <a:rPr lang="en-US" sz="1400" b="1" dirty="0" smtClean="0">
                <a:latin typeface="Courier New" pitchFamily="49" charset="0"/>
                <a:cs typeface="Courier New" pitchFamily="49" charset="0"/>
              </a:rPr>
              <a:t>) </a:t>
            </a:r>
            <a:r>
              <a:rPr lang="en-US" sz="1400" b="1" dirty="0" smtClean="0">
                <a:solidFill>
                  <a:srgbClr val="800000"/>
                </a:solidFill>
                <a:latin typeface="Courier New" pitchFamily="49" charset="0"/>
                <a:cs typeface="Courier New" pitchFamily="49" charset="0"/>
              </a:rPr>
              <a:t>//</a:t>
            </a:r>
            <a:r>
              <a:rPr lang="en-US" sz="1400" b="1" dirty="0" smtClean="0">
                <a:latin typeface="Courier New" pitchFamily="49" charset="0"/>
                <a:cs typeface="Courier New" pitchFamily="49" charset="0"/>
              </a:rPr>
              <a:t> </a:t>
            </a:r>
            <a:r>
              <a:rPr lang="en-US" sz="1400" b="1" dirty="0">
                <a:solidFill>
                  <a:srgbClr val="800000"/>
                </a:solidFill>
                <a:latin typeface="Courier New" pitchFamily="49" charset="0"/>
                <a:cs typeface="Courier New" pitchFamily="49" charset="0"/>
              </a:rPr>
              <a:t>base</a:t>
            </a:r>
            <a:r>
              <a:rPr lang="en-US" sz="1400" b="1" dirty="0" smtClean="0">
                <a:latin typeface="Courier New" pitchFamily="49" charset="0"/>
                <a:cs typeface="Courier New" pitchFamily="49" charset="0"/>
              </a:rPr>
              <a:t> </a:t>
            </a:r>
            <a:r>
              <a:rPr lang="en-US" sz="1400" b="1" dirty="0">
                <a:solidFill>
                  <a:srgbClr val="800000"/>
                </a:solidFill>
                <a:latin typeface="Courier New" pitchFamily="49" charset="0"/>
                <a:cs typeface="Courier New" pitchFamily="49" charset="0"/>
              </a:rPr>
              <a:t>case</a:t>
            </a:r>
          </a:p>
          <a:p>
            <a:pPr>
              <a:tabLst>
                <a:tab pos="174625" algn="l"/>
                <a:tab pos="358775" algn="l"/>
                <a:tab pos="536575" algn="l"/>
              </a:tabLst>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return</a:t>
            </a:r>
            <a:r>
              <a:rPr lang="en-US" sz="1400" b="1" dirty="0" smtClean="0">
                <a:latin typeface="Courier New" pitchFamily="49" charset="0"/>
                <a:cs typeface="Courier New" pitchFamily="49" charset="0"/>
              </a:rPr>
              <a:t> </a:t>
            </a:r>
            <a:r>
              <a:rPr lang="en-US" sz="1400" b="1" dirty="0" smtClean="0">
                <a:solidFill>
                  <a:srgbClr val="006600"/>
                </a:solidFill>
                <a:latin typeface="Courier New" pitchFamily="49" charset="0"/>
                <a:cs typeface="Courier New" pitchFamily="49" charset="0"/>
              </a:rPr>
              <a:t>1</a:t>
            </a:r>
            <a:r>
              <a:rPr lang="en-US" sz="1400" b="1" dirty="0" smtClean="0">
                <a:latin typeface="Courier New" pitchFamily="49" charset="0"/>
                <a:cs typeface="Courier New" pitchFamily="49" charset="0"/>
              </a:rPr>
              <a:t>;</a:t>
            </a:r>
          </a:p>
          <a:p>
            <a:pPr>
              <a:tabLst>
                <a:tab pos="174625" algn="l"/>
                <a:tab pos="358775" algn="l"/>
                <a:tab pos="536575" algn="l"/>
              </a:tabLst>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else</a:t>
            </a:r>
          </a:p>
          <a:p>
            <a:pPr>
              <a:tabLst>
                <a:tab pos="174625" algn="l"/>
                <a:tab pos="358775" algn="l"/>
                <a:tab pos="536575" algn="l"/>
              </a:tabLst>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return</a:t>
            </a:r>
            <a:r>
              <a:rPr lang="en-US" sz="1400" b="1" dirty="0" smtClean="0">
                <a:latin typeface="Courier New" pitchFamily="49" charset="0"/>
                <a:cs typeface="Courier New" pitchFamily="49" charset="0"/>
              </a:rPr>
              <a:t> n * f(n-</a:t>
            </a:r>
            <a:r>
              <a:rPr lang="en-US" sz="1400" b="1" dirty="0" smtClean="0">
                <a:solidFill>
                  <a:srgbClr val="006600"/>
                </a:solidFill>
                <a:latin typeface="Courier New" pitchFamily="49" charset="0"/>
                <a:cs typeface="Courier New" pitchFamily="49" charset="0"/>
              </a:rPr>
              <a:t>1</a:t>
            </a:r>
            <a:r>
              <a:rPr lang="en-US" sz="1400" b="1" dirty="0" smtClean="0">
                <a:latin typeface="Courier New" pitchFamily="49" charset="0"/>
                <a:cs typeface="Courier New" pitchFamily="49" charset="0"/>
              </a:rPr>
              <a:t>);</a:t>
            </a:r>
          </a:p>
          <a:p>
            <a:pPr>
              <a:tabLst>
                <a:tab pos="174625" algn="l"/>
                <a:tab pos="358775" algn="l"/>
                <a:tab pos="536575" algn="l"/>
              </a:tabLst>
            </a:pPr>
            <a:r>
              <a:rPr lang="en-US" sz="1400" b="1" dirty="0" smtClean="0">
                <a:latin typeface="Courier New" pitchFamily="49" charset="0"/>
                <a:cs typeface="Courier New" pitchFamily="49" charset="0"/>
              </a:rPr>
              <a:t>}</a:t>
            </a:r>
          </a:p>
        </p:txBody>
      </p:sp>
      <p:sp>
        <p:nvSpPr>
          <p:cNvPr id="22" name="TextBox 21"/>
          <p:cNvSpPr txBox="1"/>
          <p:nvPr/>
        </p:nvSpPr>
        <p:spPr>
          <a:xfrm>
            <a:off x="344423" y="4168217"/>
            <a:ext cx="1898034" cy="461665"/>
          </a:xfrm>
          <a:prstGeom prst="rect">
            <a:avLst/>
          </a:prstGeom>
          <a:noFill/>
        </p:spPr>
        <p:txBody>
          <a:bodyPr wrap="square" rtlCol="0">
            <a:spAutoFit/>
          </a:bodyPr>
          <a:lstStyle/>
          <a:p>
            <a:r>
              <a:rPr lang="en-US" sz="2400" dirty="0" smtClean="0">
                <a:solidFill>
                  <a:srgbClr val="0000FF"/>
                </a:solidFill>
              </a:rPr>
              <a:t>Unwinding:</a:t>
            </a:r>
            <a:endParaRPr lang="en-SG" sz="2400" dirty="0">
              <a:solidFill>
                <a:srgbClr val="0000FF"/>
              </a:solidFill>
            </a:endParaRPr>
          </a:p>
        </p:txBody>
      </p:sp>
      <p:sp>
        <p:nvSpPr>
          <p:cNvPr id="23" name="TextBox 22"/>
          <p:cNvSpPr txBox="1"/>
          <p:nvPr/>
        </p:nvSpPr>
        <p:spPr>
          <a:xfrm>
            <a:off x="665164" y="4611359"/>
            <a:ext cx="3732666" cy="14303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Aft>
                <a:spcPts val="600"/>
              </a:spcAft>
              <a:tabLst>
                <a:tab pos="358775" algn="l"/>
                <a:tab pos="719138" algn="l"/>
                <a:tab pos="1077913" algn="l"/>
                <a:tab pos="1436688" algn="l"/>
              </a:tabLst>
              <a:defRPr/>
            </a:pPr>
            <a:r>
              <a:rPr lang="en-US" dirty="0">
                <a:solidFill>
                  <a:srgbClr val="006600"/>
                </a:solidFill>
                <a:latin typeface="Calibri" pitchFamily="34" charset="0"/>
              </a:rPr>
              <a:t>			</a:t>
            </a:r>
            <a:r>
              <a:rPr lang="en-US" dirty="0" smtClean="0">
                <a:solidFill>
                  <a:srgbClr val="006600"/>
                </a:solidFill>
                <a:latin typeface="Calibri" pitchFamily="34" charset="0"/>
              </a:rPr>
              <a:t>f(0</a:t>
            </a:r>
            <a:r>
              <a:rPr lang="en-US" dirty="0">
                <a:solidFill>
                  <a:srgbClr val="006600"/>
                </a:solidFill>
                <a:latin typeface="Calibri" pitchFamily="34" charset="0"/>
              </a:rPr>
              <a:t>)</a:t>
            </a:r>
            <a:r>
              <a:rPr lang="en-US" dirty="0">
                <a:solidFill>
                  <a:schemeClr val="tx1"/>
                </a:solidFill>
                <a:latin typeface="Calibri" pitchFamily="34" charset="0"/>
              </a:rPr>
              <a:t>: </a:t>
            </a:r>
            <a:r>
              <a:rPr lang="en-US" dirty="0" smtClean="0">
                <a:solidFill>
                  <a:schemeClr val="tx1"/>
                </a:solidFill>
                <a:latin typeface="Calibri" pitchFamily="34" charset="0"/>
              </a:rPr>
              <a:t>Return </a:t>
            </a:r>
            <a:r>
              <a:rPr lang="en-US" b="1" dirty="0">
                <a:solidFill>
                  <a:srgbClr val="CC0000"/>
                </a:solidFill>
                <a:latin typeface="Helvetica" pitchFamily="34" charset="0"/>
                <a:cs typeface="Arial" charset="0"/>
              </a:rPr>
              <a:t>1</a:t>
            </a:r>
          </a:p>
          <a:p>
            <a:pPr>
              <a:spcAft>
                <a:spcPts val="600"/>
              </a:spcAft>
              <a:tabLst>
                <a:tab pos="358775" algn="l"/>
                <a:tab pos="719138" algn="l"/>
                <a:tab pos="1077913" algn="l"/>
                <a:tab pos="1436688" algn="l"/>
              </a:tabLst>
              <a:defRPr/>
            </a:pPr>
            <a:r>
              <a:rPr lang="en-US" dirty="0">
                <a:solidFill>
                  <a:srgbClr val="006600"/>
                </a:solidFill>
                <a:latin typeface="Calibri" pitchFamily="34" charset="0"/>
              </a:rPr>
              <a:t>		</a:t>
            </a:r>
            <a:r>
              <a:rPr lang="en-US" dirty="0" smtClean="0">
                <a:solidFill>
                  <a:srgbClr val="006600"/>
                </a:solidFill>
                <a:latin typeface="Calibri" pitchFamily="34" charset="0"/>
              </a:rPr>
              <a:t>f(1</a:t>
            </a:r>
            <a:r>
              <a:rPr lang="en-US" dirty="0">
                <a:solidFill>
                  <a:srgbClr val="006600"/>
                </a:solidFill>
                <a:latin typeface="Calibri" pitchFamily="34" charset="0"/>
              </a:rPr>
              <a:t>)</a:t>
            </a:r>
            <a:r>
              <a:rPr lang="en-US" dirty="0">
                <a:solidFill>
                  <a:schemeClr val="tx1"/>
                </a:solidFill>
                <a:latin typeface="Calibri" pitchFamily="34" charset="0"/>
              </a:rPr>
              <a:t>: Return 1 * </a:t>
            </a:r>
            <a:r>
              <a:rPr lang="en-US" dirty="0" smtClean="0">
                <a:solidFill>
                  <a:schemeClr val="tx1"/>
                </a:solidFill>
                <a:latin typeface="Calibri" pitchFamily="34" charset="0"/>
              </a:rPr>
              <a:t>f(0</a:t>
            </a:r>
            <a:r>
              <a:rPr lang="en-US" dirty="0">
                <a:solidFill>
                  <a:schemeClr val="tx1"/>
                </a:solidFill>
                <a:latin typeface="Calibri" pitchFamily="34" charset="0"/>
              </a:rPr>
              <a:t>) = 1 * </a:t>
            </a:r>
            <a:r>
              <a:rPr lang="en-US" dirty="0" smtClean="0">
                <a:solidFill>
                  <a:schemeClr val="tx1"/>
                </a:solidFill>
                <a:latin typeface="Calibri" pitchFamily="34" charset="0"/>
              </a:rPr>
              <a:t>1 = </a:t>
            </a:r>
            <a:r>
              <a:rPr lang="en-US" b="1" dirty="0" smtClean="0">
                <a:solidFill>
                  <a:srgbClr val="CC0000"/>
                </a:solidFill>
                <a:latin typeface="Helvetica" pitchFamily="34" charset="0"/>
                <a:cs typeface="Arial" charset="0"/>
              </a:rPr>
              <a:t>1</a:t>
            </a:r>
            <a:endParaRPr lang="en-US" b="1" dirty="0">
              <a:solidFill>
                <a:srgbClr val="CC0000"/>
              </a:solidFill>
              <a:latin typeface="Helvetica" pitchFamily="34" charset="0"/>
              <a:cs typeface="Arial" charset="0"/>
            </a:endParaRPr>
          </a:p>
          <a:p>
            <a:pPr>
              <a:spcAft>
                <a:spcPts val="600"/>
              </a:spcAft>
              <a:tabLst>
                <a:tab pos="358775" algn="l"/>
                <a:tab pos="719138" algn="l"/>
                <a:tab pos="1077913" algn="l"/>
                <a:tab pos="1436688" algn="l"/>
              </a:tabLst>
              <a:defRPr/>
            </a:pPr>
            <a:r>
              <a:rPr lang="en-US" dirty="0">
                <a:solidFill>
                  <a:srgbClr val="006600"/>
                </a:solidFill>
                <a:latin typeface="Calibri" pitchFamily="34" charset="0"/>
              </a:rPr>
              <a:t>	</a:t>
            </a:r>
            <a:r>
              <a:rPr lang="en-US" dirty="0" smtClean="0">
                <a:solidFill>
                  <a:srgbClr val="006600"/>
                </a:solidFill>
                <a:latin typeface="Calibri" pitchFamily="34" charset="0"/>
              </a:rPr>
              <a:t>f(2</a:t>
            </a:r>
            <a:r>
              <a:rPr lang="en-US" dirty="0">
                <a:solidFill>
                  <a:srgbClr val="006600"/>
                </a:solidFill>
                <a:latin typeface="Calibri" pitchFamily="34" charset="0"/>
              </a:rPr>
              <a:t>)</a:t>
            </a:r>
            <a:r>
              <a:rPr lang="en-US" dirty="0">
                <a:solidFill>
                  <a:schemeClr val="tx1"/>
                </a:solidFill>
                <a:latin typeface="Calibri" pitchFamily="34" charset="0"/>
              </a:rPr>
              <a:t>:</a:t>
            </a:r>
            <a:r>
              <a:rPr lang="en-US" dirty="0">
                <a:solidFill>
                  <a:srgbClr val="006600"/>
                </a:solidFill>
                <a:latin typeface="Calibri" pitchFamily="34" charset="0"/>
              </a:rPr>
              <a:t> </a:t>
            </a:r>
            <a:r>
              <a:rPr lang="en-US" dirty="0">
                <a:solidFill>
                  <a:schemeClr val="tx1"/>
                </a:solidFill>
                <a:latin typeface="Calibri" pitchFamily="34" charset="0"/>
              </a:rPr>
              <a:t>Return 2 * </a:t>
            </a:r>
            <a:r>
              <a:rPr lang="en-US" dirty="0" smtClean="0">
                <a:solidFill>
                  <a:schemeClr val="tx1"/>
                </a:solidFill>
                <a:latin typeface="Calibri" pitchFamily="34" charset="0"/>
              </a:rPr>
              <a:t>f(1</a:t>
            </a:r>
            <a:r>
              <a:rPr lang="en-US" dirty="0">
                <a:solidFill>
                  <a:schemeClr val="tx1"/>
                </a:solidFill>
                <a:latin typeface="Calibri" pitchFamily="34" charset="0"/>
              </a:rPr>
              <a:t>) = 2 * </a:t>
            </a:r>
            <a:r>
              <a:rPr lang="en-US" dirty="0" smtClean="0">
                <a:solidFill>
                  <a:schemeClr val="tx1"/>
                </a:solidFill>
                <a:latin typeface="Calibri" pitchFamily="34" charset="0"/>
              </a:rPr>
              <a:t>1 = </a:t>
            </a:r>
            <a:r>
              <a:rPr lang="en-US" b="1" dirty="0" smtClean="0">
                <a:solidFill>
                  <a:srgbClr val="CC0000"/>
                </a:solidFill>
                <a:latin typeface="Helvetica" pitchFamily="34" charset="0"/>
                <a:cs typeface="Arial" charset="0"/>
              </a:rPr>
              <a:t>2</a:t>
            </a:r>
            <a:endParaRPr lang="en-US" b="1" dirty="0">
              <a:solidFill>
                <a:srgbClr val="CC0000"/>
              </a:solidFill>
              <a:latin typeface="Helvetica" pitchFamily="34" charset="0"/>
              <a:cs typeface="Arial" charset="0"/>
            </a:endParaRPr>
          </a:p>
          <a:p>
            <a:pPr>
              <a:spcAft>
                <a:spcPts val="600"/>
              </a:spcAft>
              <a:tabLst>
                <a:tab pos="358775" algn="l"/>
                <a:tab pos="719138" algn="l"/>
                <a:tab pos="1077913" algn="l"/>
                <a:tab pos="1436688" algn="l"/>
              </a:tabLst>
              <a:defRPr/>
            </a:pPr>
            <a:r>
              <a:rPr lang="en-US" dirty="0" smtClean="0">
                <a:solidFill>
                  <a:srgbClr val="006600"/>
                </a:solidFill>
                <a:latin typeface="Calibri" pitchFamily="34" charset="0"/>
              </a:rPr>
              <a:t>f(3</a:t>
            </a:r>
            <a:r>
              <a:rPr lang="en-US" dirty="0">
                <a:solidFill>
                  <a:srgbClr val="006600"/>
                </a:solidFill>
                <a:latin typeface="Calibri" pitchFamily="34" charset="0"/>
              </a:rPr>
              <a:t>)</a:t>
            </a:r>
            <a:r>
              <a:rPr lang="en-US" dirty="0">
                <a:solidFill>
                  <a:schemeClr val="tx1"/>
                </a:solidFill>
                <a:latin typeface="Calibri" pitchFamily="34" charset="0"/>
              </a:rPr>
              <a:t>: Return 3 * </a:t>
            </a:r>
            <a:r>
              <a:rPr lang="en-US" dirty="0" smtClean="0">
                <a:solidFill>
                  <a:schemeClr val="tx1"/>
                </a:solidFill>
                <a:latin typeface="Calibri" pitchFamily="34" charset="0"/>
              </a:rPr>
              <a:t>f(2</a:t>
            </a:r>
            <a:r>
              <a:rPr lang="en-US" dirty="0">
                <a:solidFill>
                  <a:schemeClr val="tx1"/>
                </a:solidFill>
                <a:latin typeface="Calibri" pitchFamily="34" charset="0"/>
              </a:rPr>
              <a:t>) = 3 * </a:t>
            </a:r>
            <a:r>
              <a:rPr lang="en-US" dirty="0" smtClean="0">
                <a:solidFill>
                  <a:schemeClr val="tx1"/>
                </a:solidFill>
                <a:latin typeface="Calibri" pitchFamily="34" charset="0"/>
              </a:rPr>
              <a:t>2 </a:t>
            </a:r>
            <a:r>
              <a:rPr lang="en-US" dirty="0">
                <a:solidFill>
                  <a:schemeClr val="tx1"/>
                </a:solidFill>
                <a:latin typeface="Calibri" pitchFamily="34" charset="0"/>
              </a:rPr>
              <a:t>= </a:t>
            </a:r>
            <a:r>
              <a:rPr lang="en-US" b="1" dirty="0">
                <a:solidFill>
                  <a:srgbClr val="CC0000"/>
                </a:solidFill>
                <a:latin typeface="Helvetica" pitchFamily="34" charset="0"/>
                <a:cs typeface="Arial" charset="0"/>
              </a:rPr>
              <a:t>6</a:t>
            </a:r>
          </a:p>
        </p:txBody>
      </p:sp>
      <p:grpSp>
        <p:nvGrpSpPr>
          <p:cNvPr id="5" name="Group 4"/>
          <p:cNvGrpSpPr/>
          <p:nvPr/>
        </p:nvGrpSpPr>
        <p:grpSpPr>
          <a:xfrm>
            <a:off x="7130144" y="5154933"/>
            <a:ext cx="1197429" cy="683139"/>
            <a:chOff x="7130144" y="4931640"/>
            <a:chExt cx="1197429" cy="683139"/>
          </a:xfrm>
        </p:grpSpPr>
        <p:cxnSp>
          <p:nvCxnSpPr>
            <p:cNvPr id="32" name="Straight Arrow Connector 31"/>
            <p:cNvCxnSpPr/>
            <p:nvPr/>
          </p:nvCxnSpPr>
          <p:spPr bwMode="auto">
            <a:xfrm>
              <a:off x="7336972" y="4931640"/>
              <a:ext cx="0" cy="304800"/>
            </a:xfrm>
            <a:prstGeom prst="straightConnector1">
              <a:avLst/>
            </a:prstGeom>
            <a:solidFill>
              <a:schemeClr val="accent1"/>
            </a:solidFill>
            <a:ln w="12700" cap="sq" cmpd="sng" algn="ctr">
              <a:solidFill>
                <a:schemeClr val="tx1"/>
              </a:solidFill>
              <a:prstDash val="solid"/>
              <a:round/>
              <a:headEnd type="none" w="med" len="med"/>
              <a:tailEnd type="triangle" w="med" len="med"/>
            </a:ln>
            <a:effectLst/>
          </p:spPr>
        </p:cxnSp>
        <p:sp>
          <p:nvSpPr>
            <p:cNvPr id="33" name="TextBox 32"/>
            <p:cNvSpPr txBox="1"/>
            <p:nvPr/>
          </p:nvSpPr>
          <p:spPr>
            <a:xfrm>
              <a:off x="7130144" y="5214669"/>
              <a:ext cx="620486" cy="400110"/>
            </a:xfrm>
            <a:prstGeom prst="rect">
              <a:avLst/>
            </a:prstGeom>
            <a:noFill/>
            <a:ln>
              <a:noFill/>
            </a:ln>
          </p:spPr>
          <p:txBody>
            <a:bodyPr wrap="square" rtlCol="0">
              <a:spAutoFit/>
            </a:bodyPr>
            <a:lstStyle/>
            <a:p>
              <a:r>
                <a:rPr lang="en-US" sz="2000" dirty="0" smtClean="0"/>
                <a:t>1 *</a:t>
              </a:r>
              <a:endParaRPr lang="en-SG" sz="2000" dirty="0"/>
            </a:p>
          </p:txBody>
        </p:sp>
        <p:sp>
          <p:nvSpPr>
            <p:cNvPr id="34" name="TextBox 33"/>
            <p:cNvSpPr txBox="1"/>
            <p:nvPr/>
          </p:nvSpPr>
          <p:spPr>
            <a:xfrm>
              <a:off x="7576458" y="5214668"/>
              <a:ext cx="751115" cy="400110"/>
            </a:xfrm>
            <a:prstGeom prst="rect">
              <a:avLst/>
            </a:prstGeom>
            <a:noFill/>
            <a:ln>
              <a:solidFill>
                <a:schemeClr val="tx1"/>
              </a:solidFill>
            </a:ln>
          </p:spPr>
          <p:txBody>
            <a:bodyPr wrap="square" rtlCol="0">
              <a:spAutoFit/>
            </a:bodyPr>
            <a:lstStyle/>
            <a:p>
              <a:r>
                <a:rPr lang="en-US" sz="2000" dirty="0" smtClean="0"/>
                <a:t>f(0)</a:t>
              </a:r>
              <a:endParaRPr lang="en-SG" sz="2000" dirty="0"/>
            </a:p>
          </p:txBody>
        </p:sp>
      </p:grpSp>
      <p:grpSp>
        <p:nvGrpSpPr>
          <p:cNvPr id="20" name="Group 19"/>
          <p:cNvGrpSpPr/>
          <p:nvPr/>
        </p:nvGrpSpPr>
        <p:grpSpPr>
          <a:xfrm>
            <a:off x="6302829" y="4458247"/>
            <a:ext cx="1197429" cy="683139"/>
            <a:chOff x="6302829" y="4234954"/>
            <a:chExt cx="1197429" cy="683139"/>
          </a:xfrm>
        </p:grpSpPr>
        <p:cxnSp>
          <p:nvCxnSpPr>
            <p:cNvPr id="29" name="Straight Arrow Connector 28"/>
            <p:cNvCxnSpPr/>
            <p:nvPr/>
          </p:nvCxnSpPr>
          <p:spPr bwMode="auto">
            <a:xfrm>
              <a:off x="6509657" y="4234954"/>
              <a:ext cx="0" cy="304800"/>
            </a:xfrm>
            <a:prstGeom prst="straightConnector1">
              <a:avLst/>
            </a:prstGeom>
            <a:solidFill>
              <a:schemeClr val="accent1"/>
            </a:solidFill>
            <a:ln w="12700" cap="sq" cmpd="sng" algn="ctr">
              <a:solidFill>
                <a:schemeClr val="tx1"/>
              </a:solidFill>
              <a:prstDash val="solid"/>
              <a:round/>
              <a:headEnd type="none" w="med" len="med"/>
              <a:tailEnd type="triangle" w="med" len="med"/>
            </a:ln>
            <a:effectLst/>
          </p:spPr>
        </p:cxnSp>
        <p:sp>
          <p:nvSpPr>
            <p:cNvPr id="30" name="TextBox 29"/>
            <p:cNvSpPr txBox="1"/>
            <p:nvPr/>
          </p:nvSpPr>
          <p:spPr>
            <a:xfrm>
              <a:off x="6302829" y="4517983"/>
              <a:ext cx="620486" cy="400110"/>
            </a:xfrm>
            <a:prstGeom prst="rect">
              <a:avLst/>
            </a:prstGeom>
            <a:noFill/>
            <a:ln>
              <a:noFill/>
            </a:ln>
          </p:spPr>
          <p:txBody>
            <a:bodyPr wrap="square" rtlCol="0">
              <a:spAutoFit/>
            </a:bodyPr>
            <a:lstStyle/>
            <a:p>
              <a:r>
                <a:rPr lang="en-US" sz="2000" dirty="0" smtClean="0"/>
                <a:t>2 *</a:t>
              </a:r>
              <a:endParaRPr lang="en-SG" sz="2000" dirty="0"/>
            </a:p>
          </p:txBody>
        </p:sp>
        <p:sp>
          <p:nvSpPr>
            <p:cNvPr id="31" name="TextBox 30"/>
            <p:cNvSpPr txBox="1"/>
            <p:nvPr/>
          </p:nvSpPr>
          <p:spPr>
            <a:xfrm>
              <a:off x="6749143" y="4517982"/>
              <a:ext cx="751115" cy="400110"/>
            </a:xfrm>
            <a:prstGeom prst="rect">
              <a:avLst/>
            </a:prstGeom>
            <a:noFill/>
            <a:ln>
              <a:solidFill>
                <a:schemeClr val="tx1"/>
              </a:solidFill>
            </a:ln>
          </p:spPr>
          <p:txBody>
            <a:bodyPr wrap="square" rtlCol="0">
              <a:spAutoFit/>
            </a:bodyPr>
            <a:lstStyle/>
            <a:p>
              <a:r>
                <a:rPr lang="en-US" sz="2000" dirty="0" smtClean="0"/>
                <a:t>f(1)</a:t>
              </a:r>
              <a:endParaRPr lang="en-SG" sz="2000" dirty="0"/>
            </a:p>
          </p:txBody>
        </p:sp>
      </p:grpSp>
      <p:grpSp>
        <p:nvGrpSpPr>
          <p:cNvPr id="19" name="Group 18"/>
          <p:cNvGrpSpPr/>
          <p:nvPr/>
        </p:nvGrpSpPr>
        <p:grpSpPr>
          <a:xfrm>
            <a:off x="5236028" y="3347904"/>
            <a:ext cx="1491344" cy="1096796"/>
            <a:chOff x="5236028" y="3124611"/>
            <a:chExt cx="1491344" cy="1096796"/>
          </a:xfrm>
        </p:grpSpPr>
        <p:sp>
          <p:nvSpPr>
            <p:cNvPr id="24" name="TextBox 23"/>
            <p:cNvSpPr txBox="1"/>
            <p:nvPr/>
          </p:nvSpPr>
          <p:spPr>
            <a:xfrm>
              <a:off x="5236028" y="3124611"/>
              <a:ext cx="751115" cy="400110"/>
            </a:xfrm>
            <a:prstGeom prst="rect">
              <a:avLst/>
            </a:prstGeom>
            <a:noFill/>
            <a:ln>
              <a:solidFill>
                <a:schemeClr val="tx1"/>
              </a:solidFill>
            </a:ln>
          </p:spPr>
          <p:txBody>
            <a:bodyPr wrap="square" rtlCol="0">
              <a:spAutoFit/>
            </a:bodyPr>
            <a:lstStyle/>
            <a:p>
              <a:r>
                <a:rPr lang="en-US" sz="2000" dirty="0" smtClean="0"/>
                <a:t>f(3)</a:t>
              </a:r>
              <a:endParaRPr lang="en-SG" sz="2000" dirty="0"/>
            </a:p>
          </p:txBody>
        </p:sp>
        <p:cxnSp>
          <p:nvCxnSpPr>
            <p:cNvPr id="26" name="Straight Arrow Connector 25"/>
            <p:cNvCxnSpPr/>
            <p:nvPr/>
          </p:nvCxnSpPr>
          <p:spPr bwMode="auto">
            <a:xfrm>
              <a:off x="5736771" y="3538268"/>
              <a:ext cx="0" cy="304800"/>
            </a:xfrm>
            <a:prstGeom prst="straightConnector1">
              <a:avLst/>
            </a:prstGeom>
            <a:solidFill>
              <a:schemeClr val="accent1"/>
            </a:solidFill>
            <a:ln w="12700" cap="sq" cmpd="sng" algn="ctr">
              <a:solidFill>
                <a:schemeClr val="tx1"/>
              </a:solidFill>
              <a:prstDash val="solid"/>
              <a:round/>
              <a:headEnd type="none" w="med" len="med"/>
              <a:tailEnd type="triangle" w="med" len="med"/>
            </a:ln>
            <a:effectLst/>
          </p:spPr>
        </p:cxnSp>
        <p:sp>
          <p:nvSpPr>
            <p:cNvPr id="27" name="TextBox 26"/>
            <p:cNvSpPr txBox="1"/>
            <p:nvPr/>
          </p:nvSpPr>
          <p:spPr>
            <a:xfrm>
              <a:off x="5529943" y="3821297"/>
              <a:ext cx="620486" cy="400110"/>
            </a:xfrm>
            <a:prstGeom prst="rect">
              <a:avLst/>
            </a:prstGeom>
            <a:noFill/>
            <a:ln>
              <a:noFill/>
            </a:ln>
          </p:spPr>
          <p:txBody>
            <a:bodyPr wrap="square" rtlCol="0">
              <a:spAutoFit/>
            </a:bodyPr>
            <a:lstStyle/>
            <a:p>
              <a:r>
                <a:rPr lang="en-US" sz="2000" dirty="0" smtClean="0"/>
                <a:t>3 *</a:t>
              </a:r>
              <a:endParaRPr lang="en-SG" sz="2000" dirty="0"/>
            </a:p>
          </p:txBody>
        </p:sp>
        <p:sp>
          <p:nvSpPr>
            <p:cNvPr id="28" name="TextBox 27"/>
            <p:cNvSpPr txBox="1"/>
            <p:nvPr/>
          </p:nvSpPr>
          <p:spPr>
            <a:xfrm>
              <a:off x="5976257" y="3821296"/>
              <a:ext cx="751115" cy="400110"/>
            </a:xfrm>
            <a:prstGeom prst="rect">
              <a:avLst/>
            </a:prstGeom>
            <a:noFill/>
            <a:ln>
              <a:solidFill>
                <a:schemeClr val="tx1"/>
              </a:solidFill>
            </a:ln>
          </p:spPr>
          <p:txBody>
            <a:bodyPr wrap="square" rtlCol="0">
              <a:spAutoFit/>
            </a:bodyPr>
            <a:lstStyle/>
            <a:p>
              <a:r>
                <a:rPr lang="en-US" sz="2000" dirty="0" smtClean="0"/>
                <a:t>f(2)</a:t>
              </a:r>
              <a:endParaRPr lang="en-SG" sz="2000" dirty="0"/>
            </a:p>
          </p:txBody>
        </p:sp>
      </p:grpSp>
      <p:sp>
        <p:nvSpPr>
          <p:cNvPr id="35" name="TextBox 34"/>
          <p:cNvSpPr txBox="1"/>
          <p:nvPr/>
        </p:nvSpPr>
        <p:spPr>
          <a:xfrm>
            <a:off x="4480994" y="2847160"/>
            <a:ext cx="1680320" cy="461665"/>
          </a:xfrm>
          <a:prstGeom prst="rect">
            <a:avLst/>
          </a:prstGeom>
          <a:noFill/>
        </p:spPr>
        <p:txBody>
          <a:bodyPr wrap="square" rtlCol="0">
            <a:spAutoFit/>
          </a:bodyPr>
          <a:lstStyle/>
          <a:p>
            <a:r>
              <a:rPr lang="en-US" sz="2400" dirty="0" smtClean="0">
                <a:solidFill>
                  <a:srgbClr val="0000FF"/>
                </a:solidFill>
              </a:rPr>
              <a:t>Trace tree:</a:t>
            </a:r>
            <a:endParaRPr lang="en-SG" sz="2400" dirty="0">
              <a:solidFill>
                <a:srgbClr val="0000FF"/>
              </a:solidFill>
            </a:endParaRPr>
          </a:p>
        </p:txBody>
      </p:sp>
      <p:sp>
        <p:nvSpPr>
          <p:cNvPr id="45" name="Freeform 30"/>
          <p:cNvSpPr>
            <a:spLocks/>
          </p:cNvSpPr>
          <p:nvPr/>
        </p:nvSpPr>
        <p:spPr bwMode="auto">
          <a:xfrm>
            <a:off x="7901220" y="4932441"/>
            <a:ext cx="557724" cy="479424"/>
          </a:xfrm>
          <a:custGeom>
            <a:avLst/>
            <a:gdLst>
              <a:gd name="T0" fmla="*/ 272 w 381"/>
              <a:gd name="T1" fmla="*/ 352 h 352"/>
              <a:gd name="T2" fmla="*/ 336 w 381"/>
              <a:gd name="T3" fmla="*/ 160 h 352"/>
              <a:gd name="T4" fmla="*/ 0 w 381"/>
              <a:gd name="T5" fmla="*/ 0 h 352"/>
              <a:gd name="T6" fmla="*/ 0 60000 65536"/>
              <a:gd name="T7" fmla="*/ 0 60000 65536"/>
              <a:gd name="T8" fmla="*/ 0 60000 65536"/>
              <a:gd name="T9" fmla="*/ 0 w 381"/>
              <a:gd name="T10" fmla="*/ 0 h 352"/>
              <a:gd name="T11" fmla="*/ 381 w 381"/>
              <a:gd name="T12" fmla="*/ 352 h 352"/>
            </a:gdLst>
            <a:ahLst/>
            <a:cxnLst>
              <a:cxn ang="T6">
                <a:pos x="T0" y="T1"/>
              </a:cxn>
              <a:cxn ang="T7">
                <a:pos x="T2" y="T3"/>
              </a:cxn>
              <a:cxn ang="T8">
                <a:pos x="T4" y="T5"/>
              </a:cxn>
            </a:cxnLst>
            <a:rect l="T9" t="T10" r="T11" b="T12"/>
            <a:pathLst>
              <a:path w="381" h="352">
                <a:moveTo>
                  <a:pt x="272" y="352"/>
                </a:moveTo>
                <a:cubicBezTo>
                  <a:pt x="326" y="285"/>
                  <a:pt x="381" y="219"/>
                  <a:pt x="336" y="160"/>
                </a:cubicBezTo>
                <a:cubicBezTo>
                  <a:pt x="291" y="101"/>
                  <a:pt x="145" y="50"/>
                  <a:pt x="0" y="0"/>
                </a:cubicBezTo>
              </a:path>
            </a:pathLst>
          </a:custGeom>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grpSp>
        <p:nvGrpSpPr>
          <p:cNvPr id="21" name="Group 20"/>
          <p:cNvGrpSpPr/>
          <p:nvPr/>
        </p:nvGrpSpPr>
        <p:grpSpPr>
          <a:xfrm>
            <a:off x="7607841" y="5407400"/>
            <a:ext cx="1054899" cy="420038"/>
            <a:chOff x="7607841" y="5184107"/>
            <a:chExt cx="1054899" cy="420038"/>
          </a:xfrm>
        </p:grpSpPr>
        <p:cxnSp>
          <p:nvCxnSpPr>
            <p:cNvPr id="36" name="Straight Connector 35"/>
            <p:cNvCxnSpPr/>
            <p:nvPr/>
          </p:nvCxnSpPr>
          <p:spPr bwMode="auto">
            <a:xfrm flipH="1">
              <a:off x="7607841" y="5225807"/>
              <a:ext cx="698466" cy="378338"/>
            </a:xfrm>
            <a:prstGeom prst="line">
              <a:avLst/>
            </a:prstGeom>
            <a:solidFill>
              <a:schemeClr val="accent1"/>
            </a:solidFill>
            <a:ln w="28575" cap="sq" cmpd="sng" algn="ctr">
              <a:solidFill>
                <a:srgbClr val="FF3300"/>
              </a:solidFill>
              <a:prstDash val="solid"/>
              <a:round/>
              <a:headEnd type="none" w="sm" len="sm"/>
              <a:tailEnd type="none" w="sm" len="sm"/>
            </a:ln>
            <a:effectLst/>
          </p:spPr>
        </p:cxnSp>
        <p:sp>
          <p:nvSpPr>
            <p:cNvPr id="46" name="Text Box 31"/>
            <p:cNvSpPr txBox="1">
              <a:spLocks noChangeArrowheads="1"/>
            </p:cNvSpPr>
            <p:nvPr/>
          </p:nvSpPr>
          <p:spPr bwMode="auto">
            <a:xfrm>
              <a:off x="8350942" y="5184107"/>
              <a:ext cx="31179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b="1" dirty="0">
                  <a:solidFill>
                    <a:srgbClr val="CC0000"/>
                  </a:solidFill>
                  <a:latin typeface="Helvetica" pitchFamily="34" charset="0"/>
                </a:rPr>
                <a:t>1</a:t>
              </a:r>
            </a:p>
          </p:txBody>
        </p:sp>
      </p:grpSp>
      <p:sp>
        <p:nvSpPr>
          <p:cNvPr id="48" name="Freeform 33"/>
          <p:cNvSpPr>
            <a:spLocks/>
          </p:cNvSpPr>
          <p:nvPr/>
        </p:nvSpPr>
        <p:spPr bwMode="auto">
          <a:xfrm>
            <a:off x="7073189" y="4224780"/>
            <a:ext cx="773113" cy="484045"/>
          </a:xfrm>
          <a:custGeom>
            <a:avLst/>
            <a:gdLst>
              <a:gd name="T0" fmla="*/ 288 w 528"/>
              <a:gd name="T1" fmla="*/ 448 h 448"/>
              <a:gd name="T2" fmla="*/ 480 w 528"/>
              <a:gd name="T3" fmla="*/ 304 h 448"/>
              <a:gd name="T4" fmla="*/ 0 w 528"/>
              <a:gd name="T5" fmla="*/ 0 h 448"/>
              <a:gd name="T6" fmla="*/ 0 60000 65536"/>
              <a:gd name="T7" fmla="*/ 0 60000 65536"/>
              <a:gd name="T8" fmla="*/ 0 60000 65536"/>
              <a:gd name="T9" fmla="*/ 0 w 528"/>
              <a:gd name="T10" fmla="*/ 0 h 448"/>
              <a:gd name="T11" fmla="*/ 528 w 528"/>
              <a:gd name="T12" fmla="*/ 448 h 448"/>
            </a:gdLst>
            <a:ahLst/>
            <a:cxnLst>
              <a:cxn ang="T6">
                <a:pos x="T0" y="T1"/>
              </a:cxn>
              <a:cxn ang="T7">
                <a:pos x="T2" y="T3"/>
              </a:cxn>
              <a:cxn ang="T8">
                <a:pos x="T4" y="T5"/>
              </a:cxn>
            </a:cxnLst>
            <a:rect l="T9" t="T10" r="T11" b="T12"/>
            <a:pathLst>
              <a:path w="528" h="448">
                <a:moveTo>
                  <a:pt x="288" y="448"/>
                </a:moveTo>
                <a:cubicBezTo>
                  <a:pt x="408" y="413"/>
                  <a:pt x="528" y="379"/>
                  <a:pt x="480" y="304"/>
                </a:cubicBezTo>
                <a:cubicBezTo>
                  <a:pt x="432" y="229"/>
                  <a:pt x="216" y="114"/>
                  <a:pt x="0" y="0"/>
                </a:cubicBezTo>
              </a:path>
            </a:pathLst>
          </a:custGeom>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grpSp>
        <p:nvGrpSpPr>
          <p:cNvPr id="25" name="Group 24"/>
          <p:cNvGrpSpPr/>
          <p:nvPr/>
        </p:nvGrpSpPr>
        <p:grpSpPr>
          <a:xfrm>
            <a:off x="6776178" y="4752414"/>
            <a:ext cx="1049833" cy="378338"/>
            <a:chOff x="6776178" y="4529121"/>
            <a:chExt cx="1049833" cy="378338"/>
          </a:xfrm>
        </p:grpSpPr>
        <p:cxnSp>
          <p:nvCxnSpPr>
            <p:cNvPr id="38" name="Straight Connector 37"/>
            <p:cNvCxnSpPr/>
            <p:nvPr/>
          </p:nvCxnSpPr>
          <p:spPr bwMode="auto">
            <a:xfrm flipH="1">
              <a:off x="6776178" y="4529121"/>
              <a:ext cx="713447" cy="378338"/>
            </a:xfrm>
            <a:prstGeom prst="line">
              <a:avLst/>
            </a:prstGeom>
            <a:solidFill>
              <a:schemeClr val="accent1"/>
            </a:solidFill>
            <a:ln w="28575" cap="sq" cmpd="sng" algn="ctr">
              <a:solidFill>
                <a:srgbClr val="FF3300"/>
              </a:solidFill>
              <a:prstDash val="solid"/>
              <a:round/>
              <a:headEnd type="none" w="sm" len="sm"/>
              <a:tailEnd type="none" w="sm" len="sm"/>
            </a:ln>
            <a:effectLst/>
          </p:spPr>
        </p:cxnSp>
        <p:sp>
          <p:nvSpPr>
            <p:cNvPr id="49" name="Text Box 34"/>
            <p:cNvSpPr txBox="1">
              <a:spLocks noChangeArrowheads="1"/>
            </p:cNvSpPr>
            <p:nvPr/>
          </p:nvSpPr>
          <p:spPr bwMode="auto">
            <a:xfrm>
              <a:off x="7515594" y="4539955"/>
              <a:ext cx="310417" cy="36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b="1" dirty="0" smtClean="0">
                  <a:solidFill>
                    <a:srgbClr val="CC0000"/>
                  </a:solidFill>
                  <a:latin typeface="Helvetica" pitchFamily="34" charset="0"/>
                </a:rPr>
                <a:t>1</a:t>
              </a:r>
              <a:endParaRPr lang="en-GB" sz="1800" b="1" dirty="0">
                <a:solidFill>
                  <a:srgbClr val="CC0000"/>
                </a:solidFill>
                <a:latin typeface="Helvetica" pitchFamily="34" charset="0"/>
              </a:endParaRPr>
            </a:p>
          </p:txBody>
        </p:sp>
      </p:grpSp>
      <p:sp>
        <p:nvSpPr>
          <p:cNvPr id="51" name="Freeform 36"/>
          <p:cNvSpPr>
            <a:spLocks/>
          </p:cNvSpPr>
          <p:nvPr/>
        </p:nvSpPr>
        <p:spPr bwMode="auto">
          <a:xfrm>
            <a:off x="6302279" y="3451904"/>
            <a:ext cx="774700" cy="475152"/>
          </a:xfrm>
          <a:custGeom>
            <a:avLst/>
            <a:gdLst>
              <a:gd name="T0" fmla="*/ 288 w 528"/>
              <a:gd name="T1" fmla="*/ 448 h 448"/>
              <a:gd name="T2" fmla="*/ 480 w 528"/>
              <a:gd name="T3" fmla="*/ 304 h 448"/>
              <a:gd name="T4" fmla="*/ 0 w 528"/>
              <a:gd name="T5" fmla="*/ 0 h 448"/>
              <a:gd name="T6" fmla="*/ 0 60000 65536"/>
              <a:gd name="T7" fmla="*/ 0 60000 65536"/>
              <a:gd name="T8" fmla="*/ 0 60000 65536"/>
              <a:gd name="T9" fmla="*/ 0 w 528"/>
              <a:gd name="T10" fmla="*/ 0 h 448"/>
              <a:gd name="T11" fmla="*/ 528 w 528"/>
              <a:gd name="T12" fmla="*/ 448 h 448"/>
            </a:gdLst>
            <a:ahLst/>
            <a:cxnLst>
              <a:cxn ang="T6">
                <a:pos x="T0" y="T1"/>
              </a:cxn>
              <a:cxn ang="T7">
                <a:pos x="T2" y="T3"/>
              </a:cxn>
              <a:cxn ang="T8">
                <a:pos x="T4" y="T5"/>
              </a:cxn>
            </a:cxnLst>
            <a:rect l="T9" t="T10" r="T11" b="T12"/>
            <a:pathLst>
              <a:path w="528" h="448">
                <a:moveTo>
                  <a:pt x="288" y="448"/>
                </a:moveTo>
                <a:cubicBezTo>
                  <a:pt x="408" y="413"/>
                  <a:pt x="528" y="379"/>
                  <a:pt x="480" y="304"/>
                </a:cubicBezTo>
                <a:cubicBezTo>
                  <a:pt x="432" y="229"/>
                  <a:pt x="216" y="114"/>
                  <a:pt x="0" y="0"/>
                </a:cubicBezTo>
              </a:path>
            </a:pathLst>
          </a:custGeom>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grpSp>
        <p:nvGrpSpPr>
          <p:cNvPr id="21504" name="Group 21503"/>
          <p:cNvGrpSpPr/>
          <p:nvPr/>
        </p:nvGrpSpPr>
        <p:grpSpPr>
          <a:xfrm>
            <a:off x="5998282" y="4041424"/>
            <a:ext cx="1078317" cy="395304"/>
            <a:chOff x="5998282" y="3818131"/>
            <a:chExt cx="1078317" cy="395304"/>
          </a:xfrm>
        </p:grpSpPr>
        <p:cxnSp>
          <p:nvCxnSpPr>
            <p:cNvPr id="41" name="Straight Connector 40"/>
            <p:cNvCxnSpPr/>
            <p:nvPr/>
          </p:nvCxnSpPr>
          <p:spPr bwMode="auto">
            <a:xfrm flipH="1">
              <a:off x="5998282" y="3832435"/>
              <a:ext cx="718457" cy="381000"/>
            </a:xfrm>
            <a:prstGeom prst="line">
              <a:avLst/>
            </a:prstGeom>
            <a:solidFill>
              <a:schemeClr val="accent1"/>
            </a:solidFill>
            <a:ln w="28575" cap="sq" cmpd="sng" algn="ctr">
              <a:solidFill>
                <a:srgbClr val="FF3300"/>
              </a:solidFill>
              <a:prstDash val="solid"/>
              <a:round/>
              <a:headEnd type="none" w="sm" len="sm"/>
              <a:tailEnd type="none" w="sm" len="sm"/>
            </a:ln>
            <a:effectLst/>
          </p:spPr>
        </p:cxnSp>
        <p:sp>
          <p:nvSpPr>
            <p:cNvPr id="52" name="Text Box 37"/>
            <p:cNvSpPr txBox="1">
              <a:spLocks noChangeArrowheads="1"/>
            </p:cNvSpPr>
            <p:nvPr/>
          </p:nvSpPr>
          <p:spPr bwMode="auto">
            <a:xfrm>
              <a:off x="6765545" y="3818131"/>
              <a:ext cx="31105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b="1" dirty="0" smtClean="0">
                  <a:solidFill>
                    <a:srgbClr val="CC0000"/>
                  </a:solidFill>
                  <a:latin typeface="Helvetica" pitchFamily="34" charset="0"/>
                </a:rPr>
                <a:t>2</a:t>
              </a:r>
              <a:endParaRPr lang="en-GB" sz="1800" b="1" dirty="0">
                <a:solidFill>
                  <a:srgbClr val="CC0000"/>
                </a:solidFill>
                <a:latin typeface="Helvetica" pitchFamily="34" charset="0"/>
              </a:endParaRPr>
            </a:p>
          </p:txBody>
        </p:sp>
      </p:grpSp>
      <p:grpSp>
        <p:nvGrpSpPr>
          <p:cNvPr id="21505" name="Group 21504"/>
          <p:cNvGrpSpPr/>
          <p:nvPr/>
        </p:nvGrpSpPr>
        <p:grpSpPr>
          <a:xfrm>
            <a:off x="5247420" y="3355161"/>
            <a:ext cx="1027713" cy="384881"/>
            <a:chOff x="5247420" y="3131868"/>
            <a:chExt cx="1027713" cy="384881"/>
          </a:xfrm>
        </p:grpSpPr>
        <p:cxnSp>
          <p:nvCxnSpPr>
            <p:cNvPr id="43" name="Straight Connector 42"/>
            <p:cNvCxnSpPr/>
            <p:nvPr/>
          </p:nvCxnSpPr>
          <p:spPr bwMode="auto">
            <a:xfrm flipH="1">
              <a:off x="5247420" y="3131868"/>
              <a:ext cx="718204" cy="384881"/>
            </a:xfrm>
            <a:prstGeom prst="line">
              <a:avLst/>
            </a:prstGeom>
            <a:solidFill>
              <a:schemeClr val="accent1"/>
            </a:solidFill>
            <a:ln w="28575" cap="sq" cmpd="sng" algn="ctr">
              <a:solidFill>
                <a:srgbClr val="FF3300"/>
              </a:solidFill>
              <a:prstDash val="solid"/>
              <a:round/>
              <a:headEnd type="none" w="sm" len="sm"/>
              <a:tailEnd type="none" w="sm" len="sm"/>
            </a:ln>
            <a:effectLst/>
          </p:spPr>
        </p:cxnSp>
        <p:sp>
          <p:nvSpPr>
            <p:cNvPr id="54" name="Text Box 37"/>
            <p:cNvSpPr txBox="1">
              <a:spLocks noChangeArrowheads="1"/>
            </p:cNvSpPr>
            <p:nvPr/>
          </p:nvSpPr>
          <p:spPr bwMode="auto">
            <a:xfrm>
              <a:off x="5964079" y="3141310"/>
              <a:ext cx="31105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b="1" dirty="0" smtClean="0">
                  <a:solidFill>
                    <a:srgbClr val="CC0000"/>
                  </a:solidFill>
                  <a:latin typeface="Helvetica" pitchFamily="34" charset="0"/>
                </a:rPr>
                <a:t>6</a:t>
              </a:r>
              <a:endParaRPr lang="en-GB" sz="1800" b="1" dirty="0">
                <a:solidFill>
                  <a:srgbClr val="CC0000"/>
                </a:solidFill>
                <a:latin typeface="Helvetica" pitchFamily="34" charset="0"/>
              </a:endParaRPr>
            </a:p>
          </p:txBody>
        </p:sp>
      </p:grpSp>
      <p:sp>
        <p:nvSpPr>
          <p:cNvPr id="3" name="Content Placeholder 2"/>
          <p:cNvSpPr>
            <a:spLocks noGrp="1"/>
          </p:cNvSpPr>
          <p:nvPr>
            <p:ph idx="1"/>
          </p:nvPr>
        </p:nvSpPr>
        <p:spPr>
          <a:xfrm>
            <a:off x="457200" y="1371600"/>
            <a:ext cx="8229600" cy="830997"/>
          </a:xfrm>
        </p:spPr>
        <p:txBody>
          <a:bodyPr>
            <a:spAutoFit/>
          </a:bodyPr>
          <a:lstStyle/>
          <a:p>
            <a:r>
              <a:rPr lang="en-SG" dirty="0"/>
              <a:t>Trace factorial(3</a:t>
            </a:r>
            <a:r>
              <a:rPr lang="en-SG" dirty="0" smtClean="0"/>
              <a:t>)</a:t>
            </a:r>
          </a:p>
          <a:p>
            <a:pPr marL="457200" lvl="1" indent="0">
              <a:buNone/>
            </a:pPr>
            <a:r>
              <a:rPr lang="en-SG" i="1" dirty="0"/>
              <a:t>* for simplicity, we write f(3)</a:t>
            </a:r>
          </a:p>
        </p:txBody>
      </p:sp>
      <p:sp>
        <p:nvSpPr>
          <p:cNvPr id="44"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bg/>
                                          </p:spTgt>
                                        </p:tgtEl>
                                        <p:attrNameLst>
                                          <p:attrName>style.visibility</p:attrName>
                                        </p:attrNameLst>
                                      </p:cBhvr>
                                      <p:to>
                                        <p:strVal val="visible"/>
                                      </p:to>
                                    </p:set>
                                    <p:animEffect transition="in" filter="dissolve">
                                      <p:cBhvr>
                                        <p:cTn id="10" dur="500"/>
                                        <p:tgtEl>
                                          <p:spTgt spid="17">
                                            <p:bg/>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dissolve">
                                      <p:cBhvr>
                                        <p:cTn id="13" dur="500"/>
                                        <p:tgtEl>
                                          <p:spTgt spid="1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dissolve">
                                      <p:cBhvr>
                                        <p:cTn id="18" dur="500"/>
                                        <p:tgtEl>
                                          <p:spTgt spid="35"/>
                                        </p:tgtEl>
                                      </p:cBhvr>
                                    </p:animEffect>
                                  </p:childTnLst>
                                </p:cTn>
                              </p:par>
                              <p:par>
                                <p:cTn id="19" presetID="9"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7">
                                            <p:txEl>
                                              <p:pRg st="1" end="1"/>
                                            </p:txEl>
                                          </p:spTgt>
                                        </p:tgtEl>
                                        <p:attrNameLst>
                                          <p:attrName>style.visibility</p:attrName>
                                        </p:attrNameLst>
                                      </p:cBhvr>
                                      <p:to>
                                        <p:strVal val="visible"/>
                                      </p:to>
                                    </p:set>
                                    <p:animEffect transition="in" filter="dissolve">
                                      <p:cBhvr>
                                        <p:cTn id="26" dur="500"/>
                                        <p:tgtEl>
                                          <p:spTgt spid="1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dissolv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7">
                                            <p:txEl>
                                              <p:pRg st="2" end="2"/>
                                            </p:txEl>
                                          </p:spTgt>
                                        </p:tgtEl>
                                        <p:attrNameLst>
                                          <p:attrName>style.visibility</p:attrName>
                                        </p:attrNameLst>
                                      </p:cBhvr>
                                      <p:to>
                                        <p:strVal val="visible"/>
                                      </p:to>
                                    </p:set>
                                    <p:animEffect transition="in" filter="dissolve">
                                      <p:cBhvr>
                                        <p:cTn id="36" dur="500"/>
                                        <p:tgtEl>
                                          <p:spTgt spid="17">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dissolv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7">
                                            <p:txEl>
                                              <p:pRg st="3" end="3"/>
                                            </p:txEl>
                                          </p:spTgt>
                                        </p:tgtEl>
                                        <p:attrNameLst>
                                          <p:attrName>style.visibility</p:attrName>
                                        </p:attrNameLst>
                                      </p:cBhvr>
                                      <p:to>
                                        <p:strVal val="visible"/>
                                      </p:to>
                                    </p:set>
                                    <p:animEffect transition="in" filter="dissolve">
                                      <p:cBhvr>
                                        <p:cTn id="46" dur="500"/>
                                        <p:tgtEl>
                                          <p:spTgt spid="17">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dissolve">
                                      <p:cBhvr>
                                        <p:cTn id="51" dur="500"/>
                                        <p:tgtEl>
                                          <p:spTgt spid="2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dissolv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3">
                                            <p:txEl>
                                              <p:pRg st="0" end="0"/>
                                            </p:txEl>
                                          </p:spTgt>
                                        </p:tgtEl>
                                        <p:attrNameLst>
                                          <p:attrName>style.visibility</p:attrName>
                                        </p:attrNameLst>
                                      </p:cBhvr>
                                      <p:to>
                                        <p:strVal val="visible"/>
                                      </p:to>
                                    </p:set>
                                    <p:animEffect transition="in" filter="dissolve">
                                      <p:cBhvr>
                                        <p:cTn id="59" dur="500"/>
                                        <p:tgtEl>
                                          <p:spTgt spid="23">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23">
                                            <p:txEl>
                                              <p:pRg st="1" end="1"/>
                                            </p:txEl>
                                          </p:spTgt>
                                        </p:tgtEl>
                                        <p:attrNameLst>
                                          <p:attrName>style.visibility</p:attrName>
                                        </p:attrNameLst>
                                      </p:cBhvr>
                                      <p:to>
                                        <p:strVal val="visible"/>
                                      </p:to>
                                    </p:set>
                                    <p:animEffect transition="in" filter="dissolve">
                                      <p:cBhvr>
                                        <p:cTn id="69" dur="500"/>
                                        <p:tgtEl>
                                          <p:spTgt spid="23">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wipe(down)">
                                      <p:cBhvr>
                                        <p:cTn id="74" dur="500"/>
                                        <p:tgtEl>
                                          <p:spTgt spid="45"/>
                                        </p:tgtEl>
                                      </p:cBhvr>
                                    </p:animEffect>
                                  </p:childTnLst>
                                </p:cTn>
                              </p:par>
                              <p:par>
                                <p:cTn id="75" presetID="9" presetClass="entr" presetSubtype="0" fill="hold" nodeType="withEffect">
                                  <p:stCondLst>
                                    <p:cond delay="50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23">
                                            <p:txEl>
                                              <p:pRg st="2" end="2"/>
                                            </p:txEl>
                                          </p:spTgt>
                                        </p:tgtEl>
                                        <p:attrNameLst>
                                          <p:attrName>style.visibility</p:attrName>
                                        </p:attrNameLst>
                                      </p:cBhvr>
                                      <p:to>
                                        <p:strVal val="visible"/>
                                      </p:to>
                                    </p:set>
                                    <p:animEffect transition="in" filter="dissolve">
                                      <p:cBhvr>
                                        <p:cTn id="82" dur="500"/>
                                        <p:tgtEl>
                                          <p:spTgt spid="23">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down)">
                                      <p:cBhvr>
                                        <p:cTn id="87" dur="500"/>
                                        <p:tgtEl>
                                          <p:spTgt spid="48"/>
                                        </p:tgtEl>
                                      </p:cBhvr>
                                    </p:animEffect>
                                  </p:childTnLst>
                                </p:cTn>
                              </p:par>
                              <p:par>
                                <p:cTn id="88" presetID="9" presetClass="entr" presetSubtype="0" fill="hold" nodeType="withEffect">
                                  <p:stCondLst>
                                    <p:cond delay="500"/>
                                  </p:stCondLst>
                                  <p:childTnLst>
                                    <p:set>
                                      <p:cBhvr>
                                        <p:cTn id="89" dur="1" fill="hold">
                                          <p:stCondLst>
                                            <p:cond delay="0"/>
                                          </p:stCondLst>
                                        </p:cTn>
                                        <p:tgtEl>
                                          <p:spTgt spid="21504"/>
                                        </p:tgtEl>
                                        <p:attrNameLst>
                                          <p:attrName>style.visibility</p:attrName>
                                        </p:attrNameLst>
                                      </p:cBhvr>
                                      <p:to>
                                        <p:strVal val="visible"/>
                                      </p:to>
                                    </p:set>
                                    <p:animEffect transition="in" filter="dissolve">
                                      <p:cBhvr>
                                        <p:cTn id="90" dur="500"/>
                                        <p:tgtEl>
                                          <p:spTgt spid="21504"/>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23">
                                            <p:txEl>
                                              <p:pRg st="3" end="3"/>
                                            </p:txEl>
                                          </p:spTgt>
                                        </p:tgtEl>
                                        <p:attrNameLst>
                                          <p:attrName>style.visibility</p:attrName>
                                        </p:attrNameLst>
                                      </p:cBhvr>
                                      <p:to>
                                        <p:strVal val="visible"/>
                                      </p:to>
                                    </p:set>
                                    <p:animEffect transition="in" filter="dissolve">
                                      <p:cBhvr>
                                        <p:cTn id="95" dur="500"/>
                                        <p:tgtEl>
                                          <p:spTgt spid="23">
                                            <p:txEl>
                                              <p:pRg st="3" end="3"/>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wipe(down)">
                                      <p:cBhvr>
                                        <p:cTn id="100" dur="500"/>
                                        <p:tgtEl>
                                          <p:spTgt spid="51"/>
                                        </p:tgtEl>
                                      </p:cBhvr>
                                    </p:animEffect>
                                  </p:childTnLst>
                                </p:cTn>
                              </p:par>
                              <p:par>
                                <p:cTn id="101" presetID="9" presetClass="entr" presetSubtype="0" fill="hold" nodeType="withEffect">
                                  <p:stCondLst>
                                    <p:cond delay="500"/>
                                  </p:stCondLst>
                                  <p:childTnLst>
                                    <p:set>
                                      <p:cBhvr>
                                        <p:cTn id="102" dur="1" fill="hold">
                                          <p:stCondLst>
                                            <p:cond delay="0"/>
                                          </p:stCondLst>
                                        </p:cTn>
                                        <p:tgtEl>
                                          <p:spTgt spid="21505"/>
                                        </p:tgtEl>
                                        <p:attrNameLst>
                                          <p:attrName>style.visibility</p:attrName>
                                        </p:attrNameLst>
                                      </p:cBhvr>
                                      <p:to>
                                        <p:strVal val="visible"/>
                                      </p:to>
                                    </p:set>
                                    <p:animEffect transition="in" filter="dissolve">
                                      <p:cBhvr>
                                        <p:cTn id="103" dur="500"/>
                                        <p:tgtEl>
                                          <p:spTgt spid="21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uiExpand="1" build="allAtOnce" animBg="1"/>
      <p:bldP spid="22" grpId="0"/>
      <p:bldP spid="23" grpId="0" animBg="1"/>
      <p:bldP spid="35" grpId="0"/>
      <p:bldP spid="45" grpId="0" animBg="1"/>
      <p:bldP spid="48" grpId="0" animBg="1"/>
      <p:bldP spid="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p:cNvSpPr>
            <a:spLocks noGrp="1"/>
          </p:cNvSpPr>
          <p:nvPr>
            <p:ph type="title"/>
          </p:nvPr>
        </p:nvSpPr>
        <p:spPr/>
        <p:txBody>
          <a:bodyPr/>
          <a:lstStyle/>
          <a:p>
            <a:r>
              <a:rPr lang="en-US" dirty="0" smtClean="0"/>
              <a:t>2. Demo #1: Factorial (4/4)</a:t>
            </a:r>
            <a:endParaRPr lang="en-US" dirty="0"/>
          </a:p>
        </p:txBody>
      </p:sp>
      <p:sp>
        <p:nvSpPr>
          <p:cNvPr id="4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8" name="TextBox 17"/>
          <p:cNvSpPr txBox="1"/>
          <p:nvPr/>
        </p:nvSpPr>
        <p:spPr>
          <a:xfrm>
            <a:off x="5312424" y="1378667"/>
            <a:ext cx="3597664" cy="1600438"/>
          </a:xfrm>
          <a:prstGeom prst="rect">
            <a:avLst/>
          </a:prstGeom>
          <a:solidFill>
            <a:srgbClr val="CCECFF"/>
          </a:solidFill>
          <a:ln w="9525">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174625" algn="l"/>
                <a:tab pos="358775" algn="l"/>
                <a:tab pos="536575" algn="l"/>
              </a:tabLst>
            </a:pPr>
            <a:r>
              <a:rPr lang="en-US" sz="1400" b="1" dirty="0"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factorial(</a:t>
            </a:r>
            <a:r>
              <a:rPr lang="en-US" sz="1400" b="1" dirty="0"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n)</a:t>
            </a:r>
          </a:p>
          <a:p>
            <a:pPr>
              <a:tabLst>
                <a:tab pos="174625" algn="l"/>
                <a:tab pos="358775" algn="l"/>
                <a:tab pos="536575" algn="l"/>
              </a:tabLst>
            </a:pPr>
            <a:r>
              <a:rPr lang="en-US" sz="1400" b="1" dirty="0" smtClean="0">
                <a:latin typeface="Courier New" pitchFamily="49" charset="0"/>
                <a:cs typeface="Courier New" pitchFamily="49" charset="0"/>
              </a:rPr>
              <a:t>{</a:t>
            </a:r>
          </a:p>
          <a:p>
            <a:pPr>
              <a:tabLst>
                <a:tab pos="174625" algn="l"/>
                <a:tab pos="358775" algn="l"/>
                <a:tab pos="536575" algn="l"/>
              </a:tabLst>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if</a:t>
            </a:r>
            <a:r>
              <a:rPr lang="en-US" sz="1400" b="1" dirty="0" smtClean="0">
                <a:latin typeface="Courier New" pitchFamily="49" charset="0"/>
                <a:cs typeface="Courier New" pitchFamily="49" charset="0"/>
              </a:rPr>
              <a:t> (n == </a:t>
            </a:r>
            <a:r>
              <a:rPr lang="en-US" sz="1400" b="1" dirty="0" smtClean="0">
                <a:solidFill>
                  <a:srgbClr val="006600"/>
                </a:solidFill>
                <a:latin typeface="Courier New" pitchFamily="49" charset="0"/>
                <a:cs typeface="Courier New" pitchFamily="49" charset="0"/>
              </a:rPr>
              <a:t>0</a:t>
            </a:r>
            <a:r>
              <a:rPr lang="en-US" sz="1400" b="1" dirty="0" smtClean="0">
                <a:latin typeface="Courier New" pitchFamily="49" charset="0"/>
                <a:cs typeface="Courier New" pitchFamily="49" charset="0"/>
              </a:rPr>
              <a:t>) </a:t>
            </a:r>
            <a:r>
              <a:rPr lang="en-US" sz="1400" b="1" dirty="0" smtClean="0">
                <a:solidFill>
                  <a:srgbClr val="800000"/>
                </a:solidFill>
                <a:latin typeface="Courier New" pitchFamily="49" charset="0"/>
                <a:cs typeface="Courier New" pitchFamily="49" charset="0"/>
              </a:rPr>
              <a:t>//</a:t>
            </a:r>
            <a:r>
              <a:rPr lang="en-US" sz="1400" b="1" dirty="0" smtClean="0">
                <a:latin typeface="Courier New" pitchFamily="49" charset="0"/>
                <a:cs typeface="Courier New" pitchFamily="49" charset="0"/>
              </a:rPr>
              <a:t> </a:t>
            </a:r>
            <a:r>
              <a:rPr lang="en-US" sz="1400" b="1" dirty="0">
                <a:solidFill>
                  <a:srgbClr val="800000"/>
                </a:solidFill>
                <a:latin typeface="Courier New" pitchFamily="49" charset="0"/>
                <a:cs typeface="Courier New" pitchFamily="49" charset="0"/>
              </a:rPr>
              <a:t>base</a:t>
            </a:r>
            <a:r>
              <a:rPr lang="en-US" sz="1400" b="1" dirty="0" smtClean="0">
                <a:latin typeface="Courier New" pitchFamily="49" charset="0"/>
                <a:cs typeface="Courier New" pitchFamily="49" charset="0"/>
              </a:rPr>
              <a:t> </a:t>
            </a:r>
            <a:r>
              <a:rPr lang="en-US" sz="1400" b="1" dirty="0">
                <a:solidFill>
                  <a:srgbClr val="800000"/>
                </a:solidFill>
                <a:latin typeface="Courier New" pitchFamily="49" charset="0"/>
                <a:cs typeface="Courier New" pitchFamily="49" charset="0"/>
              </a:rPr>
              <a:t>case</a:t>
            </a:r>
          </a:p>
          <a:p>
            <a:pPr>
              <a:tabLst>
                <a:tab pos="174625" algn="l"/>
                <a:tab pos="358775" algn="l"/>
                <a:tab pos="536575" algn="l"/>
              </a:tabLst>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return</a:t>
            </a:r>
            <a:r>
              <a:rPr lang="en-US" sz="1400" b="1" dirty="0" smtClean="0">
                <a:latin typeface="Courier New" pitchFamily="49" charset="0"/>
                <a:cs typeface="Courier New" pitchFamily="49" charset="0"/>
              </a:rPr>
              <a:t> </a:t>
            </a:r>
            <a:r>
              <a:rPr lang="en-US" sz="1400" b="1" dirty="0" smtClean="0">
                <a:solidFill>
                  <a:srgbClr val="006600"/>
                </a:solidFill>
                <a:latin typeface="Courier New" pitchFamily="49" charset="0"/>
                <a:cs typeface="Courier New" pitchFamily="49" charset="0"/>
              </a:rPr>
              <a:t>1</a:t>
            </a:r>
            <a:r>
              <a:rPr lang="en-US" sz="1400" b="1" dirty="0" smtClean="0">
                <a:latin typeface="Courier New" pitchFamily="49" charset="0"/>
                <a:cs typeface="Courier New" pitchFamily="49" charset="0"/>
              </a:rPr>
              <a:t>;</a:t>
            </a:r>
          </a:p>
          <a:p>
            <a:pPr>
              <a:tabLst>
                <a:tab pos="174625" algn="l"/>
                <a:tab pos="358775" algn="l"/>
                <a:tab pos="536575" algn="l"/>
              </a:tabLst>
            </a:pPr>
            <a:r>
              <a:rPr lang="en-US" sz="1400" b="1" dirty="0" smtClean="0">
                <a:solidFill>
                  <a:srgbClr val="0000FF"/>
                </a:solidFill>
                <a:latin typeface="Courier New" pitchFamily="49" charset="0"/>
                <a:cs typeface="Courier New" pitchFamily="49" charset="0"/>
              </a:rPr>
              <a:t>   else</a:t>
            </a:r>
          </a:p>
          <a:p>
            <a:pPr>
              <a:tabLst>
                <a:tab pos="174625" algn="l"/>
                <a:tab pos="358775" algn="l"/>
                <a:tab pos="536575" algn="l"/>
              </a:tabLst>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return</a:t>
            </a:r>
            <a:r>
              <a:rPr lang="en-US" sz="1400" b="1" dirty="0" smtClean="0">
                <a:latin typeface="Courier New" pitchFamily="49" charset="0"/>
                <a:cs typeface="Courier New" pitchFamily="49" charset="0"/>
              </a:rPr>
              <a:t> n * factorial(n-</a:t>
            </a:r>
            <a:r>
              <a:rPr lang="en-US" sz="1400" b="1" dirty="0" smtClean="0">
                <a:solidFill>
                  <a:srgbClr val="006600"/>
                </a:solidFill>
                <a:latin typeface="Courier New" pitchFamily="49" charset="0"/>
                <a:cs typeface="Courier New" pitchFamily="49" charset="0"/>
              </a:rPr>
              <a:t>1</a:t>
            </a:r>
            <a:r>
              <a:rPr lang="en-US" sz="1400" b="1" dirty="0" smtClean="0">
                <a:latin typeface="Courier New" pitchFamily="49" charset="0"/>
                <a:cs typeface="Courier New" pitchFamily="49" charset="0"/>
              </a:rPr>
              <a:t>);</a:t>
            </a:r>
          </a:p>
          <a:p>
            <a:pPr>
              <a:tabLst>
                <a:tab pos="174625" algn="l"/>
                <a:tab pos="358775" algn="l"/>
                <a:tab pos="536575" algn="l"/>
              </a:tabLst>
            </a:pPr>
            <a:r>
              <a:rPr lang="en-US" sz="1400" b="1" dirty="0" smtClean="0">
                <a:latin typeface="Courier New" pitchFamily="49" charset="0"/>
                <a:cs typeface="Courier New" pitchFamily="49" charset="0"/>
              </a:rPr>
              <a:t>}</a:t>
            </a:r>
          </a:p>
        </p:txBody>
      </p:sp>
      <p:sp>
        <p:nvSpPr>
          <p:cNvPr id="40" name="Rectangle 5"/>
          <p:cNvSpPr>
            <a:spLocks noChangeArrowheads="1"/>
          </p:cNvSpPr>
          <p:nvPr/>
        </p:nvSpPr>
        <p:spPr bwMode="auto">
          <a:xfrm>
            <a:off x="704342" y="2620908"/>
            <a:ext cx="1224424" cy="338554"/>
          </a:xfrm>
          <a:prstGeom prst="rect">
            <a:avLst/>
          </a:prstGeom>
          <a:noFill/>
          <a:ln w="19050">
            <a:solidFill>
              <a:schemeClr val="accent5">
                <a:lumMod val="9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p>
            <a:pPr eaLnBrk="0" hangingPunct="0"/>
            <a:r>
              <a:rPr lang="en-GB" sz="1600" dirty="0" smtClean="0">
                <a:solidFill>
                  <a:srgbClr val="0000FF"/>
                </a:solidFill>
                <a:latin typeface="Helvetica" pitchFamily="34" charset="0"/>
              </a:rPr>
              <a:t>factorial (4)</a:t>
            </a:r>
            <a:endParaRPr lang="en-GB" sz="1600" dirty="0">
              <a:solidFill>
                <a:srgbClr val="0000FF"/>
              </a:solidFill>
              <a:latin typeface="Helvetica" pitchFamily="34" charset="0"/>
            </a:endParaRPr>
          </a:p>
        </p:txBody>
      </p:sp>
      <p:grpSp>
        <p:nvGrpSpPr>
          <p:cNvPr id="42" name="Group 6"/>
          <p:cNvGrpSpPr>
            <a:grpSpLocks/>
          </p:cNvGrpSpPr>
          <p:nvPr/>
        </p:nvGrpSpPr>
        <p:grpSpPr bwMode="auto">
          <a:xfrm>
            <a:off x="1992564" y="2614016"/>
            <a:ext cx="2076967" cy="369888"/>
            <a:chOff x="1462" y="1712"/>
            <a:chExt cx="1417" cy="233"/>
          </a:xfrm>
        </p:grpSpPr>
        <p:grpSp>
          <p:nvGrpSpPr>
            <p:cNvPr id="44" name="Group 7"/>
            <p:cNvGrpSpPr>
              <a:grpSpLocks/>
            </p:cNvGrpSpPr>
            <p:nvPr/>
          </p:nvGrpSpPr>
          <p:grpSpPr bwMode="auto">
            <a:xfrm>
              <a:off x="1758" y="1712"/>
              <a:ext cx="1121" cy="233"/>
              <a:chOff x="1758" y="1712"/>
              <a:chExt cx="1121" cy="233"/>
            </a:xfrm>
          </p:grpSpPr>
          <p:sp>
            <p:nvSpPr>
              <p:cNvPr id="50" name="Rectangle 8"/>
              <p:cNvSpPr>
                <a:spLocks noChangeArrowheads="1"/>
              </p:cNvSpPr>
              <p:nvPr/>
            </p:nvSpPr>
            <p:spPr bwMode="auto">
              <a:xfrm>
                <a:off x="2044" y="1713"/>
                <a:ext cx="835" cy="213"/>
              </a:xfrm>
              <a:prstGeom prst="rect">
                <a:avLst/>
              </a:prstGeom>
              <a:noFill/>
              <a:ln w="19050">
                <a:solidFill>
                  <a:schemeClr val="accent5">
                    <a:lumMod val="9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p>
                <a:pPr eaLnBrk="0" hangingPunct="0"/>
                <a:r>
                  <a:rPr lang="en-GB" sz="1600" dirty="0" smtClean="0">
                    <a:solidFill>
                      <a:srgbClr val="0000FF"/>
                    </a:solidFill>
                    <a:latin typeface="Helvetica" pitchFamily="34" charset="0"/>
                  </a:rPr>
                  <a:t>factorial (3)</a:t>
                </a:r>
                <a:endParaRPr lang="en-GB" sz="1600" dirty="0">
                  <a:solidFill>
                    <a:srgbClr val="0000FF"/>
                  </a:solidFill>
                  <a:latin typeface="Helvetica" pitchFamily="34" charset="0"/>
                </a:endParaRPr>
              </a:p>
            </p:txBody>
          </p:sp>
          <p:sp>
            <p:nvSpPr>
              <p:cNvPr id="55" name="Text Box 9"/>
              <p:cNvSpPr txBox="1">
                <a:spLocks noChangeArrowheads="1"/>
              </p:cNvSpPr>
              <p:nvPr/>
            </p:nvSpPr>
            <p:spPr bwMode="auto">
              <a:xfrm>
                <a:off x="1758" y="1712"/>
                <a:ext cx="3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dirty="0" smtClean="0">
                    <a:solidFill>
                      <a:srgbClr val="0000FF"/>
                    </a:solidFill>
                    <a:latin typeface="Helvetica" pitchFamily="34" charset="0"/>
                  </a:rPr>
                  <a:t>4 *</a:t>
                </a:r>
                <a:endParaRPr lang="en-GB" sz="1800" dirty="0">
                  <a:solidFill>
                    <a:srgbClr val="0000FF"/>
                  </a:solidFill>
                  <a:latin typeface="Helvetica" pitchFamily="34" charset="0"/>
                </a:endParaRPr>
              </a:p>
            </p:txBody>
          </p:sp>
        </p:grpSp>
        <p:sp>
          <p:nvSpPr>
            <p:cNvPr id="47" name="Line 10"/>
            <p:cNvSpPr>
              <a:spLocks noChangeShapeType="1"/>
            </p:cNvSpPr>
            <p:nvPr/>
          </p:nvSpPr>
          <p:spPr bwMode="auto">
            <a:xfrm>
              <a:off x="1462" y="1816"/>
              <a:ext cx="304"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grpSp>
      <p:grpSp>
        <p:nvGrpSpPr>
          <p:cNvPr id="56" name="Group 11"/>
          <p:cNvGrpSpPr>
            <a:grpSpLocks/>
          </p:cNvGrpSpPr>
          <p:nvPr/>
        </p:nvGrpSpPr>
        <p:grpSpPr bwMode="auto">
          <a:xfrm>
            <a:off x="2995729" y="3024674"/>
            <a:ext cx="1653753" cy="773113"/>
            <a:chOff x="1982" y="1996"/>
            <a:chExt cx="1128" cy="487"/>
          </a:xfrm>
        </p:grpSpPr>
        <p:grpSp>
          <p:nvGrpSpPr>
            <p:cNvPr id="57" name="Group 12"/>
            <p:cNvGrpSpPr>
              <a:grpSpLocks/>
            </p:cNvGrpSpPr>
            <p:nvPr/>
          </p:nvGrpSpPr>
          <p:grpSpPr bwMode="auto">
            <a:xfrm>
              <a:off x="1982" y="2250"/>
              <a:ext cx="1128" cy="233"/>
              <a:chOff x="1758" y="1642"/>
              <a:chExt cx="1128" cy="233"/>
            </a:xfrm>
          </p:grpSpPr>
          <p:sp>
            <p:nvSpPr>
              <p:cNvPr id="59" name="Rectangle 13"/>
              <p:cNvSpPr>
                <a:spLocks noChangeArrowheads="1"/>
              </p:cNvSpPr>
              <p:nvPr/>
            </p:nvSpPr>
            <p:spPr bwMode="auto">
              <a:xfrm>
                <a:off x="2051" y="1653"/>
                <a:ext cx="835" cy="213"/>
              </a:xfrm>
              <a:prstGeom prst="rect">
                <a:avLst/>
              </a:prstGeom>
              <a:noFill/>
              <a:ln w="19050">
                <a:solidFill>
                  <a:schemeClr val="accent5">
                    <a:lumMod val="9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p>
                <a:pPr eaLnBrk="0" hangingPunct="0"/>
                <a:r>
                  <a:rPr lang="en-GB" sz="1600" dirty="0" smtClean="0">
                    <a:solidFill>
                      <a:srgbClr val="0000FF"/>
                    </a:solidFill>
                    <a:latin typeface="Helvetica" pitchFamily="34" charset="0"/>
                  </a:rPr>
                  <a:t>factorial (2)</a:t>
                </a:r>
                <a:endParaRPr lang="en-GB" sz="1600" dirty="0">
                  <a:solidFill>
                    <a:srgbClr val="0000FF"/>
                  </a:solidFill>
                  <a:latin typeface="Helvetica" pitchFamily="34" charset="0"/>
                </a:endParaRPr>
              </a:p>
            </p:txBody>
          </p:sp>
          <p:sp>
            <p:nvSpPr>
              <p:cNvPr id="60" name="Text Box 14"/>
              <p:cNvSpPr txBox="1">
                <a:spLocks noChangeArrowheads="1"/>
              </p:cNvSpPr>
              <p:nvPr/>
            </p:nvSpPr>
            <p:spPr bwMode="auto">
              <a:xfrm>
                <a:off x="1758" y="1642"/>
                <a:ext cx="3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dirty="0" smtClean="0">
                    <a:solidFill>
                      <a:srgbClr val="0000FF"/>
                    </a:solidFill>
                    <a:latin typeface="Helvetica" pitchFamily="34" charset="0"/>
                  </a:rPr>
                  <a:t>3 *</a:t>
                </a:r>
                <a:endParaRPr lang="en-GB" sz="1800" dirty="0">
                  <a:solidFill>
                    <a:srgbClr val="0000FF"/>
                  </a:solidFill>
                  <a:latin typeface="Helvetica" pitchFamily="34" charset="0"/>
                </a:endParaRPr>
              </a:p>
            </p:txBody>
          </p:sp>
        </p:grpSp>
        <p:sp>
          <p:nvSpPr>
            <p:cNvPr id="58" name="Line 15"/>
            <p:cNvSpPr>
              <a:spLocks noChangeShapeType="1"/>
            </p:cNvSpPr>
            <p:nvPr/>
          </p:nvSpPr>
          <p:spPr bwMode="auto">
            <a:xfrm>
              <a:off x="2376" y="1996"/>
              <a:ext cx="208" cy="2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grpSp>
      <p:grpSp>
        <p:nvGrpSpPr>
          <p:cNvPr id="61" name="Group 16"/>
          <p:cNvGrpSpPr>
            <a:grpSpLocks/>
          </p:cNvGrpSpPr>
          <p:nvPr/>
        </p:nvGrpSpPr>
        <p:grpSpPr bwMode="auto">
          <a:xfrm>
            <a:off x="3668240" y="3844947"/>
            <a:ext cx="1653485" cy="781051"/>
            <a:chOff x="2302" y="2576"/>
            <a:chExt cx="1129" cy="492"/>
          </a:xfrm>
        </p:grpSpPr>
        <p:grpSp>
          <p:nvGrpSpPr>
            <p:cNvPr id="62" name="Group 17"/>
            <p:cNvGrpSpPr>
              <a:grpSpLocks/>
            </p:cNvGrpSpPr>
            <p:nvPr/>
          </p:nvGrpSpPr>
          <p:grpSpPr bwMode="auto">
            <a:xfrm>
              <a:off x="2302" y="2829"/>
              <a:ext cx="1129" cy="239"/>
              <a:chOff x="1758" y="1677"/>
              <a:chExt cx="1129" cy="239"/>
            </a:xfrm>
          </p:grpSpPr>
          <p:sp>
            <p:nvSpPr>
              <p:cNvPr id="64" name="Rectangle 18"/>
              <p:cNvSpPr>
                <a:spLocks noChangeArrowheads="1"/>
              </p:cNvSpPr>
              <p:nvPr/>
            </p:nvSpPr>
            <p:spPr bwMode="auto">
              <a:xfrm>
                <a:off x="2051" y="1677"/>
                <a:ext cx="836" cy="213"/>
              </a:xfrm>
              <a:prstGeom prst="rect">
                <a:avLst/>
              </a:prstGeom>
              <a:noFill/>
              <a:ln w="19050">
                <a:solidFill>
                  <a:schemeClr val="accent5">
                    <a:lumMod val="90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0" hangingPunct="0"/>
                <a:r>
                  <a:rPr lang="en-GB" sz="1600" dirty="0" smtClean="0">
                    <a:solidFill>
                      <a:srgbClr val="0000FF"/>
                    </a:solidFill>
                    <a:latin typeface="Helvetica" pitchFamily="34" charset="0"/>
                  </a:rPr>
                  <a:t>factorial (1)</a:t>
                </a:r>
                <a:endParaRPr lang="en-GB" sz="1600" dirty="0">
                  <a:solidFill>
                    <a:srgbClr val="0000FF"/>
                  </a:solidFill>
                  <a:latin typeface="Helvetica" pitchFamily="34" charset="0"/>
                </a:endParaRPr>
              </a:p>
            </p:txBody>
          </p:sp>
          <p:sp>
            <p:nvSpPr>
              <p:cNvPr id="65" name="Text Box 19"/>
              <p:cNvSpPr txBox="1">
                <a:spLocks noChangeArrowheads="1"/>
              </p:cNvSpPr>
              <p:nvPr/>
            </p:nvSpPr>
            <p:spPr bwMode="auto">
              <a:xfrm>
                <a:off x="1758" y="1683"/>
                <a:ext cx="31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dirty="0" smtClean="0">
                    <a:solidFill>
                      <a:srgbClr val="0000FF"/>
                    </a:solidFill>
                    <a:latin typeface="Helvetica" pitchFamily="34" charset="0"/>
                  </a:rPr>
                  <a:t>2 *</a:t>
                </a:r>
                <a:endParaRPr lang="en-GB" sz="1800" dirty="0">
                  <a:solidFill>
                    <a:srgbClr val="0000FF"/>
                  </a:solidFill>
                  <a:latin typeface="Helvetica" pitchFamily="34" charset="0"/>
                </a:endParaRPr>
              </a:p>
            </p:txBody>
          </p:sp>
        </p:grpSp>
        <p:sp>
          <p:nvSpPr>
            <p:cNvPr id="63" name="Line 20"/>
            <p:cNvSpPr>
              <a:spLocks noChangeShapeType="1"/>
            </p:cNvSpPr>
            <p:nvPr/>
          </p:nvSpPr>
          <p:spPr bwMode="auto">
            <a:xfrm>
              <a:off x="2716" y="2576"/>
              <a:ext cx="209" cy="2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grpSp>
      <p:grpSp>
        <p:nvGrpSpPr>
          <p:cNvPr id="66" name="Group 21"/>
          <p:cNvGrpSpPr>
            <a:grpSpLocks/>
          </p:cNvGrpSpPr>
          <p:nvPr/>
        </p:nvGrpSpPr>
        <p:grpSpPr bwMode="auto">
          <a:xfrm>
            <a:off x="4338074" y="4640860"/>
            <a:ext cx="1725248" cy="788988"/>
            <a:chOff x="2626" y="3128"/>
            <a:chExt cx="1178" cy="497"/>
          </a:xfrm>
        </p:grpSpPr>
        <p:grpSp>
          <p:nvGrpSpPr>
            <p:cNvPr id="67" name="Group 22"/>
            <p:cNvGrpSpPr>
              <a:grpSpLocks/>
            </p:cNvGrpSpPr>
            <p:nvPr/>
          </p:nvGrpSpPr>
          <p:grpSpPr bwMode="auto">
            <a:xfrm>
              <a:off x="2626" y="3392"/>
              <a:ext cx="1178" cy="233"/>
              <a:chOff x="1730" y="1712"/>
              <a:chExt cx="1178" cy="233"/>
            </a:xfrm>
          </p:grpSpPr>
          <p:sp>
            <p:nvSpPr>
              <p:cNvPr id="69" name="Rectangle 23"/>
              <p:cNvSpPr>
                <a:spLocks noChangeArrowheads="1"/>
              </p:cNvSpPr>
              <p:nvPr/>
            </p:nvSpPr>
            <p:spPr bwMode="auto">
              <a:xfrm>
                <a:off x="2072" y="1713"/>
                <a:ext cx="836" cy="213"/>
              </a:xfrm>
              <a:prstGeom prst="rect">
                <a:avLst/>
              </a:prstGeom>
              <a:solidFill>
                <a:schemeClr val="bg1"/>
              </a:solidFill>
              <a:ln w="19050">
                <a:solidFill>
                  <a:schemeClr val="accent5">
                    <a:lumMod val="90000"/>
                  </a:schemeClr>
                </a:solidFill>
                <a:miter lim="800000"/>
                <a:headEnd type="none" w="sm" len="sm"/>
                <a:tailEnd type="none" w="sm" len="sm"/>
              </a:ln>
            </p:spPr>
            <p:txBody>
              <a:bodyPr>
                <a:spAutoFit/>
              </a:bodyPr>
              <a:lstStyle/>
              <a:p>
                <a:pPr eaLnBrk="0" hangingPunct="0"/>
                <a:r>
                  <a:rPr lang="en-GB" sz="1600" dirty="0" smtClean="0">
                    <a:solidFill>
                      <a:srgbClr val="0000FF"/>
                    </a:solidFill>
                    <a:latin typeface="Helvetica" pitchFamily="34" charset="0"/>
                  </a:rPr>
                  <a:t>factorial (0)</a:t>
                </a:r>
                <a:endParaRPr lang="en-GB" sz="1600" dirty="0">
                  <a:solidFill>
                    <a:srgbClr val="0000FF"/>
                  </a:solidFill>
                  <a:latin typeface="Helvetica" pitchFamily="34" charset="0"/>
                </a:endParaRPr>
              </a:p>
            </p:txBody>
          </p:sp>
          <p:sp>
            <p:nvSpPr>
              <p:cNvPr id="70" name="Text Box 24"/>
              <p:cNvSpPr txBox="1">
                <a:spLocks noChangeArrowheads="1"/>
              </p:cNvSpPr>
              <p:nvPr/>
            </p:nvSpPr>
            <p:spPr bwMode="auto">
              <a:xfrm>
                <a:off x="1730" y="1712"/>
                <a:ext cx="319" cy="233"/>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dirty="0" smtClean="0">
                    <a:solidFill>
                      <a:srgbClr val="0000FF"/>
                    </a:solidFill>
                    <a:latin typeface="Helvetica" pitchFamily="34" charset="0"/>
                  </a:rPr>
                  <a:t>1 *</a:t>
                </a:r>
                <a:endParaRPr lang="en-GB" sz="1800" dirty="0">
                  <a:solidFill>
                    <a:srgbClr val="0000FF"/>
                  </a:solidFill>
                  <a:latin typeface="Helvetica" pitchFamily="34" charset="0"/>
                </a:endParaRPr>
              </a:p>
            </p:txBody>
          </p:sp>
        </p:grpSp>
        <p:sp>
          <p:nvSpPr>
            <p:cNvPr id="68" name="Line 25"/>
            <p:cNvSpPr>
              <a:spLocks noChangeShapeType="1"/>
            </p:cNvSpPr>
            <p:nvPr/>
          </p:nvSpPr>
          <p:spPr bwMode="auto">
            <a:xfrm>
              <a:off x="3088" y="3128"/>
              <a:ext cx="209" cy="224"/>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grpSp>
      <p:grpSp>
        <p:nvGrpSpPr>
          <p:cNvPr id="80" name="Group 35"/>
          <p:cNvGrpSpPr>
            <a:grpSpLocks/>
          </p:cNvGrpSpPr>
          <p:nvPr/>
        </p:nvGrpSpPr>
        <p:grpSpPr bwMode="auto">
          <a:xfrm>
            <a:off x="4890794" y="3427050"/>
            <a:ext cx="815783" cy="838204"/>
            <a:chOff x="3116" y="2360"/>
            <a:chExt cx="556" cy="528"/>
          </a:xfrm>
        </p:grpSpPr>
        <p:sp>
          <p:nvSpPr>
            <p:cNvPr id="81" name="Freeform 36"/>
            <p:cNvSpPr>
              <a:spLocks/>
            </p:cNvSpPr>
            <p:nvPr/>
          </p:nvSpPr>
          <p:spPr bwMode="auto">
            <a:xfrm>
              <a:off x="3116" y="2478"/>
              <a:ext cx="556" cy="410"/>
            </a:xfrm>
            <a:custGeom>
              <a:avLst/>
              <a:gdLst>
                <a:gd name="T0" fmla="*/ 288 w 528"/>
                <a:gd name="T1" fmla="*/ 448 h 448"/>
                <a:gd name="T2" fmla="*/ 480 w 528"/>
                <a:gd name="T3" fmla="*/ 304 h 448"/>
                <a:gd name="T4" fmla="*/ 0 w 528"/>
                <a:gd name="T5" fmla="*/ 0 h 448"/>
                <a:gd name="T6" fmla="*/ 0 60000 65536"/>
                <a:gd name="T7" fmla="*/ 0 60000 65536"/>
                <a:gd name="T8" fmla="*/ 0 60000 65536"/>
                <a:gd name="T9" fmla="*/ 0 w 528"/>
                <a:gd name="T10" fmla="*/ 0 h 448"/>
                <a:gd name="T11" fmla="*/ 528 w 528"/>
                <a:gd name="T12" fmla="*/ 448 h 448"/>
              </a:gdLst>
              <a:ahLst/>
              <a:cxnLst>
                <a:cxn ang="T6">
                  <a:pos x="T0" y="T1"/>
                </a:cxn>
                <a:cxn ang="T7">
                  <a:pos x="T2" y="T3"/>
                </a:cxn>
                <a:cxn ang="T8">
                  <a:pos x="T4" y="T5"/>
                </a:cxn>
              </a:cxnLst>
              <a:rect l="T9" t="T10" r="T11" b="T12"/>
              <a:pathLst>
                <a:path w="528" h="448">
                  <a:moveTo>
                    <a:pt x="288" y="448"/>
                  </a:moveTo>
                  <a:cubicBezTo>
                    <a:pt x="408" y="413"/>
                    <a:pt x="528" y="379"/>
                    <a:pt x="480" y="304"/>
                  </a:cubicBezTo>
                  <a:cubicBezTo>
                    <a:pt x="432" y="229"/>
                    <a:pt x="216" y="114"/>
                    <a:pt x="0" y="0"/>
                  </a:cubicBezTo>
                </a:path>
              </a:pathLst>
            </a:custGeom>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2" name="Text Box 37"/>
            <p:cNvSpPr txBox="1">
              <a:spLocks noChangeArrowheads="1"/>
            </p:cNvSpPr>
            <p:nvPr/>
          </p:nvSpPr>
          <p:spPr bwMode="auto">
            <a:xfrm>
              <a:off x="3389" y="2360"/>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b="1" dirty="0" smtClean="0">
                  <a:solidFill>
                    <a:srgbClr val="CC0000"/>
                  </a:solidFill>
                  <a:latin typeface="Helvetica" pitchFamily="34" charset="0"/>
                </a:rPr>
                <a:t>2</a:t>
              </a:r>
              <a:endParaRPr lang="en-GB" sz="1800" b="1" dirty="0">
                <a:solidFill>
                  <a:srgbClr val="CC0000"/>
                </a:solidFill>
                <a:latin typeface="Helvetica" pitchFamily="34" charset="0"/>
              </a:endParaRPr>
            </a:p>
          </p:txBody>
        </p:sp>
      </p:grpSp>
      <p:grpSp>
        <p:nvGrpSpPr>
          <p:cNvPr id="83" name="Group 38"/>
          <p:cNvGrpSpPr>
            <a:grpSpLocks/>
          </p:cNvGrpSpPr>
          <p:nvPr/>
        </p:nvGrpSpPr>
        <p:grpSpPr bwMode="auto">
          <a:xfrm>
            <a:off x="4181739" y="2571560"/>
            <a:ext cx="892079" cy="908050"/>
            <a:chOff x="2776" y="1788"/>
            <a:chExt cx="608" cy="572"/>
          </a:xfrm>
        </p:grpSpPr>
        <p:sp>
          <p:nvSpPr>
            <p:cNvPr id="84" name="Freeform 39"/>
            <p:cNvSpPr>
              <a:spLocks/>
            </p:cNvSpPr>
            <p:nvPr/>
          </p:nvSpPr>
          <p:spPr bwMode="auto">
            <a:xfrm>
              <a:off x="2776" y="1912"/>
              <a:ext cx="608" cy="448"/>
            </a:xfrm>
            <a:custGeom>
              <a:avLst/>
              <a:gdLst>
                <a:gd name="T0" fmla="*/ 288 w 528"/>
                <a:gd name="T1" fmla="*/ 448 h 448"/>
                <a:gd name="T2" fmla="*/ 480 w 528"/>
                <a:gd name="T3" fmla="*/ 304 h 448"/>
                <a:gd name="T4" fmla="*/ 0 w 528"/>
                <a:gd name="T5" fmla="*/ 0 h 448"/>
                <a:gd name="T6" fmla="*/ 0 60000 65536"/>
                <a:gd name="T7" fmla="*/ 0 60000 65536"/>
                <a:gd name="T8" fmla="*/ 0 60000 65536"/>
                <a:gd name="T9" fmla="*/ 0 w 528"/>
                <a:gd name="T10" fmla="*/ 0 h 448"/>
                <a:gd name="T11" fmla="*/ 528 w 528"/>
                <a:gd name="T12" fmla="*/ 448 h 448"/>
              </a:gdLst>
              <a:ahLst/>
              <a:cxnLst>
                <a:cxn ang="T6">
                  <a:pos x="T0" y="T1"/>
                </a:cxn>
                <a:cxn ang="T7">
                  <a:pos x="T2" y="T3"/>
                </a:cxn>
                <a:cxn ang="T8">
                  <a:pos x="T4" y="T5"/>
                </a:cxn>
              </a:cxnLst>
              <a:rect l="T9" t="T10" r="T11" b="T12"/>
              <a:pathLst>
                <a:path w="528" h="448">
                  <a:moveTo>
                    <a:pt x="288" y="448"/>
                  </a:moveTo>
                  <a:cubicBezTo>
                    <a:pt x="408" y="413"/>
                    <a:pt x="528" y="379"/>
                    <a:pt x="480" y="304"/>
                  </a:cubicBezTo>
                  <a:cubicBezTo>
                    <a:pt x="432" y="229"/>
                    <a:pt x="216" y="114"/>
                    <a:pt x="0" y="0"/>
                  </a:cubicBezTo>
                </a:path>
              </a:pathLst>
            </a:custGeom>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5" name="Text Box 40"/>
            <p:cNvSpPr txBox="1">
              <a:spLocks noChangeArrowheads="1"/>
            </p:cNvSpPr>
            <p:nvPr/>
          </p:nvSpPr>
          <p:spPr bwMode="auto">
            <a:xfrm>
              <a:off x="2910" y="1788"/>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b="1" dirty="0" smtClean="0">
                  <a:solidFill>
                    <a:srgbClr val="CC0000"/>
                  </a:solidFill>
                  <a:latin typeface="Helvetica" pitchFamily="34" charset="0"/>
                </a:rPr>
                <a:t>6</a:t>
              </a:r>
              <a:endParaRPr lang="en-GB" sz="1800" b="1" dirty="0">
                <a:solidFill>
                  <a:srgbClr val="CC0000"/>
                </a:solidFill>
                <a:latin typeface="Helvetica" pitchFamily="34" charset="0"/>
              </a:endParaRPr>
            </a:p>
          </p:txBody>
        </p:sp>
      </p:grpSp>
      <p:grpSp>
        <p:nvGrpSpPr>
          <p:cNvPr id="86" name="Group 41"/>
          <p:cNvGrpSpPr>
            <a:grpSpLocks/>
          </p:cNvGrpSpPr>
          <p:nvPr/>
        </p:nvGrpSpPr>
        <p:grpSpPr bwMode="auto">
          <a:xfrm>
            <a:off x="1466640" y="2180629"/>
            <a:ext cx="1617663" cy="369887"/>
            <a:chOff x="1048" y="1439"/>
            <a:chExt cx="1104" cy="233"/>
          </a:xfrm>
        </p:grpSpPr>
        <p:sp>
          <p:nvSpPr>
            <p:cNvPr id="87" name="Freeform 42"/>
            <p:cNvSpPr>
              <a:spLocks/>
            </p:cNvSpPr>
            <p:nvPr/>
          </p:nvSpPr>
          <p:spPr bwMode="auto">
            <a:xfrm>
              <a:off x="1048" y="1445"/>
              <a:ext cx="1104" cy="227"/>
            </a:xfrm>
            <a:custGeom>
              <a:avLst/>
              <a:gdLst>
                <a:gd name="T0" fmla="*/ 1104 w 1104"/>
                <a:gd name="T1" fmla="*/ 227 h 227"/>
                <a:gd name="T2" fmla="*/ 560 w 1104"/>
                <a:gd name="T3" fmla="*/ 3 h 227"/>
                <a:gd name="T4" fmla="*/ 0 w 1104"/>
                <a:gd name="T5" fmla="*/ 211 h 227"/>
                <a:gd name="T6" fmla="*/ 0 60000 65536"/>
                <a:gd name="T7" fmla="*/ 0 60000 65536"/>
                <a:gd name="T8" fmla="*/ 0 60000 65536"/>
                <a:gd name="T9" fmla="*/ 0 w 1104"/>
                <a:gd name="T10" fmla="*/ 0 h 227"/>
                <a:gd name="T11" fmla="*/ 1104 w 1104"/>
                <a:gd name="T12" fmla="*/ 227 h 227"/>
              </a:gdLst>
              <a:ahLst/>
              <a:cxnLst>
                <a:cxn ang="T6">
                  <a:pos x="T0" y="T1"/>
                </a:cxn>
                <a:cxn ang="T7">
                  <a:pos x="T2" y="T3"/>
                </a:cxn>
                <a:cxn ang="T8">
                  <a:pos x="T4" y="T5"/>
                </a:cxn>
              </a:cxnLst>
              <a:rect l="T9" t="T10" r="T11" b="T12"/>
              <a:pathLst>
                <a:path w="1104" h="227">
                  <a:moveTo>
                    <a:pt x="1104" y="227"/>
                  </a:moveTo>
                  <a:cubicBezTo>
                    <a:pt x="924" y="116"/>
                    <a:pt x="744" y="6"/>
                    <a:pt x="560" y="3"/>
                  </a:cubicBezTo>
                  <a:cubicBezTo>
                    <a:pt x="376" y="0"/>
                    <a:pt x="188" y="105"/>
                    <a:pt x="0" y="211"/>
                  </a:cubicBezTo>
                </a:path>
              </a:pathLst>
            </a:custGeom>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88" name="Text Box 43"/>
            <p:cNvSpPr txBox="1">
              <a:spLocks noChangeArrowheads="1"/>
            </p:cNvSpPr>
            <p:nvPr/>
          </p:nvSpPr>
          <p:spPr bwMode="auto">
            <a:xfrm>
              <a:off x="1438" y="1439"/>
              <a:ext cx="3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b="1" dirty="0">
                  <a:solidFill>
                    <a:srgbClr val="CC0000"/>
                  </a:solidFill>
                  <a:latin typeface="Helvetica" pitchFamily="34" charset="0"/>
                </a:rPr>
                <a:t>24</a:t>
              </a:r>
            </a:p>
          </p:txBody>
        </p:sp>
      </p:grpSp>
      <p:grpSp>
        <p:nvGrpSpPr>
          <p:cNvPr id="2" name="Group 1"/>
          <p:cNvGrpSpPr/>
          <p:nvPr/>
        </p:nvGrpSpPr>
        <p:grpSpPr>
          <a:xfrm>
            <a:off x="581874" y="4974394"/>
            <a:ext cx="2633337" cy="837480"/>
            <a:chOff x="6372439" y="3134960"/>
            <a:chExt cx="2633337" cy="837480"/>
          </a:xfrm>
        </p:grpSpPr>
        <p:sp>
          <p:nvSpPr>
            <p:cNvPr id="16" name="TextBox 15"/>
            <p:cNvSpPr txBox="1"/>
            <p:nvPr/>
          </p:nvSpPr>
          <p:spPr>
            <a:xfrm>
              <a:off x="6900531" y="3134960"/>
              <a:ext cx="1935126" cy="400110"/>
            </a:xfrm>
            <a:prstGeom prst="rect">
              <a:avLst/>
            </a:prstGeom>
            <a:noFill/>
          </p:spPr>
          <p:txBody>
            <a:bodyPr wrap="square" rtlCol="0">
              <a:spAutoFit/>
            </a:bodyPr>
            <a:lstStyle/>
            <a:p>
              <a:r>
                <a:rPr lang="en-US" sz="2000" dirty="0" smtClean="0">
                  <a:solidFill>
                    <a:srgbClr val="0000FF"/>
                  </a:solidFill>
                </a:rPr>
                <a:t>Winding stage</a:t>
              </a:r>
              <a:endParaRPr lang="en-SG" sz="2000" dirty="0">
                <a:solidFill>
                  <a:srgbClr val="0000FF"/>
                </a:solidFill>
              </a:endParaRPr>
            </a:p>
          </p:txBody>
        </p:sp>
        <p:sp>
          <p:nvSpPr>
            <p:cNvPr id="22" name="TextBox 21"/>
            <p:cNvSpPr txBox="1"/>
            <p:nvPr/>
          </p:nvSpPr>
          <p:spPr>
            <a:xfrm>
              <a:off x="6928312" y="3572330"/>
              <a:ext cx="2077464" cy="400110"/>
            </a:xfrm>
            <a:prstGeom prst="rect">
              <a:avLst/>
            </a:prstGeom>
            <a:noFill/>
          </p:spPr>
          <p:txBody>
            <a:bodyPr wrap="square" rtlCol="0">
              <a:spAutoFit/>
            </a:bodyPr>
            <a:lstStyle/>
            <a:p>
              <a:r>
                <a:rPr lang="en-US" sz="2000" dirty="0" smtClean="0">
                  <a:solidFill>
                    <a:srgbClr val="0000FF"/>
                  </a:solidFill>
                </a:rPr>
                <a:t>Unwinding stage</a:t>
              </a:r>
              <a:endParaRPr lang="en-SG" sz="2000" dirty="0">
                <a:solidFill>
                  <a:srgbClr val="0000FF"/>
                </a:solidFill>
              </a:endParaRPr>
            </a:p>
          </p:txBody>
        </p:sp>
        <p:sp>
          <p:nvSpPr>
            <p:cNvPr id="89" name="Line 10"/>
            <p:cNvSpPr>
              <a:spLocks noChangeShapeType="1"/>
            </p:cNvSpPr>
            <p:nvPr/>
          </p:nvSpPr>
          <p:spPr bwMode="auto">
            <a:xfrm>
              <a:off x="6372439" y="3341457"/>
              <a:ext cx="445588"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90" name="Line 10"/>
            <p:cNvSpPr>
              <a:spLocks noChangeShapeType="1"/>
            </p:cNvSpPr>
            <p:nvPr/>
          </p:nvSpPr>
          <p:spPr bwMode="auto">
            <a:xfrm>
              <a:off x="6391145" y="3761752"/>
              <a:ext cx="445588" cy="0"/>
            </a:xfrm>
            <a:prstGeom prst="line">
              <a:avLst/>
            </a:prstGeom>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grpSp>
      <p:grpSp>
        <p:nvGrpSpPr>
          <p:cNvPr id="97" name="Group 29"/>
          <p:cNvGrpSpPr>
            <a:grpSpLocks/>
          </p:cNvGrpSpPr>
          <p:nvPr/>
        </p:nvGrpSpPr>
        <p:grpSpPr bwMode="auto">
          <a:xfrm>
            <a:off x="5488684" y="4415303"/>
            <a:ext cx="986629" cy="744537"/>
            <a:chOff x="3617" y="3347"/>
            <a:chExt cx="674" cy="469"/>
          </a:xfrm>
        </p:grpSpPr>
        <p:sp>
          <p:nvSpPr>
            <p:cNvPr id="98" name="Freeform 30"/>
            <p:cNvSpPr>
              <a:spLocks/>
            </p:cNvSpPr>
            <p:nvPr/>
          </p:nvSpPr>
          <p:spPr bwMode="auto">
            <a:xfrm>
              <a:off x="3617" y="3347"/>
              <a:ext cx="580" cy="469"/>
            </a:xfrm>
            <a:custGeom>
              <a:avLst/>
              <a:gdLst>
                <a:gd name="T0" fmla="*/ 272 w 381"/>
                <a:gd name="T1" fmla="*/ 352 h 352"/>
                <a:gd name="T2" fmla="*/ 336 w 381"/>
                <a:gd name="T3" fmla="*/ 160 h 352"/>
                <a:gd name="T4" fmla="*/ 0 w 381"/>
                <a:gd name="T5" fmla="*/ 0 h 352"/>
                <a:gd name="T6" fmla="*/ 0 60000 65536"/>
                <a:gd name="T7" fmla="*/ 0 60000 65536"/>
                <a:gd name="T8" fmla="*/ 0 60000 65536"/>
                <a:gd name="T9" fmla="*/ 0 w 381"/>
                <a:gd name="T10" fmla="*/ 0 h 352"/>
                <a:gd name="T11" fmla="*/ 381 w 381"/>
                <a:gd name="T12" fmla="*/ 352 h 352"/>
              </a:gdLst>
              <a:ahLst/>
              <a:cxnLst>
                <a:cxn ang="T6">
                  <a:pos x="T0" y="T1"/>
                </a:cxn>
                <a:cxn ang="T7">
                  <a:pos x="T2" y="T3"/>
                </a:cxn>
                <a:cxn ang="T8">
                  <a:pos x="T4" y="T5"/>
                </a:cxn>
              </a:cxnLst>
              <a:rect l="T9" t="T10" r="T11" b="T12"/>
              <a:pathLst>
                <a:path w="381" h="352">
                  <a:moveTo>
                    <a:pt x="272" y="352"/>
                  </a:moveTo>
                  <a:cubicBezTo>
                    <a:pt x="326" y="285"/>
                    <a:pt x="381" y="219"/>
                    <a:pt x="336" y="160"/>
                  </a:cubicBezTo>
                  <a:cubicBezTo>
                    <a:pt x="291" y="101"/>
                    <a:pt x="145" y="50"/>
                    <a:pt x="0" y="0"/>
                  </a:cubicBezTo>
                </a:path>
              </a:pathLst>
            </a:custGeom>
            <a:noFill/>
            <a:ln w="19050" cap="flat" cmpd="sng">
              <a:solidFill>
                <a:srgbClr val="CC0000"/>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SG"/>
            </a:p>
          </p:txBody>
        </p:sp>
        <p:sp>
          <p:nvSpPr>
            <p:cNvPr id="99" name="Text Box 31"/>
            <p:cNvSpPr txBox="1">
              <a:spLocks noChangeArrowheads="1"/>
            </p:cNvSpPr>
            <p:nvPr/>
          </p:nvSpPr>
          <p:spPr bwMode="auto">
            <a:xfrm>
              <a:off x="4078" y="3391"/>
              <a:ext cx="2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eaLnBrk="0" hangingPunct="0">
                <a:defRPr sz="2400">
                  <a:solidFill>
                    <a:schemeClr val="folHlink"/>
                  </a:solidFill>
                  <a:latin typeface="Arial Unicode MS" pitchFamily="34" charset="-128"/>
                  <a:cs typeface="Arial" charset="0"/>
                </a:defRPr>
              </a:lvl1pPr>
              <a:lvl2pPr marL="742950" indent="-285750" eaLnBrk="0" hangingPunct="0">
                <a:defRPr sz="2400">
                  <a:solidFill>
                    <a:schemeClr val="folHlink"/>
                  </a:solidFill>
                  <a:latin typeface="Arial Unicode MS" pitchFamily="34" charset="-128"/>
                  <a:cs typeface="Arial" charset="0"/>
                </a:defRPr>
              </a:lvl2pPr>
              <a:lvl3pPr marL="1143000" indent="-228600" eaLnBrk="0" hangingPunct="0">
                <a:defRPr sz="2400">
                  <a:solidFill>
                    <a:schemeClr val="folHlink"/>
                  </a:solidFill>
                  <a:latin typeface="Arial Unicode MS" pitchFamily="34" charset="-128"/>
                  <a:cs typeface="Arial" charset="0"/>
                </a:defRPr>
              </a:lvl3pPr>
              <a:lvl4pPr marL="1600200" indent="-228600" eaLnBrk="0" hangingPunct="0">
                <a:defRPr sz="2400">
                  <a:solidFill>
                    <a:schemeClr val="folHlink"/>
                  </a:solidFill>
                  <a:latin typeface="Arial Unicode MS" pitchFamily="34" charset="-128"/>
                  <a:cs typeface="Arial" charset="0"/>
                </a:defRPr>
              </a:lvl4pPr>
              <a:lvl5pPr marL="2057400" indent="-228600" eaLnBrk="0" hangingPunct="0">
                <a:defRPr sz="2400">
                  <a:solidFill>
                    <a:schemeClr val="folHlink"/>
                  </a:solidFill>
                  <a:latin typeface="Arial Unicode MS" pitchFamily="34" charset="-128"/>
                  <a:cs typeface="Arial" charset="0"/>
                </a:defRPr>
              </a:lvl5pPr>
              <a:lvl6pPr marL="2514600" indent="-228600" eaLnBrk="0" fontAlgn="base" hangingPunct="0">
                <a:spcBef>
                  <a:spcPct val="0"/>
                </a:spcBef>
                <a:spcAft>
                  <a:spcPct val="0"/>
                </a:spcAft>
                <a:defRPr sz="2400">
                  <a:solidFill>
                    <a:schemeClr val="folHlink"/>
                  </a:solidFill>
                  <a:latin typeface="Arial Unicode MS" pitchFamily="34" charset="-128"/>
                  <a:cs typeface="Arial" charset="0"/>
                </a:defRPr>
              </a:lvl6pPr>
              <a:lvl7pPr marL="2971800" indent="-228600" eaLnBrk="0" fontAlgn="base" hangingPunct="0">
                <a:spcBef>
                  <a:spcPct val="0"/>
                </a:spcBef>
                <a:spcAft>
                  <a:spcPct val="0"/>
                </a:spcAft>
                <a:defRPr sz="2400">
                  <a:solidFill>
                    <a:schemeClr val="folHlink"/>
                  </a:solidFill>
                  <a:latin typeface="Arial Unicode MS" pitchFamily="34" charset="-128"/>
                  <a:cs typeface="Arial" charset="0"/>
                </a:defRPr>
              </a:lvl7pPr>
              <a:lvl8pPr marL="3429000" indent="-228600" eaLnBrk="0" fontAlgn="base" hangingPunct="0">
                <a:spcBef>
                  <a:spcPct val="0"/>
                </a:spcBef>
                <a:spcAft>
                  <a:spcPct val="0"/>
                </a:spcAft>
                <a:defRPr sz="2400">
                  <a:solidFill>
                    <a:schemeClr val="folHlink"/>
                  </a:solidFill>
                  <a:latin typeface="Arial Unicode MS" pitchFamily="34" charset="-128"/>
                  <a:cs typeface="Arial" charset="0"/>
                </a:defRPr>
              </a:lvl8pPr>
              <a:lvl9pPr marL="3886200" indent="-228600" eaLnBrk="0" fontAlgn="base" hangingPunct="0">
                <a:spcBef>
                  <a:spcPct val="0"/>
                </a:spcBef>
                <a:spcAft>
                  <a:spcPct val="0"/>
                </a:spcAft>
                <a:defRPr sz="2400">
                  <a:solidFill>
                    <a:schemeClr val="folHlink"/>
                  </a:solidFill>
                  <a:latin typeface="Arial Unicode MS" pitchFamily="34" charset="-128"/>
                  <a:cs typeface="Arial" charset="0"/>
                </a:defRPr>
              </a:lvl9pPr>
            </a:lstStyle>
            <a:p>
              <a:r>
                <a:rPr lang="en-GB" sz="1800" b="1">
                  <a:solidFill>
                    <a:srgbClr val="CC0000"/>
                  </a:solidFill>
                  <a:latin typeface="Helvetica" pitchFamily="34" charset="0"/>
                </a:rPr>
                <a:t>1</a:t>
              </a:r>
            </a:p>
          </p:txBody>
        </p:sp>
      </p:grpSp>
      <p:sp>
        <p:nvSpPr>
          <p:cNvPr id="3" name="Content Placeholder 2"/>
          <p:cNvSpPr>
            <a:spLocks noGrp="1"/>
          </p:cNvSpPr>
          <p:nvPr>
            <p:ph idx="1"/>
          </p:nvPr>
        </p:nvSpPr>
        <p:spPr>
          <a:xfrm>
            <a:off x="457200" y="1371600"/>
            <a:ext cx="8229600" cy="461665"/>
          </a:xfrm>
        </p:spPr>
        <p:txBody>
          <a:bodyPr>
            <a:spAutoFit/>
          </a:bodyPr>
          <a:lstStyle/>
          <a:p>
            <a:r>
              <a:rPr lang="en-SG" dirty="0"/>
              <a:t>Trace tree for factorial(4)</a:t>
            </a:r>
          </a:p>
        </p:txBody>
      </p:sp>
      <p:sp>
        <p:nvSpPr>
          <p:cNvPr id="48"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8</a:t>
            </a:fld>
            <a:endParaRPr lang="en-US" dirty="0"/>
          </a:p>
        </p:txBody>
      </p:sp>
    </p:spTree>
    <p:extLst>
      <p:ext uri="{BB962C8B-B14F-4D97-AF65-F5344CB8AC3E}">
        <p14:creationId xmlns:p14="http://schemas.microsoft.com/office/powerpoint/2010/main" val="2734652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up)">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up)">
                                      <p:cBhvr>
                                        <p:cTn id="27" dur="5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wipe(down)">
                                      <p:cBhvr>
                                        <p:cTn id="32" dur="5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wipe(down)">
                                      <p:cBhvr>
                                        <p:cTn id="37" dur="500"/>
                                        <p:tgtEl>
                                          <p:spTgt spid="8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wipe(down)">
                                      <p:cBhvr>
                                        <p:cTn id="42" dur="500"/>
                                        <p:tgtEl>
                                          <p:spTgt spid="8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wipe(right)">
                                      <p:cBhvr>
                                        <p:cTn id="47" dur="500"/>
                                        <p:tgtEl>
                                          <p:spTgt spid="86"/>
                                        </p:tgtEl>
                                      </p:cBhvr>
                                    </p:animEffec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3. Demo #2: Fibonacci (1/3)</a:t>
            </a:r>
            <a:endParaRPr lang="en-US" dirty="0"/>
          </a:p>
        </p:txBody>
      </p:sp>
      <p:sp>
        <p:nvSpPr>
          <p:cNvPr id="39939" name="Rectangle 3"/>
          <p:cNvSpPr>
            <a:spLocks noGrp="1" noChangeArrowheads="1"/>
          </p:cNvSpPr>
          <p:nvPr>
            <p:ph idx="1"/>
          </p:nvPr>
        </p:nvSpPr>
        <p:spPr>
          <a:xfrm>
            <a:off x="431800" y="1384754"/>
            <a:ext cx="6959600" cy="1587046"/>
          </a:xfrm>
        </p:spPr>
        <p:txBody>
          <a:bodyPr/>
          <a:lstStyle/>
          <a:p>
            <a:r>
              <a:rPr lang="en-US" sz="2800" dirty="0" smtClean="0"/>
              <a:t>The </a:t>
            </a:r>
            <a:r>
              <a:rPr lang="en-US" sz="2800" dirty="0" smtClean="0">
                <a:solidFill>
                  <a:srgbClr val="0000FF"/>
                </a:solidFill>
              </a:rPr>
              <a:t>Fibonacci series </a:t>
            </a:r>
            <a:r>
              <a:rPr lang="en-US" sz="2800" dirty="0" smtClean="0">
                <a:solidFill>
                  <a:schemeClr val="tx1"/>
                </a:solidFill>
              </a:rPr>
              <a:t>models the rabbit population each time they mate:</a:t>
            </a:r>
          </a:p>
          <a:p>
            <a:pPr lvl="1">
              <a:buNone/>
            </a:pPr>
            <a:r>
              <a:rPr lang="en-US" sz="2400" dirty="0" smtClean="0"/>
              <a:t>	</a:t>
            </a:r>
            <a:r>
              <a:rPr lang="en-US" dirty="0" smtClean="0"/>
              <a:t>1, 1, 2, 3, 5, 8, 13, 21, …</a:t>
            </a:r>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1"/>
          <p:cNvGrpSpPr/>
          <p:nvPr/>
        </p:nvGrpSpPr>
        <p:grpSpPr>
          <a:xfrm>
            <a:off x="5197066" y="479425"/>
            <a:ext cx="3734209" cy="4973638"/>
            <a:chOff x="5197066" y="479425"/>
            <a:chExt cx="3734209" cy="4973638"/>
          </a:xfrm>
        </p:grpSpPr>
        <p:pic>
          <p:nvPicPr>
            <p:cNvPr id="35846" name="Picture 5" descr="FibonacciSunflower.jpg"/>
            <p:cNvPicPr>
              <a:picLocks noChangeAspect="1"/>
            </p:cNvPicPr>
            <p:nvPr/>
          </p:nvPicPr>
          <p:blipFill>
            <a:blip r:embed="rId3" cstate="print"/>
            <a:srcRect/>
            <a:stretch>
              <a:fillRect/>
            </a:stretch>
          </p:blipFill>
          <p:spPr bwMode="auto">
            <a:xfrm>
              <a:off x="7908925" y="479425"/>
              <a:ext cx="1012825" cy="758825"/>
            </a:xfrm>
            <a:prstGeom prst="rect">
              <a:avLst/>
            </a:prstGeom>
            <a:noFill/>
            <a:ln w="9525">
              <a:noFill/>
              <a:miter lim="800000"/>
              <a:headEnd/>
              <a:tailEnd/>
            </a:ln>
          </p:spPr>
        </p:pic>
        <p:pic>
          <p:nvPicPr>
            <p:cNvPr id="35847" name="Picture 6" descr="Fibonacci.png"/>
            <p:cNvPicPr>
              <a:picLocks noChangeAspect="1"/>
            </p:cNvPicPr>
            <p:nvPr/>
          </p:nvPicPr>
          <p:blipFill>
            <a:blip r:embed="rId4" cstate="print"/>
            <a:srcRect/>
            <a:stretch>
              <a:fillRect/>
            </a:stretch>
          </p:blipFill>
          <p:spPr bwMode="auto">
            <a:xfrm>
              <a:off x="7894638" y="1431925"/>
              <a:ext cx="1036637" cy="642938"/>
            </a:xfrm>
            <a:prstGeom prst="rect">
              <a:avLst/>
            </a:prstGeom>
            <a:noFill/>
            <a:ln w="9525">
              <a:noFill/>
              <a:miter lim="800000"/>
              <a:headEnd/>
              <a:tailEnd/>
            </a:ln>
          </p:spPr>
        </p:pic>
        <p:pic>
          <p:nvPicPr>
            <p:cNvPr id="35851" name="Picture 7" descr="fibrab.gif"/>
            <p:cNvPicPr>
              <a:picLocks noChangeAspect="1"/>
            </p:cNvPicPr>
            <p:nvPr/>
          </p:nvPicPr>
          <p:blipFill>
            <a:blip r:embed="rId5" cstate="print"/>
            <a:srcRect/>
            <a:stretch>
              <a:fillRect/>
            </a:stretch>
          </p:blipFill>
          <p:spPr bwMode="auto">
            <a:xfrm>
              <a:off x="5197066" y="2432050"/>
              <a:ext cx="3599272" cy="3021013"/>
            </a:xfrm>
            <a:prstGeom prst="rect">
              <a:avLst/>
            </a:prstGeom>
            <a:noFill/>
            <a:ln w="9525">
              <a:noFill/>
              <a:miter lim="800000"/>
              <a:headEnd/>
              <a:tailEnd/>
            </a:ln>
          </p:spPr>
        </p:pic>
      </p:grpSp>
      <p:sp>
        <p:nvSpPr>
          <p:cNvPr id="10" name="Rectangle 3"/>
          <p:cNvSpPr txBox="1">
            <a:spLocks noChangeArrowheads="1"/>
          </p:cNvSpPr>
          <p:nvPr/>
        </p:nvSpPr>
        <p:spPr bwMode="auto">
          <a:xfrm>
            <a:off x="850900" y="5586413"/>
            <a:ext cx="7880350" cy="512762"/>
          </a:xfrm>
          <a:prstGeom prst="rect">
            <a:avLst/>
          </a:prstGeom>
          <a:noFill/>
          <a:ln w="9525">
            <a:noFill/>
            <a:miter lim="800000"/>
            <a:headEnd/>
            <a:tailEnd/>
          </a:ln>
        </p:spPr>
        <p:txBody>
          <a:bodyPr/>
          <a:lstStyle/>
          <a:p>
            <a:pPr marL="285750" indent="-285750" eaLnBrk="0" hangingPunct="0">
              <a:spcBef>
                <a:spcPct val="20000"/>
              </a:spcBef>
              <a:buClr>
                <a:schemeClr val="bg2"/>
              </a:buClr>
              <a:buSzPct val="75000"/>
              <a:buFont typeface="Wingdings" pitchFamily="2" charset="2"/>
              <a:buChar char="q"/>
              <a:defRPr/>
            </a:pPr>
            <a:r>
              <a:rPr lang="en-US" kern="0" dirty="0">
                <a:latin typeface="+mn-lt"/>
                <a:cs typeface="+mn-cs"/>
                <a:hlinkClick r:id="rId6"/>
              </a:rPr>
              <a:t>http://www.maths.surrey.ac.uk/hosted-sites/R.Knott/Fibonacci/fibnat.html</a:t>
            </a:r>
            <a:endParaRPr lang="en-US" kern="0" dirty="0">
              <a:latin typeface="+mn-lt"/>
              <a:cs typeface="+mn-cs"/>
            </a:endParaRPr>
          </a:p>
        </p:txBody>
      </p:sp>
      <p:sp>
        <p:nvSpPr>
          <p:cNvPr id="11" name="Rectangle 3"/>
          <p:cNvSpPr txBox="1">
            <a:spLocks noChangeArrowheads="1"/>
          </p:cNvSpPr>
          <p:nvPr/>
        </p:nvSpPr>
        <p:spPr bwMode="auto">
          <a:xfrm>
            <a:off x="431800" y="4427310"/>
            <a:ext cx="4786313" cy="1463675"/>
          </a:xfrm>
          <a:prstGeom prst="rect">
            <a:avLst/>
          </a:prstGeom>
          <a:noFill/>
          <a:ln w="9525">
            <a:noFill/>
            <a:miter lim="800000"/>
            <a:headEnd/>
            <a:tailEnd/>
          </a:ln>
        </p:spPr>
        <p:txBody>
          <a:bodyPr/>
          <a:lstStyle/>
          <a:p>
            <a:pPr marL="342900" indent="-342900" eaLnBrk="0" hangingPunct="0">
              <a:spcBef>
                <a:spcPct val="20000"/>
              </a:spcBef>
              <a:buClr>
                <a:schemeClr val="bg2"/>
              </a:buClr>
              <a:buSzPct val="75000"/>
              <a:buFont typeface="Wingdings" pitchFamily="2" charset="2"/>
              <a:buChar char="n"/>
              <a:defRPr/>
            </a:pPr>
            <a:r>
              <a:rPr lang="en-US" sz="2400" kern="0" dirty="0">
                <a:latin typeface="+mn-lt"/>
                <a:cs typeface="+mn-cs"/>
              </a:rPr>
              <a:t>Fibonacci numbers are found in nature (sea-shells, sunflowers, etc)</a:t>
            </a:r>
          </a:p>
        </p:txBody>
      </p:sp>
      <p:sp>
        <p:nvSpPr>
          <p:cNvPr id="13" name="Rectangle 3"/>
          <p:cNvSpPr txBox="1">
            <a:spLocks noChangeArrowheads="1"/>
          </p:cNvSpPr>
          <p:nvPr/>
        </p:nvSpPr>
        <p:spPr bwMode="auto">
          <a:xfrm>
            <a:off x="431800" y="3037114"/>
            <a:ext cx="5490029" cy="12736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The</a:t>
            </a:r>
            <a:r>
              <a:rPr kumimoji="0" lang="en-US" sz="2800" b="0" i="0" u="none" strike="noStrike" kern="0" cap="none" spc="0" normalizeH="0" noProof="0" dirty="0" smtClean="0">
                <a:ln>
                  <a:noFill/>
                </a:ln>
                <a:solidFill>
                  <a:schemeClr val="tx1"/>
                </a:solidFill>
                <a:effectLst/>
                <a:uLnTx/>
                <a:uFillTx/>
                <a:latin typeface="+mn-lt"/>
                <a:ea typeface="+mn-ea"/>
                <a:cs typeface="+mn-cs"/>
              </a:rPr>
              <a:t> modern version is</a:t>
            </a:r>
            <a:r>
              <a:rPr kumimoji="0" lang="en-US" sz="2800" b="0" i="0" u="none" strike="noStrike" kern="0" cap="none" spc="0" normalizeH="0" baseline="0" noProof="0" dirty="0" smtClean="0">
                <a:ln>
                  <a:noFill/>
                </a:ln>
                <a:solidFill>
                  <a:schemeClr val="tx1"/>
                </a:solidFill>
                <a:effectLst/>
                <a:uLnTx/>
                <a:uFillTx/>
                <a:latin typeface="+mn-lt"/>
                <a:ea typeface="+mn-ea"/>
                <a:cs typeface="+mn-cs"/>
              </a:rPr>
              <a:t>:</a:t>
            </a:r>
          </a:p>
          <a:p>
            <a:pPr marL="742950" marR="0" lvl="1" indent="-285750" algn="l" defTabSz="914400" rtl="0" eaLnBrk="0" fontAlgn="base" latinLnBrk="0" hangingPunct="0">
              <a:lnSpc>
                <a:spcPct val="100000"/>
              </a:lnSpc>
              <a:spcBef>
                <a:spcPct val="20000"/>
              </a:spcBef>
              <a:spcAft>
                <a:spcPct val="0"/>
              </a:spcAft>
              <a:buClr>
                <a:schemeClr val="accent2"/>
              </a:buClr>
              <a:buSzPct val="80000"/>
              <a:buFont typeface="Wingdings" pitchFamily="2" charset="2"/>
              <a:buNone/>
              <a:tabLst/>
              <a:defRPr/>
            </a:pPr>
            <a:r>
              <a:rPr kumimoji="0" lang="en-US" sz="2000" b="0" i="0" u="none" strike="noStrike" kern="0" cap="none" spc="0" normalizeH="0" baseline="0" noProof="0" dirty="0" smtClean="0">
                <a:ln>
                  <a:noFill/>
                </a:ln>
                <a:solidFill>
                  <a:srgbClr val="0000FF"/>
                </a:solidFill>
                <a:effectLst/>
                <a:uLnTx/>
                <a:uFillTx/>
                <a:latin typeface="+mn-lt"/>
                <a:cs typeface="+mn-cs"/>
              </a:rPr>
              <a:t>	</a:t>
            </a:r>
            <a:r>
              <a:rPr kumimoji="0" lang="en-US" sz="2400" b="0" i="0" u="none" strike="noStrike" kern="0" cap="none" spc="0" normalizeH="0" baseline="0" noProof="0" dirty="0" smtClean="0">
                <a:ln>
                  <a:noFill/>
                </a:ln>
                <a:solidFill>
                  <a:srgbClr val="0000FF"/>
                </a:solidFill>
                <a:effectLst/>
                <a:uLnTx/>
                <a:uFillTx/>
                <a:latin typeface="+mn-lt"/>
                <a:cs typeface="+mn-cs"/>
              </a:rPr>
              <a:t>0,</a:t>
            </a:r>
            <a:r>
              <a:rPr kumimoji="0" lang="en-US" sz="2400" b="0" i="0" u="none" strike="noStrike" kern="0" cap="none" spc="0" normalizeH="0" noProof="0" dirty="0" smtClean="0">
                <a:ln>
                  <a:noFill/>
                </a:ln>
                <a:solidFill>
                  <a:srgbClr val="0000FF"/>
                </a:solidFill>
                <a:effectLst/>
                <a:uLnTx/>
                <a:uFillTx/>
                <a:latin typeface="+mn-lt"/>
                <a:cs typeface="+mn-cs"/>
              </a:rPr>
              <a:t> 1</a:t>
            </a:r>
            <a:r>
              <a:rPr kumimoji="0" lang="en-US" sz="2400" b="0" i="0" u="none" strike="noStrike" kern="0" cap="none" spc="0" normalizeH="0" baseline="0" noProof="0" dirty="0" smtClean="0">
                <a:ln>
                  <a:noFill/>
                </a:ln>
                <a:solidFill>
                  <a:srgbClr val="0000FF"/>
                </a:solidFill>
                <a:effectLst/>
                <a:uLnTx/>
                <a:uFillTx/>
                <a:latin typeface="+mn-lt"/>
                <a:cs typeface="+mn-cs"/>
              </a:rPr>
              <a:t>, 1, 2, 3, 5, 8, 13, 21, …</a:t>
            </a: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n"/>
              <a:tabLst/>
              <a:defRPr/>
            </a:pPr>
            <a:endParaRPr kumimoji="0" lang="en-US" sz="3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6" name="Slide Number Placeholder 7"/>
          <p:cNvSpPr>
            <a:spLocks noGrp="1"/>
          </p:cNvSpPr>
          <p:nvPr>
            <p:ph type="sldNum" sz="quarter" idx="11"/>
          </p:nvPr>
        </p:nvSpPr>
        <p:spPr>
          <a:xfrm>
            <a:off x="7779180" y="6459379"/>
            <a:ext cx="907620" cy="246221"/>
          </a:xfrm>
          <a:noFill/>
        </p:spPr>
        <p:txBody>
          <a:bodyPr wrap="square">
            <a:spAutoFit/>
          </a:bodyPr>
          <a:lstStyle/>
          <a:p>
            <a:pPr>
              <a:defRPr/>
            </a:pPr>
            <a:r>
              <a:rPr lang="en-US" dirty="0" smtClean="0"/>
              <a:t>Week11 </a:t>
            </a:r>
            <a:r>
              <a:rPr lang="en-US" dirty="0"/>
              <a:t>- </a:t>
            </a:r>
            <a:fld id="{D744ECD0-9CB4-48EB-9A4D-0BCA2B3D9F75}" type="slidenum">
              <a:rPr lang="en-US"/>
              <a:pPr>
                <a:defRPr/>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amond(in)">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theme/theme1.xml><?xml version="1.0" encoding="utf-8"?>
<a:theme xmlns:a="http://schemas.openxmlformats.org/drawingml/2006/main" name="Pixel">
  <a:themeElements>
    <a:clrScheme name="Custom 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C00000"/>
      </a:hlink>
      <a:folHlink>
        <a:srgbClr val="CC99FF"/>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sq" algn="ctr">
          <a:solidFill>
            <a:srgbClr val="FF0000"/>
          </a:solidFill>
          <a:round/>
          <a:headEnd type="none" w="sm" len="sm"/>
          <a:tailEnd type="none" w="sm" len="sm"/>
        </a:ln>
      </a:spPr>
      <a:bodyP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17104</TotalTime>
  <Words>3713</Words>
  <Application>Microsoft Office PowerPoint</Application>
  <PresentationFormat>On-screen Show (4:3)</PresentationFormat>
  <Paragraphs>880</Paragraphs>
  <Slides>42</Slides>
  <Notes>42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5" baseType="lpstr">
      <vt:lpstr>Pixel</vt:lpstr>
      <vt:lpstr>Equation</vt:lpstr>
      <vt:lpstr>Clip</vt:lpstr>
      <vt:lpstr>CS1010: Programming Methodology</vt:lpstr>
      <vt:lpstr>Week 11: Recursion</vt:lpstr>
      <vt:lpstr>1. Write Recursive Program (1/2)</vt:lpstr>
      <vt:lpstr>1. Write Recursive Program (2/2)</vt:lpstr>
      <vt:lpstr>2. Demo #1: Factorial (1/4)</vt:lpstr>
      <vt:lpstr>2. Demo #1: Factorial (2/4)</vt:lpstr>
      <vt:lpstr>2. Demo #1: Factorial (3/4)</vt:lpstr>
      <vt:lpstr>2. Demo #1: Factorial (4/4)</vt:lpstr>
      <vt:lpstr>3. Demo #2: Fibonacci (1/3)</vt:lpstr>
      <vt:lpstr>3. Demo #2: Fibonacci (2/3)</vt:lpstr>
      <vt:lpstr>3. Fibonacci (3/3)</vt:lpstr>
      <vt:lpstr>4. Gist of Recursion (1/7)</vt:lpstr>
      <vt:lpstr>4. Gist of Recursion (2/7)</vt:lpstr>
      <vt:lpstr>4. Gist of Recursion (3/7)</vt:lpstr>
      <vt:lpstr>4. Gist of Recursion (4/7)</vt:lpstr>
      <vt:lpstr>4. Gist of Recursion (5/7)</vt:lpstr>
      <vt:lpstr>4. Gist of Recursion (6/7)</vt:lpstr>
      <vt:lpstr>4. Gist of Recursion (7/7)</vt:lpstr>
      <vt:lpstr>5. Exercises #1</vt:lpstr>
      <vt:lpstr>5. Exercises #2</vt:lpstr>
      <vt:lpstr>5. Exercises #3</vt:lpstr>
      <vt:lpstr>6. Thinking Recursively</vt:lpstr>
      <vt:lpstr>7. Think: Sum of Squares (1/6)</vt:lpstr>
      <vt:lpstr>7. Think: Sum of Squares (2/6)</vt:lpstr>
      <vt:lpstr>7. Think: Sum of Squares (3/6)</vt:lpstr>
      <vt:lpstr>7. Think: Sum of Squares (4/6)</vt:lpstr>
      <vt:lpstr>7. Think: Sum of Squares (5/6)</vt:lpstr>
      <vt:lpstr>7. Think: Sum of Squares (6/6)</vt:lpstr>
      <vt:lpstr>8. Demo #3: Counting Occurrences (1/4)</vt:lpstr>
      <vt:lpstr>8. Demo #3: Counting Occurrences (2/4)</vt:lpstr>
      <vt:lpstr>8. Demo #3: Counting Occurrences (3/4)</vt:lpstr>
      <vt:lpstr>8. Demo #3: Counting Occurrences (4/4)</vt:lpstr>
      <vt:lpstr>9. Auxiliary Function (1/3)</vt:lpstr>
      <vt:lpstr>9. Auxiliary Function (2/3)</vt:lpstr>
      <vt:lpstr>9. Auxiliary Function (3/3)</vt:lpstr>
      <vt:lpstr>10. Exercise #4: Sum Array </vt:lpstr>
      <vt:lpstr>11. Tracing Recursive Codes</vt:lpstr>
      <vt:lpstr>12. Recursion versus Iteration (1/2)</vt:lpstr>
      <vt:lpstr>12. Recursion versus Iteration (2/2)</vt:lpstr>
      <vt:lpstr>Summary for Today</vt:lpstr>
      <vt:lpstr>Announcement</vt:lpstr>
      <vt:lpstr>End of File</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11 lecture notes</dc:subject>
  <dc:creator>Zhou Lifeng</dc:creator>
  <cp:lastModifiedBy>Zhou Lifeng</cp:lastModifiedBy>
  <cp:revision>2442</cp:revision>
  <dcterms:created xsi:type="dcterms:W3CDTF">1998-09-05T15:03:32Z</dcterms:created>
  <dcterms:modified xsi:type="dcterms:W3CDTF">2012-03-25T14:50:45Z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