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793" r:id="rId1"/>
  </p:sldMasterIdLst>
  <p:notesMasterIdLst>
    <p:notesMasterId r:id="rId44"/>
  </p:notesMasterIdLst>
  <p:handoutMasterIdLst>
    <p:handoutMasterId r:id="rId45"/>
  </p:handoutMasterIdLst>
  <p:sldIdLst>
    <p:sldId id="256" r:id="rId2"/>
    <p:sldId id="663" r:id="rId3"/>
    <p:sldId id="636" r:id="rId4"/>
    <p:sldId id="620" r:id="rId5"/>
    <p:sldId id="568" r:id="rId6"/>
    <p:sldId id="573" r:id="rId7"/>
    <p:sldId id="621" r:id="rId8"/>
    <p:sldId id="574" r:id="rId9"/>
    <p:sldId id="611" r:id="rId10"/>
    <p:sldId id="643" r:id="rId11"/>
    <p:sldId id="642" r:id="rId12"/>
    <p:sldId id="628" r:id="rId13"/>
    <p:sldId id="629" r:id="rId14"/>
    <p:sldId id="622" r:id="rId15"/>
    <p:sldId id="623" r:id="rId16"/>
    <p:sldId id="659" r:id="rId17"/>
    <p:sldId id="624" r:id="rId18"/>
    <p:sldId id="649" r:id="rId19"/>
    <p:sldId id="650" r:id="rId20"/>
    <p:sldId id="639" r:id="rId21"/>
    <p:sldId id="626" r:id="rId22"/>
    <p:sldId id="644" r:id="rId23"/>
    <p:sldId id="645" r:id="rId24"/>
    <p:sldId id="627" r:id="rId25"/>
    <p:sldId id="648" r:id="rId26"/>
    <p:sldId id="617" r:id="rId27"/>
    <p:sldId id="646" r:id="rId28"/>
    <p:sldId id="647" r:id="rId29"/>
    <p:sldId id="661" r:id="rId30"/>
    <p:sldId id="651" r:id="rId31"/>
    <p:sldId id="652" r:id="rId32"/>
    <p:sldId id="587" r:id="rId33"/>
    <p:sldId id="660" r:id="rId34"/>
    <p:sldId id="653" r:id="rId35"/>
    <p:sldId id="655" r:id="rId36"/>
    <p:sldId id="656" r:id="rId37"/>
    <p:sldId id="657" r:id="rId38"/>
    <p:sldId id="630" r:id="rId39"/>
    <p:sldId id="658" r:id="rId40"/>
    <p:sldId id="667" r:id="rId41"/>
    <p:sldId id="665" r:id="rId42"/>
    <p:sldId id="567" r:id="rId43"/>
  </p:sldIdLst>
  <p:sldSz cx="9144000" cy="6858000" type="screen4x3"/>
  <p:notesSz cx="6858000" cy="9945688"/>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CCFFCC"/>
    <a:srgbClr val="0000FF"/>
    <a:srgbClr val="9933FF"/>
    <a:srgbClr val="006600"/>
    <a:srgbClr val="99FFCC"/>
    <a:srgbClr val="FFFFCC"/>
    <a:srgbClr val="FF0000"/>
    <a:srgbClr val="993366"/>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88845" autoAdjust="0"/>
  </p:normalViewPr>
  <p:slideViewPr>
    <p:cSldViewPr snapToGrid="0" snapToObjects="1">
      <p:cViewPr varScale="1">
        <p:scale>
          <a:sx n="59" d="100"/>
          <a:sy n="59" d="100"/>
        </p:scale>
        <p:origin x="-536"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p:scale>
          <a:sx n="100" d="100"/>
          <a:sy n="100" d="100"/>
        </p:scale>
        <p:origin x="-2808" y="-78"/>
      </p:cViewPr>
      <p:guideLst>
        <p:guide orient="horz" pos="3134"/>
        <p:guide pos="2161"/>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32.xml"/><Relationship Id="rId13" Type="http://schemas.openxmlformats.org/officeDocument/2006/relationships/slide" Target="slides/slide37.xml"/><Relationship Id="rId3" Type="http://schemas.openxmlformats.org/officeDocument/2006/relationships/slide" Target="slides/slide27.xml"/><Relationship Id="rId7" Type="http://schemas.openxmlformats.org/officeDocument/2006/relationships/slide" Target="slides/slide31.xml"/><Relationship Id="rId12" Type="http://schemas.openxmlformats.org/officeDocument/2006/relationships/slide" Target="slides/slide36.xml"/><Relationship Id="rId2" Type="http://schemas.openxmlformats.org/officeDocument/2006/relationships/slide" Target="slides/slide26.xml"/><Relationship Id="rId1" Type="http://schemas.openxmlformats.org/officeDocument/2006/relationships/slide" Target="slides/slide25.xml"/><Relationship Id="rId6" Type="http://schemas.openxmlformats.org/officeDocument/2006/relationships/slide" Target="slides/slide30.xml"/><Relationship Id="rId11" Type="http://schemas.openxmlformats.org/officeDocument/2006/relationships/slide" Target="slides/slide35.xml"/><Relationship Id="rId5" Type="http://schemas.openxmlformats.org/officeDocument/2006/relationships/slide" Target="slides/slide29.xml"/><Relationship Id="rId15" Type="http://schemas.openxmlformats.org/officeDocument/2006/relationships/slide" Target="slides/slide39.xml"/><Relationship Id="rId10" Type="http://schemas.openxmlformats.org/officeDocument/2006/relationships/slide" Target="slides/slide34.xml"/><Relationship Id="rId4" Type="http://schemas.openxmlformats.org/officeDocument/2006/relationships/slide" Target="slides/slide28.xml"/><Relationship Id="rId9" Type="http://schemas.openxmlformats.org/officeDocument/2006/relationships/slide" Target="slides/slide33.xml"/><Relationship Id="rId14"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1" y="1"/>
            <a:ext cx="2972290" cy="497766"/>
          </a:xfrm>
          <a:prstGeom prst="rect">
            <a:avLst/>
          </a:prstGeom>
          <a:noFill/>
          <a:ln w="12700" cap="sq">
            <a:noFill/>
            <a:miter lim="800000"/>
            <a:headEnd type="none" w="sm" len="sm"/>
            <a:tailEnd type="none" w="sm" len="sm"/>
          </a:ln>
          <a:effectLst/>
        </p:spPr>
        <p:txBody>
          <a:bodyPr vert="horz" wrap="square" lIns="97087" tIns="48543" rIns="97087" bIns="48543" numCol="1" anchor="t" anchorCtr="0" compatLnSpc="1">
            <a:prstTxWarp prst="textNoShape">
              <a:avLst/>
            </a:prstTxWarp>
          </a:bodyPr>
          <a:lstStyle>
            <a:lvl1pPr defTabSz="971241" eaLnBrk="0" hangingPunct="0">
              <a:defRPr sz="1300">
                <a:latin typeface="Times New Roman" pitchFamily="18" charset="0"/>
                <a:cs typeface="Arial" charset="0"/>
              </a:defRPr>
            </a:lvl1pPr>
          </a:lstStyle>
          <a:p>
            <a:pPr>
              <a:defRPr/>
            </a:pPr>
            <a:r>
              <a:rPr lang="en-GB"/>
              <a:t>CS1010 Programming Methodology</a:t>
            </a:r>
          </a:p>
        </p:txBody>
      </p:sp>
      <p:sp>
        <p:nvSpPr>
          <p:cNvPr id="62467" name="Rectangle 1027"/>
          <p:cNvSpPr>
            <a:spLocks noGrp="1" noChangeArrowheads="1"/>
          </p:cNvSpPr>
          <p:nvPr>
            <p:ph type="dt" sz="quarter" idx="1"/>
          </p:nvPr>
        </p:nvSpPr>
        <p:spPr bwMode="auto">
          <a:xfrm>
            <a:off x="3885710" y="1"/>
            <a:ext cx="2972290" cy="497766"/>
          </a:xfrm>
          <a:prstGeom prst="rect">
            <a:avLst/>
          </a:prstGeom>
          <a:noFill/>
          <a:ln w="12700" cap="sq">
            <a:noFill/>
            <a:miter lim="800000"/>
            <a:headEnd type="none" w="sm" len="sm"/>
            <a:tailEnd type="none" w="sm" len="sm"/>
          </a:ln>
          <a:effectLst/>
        </p:spPr>
        <p:txBody>
          <a:bodyPr vert="horz" wrap="square" lIns="97087" tIns="48543" rIns="97087" bIns="48543" numCol="1" anchor="t" anchorCtr="0" compatLnSpc="1">
            <a:prstTxWarp prst="textNoShape">
              <a:avLst/>
            </a:prstTxWarp>
          </a:bodyPr>
          <a:lstStyle>
            <a:lvl1pPr algn="r" defTabSz="970217" eaLnBrk="0" hangingPunct="0">
              <a:defRPr sz="1300">
                <a:latin typeface="Times New Roman" pitchFamily="18" charset="0"/>
              </a:defRPr>
            </a:lvl1pPr>
          </a:lstStyle>
          <a:p>
            <a:endParaRPr lang="en-GB"/>
          </a:p>
        </p:txBody>
      </p:sp>
      <p:sp>
        <p:nvSpPr>
          <p:cNvPr id="62468" name="Rectangle 1028"/>
          <p:cNvSpPr>
            <a:spLocks noGrp="1" noChangeArrowheads="1"/>
          </p:cNvSpPr>
          <p:nvPr>
            <p:ph type="ftr" sz="quarter" idx="2"/>
          </p:nvPr>
        </p:nvSpPr>
        <p:spPr bwMode="auto">
          <a:xfrm>
            <a:off x="1" y="9447922"/>
            <a:ext cx="2972290" cy="497766"/>
          </a:xfrm>
          <a:prstGeom prst="rect">
            <a:avLst/>
          </a:prstGeom>
          <a:noFill/>
          <a:ln w="12700" cap="sq">
            <a:noFill/>
            <a:miter lim="800000"/>
            <a:headEnd type="none" w="sm" len="sm"/>
            <a:tailEnd type="none" w="sm" len="sm"/>
          </a:ln>
          <a:effectLst/>
        </p:spPr>
        <p:txBody>
          <a:bodyPr vert="horz" wrap="square" lIns="97087" tIns="48543" rIns="97087" bIns="48543" numCol="1" anchor="b" anchorCtr="0" compatLnSpc="1">
            <a:prstTxWarp prst="textNoShape">
              <a:avLst/>
            </a:prstTxWarp>
          </a:bodyPr>
          <a:lstStyle>
            <a:lvl1pPr defTabSz="970217" eaLnBrk="0" hangingPunct="0">
              <a:defRPr sz="1300">
                <a:latin typeface="Times New Roman" pitchFamily="18" charset="0"/>
              </a:defRPr>
            </a:lvl1pPr>
          </a:lstStyle>
          <a:p>
            <a:endParaRPr lang="en-GB"/>
          </a:p>
        </p:txBody>
      </p:sp>
      <p:sp>
        <p:nvSpPr>
          <p:cNvPr id="62469" name="Rectangle 1029"/>
          <p:cNvSpPr>
            <a:spLocks noGrp="1" noChangeArrowheads="1"/>
          </p:cNvSpPr>
          <p:nvPr>
            <p:ph type="sldNum" sz="quarter" idx="3"/>
          </p:nvPr>
        </p:nvSpPr>
        <p:spPr bwMode="auto">
          <a:xfrm>
            <a:off x="3885710" y="9447922"/>
            <a:ext cx="2972290" cy="497766"/>
          </a:xfrm>
          <a:prstGeom prst="rect">
            <a:avLst/>
          </a:prstGeom>
          <a:noFill/>
          <a:ln w="12700" cap="sq">
            <a:noFill/>
            <a:miter lim="800000"/>
            <a:headEnd type="none" w="sm" len="sm"/>
            <a:tailEnd type="none" w="sm" len="sm"/>
          </a:ln>
          <a:effectLst/>
        </p:spPr>
        <p:txBody>
          <a:bodyPr vert="horz" wrap="square" lIns="97087" tIns="48543" rIns="97087" bIns="48543" numCol="1" anchor="b" anchorCtr="0" compatLnSpc="1">
            <a:prstTxWarp prst="textNoShape">
              <a:avLst/>
            </a:prstTxWarp>
          </a:bodyPr>
          <a:lstStyle>
            <a:lvl1pPr algn="r" defTabSz="970217" eaLnBrk="0" hangingPunct="0">
              <a:defRPr sz="1300">
                <a:latin typeface="Times New Roman" pitchFamily="18" charset="0"/>
              </a:defRPr>
            </a:lvl1pPr>
          </a:lstStyle>
          <a:p>
            <a:fld id="{A77202F6-8C6C-473A-A128-73B38962454A}" type="slidenum">
              <a:rPr lang="en-GB"/>
              <a:pPr/>
              <a:t>‹#›</a:t>
            </a:fld>
            <a:endParaRPr lang="en-GB"/>
          </a:p>
        </p:txBody>
      </p:sp>
    </p:spTree>
    <p:extLst>
      <p:ext uri="{BB962C8B-B14F-4D97-AF65-F5344CB8AC3E}">
        <p14:creationId xmlns:p14="http://schemas.microsoft.com/office/powerpoint/2010/main" val="23264565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1" y="1"/>
            <a:ext cx="2972290" cy="497766"/>
          </a:xfrm>
          <a:prstGeom prst="rect">
            <a:avLst/>
          </a:prstGeom>
          <a:noFill/>
          <a:ln w="12700" cap="sq">
            <a:noFill/>
            <a:miter lim="800000"/>
            <a:headEnd type="none" w="sm" len="sm"/>
            <a:tailEnd type="none" w="sm" len="sm"/>
          </a:ln>
          <a:effectLst/>
        </p:spPr>
        <p:txBody>
          <a:bodyPr vert="horz" wrap="square" lIns="97087" tIns="48543" rIns="97087" bIns="48543" numCol="1" anchor="t" anchorCtr="0" compatLnSpc="1">
            <a:prstTxWarp prst="textNoShape">
              <a:avLst/>
            </a:prstTxWarp>
          </a:bodyPr>
          <a:lstStyle>
            <a:lvl1pPr defTabSz="971241" eaLnBrk="0" hangingPunct="0">
              <a:defRPr lang="en-GB" sz="1400">
                <a:latin typeface="+mj-lt"/>
                <a:cs typeface="Arial" charset="0"/>
              </a:defRPr>
            </a:lvl1pPr>
          </a:lstStyle>
          <a:p>
            <a:pPr>
              <a:defRPr/>
            </a:pPr>
            <a:r>
              <a:rPr lang="en-US"/>
              <a:t>CS1010 Programming Methodology</a:t>
            </a:r>
          </a:p>
        </p:txBody>
      </p:sp>
      <p:sp>
        <p:nvSpPr>
          <p:cNvPr id="50179" name="Rectangle 4"/>
          <p:cNvSpPr>
            <a:spLocks noGrp="1" noRot="1" noChangeAspect="1" noChangeArrowheads="1" noTextEdit="1"/>
          </p:cNvSpPr>
          <p:nvPr>
            <p:ph type="sldImg" idx="2"/>
          </p:nvPr>
        </p:nvSpPr>
        <p:spPr bwMode="auto">
          <a:xfrm>
            <a:off x="942975" y="746125"/>
            <a:ext cx="4973638" cy="3729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1" name="Rectangle 5"/>
          <p:cNvSpPr>
            <a:spLocks noGrp="1" noChangeArrowheads="1"/>
          </p:cNvSpPr>
          <p:nvPr>
            <p:ph type="body" sz="quarter" idx="3"/>
          </p:nvPr>
        </p:nvSpPr>
        <p:spPr bwMode="auto">
          <a:xfrm>
            <a:off x="915054" y="4722356"/>
            <a:ext cx="5027893" cy="4476684"/>
          </a:xfrm>
          <a:prstGeom prst="rect">
            <a:avLst/>
          </a:prstGeom>
          <a:noFill/>
          <a:ln w="12700" cap="sq">
            <a:noFill/>
            <a:miter lim="800000"/>
            <a:headEnd type="none" w="sm" len="sm"/>
            <a:tailEnd type="none" w="sm" len="sm"/>
          </a:ln>
          <a:effectLst/>
        </p:spPr>
        <p:txBody>
          <a:bodyPr vert="horz" wrap="square" lIns="97087" tIns="48543" rIns="97087" bIns="4854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1" y="9447922"/>
            <a:ext cx="2972290" cy="497766"/>
          </a:xfrm>
          <a:prstGeom prst="rect">
            <a:avLst/>
          </a:prstGeom>
          <a:noFill/>
          <a:ln w="12700" cap="sq">
            <a:noFill/>
            <a:miter lim="800000"/>
            <a:headEnd type="none" w="sm" len="sm"/>
            <a:tailEnd type="none" w="sm" len="sm"/>
          </a:ln>
          <a:effectLst/>
        </p:spPr>
        <p:txBody>
          <a:bodyPr vert="horz" wrap="square" lIns="97087" tIns="48543" rIns="97087" bIns="48543" numCol="1" anchor="b" anchorCtr="0" compatLnSpc="1">
            <a:prstTxWarp prst="textNoShape">
              <a:avLst/>
            </a:prstTxWarp>
          </a:bodyPr>
          <a:lstStyle>
            <a:lvl1pPr defTabSz="970217" eaLnBrk="0" hangingPunct="0">
              <a:defRPr sz="1300">
                <a:latin typeface="Times New Roman" pitchFamily="18" charset="0"/>
              </a:defRPr>
            </a:lvl1pPr>
          </a:lstStyle>
          <a:p>
            <a:endParaRPr lang="en-GB"/>
          </a:p>
        </p:txBody>
      </p:sp>
      <p:sp>
        <p:nvSpPr>
          <p:cNvPr id="60423" name="Rectangle 7"/>
          <p:cNvSpPr>
            <a:spLocks noGrp="1" noChangeArrowheads="1"/>
          </p:cNvSpPr>
          <p:nvPr>
            <p:ph type="sldNum" sz="quarter" idx="5"/>
          </p:nvPr>
        </p:nvSpPr>
        <p:spPr bwMode="auto">
          <a:xfrm>
            <a:off x="3885710" y="9447922"/>
            <a:ext cx="2972290" cy="497766"/>
          </a:xfrm>
          <a:prstGeom prst="rect">
            <a:avLst/>
          </a:prstGeom>
          <a:noFill/>
          <a:ln w="12700" cap="sq">
            <a:noFill/>
            <a:miter lim="800000"/>
            <a:headEnd type="none" w="sm" len="sm"/>
            <a:tailEnd type="none" w="sm" len="sm"/>
          </a:ln>
          <a:effectLst/>
        </p:spPr>
        <p:txBody>
          <a:bodyPr vert="horz" wrap="square" lIns="97087" tIns="48543" rIns="97087" bIns="48543" numCol="1" anchor="b" anchorCtr="0" compatLnSpc="1">
            <a:prstTxWarp prst="textNoShape">
              <a:avLst/>
            </a:prstTxWarp>
          </a:bodyPr>
          <a:lstStyle>
            <a:lvl1pPr algn="r" defTabSz="970217" eaLnBrk="0" hangingPunct="0">
              <a:defRPr sz="1300">
                <a:latin typeface="Times New Roman" pitchFamily="18" charset="0"/>
              </a:defRPr>
            </a:lvl1pPr>
          </a:lstStyle>
          <a:p>
            <a:fld id="{F54A0A0D-5D57-4D28-B6BA-A646BF7911D2}" type="slidenum">
              <a:rPr lang="en-GB"/>
              <a:pPr/>
              <a:t>‹#›</a:t>
            </a:fld>
            <a:endParaRPr lang="en-GB"/>
          </a:p>
        </p:txBody>
      </p:sp>
      <p:sp>
        <p:nvSpPr>
          <p:cNvPr id="8" name="Date Placeholder 7"/>
          <p:cNvSpPr>
            <a:spLocks noGrp="1"/>
          </p:cNvSpPr>
          <p:nvPr>
            <p:ph type="dt" idx="1"/>
          </p:nvPr>
        </p:nvSpPr>
        <p:spPr>
          <a:xfrm>
            <a:off x="3885710" y="1"/>
            <a:ext cx="2970656" cy="497766"/>
          </a:xfrm>
          <a:prstGeom prst="rect">
            <a:avLst/>
          </a:prstGeom>
        </p:spPr>
        <p:txBody>
          <a:bodyPr vert="horz" wrap="square" lIns="93239" tIns="46619" rIns="93239" bIns="46619" numCol="1" anchor="t" anchorCtr="0" compatLnSpc="1">
            <a:prstTxWarp prst="textNoShape">
              <a:avLst/>
            </a:prstTxWarp>
          </a:bodyPr>
          <a:lstStyle>
            <a:lvl1pPr algn="r">
              <a:defRPr sz="1200"/>
            </a:lvl1pPr>
          </a:lstStyle>
          <a:p>
            <a:fld id="{09B8B13E-CBE6-414E-9FA7-0A5CD98EDAAE}" type="datetimeFigureOut">
              <a:rPr lang="en-US"/>
              <a:pPr/>
              <a:t>4/1/2012</a:t>
            </a:fld>
            <a:endParaRPr lang="en-US"/>
          </a:p>
        </p:txBody>
      </p:sp>
    </p:spTree>
    <p:extLst>
      <p:ext uri="{BB962C8B-B14F-4D97-AF65-F5344CB8AC3E}">
        <p14:creationId xmlns:p14="http://schemas.microsoft.com/office/powerpoint/2010/main" val="3659316232"/>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51203" name="Rectangle 1026"/>
          <p:cNvSpPr>
            <a:spLocks noGrp="1" noRot="1" noChangeAspect="1" noChangeArrowheads="1" noTextEdit="1"/>
          </p:cNvSpPr>
          <p:nvPr>
            <p:ph type="sldImg"/>
          </p:nvPr>
        </p:nvSpPr>
        <p:spPr>
          <a:ln/>
        </p:spPr>
      </p:sp>
      <p:sp>
        <p:nvSpPr>
          <p:cNvPr id="51204"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defTabSz="931408">
              <a:defRPr/>
            </a:pPr>
            <a:r>
              <a:rPr lang="en-US" dirty="0" err="1" smtClean="0">
                <a:cs typeface="Times New Roman" pitchFamily="18" charset="0"/>
              </a:rPr>
              <a:t>typedef</a:t>
            </a:r>
            <a:r>
              <a:rPr lang="en-US" baseline="0" dirty="0" smtClean="0">
                <a:cs typeface="Times New Roman" pitchFamily="18" charset="0"/>
              </a:rPr>
              <a:t> can be used to create synonym of a type.</a:t>
            </a:r>
          </a:p>
          <a:p>
            <a:pPr defTabSz="931408">
              <a:defRPr/>
            </a:pPr>
            <a:r>
              <a:rPr lang="en-US" baseline="0" dirty="0" err="1" smtClean="0">
                <a:cs typeface="Times New Roman" pitchFamily="18" charset="0"/>
              </a:rPr>
              <a:t>eg</a:t>
            </a:r>
            <a:r>
              <a:rPr lang="en-US" baseline="0" dirty="0" smtClean="0">
                <a:cs typeface="Times New Roman" pitchFamily="18" charset="0"/>
              </a:rPr>
              <a:t>: </a:t>
            </a:r>
            <a:r>
              <a:rPr lang="en-US" baseline="0" dirty="0" err="1" smtClean="0">
                <a:cs typeface="Times New Roman" pitchFamily="18" charset="0"/>
              </a:rPr>
              <a:t>typedef</a:t>
            </a:r>
            <a:r>
              <a:rPr lang="en-US" baseline="0" dirty="0" smtClean="0">
                <a:cs typeface="Times New Roman" pitchFamily="18" charset="0"/>
              </a:rPr>
              <a:t> float </a:t>
            </a:r>
            <a:r>
              <a:rPr lang="en-US" baseline="0" dirty="0" err="1" smtClean="0">
                <a:cs typeface="Times New Roman" pitchFamily="18" charset="0"/>
              </a:rPr>
              <a:t>realnum</a:t>
            </a:r>
            <a:r>
              <a:rPr lang="en-US" baseline="0" dirty="0" smtClean="0">
                <a:cs typeface="Times New Roman" pitchFamily="18" charset="0"/>
              </a:rPr>
              <a:t>;</a:t>
            </a: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61445"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70217" eaLnBrk="0" hangingPunct="0">
              <a:defRPr>
                <a:solidFill>
                  <a:schemeClr val="tx1"/>
                </a:solidFill>
                <a:latin typeface="Arial" charset="0"/>
                <a:cs typeface="Arial" charset="0"/>
              </a:defRPr>
            </a:lvl1pPr>
            <a:lvl2pPr marL="756769" indent="-291065" defTabSz="970217" eaLnBrk="0" hangingPunct="0">
              <a:defRPr>
                <a:solidFill>
                  <a:schemeClr val="tx1"/>
                </a:solidFill>
                <a:latin typeface="Arial" charset="0"/>
                <a:cs typeface="Arial" charset="0"/>
              </a:defRPr>
            </a:lvl2pPr>
            <a:lvl3pPr marL="1164260" indent="-232852" defTabSz="970217" eaLnBrk="0" hangingPunct="0">
              <a:defRPr>
                <a:solidFill>
                  <a:schemeClr val="tx1"/>
                </a:solidFill>
                <a:latin typeface="Arial" charset="0"/>
                <a:cs typeface="Arial" charset="0"/>
              </a:defRPr>
            </a:lvl3pPr>
            <a:lvl4pPr marL="1629964" indent="-232852" defTabSz="970217" eaLnBrk="0" hangingPunct="0">
              <a:defRPr>
                <a:solidFill>
                  <a:schemeClr val="tx1"/>
                </a:solidFill>
                <a:latin typeface="Arial" charset="0"/>
                <a:cs typeface="Arial" charset="0"/>
              </a:defRPr>
            </a:lvl4pPr>
            <a:lvl5pPr marL="2095668" indent="-232852" defTabSz="970217" eaLnBrk="0" hangingPunct="0">
              <a:defRPr>
                <a:solidFill>
                  <a:schemeClr val="tx1"/>
                </a:solidFill>
                <a:latin typeface="Arial" charset="0"/>
                <a:cs typeface="Arial" charset="0"/>
              </a:defRPr>
            </a:lvl5pPr>
            <a:lvl6pPr marL="2561372" indent="-232852" defTabSz="970217" eaLnBrk="0" fontAlgn="base" hangingPunct="0">
              <a:spcBef>
                <a:spcPct val="0"/>
              </a:spcBef>
              <a:spcAft>
                <a:spcPct val="0"/>
              </a:spcAft>
              <a:defRPr>
                <a:solidFill>
                  <a:schemeClr val="tx1"/>
                </a:solidFill>
                <a:latin typeface="Arial" charset="0"/>
                <a:cs typeface="Arial" charset="0"/>
              </a:defRPr>
            </a:lvl6pPr>
            <a:lvl7pPr marL="3027075" indent="-232852" defTabSz="970217" eaLnBrk="0" fontAlgn="base" hangingPunct="0">
              <a:spcBef>
                <a:spcPct val="0"/>
              </a:spcBef>
              <a:spcAft>
                <a:spcPct val="0"/>
              </a:spcAft>
              <a:defRPr>
                <a:solidFill>
                  <a:schemeClr val="tx1"/>
                </a:solidFill>
                <a:latin typeface="Arial" charset="0"/>
                <a:cs typeface="Arial" charset="0"/>
              </a:defRPr>
            </a:lvl7pPr>
            <a:lvl8pPr marL="3492779" indent="-232852" defTabSz="970217" eaLnBrk="0" fontAlgn="base" hangingPunct="0">
              <a:spcBef>
                <a:spcPct val="0"/>
              </a:spcBef>
              <a:spcAft>
                <a:spcPct val="0"/>
              </a:spcAft>
              <a:defRPr>
                <a:solidFill>
                  <a:schemeClr val="tx1"/>
                </a:solidFill>
                <a:latin typeface="Arial" charset="0"/>
                <a:cs typeface="Arial" charset="0"/>
              </a:defRPr>
            </a:lvl8pPr>
            <a:lvl9pPr marL="3958483" indent="-232852" defTabSz="970217" eaLnBrk="0" fontAlgn="base" hangingPunct="0">
              <a:spcBef>
                <a:spcPct val="0"/>
              </a:spcBef>
              <a:spcAft>
                <a:spcPct val="0"/>
              </a:spcAft>
              <a:defRPr>
                <a:solidFill>
                  <a:schemeClr val="tx1"/>
                </a:solidFill>
                <a:latin typeface="Arial" charset="0"/>
                <a:cs typeface="Arial" charset="0"/>
              </a:defRPr>
            </a:lvl9pPr>
          </a:lstStyle>
          <a:p>
            <a:fld id="{0443B273-A09F-4EE9-8204-4F3DFD65CBFE}" type="slidenum">
              <a:rPr lang="en-GB">
                <a:latin typeface="Times New Roman" pitchFamily="18" charset="0"/>
              </a:rPr>
              <a:pPr/>
              <a:t>10</a:t>
            </a:fld>
            <a:endParaRPr lang="en-GB">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defTabSz="931408">
              <a:defRPr/>
            </a:pPr>
            <a:endParaRPr lang="en-US" dirty="0" smtClean="0">
              <a:cs typeface="Times New Roman" pitchFamily="18"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61445"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70217" eaLnBrk="0" hangingPunct="0">
              <a:defRPr>
                <a:solidFill>
                  <a:schemeClr val="tx1"/>
                </a:solidFill>
                <a:latin typeface="Arial" charset="0"/>
                <a:cs typeface="Arial" charset="0"/>
              </a:defRPr>
            </a:lvl1pPr>
            <a:lvl2pPr marL="756769" indent="-291065" defTabSz="970217" eaLnBrk="0" hangingPunct="0">
              <a:defRPr>
                <a:solidFill>
                  <a:schemeClr val="tx1"/>
                </a:solidFill>
                <a:latin typeface="Arial" charset="0"/>
                <a:cs typeface="Arial" charset="0"/>
              </a:defRPr>
            </a:lvl2pPr>
            <a:lvl3pPr marL="1164260" indent="-232852" defTabSz="970217" eaLnBrk="0" hangingPunct="0">
              <a:defRPr>
                <a:solidFill>
                  <a:schemeClr val="tx1"/>
                </a:solidFill>
                <a:latin typeface="Arial" charset="0"/>
                <a:cs typeface="Arial" charset="0"/>
              </a:defRPr>
            </a:lvl3pPr>
            <a:lvl4pPr marL="1629964" indent="-232852" defTabSz="970217" eaLnBrk="0" hangingPunct="0">
              <a:defRPr>
                <a:solidFill>
                  <a:schemeClr val="tx1"/>
                </a:solidFill>
                <a:latin typeface="Arial" charset="0"/>
                <a:cs typeface="Arial" charset="0"/>
              </a:defRPr>
            </a:lvl4pPr>
            <a:lvl5pPr marL="2095668" indent="-232852" defTabSz="970217" eaLnBrk="0" hangingPunct="0">
              <a:defRPr>
                <a:solidFill>
                  <a:schemeClr val="tx1"/>
                </a:solidFill>
                <a:latin typeface="Arial" charset="0"/>
                <a:cs typeface="Arial" charset="0"/>
              </a:defRPr>
            </a:lvl5pPr>
            <a:lvl6pPr marL="2561372" indent="-232852" defTabSz="970217" eaLnBrk="0" fontAlgn="base" hangingPunct="0">
              <a:spcBef>
                <a:spcPct val="0"/>
              </a:spcBef>
              <a:spcAft>
                <a:spcPct val="0"/>
              </a:spcAft>
              <a:defRPr>
                <a:solidFill>
                  <a:schemeClr val="tx1"/>
                </a:solidFill>
                <a:latin typeface="Arial" charset="0"/>
                <a:cs typeface="Arial" charset="0"/>
              </a:defRPr>
            </a:lvl6pPr>
            <a:lvl7pPr marL="3027075" indent="-232852" defTabSz="970217" eaLnBrk="0" fontAlgn="base" hangingPunct="0">
              <a:spcBef>
                <a:spcPct val="0"/>
              </a:spcBef>
              <a:spcAft>
                <a:spcPct val="0"/>
              </a:spcAft>
              <a:defRPr>
                <a:solidFill>
                  <a:schemeClr val="tx1"/>
                </a:solidFill>
                <a:latin typeface="Arial" charset="0"/>
                <a:cs typeface="Arial" charset="0"/>
              </a:defRPr>
            </a:lvl7pPr>
            <a:lvl8pPr marL="3492779" indent="-232852" defTabSz="970217" eaLnBrk="0" fontAlgn="base" hangingPunct="0">
              <a:spcBef>
                <a:spcPct val="0"/>
              </a:spcBef>
              <a:spcAft>
                <a:spcPct val="0"/>
              </a:spcAft>
              <a:defRPr>
                <a:solidFill>
                  <a:schemeClr val="tx1"/>
                </a:solidFill>
                <a:latin typeface="Arial" charset="0"/>
                <a:cs typeface="Arial" charset="0"/>
              </a:defRPr>
            </a:lvl8pPr>
            <a:lvl9pPr marL="3958483" indent="-232852" defTabSz="970217" eaLnBrk="0" fontAlgn="base" hangingPunct="0">
              <a:spcBef>
                <a:spcPct val="0"/>
              </a:spcBef>
              <a:spcAft>
                <a:spcPct val="0"/>
              </a:spcAft>
              <a:defRPr>
                <a:solidFill>
                  <a:schemeClr val="tx1"/>
                </a:solidFill>
                <a:latin typeface="Arial" charset="0"/>
                <a:cs typeface="Arial" charset="0"/>
              </a:defRPr>
            </a:lvl9pPr>
          </a:lstStyle>
          <a:p>
            <a:fld id="{0443B273-A09F-4EE9-8204-4F3DFD65CBFE}" type="slidenum">
              <a:rPr lang="en-GB">
                <a:latin typeface="Times New Roman" pitchFamily="18" charset="0"/>
              </a:rPr>
              <a:pPr/>
              <a:t>11</a:t>
            </a:fld>
            <a:endParaRPr lang="en-GB">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SG"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6246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70217" eaLnBrk="0" hangingPunct="0">
              <a:defRPr>
                <a:solidFill>
                  <a:schemeClr val="tx1"/>
                </a:solidFill>
                <a:latin typeface="Arial" charset="0"/>
                <a:cs typeface="Arial" charset="0"/>
              </a:defRPr>
            </a:lvl1pPr>
            <a:lvl2pPr marL="756769" indent="-291065" defTabSz="970217" eaLnBrk="0" hangingPunct="0">
              <a:defRPr>
                <a:solidFill>
                  <a:schemeClr val="tx1"/>
                </a:solidFill>
                <a:latin typeface="Arial" charset="0"/>
                <a:cs typeface="Arial" charset="0"/>
              </a:defRPr>
            </a:lvl2pPr>
            <a:lvl3pPr marL="1164260" indent="-232852" defTabSz="970217" eaLnBrk="0" hangingPunct="0">
              <a:defRPr>
                <a:solidFill>
                  <a:schemeClr val="tx1"/>
                </a:solidFill>
                <a:latin typeface="Arial" charset="0"/>
                <a:cs typeface="Arial" charset="0"/>
              </a:defRPr>
            </a:lvl3pPr>
            <a:lvl4pPr marL="1629964" indent="-232852" defTabSz="970217" eaLnBrk="0" hangingPunct="0">
              <a:defRPr>
                <a:solidFill>
                  <a:schemeClr val="tx1"/>
                </a:solidFill>
                <a:latin typeface="Arial" charset="0"/>
                <a:cs typeface="Arial" charset="0"/>
              </a:defRPr>
            </a:lvl4pPr>
            <a:lvl5pPr marL="2095668" indent="-232852" defTabSz="970217" eaLnBrk="0" hangingPunct="0">
              <a:defRPr>
                <a:solidFill>
                  <a:schemeClr val="tx1"/>
                </a:solidFill>
                <a:latin typeface="Arial" charset="0"/>
                <a:cs typeface="Arial" charset="0"/>
              </a:defRPr>
            </a:lvl5pPr>
            <a:lvl6pPr marL="2561372" indent="-232852" defTabSz="970217" eaLnBrk="0" fontAlgn="base" hangingPunct="0">
              <a:spcBef>
                <a:spcPct val="0"/>
              </a:spcBef>
              <a:spcAft>
                <a:spcPct val="0"/>
              </a:spcAft>
              <a:defRPr>
                <a:solidFill>
                  <a:schemeClr val="tx1"/>
                </a:solidFill>
                <a:latin typeface="Arial" charset="0"/>
                <a:cs typeface="Arial" charset="0"/>
              </a:defRPr>
            </a:lvl6pPr>
            <a:lvl7pPr marL="3027075" indent="-232852" defTabSz="970217" eaLnBrk="0" fontAlgn="base" hangingPunct="0">
              <a:spcBef>
                <a:spcPct val="0"/>
              </a:spcBef>
              <a:spcAft>
                <a:spcPct val="0"/>
              </a:spcAft>
              <a:defRPr>
                <a:solidFill>
                  <a:schemeClr val="tx1"/>
                </a:solidFill>
                <a:latin typeface="Arial" charset="0"/>
                <a:cs typeface="Arial" charset="0"/>
              </a:defRPr>
            </a:lvl7pPr>
            <a:lvl8pPr marL="3492779" indent="-232852" defTabSz="970217" eaLnBrk="0" fontAlgn="base" hangingPunct="0">
              <a:spcBef>
                <a:spcPct val="0"/>
              </a:spcBef>
              <a:spcAft>
                <a:spcPct val="0"/>
              </a:spcAft>
              <a:defRPr>
                <a:solidFill>
                  <a:schemeClr val="tx1"/>
                </a:solidFill>
                <a:latin typeface="Arial" charset="0"/>
                <a:cs typeface="Arial" charset="0"/>
              </a:defRPr>
            </a:lvl8pPr>
            <a:lvl9pPr marL="3958483" indent="-232852" defTabSz="970217" eaLnBrk="0" fontAlgn="base" hangingPunct="0">
              <a:spcBef>
                <a:spcPct val="0"/>
              </a:spcBef>
              <a:spcAft>
                <a:spcPct val="0"/>
              </a:spcAft>
              <a:defRPr>
                <a:solidFill>
                  <a:schemeClr val="tx1"/>
                </a:solidFill>
                <a:latin typeface="Arial" charset="0"/>
                <a:cs typeface="Arial" charset="0"/>
              </a:defRPr>
            </a:lvl9pPr>
          </a:lstStyle>
          <a:p>
            <a:fld id="{35142E7D-26A8-4B78-874E-87B680BC9CCE}" type="slidenum">
              <a:rPr lang="en-GB">
                <a:latin typeface="Times New Roman" pitchFamily="18" charset="0"/>
              </a:rPr>
              <a:pPr/>
              <a:t>12</a:t>
            </a:fld>
            <a:endParaRPr lang="en-GB">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SG" dirty="0"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6349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70217" eaLnBrk="0" hangingPunct="0">
              <a:defRPr>
                <a:solidFill>
                  <a:schemeClr val="tx1"/>
                </a:solidFill>
                <a:latin typeface="Arial" charset="0"/>
                <a:cs typeface="Arial" charset="0"/>
              </a:defRPr>
            </a:lvl1pPr>
            <a:lvl2pPr marL="756769" indent="-291065" defTabSz="970217" eaLnBrk="0" hangingPunct="0">
              <a:defRPr>
                <a:solidFill>
                  <a:schemeClr val="tx1"/>
                </a:solidFill>
                <a:latin typeface="Arial" charset="0"/>
                <a:cs typeface="Arial" charset="0"/>
              </a:defRPr>
            </a:lvl2pPr>
            <a:lvl3pPr marL="1164260" indent="-232852" defTabSz="970217" eaLnBrk="0" hangingPunct="0">
              <a:defRPr>
                <a:solidFill>
                  <a:schemeClr val="tx1"/>
                </a:solidFill>
                <a:latin typeface="Arial" charset="0"/>
                <a:cs typeface="Arial" charset="0"/>
              </a:defRPr>
            </a:lvl3pPr>
            <a:lvl4pPr marL="1629964" indent="-232852" defTabSz="970217" eaLnBrk="0" hangingPunct="0">
              <a:defRPr>
                <a:solidFill>
                  <a:schemeClr val="tx1"/>
                </a:solidFill>
                <a:latin typeface="Arial" charset="0"/>
                <a:cs typeface="Arial" charset="0"/>
              </a:defRPr>
            </a:lvl4pPr>
            <a:lvl5pPr marL="2095668" indent="-232852" defTabSz="970217" eaLnBrk="0" hangingPunct="0">
              <a:defRPr>
                <a:solidFill>
                  <a:schemeClr val="tx1"/>
                </a:solidFill>
                <a:latin typeface="Arial" charset="0"/>
                <a:cs typeface="Arial" charset="0"/>
              </a:defRPr>
            </a:lvl5pPr>
            <a:lvl6pPr marL="2561372" indent="-232852" defTabSz="970217" eaLnBrk="0" fontAlgn="base" hangingPunct="0">
              <a:spcBef>
                <a:spcPct val="0"/>
              </a:spcBef>
              <a:spcAft>
                <a:spcPct val="0"/>
              </a:spcAft>
              <a:defRPr>
                <a:solidFill>
                  <a:schemeClr val="tx1"/>
                </a:solidFill>
                <a:latin typeface="Arial" charset="0"/>
                <a:cs typeface="Arial" charset="0"/>
              </a:defRPr>
            </a:lvl6pPr>
            <a:lvl7pPr marL="3027075" indent="-232852" defTabSz="970217" eaLnBrk="0" fontAlgn="base" hangingPunct="0">
              <a:spcBef>
                <a:spcPct val="0"/>
              </a:spcBef>
              <a:spcAft>
                <a:spcPct val="0"/>
              </a:spcAft>
              <a:defRPr>
                <a:solidFill>
                  <a:schemeClr val="tx1"/>
                </a:solidFill>
                <a:latin typeface="Arial" charset="0"/>
                <a:cs typeface="Arial" charset="0"/>
              </a:defRPr>
            </a:lvl7pPr>
            <a:lvl8pPr marL="3492779" indent="-232852" defTabSz="970217" eaLnBrk="0" fontAlgn="base" hangingPunct="0">
              <a:spcBef>
                <a:spcPct val="0"/>
              </a:spcBef>
              <a:spcAft>
                <a:spcPct val="0"/>
              </a:spcAft>
              <a:defRPr>
                <a:solidFill>
                  <a:schemeClr val="tx1"/>
                </a:solidFill>
                <a:latin typeface="Arial" charset="0"/>
                <a:cs typeface="Arial" charset="0"/>
              </a:defRPr>
            </a:lvl8pPr>
            <a:lvl9pPr marL="3958483" indent="-232852" defTabSz="970217" eaLnBrk="0" fontAlgn="base" hangingPunct="0">
              <a:spcBef>
                <a:spcPct val="0"/>
              </a:spcBef>
              <a:spcAft>
                <a:spcPct val="0"/>
              </a:spcAft>
              <a:defRPr>
                <a:solidFill>
                  <a:schemeClr val="tx1"/>
                </a:solidFill>
                <a:latin typeface="Arial" charset="0"/>
                <a:cs typeface="Arial" charset="0"/>
              </a:defRPr>
            </a:lvl9pPr>
          </a:lstStyle>
          <a:p>
            <a:fld id="{21D3481B-0630-4CFD-8344-3BD5C49F8785}" type="slidenum">
              <a:rPr lang="en-GB">
                <a:latin typeface="Times New Roman" pitchFamily="18" charset="0"/>
              </a:rPr>
              <a:pPr/>
              <a:t>13</a:t>
            </a:fld>
            <a:endParaRPr lang="en-GB">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64515"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4516"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CB5DCB92-0EF5-44A5-9694-638385AFA4AF}" type="slidenum">
              <a:rPr lang="en-US" sz="1300">
                <a:latin typeface="Times New Roman" pitchFamily="18" charset="0"/>
              </a:rPr>
              <a:pPr algn="r" eaLnBrk="1" hangingPunct="1"/>
              <a:t>14</a:t>
            </a:fld>
            <a:endParaRPr lang="en-US" sz="1300">
              <a:latin typeface="Times New Roman" pitchFamily="18" charset="0"/>
            </a:endParaRPr>
          </a:p>
        </p:txBody>
      </p:sp>
      <p:sp>
        <p:nvSpPr>
          <p:cNvPr id="64517"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64518"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marL="231235" indent="-231235" eaLnBrk="1" hangingPunct="1">
              <a:tabLst>
                <a:tab pos="866727" algn="l"/>
                <a:tab pos="1156175" algn="l"/>
                <a:tab pos="1387410" algn="l"/>
              </a:tabLst>
            </a:pPr>
            <a:endParaRPr lang="en-US"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65539"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5540"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47C95573-BEBF-4A6B-B911-02DEB964D104}" type="slidenum">
              <a:rPr lang="en-US" sz="1300">
                <a:latin typeface="Times New Roman" pitchFamily="18" charset="0"/>
              </a:rPr>
              <a:pPr algn="r" eaLnBrk="1" hangingPunct="1"/>
              <a:t>15</a:t>
            </a:fld>
            <a:endParaRPr lang="en-US" sz="1300">
              <a:latin typeface="Times New Roman" pitchFamily="18" charset="0"/>
            </a:endParaRPr>
          </a:p>
        </p:txBody>
      </p:sp>
      <p:sp>
        <p:nvSpPr>
          <p:cNvPr id="65541"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65542"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marL="231235" indent="-231235" eaLnBrk="1" hangingPunct="1">
              <a:tabLst>
                <a:tab pos="866727" algn="l"/>
                <a:tab pos="1156175" algn="l"/>
                <a:tab pos="1387410" algn="l"/>
              </a:tabLst>
            </a:pPr>
            <a:endParaRPr lang="en-US"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65539"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5540"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47C95573-BEBF-4A6B-B911-02DEB964D104}" type="slidenum">
              <a:rPr lang="en-US" sz="1300">
                <a:latin typeface="Times New Roman" pitchFamily="18" charset="0"/>
              </a:rPr>
              <a:pPr algn="r" eaLnBrk="1" hangingPunct="1"/>
              <a:t>16</a:t>
            </a:fld>
            <a:endParaRPr lang="en-US" sz="1300">
              <a:latin typeface="Times New Roman" pitchFamily="18" charset="0"/>
            </a:endParaRPr>
          </a:p>
        </p:txBody>
      </p:sp>
      <p:sp>
        <p:nvSpPr>
          <p:cNvPr id="65541"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65542"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marL="231235" indent="-231235" eaLnBrk="1" hangingPunct="1">
              <a:tabLst>
                <a:tab pos="866727" algn="l"/>
                <a:tab pos="1156175" algn="l"/>
                <a:tab pos="1387410" algn="l"/>
              </a:tabLst>
            </a:pPr>
            <a:endParaRPr lang="en-US" smtClean="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66563"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6564"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7E98F315-9C27-4235-8879-73E1AD11C538}" type="slidenum">
              <a:rPr lang="en-US" sz="1300">
                <a:latin typeface="Times New Roman" pitchFamily="18" charset="0"/>
              </a:rPr>
              <a:pPr algn="r" eaLnBrk="1" hangingPunct="1"/>
              <a:t>17</a:t>
            </a:fld>
            <a:endParaRPr lang="en-US" sz="1300">
              <a:latin typeface="Times New Roman" pitchFamily="18" charset="0"/>
            </a:endParaRPr>
          </a:p>
        </p:txBody>
      </p:sp>
      <p:sp>
        <p:nvSpPr>
          <p:cNvPr id="66565"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66566"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marL="231235" indent="-231235" eaLnBrk="1" hangingPunct="1">
              <a:tabLst>
                <a:tab pos="866727" algn="l"/>
                <a:tab pos="1156175" algn="l"/>
                <a:tab pos="1387410" algn="l"/>
              </a:tabLst>
            </a:pPr>
            <a:endParaRPr lang="en-US" smtClean="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66563"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6564"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7E98F315-9C27-4235-8879-73E1AD11C538}" type="slidenum">
              <a:rPr lang="en-US" sz="1300">
                <a:latin typeface="Times New Roman" pitchFamily="18" charset="0"/>
              </a:rPr>
              <a:pPr algn="r" eaLnBrk="1" hangingPunct="1"/>
              <a:t>18</a:t>
            </a:fld>
            <a:endParaRPr lang="en-US" sz="1300">
              <a:latin typeface="Times New Roman" pitchFamily="18" charset="0"/>
            </a:endParaRPr>
          </a:p>
        </p:txBody>
      </p:sp>
      <p:sp>
        <p:nvSpPr>
          <p:cNvPr id="66565"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66566"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marL="231235" indent="-231235" eaLnBrk="1" hangingPunct="1">
              <a:tabLst>
                <a:tab pos="866727" algn="l"/>
                <a:tab pos="1156175" algn="l"/>
                <a:tab pos="1387410" algn="l"/>
              </a:tabLst>
            </a:pPr>
            <a:endParaRPr lang="en-US" smtClean="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66563"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6564"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7E98F315-9C27-4235-8879-73E1AD11C538}" type="slidenum">
              <a:rPr lang="en-US" sz="1300">
                <a:latin typeface="Times New Roman" pitchFamily="18" charset="0"/>
              </a:rPr>
              <a:pPr algn="r" eaLnBrk="1" hangingPunct="1"/>
              <a:t>19</a:t>
            </a:fld>
            <a:endParaRPr lang="en-US" sz="1300">
              <a:latin typeface="Times New Roman" pitchFamily="18" charset="0"/>
            </a:endParaRPr>
          </a:p>
        </p:txBody>
      </p:sp>
      <p:sp>
        <p:nvSpPr>
          <p:cNvPr id="66565"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66566"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marL="231235" indent="-231235" eaLnBrk="1" hangingPunct="1">
              <a:tabLst>
                <a:tab pos="866727" algn="l"/>
                <a:tab pos="1156175" algn="l"/>
                <a:tab pos="1387410" algn="l"/>
              </a:tabLst>
            </a:pPr>
            <a:endParaRPr lang="en-US"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dirty="0">
                <a:solidFill>
                  <a:prstClr val="black"/>
                </a:solidFill>
              </a:rPr>
              <a:t>CS1010 Programming Methodology</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69635"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9636"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FAAD6B6D-AF1C-48BA-9155-70F054BEB2BC}" type="slidenum">
              <a:rPr lang="en-US" sz="1300">
                <a:latin typeface="Times New Roman" pitchFamily="18" charset="0"/>
              </a:rPr>
              <a:pPr algn="r" eaLnBrk="1" hangingPunct="1"/>
              <a:t>20</a:t>
            </a:fld>
            <a:endParaRPr lang="en-US" sz="1300">
              <a:latin typeface="Times New Roman" pitchFamily="18" charset="0"/>
            </a:endParaRPr>
          </a:p>
        </p:txBody>
      </p:sp>
      <p:sp>
        <p:nvSpPr>
          <p:cNvPr id="69637"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69638"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marL="231235" indent="-231235" eaLnBrk="1" hangingPunct="1">
              <a:tabLst>
                <a:tab pos="866727" algn="l"/>
                <a:tab pos="1156175" algn="l"/>
                <a:tab pos="1387410" algn="l"/>
              </a:tabLst>
            </a:pPr>
            <a:endParaRPr lang="en-US" dirty="0" smtClean="0">
              <a:ea typeface="ＭＳ Ｐゴシック" pitchFamily="34" charset="-128"/>
            </a:endParaRPr>
          </a:p>
          <a:p>
            <a:pPr marL="231235" indent="-231235" eaLnBrk="1" hangingPunct="1">
              <a:buFont typeface="Calibri" pitchFamily="34" charset="0"/>
              <a:buAutoNum type="arabicPeriod"/>
              <a:tabLst>
                <a:tab pos="866727" algn="l"/>
                <a:tab pos="1156175" algn="l"/>
                <a:tab pos="1387410" algn="l"/>
              </a:tabLst>
            </a:pPr>
            <a:endParaRPr lang="en-US" dirty="0" smtClean="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67587"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7588"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4CEA9652-588F-441D-BA04-EC49A2C15F4C}" type="slidenum">
              <a:rPr lang="en-US" sz="1300">
                <a:latin typeface="Times New Roman" pitchFamily="18" charset="0"/>
              </a:rPr>
              <a:pPr algn="r" eaLnBrk="1" hangingPunct="1"/>
              <a:t>21</a:t>
            </a:fld>
            <a:endParaRPr lang="en-US" sz="1300">
              <a:latin typeface="Times New Roman" pitchFamily="18" charset="0"/>
            </a:endParaRPr>
          </a:p>
        </p:txBody>
      </p:sp>
      <p:sp>
        <p:nvSpPr>
          <p:cNvPr id="67589"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67590"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eaLnBrk="1" hangingPunct="1">
              <a:tabLst>
                <a:tab pos="866727" algn="l"/>
                <a:tab pos="1156175" algn="l"/>
                <a:tab pos="1387410" algn="l"/>
              </a:tabLst>
            </a:pPr>
            <a:endParaRPr lang="en-US" dirty="0" smtClean="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67587"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7588"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4CEA9652-588F-441D-BA04-EC49A2C15F4C}" type="slidenum">
              <a:rPr lang="en-US" sz="1300">
                <a:latin typeface="Times New Roman" pitchFamily="18" charset="0"/>
              </a:rPr>
              <a:pPr algn="r" eaLnBrk="1" hangingPunct="1"/>
              <a:t>22</a:t>
            </a:fld>
            <a:endParaRPr lang="en-US" sz="1300">
              <a:latin typeface="Times New Roman" pitchFamily="18" charset="0"/>
            </a:endParaRPr>
          </a:p>
        </p:txBody>
      </p:sp>
      <p:sp>
        <p:nvSpPr>
          <p:cNvPr id="67589"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67590"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eaLnBrk="1" hangingPunct="1">
              <a:tabLst>
                <a:tab pos="866727" algn="l"/>
                <a:tab pos="1156175" algn="l"/>
                <a:tab pos="1387410" algn="l"/>
              </a:tabLst>
            </a:pPr>
            <a:endParaRPr lang="en-US" dirty="0" smtClean="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67587"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7588"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4CEA9652-588F-441D-BA04-EC49A2C15F4C}" type="slidenum">
              <a:rPr lang="en-US" sz="1300">
                <a:latin typeface="Times New Roman" pitchFamily="18" charset="0"/>
              </a:rPr>
              <a:pPr algn="r" eaLnBrk="1" hangingPunct="1"/>
              <a:t>23</a:t>
            </a:fld>
            <a:endParaRPr lang="en-US" sz="1300">
              <a:latin typeface="Times New Roman" pitchFamily="18" charset="0"/>
            </a:endParaRPr>
          </a:p>
        </p:txBody>
      </p:sp>
      <p:sp>
        <p:nvSpPr>
          <p:cNvPr id="67589"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67590"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eaLnBrk="1" hangingPunct="1">
              <a:tabLst>
                <a:tab pos="866727" algn="l"/>
                <a:tab pos="1156175" algn="l"/>
                <a:tab pos="1387410" algn="l"/>
              </a:tabLst>
            </a:pPr>
            <a:endParaRPr lang="en-US" dirty="0" smtClean="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68611"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8612"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9AE987A7-C6B3-474F-BD58-D6DDFF09AC21}" type="slidenum">
              <a:rPr lang="en-US" sz="1300">
                <a:latin typeface="Times New Roman" pitchFamily="18" charset="0"/>
              </a:rPr>
              <a:pPr algn="r" eaLnBrk="1" hangingPunct="1"/>
              <a:t>24</a:t>
            </a:fld>
            <a:endParaRPr lang="en-US" sz="1300">
              <a:latin typeface="Times New Roman" pitchFamily="18" charset="0"/>
            </a:endParaRPr>
          </a:p>
        </p:txBody>
      </p:sp>
      <p:sp>
        <p:nvSpPr>
          <p:cNvPr id="68613"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68614"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marL="231235" indent="-231235" eaLnBrk="1" hangingPunct="1">
              <a:tabLst>
                <a:tab pos="866727" algn="l"/>
                <a:tab pos="1156175" algn="l"/>
                <a:tab pos="1387410" algn="l"/>
              </a:tabLst>
            </a:pPr>
            <a:endParaRPr lang="en-US" dirty="0" smtClean="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70659"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0660"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DFCD6075-6537-4C86-934C-519FD9802028}" type="slidenum">
              <a:rPr lang="en-US" sz="1300">
                <a:latin typeface="Times New Roman" pitchFamily="18" charset="0"/>
              </a:rPr>
              <a:pPr algn="r" eaLnBrk="1" hangingPunct="1"/>
              <a:t>25</a:t>
            </a:fld>
            <a:endParaRPr lang="en-US" sz="1300">
              <a:latin typeface="Times New Roman" pitchFamily="18" charset="0"/>
            </a:endParaRPr>
          </a:p>
        </p:txBody>
      </p:sp>
      <p:sp>
        <p:nvSpPr>
          <p:cNvPr id="70661"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70662"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marL="231235" indent="-231235" eaLnBrk="1" hangingPunct="1"/>
            <a:endParaRPr lang="ja-JP"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70659"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0660"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DFCD6075-6537-4C86-934C-519FD9802028}" type="slidenum">
              <a:rPr lang="en-US" sz="1300">
                <a:latin typeface="Times New Roman" pitchFamily="18" charset="0"/>
              </a:rPr>
              <a:pPr algn="r" eaLnBrk="1" hangingPunct="1"/>
              <a:t>26</a:t>
            </a:fld>
            <a:endParaRPr lang="en-US" sz="1300">
              <a:latin typeface="Times New Roman" pitchFamily="18" charset="0"/>
            </a:endParaRPr>
          </a:p>
        </p:txBody>
      </p:sp>
      <p:sp>
        <p:nvSpPr>
          <p:cNvPr id="70661"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70662"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marL="231235" indent="-231235" eaLnBrk="1" hangingPunct="1"/>
            <a:endParaRPr lang="ja-JP"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70659"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0660"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DFCD6075-6537-4C86-934C-519FD9802028}" type="slidenum">
              <a:rPr lang="en-US" sz="1300">
                <a:latin typeface="Times New Roman" pitchFamily="18" charset="0"/>
              </a:rPr>
              <a:pPr algn="r" eaLnBrk="1" hangingPunct="1"/>
              <a:t>27</a:t>
            </a:fld>
            <a:endParaRPr lang="en-US" sz="1300">
              <a:latin typeface="Times New Roman" pitchFamily="18" charset="0"/>
            </a:endParaRPr>
          </a:p>
        </p:txBody>
      </p:sp>
      <p:sp>
        <p:nvSpPr>
          <p:cNvPr id="70661"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70662"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marL="231235" indent="-231235" eaLnBrk="1" hangingPunct="1"/>
            <a:endParaRPr lang="ja-JP"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70659"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0660"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DFCD6075-6537-4C86-934C-519FD9802028}" type="slidenum">
              <a:rPr lang="en-US" sz="1300">
                <a:latin typeface="Times New Roman" pitchFamily="18" charset="0"/>
              </a:rPr>
              <a:pPr algn="r" eaLnBrk="1" hangingPunct="1"/>
              <a:t>28</a:t>
            </a:fld>
            <a:endParaRPr lang="en-US" sz="1300">
              <a:latin typeface="Times New Roman" pitchFamily="18" charset="0"/>
            </a:endParaRPr>
          </a:p>
        </p:txBody>
      </p:sp>
      <p:sp>
        <p:nvSpPr>
          <p:cNvPr id="70661"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70662"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marL="231235" indent="-231235" eaLnBrk="1" hangingPunct="1"/>
            <a:endParaRPr lang="ja-JP"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71683"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1684"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2D8442E1-DE09-4477-8639-1AA82227C750}" type="slidenum">
              <a:rPr lang="en-US" sz="1300">
                <a:latin typeface="Times New Roman" pitchFamily="18" charset="0"/>
              </a:rPr>
              <a:pPr algn="r" eaLnBrk="1" hangingPunct="1"/>
              <a:t>29</a:t>
            </a:fld>
            <a:endParaRPr lang="en-US" sz="1300">
              <a:latin typeface="Times New Roman" pitchFamily="18" charset="0"/>
            </a:endParaRPr>
          </a:p>
        </p:txBody>
      </p:sp>
      <p:sp>
        <p:nvSpPr>
          <p:cNvPr id="71685"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71686"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eaLnBrk="1" hangingPunct="1"/>
            <a:endParaRPr lang="ja-JP"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Logically</a:t>
            </a:r>
            <a:r>
              <a:rPr lang="en-SG" baseline="0" dirty="0" smtClean="0"/>
              <a:t> whole-part relationship</a:t>
            </a:r>
            <a:endParaRPr lang="en-SG" dirty="0"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55301"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70217" eaLnBrk="0" hangingPunct="0">
              <a:defRPr>
                <a:solidFill>
                  <a:schemeClr val="tx1"/>
                </a:solidFill>
                <a:latin typeface="Arial" charset="0"/>
                <a:cs typeface="Arial" charset="0"/>
              </a:defRPr>
            </a:lvl1pPr>
            <a:lvl2pPr marL="756769" indent="-291065" defTabSz="970217" eaLnBrk="0" hangingPunct="0">
              <a:defRPr>
                <a:solidFill>
                  <a:schemeClr val="tx1"/>
                </a:solidFill>
                <a:latin typeface="Arial" charset="0"/>
                <a:cs typeface="Arial" charset="0"/>
              </a:defRPr>
            </a:lvl2pPr>
            <a:lvl3pPr marL="1164260" indent="-232852" defTabSz="970217" eaLnBrk="0" hangingPunct="0">
              <a:defRPr>
                <a:solidFill>
                  <a:schemeClr val="tx1"/>
                </a:solidFill>
                <a:latin typeface="Arial" charset="0"/>
                <a:cs typeface="Arial" charset="0"/>
              </a:defRPr>
            </a:lvl3pPr>
            <a:lvl4pPr marL="1629964" indent="-232852" defTabSz="970217" eaLnBrk="0" hangingPunct="0">
              <a:defRPr>
                <a:solidFill>
                  <a:schemeClr val="tx1"/>
                </a:solidFill>
                <a:latin typeface="Arial" charset="0"/>
                <a:cs typeface="Arial" charset="0"/>
              </a:defRPr>
            </a:lvl4pPr>
            <a:lvl5pPr marL="2095668" indent="-232852" defTabSz="970217" eaLnBrk="0" hangingPunct="0">
              <a:defRPr>
                <a:solidFill>
                  <a:schemeClr val="tx1"/>
                </a:solidFill>
                <a:latin typeface="Arial" charset="0"/>
                <a:cs typeface="Arial" charset="0"/>
              </a:defRPr>
            </a:lvl5pPr>
            <a:lvl6pPr marL="2561372" indent="-232852" defTabSz="970217" eaLnBrk="0" fontAlgn="base" hangingPunct="0">
              <a:spcBef>
                <a:spcPct val="0"/>
              </a:spcBef>
              <a:spcAft>
                <a:spcPct val="0"/>
              </a:spcAft>
              <a:defRPr>
                <a:solidFill>
                  <a:schemeClr val="tx1"/>
                </a:solidFill>
                <a:latin typeface="Arial" charset="0"/>
                <a:cs typeface="Arial" charset="0"/>
              </a:defRPr>
            </a:lvl6pPr>
            <a:lvl7pPr marL="3027075" indent="-232852" defTabSz="970217" eaLnBrk="0" fontAlgn="base" hangingPunct="0">
              <a:spcBef>
                <a:spcPct val="0"/>
              </a:spcBef>
              <a:spcAft>
                <a:spcPct val="0"/>
              </a:spcAft>
              <a:defRPr>
                <a:solidFill>
                  <a:schemeClr val="tx1"/>
                </a:solidFill>
                <a:latin typeface="Arial" charset="0"/>
                <a:cs typeface="Arial" charset="0"/>
              </a:defRPr>
            </a:lvl7pPr>
            <a:lvl8pPr marL="3492779" indent="-232852" defTabSz="970217" eaLnBrk="0" fontAlgn="base" hangingPunct="0">
              <a:spcBef>
                <a:spcPct val="0"/>
              </a:spcBef>
              <a:spcAft>
                <a:spcPct val="0"/>
              </a:spcAft>
              <a:defRPr>
                <a:solidFill>
                  <a:schemeClr val="tx1"/>
                </a:solidFill>
                <a:latin typeface="Arial" charset="0"/>
                <a:cs typeface="Arial" charset="0"/>
              </a:defRPr>
            </a:lvl8pPr>
            <a:lvl9pPr marL="3958483" indent="-232852" defTabSz="970217" eaLnBrk="0" fontAlgn="base" hangingPunct="0">
              <a:spcBef>
                <a:spcPct val="0"/>
              </a:spcBef>
              <a:spcAft>
                <a:spcPct val="0"/>
              </a:spcAft>
              <a:defRPr>
                <a:solidFill>
                  <a:schemeClr val="tx1"/>
                </a:solidFill>
                <a:latin typeface="Arial" charset="0"/>
                <a:cs typeface="Arial" charset="0"/>
              </a:defRPr>
            </a:lvl9pPr>
          </a:lstStyle>
          <a:p>
            <a:fld id="{B044B8CB-061F-430C-9CFA-D6ABF5023807}" type="slidenum">
              <a:rPr lang="en-GB">
                <a:latin typeface="Times New Roman" pitchFamily="18" charset="0"/>
              </a:rPr>
              <a:pPr/>
              <a:t>3</a:t>
            </a:fld>
            <a:endParaRPr lang="en-GB">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71683"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1684"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2D8442E1-DE09-4477-8639-1AA82227C750}" type="slidenum">
              <a:rPr lang="en-US" sz="1300">
                <a:latin typeface="Times New Roman" pitchFamily="18" charset="0"/>
              </a:rPr>
              <a:pPr algn="r" eaLnBrk="1" hangingPunct="1"/>
              <a:t>30</a:t>
            </a:fld>
            <a:endParaRPr lang="en-US" sz="1300">
              <a:latin typeface="Times New Roman" pitchFamily="18" charset="0"/>
            </a:endParaRPr>
          </a:p>
        </p:txBody>
      </p:sp>
      <p:sp>
        <p:nvSpPr>
          <p:cNvPr id="71685"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71686"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eaLnBrk="1" hangingPunct="1"/>
            <a:endParaRPr lang="ja-JP"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71683"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1684"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2D8442E1-DE09-4477-8639-1AA82227C750}" type="slidenum">
              <a:rPr lang="en-US" sz="1300">
                <a:latin typeface="Times New Roman" pitchFamily="18" charset="0"/>
              </a:rPr>
              <a:pPr algn="r" eaLnBrk="1" hangingPunct="1"/>
              <a:t>31</a:t>
            </a:fld>
            <a:endParaRPr lang="en-US" sz="1300">
              <a:latin typeface="Times New Roman" pitchFamily="18" charset="0"/>
            </a:endParaRPr>
          </a:p>
        </p:txBody>
      </p:sp>
      <p:sp>
        <p:nvSpPr>
          <p:cNvPr id="71685"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71686"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eaLnBrk="1" hangingPunct="1"/>
            <a:endParaRPr lang="ja-JP"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72707"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2708"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BB9574E3-B06A-4346-806A-EFD2CFC067CA}" type="slidenum">
              <a:rPr lang="en-US" sz="1300">
                <a:latin typeface="Times New Roman" pitchFamily="18" charset="0"/>
              </a:rPr>
              <a:pPr algn="r" eaLnBrk="1" hangingPunct="1"/>
              <a:t>32</a:t>
            </a:fld>
            <a:endParaRPr lang="en-US" sz="1300">
              <a:latin typeface="Times New Roman" pitchFamily="18" charset="0"/>
            </a:endParaRPr>
          </a:p>
        </p:txBody>
      </p:sp>
      <p:sp>
        <p:nvSpPr>
          <p:cNvPr id="72709"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72710"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eaLnBrk="1" hangingPunct="1"/>
            <a:endParaRPr lang="ja-JP"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72707"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2708"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BB9574E3-B06A-4346-806A-EFD2CFC067CA}" type="slidenum">
              <a:rPr lang="en-US" sz="1300">
                <a:latin typeface="Times New Roman" pitchFamily="18" charset="0"/>
              </a:rPr>
              <a:pPr algn="r" eaLnBrk="1" hangingPunct="1"/>
              <a:t>33</a:t>
            </a:fld>
            <a:endParaRPr lang="en-US" sz="1300">
              <a:latin typeface="Times New Roman" pitchFamily="18" charset="0"/>
            </a:endParaRPr>
          </a:p>
        </p:txBody>
      </p:sp>
      <p:sp>
        <p:nvSpPr>
          <p:cNvPr id="72709"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72710"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eaLnBrk="1" hangingPunct="1"/>
            <a:endParaRPr lang="ja-JP"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72707"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2708"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BB9574E3-B06A-4346-806A-EFD2CFC067CA}" type="slidenum">
              <a:rPr lang="en-US" sz="1300">
                <a:latin typeface="Times New Roman" pitchFamily="18" charset="0"/>
              </a:rPr>
              <a:pPr algn="r" eaLnBrk="1" hangingPunct="1"/>
              <a:t>34</a:t>
            </a:fld>
            <a:endParaRPr lang="en-US" sz="1300">
              <a:latin typeface="Times New Roman" pitchFamily="18" charset="0"/>
            </a:endParaRPr>
          </a:p>
        </p:txBody>
      </p:sp>
      <p:sp>
        <p:nvSpPr>
          <p:cNvPr id="72709"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72710"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eaLnBrk="1" hangingPunct="1"/>
            <a:endParaRPr lang="ja-JP"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70659"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0660"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DFCD6075-6537-4C86-934C-519FD9802028}" type="slidenum">
              <a:rPr lang="en-US" sz="1300">
                <a:latin typeface="Times New Roman" pitchFamily="18" charset="0"/>
              </a:rPr>
              <a:pPr algn="r" eaLnBrk="1" hangingPunct="1"/>
              <a:t>35</a:t>
            </a:fld>
            <a:endParaRPr lang="en-US" sz="1300">
              <a:latin typeface="Times New Roman" pitchFamily="18" charset="0"/>
            </a:endParaRPr>
          </a:p>
        </p:txBody>
      </p:sp>
      <p:sp>
        <p:nvSpPr>
          <p:cNvPr id="70661"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70662"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marL="231235" indent="-231235" eaLnBrk="1" hangingPunct="1"/>
            <a:endParaRPr lang="ja-JP"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70659"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0660"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DFCD6075-6537-4C86-934C-519FD9802028}" type="slidenum">
              <a:rPr lang="en-US" sz="1300">
                <a:latin typeface="Times New Roman" pitchFamily="18" charset="0"/>
              </a:rPr>
              <a:pPr algn="r" eaLnBrk="1" hangingPunct="1"/>
              <a:t>36</a:t>
            </a:fld>
            <a:endParaRPr lang="en-US" sz="1300">
              <a:latin typeface="Times New Roman" pitchFamily="18" charset="0"/>
            </a:endParaRPr>
          </a:p>
        </p:txBody>
      </p:sp>
      <p:sp>
        <p:nvSpPr>
          <p:cNvPr id="70661"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70662"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marL="231235" indent="-231235" eaLnBrk="1" hangingPunct="1"/>
            <a:endParaRPr lang="ja-JP"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70659"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0660"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DFCD6075-6537-4C86-934C-519FD9802028}" type="slidenum">
              <a:rPr lang="en-US" sz="1300">
                <a:latin typeface="Times New Roman" pitchFamily="18" charset="0"/>
              </a:rPr>
              <a:pPr algn="r" eaLnBrk="1" hangingPunct="1"/>
              <a:t>37</a:t>
            </a:fld>
            <a:endParaRPr lang="en-US" sz="1300">
              <a:latin typeface="Times New Roman" pitchFamily="18" charset="0"/>
            </a:endParaRPr>
          </a:p>
        </p:txBody>
      </p:sp>
      <p:sp>
        <p:nvSpPr>
          <p:cNvPr id="70661"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70662"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marL="231235" indent="-231235" eaLnBrk="1" hangingPunct="1"/>
            <a:endParaRPr lang="ja-JP"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txBox="1">
            <a:spLocks noGrp="1" noChangeArrowheads="1"/>
          </p:cNvSpPr>
          <p:nvPr/>
        </p:nvSpPr>
        <p:spPr bwMode="auto">
          <a:xfrm>
            <a:off x="0" y="1"/>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73731"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3732"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A2A406C2-5BB6-481E-9D00-6855DCD5DCE2}" type="slidenum">
              <a:rPr lang="en-US" sz="1300">
                <a:latin typeface="Times New Roman" pitchFamily="18" charset="0"/>
              </a:rPr>
              <a:pPr algn="r" eaLnBrk="1" hangingPunct="1"/>
              <a:t>38</a:t>
            </a:fld>
            <a:endParaRPr lang="en-US" sz="1300">
              <a:latin typeface="Times New Roman" pitchFamily="18" charset="0"/>
            </a:endParaRPr>
          </a:p>
        </p:txBody>
      </p:sp>
      <p:sp>
        <p:nvSpPr>
          <p:cNvPr id="73733"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73734"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eaLnBrk="1" hangingPunct="1"/>
            <a:endParaRPr lang="ja-JP"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txBox="1">
            <a:spLocks noGrp="1" noChangeArrowheads="1"/>
          </p:cNvSpPr>
          <p:nvPr/>
        </p:nvSpPr>
        <p:spPr bwMode="auto">
          <a:xfrm>
            <a:off x="0" y="1"/>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SG" sz="1200"/>
              <a:t>CS1010 Programming Methodology</a:t>
            </a:r>
          </a:p>
        </p:txBody>
      </p:sp>
      <p:sp>
        <p:nvSpPr>
          <p:cNvPr id="73731"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73732"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A2A406C2-5BB6-481E-9D00-6855DCD5DCE2}" type="slidenum">
              <a:rPr lang="en-US" sz="1300">
                <a:latin typeface="Times New Roman" pitchFamily="18" charset="0"/>
              </a:rPr>
              <a:pPr algn="r" eaLnBrk="1" hangingPunct="1"/>
              <a:t>39</a:t>
            </a:fld>
            <a:endParaRPr lang="en-US" sz="1300">
              <a:latin typeface="Times New Roman" pitchFamily="18" charset="0"/>
            </a:endParaRPr>
          </a:p>
        </p:txBody>
      </p:sp>
      <p:sp>
        <p:nvSpPr>
          <p:cNvPr id="73733"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73734"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eaLnBrk="1" hangingPunct="1"/>
            <a:endParaRPr lang="ja-JP"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231235" indent="-231235"/>
            <a:endParaRPr lang="en-SG" dirty="0"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56325"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70217" eaLnBrk="0" hangingPunct="0">
              <a:defRPr>
                <a:solidFill>
                  <a:schemeClr val="tx1"/>
                </a:solidFill>
                <a:latin typeface="Arial" charset="0"/>
                <a:cs typeface="Arial" charset="0"/>
              </a:defRPr>
            </a:lvl1pPr>
            <a:lvl2pPr marL="756769" indent="-291065" defTabSz="970217" eaLnBrk="0" hangingPunct="0">
              <a:defRPr>
                <a:solidFill>
                  <a:schemeClr val="tx1"/>
                </a:solidFill>
                <a:latin typeface="Arial" charset="0"/>
                <a:cs typeface="Arial" charset="0"/>
              </a:defRPr>
            </a:lvl2pPr>
            <a:lvl3pPr marL="1164260" indent="-232852" defTabSz="970217" eaLnBrk="0" hangingPunct="0">
              <a:defRPr>
                <a:solidFill>
                  <a:schemeClr val="tx1"/>
                </a:solidFill>
                <a:latin typeface="Arial" charset="0"/>
                <a:cs typeface="Arial" charset="0"/>
              </a:defRPr>
            </a:lvl3pPr>
            <a:lvl4pPr marL="1629964" indent="-232852" defTabSz="970217" eaLnBrk="0" hangingPunct="0">
              <a:defRPr>
                <a:solidFill>
                  <a:schemeClr val="tx1"/>
                </a:solidFill>
                <a:latin typeface="Arial" charset="0"/>
                <a:cs typeface="Arial" charset="0"/>
              </a:defRPr>
            </a:lvl4pPr>
            <a:lvl5pPr marL="2095668" indent="-232852" defTabSz="970217" eaLnBrk="0" hangingPunct="0">
              <a:defRPr>
                <a:solidFill>
                  <a:schemeClr val="tx1"/>
                </a:solidFill>
                <a:latin typeface="Arial" charset="0"/>
                <a:cs typeface="Arial" charset="0"/>
              </a:defRPr>
            </a:lvl5pPr>
            <a:lvl6pPr marL="2561372" indent="-232852" defTabSz="970217" eaLnBrk="0" fontAlgn="base" hangingPunct="0">
              <a:spcBef>
                <a:spcPct val="0"/>
              </a:spcBef>
              <a:spcAft>
                <a:spcPct val="0"/>
              </a:spcAft>
              <a:defRPr>
                <a:solidFill>
                  <a:schemeClr val="tx1"/>
                </a:solidFill>
                <a:latin typeface="Arial" charset="0"/>
                <a:cs typeface="Arial" charset="0"/>
              </a:defRPr>
            </a:lvl6pPr>
            <a:lvl7pPr marL="3027075" indent="-232852" defTabSz="970217" eaLnBrk="0" fontAlgn="base" hangingPunct="0">
              <a:spcBef>
                <a:spcPct val="0"/>
              </a:spcBef>
              <a:spcAft>
                <a:spcPct val="0"/>
              </a:spcAft>
              <a:defRPr>
                <a:solidFill>
                  <a:schemeClr val="tx1"/>
                </a:solidFill>
                <a:latin typeface="Arial" charset="0"/>
                <a:cs typeface="Arial" charset="0"/>
              </a:defRPr>
            </a:lvl7pPr>
            <a:lvl8pPr marL="3492779" indent="-232852" defTabSz="970217" eaLnBrk="0" fontAlgn="base" hangingPunct="0">
              <a:spcBef>
                <a:spcPct val="0"/>
              </a:spcBef>
              <a:spcAft>
                <a:spcPct val="0"/>
              </a:spcAft>
              <a:defRPr>
                <a:solidFill>
                  <a:schemeClr val="tx1"/>
                </a:solidFill>
                <a:latin typeface="Arial" charset="0"/>
                <a:cs typeface="Arial" charset="0"/>
              </a:defRPr>
            </a:lvl8pPr>
            <a:lvl9pPr marL="3958483" indent="-232852" defTabSz="970217" eaLnBrk="0" fontAlgn="base" hangingPunct="0">
              <a:spcBef>
                <a:spcPct val="0"/>
              </a:spcBef>
              <a:spcAft>
                <a:spcPct val="0"/>
              </a:spcAft>
              <a:defRPr>
                <a:solidFill>
                  <a:schemeClr val="tx1"/>
                </a:solidFill>
                <a:latin typeface="Arial" charset="0"/>
                <a:cs typeface="Arial" charset="0"/>
              </a:defRPr>
            </a:lvl9pPr>
          </a:lstStyle>
          <a:p>
            <a:fld id="{E3180116-8D7B-4A10-A22E-5D3D2C8F0533}" type="slidenum">
              <a:rPr lang="en-GB">
                <a:latin typeface="Times New Roman" pitchFamily="18" charset="0"/>
              </a:rPr>
              <a:pPr/>
              <a:t>4</a:t>
            </a:fld>
            <a:endParaRPr lang="en-GB">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a:solidFill>
                  <a:prstClr val="black"/>
                </a:solidFill>
              </a:rPr>
              <a:t>CS1010 Programming Methodology</a:t>
            </a: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dirty="0" smtClean="0">
                <a:solidFill>
                  <a:prstClr val="black"/>
                </a:solidFill>
              </a:rPr>
              <a:t>CS1010 Programming Methodology</a:t>
            </a:r>
            <a:endParaRPr lang="en-US" dirty="0">
              <a:solidFill>
                <a:prstClr val="black"/>
              </a:solidFill>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w="9525"/>
        </p:spPr>
        <p:txBody>
          <a:bodyPr/>
          <a:lstStyle/>
          <a:p>
            <a:pPr marL="229601" indent="-229601"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txBox="1">
            <a:spLocks noGrp="1" noChangeArrowheads="1"/>
          </p:cNvSpPr>
          <p:nvPr/>
        </p:nvSpPr>
        <p:spPr bwMode="auto">
          <a:xfrm>
            <a:off x="1" y="1"/>
            <a:ext cx="2972290"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7083" tIns="48541" rIns="97083" bIns="48541"/>
          <a:lstStyle>
            <a:lvl1pPr defTabSz="950913" eaLnBrk="0" hangingPunct="0">
              <a:defRPr>
                <a:solidFill>
                  <a:schemeClr val="tx1"/>
                </a:solidFill>
                <a:latin typeface="Arial" charset="0"/>
                <a:cs typeface="Arial" charset="0"/>
              </a:defRPr>
            </a:lvl1pPr>
            <a:lvl2pPr marL="742950" indent="-285750" defTabSz="950913" eaLnBrk="0" hangingPunct="0">
              <a:defRPr>
                <a:solidFill>
                  <a:schemeClr val="tx1"/>
                </a:solidFill>
                <a:latin typeface="Arial" charset="0"/>
                <a:cs typeface="Arial" charset="0"/>
              </a:defRPr>
            </a:lvl2pPr>
            <a:lvl3pPr marL="1143000" indent="-228600" defTabSz="950913" eaLnBrk="0" hangingPunct="0">
              <a:defRPr>
                <a:solidFill>
                  <a:schemeClr val="tx1"/>
                </a:solidFill>
                <a:latin typeface="Arial" charset="0"/>
                <a:cs typeface="Arial" charset="0"/>
              </a:defRPr>
            </a:lvl3pPr>
            <a:lvl4pPr marL="1600200" indent="-228600" defTabSz="950913" eaLnBrk="0" hangingPunct="0">
              <a:defRPr>
                <a:solidFill>
                  <a:schemeClr val="tx1"/>
                </a:solidFill>
                <a:latin typeface="Arial" charset="0"/>
                <a:cs typeface="Arial" charset="0"/>
              </a:defRPr>
            </a:lvl4pPr>
            <a:lvl5pPr marL="2057400" indent="-228600" defTabSz="950913" eaLnBrk="0" hangingPunct="0">
              <a:defRPr>
                <a:solidFill>
                  <a:schemeClr val="tx1"/>
                </a:solidFill>
                <a:latin typeface="Arial" charset="0"/>
                <a:cs typeface="Arial" charset="0"/>
              </a:defRPr>
            </a:lvl5pPr>
            <a:lvl6pPr marL="2514600" indent="-228600" defTabSz="950913" eaLnBrk="0" fontAlgn="base" hangingPunct="0">
              <a:spcBef>
                <a:spcPct val="0"/>
              </a:spcBef>
              <a:spcAft>
                <a:spcPct val="0"/>
              </a:spcAft>
              <a:defRPr>
                <a:solidFill>
                  <a:schemeClr val="tx1"/>
                </a:solidFill>
                <a:latin typeface="Arial" charset="0"/>
                <a:cs typeface="Arial" charset="0"/>
              </a:defRPr>
            </a:lvl6pPr>
            <a:lvl7pPr marL="2971800" indent="-228600" defTabSz="950913" eaLnBrk="0" fontAlgn="base" hangingPunct="0">
              <a:spcBef>
                <a:spcPct val="0"/>
              </a:spcBef>
              <a:spcAft>
                <a:spcPct val="0"/>
              </a:spcAft>
              <a:defRPr>
                <a:solidFill>
                  <a:schemeClr val="tx1"/>
                </a:solidFill>
                <a:latin typeface="Arial" charset="0"/>
                <a:cs typeface="Arial" charset="0"/>
              </a:defRPr>
            </a:lvl7pPr>
            <a:lvl8pPr marL="3429000" indent="-228600" defTabSz="950913" eaLnBrk="0" fontAlgn="base" hangingPunct="0">
              <a:spcBef>
                <a:spcPct val="0"/>
              </a:spcBef>
              <a:spcAft>
                <a:spcPct val="0"/>
              </a:spcAft>
              <a:defRPr>
                <a:solidFill>
                  <a:schemeClr val="tx1"/>
                </a:solidFill>
                <a:latin typeface="Arial" charset="0"/>
                <a:cs typeface="Arial" charset="0"/>
              </a:defRPr>
            </a:lvl8pPr>
            <a:lvl9pPr marL="3886200" indent="-228600" defTabSz="950913" eaLnBrk="0" fontAlgn="base" hangingPunct="0">
              <a:spcBef>
                <a:spcPct val="0"/>
              </a:spcBef>
              <a:spcAft>
                <a:spcPct val="0"/>
              </a:spcAft>
              <a:defRPr>
                <a:solidFill>
                  <a:schemeClr val="tx1"/>
                </a:solidFill>
                <a:latin typeface="Arial" charset="0"/>
                <a:cs typeface="Arial" charset="0"/>
              </a:defRPr>
            </a:lvl9pPr>
          </a:lstStyle>
          <a:p>
            <a:r>
              <a:rPr lang="en-GB" sz="1400">
                <a:latin typeface="Calibri" pitchFamily="34" charset="0"/>
              </a:rPr>
              <a:t>CS1010 Programming Methodology</a:t>
            </a:r>
          </a:p>
        </p:txBody>
      </p:sp>
      <p:sp>
        <p:nvSpPr>
          <p:cNvPr id="88067" name="Rectangle 2"/>
          <p:cNvSpPr>
            <a:spLocks noGrp="1" noRot="1" noChangeAspect="1" noChangeArrowheads="1" noTextEdit="1"/>
          </p:cNvSpPr>
          <p:nvPr>
            <p:ph type="sldImg"/>
          </p:nvPr>
        </p:nvSpPr>
        <p:spPr>
          <a:xfrm>
            <a:off x="942975" y="746125"/>
            <a:ext cx="4972050" cy="3729038"/>
          </a:xfrm>
          <a:ln/>
        </p:spPr>
      </p:sp>
      <p:sp>
        <p:nvSpPr>
          <p:cNvPr id="880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lIns="97083" tIns="48541" rIns="97083" bIns="48541"/>
          <a:lstStyle/>
          <a:p>
            <a:pPr eaLnBrk="1" hangingPunct="1"/>
            <a:endParaRPr lang="en-SG"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SG" dirty="0" smtClean="0"/>
          </a:p>
        </p:txBody>
      </p:sp>
      <p:sp>
        <p:nvSpPr>
          <p:cNvPr id="4" name="Header Placeholder 3"/>
          <p:cNvSpPr>
            <a:spLocks noGrp="1"/>
          </p:cNvSpPr>
          <p:nvPr>
            <p:ph type="hdr" sz="quarter"/>
          </p:nvPr>
        </p:nvSpPr>
        <p:spPr/>
        <p:txBody>
          <a:bodyPr/>
          <a:lstStyle/>
          <a:p>
            <a:pPr>
              <a:defRPr/>
            </a:pPr>
            <a:r>
              <a:rPr lang="en-US" dirty="0" smtClean="0"/>
              <a:t>CS1010 Programming Methodology</a:t>
            </a:r>
            <a:endParaRPr lang="en-US" dirty="0"/>
          </a:p>
        </p:txBody>
      </p:sp>
      <p:sp>
        <p:nvSpPr>
          <p:cNvPr id="5734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70217" eaLnBrk="0" hangingPunct="0">
              <a:defRPr>
                <a:solidFill>
                  <a:schemeClr val="tx1"/>
                </a:solidFill>
                <a:latin typeface="Arial" charset="0"/>
                <a:cs typeface="Arial" charset="0"/>
              </a:defRPr>
            </a:lvl1pPr>
            <a:lvl2pPr marL="756769" indent="-291065" defTabSz="970217" eaLnBrk="0" hangingPunct="0">
              <a:defRPr>
                <a:solidFill>
                  <a:schemeClr val="tx1"/>
                </a:solidFill>
                <a:latin typeface="Arial" charset="0"/>
                <a:cs typeface="Arial" charset="0"/>
              </a:defRPr>
            </a:lvl2pPr>
            <a:lvl3pPr marL="1164260" indent="-232852" defTabSz="970217" eaLnBrk="0" hangingPunct="0">
              <a:defRPr>
                <a:solidFill>
                  <a:schemeClr val="tx1"/>
                </a:solidFill>
                <a:latin typeface="Arial" charset="0"/>
                <a:cs typeface="Arial" charset="0"/>
              </a:defRPr>
            </a:lvl3pPr>
            <a:lvl4pPr marL="1629964" indent="-232852" defTabSz="970217" eaLnBrk="0" hangingPunct="0">
              <a:defRPr>
                <a:solidFill>
                  <a:schemeClr val="tx1"/>
                </a:solidFill>
                <a:latin typeface="Arial" charset="0"/>
                <a:cs typeface="Arial" charset="0"/>
              </a:defRPr>
            </a:lvl4pPr>
            <a:lvl5pPr marL="2095668" indent="-232852" defTabSz="970217" eaLnBrk="0" hangingPunct="0">
              <a:defRPr>
                <a:solidFill>
                  <a:schemeClr val="tx1"/>
                </a:solidFill>
                <a:latin typeface="Arial" charset="0"/>
                <a:cs typeface="Arial" charset="0"/>
              </a:defRPr>
            </a:lvl5pPr>
            <a:lvl6pPr marL="2561372" indent="-232852" defTabSz="970217" eaLnBrk="0" fontAlgn="base" hangingPunct="0">
              <a:spcBef>
                <a:spcPct val="0"/>
              </a:spcBef>
              <a:spcAft>
                <a:spcPct val="0"/>
              </a:spcAft>
              <a:defRPr>
                <a:solidFill>
                  <a:schemeClr val="tx1"/>
                </a:solidFill>
                <a:latin typeface="Arial" charset="0"/>
                <a:cs typeface="Arial" charset="0"/>
              </a:defRPr>
            </a:lvl6pPr>
            <a:lvl7pPr marL="3027075" indent="-232852" defTabSz="970217" eaLnBrk="0" fontAlgn="base" hangingPunct="0">
              <a:spcBef>
                <a:spcPct val="0"/>
              </a:spcBef>
              <a:spcAft>
                <a:spcPct val="0"/>
              </a:spcAft>
              <a:defRPr>
                <a:solidFill>
                  <a:schemeClr val="tx1"/>
                </a:solidFill>
                <a:latin typeface="Arial" charset="0"/>
                <a:cs typeface="Arial" charset="0"/>
              </a:defRPr>
            </a:lvl7pPr>
            <a:lvl8pPr marL="3492779" indent="-232852" defTabSz="970217" eaLnBrk="0" fontAlgn="base" hangingPunct="0">
              <a:spcBef>
                <a:spcPct val="0"/>
              </a:spcBef>
              <a:spcAft>
                <a:spcPct val="0"/>
              </a:spcAft>
              <a:defRPr>
                <a:solidFill>
                  <a:schemeClr val="tx1"/>
                </a:solidFill>
                <a:latin typeface="Arial" charset="0"/>
                <a:cs typeface="Arial" charset="0"/>
              </a:defRPr>
            </a:lvl8pPr>
            <a:lvl9pPr marL="3958483" indent="-232852" defTabSz="970217" eaLnBrk="0" fontAlgn="base" hangingPunct="0">
              <a:spcBef>
                <a:spcPct val="0"/>
              </a:spcBef>
              <a:spcAft>
                <a:spcPct val="0"/>
              </a:spcAft>
              <a:defRPr>
                <a:solidFill>
                  <a:schemeClr val="tx1"/>
                </a:solidFill>
                <a:latin typeface="Arial" charset="0"/>
                <a:cs typeface="Arial" charset="0"/>
              </a:defRPr>
            </a:lvl9pPr>
          </a:lstStyle>
          <a:p>
            <a:fld id="{41E47181-DA43-4664-9F06-E3F4B2087E29}" type="slidenum">
              <a:rPr lang="en-GB">
                <a:latin typeface="Times New Roman" pitchFamily="18" charset="0"/>
              </a:rPr>
              <a:pPr/>
              <a:t>5</a:t>
            </a:fld>
            <a:endParaRPr lang="en-GB">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58371"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58372"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556CEC86-ED83-44BC-9877-8B711E7E4C1C}" type="slidenum">
              <a:rPr lang="en-US" sz="1300">
                <a:latin typeface="Times New Roman" pitchFamily="18" charset="0"/>
              </a:rPr>
              <a:pPr algn="r" eaLnBrk="1" hangingPunct="1"/>
              <a:t>6</a:t>
            </a:fld>
            <a:endParaRPr lang="en-US" sz="1300">
              <a:latin typeface="Times New Roman" pitchFamily="18" charset="0"/>
            </a:endParaRPr>
          </a:p>
        </p:txBody>
      </p:sp>
      <p:sp>
        <p:nvSpPr>
          <p:cNvPr id="58373"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58374"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eaLnBrk="1" hangingPunct="1">
              <a:tabLst>
                <a:tab pos="866727" algn="l"/>
                <a:tab pos="1156175" algn="l"/>
                <a:tab pos="1387410" algn="l"/>
              </a:tabLst>
            </a:pPr>
            <a:endParaRPr lang="en-SG" dirty="0" smtClean="0">
              <a:ea typeface="ＭＳ Ｐゴシック" pitchFamily="34" charset="-128"/>
              <a:cs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59395"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59396"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2211590F-DC84-4043-818D-AD43CBE04473}" type="slidenum">
              <a:rPr lang="en-US" sz="1300">
                <a:latin typeface="Times New Roman" pitchFamily="18" charset="0"/>
              </a:rPr>
              <a:pPr algn="r" eaLnBrk="1" hangingPunct="1"/>
              <a:t>7</a:t>
            </a:fld>
            <a:endParaRPr lang="en-US" sz="1300">
              <a:latin typeface="Times New Roman" pitchFamily="18" charset="0"/>
            </a:endParaRPr>
          </a:p>
        </p:txBody>
      </p:sp>
      <p:sp>
        <p:nvSpPr>
          <p:cNvPr id="59397"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59398"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marL="271661" indent="-271661">
              <a:lnSpc>
                <a:spcPct val="90000"/>
              </a:lnSpc>
              <a:buFontTx/>
              <a:buAutoNum type="arabicPeriod"/>
            </a:pPr>
            <a:r>
              <a:rPr lang="en-US" dirty="0" smtClean="0">
                <a:cs typeface="Times New Roman" pitchFamily="18" charset="0"/>
              </a:rPr>
              <a:t>A </a:t>
            </a:r>
            <a:r>
              <a:rPr lang="en-US" dirty="0" smtClean="0">
                <a:cs typeface="Arial" pitchFamily="34" charset="0"/>
              </a:rPr>
              <a:t>"</a:t>
            </a:r>
            <a:r>
              <a:rPr lang="en-US" dirty="0" smtClean="0">
                <a:cs typeface="Times New Roman" pitchFamily="18" charset="0"/>
              </a:rPr>
              <a:t>type</a:t>
            </a:r>
            <a:r>
              <a:rPr lang="en-US" dirty="0" smtClean="0">
                <a:cs typeface="Arial" pitchFamily="34" charset="0"/>
              </a:rPr>
              <a:t>" tells C what the variable is, e.g. "</a:t>
            </a:r>
            <a:r>
              <a:rPr lang="en-US" dirty="0" err="1" smtClean="0">
                <a:cs typeface="Arial" pitchFamily="34" charset="0"/>
              </a:rPr>
              <a:t>int</a:t>
            </a:r>
            <a:r>
              <a:rPr lang="en-US" dirty="0" smtClean="0">
                <a:cs typeface="Arial" pitchFamily="34" charset="0"/>
              </a:rPr>
              <a:t>" is a type. "double" is a type. The above is a newly created </a:t>
            </a:r>
            <a:r>
              <a:rPr lang="en-US" u="sng" dirty="0" smtClean="0">
                <a:cs typeface="Arial" pitchFamily="34" charset="0"/>
              </a:rPr>
              <a:t>anonymous</a:t>
            </a:r>
            <a:r>
              <a:rPr lang="en-US" dirty="0" smtClean="0">
                <a:cs typeface="Arial" pitchFamily="34" charset="0"/>
              </a:rPr>
              <a:t> type.</a:t>
            </a:r>
          </a:p>
          <a:p>
            <a:pPr marL="271661" indent="-271661">
              <a:lnSpc>
                <a:spcPct val="90000"/>
              </a:lnSpc>
              <a:buFontTx/>
              <a:buAutoNum type="arabicPeriod"/>
            </a:pPr>
            <a:r>
              <a:rPr lang="en-US" dirty="0" smtClean="0">
                <a:cs typeface="Arial" pitchFamily="34" charset="0"/>
              </a:rPr>
              <a:t>Types do not occupy memory and cannot store values.</a:t>
            </a:r>
          </a:p>
          <a:p>
            <a:pPr marL="271661" indent="-271661">
              <a:lnSpc>
                <a:spcPct val="90000"/>
              </a:lnSpc>
              <a:buFontTx/>
              <a:buAutoNum type="arabicPeriod"/>
            </a:pPr>
            <a:r>
              <a:rPr lang="en-US" dirty="0" smtClean="0">
                <a:cs typeface="Arial" pitchFamily="34" charset="0"/>
              </a:rPr>
              <a:t>To declare a variable, we always use "type </a:t>
            </a:r>
            <a:r>
              <a:rPr lang="en-US" dirty="0" err="1" smtClean="0">
                <a:cs typeface="Arial" pitchFamily="34" charset="0"/>
              </a:rPr>
              <a:t>varname</a:t>
            </a:r>
            <a:r>
              <a:rPr lang="en-US" dirty="0" smtClean="0">
                <a:cs typeface="Arial" pitchFamily="34" charset="0"/>
              </a:rPr>
              <a:t>;". So to declare an integer variable, we use "</a:t>
            </a:r>
            <a:r>
              <a:rPr lang="en-US" dirty="0" err="1" smtClean="0">
                <a:cs typeface="Arial" pitchFamily="34" charset="0"/>
              </a:rPr>
              <a:t>int</a:t>
            </a:r>
            <a:r>
              <a:rPr lang="en-US" dirty="0" smtClean="0">
                <a:cs typeface="Arial" pitchFamily="34" charset="0"/>
              </a:rPr>
              <a:t> x1;". This tells C that "x1" is a variable of type "</a:t>
            </a:r>
            <a:r>
              <a:rPr lang="en-US" dirty="0" err="1" smtClean="0">
                <a:cs typeface="Arial" pitchFamily="34" charset="0"/>
              </a:rPr>
              <a:t>int</a:t>
            </a:r>
            <a:r>
              <a:rPr lang="en-US" dirty="0" smtClean="0">
                <a:cs typeface="Arial" pitchFamily="34" charset="0"/>
              </a:rPr>
              <a:t>". Variables occupy memory and can be assigned values.</a:t>
            </a:r>
            <a:endParaRPr lang="en-US" dirty="0" smtClean="0">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txBox="1">
            <a:spLocks noGrp="1" noChangeArrowheads="1"/>
          </p:cNvSpPr>
          <p:nvPr/>
        </p:nvSpPr>
        <p:spPr bwMode="auto">
          <a:xfrm>
            <a:off x="0" y="1"/>
            <a:ext cx="2970656" cy="497766"/>
          </a:xfrm>
          <a:prstGeom prst="rect">
            <a:avLst/>
          </a:prstGeom>
          <a:noFill/>
          <a:ln w="9525">
            <a:noFill/>
            <a:miter lim="800000"/>
            <a:headEnd/>
            <a:tailEnd/>
          </a:ln>
        </p:spPr>
        <p:txBody>
          <a:bodyPr lIns="97128" tIns="48563" rIns="97128" bIns="48563"/>
          <a:lstStyle/>
          <a:p>
            <a:pPr>
              <a:defRPr/>
            </a:pPr>
            <a:r>
              <a:rPr lang="en-SG" sz="1400" dirty="0">
                <a:latin typeface="+mn-lt"/>
                <a:cs typeface="Arial" pitchFamily="34" charset="0"/>
              </a:rPr>
              <a:t>CS1010 Programming Methodology</a:t>
            </a:r>
          </a:p>
        </p:txBody>
      </p:sp>
      <p:sp>
        <p:nvSpPr>
          <p:cNvPr id="60419" name="Rectangle 6"/>
          <p:cNvSpPr txBox="1">
            <a:spLocks noGrp="1" noChangeArrowheads="1"/>
          </p:cNvSpPr>
          <p:nvPr/>
        </p:nvSpPr>
        <p:spPr bwMode="auto">
          <a:xfrm>
            <a:off x="0"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300">
                <a:latin typeface="Times New Roman" pitchFamily="18" charset="0"/>
              </a:rPr>
              <a:t>©The McGraw-Hill Companies, Inc.</a:t>
            </a:r>
          </a:p>
        </p:txBody>
      </p:sp>
      <p:sp>
        <p:nvSpPr>
          <p:cNvPr id="60420" name="Rectangle 7"/>
          <p:cNvSpPr txBox="1">
            <a:spLocks noGrp="1" noChangeArrowheads="1"/>
          </p:cNvSpPr>
          <p:nvPr/>
        </p:nvSpPr>
        <p:spPr bwMode="auto">
          <a:xfrm>
            <a:off x="3887345" y="9447922"/>
            <a:ext cx="2970656" cy="49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28" tIns="48563" rIns="97128" bIns="48563" anchor="b"/>
          <a:lstStyle>
            <a:lvl1pPr defTabSz="952500" eaLnBrk="0" hangingPunct="0">
              <a:defRPr>
                <a:solidFill>
                  <a:schemeClr val="tx1"/>
                </a:solidFill>
                <a:latin typeface="Arial" charset="0"/>
                <a:cs typeface="Arial" charset="0"/>
              </a:defRPr>
            </a:lvl1pPr>
            <a:lvl2pPr marL="742950" indent="-285750" defTabSz="952500" eaLnBrk="0" hangingPunct="0">
              <a:defRPr>
                <a:solidFill>
                  <a:schemeClr val="tx1"/>
                </a:solidFill>
                <a:latin typeface="Arial" charset="0"/>
                <a:cs typeface="Arial" charset="0"/>
              </a:defRPr>
            </a:lvl2pPr>
            <a:lvl3pPr marL="1143000" indent="-228600" defTabSz="952500" eaLnBrk="0" hangingPunct="0">
              <a:defRPr>
                <a:solidFill>
                  <a:schemeClr val="tx1"/>
                </a:solidFill>
                <a:latin typeface="Arial" charset="0"/>
                <a:cs typeface="Arial" charset="0"/>
              </a:defRPr>
            </a:lvl3pPr>
            <a:lvl4pPr marL="1600200" indent="-228600" defTabSz="952500" eaLnBrk="0" hangingPunct="0">
              <a:defRPr>
                <a:solidFill>
                  <a:schemeClr val="tx1"/>
                </a:solidFill>
                <a:latin typeface="Arial" charset="0"/>
                <a:cs typeface="Arial" charset="0"/>
              </a:defRPr>
            </a:lvl4pPr>
            <a:lvl5pPr marL="2057400" indent="-228600" defTabSz="952500" eaLnBrk="0" hangingPunct="0">
              <a:defRPr>
                <a:solidFill>
                  <a:schemeClr val="tx1"/>
                </a:solidFill>
                <a:latin typeface="Arial" charset="0"/>
                <a:cs typeface="Arial" charset="0"/>
              </a:defRPr>
            </a:lvl5pPr>
            <a:lvl6pPr marL="2514600" indent="-228600" defTabSz="952500" eaLnBrk="0" fontAlgn="base" hangingPunct="0">
              <a:spcBef>
                <a:spcPct val="0"/>
              </a:spcBef>
              <a:spcAft>
                <a:spcPct val="0"/>
              </a:spcAft>
              <a:defRPr>
                <a:solidFill>
                  <a:schemeClr val="tx1"/>
                </a:solidFill>
                <a:latin typeface="Arial" charset="0"/>
                <a:cs typeface="Arial" charset="0"/>
              </a:defRPr>
            </a:lvl6pPr>
            <a:lvl7pPr marL="2971800" indent="-228600" defTabSz="952500" eaLnBrk="0" fontAlgn="base" hangingPunct="0">
              <a:spcBef>
                <a:spcPct val="0"/>
              </a:spcBef>
              <a:spcAft>
                <a:spcPct val="0"/>
              </a:spcAft>
              <a:defRPr>
                <a:solidFill>
                  <a:schemeClr val="tx1"/>
                </a:solidFill>
                <a:latin typeface="Arial" charset="0"/>
                <a:cs typeface="Arial" charset="0"/>
              </a:defRPr>
            </a:lvl7pPr>
            <a:lvl8pPr marL="3429000" indent="-228600" defTabSz="952500" eaLnBrk="0" fontAlgn="base" hangingPunct="0">
              <a:spcBef>
                <a:spcPct val="0"/>
              </a:spcBef>
              <a:spcAft>
                <a:spcPct val="0"/>
              </a:spcAft>
              <a:defRPr>
                <a:solidFill>
                  <a:schemeClr val="tx1"/>
                </a:solidFill>
                <a:latin typeface="Arial" charset="0"/>
                <a:cs typeface="Arial" charset="0"/>
              </a:defRPr>
            </a:lvl8pPr>
            <a:lvl9pPr marL="3886200" indent="-228600" defTabSz="952500" eaLnBrk="0" fontAlgn="base" hangingPunct="0">
              <a:spcBef>
                <a:spcPct val="0"/>
              </a:spcBef>
              <a:spcAft>
                <a:spcPct val="0"/>
              </a:spcAft>
              <a:defRPr>
                <a:solidFill>
                  <a:schemeClr val="tx1"/>
                </a:solidFill>
                <a:latin typeface="Arial" charset="0"/>
                <a:cs typeface="Arial" charset="0"/>
              </a:defRPr>
            </a:lvl9pPr>
          </a:lstStyle>
          <a:p>
            <a:pPr algn="r" eaLnBrk="1" hangingPunct="1"/>
            <a:fld id="{26E16878-506A-4EDB-9BED-1FF7975FF46E}" type="slidenum">
              <a:rPr lang="en-US" sz="1300">
                <a:latin typeface="Times New Roman" pitchFamily="18" charset="0"/>
              </a:rPr>
              <a:pPr algn="r" eaLnBrk="1" hangingPunct="1"/>
              <a:t>8</a:t>
            </a:fld>
            <a:endParaRPr lang="en-US" sz="1300">
              <a:latin typeface="Times New Roman" pitchFamily="18" charset="0"/>
            </a:endParaRPr>
          </a:p>
        </p:txBody>
      </p:sp>
      <p:sp>
        <p:nvSpPr>
          <p:cNvPr id="60421" name="Rectangle 2"/>
          <p:cNvSpPr>
            <a:spLocks noGrp="1" noRot="1" noChangeAspect="1" noChangeArrowheads="1" noTextEdit="1"/>
          </p:cNvSpPr>
          <p:nvPr>
            <p:ph type="sldImg"/>
          </p:nvPr>
        </p:nvSpPr>
        <p:spPr>
          <a:xfrm>
            <a:off x="942975" y="746125"/>
            <a:ext cx="4972050" cy="3729038"/>
          </a:xfrm>
          <a:solidFill>
            <a:srgbClr val="FFFFFF"/>
          </a:solidFill>
          <a:ln/>
        </p:spPr>
      </p:sp>
      <p:sp>
        <p:nvSpPr>
          <p:cNvPr id="60422" name="Rectangle 3"/>
          <p:cNvSpPr>
            <a:spLocks noGrp="1" noChangeArrowheads="1"/>
          </p:cNvSpPr>
          <p:nvPr>
            <p:ph type="body" idx="1"/>
          </p:nvPr>
        </p:nvSpPr>
        <p:spPr>
          <a:xfrm>
            <a:off x="913420" y="4723962"/>
            <a:ext cx="5031160" cy="4475078"/>
          </a:xfrm>
          <a:solidFill>
            <a:srgbClr val="FFFFFF"/>
          </a:solidFill>
          <a:ln>
            <a:solidFill>
              <a:srgbClr val="000000"/>
            </a:solidFill>
          </a:ln>
        </p:spPr>
        <p:txBody>
          <a:bodyPr lIns="97128" tIns="48563" rIns="97128" bIns="48563"/>
          <a:lstStyle/>
          <a:p>
            <a:pPr eaLnBrk="1" hangingPunct="1">
              <a:tabLst>
                <a:tab pos="866727" algn="l"/>
                <a:tab pos="1156175" algn="l"/>
                <a:tab pos="1387410" algn="l"/>
              </a:tabLst>
            </a:pPr>
            <a:endParaRPr lang="en-US" dirty="0"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SG"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61445"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70217" eaLnBrk="0" hangingPunct="0">
              <a:defRPr>
                <a:solidFill>
                  <a:schemeClr val="tx1"/>
                </a:solidFill>
                <a:latin typeface="Arial" charset="0"/>
                <a:cs typeface="Arial" charset="0"/>
              </a:defRPr>
            </a:lvl1pPr>
            <a:lvl2pPr marL="756769" indent="-291065" defTabSz="970217" eaLnBrk="0" hangingPunct="0">
              <a:defRPr>
                <a:solidFill>
                  <a:schemeClr val="tx1"/>
                </a:solidFill>
                <a:latin typeface="Arial" charset="0"/>
                <a:cs typeface="Arial" charset="0"/>
              </a:defRPr>
            </a:lvl2pPr>
            <a:lvl3pPr marL="1164260" indent="-232852" defTabSz="970217" eaLnBrk="0" hangingPunct="0">
              <a:defRPr>
                <a:solidFill>
                  <a:schemeClr val="tx1"/>
                </a:solidFill>
                <a:latin typeface="Arial" charset="0"/>
                <a:cs typeface="Arial" charset="0"/>
              </a:defRPr>
            </a:lvl3pPr>
            <a:lvl4pPr marL="1629964" indent="-232852" defTabSz="970217" eaLnBrk="0" hangingPunct="0">
              <a:defRPr>
                <a:solidFill>
                  <a:schemeClr val="tx1"/>
                </a:solidFill>
                <a:latin typeface="Arial" charset="0"/>
                <a:cs typeface="Arial" charset="0"/>
              </a:defRPr>
            </a:lvl4pPr>
            <a:lvl5pPr marL="2095668" indent="-232852" defTabSz="970217" eaLnBrk="0" hangingPunct="0">
              <a:defRPr>
                <a:solidFill>
                  <a:schemeClr val="tx1"/>
                </a:solidFill>
                <a:latin typeface="Arial" charset="0"/>
                <a:cs typeface="Arial" charset="0"/>
              </a:defRPr>
            </a:lvl5pPr>
            <a:lvl6pPr marL="2561372" indent="-232852" defTabSz="970217" eaLnBrk="0" fontAlgn="base" hangingPunct="0">
              <a:spcBef>
                <a:spcPct val="0"/>
              </a:spcBef>
              <a:spcAft>
                <a:spcPct val="0"/>
              </a:spcAft>
              <a:defRPr>
                <a:solidFill>
                  <a:schemeClr val="tx1"/>
                </a:solidFill>
                <a:latin typeface="Arial" charset="0"/>
                <a:cs typeface="Arial" charset="0"/>
              </a:defRPr>
            </a:lvl6pPr>
            <a:lvl7pPr marL="3027075" indent="-232852" defTabSz="970217" eaLnBrk="0" fontAlgn="base" hangingPunct="0">
              <a:spcBef>
                <a:spcPct val="0"/>
              </a:spcBef>
              <a:spcAft>
                <a:spcPct val="0"/>
              </a:spcAft>
              <a:defRPr>
                <a:solidFill>
                  <a:schemeClr val="tx1"/>
                </a:solidFill>
                <a:latin typeface="Arial" charset="0"/>
                <a:cs typeface="Arial" charset="0"/>
              </a:defRPr>
            </a:lvl7pPr>
            <a:lvl8pPr marL="3492779" indent="-232852" defTabSz="970217" eaLnBrk="0" fontAlgn="base" hangingPunct="0">
              <a:spcBef>
                <a:spcPct val="0"/>
              </a:spcBef>
              <a:spcAft>
                <a:spcPct val="0"/>
              </a:spcAft>
              <a:defRPr>
                <a:solidFill>
                  <a:schemeClr val="tx1"/>
                </a:solidFill>
                <a:latin typeface="Arial" charset="0"/>
                <a:cs typeface="Arial" charset="0"/>
              </a:defRPr>
            </a:lvl8pPr>
            <a:lvl9pPr marL="3958483" indent="-232852" defTabSz="970217" eaLnBrk="0" fontAlgn="base" hangingPunct="0">
              <a:spcBef>
                <a:spcPct val="0"/>
              </a:spcBef>
              <a:spcAft>
                <a:spcPct val="0"/>
              </a:spcAft>
              <a:defRPr>
                <a:solidFill>
                  <a:schemeClr val="tx1"/>
                </a:solidFill>
                <a:latin typeface="Arial" charset="0"/>
                <a:cs typeface="Arial" charset="0"/>
              </a:defRPr>
            </a:lvl9pPr>
          </a:lstStyle>
          <a:p>
            <a:fld id="{0443B273-A09F-4EE9-8204-4F3DFD65CBFE}" type="slidenum">
              <a:rPr lang="en-GB">
                <a:latin typeface="Times New Roman" pitchFamily="18" charset="0"/>
              </a:rPr>
              <a:pPr/>
              <a:t>9</a:t>
            </a:fld>
            <a:endParaRPr lang="en-GB">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grpSp>
      </p:grpSp>
      <p:sp>
        <p:nvSpPr>
          <p:cNvPr id="2990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9902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3733800" y="6248400"/>
            <a:ext cx="2133600" cy="457200"/>
          </a:xfrm>
        </p:spPr>
        <p:txBody>
          <a:bodyPr/>
          <a:lstStyle>
            <a:lvl1pPr>
              <a:defRPr/>
            </a:lvl1pPr>
          </a:lstStyle>
          <a:p>
            <a:pPr>
              <a:defRPr/>
            </a:pPr>
            <a:endParaRPr lang="en-US">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a:defRPr/>
            </a:pPr>
            <a:r>
              <a:rPr>
                <a:solidFill>
                  <a:srgbClr val="000000"/>
                </a:solidFill>
              </a:rPr>
              <a:t>Week6 - </a:t>
            </a:r>
            <a:fld id="{1C32B94C-36FD-4F93-A343-CD819190AE24}" type="slidenum">
              <a:rPr>
                <a:solidFill>
                  <a:srgbClr val="000000"/>
                </a:solidFill>
              </a:rPr>
              <a:pPr>
                <a:defRPr/>
              </a:pPr>
              <a:t>‹#›</a:t>
            </a:fld>
            <a:endParaRPr>
              <a:solidFill>
                <a:srgbClr val="000000"/>
              </a:solidFill>
            </a:endParaRPr>
          </a:p>
        </p:txBody>
      </p:sp>
    </p:spTree>
    <p:extLst>
      <p:ext uri="{BB962C8B-B14F-4D97-AF65-F5344CB8AC3E}">
        <p14:creationId xmlns:p14="http://schemas.microsoft.com/office/powerpoint/2010/main" val="83110234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r>
              <a:rPr>
                <a:solidFill>
                  <a:srgbClr val="000000"/>
                </a:solidFill>
              </a:rPr>
              <a:t>Week6 - </a:t>
            </a:r>
            <a:fld id="{33028317-9F15-4DD3-BCBB-0DB947CE6F74}" type="slidenum">
              <a:rPr>
                <a:solidFill>
                  <a:srgbClr val="000000"/>
                </a:solidFill>
              </a:rPr>
              <a:pPr>
                <a:defRPr/>
              </a:pPr>
              <a:t>‹#›</a:t>
            </a:fld>
            <a:endParaRPr>
              <a:solidFill>
                <a:srgbClr val="000000"/>
              </a:solidFill>
            </a:endParaRPr>
          </a:p>
        </p:txBody>
      </p:sp>
      <p:sp>
        <p:nvSpPr>
          <p:cNvPr id="6" name="Date Placeholder 5"/>
          <p:cNvSpPr>
            <a:spLocks noGrp="1"/>
          </p:cNvSpPr>
          <p:nvPr>
            <p:ph type="dt" sz="half" idx="12"/>
          </p:nvPr>
        </p:nvSpPr>
        <p:spPr>
          <a:xfrm>
            <a:off x="37338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404834254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r>
              <a:rPr>
                <a:solidFill>
                  <a:srgbClr val="000000"/>
                </a:solidFill>
              </a:rPr>
              <a:t>Week6 - </a:t>
            </a:r>
            <a:fld id="{54BCB5AF-9C55-4C0C-8CB7-444AC30E93B2}" type="slidenum">
              <a:rPr>
                <a:solidFill>
                  <a:srgbClr val="000000"/>
                </a:solidFill>
              </a:rPr>
              <a:pPr>
                <a:defRPr/>
              </a:pPr>
              <a:t>‹#›</a:t>
            </a:fld>
            <a:endParaRPr>
              <a:solidFill>
                <a:srgbClr val="000000"/>
              </a:solidFill>
            </a:endParaRPr>
          </a:p>
        </p:txBody>
      </p:sp>
      <p:sp>
        <p:nvSpPr>
          <p:cNvPr id="6" name="Date Placeholder 5"/>
          <p:cNvSpPr>
            <a:spLocks noGrp="1"/>
          </p:cNvSpPr>
          <p:nvPr>
            <p:ph type="dt" sz="half" idx="12"/>
          </p:nvPr>
        </p:nvSpPr>
        <p:spPr>
          <a:xfrm>
            <a:off x="37338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1605947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6860"/>
            <a:ext cx="8229600" cy="808894"/>
          </a:xfrm>
        </p:spPr>
        <p:txBody>
          <a:bodyPr/>
          <a:lstStyle>
            <a:lvl1pPr>
              <a:defRPr sz="4000">
                <a:solidFill>
                  <a:srgbClr val="9933FF"/>
                </a:solidFill>
                <a:latin typeface="Garamond"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71600"/>
            <a:ext cx="8229600" cy="4495800"/>
          </a:xfrm>
        </p:spPr>
        <p:txBody>
          <a:bodyPr/>
          <a:lstStyle>
            <a:lvl1pPr>
              <a:defRPr sz="2400">
                <a:solidFill>
                  <a:srgbClr val="0000FF"/>
                </a:solidFill>
              </a:defRPr>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lang="en-US" sz="1000">
                <a:latin typeface="+mj-lt"/>
              </a:defRPr>
            </a:lvl1pPr>
          </a:lstStyle>
          <a:p>
            <a:pPr>
              <a:defRPr/>
            </a:pPr>
            <a:r>
              <a:rPr>
                <a:solidFill>
                  <a:srgbClr val="000000"/>
                </a:solidFill>
              </a:rPr>
              <a:t>Week6 - </a:t>
            </a:r>
            <a:fld id="{862EAC80-4D47-4337-9794-8D7627173231}" type="slidenum">
              <a:rPr>
                <a:solidFill>
                  <a:srgbClr val="000000"/>
                </a:solidFill>
              </a:rPr>
              <a:pPr>
                <a:defRPr/>
              </a:pPr>
              <a:t>‹#›</a:t>
            </a:fld>
            <a:endParaRPr>
              <a:solidFill>
                <a:srgbClr val="000000"/>
              </a:solidFill>
            </a:endParaRPr>
          </a:p>
        </p:txBody>
      </p:sp>
      <p:sp>
        <p:nvSpPr>
          <p:cNvPr id="6" name="Date Placeholder 5"/>
          <p:cNvSpPr>
            <a:spLocks noGrp="1"/>
          </p:cNvSpPr>
          <p:nvPr>
            <p:ph type="dt" sz="half" idx="12"/>
          </p:nvPr>
        </p:nvSpPr>
        <p:spPr>
          <a:xfrm>
            <a:off x="3886200" y="6248400"/>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63165113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685800" y="6248400"/>
            <a:ext cx="2895600" cy="457200"/>
          </a:xfrm>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r>
              <a:rPr>
                <a:solidFill>
                  <a:srgbClr val="000000"/>
                </a:solidFill>
              </a:rPr>
              <a:t>Week6 - </a:t>
            </a:r>
            <a:fld id="{BFD05FE5-D899-4239-B865-1A90391D6139}" type="slidenum">
              <a:rPr>
                <a:solidFill>
                  <a:srgbClr val="000000"/>
                </a:solidFill>
              </a:rPr>
              <a:pPr>
                <a:defRPr/>
              </a:pPr>
              <a:t>‹#›</a:t>
            </a:fld>
            <a:endParaRPr>
              <a:solidFill>
                <a:srgbClr val="000000"/>
              </a:solidFill>
            </a:endParaRPr>
          </a:p>
        </p:txBody>
      </p:sp>
      <p:sp>
        <p:nvSpPr>
          <p:cNvPr id="6" name="Date Placeholder 5"/>
          <p:cNvSpPr>
            <a:spLocks noGrp="1"/>
          </p:cNvSpPr>
          <p:nvPr>
            <p:ph type="dt" sz="half" idx="12"/>
          </p:nvPr>
        </p:nvSpPr>
        <p:spPr>
          <a:xfrm>
            <a:off x="38100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9101343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r>
              <a:rPr>
                <a:solidFill>
                  <a:srgbClr val="000000"/>
                </a:solidFill>
              </a:rPr>
              <a:t>Week6 - </a:t>
            </a:r>
            <a:fld id="{EAC8BFC7-9E9B-4858-BB65-C7989A1E1D6A}" type="slidenum">
              <a:rPr>
                <a:solidFill>
                  <a:srgbClr val="000000"/>
                </a:solidFill>
              </a:rPr>
              <a:pPr>
                <a:defRPr/>
              </a:pPr>
              <a:t>‹#›</a:t>
            </a:fld>
            <a:endParaRPr>
              <a:solidFill>
                <a:srgbClr val="000000"/>
              </a:solidFill>
            </a:endParaRPr>
          </a:p>
        </p:txBody>
      </p:sp>
      <p:sp>
        <p:nvSpPr>
          <p:cNvPr id="7" name="Date Placeholder 6"/>
          <p:cNvSpPr>
            <a:spLocks noGrp="1"/>
          </p:cNvSpPr>
          <p:nvPr>
            <p:ph type="dt" sz="half" idx="12"/>
          </p:nvPr>
        </p:nvSpPr>
        <p:spPr>
          <a:xfrm>
            <a:off x="3657600" y="6248400"/>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74058716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8" name="Slide Number Placeholder 7"/>
          <p:cNvSpPr>
            <a:spLocks noGrp="1"/>
          </p:cNvSpPr>
          <p:nvPr>
            <p:ph type="sldNum" sz="quarter" idx="11"/>
          </p:nvPr>
        </p:nvSpPr>
        <p:spPr/>
        <p:txBody>
          <a:bodyPr/>
          <a:lstStyle>
            <a:lvl1pPr>
              <a:defRPr/>
            </a:lvl1pPr>
          </a:lstStyle>
          <a:p>
            <a:pPr>
              <a:defRPr/>
            </a:pPr>
            <a:r>
              <a:rPr>
                <a:solidFill>
                  <a:srgbClr val="000000"/>
                </a:solidFill>
              </a:rPr>
              <a:t>Week6 - </a:t>
            </a:r>
            <a:fld id="{331CAFA5-8086-42B3-99E0-CC2E0F2A84B9}" type="slidenum">
              <a:rPr>
                <a:solidFill>
                  <a:srgbClr val="000000"/>
                </a:solidFill>
              </a:rPr>
              <a:pPr>
                <a:defRPr/>
              </a:pPr>
              <a:t>‹#›</a:t>
            </a:fld>
            <a:endParaRPr>
              <a:solidFill>
                <a:srgbClr val="000000"/>
              </a:solidFill>
            </a:endParaRPr>
          </a:p>
        </p:txBody>
      </p:sp>
      <p:sp>
        <p:nvSpPr>
          <p:cNvPr id="9" name="Date Placeholder 8"/>
          <p:cNvSpPr>
            <a:spLocks noGrp="1"/>
          </p:cNvSpPr>
          <p:nvPr>
            <p:ph type="dt" sz="half" idx="12"/>
          </p:nvPr>
        </p:nvSpPr>
        <p:spPr>
          <a:xfrm>
            <a:off x="38100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417597617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pPr>
              <a:defRPr/>
            </a:pPr>
            <a:r>
              <a:rPr>
                <a:solidFill>
                  <a:srgbClr val="000000"/>
                </a:solidFill>
              </a:rPr>
              <a:t>Week6 - </a:t>
            </a:r>
            <a:fld id="{D2E41109-7A88-4B65-A09E-B69326577230}" type="slidenum">
              <a:rPr>
                <a:solidFill>
                  <a:srgbClr val="000000"/>
                </a:solidFill>
              </a:rPr>
              <a:pPr>
                <a:defRPr/>
              </a:pPr>
              <a:t>‹#›</a:t>
            </a:fld>
            <a:endParaRPr>
              <a:solidFill>
                <a:srgbClr val="000000"/>
              </a:solidFill>
            </a:endParaRPr>
          </a:p>
        </p:txBody>
      </p:sp>
      <p:sp>
        <p:nvSpPr>
          <p:cNvPr id="5" name="Date Placeholder 4"/>
          <p:cNvSpPr>
            <a:spLocks noGrp="1"/>
          </p:cNvSpPr>
          <p:nvPr>
            <p:ph type="dt" sz="half" idx="12"/>
          </p:nvPr>
        </p:nvSpPr>
        <p:spPr>
          <a:xfrm>
            <a:off x="38100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08788511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85800" y="6248400"/>
            <a:ext cx="2895600" cy="457200"/>
          </a:xfrm>
        </p:spPr>
        <p:txBody>
          <a:bodyPr/>
          <a:lstStyle>
            <a:lvl1pPr>
              <a:defRPr b="1"/>
            </a:lvl1pPr>
          </a:lstStyle>
          <a:p>
            <a:pPr>
              <a:defRPr/>
            </a:pPr>
            <a:r>
              <a:rPr lang="en-US" dirty="0" smtClean="0">
                <a:solidFill>
                  <a:srgbClr val="000000"/>
                </a:solidFill>
              </a:rPr>
              <a:t>© CS1010 (AY2011/2 Semester 1)</a:t>
            </a:r>
            <a:endParaRPr lang="en-US" dirty="0">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pPr>
              <a:defRPr/>
            </a:pPr>
            <a:r>
              <a:rPr>
                <a:solidFill>
                  <a:srgbClr val="000000"/>
                </a:solidFill>
              </a:rPr>
              <a:t>Week6 - </a:t>
            </a:r>
            <a:fld id="{37E977FC-C46A-44F4-B65B-9BD0E898BE39}" type="slidenum">
              <a:rPr>
                <a:solidFill>
                  <a:srgbClr val="000000"/>
                </a:solidFill>
              </a:rPr>
              <a:pPr>
                <a:defRPr/>
              </a:pPr>
              <a:t>‹#›</a:t>
            </a:fld>
            <a:endParaRPr>
              <a:solidFill>
                <a:srgbClr val="000000"/>
              </a:solidFill>
            </a:endParaRPr>
          </a:p>
        </p:txBody>
      </p:sp>
      <p:sp>
        <p:nvSpPr>
          <p:cNvPr id="4" name="Date Placeholder 3"/>
          <p:cNvSpPr>
            <a:spLocks noGrp="1"/>
          </p:cNvSpPr>
          <p:nvPr>
            <p:ph type="dt" sz="half" idx="12"/>
          </p:nvPr>
        </p:nvSpPr>
        <p:spPr>
          <a:xfrm>
            <a:off x="39624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4057226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r>
              <a:rPr>
                <a:solidFill>
                  <a:srgbClr val="000000"/>
                </a:solidFill>
              </a:rPr>
              <a:t>Week6 - </a:t>
            </a:r>
            <a:fld id="{8C2DD85F-6F2C-4171-ACFC-C81EA434C16F}" type="slidenum">
              <a:rPr>
                <a:solidFill>
                  <a:srgbClr val="000000"/>
                </a:solidFill>
              </a:rPr>
              <a:pPr>
                <a:defRPr/>
              </a:pPr>
              <a:t>‹#›</a:t>
            </a:fld>
            <a:endParaRPr>
              <a:solidFill>
                <a:srgbClr val="000000"/>
              </a:solidFill>
            </a:endParaRPr>
          </a:p>
        </p:txBody>
      </p:sp>
      <p:sp>
        <p:nvSpPr>
          <p:cNvPr id="7" name="Date Placeholder 6"/>
          <p:cNvSpPr>
            <a:spLocks noGrp="1"/>
          </p:cNvSpPr>
          <p:nvPr>
            <p:ph type="dt" sz="half" idx="12"/>
          </p:nvPr>
        </p:nvSpPr>
        <p:spPr>
          <a:xfrm>
            <a:off x="38862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48724523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533400" y="6248400"/>
            <a:ext cx="2895600" cy="457200"/>
          </a:xfrm>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r>
              <a:rPr>
                <a:solidFill>
                  <a:srgbClr val="000000"/>
                </a:solidFill>
              </a:rPr>
              <a:t>Week6 - </a:t>
            </a:r>
            <a:fld id="{C791B7DB-B1A0-4237-9F19-2BDD669CEBAD}" type="slidenum">
              <a:rPr>
                <a:solidFill>
                  <a:srgbClr val="000000"/>
                </a:solidFill>
              </a:rPr>
              <a:pPr>
                <a:defRPr/>
              </a:pPr>
              <a:t>‹#›</a:t>
            </a:fld>
            <a:endParaRPr>
              <a:solidFill>
                <a:srgbClr val="000000"/>
              </a:solidFill>
            </a:endParaRPr>
          </a:p>
        </p:txBody>
      </p:sp>
      <p:sp>
        <p:nvSpPr>
          <p:cNvPr id="7" name="Date Placeholder 6"/>
          <p:cNvSpPr>
            <a:spLocks noGrp="1"/>
          </p:cNvSpPr>
          <p:nvPr>
            <p:ph type="dt" sz="half" idx="12"/>
          </p:nvPr>
        </p:nvSpPr>
        <p:spPr>
          <a:xfrm>
            <a:off x="40386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6601851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986" name="Rectangle 2"/>
          <p:cNvSpPr>
            <a:spLocks noGrp="1" noChangeArrowheads="1"/>
          </p:cNvSpPr>
          <p:nvPr>
            <p:ph type="ftr" sz="quarter" idx="3"/>
          </p:nvPr>
        </p:nvSpPr>
        <p:spPr bwMode="auto">
          <a:xfrm>
            <a:off x="457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cs typeface="Arial" charset="0"/>
              </a:defRPr>
            </a:lvl1pPr>
          </a:lstStyle>
          <a:p>
            <a:pPr>
              <a:defRPr/>
            </a:pPr>
            <a:r>
              <a:rPr lang="en-US" dirty="0" smtClean="0">
                <a:solidFill>
                  <a:srgbClr val="000000"/>
                </a:solidFill>
              </a:rPr>
              <a:t>CS1010 (AY2011/2 Semester 1)</a:t>
            </a:r>
            <a:endParaRPr lang="en-US" dirty="0">
              <a:solidFill>
                <a:srgbClr val="000000"/>
              </a:solidFill>
            </a:endParaRPr>
          </a:p>
        </p:txBody>
      </p:sp>
      <p:sp>
        <p:nvSpPr>
          <p:cNvPr id="29798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lang="en-US" sz="1000">
                <a:latin typeface="+mj-lt"/>
                <a:cs typeface="Arial" charset="0"/>
              </a:defRPr>
            </a:lvl1pPr>
          </a:lstStyle>
          <a:p>
            <a:pPr>
              <a:defRPr/>
            </a:pPr>
            <a:r>
              <a:rPr>
                <a:solidFill>
                  <a:srgbClr val="000000"/>
                </a:solidFill>
              </a:rPr>
              <a:t>Week6 - </a:t>
            </a:r>
            <a:fld id="{9061B80F-24BC-49AF-ABDC-3479B6B28098}" type="slidenum">
              <a:rPr>
                <a:solidFill>
                  <a:srgbClr val="000000"/>
                </a:solidFill>
              </a:rPr>
              <a:pPr>
                <a:defRPr/>
              </a:pPr>
              <a:t>‹#›</a:t>
            </a:fld>
            <a:endParaRPr>
              <a:solidFill>
                <a:srgbClr val="000000"/>
              </a:solidFill>
            </a:endParaRPr>
          </a:p>
        </p:txBody>
      </p:sp>
      <p:grpSp>
        <p:nvGrpSpPr>
          <p:cNvPr id="1028" name="Group 4"/>
          <p:cNvGrpSpPr>
            <a:grpSpLocks/>
          </p:cNvGrpSpPr>
          <p:nvPr/>
        </p:nvGrpSpPr>
        <p:grpSpPr bwMode="auto">
          <a:xfrm>
            <a:off x="0" y="0"/>
            <a:ext cx="9144000" cy="546100"/>
            <a:chOff x="0" y="0"/>
            <a:chExt cx="5760" cy="344"/>
          </a:xfrm>
        </p:grpSpPr>
        <p:sp>
          <p:nvSpPr>
            <p:cNvPr id="29798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endParaRPr>
            </a:p>
          </p:txBody>
        </p:sp>
        <p:sp>
          <p:nvSpPr>
            <p:cNvPr id="29799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29799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sp>
          <p:nvSpPr>
            <p:cNvPr id="29799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29799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sp>
          <p:nvSpPr>
            <p:cNvPr id="29799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8000" name="Rectangle 16"/>
          <p:cNvSpPr>
            <a:spLocks noGrp="1" noChangeArrowheads="1"/>
          </p:cNvSpPr>
          <p:nvPr>
            <p:ph type="dt" sz="half" idx="2"/>
          </p:nvPr>
        </p:nvSpPr>
        <p:spPr bwMode="auto">
          <a:xfrm>
            <a:off x="35814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solidFill>
                <a:srgbClr val="000000"/>
              </a:solidFill>
            </a:endParaRPr>
          </a:p>
        </p:txBody>
      </p:sp>
    </p:spTree>
    <p:extLst>
      <p:ext uri="{BB962C8B-B14F-4D97-AF65-F5344CB8AC3E}">
        <p14:creationId xmlns:p14="http://schemas.microsoft.com/office/powerpoint/2010/main" val="1347131550"/>
      </p:ext>
    </p:extLst>
  </p:cSld>
  <p:clrMap bg1="lt1" tx1="dk1" bg2="lt2" tx2="dk2" accent1="accent1" accent2="accent2" accent3="accent3" accent4="accent4" accent5="accent5" accent6="accent6" hlink="hlink" folHlink="folHlink"/>
  <p:sldLayoutIdLst>
    <p:sldLayoutId id="2147484794" r:id="rId1"/>
    <p:sldLayoutId id="2147484795" r:id="rId2"/>
    <p:sldLayoutId id="2147484796" r:id="rId3"/>
    <p:sldLayoutId id="2147484797" r:id="rId4"/>
    <p:sldLayoutId id="2147484798" r:id="rId5"/>
    <p:sldLayoutId id="2147484799" r:id="rId6"/>
    <p:sldLayoutId id="2147484800" r:id="rId7"/>
    <p:sldLayoutId id="2147484801" r:id="rId8"/>
    <p:sldLayoutId id="2147484802" r:id="rId9"/>
    <p:sldLayoutId id="2147484803" r:id="rId10"/>
    <p:sldLayoutId id="2147484804" r:id="rId11"/>
  </p:sldLayoutIdLst>
  <p:transition/>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comp.nus.edu.sg/~zhoulife/cs1010/precedence.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13" descr="Full_Colour_Thu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0" y="4724400"/>
            <a:ext cx="160020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ctrTitle"/>
          </p:nvPr>
        </p:nvSpPr>
        <p:spPr>
          <a:xfrm>
            <a:off x="417744" y="2590800"/>
            <a:ext cx="8153400" cy="1066800"/>
          </a:xfrm>
        </p:spPr>
        <p:txBody>
          <a:bodyPr/>
          <a:lstStyle/>
          <a:p>
            <a:pPr eaLnBrk="1" hangingPunct="1"/>
            <a:r>
              <a:rPr lang="en-GB" sz="3600" b="1" dirty="0" smtClean="0">
                <a:solidFill>
                  <a:srgbClr val="C00000"/>
                </a:solidFill>
              </a:rPr>
              <a:t>CS1010: Programming Methodology</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bwMode="auto">
          <a:xfrm>
            <a:off x="457200" y="1371600"/>
            <a:ext cx="8229600" cy="846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dirty="0"/>
              <a:t>Method </a:t>
            </a:r>
            <a:r>
              <a:rPr lang="en-US" dirty="0" smtClean="0"/>
              <a:t>3</a:t>
            </a:r>
          </a:p>
          <a:p>
            <a:pPr lvl="1">
              <a:spcBef>
                <a:spcPts val="600"/>
              </a:spcBef>
              <a:buFont typeface="Wingdings" pitchFamily="2" charset="2"/>
              <a:buChar char="q"/>
            </a:pPr>
            <a:r>
              <a:rPr lang="en-SG" dirty="0" smtClean="0"/>
              <a:t>Use </a:t>
            </a:r>
            <a:r>
              <a:rPr lang="en-SG" dirty="0" err="1" smtClean="0">
                <a:solidFill>
                  <a:srgbClr val="0000FF"/>
                </a:solidFill>
                <a:latin typeface="Calibri" pitchFamily="34" charset="0"/>
                <a:cs typeface="Calibri" pitchFamily="34" charset="0"/>
              </a:rPr>
              <a:t>typedef</a:t>
            </a:r>
            <a:r>
              <a:rPr lang="en-SG" dirty="0" smtClean="0">
                <a:solidFill>
                  <a:srgbClr val="0000FF"/>
                </a:solidFill>
              </a:rPr>
              <a:t> </a:t>
            </a:r>
            <a:r>
              <a:rPr lang="en-SG" dirty="0" smtClean="0"/>
              <a:t>to define and name the structure type.</a:t>
            </a:r>
          </a:p>
        </p:txBody>
      </p:sp>
      <p:sp>
        <p:nvSpPr>
          <p:cNvPr id="4" name="Title 3"/>
          <p:cNvSpPr>
            <a:spLocks noGrp="1"/>
          </p:cNvSpPr>
          <p:nvPr>
            <p:ph type="title"/>
          </p:nvPr>
        </p:nvSpPr>
        <p:spPr/>
        <p:txBody>
          <a:bodyPr/>
          <a:lstStyle/>
          <a:p>
            <a:r>
              <a:rPr lang="en-GB" dirty="0">
                <a:cs typeface="Arial" pitchFamily="34" charset="0"/>
              </a:rPr>
              <a:t>3. Defining Structures </a:t>
            </a:r>
            <a:r>
              <a:rPr lang="en-GB" dirty="0" smtClean="0">
                <a:cs typeface="Arial" pitchFamily="34" charset="0"/>
              </a:rPr>
              <a:t>Variables (3/3)</a:t>
            </a:r>
            <a:endParaRPr lang="en-SG" dirty="0"/>
          </a:p>
        </p:txBody>
      </p:sp>
      <p:sp>
        <p:nvSpPr>
          <p:cNvPr id="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8"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10</a:t>
            </a:fld>
            <a:endParaRPr lang="en-US" sz="1000" dirty="0"/>
          </a:p>
        </p:txBody>
      </p:sp>
      <p:sp>
        <p:nvSpPr>
          <p:cNvPr id="7" name="TextBox 6"/>
          <p:cNvSpPr txBox="1"/>
          <p:nvPr/>
        </p:nvSpPr>
        <p:spPr bwMode="auto">
          <a:xfrm>
            <a:off x="1301657" y="2638782"/>
            <a:ext cx="5497153" cy="3170099"/>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358775" algn="l"/>
                <a:tab pos="715963" algn="l"/>
                <a:tab pos="1074738" algn="l"/>
              </a:tabLst>
            </a:pPr>
            <a:r>
              <a:rPr lang="en-US" sz="2000" b="1" dirty="0" err="1">
                <a:solidFill>
                  <a:srgbClr val="0000FF"/>
                </a:solidFill>
                <a:latin typeface="Courier New" pitchFamily="49" charset="0"/>
                <a:cs typeface="Courier New" pitchFamily="49" charset="0"/>
              </a:rPr>
              <a:t>typedef</a:t>
            </a:r>
            <a:r>
              <a:rPr lang="en-US" sz="2000" b="1" dirty="0">
                <a:solidFill>
                  <a:schemeClr val="tx1"/>
                </a:solidFill>
                <a:latin typeface="Courier New" pitchFamily="49" charset="0"/>
              </a:rPr>
              <a:t> </a:t>
            </a:r>
            <a:r>
              <a:rPr lang="en-US" sz="2000" b="1" dirty="0" err="1">
                <a:solidFill>
                  <a:srgbClr val="0000FF"/>
                </a:solidFill>
                <a:latin typeface="Courier New" pitchFamily="49" charset="0"/>
                <a:cs typeface="Courier New" pitchFamily="49" charset="0"/>
              </a:rPr>
              <a:t>struct</a:t>
            </a:r>
            <a:endParaRPr lang="en-US" sz="2000" b="1" dirty="0">
              <a:solidFill>
                <a:srgbClr val="0000FF"/>
              </a:solidFill>
              <a:latin typeface="Courier New" pitchFamily="49" charset="0"/>
              <a:cs typeface="Courier New" pitchFamily="49" charset="0"/>
            </a:endParaRPr>
          </a:p>
          <a:p>
            <a:pPr>
              <a:tabLst>
                <a:tab pos="358775" algn="l"/>
                <a:tab pos="715963" algn="l"/>
                <a:tab pos="1074738" algn="l"/>
              </a:tabLst>
            </a:pPr>
            <a:r>
              <a:rPr lang="en-US" sz="2000" b="1" dirty="0">
                <a:solidFill>
                  <a:schemeClr val="tx1"/>
                </a:solidFill>
                <a:latin typeface="Courier New" pitchFamily="49" charset="0"/>
              </a:rPr>
              <a:t>{</a:t>
            </a:r>
          </a:p>
          <a:p>
            <a:pPr>
              <a:tabLst>
                <a:tab pos="358775" algn="l"/>
                <a:tab pos="715963" algn="l"/>
                <a:tab pos="1074738" algn="l"/>
              </a:tabLst>
            </a:pPr>
            <a:r>
              <a:rPr lang="en-US" sz="2000" b="1" dirty="0">
                <a:solidFill>
                  <a:schemeClr val="tx1"/>
                </a:solidFill>
                <a:latin typeface="Courier New" pitchFamily="49" charset="0"/>
              </a:rPr>
              <a:t>	</a:t>
            </a:r>
            <a:r>
              <a:rPr lang="en-US" sz="2000" b="1" dirty="0">
                <a:solidFill>
                  <a:srgbClr val="0000FF"/>
                </a:solidFill>
                <a:latin typeface="Courier New" pitchFamily="49" charset="0"/>
                <a:cs typeface="Courier New" pitchFamily="49" charset="0"/>
              </a:rPr>
              <a:t>char</a:t>
            </a:r>
            <a:r>
              <a:rPr lang="en-US" sz="2000" b="1" dirty="0">
                <a:solidFill>
                  <a:schemeClr val="tx1"/>
                </a:solidFill>
                <a:latin typeface="Courier New" pitchFamily="49" charset="0"/>
              </a:rPr>
              <a:t> name[</a:t>
            </a:r>
            <a:r>
              <a:rPr lang="en-US" sz="2000" b="1" dirty="0">
                <a:solidFill>
                  <a:srgbClr val="006600"/>
                </a:solidFill>
                <a:latin typeface="Courier New" pitchFamily="49" charset="0"/>
              </a:rPr>
              <a:t>12</a:t>
            </a:r>
            <a:r>
              <a:rPr lang="en-US" sz="2000" b="1" dirty="0">
                <a:solidFill>
                  <a:schemeClr val="tx1"/>
                </a:solidFill>
                <a:latin typeface="Courier New" pitchFamily="49" charset="0"/>
              </a:rPr>
              <a:t>];</a:t>
            </a:r>
          </a:p>
          <a:p>
            <a:pPr>
              <a:tabLst>
                <a:tab pos="358775" algn="l"/>
                <a:tab pos="715963" algn="l"/>
                <a:tab pos="1074738" algn="l"/>
              </a:tabLst>
            </a:pPr>
            <a:r>
              <a:rPr lang="en-US" sz="2000" b="1" dirty="0">
                <a:solidFill>
                  <a:schemeClr val="tx1"/>
                </a:solidFill>
                <a:latin typeface="Courier New" pitchFamily="49" charset="0"/>
              </a:rPr>
              <a:t>	</a:t>
            </a:r>
            <a:r>
              <a:rPr lang="en-US" sz="2000" b="1" dirty="0" err="1">
                <a:solidFill>
                  <a:srgbClr val="0000FF"/>
                </a:solidFill>
                <a:latin typeface="Courier New" pitchFamily="49" charset="0"/>
                <a:cs typeface="Courier New" pitchFamily="49" charset="0"/>
              </a:rPr>
              <a:t>int</a:t>
            </a:r>
            <a:r>
              <a:rPr lang="en-US" sz="2000" b="1" dirty="0">
                <a:solidFill>
                  <a:schemeClr val="tx1"/>
                </a:solidFill>
                <a:latin typeface="Courier New" pitchFamily="49" charset="0"/>
              </a:rPr>
              <a:t>  age;</a:t>
            </a:r>
          </a:p>
          <a:p>
            <a:pPr>
              <a:tabLst>
                <a:tab pos="358775" algn="l"/>
                <a:tab pos="715963" algn="l"/>
                <a:tab pos="1074738" algn="l"/>
              </a:tabLst>
            </a:pPr>
            <a:r>
              <a:rPr lang="en-US" sz="2000" b="1" dirty="0">
                <a:solidFill>
                  <a:schemeClr val="tx1"/>
                </a:solidFill>
                <a:latin typeface="Courier New" pitchFamily="49" charset="0"/>
              </a:rPr>
              <a:t>	</a:t>
            </a:r>
            <a:r>
              <a:rPr lang="en-US" sz="2000" b="1" dirty="0">
                <a:solidFill>
                  <a:srgbClr val="0000FF"/>
                </a:solidFill>
                <a:latin typeface="Courier New" pitchFamily="49" charset="0"/>
                <a:cs typeface="Courier New" pitchFamily="49" charset="0"/>
              </a:rPr>
              <a:t>char</a:t>
            </a:r>
            <a:r>
              <a:rPr lang="en-US" sz="2000" b="1" dirty="0">
                <a:solidFill>
                  <a:schemeClr val="tx1"/>
                </a:solidFill>
                <a:latin typeface="Courier New" pitchFamily="49" charset="0"/>
              </a:rPr>
              <a:t> gender;</a:t>
            </a:r>
          </a:p>
          <a:p>
            <a:pPr>
              <a:tabLst>
                <a:tab pos="358775" algn="l"/>
                <a:tab pos="715963" algn="l"/>
                <a:tab pos="1074738" algn="l"/>
              </a:tabLst>
            </a:pPr>
            <a:r>
              <a:rPr lang="en-US" sz="2000" b="1" dirty="0">
                <a:solidFill>
                  <a:schemeClr val="tx1"/>
                </a:solidFill>
                <a:latin typeface="Courier New" pitchFamily="49" charset="0"/>
              </a:rPr>
              <a:t>} </a:t>
            </a:r>
            <a:r>
              <a:rPr lang="en-US" sz="2000" b="1" dirty="0" err="1">
                <a:solidFill>
                  <a:srgbClr val="CC6600"/>
                </a:solidFill>
                <a:latin typeface="Courier New" pitchFamily="49" charset="0"/>
                <a:cs typeface="Arial" charset="0"/>
              </a:rPr>
              <a:t>player_t</a:t>
            </a:r>
            <a:r>
              <a:rPr lang="en-US" sz="2000" b="1" dirty="0">
                <a:solidFill>
                  <a:schemeClr val="tx1"/>
                </a:solidFill>
                <a:latin typeface="Courier New" pitchFamily="49" charset="0"/>
              </a:rPr>
              <a:t>;</a:t>
            </a:r>
          </a:p>
          <a:p>
            <a:pPr>
              <a:tabLst>
                <a:tab pos="358775" algn="l"/>
                <a:tab pos="715963" algn="l"/>
                <a:tab pos="1074738" algn="l"/>
              </a:tabLst>
            </a:pPr>
            <a:endParaRPr lang="en-US" sz="2000" b="1" dirty="0" smtClean="0">
              <a:solidFill>
                <a:schemeClr val="tx1"/>
              </a:solidFill>
              <a:latin typeface="Courier New" pitchFamily="49" charset="0"/>
            </a:endParaRPr>
          </a:p>
          <a:p>
            <a:pPr>
              <a:tabLst>
                <a:tab pos="358775" algn="l"/>
                <a:tab pos="715963" algn="l"/>
                <a:tab pos="1074738" algn="l"/>
              </a:tabLst>
            </a:pPr>
            <a:r>
              <a:rPr lang="en-US" sz="2000" b="1" dirty="0" smtClean="0">
                <a:solidFill>
                  <a:schemeClr val="tx1"/>
                </a:solidFill>
                <a:latin typeface="Courier New" pitchFamily="49" charset="0"/>
              </a:rPr>
              <a:t>...</a:t>
            </a:r>
          </a:p>
          <a:p>
            <a:pPr>
              <a:tabLst>
                <a:tab pos="358775" algn="l"/>
                <a:tab pos="715963" algn="l"/>
                <a:tab pos="1074738" algn="l"/>
              </a:tabLst>
            </a:pPr>
            <a:r>
              <a:rPr lang="en-US" sz="2000" b="1" dirty="0" smtClean="0">
                <a:solidFill>
                  <a:srgbClr val="800000"/>
                </a:solidFill>
                <a:latin typeface="Courier New" pitchFamily="49" charset="0"/>
              </a:rPr>
              <a:t>// in </a:t>
            </a:r>
            <a:r>
              <a:rPr lang="en-US" sz="2000" b="1" dirty="0">
                <a:solidFill>
                  <a:srgbClr val="800000"/>
                </a:solidFill>
                <a:latin typeface="Courier New" pitchFamily="49" charset="0"/>
                <a:cs typeface="Arial" charset="0"/>
              </a:rPr>
              <a:t>some</a:t>
            </a:r>
            <a:r>
              <a:rPr lang="en-US" sz="2000" b="1" dirty="0" smtClean="0">
                <a:solidFill>
                  <a:srgbClr val="800000"/>
                </a:solidFill>
                <a:latin typeface="Courier New" pitchFamily="49" charset="0"/>
              </a:rPr>
              <a:t> function</a:t>
            </a:r>
            <a:endParaRPr lang="en-US" sz="2000" b="1" dirty="0">
              <a:solidFill>
                <a:srgbClr val="800000"/>
              </a:solidFill>
              <a:latin typeface="Courier New" pitchFamily="49" charset="0"/>
            </a:endParaRPr>
          </a:p>
          <a:p>
            <a:pPr>
              <a:tabLst>
                <a:tab pos="358775" algn="l"/>
                <a:tab pos="715963" algn="l"/>
                <a:tab pos="1074738" algn="l"/>
              </a:tabLst>
            </a:pPr>
            <a:r>
              <a:rPr lang="en-US" sz="2000" b="1" dirty="0" err="1" smtClean="0">
                <a:solidFill>
                  <a:srgbClr val="CC6600"/>
                </a:solidFill>
                <a:latin typeface="Courier New" pitchFamily="49" charset="0"/>
                <a:cs typeface="Arial" charset="0"/>
              </a:rPr>
              <a:t>player_t</a:t>
            </a:r>
            <a:r>
              <a:rPr lang="en-US" sz="2000" b="1" dirty="0" smtClean="0">
                <a:solidFill>
                  <a:schemeClr val="tx1"/>
                </a:solidFill>
                <a:latin typeface="Courier New" pitchFamily="49" charset="0"/>
              </a:rPr>
              <a:t> </a:t>
            </a:r>
            <a:r>
              <a:rPr lang="en-US" sz="2000" b="1" dirty="0">
                <a:solidFill>
                  <a:schemeClr val="tx1"/>
                </a:solidFill>
                <a:latin typeface="Courier New" pitchFamily="49" charset="0"/>
              </a:rPr>
              <a:t>player1, player2;</a:t>
            </a:r>
          </a:p>
        </p:txBody>
      </p:sp>
      <p:grpSp>
        <p:nvGrpSpPr>
          <p:cNvPr id="10" name="Group 12"/>
          <p:cNvGrpSpPr>
            <a:grpSpLocks/>
          </p:cNvGrpSpPr>
          <p:nvPr/>
        </p:nvGrpSpPr>
        <p:grpSpPr bwMode="auto">
          <a:xfrm>
            <a:off x="4946882" y="2767876"/>
            <a:ext cx="3928176" cy="1513646"/>
            <a:chOff x="4136571" y="3672115"/>
            <a:chExt cx="3928964" cy="1514037"/>
          </a:xfrm>
        </p:grpSpPr>
        <p:sp>
          <p:nvSpPr>
            <p:cNvPr id="11" name="Right Brace 9"/>
            <p:cNvSpPr>
              <a:spLocks/>
            </p:cNvSpPr>
            <p:nvPr/>
          </p:nvSpPr>
          <p:spPr bwMode="auto">
            <a:xfrm>
              <a:off x="4136571" y="3672115"/>
              <a:ext cx="362858" cy="1514037"/>
            </a:xfrm>
            <a:prstGeom prst="rightBrace">
              <a:avLst>
                <a:gd name="adj1" fmla="val 8336"/>
                <a:gd name="adj2" fmla="val 50000"/>
              </a:avLst>
            </a:prstGeom>
            <a:noFill/>
            <a:ln w="12700" cap="sq" algn="ctr">
              <a:solidFill>
                <a:srgbClr val="800000"/>
              </a:solidFill>
              <a:round/>
              <a:headEnd type="none" w="sm" len="sm"/>
              <a:tailEnd type="none" w="sm" len="sm"/>
            </a:ln>
          </p:spPr>
          <p:txBody>
            <a:bodyPr/>
            <a:lstStyle/>
            <a:p>
              <a:endParaRPr lang="en-SG"/>
            </a:p>
          </p:txBody>
        </p:sp>
        <p:sp>
          <p:nvSpPr>
            <p:cNvPr id="12" name="TextBox 11"/>
            <p:cNvSpPr txBox="1"/>
            <p:nvPr/>
          </p:nvSpPr>
          <p:spPr>
            <a:xfrm>
              <a:off x="4666023" y="4294236"/>
              <a:ext cx="3399512" cy="369427"/>
            </a:xfrm>
            <a:prstGeom prst="rect">
              <a:avLst/>
            </a:prstGeom>
            <a:solidFill>
              <a:schemeClr val="accent2">
                <a:lumMod val="20000"/>
                <a:lumOff val="80000"/>
              </a:schemeClr>
            </a:solidFill>
            <a:ln w="12700">
              <a:solidFill>
                <a:srgbClr val="800000"/>
              </a:solidFill>
            </a:ln>
          </p:spPr>
          <p:txBody>
            <a:bodyPr wrap="square">
              <a:spAutoFit/>
            </a:bodyPr>
            <a:lstStyle/>
            <a:p>
              <a:pPr>
                <a:defRPr/>
              </a:pPr>
              <a:r>
                <a:rPr lang="en-US" dirty="0" smtClean="0">
                  <a:latin typeface="Calibri" pitchFamily="34" charset="0"/>
                  <a:cs typeface="Calibri" pitchFamily="34" charset="0"/>
                </a:rPr>
                <a:t>usually define before </a:t>
              </a:r>
              <a:r>
                <a:rPr lang="en-US" dirty="0">
                  <a:latin typeface="Calibri" pitchFamily="34" charset="0"/>
                  <a:cs typeface="Calibri" pitchFamily="34" charset="0"/>
                </a:rPr>
                <a:t>all functions</a:t>
              </a:r>
              <a:endParaRPr lang="en-SG" dirty="0">
                <a:latin typeface="Calibri" pitchFamily="34" charset="0"/>
                <a:cs typeface="Calibri" pitchFamily="34" charset="0"/>
              </a:endParaRPr>
            </a:p>
          </p:txBody>
        </p:sp>
      </p:grpSp>
      <p:sp>
        <p:nvSpPr>
          <p:cNvPr id="13" name="Line Callout 2 (Border and Accent Bar) 12"/>
          <p:cNvSpPr/>
          <p:nvPr/>
        </p:nvSpPr>
        <p:spPr bwMode="auto">
          <a:xfrm>
            <a:off x="5476229" y="4331306"/>
            <a:ext cx="2215490" cy="646331"/>
          </a:xfrm>
          <a:prstGeom prst="accentBorderCallout2">
            <a:avLst>
              <a:gd name="adj1" fmla="val 46344"/>
              <a:gd name="adj2" fmla="val -4473"/>
              <a:gd name="adj3" fmla="val 45460"/>
              <a:gd name="adj4" fmla="val -57292"/>
              <a:gd name="adj5" fmla="val 18901"/>
              <a:gd name="adj6" fmla="val -106401"/>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wrap="square">
            <a:spAutoFit/>
          </a:bodyPr>
          <a:lstStyle/>
          <a:p>
            <a:pPr>
              <a:defRPr/>
            </a:pPr>
            <a:r>
              <a:rPr lang="en-US" dirty="0" err="1" smtClean="0">
                <a:solidFill>
                  <a:srgbClr val="FF0000"/>
                </a:solidFill>
                <a:latin typeface="Calibri" pitchFamily="34" charset="0"/>
                <a:cs typeface="Calibri" pitchFamily="34" charset="0"/>
              </a:rPr>
              <a:t>player_t</a:t>
            </a:r>
            <a:r>
              <a:rPr lang="en-US" dirty="0" smtClean="0">
                <a:solidFill>
                  <a:srgbClr val="FF0000"/>
                </a:solidFill>
                <a:latin typeface="Calibri" pitchFamily="34" charset="0"/>
                <a:cs typeface="Calibri" pitchFamily="34" charset="0"/>
              </a:rPr>
              <a:t> </a:t>
            </a:r>
            <a:r>
              <a:rPr lang="en-US" dirty="0" smtClean="0">
                <a:latin typeface="Calibri" pitchFamily="34" charset="0"/>
                <a:cs typeface="Calibri" pitchFamily="34" charset="0"/>
              </a:rPr>
              <a:t>is the new data type you created</a:t>
            </a:r>
            <a:endParaRPr lang="en-SG" dirty="0">
              <a:latin typeface="Calibri" pitchFamily="34" charset="0"/>
              <a:cs typeface="Calibri" pitchFamily="34" charset="0"/>
            </a:endParaRPr>
          </a:p>
        </p:txBody>
      </p:sp>
    </p:spTree>
    <p:extLst>
      <p:ext uri="{BB962C8B-B14F-4D97-AF65-F5344CB8AC3E}">
        <p14:creationId xmlns:p14="http://schemas.microsoft.com/office/powerpoint/2010/main" val="2541382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dissolve">
                                      <p:cBhvr>
                                        <p:cTn id="11" dur="500"/>
                                        <p:tgtEl>
                                          <p:spTgt spid="6">
                                            <p:txEl>
                                              <p:pRg st="0" end="0"/>
                                            </p:txEl>
                                          </p:spTgt>
                                        </p:tgtEl>
                                      </p:cBhvr>
                                    </p:animEffect>
                                  </p:childTnLst>
                                </p:cTn>
                              </p:par>
                              <p:par>
                                <p:cTn id="12" presetID="9" presetClass="entr" presetSubtype="0"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bwMode="auto">
          <a:xfrm>
            <a:off x="457200" y="1371600"/>
            <a:ext cx="8229600" cy="15388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sz="2800" dirty="0">
                <a:solidFill>
                  <a:schemeClr val="tx1"/>
                </a:solidFill>
              </a:rPr>
              <a:t>The syntax is like array </a:t>
            </a:r>
            <a:r>
              <a:rPr lang="en-US" sz="2800" dirty="0" smtClean="0">
                <a:solidFill>
                  <a:schemeClr val="tx1"/>
                </a:solidFill>
              </a:rPr>
              <a:t>initialization</a:t>
            </a:r>
          </a:p>
          <a:p>
            <a:pPr>
              <a:spcBef>
                <a:spcPts val="600"/>
              </a:spcBef>
            </a:pPr>
            <a:endParaRPr lang="en-US" sz="2800" dirty="0" smtClean="0">
              <a:solidFill>
                <a:schemeClr val="tx1"/>
              </a:solidFill>
            </a:endParaRPr>
          </a:p>
          <a:p>
            <a:pPr>
              <a:spcBef>
                <a:spcPts val="600"/>
              </a:spcBef>
            </a:pPr>
            <a:r>
              <a:rPr lang="en-US" sz="2800" dirty="0" smtClean="0">
                <a:solidFill>
                  <a:schemeClr val="tx1"/>
                </a:solidFill>
              </a:rPr>
              <a:t>Example:</a:t>
            </a:r>
            <a:endParaRPr lang="en-US" sz="2800" dirty="0">
              <a:solidFill>
                <a:schemeClr val="tx1"/>
              </a:solidFill>
            </a:endParaRPr>
          </a:p>
        </p:txBody>
      </p:sp>
      <p:sp>
        <p:nvSpPr>
          <p:cNvPr id="4" name="Title 3"/>
          <p:cNvSpPr>
            <a:spLocks noGrp="1"/>
          </p:cNvSpPr>
          <p:nvPr>
            <p:ph type="title"/>
          </p:nvPr>
        </p:nvSpPr>
        <p:spPr/>
        <p:txBody>
          <a:bodyPr/>
          <a:lstStyle/>
          <a:p>
            <a:r>
              <a:rPr lang="en-GB" dirty="0">
                <a:cs typeface="Arial" pitchFamily="34" charset="0"/>
              </a:rPr>
              <a:t>3.1 Initializing Structure Variables</a:t>
            </a:r>
            <a:endParaRPr lang="en-SG" dirty="0"/>
          </a:p>
        </p:txBody>
      </p:sp>
      <p:sp>
        <p:nvSpPr>
          <p:cNvPr id="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8"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11</a:t>
            </a:fld>
            <a:endParaRPr lang="en-US" sz="1000" dirty="0"/>
          </a:p>
        </p:txBody>
      </p:sp>
      <p:sp>
        <p:nvSpPr>
          <p:cNvPr id="7" name="TextBox 6"/>
          <p:cNvSpPr txBox="1"/>
          <p:nvPr/>
        </p:nvSpPr>
        <p:spPr bwMode="auto">
          <a:xfrm>
            <a:off x="1301657" y="2983038"/>
            <a:ext cx="6443849" cy="3170099"/>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358775" algn="l"/>
                <a:tab pos="715963" algn="l"/>
                <a:tab pos="1074738" algn="l"/>
              </a:tabLst>
            </a:pPr>
            <a:r>
              <a:rPr lang="en-US" sz="2000" b="1" dirty="0" err="1" smtClean="0">
                <a:solidFill>
                  <a:srgbClr val="0000FF"/>
                </a:solidFill>
                <a:latin typeface="Courier New" pitchFamily="49" charset="0"/>
                <a:cs typeface="Courier New" pitchFamily="49" charset="0"/>
              </a:rPr>
              <a:t>typedef</a:t>
            </a:r>
            <a:r>
              <a:rPr lang="en-US" sz="2000" b="1" dirty="0" smtClean="0">
                <a:solidFill>
                  <a:schemeClr val="tx1"/>
                </a:solidFill>
                <a:latin typeface="Courier New" pitchFamily="49" charset="0"/>
              </a:rPr>
              <a:t> </a:t>
            </a:r>
            <a:r>
              <a:rPr lang="en-US" sz="2000" b="1" dirty="0" err="1">
                <a:solidFill>
                  <a:srgbClr val="0000FF"/>
                </a:solidFill>
                <a:latin typeface="Courier New" pitchFamily="49" charset="0"/>
                <a:cs typeface="Courier New" pitchFamily="49" charset="0"/>
              </a:rPr>
              <a:t>struct</a:t>
            </a:r>
            <a:endParaRPr lang="en-US" sz="2000" b="1" dirty="0">
              <a:solidFill>
                <a:srgbClr val="0000FF"/>
              </a:solidFill>
              <a:latin typeface="Courier New" pitchFamily="49" charset="0"/>
              <a:cs typeface="Courier New" pitchFamily="49" charset="0"/>
            </a:endParaRPr>
          </a:p>
          <a:p>
            <a:pPr>
              <a:tabLst>
                <a:tab pos="358775" algn="l"/>
                <a:tab pos="715963" algn="l"/>
                <a:tab pos="1074738" algn="l"/>
              </a:tabLst>
            </a:pPr>
            <a:r>
              <a:rPr lang="en-US" sz="2000" b="1" dirty="0">
                <a:solidFill>
                  <a:schemeClr val="tx1"/>
                </a:solidFill>
                <a:latin typeface="Courier New" pitchFamily="49" charset="0"/>
              </a:rPr>
              <a:t>{</a:t>
            </a:r>
          </a:p>
          <a:p>
            <a:pPr>
              <a:tabLst>
                <a:tab pos="358775" algn="l"/>
                <a:tab pos="715963" algn="l"/>
                <a:tab pos="1074738" algn="l"/>
              </a:tabLst>
            </a:pPr>
            <a:r>
              <a:rPr lang="en-US" sz="2000" b="1" dirty="0">
                <a:solidFill>
                  <a:schemeClr val="tx1"/>
                </a:solidFill>
                <a:latin typeface="Courier New" pitchFamily="49" charset="0"/>
              </a:rPr>
              <a:t>	</a:t>
            </a:r>
            <a:r>
              <a:rPr lang="en-US" sz="2000" b="1" dirty="0">
                <a:solidFill>
                  <a:srgbClr val="0000FF"/>
                </a:solidFill>
                <a:latin typeface="Courier New" pitchFamily="49" charset="0"/>
                <a:cs typeface="Courier New" pitchFamily="49" charset="0"/>
              </a:rPr>
              <a:t>char</a:t>
            </a:r>
            <a:r>
              <a:rPr lang="en-US" sz="2000" b="1" dirty="0">
                <a:solidFill>
                  <a:schemeClr val="tx1"/>
                </a:solidFill>
                <a:latin typeface="Courier New" pitchFamily="49" charset="0"/>
              </a:rPr>
              <a:t> name[</a:t>
            </a:r>
            <a:r>
              <a:rPr lang="en-US" sz="2000" b="1" dirty="0">
                <a:solidFill>
                  <a:srgbClr val="006600"/>
                </a:solidFill>
                <a:latin typeface="Courier New" pitchFamily="49" charset="0"/>
              </a:rPr>
              <a:t>12</a:t>
            </a:r>
            <a:r>
              <a:rPr lang="en-US" sz="2000" b="1" dirty="0">
                <a:solidFill>
                  <a:schemeClr val="tx1"/>
                </a:solidFill>
                <a:latin typeface="Courier New" pitchFamily="49" charset="0"/>
              </a:rPr>
              <a:t>];</a:t>
            </a:r>
          </a:p>
          <a:p>
            <a:pPr>
              <a:tabLst>
                <a:tab pos="358775" algn="l"/>
                <a:tab pos="715963" algn="l"/>
                <a:tab pos="1074738" algn="l"/>
              </a:tabLst>
            </a:pPr>
            <a:r>
              <a:rPr lang="en-US" sz="2000" b="1" dirty="0">
                <a:solidFill>
                  <a:schemeClr val="tx1"/>
                </a:solidFill>
                <a:latin typeface="Courier New" pitchFamily="49" charset="0"/>
              </a:rPr>
              <a:t>	</a:t>
            </a:r>
            <a:r>
              <a:rPr lang="en-US" sz="2000" b="1" dirty="0" err="1">
                <a:solidFill>
                  <a:srgbClr val="0000FF"/>
                </a:solidFill>
                <a:latin typeface="Courier New" pitchFamily="49" charset="0"/>
                <a:cs typeface="Courier New" pitchFamily="49" charset="0"/>
              </a:rPr>
              <a:t>int</a:t>
            </a:r>
            <a:r>
              <a:rPr lang="en-US" sz="2000" b="1" dirty="0">
                <a:solidFill>
                  <a:schemeClr val="tx1"/>
                </a:solidFill>
                <a:latin typeface="Courier New" pitchFamily="49" charset="0"/>
              </a:rPr>
              <a:t>  age;</a:t>
            </a:r>
          </a:p>
          <a:p>
            <a:pPr>
              <a:tabLst>
                <a:tab pos="358775" algn="l"/>
                <a:tab pos="715963" algn="l"/>
                <a:tab pos="1074738" algn="l"/>
              </a:tabLst>
            </a:pPr>
            <a:r>
              <a:rPr lang="en-US" sz="2000" b="1" dirty="0">
                <a:solidFill>
                  <a:schemeClr val="tx1"/>
                </a:solidFill>
                <a:latin typeface="Courier New" pitchFamily="49" charset="0"/>
              </a:rPr>
              <a:t>	</a:t>
            </a:r>
            <a:r>
              <a:rPr lang="en-US" sz="2000" b="1" dirty="0">
                <a:solidFill>
                  <a:srgbClr val="0000FF"/>
                </a:solidFill>
                <a:latin typeface="Courier New" pitchFamily="49" charset="0"/>
                <a:cs typeface="Courier New" pitchFamily="49" charset="0"/>
              </a:rPr>
              <a:t>char</a:t>
            </a:r>
            <a:r>
              <a:rPr lang="en-US" sz="2000" b="1" dirty="0">
                <a:solidFill>
                  <a:schemeClr val="tx1"/>
                </a:solidFill>
                <a:latin typeface="Courier New" pitchFamily="49" charset="0"/>
              </a:rPr>
              <a:t> gender;</a:t>
            </a:r>
          </a:p>
          <a:p>
            <a:pPr>
              <a:tabLst>
                <a:tab pos="358775" algn="l"/>
                <a:tab pos="715963" algn="l"/>
                <a:tab pos="1074738" algn="l"/>
              </a:tabLst>
            </a:pPr>
            <a:r>
              <a:rPr lang="en-US" sz="2000" b="1" dirty="0" smtClean="0">
                <a:solidFill>
                  <a:schemeClr val="tx1"/>
                </a:solidFill>
                <a:latin typeface="Courier New" pitchFamily="49" charset="0"/>
              </a:rPr>
              <a:t>} </a:t>
            </a:r>
            <a:r>
              <a:rPr lang="en-US" sz="2000" b="1" dirty="0" err="1">
                <a:solidFill>
                  <a:srgbClr val="CC6600"/>
                </a:solidFill>
                <a:latin typeface="Courier New" pitchFamily="49" charset="0"/>
                <a:cs typeface="Arial" charset="0"/>
              </a:rPr>
              <a:t>player_t</a:t>
            </a:r>
            <a:r>
              <a:rPr lang="en-US" sz="2000" b="1" dirty="0" smtClean="0">
                <a:solidFill>
                  <a:schemeClr val="tx1"/>
                </a:solidFill>
                <a:latin typeface="Courier New" pitchFamily="49" charset="0"/>
              </a:rPr>
              <a:t>;</a:t>
            </a:r>
          </a:p>
          <a:p>
            <a:pPr>
              <a:tabLst>
                <a:tab pos="358775" algn="l"/>
                <a:tab pos="715963" algn="l"/>
                <a:tab pos="1074738" algn="l"/>
              </a:tabLst>
            </a:pPr>
            <a:endParaRPr lang="en-US" sz="2000" b="1" dirty="0" smtClean="0">
              <a:solidFill>
                <a:schemeClr val="tx1"/>
              </a:solidFill>
              <a:latin typeface="Courier New" pitchFamily="49" charset="0"/>
            </a:endParaRPr>
          </a:p>
          <a:p>
            <a:pPr>
              <a:tabLst>
                <a:tab pos="358775" algn="l"/>
                <a:tab pos="715963" algn="l"/>
                <a:tab pos="1074738" algn="l"/>
              </a:tabLst>
            </a:pPr>
            <a:r>
              <a:rPr lang="en-US" sz="2000" b="1" dirty="0" smtClean="0">
                <a:solidFill>
                  <a:schemeClr val="tx1"/>
                </a:solidFill>
                <a:latin typeface="Courier New" pitchFamily="49" charset="0"/>
              </a:rPr>
              <a:t>...</a:t>
            </a:r>
            <a:endParaRPr lang="en-US" sz="2000" b="1" dirty="0">
              <a:solidFill>
                <a:schemeClr val="tx1"/>
              </a:solidFill>
              <a:latin typeface="Courier New" pitchFamily="49" charset="0"/>
            </a:endParaRPr>
          </a:p>
          <a:p>
            <a:pPr>
              <a:tabLst>
                <a:tab pos="358775" algn="l"/>
                <a:tab pos="715963" algn="l"/>
                <a:tab pos="1074738" algn="l"/>
              </a:tabLst>
            </a:pPr>
            <a:r>
              <a:rPr lang="en-US" sz="2000" b="1" dirty="0">
                <a:solidFill>
                  <a:srgbClr val="800000"/>
                </a:solidFill>
                <a:latin typeface="Courier New" pitchFamily="49" charset="0"/>
              </a:rPr>
              <a:t>// in </a:t>
            </a:r>
            <a:r>
              <a:rPr lang="en-US" sz="2000" b="1" dirty="0">
                <a:solidFill>
                  <a:srgbClr val="800000"/>
                </a:solidFill>
                <a:latin typeface="Courier New" pitchFamily="49" charset="0"/>
                <a:cs typeface="Arial" charset="0"/>
              </a:rPr>
              <a:t>some</a:t>
            </a:r>
            <a:r>
              <a:rPr lang="en-US" sz="2000" b="1" dirty="0">
                <a:solidFill>
                  <a:srgbClr val="800000"/>
                </a:solidFill>
                <a:latin typeface="Courier New" pitchFamily="49" charset="0"/>
              </a:rPr>
              <a:t> function</a:t>
            </a:r>
          </a:p>
          <a:p>
            <a:pPr>
              <a:tabLst>
                <a:tab pos="358775" algn="l"/>
                <a:tab pos="715963" algn="l"/>
                <a:tab pos="1074738" algn="l"/>
              </a:tabLst>
            </a:pPr>
            <a:r>
              <a:rPr lang="en-US" sz="2000" b="1" dirty="0" err="1" smtClean="0">
                <a:solidFill>
                  <a:srgbClr val="CC6600"/>
                </a:solidFill>
                <a:latin typeface="Courier New" pitchFamily="49" charset="0"/>
                <a:cs typeface="Arial" charset="0"/>
              </a:rPr>
              <a:t>player_t</a:t>
            </a:r>
            <a:r>
              <a:rPr lang="en-US" sz="2000" b="1" dirty="0" smtClean="0">
                <a:latin typeface="Courier New" pitchFamily="49" charset="0"/>
              </a:rPr>
              <a:t> </a:t>
            </a:r>
            <a:r>
              <a:rPr lang="en-US" sz="2000" b="1" dirty="0">
                <a:solidFill>
                  <a:schemeClr val="tx1"/>
                </a:solidFill>
                <a:latin typeface="Courier New" pitchFamily="49" charset="0"/>
              </a:rPr>
              <a:t>player1 </a:t>
            </a:r>
            <a:r>
              <a:rPr lang="en-US" sz="2000" b="1" dirty="0">
                <a:latin typeface="Courier New" pitchFamily="49" charset="0"/>
              </a:rPr>
              <a:t>= { </a:t>
            </a:r>
            <a:r>
              <a:rPr lang="en-US" sz="2000" b="1" dirty="0">
                <a:solidFill>
                  <a:srgbClr val="006600"/>
                </a:solidFill>
                <a:latin typeface="Courier New" pitchFamily="49" charset="0"/>
              </a:rPr>
              <a:t>"</a:t>
            </a:r>
            <a:r>
              <a:rPr lang="en-US" sz="2000" b="1" dirty="0" err="1">
                <a:solidFill>
                  <a:srgbClr val="006600"/>
                </a:solidFill>
                <a:latin typeface="Courier New" pitchFamily="49" charset="0"/>
              </a:rPr>
              <a:t>Brusco</a:t>
            </a:r>
            <a:r>
              <a:rPr lang="en-US" sz="2000" b="1" dirty="0">
                <a:solidFill>
                  <a:srgbClr val="006600"/>
                </a:solidFill>
                <a:latin typeface="Courier New" pitchFamily="49" charset="0"/>
              </a:rPr>
              <a:t>"</a:t>
            </a:r>
            <a:r>
              <a:rPr lang="en-US" sz="2000" b="1" dirty="0">
                <a:latin typeface="Courier New" pitchFamily="49" charset="0"/>
              </a:rPr>
              <a:t>, </a:t>
            </a:r>
            <a:r>
              <a:rPr lang="en-US" sz="2000" b="1" dirty="0">
                <a:solidFill>
                  <a:srgbClr val="006600"/>
                </a:solidFill>
                <a:latin typeface="Courier New" pitchFamily="49" charset="0"/>
              </a:rPr>
              <a:t>23</a:t>
            </a:r>
            <a:r>
              <a:rPr lang="en-US" sz="2000" b="1" dirty="0">
                <a:latin typeface="Courier New" pitchFamily="49" charset="0"/>
              </a:rPr>
              <a:t>, </a:t>
            </a:r>
            <a:r>
              <a:rPr lang="en-US" sz="2000" b="1" dirty="0">
                <a:solidFill>
                  <a:srgbClr val="006600"/>
                </a:solidFill>
                <a:latin typeface="Courier New" pitchFamily="49" charset="0"/>
              </a:rPr>
              <a:t>'M'</a:t>
            </a:r>
            <a:r>
              <a:rPr lang="en-US" sz="2000" b="1" dirty="0">
                <a:latin typeface="Courier New" pitchFamily="49" charset="0"/>
              </a:rPr>
              <a:t> };</a:t>
            </a:r>
          </a:p>
        </p:txBody>
      </p:sp>
    </p:spTree>
    <p:extLst>
      <p:ext uri="{BB962C8B-B14F-4D97-AF65-F5344CB8AC3E}">
        <p14:creationId xmlns:p14="http://schemas.microsoft.com/office/powerpoint/2010/main" val="12174189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par>
                                <p:cTn id="13" presetID="9" presetClass="entr" presetSubtype="0" fill="hold" grpId="0" nodeType="withEffect">
                                  <p:stCondLst>
                                    <p:cond delay="50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400" dirty="0">
                <a:cs typeface="Arial" pitchFamily="34" charset="0"/>
              </a:rPr>
              <a:t>3.2 Accessing Members of a Structure Variable</a:t>
            </a:r>
            <a:endParaRPr lang="en-SG" sz="3400" dirty="0"/>
          </a:p>
        </p:txBody>
      </p:sp>
      <p:sp>
        <p:nvSpPr>
          <p:cNvPr id="2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7"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12</a:t>
            </a:fld>
            <a:endParaRPr lang="en-US" sz="1000" dirty="0"/>
          </a:p>
        </p:txBody>
      </p:sp>
      <p:sp>
        <p:nvSpPr>
          <p:cNvPr id="21" name="Content Placeholder 3"/>
          <p:cNvSpPr txBox="1">
            <a:spLocks/>
          </p:cNvSpPr>
          <p:nvPr/>
        </p:nvSpPr>
        <p:spPr bwMode="auto">
          <a:xfrm>
            <a:off x="457200" y="1371600"/>
            <a:ext cx="8229600"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sz="2800" dirty="0">
                <a:solidFill>
                  <a:schemeClr val="tx1"/>
                </a:solidFill>
              </a:rPr>
              <a:t>Use the </a:t>
            </a:r>
            <a:r>
              <a:rPr lang="en-US" sz="2800" dirty="0"/>
              <a:t>dot (</a:t>
            </a:r>
            <a:r>
              <a:rPr lang="en-US" sz="2800" dirty="0">
                <a:solidFill>
                  <a:srgbClr val="FF0000"/>
                </a:solidFill>
              </a:rPr>
              <a:t>.</a:t>
            </a:r>
            <a:r>
              <a:rPr lang="en-US" sz="2800" dirty="0"/>
              <a:t>) </a:t>
            </a:r>
            <a:r>
              <a:rPr lang="en-US" sz="2800" dirty="0" smtClean="0">
                <a:solidFill>
                  <a:schemeClr val="tx1"/>
                </a:solidFill>
              </a:rPr>
              <a:t>operator</a:t>
            </a:r>
          </a:p>
        </p:txBody>
      </p:sp>
      <p:sp>
        <p:nvSpPr>
          <p:cNvPr id="29" name="TextBox 28"/>
          <p:cNvSpPr txBox="1"/>
          <p:nvPr/>
        </p:nvSpPr>
        <p:spPr bwMode="auto">
          <a:xfrm>
            <a:off x="1742735" y="1928754"/>
            <a:ext cx="6443849" cy="4401205"/>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358775" algn="l"/>
                <a:tab pos="715963" algn="l"/>
                <a:tab pos="1074738" algn="l"/>
              </a:tabLst>
            </a:pPr>
            <a:r>
              <a:rPr lang="en-US" sz="2000" b="1" dirty="0" err="1" smtClean="0">
                <a:solidFill>
                  <a:srgbClr val="0000FF"/>
                </a:solidFill>
                <a:latin typeface="Courier New" pitchFamily="49" charset="0"/>
                <a:cs typeface="Courier New" pitchFamily="49" charset="0"/>
              </a:rPr>
              <a:t>typedef</a:t>
            </a:r>
            <a:r>
              <a:rPr lang="en-US" sz="2000" b="1" dirty="0" smtClean="0">
                <a:solidFill>
                  <a:schemeClr val="tx1"/>
                </a:solidFill>
                <a:latin typeface="Courier New" pitchFamily="49" charset="0"/>
              </a:rPr>
              <a:t> </a:t>
            </a:r>
            <a:r>
              <a:rPr lang="en-US" sz="2000" b="1" dirty="0" err="1">
                <a:solidFill>
                  <a:srgbClr val="0000FF"/>
                </a:solidFill>
                <a:latin typeface="Courier New" pitchFamily="49" charset="0"/>
                <a:cs typeface="Courier New" pitchFamily="49" charset="0"/>
              </a:rPr>
              <a:t>struct</a:t>
            </a:r>
            <a:endParaRPr lang="en-US" sz="2000" b="1" dirty="0">
              <a:solidFill>
                <a:srgbClr val="0000FF"/>
              </a:solidFill>
              <a:latin typeface="Courier New" pitchFamily="49" charset="0"/>
              <a:cs typeface="Courier New" pitchFamily="49" charset="0"/>
            </a:endParaRPr>
          </a:p>
          <a:p>
            <a:pPr>
              <a:tabLst>
                <a:tab pos="358775" algn="l"/>
                <a:tab pos="715963" algn="l"/>
                <a:tab pos="1074738" algn="l"/>
              </a:tabLst>
            </a:pPr>
            <a:r>
              <a:rPr lang="en-US" sz="2000" b="1" dirty="0">
                <a:solidFill>
                  <a:schemeClr val="tx1"/>
                </a:solidFill>
                <a:latin typeface="Courier New" pitchFamily="49" charset="0"/>
              </a:rPr>
              <a:t>{</a:t>
            </a:r>
          </a:p>
          <a:p>
            <a:pPr>
              <a:tabLst>
                <a:tab pos="358775" algn="l"/>
                <a:tab pos="715963" algn="l"/>
                <a:tab pos="1074738" algn="l"/>
              </a:tabLst>
            </a:pPr>
            <a:r>
              <a:rPr lang="en-US" sz="2000" b="1" dirty="0">
                <a:solidFill>
                  <a:schemeClr val="tx1"/>
                </a:solidFill>
                <a:latin typeface="Courier New" pitchFamily="49" charset="0"/>
              </a:rPr>
              <a:t>	</a:t>
            </a:r>
            <a:r>
              <a:rPr lang="en-US" sz="2000" b="1" dirty="0">
                <a:solidFill>
                  <a:srgbClr val="0000FF"/>
                </a:solidFill>
                <a:latin typeface="Courier New" pitchFamily="49" charset="0"/>
                <a:cs typeface="Courier New" pitchFamily="49" charset="0"/>
              </a:rPr>
              <a:t>char</a:t>
            </a:r>
            <a:r>
              <a:rPr lang="en-US" sz="2000" b="1" dirty="0">
                <a:solidFill>
                  <a:schemeClr val="tx1"/>
                </a:solidFill>
                <a:latin typeface="Courier New" pitchFamily="49" charset="0"/>
              </a:rPr>
              <a:t> name[</a:t>
            </a:r>
            <a:r>
              <a:rPr lang="en-US" sz="2000" b="1" dirty="0">
                <a:solidFill>
                  <a:srgbClr val="006600"/>
                </a:solidFill>
                <a:latin typeface="Courier New" pitchFamily="49" charset="0"/>
              </a:rPr>
              <a:t>12</a:t>
            </a:r>
            <a:r>
              <a:rPr lang="en-US" sz="2000" b="1" dirty="0">
                <a:solidFill>
                  <a:schemeClr val="tx1"/>
                </a:solidFill>
                <a:latin typeface="Courier New" pitchFamily="49" charset="0"/>
              </a:rPr>
              <a:t>];</a:t>
            </a:r>
          </a:p>
          <a:p>
            <a:pPr>
              <a:tabLst>
                <a:tab pos="358775" algn="l"/>
                <a:tab pos="715963" algn="l"/>
                <a:tab pos="1074738" algn="l"/>
              </a:tabLst>
            </a:pPr>
            <a:r>
              <a:rPr lang="en-US" sz="2000" b="1" dirty="0">
                <a:solidFill>
                  <a:schemeClr val="tx1"/>
                </a:solidFill>
                <a:latin typeface="Courier New" pitchFamily="49" charset="0"/>
              </a:rPr>
              <a:t>	</a:t>
            </a:r>
            <a:r>
              <a:rPr lang="en-US" sz="2000" b="1" dirty="0" err="1">
                <a:solidFill>
                  <a:srgbClr val="0000FF"/>
                </a:solidFill>
                <a:latin typeface="Courier New" pitchFamily="49" charset="0"/>
                <a:cs typeface="Courier New" pitchFamily="49" charset="0"/>
              </a:rPr>
              <a:t>int</a:t>
            </a:r>
            <a:r>
              <a:rPr lang="en-US" sz="2000" b="1" dirty="0">
                <a:solidFill>
                  <a:schemeClr val="tx1"/>
                </a:solidFill>
                <a:latin typeface="Courier New" pitchFamily="49" charset="0"/>
              </a:rPr>
              <a:t>  age;</a:t>
            </a:r>
          </a:p>
          <a:p>
            <a:pPr>
              <a:tabLst>
                <a:tab pos="358775" algn="l"/>
                <a:tab pos="715963" algn="l"/>
                <a:tab pos="1074738" algn="l"/>
              </a:tabLst>
            </a:pPr>
            <a:r>
              <a:rPr lang="en-US" sz="2000" b="1" dirty="0">
                <a:solidFill>
                  <a:schemeClr val="tx1"/>
                </a:solidFill>
                <a:latin typeface="Courier New" pitchFamily="49" charset="0"/>
              </a:rPr>
              <a:t>	</a:t>
            </a:r>
            <a:r>
              <a:rPr lang="en-US" sz="2000" b="1" dirty="0">
                <a:solidFill>
                  <a:srgbClr val="0000FF"/>
                </a:solidFill>
                <a:latin typeface="Courier New" pitchFamily="49" charset="0"/>
                <a:cs typeface="Courier New" pitchFamily="49" charset="0"/>
              </a:rPr>
              <a:t>char</a:t>
            </a:r>
            <a:r>
              <a:rPr lang="en-US" sz="2000" b="1" dirty="0">
                <a:solidFill>
                  <a:schemeClr val="tx1"/>
                </a:solidFill>
                <a:latin typeface="Courier New" pitchFamily="49" charset="0"/>
              </a:rPr>
              <a:t> gender;</a:t>
            </a:r>
          </a:p>
          <a:p>
            <a:pPr>
              <a:tabLst>
                <a:tab pos="358775" algn="l"/>
                <a:tab pos="715963" algn="l"/>
                <a:tab pos="1074738" algn="l"/>
              </a:tabLst>
            </a:pPr>
            <a:r>
              <a:rPr lang="en-US" sz="2000" b="1" dirty="0" smtClean="0">
                <a:solidFill>
                  <a:schemeClr val="tx1"/>
                </a:solidFill>
                <a:latin typeface="Courier New" pitchFamily="49" charset="0"/>
              </a:rPr>
              <a:t>} </a:t>
            </a:r>
            <a:r>
              <a:rPr lang="en-US" sz="2000" b="1" dirty="0" err="1">
                <a:solidFill>
                  <a:srgbClr val="CC6600"/>
                </a:solidFill>
                <a:latin typeface="Courier New" pitchFamily="49" charset="0"/>
                <a:cs typeface="Arial" charset="0"/>
              </a:rPr>
              <a:t>player_t</a:t>
            </a:r>
            <a:r>
              <a:rPr lang="en-US" sz="2000" b="1" dirty="0" smtClean="0">
                <a:solidFill>
                  <a:schemeClr val="tx1"/>
                </a:solidFill>
                <a:latin typeface="Courier New" pitchFamily="49" charset="0"/>
              </a:rPr>
              <a:t>;</a:t>
            </a:r>
          </a:p>
          <a:p>
            <a:pPr>
              <a:tabLst>
                <a:tab pos="358775" algn="l"/>
                <a:tab pos="715963" algn="l"/>
                <a:tab pos="1074738" algn="l"/>
              </a:tabLst>
            </a:pPr>
            <a:endParaRPr lang="en-US" sz="2000" b="1" dirty="0" smtClean="0">
              <a:latin typeface="Courier New" pitchFamily="49" charset="0"/>
            </a:endParaRPr>
          </a:p>
          <a:p>
            <a:pPr>
              <a:tabLst>
                <a:tab pos="358775" algn="l"/>
                <a:tab pos="715963" algn="l"/>
                <a:tab pos="1074738" algn="l"/>
              </a:tabLst>
            </a:pPr>
            <a:r>
              <a:rPr lang="en-US" sz="2000" b="1" dirty="0" smtClean="0">
                <a:latin typeface="Courier New" pitchFamily="49" charset="0"/>
              </a:rPr>
              <a:t>...</a:t>
            </a:r>
            <a:endParaRPr lang="en-US" sz="2000" b="1" dirty="0">
              <a:latin typeface="Courier New" pitchFamily="49" charset="0"/>
            </a:endParaRPr>
          </a:p>
          <a:p>
            <a:pPr>
              <a:tabLst>
                <a:tab pos="358775" algn="l"/>
                <a:tab pos="715963" algn="l"/>
                <a:tab pos="1074738" algn="l"/>
              </a:tabLst>
            </a:pPr>
            <a:r>
              <a:rPr lang="en-US" sz="2000" b="1" dirty="0" err="1" smtClean="0">
                <a:solidFill>
                  <a:srgbClr val="CC6600"/>
                </a:solidFill>
                <a:latin typeface="Courier New" pitchFamily="49" charset="0"/>
                <a:cs typeface="Arial" charset="0"/>
              </a:rPr>
              <a:t>player_t</a:t>
            </a:r>
            <a:r>
              <a:rPr lang="en-US" sz="2000" b="1" dirty="0" smtClean="0">
                <a:latin typeface="Courier New" pitchFamily="49" charset="0"/>
              </a:rPr>
              <a:t> </a:t>
            </a:r>
            <a:r>
              <a:rPr lang="en-US" sz="2000" b="1" dirty="0" smtClean="0">
                <a:solidFill>
                  <a:schemeClr val="tx1"/>
                </a:solidFill>
                <a:latin typeface="Courier New" pitchFamily="49" charset="0"/>
              </a:rPr>
              <a:t>player1 </a:t>
            </a:r>
            <a:r>
              <a:rPr lang="en-US" sz="2000" b="1" dirty="0" smtClean="0">
                <a:latin typeface="Courier New" pitchFamily="49" charset="0"/>
              </a:rPr>
              <a:t>= { </a:t>
            </a:r>
            <a:r>
              <a:rPr lang="en-US" sz="2000" b="1" dirty="0" smtClean="0">
                <a:solidFill>
                  <a:srgbClr val="006600"/>
                </a:solidFill>
                <a:latin typeface="Courier New" pitchFamily="49" charset="0"/>
              </a:rPr>
              <a:t>"</a:t>
            </a:r>
            <a:r>
              <a:rPr lang="en-US" sz="2000" b="1" dirty="0" err="1" smtClean="0">
                <a:solidFill>
                  <a:srgbClr val="006600"/>
                </a:solidFill>
                <a:latin typeface="Courier New" pitchFamily="49" charset="0"/>
              </a:rPr>
              <a:t>Brusco</a:t>
            </a:r>
            <a:r>
              <a:rPr lang="en-US" sz="2000" b="1" dirty="0" smtClean="0">
                <a:solidFill>
                  <a:srgbClr val="006600"/>
                </a:solidFill>
                <a:latin typeface="Courier New" pitchFamily="49" charset="0"/>
              </a:rPr>
              <a:t>"</a:t>
            </a:r>
            <a:r>
              <a:rPr lang="en-US" sz="2000" b="1" dirty="0" smtClean="0">
                <a:latin typeface="Courier New" pitchFamily="49" charset="0"/>
              </a:rPr>
              <a:t>, </a:t>
            </a:r>
            <a:r>
              <a:rPr lang="en-US" sz="2000" b="1" dirty="0" smtClean="0">
                <a:solidFill>
                  <a:srgbClr val="006600"/>
                </a:solidFill>
                <a:latin typeface="Courier New" pitchFamily="49" charset="0"/>
              </a:rPr>
              <a:t>23</a:t>
            </a:r>
            <a:r>
              <a:rPr lang="en-US" sz="2000" b="1" dirty="0" smtClean="0">
                <a:latin typeface="Courier New" pitchFamily="49" charset="0"/>
              </a:rPr>
              <a:t>, </a:t>
            </a:r>
            <a:r>
              <a:rPr lang="en-US" sz="2000" b="1" dirty="0" smtClean="0">
                <a:solidFill>
                  <a:srgbClr val="006600"/>
                </a:solidFill>
                <a:latin typeface="Courier New" pitchFamily="49" charset="0"/>
              </a:rPr>
              <a:t>'M'</a:t>
            </a:r>
            <a:r>
              <a:rPr lang="en-US" sz="2000" b="1" dirty="0" smtClean="0">
                <a:latin typeface="Courier New" pitchFamily="49" charset="0"/>
              </a:rPr>
              <a:t> };</a:t>
            </a:r>
          </a:p>
          <a:p>
            <a:pPr>
              <a:tabLst>
                <a:tab pos="358775" algn="l"/>
                <a:tab pos="715963" algn="l"/>
                <a:tab pos="1074738" algn="l"/>
              </a:tabLst>
            </a:pPr>
            <a:r>
              <a:rPr lang="en-US" sz="2000" b="1" dirty="0" err="1">
                <a:solidFill>
                  <a:srgbClr val="CC6600"/>
                </a:solidFill>
                <a:latin typeface="Courier New" pitchFamily="49" charset="0"/>
                <a:cs typeface="Arial" charset="0"/>
              </a:rPr>
              <a:t>player_t</a:t>
            </a:r>
            <a:r>
              <a:rPr lang="en-US" sz="2000" b="1" dirty="0">
                <a:latin typeface="Courier New" pitchFamily="49" charset="0"/>
              </a:rPr>
              <a:t> player2;</a:t>
            </a:r>
          </a:p>
          <a:p>
            <a:pPr>
              <a:tabLst>
                <a:tab pos="358775" algn="l"/>
                <a:tab pos="715963" algn="l"/>
                <a:tab pos="1074738" algn="l"/>
              </a:tabLst>
            </a:pPr>
            <a:endParaRPr lang="en-US" sz="2000" b="1" dirty="0">
              <a:latin typeface="Courier New" pitchFamily="49" charset="0"/>
            </a:endParaRPr>
          </a:p>
          <a:p>
            <a:pPr>
              <a:tabLst>
                <a:tab pos="358775" algn="l"/>
                <a:tab pos="715963" algn="l"/>
                <a:tab pos="1074738" algn="l"/>
              </a:tabLst>
            </a:pPr>
            <a:r>
              <a:rPr lang="en-US" sz="2000" b="1" dirty="0" err="1">
                <a:latin typeface="Courier New" pitchFamily="49" charset="0"/>
              </a:rPr>
              <a:t>strcpy</a:t>
            </a:r>
            <a:r>
              <a:rPr lang="en-US" sz="2000" b="1" dirty="0">
                <a:latin typeface="Courier New" pitchFamily="49" charset="0"/>
              </a:rPr>
              <a:t>(play</a:t>
            </a:r>
            <a:r>
              <a:rPr lang="en-US" sz="2000" b="1" dirty="0">
                <a:solidFill>
                  <a:schemeClr val="tx1"/>
                </a:solidFill>
                <a:latin typeface="Courier New" pitchFamily="49" charset="0"/>
              </a:rPr>
              <a:t>er2.name</a:t>
            </a:r>
            <a:r>
              <a:rPr lang="en-US" sz="2000" b="1" dirty="0">
                <a:latin typeface="Courier New" pitchFamily="49" charset="0"/>
              </a:rPr>
              <a:t>, </a:t>
            </a:r>
            <a:r>
              <a:rPr lang="en-US" sz="2000" b="1" dirty="0">
                <a:solidFill>
                  <a:srgbClr val="006600"/>
                </a:solidFill>
                <a:latin typeface="Courier New" pitchFamily="49" charset="0"/>
              </a:rPr>
              <a:t>"July"</a:t>
            </a:r>
            <a:r>
              <a:rPr lang="en-US" sz="2000" b="1" dirty="0">
                <a:latin typeface="Courier New" pitchFamily="49" charset="0"/>
              </a:rPr>
              <a:t>);</a:t>
            </a:r>
          </a:p>
          <a:p>
            <a:pPr>
              <a:tabLst>
                <a:tab pos="358775" algn="l"/>
                <a:tab pos="715963" algn="l"/>
                <a:tab pos="1074738" algn="l"/>
              </a:tabLst>
            </a:pPr>
            <a:r>
              <a:rPr lang="en-US" sz="2000" b="1" dirty="0">
                <a:latin typeface="Courier New" pitchFamily="49" charset="0"/>
              </a:rPr>
              <a:t>pl</a:t>
            </a:r>
            <a:r>
              <a:rPr lang="en-US" sz="2000" b="1" dirty="0">
                <a:solidFill>
                  <a:schemeClr val="tx1"/>
                </a:solidFill>
                <a:latin typeface="Courier New" pitchFamily="49" charset="0"/>
              </a:rPr>
              <a:t>ayer2.a</a:t>
            </a:r>
            <a:r>
              <a:rPr lang="en-US" sz="2000" b="1" dirty="0">
                <a:latin typeface="Courier New" pitchFamily="49" charset="0"/>
              </a:rPr>
              <a:t>ge = </a:t>
            </a:r>
            <a:r>
              <a:rPr lang="en-US" sz="2000" b="1" dirty="0">
                <a:solidFill>
                  <a:srgbClr val="006600"/>
                </a:solidFill>
                <a:latin typeface="Courier New" pitchFamily="49" charset="0"/>
              </a:rPr>
              <a:t>21</a:t>
            </a:r>
            <a:r>
              <a:rPr lang="en-US" sz="2000" b="1" dirty="0">
                <a:latin typeface="Courier New" pitchFamily="49" charset="0"/>
              </a:rPr>
              <a:t>;</a:t>
            </a:r>
          </a:p>
          <a:p>
            <a:pPr>
              <a:tabLst>
                <a:tab pos="358775" algn="l"/>
                <a:tab pos="715963" algn="l"/>
                <a:tab pos="1074738" algn="l"/>
              </a:tabLst>
            </a:pPr>
            <a:r>
              <a:rPr lang="en-US" sz="2000" b="1" dirty="0">
                <a:latin typeface="Courier New" pitchFamily="49" charset="0"/>
              </a:rPr>
              <a:t>pla</a:t>
            </a:r>
            <a:r>
              <a:rPr lang="en-US" sz="2000" b="1" dirty="0">
                <a:solidFill>
                  <a:schemeClr val="tx1"/>
                </a:solidFill>
                <a:latin typeface="Courier New" pitchFamily="49" charset="0"/>
              </a:rPr>
              <a:t>yer2.gen</a:t>
            </a:r>
            <a:r>
              <a:rPr lang="en-US" sz="2000" b="1" dirty="0">
                <a:latin typeface="Courier New" pitchFamily="49" charset="0"/>
              </a:rPr>
              <a:t>der = </a:t>
            </a:r>
            <a:r>
              <a:rPr lang="en-US" sz="2000" b="1" dirty="0">
                <a:solidFill>
                  <a:srgbClr val="006600"/>
                </a:solidFill>
                <a:latin typeface="Courier New" pitchFamily="49" charset="0"/>
              </a:rPr>
              <a:t>'F</a:t>
            </a:r>
            <a:r>
              <a:rPr lang="en-US" sz="2000" b="1" dirty="0" smtClean="0">
                <a:solidFill>
                  <a:srgbClr val="006600"/>
                </a:solidFill>
                <a:latin typeface="Courier New" pitchFamily="49" charset="0"/>
              </a:rPr>
              <a:t>'</a:t>
            </a:r>
            <a:r>
              <a:rPr lang="en-US" sz="2000" b="1" dirty="0" smtClean="0">
                <a:latin typeface="Courier New" pitchFamily="49" charset="0"/>
              </a:rPr>
              <a:t>;</a:t>
            </a:r>
            <a:endParaRPr lang="en-US" sz="2000" b="1" dirty="0">
              <a:latin typeface="Courier New" pitchFamily="49" charset="0"/>
            </a:endParaRPr>
          </a:p>
        </p:txBody>
      </p:sp>
      <p:grpSp>
        <p:nvGrpSpPr>
          <p:cNvPr id="30" name="Group 24"/>
          <p:cNvGrpSpPr>
            <a:grpSpLocks/>
          </p:cNvGrpSpPr>
          <p:nvPr/>
        </p:nvGrpSpPr>
        <p:grpSpPr bwMode="auto">
          <a:xfrm>
            <a:off x="666974" y="4504037"/>
            <a:ext cx="3367144" cy="1524017"/>
            <a:chOff x="667203" y="2492307"/>
            <a:chExt cx="3367423" cy="1523639"/>
          </a:xfrm>
        </p:grpSpPr>
        <p:cxnSp>
          <p:nvCxnSpPr>
            <p:cNvPr id="31" name="Straight Arrow Connector 9"/>
            <p:cNvCxnSpPr>
              <a:cxnSpLocks noChangeShapeType="1"/>
            </p:cNvCxnSpPr>
            <p:nvPr/>
          </p:nvCxnSpPr>
          <p:spPr bwMode="auto">
            <a:xfrm>
              <a:off x="667203" y="2492307"/>
              <a:ext cx="2280810" cy="1523639"/>
            </a:xfrm>
            <a:prstGeom prst="straightConnector1">
              <a:avLst/>
            </a:prstGeom>
            <a:noFill/>
            <a:ln w="15875" cap="sq" algn="ctr">
              <a:solidFill>
                <a:srgbClr val="800000"/>
              </a:solidFill>
              <a:round/>
              <a:headEnd/>
              <a:tailEnd type="triangle" w="med" len="med"/>
            </a:ln>
          </p:spPr>
        </p:cxnSp>
        <p:cxnSp>
          <p:nvCxnSpPr>
            <p:cNvPr id="32" name="Straight Arrow Connector 13"/>
            <p:cNvCxnSpPr>
              <a:cxnSpLocks noChangeShapeType="1"/>
              <a:stCxn id="34" idx="2"/>
            </p:cNvCxnSpPr>
            <p:nvPr/>
          </p:nvCxnSpPr>
          <p:spPr bwMode="auto">
            <a:xfrm>
              <a:off x="838621" y="2523075"/>
              <a:ext cx="2109393" cy="1208666"/>
            </a:xfrm>
            <a:prstGeom prst="straightConnector1">
              <a:avLst/>
            </a:prstGeom>
            <a:noFill/>
            <a:ln w="15875" cap="sq" algn="ctr">
              <a:solidFill>
                <a:srgbClr val="800000"/>
              </a:solidFill>
              <a:round/>
              <a:headEnd/>
              <a:tailEnd type="triangle" w="med" len="med"/>
            </a:ln>
          </p:spPr>
        </p:cxnSp>
        <p:cxnSp>
          <p:nvCxnSpPr>
            <p:cNvPr id="33" name="Straight Arrow Connector 14"/>
            <p:cNvCxnSpPr>
              <a:cxnSpLocks noChangeShapeType="1"/>
            </p:cNvCxnSpPr>
            <p:nvPr/>
          </p:nvCxnSpPr>
          <p:spPr bwMode="auto">
            <a:xfrm>
              <a:off x="1065269" y="2492307"/>
              <a:ext cx="2969357" cy="918157"/>
            </a:xfrm>
            <a:prstGeom prst="straightConnector1">
              <a:avLst/>
            </a:prstGeom>
            <a:noFill/>
            <a:ln w="15875" cap="sq" algn="ctr">
              <a:solidFill>
                <a:srgbClr val="800000"/>
              </a:solidFill>
              <a:round/>
              <a:headEnd/>
              <a:tailEnd type="triangle" w="med" len="med"/>
            </a:ln>
          </p:spPr>
        </p:cxnSp>
      </p:grpSp>
      <p:sp>
        <p:nvSpPr>
          <p:cNvPr id="34" name="TextBox 33"/>
          <p:cNvSpPr txBox="1"/>
          <p:nvPr/>
        </p:nvSpPr>
        <p:spPr bwMode="auto">
          <a:xfrm>
            <a:off x="149170" y="4165481"/>
            <a:ext cx="1378416" cy="369332"/>
          </a:xfrm>
          <a:prstGeom prst="rect">
            <a:avLst/>
          </a:prstGeom>
          <a:solidFill>
            <a:schemeClr val="accent2">
              <a:lumMod val="20000"/>
              <a:lumOff val="80000"/>
            </a:schemeClr>
          </a:solidFill>
          <a:ln w="12700">
            <a:solidFill>
              <a:srgbClr val="C00000"/>
            </a:solidFill>
          </a:ln>
        </p:spPr>
        <p:txBody>
          <a:bodyPr wrap="square">
            <a:spAutoFit/>
          </a:bodyPr>
          <a:lstStyle/>
          <a:p>
            <a:pPr>
              <a:defRPr/>
            </a:pPr>
            <a:r>
              <a:rPr lang="en-US" dirty="0" smtClean="0">
                <a:latin typeface="Calibri" pitchFamily="34" charset="0"/>
                <a:cs typeface="Calibri" pitchFamily="34" charset="0"/>
              </a:rPr>
              <a:t>dot operator</a:t>
            </a:r>
            <a:endParaRPr lang="en-SG" dirty="0">
              <a:latin typeface="Calibri" pitchFamily="34" charset="0"/>
              <a:cs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dissolv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dissolve">
                                      <p:cBhvr>
                                        <p:cTn id="2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200" dirty="0">
                <a:cs typeface="Arial" pitchFamily="34" charset="0"/>
              </a:rPr>
              <a:t>3.3 Demo #1: Initializing and Accessing Members</a:t>
            </a:r>
            <a:endParaRPr lang="en-SG" sz="3200" dirty="0"/>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0"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13</a:t>
            </a:fld>
            <a:endParaRPr lang="en-US" sz="1000" dirty="0"/>
          </a:p>
        </p:txBody>
      </p:sp>
      <p:grpSp>
        <p:nvGrpSpPr>
          <p:cNvPr id="4" name="Group 3"/>
          <p:cNvGrpSpPr/>
          <p:nvPr/>
        </p:nvGrpSpPr>
        <p:grpSpPr>
          <a:xfrm>
            <a:off x="555282" y="1093707"/>
            <a:ext cx="8032968" cy="5632311"/>
            <a:chOff x="123290" y="1129853"/>
            <a:chExt cx="8032968" cy="5632311"/>
          </a:xfrm>
        </p:grpSpPr>
        <p:sp>
          <p:nvSpPr>
            <p:cNvPr id="15" name="TextBox 14"/>
            <p:cNvSpPr txBox="1"/>
            <p:nvPr/>
          </p:nvSpPr>
          <p:spPr bwMode="auto">
            <a:xfrm>
              <a:off x="123290" y="1129853"/>
              <a:ext cx="8032968" cy="5632311"/>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a:tabLst>
                  <a:tab pos="266700" algn="l"/>
                  <a:tab pos="531813" algn="l"/>
                  <a:tab pos="809625" algn="l"/>
                  <a:tab pos="1076325" algn="l"/>
                </a:tabLst>
              </a:pPr>
              <a:r>
                <a:rPr lang="en-SG" sz="1500" b="1" dirty="0">
                  <a:solidFill>
                    <a:srgbClr val="7030A0"/>
                  </a:solidFill>
                  <a:latin typeface="Courier New" pitchFamily="49" charset="0"/>
                  <a:cs typeface="Courier New" pitchFamily="49" charset="0"/>
                </a:rPr>
                <a:t>#include </a:t>
              </a:r>
              <a:r>
                <a:rPr lang="en-SG" sz="1500" b="1" dirty="0">
                  <a:solidFill>
                    <a:srgbClr val="006600"/>
                  </a:solidFill>
                  <a:latin typeface="Courier New" pitchFamily="49" charset="0"/>
                  <a:cs typeface="Courier New" pitchFamily="49" charset="0"/>
                </a:rPr>
                <a:t>&lt;</a:t>
              </a:r>
              <a:r>
                <a:rPr lang="en-SG" sz="1500" b="1" dirty="0" err="1">
                  <a:solidFill>
                    <a:srgbClr val="006600"/>
                  </a:solidFill>
                  <a:latin typeface="Courier New" pitchFamily="49" charset="0"/>
                  <a:cs typeface="Courier New" pitchFamily="49" charset="0"/>
                </a:rPr>
                <a:t>stdio.h</a:t>
              </a:r>
              <a:r>
                <a:rPr lang="en-SG" sz="1500" b="1" dirty="0">
                  <a:solidFill>
                    <a:srgbClr val="006600"/>
                  </a:solidFill>
                  <a:latin typeface="Courier New" pitchFamily="49" charset="0"/>
                  <a:cs typeface="Courier New" pitchFamily="49" charset="0"/>
                </a:rPr>
                <a:t>&gt;</a:t>
              </a:r>
            </a:p>
            <a:p>
              <a:pPr>
                <a:tabLst>
                  <a:tab pos="266700" algn="l"/>
                  <a:tab pos="531813" algn="l"/>
                  <a:tab pos="809625" algn="l"/>
                  <a:tab pos="1076325" algn="l"/>
                </a:tabLst>
              </a:pPr>
              <a:r>
                <a:rPr lang="en-SG" sz="1500" b="1" dirty="0">
                  <a:solidFill>
                    <a:srgbClr val="7030A0"/>
                  </a:solidFill>
                  <a:latin typeface="Courier New" pitchFamily="49" charset="0"/>
                  <a:cs typeface="Courier New" pitchFamily="49" charset="0"/>
                </a:rPr>
                <a:t>#include </a:t>
              </a:r>
              <a:r>
                <a:rPr lang="en-SG" sz="1500" b="1" dirty="0">
                  <a:solidFill>
                    <a:srgbClr val="006600"/>
                  </a:solidFill>
                  <a:latin typeface="Courier New" pitchFamily="49" charset="0"/>
                  <a:cs typeface="Courier New" pitchFamily="49" charset="0"/>
                </a:rPr>
                <a:t>&lt;</a:t>
              </a:r>
              <a:r>
                <a:rPr lang="en-SG" sz="1500" b="1" dirty="0" err="1">
                  <a:solidFill>
                    <a:srgbClr val="006600"/>
                  </a:solidFill>
                  <a:latin typeface="Courier New" pitchFamily="49" charset="0"/>
                  <a:cs typeface="Courier New" pitchFamily="49" charset="0"/>
                </a:rPr>
                <a:t>string.h</a:t>
              </a:r>
              <a:r>
                <a:rPr lang="en-SG" sz="1500" b="1" dirty="0">
                  <a:solidFill>
                    <a:srgbClr val="006600"/>
                  </a:solidFill>
                  <a:latin typeface="Courier New" pitchFamily="49" charset="0"/>
                  <a:cs typeface="Courier New" pitchFamily="49" charset="0"/>
                </a:rPr>
                <a:t>&gt; </a:t>
              </a:r>
            </a:p>
            <a:p>
              <a:pPr>
                <a:tabLst>
                  <a:tab pos="444500" algn="l"/>
                  <a:tab pos="901700" algn="l"/>
                  <a:tab pos="1346200" algn="l"/>
                  <a:tab pos="1792288" algn="l"/>
                </a:tabLst>
                <a:defRPr/>
              </a:pPr>
              <a:r>
                <a:rPr lang="en-US" sz="1500" b="1" dirty="0" err="1" smtClean="0">
                  <a:solidFill>
                    <a:srgbClr val="0000FF"/>
                  </a:solidFill>
                  <a:latin typeface="Courier New" pitchFamily="49" charset="0"/>
                  <a:cs typeface="Courier New" pitchFamily="49" charset="0"/>
                </a:rPr>
                <a:t>typedef</a:t>
              </a:r>
              <a:r>
                <a:rPr lang="en-US" sz="1500" b="1" dirty="0" smtClean="0">
                  <a:latin typeface="Courier New" pitchFamily="49" charset="0"/>
                  <a:cs typeface="Courier New" pitchFamily="49" charset="0"/>
                </a:rPr>
                <a:t> </a:t>
              </a:r>
              <a:r>
                <a:rPr lang="en-US" sz="1500" b="1" dirty="0" err="1">
                  <a:solidFill>
                    <a:srgbClr val="0000FF"/>
                  </a:solidFill>
                  <a:latin typeface="Courier New" pitchFamily="49" charset="0"/>
                  <a:cs typeface="Courier New" pitchFamily="49" charset="0"/>
                </a:rPr>
                <a:t>struct</a:t>
              </a:r>
              <a:r>
                <a:rPr lang="en-US" sz="1500" b="1" dirty="0">
                  <a:latin typeface="Courier New" pitchFamily="49" charset="0"/>
                  <a:cs typeface="Courier New" pitchFamily="49" charset="0"/>
                </a:rPr>
                <a:t> </a:t>
              </a:r>
            </a:p>
            <a:p>
              <a:pPr>
                <a:tabLst>
                  <a:tab pos="444500" algn="l"/>
                  <a:tab pos="901700" algn="l"/>
                  <a:tab pos="1346200" algn="l"/>
                  <a:tab pos="1792288" algn="l"/>
                </a:tabLst>
                <a:defRPr/>
              </a:pPr>
              <a:r>
                <a:rPr lang="en-US" sz="1500" b="1" dirty="0">
                  <a:latin typeface="Courier New" pitchFamily="49" charset="0"/>
                  <a:cs typeface="Courier New" pitchFamily="49" charset="0"/>
                </a:rPr>
                <a:t>{</a:t>
              </a:r>
            </a:p>
            <a:p>
              <a:pPr>
                <a:tabLst>
                  <a:tab pos="444500" algn="l"/>
                  <a:tab pos="901700" algn="l"/>
                  <a:tab pos="1346200" algn="l"/>
                  <a:tab pos="1792288" algn="l"/>
                </a:tabLst>
                <a:defRPr/>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char</a:t>
              </a:r>
              <a:r>
                <a:rPr lang="en-US" sz="1500" b="1" dirty="0">
                  <a:latin typeface="Courier New" pitchFamily="49" charset="0"/>
                  <a:cs typeface="Courier New" pitchFamily="49" charset="0"/>
                </a:rPr>
                <a:t> name[</a:t>
              </a:r>
              <a:r>
                <a:rPr lang="en-US" sz="1500" b="1" dirty="0">
                  <a:solidFill>
                    <a:srgbClr val="006600"/>
                  </a:solidFill>
                  <a:latin typeface="Courier New" pitchFamily="49" charset="0"/>
                  <a:cs typeface="Courier New" pitchFamily="49" charset="0"/>
                </a:rPr>
                <a:t>12</a:t>
              </a:r>
              <a:r>
                <a:rPr lang="en-US" sz="1500" b="1" dirty="0">
                  <a:latin typeface="Courier New" pitchFamily="49" charset="0"/>
                  <a:cs typeface="Courier New" pitchFamily="49" charset="0"/>
                </a:rPr>
                <a:t>];</a:t>
              </a:r>
            </a:p>
            <a:p>
              <a:pPr>
                <a:tabLst>
                  <a:tab pos="444500" algn="l"/>
                  <a:tab pos="901700" algn="l"/>
                  <a:tab pos="1346200" algn="l"/>
                  <a:tab pos="1792288" algn="l"/>
                </a:tabLst>
                <a:defRPr/>
              </a:pPr>
              <a:r>
                <a:rPr lang="en-US" sz="1500" b="1" dirty="0">
                  <a:latin typeface="Courier New" pitchFamily="49" charset="0"/>
                  <a:cs typeface="Courier New" pitchFamily="49" charset="0"/>
                </a:rPr>
                <a:t>	</a:t>
              </a:r>
              <a:r>
                <a:rPr lang="en-US" sz="1500" b="1" dirty="0" err="1">
                  <a:solidFill>
                    <a:srgbClr val="0000FF"/>
                  </a:solidFill>
                  <a:latin typeface="Courier New" pitchFamily="49" charset="0"/>
                  <a:cs typeface="Courier New" pitchFamily="49" charset="0"/>
                </a:rPr>
                <a:t>int</a:t>
              </a:r>
              <a:r>
                <a:rPr lang="en-US" sz="1500" b="1" dirty="0">
                  <a:latin typeface="Courier New" pitchFamily="49" charset="0"/>
                  <a:cs typeface="Courier New" pitchFamily="49" charset="0"/>
                </a:rPr>
                <a:t>  age;</a:t>
              </a:r>
            </a:p>
            <a:p>
              <a:pPr>
                <a:tabLst>
                  <a:tab pos="444500" algn="l"/>
                  <a:tab pos="901700" algn="l"/>
                  <a:tab pos="1346200" algn="l"/>
                  <a:tab pos="1792288" algn="l"/>
                </a:tabLst>
                <a:defRPr/>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char</a:t>
              </a:r>
              <a:r>
                <a:rPr lang="en-US" sz="1500" b="1" dirty="0">
                  <a:latin typeface="Courier New" pitchFamily="49" charset="0"/>
                  <a:cs typeface="Courier New" pitchFamily="49" charset="0"/>
                </a:rPr>
                <a:t> gender;</a:t>
              </a:r>
            </a:p>
            <a:p>
              <a:pPr>
                <a:tabLst>
                  <a:tab pos="444500" algn="l"/>
                  <a:tab pos="901700" algn="l"/>
                  <a:tab pos="1346200" algn="l"/>
                  <a:tab pos="1792288" algn="l"/>
                </a:tabLst>
                <a:defRPr/>
              </a:pPr>
              <a:r>
                <a:rPr lang="en-US" sz="1500" b="1" dirty="0">
                  <a:latin typeface="Courier New" pitchFamily="49" charset="0"/>
                  <a:cs typeface="Courier New" pitchFamily="49" charset="0"/>
                </a:rPr>
                <a:t>} </a:t>
              </a:r>
              <a:r>
                <a:rPr lang="en-US" sz="1500" b="1" dirty="0" err="1">
                  <a:solidFill>
                    <a:srgbClr val="CC6600"/>
                  </a:solidFill>
                  <a:latin typeface="Courier New" pitchFamily="49" charset="0"/>
                </a:rPr>
                <a:t>player_t</a:t>
              </a:r>
              <a:r>
                <a:rPr lang="en-US" sz="1500" b="1" dirty="0">
                  <a:latin typeface="Courier New" pitchFamily="49" charset="0"/>
                  <a:cs typeface="Courier New" pitchFamily="49" charset="0"/>
                </a:rPr>
                <a:t>;</a:t>
              </a:r>
            </a:p>
            <a:p>
              <a:pPr>
                <a:tabLst>
                  <a:tab pos="444500" algn="l"/>
                  <a:tab pos="901700" algn="l"/>
                  <a:tab pos="1346200" algn="l"/>
                  <a:tab pos="1792288" algn="l"/>
                </a:tabLst>
                <a:defRPr/>
              </a:pPr>
              <a:endParaRPr lang="en-US" sz="1500" b="1" dirty="0">
                <a:latin typeface="Courier New" pitchFamily="49" charset="0"/>
                <a:cs typeface="Courier New" pitchFamily="49" charset="0"/>
              </a:endParaRPr>
            </a:p>
            <a:p>
              <a:pPr>
                <a:tabLst>
                  <a:tab pos="444500" algn="l"/>
                  <a:tab pos="901700" algn="l"/>
                  <a:tab pos="1346200" algn="l"/>
                  <a:tab pos="1792288" algn="l"/>
                </a:tabLst>
                <a:defRPr/>
              </a:pPr>
              <a:r>
                <a:rPr lang="en-US" sz="1500" b="1" dirty="0" err="1">
                  <a:solidFill>
                    <a:srgbClr val="0000FF"/>
                  </a:solidFill>
                  <a:latin typeface="Courier New" pitchFamily="49" charset="0"/>
                  <a:cs typeface="Courier New" pitchFamily="49" charset="0"/>
                </a:rPr>
                <a:t>int</a:t>
              </a:r>
              <a:r>
                <a:rPr lang="en-US" sz="1500" b="1" dirty="0">
                  <a:latin typeface="Courier New" pitchFamily="49" charset="0"/>
                  <a:cs typeface="Courier New" pitchFamily="49" charset="0"/>
                </a:rPr>
                <a:t> main(</a:t>
              </a:r>
              <a:r>
                <a:rPr lang="en-US" sz="1500" b="1" dirty="0">
                  <a:solidFill>
                    <a:srgbClr val="0000FF"/>
                  </a:solidFill>
                  <a:latin typeface="Courier New" pitchFamily="49" charset="0"/>
                  <a:cs typeface="Courier New" pitchFamily="49" charset="0"/>
                </a:rPr>
                <a:t>void</a:t>
              </a:r>
              <a:r>
                <a:rPr lang="en-US" sz="1500" b="1" dirty="0">
                  <a:latin typeface="Courier New" pitchFamily="49" charset="0"/>
                  <a:cs typeface="Courier New" pitchFamily="49" charset="0"/>
                </a:rPr>
                <a:t>)</a:t>
              </a:r>
            </a:p>
            <a:p>
              <a:pPr>
                <a:tabLst>
                  <a:tab pos="444500" algn="l"/>
                  <a:tab pos="901700" algn="l"/>
                  <a:tab pos="1346200" algn="l"/>
                  <a:tab pos="1792288" algn="l"/>
                </a:tabLst>
                <a:defRPr/>
              </a:pPr>
              <a:r>
                <a:rPr lang="en-US" sz="1500" b="1" dirty="0">
                  <a:latin typeface="Courier New" pitchFamily="49" charset="0"/>
                  <a:cs typeface="Courier New" pitchFamily="49" charset="0"/>
                </a:rPr>
                <a:t>{</a:t>
              </a:r>
            </a:p>
            <a:p>
              <a:pPr>
                <a:tabLst>
                  <a:tab pos="444500" algn="l"/>
                  <a:tab pos="901700" algn="l"/>
                  <a:tab pos="1346200" algn="l"/>
                  <a:tab pos="1792288" algn="l"/>
                </a:tabLst>
                <a:defRPr/>
              </a:pPr>
              <a:r>
                <a:rPr lang="en-US" sz="1500" b="1" dirty="0">
                  <a:latin typeface="Courier New" pitchFamily="49" charset="0"/>
                  <a:cs typeface="Courier New" pitchFamily="49" charset="0"/>
                </a:rPr>
                <a:t>	</a:t>
              </a:r>
              <a:r>
                <a:rPr lang="en-US" sz="1500" b="1" dirty="0" err="1">
                  <a:solidFill>
                    <a:srgbClr val="CC6600"/>
                  </a:solidFill>
                  <a:latin typeface="Courier New" pitchFamily="49" charset="0"/>
                </a:rPr>
                <a:t>player_t</a:t>
              </a:r>
              <a:r>
                <a:rPr lang="en-US" sz="1500" b="1" dirty="0">
                  <a:latin typeface="Courier New" pitchFamily="49" charset="0"/>
                  <a:cs typeface="Courier New" pitchFamily="49" charset="0"/>
                </a:rPr>
                <a:t> player1 = { </a:t>
              </a:r>
              <a:r>
                <a:rPr lang="en-US" sz="1500" b="1" dirty="0">
                  <a:solidFill>
                    <a:srgbClr val="006600"/>
                  </a:solidFill>
                  <a:latin typeface="Courier New" pitchFamily="49" charset="0"/>
                  <a:cs typeface="Courier New" pitchFamily="49" charset="0"/>
                </a:rPr>
                <a:t>"</a:t>
              </a:r>
              <a:r>
                <a:rPr lang="en-US" sz="1500" b="1" dirty="0" err="1">
                  <a:solidFill>
                    <a:srgbClr val="006600"/>
                  </a:solidFill>
                  <a:latin typeface="Courier New" pitchFamily="49" charset="0"/>
                  <a:cs typeface="Courier New" pitchFamily="49" charset="0"/>
                </a:rPr>
                <a:t>Brusco</a:t>
              </a:r>
              <a:r>
                <a:rPr lang="en-US" sz="1500" b="1" dirty="0">
                  <a:solidFill>
                    <a:srgbClr val="006600"/>
                  </a:solidFill>
                  <a:latin typeface="Courier New" pitchFamily="49" charset="0"/>
                  <a:cs typeface="Courier New" pitchFamily="49" charset="0"/>
                </a:rPr>
                <a:t>"</a:t>
              </a:r>
              <a:r>
                <a:rPr lang="en-US" sz="1500" b="1" dirty="0">
                  <a:latin typeface="Courier New" pitchFamily="49" charset="0"/>
                  <a:cs typeface="Courier New" pitchFamily="49" charset="0"/>
                </a:rPr>
                <a:t>, </a:t>
              </a:r>
              <a:r>
                <a:rPr lang="en-US" sz="1500" b="1" dirty="0">
                  <a:solidFill>
                    <a:srgbClr val="006600"/>
                  </a:solidFill>
                  <a:latin typeface="Courier New" pitchFamily="49" charset="0"/>
                  <a:cs typeface="Courier New" pitchFamily="49" charset="0"/>
                </a:rPr>
                <a:t>23</a:t>
              </a:r>
              <a:r>
                <a:rPr lang="en-US" sz="1500" b="1" dirty="0">
                  <a:latin typeface="Courier New" pitchFamily="49" charset="0"/>
                  <a:cs typeface="Courier New" pitchFamily="49" charset="0"/>
                </a:rPr>
                <a:t>, </a:t>
              </a:r>
              <a:r>
                <a:rPr lang="en-US" sz="1500" b="1" dirty="0">
                  <a:solidFill>
                    <a:srgbClr val="006600"/>
                  </a:solidFill>
                  <a:latin typeface="Courier New" pitchFamily="49" charset="0"/>
                  <a:cs typeface="Courier New" pitchFamily="49" charset="0"/>
                </a:rPr>
                <a:t>'M'</a:t>
              </a:r>
              <a:r>
                <a:rPr lang="en-US" sz="1500" b="1" dirty="0">
                  <a:latin typeface="Courier New" pitchFamily="49" charset="0"/>
                  <a:cs typeface="Courier New" pitchFamily="49" charset="0"/>
                </a:rPr>
                <a:t> </a:t>
              </a:r>
              <a:r>
                <a:rPr lang="en-US" sz="1500" b="1" dirty="0" smtClean="0">
                  <a:latin typeface="Courier New" pitchFamily="49" charset="0"/>
                  <a:cs typeface="Courier New" pitchFamily="49" charset="0"/>
                </a:rPr>
                <a:t>},</a:t>
              </a:r>
            </a:p>
            <a:p>
              <a:pPr>
                <a:tabLst>
                  <a:tab pos="444500" algn="l"/>
                  <a:tab pos="901700" algn="l"/>
                  <a:tab pos="1346200" algn="l"/>
                  <a:tab pos="1792288" algn="l"/>
                </a:tabLst>
                <a:defRPr/>
              </a:pPr>
              <a:r>
                <a:rPr lang="en-US" sz="1500" b="1" dirty="0">
                  <a:latin typeface="Courier New" pitchFamily="49" charset="0"/>
                  <a:cs typeface="Courier New" pitchFamily="49" charset="0"/>
                </a:rPr>
                <a:t>	</a:t>
              </a:r>
              <a:r>
                <a:rPr lang="en-US" sz="1500" b="1" dirty="0" smtClean="0">
                  <a:latin typeface="Courier New" pitchFamily="49" charset="0"/>
                  <a:cs typeface="Courier New" pitchFamily="49" charset="0"/>
                </a:rPr>
                <a:t>         </a:t>
              </a:r>
              <a:r>
                <a:rPr lang="en-US" sz="1500" b="1" dirty="0">
                  <a:latin typeface="Courier New" pitchFamily="49" charset="0"/>
                  <a:cs typeface="Courier New" pitchFamily="49" charset="0"/>
                </a:rPr>
                <a:t>player2;</a:t>
              </a:r>
            </a:p>
            <a:p>
              <a:pPr>
                <a:tabLst>
                  <a:tab pos="444500" algn="l"/>
                  <a:tab pos="901700" algn="l"/>
                  <a:tab pos="1346200" algn="l"/>
                  <a:tab pos="1792288" algn="l"/>
                </a:tabLst>
                <a:defRPr/>
              </a:pPr>
              <a:endParaRPr lang="en-US" sz="1500" b="1" dirty="0">
                <a:latin typeface="Courier New" pitchFamily="49" charset="0"/>
                <a:cs typeface="Courier New" pitchFamily="49" charset="0"/>
              </a:endParaRPr>
            </a:p>
            <a:p>
              <a:pPr>
                <a:tabLst>
                  <a:tab pos="444500" algn="l"/>
                  <a:tab pos="901700" algn="l"/>
                  <a:tab pos="1346200" algn="l"/>
                  <a:tab pos="1792288" algn="l"/>
                </a:tabLst>
                <a:defRPr/>
              </a:pPr>
              <a:r>
                <a:rPr lang="en-US" sz="1500" b="1" dirty="0">
                  <a:latin typeface="Courier New" pitchFamily="49" charset="0"/>
                  <a:cs typeface="Courier New" pitchFamily="49" charset="0"/>
                </a:rPr>
                <a:t>	</a:t>
              </a:r>
              <a:r>
                <a:rPr lang="en-US" sz="1500" b="1" dirty="0" err="1">
                  <a:latin typeface="Courier New" pitchFamily="49" charset="0"/>
                  <a:cs typeface="Courier New" pitchFamily="49" charset="0"/>
                </a:rPr>
                <a:t>strcpy</a:t>
              </a:r>
              <a:r>
                <a:rPr lang="en-US" sz="1500" b="1" dirty="0">
                  <a:latin typeface="Courier New" pitchFamily="49" charset="0"/>
                  <a:cs typeface="Courier New" pitchFamily="49" charset="0"/>
                </a:rPr>
                <a:t>(player2.name, </a:t>
              </a:r>
              <a:r>
                <a:rPr lang="en-US" sz="1500" b="1" dirty="0">
                  <a:solidFill>
                    <a:srgbClr val="006600"/>
                  </a:solidFill>
                  <a:latin typeface="Courier New" pitchFamily="49" charset="0"/>
                  <a:cs typeface="Courier New" pitchFamily="49" charset="0"/>
                </a:rPr>
                <a:t>"July"</a:t>
              </a:r>
              <a:r>
                <a:rPr lang="en-US" sz="1500" b="1" dirty="0">
                  <a:latin typeface="Courier New" pitchFamily="49" charset="0"/>
                  <a:cs typeface="Courier New" pitchFamily="49" charset="0"/>
                </a:rPr>
                <a:t>);</a:t>
              </a:r>
            </a:p>
            <a:p>
              <a:pPr>
                <a:tabLst>
                  <a:tab pos="444500" algn="l"/>
                  <a:tab pos="901700" algn="l"/>
                  <a:tab pos="1346200" algn="l"/>
                  <a:tab pos="1792288" algn="l"/>
                </a:tabLst>
                <a:defRPr/>
              </a:pPr>
              <a:r>
                <a:rPr lang="en-US" sz="1500" b="1" dirty="0">
                  <a:latin typeface="Courier New" pitchFamily="49" charset="0"/>
                  <a:cs typeface="Courier New" pitchFamily="49" charset="0"/>
                </a:rPr>
                <a:t>	player2.age = </a:t>
              </a:r>
              <a:r>
                <a:rPr lang="en-US" sz="1500" b="1" dirty="0">
                  <a:solidFill>
                    <a:srgbClr val="006600"/>
                  </a:solidFill>
                  <a:latin typeface="Courier New" pitchFamily="49" charset="0"/>
                  <a:cs typeface="Courier New" pitchFamily="49" charset="0"/>
                </a:rPr>
                <a:t>21</a:t>
              </a:r>
              <a:r>
                <a:rPr lang="en-US" sz="1500" b="1" dirty="0">
                  <a:latin typeface="Courier New" pitchFamily="49" charset="0"/>
                  <a:cs typeface="Courier New" pitchFamily="49" charset="0"/>
                </a:rPr>
                <a:t>;</a:t>
              </a:r>
            </a:p>
            <a:p>
              <a:pPr>
                <a:tabLst>
                  <a:tab pos="444500" algn="l"/>
                  <a:tab pos="901700" algn="l"/>
                  <a:tab pos="1346200" algn="l"/>
                  <a:tab pos="1792288" algn="l"/>
                </a:tabLst>
                <a:defRPr/>
              </a:pPr>
              <a:r>
                <a:rPr lang="en-US" sz="1500" b="1" dirty="0">
                  <a:latin typeface="Courier New" pitchFamily="49" charset="0"/>
                  <a:cs typeface="Courier New" pitchFamily="49" charset="0"/>
                </a:rPr>
                <a:t>	player2.gender = </a:t>
              </a:r>
              <a:r>
                <a:rPr lang="en-US" sz="1500" b="1" dirty="0">
                  <a:solidFill>
                    <a:srgbClr val="006600"/>
                  </a:solidFill>
                  <a:latin typeface="Courier New" pitchFamily="49" charset="0"/>
                  <a:cs typeface="Courier New" pitchFamily="49" charset="0"/>
                </a:rPr>
                <a:t>'F'</a:t>
              </a:r>
              <a:r>
                <a:rPr lang="en-US" sz="1500" b="1" dirty="0">
                  <a:latin typeface="Courier New" pitchFamily="49" charset="0"/>
                  <a:cs typeface="Courier New" pitchFamily="49" charset="0"/>
                </a:rPr>
                <a:t>;</a:t>
              </a:r>
            </a:p>
            <a:p>
              <a:pPr>
                <a:tabLst>
                  <a:tab pos="444500" algn="l"/>
                  <a:tab pos="901700" algn="l"/>
                  <a:tab pos="1346200" algn="l"/>
                  <a:tab pos="1792288" algn="l"/>
                </a:tabLst>
                <a:defRPr/>
              </a:pPr>
              <a:endParaRPr lang="en-US" sz="1500" b="1" dirty="0">
                <a:latin typeface="Courier New" pitchFamily="49" charset="0"/>
                <a:cs typeface="Courier New" pitchFamily="49" charset="0"/>
              </a:endParaRPr>
            </a:p>
            <a:p>
              <a:pPr>
                <a:tabLst>
                  <a:tab pos="444500" algn="l"/>
                  <a:tab pos="901700" algn="l"/>
                  <a:tab pos="1346200" algn="l"/>
                  <a:tab pos="1792288" algn="l"/>
                </a:tabLst>
                <a:defRPr/>
              </a:pPr>
              <a:r>
                <a:rPr lang="en-US" sz="1500" b="1" dirty="0">
                  <a:latin typeface="Courier New" pitchFamily="49" charset="0"/>
                  <a:cs typeface="Courier New" pitchFamily="49" charset="0"/>
                </a:rPr>
                <a:t>	</a:t>
              </a:r>
              <a:r>
                <a:rPr lang="en-US" sz="1500" b="1" dirty="0" err="1">
                  <a:latin typeface="Courier New" pitchFamily="49" charset="0"/>
                  <a:cs typeface="Courier New" pitchFamily="49" charset="0"/>
                </a:rPr>
                <a:t>printf</a:t>
              </a:r>
              <a:r>
                <a:rPr lang="en-US" sz="1500" b="1" dirty="0">
                  <a:latin typeface="Courier New" pitchFamily="49" charset="0"/>
                  <a:cs typeface="Courier New" pitchFamily="49" charset="0"/>
                </a:rPr>
                <a:t>(</a:t>
              </a:r>
              <a:r>
                <a:rPr lang="en-US" sz="1500" b="1" dirty="0">
                  <a:solidFill>
                    <a:srgbClr val="006600"/>
                  </a:solidFill>
                  <a:latin typeface="Courier New" pitchFamily="49" charset="0"/>
                  <a:cs typeface="Courier New" pitchFamily="49" charset="0"/>
                </a:rPr>
                <a:t>"player1: name = </a:t>
              </a:r>
              <a:r>
                <a:rPr lang="en-US" sz="1500" b="1" dirty="0">
                  <a:solidFill>
                    <a:srgbClr val="FF0000"/>
                  </a:solidFill>
                  <a:latin typeface="Courier New" pitchFamily="49" charset="0"/>
                  <a:cs typeface="Courier New" pitchFamily="49" charset="0"/>
                </a:rPr>
                <a:t>%s</a:t>
              </a:r>
              <a:r>
                <a:rPr lang="en-US" sz="1500" b="1" dirty="0">
                  <a:solidFill>
                    <a:srgbClr val="006600"/>
                  </a:solidFill>
                  <a:latin typeface="Courier New" pitchFamily="49" charset="0"/>
                  <a:cs typeface="Courier New" pitchFamily="49" charset="0"/>
                </a:rPr>
                <a:t>;</a:t>
              </a:r>
              <a:r>
                <a:rPr lang="en-US" sz="1500" b="1" dirty="0">
                  <a:latin typeface="Courier New" pitchFamily="49" charset="0"/>
                  <a:cs typeface="Courier New" pitchFamily="49" charset="0"/>
                </a:rPr>
                <a:t> </a:t>
              </a:r>
              <a:r>
                <a:rPr lang="en-US" sz="1500" b="1" dirty="0">
                  <a:solidFill>
                    <a:srgbClr val="006600"/>
                  </a:solidFill>
                  <a:latin typeface="Courier New" pitchFamily="49" charset="0"/>
                  <a:cs typeface="Courier New" pitchFamily="49" charset="0"/>
                </a:rPr>
                <a:t>age =</a:t>
              </a:r>
              <a:r>
                <a:rPr lang="en-US" sz="1500" b="1" dirty="0">
                  <a:latin typeface="Courier New" pitchFamily="49" charset="0"/>
                  <a:cs typeface="Courier New" pitchFamily="49" charset="0"/>
                </a:rPr>
                <a:t> </a:t>
              </a:r>
              <a:r>
                <a:rPr lang="en-US" sz="1500" b="1" dirty="0">
                  <a:solidFill>
                    <a:srgbClr val="FF0000"/>
                  </a:solidFill>
                  <a:latin typeface="Courier New" pitchFamily="49" charset="0"/>
                  <a:cs typeface="Courier New" pitchFamily="49" charset="0"/>
                </a:rPr>
                <a:t>%d</a:t>
              </a:r>
              <a:r>
                <a:rPr lang="en-US" sz="1500" b="1" dirty="0">
                  <a:solidFill>
                    <a:srgbClr val="006600"/>
                  </a:solidFill>
                  <a:latin typeface="Courier New" pitchFamily="49" charset="0"/>
                  <a:cs typeface="Courier New" pitchFamily="49" charset="0"/>
                </a:rPr>
                <a:t>;</a:t>
              </a:r>
              <a:r>
                <a:rPr lang="en-US" sz="1500" b="1" dirty="0">
                  <a:latin typeface="Courier New" pitchFamily="49" charset="0"/>
                  <a:cs typeface="Courier New" pitchFamily="49" charset="0"/>
                </a:rPr>
                <a:t> </a:t>
              </a:r>
              <a:r>
                <a:rPr lang="en-US" sz="1500" b="1" dirty="0">
                  <a:solidFill>
                    <a:srgbClr val="006600"/>
                  </a:solidFill>
                  <a:latin typeface="Courier New" pitchFamily="49" charset="0"/>
                  <a:cs typeface="Courier New" pitchFamily="49" charset="0"/>
                </a:rPr>
                <a:t>gender = </a:t>
              </a:r>
              <a:r>
                <a:rPr lang="en-US" sz="1500" b="1" dirty="0">
                  <a:solidFill>
                    <a:srgbClr val="FF0000"/>
                  </a:solidFill>
                  <a:latin typeface="Courier New" pitchFamily="49" charset="0"/>
                  <a:cs typeface="Courier New" pitchFamily="49" charset="0"/>
                </a:rPr>
                <a:t>%c\n</a:t>
              </a:r>
              <a:r>
                <a:rPr lang="en-US" sz="1500" b="1" dirty="0">
                  <a:solidFill>
                    <a:srgbClr val="006600"/>
                  </a:solidFill>
                  <a:latin typeface="Courier New" pitchFamily="49" charset="0"/>
                  <a:cs typeface="Courier New" pitchFamily="49" charset="0"/>
                </a:rPr>
                <a:t>"</a:t>
              </a:r>
              <a:r>
                <a:rPr lang="en-US" sz="1500" b="1" dirty="0">
                  <a:latin typeface="Courier New" pitchFamily="49" charset="0"/>
                  <a:cs typeface="Courier New" pitchFamily="49" charset="0"/>
                </a:rPr>
                <a:t>, </a:t>
              </a:r>
            </a:p>
            <a:p>
              <a:pPr>
                <a:tabLst>
                  <a:tab pos="444500" algn="l"/>
                  <a:tab pos="901700" algn="l"/>
                  <a:tab pos="1346200" algn="l"/>
                  <a:tab pos="1792288" algn="l"/>
                </a:tabLst>
                <a:defRPr/>
              </a:pPr>
              <a:r>
                <a:rPr lang="en-US" sz="1500" b="1" dirty="0">
                  <a:latin typeface="Courier New" pitchFamily="49" charset="0"/>
                  <a:cs typeface="Courier New" pitchFamily="49" charset="0"/>
                </a:rPr>
                <a:t>	       player1.name, player1.age, player1.gender);</a:t>
              </a:r>
            </a:p>
            <a:p>
              <a:pPr>
                <a:tabLst>
                  <a:tab pos="444500" algn="l"/>
                  <a:tab pos="901700" algn="l"/>
                  <a:tab pos="1346200" algn="l"/>
                  <a:tab pos="1792288" algn="l"/>
                </a:tabLst>
                <a:defRPr/>
              </a:pPr>
              <a:r>
                <a:rPr lang="en-US" sz="1500" b="1" dirty="0">
                  <a:latin typeface="Courier New" pitchFamily="49" charset="0"/>
                  <a:cs typeface="Courier New" pitchFamily="49" charset="0"/>
                </a:rPr>
                <a:t>	</a:t>
              </a:r>
              <a:r>
                <a:rPr lang="en-US" sz="1500" b="1" dirty="0" err="1">
                  <a:latin typeface="Courier New" pitchFamily="49" charset="0"/>
                  <a:cs typeface="Courier New" pitchFamily="49" charset="0"/>
                </a:rPr>
                <a:t>printf</a:t>
              </a:r>
              <a:r>
                <a:rPr lang="en-US" sz="1500" b="1" dirty="0">
                  <a:latin typeface="Courier New" pitchFamily="49" charset="0"/>
                  <a:cs typeface="Courier New" pitchFamily="49" charset="0"/>
                </a:rPr>
                <a:t>(</a:t>
              </a:r>
              <a:r>
                <a:rPr lang="en-US" sz="1500" b="1" dirty="0">
                  <a:solidFill>
                    <a:srgbClr val="006600"/>
                  </a:solidFill>
                  <a:latin typeface="Courier New" pitchFamily="49" charset="0"/>
                  <a:cs typeface="Courier New" pitchFamily="49" charset="0"/>
                </a:rPr>
                <a:t>"player2: name = </a:t>
              </a:r>
              <a:r>
                <a:rPr lang="en-US" sz="1500" b="1" dirty="0">
                  <a:solidFill>
                    <a:srgbClr val="FF0000"/>
                  </a:solidFill>
                  <a:latin typeface="Courier New" pitchFamily="49" charset="0"/>
                  <a:cs typeface="Courier New" pitchFamily="49" charset="0"/>
                </a:rPr>
                <a:t>%s</a:t>
              </a:r>
              <a:r>
                <a:rPr lang="en-US" sz="1500" b="1" dirty="0">
                  <a:solidFill>
                    <a:srgbClr val="006600"/>
                  </a:solidFill>
                  <a:latin typeface="Courier New" pitchFamily="49" charset="0"/>
                  <a:cs typeface="Courier New" pitchFamily="49" charset="0"/>
                </a:rPr>
                <a:t>;</a:t>
              </a:r>
              <a:r>
                <a:rPr lang="en-US" sz="1500" b="1" dirty="0">
                  <a:latin typeface="Courier New" pitchFamily="49" charset="0"/>
                  <a:cs typeface="Courier New" pitchFamily="49" charset="0"/>
                </a:rPr>
                <a:t> </a:t>
              </a:r>
              <a:r>
                <a:rPr lang="en-US" sz="1500" b="1" dirty="0">
                  <a:solidFill>
                    <a:srgbClr val="006600"/>
                  </a:solidFill>
                  <a:latin typeface="Courier New" pitchFamily="49" charset="0"/>
                  <a:cs typeface="Courier New" pitchFamily="49" charset="0"/>
                </a:rPr>
                <a:t>age =</a:t>
              </a:r>
              <a:r>
                <a:rPr lang="en-US" sz="1500" b="1" dirty="0">
                  <a:latin typeface="Courier New" pitchFamily="49" charset="0"/>
                  <a:cs typeface="Courier New" pitchFamily="49" charset="0"/>
                </a:rPr>
                <a:t> </a:t>
              </a:r>
              <a:r>
                <a:rPr lang="en-US" sz="1500" b="1" dirty="0">
                  <a:solidFill>
                    <a:srgbClr val="FF0000"/>
                  </a:solidFill>
                  <a:latin typeface="Courier New" pitchFamily="49" charset="0"/>
                  <a:cs typeface="Courier New" pitchFamily="49" charset="0"/>
                </a:rPr>
                <a:t>%d</a:t>
              </a:r>
              <a:r>
                <a:rPr lang="en-US" sz="1500" b="1" dirty="0">
                  <a:solidFill>
                    <a:srgbClr val="006600"/>
                  </a:solidFill>
                  <a:latin typeface="Courier New" pitchFamily="49" charset="0"/>
                  <a:cs typeface="Courier New" pitchFamily="49" charset="0"/>
                </a:rPr>
                <a:t>;</a:t>
              </a:r>
              <a:r>
                <a:rPr lang="en-US" sz="1500" b="1" dirty="0">
                  <a:latin typeface="Courier New" pitchFamily="49" charset="0"/>
                  <a:cs typeface="Courier New" pitchFamily="49" charset="0"/>
                </a:rPr>
                <a:t> </a:t>
              </a:r>
              <a:r>
                <a:rPr lang="en-US" sz="1500" b="1" dirty="0">
                  <a:solidFill>
                    <a:srgbClr val="006600"/>
                  </a:solidFill>
                  <a:latin typeface="Courier New" pitchFamily="49" charset="0"/>
                  <a:cs typeface="Courier New" pitchFamily="49" charset="0"/>
                </a:rPr>
                <a:t>gender =</a:t>
              </a:r>
              <a:r>
                <a:rPr lang="en-US" sz="1500" b="1" dirty="0">
                  <a:latin typeface="Courier New" pitchFamily="49" charset="0"/>
                  <a:cs typeface="Courier New" pitchFamily="49" charset="0"/>
                </a:rPr>
                <a:t> </a:t>
              </a:r>
              <a:r>
                <a:rPr lang="en-US" sz="1500" b="1" dirty="0">
                  <a:solidFill>
                    <a:srgbClr val="FF0000"/>
                  </a:solidFill>
                  <a:latin typeface="Courier New" pitchFamily="49" charset="0"/>
                  <a:cs typeface="Courier New" pitchFamily="49" charset="0"/>
                </a:rPr>
                <a:t>%c\n</a:t>
              </a:r>
              <a:r>
                <a:rPr lang="en-US" sz="1500" b="1" dirty="0">
                  <a:solidFill>
                    <a:srgbClr val="006600"/>
                  </a:solidFill>
                  <a:latin typeface="Courier New" pitchFamily="49" charset="0"/>
                  <a:cs typeface="Courier New" pitchFamily="49" charset="0"/>
                </a:rPr>
                <a:t>"</a:t>
              </a:r>
              <a:r>
                <a:rPr lang="en-US" sz="1500" b="1" dirty="0">
                  <a:latin typeface="Courier New" pitchFamily="49" charset="0"/>
                  <a:cs typeface="Courier New" pitchFamily="49" charset="0"/>
                </a:rPr>
                <a:t>, </a:t>
              </a:r>
            </a:p>
            <a:p>
              <a:pPr>
                <a:tabLst>
                  <a:tab pos="444500" algn="l"/>
                  <a:tab pos="901700" algn="l"/>
                  <a:tab pos="1346200" algn="l"/>
                  <a:tab pos="1792288" algn="l"/>
                </a:tabLst>
                <a:defRPr/>
              </a:pPr>
              <a:r>
                <a:rPr lang="en-US" sz="1500" b="1" dirty="0">
                  <a:latin typeface="Courier New" pitchFamily="49" charset="0"/>
                  <a:cs typeface="Courier New" pitchFamily="49" charset="0"/>
                </a:rPr>
                <a:t>	       player2.name, player2.age, player2.gender);</a:t>
              </a:r>
            </a:p>
            <a:p>
              <a:pPr>
                <a:tabLst>
                  <a:tab pos="444500" algn="l"/>
                  <a:tab pos="901700" algn="l"/>
                  <a:tab pos="1346200" algn="l"/>
                  <a:tab pos="1792288" algn="l"/>
                </a:tabLst>
                <a:defRPr/>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return</a:t>
              </a:r>
              <a:r>
                <a:rPr lang="en-US" sz="1500" b="1" dirty="0">
                  <a:latin typeface="Courier New" pitchFamily="49" charset="0"/>
                  <a:cs typeface="Courier New" pitchFamily="49" charset="0"/>
                </a:rPr>
                <a:t> </a:t>
              </a:r>
              <a:r>
                <a:rPr lang="en-US" sz="1500" b="1" dirty="0">
                  <a:solidFill>
                    <a:srgbClr val="006600"/>
                  </a:solidFill>
                  <a:latin typeface="Courier New" pitchFamily="49" charset="0"/>
                  <a:cs typeface="Courier New" pitchFamily="49" charset="0"/>
                </a:rPr>
                <a:t>0</a:t>
              </a:r>
              <a:r>
                <a:rPr lang="en-US" sz="1500" b="1" dirty="0">
                  <a:latin typeface="Courier New" pitchFamily="49" charset="0"/>
                  <a:cs typeface="Courier New" pitchFamily="49" charset="0"/>
                </a:rPr>
                <a:t>;</a:t>
              </a:r>
            </a:p>
            <a:p>
              <a:pPr>
                <a:tabLst>
                  <a:tab pos="444500" algn="l"/>
                  <a:tab pos="901700" algn="l"/>
                  <a:tab pos="1346200" algn="l"/>
                  <a:tab pos="1792288" algn="l"/>
                </a:tabLst>
                <a:defRPr/>
              </a:pPr>
              <a:r>
                <a:rPr lang="en-US" sz="1500" b="1" dirty="0" smtClean="0">
                  <a:latin typeface="Courier New" pitchFamily="49" charset="0"/>
                  <a:cs typeface="Courier New" pitchFamily="49" charset="0"/>
                </a:rPr>
                <a:t>}</a:t>
              </a:r>
              <a:endParaRPr lang="en-SG" sz="1500" b="1" dirty="0">
                <a:solidFill>
                  <a:srgbClr val="000000"/>
                </a:solidFill>
                <a:latin typeface="Courier New" pitchFamily="49" charset="0"/>
                <a:cs typeface="Courier New" pitchFamily="49" charset="0"/>
              </a:endParaRPr>
            </a:p>
          </p:txBody>
        </p:sp>
        <p:sp>
          <p:nvSpPr>
            <p:cNvPr id="8" name="Rectangle 7"/>
            <p:cNvSpPr/>
            <p:nvPr/>
          </p:nvSpPr>
          <p:spPr>
            <a:xfrm>
              <a:off x="6809023" y="1133217"/>
              <a:ext cx="1345240"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a:t>Week12_Demo1.c</a:t>
              </a:r>
              <a:endParaRPr lang="en-SG" sz="1100" dirty="0"/>
            </a:p>
          </p:txBody>
        </p:sp>
      </p:grpSp>
      <p:grpSp>
        <p:nvGrpSpPr>
          <p:cNvPr id="9" name="Group 14"/>
          <p:cNvGrpSpPr>
            <a:grpSpLocks/>
          </p:cNvGrpSpPr>
          <p:nvPr/>
        </p:nvGrpSpPr>
        <p:grpSpPr bwMode="auto">
          <a:xfrm>
            <a:off x="2691181" y="1714164"/>
            <a:ext cx="1880585" cy="1189038"/>
            <a:chOff x="3098545" y="1800226"/>
            <a:chExt cx="1880585" cy="1189717"/>
          </a:xfrm>
        </p:grpSpPr>
        <p:sp>
          <p:nvSpPr>
            <p:cNvPr id="13" name="Right Brace 9"/>
            <p:cNvSpPr>
              <a:spLocks/>
            </p:cNvSpPr>
            <p:nvPr/>
          </p:nvSpPr>
          <p:spPr bwMode="auto">
            <a:xfrm>
              <a:off x="3098545" y="1800226"/>
              <a:ext cx="189067" cy="1189717"/>
            </a:xfrm>
            <a:prstGeom prst="rightBrace">
              <a:avLst>
                <a:gd name="adj1" fmla="val 40348"/>
                <a:gd name="adj2" fmla="val 52481"/>
              </a:avLst>
            </a:prstGeom>
            <a:noFill/>
            <a:ln w="12700" cap="sq" algn="ctr">
              <a:solidFill>
                <a:srgbClr val="800000"/>
              </a:solidFill>
              <a:round/>
              <a:headEnd type="none" w="sm" len="sm"/>
              <a:tailEnd type="none" w="sm" len="sm"/>
            </a:ln>
          </p:spPr>
          <p:txBody>
            <a:bodyPr/>
            <a:lstStyle/>
            <a:p>
              <a:endParaRPr lang="en-SG"/>
            </a:p>
          </p:txBody>
        </p:sp>
        <p:sp>
          <p:nvSpPr>
            <p:cNvPr id="14" name="TextBox 13"/>
            <p:cNvSpPr txBox="1"/>
            <p:nvPr/>
          </p:nvSpPr>
          <p:spPr bwMode="auto">
            <a:xfrm>
              <a:off x="3378130" y="2230329"/>
              <a:ext cx="1601000" cy="369543"/>
            </a:xfrm>
            <a:prstGeom prst="rect">
              <a:avLst/>
            </a:prstGeom>
            <a:solidFill>
              <a:schemeClr val="accent2">
                <a:lumMod val="20000"/>
                <a:lumOff val="80000"/>
              </a:schemeClr>
            </a:solidFill>
            <a:ln w="12700">
              <a:solidFill>
                <a:srgbClr val="800000"/>
              </a:solidFill>
            </a:ln>
          </p:spPr>
          <p:txBody>
            <a:bodyPr wrap="square">
              <a:spAutoFit/>
            </a:bodyPr>
            <a:lstStyle/>
            <a:p>
              <a:pPr>
                <a:defRPr/>
              </a:pPr>
              <a:r>
                <a:rPr lang="en-US" dirty="0" smtClean="0">
                  <a:latin typeface="Calibri" pitchFamily="34" charset="0"/>
                  <a:cs typeface="Calibri" pitchFamily="34" charset="0"/>
                </a:rPr>
                <a:t>type </a:t>
              </a:r>
              <a:r>
                <a:rPr lang="en-US" dirty="0">
                  <a:latin typeface="Calibri" pitchFamily="34" charset="0"/>
                  <a:cs typeface="Calibri" pitchFamily="34" charset="0"/>
                </a:rPr>
                <a:t>definition</a:t>
              </a:r>
              <a:endParaRPr lang="en-SG" dirty="0">
                <a:latin typeface="Calibri" pitchFamily="34" charset="0"/>
                <a:cs typeface="Calibri" pitchFamily="34" charset="0"/>
              </a:endParaRPr>
            </a:p>
          </p:txBody>
        </p:sp>
      </p:grpSp>
      <p:grpSp>
        <p:nvGrpSpPr>
          <p:cNvPr id="16" name="Group 19"/>
          <p:cNvGrpSpPr>
            <a:grpSpLocks/>
          </p:cNvGrpSpPr>
          <p:nvPr/>
        </p:nvGrpSpPr>
        <p:grpSpPr bwMode="auto">
          <a:xfrm>
            <a:off x="3324225" y="3217678"/>
            <a:ext cx="4281432" cy="696912"/>
            <a:chOff x="3309257" y="3164114"/>
            <a:chExt cx="4281896" cy="696686"/>
          </a:xfrm>
        </p:grpSpPr>
        <p:sp>
          <p:nvSpPr>
            <p:cNvPr id="17" name="Line Callout 2 (Border and Accent Bar) 16"/>
            <p:cNvSpPr/>
            <p:nvPr/>
          </p:nvSpPr>
          <p:spPr bwMode="auto">
            <a:xfrm>
              <a:off x="6221048" y="3164114"/>
              <a:ext cx="1370105" cy="369212"/>
            </a:xfrm>
            <a:prstGeom prst="accentBorderCallout2">
              <a:avLst>
                <a:gd name="adj1" fmla="val 18750"/>
                <a:gd name="adj2" fmla="val -8333"/>
                <a:gd name="adj3" fmla="val 20565"/>
                <a:gd name="adj4" fmla="val -25442"/>
                <a:gd name="adj5" fmla="val 107121"/>
                <a:gd name="adj6" fmla="val -53037"/>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wrap="square">
              <a:spAutoFit/>
            </a:bodyPr>
            <a:lstStyle/>
            <a:p>
              <a:pPr>
                <a:defRPr/>
              </a:pPr>
              <a:r>
                <a:rPr lang="en-US" dirty="0" smtClean="0">
                  <a:latin typeface="Calibri" pitchFamily="34" charset="0"/>
                  <a:cs typeface="Calibri" pitchFamily="34" charset="0"/>
                </a:rPr>
                <a:t>initialization</a:t>
              </a:r>
              <a:endParaRPr lang="en-SG" dirty="0">
                <a:latin typeface="Calibri" pitchFamily="34" charset="0"/>
                <a:cs typeface="Calibri" pitchFamily="34" charset="0"/>
              </a:endParaRPr>
            </a:p>
          </p:txBody>
        </p:sp>
        <p:cxnSp>
          <p:nvCxnSpPr>
            <p:cNvPr id="18" name="Straight Connector 18"/>
            <p:cNvCxnSpPr>
              <a:cxnSpLocks noChangeShapeType="1"/>
            </p:cNvCxnSpPr>
            <p:nvPr/>
          </p:nvCxnSpPr>
          <p:spPr bwMode="auto">
            <a:xfrm>
              <a:off x="3309257" y="3860800"/>
              <a:ext cx="2307772" cy="0"/>
            </a:xfrm>
            <a:prstGeom prst="line">
              <a:avLst/>
            </a:prstGeom>
            <a:noFill/>
            <a:ln w="12700" cap="sq" algn="ctr">
              <a:solidFill>
                <a:srgbClr val="800000"/>
              </a:solidFill>
              <a:round/>
              <a:headEnd type="none" w="sm" len="sm"/>
              <a:tailEnd type="none" w="sm" len="sm"/>
            </a:ln>
          </p:spPr>
        </p:cxnSp>
      </p:grpSp>
      <p:grpSp>
        <p:nvGrpSpPr>
          <p:cNvPr id="19" name="Group 30"/>
          <p:cNvGrpSpPr>
            <a:grpSpLocks/>
          </p:cNvGrpSpPr>
          <p:nvPr/>
        </p:nvGrpSpPr>
        <p:grpSpPr bwMode="auto">
          <a:xfrm>
            <a:off x="1064324" y="4436338"/>
            <a:ext cx="5390265" cy="646331"/>
            <a:chOff x="1064324" y="4231912"/>
            <a:chExt cx="5390265" cy="646508"/>
          </a:xfrm>
        </p:grpSpPr>
        <p:sp>
          <p:nvSpPr>
            <p:cNvPr id="20" name="Line Callout 2 (Border and Accent Bar) 19"/>
            <p:cNvSpPr/>
            <p:nvPr/>
          </p:nvSpPr>
          <p:spPr bwMode="auto">
            <a:xfrm>
              <a:off x="5372101" y="4231912"/>
              <a:ext cx="1082488" cy="646508"/>
            </a:xfrm>
            <a:prstGeom prst="accentBorderCallout2">
              <a:avLst>
                <a:gd name="adj1" fmla="val 48444"/>
                <a:gd name="adj2" fmla="val -6362"/>
                <a:gd name="adj3" fmla="val 50594"/>
                <a:gd name="adj4" fmla="val -32231"/>
                <a:gd name="adj5" fmla="val 42084"/>
                <a:gd name="adj6" fmla="val -148911"/>
              </a:avLst>
            </a:prstGeom>
            <a:solidFill>
              <a:schemeClr val="accent2">
                <a:lumMod val="20000"/>
                <a:lumOff val="80000"/>
              </a:schemeClr>
            </a:solidFill>
            <a:ln w="12700" cap="sq" algn="ctr">
              <a:solidFill>
                <a:srgbClr val="800000"/>
              </a:solidFill>
              <a:round/>
              <a:headEnd type="none" w="sm" len="sm"/>
              <a:tailEnd type="none" w="sm" len="sm"/>
            </a:ln>
          </p:spPr>
          <p:txBody>
            <a:bodyPr wrap="square">
              <a:spAutoFit/>
            </a:bodyPr>
            <a:lstStyle/>
            <a:p>
              <a:pPr>
                <a:defRPr/>
              </a:pPr>
              <a:r>
                <a:rPr lang="en-US" dirty="0" smtClean="0">
                  <a:latin typeface="Calibri" pitchFamily="34" charset="0"/>
                  <a:cs typeface="Calibri" pitchFamily="34" charset="0"/>
                </a:rPr>
                <a:t>accessing </a:t>
              </a:r>
              <a:r>
                <a:rPr lang="en-US" dirty="0">
                  <a:latin typeface="Calibri" pitchFamily="34" charset="0"/>
                  <a:cs typeface="Calibri" pitchFamily="34" charset="0"/>
                </a:rPr>
                <a:t>members</a:t>
              </a:r>
              <a:endParaRPr lang="en-SG" dirty="0">
                <a:latin typeface="Calibri" pitchFamily="34" charset="0"/>
                <a:cs typeface="Calibri" pitchFamily="34" charset="0"/>
              </a:endParaRPr>
            </a:p>
          </p:txBody>
        </p:sp>
        <p:cxnSp>
          <p:nvCxnSpPr>
            <p:cNvPr id="23" name="Straight Connector 26"/>
            <p:cNvCxnSpPr>
              <a:cxnSpLocks noChangeShapeType="1"/>
            </p:cNvCxnSpPr>
            <p:nvPr/>
          </p:nvCxnSpPr>
          <p:spPr bwMode="auto">
            <a:xfrm>
              <a:off x="1064324" y="4588766"/>
              <a:ext cx="1323874" cy="0"/>
            </a:xfrm>
            <a:prstGeom prst="line">
              <a:avLst/>
            </a:prstGeom>
            <a:noFill/>
            <a:ln w="12700" cap="sq" algn="ctr">
              <a:solidFill>
                <a:srgbClr val="800000"/>
              </a:solidFill>
              <a:round/>
              <a:headEnd type="none" w="sm" len="sm"/>
              <a:tailEnd type="none" w="sm" len="sm"/>
            </a:ln>
          </p:spPr>
        </p:cxnSp>
        <p:cxnSp>
          <p:nvCxnSpPr>
            <p:cNvPr id="24" name="Straight Connector 27"/>
            <p:cNvCxnSpPr>
              <a:cxnSpLocks noChangeShapeType="1"/>
            </p:cNvCxnSpPr>
            <p:nvPr/>
          </p:nvCxnSpPr>
          <p:spPr bwMode="auto">
            <a:xfrm>
              <a:off x="1894114" y="4365045"/>
              <a:ext cx="1430111" cy="0"/>
            </a:xfrm>
            <a:prstGeom prst="line">
              <a:avLst/>
            </a:prstGeom>
            <a:noFill/>
            <a:ln w="15875" cap="sq" algn="ctr">
              <a:solidFill>
                <a:srgbClr val="800000"/>
              </a:solidFill>
              <a:round/>
              <a:headEnd type="none" w="sm" len="sm"/>
              <a:tailEnd type="none" w="sm" len="sm"/>
            </a:ln>
          </p:spPr>
        </p:cxnSp>
        <p:cxnSp>
          <p:nvCxnSpPr>
            <p:cNvPr id="25" name="Straight Connector 28"/>
            <p:cNvCxnSpPr>
              <a:cxnSpLocks noChangeShapeType="1"/>
            </p:cNvCxnSpPr>
            <p:nvPr/>
          </p:nvCxnSpPr>
          <p:spPr bwMode="auto">
            <a:xfrm>
              <a:off x="1064324" y="4848523"/>
              <a:ext cx="1605341" cy="0"/>
            </a:xfrm>
            <a:prstGeom prst="line">
              <a:avLst/>
            </a:prstGeom>
            <a:noFill/>
            <a:ln w="12700" cap="sq" algn="ctr">
              <a:solidFill>
                <a:srgbClr val="800000"/>
              </a:solidFill>
              <a:round/>
              <a:headEnd type="none" w="sm" len="sm"/>
              <a:tailEnd type="none" w="sm" len="sm"/>
            </a:ln>
          </p:spPr>
        </p:cxnSp>
      </p:grpSp>
      <p:sp>
        <p:nvSpPr>
          <p:cNvPr id="28" name="TextBox 27"/>
          <p:cNvSpPr txBox="1"/>
          <p:nvPr/>
        </p:nvSpPr>
        <p:spPr>
          <a:xfrm>
            <a:off x="4849014" y="1585727"/>
            <a:ext cx="3552708" cy="1077218"/>
          </a:xfrm>
          <a:prstGeom prst="rect">
            <a:avLst/>
          </a:prstGeom>
          <a:ln w="19050">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pPr>
              <a:defRPr/>
            </a:pPr>
            <a:r>
              <a:rPr lang="en-US" dirty="0" smtClean="0"/>
              <a:t>player1</a:t>
            </a:r>
            <a:r>
              <a:rPr lang="en-US" dirty="0"/>
              <a:t>: name = </a:t>
            </a:r>
            <a:r>
              <a:rPr lang="en-US" dirty="0" err="1"/>
              <a:t>Brusco</a:t>
            </a:r>
            <a:r>
              <a:rPr lang="en-US" dirty="0"/>
              <a:t>; age = 23; gender = M</a:t>
            </a:r>
          </a:p>
          <a:p>
            <a:pPr>
              <a:defRPr/>
            </a:pPr>
            <a:r>
              <a:rPr lang="en-US" dirty="0"/>
              <a:t>player2: name = July; age = 21; gender = F</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dissolv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Arial" pitchFamily="34" charset="0"/>
              </a:rPr>
              <a:t>3.4 Reading a Structure Member</a:t>
            </a:r>
            <a:endParaRPr lang="en-SG" dirty="0"/>
          </a:p>
        </p:txBody>
      </p:sp>
      <p:sp>
        <p:nvSpPr>
          <p:cNvPr id="4" name="Content Placeholder 3"/>
          <p:cNvSpPr>
            <a:spLocks noGrp="1"/>
          </p:cNvSpPr>
          <p:nvPr>
            <p:ph idx="1"/>
          </p:nvPr>
        </p:nvSpPr>
        <p:spPr>
          <a:xfrm>
            <a:off x="457200" y="1371600"/>
            <a:ext cx="8229600" cy="1969770"/>
          </a:xfrm>
        </p:spPr>
        <p:txBody>
          <a:bodyPr>
            <a:spAutoFit/>
          </a:bodyPr>
          <a:lstStyle/>
          <a:p>
            <a:pPr>
              <a:spcBef>
                <a:spcPts val="600"/>
              </a:spcBef>
            </a:pPr>
            <a:r>
              <a:rPr lang="en-US" sz="2800" dirty="0" smtClean="0">
                <a:solidFill>
                  <a:schemeClr val="tx1"/>
                </a:solidFill>
              </a:rPr>
              <a:t>The structure </a:t>
            </a:r>
            <a:r>
              <a:rPr lang="en-US" sz="2800" dirty="0">
                <a:solidFill>
                  <a:schemeClr val="tx1"/>
                </a:solidFill>
              </a:rPr>
              <a:t>members are read in individually the same way as we do for ordinary </a:t>
            </a:r>
            <a:r>
              <a:rPr lang="en-US" sz="2800" dirty="0" smtClean="0">
                <a:solidFill>
                  <a:schemeClr val="tx1"/>
                </a:solidFill>
              </a:rPr>
              <a:t>variables.</a:t>
            </a:r>
          </a:p>
          <a:p>
            <a:pPr>
              <a:spcBef>
                <a:spcPts val="600"/>
              </a:spcBef>
            </a:pPr>
            <a:endParaRPr lang="en-US" sz="2800" dirty="0"/>
          </a:p>
          <a:p>
            <a:pPr>
              <a:spcBef>
                <a:spcPts val="600"/>
              </a:spcBef>
            </a:pPr>
            <a:r>
              <a:rPr lang="en-US" sz="2800" dirty="0" smtClean="0">
                <a:solidFill>
                  <a:schemeClr val="tx1"/>
                </a:solidFill>
              </a:rPr>
              <a:t>Example:</a:t>
            </a:r>
            <a:endParaRPr lang="en-US" sz="2800" dirty="0">
              <a:solidFill>
                <a:schemeClr val="tx1"/>
              </a:solidFill>
            </a:endParaRPr>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14</a:t>
            </a:fld>
            <a:endParaRPr lang="en-US" sz="1000" dirty="0"/>
          </a:p>
        </p:txBody>
      </p:sp>
      <p:sp>
        <p:nvSpPr>
          <p:cNvPr id="6" name="TextBox 5"/>
          <p:cNvSpPr txBox="1"/>
          <p:nvPr/>
        </p:nvSpPr>
        <p:spPr bwMode="auto">
          <a:xfrm>
            <a:off x="1301658" y="3402600"/>
            <a:ext cx="6228696" cy="2554545"/>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358775" algn="l"/>
                <a:tab pos="715963" algn="l"/>
                <a:tab pos="1074738" algn="l"/>
              </a:tabLst>
            </a:pPr>
            <a:r>
              <a:rPr lang="en-US" sz="2000" b="1" dirty="0" smtClean="0">
                <a:solidFill>
                  <a:schemeClr val="tx1"/>
                </a:solidFill>
                <a:latin typeface="Courier New" pitchFamily="49" charset="0"/>
                <a:cs typeface="Arial" charset="0"/>
              </a:rPr>
              <a:t>...</a:t>
            </a:r>
          </a:p>
          <a:p>
            <a:pPr>
              <a:tabLst>
                <a:tab pos="358775" algn="l"/>
                <a:tab pos="715963" algn="l"/>
                <a:tab pos="1074738" algn="l"/>
              </a:tabLst>
            </a:pPr>
            <a:endParaRPr lang="en-US" sz="2000" b="1" dirty="0" smtClean="0">
              <a:solidFill>
                <a:srgbClr val="CC6600"/>
              </a:solidFill>
              <a:latin typeface="Courier New" pitchFamily="49" charset="0"/>
              <a:cs typeface="Arial" charset="0"/>
            </a:endParaRPr>
          </a:p>
          <a:p>
            <a:pPr>
              <a:tabLst>
                <a:tab pos="358775" algn="l"/>
                <a:tab pos="715963" algn="l"/>
                <a:tab pos="1074738" algn="l"/>
              </a:tabLst>
            </a:pPr>
            <a:r>
              <a:rPr lang="en-US" sz="2000" b="1" dirty="0" err="1" smtClean="0">
                <a:solidFill>
                  <a:srgbClr val="CC6600"/>
                </a:solidFill>
                <a:latin typeface="Courier New" pitchFamily="49" charset="0"/>
                <a:cs typeface="Arial" charset="0"/>
              </a:rPr>
              <a:t>player_t</a:t>
            </a:r>
            <a:r>
              <a:rPr lang="en-US" sz="2000" b="1" dirty="0" smtClean="0">
                <a:latin typeface="Courier New" pitchFamily="49" charset="0"/>
              </a:rPr>
              <a:t> </a:t>
            </a:r>
            <a:r>
              <a:rPr lang="en-US" sz="2000" b="1" dirty="0">
                <a:latin typeface="Courier New" pitchFamily="49" charset="0"/>
              </a:rPr>
              <a:t>player1;</a:t>
            </a:r>
          </a:p>
          <a:p>
            <a:pPr>
              <a:tabLst>
                <a:tab pos="358775" algn="l"/>
                <a:tab pos="715963" algn="l"/>
                <a:tab pos="1074738" algn="l"/>
              </a:tabLst>
            </a:pPr>
            <a:endParaRPr lang="en-US" sz="2000" b="1" dirty="0">
              <a:latin typeface="Courier New" pitchFamily="49" charset="0"/>
            </a:endParaRPr>
          </a:p>
          <a:p>
            <a:pPr>
              <a:tabLst>
                <a:tab pos="358775" algn="l"/>
                <a:tab pos="715963" algn="l"/>
                <a:tab pos="1074738" algn="l"/>
              </a:tabLst>
            </a:pPr>
            <a:r>
              <a:rPr lang="en-US" sz="2000" b="1" dirty="0" err="1">
                <a:latin typeface="Courier New" pitchFamily="49" charset="0"/>
              </a:rPr>
              <a:t>printf</a:t>
            </a:r>
            <a:r>
              <a:rPr lang="en-US" sz="2000" b="1" dirty="0">
                <a:latin typeface="Courier New" pitchFamily="49" charset="0"/>
              </a:rPr>
              <a:t>(</a:t>
            </a:r>
            <a:r>
              <a:rPr lang="en-US" sz="2000" b="1" dirty="0">
                <a:solidFill>
                  <a:srgbClr val="006600"/>
                </a:solidFill>
                <a:latin typeface="Courier New" pitchFamily="49" charset="0"/>
              </a:rPr>
              <a:t>"Enter name, age and gender: "</a:t>
            </a:r>
            <a:r>
              <a:rPr lang="en-US" sz="2000" b="1" dirty="0">
                <a:latin typeface="Courier New" pitchFamily="49" charset="0"/>
              </a:rPr>
              <a:t>);</a:t>
            </a:r>
          </a:p>
          <a:p>
            <a:pPr>
              <a:tabLst>
                <a:tab pos="358775" algn="l"/>
                <a:tab pos="715963" algn="l"/>
                <a:tab pos="1074738" algn="l"/>
              </a:tabLst>
            </a:pPr>
            <a:endParaRPr lang="en-US" sz="2000" b="1" dirty="0">
              <a:latin typeface="Courier New" pitchFamily="49" charset="0"/>
            </a:endParaRPr>
          </a:p>
          <a:p>
            <a:pPr>
              <a:tabLst>
                <a:tab pos="358775" algn="l"/>
                <a:tab pos="715963" algn="l"/>
                <a:tab pos="1074738" algn="l"/>
              </a:tabLst>
            </a:pPr>
            <a:r>
              <a:rPr lang="en-US" sz="2000" b="1" dirty="0" err="1">
                <a:latin typeface="Courier New" pitchFamily="49" charset="0"/>
              </a:rPr>
              <a:t>scanf</a:t>
            </a:r>
            <a:r>
              <a:rPr lang="en-US" sz="2000" b="1" dirty="0">
                <a:latin typeface="Courier New" pitchFamily="49" charset="0"/>
              </a:rPr>
              <a:t>(</a:t>
            </a:r>
            <a:r>
              <a:rPr lang="en-US" sz="2000" b="1" dirty="0">
                <a:solidFill>
                  <a:srgbClr val="006600"/>
                </a:solidFill>
                <a:latin typeface="Courier New" pitchFamily="49" charset="0"/>
              </a:rPr>
              <a:t>"</a:t>
            </a:r>
            <a:r>
              <a:rPr lang="en-US" sz="2000" b="1" dirty="0">
                <a:solidFill>
                  <a:srgbClr val="FF0000"/>
                </a:solidFill>
                <a:latin typeface="Courier New" pitchFamily="49" charset="0"/>
              </a:rPr>
              <a:t>%s %d %c</a:t>
            </a:r>
            <a:r>
              <a:rPr lang="en-US" sz="2000" b="1" dirty="0">
                <a:solidFill>
                  <a:srgbClr val="006600"/>
                </a:solidFill>
                <a:latin typeface="Courier New" pitchFamily="49" charset="0"/>
              </a:rPr>
              <a:t>"</a:t>
            </a:r>
            <a:r>
              <a:rPr lang="en-US" sz="2000" b="1" dirty="0">
                <a:latin typeface="Courier New" pitchFamily="49" charset="0"/>
              </a:rPr>
              <a:t>, player1.name, </a:t>
            </a:r>
          </a:p>
          <a:p>
            <a:pPr>
              <a:tabLst>
                <a:tab pos="358775" algn="l"/>
                <a:tab pos="715963" algn="l"/>
                <a:tab pos="1074738" algn="l"/>
              </a:tabLst>
            </a:pPr>
            <a:r>
              <a:rPr lang="en-US" sz="2000" b="1" dirty="0">
                <a:latin typeface="Courier New" pitchFamily="49" charset="0"/>
              </a:rPr>
              <a:t>      &amp;player1.age, &amp;player1.gender);</a:t>
            </a:r>
          </a:p>
        </p:txBody>
      </p:sp>
      <p:sp>
        <p:nvSpPr>
          <p:cNvPr id="9" name="TextBox 8"/>
          <p:cNvSpPr txBox="1"/>
          <p:nvPr/>
        </p:nvSpPr>
        <p:spPr>
          <a:xfrm>
            <a:off x="5741556" y="3559723"/>
            <a:ext cx="2677312" cy="707886"/>
          </a:xfrm>
          <a:prstGeom prst="rect">
            <a:avLst/>
          </a:prstGeom>
          <a:solidFill>
            <a:srgbClr val="CCFFCC"/>
          </a:solidFill>
          <a:ln>
            <a:solidFill>
              <a:srgbClr val="CCFFCC"/>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eaLnBrk="0" hangingPunct="0">
              <a:spcBef>
                <a:spcPts val="1200"/>
              </a:spcBef>
              <a:buClr>
                <a:schemeClr val="bg2"/>
              </a:buClr>
              <a:buSzPct val="120000"/>
              <a:defRPr/>
            </a:pPr>
            <a:r>
              <a:rPr lang="en-SG" sz="2000" dirty="0">
                <a:solidFill>
                  <a:srgbClr val="C00000"/>
                </a:solidFill>
                <a:latin typeface="Calibri" pitchFamily="34" charset="0"/>
                <a:cs typeface="Calibri" pitchFamily="34" charset="0"/>
              </a:rPr>
              <a:t>Q: </a:t>
            </a:r>
            <a:r>
              <a:rPr lang="en-SG" sz="2000" dirty="0" smtClean="0">
                <a:latin typeface="Calibri" pitchFamily="34" charset="0"/>
                <a:cs typeface="Calibri" pitchFamily="34" charset="0"/>
              </a:rPr>
              <a:t>Why there is no </a:t>
            </a:r>
            <a:r>
              <a:rPr lang="en-SG" sz="2000" dirty="0" smtClean="0">
                <a:solidFill>
                  <a:srgbClr val="C00000"/>
                </a:solidFill>
                <a:latin typeface="Calibri" pitchFamily="34" charset="0"/>
                <a:cs typeface="Calibri" pitchFamily="34" charset="0"/>
              </a:rPr>
              <a:t>&amp;</a:t>
            </a:r>
            <a:r>
              <a:rPr lang="en-SG" sz="2000" dirty="0" smtClean="0">
                <a:latin typeface="Calibri" pitchFamily="34" charset="0"/>
                <a:cs typeface="Calibri" pitchFamily="34" charset="0"/>
              </a:rPr>
              <a:t> in front of </a:t>
            </a:r>
            <a:r>
              <a:rPr lang="en-SG" sz="2000" dirty="0" smtClean="0">
                <a:solidFill>
                  <a:srgbClr val="9933FF"/>
                </a:solidFill>
                <a:latin typeface="Calibri" pitchFamily="34" charset="0"/>
                <a:cs typeface="Calibri" pitchFamily="34" charset="0"/>
              </a:rPr>
              <a:t>player1.name</a:t>
            </a:r>
            <a:r>
              <a:rPr lang="en-SG" sz="2000" dirty="0" smtClean="0">
                <a:latin typeface="Calibri" pitchFamily="34" charset="0"/>
                <a:cs typeface="Calibri" pitchFamily="34" charset="0"/>
              </a:rPr>
              <a:t>?</a:t>
            </a:r>
            <a:endParaRPr lang="en-US" sz="2000" dirty="0">
              <a:latin typeface="Calibri" pitchFamily="34" charset="0"/>
              <a:cs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par>
                                <p:cTn id="13" presetID="9" presetClass="entr" presetSubtype="0"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cs typeface="Arial" pitchFamily="34" charset="0"/>
              </a:rPr>
              <a:t>4. Assigning Structures</a:t>
            </a:r>
            <a:endParaRPr lang="en-SG" dirty="0"/>
          </a:p>
        </p:txBody>
      </p:sp>
      <p:sp>
        <p:nvSpPr>
          <p:cNvPr id="4" name="Content Placeholder 3"/>
          <p:cNvSpPr>
            <a:spLocks noGrp="1"/>
          </p:cNvSpPr>
          <p:nvPr>
            <p:ph idx="1"/>
          </p:nvPr>
        </p:nvSpPr>
        <p:spPr>
          <a:xfrm>
            <a:off x="457200" y="1371600"/>
            <a:ext cx="8229600" cy="2086725"/>
          </a:xfrm>
        </p:spPr>
        <p:txBody>
          <a:bodyPr>
            <a:spAutoFit/>
          </a:bodyPr>
          <a:lstStyle/>
          <a:p>
            <a:r>
              <a:rPr lang="en-US" dirty="0">
                <a:solidFill>
                  <a:schemeClr val="tx1"/>
                </a:solidFill>
              </a:rPr>
              <a:t>We use the </a:t>
            </a:r>
            <a:r>
              <a:rPr lang="en-US" dirty="0"/>
              <a:t>dot operator (.) </a:t>
            </a:r>
            <a:r>
              <a:rPr lang="en-US" dirty="0">
                <a:solidFill>
                  <a:schemeClr val="tx1"/>
                </a:solidFill>
              </a:rPr>
              <a:t>to access individual member of a structure </a:t>
            </a:r>
            <a:r>
              <a:rPr lang="en-US" dirty="0" smtClean="0">
                <a:solidFill>
                  <a:schemeClr val="tx1"/>
                </a:solidFill>
              </a:rPr>
              <a:t>variable.</a:t>
            </a:r>
          </a:p>
          <a:p>
            <a:r>
              <a:rPr lang="en-US" dirty="0">
                <a:solidFill>
                  <a:schemeClr val="tx1"/>
                </a:solidFill>
              </a:rPr>
              <a:t>If we use the structure variable’s name, we are referring to the entire structure</a:t>
            </a:r>
            <a:r>
              <a:rPr lang="en-US" dirty="0" smtClean="0">
                <a:solidFill>
                  <a:schemeClr val="tx1"/>
                </a:solidFill>
              </a:rPr>
              <a:t>.</a:t>
            </a:r>
          </a:p>
          <a:p>
            <a:r>
              <a:rPr lang="en-US" dirty="0">
                <a:solidFill>
                  <a:srgbClr val="C00000"/>
                </a:solidFill>
              </a:rPr>
              <a:t>Unlike</a:t>
            </a:r>
            <a:r>
              <a:rPr lang="en-US" dirty="0"/>
              <a:t> </a:t>
            </a:r>
            <a:r>
              <a:rPr lang="en-US" dirty="0">
                <a:solidFill>
                  <a:schemeClr val="tx1"/>
                </a:solidFill>
              </a:rPr>
              <a:t>arrays, we may do assignments with </a:t>
            </a:r>
            <a:r>
              <a:rPr lang="en-US" dirty="0" smtClean="0">
                <a:solidFill>
                  <a:schemeClr val="tx1"/>
                </a:solidFill>
              </a:rPr>
              <a:t>structures!</a:t>
            </a:r>
            <a:endParaRPr lang="en-SG" dirty="0">
              <a:solidFill>
                <a:schemeClr val="tx1"/>
              </a:solidFill>
            </a:endParaRPr>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15</a:t>
            </a:fld>
            <a:endParaRPr lang="en-US" sz="1000" dirty="0"/>
          </a:p>
        </p:txBody>
      </p:sp>
      <p:sp>
        <p:nvSpPr>
          <p:cNvPr id="9" name="TextBox 8"/>
          <p:cNvSpPr txBox="1"/>
          <p:nvPr/>
        </p:nvSpPr>
        <p:spPr bwMode="auto">
          <a:xfrm>
            <a:off x="2936820" y="3592803"/>
            <a:ext cx="2954655" cy="40011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358775" algn="l"/>
                <a:tab pos="715963" algn="l"/>
                <a:tab pos="1074738" algn="l"/>
              </a:tabLst>
            </a:pPr>
            <a:r>
              <a:rPr lang="en-US" sz="2000" b="1" dirty="0" smtClean="0">
                <a:latin typeface="Courier New" pitchFamily="49" charset="0"/>
              </a:rPr>
              <a:t>player2 = player1;</a:t>
            </a:r>
            <a:endParaRPr lang="en-US" sz="2000" b="1" dirty="0">
              <a:latin typeface="Courier New" pitchFamily="49" charset="0"/>
            </a:endParaRPr>
          </a:p>
        </p:txBody>
      </p:sp>
      <p:grpSp>
        <p:nvGrpSpPr>
          <p:cNvPr id="5" name="Group 4"/>
          <p:cNvGrpSpPr/>
          <p:nvPr/>
        </p:nvGrpSpPr>
        <p:grpSpPr>
          <a:xfrm>
            <a:off x="531856" y="4042315"/>
            <a:ext cx="3852862" cy="2223110"/>
            <a:chOff x="786506" y="4042315"/>
            <a:chExt cx="3852862" cy="2223110"/>
          </a:xfrm>
        </p:grpSpPr>
        <p:grpSp>
          <p:nvGrpSpPr>
            <p:cNvPr id="11" name="Group 26"/>
            <p:cNvGrpSpPr>
              <a:grpSpLocks/>
            </p:cNvGrpSpPr>
            <p:nvPr/>
          </p:nvGrpSpPr>
          <p:grpSpPr bwMode="auto">
            <a:xfrm>
              <a:off x="1201436" y="4324587"/>
              <a:ext cx="3437932" cy="939616"/>
              <a:chOff x="2642945" y="4636407"/>
              <a:chExt cx="3438542" cy="939112"/>
            </a:xfrm>
          </p:grpSpPr>
          <p:sp>
            <p:nvSpPr>
              <p:cNvPr id="25" name="Rectangle 24"/>
              <p:cNvSpPr/>
              <p:nvPr/>
            </p:nvSpPr>
            <p:spPr bwMode="auto">
              <a:xfrm>
                <a:off x="2934505" y="5142850"/>
                <a:ext cx="1687811" cy="333196"/>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r>
                  <a:rPr lang="en-US" sz="1600" dirty="0"/>
                  <a:t>"</a:t>
                </a:r>
                <a:r>
                  <a:rPr lang="en-US" sz="1600" dirty="0" err="1"/>
                  <a:t>Brusco</a:t>
                </a:r>
                <a:r>
                  <a:rPr lang="en-US" sz="1600" dirty="0" smtClean="0"/>
                  <a:t>"</a:t>
                </a:r>
                <a:endParaRPr lang="en-SG" sz="1600" dirty="0"/>
              </a:p>
            </p:txBody>
          </p:sp>
          <p:sp>
            <p:nvSpPr>
              <p:cNvPr id="26" name="Rectangle 25"/>
              <p:cNvSpPr/>
              <p:nvPr/>
            </p:nvSpPr>
            <p:spPr bwMode="auto">
              <a:xfrm>
                <a:off x="4800147" y="5142850"/>
                <a:ext cx="495388" cy="333196"/>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lgn="ctr">
                  <a:defRPr/>
                </a:pPr>
                <a:r>
                  <a:rPr lang="en-US" sz="1600" dirty="0" smtClean="0"/>
                  <a:t>23</a:t>
                </a:r>
                <a:endParaRPr lang="en-SG" sz="1600" dirty="0"/>
              </a:p>
            </p:txBody>
          </p:sp>
          <p:sp>
            <p:nvSpPr>
              <p:cNvPr id="27" name="Rectangle 26"/>
              <p:cNvSpPr/>
              <p:nvPr/>
            </p:nvSpPr>
            <p:spPr bwMode="auto">
              <a:xfrm>
                <a:off x="5470191" y="5142850"/>
                <a:ext cx="433209" cy="338372"/>
              </a:xfrm>
              <a:prstGeom prst="rect">
                <a:avLst/>
              </a:prstGeom>
              <a:solidFill>
                <a:schemeClr val="accent3"/>
              </a:solidFill>
              <a:ln w="12700" cap="sq" cmpd="sng" algn="ctr">
                <a:solidFill>
                  <a:schemeClr val="tx1"/>
                </a:solidFill>
                <a:prstDash val="solid"/>
                <a:round/>
                <a:headEnd type="none" w="sm" len="sm"/>
                <a:tailEnd type="none" w="sm" len="sm"/>
              </a:ln>
              <a:effectLst/>
            </p:spPr>
            <p:txBody>
              <a:bodyPr wrap="square">
                <a:spAutoFit/>
              </a:bodyPr>
              <a:lstStyle/>
              <a:p>
                <a:pPr algn="ctr">
                  <a:defRPr/>
                </a:pPr>
                <a:r>
                  <a:rPr lang="en-US" sz="1600" dirty="0"/>
                  <a:t>'M</a:t>
                </a:r>
                <a:r>
                  <a:rPr lang="en-US" sz="1600" dirty="0" smtClean="0"/>
                  <a:t>'</a:t>
                </a:r>
                <a:endParaRPr lang="en-SG" sz="1600" dirty="0"/>
              </a:p>
            </p:txBody>
          </p:sp>
          <p:sp>
            <p:nvSpPr>
              <p:cNvPr id="28" name="TextBox 62"/>
              <p:cNvSpPr txBox="1">
                <a:spLocks noChangeArrowheads="1"/>
              </p:cNvSpPr>
              <p:nvPr/>
            </p:nvSpPr>
            <p:spPr bwMode="auto">
              <a:xfrm>
                <a:off x="2839388" y="4882926"/>
                <a:ext cx="632016" cy="307612"/>
              </a:xfrm>
              <a:prstGeom prst="rect">
                <a:avLst/>
              </a:prstGeom>
              <a:noFill/>
              <a:ln w="9525">
                <a:noFill/>
                <a:miter lim="800000"/>
                <a:headEnd/>
                <a:tailEnd/>
              </a:ln>
            </p:spPr>
            <p:txBody>
              <a:bodyPr wrap="square">
                <a:spAutoFit/>
              </a:bodyPr>
              <a:lstStyle/>
              <a:p>
                <a:r>
                  <a:rPr lang="en-US" sz="1400" dirty="0"/>
                  <a:t>name</a:t>
                </a:r>
                <a:endParaRPr lang="en-SG" sz="1400" dirty="0"/>
              </a:p>
            </p:txBody>
          </p:sp>
          <p:sp>
            <p:nvSpPr>
              <p:cNvPr id="29" name="TextBox 63"/>
              <p:cNvSpPr txBox="1">
                <a:spLocks noChangeArrowheads="1"/>
              </p:cNvSpPr>
              <p:nvPr/>
            </p:nvSpPr>
            <p:spPr bwMode="auto">
              <a:xfrm>
                <a:off x="4813108" y="4882926"/>
                <a:ext cx="482910" cy="307612"/>
              </a:xfrm>
              <a:prstGeom prst="rect">
                <a:avLst/>
              </a:prstGeom>
              <a:noFill/>
              <a:ln w="9525">
                <a:noFill/>
                <a:miter lim="800000"/>
                <a:headEnd/>
                <a:tailEnd/>
              </a:ln>
            </p:spPr>
            <p:txBody>
              <a:bodyPr wrap="square">
                <a:spAutoFit/>
              </a:bodyPr>
              <a:lstStyle/>
              <a:p>
                <a:r>
                  <a:rPr lang="en-US" sz="1400" dirty="0"/>
                  <a:t>age</a:t>
                </a:r>
                <a:endParaRPr lang="en-SG" sz="1400" dirty="0"/>
              </a:p>
            </p:txBody>
          </p:sp>
          <p:sp>
            <p:nvSpPr>
              <p:cNvPr id="30" name="TextBox 64"/>
              <p:cNvSpPr txBox="1">
                <a:spLocks noChangeArrowheads="1"/>
              </p:cNvSpPr>
              <p:nvPr/>
            </p:nvSpPr>
            <p:spPr bwMode="auto">
              <a:xfrm>
                <a:off x="5294703" y="4882926"/>
                <a:ext cx="741039" cy="307612"/>
              </a:xfrm>
              <a:prstGeom prst="rect">
                <a:avLst/>
              </a:prstGeom>
              <a:noFill/>
              <a:ln w="9525">
                <a:noFill/>
                <a:miter lim="800000"/>
                <a:headEnd/>
                <a:tailEnd/>
              </a:ln>
            </p:spPr>
            <p:txBody>
              <a:bodyPr wrap="square">
                <a:spAutoFit/>
              </a:bodyPr>
              <a:lstStyle/>
              <a:p>
                <a:r>
                  <a:rPr lang="en-US" sz="1400" dirty="0"/>
                  <a:t>gender</a:t>
                </a:r>
                <a:endParaRPr lang="en-SG" sz="1400" dirty="0"/>
              </a:p>
            </p:txBody>
          </p:sp>
          <p:sp>
            <p:nvSpPr>
              <p:cNvPr id="31" name="TextBox 65"/>
              <p:cNvSpPr txBox="1">
                <a:spLocks noChangeArrowheads="1"/>
              </p:cNvSpPr>
              <p:nvPr/>
            </p:nvSpPr>
            <p:spPr bwMode="auto">
              <a:xfrm>
                <a:off x="2642945" y="4636407"/>
                <a:ext cx="803882" cy="307552"/>
              </a:xfrm>
              <a:prstGeom prst="rect">
                <a:avLst/>
              </a:prstGeom>
              <a:noFill/>
              <a:ln w="9525">
                <a:noFill/>
                <a:miter lim="800000"/>
                <a:headEnd/>
                <a:tailEnd/>
              </a:ln>
            </p:spPr>
            <p:txBody>
              <a:bodyPr>
                <a:spAutoFit/>
              </a:bodyPr>
              <a:lstStyle/>
              <a:p>
                <a:r>
                  <a:rPr lang="en-US" sz="1400" b="1" dirty="0"/>
                  <a:t>player1</a:t>
                </a:r>
                <a:endParaRPr lang="en-SG" sz="1400" b="1" dirty="0"/>
              </a:p>
            </p:txBody>
          </p:sp>
          <p:sp>
            <p:nvSpPr>
              <p:cNvPr id="32" name="Rectangle 66"/>
              <p:cNvSpPr>
                <a:spLocks noChangeArrowheads="1"/>
              </p:cNvSpPr>
              <p:nvPr/>
            </p:nvSpPr>
            <p:spPr bwMode="auto">
              <a:xfrm>
                <a:off x="2733471" y="4927867"/>
                <a:ext cx="3348016" cy="647652"/>
              </a:xfrm>
              <a:prstGeom prst="rect">
                <a:avLst/>
              </a:prstGeom>
              <a:noFill/>
              <a:ln w="25400" cap="sq" cmpd="tri" algn="ctr">
                <a:solidFill>
                  <a:schemeClr val="tx1"/>
                </a:solidFill>
                <a:round/>
                <a:headEnd type="none" w="sm" len="sm"/>
                <a:tailEnd type="none" w="sm" len="sm"/>
              </a:ln>
            </p:spPr>
            <p:txBody>
              <a:bodyPr/>
              <a:lstStyle/>
              <a:p>
                <a:endParaRPr lang="en-SG"/>
              </a:p>
            </p:txBody>
          </p:sp>
        </p:grpSp>
        <p:grpSp>
          <p:nvGrpSpPr>
            <p:cNvPr id="12" name="Group 27"/>
            <p:cNvGrpSpPr>
              <a:grpSpLocks/>
            </p:cNvGrpSpPr>
            <p:nvPr/>
          </p:nvGrpSpPr>
          <p:grpSpPr bwMode="auto">
            <a:xfrm>
              <a:off x="1201436" y="5304293"/>
              <a:ext cx="3437932" cy="961132"/>
              <a:chOff x="2642945" y="4636407"/>
              <a:chExt cx="3438542" cy="960616"/>
            </a:xfrm>
          </p:grpSpPr>
          <p:sp>
            <p:nvSpPr>
              <p:cNvPr id="14" name="Rectangle 13"/>
              <p:cNvSpPr/>
              <p:nvPr/>
            </p:nvSpPr>
            <p:spPr bwMode="auto">
              <a:xfrm>
                <a:off x="2934505" y="5142801"/>
                <a:ext cx="1687811" cy="333196"/>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r>
                  <a:rPr lang="en-US" sz="1600" dirty="0"/>
                  <a:t>"July</a:t>
                </a:r>
                <a:r>
                  <a:rPr lang="en-US" sz="1600" dirty="0" smtClean="0"/>
                  <a:t>"</a:t>
                </a:r>
                <a:endParaRPr lang="en-SG" sz="1600" dirty="0"/>
              </a:p>
            </p:txBody>
          </p:sp>
          <p:sp>
            <p:nvSpPr>
              <p:cNvPr id="15" name="Rectangle 14"/>
              <p:cNvSpPr/>
              <p:nvPr/>
            </p:nvSpPr>
            <p:spPr bwMode="auto">
              <a:xfrm>
                <a:off x="4800147" y="5142801"/>
                <a:ext cx="495388" cy="333196"/>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lgn="ctr">
                  <a:defRPr/>
                </a:pPr>
                <a:r>
                  <a:rPr lang="en-US" sz="1600" dirty="0" smtClean="0"/>
                  <a:t>21</a:t>
                </a:r>
                <a:endParaRPr lang="en-SG" sz="1600" dirty="0"/>
              </a:p>
            </p:txBody>
          </p:sp>
          <p:sp>
            <p:nvSpPr>
              <p:cNvPr id="16" name="Rectangle 15"/>
              <p:cNvSpPr/>
              <p:nvPr/>
            </p:nvSpPr>
            <p:spPr bwMode="auto">
              <a:xfrm>
                <a:off x="5459430" y="5142801"/>
                <a:ext cx="386713" cy="338372"/>
              </a:xfrm>
              <a:prstGeom prst="rect">
                <a:avLst/>
              </a:prstGeom>
              <a:solidFill>
                <a:schemeClr val="accent3"/>
              </a:solidFill>
              <a:ln w="12700" cap="sq" cmpd="sng" algn="ctr">
                <a:solidFill>
                  <a:schemeClr val="tx1"/>
                </a:solidFill>
                <a:prstDash val="solid"/>
                <a:round/>
                <a:headEnd type="none" w="sm" len="sm"/>
                <a:tailEnd type="none" w="sm" len="sm"/>
              </a:ln>
              <a:effectLst/>
            </p:spPr>
            <p:txBody>
              <a:bodyPr wrap="square">
                <a:spAutoFit/>
              </a:bodyPr>
              <a:lstStyle/>
              <a:p>
                <a:pPr algn="ctr">
                  <a:defRPr/>
                </a:pPr>
                <a:r>
                  <a:rPr lang="en-US" sz="1600" dirty="0"/>
                  <a:t>'F</a:t>
                </a:r>
                <a:r>
                  <a:rPr lang="en-US" sz="1600" dirty="0" smtClean="0"/>
                  <a:t>'</a:t>
                </a:r>
                <a:endParaRPr lang="en-SG" sz="1600" dirty="0"/>
              </a:p>
            </p:txBody>
          </p:sp>
          <p:sp>
            <p:nvSpPr>
              <p:cNvPr id="17" name="TextBox 62"/>
              <p:cNvSpPr txBox="1">
                <a:spLocks noChangeArrowheads="1"/>
              </p:cNvSpPr>
              <p:nvPr/>
            </p:nvSpPr>
            <p:spPr bwMode="auto">
              <a:xfrm>
                <a:off x="2839388" y="4882926"/>
                <a:ext cx="632016" cy="307612"/>
              </a:xfrm>
              <a:prstGeom prst="rect">
                <a:avLst/>
              </a:prstGeom>
              <a:noFill/>
              <a:ln w="9525">
                <a:noFill/>
                <a:miter lim="800000"/>
                <a:headEnd/>
                <a:tailEnd/>
              </a:ln>
            </p:spPr>
            <p:txBody>
              <a:bodyPr wrap="square">
                <a:spAutoFit/>
              </a:bodyPr>
              <a:lstStyle/>
              <a:p>
                <a:r>
                  <a:rPr lang="en-US" sz="1400" dirty="0"/>
                  <a:t>name</a:t>
                </a:r>
                <a:endParaRPr lang="en-SG" sz="1400" dirty="0"/>
              </a:p>
            </p:txBody>
          </p:sp>
          <p:sp>
            <p:nvSpPr>
              <p:cNvPr id="18" name="TextBox 63"/>
              <p:cNvSpPr txBox="1">
                <a:spLocks noChangeArrowheads="1"/>
              </p:cNvSpPr>
              <p:nvPr/>
            </p:nvSpPr>
            <p:spPr bwMode="auto">
              <a:xfrm>
                <a:off x="4813108" y="4882926"/>
                <a:ext cx="482910" cy="307612"/>
              </a:xfrm>
              <a:prstGeom prst="rect">
                <a:avLst/>
              </a:prstGeom>
              <a:noFill/>
              <a:ln w="9525">
                <a:noFill/>
                <a:miter lim="800000"/>
                <a:headEnd/>
                <a:tailEnd/>
              </a:ln>
            </p:spPr>
            <p:txBody>
              <a:bodyPr wrap="square">
                <a:spAutoFit/>
              </a:bodyPr>
              <a:lstStyle/>
              <a:p>
                <a:r>
                  <a:rPr lang="en-US" sz="1400"/>
                  <a:t>age</a:t>
                </a:r>
                <a:endParaRPr lang="en-SG" sz="1400"/>
              </a:p>
            </p:txBody>
          </p:sp>
          <p:sp>
            <p:nvSpPr>
              <p:cNvPr id="19" name="TextBox 64"/>
              <p:cNvSpPr txBox="1">
                <a:spLocks noChangeArrowheads="1"/>
              </p:cNvSpPr>
              <p:nvPr/>
            </p:nvSpPr>
            <p:spPr bwMode="auto">
              <a:xfrm>
                <a:off x="5294703" y="4882926"/>
                <a:ext cx="741039" cy="307612"/>
              </a:xfrm>
              <a:prstGeom prst="rect">
                <a:avLst/>
              </a:prstGeom>
              <a:noFill/>
              <a:ln w="9525">
                <a:noFill/>
                <a:miter lim="800000"/>
                <a:headEnd/>
                <a:tailEnd/>
              </a:ln>
            </p:spPr>
            <p:txBody>
              <a:bodyPr wrap="square">
                <a:spAutoFit/>
              </a:bodyPr>
              <a:lstStyle/>
              <a:p>
                <a:r>
                  <a:rPr lang="en-US" sz="1400" dirty="0"/>
                  <a:t>gender</a:t>
                </a:r>
                <a:endParaRPr lang="en-SG" sz="1400" dirty="0"/>
              </a:p>
            </p:txBody>
          </p:sp>
          <p:sp>
            <p:nvSpPr>
              <p:cNvPr id="20" name="TextBox 65"/>
              <p:cNvSpPr txBox="1">
                <a:spLocks noChangeArrowheads="1"/>
              </p:cNvSpPr>
              <p:nvPr/>
            </p:nvSpPr>
            <p:spPr bwMode="auto">
              <a:xfrm>
                <a:off x="2642945" y="4636407"/>
                <a:ext cx="803882" cy="307552"/>
              </a:xfrm>
              <a:prstGeom prst="rect">
                <a:avLst/>
              </a:prstGeom>
              <a:noFill/>
              <a:ln w="9525">
                <a:noFill/>
                <a:miter lim="800000"/>
                <a:headEnd/>
                <a:tailEnd/>
              </a:ln>
            </p:spPr>
            <p:txBody>
              <a:bodyPr>
                <a:spAutoFit/>
              </a:bodyPr>
              <a:lstStyle/>
              <a:p>
                <a:r>
                  <a:rPr lang="en-US" sz="1400" b="1" dirty="0"/>
                  <a:t>player2</a:t>
                </a:r>
                <a:endParaRPr lang="en-SG" sz="1400" b="1" dirty="0"/>
              </a:p>
            </p:txBody>
          </p:sp>
          <p:sp>
            <p:nvSpPr>
              <p:cNvPr id="21" name="Rectangle 66"/>
              <p:cNvSpPr>
                <a:spLocks noChangeArrowheads="1"/>
              </p:cNvSpPr>
              <p:nvPr/>
            </p:nvSpPr>
            <p:spPr bwMode="auto">
              <a:xfrm>
                <a:off x="2733471" y="4949371"/>
                <a:ext cx="3348016" cy="647652"/>
              </a:xfrm>
              <a:prstGeom prst="rect">
                <a:avLst/>
              </a:prstGeom>
              <a:noFill/>
              <a:ln w="25400" cap="sq" cmpd="tri" algn="ctr">
                <a:solidFill>
                  <a:schemeClr val="tx1"/>
                </a:solidFill>
                <a:round/>
                <a:headEnd type="none" w="sm" len="sm"/>
                <a:tailEnd type="none" w="sm" len="sm"/>
              </a:ln>
            </p:spPr>
            <p:txBody>
              <a:bodyPr/>
              <a:lstStyle/>
              <a:p>
                <a:endParaRPr lang="en-SG"/>
              </a:p>
            </p:txBody>
          </p:sp>
        </p:grpSp>
        <p:sp>
          <p:nvSpPr>
            <p:cNvPr id="13" name="TextBox 40"/>
            <p:cNvSpPr txBox="1">
              <a:spLocks noChangeArrowheads="1"/>
            </p:cNvSpPr>
            <p:nvPr/>
          </p:nvSpPr>
          <p:spPr bwMode="auto">
            <a:xfrm>
              <a:off x="786506" y="4042315"/>
              <a:ext cx="1030332" cy="369530"/>
            </a:xfrm>
            <a:prstGeom prst="rect">
              <a:avLst/>
            </a:prstGeom>
            <a:noFill/>
            <a:ln w="9525">
              <a:noFill/>
              <a:miter lim="800000"/>
              <a:headEnd/>
              <a:tailEnd/>
            </a:ln>
          </p:spPr>
          <p:txBody>
            <a:bodyPr>
              <a:spAutoFit/>
            </a:bodyPr>
            <a:lstStyle/>
            <a:p>
              <a:r>
                <a:rPr lang="en-US" i="1" dirty="0">
                  <a:solidFill>
                    <a:srgbClr val="0000FF"/>
                  </a:solidFill>
                </a:rPr>
                <a:t>Before:</a:t>
              </a:r>
              <a:endParaRPr lang="en-SG" i="1" dirty="0">
                <a:solidFill>
                  <a:srgbClr val="0000FF"/>
                </a:solidFill>
              </a:endParaRPr>
            </a:p>
          </p:txBody>
        </p:sp>
      </p:grpSp>
      <p:grpSp>
        <p:nvGrpSpPr>
          <p:cNvPr id="6" name="Group 5"/>
          <p:cNvGrpSpPr/>
          <p:nvPr/>
        </p:nvGrpSpPr>
        <p:grpSpPr>
          <a:xfrm>
            <a:off x="4506802" y="4044438"/>
            <a:ext cx="3852863" cy="2189684"/>
            <a:chOff x="4761452" y="4044438"/>
            <a:chExt cx="3852863" cy="2189684"/>
          </a:xfrm>
        </p:grpSpPr>
        <p:grpSp>
          <p:nvGrpSpPr>
            <p:cNvPr id="37" name="Group 41"/>
            <p:cNvGrpSpPr>
              <a:grpSpLocks/>
            </p:cNvGrpSpPr>
            <p:nvPr/>
          </p:nvGrpSpPr>
          <p:grpSpPr bwMode="auto">
            <a:xfrm>
              <a:off x="5176382" y="4326499"/>
              <a:ext cx="3437933" cy="928622"/>
              <a:chOff x="2642945" y="4636407"/>
              <a:chExt cx="3438542" cy="928822"/>
            </a:xfrm>
          </p:grpSpPr>
          <p:sp>
            <p:nvSpPr>
              <p:cNvPr id="51" name="Rectangle 50"/>
              <p:cNvSpPr/>
              <p:nvPr/>
            </p:nvSpPr>
            <p:spPr bwMode="auto">
              <a:xfrm>
                <a:off x="2934505" y="5141856"/>
                <a:ext cx="1687811" cy="333447"/>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r>
                  <a:rPr lang="en-US" sz="1600" dirty="0"/>
                  <a:t>"</a:t>
                </a:r>
                <a:r>
                  <a:rPr lang="en-US" sz="1600" dirty="0" err="1"/>
                  <a:t>Brusco</a:t>
                </a:r>
                <a:r>
                  <a:rPr lang="en-US" sz="1600" dirty="0" smtClean="0"/>
                  <a:t>"</a:t>
                </a:r>
                <a:endParaRPr lang="en-SG" sz="1600" dirty="0"/>
              </a:p>
            </p:txBody>
          </p:sp>
          <p:sp>
            <p:nvSpPr>
              <p:cNvPr id="52" name="Rectangle 51"/>
              <p:cNvSpPr/>
              <p:nvPr/>
            </p:nvSpPr>
            <p:spPr bwMode="auto">
              <a:xfrm>
                <a:off x="4800147" y="5141856"/>
                <a:ext cx="495388" cy="333447"/>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lgn="ctr">
                  <a:defRPr/>
                </a:pPr>
                <a:r>
                  <a:rPr lang="en-US" sz="1600" dirty="0" smtClean="0"/>
                  <a:t>23</a:t>
                </a:r>
                <a:endParaRPr lang="en-SG" sz="1600" dirty="0"/>
              </a:p>
            </p:txBody>
          </p:sp>
          <p:sp>
            <p:nvSpPr>
              <p:cNvPr id="53" name="Rectangle 52"/>
              <p:cNvSpPr/>
              <p:nvPr/>
            </p:nvSpPr>
            <p:spPr bwMode="auto">
              <a:xfrm>
                <a:off x="5470191" y="5141856"/>
                <a:ext cx="433209" cy="338627"/>
              </a:xfrm>
              <a:prstGeom prst="rect">
                <a:avLst/>
              </a:prstGeom>
              <a:solidFill>
                <a:schemeClr val="accent3"/>
              </a:solidFill>
              <a:ln w="12700" cap="sq" cmpd="sng" algn="ctr">
                <a:solidFill>
                  <a:schemeClr val="tx1"/>
                </a:solidFill>
                <a:prstDash val="solid"/>
                <a:round/>
                <a:headEnd type="none" w="sm" len="sm"/>
                <a:tailEnd type="none" w="sm" len="sm"/>
              </a:ln>
              <a:effectLst/>
            </p:spPr>
            <p:txBody>
              <a:bodyPr wrap="square">
                <a:spAutoFit/>
              </a:bodyPr>
              <a:lstStyle/>
              <a:p>
                <a:pPr algn="ctr">
                  <a:defRPr/>
                </a:pPr>
                <a:r>
                  <a:rPr lang="en-US" sz="1600" dirty="0"/>
                  <a:t>'M</a:t>
                </a:r>
                <a:r>
                  <a:rPr lang="en-US" sz="1600" dirty="0" smtClean="0"/>
                  <a:t>'</a:t>
                </a:r>
                <a:endParaRPr lang="en-SG" sz="1600" dirty="0">
                  <a:latin typeface="Arial" charset="0"/>
                  <a:cs typeface="Arial" charset="0"/>
                </a:endParaRPr>
              </a:p>
            </p:txBody>
          </p:sp>
          <p:sp>
            <p:nvSpPr>
              <p:cNvPr id="54" name="TextBox 62"/>
              <p:cNvSpPr txBox="1">
                <a:spLocks noChangeArrowheads="1"/>
              </p:cNvSpPr>
              <p:nvPr/>
            </p:nvSpPr>
            <p:spPr bwMode="auto">
              <a:xfrm>
                <a:off x="2839388" y="4882926"/>
                <a:ext cx="632016" cy="307843"/>
              </a:xfrm>
              <a:prstGeom prst="rect">
                <a:avLst/>
              </a:prstGeom>
              <a:noFill/>
              <a:ln w="9525">
                <a:noFill/>
                <a:miter lim="800000"/>
                <a:headEnd/>
                <a:tailEnd/>
              </a:ln>
            </p:spPr>
            <p:txBody>
              <a:bodyPr wrap="square">
                <a:spAutoFit/>
              </a:bodyPr>
              <a:lstStyle/>
              <a:p>
                <a:r>
                  <a:rPr lang="en-US" sz="1400" dirty="0"/>
                  <a:t>name</a:t>
                </a:r>
                <a:endParaRPr lang="en-SG" sz="1400" dirty="0"/>
              </a:p>
            </p:txBody>
          </p:sp>
          <p:sp>
            <p:nvSpPr>
              <p:cNvPr id="55" name="TextBox 63"/>
              <p:cNvSpPr txBox="1">
                <a:spLocks noChangeArrowheads="1"/>
              </p:cNvSpPr>
              <p:nvPr/>
            </p:nvSpPr>
            <p:spPr bwMode="auto">
              <a:xfrm>
                <a:off x="4813108" y="4882926"/>
                <a:ext cx="482910" cy="307843"/>
              </a:xfrm>
              <a:prstGeom prst="rect">
                <a:avLst/>
              </a:prstGeom>
              <a:noFill/>
              <a:ln w="9525">
                <a:noFill/>
                <a:miter lim="800000"/>
                <a:headEnd/>
                <a:tailEnd/>
              </a:ln>
            </p:spPr>
            <p:txBody>
              <a:bodyPr wrap="square">
                <a:spAutoFit/>
              </a:bodyPr>
              <a:lstStyle/>
              <a:p>
                <a:r>
                  <a:rPr lang="en-US" sz="1400" dirty="0"/>
                  <a:t>age</a:t>
                </a:r>
                <a:endParaRPr lang="en-SG" sz="1400" dirty="0"/>
              </a:p>
            </p:txBody>
          </p:sp>
          <p:sp>
            <p:nvSpPr>
              <p:cNvPr id="56" name="TextBox 64"/>
              <p:cNvSpPr txBox="1">
                <a:spLocks noChangeArrowheads="1"/>
              </p:cNvSpPr>
              <p:nvPr/>
            </p:nvSpPr>
            <p:spPr bwMode="auto">
              <a:xfrm>
                <a:off x="5294703" y="4882926"/>
                <a:ext cx="741039" cy="307843"/>
              </a:xfrm>
              <a:prstGeom prst="rect">
                <a:avLst/>
              </a:prstGeom>
              <a:noFill/>
              <a:ln w="9525">
                <a:noFill/>
                <a:miter lim="800000"/>
                <a:headEnd/>
                <a:tailEnd/>
              </a:ln>
            </p:spPr>
            <p:txBody>
              <a:bodyPr wrap="square">
                <a:spAutoFit/>
              </a:bodyPr>
              <a:lstStyle/>
              <a:p>
                <a:r>
                  <a:rPr lang="en-US" sz="1400" dirty="0"/>
                  <a:t>gender</a:t>
                </a:r>
                <a:endParaRPr lang="en-SG" sz="1400" dirty="0"/>
              </a:p>
            </p:txBody>
          </p:sp>
          <p:sp>
            <p:nvSpPr>
              <p:cNvPr id="57" name="TextBox 65"/>
              <p:cNvSpPr txBox="1">
                <a:spLocks noChangeArrowheads="1"/>
              </p:cNvSpPr>
              <p:nvPr/>
            </p:nvSpPr>
            <p:spPr bwMode="auto">
              <a:xfrm>
                <a:off x="2642945" y="4636407"/>
                <a:ext cx="803882" cy="307552"/>
              </a:xfrm>
              <a:prstGeom prst="rect">
                <a:avLst/>
              </a:prstGeom>
              <a:noFill/>
              <a:ln w="9525">
                <a:noFill/>
                <a:miter lim="800000"/>
                <a:headEnd/>
                <a:tailEnd/>
              </a:ln>
            </p:spPr>
            <p:txBody>
              <a:bodyPr>
                <a:spAutoFit/>
              </a:bodyPr>
              <a:lstStyle/>
              <a:p>
                <a:r>
                  <a:rPr lang="en-US" sz="1400" b="1" dirty="0"/>
                  <a:t>player1</a:t>
                </a:r>
                <a:endParaRPr lang="en-SG" sz="1400" b="1" dirty="0"/>
              </a:p>
            </p:txBody>
          </p:sp>
          <p:sp>
            <p:nvSpPr>
              <p:cNvPr id="58" name="Rectangle 66"/>
              <p:cNvSpPr>
                <a:spLocks noChangeArrowheads="1"/>
              </p:cNvSpPr>
              <p:nvPr/>
            </p:nvSpPr>
            <p:spPr bwMode="auto">
              <a:xfrm>
                <a:off x="2733471" y="4917090"/>
                <a:ext cx="3348016" cy="648139"/>
              </a:xfrm>
              <a:prstGeom prst="rect">
                <a:avLst/>
              </a:prstGeom>
              <a:noFill/>
              <a:ln w="25400" cap="sq" cmpd="tri" algn="ctr">
                <a:solidFill>
                  <a:schemeClr val="tx1"/>
                </a:solidFill>
                <a:round/>
                <a:headEnd type="none" w="sm" len="sm"/>
                <a:tailEnd type="none" w="sm" len="sm"/>
              </a:ln>
            </p:spPr>
            <p:txBody>
              <a:bodyPr/>
              <a:lstStyle/>
              <a:p>
                <a:endParaRPr lang="en-SG"/>
              </a:p>
            </p:txBody>
          </p:sp>
        </p:grpSp>
        <p:grpSp>
          <p:nvGrpSpPr>
            <p:cNvPr id="38" name="Group 53"/>
            <p:cNvGrpSpPr>
              <a:grpSpLocks/>
            </p:cNvGrpSpPr>
            <p:nvPr/>
          </p:nvGrpSpPr>
          <p:grpSpPr bwMode="auto">
            <a:xfrm>
              <a:off x="5176382" y="5305500"/>
              <a:ext cx="3437933" cy="928622"/>
              <a:chOff x="2642945" y="4636407"/>
              <a:chExt cx="3438542" cy="928822"/>
            </a:xfrm>
          </p:grpSpPr>
          <p:sp>
            <p:nvSpPr>
              <p:cNvPr id="40" name="Rectangle 39"/>
              <p:cNvSpPr/>
              <p:nvPr/>
            </p:nvSpPr>
            <p:spPr bwMode="auto">
              <a:xfrm>
                <a:off x="2934505" y="5142510"/>
                <a:ext cx="1687811" cy="333447"/>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r>
                  <a:rPr lang="en-US" sz="1600" dirty="0"/>
                  <a:t>"</a:t>
                </a:r>
                <a:r>
                  <a:rPr lang="en-US" sz="1600" dirty="0" err="1"/>
                  <a:t>Brusco</a:t>
                </a:r>
                <a:r>
                  <a:rPr lang="en-US" sz="1600" dirty="0" smtClean="0"/>
                  <a:t>"</a:t>
                </a:r>
                <a:endParaRPr lang="en-SG" sz="1600" dirty="0">
                  <a:latin typeface="Arial" charset="0"/>
                  <a:cs typeface="Arial" charset="0"/>
                </a:endParaRPr>
              </a:p>
            </p:txBody>
          </p:sp>
          <p:sp>
            <p:nvSpPr>
              <p:cNvPr id="41" name="Rectangle 40"/>
              <p:cNvSpPr/>
              <p:nvPr/>
            </p:nvSpPr>
            <p:spPr bwMode="auto">
              <a:xfrm>
                <a:off x="4800147" y="5142510"/>
                <a:ext cx="495388" cy="333447"/>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lgn="ctr">
                  <a:defRPr/>
                </a:pPr>
                <a:r>
                  <a:rPr lang="en-US" sz="1600" dirty="0" smtClean="0"/>
                  <a:t>23</a:t>
                </a:r>
                <a:endParaRPr lang="en-SG" sz="1600" dirty="0"/>
              </a:p>
            </p:txBody>
          </p:sp>
          <p:sp>
            <p:nvSpPr>
              <p:cNvPr id="42" name="Rectangle 41"/>
              <p:cNvSpPr/>
              <p:nvPr/>
            </p:nvSpPr>
            <p:spPr bwMode="auto">
              <a:xfrm>
                <a:off x="5470191" y="5142510"/>
                <a:ext cx="433209" cy="338627"/>
              </a:xfrm>
              <a:prstGeom prst="rect">
                <a:avLst/>
              </a:prstGeom>
              <a:solidFill>
                <a:schemeClr val="accent3"/>
              </a:solidFill>
              <a:ln w="12700" cap="sq" cmpd="sng" algn="ctr">
                <a:solidFill>
                  <a:schemeClr val="tx1"/>
                </a:solidFill>
                <a:prstDash val="solid"/>
                <a:round/>
                <a:headEnd type="none" w="sm" len="sm"/>
                <a:tailEnd type="none" w="sm" len="sm"/>
              </a:ln>
              <a:effectLst/>
            </p:spPr>
            <p:txBody>
              <a:bodyPr wrap="square">
                <a:spAutoFit/>
              </a:bodyPr>
              <a:lstStyle/>
              <a:p>
                <a:pPr algn="ctr">
                  <a:defRPr/>
                </a:pPr>
                <a:r>
                  <a:rPr lang="en-US" sz="1600" dirty="0"/>
                  <a:t>'M</a:t>
                </a:r>
                <a:r>
                  <a:rPr lang="en-US" sz="1600" dirty="0" smtClean="0"/>
                  <a:t>'</a:t>
                </a:r>
                <a:endParaRPr lang="en-SG" sz="1600" dirty="0">
                  <a:latin typeface="Arial" charset="0"/>
                  <a:cs typeface="Arial" charset="0"/>
                </a:endParaRPr>
              </a:p>
            </p:txBody>
          </p:sp>
          <p:sp>
            <p:nvSpPr>
              <p:cNvPr id="43" name="TextBox 62"/>
              <p:cNvSpPr txBox="1">
                <a:spLocks noChangeArrowheads="1"/>
              </p:cNvSpPr>
              <p:nvPr/>
            </p:nvSpPr>
            <p:spPr bwMode="auto">
              <a:xfrm>
                <a:off x="2839388" y="4882926"/>
                <a:ext cx="632016" cy="307843"/>
              </a:xfrm>
              <a:prstGeom prst="rect">
                <a:avLst/>
              </a:prstGeom>
              <a:noFill/>
              <a:ln w="9525">
                <a:noFill/>
                <a:miter lim="800000"/>
                <a:headEnd/>
                <a:tailEnd/>
              </a:ln>
            </p:spPr>
            <p:txBody>
              <a:bodyPr wrap="square">
                <a:spAutoFit/>
              </a:bodyPr>
              <a:lstStyle/>
              <a:p>
                <a:r>
                  <a:rPr lang="en-US" sz="1400" dirty="0"/>
                  <a:t>name</a:t>
                </a:r>
                <a:endParaRPr lang="en-SG" sz="1400" dirty="0"/>
              </a:p>
            </p:txBody>
          </p:sp>
          <p:sp>
            <p:nvSpPr>
              <p:cNvPr id="44" name="TextBox 63"/>
              <p:cNvSpPr txBox="1">
                <a:spLocks noChangeArrowheads="1"/>
              </p:cNvSpPr>
              <p:nvPr/>
            </p:nvSpPr>
            <p:spPr bwMode="auto">
              <a:xfrm>
                <a:off x="4813108" y="4882926"/>
                <a:ext cx="482910" cy="307843"/>
              </a:xfrm>
              <a:prstGeom prst="rect">
                <a:avLst/>
              </a:prstGeom>
              <a:noFill/>
              <a:ln w="9525">
                <a:noFill/>
                <a:miter lim="800000"/>
                <a:headEnd/>
                <a:tailEnd/>
              </a:ln>
            </p:spPr>
            <p:txBody>
              <a:bodyPr wrap="square">
                <a:spAutoFit/>
              </a:bodyPr>
              <a:lstStyle/>
              <a:p>
                <a:r>
                  <a:rPr lang="en-US" sz="1400" dirty="0"/>
                  <a:t>age</a:t>
                </a:r>
                <a:endParaRPr lang="en-SG" sz="1400" dirty="0"/>
              </a:p>
            </p:txBody>
          </p:sp>
          <p:sp>
            <p:nvSpPr>
              <p:cNvPr id="45" name="TextBox 64"/>
              <p:cNvSpPr txBox="1">
                <a:spLocks noChangeArrowheads="1"/>
              </p:cNvSpPr>
              <p:nvPr/>
            </p:nvSpPr>
            <p:spPr bwMode="auto">
              <a:xfrm>
                <a:off x="5294703" y="4882926"/>
                <a:ext cx="741039" cy="307843"/>
              </a:xfrm>
              <a:prstGeom prst="rect">
                <a:avLst/>
              </a:prstGeom>
              <a:noFill/>
              <a:ln w="9525">
                <a:noFill/>
                <a:miter lim="800000"/>
                <a:headEnd/>
                <a:tailEnd/>
              </a:ln>
            </p:spPr>
            <p:txBody>
              <a:bodyPr wrap="square">
                <a:spAutoFit/>
              </a:bodyPr>
              <a:lstStyle/>
              <a:p>
                <a:r>
                  <a:rPr lang="en-US" sz="1400" dirty="0"/>
                  <a:t>gender</a:t>
                </a:r>
                <a:endParaRPr lang="en-SG" sz="1400" dirty="0"/>
              </a:p>
            </p:txBody>
          </p:sp>
          <p:sp>
            <p:nvSpPr>
              <p:cNvPr id="46" name="TextBox 65"/>
              <p:cNvSpPr txBox="1">
                <a:spLocks noChangeArrowheads="1"/>
              </p:cNvSpPr>
              <p:nvPr/>
            </p:nvSpPr>
            <p:spPr bwMode="auto">
              <a:xfrm>
                <a:off x="2642945" y="4636407"/>
                <a:ext cx="803882" cy="307552"/>
              </a:xfrm>
              <a:prstGeom prst="rect">
                <a:avLst/>
              </a:prstGeom>
              <a:noFill/>
              <a:ln w="9525">
                <a:noFill/>
                <a:miter lim="800000"/>
                <a:headEnd/>
                <a:tailEnd/>
              </a:ln>
            </p:spPr>
            <p:txBody>
              <a:bodyPr>
                <a:spAutoFit/>
              </a:bodyPr>
              <a:lstStyle/>
              <a:p>
                <a:r>
                  <a:rPr lang="en-US" sz="1400" b="1"/>
                  <a:t>player2</a:t>
                </a:r>
                <a:endParaRPr lang="en-SG" sz="1400" b="1"/>
              </a:p>
            </p:txBody>
          </p:sp>
          <p:sp>
            <p:nvSpPr>
              <p:cNvPr id="47" name="Rectangle 66"/>
              <p:cNvSpPr>
                <a:spLocks noChangeArrowheads="1"/>
              </p:cNvSpPr>
              <p:nvPr/>
            </p:nvSpPr>
            <p:spPr bwMode="auto">
              <a:xfrm>
                <a:off x="2733471" y="4917090"/>
                <a:ext cx="3348016" cy="648139"/>
              </a:xfrm>
              <a:prstGeom prst="rect">
                <a:avLst/>
              </a:prstGeom>
              <a:noFill/>
              <a:ln w="25400" cap="sq" cmpd="tri" algn="ctr">
                <a:solidFill>
                  <a:schemeClr val="tx1"/>
                </a:solidFill>
                <a:round/>
                <a:headEnd type="none" w="sm" len="sm"/>
                <a:tailEnd type="none" w="sm" len="sm"/>
              </a:ln>
            </p:spPr>
            <p:txBody>
              <a:bodyPr/>
              <a:lstStyle/>
              <a:p>
                <a:endParaRPr lang="en-SG"/>
              </a:p>
            </p:txBody>
          </p:sp>
        </p:grpSp>
        <p:sp>
          <p:nvSpPr>
            <p:cNvPr id="39" name="TextBox 65"/>
            <p:cNvSpPr txBox="1">
              <a:spLocks noChangeArrowheads="1"/>
            </p:cNvSpPr>
            <p:nvPr/>
          </p:nvSpPr>
          <p:spPr bwMode="auto">
            <a:xfrm>
              <a:off x="4761452" y="4044438"/>
              <a:ext cx="1030332" cy="369253"/>
            </a:xfrm>
            <a:prstGeom prst="rect">
              <a:avLst/>
            </a:prstGeom>
            <a:noFill/>
            <a:ln w="9525">
              <a:noFill/>
              <a:miter lim="800000"/>
              <a:headEnd/>
              <a:tailEnd/>
            </a:ln>
          </p:spPr>
          <p:txBody>
            <a:bodyPr>
              <a:spAutoFit/>
            </a:bodyPr>
            <a:lstStyle/>
            <a:p>
              <a:r>
                <a:rPr lang="en-US" i="1">
                  <a:solidFill>
                    <a:srgbClr val="0000FF"/>
                  </a:solidFill>
                </a:rPr>
                <a:t>After:</a:t>
              </a:r>
              <a:endParaRPr lang="en-SG" i="1">
                <a:solidFill>
                  <a:srgbClr val="0000FF"/>
                </a:solidFill>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dissolv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cs typeface="Arial" pitchFamily="34" charset="0"/>
              </a:rPr>
              <a:t>5. Nested Structure</a:t>
            </a:r>
            <a:endParaRPr lang="en-SG" dirty="0"/>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16</a:t>
            </a:fld>
            <a:endParaRPr lang="en-US" sz="1000" dirty="0"/>
          </a:p>
        </p:txBody>
      </p:sp>
      <p:grpSp>
        <p:nvGrpSpPr>
          <p:cNvPr id="10" name="Group 9"/>
          <p:cNvGrpSpPr/>
          <p:nvPr/>
        </p:nvGrpSpPr>
        <p:grpSpPr>
          <a:xfrm>
            <a:off x="1570673" y="1157305"/>
            <a:ext cx="5389525" cy="1564372"/>
            <a:chOff x="1570673" y="1393981"/>
            <a:chExt cx="5389525" cy="1564372"/>
          </a:xfrm>
        </p:grpSpPr>
        <p:grpSp>
          <p:nvGrpSpPr>
            <p:cNvPr id="67" name="Group 66"/>
            <p:cNvGrpSpPr/>
            <p:nvPr/>
          </p:nvGrpSpPr>
          <p:grpSpPr>
            <a:xfrm>
              <a:off x="4222121" y="2083705"/>
              <a:ext cx="2155770" cy="636757"/>
              <a:chOff x="1593858" y="2811648"/>
              <a:chExt cx="2155770" cy="636757"/>
            </a:xfrm>
          </p:grpSpPr>
          <p:sp>
            <p:nvSpPr>
              <p:cNvPr id="75" name="Rectangle 74"/>
              <p:cNvSpPr/>
              <p:nvPr/>
            </p:nvSpPr>
            <p:spPr bwMode="auto">
              <a:xfrm>
                <a:off x="1593858" y="3115030"/>
                <a:ext cx="495300"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76" name="Rectangle 75"/>
              <p:cNvSpPr/>
              <p:nvPr/>
            </p:nvSpPr>
            <p:spPr bwMode="auto">
              <a:xfrm>
                <a:off x="2401896" y="3115030"/>
                <a:ext cx="493712"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77" name="Rectangle 76"/>
              <p:cNvSpPr/>
              <p:nvPr/>
            </p:nvSpPr>
            <p:spPr bwMode="auto">
              <a:xfrm>
                <a:off x="3254383" y="3115030"/>
                <a:ext cx="493713"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78" name="TextBox 77"/>
              <p:cNvSpPr txBox="1">
                <a:spLocks noChangeArrowheads="1"/>
              </p:cNvSpPr>
              <p:nvPr/>
            </p:nvSpPr>
            <p:spPr bwMode="auto">
              <a:xfrm>
                <a:off x="1603143" y="2811648"/>
                <a:ext cx="473206" cy="307777"/>
              </a:xfrm>
              <a:prstGeom prst="rect">
                <a:avLst/>
              </a:prstGeom>
              <a:noFill/>
              <a:ln w="9525">
                <a:noFill/>
                <a:miter lim="800000"/>
                <a:headEnd/>
                <a:tailEnd/>
              </a:ln>
            </p:spPr>
            <p:txBody>
              <a:bodyPr wrap="square">
                <a:spAutoFit/>
              </a:bodyPr>
              <a:lstStyle/>
              <a:p>
                <a:r>
                  <a:rPr lang="en-US" sz="1400" dirty="0" smtClean="0"/>
                  <a:t>day</a:t>
                </a:r>
                <a:endParaRPr lang="en-SG" sz="1400" dirty="0"/>
              </a:p>
            </p:txBody>
          </p:sp>
          <p:sp>
            <p:nvSpPr>
              <p:cNvPr id="79" name="TextBox 78"/>
              <p:cNvSpPr txBox="1">
                <a:spLocks noChangeArrowheads="1"/>
              </p:cNvSpPr>
              <p:nvPr/>
            </p:nvSpPr>
            <p:spPr bwMode="auto">
              <a:xfrm>
                <a:off x="2286275" y="2811648"/>
                <a:ext cx="702436" cy="307777"/>
              </a:xfrm>
              <a:prstGeom prst="rect">
                <a:avLst/>
              </a:prstGeom>
              <a:noFill/>
              <a:ln w="9525">
                <a:noFill/>
                <a:miter lim="800000"/>
                <a:headEnd/>
                <a:tailEnd/>
              </a:ln>
            </p:spPr>
            <p:txBody>
              <a:bodyPr wrap="square">
                <a:spAutoFit/>
              </a:bodyPr>
              <a:lstStyle/>
              <a:p>
                <a:r>
                  <a:rPr lang="en-US" sz="1400" dirty="0" smtClean="0"/>
                  <a:t>month</a:t>
                </a:r>
                <a:endParaRPr lang="en-SG" sz="1400" dirty="0"/>
              </a:p>
            </p:txBody>
          </p:sp>
          <p:sp>
            <p:nvSpPr>
              <p:cNvPr id="80" name="TextBox 79"/>
              <p:cNvSpPr txBox="1">
                <a:spLocks noChangeArrowheads="1"/>
              </p:cNvSpPr>
              <p:nvPr/>
            </p:nvSpPr>
            <p:spPr bwMode="auto">
              <a:xfrm>
                <a:off x="3217110" y="2811648"/>
                <a:ext cx="532518" cy="307777"/>
              </a:xfrm>
              <a:prstGeom prst="rect">
                <a:avLst/>
              </a:prstGeom>
              <a:noFill/>
              <a:ln w="9525">
                <a:noFill/>
                <a:miter lim="800000"/>
                <a:headEnd/>
                <a:tailEnd/>
              </a:ln>
            </p:spPr>
            <p:txBody>
              <a:bodyPr wrap="square">
                <a:spAutoFit/>
              </a:bodyPr>
              <a:lstStyle/>
              <a:p>
                <a:r>
                  <a:rPr lang="en-US" sz="1400" dirty="0" smtClean="0"/>
                  <a:t>year</a:t>
                </a:r>
                <a:endParaRPr lang="en-SG" sz="1400" dirty="0"/>
              </a:p>
            </p:txBody>
          </p:sp>
        </p:grpSp>
        <p:sp>
          <p:nvSpPr>
            <p:cNvPr id="68" name="TextBox 41"/>
            <p:cNvSpPr txBox="1">
              <a:spLocks noChangeArrowheads="1"/>
            </p:cNvSpPr>
            <p:nvPr/>
          </p:nvSpPr>
          <p:spPr bwMode="auto">
            <a:xfrm>
              <a:off x="3763779" y="1746051"/>
              <a:ext cx="687815" cy="307738"/>
            </a:xfrm>
            <a:prstGeom prst="rect">
              <a:avLst/>
            </a:prstGeom>
            <a:noFill/>
            <a:ln w="9525">
              <a:noFill/>
              <a:miter lim="800000"/>
              <a:headEnd/>
              <a:tailEnd/>
            </a:ln>
          </p:spPr>
          <p:txBody>
            <a:bodyPr>
              <a:spAutoFit/>
            </a:bodyPr>
            <a:lstStyle/>
            <a:p>
              <a:r>
                <a:rPr lang="en-US" sz="1400" b="1" dirty="0" smtClean="0"/>
                <a:t>date</a:t>
              </a:r>
              <a:endParaRPr lang="en-SG" sz="1400" b="1" dirty="0"/>
            </a:p>
          </p:txBody>
        </p:sp>
        <p:sp>
          <p:nvSpPr>
            <p:cNvPr id="69" name="Rectangle 44"/>
            <p:cNvSpPr>
              <a:spLocks noChangeArrowheads="1"/>
            </p:cNvSpPr>
            <p:nvPr/>
          </p:nvSpPr>
          <p:spPr bwMode="auto">
            <a:xfrm>
              <a:off x="3862313" y="2052660"/>
              <a:ext cx="2775155" cy="741311"/>
            </a:xfrm>
            <a:prstGeom prst="rect">
              <a:avLst/>
            </a:prstGeom>
            <a:noFill/>
            <a:ln w="38100" cap="sq" cmpd="tri" algn="ctr">
              <a:solidFill>
                <a:schemeClr val="tx1"/>
              </a:solidFill>
              <a:round/>
              <a:headEnd type="none" w="sm" len="sm"/>
              <a:tailEnd type="none" w="sm" len="sm"/>
            </a:ln>
          </p:spPr>
          <p:txBody>
            <a:bodyPr/>
            <a:lstStyle/>
            <a:p>
              <a:endParaRPr lang="en-SG"/>
            </a:p>
          </p:txBody>
        </p:sp>
        <p:grpSp>
          <p:nvGrpSpPr>
            <p:cNvPr id="70" name="Group 47"/>
            <p:cNvGrpSpPr>
              <a:grpSpLocks/>
            </p:cNvGrpSpPr>
            <p:nvPr/>
          </p:nvGrpSpPr>
          <p:grpSpPr bwMode="auto">
            <a:xfrm>
              <a:off x="1812547" y="2090998"/>
              <a:ext cx="1689093" cy="635716"/>
              <a:chOff x="1556821" y="4259118"/>
              <a:chExt cx="1688687" cy="635814"/>
            </a:xfrm>
          </p:grpSpPr>
          <p:sp>
            <p:nvSpPr>
              <p:cNvPr id="73" name="Rectangle 72"/>
              <p:cNvSpPr/>
              <p:nvPr/>
            </p:nvSpPr>
            <p:spPr bwMode="auto">
              <a:xfrm>
                <a:off x="1556821" y="4561506"/>
                <a:ext cx="1688687" cy="333426"/>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74" name="TextBox 62"/>
              <p:cNvSpPr txBox="1">
                <a:spLocks noChangeArrowheads="1"/>
              </p:cNvSpPr>
              <p:nvPr/>
            </p:nvSpPr>
            <p:spPr bwMode="auto">
              <a:xfrm>
                <a:off x="2084734" y="4259118"/>
                <a:ext cx="631752" cy="307824"/>
              </a:xfrm>
              <a:prstGeom prst="rect">
                <a:avLst/>
              </a:prstGeom>
              <a:noFill/>
              <a:ln w="9525">
                <a:noFill/>
                <a:miter lim="800000"/>
                <a:headEnd/>
                <a:tailEnd/>
              </a:ln>
            </p:spPr>
            <p:txBody>
              <a:bodyPr wrap="square">
                <a:spAutoFit/>
              </a:bodyPr>
              <a:lstStyle/>
              <a:p>
                <a:r>
                  <a:rPr lang="en-US" sz="1400" dirty="0"/>
                  <a:t>name</a:t>
                </a:r>
                <a:endParaRPr lang="en-SG" sz="1400" dirty="0"/>
              </a:p>
            </p:txBody>
          </p:sp>
        </p:grpSp>
        <p:sp>
          <p:nvSpPr>
            <p:cNvPr id="71" name="TextBox 65"/>
            <p:cNvSpPr txBox="1">
              <a:spLocks noChangeArrowheads="1"/>
            </p:cNvSpPr>
            <p:nvPr/>
          </p:nvSpPr>
          <p:spPr bwMode="auto">
            <a:xfrm>
              <a:off x="1570673" y="1393981"/>
              <a:ext cx="780983" cy="307777"/>
            </a:xfrm>
            <a:prstGeom prst="rect">
              <a:avLst/>
            </a:prstGeom>
            <a:noFill/>
            <a:ln w="9525">
              <a:noFill/>
              <a:miter lim="800000"/>
              <a:headEnd/>
              <a:tailEnd/>
            </a:ln>
          </p:spPr>
          <p:txBody>
            <a:bodyPr wrap="square">
              <a:spAutoFit/>
            </a:bodyPr>
            <a:lstStyle/>
            <a:p>
              <a:r>
                <a:rPr lang="en-US" sz="1400" b="1" dirty="0"/>
                <a:t>person</a:t>
              </a:r>
              <a:endParaRPr lang="en-SG" sz="1400" b="1" dirty="0"/>
            </a:p>
          </p:txBody>
        </p:sp>
        <p:sp>
          <p:nvSpPr>
            <p:cNvPr id="72" name="Rectangle 66"/>
            <p:cNvSpPr>
              <a:spLocks noChangeArrowheads="1"/>
            </p:cNvSpPr>
            <p:nvPr/>
          </p:nvSpPr>
          <p:spPr bwMode="auto">
            <a:xfrm>
              <a:off x="1656677" y="1746051"/>
              <a:ext cx="5303521" cy="1212302"/>
            </a:xfrm>
            <a:prstGeom prst="rect">
              <a:avLst/>
            </a:prstGeom>
            <a:noFill/>
            <a:ln w="76200" cap="sq" cmpd="tri" algn="ctr">
              <a:solidFill>
                <a:schemeClr val="tx1"/>
              </a:solidFill>
              <a:round/>
              <a:headEnd type="none" w="sm" len="sm"/>
              <a:tailEnd type="none" w="sm" len="sm"/>
            </a:ln>
          </p:spPr>
          <p:txBody>
            <a:bodyPr/>
            <a:lstStyle/>
            <a:p>
              <a:endParaRPr lang="en-SG"/>
            </a:p>
          </p:txBody>
        </p:sp>
      </p:grpSp>
      <p:sp>
        <p:nvSpPr>
          <p:cNvPr id="81" name="TextBox 80"/>
          <p:cNvSpPr txBox="1"/>
          <p:nvPr/>
        </p:nvSpPr>
        <p:spPr bwMode="auto">
          <a:xfrm>
            <a:off x="796081" y="2843184"/>
            <a:ext cx="7343677" cy="353943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444500" algn="l"/>
                <a:tab pos="901700" algn="l"/>
                <a:tab pos="1346200" algn="l"/>
                <a:tab pos="1792288" algn="l"/>
              </a:tabLst>
              <a:defRPr/>
            </a:pPr>
            <a:r>
              <a:rPr lang="en-SG" sz="1600" b="1" dirty="0" err="1">
                <a:solidFill>
                  <a:srgbClr val="0000FF"/>
                </a:solidFill>
                <a:latin typeface="Courier New" pitchFamily="49" charset="0"/>
                <a:cs typeface="Courier New" pitchFamily="49" charset="0"/>
              </a:rPr>
              <a:t>typedef</a:t>
            </a:r>
            <a:r>
              <a:rPr lang="en-SG" sz="1600" b="1" dirty="0">
                <a:solidFill>
                  <a:srgbClr val="0000FF"/>
                </a:solidFill>
                <a:latin typeface="Courier New" pitchFamily="49" charset="0"/>
                <a:cs typeface="Courier New" pitchFamily="49" charset="0"/>
              </a:rPr>
              <a:t> </a:t>
            </a:r>
            <a:r>
              <a:rPr lang="en-SG" sz="1600" b="1" dirty="0" err="1" smtClean="0">
                <a:solidFill>
                  <a:srgbClr val="0000FF"/>
                </a:solidFill>
                <a:latin typeface="Courier New" pitchFamily="49" charset="0"/>
                <a:cs typeface="Courier New" pitchFamily="49" charset="0"/>
              </a:rPr>
              <a:t>struct</a:t>
            </a:r>
            <a:r>
              <a:rPr lang="en-SG" sz="1600" b="1" dirty="0" smtClean="0">
                <a:solidFill>
                  <a:srgbClr val="0000FF"/>
                </a:solidFill>
                <a:latin typeface="Courier New" pitchFamily="49" charset="0"/>
                <a:cs typeface="Courier New" pitchFamily="49" charset="0"/>
              </a:rPr>
              <a:t> </a:t>
            </a:r>
            <a:r>
              <a:rPr lang="en-SG" sz="1600" b="1" dirty="0" smtClean="0">
                <a:latin typeface="Courier New" pitchFamily="49" charset="0"/>
                <a:cs typeface="Courier New" pitchFamily="49" charset="0"/>
              </a:rPr>
              <a:t>{</a:t>
            </a:r>
            <a:endParaRPr lang="en-SG" sz="1600" b="1" dirty="0">
              <a:latin typeface="Courier New" pitchFamily="49" charset="0"/>
              <a:cs typeface="Courier New" pitchFamily="49" charset="0"/>
            </a:endParaRPr>
          </a:p>
          <a:p>
            <a:pPr>
              <a:tabLst>
                <a:tab pos="444500" algn="l"/>
                <a:tab pos="901700" algn="l"/>
                <a:tab pos="1346200" algn="l"/>
                <a:tab pos="1792288" algn="l"/>
              </a:tabLst>
              <a:defRPr/>
            </a:pPr>
            <a:r>
              <a:rPr lang="en-SG" sz="1600" b="1" dirty="0">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day, month, year;</a:t>
            </a:r>
          </a:p>
          <a:p>
            <a:pPr>
              <a:tabLst>
                <a:tab pos="444500" algn="l"/>
                <a:tab pos="901700" algn="l"/>
                <a:tab pos="1346200" algn="l"/>
                <a:tab pos="1792288" algn="l"/>
              </a:tabLst>
              <a:defRPr/>
            </a:pPr>
            <a:r>
              <a:rPr lang="en-SG" sz="1600" b="1" dirty="0">
                <a:latin typeface="Courier New" pitchFamily="49" charset="0"/>
                <a:cs typeface="Courier New" pitchFamily="49" charset="0"/>
              </a:rPr>
              <a:t>} </a:t>
            </a:r>
            <a:r>
              <a:rPr lang="en-SG" sz="1600" b="1" dirty="0" err="1">
                <a:solidFill>
                  <a:srgbClr val="CC6600"/>
                </a:solidFill>
                <a:latin typeface="Courier New" pitchFamily="49" charset="0"/>
                <a:cs typeface="Arial" charset="0"/>
              </a:rPr>
              <a:t>date_t</a:t>
            </a:r>
            <a:r>
              <a:rPr lang="en-SG" sz="1600" b="1" dirty="0">
                <a:latin typeface="Courier New" pitchFamily="49" charset="0"/>
                <a:cs typeface="Courier New" pitchFamily="49" charset="0"/>
              </a:rPr>
              <a:t>;</a:t>
            </a:r>
          </a:p>
          <a:p>
            <a:pPr>
              <a:tabLst>
                <a:tab pos="444500" algn="l"/>
                <a:tab pos="901700" algn="l"/>
                <a:tab pos="1346200" algn="l"/>
                <a:tab pos="1792288" algn="l"/>
              </a:tabLst>
              <a:defRPr/>
            </a:pPr>
            <a:endParaRPr lang="en-SG" sz="1600" b="1" dirty="0">
              <a:latin typeface="Courier New" pitchFamily="49" charset="0"/>
              <a:cs typeface="Courier New" pitchFamily="49" charset="0"/>
            </a:endParaRPr>
          </a:p>
          <a:p>
            <a:pPr>
              <a:tabLst>
                <a:tab pos="444500" algn="l"/>
                <a:tab pos="901700" algn="l"/>
                <a:tab pos="1346200" algn="l"/>
                <a:tab pos="1792288" algn="l"/>
              </a:tabLst>
              <a:defRPr/>
            </a:pPr>
            <a:r>
              <a:rPr lang="en-SG" sz="1600" b="1" dirty="0" err="1">
                <a:solidFill>
                  <a:srgbClr val="0000FF"/>
                </a:solidFill>
                <a:latin typeface="Courier New" pitchFamily="49" charset="0"/>
                <a:cs typeface="Courier New" pitchFamily="49" charset="0"/>
              </a:rPr>
              <a:t>typedef</a:t>
            </a:r>
            <a:r>
              <a:rPr lang="en-SG" sz="1600" b="1" dirty="0">
                <a:solidFill>
                  <a:srgbClr val="0000FF"/>
                </a:solidFill>
                <a:latin typeface="Courier New" pitchFamily="49" charset="0"/>
                <a:cs typeface="Courier New" pitchFamily="49" charset="0"/>
              </a:rPr>
              <a:t> </a:t>
            </a:r>
            <a:r>
              <a:rPr lang="en-SG" sz="1600" b="1" dirty="0" err="1" smtClean="0">
                <a:solidFill>
                  <a:srgbClr val="0000FF"/>
                </a:solidFill>
                <a:latin typeface="Courier New" pitchFamily="49" charset="0"/>
                <a:cs typeface="Courier New" pitchFamily="49" charset="0"/>
              </a:rPr>
              <a:t>struct</a:t>
            </a:r>
            <a:r>
              <a:rPr lang="en-SG" sz="1600" b="1" dirty="0" smtClean="0">
                <a:solidFill>
                  <a:srgbClr val="0000FF"/>
                </a:solidFill>
                <a:latin typeface="Courier New" pitchFamily="49" charset="0"/>
                <a:cs typeface="Courier New" pitchFamily="49" charset="0"/>
              </a:rPr>
              <a:t> </a:t>
            </a:r>
            <a:r>
              <a:rPr lang="en-SG" sz="1600" b="1" dirty="0" smtClean="0">
                <a:latin typeface="Courier New" pitchFamily="49" charset="0"/>
                <a:cs typeface="Courier New" pitchFamily="49" charset="0"/>
              </a:rPr>
              <a:t>{</a:t>
            </a:r>
            <a:endParaRPr lang="en-SG" sz="1600" b="1" dirty="0">
              <a:latin typeface="Courier New" pitchFamily="49" charset="0"/>
              <a:cs typeface="Courier New" pitchFamily="49" charset="0"/>
            </a:endParaRPr>
          </a:p>
          <a:p>
            <a:pPr>
              <a:tabLst>
                <a:tab pos="444500" algn="l"/>
                <a:tab pos="901700" algn="l"/>
                <a:tab pos="1346200" algn="l"/>
                <a:tab pos="1792288" algn="l"/>
              </a:tabLst>
              <a:defRPr/>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char</a:t>
            </a: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name[</a:t>
            </a:r>
            <a:r>
              <a:rPr lang="en-SG" sz="1600" b="1" dirty="0" smtClean="0">
                <a:solidFill>
                  <a:srgbClr val="006600"/>
                </a:solidFill>
                <a:latin typeface="Courier New" pitchFamily="49" charset="0"/>
                <a:cs typeface="Courier New" pitchFamily="49" charset="0"/>
              </a:rPr>
              <a:t>11</a:t>
            </a:r>
            <a:r>
              <a:rPr lang="en-SG" sz="1600" b="1" dirty="0" smtClean="0">
                <a:latin typeface="Courier New" pitchFamily="49" charset="0"/>
                <a:cs typeface="Courier New" pitchFamily="49" charset="0"/>
              </a:rPr>
              <a:t>];</a:t>
            </a:r>
            <a:endParaRPr lang="en-SG" sz="1600" b="1" dirty="0">
              <a:solidFill>
                <a:srgbClr val="800000"/>
              </a:solidFill>
              <a:latin typeface="Courier New" pitchFamily="49" charset="0"/>
            </a:endParaRPr>
          </a:p>
          <a:p>
            <a:pPr>
              <a:tabLst>
                <a:tab pos="444500" algn="l"/>
                <a:tab pos="901700" algn="l"/>
                <a:tab pos="1346200" algn="l"/>
                <a:tab pos="1792288" algn="l"/>
              </a:tabLst>
              <a:defRPr/>
            </a:pPr>
            <a:r>
              <a:rPr lang="en-SG" sz="1600" b="1" dirty="0">
                <a:latin typeface="Courier New" pitchFamily="49" charset="0"/>
                <a:cs typeface="Courier New" pitchFamily="49" charset="0"/>
              </a:rPr>
              <a:t>    </a:t>
            </a:r>
            <a:r>
              <a:rPr lang="en-SG" sz="1600" b="1" dirty="0" err="1">
                <a:solidFill>
                  <a:srgbClr val="CC6600"/>
                </a:solidFill>
                <a:latin typeface="Courier New" pitchFamily="49" charset="0"/>
                <a:cs typeface="Arial" charset="0"/>
              </a:rPr>
              <a:t>date_t</a:t>
            </a:r>
            <a:r>
              <a:rPr lang="en-SG" sz="1600" b="1" dirty="0">
                <a:latin typeface="Courier New" pitchFamily="49" charset="0"/>
                <a:cs typeface="Courier New" pitchFamily="49" charset="0"/>
              </a:rPr>
              <a:t> birthday;</a:t>
            </a:r>
          </a:p>
          <a:p>
            <a:pPr>
              <a:tabLst>
                <a:tab pos="444500" algn="l"/>
                <a:tab pos="901700" algn="l"/>
                <a:tab pos="1346200" algn="l"/>
                <a:tab pos="1792288" algn="l"/>
              </a:tabLst>
              <a:defRPr/>
            </a:pPr>
            <a:r>
              <a:rPr lang="en-SG" sz="1600" b="1" dirty="0">
                <a:latin typeface="Courier New" pitchFamily="49" charset="0"/>
                <a:cs typeface="Courier New" pitchFamily="49" charset="0"/>
              </a:rPr>
              <a:t>} </a:t>
            </a:r>
            <a:r>
              <a:rPr lang="en-SG" sz="1600" b="1" dirty="0" err="1">
                <a:solidFill>
                  <a:srgbClr val="CC6600"/>
                </a:solidFill>
                <a:latin typeface="Courier New" pitchFamily="49" charset="0"/>
                <a:cs typeface="Arial" charset="0"/>
              </a:rPr>
              <a:t>person_t</a:t>
            </a:r>
            <a:r>
              <a:rPr lang="en-SG" sz="1600" b="1" dirty="0" smtClean="0">
                <a:latin typeface="Courier New" pitchFamily="49" charset="0"/>
                <a:cs typeface="Courier New" pitchFamily="49" charset="0"/>
              </a:rPr>
              <a:t>;</a:t>
            </a:r>
          </a:p>
          <a:p>
            <a:pPr>
              <a:tabLst>
                <a:tab pos="444500" algn="l"/>
                <a:tab pos="901700" algn="l"/>
                <a:tab pos="1346200" algn="l"/>
                <a:tab pos="1792288" algn="l"/>
              </a:tabLst>
              <a:defRPr/>
            </a:pPr>
            <a:endParaRPr lang="en-US" sz="1600" b="1" dirty="0">
              <a:latin typeface="Courier New" pitchFamily="49" charset="0"/>
              <a:cs typeface="Courier New" pitchFamily="49" charset="0"/>
            </a:endParaRPr>
          </a:p>
          <a:p>
            <a:pPr>
              <a:tabLst>
                <a:tab pos="444500" algn="l"/>
                <a:tab pos="901700" algn="l"/>
                <a:tab pos="1346200" algn="l"/>
                <a:tab pos="1792288" algn="l"/>
              </a:tabLst>
              <a:defRPr/>
            </a:pPr>
            <a:r>
              <a:rPr lang="en-US" sz="1600" b="1" dirty="0" smtClean="0">
                <a:latin typeface="Courier New" pitchFamily="49" charset="0"/>
                <a:cs typeface="Courier New" pitchFamily="49" charset="0"/>
              </a:rPr>
              <a:t>...</a:t>
            </a:r>
          </a:p>
          <a:p>
            <a:pPr>
              <a:tabLst>
                <a:tab pos="444500" algn="l"/>
                <a:tab pos="901700" algn="l"/>
                <a:tab pos="1346200" algn="l"/>
                <a:tab pos="1792288" algn="l"/>
              </a:tabLst>
              <a:defRPr/>
            </a:pPr>
            <a:r>
              <a:rPr lang="en-US" sz="1600" b="1" dirty="0" err="1">
                <a:solidFill>
                  <a:srgbClr val="CC6600"/>
                </a:solidFill>
                <a:latin typeface="Courier New" pitchFamily="49" charset="0"/>
                <a:cs typeface="Arial" charset="0"/>
              </a:rPr>
              <a:t>person_t</a:t>
            </a:r>
            <a:r>
              <a:rPr lang="en-US" sz="1600" b="1" dirty="0" smtClean="0">
                <a:latin typeface="Courier New" pitchFamily="49" charset="0"/>
                <a:cs typeface="Courier New" pitchFamily="49" charset="0"/>
              </a:rPr>
              <a:t> person;</a:t>
            </a:r>
          </a:p>
          <a:p>
            <a:pPr>
              <a:tabLst>
                <a:tab pos="444500" algn="l"/>
                <a:tab pos="901700" algn="l"/>
                <a:tab pos="1346200" algn="l"/>
                <a:tab pos="1792288" algn="l"/>
              </a:tabLst>
              <a:defRPr/>
            </a:pPr>
            <a:r>
              <a:rPr lang="en-US" sz="1600" b="1" dirty="0" smtClean="0">
                <a:latin typeface="Courier New" pitchFamily="49" charset="0"/>
                <a:cs typeface="Courier New" pitchFamily="49" charset="0"/>
              </a:rPr>
              <a:t>...</a:t>
            </a:r>
          </a:p>
          <a:p>
            <a:pPr>
              <a:tabLst>
                <a:tab pos="444500" algn="l"/>
                <a:tab pos="901700" algn="l"/>
                <a:tab pos="1346200" algn="l"/>
                <a:tab pos="1792288" algn="l"/>
              </a:tabLst>
              <a:defRPr/>
            </a:pPr>
            <a:r>
              <a:rPr lang="en-US" sz="1600" b="1" dirty="0" err="1" smtClean="0">
                <a:latin typeface="Courier New" pitchFamily="49" charset="0"/>
                <a:cs typeface="Courier New" pitchFamily="49" charset="0"/>
              </a:rPr>
              <a:t>printf</a:t>
            </a:r>
            <a:r>
              <a:rPr lang="en-US" sz="1600" b="1" dirty="0" smtClean="0">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a:t>
            </a:r>
            <a:r>
              <a:rPr lang="en-US" sz="1600" b="1" dirty="0">
                <a:solidFill>
                  <a:srgbClr val="FF0000"/>
                </a:solidFill>
                <a:latin typeface="Courier New" pitchFamily="49" charset="0"/>
                <a:cs typeface="Courier New" pitchFamily="49" charset="0"/>
              </a:rPr>
              <a:t>s %d %d %d</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person.name</a:t>
            </a:r>
            <a:r>
              <a:rPr lang="en-US" sz="1600" b="1" dirty="0">
                <a:latin typeface="Courier New" pitchFamily="49" charset="0"/>
                <a:cs typeface="Courier New" pitchFamily="49" charset="0"/>
              </a:rPr>
              <a:t>, </a:t>
            </a:r>
            <a:r>
              <a:rPr lang="en-US" sz="1600" b="1" dirty="0" err="1" smtClean="0">
                <a:latin typeface="Courier New" pitchFamily="49" charset="0"/>
                <a:cs typeface="Courier New" pitchFamily="49" charset="0"/>
              </a:rPr>
              <a:t>person.birthday.day</a:t>
            </a:r>
            <a:r>
              <a:rPr lang="en-US" sz="1600" b="1" dirty="0">
                <a:latin typeface="Courier New" pitchFamily="49" charset="0"/>
                <a:cs typeface="Courier New" pitchFamily="49" charset="0"/>
              </a:rPr>
              <a:t>,</a:t>
            </a:r>
          </a:p>
          <a:p>
            <a:pPr>
              <a:tabLst>
                <a:tab pos="444500" algn="l"/>
                <a:tab pos="901700" algn="l"/>
                <a:tab pos="1346200" algn="l"/>
                <a:tab pos="1792288" algn="l"/>
              </a:tabLst>
              <a:defRPr/>
            </a:pPr>
            <a:r>
              <a:rPr lang="en-US" sz="1600" b="1" dirty="0">
                <a:latin typeface="Courier New" pitchFamily="49" charset="0"/>
                <a:cs typeface="Courier New" pitchFamily="49" charset="0"/>
              </a:rPr>
              <a:t>             </a:t>
            </a:r>
            <a:r>
              <a:rPr lang="en-US" sz="1600" b="1" dirty="0" err="1" smtClean="0">
                <a:latin typeface="Courier New" pitchFamily="49" charset="0"/>
                <a:cs typeface="Courier New" pitchFamily="49" charset="0"/>
              </a:rPr>
              <a:t>person.birthday.month</a:t>
            </a:r>
            <a:r>
              <a:rPr lang="en-US" sz="1600" b="1" dirty="0">
                <a:latin typeface="Courier New" pitchFamily="49" charset="0"/>
                <a:cs typeface="Courier New" pitchFamily="49" charset="0"/>
              </a:rPr>
              <a:t>, </a:t>
            </a:r>
            <a:r>
              <a:rPr lang="en-US" sz="1600" b="1" dirty="0" err="1" smtClean="0">
                <a:latin typeface="Courier New" pitchFamily="49" charset="0"/>
                <a:cs typeface="Courier New" pitchFamily="49" charset="0"/>
              </a:rPr>
              <a:t>person.birthday.year</a:t>
            </a:r>
            <a:r>
              <a:rPr lang="en-US" sz="1600" b="1" dirty="0" smtClean="0">
                <a:latin typeface="Courier New" pitchFamily="49" charset="0"/>
                <a:cs typeface="Courier New" pitchFamily="49" charset="0"/>
              </a:rPr>
              <a:t>);</a:t>
            </a:r>
            <a:endParaRPr lang="en-SG" sz="1600" b="1" dirty="0">
              <a:latin typeface="Courier New" pitchFamily="49" charset="0"/>
              <a:cs typeface="Courier New" pitchFamily="49" charset="0"/>
            </a:endParaRPr>
          </a:p>
        </p:txBody>
      </p:sp>
    </p:spTree>
    <p:extLst>
      <p:ext uri="{BB962C8B-B14F-4D97-AF65-F5344CB8AC3E}">
        <p14:creationId xmlns:p14="http://schemas.microsoft.com/office/powerpoint/2010/main" val="7819460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dissolve">
                                      <p:cBhvr>
                                        <p:cTn id="12" dur="500"/>
                                        <p:tgtEl>
                                          <p:spTgt spid="81"/>
                                        </p:tgtEl>
                                      </p:cBhvr>
                                    </p:animEffect>
                                  </p:childTnLst>
                                </p:cTn>
                              </p:par>
                              <p:par>
                                <p:cTn id="13" presetID="9" presetClass="entr" presetSubtype="0" fill="hold" nodeType="withEffect">
                                  <p:stCondLst>
                                    <p:cond delay="0"/>
                                  </p:stCondLst>
                                  <p:childTnLst>
                                    <p:set>
                                      <p:cBhvr>
                                        <p:cTn id="14" dur="1" fill="hold">
                                          <p:stCondLst>
                                            <p:cond delay="0"/>
                                          </p:stCondLst>
                                        </p:cTn>
                                        <p:tgtEl>
                                          <p:spTgt spid="81">
                                            <p:txEl>
                                              <p:pRg st="0" end="0"/>
                                            </p:txEl>
                                          </p:spTgt>
                                        </p:tgtEl>
                                        <p:attrNameLst>
                                          <p:attrName>style.visibility</p:attrName>
                                        </p:attrNameLst>
                                      </p:cBhvr>
                                      <p:to>
                                        <p:strVal val="visible"/>
                                      </p:to>
                                    </p:set>
                                    <p:animEffect transition="in" filter="dissolve">
                                      <p:cBhvr>
                                        <p:cTn id="15" dur="500"/>
                                        <p:tgtEl>
                                          <p:spTgt spid="81">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1">
                                            <p:txEl>
                                              <p:pRg st="1" end="1"/>
                                            </p:txEl>
                                          </p:spTgt>
                                        </p:tgtEl>
                                        <p:attrNameLst>
                                          <p:attrName>style.visibility</p:attrName>
                                        </p:attrNameLst>
                                      </p:cBhvr>
                                      <p:to>
                                        <p:strVal val="visible"/>
                                      </p:to>
                                    </p:set>
                                    <p:animEffect transition="in" filter="dissolve">
                                      <p:cBhvr>
                                        <p:cTn id="18" dur="500"/>
                                        <p:tgtEl>
                                          <p:spTgt spid="81">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81">
                                            <p:txEl>
                                              <p:pRg st="2" end="2"/>
                                            </p:txEl>
                                          </p:spTgt>
                                        </p:tgtEl>
                                        <p:attrNameLst>
                                          <p:attrName>style.visibility</p:attrName>
                                        </p:attrNameLst>
                                      </p:cBhvr>
                                      <p:to>
                                        <p:strVal val="visible"/>
                                      </p:to>
                                    </p:set>
                                    <p:animEffect transition="in" filter="dissolve">
                                      <p:cBhvr>
                                        <p:cTn id="21" dur="500"/>
                                        <p:tgtEl>
                                          <p:spTgt spid="8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81">
                                            <p:txEl>
                                              <p:pRg st="4" end="4"/>
                                            </p:txEl>
                                          </p:spTgt>
                                        </p:tgtEl>
                                        <p:attrNameLst>
                                          <p:attrName>style.visibility</p:attrName>
                                        </p:attrNameLst>
                                      </p:cBhvr>
                                      <p:to>
                                        <p:strVal val="visible"/>
                                      </p:to>
                                    </p:set>
                                    <p:animEffect transition="in" filter="dissolve">
                                      <p:cBhvr>
                                        <p:cTn id="26" dur="500"/>
                                        <p:tgtEl>
                                          <p:spTgt spid="81">
                                            <p:txEl>
                                              <p:pRg st="4" end="4"/>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81">
                                            <p:txEl>
                                              <p:pRg st="5" end="5"/>
                                            </p:txEl>
                                          </p:spTgt>
                                        </p:tgtEl>
                                        <p:attrNameLst>
                                          <p:attrName>style.visibility</p:attrName>
                                        </p:attrNameLst>
                                      </p:cBhvr>
                                      <p:to>
                                        <p:strVal val="visible"/>
                                      </p:to>
                                    </p:set>
                                    <p:animEffect transition="in" filter="dissolve">
                                      <p:cBhvr>
                                        <p:cTn id="29" dur="500"/>
                                        <p:tgtEl>
                                          <p:spTgt spid="81">
                                            <p:txEl>
                                              <p:pRg st="5" end="5"/>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81">
                                            <p:txEl>
                                              <p:pRg st="6" end="6"/>
                                            </p:txEl>
                                          </p:spTgt>
                                        </p:tgtEl>
                                        <p:attrNameLst>
                                          <p:attrName>style.visibility</p:attrName>
                                        </p:attrNameLst>
                                      </p:cBhvr>
                                      <p:to>
                                        <p:strVal val="visible"/>
                                      </p:to>
                                    </p:set>
                                    <p:animEffect transition="in" filter="dissolve">
                                      <p:cBhvr>
                                        <p:cTn id="32" dur="500"/>
                                        <p:tgtEl>
                                          <p:spTgt spid="81">
                                            <p:txEl>
                                              <p:pRg st="6" end="6"/>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81">
                                            <p:txEl>
                                              <p:pRg st="7" end="7"/>
                                            </p:txEl>
                                          </p:spTgt>
                                        </p:tgtEl>
                                        <p:attrNameLst>
                                          <p:attrName>style.visibility</p:attrName>
                                        </p:attrNameLst>
                                      </p:cBhvr>
                                      <p:to>
                                        <p:strVal val="visible"/>
                                      </p:to>
                                    </p:set>
                                    <p:animEffect transition="in" filter="dissolve">
                                      <p:cBhvr>
                                        <p:cTn id="35" dur="500"/>
                                        <p:tgtEl>
                                          <p:spTgt spid="81">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1">
                                            <p:txEl>
                                              <p:pRg st="9" end="9"/>
                                            </p:txEl>
                                          </p:spTgt>
                                        </p:tgtEl>
                                        <p:attrNameLst>
                                          <p:attrName>style.visibility</p:attrName>
                                        </p:attrNameLst>
                                      </p:cBhvr>
                                      <p:to>
                                        <p:strVal val="visible"/>
                                      </p:to>
                                    </p:set>
                                    <p:animEffect transition="in" filter="dissolve">
                                      <p:cBhvr>
                                        <p:cTn id="40" dur="500"/>
                                        <p:tgtEl>
                                          <p:spTgt spid="81">
                                            <p:txEl>
                                              <p:pRg st="9" end="9"/>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81">
                                            <p:txEl>
                                              <p:pRg st="10" end="10"/>
                                            </p:txEl>
                                          </p:spTgt>
                                        </p:tgtEl>
                                        <p:attrNameLst>
                                          <p:attrName>style.visibility</p:attrName>
                                        </p:attrNameLst>
                                      </p:cBhvr>
                                      <p:to>
                                        <p:strVal val="visible"/>
                                      </p:to>
                                    </p:set>
                                    <p:animEffect transition="in" filter="dissolve">
                                      <p:cBhvr>
                                        <p:cTn id="43" dur="500"/>
                                        <p:tgtEl>
                                          <p:spTgt spid="81">
                                            <p:txEl>
                                              <p:pRg st="10" end="10"/>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81">
                                            <p:txEl>
                                              <p:pRg st="11" end="11"/>
                                            </p:txEl>
                                          </p:spTgt>
                                        </p:tgtEl>
                                        <p:attrNameLst>
                                          <p:attrName>style.visibility</p:attrName>
                                        </p:attrNameLst>
                                      </p:cBhvr>
                                      <p:to>
                                        <p:strVal val="visible"/>
                                      </p:to>
                                    </p:set>
                                    <p:animEffect transition="in" filter="dissolve">
                                      <p:cBhvr>
                                        <p:cTn id="46" dur="500"/>
                                        <p:tgtEl>
                                          <p:spTgt spid="81">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81">
                                            <p:txEl>
                                              <p:pRg st="12" end="12"/>
                                            </p:txEl>
                                          </p:spTgt>
                                        </p:tgtEl>
                                        <p:attrNameLst>
                                          <p:attrName>style.visibility</p:attrName>
                                        </p:attrNameLst>
                                      </p:cBhvr>
                                      <p:to>
                                        <p:strVal val="visible"/>
                                      </p:to>
                                    </p:set>
                                    <p:animEffect transition="in" filter="dissolve">
                                      <p:cBhvr>
                                        <p:cTn id="51" dur="500"/>
                                        <p:tgtEl>
                                          <p:spTgt spid="81">
                                            <p:txEl>
                                              <p:pRg st="12" end="12"/>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81">
                                            <p:txEl>
                                              <p:pRg st="13" end="13"/>
                                            </p:txEl>
                                          </p:spTgt>
                                        </p:tgtEl>
                                        <p:attrNameLst>
                                          <p:attrName>style.visibility</p:attrName>
                                        </p:attrNameLst>
                                      </p:cBhvr>
                                      <p:to>
                                        <p:strVal val="visible"/>
                                      </p:to>
                                    </p:set>
                                    <p:animEffect transition="in" filter="dissolve">
                                      <p:cBhvr>
                                        <p:cTn id="54" dur="500"/>
                                        <p:tgtEl>
                                          <p:spTgt spid="8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cs typeface="Arial" pitchFamily="34" charset="0"/>
              </a:rPr>
              <a:t>5. Exercise #1: The Younger One</a:t>
            </a:r>
            <a:endParaRPr lang="en-SG" dirty="0"/>
          </a:p>
        </p:txBody>
      </p:sp>
      <p:sp>
        <p:nvSpPr>
          <p:cNvPr id="8" name="Content Placeholder 7"/>
          <p:cNvSpPr>
            <a:spLocks noGrp="1"/>
          </p:cNvSpPr>
          <p:nvPr>
            <p:ph idx="1"/>
          </p:nvPr>
        </p:nvSpPr>
        <p:spPr>
          <a:xfrm>
            <a:off x="457200" y="1371600"/>
            <a:ext cx="8229600" cy="4770537"/>
          </a:xfrm>
        </p:spPr>
        <p:txBody>
          <a:bodyPr wrap="square">
            <a:spAutoFit/>
          </a:bodyPr>
          <a:lstStyle/>
          <a:p>
            <a:r>
              <a:rPr lang="en-US" dirty="0">
                <a:solidFill>
                  <a:schemeClr val="tx1"/>
                </a:solidFill>
              </a:rPr>
              <a:t>Write a program </a:t>
            </a:r>
            <a:r>
              <a:rPr lang="en-US" dirty="0" smtClean="0"/>
              <a:t>Week12_Ex1.c </a:t>
            </a:r>
            <a:r>
              <a:rPr lang="en-US" dirty="0">
                <a:solidFill>
                  <a:schemeClr val="tx1"/>
                </a:solidFill>
              </a:rPr>
              <a:t>to</a:t>
            </a:r>
            <a:r>
              <a:rPr lang="en-US" dirty="0" smtClean="0">
                <a:solidFill>
                  <a:schemeClr val="tx1"/>
                </a:solidFill>
              </a:rPr>
              <a:t>:</a:t>
            </a:r>
          </a:p>
          <a:p>
            <a:pPr lvl="1">
              <a:buFont typeface="Wingdings" pitchFamily="2" charset="2"/>
              <a:buChar char="q"/>
            </a:pPr>
            <a:r>
              <a:rPr lang="en-US" dirty="0"/>
              <a:t>Create a </a:t>
            </a:r>
            <a:r>
              <a:rPr lang="en-US" dirty="0" err="1">
                <a:solidFill>
                  <a:srgbClr val="0000FF"/>
                </a:solidFill>
                <a:latin typeface="Calibri" pitchFamily="34" charset="0"/>
                <a:cs typeface="Calibri" pitchFamily="34" charset="0"/>
              </a:rPr>
              <a:t>date_t</a:t>
            </a:r>
            <a:r>
              <a:rPr lang="en-US" dirty="0"/>
              <a:t> structure that contains 3 integer members representing </a:t>
            </a:r>
            <a:r>
              <a:rPr lang="en-US" i="1" dirty="0"/>
              <a:t>day</a:t>
            </a:r>
            <a:r>
              <a:rPr lang="en-US" dirty="0"/>
              <a:t>, </a:t>
            </a:r>
            <a:r>
              <a:rPr lang="en-US" i="1" dirty="0"/>
              <a:t>month</a:t>
            </a:r>
            <a:r>
              <a:rPr lang="en-US" dirty="0"/>
              <a:t> and </a:t>
            </a:r>
            <a:r>
              <a:rPr lang="en-US" i="1" dirty="0"/>
              <a:t>year</a:t>
            </a:r>
            <a:r>
              <a:rPr lang="en-US" dirty="0" smtClean="0"/>
              <a:t>.</a:t>
            </a:r>
          </a:p>
          <a:p>
            <a:pPr lvl="1">
              <a:buFont typeface="Wingdings" pitchFamily="2" charset="2"/>
              <a:buChar char="q"/>
            </a:pPr>
            <a:r>
              <a:rPr lang="en-US" dirty="0"/>
              <a:t>Create a </a:t>
            </a:r>
            <a:r>
              <a:rPr lang="en-US" dirty="0" err="1">
                <a:solidFill>
                  <a:srgbClr val="0000FF"/>
                </a:solidFill>
                <a:latin typeface="Calibri" pitchFamily="34" charset="0"/>
                <a:cs typeface="Calibri" pitchFamily="34" charset="0"/>
              </a:rPr>
              <a:t>person_t</a:t>
            </a:r>
            <a:r>
              <a:rPr lang="en-US" dirty="0"/>
              <a:t> structure that contains 2 members: </a:t>
            </a:r>
            <a:r>
              <a:rPr lang="en-US" i="1" dirty="0"/>
              <a:t>name</a:t>
            </a:r>
            <a:r>
              <a:rPr lang="en-US" dirty="0"/>
              <a:t> (up to 10 characters) and </a:t>
            </a:r>
            <a:r>
              <a:rPr lang="en-US" i="1" dirty="0"/>
              <a:t>birthday</a:t>
            </a:r>
            <a:r>
              <a:rPr lang="en-US" dirty="0" smtClean="0"/>
              <a:t>.</a:t>
            </a:r>
          </a:p>
          <a:p>
            <a:pPr lvl="2">
              <a:buFont typeface="Wingdings" pitchFamily="2" charset="2"/>
              <a:buChar char="q"/>
            </a:pPr>
            <a:r>
              <a:rPr lang="en-US" i="1" dirty="0" smtClean="0"/>
              <a:t>birthday</a:t>
            </a:r>
            <a:r>
              <a:rPr lang="en-US" dirty="0" smtClean="0"/>
              <a:t> is of type </a:t>
            </a:r>
            <a:r>
              <a:rPr lang="en-US" dirty="0" err="1">
                <a:solidFill>
                  <a:srgbClr val="0000FF"/>
                </a:solidFill>
                <a:latin typeface="Calibri" pitchFamily="34" charset="0"/>
                <a:cs typeface="Calibri" pitchFamily="34" charset="0"/>
              </a:rPr>
              <a:t>date_t</a:t>
            </a:r>
            <a:r>
              <a:rPr lang="en-US" dirty="0" smtClean="0"/>
              <a:t>; assuming that </a:t>
            </a:r>
            <a:r>
              <a:rPr lang="en-US" dirty="0"/>
              <a:t>name is just a single word</a:t>
            </a:r>
            <a:r>
              <a:rPr lang="en-US" dirty="0" smtClean="0"/>
              <a:t>.</a:t>
            </a:r>
            <a:endParaRPr lang="en-US" dirty="0"/>
          </a:p>
          <a:p>
            <a:pPr lvl="1">
              <a:buFont typeface="Wingdings" pitchFamily="2" charset="2"/>
              <a:buChar char="q"/>
            </a:pPr>
            <a:r>
              <a:rPr lang="en-US" dirty="0"/>
              <a:t>Declare two structure variables </a:t>
            </a:r>
            <a:r>
              <a:rPr lang="en-US" i="1" dirty="0">
                <a:solidFill>
                  <a:srgbClr val="C00000"/>
                </a:solidFill>
              </a:rPr>
              <a:t>person1</a:t>
            </a:r>
            <a:r>
              <a:rPr lang="en-US" dirty="0">
                <a:solidFill>
                  <a:srgbClr val="C00000"/>
                </a:solidFill>
              </a:rPr>
              <a:t> </a:t>
            </a:r>
            <a:r>
              <a:rPr lang="en-US" dirty="0"/>
              <a:t>and </a:t>
            </a:r>
            <a:r>
              <a:rPr lang="en-US" i="1" dirty="0">
                <a:solidFill>
                  <a:srgbClr val="C00000"/>
                </a:solidFill>
              </a:rPr>
              <a:t>person2</a:t>
            </a:r>
            <a:r>
              <a:rPr lang="en-US" dirty="0">
                <a:solidFill>
                  <a:srgbClr val="C00000"/>
                </a:solidFill>
              </a:rPr>
              <a:t> </a:t>
            </a:r>
            <a:r>
              <a:rPr lang="en-US" dirty="0"/>
              <a:t>of </a:t>
            </a:r>
            <a:r>
              <a:rPr lang="en-US" dirty="0" err="1">
                <a:solidFill>
                  <a:srgbClr val="0000FF"/>
                </a:solidFill>
                <a:latin typeface="Calibri" pitchFamily="34" charset="0"/>
                <a:cs typeface="Calibri" pitchFamily="34" charset="0"/>
              </a:rPr>
              <a:t>person_t</a:t>
            </a:r>
            <a:r>
              <a:rPr lang="en-US" dirty="0" smtClean="0">
                <a:solidFill>
                  <a:srgbClr val="0000FF"/>
                </a:solidFill>
              </a:rPr>
              <a:t> </a:t>
            </a:r>
            <a:r>
              <a:rPr lang="en-US" dirty="0" smtClean="0"/>
              <a:t>type, </a:t>
            </a:r>
            <a:r>
              <a:rPr lang="en-US" dirty="0"/>
              <a:t>read in their particulars, and print out the name of the younger person (assuming that their birthdays are different</a:t>
            </a:r>
            <a:r>
              <a:rPr lang="en-US" dirty="0" smtClean="0"/>
              <a:t>.)</a:t>
            </a:r>
          </a:p>
          <a:p>
            <a:pPr lvl="1">
              <a:spcBef>
                <a:spcPts val="0"/>
              </a:spcBef>
            </a:pPr>
            <a:endParaRPr lang="en-US" dirty="0" smtClean="0">
              <a:solidFill>
                <a:schemeClr val="tx1"/>
              </a:solidFill>
            </a:endParaRPr>
          </a:p>
          <a:p>
            <a:r>
              <a:rPr lang="en-US" dirty="0" smtClean="0">
                <a:solidFill>
                  <a:schemeClr val="tx1"/>
                </a:solidFill>
              </a:rPr>
              <a:t>Skeleton:</a:t>
            </a:r>
          </a:p>
          <a:p>
            <a:endParaRPr lang="en-US" dirty="0" smtClean="0">
              <a:solidFill>
                <a:schemeClr val="tx1"/>
              </a:solidFill>
            </a:endParaRPr>
          </a:p>
          <a:p>
            <a:r>
              <a:rPr lang="en-US" dirty="0" smtClean="0">
                <a:solidFill>
                  <a:schemeClr val="tx1"/>
                </a:solidFill>
              </a:rPr>
              <a:t>Sample run:</a:t>
            </a:r>
            <a:endParaRPr lang="en-SG" dirty="0">
              <a:solidFill>
                <a:schemeClr val="tx1"/>
              </a:solidFill>
            </a:endParaRPr>
          </a:p>
        </p:txBody>
      </p:sp>
      <p:sp>
        <p:nvSpPr>
          <p:cNvPr id="4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45"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17</a:t>
            </a:fld>
            <a:endParaRPr lang="en-US" sz="1000" dirty="0"/>
          </a:p>
        </p:txBody>
      </p:sp>
      <p:sp>
        <p:nvSpPr>
          <p:cNvPr id="47" name="TextBox 16"/>
          <p:cNvSpPr txBox="1"/>
          <p:nvPr/>
        </p:nvSpPr>
        <p:spPr>
          <a:xfrm>
            <a:off x="2465339" y="4743331"/>
            <a:ext cx="4688496" cy="369332"/>
          </a:xfrm>
          <a:prstGeom prst="rect">
            <a:avLst/>
          </a:prstGeom>
          <a:solidFill>
            <a:srgbClr val="FFFFCC"/>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defRPr sz="2000">
                <a:cs typeface="Courier New" pitchFamily="49" charset="0"/>
              </a:defRPr>
            </a:lvl1pPr>
          </a:lstStyle>
          <a:p>
            <a:r>
              <a:rPr lang="en-US" sz="1800" b="1" dirty="0" err="1">
                <a:solidFill>
                  <a:srgbClr val="000000"/>
                </a:solidFill>
                <a:latin typeface="Courier New" pitchFamily="49" charset="0"/>
              </a:rPr>
              <a:t>cp</a:t>
            </a:r>
            <a:r>
              <a:rPr lang="en-US" sz="1800" b="1" dirty="0">
                <a:solidFill>
                  <a:srgbClr val="000000"/>
                </a:solidFill>
                <a:latin typeface="Courier New" pitchFamily="49" charset="0"/>
              </a:rPr>
              <a:t> </a:t>
            </a:r>
            <a:r>
              <a:rPr lang="en-US" sz="1800" b="1" dirty="0" smtClean="0">
                <a:solidFill>
                  <a:srgbClr val="000000"/>
                </a:solidFill>
                <a:latin typeface="Courier New" pitchFamily="49" charset="0"/>
              </a:rPr>
              <a:t>~cs1010/lecture/</a:t>
            </a:r>
            <a:r>
              <a:rPr lang="en-GB" sz="1800" b="1" dirty="0" smtClean="0">
                <a:solidFill>
                  <a:srgbClr val="000000"/>
                </a:solidFill>
                <a:latin typeface="Courier New" pitchFamily="49" charset="0"/>
              </a:rPr>
              <a:t>Week12_Ex1.c</a:t>
            </a:r>
            <a:r>
              <a:rPr lang="en-US" sz="1800" b="1" dirty="0" smtClean="0">
                <a:solidFill>
                  <a:srgbClr val="000000"/>
                </a:solidFill>
                <a:latin typeface="Courier New" pitchFamily="49" charset="0"/>
              </a:rPr>
              <a:t> </a:t>
            </a:r>
            <a:r>
              <a:rPr lang="en-US" sz="1800" b="1" dirty="0">
                <a:solidFill>
                  <a:srgbClr val="000000"/>
                </a:solidFill>
                <a:latin typeface="Courier New" pitchFamily="49" charset="0"/>
              </a:rPr>
              <a:t>.</a:t>
            </a:r>
          </a:p>
        </p:txBody>
      </p:sp>
      <p:sp>
        <p:nvSpPr>
          <p:cNvPr id="9" name="TextBox 8"/>
          <p:cNvSpPr txBox="1"/>
          <p:nvPr/>
        </p:nvSpPr>
        <p:spPr>
          <a:xfrm>
            <a:off x="2775473" y="5354659"/>
            <a:ext cx="5245347" cy="830997"/>
          </a:xfrm>
          <a:prstGeom prst="rect">
            <a:avLst/>
          </a:prstGeom>
          <a:ln w="19050">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pPr>
              <a:defRPr/>
            </a:pPr>
            <a:r>
              <a:rPr lang="en-SG" dirty="0">
                <a:solidFill>
                  <a:schemeClr val="tx1"/>
                </a:solidFill>
              </a:rPr>
              <a:t>Particular of </a:t>
            </a:r>
            <a:r>
              <a:rPr lang="en-SG" dirty="0" smtClean="0">
                <a:solidFill>
                  <a:schemeClr val="tx1"/>
                </a:solidFill>
              </a:rPr>
              <a:t>1st person: </a:t>
            </a:r>
            <a:r>
              <a:rPr lang="en-SG" dirty="0" smtClean="0">
                <a:solidFill>
                  <a:srgbClr val="0000FF"/>
                </a:solidFill>
              </a:rPr>
              <a:t>Adam </a:t>
            </a:r>
            <a:r>
              <a:rPr lang="en-SG" dirty="0">
                <a:solidFill>
                  <a:srgbClr val="0000FF"/>
                </a:solidFill>
              </a:rPr>
              <a:t>31 3 1990</a:t>
            </a:r>
          </a:p>
          <a:p>
            <a:pPr>
              <a:defRPr/>
            </a:pPr>
            <a:r>
              <a:rPr lang="en-SG" dirty="0">
                <a:solidFill>
                  <a:schemeClr val="tx1"/>
                </a:solidFill>
              </a:rPr>
              <a:t>Particular of </a:t>
            </a:r>
            <a:r>
              <a:rPr lang="en-SG" dirty="0" smtClean="0">
                <a:solidFill>
                  <a:schemeClr val="tx1"/>
                </a:solidFill>
              </a:rPr>
              <a:t>2nd person: </a:t>
            </a:r>
            <a:r>
              <a:rPr lang="en-SG" dirty="0" smtClean="0">
                <a:solidFill>
                  <a:srgbClr val="0000FF"/>
                </a:solidFill>
              </a:rPr>
              <a:t>Alice </a:t>
            </a:r>
            <a:r>
              <a:rPr lang="en-SG" dirty="0">
                <a:solidFill>
                  <a:srgbClr val="0000FF"/>
                </a:solidFill>
              </a:rPr>
              <a:t>30 3 1990</a:t>
            </a:r>
          </a:p>
          <a:p>
            <a:pPr>
              <a:defRPr/>
            </a:pPr>
            <a:r>
              <a:rPr lang="en-SG" dirty="0" smtClean="0"/>
              <a:t>Adam is younger</a:t>
            </a:r>
            <a:endParaRPr lang="en-SG"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dissolv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dissolve">
                                      <p:cBhvr>
                                        <p:cTn id="12" dur="500"/>
                                        <p:tgtEl>
                                          <p:spTgt spid="8">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dissolve">
                                      <p:cBhvr>
                                        <p:cTn id="15" dur="5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Effect transition="in" filter="dissolve">
                                      <p:cBhvr>
                                        <p:cTn id="20" dur="500"/>
                                        <p:tgtEl>
                                          <p:spTgt spid="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animEffect transition="in" filter="dissolve">
                                      <p:cBhvr>
                                        <p:cTn id="25" dur="500"/>
                                        <p:tgtEl>
                                          <p:spTgt spid="8">
                                            <p:txEl>
                                              <p:pRg st="8" end="8"/>
                                            </p:txEl>
                                          </p:spTgt>
                                        </p:tgtEl>
                                      </p:cBhvr>
                                    </p:animEffect>
                                  </p:childTnLst>
                                </p:cTn>
                              </p:par>
                              <p:par>
                                <p:cTn id="26" presetID="9"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Effect transition="in" filter="dissolve">
                                      <p:cBhvr>
                                        <p:cTn id="33" dur="500"/>
                                        <p:tgtEl>
                                          <p:spTgt spid="8">
                                            <p:txEl>
                                              <p:pRg st="6" end="6"/>
                                            </p:txEl>
                                          </p:spTgt>
                                        </p:tgtEl>
                                      </p:cBhvr>
                                    </p:animEffect>
                                  </p:childTnLst>
                                </p:cTn>
                              </p:par>
                              <p:par>
                                <p:cTn id="34" presetID="9" presetClass="entr" presetSubtype="0" fill="hold" grpId="0" nodeType="withEffect">
                                  <p:stCondLst>
                                    <p:cond delay="500"/>
                                  </p:stCondLst>
                                  <p:childTnLst>
                                    <p:set>
                                      <p:cBhvr>
                                        <p:cTn id="35" dur="1" fill="hold">
                                          <p:stCondLst>
                                            <p:cond delay="0"/>
                                          </p:stCondLst>
                                        </p:cTn>
                                        <p:tgtEl>
                                          <p:spTgt spid="47"/>
                                        </p:tgtEl>
                                        <p:attrNameLst>
                                          <p:attrName>style.visibility</p:attrName>
                                        </p:attrNameLst>
                                      </p:cBhvr>
                                      <p:to>
                                        <p:strVal val="visible"/>
                                      </p:to>
                                    </p:set>
                                    <p:animEffect transition="in" filter="dissolve">
                                      <p:cBhvr>
                                        <p:cTn id="3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cs typeface="Arial" pitchFamily="34" charset="0"/>
              </a:rPr>
              <a:t>5. Exercise #1: </a:t>
            </a:r>
            <a:r>
              <a:rPr lang="en-GB" dirty="0" smtClean="0">
                <a:cs typeface="Arial" pitchFamily="34" charset="0"/>
              </a:rPr>
              <a:t>Reference Solution (1/2)</a:t>
            </a:r>
            <a:endParaRPr lang="en-SG" dirty="0"/>
          </a:p>
        </p:txBody>
      </p:sp>
      <p:sp>
        <p:nvSpPr>
          <p:cNvPr id="4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45"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18</a:t>
            </a:fld>
            <a:endParaRPr lang="en-US" sz="1000" dirty="0"/>
          </a:p>
        </p:txBody>
      </p:sp>
      <p:grpSp>
        <p:nvGrpSpPr>
          <p:cNvPr id="13" name="Group 12"/>
          <p:cNvGrpSpPr/>
          <p:nvPr/>
        </p:nvGrpSpPr>
        <p:grpSpPr>
          <a:xfrm>
            <a:off x="426186" y="1136739"/>
            <a:ext cx="8309019" cy="5262979"/>
            <a:chOff x="123290" y="1129853"/>
            <a:chExt cx="8034537" cy="5262979"/>
          </a:xfrm>
        </p:grpSpPr>
        <p:sp>
          <p:nvSpPr>
            <p:cNvPr id="14" name="TextBox 13"/>
            <p:cNvSpPr txBox="1"/>
            <p:nvPr/>
          </p:nvSpPr>
          <p:spPr bwMode="auto">
            <a:xfrm>
              <a:off x="123290" y="1129853"/>
              <a:ext cx="8032968" cy="5262979"/>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a:tabLst>
                  <a:tab pos="444500" algn="l"/>
                  <a:tab pos="901700" algn="l"/>
                  <a:tab pos="1346200" algn="l"/>
                  <a:tab pos="1792288" algn="l"/>
                </a:tabLst>
                <a:defRPr/>
              </a:pPr>
              <a:r>
                <a:rPr lang="en-SG" sz="1600" b="1" dirty="0">
                  <a:solidFill>
                    <a:srgbClr val="7030A0"/>
                  </a:solidFill>
                  <a:latin typeface="Courier New" pitchFamily="49" charset="0"/>
                  <a:cs typeface="Courier New" pitchFamily="49" charset="0"/>
                </a:rPr>
                <a:t>#include </a:t>
              </a:r>
              <a:r>
                <a:rPr lang="en-SG" sz="1600" b="1" dirty="0">
                  <a:solidFill>
                    <a:srgbClr val="006600"/>
                  </a:solidFill>
                  <a:latin typeface="Courier New" pitchFamily="49" charset="0"/>
                  <a:cs typeface="Courier New" pitchFamily="49" charset="0"/>
                </a:rPr>
                <a:t>&lt;</a:t>
              </a:r>
              <a:r>
                <a:rPr lang="en-SG" sz="1600" b="1" dirty="0" err="1">
                  <a:solidFill>
                    <a:srgbClr val="006600"/>
                  </a:solidFill>
                  <a:latin typeface="Courier New" pitchFamily="49" charset="0"/>
                  <a:cs typeface="Courier New" pitchFamily="49" charset="0"/>
                </a:rPr>
                <a:t>stdio.h</a:t>
              </a:r>
              <a:r>
                <a:rPr lang="en-SG" sz="1600" b="1" dirty="0">
                  <a:solidFill>
                    <a:srgbClr val="006600"/>
                  </a:solidFill>
                  <a:latin typeface="Courier New" pitchFamily="49" charset="0"/>
                  <a:cs typeface="Courier New" pitchFamily="49" charset="0"/>
                </a:rPr>
                <a:t>&gt;</a:t>
              </a:r>
            </a:p>
            <a:p>
              <a:pPr>
                <a:tabLst>
                  <a:tab pos="444500" algn="l"/>
                  <a:tab pos="901700" algn="l"/>
                  <a:tab pos="1346200" algn="l"/>
                  <a:tab pos="1792288" algn="l"/>
                </a:tabLst>
                <a:defRPr/>
              </a:pPr>
              <a:r>
                <a:rPr lang="en-SG" sz="1600" b="1" dirty="0" err="1">
                  <a:solidFill>
                    <a:srgbClr val="0000FF"/>
                  </a:solidFill>
                  <a:latin typeface="Courier New" pitchFamily="49" charset="0"/>
                  <a:cs typeface="Courier New" pitchFamily="49" charset="0"/>
                </a:rPr>
                <a:t>typedef</a:t>
              </a:r>
              <a:r>
                <a:rPr lang="en-SG" sz="1600" b="1" dirty="0">
                  <a:solidFill>
                    <a:srgbClr val="0000FF"/>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struct</a:t>
              </a:r>
              <a:endParaRPr lang="en-SG" sz="1600" b="1" dirty="0">
                <a:solidFill>
                  <a:srgbClr val="0000FF"/>
                </a:solidFill>
                <a:latin typeface="Courier New" pitchFamily="49" charset="0"/>
                <a:cs typeface="Courier New" pitchFamily="49" charset="0"/>
              </a:endParaRPr>
            </a:p>
            <a:p>
              <a:pPr>
                <a:tabLst>
                  <a:tab pos="444500" algn="l"/>
                  <a:tab pos="901700" algn="l"/>
                  <a:tab pos="1346200" algn="l"/>
                  <a:tab pos="1792288" algn="l"/>
                </a:tabLst>
                <a:defRPr/>
              </a:pPr>
              <a:r>
                <a:rPr lang="en-SG" sz="1600" b="1" dirty="0">
                  <a:latin typeface="Courier New" pitchFamily="49" charset="0"/>
                  <a:cs typeface="Courier New" pitchFamily="49" charset="0"/>
                </a:rPr>
                <a:t>{</a:t>
              </a:r>
            </a:p>
            <a:p>
              <a:pPr>
                <a:tabLst>
                  <a:tab pos="444500" algn="l"/>
                  <a:tab pos="901700" algn="l"/>
                  <a:tab pos="1346200" algn="l"/>
                  <a:tab pos="1792288" algn="l"/>
                </a:tabLst>
                <a:defRPr/>
              </a:pPr>
              <a:r>
                <a:rPr lang="en-SG" sz="1600" b="1" dirty="0">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day, month, year;</a:t>
              </a:r>
            </a:p>
            <a:p>
              <a:pPr>
                <a:tabLst>
                  <a:tab pos="444500" algn="l"/>
                  <a:tab pos="901700" algn="l"/>
                  <a:tab pos="1346200" algn="l"/>
                  <a:tab pos="1792288" algn="l"/>
                </a:tabLst>
                <a:defRPr/>
              </a:pPr>
              <a:r>
                <a:rPr lang="en-SG" sz="1600" b="1" dirty="0">
                  <a:latin typeface="Courier New" pitchFamily="49" charset="0"/>
                  <a:cs typeface="Courier New" pitchFamily="49" charset="0"/>
                </a:rPr>
                <a:t>} </a:t>
              </a:r>
              <a:r>
                <a:rPr lang="en-SG" sz="1600" b="1" dirty="0" err="1">
                  <a:solidFill>
                    <a:srgbClr val="CC6600"/>
                  </a:solidFill>
                  <a:latin typeface="Courier New" pitchFamily="49" charset="0"/>
                </a:rPr>
                <a:t>date_t</a:t>
              </a:r>
              <a:r>
                <a:rPr lang="en-SG" sz="1600" b="1" dirty="0">
                  <a:latin typeface="Courier New" pitchFamily="49" charset="0"/>
                  <a:cs typeface="Courier New" pitchFamily="49" charset="0"/>
                </a:rPr>
                <a:t>;</a:t>
              </a:r>
            </a:p>
            <a:p>
              <a:pPr>
                <a:tabLst>
                  <a:tab pos="444500" algn="l"/>
                  <a:tab pos="901700" algn="l"/>
                  <a:tab pos="1346200" algn="l"/>
                  <a:tab pos="1792288" algn="l"/>
                </a:tabLst>
                <a:defRPr/>
              </a:pPr>
              <a:endParaRPr lang="en-SG" sz="1600" b="1" dirty="0">
                <a:latin typeface="Courier New" pitchFamily="49" charset="0"/>
                <a:cs typeface="Courier New" pitchFamily="49" charset="0"/>
              </a:endParaRPr>
            </a:p>
            <a:p>
              <a:pPr>
                <a:tabLst>
                  <a:tab pos="444500" algn="l"/>
                  <a:tab pos="901700" algn="l"/>
                  <a:tab pos="1346200" algn="l"/>
                  <a:tab pos="1792288" algn="l"/>
                </a:tabLst>
                <a:defRPr/>
              </a:pPr>
              <a:r>
                <a:rPr lang="en-SG" sz="1600" b="1" dirty="0" err="1">
                  <a:solidFill>
                    <a:srgbClr val="0000FF"/>
                  </a:solidFill>
                  <a:latin typeface="Courier New" pitchFamily="49" charset="0"/>
                  <a:cs typeface="Courier New" pitchFamily="49" charset="0"/>
                </a:rPr>
                <a:t>typedef</a:t>
              </a:r>
              <a:r>
                <a:rPr lang="en-SG" sz="1600" b="1" dirty="0">
                  <a:solidFill>
                    <a:srgbClr val="0000FF"/>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struct</a:t>
              </a:r>
              <a:endParaRPr lang="en-SG" sz="1600" b="1" dirty="0">
                <a:solidFill>
                  <a:srgbClr val="0000FF"/>
                </a:solidFill>
                <a:latin typeface="Courier New" pitchFamily="49" charset="0"/>
                <a:cs typeface="Courier New" pitchFamily="49" charset="0"/>
              </a:endParaRPr>
            </a:p>
            <a:p>
              <a:pPr>
                <a:tabLst>
                  <a:tab pos="444500" algn="l"/>
                  <a:tab pos="901700" algn="l"/>
                  <a:tab pos="1346200" algn="l"/>
                  <a:tab pos="1792288" algn="l"/>
                </a:tabLst>
                <a:defRPr/>
              </a:pPr>
              <a:r>
                <a:rPr lang="en-SG" sz="1600" b="1" dirty="0">
                  <a:latin typeface="Courier New" pitchFamily="49" charset="0"/>
                  <a:cs typeface="Courier New" pitchFamily="49" charset="0"/>
                </a:rPr>
                <a:t>{</a:t>
              </a:r>
            </a:p>
            <a:p>
              <a:pPr>
                <a:tabLst>
                  <a:tab pos="444500" algn="l"/>
                  <a:tab pos="901700" algn="l"/>
                  <a:tab pos="1346200" algn="l"/>
                  <a:tab pos="1792288" algn="l"/>
                </a:tabLst>
                <a:defRPr/>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char</a:t>
              </a: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name[</a:t>
              </a:r>
              <a:r>
                <a:rPr lang="en-SG" sz="1600" b="1" dirty="0" smtClean="0">
                  <a:solidFill>
                    <a:srgbClr val="006600"/>
                  </a:solidFill>
                  <a:latin typeface="Courier New" pitchFamily="49" charset="0"/>
                  <a:cs typeface="Courier New" pitchFamily="49" charset="0"/>
                </a:rPr>
                <a:t>11</a:t>
              </a:r>
              <a:r>
                <a:rPr lang="en-SG" sz="1600" b="1" dirty="0" smtClean="0">
                  <a:latin typeface="Courier New" pitchFamily="49" charset="0"/>
                  <a:cs typeface="Courier New" pitchFamily="49" charset="0"/>
                </a:rPr>
                <a:t>];    </a:t>
              </a:r>
              <a:r>
                <a:rPr lang="en-SG" sz="1600" b="1" dirty="0">
                  <a:solidFill>
                    <a:srgbClr val="800000"/>
                  </a:solidFill>
                  <a:latin typeface="Courier New" pitchFamily="49" charset="0"/>
                </a:rPr>
                <a:t>// single word name</a:t>
              </a:r>
            </a:p>
            <a:p>
              <a:pPr>
                <a:tabLst>
                  <a:tab pos="444500" algn="l"/>
                  <a:tab pos="901700" algn="l"/>
                  <a:tab pos="1346200" algn="l"/>
                  <a:tab pos="1792288" algn="l"/>
                </a:tabLst>
                <a:defRPr/>
              </a:pPr>
              <a:r>
                <a:rPr lang="en-SG" sz="1600" b="1" dirty="0">
                  <a:latin typeface="Courier New" pitchFamily="49" charset="0"/>
                  <a:cs typeface="Courier New" pitchFamily="49" charset="0"/>
                </a:rPr>
                <a:t>    </a:t>
              </a:r>
              <a:r>
                <a:rPr lang="en-SG" sz="1600" b="1" dirty="0" err="1">
                  <a:solidFill>
                    <a:srgbClr val="CC6600"/>
                  </a:solidFill>
                  <a:latin typeface="Courier New" pitchFamily="49" charset="0"/>
                </a:rPr>
                <a:t>date_t</a:t>
              </a:r>
              <a:r>
                <a:rPr lang="en-SG" sz="1600" b="1" dirty="0">
                  <a:latin typeface="Courier New" pitchFamily="49" charset="0"/>
                  <a:cs typeface="Courier New" pitchFamily="49" charset="0"/>
                </a:rPr>
                <a:t> birthday;</a:t>
              </a:r>
            </a:p>
            <a:p>
              <a:pPr>
                <a:tabLst>
                  <a:tab pos="444500" algn="l"/>
                  <a:tab pos="901700" algn="l"/>
                  <a:tab pos="1346200" algn="l"/>
                  <a:tab pos="1792288" algn="l"/>
                </a:tabLst>
                <a:defRPr/>
              </a:pPr>
              <a:r>
                <a:rPr lang="en-SG" sz="1600" b="1" dirty="0">
                  <a:latin typeface="Courier New" pitchFamily="49" charset="0"/>
                  <a:cs typeface="Courier New" pitchFamily="49" charset="0"/>
                </a:rPr>
                <a:t>} </a:t>
              </a:r>
              <a:r>
                <a:rPr lang="en-SG" sz="1600" b="1" dirty="0" err="1">
                  <a:solidFill>
                    <a:srgbClr val="CC6600"/>
                  </a:solidFill>
                  <a:latin typeface="Courier New" pitchFamily="49" charset="0"/>
                </a:rPr>
                <a:t>person_t</a:t>
              </a:r>
              <a:r>
                <a:rPr lang="en-SG" sz="1600" b="1" dirty="0">
                  <a:latin typeface="Courier New" pitchFamily="49" charset="0"/>
                  <a:cs typeface="Courier New" pitchFamily="49" charset="0"/>
                </a:rPr>
                <a:t>;</a:t>
              </a:r>
            </a:p>
            <a:p>
              <a:pPr>
                <a:tabLst>
                  <a:tab pos="444500" algn="l"/>
                  <a:tab pos="901700" algn="l"/>
                  <a:tab pos="1346200" algn="l"/>
                  <a:tab pos="1792288" algn="l"/>
                </a:tabLst>
                <a:defRPr/>
              </a:pPr>
              <a:endParaRPr lang="en-US" sz="1600" b="1" dirty="0">
                <a:latin typeface="Courier New" pitchFamily="49" charset="0"/>
                <a:cs typeface="Courier New" pitchFamily="49" charset="0"/>
              </a:endParaRPr>
            </a:p>
            <a:p>
              <a:pPr>
                <a:tabLst>
                  <a:tab pos="444500" algn="l"/>
                  <a:tab pos="901700" algn="l"/>
                  <a:tab pos="1346200" algn="l"/>
                  <a:tab pos="1792288" algn="l"/>
                </a:tabLst>
                <a:defRPr/>
              </a:pP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main(</a:t>
              </a: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a:t>
              </a:r>
            </a:p>
            <a:p>
              <a:pPr>
                <a:tabLst>
                  <a:tab pos="444500" algn="l"/>
                  <a:tab pos="901700" algn="l"/>
                  <a:tab pos="1346200" algn="l"/>
                  <a:tab pos="1792288" algn="l"/>
                </a:tabLst>
                <a:defRPr/>
              </a:pPr>
              <a:r>
                <a:rPr lang="en-US" sz="1600" b="1" dirty="0">
                  <a:latin typeface="Courier New" pitchFamily="49" charset="0"/>
                  <a:cs typeface="Courier New" pitchFamily="49" charset="0"/>
                </a:rPr>
                <a:t>{</a:t>
              </a:r>
            </a:p>
            <a:p>
              <a:pPr>
                <a:tabLst>
                  <a:tab pos="444500" algn="l"/>
                  <a:tab pos="901700" algn="l"/>
                  <a:tab pos="1346200" algn="l"/>
                  <a:tab pos="1792288" algn="l"/>
                </a:tabLst>
                <a:defRPr/>
              </a:pPr>
              <a:r>
                <a:rPr lang="en-US" sz="1600" b="1" dirty="0">
                  <a:latin typeface="Courier New" pitchFamily="49" charset="0"/>
                  <a:cs typeface="Courier New" pitchFamily="49" charset="0"/>
                </a:rPr>
                <a:t>    </a:t>
              </a:r>
              <a:r>
                <a:rPr lang="en-US" sz="1600" b="1" dirty="0" err="1">
                  <a:solidFill>
                    <a:srgbClr val="CC6600"/>
                  </a:solidFill>
                  <a:latin typeface="Courier New" pitchFamily="49" charset="0"/>
                </a:rPr>
                <a:t>person_t</a:t>
              </a:r>
              <a:r>
                <a:rPr lang="en-US" sz="1600" b="1" dirty="0">
                  <a:latin typeface="Courier New" pitchFamily="49" charset="0"/>
                  <a:cs typeface="Courier New" pitchFamily="49" charset="0"/>
                </a:rPr>
                <a:t> person1, person2;</a:t>
              </a:r>
            </a:p>
            <a:p>
              <a:pPr>
                <a:tabLst>
                  <a:tab pos="444500" algn="l"/>
                  <a:tab pos="901700" algn="l"/>
                  <a:tab pos="1346200" algn="l"/>
                  <a:tab pos="1792288"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"Particular of </a:t>
              </a:r>
              <a:r>
                <a:rPr lang="en-US" sz="1600" b="1" dirty="0" smtClean="0">
                  <a:solidFill>
                    <a:srgbClr val="006600"/>
                  </a:solidFill>
                  <a:latin typeface="Courier New" pitchFamily="49" charset="0"/>
                  <a:cs typeface="Courier New" pitchFamily="49" charset="0"/>
                </a:rPr>
                <a:t>1st person</a:t>
              </a:r>
              <a:r>
                <a:rPr lang="en-US" sz="1600" b="1" dirty="0">
                  <a:solidFill>
                    <a:srgbClr val="006600"/>
                  </a:solidFill>
                  <a:latin typeface="Courier New" pitchFamily="49" charset="0"/>
                  <a:cs typeface="Courier New" pitchFamily="49" charset="0"/>
                </a:rPr>
                <a:t>: "</a:t>
              </a:r>
              <a:r>
                <a:rPr lang="en-US" sz="1600" b="1" dirty="0">
                  <a:latin typeface="Courier New" pitchFamily="49" charset="0"/>
                  <a:cs typeface="Courier New" pitchFamily="49" charset="0"/>
                </a:rPr>
                <a:t>);</a:t>
              </a:r>
            </a:p>
            <a:p>
              <a:pPr>
                <a:tabLst>
                  <a:tab pos="444500" algn="l"/>
                  <a:tab pos="901700" algn="l"/>
                  <a:tab pos="1346200" algn="l"/>
                  <a:tab pos="1792288"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scanf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a:t>
              </a:r>
              <a:r>
                <a:rPr lang="en-US" sz="1600" b="1" dirty="0">
                  <a:solidFill>
                    <a:srgbClr val="FF0000"/>
                  </a:solidFill>
                  <a:latin typeface="Courier New" pitchFamily="49" charset="0"/>
                  <a:cs typeface="Courier New" pitchFamily="49" charset="0"/>
                </a:rPr>
                <a:t>%s %d %d %d</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person1.name, &amp;person1.birthday.day,</a:t>
              </a:r>
            </a:p>
            <a:p>
              <a:pPr>
                <a:tabLst>
                  <a:tab pos="444500" algn="l"/>
                  <a:tab pos="901700" algn="l"/>
                  <a:tab pos="1346200" algn="l"/>
                  <a:tab pos="1792288" algn="l"/>
                </a:tabLst>
                <a:defRPr/>
              </a:pPr>
              <a:r>
                <a:rPr lang="en-US" sz="1600" b="1" dirty="0">
                  <a:latin typeface="Courier New" pitchFamily="49" charset="0"/>
                  <a:cs typeface="Courier New" pitchFamily="49" charset="0"/>
                </a:rPr>
                <a:t>             &amp;person1.birthday.month, &amp;person1.birthday.year);</a:t>
              </a:r>
            </a:p>
            <a:p>
              <a:pPr>
                <a:tabLst>
                  <a:tab pos="444500" algn="l"/>
                  <a:tab pos="901700" algn="l"/>
                  <a:tab pos="1346200" algn="l"/>
                  <a:tab pos="1792288" algn="l"/>
                </a:tabLst>
                <a:defRPr/>
              </a:pPr>
              <a:endParaRPr lang="en-US" sz="1600" b="1" dirty="0">
                <a:latin typeface="Courier New" pitchFamily="49" charset="0"/>
                <a:cs typeface="Courier New" pitchFamily="49" charset="0"/>
              </a:endParaRPr>
            </a:p>
            <a:p>
              <a:pPr>
                <a:tabLst>
                  <a:tab pos="444500" algn="l"/>
                  <a:tab pos="901700" algn="l"/>
                  <a:tab pos="1346200" algn="l"/>
                  <a:tab pos="1792288" algn="l"/>
                </a:tabLst>
                <a:defRPr/>
              </a:pPr>
              <a:r>
                <a:rPr lang="en-US" sz="1600" b="1" dirty="0">
                  <a:latin typeface="Courier New" pitchFamily="49" charset="0"/>
                  <a:cs typeface="Courier New" pitchFamily="49" charset="0"/>
                </a:rPr>
                <a:t>    </a:t>
              </a:r>
              <a:r>
                <a:rPr lang="en-US" sz="1600" b="1" dirty="0">
                  <a:solidFill>
                    <a:srgbClr val="800000"/>
                  </a:solidFill>
                  <a:latin typeface="Courier New" pitchFamily="49" charset="0"/>
                </a:rPr>
                <a:t>// read in </a:t>
              </a:r>
              <a:r>
                <a:rPr lang="en-US" sz="1600" b="1" dirty="0" smtClean="0">
                  <a:solidFill>
                    <a:srgbClr val="800000"/>
                  </a:solidFill>
                  <a:latin typeface="Courier New" pitchFamily="49" charset="0"/>
                </a:rPr>
                <a:t>person2 </a:t>
              </a:r>
              <a:r>
                <a:rPr lang="en-US" sz="1600" b="1" dirty="0">
                  <a:solidFill>
                    <a:srgbClr val="800000"/>
                  </a:solidFill>
                  <a:latin typeface="Courier New" pitchFamily="49" charset="0"/>
                </a:rPr>
                <a:t>similarly...</a:t>
              </a:r>
            </a:p>
            <a:p>
              <a:pPr>
                <a:tabLst>
                  <a:tab pos="444500" algn="l"/>
                  <a:tab pos="901700" algn="l"/>
                  <a:tab pos="1346200" algn="l"/>
                  <a:tab pos="1792288" algn="l"/>
                </a:tabLst>
                <a:defRPr/>
              </a:pPr>
              <a:endParaRPr lang="en-US" sz="1600" b="1" dirty="0">
                <a:solidFill>
                  <a:srgbClr val="800000"/>
                </a:solidFill>
                <a:latin typeface="Courier New" pitchFamily="49" charset="0"/>
              </a:endParaRPr>
            </a:p>
          </p:txBody>
        </p:sp>
        <p:sp>
          <p:nvSpPr>
            <p:cNvPr id="15" name="Rectangle 14"/>
            <p:cNvSpPr/>
            <p:nvPr/>
          </p:nvSpPr>
          <p:spPr>
            <a:xfrm>
              <a:off x="7024183" y="1133217"/>
              <a:ext cx="1133644"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Week12_Ex1.c</a:t>
              </a:r>
              <a:endParaRPr lang="en-SG" sz="1100" dirty="0"/>
            </a:p>
          </p:txBody>
        </p:sp>
      </p:grpSp>
    </p:spTree>
    <p:extLst>
      <p:ext uri="{BB962C8B-B14F-4D97-AF65-F5344CB8AC3E}">
        <p14:creationId xmlns:p14="http://schemas.microsoft.com/office/powerpoint/2010/main" val="2451504226"/>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cs typeface="Arial" pitchFamily="34" charset="0"/>
              </a:rPr>
              <a:t>5. Exercise #1: </a:t>
            </a:r>
            <a:r>
              <a:rPr lang="en-GB" dirty="0" smtClean="0">
                <a:cs typeface="Arial" pitchFamily="34" charset="0"/>
              </a:rPr>
              <a:t>Reference Solution (2/2)</a:t>
            </a:r>
            <a:endParaRPr lang="en-SG" dirty="0"/>
          </a:p>
        </p:txBody>
      </p:sp>
      <p:sp>
        <p:nvSpPr>
          <p:cNvPr id="4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45"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19</a:t>
            </a:fld>
            <a:endParaRPr lang="en-US" sz="1000" dirty="0"/>
          </a:p>
        </p:txBody>
      </p:sp>
      <p:grpSp>
        <p:nvGrpSpPr>
          <p:cNvPr id="10" name="Group 9"/>
          <p:cNvGrpSpPr/>
          <p:nvPr/>
        </p:nvGrpSpPr>
        <p:grpSpPr>
          <a:xfrm>
            <a:off x="426186" y="1136739"/>
            <a:ext cx="8309020" cy="4832092"/>
            <a:chOff x="123290" y="1129853"/>
            <a:chExt cx="8034538" cy="4832092"/>
          </a:xfrm>
        </p:grpSpPr>
        <p:sp>
          <p:nvSpPr>
            <p:cNvPr id="11" name="TextBox 10"/>
            <p:cNvSpPr txBox="1"/>
            <p:nvPr/>
          </p:nvSpPr>
          <p:spPr bwMode="auto">
            <a:xfrm>
              <a:off x="123290" y="1129853"/>
              <a:ext cx="8034538" cy="4832092"/>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a:tabLst>
                  <a:tab pos="444500" algn="l"/>
                  <a:tab pos="901700" algn="l"/>
                  <a:tab pos="1346200" algn="l"/>
                  <a:tab pos="1792288" algn="l"/>
                </a:tabLst>
                <a:defRPr/>
              </a:pPr>
              <a:r>
                <a:rPr lang="en-US" sz="1600" b="1" dirty="0" smtClean="0">
                  <a:latin typeface="Courier New" pitchFamily="49" charset="0"/>
                  <a:cs typeface="Courier New" pitchFamily="49" charset="0"/>
                </a:rPr>
                <a:t>    </a:t>
              </a:r>
              <a:r>
                <a:rPr lang="en-US" sz="1600" b="1" dirty="0">
                  <a:solidFill>
                    <a:srgbClr val="800000"/>
                  </a:solidFill>
                  <a:latin typeface="Courier New" pitchFamily="49" charset="0"/>
                </a:rPr>
                <a:t>// compare year first</a:t>
              </a:r>
              <a:endParaRPr lang="en-SG" sz="1600" b="1" dirty="0">
                <a:solidFill>
                  <a:srgbClr val="800000"/>
                </a:solidFill>
                <a:latin typeface="Courier New" pitchFamily="49" charset="0"/>
              </a:endParaRPr>
            </a:p>
            <a:p>
              <a:pPr>
                <a:tabLst>
                  <a:tab pos="444500" algn="l"/>
                  <a:tab pos="901700" algn="l"/>
                  <a:tab pos="1346200" algn="l"/>
                  <a:tab pos="1792288" algn="l"/>
                </a:tabLst>
                <a:defRPr/>
              </a:pPr>
              <a:r>
                <a:rPr lang="en-SG" sz="1600" b="1" dirty="0" smtClean="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   person1.birthday.year &lt; person2.birthday.year</a:t>
              </a:r>
            </a:p>
            <a:p>
              <a:pPr>
                <a:tabLst>
                  <a:tab pos="444500" algn="l"/>
                  <a:tab pos="901700" algn="l"/>
                  <a:tab pos="1346200" algn="l"/>
                  <a:tab pos="1792288" algn="l"/>
                </a:tabLst>
                <a:defRPr/>
              </a:pPr>
              <a:endParaRPr lang="en-SG" sz="1600" b="1" dirty="0" smtClean="0">
                <a:latin typeface="Courier New" pitchFamily="49" charset="0"/>
                <a:cs typeface="Courier New" pitchFamily="49" charset="0"/>
              </a:endParaRPr>
            </a:p>
            <a:p>
              <a:pPr>
                <a:tabLst>
                  <a:tab pos="444500" algn="l"/>
                  <a:tab pos="901700" algn="l"/>
                  <a:tab pos="1346200" algn="l"/>
                  <a:tab pos="1792288" algn="l"/>
                </a:tabLst>
                <a:defRPr/>
              </a:pPr>
              <a:r>
                <a:rPr lang="en-US" sz="1600" b="1" dirty="0" smtClean="0">
                  <a:latin typeface="Courier New" pitchFamily="49" charset="0"/>
                  <a:cs typeface="Courier New" pitchFamily="49" charset="0"/>
                </a:rPr>
                <a:t>       </a:t>
              </a:r>
              <a:r>
                <a:rPr lang="en-US" sz="1600" b="1" dirty="0">
                  <a:solidFill>
                    <a:srgbClr val="800000"/>
                  </a:solidFill>
                  <a:latin typeface="Courier New" pitchFamily="49" charset="0"/>
                </a:rPr>
                <a:t>// if year equals, compare month secondly</a:t>
              </a:r>
              <a:endParaRPr lang="en-SG" sz="1600" b="1" dirty="0">
                <a:solidFill>
                  <a:srgbClr val="800000"/>
                </a:solidFill>
                <a:latin typeface="Courier New" pitchFamily="49" charset="0"/>
              </a:endParaRPr>
            </a:p>
            <a:p>
              <a:pPr>
                <a:tabLst>
                  <a:tab pos="444500" algn="l"/>
                  <a:tab pos="901700" algn="l"/>
                  <a:tab pos="1346200" algn="l"/>
                  <a:tab pos="1792288" algn="l"/>
                </a:tabLst>
                <a:defRPr/>
              </a:pP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      || </a:t>
              </a:r>
              <a:r>
                <a:rPr lang="en-SG" sz="1600" b="1" dirty="0">
                  <a:latin typeface="Courier New" pitchFamily="49" charset="0"/>
                  <a:cs typeface="Courier New" pitchFamily="49" charset="0"/>
                </a:rPr>
                <a:t>(</a:t>
              </a:r>
              <a:r>
                <a:rPr lang="en-SG" sz="1600" b="1" dirty="0" smtClean="0">
                  <a:latin typeface="Courier New" pitchFamily="49" charset="0"/>
                  <a:cs typeface="Courier New" pitchFamily="49" charset="0"/>
                </a:rPr>
                <a:t>person1.birthday.year == person2.birthday.year &amp;&amp;</a:t>
              </a:r>
            </a:p>
            <a:p>
              <a:pPr>
                <a:tabLst>
                  <a:tab pos="444500" algn="l"/>
                  <a:tab pos="901700" algn="l"/>
                  <a:tab pos="1346200" algn="l"/>
                  <a:tab pos="1792288" algn="l"/>
                </a:tabLst>
                <a:defRPr/>
              </a:pP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          person1.birthday.month &lt; person2.birthday.month)</a:t>
              </a:r>
            </a:p>
            <a:p>
              <a:pPr>
                <a:tabLst>
                  <a:tab pos="444500" algn="l"/>
                  <a:tab pos="901700" algn="l"/>
                  <a:tab pos="1346200" algn="l"/>
                  <a:tab pos="1792288" algn="l"/>
                </a:tabLst>
                <a:defRPr/>
              </a:pPr>
              <a:endParaRPr lang="en-SG" sz="1600" b="1" dirty="0" smtClean="0">
                <a:latin typeface="Courier New" pitchFamily="49" charset="0"/>
                <a:cs typeface="Courier New" pitchFamily="49" charset="0"/>
              </a:endParaRPr>
            </a:p>
            <a:p>
              <a:pPr>
                <a:tabLst>
                  <a:tab pos="444500" algn="l"/>
                  <a:tab pos="901700" algn="l"/>
                  <a:tab pos="1346200" algn="l"/>
                  <a:tab pos="1792288" algn="l"/>
                </a:tabLst>
                <a:defRPr/>
              </a:pPr>
              <a:r>
                <a:rPr lang="en-US" sz="1600" b="1" dirty="0" smtClean="0">
                  <a:latin typeface="Courier New" pitchFamily="49" charset="0"/>
                  <a:cs typeface="Courier New" pitchFamily="49" charset="0"/>
                </a:rPr>
                <a:t>       </a:t>
              </a:r>
              <a:r>
                <a:rPr lang="en-US" sz="1600" b="1" dirty="0">
                  <a:solidFill>
                    <a:srgbClr val="800000"/>
                  </a:solidFill>
                  <a:latin typeface="Courier New" pitchFamily="49" charset="0"/>
                </a:rPr>
                <a:t>// if both year and month equals, compare day</a:t>
              </a:r>
              <a:endParaRPr lang="en-SG" sz="1600" b="1" dirty="0">
                <a:solidFill>
                  <a:srgbClr val="800000"/>
                </a:solidFill>
                <a:latin typeface="Courier New" pitchFamily="49" charset="0"/>
              </a:endParaRPr>
            </a:p>
            <a:p>
              <a:pPr>
                <a:tabLst>
                  <a:tab pos="444500" algn="l"/>
                  <a:tab pos="901700" algn="l"/>
                  <a:tab pos="1346200" algn="l"/>
                  <a:tab pos="1792288" algn="l"/>
                </a:tabLst>
                <a:defRPr/>
              </a:pP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      || </a:t>
              </a:r>
              <a:r>
                <a:rPr lang="en-SG" sz="1600" b="1" dirty="0">
                  <a:latin typeface="Courier New" pitchFamily="49" charset="0"/>
                  <a:cs typeface="Courier New" pitchFamily="49" charset="0"/>
                </a:rPr>
                <a:t>(</a:t>
              </a:r>
              <a:r>
                <a:rPr lang="en-SG" sz="1600" b="1" dirty="0" smtClean="0">
                  <a:latin typeface="Courier New" pitchFamily="49" charset="0"/>
                  <a:cs typeface="Courier New" pitchFamily="49" charset="0"/>
                </a:rPr>
                <a:t>person1.birthday.year ==  person2.birthday.year </a:t>
              </a:r>
              <a:r>
                <a:rPr lang="en-SG" sz="1600" b="1" dirty="0">
                  <a:latin typeface="Courier New" pitchFamily="49" charset="0"/>
                  <a:cs typeface="Courier New" pitchFamily="49" charset="0"/>
                </a:rPr>
                <a:t>&amp;&amp; </a:t>
              </a:r>
              <a:endParaRPr lang="en-SG" sz="1600" b="1" dirty="0" smtClean="0">
                <a:latin typeface="Courier New" pitchFamily="49" charset="0"/>
                <a:cs typeface="Courier New" pitchFamily="49" charset="0"/>
              </a:endParaRPr>
            </a:p>
            <a:p>
              <a:pPr>
                <a:tabLst>
                  <a:tab pos="444500" algn="l"/>
                  <a:tab pos="901700" algn="l"/>
                  <a:tab pos="1346200" algn="l"/>
                  <a:tab pos="1792288" algn="l"/>
                </a:tabLst>
                <a:defRPr/>
              </a:pP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          person1.birthday.month == person2.birthday.month </a:t>
              </a:r>
              <a:r>
                <a:rPr lang="en-SG" sz="1600" b="1" dirty="0">
                  <a:latin typeface="Courier New" pitchFamily="49" charset="0"/>
                  <a:cs typeface="Courier New" pitchFamily="49" charset="0"/>
                </a:rPr>
                <a:t>&amp;&amp;</a:t>
              </a:r>
            </a:p>
            <a:p>
              <a:pPr>
                <a:tabLst>
                  <a:tab pos="444500" algn="l"/>
                  <a:tab pos="901700" algn="l"/>
                  <a:tab pos="1346200" algn="l"/>
                  <a:tab pos="1792288" algn="l"/>
                </a:tabLst>
                <a:defRPr/>
              </a:pP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person1.birthday.day &lt; person2.birthday.day</a:t>
              </a: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a:t>
              </a:r>
            </a:p>
            <a:p>
              <a:pPr>
                <a:tabLst>
                  <a:tab pos="444500" algn="l"/>
                  <a:tab pos="901700" algn="l"/>
                  <a:tab pos="1346200" algn="l"/>
                  <a:tab pos="1792288" algn="l"/>
                </a:tabLst>
                <a:defRPr/>
              </a:pPr>
              <a:endParaRPr lang="en-SG" sz="1600" b="1" dirty="0">
                <a:latin typeface="Courier New" pitchFamily="49" charset="0"/>
                <a:cs typeface="Courier New" pitchFamily="49" charset="0"/>
              </a:endParaRPr>
            </a:p>
            <a:p>
              <a:pPr>
                <a:tabLst>
                  <a:tab pos="444500" algn="l"/>
                  <a:tab pos="901700" algn="l"/>
                  <a:tab pos="1346200" algn="l"/>
                  <a:tab pos="1792288" algn="l"/>
                </a:tabLst>
                <a:defRPr/>
              </a:pPr>
              <a:r>
                <a:rPr lang="en-SG" sz="1600" b="1" dirty="0" smtClean="0">
                  <a:latin typeface="Courier New" pitchFamily="49" charset="0"/>
                  <a:cs typeface="Courier New" pitchFamily="49" charset="0"/>
                </a:rPr>
                <a:t>        </a:t>
              </a:r>
              <a:r>
                <a:rPr lang="en-SG" sz="1600" b="1" dirty="0" err="1">
                  <a:latin typeface="Courier New" pitchFamily="49" charset="0"/>
                  <a:cs typeface="Courier New" pitchFamily="49" charset="0"/>
                </a:rPr>
                <a:t>printf</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a:t>
              </a:r>
              <a:r>
                <a:rPr lang="en-SG" sz="1600" b="1" dirty="0">
                  <a:solidFill>
                    <a:srgbClr val="FF0000"/>
                  </a:solidFill>
                  <a:latin typeface="Courier New" pitchFamily="49" charset="0"/>
                  <a:cs typeface="Courier New" pitchFamily="49" charset="0"/>
                </a:rPr>
                <a:t>%s </a:t>
              </a:r>
              <a:r>
                <a:rPr lang="en-SG" sz="1600" b="1" dirty="0">
                  <a:solidFill>
                    <a:srgbClr val="006600"/>
                  </a:solidFill>
                  <a:latin typeface="Courier New" pitchFamily="49" charset="0"/>
                  <a:cs typeface="Courier New" pitchFamily="49" charset="0"/>
                </a:rPr>
                <a:t>is younger</a:t>
              </a:r>
              <a:r>
                <a:rPr lang="en-SG" sz="1600" b="1" dirty="0">
                  <a:solidFill>
                    <a:srgbClr val="FF0000"/>
                  </a:solidFill>
                  <a:latin typeface="Courier New" pitchFamily="49" charset="0"/>
                  <a:cs typeface="Courier New" pitchFamily="49" charset="0"/>
                </a:rPr>
                <a:t>\n</a:t>
              </a:r>
              <a:r>
                <a:rPr lang="en-SG" sz="1600" b="1" dirty="0">
                  <a:solidFill>
                    <a:srgbClr val="006600"/>
                  </a:solidFill>
                  <a:latin typeface="Courier New" pitchFamily="49" charset="0"/>
                  <a:cs typeface="Courier New" pitchFamily="49" charset="0"/>
                </a:rPr>
                <a:t>"</a:t>
              </a: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person2.name);</a:t>
              </a:r>
            </a:p>
            <a:p>
              <a:pPr>
                <a:tabLst>
                  <a:tab pos="444500" algn="l"/>
                  <a:tab pos="901700" algn="l"/>
                  <a:tab pos="1346200" algn="l"/>
                  <a:tab pos="1792288" algn="l"/>
                </a:tabLst>
                <a:defRPr/>
              </a:pPr>
              <a:endParaRPr lang="en-SG" sz="1600" b="1" dirty="0">
                <a:latin typeface="Courier New" pitchFamily="49" charset="0"/>
                <a:cs typeface="Courier New" pitchFamily="49" charset="0"/>
              </a:endParaRPr>
            </a:p>
            <a:p>
              <a:pPr>
                <a:tabLst>
                  <a:tab pos="444500" algn="l"/>
                  <a:tab pos="901700" algn="l"/>
                  <a:tab pos="1346200" algn="l"/>
                  <a:tab pos="1792288" algn="l"/>
                </a:tabLst>
                <a:defRPr/>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else</a:t>
              </a:r>
            </a:p>
            <a:p>
              <a:pPr>
                <a:tabLst>
                  <a:tab pos="444500" algn="l"/>
                  <a:tab pos="901700" algn="l"/>
                  <a:tab pos="1346200" algn="l"/>
                  <a:tab pos="1792288" algn="l"/>
                </a:tabLst>
                <a:defRPr/>
              </a:pP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printf</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a:t>
              </a:r>
              <a:r>
                <a:rPr lang="en-SG" sz="1600" b="1" dirty="0">
                  <a:solidFill>
                    <a:srgbClr val="FF0000"/>
                  </a:solidFill>
                  <a:latin typeface="Courier New" pitchFamily="49" charset="0"/>
                  <a:cs typeface="Courier New" pitchFamily="49" charset="0"/>
                </a:rPr>
                <a:t>%s </a:t>
              </a:r>
              <a:r>
                <a:rPr lang="en-SG" sz="1600" b="1" dirty="0">
                  <a:solidFill>
                    <a:srgbClr val="006600"/>
                  </a:solidFill>
                  <a:latin typeface="Courier New" pitchFamily="49" charset="0"/>
                  <a:cs typeface="Courier New" pitchFamily="49" charset="0"/>
                </a:rPr>
                <a:t>is younger</a:t>
              </a:r>
              <a:r>
                <a:rPr lang="en-SG" sz="1600" b="1" dirty="0">
                  <a:solidFill>
                    <a:srgbClr val="FF0000"/>
                  </a:solidFill>
                  <a:latin typeface="Courier New" pitchFamily="49" charset="0"/>
                  <a:cs typeface="Courier New" pitchFamily="49" charset="0"/>
                </a:rPr>
                <a:t>\n</a:t>
              </a:r>
              <a:r>
                <a:rPr lang="en-SG" sz="1600" b="1" dirty="0">
                  <a:solidFill>
                    <a:srgbClr val="006600"/>
                  </a:solidFill>
                  <a:latin typeface="Courier New" pitchFamily="49" charset="0"/>
                  <a:cs typeface="Courier New" pitchFamily="49" charset="0"/>
                </a:rPr>
                <a:t>"</a:t>
              </a: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person1.name);</a:t>
              </a:r>
            </a:p>
            <a:p>
              <a:pPr>
                <a:tabLst>
                  <a:tab pos="444500" algn="l"/>
                  <a:tab pos="901700" algn="l"/>
                  <a:tab pos="1346200" algn="l"/>
                  <a:tab pos="1792288" algn="l"/>
                </a:tabLst>
                <a:defRPr/>
              </a:pPr>
              <a:endParaRPr lang="en-SG" sz="1600" b="1" dirty="0">
                <a:latin typeface="Courier New" pitchFamily="49" charset="0"/>
                <a:cs typeface="Courier New" pitchFamily="49" charset="0"/>
              </a:endParaRPr>
            </a:p>
            <a:p>
              <a:pPr>
                <a:tabLst>
                  <a:tab pos="444500" algn="l"/>
                  <a:tab pos="901700" algn="l"/>
                  <a:tab pos="1346200" algn="l"/>
                  <a:tab pos="1792288" algn="l"/>
                </a:tabLst>
                <a:defRPr/>
              </a:pPr>
              <a:r>
                <a:rPr lang="en-SG" sz="1600" b="1" dirty="0" smtClean="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a:tabLst>
                  <a:tab pos="444500" algn="l"/>
                  <a:tab pos="901700" algn="l"/>
                  <a:tab pos="1346200" algn="l"/>
                  <a:tab pos="1792288" algn="l"/>
                </a:tabLst>
                <a:defRPr/>
              </a:pPr>
              <a:r>
                <a:rPr lang="en-SG" sz="1600" b="1" dirty="0">
                  <a:latin typeface="Courier New" pitchFamily="49" charset="0"/>
                  <a:cs typeface="Courier New" pitchFamily="49" charset="0"/>
                </a:rPr>
                <a:t>}</a:t>
              </a:r>
              <a:endParaRPr lang="en-US" sz="1600" b="1" dirty="0">
                <a:latin typeface="Courier New" pitchFamily="49" charset="0"/>
              </a:endParaRPr>
            </a:p>
          </p:txBody>
        </p:sp>
        <p:sp>
          <p:nvSpPr>
            <p:cNvPr id="12" name="Rectangle 11"/>
            <p:cNvSpPr/>
            <p:nvPr/>
          </p:nvSpPr>
          <p:spPr>
            <a:xfrm>
              <a:off x="7024183" y="1133217"/>
              <a:ext cx="1133644"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Week12_Ex1.c</a:t>
              </a:r>
              <a:endParaRPr lang="en-SG" sz="1100" dirty="0"/>
            </a:p>
          </p:txBody>
        </p:sp>
      </p:grpSp>
    </p:spTree>
    <p:extLst>
      <p:ext uri="{BB962C8B-B14F-4D97-AF65-F5344CB8AC3E}">
        <p14:creationId xmlns:p14="http://schemas.microsoft.com/office/powerpoint/2010/main" val="106033865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r>
              <a:rPr lang="en-GB" dirty="0"/>
              <a:t>Week </a:t>
            </a:r>
            <a:r>
              <a:rPr lang="en-GB" dirty="0" smtClean="0"/>
              <a:t>12</a:t>
            </a:r>
            <a:r>
              <a:rPr lang="en-GB" smtClean="0"/>
              <a:t>: Structures</a:t>
            </a:r>
            <a:endParaRPr lang="en-GB" sz="9600" dirty="0"/>
          </a:p>
        </p:txBody>
      </p:sp>
      <p:sp>
        <p:nvSpPr>
          <p:cNvPr id="3" name="Content Placeholder 2"/>
          <p:cNvSpPr>
            <a:spLocks noGrp="1"/>
          </p:cNvSpPr>
          <p:nvPr>
            <p:ph idx="1"/>
          </p:nvPr>
        </p:nvSpPr>
        <p:spPr>
          <a:xfrm>
            <a:off x="457200" y="1371600"/>
            <a:ext cx="8229600" cy="2616101"/>
          </a:xfrm>
        </p:spPr>
        <p:txBody>
          <a:bodyPr>
            <a:spAutoFit/>
          </a:bodyPr>
          <a:lstStyle/>
          <a:p>
            <a:pPr>
              <a:spcBef>
                <a:spcPts val="1200"/>
              </a:spcBef>
              <a:buClr>
                <a:srgbClr val="00007D"/>
              </a:buClr>
            </a:pPr>
            <a:r>
              <a:rPr lang="en-SG" sz="2800" kern="1200" dirty="0">
                <a:solidFill>
                  <a:srgbClr val="C00000"/>
                </a:solidFill>
              </a:rPr>
              <a:t>Objectives:</a:t>
            </a:r>
          </a:p>
          <a:p>
            <a:pPr lvl="1">
              <a:spcBef>
                <a:spcPts val="1200"/>
              </a:spcBef>
              <a:buClr>
                <a:srgbClr val="9999CC"/>
              </a:buClr>
              <a:buFont typeface="Wingdings" pitchFamily="2" charset="2"/>
              <a:buChar char="q"/>
            </a:pPr>
            <a:r>
              <a:rPr lang="en-SG" sz="2400" dirty="0">
                <a:solidFill>
                  <a:srgbClr val="0000FF"/>
                </a:solidFill>
              </a:rPr>
              <a:t>Create user-defined structures.</a:t>
            </a:r>
            <a:endParaRPr lang="en-SG" sz="2400" kern="1200" dirty="0">
              <a:solidFill>
                <a:srgbClr val="0000FF"/>
              </a:solidFill>
              <a:ea typeface="+mn-ea"/>
            </a:endParaRPr>
          </a:p>
          <a:p>
            <a:pPr lvl="1">
              <a:spcBef>
                <a:spcPts val="1200"/>
              </a:spcBef>
              <a:buClr>
                <a:srgbClr val="9999CC"/>
              </a:buClr>
              <a:buFont typeface="Wingdings" pitchFamily="2" charset="2"/>
              <a:buChar char="q"/>
            </a:pPr>
            <a:r>
              <a:rPr lang="en-SG" sz="2400" kern="1200" dirty="0">
                <a:solidFill>
                  <a:srgbClr val="0000FF"/>
                </a:solidFill>
                <a:ea typeface="+mn-ea"/>
              </a:rPr>
              <a:t>Computations with structures</a:t>
            </a:r>
            <a:r>
              <a:rPr lang="en-SG" sz="2400" kern="1200" dirty="0" smtClean="0">
                <a:solidFill>
                  <a:srgbClr val="0000FF"/>
                </a:solidFill>
                <a:ea typeface="+mn-ea"/>
              </a:rPr>
              <a:t>.</a:t>
            </a:r>
          </a:p>
          <a:p>
            <a:pPr lvl="1">
              <a:spcBef>
                <a:spcPts val="1200"/>
              </a:spcBef>
              <a:buClr>
                <a:srgbClr val="9999CC"/>
              </a:buClr>
              <a:buFont typeface="Wingdings" pitchFamily="2" charset="2"/>
              <a:buChar char="q"/>
            </a:pPr>
            <a:r>
              <a:rPr lang="en-SG" sz="2400" kern="1200" dirty="0">
                <a:solidFill>
                  <a:srgbClr val="0000FF"/>
                </a:solidFill>
                <a:ea typeface="+mn-ea"/>
              </a:rPr>
              <a:t>Return structures as results of function calls</a:t>
            </a:r>
            <a:r>
              <a:rPr lang="en-SG" sz="2400" kern="1200" dirty="0" smtClean="0">
                <a:solidFill>
                  <a:srgbClr val="0000FF"/>
                </a:solidFill>
                <a:ea typeface="+mn-ea"/>
              </a:rPr>
              <a:t>.</a:t>
            </a:r>
          </a:p>
          <a:p>
            <a:pPr lvl="1">
              <a:spcBef>
                <a:spcPts val="1200"/>
              </a:spcBef>
              <a:buClr>
                <a:srgbClr val="9999CC"/>
              </a:buClr>
              <a:buFont typeface="Wingdings" pitchFamily="2" charset="2"/>
              <a:buChar char="q"/>
            </a:pPr>
            <a:r>
              <a:rPr lang="en-SG" sz="2400" kern="1200" dirty="0">
                <a:solidFill>
                  <a:srgbClr val="0000FF"/>
                </a:solidFill>
                <a:ea typeface="+mn-ea"/>
              </a:rPr>
              <a:t>Use structures together with </a:t>
            </a:r>
            <a:r>
              <a:rPr lang="en-SG" sz="2400" kern="1200" dirty="0" smtClean="0">
                <a:solidFill>
                  <a:srgbClr val="0000FF"/>
                </a:solidFill>
                <a:ea typeface="+mn-ea"/>
              </a:rPr>
              <a:t>array.</a:t>
            </a:r>
            <a:endParaRPr lang="en-SG" sz="2400" kern="1200" dirty="0">
              <a:solidFill>
                <a:srgbClr val="0000FF"/>
              </a:solidFill>
              <a:ea typeface="+mn-ea"/>
            </a:endParaRPr>
          </a:p>
        </p:txBody>
      </p:sp>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solidFill>
                  <a:srgbClr val="000000"/>
                </a:solidFill>
              </a:rPr>
              <a:t>CS1010 Programming Methodology</a:t>
            </a:r>
          </a:p>
        </p:txBody>
      </p:sp>
      <p:sp>
        <p:nvSpPr>
          <p:cNvPr id="11" name="Content Placeholder 2"/>
          <p:cNvSpPr txBox="1">
            <a:spLocks/>
          </p:cNvSpPr>
          <p:nvPr/>
        </p:nvSpPr>
        <p:spPr bwMode="auto">
          <a:xfrm>
            <a:off x="457196" y="4307211"/>
            <a:ext cx="8229600" cy="15696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1200"/>
              </a:spcBef>
              <a:buClr>
                <a:srgbClr val="00007D"/>
              </a:buClr>
            </a:pPr>
            <a:r>
              <a:rPr lang="en-SG" sz="2800" dirty="0" smtClean="0">
                <a:solidFill>
                  <a:srgbClr val="C00000"/>
                </a:solidFill>
              </a:rPr>
              <a:t>References:</a:t>
            </a:r>
          </a:p>
          <a:p>
            <a:pPr lvl="1">
              <a:spcBef>
                <a:spcPts val="1200"/>
              </a:spcBef>
              <a:buClr>
                <a:srgbClr val="9999CC"/>
              </a:buClr>
              <a:buFont typeface="Wingdings" pitchFamily="2" charset="2"/>
              <a:buChar char="q"/>
            </a:pPr>
            <a:r>
              <a:rPr lang="en-SG" sz="2400" dirty="0">
                <a:solidFill>
                  <a:srgbClr val="0000FF"/>
                </a:solidFill>
              </a:rPr>
              <a:t>Chapter </a:t>
            </a:r>
            <a:r>
              <a:rPr lang="en-SG" sz="2400" dirty="0" smtClean="0">
                <a:solidFill>
                  <a:srgbClr val="0000FF"/>
                </a:solidFill>
              </a:rPr>
              <a:t>8</a:t>
            </a:r>
          </a:p>
          <a:p>
            <a:pPr lvl="2">
              <a:spcBef>
                <a:spcPts val="1200"/>
              </a:spcBef>
              <a:buClr>
                <a:srgbClr val="9999CC"/>
              </a:buClr>
              <a:buSzPct val="85000"/>
              <a:buFont typeface="Arial" pitchFamily="34" charset="0"/>
              <a:buChar char="◊"/>
            </a:pPr>
            <a:r>
              <a:rPr lang="en-SG" sz="2200" dirty="0" smtClean="0">
                <a:solidFill>
                  <a:srgbClr val="0000FF"/>
                </a:solidFill>
              </a:rPr>
              <a:t>Lessons </a:t>
            </a:r>
            <a:r>
              <a:rPr lang="en-SG" sz="2200" dirty="0">
                <a:solidFill>
                  <a:srgbClr val="0000FF"/>
                </a:solidFill>
              </a:rPr>
              <a:t>8.1 – </a:t>
            </a:r>
            <a:r>
              <a:rPr lang="en-SG" sz="2200" dirty="0" smtClean="0">
                <a:solidFill>
                  <a:srgbClr val="0000FF"/>
                </a:solidFill>
              </a:rPr>
              <a:t>8.5</a:t>
            </a:r>
            <a:endParaRPr lang="en-SG" sz="2200" dirty="0">
              <a:solidFill>
                <a:srgbClr val="0000FF"/>
              </a:solidFill>
            </a:endParaRPr>
          </a:p>
        </p:txBody>
      </p:sp>
      <p:sp>
        <p:nvSpPr>
          <p:cNvPr id="8"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solidFill>
                  <a:srgbClr val="000000"/>
                </a:solidFill>
              </a:rPr>
              <a:t>Week12 - </a:t>
            </a:r>
            <a:fld id="{D49BE81B-3DA1-4D29-AC5A-6FBE662ADA16}" type="slidenum">
              <a:rPr lang="en-US" sz="1000">
                <a:solidFill>
                  <a:srgbClr val="000000"/>
                </a:solidFill>
              </a:rPr>
              <a:pPr algn="r" eaLnBrk="1" hangingPunct="1"/>
              <a:t>2</a:t>
            </a:fld>
            <a:endParaRPr lang="en-US" sz="1000" dirty="0">
              <a:solidFill>
                <a:srgbClr val="000000"/>
              </a:solidFill>
            </a:endParaRPr>
          </a:p>
        </p:txBody>
      </p:sp>
    </p:spTree>
    <p:extLst>
      <p:ext uri="{BB962C8B-B14F-4D97-AF65-F5344CB8AC3E}">
        <p14:creationId xmlns:p14="http://schemas.microsoft.com/office/powerpoint/2010/main" val="15395243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cs typeface="Arial" pitchFamily="34" charset="0"/>
              </a:rPr>
              <a:t>6. Passing Structures to Functions</a:t>
            </a:r>
            <a:endParaRPr lang="en-SG" dirty="0"/>
          </a:p>
        </p:txBody>
      </p:sp>
      <p:sp>
        <p:nvSpPr>
          <p:cNvPr id="2" name="Content Placeholder 1"/>
          <p:cNvSpPr>
            <a:spLocks noGrp="1"/>
          </p:cNvSpPr>
          <p:nvPr>
            <p:ph idx="1"/>
          </p:nvPr>
        </p:nvSpPr>
        <p:spPr>
          <a:xfrm>
            <a:off x="457200" y="1371600"/>
            <a:ext cx="8229600" cy="3323987"/>
          </a:xfrm>
        </p:spPr>
        <p:txBody>
          <a:bodyPr wrap="square">
            <a:spAutoFit/>
          </a:bodyPr>
          <a:lstStyle/>
          <a:p>
            <a:pPr>
              <a:spcBef>
                <a:spcPts val="600"/>
              </a:spcBef>
              <a:spcAft>
                <a:spcPts val="600"/>
              </a:spcAft>
            </a:pPr>
            <a:r>
              <a:rPr lang="en-US" sz="2800" dirty="0" smtClean="0">
                <a:solidFill>
                  <a:schemeClr val="tx1"/>
                </a:solidFill>
              </a:rPr>
              <a:t>Call-by-value parameter passing</a:t>
            </a:r>
          </a:p>
          <a:p>
            <a:pPr lvl="1">
              <a:spcBef>
                <a:spcPts val="0"/>
              </a:spcBef>
              <a:spcAft>
                <a:spcPts val="1200"/>
              </a:spcAft>
              <a:buFont typeface="Wingdings" pitchFamily="2" charset="2"/>
              <a:buChar char="q"/>
            </a:pPr>
            <a:r>
              <a:rPr lang="en-US" sz="2400" dirty="0" smtClean="0">
                <a:solidFill>
                  <a:srgbClr val="0000FF"/>
                </a:solidFill>
              </a:rPr>
              <a:t>The </a:t>
            </a:r>
            <a:r>
              <a:rPr lang="en-US" sz="2400" dirty="0">
                <a:solidFill>
                  <a:srgbClr val="0000FF"/>
                </a:solidFill>
              </a:rPr>
              <a:t>entire structure is copied</a:t>
            </a:r>
            <a:r>
              <a:rPr lang="en-US" sz="2400" dirty="0">
                <a:solidFill>
                  <a:schemeClr val="tx1"/>
                </a:solidFill>
              </a:rPr>
              <a:t>, i.e</a:t>
            </a:r>
            <a:r>
              <a:rPr lang="en-US" sz="2400" dirty="0" smtClean="0">
                <a:solidFill>
                  <a:schemeClr val="tx1"/>
                </a:solidFill>
              </a:rPr>
              <a:t>., </a:t>
            </a:r>
            <a:r>
              <a:rPr lang="en-US" sz="2400" dirty="0">
                <a:solidFill>
                  <a:schemeClr val="tx1"/>
                </a:solidFill>
              </a:rPr>
              <a:t>members of the actual parameter are copied into the corresponding members of the formal </a:t>
            </a:r>
            <a:r>
              <a:rPr lang="en-US" sz="2400" dirty="0" smtClean="0">
                <a:solidFill>
                  <a:schemeClr val="tx1"/>
                </a:solidFill>
              </a:rPr>
              <a:t>parameter</a:t>
            </a:r>
          </a:p>
          <a:p>
            <a:pPr lvl="1">
              <a:spcBef>
                <a:spcPts val="0"/>
              </a:spcBef>
              <a:spcAft>
                <a:spcPts val="1200"/>
              </a:spcAft>
            </a:pPr>
            <a:endParaRPr lang="en-US" sz="2400" dirty="0">
              <a:solidFill>
                <a:schemeClr val="tx1"/>
              </a:solidFill>
            </a:endParaRPr>
          </a:p>
          <a:p>
            <a:pPr>
              <a:spcBef>
                <a:spcPts val="600"/>
              </a:spcBef>
              <a:spcAft>
                <a:spcPts val="1200"/>
              </a:spcAft>
            </a:pPr>
            <a:r>
              <a:rPr lang="en-US" sz="2800" dirty="0" smtClean="0">
                <a:solidFill>
                  <a:schemeClr val="tx1"/>
                </a:solidFill>
              </a:rPr>
              <a:t>Let’s modify </a:t>
            </a:r>
            <a:r>
              <a:rPr lang="en-US" sz="2800" dirty="0"/>
              <a:t>Week12_Demo1.c </a:t>
            </a:r>
            <a:r>
              <a:rPr lang="en-US" sz="2800" dirty="0">
                <a:solidFill>
                  <a:schemeClr val="tx1"/>
                </a:solidFill>
              </a:rPr>
              <a:t>into </a:t>
            </a:r>
            <a:r>
              <a:rPr lang="en-US" sz="2800" dirty="0"/>
              <a:t>Week12_Demo2.c </a:t>
            </a:r>
            <a:r>
              <a:rPr lang="en-US" sz="2800" dirty="0">
                <a:solidFill>
                  <a:schemeClr val="tx1"/>
                </a:solidFill>
              </a:rPr>
              <a:t>to illustrate this</a:t>
            </a:r>
            <a:r>
              <a:rPr lang="en-US" sz="2800" dirty="0" smtClean="0">
                <a:solidFill>
                  <a:schemeClr val="tx1"/>
                </a:solidFill>
              </a:rPr>
              <a:t>.</a:t>
            </a:r>
            <a:endParaRPr lang="en-US" sz="2800" dirty="0">
              <a:solidFill>
                <a:schemeClr val="tx1"/>
              </a:solidFill>
            </a:endParaRPr>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1"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20</a:t>
            </a:fld>
            <a:endParaRPr lang="en-US" sz="1000" dirty="0"/>
          </a:p>
        </p:txBody>
      </p:sp>
    </p:spTree>
    <p:extLst>
      <p:ext uri="{BB962C8B-B14F-4D97-AF65-F5344CB8AC3E}">
        <p14:creationId xmlns:p14="http://schemas.microsoft.com/office/powerpoint/2010/main" val="17171145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
                                            <p:txEl>
                                              <p:pRg st="3" end="3"/>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dissolve">
                                      <p:cBhvr>
                                        <p:cTn id="11" dur="500"/>
                                        <p:tgtEl>
                                          <p:spTgt spid="2">
                                            <p:txEl>
                                              <p:pRg st="0" end="0"/>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dissolve">
                                      <p:cBhvr>
                                        <p:cTn id="14"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cs typeface="Arial" pitchFamily="34" charset="0"/>
              </a:rPr>
              <a:t>6. Demo #</a:t>
            </a:r>
            <a:r>
              <a:rPr lang="en-GB" dirty="0" smtClean="0">
                <a:cs typeface="Arial" pitchFamily="34" charset="0"/>
              </a:rPr>
              <a:t>2</a:t>
            </a:r>
            <a:endParaRPr lang="en-SG" dirty="0"/>
          </a:p>
        </p:txBody>
      </p:sp>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8"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21</a:t>
            </a:fld>
            <a:endParaRPr lang="en-US" sz="1000" dirty="0"/>
          </a:p>
        </p:txBody>
      </p:sp>
      <p:grpSp>
        <p:nvGrpSpPr>
          <p:cNvPr id="11" name="Group 10"/>
          <p:cNvGrpSpPr/>
          <p:nvPr/>
        </p:nvGrpSpPr>
        <p:grpSpPr>
          <a:xfrm>
            <a:off x="555282" y="1136739"/>
            <a:ext cx="8032968" cy="5509200"/>
            <a:chOff x="123290" y="1129853"/>
            <a:chExt cx="8032968" cy="5509200"/>
          </a:xfrm>
        </p:grpSpPr>
        <p:sp>
          <p:nvSpPr>
            <p:cNvPr id="12" name="TextBox 11"/>
            <p:cNvSpPr txBox="1"/>
            <p:nvPr/>
          </p:nvSpPr>
          <p:spPr bwMode="auto">
            <a:xfrm>
              <a:off x="123290" y="1129853"/>
              <a:ext cx="8032968" cy="550920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a:tabLst>
                  <a:tab pos="444500" algn="l"/>
                  <a:tab pos="901700" algn="l"/>
                  <a:tab pos="1346200" algn="l"/>
                  <a:tab pos="1792288" algn="l"/>
                </a:tabLst>
                <a:defRPr/>
              </a:pPr>
              <a:r>
                <a:rPr lang="en-US" sz="1600" b="1" dirty="0" smtClean="0">
                  <a:solidFill>
                    <a:srgbClr val="0000FF"/>
                  </a:solidFill>
                  <a:latin typeface="Courier New" pitchFamily="49" charset="0"/>
                  <a:cs typeface="Courier New" pitchFamily="49" charset="0"/>
                </a:rPr>
                <a:t>void</a:t>
              </a:r>
              <a:r>
                <a:rPr lang="en-US" sz="1600" b="1" dirty="0" smtClean="0">
                  <a:latin typeface="Courier New" pitchFamily="49" charset="0"/>
                  <a:cs typeface="Courier New" pitchFamily="49" charset="0"/>
                </a:rPr>
                <a:t> </a:t>
              </a:r>
              <a:r>
                <a:rPr lang="en-US" sz="1600" b="1" dirty="0" err="1">
                  <a:latin typeface="Courier New" pitchFamily="49" charset="0"/>
                  <a:cs typeface="Courier New" pitchFamily="49" charset="0"/>
                </a:rPr>
                <a:t>print_player</a:t>
              </a:r>
              <a:r>
                <a:rPr lang="en-US" sz="1600" b="1" dirty="0">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char</a:t>
              </a:r>
              <a:r>
                <a:rPr lang="en-US" sz="1600" b="1" dirty="0">
                  <a:latin typeface="Courier New" pitchFamily="49" charset="0"/>
                  <a:cs typeface="Courier New" pitchFamily="49" charset="0"/>
                </a:rPr>
                <a:t> *, </a:t>
              </a:r>
              <a:r>
                <a:rPr lang="en-US" sz="1600" b="1" dirty="0" err="1">
                  <a:solidFill>
                    <a:srgbClr val="CC6600"/>
                  </a:solidFill>
                  <a:latin typeface="Courier New" pitchFamily="49" charset="0"/>
                </a:rPr>
                <a:t>player_t</a:t>
              </a:r>
              <a:r>
                <a:rPr lang="en-US" sz="1600" b="1" dirty="0">
                  <a:latin typeface="Courier New" pitchFamily="49" charset="0"/>
                  <a:cs typeface="Courier New" pitchFamily="49" charset="0"/>
                </a:rPr>
                <a:t>);</a:t>
              </a:r>
            </a:p>
            <a:p>
              <a:pPr>
                <a:tabLst>
                  <a:tab pos="444500" algn="l"/>
                  <a:tab pos="901700" algn="l"/>
                  <a:tab pos="1346200" algn="l"/>
                  <a:tab pos="1792288" algn="l"/>
                </a:tabLst>
                <a:defRPr/>
              </a:pPr>
              <a:endParaRPr lang="en-US" sz="1600" b="1" dirty="0">
                <a:latin typeface="Courier New" pitchFamily="49" charset="0"/>
                <a:cs typeface="Courier New" pitchFamily="49" charset="0"/>
              </a:endParaRPr>
            </a:p>
            <a:p>
              <a:pPr>
                <a:tabLst>
                  <a:tab pos="444500" algn="l"/>
                  <a:tab pos="901700" algn="l"/>
                  <a:tab pos="1346200" algn="l"/>
                  <a:tab pos="1792288" algn="l"/>
                </a:tabLst>
                <a:defRPr/>
              </a:pP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main(</a:t>
              </a: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a:t>
              </a:r>
            </a:p>
            <a:p>
              <a:pPr>
                <a:tabLst>
                  <a:tab pos="444500" algn="l"/>
                  <a:tab pos="901700" algn="l"/>
                  <a:tab pos="1346200" algn="l"/>
                  <a:tab pos="1792288" algn="l"/>
                </a:tabLst>
                <a:defRPr/>
              </a:pPr>
              <a:r>
                <a:rPr lang="en-US" sz="1600" b="1" dirty="0">
                  <a:latin typeface="Courier New" pitchFamily="49" charset="0"/>
                  <a:cs typeface="Courier New" pitchFamily="49" charset="0"/>
                </a:rPr>
                <a:t>{</a:t>
              </a:r>
            </a:p>
            <a:p>
              <a:pPr>
                <a:tabLst>
                  <a:tab pos="444500" algn="l"/>
                  <a:tab pos="901700" algn="l"/>
                  <a:tab pos="1346200" algn="l"/>
                  <a:tab pos="1792288" algn="l"/>
                </a:tabLst>
                <a:defRPr/>
              </a:pPr>
              <a:r>
                <a:rPr lang="en-US" sz="1600" b="1" dirty="0">
                  <a:latin typeface="Courier New" pitchFamily="49" charset="0"/>
                  <a:cs typeface="Courier New" pitchFamily="49" charset="0"/>
                </a:rPr>
                <a:t>	</a:t>
              </a:r>
              <a:r>
                <a:rPr lang="en-US" sz="1600" b="1" dirty="0" err="1">
                  <a:solidFill>
                    <a:srgbClr val="CC6600"/>
                  </a:solidFill>
                  <a:latin typeface="Courier New" pitchFamily="49" charset="0"/>
                </a:rPr>
                <a:t>player_t</a:t>
              </a:r>
              <a:r>
                <a:rPr lang="en-US" sz="1600" b="1" dirty="0">
                  <a:latin typeface="Courier New" pitchFamily="49" charset="0"/>
                  <a:cs typeface="Courier New" pitchFamily="49" charset="0"/>
                </a:rPr>
                <a:t> player1 = { </a:t>
              </a:r>
              <a:r>
                <a:rPr lang="en-US" sz="1600" b="1" dirty="0">
                  <a:solidFill>
                    <a:srgbClr val="006600"/>
                  </a:solidFill>
                  <a:latin typeface="Courier New" pitchFamily="49" charset="0"/>
                  <a:cs typeface="Courier New" pitchFamily="49" charset="0"/>
                </a:rPr>
                <a:t>"</a:t>
              </a:r>
              <a:r>
                <a:rPr lang="en-US" sz="1600" b="1" dirty="0" err="1">
                  <a:solidFill>
                    <a:srgbClr val="006600"/>
                  </a:solidFill>
                  <a:latin typeface="Courier New" pitchFamily="49" charset="0"/>
                  <a:cs typeface="Courier New" pitchFamily="49" charset="0"/>
                </a:rPr>
                <a:t>Brusco</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23</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'M'</a:t>
              </a: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player2;</a:t>
              </a:r>
            </a:p>
            <a:p>
              <a:pPr>
                <a:tabLst>
                  <a:tab pos="444500" algn="l"/>
                  <a:tab pos="901700" algn="l"/>
                  <a:tab pos="1346200" algn="l"/>
                  <a:tab pos="1792288" algn="l"/>
                </a:tabLst>
                <a:defRPr/>
              </a:pPr>
              <a:endParaRPr lang="en-US" sz="1600" b="1" dirty="0">
                <a:latin typeface="Courier New" pitchFamily="49" charset="0"/>
                <a:cs typeface="Courier New" pitchFamily="49" charset="0"/>
              </a:endParaRPr>
            </a:p>
            <a:p>
              <a:pPr>
                <a:tabLst>
                  <a:tab pos="444500" algn="l"/>
                  <a:tab pos="901700" algn="l"/>
                  <a:tab pos="1346200" algn="l"/>
                  <a:tab pos="1792288"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strcpy</a:t>
              </a:r>
              <a:r>
                <a:rPr lang="en-US" sz="1600" b="1" dirty="0">
                  <a:latin typeface="Courier New" pitchFamily="49" charset="0"/>
                  <a:cs typeface="Courier New" pitchFamily="49" charset="0"/>
                </a:rPr>
                <a:t>(player2.name, </a:t>
              </a:r>
              <a:r>
                <a:rPr lang="en-US" sz="1600" b="1" dirty="0">
                  <a:solidFill>
                    <a:srgbClr val="006600"/>
                  </a:solidFill>
                  <a:latin typeface="Courier New" pitchFamily="49" charset="0"/>
                  <a:cs typeface="Courier New" pitchFamily="49" charset="0"/>
                </a:rPr>
                <a:t>"July"</a:t>
              </a:r>
              <a:r>
                <a:rPr lang="en-US" sz="1600" b="1" dirty="0">
                  <a:latin typeface="Courier New" pitchFamily="49" charset="0"/>
                  <a:cs typeface="Courier New" pitchFamily="49" charset="0"/>
                </a:rPr>
                <a:t>);</a:t>
              </a:r>
            </a:p>
            <a:p>
              <a:pPr>
                <a:tabLst>
                  <a:tab pos="444500" algn="l"/>
                  <a:tab pos="901700" algn="l"/>
                  <a:tab pos="1346200" algn="l"/>
                  <a:tab pos="1792288" algn="l"/>
                </a:tabLst>
                <a:defRPr/>
              </a:pPr>
              <a:r>
                <a:rPr lang="en-US" sz="1600" b="1" dirty="0">
                  <a:latin typeface="Courier New" pitchFamily="49" charset="0"/>
                  <a:cs typeface="Courier New" pitchFamily="49" charset="0"/>
                </a:rPr>
                <a:t>	player2.age = </a:t>
              </a:r>
              <a:r>
                <a:rPr lang="en-US" sz="1600" b="1" dirty="0">
                  <a:solidFill>
                    <a:srgbClr val="006600"/>
                  </a:solidFill>
                  <a:latin typeface="Courier New" pitchFamily="49" charset="0"/>
                  <a:cs typeface="Courier New" pitchFamily="49" charset="0"/>
                </a:rPr>
                <a:t>21</a:t>
              </a:r>
              <a:r>
                <a:rPr lang="en-US" sz="1600" b="1" dirty="0">
                  <a:latin typeface="Courier New" pitchFamily="49" charset="0"/>
                  <a:cs typeface="Courier New" pitchFamily="49" charset="0"/>
                </a:rPr>
                <a:t>;</a:t>
              </a:r>
            </a:p>
            <a:p>
              <a:pPr>
                <a:tabLst>
                  <a:tab pos="444500" algn="l"/>
                  <a:tab pos="901700" algn="l"/>
                  <a:tab pos="1346200" algn="l"/>
                  <a:tab pos="1792288" algn="l"/>
                </a:tabLst>
                <a:defRPr/>
              </a:pPr>
              <a:r>
                <a:rPr lang="en-US" sz="1600" b="1" dirty="0">
                  <a:latin typeface="Courier New" pitchFamily="49" charset="0"/>
                  <a:cs typeface="Courier New" pitchFamily="49" charset="0"/>
                </a:rPr>
                <a:t>	player2.gender = </a:t>
              </a:r>
              <a:r>
                <a:rPr lang="en-US" sz="1600" b="1" dirty="0">
                  <a:solidFill>
                    <a:srgbClr val="006600"/>
                  </a:solidFill>
                  <a:latin typeface="Courier New" pitchFamily="49" charset="0"/>
                  <a:cs typeface="Courier New" pitchFamily="49" charset="0"/>
                </a:rPr>
                <a:t>'F'</a:t>
              </a:r>
              <a:r>
                <a:rPr lang="en-US" sz="1600" b="1" dirty="0">
                  <a:latin typeface="Courier New" pitchFamily="49" charset="0"/>
                  <a:cs typeface="Courier New" pitchFamily="49" charset="0"/>
                </a:rPr>
                <a:t>;</a:t>
              </a:r>
            </a:p>
            <a:p>
              <a:pPr>
                <a:tabLst>
                  <a:tab pos="444500" algn="l"/>
                  <a:tab pos="901700" algn="l"/>
                  <a:tab pos="1346200" algn="l"/>
                  <a:tab pos="1792288" algn="l"/>
                </a:tabLst>
                <a:defRPr/>
              </a:pPr>
              <a:endParaRPr lang="en-US" sz="1600" b="1" dirty="0">
                <a:latin typeface="Courier New" pitchFamily="49" charset="0"/>
                <a:cs typeface="Courier New" pitchFamily="49" charset="0"/>
              </a:endParaRPr>
            </a:p>
            <a:p>
              <a:pPr>
                <a:tabLst>
                  <a:tab pos="444500" algn="l"/>
                  <a:tab pos="901700" algn="l"/>
                  <a:tab pos="1346200" algn="l"/>
                  <a:tab pos="1792288"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print_player</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"player1: "</a:t>
              </a:r>
              <a:r>
                <a:rPr lang="en-US" sz="1600" b="1" dirty="0">
                  <a:latin typeface="Courier New" pitchFamily="49" charset="0"/>
                  <a:cs typeface="Courier New" pitchFamily="49" charset="0"/>
                </a:rPr>
                <a:t>, player1);</a:t>
              </a:r>
            </a:p>
            <a:p>
              <a:pPr>
                <a:tabLst>
                  <a:tab pos="444500" algn="l"/>
                  <a:tab pos="901700" algn="l"/>
                  <a:tab pos="1346200" algn="l"/>
                  <a:tab pos="1792288"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print_player</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"player2: "</a:t>
              </a:r>
              <a:r>
                <a:rPr lang="en-US" sz="1600" b="1" dirty="0">
                  <a:latin typeface="Courier New" pitchFamily="49" charset="0"/>
                  <a:cs typeface="Courier New" pitchFamily="49" charset="0"/>
                </a:rPr>
                <a:t>, player2</a:t>
              </a:r>
              <a:r>
                <a:rPr lang="en-US" sz="1600" b="1" dirty="0" smtClean="0">
                  <a:latin typeface="Courier New" pitchFamily="49" charset="0"/>
                  <a:cs typeface="Courier New" pitchFamily="49" charset="0"/>
                </a:rPr>
                <a:t>);</a:t>
              </a:r>
            </a:p>
            <a:p>
              <a:pPr>
                <a:tabLst>
                  <a:tab pos="444500" algn="l"/>
                  <a:tab pos="901700" algn="l"/>
                  <a:tab pos="1346200" algn="l"/>
                  <a:tab pos="1792288" algn="l"/>
                </a:tabLst>
                <a:defRPr/>
              </a:pPr>
              <a:endParaRPr lang="en-US" sz="1600" b="1" dirty="0">
                <a:latin typeface="Courier New" pitchFamily="49" charset="0"/>
                <a:cs typeface="Courier New" pitchFamily="49" charset="0"/>
              </a:endParaRPr>
            </a:p>
            <a:p>
              <a:pPr>
                <a:tabLst>
                  <a:tab pos="444500" algn="l"/>
                  <a:tab pos="901700" algn="l"/>
                  <a:tab pos="1346200" algn="l"/>
                  <a:tab pos="1792288" algn="l"/>
                </a:tabLst>
                <a:defRPr/>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tabLst>
                  <a:tab pos="444500" algn="l"/>
                  <a:tab pos="901700" algn="l"/>
                  <a:tab pos="1346200" algn="l"/>
                  <a:tab pos="1792288" algn="l"/>
                </a:tabLst>
                <a:defRPr/>
              </a:pPr>
              <a:r>
                <a:rPr lang="en-US" sz="1600" b="1" dirty="0" smtClean="0">
                  <a:latin typeface="Courier New" pitchFamily="49" charset="0"/>
                  <a:cs typeface="Courier New" pitchFamily="49" charset="0"/>
                </a:rPr>
                <a:t>}</a:t>
              </a:r>
            </a:p>
            <a:p>
              <a:pPr>
                <a:tabLst>
                  <a:tab pos="444500" algn="l"/>
                  <a:tab pos="901700" algn="l"/>
                  <a:tab pos="1346200" algn="l"/>
                  <a:tab pos="1792288" algn="l"/>
                </a:tabLst>
                <a:defRPr/>
              </a:pPr>
              <a:endParaRPr lang="en-US" sz="1600" b="1" dirty="0" smtClean="0">
                <a:solidFill>
                  <a:srgbClr val="000000"/>
                </a:solidFill>
                <a:latin typeface="Courier New" pitchFamily="49" charset="0"/>
                <a:cs typeface="Courier New" pitchFamily="49" charset="0"/>
              </a:endParaRPr>
            </a:p>
            <a:p>
              <a:pPr>
                <a:tabLst>
                  <a:tab pos="444500" algn="l"/>
                  <a:tab pos="901700" algn="l"/>
                  <a:tab pos="1346200" algn="l"/>
                  <a:tab pos="1792288" algn="l"/>
                </a:tabLst>
                <a:defRPr/>
              </a:pPr>
              <a:endParaRPr lang="en-US" sz="1600" b="1" dirty="0">
                <a:solidFill>
                  <a:srgbClr val="000000"/>
                </a:solidFill>
                <a:latin typeface="Courier New" pitchFamily="49" charset="0"/>
                <a:cs typeface="Courier New" pitchFamily="49" charset="0"/>
              </a:endParaRPr>
            </a:p>
            <a:p>
              <a:pPr>
                <a:tabLst>
                  <a:tab pos="444500" algn="l"/>
                  <a:tab pos="901700" algn="l"/>
                  <a:tab pos="1346200" algn="l"/>
                  <a:tab pos="1792288" algn="l"/>
                </a:tabLst>
                <a:defRPr/>
              </a:pP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print_player</a:t>
              </a:r>
              <a:r>
                <a:rPr lang="en-US" sz="1600" b="1" dirty="0">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char</a:t>
              </a:r>
              <a:r>
                <a:rPr lang="en-US" sz="1600" b="1" dirty="0">
                  <a:latin typeface="Courier New" pitchFamily="49" charset="0"/>
                  <a:cs typeface="Courier New" pitchFamily="49" charset="0"/>
                </a:rPr>
                <a:t> *header, </a:t>
              </a:r>
              <a:r>
                <a:rPr lang="en-US" sz="1600" b="1" dirty="0" err="1">
                  <a:solidFill>
                    <a:srgbClr val="CC6600"/>
                  </a:solidFill>
                  <a:latin typeface="Courier New" pitchFamily="49" charset="0"/>
                </a:rPr>
                <a:t>player_t</a:t>
              </a:r>
              <a:r>
                <a:rPr lang="en-US" sz="1600" b="1" dirty="0">
                  <a:latin typeface="Courier New" pitchFamily="49" charset="0"/>
                  <a:cs typeface="Courier New" pitchFamily="49" charset="0"/>
                </a:rPr>
                <a:t> player)</a:t>
              </a:r>
            </a:p>
            <a:p>
              <a:pPr>
                <a:tabLst>
                  <a:tab pos="444500" algn="l"/>
                  <a:tab pos="901700" algn="l"/>
                  <a:tab pos="1346200" algn="l"/>
                  <a:tab pos="1792288" algn="l"/>
                </a:tabLst>
                <a:defRPr/>
              </a:pPr>
              <a:r>
                <a:rPr lang="en-US" sz="1600" b="1" dirty="0">
                  <a:latin typeface="Courier New" pitchFamily="49" charset="0"/>
                  <a:cs typeface="Courier New" pitchFamily="49" charset="0"/>
                </a:rPr>
                <a:t>{</a:t>
              </a:r>
            </a:p>
            <a:p>
              <a:pPr>
                <a:tabLst>
                  <a:tab pos="444500" algn="l"/>
                  <a:tab pos="901700" algn="l"/>
                  <a:tab pos="1346200" algn="l"/>
                  <a:tab pos="1792288"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a:t>
              </a:r>
              <a:r>
                <a:rPr lang="en-US" sz="1600" b="1" dirty="0">
                  <a:solidFill>
                    <a:srgbClr val="FF00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s</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name </a:t>
              </a:r>
              <a:r>
                <a:rPr lang="en-US" sz="1600" b="1" dirty="0">
                  <a:solidFill>
                    <a:srgbClr val="006600"/>
                  </a:solidFill>
                  <a:latin typeface="Courier New" pitchFamily="49" charset="0"/>
                  <a:cs typeface="Courier New" pitchFamily="49" charset="0"/>
                </a:rPr>
                <a:t>= </a:t>
              </a:r>
              <a:r>
                <a:rPr lang="en-US" sz="1600" b="1" dirty="0">
                  <a:solidFill>
                    <a:srgbClr val="FF0000"/>
                  </a:solidFill>
                  <a:latin typeface="Courier New" pitchFamily="49" charset="0"/>
                  <a:cs typeface="Courier New" pitchFamily="49" charset="0"/>
                </a:rPr>
                <a:t>%s</a:t>
              </a:r>
              <a:r>
                <a:rPr lang="en-US" sz="1600" b="1" dirty="0">
                  <a:solidFill>
                    <a:srgbClr val="006600"/>
                  </a:solidFill>
                  <a:latin typeface="Courier New" pitchFamily="49" charset="0"/>
                  <a:cs typeface="Courier New" pitchFamily="49" charset="0"/>
                </a:rPr>
                <a:t>; age =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gender = </a:t>
              </a:r>
              <a:r>
                <a:rPr lang="en-US" sz="1600" b="1" dirty="0">
                  <a:solidFill>
                    <a:srgbClr val="FF0000"/>
                  </a:solidFill>
                  <a:latin typeface="Courier New" pitchFamily="49" charset="0"/>
                  <a:cs typeface="Courier New" pitchFamily="49" charset="0"/>
                </a:rPr>
                <a:t>%c\n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header,</a:t>
              </a:r>
            </a:p>
            <a:p>
              <a:pPr>
                <a:tabLst>
                  <a:tab pos="444500" algn="l"/>
                  <a:tab pos="901700" algn="l"/>
                  <a:tab pos="1346200" algn="l"/>
                  <a:tab pos="1792288" algn="l"/>
                </a:tabLst>
                <a:defRPr/>
              </a:pPr>
              <a:r>
                <a:rPr lang="en-US" sz="1600" b="1" dirty="0">
                  <a:latin typeface="Courier New" pitchFamily="49" charset="0"/>
                  <a:cs typeface="Courier New" pitchFamily="49" charset="0"/>
                </a:rPr>
                <a:t>	       player.name, </a:t>
              </a:r>
              <a:r>
                <a:rPr lang="en-US" sz="1600" b="1" dirty="0" err="1">
                  <a:latin typeface="Courier New" pitchFamily="49" charset="0"/>
                  <a:cs typeface="Courier New" pitchFamily="49" charset="0"/>
                </a:rPr>
                <a:t>player.age</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player.gender</a:t>
              </a:r>
              <a:r>
                <a:rPr lang="en-US" sz="1600" b="1" dirty="0">
                  <a:latin typeface="Courier New" pitchFamily="49" charset="0"/>
                  <a:cs typeface="Courier New" pitchFamily="49" charset="0"/>
                </a:rPr>
                <a:t>);</a:t>
              </a:r>
            </a:p>
            <a:p>
              <a:pPr>
                <a:tabLst>
                  <a:tab pos="444500" algn="l"/>
                  <a:tab pos="901700" algn="l"/>
                  <a:tab pos="1346200" algn="l"/>
                  <a:tab pos="1792288" algn="l"/>
                </a:tabLst>
                <a:defRPr/>
              </a:pPr>
              <a:r>
                <a:rPr lang="en-US" sz="1600" b="1" dirty="0" smtClean="0">
                  <a:latin typeface="Courier New" pitchFamily="49" charset="0"/>
                  <a:cs typeface="Courier New" pitchFamily="49" charset="0"/>
                </a:rPr>
                <a:t>}</a:t>
              </a:r>
              <a:endParaRPr lang="en-SG" sz="1600" b="1" dirty="0">
                <a:solidFill>
                  <a:srgbClr val="000000"/>
                </a:solidFill>
                <a:latin typeface="Courier New" pitchFamily="49" charset="0"/>
                <a:cs typeface="Courier New" pitchFamily="49" charset="0"/>
              </a:endParaRPr>
            </a:p>
          </p:txBody>
        </p:sp>
        <p:sp>
          <p:nvSpPr>
            <p:cNvPr id="13" name="Rectangle 12"/>
            <p:cNvSpPr/>
            <p:nvPr/>
          </p:nvSpPr>
          <p:spPr>
            <a:xfrm>
              <a:off x="6809023" y="1133217"/>
              <a:ext cx="1345240"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Week12_Demo2.c</a:t>
              </a:r>
              <a:endParaRPr lang="en-SG" sz="1100" dirty="0"/>
            </a:p>
          </p:txBody>
        </p:sp>
      </p:grpSp>
      <p:sp>
        <p:nvSpPr>
          <p:cNvPr id="15" name="Line Callout 2 (Border and Accent Bar) 14"/>
          <p:cNvSpPr/>
          <p:nvPr/>
        </p:nvSpPr>
        <p:spPr bwMode="auto">
          <a:xfrm>
            <a:off x="5944972" y="1490478"/>
            <a:ext cx="1904739" cy="646331"/>
          </a:xfrm>
          <a:prstGeom prst="accentBorderCallout2">
            <a:avLst>
              <a:gd name="adj1" fmla="val 18750"/>
              <a:gd name="adj2" fmla="val -8333"/>
              <a:gd name="adj3" fmla="val 20565"/>
              <a:gd name="adj4" fmla="val -25442"/>
              <a:gd name="adj5" fmla="val -3506"/>
              <a:gd name="adj6" fmla="val -81036"/>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wrap="square">
            <a:spAutoFit/>
          </a:bodyPr>
          <a:lstStyle/>
          <a:p>
            <a:pPr>
              <a:defRPr/>
            </a:pPr>
            <a:r>
              <a:rPr lang="en-US" dirty="0" smtClean="0">
                <a:latin typeface="Calibri" pitchFamily="34" charset="0"/>
                <a:cs typeface="Calibri" pitchFamily="34" charset="0"/>
              </a:rPr>
              <a:t>second parameter is of type </a:t>
            </a:r>
            <a:r>
              <a:rPr lang="en-US" dirty="0" err="1" smtClean="0">
                <a:solidFill>
                  <a:srgbClr val="C00000"/>
                </a:solidFill>
                <a:latin typeface="Calibri" pitchFamily="34" charset="0"/>
                <a:cs typeface="Calibri" pitchFamily="34" charset="0"/>
              </a:rPr>
              <a:t>player_t</a:t>
            </a:r>
            <a:endParaRPr lang="en-SG" dirty="0">
              <a:solidFill>
                <a:srgbClr val="C00000"/>
              </a:solidFill>
              <a:latin typeface="Calibri" pitchFamily="34" charset="0"/>
              <a:cs typeface="Calibri" pitchFamily="34" charset="0"/>
            </a:endParaRPr>
          </a:p>
        </p:txBody>
      </p:sp>
      <p:sp>
        <p:nvSpPr>
          <p:cNvPr id="17" name="Line Callout 2 (Border and Accent Bar) 16"/>
          <p:cNvSpPr/>
          <p:nvPr/>
        </p:nvSpPr>
        <p:spPr bwMode="auto">
          <a:xfrm>
            <a:off x="6027662" y="2784008"/>
            <a:ext cx="2196000" cy="646331"/>
          </a:xfrm>
          <a:prstGeom prst="accentBorderCallout2">
            <a:avLst>
              <a:gd name="adj1" fmla="val 18750"/>
              <a:gd name="adj2" fmla="val -8333"/>
              <a:gd name="adj3" fmla="val 20565"/>
              <a:gd name="adj4" fmla="val -25442"/>
              <a:gd name="adj5" fmla="val 134465"/>
              <a:gd name="adj6" fmla="val -69906"/>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wrap="square">
            <a:spAutoFit/>
          </a:bodyPr>
          <a:lstStyle/>
          <a:p>
            <a:pPr>
              <a:defRPr/>
            </a:pPr>
            <a:r>
              <a:rPr lang="en-US" dirty="0" smtClean="0">
                <a:latin typeface="Calibri" pitchFamily="34" charset="0"/>
                <a:cs typeface="Calibri" pitchFamily="34" charset="0"/>
              </a:rPr>
              <a:t>pass a structure variable to a function</a:t>
            </a:r>
            <a:endParaRPr lang="en-SG" dirty="0">
              <a:solidFill>
                <a:srgbClr val="C00000"/>
              </a:solidFill>
              <a:latin typeface="Calibri" pitchFamily="34" charset="0"/>
              <a:cs typeface="Calibri" pitchFamily="34" charset="0"/>
            </a:endParaRPr>
          </a:p>
        </p:txBody>
      </p:sp>
      <p:sp>
        <p:nvSpPr>
          <p:cNvPr id="18" name="Line Callout 2 (Border and Accent Bar) 17"/>
          <p:cNvSpPr/>
          <p:nvPr/>
        </p:nvSpPr>
        <p:spPr bwMode="auto">
          <a:xfrm>
            <a:off x="1441525" y="4785103"/>
            <a:ext cx="2739149" cy="369332"/>
          </a:xfrm>
          <a:prstGeom prst="accentBorderCallout2">
            <a:avLst>
              <a:gd name="adj1" fmla="val 60058"/>
              <a:gd name="adj2" fmla="val 105178"/>
              <a:gd name="adj3" fmla="val 80939"/>
              <a:gd name="adj4" fmla="val 119440"/>
              <a:gd name="adj5" fmla="val 159886"/>
              <a:gd name="adj6" fmla="val 146216"/>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wrap="square">
            <a:spAutoFit/>
          </a:bodyPr>
          <a:lstStyle/>
          <a:p>
            <a:pPr>
              <a:defRPr/>
            </a:pPr>
            <a:r>
              <a:rPr lang="en-US" dirty="0" smtClean="0">
                <a:latin typeface="Calibri" pitchFamily="34" charset="0"/>
                <a:cs typeface="Calibri" pitchFamily="34" charset="0"/>
              </a:rPr>
              <a:t>receive a structure variable</a:t>
            </a:r>
            <a:endParaRPr lang="en-SG" dirty="0">
              <a:solidFill>
                <a:srgbClr val="C00000"/>
              </a:solidFill>
              <a:latin typeface="Calibri" pitchFamily="34" charset="0"/>
              <a:cs typeface="Calibri" pitchFamily="34" charset="0"/>
            </a:endParaRPr>
          </a:p>
        </p:txBody>
      </p:sp>
      <p:sp>
        <p:nvSpPr>
          <p:cNvPr id="19" name="TextBox 18"/>
          <p:cNvSpPr txBox="1"/>
          <p:nvPr/>
        </p:nvSpPr>
        <p:spPr>
          <a:xfrm>
            <a:off x="5142151" y="4160289"/>
            <a:ext cx="3723181" cy="954107"/>
          </a:xfrm>
          <a:prstGeom prst="rect">
            <a:avLst/>
          </a:prstGeom>
          <a:ln w="19050">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pPr>
              <a:defRPr/>
            </a:pPr>
            <a:r>
              <a:rPr lang="en-US" sz="1400" dirty="0"/>
              <a:t>player1: name = </a:t>
            </a:r>
            <a:r>
              <a:rPr lang="en-US" sz="1400" dirty="0" err="1"/>
              <a:t>Brusco</a:t>
            </a:r>
            <a:r>
              <a:rPr lang="en-US" sz="1400" dirty="0"/>
              <a:t>; age = 23; gender = M</a:t>
            </a:r>
          </a:p>
          <a:p>
            <a:pPr>
              <a:defRPr/>
            </a:pPr>
            <a:r>
              <a:rPr lang="en-US" sz="1400" dirty="0"/>
              <a:t>player2: name = July; age = 21; gender = </a:t>
            </a:r>
            <a:r>
              <a:rPr lang="en-US" sz="1400" dirty="0" smtClean="0"/>
              <a:t>F</a:t>
            </a:r>
            <a:endParaRPr lang="en-SG" sz="1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3200" dirty="0">
                <a:cs typeface="Arial" pitchFamily="34" charset="0"/>
              </a:rPr>
              <a:t>7. Passing Address of Structure to Functions (</a:t>
            </a:r>
            <a:r>
              <a:rPr lang="en-GB" sz="3200" dirty="0" smtClean="0">
                <a:cs typeface="Arial" pitchFamily="34" charset="0"/>
              </a:rPr>
              <a:t>1/2)</a:t>
            </a:r>
            <a:endParaRPr lang="en-SG" sz="3200" dirty="0"/>
          </a:p>
        </p:txBody>
      </p:sp>
      <p:sp>
        <p:nvSpPr>
          <p:cNvPr id="9" name="Content Placeholder 2"/>
          <p:cNvSpPr>
            <a:spLocks noGrp="1"/>
          </p:cNvSpPr>
          <p:nvPr>
            <p:ph idx="1"/>
          </p:nvPr>
        </p:nvSpPr>
        <p:spPr>
          <a:xfrm>
            <a:off x="457200" y="1371600"/>
            <a:ext cx="8229600" cy="4724370"/>
          </a:xfrm>
        </p:spPr>
        <p:txBody>
          <a:bodyPr>
            <a:spAutoFit/>
          </a:bodyPr>
          <a:lstStyle/>
          <a:p>
            <a:pPr>
              <a:spcBef>
                <a:spcPts val="600"/>
              </a:spcBef>
            </a:pPr>
            <a:r>
              <a:rPr lang="en-US" sz="2600" dirty="0">
                <a:solidFill>
                  <a:schemeClr val="tx1"/>
                </a:solidFill>
              </a:rPr>
              <a:t>Like an ordinary variable </a:t>
            </a:r>
            <a:r>
              <a:rPr lang="en-US" sz="2600" dirty="0" smtClean="0">
                <a:solidFill>
                  <a:schemeClr val="tx1"/>
                </a:solidFill>
              </a:rPr>
              <a:t>(</a:t>
            </a:r>
            <a:r>
              <a:rPr lang="en-US" sz="2600" dirty="0" err="1" smtClean="0">
                <a:latin typeface="Calibri" pitchFamily="34" charset="0"/>
                <a:cs typeface="Calibri" pitchFamily="34" charset="0"/>
              </a:rPr>
              <a:t>int</a:t>
            </a:r>
            <a:r>
              <a:rPr lang="en-US" sz="2600" dirty="0">
                <a:solidFill>
                  <a:schemeClr val="tx1"/>
                </a:solidFill>
              </a:rPr>
              <a:t>, </a:t>
            </a:r>
            <a:r>
              <a:rPr lang="en-US" sz="2600" dirty="0">
                <a:latin typeface="Calibri" pitchFamily="34" charset="0"/>
                <a:cs typeface="Calibri" pitchFamily="34" charset="0"/>
              </a:rPr>
              <a:t>char</a:t>
            </a:r>
            <a:r>
              <a:rPr lang="en-US" sz="2600" dirty="0" smtClean="0">
                <a:solidFill>
                  <a:schemeClr val="tx1"/>
                </a:solidFill>
              </a:rPr>
              <a:t>, </a:t>
            </a:r>
            <a:r>
              <a:rPr lang="en-US" sz="2600" dirty="0">
                <a:latin typeface="Calibri" pitchFamily="34" charset="0"/>
                <a:cs typeface="Calibri" pitchFamily="34" charset="0"/>
              </a:rPr>
              <a:t>double</a:t>
            </a:r>
            <a:r>
              <a:rPr lang="en-US" sz="2600" dirty="0" smtClean="0">
                <a:solidFill>
                  <a:schemeClr val="tx1"/>
                </a:solidFill>
              </a:rPr>
              <a:t>…), </a:t>
            </a:r>
            <a:r>
              <a:rPr lang="en-US" sz="2600" dirty="0">
                <a:solidFill>
                  <a:schemeClr val="tx1"/>
                </a:solidFill>
              </a:rPr>
              <a:t>when a structure variable is passed to a function, </a:t>
            </a:r>
            <a:r>
              <a:rPr lang="en-US" sz="2600" dirty="0"/>
              <a:t>a separate copy of it is made </a:t>
            </a:r>
            <a:r>
              <a:rPr lang="en-US" sz="2600" dirty="0">
                <a:solidFill>
                  <a:schemeClr val="tx1"/>
                </a:solidFill>
              </a:rPr>
              <a:t>in the </a:t>
            </a:r>
            <a:r>
              <a:rPr lang="en-US" sz="2600" dirty="0" smtClean="0">
                <a:solidFill>
                  <a:schemeClr val="tx1"/>
                </a:solidFill>
              </a:rPr>
              <a:t>function been called.</a:t>
            </a:r>
          </a:p>
          <a:p>
            <a:pPr lvl="1">
              <a:spcBef>
                <a:spcPts val="600"/>
              </a:spcBef>
              <a:buFont typeface="Wingdings" pitchFamily="2" charset="2"/>
              <a:buChar char="q"/>
            </a:pPr>
            <a:r>
              <a:rPr lang="en-US" sz="2200" dirty="0" smtClean="0"/>
              <a:t>Call-by-value</a:t>
            </a:r>
          </a:p>
          <a:p>
            <a:pPr>
              <a:spcBef>
                <a:spcPts val="600"/>
              </a:spcBef>
            </a:pPr>
            <a:r>
              <a:rPr lang="en-US" sz="2600" dirty="0">
                <a:solidFill>
                  <a:schemeClr val="tx1"/>
                </a:solidFill>
              </a:rPr>
              <a:t>Hence, the original structure variable </a:t>
            </a:r>
            <a:r>
              <a:rPr lang="en-US" sz="2600" dirty="0"/>
              <a:t>will not be modified by the function</a:t>
            </a:r>
            <a:r>
              <a:rPr lang="en-US" sz="2600" dirty="0" smtClean="0">
                <a:solidFill>
                  <a:schemeClr val="tx1"/>
                </a:solidFill>
              </a:rPr>
              <a:t>.</a:t>
            </a:r>
          </a:p>
          <a:p>
            <a:pPr>
              <a:spcBef>
                <a:spcPts val="600"/>
              </a:spcBef>
            </a:pPr>
            <a:r>
              <a:rPr lang="en-US" sz="2600" dirty="0">
                <a:solidFill>
                  <a:schemeClr val="tx1"/>
                </a:solidFill>
              </a:rPr>
              <a:t>To allow the function to modify the content of the original structure variable, you need to pass in the</a:t>
            </a:r>
            <a:r>
              <a:rPr lang="en-US" sz="2600" dirty="0"/>
              <a:t> address (pointer) of the structure variable </a:t>
            </a:r>
            <a:r>
              <a:rPr lang="en-US" sz="2600" dirty="0">
                <a:solidFill>
                  <a:schemeClr val="tx1"/>
                </a:solidFill>
              </a:rPr>
              <a:t>to the function</a:t>
            </a:r>
            <a:r>
              <a:rPr lang="en-US" sz="2600" dirty="0" smtClean="0">
                <a:solidFill>
                  <a:schemeClr val="tx1"/>
                </a:solidFill>
              </a:rPr>
              <a:t>.</a:t>
            </a:r>
            <a:endParaRPr lang="en-US" sz="2600" dirty="0">
              <a:solidFill>
                <a:schemeClr val="tx1"/>
              </a:solidFill>
            </a:endParaRPr>
          </a:p>
        </p:txBody>
      </p:sp>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8"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22</a:t>
            </a:fld>
            <a:endParaRPr lang="en-US" sz="1000" dirty="0"/>
          </a:p>
        </p:txBody>
      </p:sp>
    </p:spTree>
    <p:extLst>
      <p:ext uri="{BB962C8B-B14F-4D97-AF65-F5344CB8AC3E}">
        <p14:creationId xmlns:p14="http://schemas.microsoft.com/office/powerpoint/2010/main" val="16183456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dissolve">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dissolve">
                                      <p:cBhvr>
                                        <p:cTn id="15" dur="500"/>
                                        <p:tgtEl>
                                          <p:spTgt spid="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dissolve">
                                      <p:cBhvr>
                                        <p:cTn id="2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TextBox 10"/>
          <p:cNvSpPr txBox="1"/>
          <p:nvPr/>
        </p:nvSpPr>
        <p:spPr bwMode="auto">
          <a:xfrm>
            <a:off x="555282" y="1136739"/>
            <a:ext cx="8032968" cy="5262979"/>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a:tabLst>
                <a:tab pos="444500" algn="l"/>
                <a:tab pos="901700" algn="l"/>
                <a:tab pos="1346200" algn="l"/>
                <a:tab pos="1792288" algn="l"/>
              </a:tabLst>
              <a:defRPr/>
            </a:pP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main(</a:t>
            </a: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a:t>
            </a:r>
          </a:p>
          <a:p>
            <a:pPr>
              <a:tabLst>
                <a:tab pos="444500" algn="l"/>
                <a:tab pos="901700" algn="l"/>
                <a:tab pos="1346200" algn="l"/>
                <a:tab pos="1792288" algn="l"/>
              </a:tabLst>
              <a:defRPr/>
            </a:pPr>
            <a:r>
              <a:rPr lang="en-US" sz="1600" b="1" dirty="0">
                <a:latin typeface="Courier New" pitchFamily="49" charset="0"/>
                <a:cs typeface="Courier New" pitchFamily="49" charset="0"/>
              </a:rPr>
              <a:t>{</a:t>
            </a:r>
          </a:p>
          <a:p>
            <a:pPr>
              <a:tabLst>
                <a:tab pos="444500" algn="l"/>
                <a:tab pos="901700" algn="l"/>
                <a:tab pos="1346200" algn="l"/>
                <a:tab pos="1792288" algn="l"/>
              </a:tabLst>
              <a:defRPr/>
            </a:pPr>
            <a:r>
              <a:rPr lang="en-US" sz="1600" b="1" dirty="0">
                <a:latin typeface="Courier New" pitchFamily="49" charset="0"/>
                <a:cs typeface="Courier New" pitchFamily="49" charset="0"/>
              </a:rPr>
              <a:t>	</a:t>
            </a:r>
            <a:r>
              <a:rPr lang="en-US" sz="1600" b="1" dirty="0" err="1">
                <a:solidFill>
                  <a:srgbClr val="CC6600"/>
                </a:solidFill>
                <a:latin typeface="Courier New" pitchFamily="49" charset="0"/>
              </a:rPr>
              <a:t>player_t</a:t>
            </a:r>
            <a:r>
              <a:rPr lang="en-US" sz="1600" b="1" dirty="0">
                <a:latin typeface="Courier New" pitchFamily="49" charset="0"/>
                <a:cs typeface="Courier New" pitchFamily="49" charset="0"/>
              </a:rPr>
              <a:t> player1 = { </a:t>
            </a:r>
            <a:r>
              <a:rPr lang="en-US" sz="1600" b="1" dirty="0">
                <a:solidFill>
                  <a:srgbClr val="006600"/>
                </a:solidFill>
                <a:latin typeface="Courier New" pitchFamily="49" charset="0"/>
                <a:cs typeface="Courier New" pitchFamily="49" charset="0"/>
              </a:rPr>
              <a:t>"</a:t>
            </a:r>
            <a:r>
              <a:rPr lang="en-US" sz="1600" b="1" dirty="0" err="1">
                <a:solidFill>
                  <a:srgbClr val="006600"/>
                </a:solidFill>
                <a:latin typeface="Courier New" pitchFamily="49" charset="0"/>
                <a:cs typeface="Courier New" pitchFamily="49" charset="0"/>
              </a:rPr>
              <a:t>Brusco</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23</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'M'</a:t>
            </a:r>
            <a:r>
              <a:rPr lang="en-US" sz="1600" b="1" dirty="0">
                <a:latin typeface="Courier New" pitchFamily="49" charset="0"/>
                <a:cs typeface="Courier New" pitchFamily="49" charset="0"/>
              </a:rPr>
              <a:t> };</a:t>
            </a:r>
          </a:p>
          <a:p>
            <a:pPr>
              <a:tabLst>
                <a:tab pos="444500" algn="l"/>
                <a:tab pos="901700" algn="l"/>
                <a:tab pos="1346200" algn="l"/>
                <a:tab pos="1792288" algn="l"/>
              </a:tabLst>
              <a:defRPr/>
            </a:pPr>
            <a:endParaRPr lang="en-US" sz="1600" b="1" dirty="0">
              <a:latin typeface="Courier New" pitchFamily="49" charset="0"/>
              <a:cs typeface="Courier New" pitchFamily="49" charset="0"/>
            </a:endParaRPr>
          </a:p>
          <a:p>
            <a:pPr>
              <a:tabLst>
                <a:tab pos="358775" algn="l"/>
                <a:tab pos="715963" algn="l"/>
                <a:tab pos="1074738" algn="l"/>
              </a:tabLst>
            </a:pPr>
            <a:r>
              <a:rPr lang="en-US" sz="1600" b="1" dirty="0">
                <a:latin typeface="Courier New" pitchFamily="49" charset="0"/>
              </a:rPr>
              <a:t>    </a:t>
            </a:r>
            <a:r>
              <a:rPr lang="en-US" sz="1600" b="1" dirty="0">
                <a:solidFill>
                  <a:srgbClr val="800000"/>
                </a:solidFill>
                <a:latin typeface="Courier New" pitchFamily="49" charset="0"/>
              </a:rPr>
              <a:t>// to change </a:t>
            </a:r>
            <a:r>
              <a:rPr lang="en-US" sz="1600" b="1" dirty="0" smtClean="0">
                <a:solidFill>
                  <a:srgbClr val="800000"/>
                </a:solidFill>
                <a:latin typeface="Courier New" pitchFamily="49" charset="0"/>
              </a:rPr>
              <a:t>player1's </a:t>
            </a:r>
            <a:r>
              <a:rPr lang="en-US" sz="1600" b="1" dirty="0">
                <a:solidFill>
                  <a:srgbClr val="800000"/>
                </a:solidFill>
                <a:latin typeface="Courier New" pitchFamily="49" charset="0"/>
              </a:rPr>
              <a:t>name and age</a:t>
            </a:r>
          </a:p>
          <a:p>
            <a:pPr>
              <a:tabLst>
                <a:tab pos="358775" algn="l"/>
                <a:tab pos="715963" algn="l"/>
                <a:tab pos="1074738" algn="l"/>
              </a:tabLst>
            </a:pPr>
            <a:r>
              <a:rPr lang="en-US" sz="1600" b="1" dirty="0">
                <a:latin typeface="Courier New" pitchFamily="49" charset="0"/>
              </a:rPr>
              <a:t>    </a:t>
            </a:r>
            <a:r>
              <a:rPr lang="en-US" sz="1600" b="1" dirty="0" err="1">
                <a:latin typeface="Courier New" pitchFamily="49" charset="0"/>
              </a:rPr>
              <a:t>change_name_and_age</a:t>
            </a:r>
            <a:r>
              <a:rPr lang="en-US" sz="1600" b="1" dirty="0">
                <a:latin typeface="Courier New" pitchFamily="49" charset="0"/>
              </a:rPr>
              <a:t>(</a:t>
            </a:r>
            <a:r>
              <a:rPr lang="en-US" sz="1600" b="1" dirty="0">
                <a:solidFill>
                  <a:srgbClr val="CC6600"/>
                </a:solidFill>
                <a:latin typeface="Courier New" pitchFamily="49" charset="0"/>
              </a:rPr>
              <a:t>&amp;player1</a:t>
            </a:r>
            <a:r>
              <a:rPr lang="en-US" sz="1600" b="1" dirty="0">
                <a:latin typeface="Courier New" pitchFamily="49" charset="0"/>
              </a:rPr>
              <a:t>); </a:t>
            </a:r>
          </a:p>
          <a:p>
            <a:pPr>
              <a:tabLst>
                <a:tab pos="444500" algn="l"/>
                <a:tab pos="901700" algn="l"/>
                <a:tab pos="1346200" algn="l"/>
                <a:tab pos="1792288" algn="l"/>
              </a:tabLst>
              <a:defRPr/>
            </a:pP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a:t>
            </a:r>
          </a:p>
          <a:p>
            <a:pPr>
              <a:tabLst>
                <a:tab pos="444500" algn="l"/>
                <a:tab pos="901700" algn="l"/>
                <a:tab pos="1346200" algn="l"/>
                <a:tab pos="1792288" algn="l"/>
              </a:tabLst>
              <a:defRPr/>
            </a:pPr>
            <a:endParaRPr lang="en-US" sz="1600" b="1" dirty="0" smtClean="0">
              <a:latin typeface="Courier New" pitchFamily="49" charset="0"/>
              <a:cs typeface="Courier New" pitchFamily="49" charset="0"/>
            </a:endParaRPr>
          </a:p>
          <a:p>
            <a:pPr>
              <a:tabLst>
                <a:tab pos="444500" algn="l"/>
                <a:tab pos="901700" algn="l"/>
                <a:tab pos="1346200" algn="l"/>
                <a:tab pos="1792288" algn="l"/>
              </a:tabLst>
              <a:defRPr/>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a:p>
            <a:pPr>
              <a:tabLst>
                <a:tab pos="444500" algn="l"/>
                <a:tab pos="901700" algn="l"/>
                <a:tab pos="1346200" algn="l"/>
                <a:tab pos="1792288" algn="l"/>
              </a:tabLst>
              <a:defRPr/>
            </a:pPr>
            <a:endParaRPr lang="en-US" sz="1600" b="1" dirty="0">
              <a:solidFill>
                <a:srgbClr val="000000"/>
              </a:solidFill>
              <a:latin typeface="Courier New" pitchFamily="49" charset="0"/>
              <a:cs typeface="Courier New" pitchFamily="49" charset="0"/>
            </a:endParaRPr>
          </a:p>
          <a:p>
            <a:pPr>
              <a:tabLst>
                <a:tab pos="358775" algn="l"/>
                <a:tab pos="715963" algn="l"/>
                <a:tab pos="1074738" algn="l"/>
              </a:tabLst>
            </a:pPr>
            <a:r>
              <a:rPr lang="en-US" sz="1600" b="1" dirty="0">
                <a:solidFill>
                  <a:srgbClr val="800000"/>
                </a:solidFill>
                <a:latin typeface="Courier New" pitchFamily="49" charset="0"/>
              </a:rPr>
              <a:t>// to change a player’s name and age</a:t>
            </a:r>
          </a:p>
          <a:p>
            <a:pPr>
              <a:tabLst>
                <a:tab pos="358775" algn="l"/>
                <a:tab pos="715963" algn="l"/>
                <a:tab pos="1074738" algn="l"/>
              </a:tabLst>
            </a:pPr>
            <a:r>
              <a:rPr lang="en-US" sz="1600" b="1" dirty="0">
                <a:solidFill>
                  <a:srgbClr val="0000FF"/>
                </a:solidFill>
                <a:latin typeface="Courier New" pitchFamily="49" charset="0"/>
                <a:cs typeface="Courier New" pitchFamily="49" charset="0"/>
              </a:rPr>
              <a:t>void</a:t>
            </a:r>
            <a:r>
              <a:rPr lang="en-US" sz="1600" b="1" dirty="0">
                <a:latin typeface="Courier New" pitchFamily="49" charset="0"/>
              </a:rPr>
              <a:t> </a:t>
            </a:r>
            <a:r>
              <a:rPr lang="en-US" sz="1600" b="1" dirty="0" err="1">
                <a:latin typeface="Courier New" pitchFamily="49" charset="0"/>
              </a:rPr>
              <a:t>change_name_and_age</a:t>
            </a:r>
            <a:r>
              <a:rPr lang="en-US" sz="1600" b="1" dirty="0">
                <a:latin typeface="Courier New" pitchFamily="49" charset="0"/>
              </a:rPr>
              <a:t>(</a:t>
            </a:r>
            <a:r>
              <a:rPr lang="en-US" sz="1600" b="1" dirty="0" err="1">
                <a:solidFill>
                  <a:srgbClr val="CC6600"/>
                </a:solidFill>
                <a:latin typeface="Courier New" pitchFamily="49" charset="0"/>
              </a:rPr>
              <a:t>player_t</a:t>
            </a:r>
            <a:r>
              <a:rPr lang="en-US" sz="1600" b="1" dirty="0">
                <a:latin typeface="Courier New" pitchFamily="49" charset="0"/>
              </a:rPr>
              <a:t> </a:t>
            </a:r>
            <a:r>
              <a:rPr lang="en-US" sz="1600" b="1" dirty="0">
                <a:solidFill>
                  <a:srgbClr val="CC6600"/>
                </a:solidFill>
                <a:latin typeface="Courier New" pitchFamily="49" charset="0"/>
              </a:rPr>
              <a:t>*</a:t>
            </a:r>
            <a:r>
              <a:rPr lang="en-US" sz="1600" b="1" dirty="0" err="1">
                <a:solidFill>
                  <a:srgbClr val="CC6600"/>
                </a:solidFill>
                <a:latin typeface="Courier New" pitchFamily="49" charset="0"/>
              </a:rPr>
              <a:t>player_p</a:t>
            </a: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  	</a:t>
            </a:r>
            <a:r>
              <a:rPr lang="en-US" sz="1600" b="1" dirty="0">
                <a:solidFill>
                  <a:srgbClr val="0000FF"/>
                </a:solidFill>
                <a:latin typeface="Courier New" pitchFamily="49" charset="0"/>
                <a:cs typeface="Courier New" pitchFamily="49" charset="0"/>
              </a:rPr>
              <a:t>char</a:t>
            </a:r>
            <a:r>
              <a:rPr lang="en-US" sz="1600" b="1" dirty="0">
                <a:latin typeface="Courier New" pitchFamily="49" charset="0"/>
              </a:rPr>
              <a:t> </a:t>
            </a:r>
            <a:r>
              <a:rPr lang="en-US" sz="1600" b="1" dirty="0" err="1">
                <a:latin typeface="Courier New" pitchFamily="49" charset="0"/>
              </a:rPr>
              <a:t>new_name</a:t>
            </a:r>
            <a:r>
              <a:rPr lang="en-US" sz="1600" b="1" dirty="0">
                <a:latin typeface="Courier New" pitchFamily="49" charset="0"/>
              </a:rPr>
              <a:t>[</a:t>
            </a:r>
            <a:r>
              <a:rPr lang="en-US" sz="1600" b="1" dirty="0">
                <a:solidFill>
                  <a:srgbClr val="006600"/>
                </a:solidFill>
                <a:latin typeface="Courier New" pitchFamily="49" charset="0"/>
              </a:rPr>
              <a:t>12</a:t>
            </a: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rPr>
              <a:t> </a:t>
            </a:r>
            <a:r>
              <a:rPr lang="en-US" sz="1600" b="1" dirty="0" err="1">
                <a:latin typeface="Courier New" pitchFamily="49" charset="0"/>
              </a:rPr>
              <a:t>new_age</a:t>
            </a: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	</a:t>
            </a:r>
            <a:r>
              <a:rPr lang="en-US" sz="1600" b="1" dirty="0" err="1">
                <a:latin typeface="Courier New" pitchFamily="49" charset="0"/>
              </a:rPr>
              <a:t>printf</a:t>
            </a:r>
            <a:r>
              <a:rPr lang="en-US" sz="1600" b="1" dirty="0">
                <a:latin typeface="Courier New" pitchFamily="49" charset="0"/>
              </a:rPr>
              <a:t>(</a:t>
            </a:r>
            <a:r>
              <a:rPr lang="en-US" sz="1600" b="1" dirty="0">
                <a:solidFill>
                  <a:srgbClr val="006600"/>
                </a:solidFill>
                <a:latin typeface="Courier New" pitchFamily="49" charset="0"/>
              </a:rPr>
              <a:t>"Enter new name and age: "</a:t>
            </a: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	</a:t>
            </a:r>
            <a:r>
              <a:rPr lang="en-US" sz="1600" b="1" dirty="0" err="1">
                <a:latin typeface="Courier New" pitchFamily="49" charset="0"/>
              </a:rPr>
              <a:t>scanf</a:t>
            </a:r>
            <a:r>
              <a:rPr lang="en-US" sz="1600" b="1" dirty="0">
                <a:latin typeface="Courier New" pitchFamily="49" charset="0"/>
              </a:rPr>
              <a:t>(</a:t>
            </a:r>
            <a:r>
              <a:rPr lang="en-US" sz="1600" b="1" dirty="0">
                <a:solidFill>
                  <a:srgbClr val="006600"/>
                </a:solidFill>
                <a:latin typeface="Courier New" pitchFamily="49" charset="0"/>
              </a:rPr>
              <a:t>"</a:t>
            </a:r>
            <a:r>
              <a:rPr lang="en-US" sz="1600" b="1" dirty="0">
                <a:solidFill>
                  <a:srgbClr val="FF0000"/>
                </a:solidFill>
                <a:latin typeface="Courier New" pitchFamily="49" charset="0"/>
              </a:rPr>
              <a:t>%s %d</a:t>
            </a:r>
            <a:r>
              <a:rPr lang="en-US" sz="1600" b="1" dirty="0">
                <a:solidFill>
                  <a:srgbClr val="006600"/>
                </a:solidFill>
                <a:latin typeface="Courier New" pitchFamily="49" charset="0"/>
              </a:rPr>
              <a:t>"</a:t>
            </a:r>
            <a:r>
              <a:rPr lang="en-US" sz="1600" b="1" dirty="0">
                <a:latin typeface="Courier New" pitchFamily="49" charset="0"/>
              </a:rPr>
              <a:t>, </a:t>
            </a:r>
            <a:r>
              <a:rPr lang="en-US" sz="1600" b="1" dirty="0" err="1">
                <a:latin typeface="Courier New" pitchFamily="49" charset="0"/>
              </a:rPr>
              <a:t>new_name</a:t>
            </a:r>
            <a:r>
              <a:rPr lang="en-US" sz="1600" b="1" dirty="0">
                <a:latin typeface="Courier New" pitchFamily="49" charset="0"/>
              </a:rPr>
              <a:t>, &amp;</a:t>
            </a:r>
            <a:r>
              <a:rPr lang="en-US" sz="1600" b="1" dirty="0" err="1">
                <a:latin typeface="Courier New" pitchFamily="49" charset="0"/>
              </a:rPr>
              <a:t>new_age</a:t>
            </a:r>
            <a:r>
              <a:rPr lang="en-US" sz="1600" b="1" dirty="0">
                <a:latin typeface="Courier New" pitchFamily="49" charset="0"/>
              </a:rPr>
              <a:t>);</a:t>
            </a:r>
          </a:p>
          <a:p>
            <a:pPr>
              <a:tabLst>
                <a:tab pos="358775" algn="l"/>
                <a:tab pos="715963" algn="l"/>
                <a:tab pos="1074738" algn="l"/>
              </a:tabLst>
            </a:pPr>
            <a:endParaRPr lang="en-US" sz="1600" b="1" dirty="0">
              <a:latin typeface="Courier New" pitchFamily="49" charset="0"/>
            </a:endParaRPr>
          </a:p>
          <a:p>
            <a:pPr>
              <a:tabLst>
                <a:tab pos="358775" algn="l"/>
                <a:tab pos="715963" algn="l"/>
                <a:tab pos="1074738" algn="l"/>
              </a:tabLst>
            </a:pPr>
            <a:r>
              <a:rPr lang="en-US" sz="1600" b="1" dirty="0">
                <a:latin typeface="Courier New" pitchFamily="49" charset="0"/>
              </a:rPr>
              <a:t>	</a:t>
            </a:r>
            <a:r>
              <a:rPr lang="en-US" sz="1600" b="1" dirty="0" err="1">
                <a:latin typeface="Courier New" pitchFamily="49" charset="0"/>
              </a:rPr>
              <a:t>strcpy</a:t>
            </a:r>
            <a:r>
              <a:rPr lang="en-US" sz="1600" b="1" dirty="0">
                <a:latin typeface="Courier New" pitchFamily="49" charset="0"/>
              </a:rPr>
              <a:t>( </a:t>
            </a:r>
            <a:r>
              <a:rPr lang="en-US" sz="1600" b="1" dirty="0">
                <a:solidFill>
                  <a:srgbClr val="CC6600"/>
                </a:solidFill>
                <a:latin typeface="Courier New" pitchFamily="49" charset="0"/>
              </a:rPr>
              <a:t>(*</a:t>
            </a:r>
            <a:r>
              <a:rPr lang="en-US" sz="1600" b="1" dirty="0" err="1">
                <a:solidFill>
                  <a:srgbClr val="CC6600"/>
                </a:solidFill>
                <a:latin typeface="Courier New" pitchFamily="49" charset="0"/>
              </a:rPr>
              <a:t>player_p</a:t>
            </a:r>
            <a:r>
              <a:rPr lang="en-US" sz="1600" b="1" dirty="0">
                <a:solidFill>
                  <a:srgbClr val="CC6600"/>
                </a:solidFill>
                <a:latin typeface="Courier New" pitchFamily="49" charset="0"/>
              </a:rPr>
              <a:t>)</a:t>
            </a:r>
            <a:r>
              <a:rPr lang="en-US" sz="1600" b="1" dirty="0">
                <a:latin typeface="Courier New" pitchFamily="49" charset="0"/>
              </a:rPr>
              <a:t>.name, </a:t>
            </a:r>
            <a:r>
              <a:rPr lang="en-US" sz="1600" b="1" dirty="0" err="1">
                <a:latin typeface="Courier New" pitchFamily="49" charset="0"/>
              </a:rPr>
              <a:t>new_name</a:t>
            </a:r>
            <a:r>
              <a:rPr lang="en-US" sz="1600" b="1" dirty="0">
                <a:latin typeface="Courier New" pitchFamily="49" charset="0"/>
              </a:rPr>
              <a:t> );</a:t>
            </a:r>
          </a:p>
          <a:p>
            <a:pPr>
              <a:tabLst>
                <a:tab pos="358775" algn="l"/>
                <a:tab pos="715963" algn="l"/>
                <a:tab pos="1074738" algn="l"/>
              </a:tabLst>
            </a:pPr>
            <a:r>
              <a:rPr lang="en-US" sz="1600" b="1" dirty="0">
                <a:latin typeface="Courier New" pitchFamily="49" charset="0"/>
              </a:rPr>
              <a:t>	</a:t>
            </a:r>
            <a:r>
              <a:rPr lang="en-US" sz="1600" b="1" dirty="0">
                <a:solidFill>
                  <a:srgbClr val="CC6600"/>
                </a:solidFill>
                <a:latin typeface="Courier New" pitchFamily="49" charset="0"/>
              </a:rPr>
              <a:t>(*</a:t>
            </a:r>
            <a:r>
              <a:rPr lang="en-US" sz="1600" b="1" dirty="0" err="1">
                <a:solidFill>
                  <a:srgbClr val="CC6600"/>
                </a:solidFill>
                <a:latin typeface="Courier New" pitchFamily="49" charset="0"/>
              </a:rPr>
              <a:t>player_p</a:t>
            </a:r>
            <a:r>
              <a:rPr lang="en-US" sz="1600" b="1" dirty="0">
                <a:solidFill>
                  <a:srgbClr val="CC6600"/>
                </a:solidFill>
                <a:latin typeface="Courier New" pitchFamily="49" charset="0"/>
              </a:rPr>
              <a:t>)</a:t>
            </a:r>
            <a:r>
              <a:rPr lang="en-US" sz="1600" b="1" dirty="0">
                <a:latin typeface="Courier New" pitchFamily="49" charset="0"/>
              </a:rPr>
              <a:t>.age = </a:t>
            </a:r>
            <a:r>
              <a:rPr lang="en-US" sz="1600" b="1" dirty="0" err="1">
                <a:latin typeface="Courier New" pitchFamily="49" charset="0"/>
              </a:rPr>
              <a:t>new_age</a:t>
            </a:r>
            <a:r>
              <a:rPr lang="en-US" sz="1600" b="1" dirty="0">
                <a:latin typeface="Courier New" pitchFamily="49" charset="0"/>
              </a:rPr>
              <a:t>;</a:t>
            </a:r>
          </a:p>
          <a:p>
            <a:pPr>
              <a:tabLst>
                <a:tab pos="358775" algn="l"/>
                <a:tab pos="715963" algn="l"/>
                <a:tab pos="1074738" algn="l"/>
              </a:tabLst>
            </a:pPr>
            <a:r>
              <a:rPr lang="en-US" sz="1600" b="1" dirty="0" smtClean="0">
                <a:latin typeface="Courier New" pitchFamily="49" charset="0"/>
              </a:rPr>
              <a:t>}</a:t>
            </a:r>
            <a:endParaRPr lang="en-US" sz="1600" b="1" dirty="0">
              <a:latin typeface="Courier New" pitchFamily="49" charset="0"/>
            </a:endParaRPr>
          </a:p>
        </p:txBody>
      </p:sp>
      <p:sp>
        <p:nvSpPr>
          <p:cNvPr id="60" name="Rectangle 59"/>
          <p:cNvSpPr/>
          <p:nvPr/>
        </p:nvSpPr>
        <p:spPr>
          <a:xfrm>
            <a:off x="7241015" y="1140103"/>
            <a:ext cx="1345240"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Week12_Demo3.c</a:t>
            </a:r>
            <a:endParaRPr lang="en-SG" sz="1100" dirty="0"/>
          </a:p>
        </p:txBody>
      </p:sp>
      <p:sp>
        <p:nvSpPr>
          <p:cNvPr id="3" name="Title 2"/>
          <p:cNvSpPr>
            <a:spLocks noGrp="1"/>
          </p:cNvSpPr>
          <p:nvPr>
            <p:ph type="title"/>
          </p:nvPr>
        </p:nvSpPr>
        <p:spPr/>
        <p:txBody>
          <a:bodyPr/>
          <a:lstStyle/>
          <a:p>
            <a:r>
              <a:rPr lang="en-GB" sz="3200" dirty="0">
                <a:cs typeface="Arial" pitchFamily="34" charset="0"/>
              </a:rPr>
              <a:t>7. Passing Address of Structure to Functions </a:t>
            </a:r>
            <a:r>
              <a:rPr lang="en-GB" sz="3200" dirty="0" smtClean="0">
                <a:cs typeface="Arial" pitchFamily="34" charset="0"/>
              </a:rPr>
              <a:t>(2/2)</a:t>
            </a:r>
            <a:endParaRPr lang="en-SG" sz="3200" dirty="0"/>
          </a:p>
        </p:txBody>
      </p:sp>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8"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23</a:t>
            </a:fld>
            <a:endParaRPr lang="en-US" sz="1000" dirty="0"/>
          </a:p>
        </p:txBody>
      </p:sp>
      <p:sp>
        <p:nvSpPr>
          <p:cNvPr id="13" name="Line Callout 2 (Border and Accent Bar) 12"/>
          <p:cNvSpPr/>
          <p:nvPr/>
        </p:nvSpPr>
        <p:spPr bwMode="auto">
          <a:xfrm>
            <a:off x="894689" y="3054818"/>
            <a:ext cx="2515481" cy="369332"/>
          </a:xfrm>
          <a:prstGeom prst="accentBorderCallout2">
            <a:avLst>
              <a:gd name="adj1" fmla="val 34638"/>
              <a:gd name="adj2" fmla="val 103724"/>
              <a:gd name="adj3" fmla="val -42986"/>
              <a:gd name="adj4" fmla="val 109830"/>
              <a:gd name="adj5" fmla="val -109703"/>
              <a:gd name="adj6" fmla="val 110025"/>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wrap="square">
            <a:spAutoFit/>
          </a:bodyPr>
          <a:lstStyle/>
          <a:p>
            <a:pPr>
              <a:defRPr/>
            </a:pPr>
            <a:r>
              <a:rPr lang="en-US" dirty="0" smtClean="0">
                <a:latin typeface="Calibri" pitchFamily="34" charset="0"/>
                <a:cs typeface="Calibri" pitchFamily="34" charset="0"/>
              </a:rPr>
              <a:t>pass address to function</a:t>
            </a:r>
            <a:endParaRPr lang="en-SG" dirty="0">
              <a:solidFill>
                <a:srgbClr val="C00000"/>
              </a:solidFill>
              <a:latin typeface="Calibri" pitchFamily="34" charset="0"/>
              <a:cs typeface="Calibri" pitchFamily="34" charset="0"/>
            </a:endParaRPr>
          </a:p>
        </p:txBody>
      </p:sp>
      <p:sp>
        <p:nvSpPr>
          <p:cNvPr id="14" name="Line Callout 2 (Border and Accent Bar) 13"/>
          <p:cNvSpPr/>
          <p:nvPr/>
        </p:nvSpPr>
        <p:spPr bwMode="auto">
          <a:xfrm>
            <a:off x="6277166" y="5614241"/>
            <a:ext cx="2232133" cy="646331"/>
          </a:xfrm>
          <a:prstGeom prst="accentBorderCallout2">
            <a:avLst>
              <a:gd name="adj1" fmla="val 18750"/>
              <a:gd name="adj2" fmla="val -8333"/>
              <a:gd name="adj3" fmla="val 18725"/>
              <a:gd name="adj4" fmla="val -22508"/>
              <a:gd name="adj5" fmla="val 16562"/>
              <a:gd name="adj6" fmla="val -32072"/>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wrap="square">
            <a:spAutoFit/>
          </a:bodyPr>
          <a:lstStyle/>
          <a:p>
            <a:pPr>
              <a:defRPr/>
            </a:pPr>
            <a:r>
              <a:rPr lang="en-US" dirty="0" smtClean="0">
                <a:latin typeface="Calibri" pitchFamily="34" charset="0"/>
                <a:cs typeface="Calibri" pitchFamily="34" charset="0"/>
              </a:rPr>
              <a:t>use pointer to change the original copy</a:t>
            </a:r>
            <a:endParaRPr lang="en-SG" dirty="0">
              <a:solidFill>
                <a:srgbClr val="C00000"/>
              </a:solidFill>
              <a:latin typeface="Calibri" pitchFamily="34" charset="0"/>
              <a:cs typeface="Calibri" pitchFamily="34" charset="0"/>
            </a:endParaRPr>
          </a:p>
        </p:txBody>
      </p:sp>
      <p:grpSp>
        <p:nvGrpSpPr>
          <p:cNvPr id="61" name="Group 60"/>
          <p:cNvGrpSpPr/>
          <p:nvPr/>
        </p:nvGrpSpPr>
        <p:grpSpPr>
          <a:xfrm>
            <a:off x="5794570" y="1981758"/>
            <a:ext cx="3015936" cy="1041140"/>
            <a:chOff x="6009730" y="1927968"/>
            <a:chExt cx="3015936" cy="1041140"/>
          </a:xfrm>
        </p:grpSpPr>
        <p:sp>
          <p:nvSpPr>
            <p:cNvPr id="44" name="Rectangle 43"/>
            <p:cNvSpPr/>
            <p:nvPr/>
          </p:nvSpPr>
          <p:spPr bwMode="auto">
            <a:xfrm>
              <a:off x="6286524" y="2499231"/>
              <a:ext cx="999164"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r>
                <a:rPr lang="en-US" sz="1600" dirty="0"/>
                <a:t>"</a:t>
              </a:r>
              <a:r>
                <a:rPr lang="en-US" sz="1600" dirty="0" err="1"/>
                <a:t>Brusco</a:t>
              </a:r>
              <a:r>
                <a:rPr lang="en-US" sz="1600" dirty="0" smtClean="0"/>
                <a:t>"</a:t>
              </a:r>
              <a:endParaRPr lang="en-SG" sz="1600" dirty="0"/>
            </a:p>
          </p:txBody>
        </p:sp>
        <p:sp>
          <p:nvSpPr>
            <p:cNvPr id="45" name="Rectangle 44"/>
            <p:cNvSpPr/>
            <p:nvPr/>
          </p:nvSpPr>
          <p:spPr bwMode="auto">
            <a:xfrm>
              <a:off x="7628649" y="2499231"/>
              <a:ext cx="495300"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r>
                <a:rPr lang="en-US" dirty="0" smtClean="0"/>
                <a:t>23</a:t>
              </a:r>
              <a:endParaRPr lang="en-SG" dirty="0">
                <a:latin typeface="Arial" charset="0"/>
                <a:cs typeface="Arial" charset="0"/>
              </a:endParaRPr>
            </a:p>
          </p:txBody>
        </p:sp>
        <p:sp>
          <p:nvSpPr>
            <p:cNvPr id="46" name="Rectangle 45"/>
            <p:cNvSpPr/>
            <p:nvPr/>
          </p:nvSpPr>
          <p:spPr bwMode="auto">
            <a:xfrm>
              <a:off x="8416913" y="2499231"/>
              <a:ext cx="433132" cy="338554"/>
            </a:xfrm>
            <a:prstGeom prst="rect">
              <a:avLst/>
            </a:prstGeom>
            <a:solidFill>
              <a:schemeClr val="accent3"/>
            </a:solidFill>
            <a:ln w="12700" cap="sq" cmpd="sng" algn="ctr">
              <a:solidFill>
                <a:schemeClr val="tx1"/>
              </a:solidFill>
              <a:prstDash val="solid"/>
              <a:round/>
              <a:headEnd type="none" w="sm" len="sm"/>
              <a:tailEnd type="none" w="sm" len="sm"/>
            </a:ln>
            <a:effectLst/>
          </p:spPr>
          <p:txBody>
            <a:bodyPr wrap="square">
              <a:spAutoFit/>
            </a:bodyPr>
            <a:lstStyle/>
            <a:p>
              <a:pPr>
                <a:defRPr/>
              </a:pPr>
              <a:r>
                <a:rPr lang="en-US" sz="1600" dirty="0"/>
                <a:t>'M</a:t>
              </a:r>
              <a:r>
                <a:rPr lang="en-US" sz="1600" dirty="0" smtClean="0"/>
                <a:t>'</a:t>
              </a:r>
              <a:endParaRPr lang="en-SG" sz="1600" dirty="0">
                <a:latin typeface="Arial" charset="0"/>
                <a:cs typeface="Arial" charset="0"/>
              </a:endParaRPr>
            </a:p>
          </p:txBody>
        </p:sp>
        <p:sp>
          <p:nvSpPr>
            <p:cNvPr id="47" name="TextBox 62"/>
            <p:cNvSpPr txBox="1">
              <a:spLocks noChangeArrowheads="1"/>
            </p:cNvSpPr>
            <p:nvPr/>
          </p:nvSpPr>
          <p:spPr bwMode="auto">
            <a:xfrm>
              <a:off x="6507361" y="2239167"/>
              <a:ext cx="567784" cy="276999"/>
            </a:xfrm>
            <a:prstGeom prst="rect">
              <a:avLst/>
            </a:prstGeom>
            <a:noFill/>
            <a:ln w="9525">
              <a:noFill/>
              <a:miter lim="800000"/>
              <a:headEnd/>
              <a:tailEnd/>
            </a:ln>
          </p:spPr>
          <p:txBody>
            <a:bodyPr wrap="square">
              <a:spAutoFit/>
            </a:bodyPr>
            <a:lstStyle/>
            <a:p>
              <a:r>
                <a:rPr lang="en-US" sz="1200" dirty="0"/>
                <a:t>name</a:t>
              </a:r>
              <a:endParaRPr lang="en-SG" sz="1200" dirty="0"/>
            </a:p>
          </p:txBody>
        </p:sp>
        <p:sp>
          <p:nvSpPr>
            <p:cNvPr id="48" name="TextBox 63"/>
            <p:cNvSpPr txBox="1">
              <a:spLocks noChangeArrowheads="1"/>
            </p:cNvSpPr>
            <p:nvPr/>
          </p:nvSpPr>
          <p:spPr bwMode="auto">
            <a:xfrm>
              <a:off x="7630850" y="2239167"/>
              <a:ext cx="439544" cy="276999"/>
            </a:xfrm>
            <a:prstGeom prst="rect">
              <a:avLst/>
            </a:prstGeom>
            <a:noFill/>
            <a:ln w="9525">
              <a:noFill/>
              <a:miter lim="800000"/>
              <a:headEnd/>
              <a:tailEnd/>
            </a:ln>
          </p:spPr>
          <p:txBody>
            <a:bodyPr wrap="square">
              <a:spAutoFit/>
            </a:bodyPr>
            <a:lstStyle/>
            <a:p>
              <a:r>
                <a:rPr lang="en-US" sz="1200" dirty="0"/>
                <a:t>age</a:t>
              </a:r>
              <a:endParaRPr lang="en-SG" sz="1400" dirty="0"/>
            </a:p>
          </p:txBody>
        </p:sp>
        <p:sp>
          <p:nvSpPr>
            <p:cNvPr id="49" name="TextBox 64"/>
            <p:cNvSpPr txBox="1">
              <a:spLocks noChangeArrowheads="1"/>
            </p:cNvSpPr>
            <p:nvPr/>
          </p:nvSpPr>
          <p:spPr bwMode="auto">
            <a:xfrm>
              <a:off x="8295245" y="2239167"/>
              <a:ext cx="660758" cy="276999"/>
            </a:xfrm>
            <a:prstGeom prst="rect">
              <a:avLst/>
            </a:prstGeom>
            <a:noFill/>
            <a:ln w="9525">
              <a:noFill/>
              <a:miter lim="800000"/>
              <a:headEnd/>
              <a:tailEnd/>
            </a:ln>
          </p:spPr>
          <p:txBody>
            <a:bodyPr wrap="square">
              <a:spAutoFit/>
            </a:bodyPr>
            <a:lstStyle/>
            <a:p>
              <a:r>
                <a:rPr lang="en-US" sz="1200" dirty="0"/>
                <a:t>gender</a:t>
              </a:r>
              <a:endParaRPr lang="en-SG" sz="1400" dirty="0"/>
            </a:p>
          </p:txBody>
        </p:sp>
        <p:sp>
          <p:nvSpPr>
            <p:cNvPr id="50" name="TextBox 65"/>
            <p:cNvSpPr txBox="1">
              <a:spLocks noChangeArrowheads="1"/>
            </p:cNvSpPr>
            <p:nvPr/>
          </p:nvSpPr>
          <p:spPr bwMode="auto">
            <a:xfrm>
              <a:off x="6009730" y="1927968"/>
              <a:ext cx="803740" cy="307717"/>
            </a:xfrm>
            <a:prstGeom prst="rect">
              <a:avLst/>
            </a:prstGeom>
            <a:noFill/>
            <a:ln w="9525">
              <a:noFill/>
              <a:miter lim="800000"/>
              <a:headEnd/>
              <a:tailEnd/>
            </a:ln>
          </p:spPr>
          <p:txBody>
            <a:bodyPr>
              <a:spAutoFit/>
            </a:bodyPr>
            <a:lstStyle/>
            <a:p>
              <a:r>
                <a:rPr lang="en-US" sz="1400" b="1" dirty="0"/>
                <a:t>player1</a:t>
              </a:r>
              <a:endParaRPr lang="en-SG" sz="1400" b="1" dirty="0"/>
            </a:p>
          </p:txBody>
        </p:sp>
        <p:sp>
          <p:nvSpPr>
            <p:cNvPr id="51" name="Rectangle 66"/>
            <p:cNvSpPr>
              <a:spLocks noChangeArrowheads="1"/>
            </p:cNvSpPr>
            <p:nvPr/>
          </p:nvSpPr>
          <p:spPr bwMode="auto">
            <a:xfrm>
              <a:off x="6110375" y="2230341"/>
              <a:ext cx="2915291" cy="738767"/>
            </a:xfrm>
            <a:prstGeom prst="rect">
              <a:avLst/>
            </a:prstGeom>
            <a:noFill/>
            <a:ln w="25400" cap="sq" cmpd="tri" algn="ctr">
              <a:solidFill>
                <a:schemeClr val="tx1"/>
              </a:solidFill>
              <a:round/>
              <a:headEnd type="none" w="sm" len="sm"/>
              <a:tailEnd type="none" w="sm" len="sm"/>
            </a:ln>
          </p:spPr>
          <p:txBody>
            <a:bodyPr/>
            <a:lstStyle/>
            <a:p>
              <a:endParaRPr lang="en-SG"/>
            </a:p>
          </p:txBody>
        </p:sp>
      </p:grpSp>
      <p:grpSp>
        <p:nvGrpSpPr>
          <p:cNvPr id="55" name="Group 46"/>
          <p:cNvGrpSpPr>
            <a:grpSpLocks/>
          </p:cNvGrpSpPr>
          <p:nvPr/>
        </p:nvGrpSpPr>
        <p:grpSpPr bwMode="auto">
          <a:xfrm>
            <a:off x="5947946" y="3022897"/>
            <a:ext cx="1478712" cy="1576809"/>
            <a:chOff x="5613492" y="1885303"/>
            <a:chExt cx="1478811" cy="1576122"/>
          </a:xfrm>
        </p:grpSpPr>
        <p:sp>
          <p:nvSpPr>
            <p:cNvPr id="57" name="Rectangle 40"/>
            <p:cNvSpPr>
              <a:spLocks noChangeArrowheads="1"/>
            </p:cNvSpPr>
            <p:nvPr/>
          </p:nvSpPr>
          <p:spPr bwMode="auto">
            <a:xfrm>
              <a:off x="6342742" y="2656114"/>
              <a:ext cx="580571" cy="406400"/>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cxnSp>
          <p:nvCxnSpPr>
            <p:cNvPr id="58" name="Straight Arrow Connector 42"/>
            <p:cNvCxnSpPr>
              <a:cxnSpLocks noChangeShapeType="1"/>
            </p:cNvCxnSpPr>
            <p:nvPr/>
          </p:nvCxnSpPr>
          <p:spPr bwMode="auto">
            <a:xfrm flipH="1" flipV="1">
              <a:off x="5613492" y="1885303"/>
              <a:ext cx="990510" cy="1004629"/>
            </a:xfrm>
            <a:prstGeom prst="straightConnector1">
              <a:avLst/>
            </a:prstGeom>
            <a:noFill/>
            <a:ln w="28575" cap="sq" algn="ctr">
              <a:solidFill>
                <a:srgbClr val="0000FF"/>
              </a:solidFill>
              <a:round/>
              <a:headEnd type="none" w="sm" len="sm"/>
              <a:tailEnd type="arrow" w="med" len="med"/>
            </a:ln>
          </p:spPr>
        </p:cxnSp>
        <p:sp>
          <p:nvSpPr>
            <p:cNvPr id="59" name="TextBox 65"/>
            <p:cNvSpPr txBox="1">
              <a:spLocks noChangeArrowheads="1"/>
            </p:cNvSpPr>
            <p:nvPr/>
          </p:nvSpPr>
          <p:spPr bwMode="auto">
            <a:xfrm>
              <a:off x="6173753" y="3153648"/>
              <a:ext cx="918550" cy="307777"/>
            </a:xfrm>
            <a:prstGeom prst="rect">
              <a:avLst/>
            </a:prstGeom>
            <a:noFill/>
            <a:ln w="9525">
              <a:noFill/>
              <a:miter lim="800000"/>
              <a:headEnd/>
              <a:tailEnd/>
            </a:ln>
          </p:spPr>
          <p:txBody>
            <a:bodyPr>
              <a:spAutoFit/>
            </a:bodyPr>
            <a:lstStyle/>
            <a:p>
              <a:r>
                <a:rPr lang="en-US" sz="1400" dirty="0" err="1"/>
                <a:t>player_p</a:t>
              </a:r>
              <a:endParaRPr lang="en-SG" sz="1400" dirty="0"/>
            </a:p>
          </p:txBody>
        </p:sp>
      </p:grpSp>
    </p:spTree>
    <p:extLst>
      <p:ext uri="{BB962C8B-B14F-4D97-AF65-F5344CB8AC3E}">
        <p14:creationId xmlns:p14="http://schemas.microsoft.com/office/powerpoint/2010/main" val="21457492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dissolve">
                                      <p:cBhvr>
                                        <p:cTn id="10" dur="500"/>
                                        <p:tgtEl>
                                          <p:spTgt spid="60"/>
                                        </p:tgtEl>
                                      </p:cBhvr>
                                    </p:animEffect>
                                  </p:childTnLst>
                                </p:cTn>
                              </p:par>
                              <p:par>
                                <p:cTn id="11" presetID="9" presetClass="entr" presetSubtype="0" fill="hold" nodeType="with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dissolve">
                                      <p:cBhvr>
                                        <p:cTn id="13" dur="500"/>
                                        <p:tgtEl>
                                          <p:spTgt spid="11">
                                            <p:txEl>
                                              <p:pRg st="0" end="0"/>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animEffect transition="in" filter="dissolve">
                                      <p:cBhvr>
                                        <p:cTn id="16" dur="500"/>
                                        <p:tgtEl>
                                          <p:spTgt spid="11">
                                            <p:txEl>
                                              <p:pRg st="1" end="1"/>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Effect transition="in" filter="dissolve">
                                      <p:cBhvr>
                                        <p:cTn id="19" dur="500"/>
                                        <p:tgtEl>
                                          <p:spTgt spid="11">
                                            <p:txEl>
                                              <p:pRg st="2" end="2"/>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dissolve">
                                      <p:cBhvr>
                                        <p:cTn id="22" dur="500"/>
                                        <p:tgtEl>
                                          <p:spTgt spid="11">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Effect transition="in" filter="dissolve">
                                      <p:cBhvr>
                                        <p:cTn id="25" dur="500"/>
                                        <p:tgtEl>
                                          <p:spTgt spid="11">
                                            <p:txEl>
                                              <p:pRg st="5" end="5"/>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11">
                                            <p:txEl>
                                              <p:pRg st="6" end="6"/>
                                            </p:txEl>
                                          </p:spTgt>
                                        </p:tgtEl>
                                        <p:attrNameLst>
                                          <p:attrName>style.visibility</p:attrName>
                                        </p:attrNameLst>
                                      </p:cBhvr>
                                      <p:to>
                                        <p:strVal val="visible"/>
                                      </p:to>
                                    </p:set>
                                    <p:animEffect transition="in" filter="dissolve">
                                      <p:cBhvr>
                                        <p:cTn id="28" dur="500"/>
                                        <p:tgtEl>
                                          <p:spTgt spid="11">
                                            <p:txEl>
                                              <p:pRg st="6" end="6"/>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animEffect transition="in" filter="dissolve">
                                      <p:cBhvr>
                                        <p:cTn id="31" dur="500"/>
                                        <p:tgtEl>
                                          <p:spTgt spid="11">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dissolve">
                                      <p:cBhvr>
                                        <p:cTn id="36" dur="500"/>
                                        <p:tgtEl>
                                          <p:spTgt spid="6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down)">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1">
                                            <p:txEl>
                                              <p:pRg st="10" end="10"/>
                                            </p:txEl>
                                          </p:spTgt>
                                        </p:tgtEl>
                                        <p:attrNameLst>
                                          <p:attrName>style.visibility</p:attrName>
                                        </p:attrNameLst>
                                      </p:cBhvr>
                                      <p:to>
                                        <p:strVal val="visible"/>
                                      </p:to>
                                    </p:set>
                                    <p:animEffect transition="in" filter="dissolve">
                                      <p:cBhvr>
                                        <p:cTn id="46" dur="500"/>
                                        <p:tgtEl>
                                          <p:spTgt spid="11">
                                            <p:txEl>
                                              <p:pRg st="10" end="10"/>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11">
                                            <p:txEl>
                                              <p:pRg st="11" end="11"/>
                                            </p:txEl>
                                          </p:spTgt>
                                        </p:tgtEl>
                                        <p:attrNameLst>
                                          <p:attrName>style.visibility</p:attrName>
                                        </p:attrNameLst>
                                      </p:cBhvr>
                                      <p:to>
                                        <p:strVal val="visible"/>
                                      </p:to>
                                    </p:set>
                                    <p:animEffect transition="in" filter="dissolve">
                                      <p:cBhvr>
                                        <p:cTn id="49" dur="500"/>
                                        <p:tgtEl>
                                          <p:spTgt spid="11">
                                            <p:txEl>
                                              <p:pRg st="11" end="11"/>
                                            </p:txEl>
                                          </p:spTgt>
                                        </p:tgtEl>
                                      </p:cBhvr>
                                    </p:animEffect>
                                  </p:childTnLst>
                                </p:cTn>
                              </p:par>
                              <p:par>
                                <p:cTn id="50" presetID="9" presetClass="entr" presetSubtype="0" fill="hold" nodeType="withEffect">
                                  <p:stCondLst>
                                    <p:cond delay="0"/>
                                  </p:stCondLst>
                                  <p:childTnLst>
                                    <p:set>
                                      <p:cBhvr>
                                        <p:cTn id="51" dur="1" fill="hold">
                                          <p:stCondLst>
                                            <p:cond delay="0"/>
                                          </p:stCondLst>
                                        </p:cTn>
                                        <p:tgtEl>
                                          <p:spTgt spid="11">
                                            <p:txEl>
                                              <p:pRg st="12" end="12"/>
                                            </p:txEl>
                                          </p:spTgt>
                                        </p:tgtEl>
                                        <p:attrNameLst>
                                          <p:attrName>style.visibility</p:attrName>
                                        </p:attrNameLst>
                                      </p:cBhvr>
                                      <p:to>
                                        <p:strVal val="visible"/>
                                      </p:to>
                                    </p:set>
                                    <p:animEffect transition="in" filter="dissolve">
                                      <p:cBhvr>
                                        <p:cTn id="52" dur="500"/>
                                        <p:tgtEl>
                                          <p:spTgt spid="11">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dissolve">
                                      <p:cBhvr>
                                        <p:cTn id="57" dur="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11">
                                            <p:txEl>
                                              <p:pRg st="13" end="13"/>
                                            </p:txEl>
                                          </p:spTgt>
                                        </p:tgtEl>
                                        <p:attrNameLst>
                                          <p:attrName>style.visibility</p:attrName>
                                        </p:attrNameLst>
                                      </p:cBhvr>
                                      <p:to>
                                        <p:strVal val="visible"/>
                                      </p:to>
                                    </p:set>
                                    <p:animEffect transition="in" filter="dissolve">
                                      <p:cBhvr>
                                        <p:cTn id="62" dur="500"/>
                                        <p:tgtEl>
                                          <p:spTgt spid="11">
                                            <p:txEl>
                                              <p:pRg st="13" end="13"/>
                                            </p:txEl>
                                          </p:spTgt>
                                        </p:tgtEl>
                                      </p:cBhvr>
                                    </p:animEffect>
                                  </p:childTnLst>
                                </p:cTn>
                              </p:par>
                              <p:par>
                                <p:cTn id="63" presetID="9" presetClass="entr" presetSubtype="0" fill="hold" nodeType="withEffect">
                                  <p:stCondLst>
                                    <p:cond delay="0"/>
                                  </p:stCondLst>
                                  <p:childTnLst>
                                    <p:set>
                                      <p:cBhvr>
                                        <p:cTn id="64" dur="1" fill="hold">
                                          <p:stCondLst>
                                            <p:cond delay="0"/>
                                          </p:stCondLst>
                                        </p:cTn>
                                        <p:tgtEl>
                                          <p:spTgt spid="11">
                                            <p:txEl>
                                              <p:pRg st="14" end="14"/>
                                            </p:txEl>
                                          </p:spTgt>
                                        </p:tgtEl>
                                        <p:attrNameLst>
                                          <p:attrName>style.visibility</p:attrName>
                                        </p:attrNameLst>
                                      </p:cBhvr>
                                      <p:to>
                                        <p:strVal val="visible"/>
                                      </p:to>
                                    </p:set>
                                    <p:animEffect transition="in" filter="dissolve">
                                      <p:cBhvr>
                                        <p:cTn id="65" dur="500"/>
                                        <p:tgtEl>
                                          <p:spTgt spid="11">
                                            <p:txEl>
                                              <p:pRg st="14" end="14"/>
                                            </p:txEl>
                                          </p:spTgt>
                                        </p:tgtEl>
                                      </p:cBhvr>
                                    </p:animEffect>
                                  </p:childTnLst>
                                </p:cTn>
                              </p:par>
                              <p:par>
                                <p:cTn id="66" presetID="9" presetClass="entr" presetSubtype="0" fill="hold" nodeType="withEffect">
                                  <p:stCondLst>
                                    <p:cond delay="0"/>
                                  </p:stCondLst>
                                  <p:childTnLst>
                                    <p:set>
                                      <p:cBhvr>
                                        <p:cTn id="67" dur="1" fill="hold">
                                          <p:stCondLst>
                                            <p:cond delay="0"/>
                                          </p:stCondLst>
                                        </p:cTn>
                                        <p:tgtEl>
                                          <p:spTgt spid="11">
                                            <p:txEl>
                                              <p:pRg st="15" end="15"/>
                                            </p:txEl>
                                          </p:spTgt>
                                        </p:tgtEl>
                                        <p:attrNameLst>
                                          <p:attrName>style.visibility</p:attrName>
                                        </p:attrNameLst>
                                      </p:cBhvr>
                                      <p:to>
                                        <p:strVal val="visible"/>
                                      </p:to>
                                    </p:set>
                                    <p:animEffect transition="in" filter="dissolve">
                                      <p:cBhvr>
                                        <p:cTn id="68" dur="500"/>
                                        <p:tgtEl>
                                          <p:spTgt spid="11">
                                            <p:txEl>
                                              <p:pRg st="15" end="15"/>
                                            </p:txEl>
                                          </p:spTgt>
                                        </p:tgtEl>
                                      </p:cBhvr>
                                    </p:animEffect>
                                  </p:childTnLst>
                                </p:cTn>
                              </p:par>
                              <p:par>
                                <p:cTn id="69" presetID="9" presetClass="entr" presetSubtype="0" fill="hold" nodeType="withEffect">
                                  <p:stCondLst>
                                    <p:cond delay="0"/>
                                  </p:stCondLst>
                                  <p:childTnLst>
                                    <p:set>
                                      <p:cBhvr>
                                        <p:cTn id="70" dur="1" fill="hold">
                                          <p:stCondLst>
                                            <p:cond delay="0"/>
                                          </p:stCondLst>
                                        </p:cTn>
                                        <p:tgtEl>
                                          <p:spTgt spid="11">
                                            <p:txEl>
                                              <p:pRg st="16" end="16"/>
                                            </p:txEl>
                                          </p:spTgt>
                                        </p:tgtEl>
                                        <p:attrNameLst>
                                          <p:attrName>style.visibility</p:attrName>
                                        </p:attrNameLst>
                                      </p:cBhvr>
                                      <p:to>
                                        <p:strVal val="visible"/>
                                      </p:to>
                                    </p:set>
                                    <p:animEffect transition="in" filter="dissolve">
                                      <p:cBhvr>
                                        <p:cTn id="71" dur="500"/>
                                        <p:tgtEl>
                                          <p:spTgt spid="11">
                                            <p:txEl>
                                              <p:pRg st="16" end="16"/>
                                            </p:txEl>
                                          </p:spTgt>
                                        </p:tgtEl>
                                      </p:cBhvr>
                                    </p:animEffect>
                                  </p:childTnLst>
                                </p:cTn>
                              </p:par>
                              <p:par>
                                <p:cTn id="72" presetID="9" presetClass="entr" presetSubtype="0" fill="hold" nodeType="withEffect">
                                  <p:stCondLst>
                                    <p:cond delay="0"/>
                                  </p:stCondLst>
                                  <p:childTnLst>
                                    <p:set>
                                      <p:cBhvr>
                                        <p:cTn id="73" dur="1" fill="hold">
                                          <p:stCondLst>
                                            <p:cond delay="0"/>
                                          </p:stCondLst>
                                        </p:cTn>
                                        <p:tgtEl>
                                          <p:spTgt spid="11">
                                            <p:txEl>
                                              <p:pRg st="18" end="18"/>
                                            </p:txEl>
                                          </p:spTgt>
                                        </p:tgtEl>
                                        <p:attrNameLst>
                                          <p:attrName>style.visibility</p:attrName>
                                        </p:attrNameLst>
                                      </p:cBhvr>
                                      <p:to>
                                        <p:strVal val="visible"/>
                                      </p:to>
                                    </p:set>
                                    <p:animEffect transition="in" filter="dissolve">
                                      <p:cBhvr>
                                        <p:cTn id="74" dur="500"/>
                                        <p:tgtEl>
                                          <p:spTgt spid="11">
                                            <p:txEl>
                                              <p:pRg st="18" end="18"/>
                                            </p:txEl>
                                          </p:spTgt>
                                        </p:tgtEl>
                                      </p:cBhvr>
                                    </p:animEffect>
                                  </p:childTnLst>
                                </p:cTn>
                              </p:par>
                              <p:par>
                                <p:cTn id="75" presetID="9" presetClass="entr" presetSubtype="0" fill="hold" nodeType="withEffect">
                                  <p:stCondLst>
                                    <p:cond delay="0"/>
                                  </p:stCondLst>
                                  <p:childTnLst>
                                    <p:set>
                                      <p:cBhvr>
                                        <p:cTn id="76" dur="1" fill="hold">
                                          <p:stCondLst>
                                            <p:cond delay="0"/>
                                          </p:stCondLst>
                                        </p:cTn>
                                        <p:tgtEl>
                                          <p:spTgt spid="11">
                                            <p:txEl>
                                              <p:pRg st="19" end="19"/>
                                            </p:txEl>
                                          </p:spTgt>
                                        </p:tgtEl>
                                        <p:attrNameLst>
                                          <p:attrName>style.visibility</p:attrName>
                                        </p:attrNameLst>
                                      </p:cBhvr>
                                      <p:to>
                                        <p:strVal val="visible"/>
                                      </p:to>
                                    </p:set>
                                    <p:animEffect transition="in" filter="dissolve">
                                      <p:cBhvr>
                                        <p:cTn id="77" dur="500"/>
                                        <p:tgtEl>
                                          <p:spTgt spid="11">
                                            <p:txEl>
                                              <p:pRg st="19" end="19"/>
                                            </p:txEl>
                                          </p:spTgt>
                                        </p:tgtEl>
                                      </p:cBhvr>
                                    </p:animEffect>
                                  </p:childTnLst>
                                </p:cTn>
                              </p:par>
                              <p:par>
                                <p:cTn id="78" presetID="9" presetClass="entr" presetSubtype="0" fill="hold" nodeType="withEffect">
                                  <p:stCondLst>
                                    <p:cond delay="0"/>
                                  </p:stCondLst>
                                  <p:childTnLst>
                                    <p:set>
                                      <p:cBhvr>
                                        <p:cTn id="79" dur="1" fill="hold">
                                          <p:stCondLst>
                                            <p:cond delay="0"/>
                                          </p:stCondLst>
                                        </p:cTn>
                                        <p:tgtEl>
                                          <p:spTgt spid="11">
                                            <p:txEl>
                                              <p:pRg st="20" end="20"/>
                                            </p:txEl>
                                          </p:spTgt>
                                        </p:tgtEl>
                                        <p:attrNameLst>
                                          <p:attrName>style.visibility</p:attrName>
                                        </p:attrNameLst>
                                      </p:cBhvr>
                                      <p:to>
                                        <p:strVal val="visible"/>
                                      </p:to>
                                    </p:set>
                                    <p:animEffect transition="in" filter="dissolve">
                                      <p:cBhvr>
                                        <p:cTn id="80" dur="500"/>
                                        <p:tgtEl>
                                          <p:spTgt spid="11">
                                            <p:txEl>
                                              <p:pRg st="20" end="2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2" fill="hold" grpId="0" nodeType="click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wipe(right)">
                                      <p:cBhvr>
                                        <p:cTn id="8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0" grpId="0" animBg="1"/>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Arial" pitchFamily="34" charset="0"/>
              </a:rPr>
              <a:t>8. The Arrow Operator (</a:t>
            </a:r>
            <a:r>
              <a:rPr lang="en-GB" b="1" dirty="0">
                <a:latin typeface="Calibri" pitchFamily="34" charset="0"/>
                <a:cs typeface="Arial" pitchFamily="34" charset="0"/>
              </a:rPr>
              <a:t>-&gt;</a:t>
            </a:r>
            <a:r>
              <a:rPr lang="en-GB" dirty="0">
                <a:cs typeface="Arial" pitchFamily="34" charset="0"/>
              </a:rPr>
              <a:t>)</a:t>
            </a:r>
            <a:endParaRPr lang="en-SG" dirty="0"/>
          </a:p>
        </p:txBody>
      </p:sp>
      <p:sp>
        <p:nvSpPr>
          <p:cNvPr id="3" name="Content Placeholder 2"/>
          <p:cNvSpPr>
            <a:spLocks noGrp="1"/>
          </p:cNvSpPr>
          <p:nvPr>
            <p:ph idx="1"/>
          </p:nvPr>
        </p:nvSpPr>
        <p:spPr>
          <a:xfrm>
            <a:off x="457200" y="1371600"/>
            <a:ext cx="8229600" cy="1797415"/>
          </a:xfrm>
        </p:spPr>
        <p:txBody>
          <a:bodyPr>
            <a:spAutoFit/>
          </a:bodyPr>
          <a:lstStyle/>
          <a:p>
            <a:pPr eaLnBrk="1" hangingPunct="1">
              <a:lnSpc>
                <a:spcPct val="90000"/>
              </a:lnSpc>
              <a:spcBef>
                <a:spcPts val="1200"/>
              </a:spcBef>
            </a:pPr>
            <a:r>
              <a:rPr lang="en-US" sz="2800" dirty="0">
                <a:solidFill>
                  <a:schemeClr val="tx1"/>
                </a:solidFill>
              </a:rPr>
              <a:t>Expressions like </a:t>
            </a:r>
            <a:r>
              <a:rPr lang="en-US" sz="2800" b="1" kern="1200" dirty="0">
                <a:solidFill>
                  <a:srgbClr val="CC6600"/>
                </a:solidFill>
                <a:latin typeface="Courier New" pitchFamily="49" charset="0"/>
                <a:cs typeface="Arial" charset="0"/>
              </a:rPr>
              <a:t>(*</a:t>
            </a:r>
            <a:r>
              <a:rPr lang="en-US" sz="2800" b="1" kern="1200" dirty="0" err="1">
                <a:solidFill>
                  <a:srgbClr val="CC6600"/>
                </a:solidFill>
                <a:latin typeface="Courier New" pitchFamily="49" charset="0"/>
                <a:cs typeface="Arial" charset="0"/>
              </a:rPr>
              <a:t>player_p</a:t>
            </a:r>
            <a:r>
              <a:rPr lang="en-US" sz="2800" b="1" kern="1200" dirty="0">
                <a:solidFill>
                  <a:srgbClr val="CC6600"/>
                </a:solidFill>
                <a:latin typeface="Courier New" pitchFamily="49" charset="0"/>
                <a:cs typeface="Arial" charset="0"/>
              </a:rPr>
              <a:t>).name </a:t>
            </a:r>
            <a:r>
              <a:rPr lang="en-US" sz="2800" dirty="0">
                <a:solidFill>
                  <a:schemeClr val="tx1"/>
                </a:solidFill>
              </a:rPr>
              <a:t>appear very often. Hence an alternative “shortcut” syntax is created for it</a:t>
            </a:r>
            <a:r>
              <a:rPr lang="en-US" sz="2800" dirty="0" smtClean="0">
                <a:solidFill>
                  <a:schemeClr val="tx1"/>
                </a:solidFill>
              </a:rPr>
              <a:t>.</a:t>
            </a:r>
          </a:p>
          <a:p>
            <a:pPr eaLnBrk="1" hangingPunct="1">
              <a:lnSpc>
                <a:spcPct val="90000"/>
              </a:lnSpc>
              <a:spcBef>
                <a:spcPts val="1200"/>
              </a:spcBef>
            </a:pPr>
            <a:r>
              <a:rPr lang="en-US" sz="2800" dirty="0"/>
              <a:t>The arrow </a:t>
            </a:r>
            <a:r>
              <a:rPr lang="en-US" sz="2800" dirty="0" smtClean="0"/>
              <a:t>operator: </a:t>
            </a:r>
            <a:r>
              <a:rPr lang="en-US" sz="2800" dirty="0" smtClean="0">
                <a:solidFill>
                  <a:srgbClr val="C00000"/>
                </a:solidFill>
                <a:latin typeface="Calibri" pitchFamily="34" charset="0"/>
              </a:rPr>
              <a:t>-&gt;</a:t>
            </a:r>
            <a:endParaRPr lang="en-SG" sz="2800" dirty="0">
              <a:solidFill>
                <a:schemeClr val="tx1"/>
              </a:solidFill>
            </a:endParaRPr>
          </a:p>
        </p:txBody>
      </p:sp>
      <p:sp>
        <p:nvSpPr>
          <p:cNvPr id="1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5"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24</a:t>
            </a:fld>
            <a:endParaRPr lang="en-US" sz="1000" dirty="0"/>
          </a:p>
        </p:txBody>
      </p:sp>
      <p:grpSp>
        <p:nvGrpSpPr>
          <p:cNvPr id="4" name="Group 3"/>
          <p:cNvGrpSpPr/>
          <p:nvPr/>
        </p:nvGrpSpPr>
        <p:grpSpPr>
          <a:xfrm>
            <a:off x="903619" y="3549487"/>
            <a:ext cx="7239919" cy="400110"/>
            <a:chOff x="903619" y="3549487"/>
            <a:chExt cx="7239919" cy="400110"/>
          </a:xfrm>
        </p:grpSpPr>
        <p:sp>
          <p:nvSpPr>
            <p:cNvPr id="14" name="TextBox 13"/>
            <p:cNvSpPr txBox="1"/>
            <p:nvPr/>
          </p:nvSpPr>
          <p:spPr bwMode="auto">
            <a:xfrm>
              <a:off x="903619" y="3549487"/>
              <a:ext cx="2776048" cy="400110"/>
            </a:xfrm>
            <a:prstGeom prst="rect">
              <a:avLst/>
            </a:prstGeom>
            <a:noFill/>
            <a:ln w="9525">
              <a:solidFill>
                <a:srgbClr val="009DD9"/>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defPPr>
                <a:defRPr lang="en-US"/>
              </a:defPPr>
              <a:lvl1pPr fontAlgn="auto">
                <a:spcBef>
                  <a:spcPts val="0"/>
                </a:spcBef>
                <a:spcAft>
                  <a:spcPts val="0"/>
                </a:spcAft>
                <a:defRPr b="1">
                  <a:solidFill>
                    <a:schemeClr val="tx1"/>
                  </a:solidFill>
                  <a:latin typeface="Courier New" pitchFamily="49" charset="0"/>
                  <a:cs typeface="Courier New" pitchFamily="49" charset="0"/>
                </a:defRPr>
              </a:lvl1pPr>
              <a:lvl2pPr>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a:defRPr>
                  <a:solidFill>
                    <a:schemeClr val="tx1"/>
                  </a:solidFill>
                  <a:latin typeface="Arial" charset="0"/>
                  <a:cs typeface="Arial" charset="0"/>
                </a:defRPr>
              </a:lvl6pPr>
              <a:lvl7pPr>
                <a:defRPr>
                  <a:solidFill>
                    <a:schemeClr val="tx1"/>
                  </a:solidFill>
                  <a:latin typeface="Arial" charset="0"/>
                  <a:cs typeface="Arial" charset="0"/>
                </a:defRPr>
              </a:lvl7pPr>
              <a:lvl8pPr>
                <a:defRPr>
                  <a:solidFill>
                    <a:schemeClr val="tx1"/>
                  </a:solidFill>
                  <a:latin typeface="Arial" charset="0"/>
                  <a:cs typeface="Arial" charset="0"/>
                </a:defRPr>
              </a:lvl8pPr>
              <a:lvl9pPr>
                <a:defRPr>
                  <a:solidFill>
                    <a:schemeClr val="tx1"/>
                  </a:solidFill>
                  <a:latin typeface="Arial" charset="0"/>
                  <a:cs typeface="Arial" charset="0"/>
                </a:defRPr>
              </a:lvl9pPr>
            </a:lstStyle>
            <a:p>
              <a:r>
                <a:rPr lang="en-US" sz="2000" dirty="0"/>
                <a:t>(*</a:t>
              </a:r>
              <a:r>
                <a:rPr lang="en-US" sz="2000" dirty="0" err="1"/>
                <a:t>player_p</a:t>
              </a:r>
              <a:r>
                <a:rPr lang="en-US" sz="2000" dirty="0"/>
                <a:t>).name</a:t>
              </a:r>
            </a:p>
          </p:txBody>
        </p:sp>
        <p:sp>
          <p:nvSpPr>
            <p:cNvPr id="17" name="TextBox 16"/>
            <p:cNvSpPr txBox="1"/>
            <p:nvPr/>
          </p:nvSpPr>
          <p:spPr bwMode="auto">
            <a:xfrm>
              <a:off x="5649539" y="3549487"/>
              <a:ext cx="2493999" cy="400110"/>
            </a:xfrm>
            <a:prstGeom prst="rect">
              <a:avLst/>
            </a:prstGeom>
            <a:noFill/>
            <a:ln w="9525">
              <a:solidFill>
                <a:srgbClr val="009DD9"/>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defPPr>
                <a:defRPr lang="en-US"/>
              </a:defPPr>
              <a:lvl1pPr fontAlgn="auto">
                <a:spcBef>
                  <a:spcPts val="0"/>
                </a:spcBef>
                <a:spcAft>
                  <a:spcPts val="0"/>
                </a:spcAft>
                <a:defRPr b="1">
                  <a:solidFill>
                    <a:schemeClr val="tx1"/>
                  </a:solidFill>
                  <a:latin typeface="Courier New" pitchFamily="49" charset="0"/>
                  <a:cs typeface="Courier New" pitchFamily="49" charset="0"/>
                </a:defRPr>
              </a:lvl1pPr>
              <a:lvl2pPr>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a:defRPr>
                  <a:solidFill>
                    <a:schemeClr val="tx1"/>
                  </a:solidFill>
                  <a:latin typeface="Arial" charset="0"/>
                  <a:cs typeface="Arial" charset="0"/>
                </a:defRPr>
              </a:lvl6pPr>
              <a:lvl7pPr>
                <a:defRPr>
                  <a:solidFill>
                    <a:schemeClr val="tx1"/>
                  </a:solidFill>
                  <a:latin typeface="Arial" charset="0"/>
                  <a:cs typeface="Arial" charset="0"/>
                </a:defRPr>
              </a:lvl7pPr>
              <a:lvl8pPr>
                <a:defRPr>
                  <a:solidFill>
                    <a:schemeClr val="tx1"/>
                  </a:solidFill>
                  <a:latin typeface="Arial" charset="0"/>
                  <a:cs typeface="Arial" charset="0"/>
                </a:defRPr>
              </a:lvl8pPr>
              <a:lvl9pPr>
                <a:defRPr>
                  <a:solidFill>
                    <a:schemeClr val="tx1"/>
                  </a:solidFill>
                  <a:latin typeface="Arial" charset="0"/>
                  <a:cs typeface="Arial" charset="0"/>
                </a:defRPr>
              </a:lvl9pPr>
            </a:lstStyle>
            <a:p>
              <a:r>
                <a:rPr lang="en-US" sz="2000" dirty="0" err="1"/>
                <a:t>player_p</a:t>
              </a:r>
              <a:r>
                <a:rPr lang="en-US" sz="2000" dirty="0"/>
                <a:t>-&gt;name</a:t>
              </a:r>
            </a:p>
          </p:txBody>
        </p:sp>
        <p:sp>
          <p:nvSpPr>
            <p:cNvPr id="18" name="TextBox 41"/>
            <p:cNvSpPr txBox="1">
              <a:spLocks noChangeArrowheads="1"/>
            </p:cNvSpPr>
            <p:nvPr/>
          </p:nvSpPr>
          <p:spPr bwMode="auto">
            <a:xfrm>
              <a:off x="3787247" y="3563019"/>
              <a:ext cx="1723549" cy="369332"/>
            </a:xfrm>
            <a:prstGeom prst="rect">
              <a:avLst/>
            </a:prstGeom>
            <a:noFill/>
            <a:ln w="9525">
              <a:noFill/>
              <a:miter lim="800000"/>
              <a:headEnd/>
              <a:tailEnd/>
            </a:ln>
          </p:spPr>
          <p:txBody>
            <a:bodyPr wrap="square">
              <a:spAutoFit/>
            </a:bodyPr>
            <a:lstStyle/>
            <a:p>
              <a:pPr algn="ctr"/>
              <a:r>
                <a:rPr lang="en-US" i="1" dirty="0"/>
                <a:t>is equivalent to</a:t>
              </a:r>
              <a:endParaRPr lang="en-SG" i="1" dirty="0"/>
            </a:p>
          </p:txBody>
        </p:sp>
      </p:grpSp>
      <p:grpSp>
        <p:nvGrpSpPr>
          <p:cNvPr id="5" name="Group 4"/>
          <p:cNvGrpSpPr/>
          <p:nvPr/>
        </p:nvGrpSpPr>
        <p:grpSpPr>
          <a:xfrm>
            <a:off x="903619" y="4594766"/>
            <a:ext cx="7239919" cy="400110"/>
            <a:chOff x="903619" y="4594766"/>
            <a:chExt cx="7239919" cy="400110"/>
          </a:xfrm>
        </p:grpSpPr>
        <p:sp>
          <p:nvSpPr>
            <p:cNvPr id="19" name="TextBox 18"/>
            <p:cNvSpPr txBox="1"/>
            <p:nvPr/>
          </p:nvSpPr>
          <p:spPr bwMode="auto">
            <a:xfrm>
              <a:off x="903619" y="4594766"/>
              <a:ext cx="2776048" cy="400110"/>
            </a:xfrm>
            <a:prstGeom prst="rect">
              <a:avLst/>
            </a:prstGeom>
            <a:noFill/>
            <a:ln w="9525">
              <a:solidFill>
                <a:srgbClr val="009DD9"/>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defPPr>
                <a:defRPr lang="en-US"/>
              </a:defPPr>
              <a:lvl1pPr fontAlgn="auto">
                <a:spcBef>
                  <a:spcPts val="0"/>
                </a:spcBef>
                <a:spcAft>
                  <a:spcPts val="0"/>
                </a:spcAft>
                <a:defRPr b="1">
                  <a:solidFill>
                    <a:srgbClr val="0000FF"/>
                  </a:solidFill>
                  <a:latin typeface="Courier New" pitchFamily="49" charset="0"/>
                  <a:cs typeface="Courier New" pitchFamily="49" charset="0"/>
                </a:defRPr>
              </a:lvl1pPr>
              <a:lvl2pPr>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a:defRPr>
                  <a:solidFill>
                    <a:schemeClr val="tx1"/>
                  </a:solidFill>
                  <a:latin typeface="Arial" charset="0"/>
                  <a:cs typeface="Arial" charset="0"/>
                </a:defRPr>
              </a:lvl6pPr>
              <a:lvl7pPr>
                <a:defRPr>
                  <a:solidFill>
                    <a:schemeClr val="tx1"/>
                  </a:solidFill>
                  <a:latin typeface="Arial" charset="0"/>
                  <a:cs typeface="Arial" charset="0"/>
                </a:defRPr>
              </a:lvl7pPr>
              <a:lvl8pPr>
                <a:defRPr>
                  <a:solidFill>
                    <a:schemeClr val="tx1"/>
                  </a:solidFill>
                  <a:latin typeface="Arial" charset="0"/>
                  <a:cs typeface="Arial" charset="0"/>
                </a:defRPr>
              </a:lvl8pPr>
              <a:lvl9pPr>
                <a:defRPr>
                  <a:solidFill>
                    <a:schemeClr val="tx1"/>
                  </a:solidFill>
                  <a:latin typeface="Arial" charset="0"/>
                  <a:cs typeface="Arial" charset="0"/>
                </a:defRPr>
              </a:lvl9pPr>
            </a:lstStyle>
            <a:p>
              <a:r>
                <a:rPr lang="en-US" sz="2000" dirty="0">
                  <a:solidFill>
                    <a:schemeClr val="tx1"/>
                  </a:solidFill>
                </a:rPr>
                <a:t>(*</a:t>
              </a:r>
              <a:r>
                <a:rPr lang="en-US" sz="2000" dirty="0" err="1">
                  <a:solidFill>
                    <a:schemeClr val="tx1"/>
                  </a:solidFill>
                </a:rPr>
                <a:t>player_p</a:t>
              </a:r>
              <a:r>
                <a:rPr lang="en-US" sz="2000" dirty="0">
                  <a:solidFill>
                    <a:schemeClr val="tx1"/>
                  </a:solidFill>
                </a:rPr>
                <a:t>).age</a:t>
              </a:r>
            </a:p>
          </p:txBody>
        </p:sp>
        <p:sp>
          <p:nvSpPr>
            <p:cNvPr id="20" name="TextBox 19"/>
            <p:cNvSpPr txBox="1"/>
            <p:nvPr/>
          </p:nvSpPr>
          <p:spPr bwMode="auto">
            <a:xfrm>
              <a:off x="5649540" y="4594766"/>
              <a:ext cx="2493998" cy="400110"/>
            </a:xfrm>
            <a:prstGeom prst="rect">
              <a:avLst/>
            </a:prstGeom>
            <a:noFill/>
            <a:ln w="9525">
              <a:solidFill>
                <a:srgbClr val="009DD9"/>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defPPr>
                <a:defRPr lang="en-US"/>
              </a:defPPr>
              <a:lvl1pPr fontAlgn="auto">
                <a:spcBef>
                  <a:spcPts val="0"/>
                </a:spcBef>
                <a:spcAft>
                  <a:spcPts val="0"/>
                </a:spcAft>
                <a:defRPr b="1">
                  <a:solidFill>
                    <a:schemeClr val="tx1"/>
                  </a:solidFill>
                  <a:latin typeface="Courier New" pitchFamily="49" charset="0"/>
                  <a:cs typeface="Courier New" pitchFamily="49" charset="0"/>
                </a:defRPr>
              </a:lvl1pPr>
              <a:lvl2pPr>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a:defRPr>
                  <a:solidFill>
                    <a:schemeClr val="tx1"/>
                  </a:solidFill>
                  <a:latin typeface="Arial" charset="0"/>
                  <a:cs typeface="Arial" charset="0"/>
                </a:defRPr>
              </a:lvl6pPr>
              <a:lvl7pPr>
                <a:defRPr>
                  <a:solidFill>
                    <a:schemeClr val="tx1"/>
                  </a:solidFill>
                  <a:latin typeface="Arial" charset="0"/>
                  <a:cs typeface="Arial" charset="0"/>
                </a:defRPr>
              </a:lvl7pPr>
              <a:lvl8pPr>
                <a:defRPr>
                  <a:solidFill>
                    <a:schemeClr val="tx1"/>
                  </a:solidFill>
                  <a:latin typeface="Arial" charset="0"/>
                  <a:cs typeface="Arial" charset="0"/>
                </a:defRPr>
              </a:lvl8pPr>
              <a:lvl9pPr>
                <a:defRPr>
                  <a:solidFill>
                    <a:schemeClr val="tx1"/>
                  </a:solidFill>
                  <a:latin typeface="Arial" charset="0"/>
                  <a:cs typeface="Arial" charset="0"/>
                </a:defRPr>
              </a:lvl9pPr>
            </a:lstStyle>
            <a:p>
              <a:r>
                <a:rPr lang="en-US" sz="2000" dirty="0" err="1"/>
                <a:t>player_p</a:t>
              </a:r>
              <a:r>
                <a:rPr lang="en-US" sz="2000" dirty="0"/>
                <a:t>-&gt;age</a:t>
              </a:r>
            </a:p>
          </p:txBody>
        </p:sp>
        <p:sp>
          <p:nvSpPr>
            <p:cNvPr id="21" name="TextBox 41"/>
            <p:cNvSpPr txBox="1">
              <a:spLocks noChangeArrowheads="1"/>
            </p:cNvSpPr>
            <p:nvPr/>
          </p:nvSpPr>
          <p:spPr bwMode="auto">
            <a:xfrm>
              <a:off x="3808763" y="4608298"/>
              <a:ext cx="1723549" cy="369332"/>
            </a:xfrm>
            <a:prstGeom prst="rect">
              <a:avLst/>
            </a:prstGeom>
            <a:noFill/>
            <a:ln w="9525">
              <a:noFill/>
              <a:miter lim="800000"/>
              <a:headEnd/>
              <a:tailEnd/>
            </a:ln>
          </p:spPr>
          <p:txBody>
            <a:bodyPr wrap="square">
              <a:spAutoFit/>
            </a:bodyPr>
            <a:lstStyle/>
            <a:p>
              <a:pPr algn="ctr"/>
              <a:r>
                <a:rPr lang="en-US" i="1" dirty="0"/>
                <a:t>is equivalent to</a:t>
              </a:r>
              <a:endParaRPr lang="en-SG" i="1" dirty="0"/>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cs typeface="Arial" pitchFamily="34" charset="0"/>
              </a:rPr>
              <a:t>8. Demo #4: The Arrow Operator (</a:t>
            </a:r>
            <a:r>
              <a:rPr lang="en-GB" b="1" dirty="0">
                <a:latin typeface="Calibri" pitchFamily="34" charset="0"/>
                <a:cs typeface="Arial" pitchFamily="34" charset="0"/>
              </a:rPr>
              <a:t>-&gt;</a:t>
            </a:r>
            <a:r>
              <a:rPr lang="en-GB" dirty="0">
                <a:cs typeface="Arial" pitchFamily="34" charset="0"/>
              </a:rPr>
              <a:t>) </a:t>
            </a:r>
            <a:endParaRPr lang="en-SG" dirty="0"/>
          </a:p>
        </p:txBody>
      </p:sp>
      <p:sp>
        <p:nvSpPr>
          <p:cNvPr id="2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5"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25</a:t>
            </a:fld>
            <a:endParaRPr lang="en-US" sz="1000" dirty="0"/>
          </a:p>
        </p:txBody>
      </p:sp>
      <p:sp>
        <p:nvSpPr>
          <p:cNvPr id="28" name="TextBox 27"/>
          <p:cNvSpPr txBox="1"/>
          <p:nvPr/>
        </p:nvSpPr>
        <p:spPr bwMode="auto">
          <a:xfrm>
            <a:off x="315293" y="1341126"/>
            <a:ext cx="5615640" cy="2554545"/>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a:tabLst>
                <a:tab pos="358775" algn="l"/>
                <a:tab pos="715963" algn="l"/>
                <a:tab pos="1074738" algn="l"/>
              </a:tabLst>
            </a:pPr>
            <a:r>
              <a:rPr lang="en-US" sz="1600" b="1" dirty="0" smtClean="0">
                <a:solidFill>
                  <a:srgbClr val="0000FF"/>
                </a:solidFill>
                <a:latin typeface="Courier New" pitchFamily="49" charset="0"/>
                <a:cs typeface="Courier New" pitchFamily="49" charset="0"/>
              </a:rPr>
              <a:t>void</a:t>
            </a:r>
            <a:r>
              <a:rPr lang="en-US" sz="1600" b="1" dirty="0" smtClean="0">
                <a:latin typeface="Courier New" pitchFamily="49" charset="0"/>
              </a:rPr>
              <a:t> </a:t>
            </a:r>
            <a:r>
              <a:rPr lang="en-US" sz="1600" b="1" dirty="0" err="1">
                <a:latin typeface="Courier New" pitchFamily="49" charset="0"/>
              </a:rPr>
              <a:t>change_name_and_age</a:t>
            </a:r>
            <a:r>
              <a:rPr lang="en-US" sz="1600" b="1" dirty="0">
                <a:latin typeface="Courier New" pitchFamily="49" charset="0"/>
              </a:rPr>
              <a:t>(</a:t>
            </a:r>
            <a:r>
              <a:rPr lang="en-US" sz="1600" b="1" dirty="0" err="1">
                <a:latin typeface="Courier New" pitchFamily="49" charset="0"/>
              </a:rPr>
              <a:t>player_t</a:t>
            </a:r>
            <a:r>
              <a:rPr lang="en-US" sz="1600" b="1" dirty="0">
                <a:latin typeface="Courier New" pitchFamily="49" charset="0"/>
              </a:rPr>
              <a:t> *</a:t>
            </a:r>
            <a:r>
              <a:rPr lang="en-US" sz="1600" b="1" dirty="0" err="1">
                <a:latin typeface="Courier New" pitchFamily="49" charset="0"/>
              </a:rPr>
              <a:t>player_p</a:t>
            </a: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  	</a:t>
            </a:r>
            <a:r>
              <a:rPr lang="en-US" sz="1600" b="1" dirty="0">
                <a:solidFill>
                  <a:srgbClr val="0000FF"/>
                </a:solidFill>
                <a:latin typeface="Courier New" pitchFamily="49" charset="0"/>
                <a:cs typeface="Courier New" pitchFamily="49" charset="0"/>
              </a:rPr>
              <a:t>char</a:t>
            </a:r>
            <a:r>
              <a:rPr lang="en-US" sz="1600" b="1" dirty="0">
                <a:latin typeface="Courier New" pitchFamily="49" charset="0"/>
              </a:rPr>
              <a:t> </a:t>
            </a:r>
            <a:r>
              <a:rPr lang="en-US" sz="1600" b="1" dirty="0" err="1">
                <a:latin typeface="Courier New" pitchFamily="49" charset="0"/>
              </a:rPr>
              <a:t>new_name</a:t>
            </a:r>
            <a:r>
              <a:rPr lang="en-US" sz="1600" b="1" dirty="0">
                <a:latin typeface="Courier New" pitchFamily="49" charset="0"/>
              </a:rPr>
              <a:t>[</a:t>
            </a:r>
            <a:r>
              <a:rPr lang="en-US" sz="1600" b="1" dirty="0">
                <a:solidFill>
                  <a:srgbClr val="006600"/>
                </a:solidFill>
                <a:latin typeface="Courier New" pitchFamily="49" charset="0"/>
              </a:rPr>
              <a:t>12</a:t>
            </a: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rPr>
              <a:t> </a:t>
            </a:r>
            <a:r>
              <a:rPr lang="en-US" sz="1600" b="1" dirty="0" err="1">
                <a:latin typeface="Courier New" pitchFamily="49" charset="0"/>
              </a:rPr>
              <a:t>new_age</a:t>
            </a: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	</a:t>
            </a:r>
            <a:r>
              <a:rPr lang="en-US" sz="1600" b="1" dirty="0" err="1">
                <a:latin typeface="Courier New" pitchFamily="49" charset="0"/>
              </a:rPr>
              <a:t>printf</a:t>
            </a:r>
            <a:r>
              <a:rPr lang="en-US" sz="1600" b="1" dirty="0">
                <a:latin typeface="Courier New" pitchFamily="49" charset="0"/>
              </a:rPr>
              <a:t>(</a:t>
            </a:r>
            <a:r>
              <a:rPr lang="en-US" sz="1600" b="1" dirty="0">
                <a:solidFill>
                  <a:srgbClr val="006600"/>
                </a:solidFill>
                <a:latin typeface="Courier New" pitchFamily="49" charset="0"/>
              </a:rPr>
              <a:t>"Enter new name and age: "</a:t>
            </a: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	</a:t>
            </a:r>
            <a:r>
              <a:rPr lang="en-US" sz="1600" b="1" dirty="0" err="1">
                <a:latin typeface="Courier New" pitchFamily="49" charset="0"/>
              </a:rPr>
              <a:t>scanf</a:t>
            </a:r>
            <a:r>
              <a:rPr lang="en-US" sz="1600" b="1" dirty="0">
                <a:latin typeface="Courier New" pitchFamily="49" charset="0"/>
              </a:rPr>
              <a:t>(</a:t>
            </a:r>
            <a:r>
              <a:rPr lang="en-US" sz="1600" b="1" dirty="0">
                <a:solidFill>
                  <a:srgbClr val="006600"/>
                </a:solidFill>
                <a:latin typeface="Courier New" pitchFamily="49" charset="0"/>
              </a:rPr>
              <a:t>"</a:t>
            </a:r>
            <a:r>
              <a:rPr lang="en-US" sz="1600" b="1" dirty="0">
                <a:solidFill>
                  <a:srgbClr val="FF0000"/>
                </a:solidFill>
                <a:latin typeface="Courier New" pitchFamily="49" charset="0"/>
              </a:rPr>
              <a:t>%s %d</a:t>
            </a:r>
            <a:r>
              <a:rPr lang="en-US" sz="1600" b="1" dirty="0">
                <a:solidFill>
                  <a:srgbClr val="006600"/>
                </a:solidFill>
                <a:latin typeface="Courier New" pitchFamily="49" charset="0"/>
              </a:rPr>
              <a:t>"</a:t>
            </a:r>
            <a:r>
              <a:rPr lang="en-US" sz="1600" b="1" dirty="0">
                <a:latin typeface="Courier New" pitchFamily="49" charset="0"/>
              </a:rPr>
              <a:t>, </a:t>
            </a:r>
            <a:r>
              <a:rPr lang="en-US" sz="1600" b="1" dirty="0" err="1">
                <a:latin typeface="Courier New" pitchFamily="49" charset="0"/>
              </a:rPr>
              <a:t>new_name</a:t>
            </a:r>
            <a:r>
              <a:rPr lang="en-US" sz="1600" b="1" dirty="0">
                <a:latin typeface="Courier New" pitchFamily="49" charset="0"/>
              </a:rPr>
              <a:t>, &amp;</a:t>
            </a:r>
            <a:r>
              <a:rPr lang="en-US" sz="1600" b="1" dirty="0" err="1">
                <a:latin typeface="Courier New" pitchFamily="49" charset="0"/>
              </a:rPr>
              <a:t>new_age</a:t>
            </a:r>
            <a:r>
              <a:rPr lang="en-US" sz="1600" b="1" dirty="0">
                <a:latin typeface="Courier New" pitchFamily="49" charset="0"/>
              </a:rPr>
              <a:t>);</a:t>
            </a:r>
          </a:p>
          <a:p>
            <a:pPr>
              <a:tabLst>
                <a:tab pos="358775" algn="l"/>
                <a:tab pos="715963" algn="l"/>
                <a:tab pos="1074738" algn="l"/>
              </a:tabLst>
            </a:pPr>
            <a:endParaRPr lang="en-US" sz="1600" b="1" dirty="0">
              <a:latin typeface="Courier New" pitchFamily="49" charset="0"/>
            </a:endParaRPr>
          </a:p>
          <a:p>
            <a:pPr>
              <a:tabLst>
                <a:tab pos="358775" algn="l"/>
                <a:tab pos="715963" algn="l"/>
                <a:tab pos="1074738" algn="l"/>
              </a:tabLst>
            </a:pPr>
            <a:r>
              <a:rPr lang="en-US" sz="1600" b="1" dirty="0">
                <a:latin typeface="Courier New" pitchFamily="49" charset="0"/>
              </a:rPr>
              <a:t>	</a:t>
            </a:r>
            <a:r>
              <a:rPr lang="en-US" sz="1600" b="1" dirty="0" err="1">
                <a:latin typeface="Courier New" pitchFamily="49" charset="0"/>
              </a:rPr>
              <a:t>strcpy</a:t>
            </a:r>
            <a:r>
              <a:rPr lang="en-US" sz="1600" b="1" dirty="0">
                <a:latin typeface="Courier New" pitchFamily="49" charset="0"/>
              </a:rPr>
              <a:t>( </a:t>
            </a:r>
            <a:r>
              <a:rPr lang="en-US" sz="1600" b="1" dirty="0">
                <a:solidFill>
                  <a:srgbClr val="CC6600"/>
                </a:solidFill>
                <a:latin typeface="Courier New" pitchFamily="49" charset="0"/>
              </a:rPr>
              <a:t>(*</a:t>
            </a:r>
            <a:r>
              <a:rPr lang="en-US" sz="1600" b="1" dirty="0" err="1">
                <a:solidFill>
                  <a:srgbClr val="CC6600"/>
                </a:solidFill>
                <a:latin typeface="Courier New" pitchFamily="49" charset="0"/>
              </a:rPr>
              <a:t>player_p</a:t>
            </a:r>
            <a:r>
              <a:rPr lang="en-US" sz="1600" b="1" dirty="0">
                <a:solidFill>
                  <a:srgbClr val="CC6600"/>
                </a:solidFill>
                <a:latin typeface="Courier New" pitchFamily="49" charset="0"/>
              </a:rPr>
              <a:t>).</a:t>
            </a:r>
            <a:r>
              <a:rPr lang="en-US" sz="1600" b="1" dirty="0">
                <a:latin typeface="Courier New" pitchFamily="49" charset="0"/>
              </a:rPr>
              <a:t>name, </a:t>
            </a:r>
            <a:r>
              <a:rPr lang="en-US" sz="1600" b="1" dirty="0" err="1">
                <a:latin typeface="Courier New" pitchFamily="49" charset="0"/>
              </a:rPr>
              <a:t>new_name</a:t>
            </a:r>
            <a:r>
              <a:rPr lang="en-US" sz="1600" b="1" dirty="0">
                <a:latin typeface="Courier New" pitchFamily="49" charset="0"/>
              </a:rPr>
              <a:t> );</a:t>
            </a:r>
          </a:p>
          <a:p>
            <a:pPr>
              <a:tabLst>
                <a:tab pos="358775" algn="l"/>
                <a:tab pos="715963" algn="l"/>
                <a:tab pos="1074738" algn="l"/>
              </a:tabLst>
            </a:pPr>
            <a:r>
              <a:rPr lang="en-US" sz="1600" b="1" dirty="0">
                <a:latin typeface="Courier New" pitchFamily="49" charset="0"/>
              </a:rPr>
              <a:t>	</a:t>
            </a:r>
            <a:r>
              <a:rPr lang="en-US" sz="1600" b="1" dirty="0">
                <a:solidFill>
                  <a:srgbClr val="CC6600"/>
                </a:solidFill>
                <a:latin typeface="Courier New" pitchFamily="49" charset="0"/>
              </a:rPr>
              <a:t>(*</a:t>
            </a:r>
            <a:r>
              <a:rPr lang="en-US" sz="1600" b="1" dirty="0" err="1">
                <a:solidFill>
                  <a:srgbClr val="CC6600"/>
                </a:solidFill>
                <a:latin typeface="Courier New" pitchFamily="49" charset="0"/>
              </a:rPr>
              <a:t>player_p</a:t>
            </a:r>
            <a:r>
              <a:rPr lang="en-US" sz="1600" b="1" dirty="0">
                <a:solidFill>
                  <a:srgbClr val="CC6600"/>
                </a:solidFill>
                <a:latin typeface="Courier New" pitchFamily="49" charset="0"/>
              </a:rPr>
              <a:t>).</a:t>
            </a:r>
            <a:r>
              <a:rPr lang="en-US" sz="1600" b="1" dirty="0">
                <a:latin typeface="Courier New" pitchFamily="49" charset="0"/>
              </a:rPr>
              <a:t>age = </a:t>
            </a:r>
            <a:r>
              <a:rPr lang="en-US" sz="1600" b="1" dirty="0" err="1">
                <a:latin typeface="Courier New" pitchFamily="49" charset="0"/>
              </a:rPr>
              <a:t>new_age</a:t>
            </a:r>
            <a:r>
              <a:rPr lang="en-US" sz="1600" b="1" dirty="0">
                <a:latin typeface="Courier New" pitchFamily="49" charset="0"/>
              </a:rPr>
              <a:t>;</a:t>
            </a:r>
          </a:p>
          <a:p>
            <a:pPr>
              <a:tabLst>
                <a:tab pos="358775" algn="l"/>
                <a:tab pos="715963" algn="l"/>
                <a:tab pos="1074738" algn="l"/>
              </a:tabLst>
            </a:pPr>
            <a:r>
              <a:rPr lang="en-US" sz="1600" b="1" dirty="0" smtClean="0">
                <a:latin typeface="Courier New" pitchFamily="49" charset="0"/>
              </a:rPr>
              <a:t>}</a:t>
            </a:r>
            <a:endParaRPr lang="en-US" sz="1600" b="1" dirty="0">
              <a:latin typeface="Courier New" pitchFamily="49" charset="0"/>
            </a:endParaRPr>
          </a:p>
        </p:txBody>
      </p:sp>
      <p:sp>
        <p:nvSpPr>
          <p:cNvPr id="34" name="Striped Right Arrow 33"/>
          <p:cNvSpPr/>
          <p:nvPr/>
        </p:nvSpPr>
        <p:spPr>
          <a:xfrm rot="2529166">
            <a:off x="2303118" y="3725108"/>
            <a:ext cx="783838" cy="658237"/>
          </a:xfrm>
          <a:prstGeom prst="stripedRightArrow">
            <a:avLst/>
          </a:prstGeom>
          <a:solidFill>
            <a:srgbClr val="C0504D">
              <a:lumMod val="20000"/>
              <a:lumOff val="80000"/>
            </a:srgbClr>
          </a:solidFill>
          <a:ln w="9525" cap="flat" cmpd="sng" algn="ctr">
            <a:solidFill>
              <a:srgbClr val="C0504D">
                <a:lumMod val="40000"/>
                <a:lumOff val="6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grpSp>
        <p:nvGrpSpPr>
          <p:cNvPr id="2" name="Group 1"/>
          <p:cNvGrpSpPr/>
          <p:nvPr/>
        </p:nvGrpSpPr>
        <p:grpSpPr>
          <a:xfrm>
            <a:off x="3323965" y="3784542"/>
            <a:ext cx="5615640" cy="2554545"/>
            <a:chOff x="3323965" y="3827574"/>
            <a:chExt cx="5615640" cy="2554545"/>
          </a:xfrm>
        </p:grpSpPr>
        <p:sp>
          <p:nvSpPr>
            <p:cNvPr id="30" name="TextBox 29"/>
            <p:cNvSpPr txBox="1"/>
            <p:nvPr/>
          </p:nvSpPr>
          <p:spPr bwMode="auto">
            <a:xfrm>
              <a:off x="3323965" y="3827574"/>
              <a:ext cx="5615640" cy="2554545"/>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a:tabLst>
                  <a:tab pos="358775" algn="l"/>
                  <a:tab pos="715963" algn="l"/>
                  <a:tab pos="1074738" algn="l"/>
                </a:tabLst>
              </a:pPr>
              <a:r>
                <a:rPr lang="en-US" sz="1600" b="1" dirty="0" smtClean="0">
                  <a:solidFill>
                    <a:srgbClr val="0000FF"/>
                  </a:solidFill>
                  <a:latin typeface="Courier New" pitchFamily="49" charset="0"/>
                  <a:cs typeface="Courier New" pitchFamily="49" charset="0"/>
                </a:rPr>
                <a:t>void</a:t>
              </a:r>
              <a:r>
                <a:rPr lang="en-US" sz="1600" b="1" dirty="0" smtClean="0">
                  <a:latin typeface="Courier New" pitchFamily="49" charset="0"/>
                </a:rPr>
                <a:t> </a:t>
              </a:r>
              <a:r>
                <a:rPr lang="en-US" sz="1600" b="1" dirty="0" err="1">
                  <a:latin typeface="Courier New" pitchFamily="49" charset="0"/>
                </a:rPr>
                <a:t>change_name_and_age</a:t>
              </a:r>
              <a:r>
                <a:rPr lang="en-US" sz="1600" b="1" dirty="0">
                  <a:latin typeface="Courier New" pitchFamily="49" charset="0"/>
                </a:rPr>
                <a:t>(</a:t>
              </a:r>
              <a:r>
                <a:rPr lang="en-US" sz="1600" b="1" dirty="0" err="1">
                  <a:latin typeface="Courier New" pitchFamily="49" charset="0"/>
                </a:rPr>
                <a:t>player_t</a:t>
              </a:r>
              <a:r>
                <a:rPr lang="en-US" sz="1600" b="1" dirty="0">
                  <a:latin typeface="Courier New" pitchFamily="49" charset="0"/>
                </a:rPr>
                <a:t> *</a:t>
              </a:r>
              <a:r>
                <a:rPr lang="en-US" sz="1600" b="1" dirty="0" err="1">
                  <a:latin typeface="Courier New" pitchFamily="49" charset="0"/>
                </a:rPr>
                <a:t>player_p</a:t>
              </a: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  	</a:t>
              </a:r>
              <a:r>
                <a:rPr lang="en-US" sz="1600" b="1" dirty="0">
                  <a:solidFill>
                    <a:srgbClr val="0000FF"/>
                  </a:solidFill>
                  <a:latin typeface="Courier New" pitchFamily="49" charset="0"/>
                  <a:cs typeface="Courier New" pitchFamily="49" charset="0"/>
                </a:rPr>
                <a:t>char</a:t>
              </a:r>
              <a:r>
                <a:rPr lang="en-US" sz="1600" b="1" dirty="0">
                  <a:latin typeface="Courier New" pitchFamily="49" charset="0"/>
                </a:rPr>
                <a:t> </a:t>
              </a:r>
              <a:r>
                <a:rPr lang="en-US" sz="1600" b="1" dirty="0" err="1">
                  <a:latin typeface="Courier New" pitchFamily="49" charset="0"/>
                </a:rPr>
                <a:t>new_name</a:t>
              </a:r>
              <a:r>
                <a:rPr lang="en-US" sz="1600" b="1" dirty="0">
                  <a:latin typeface="Courier New" pitchFamily="49" charset="0"/>
                </a:rPr>
                <a:t>[</a:t>
              </a:r>
              <a:r>
                <a:rPr lang="en-US" sz="1600" b="1" dirty="0">
                  <a:solidFill>
                    <a:srgbClr val="006600"/>
                  </a:solidFill>
                  <a:latin typeface="Courier New" pitchFamily="49" charset="0"/>
                </a:rPr>
                <a:t>12</a:t>
              </a: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rPr>
                <a:t> </a:t>
              </a:r>
              <a:r>
                <a:rPr lang="en-US" sz="1600" b="1" dirty="0" err="1">
                  <a:latin typeface="Courier New" pitchFamily="49" charset="0"/>
                </a:rPr>
                <a:t>new_age</a:t>
              </a: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	</a:t>
              </a:r>
              <a:r>
                <a:rPr lang="en-US" sz="1600" b="1" dirty="0" err="1">
                  <a:latin typeface="Courier New" pitchFamily="49" charset="0"/>
                </a:rPr>
                <a:t>printf</a:t>
              </a:r>
              <a:r>
                <a:rPr lang="en-US" sz="1600" b="1" dirty="0">
                  <a:latin typeface="Courier New" pitchFamily="49" charset="0"/>
                </a:rPr>
                <a:t>(</a:t>
              </a:r>
              <a:r>
                <a:rPr lang="en-US" sz="1600" b="1" dirty="0">
                  <a:solidFill>
                    <a:srgbClr val="006600"/>
                  </a:solidFill>
                  <a:latin typeface="Courier New" pitchFamily="49" charset="0"/>
                </a:rPr>
                <a:t>"Enter new name and age: "</a:t>
              </a: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	</a:t>
              </a:r>
              <a:r>
                <a:rPr lang="en-US" sz="1600" b="1" dirty="0" err="1">
                  <a:latin typeface="Courier New" pitchFamily="49" charset="0"/>
                </a:rPr>
                <a:t>scanf</a:t>
              </a:r>
              <a:r>
                <a:rPr lang="en-US" sz="1600" b="1" dirty="0">
                  <a:latin typeface="Courier New" pitchFamily="49" charset="0"/>
                </a:rPr>
                <a:t>(</a:t>
              </a:r>
              <a:r>
                <a:rPr lang="en-US" sz="1600" b="1" dirty="0">
                  <a:solidFill>
                    <a:srgbClr val="006600"/>
                  </a:solidFill>
                  <a:latin typeface="Courier New" pitchFamily="49" charset="0"/>
                </a:rPr>
                <a:t>"</a:t>
              </a:r>
              <a:r>
                <a:rPr lang="en-US" sz="1600" b="1" dirty="0">
                  <a:solidFill>
                    <a:srgbClr val="FF0000"/>
                  </a:solidFill>
                  <a:latin typeface="Courier New" pitchFamily="49" charset="0"/>
                </a:rPr>
                <a:t>%s %d</a:t>
              </a:r>
              <a:r>
                <a:rPr lang="en-US" sz="1600" b="1" dirty="0">
                  <a:solidFill>
                    <a:srgbClr val="006600"/>
                  </a:solidFill>
                  <a:latin typeface="Courier New" pitchFamily="49" charset="0"/>
                </a:rPr>
                <a:t>"</a:t>
              </a:r>
              <a:r>
                <a:rPr lang="en-US" sz="1600" b="1" dirty="0">
                  <a:latin typeface="Courier New" pitchFamily="49" charset="0"/>
                </a:rPr>
                <a:t>, </a:t>
              </a:r>
              <a:r>
                <a:rPr lang="en-US" sz="1600" b="1" dirty="0" err="1">
                  <a:latin typeface="Courier New" pitchFamily="49" charset="0"/>
                </a:rPr>
                <a:t>new_name</a:t>
              </a:r>
              <a:r>
                <a:rPr lang="en-US" sz="1600" b="1" dirty="0">
                  <a:latin typeface="Courier New" pitchFamily="49" charset="0"/>
                </a:rPr>
                <a:t>, &amp;</a:t>
              </a:r>
              <a:r>
                <a:rPr lang="en-US" sz="1600" b="1" dirty="0" err="1">
                  <a:latin typeface="Courier New" pitchFamily="49" charset="0"/>
                </a:rPr>
                <a:t>new_age</a:t>
              </a:r>
              <a:r>
                <a:rPr lang="en-US" sz="1600" b="1" dirty="0">
                  <a:latin typeface="Courier New" pitchFamily="49" charset="0"/>
                </a:rPr>
                <a:t>);</a:t>
              </a:r>
            </a:p>
            <a:p>
              <a:pPr>
                <a:tabLst>
                  <a:tab pos="358775" algn="l"/>
                  <a:tab pos="715963" algn="l"/>
                  <a:tab pos="1074738" algn="l"/>
                </a:tabLst>
              </a:pPr>
              <a:endParaRPr lang="en-US" sz="1600" b="1" dirty="0">
                <a:latin typeface="Courier New" pitchFamily="49" charset="0"/>
              </a:endParaRPr>
            </a:p>
            <a:p>
              <a:pPr>
                <a:tabLst>
                  <a:tab pos="358775" algn="l"/>
                  <a:tab pos="715963" algn="l"/>
                  <a:tab pos="1074738" algn="l"/>
                </a:tabLst>
              </a:pPr>
              <a:r>
                <a:rPr lang="en-US" sz="1600" b="1" dirty="0">
                  <a:latin typeface="Courier New" pitchFamily="49" charset="0"/>
                </a:rPr>
                <a:t>	</a:t>
              </a:r>
              <a:r>
                <a:rPr lang="en-US" sz="1600" b="1" dirty="0" err="1">
                  <a:latin typeface="Courier New" pitchFamily="49" charset="0"/>
                </a:rPr>
                <a:t>strcpy</a:t>
              </a:r>
              <a:r>
                <a:rPr lang="en-US" sz="1600" b="1" dirty="0">
                  <a:latin typeface="Courier New" pitchFamily="49" charset="0"/>
                </a:rPr>
                <a:t>( </a:t>
              </a:r>
              <a:r>
                <a:rPr lang="en-US" sz="1600" b="1" dirty="0" err="1" smtClean="0">
                  <a:solidFill>
                    <a:srgbClr val="CC6600"/>
                  </a:solidFill>
                  <a:latin typeface="Courier New" pitchFamily="49" charset="0"/>
                </a:rPr>
                <a:t>player_p</a:t>
              </a:r>
              <a:r>
                <a:rPr lang="en-US" sz="1600" b="1" dirty="0" smtClean="0">
                  <a:solidFill>
                    <a:srgbClr val="CC6600"/>
                  </a:solidFill>
                  <a:latin typeface="Courier New" pitchFamily="49" charset="0"/>
                </a:rPr>
                <a:t>-&gt;</a:t>
              </a:r>
              <a:r>
                <a:rPr lang="en-US" sz="1600" b="1" dirty="0" smtClean="0">
                  <a:latin typeface="Courier New" pitchFamily="49" charset="0"/>
                </a:rPr>
                <a:t>name</a:t>
              </a:r>
              <a:r>
                <a:rPr lang="en-US" sz="1600" b="1" dirty="0">
                  <a:latin typeface="Courier New" pitchFamily="49" charset="0"/>
                </a:rPr>
                <a:t>, </a:t>
              </a:r>
              <a:r>
                <a:rPr lang="en-US" sz="1600" b="1" dirty="0" err="1">
                  <a:latin typeface="Courier New" pitchFamily="49" charset="0"/>
                </a:rPr>
                <a:t>new_name</a:t>
              </a:r>
              <a:r>
                <a:rPr lang="en-US" sz="1600" b="1" dirty="0">
                  <a:latin typeface="Courier New" pitchFamily="49" charset="0"/>
                </a:rPr>
                <a:t> );</a:t>
              </a:r>
            </a:p>
            <a:p>
              <a:pPr>
                <a:tabLst>
                  <a:tab pos="358775" algn="l"/>
                  <a:tab pos="715963" algn="l"/>
                  <a:tab pos="1074738" algn="l"/>
                </a:tabLst>
              </a:pPr>
              <a:r>
                <a:rPr lang="en-US" sz="1600" b="1" dirty="0">
                  <a:latin typeface="Courier New" pitchFamily="49" charset="0"/>
                </a:rPr>
                <a:t>	</a:t>
              </a:r>
              <a:r>
                <a:rPr lang="en-US" sz="1600" b="1" dirty="0" err="1" smtClean="0">
                  <a:solidFill>
                    <a:srgbClr val="CC6600"/>
                  </a:solidFill>
                  <a:latin typeface="Courier New" pitchFamily="49" charset="0"/>
                </a:rPr>
                <a:t>player_p</a:t>
              </a:r>
              <a:r>
                <a:rPr lang="en-US" sz="1600" b="1" dirty="0" smtClean="0">
                  <a:solidFill>
                    <a:srgbClr val="CC6600"/>
                  </a:solidFill>
                  <a:latin typeface="Courier New" pitchFamily="49" charset="0"/>
                </a:rPr>
                <a:t>-&gt;</a:t>
              </a:r>
              <a:r>
                <a:rPr lang="en-US" sz="1600" b="1" dirty="0" smtClean="0">
                  <a:latin typeface="Courier New" pitchFamily="49" charset="0"/>
                </a:rPr>
                <a:t>age </a:t>
              </a:r>
              <a:r>
                <a:rPr lang="en-US" sz="1600" b="1" dirty="0">
                  <a:latin typeface="Courier New" pitchFamily="49" charset="0"/>
                </a:rPr>
                <a:t>= </a:t>
              </a:r>
              <a:r>
                <a:rPr lang="en-US" sz="1600" b="1" dirty="0" err="1">
                  <a:latin typeface="Courier New" pitchFamily="49" charset="0"/>
                </a:rPr>
                <a:t>new_age</a:t>
              </a:r>
              <a:r>
                <a:rPr lang="en-US" sz="1600" b="1" dirty="0">
                  <a:latin typeface="Courier New" pitchFamily="49" charset="0"/>
                </a:rPr>
                <a:t>;</a:t>
              </a:r>
            </a:p>
            <a:p>
              <a:pPr>
                <a:tabLst>
                  <a:tab pos="358775" algn="l"/>
                  <a:tab pos="715963" algn="l"/>
                  <a:tab pos="1074738" algn="l"/>
                </a:tabLst>
              </a:pPr>
              <a:r>
                <a:rPr lang="en-US" sz="1600" b="1" dirty="0" smtClean="0">
                  <a:latin typeface="Courier New" pitchFamily="49" charset="0"/>
                </a:rPr>
                <a:t>}</a:t>
              </a:r>
              <a:endParaRPr lang="en-US" sz="1600" b="1" dirty="0">
                <a:latin typeface="Courier New" pitchFamily="49" charset="0"/>
              </a:endParaRPr>
            </a:p>
          </p:txBody>
        </p:sp>
        <p:sp>
          <p:nvSpPr>
            <p:cNvPr id="8" name="Rectangle 7"/>
            <p:cNvSpPr/>
            <p:nvPr/>
          </p:nvSpPr>
          <p:spPr>
            <a:xfrm>
              <a:off x="7594365" y="6120509"/>
              <a:ext cx="1345240"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Week12_Demo4.c</a:t>
              </a:r>
              <a:endParaRPr lang="en-SG" sz="1100" dirty="0"/>
            </a:p>
          </p:txBody>
        </p:sp>
      </p:grpSp>
    </p:spTree>
    <p:extLst>
      <p:ext uri="{BB962C8B-B14F-4D97-AF65-F5344CB8AC3E}">
        <p14:creationId xmlns:p14="http://schemas.microsoft.com/office/powerpoint/2010/main" val="4932301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4"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cs typeface="Arial" pitchFamily="34" charset="0"/>
              </a:rPr>
              <a:t>8. Demo #4: The Arrow Operator (</a:t>
            </a:r>
            <a:r>
              <a:rPr lang="en-GB" b="1" dirty="0">
                <a:latin typeface="Calibri" pitchFamily="34" charset="0"/>
                <a:cs typeface="Arial" pitchFamily="34" charset="0"/>
              </a:rPr>
              <a:t>-&gt;</a:t>
            </a:r>
            <a:r>
              <a:rPr lang="en-GB" dirty="0">
                <a:cs typeface="Arial" pitchFamily="34" charset="0"/>
              </a:rPr>
              <a:t>) </a:t>
            </a:r>
            <a:endParaRPr lang="en-SG" dirty="0"/>
          </a:p>
        </p:txBody>
      </p:sp>
      <p:sp>
        <p:nvSpPr>
          <p:cNvPr id="2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5"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26</a:t>
            </a:fld>
            <a:endParaRPr lang="en-US" sz="1000" dirty="0"/>
          </a:p>
        </p:txBody>
      </p:sp>
      <p:sp>
        <p:nvSpPr>
          <p:cNvPr id="38" name="TextBox 37"/>
          <p:cNvSpPr txBox="1"/>
          <p:nvPr/>
        </p:nvSpPr>
        <p:spPr bwMode="auto">
          <a:xfrm>
            <a:off x="315293" y="1341126"/>
            <a:ext cx="5615640" cy="2554545"/>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a:tabLst>
                <a:tab pos="358775" algn="l"/>
                <a:tab pos="715963" algn="l"/>
                <a:tab pos="1074738" algn="l"/>
              </a:tabLst>
            </a:pPr>
            <a:r>
              <a:rPr lang="en-US" sz="1600" b="1" dirty="0">
                <a:solidFill>
                  <a:srgbClr val="0000FF"/>
                </a:solidFill>
                <a:latin typeface="Courier New" pitchFamily="49" charset="0"/>
                <a:cs typeface="Courier New" pitchFamily="49" charset="0"/>
              </a:rPr>
              <a:t>void</a:t>
            </a:r>
            <a:r>
              <a:rPr lang="en-US" sz="1600" b="1" dirty="0">
                <a:latin typeface="Courier New" pitchFamily="49" charset="0"/>
              </a:rPr>
              <a:t> </a:t>
            </a:r>
            <a:r>
              <a:rPr lang="en-US" sz="1600" b="1" dirty="0" err="1">
                <a:latin typeface="Courier New" pitchFamily="49" charset="0"/>
              </a:rPr>
              <a:t>change_name_and_age</a:t>
            </a:r>
            <a:r>
              <a:rPr lang="en-US" sz="1600" b="1" dirty="0">
                <a:latin typeface="Courier New" pitchFamily="49" charset="0"/>
              </a:rPr>
              <a:t>(</a:t>
            </a:r>
            <a:r>
              <a:rPr lang="en-US" sz="1600" b="1" dirty="0" err="1">
                <a:latin typeface="Courier New" pitchFamily="49" charset="0"/>
              </a:rPr>
              <a:t>player_t</a:t>
            </a:r>
            <a:r>
              <a:rPr lang="en-US" sz="1600" b="1" dirty="0">
                <a:latin typeface="Courier New" pitchFamily="49" charset="0"/>
              </a:rPr>
              <a:t> </a:t>
            </a:r>
            <a:r>
              <a:rPr lang="en-US" sz="1600" b="1" dirty="0">
                <a:solidFill>
                  <a:srgbClr val="CC6600"/>
                </a:solidFill>
                <a:latin typeface="Courier New" pitchFamily="49" charset="0"/>
              </a:rPr>
              <a:t>*</a:t>
            </a:r>
            <a:r>
              <a:rPr lang="en-US" sz="1600" b="1" dirty="0" err="1">
                <a:solidFill>
                  <a:srgbClr val="CC6600"/>
                </a:solidFill>
                <a:latin typeface="Courier New" pitchFamily="49" charset="0"/>
              </a:rPr>
              <a:t>player_p</a:t>
            </a: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  	</a:t>
            </a:r>
            <a:r>
              <a:rPr lang="en-US" sz="1600" b="1" dirty="0">
                <a:solidFill>
                  <a:srgbClr val="0000FF"/>
                </a:solidFill>
                <a:latin typeface="Courier New" pitchFamily="49" charset="0"/>
                <a:cs typeface="Courier New" pitchFamily="49" charset="0"/>
              </a:rPr>
              <a:t>char</a:t>
            </a:r>
            <a:r>
              <a:rPr lang="en-US" sz="1600" b="1" dirty="0">
                <a:latin typeface="Courier New" pitchFamily="49" charset="0"/>
              </a:rPr>
              <a:t> </a:t>
            </a:r>
            <a:r>
              <a:rPr lang="en-US" sz="1600" b="1" dirty="0" err="1">
                <a:latin typeface="Courier New" pitchFamily="49" charset="0"/>
              </a:rPr>
              <a:t>new_name</a:t>
            </a:r>
            <a:r>
              <a:rPr lang="en-US" sz="1600" b="1" dirty="0">
                <a:latin typeface="Courier New" pitchFamily="49" charset="0"/>
              </a:rPr>
              <a:t>[</a:t>
            </a:r>
            <a:r>
              <a:rPr lang="en-US" sz="1600" b="1" dirty="0">
                <a:solidFill>
                  <a:srgbClr val="006600"/>
                </a:solidFill>
                <a:latin typeface="Courier New" pitchFamily="49" charset="0"/>
              </a:rPr>
              <a:t>12</a:t>
            </a: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	</a:t>
            </a: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rPr>
              <a:t> </a:t>
            </a:r>
            <a:r>
              <a:rPr lang="en-US" sz="1600" b="1" dirty="0" err="1">
                <a:latin typeface="Courier New" pitchFamily="49" charset="0"/>
              </a:rPr>
              <a:t>new_age</a:t>
            </a: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	</a:t>
            </a:r>
            <a:r>
              <a:rPr lang="en-US" sz="1600" b="1" dirty="0" err="1">
                <a:latin typeface="Courier New" pitchFamily="49" charset="0"/>
              </a:rPr>
              <a:t>printf</a:t>
            </a:r>
            <a:r>
              <a:rPr lang="en-US" sz="1600" b="1" dirty="0">
                <a:latin typeface="Courier New" pitchFamily="49" charset="0"/>
              </a:rPr>
              <a:t>(</a:t>
            </a:r>
            <a:r>
              <a:rPr lang="en-US" sz="1600" b="1" dirty="0">
                <a:solidFill>
                  <a:srgbClr val="006600"/>
                </a:solidFill>
                <a:latin typeface="Courier New" pitchFamily="49" charset="0"/>
              </a:rPr>
              <a:t>"Enter new name and age: "</a:t>
            </a: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	</a:t>
            </a:r>
            <a:r>
              <a:rPr lang="en-US" sz="1600" b="1" dirty="0" err="1">
                <a:latin typeface="Courier New" pitchFamily="49" charset="0"/>
              </a:rPr>
              <a:t>scanf</a:t>
            </a:r>
            <a:r>
              <a:rPr lang="en-US" sz="1600" b="1" dirty="0">
                <a:latin typeface="Courier New" pitchFamily="49" charset="0"/>
              </a:rPr>
              <a:t>(</a:t>
            </a:r>
            <a:r>
              <a:rPr lang="en-US" sz="1600" b="1" dirty="0">
                <a:solidFill>
                  <a:srgbClr val="006600"/>
                </a:solidFill>
                <a:latin typeface="Courier New" pitchFamily="49" charset="0"/>
              </a:rPr>
              <a:t>"</a:t>
            </a:r>
            <a:r>
              <a:rPr lang="en-US" sz="1600" b="1" dirty="0">
                <a:solidFill>
                  <a:srgbClr val="FF0000"/>
                </a:solidFill>
                <a:latin typeface="Courier New" pitchFamily="49" charset="0"/>
              </a:rPr>
              <a:t>%s %d</a:t>
            </a:r>
            <a:r>
              <a:rPr lang="en-US" sz="1600" b="1" dirty="0">
                <a:solidFill>
                  <a:srgbClr val="006600"/>
                </a:solidFill>
                <a:latin typeface="Courier New" pitchFamily="49" charset="0"/>
              </a:rPr>
              <a:t>"</a:t>
            </a:r>
            <a:r>
              <a:rPr lang="en-US" sz="1600" b="1" dirty="0">
                <a:latin typeface="Courier New" pitchFamily="49" charset="0"/>
              </a:rPr>
              <a:t>, </a:t>
            </a:r>
            <a:r>
              <a:rPr lang="en-US" sz="1600" b="1" dirty="0" err="1">
                <a:latin typeface="Courier New" pitchFamily="49" charset="0"/>
              </a:rPr>
              <a:t>new_name</a:t>
            </a:r>
            <a:r>
              <a:rPr lang="en-US" sz="1600" b="1" dirty="0">
                <a:latin typeface="Courier New" pitchFamily="49" charset="0"/>
              </a:rPr>
              <a:t>, &amp;</a:t>
            </a:r>
            <a:r>
              <a:rPr lang="en-US" sz="1600" b="1" dirty="0" err="1">
                <a:latin typeface="Courier New" pitchFamily="49" charset="0"/>
              </a:rPr>
              <a:t>new_age</a:t>
            </a:r>
            <a:r>
              <a:rPr lang="en-US" sz="1600" b="1" dirty="0">
                <a:latin typeface="Courier New" pitchFamily="49" charset="0"/>
              </a:rPr>
              <a:t>);</a:t>
            </a:r>
          </a:p>
          <a:p>
            <a:pPr>
              <a:tabLst>
                <a:tab pos="358775" algn="l"/>
                <a:tab pos="715963" algn="l"/>
                <a:tab pos="1074738" algn="l"/>
              </a:tabLst>
            </a:pPr>
            <a:endParaRPr lang="en-US" sz="1600" b="1" dirty="0">
              <a:latin typeface="Courier New" pitchFamily="49" charset="0"/>
            </a:endParaRPr>
          </a:p>
          <a:p>
            <a:pPr>
              <a:tabLst>
                <a:tab pos="358775" algn="l"/>
                <a:tab pos="715963" algn="l"/>
                <a:tab pos="1074738" algn="l"/>
              </a:tabLst>
            </a:pPr>
            <a:r>
              <a:rPr lang="en-US" sz="1600" b="1" dirty="0">
                <a:latin typeface="Courier New" pitchFamily="49" charset="0"/>
              </a:rPr>
              <a:t>	</a:t>
            </a:r>
            <a:r>
              <a:rPr lang="en-US" sz="1600" b="1" dirty="0" err="1">
                <a:latin typeface="Courier New" pitchFamily="49" charset="0"/>
              </a:rPr>
              <a:t>strcpy</a:t>
            </a:r>
            <a:r>
              <a:rPr lang="en-US" sz="1600" b="1" dirty="0">
                <a:latin typeface="Courier New" pitchFamily="49" charset="0"/>
              </a:rPr>
              <a:t>( </a:t>
            </a:r>
            <a:r>
              <a:rPr lang="en-US" sz="1600" b="1" dirty="0" err="1">
                <a:solidFill>
                  <a:srgbClr val="CC6600"/>
                </a:solidFill>
                <a:latin typeface="Courier New" pitchFamily="49" charset="0"/>
              </a:rPr>
              <a:t>player_p</a:t>
            </a:r>
            <a:r>
              <a:rPr lang="en-US" sz="1600" b="1" dirty="0">
                <a:solidFill>
                  <a:srgbClr val="CC6600"/>
                </a:solidFill>
                <a:latin typeface="Courier New" pitchFamily="49" charset="0"/>
              </a:rPr>
              <a:t>-&gt;</a:t>
            </a:r>
            <a:r>
              <a:rPr lang="en-US" sz="1600" b="1" dirty="0">
                <a:latin typeface="Courier New" pitchFamily="49" charset="0"/>
              </a:rPr>
              <a:t>name, </a:t>
            </a:r>
            <a:r>
              <a:rPr lang="en-US" sz="1600" b="1" dirty="0" err="1">
                <a:latin typeface="Courier New" pitchFamily="49" charset="0"/>
              </a:rPr>
              <a:t>new_name</a:t>
            </a:r>
            <a:r>
              <a:rPr lang="en-US" sz="1600" b="1" dirty="0">
                <a:latin typeface="Courier New" pitchFamily="49" charset="0"/>
              </a:rPr>
              <a:t> );</a:t>
            </a:r>
          </a:p>
          <a:p>
            <a:pPr>
              <a:tabLst>
                <a:tab pos="358775" algn="l"/>
                <a:tab pos="715963" algn="l"/>
                <a:tab pos="1074738" algn="l"/>
              </a:tabLst>
            </a:pPr>
            <a:r>
              <a:rPr lang="en-US" sz="1600" b="1" dirty="0">
                <a:latin typeface="Courier New" pitchFamily="49" charset="0"/>
              </a:rPr>
              <a:t>	</a:t>
            </a:r>
            <a:r>
              <a:rPr lang="en-US" sz="1600" b="1" dirty="0" err="1">
                <a:solidFill>
                  <a:srgbClr val="CC6600"/>
                </a:solidFill>
                <a:latin typeface="Courier New" pitchFamily="49" charset="0"/>
              </a:rPr>
              <a:t>player_p</a:t>
            </a:r>
            <a:r>
              <a:rPr lang="en-US" sz="1600" b="1" dirty="0">
                <a:solidFill>
                  <a:srgbClr val="CC6600"/>
                </a:solidFill>
                <a:latin typeface="Courier New" pitchFamily="49" charset="0"/>
              </a:rPr>
              <a:t>-&gt;</a:t>
            </a:r>
            <a:r>
              <a:rPr lang="en-US" sz="1600" b="1" dirty="0">
                <a:latin typeface="Courier New" pitchFamily="49" charset="0"/>
              </a:rPr>
              <a:t>age = </a:t>
            </a:r>
            <a:r>
              <a:rPr lang="en-US" sz="1600" b="1" dirty="0" err="1">
                <a:latin typeface="Courier New" pitchFamily="49" charset="0"/>
              </a:rPr>
              <a:t>new_age</a:t>
            </a: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a:t>
            </a:r>
          </a:p>
        </p:txBody>
      </p:sp>
      <p:sp>
        <p:nvSpPr>
          <p:cNvPr id="39" name="Striped Right Arrow 38"/>
          <p:cNvSpPr/>
          <p:nvPr/>
        </p:nvSpPr>
        <p:spPr>
          <a:xfrm rot="2529166">
            <a:off x="2303118" y="3725108"/>
            <a:ext cx="783838" cy="658237"/>
          </a:xfrm>
          <a:prstGeom prst="stripedRightArrow">
            <a:avLst/>
          </a:prstGeom>
          <a:solidFill>
            <a:srgbClr val="C0504D">
              <a:lumMod val="20000"/>
              <a:lumOff val="80000"/>
            </a:srgbClr>
          </a:solidFill>
          <a:ln w="9525" cap="flat" cmpd="sng" algn="ctr">
            <a:solidFill>
              <a:srgbClr val="C0504D">
                <a:lumMod val="40000"/>
                <a:lumOff val="6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0" name="Content Placeholder 3"/>
          <p:cNvSpPr txBox="1">
            <a:spLocks/>
          </p:cNvSpPr>
          <p:nvPr/>
        </p:nvSpPr>
        <p:spPr bwMode="auto">
          <a:xfrm>
            <a:off x="458988" y="5343090"/>
            <a:ext cx="8229600" cy="846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dirty="0" smtClean="0"/>
              <a:t>Precedence of operators</a:t>
            </a:r>
          </a:p>
          <a:p>
            <a:pPr lvl="1">
              <a:spcBef>
                <a:spcPts val="600"/>
              </a:spcBef>
              <a:buFont typeface="Wingdings" pitchFamily="2" charset="2"/>
              <a:buChar char="q"/>
            </a:pPr>
            <a:r>
              <a:rPr lang="en-US" dirty="0">
                <a:hlinkClick r:id="rId3"/>
              </a:rPr>
              <a:t>http://www.comp.nus.edu.sg/~</a:t>
            </a:r>
            <a:r>
              <a:rPr lang="en-US" dirty="0" smtClean="0">
                <a:hlinkClick r:id="rId3"/>
              </a:rPr>
              <a:t>zhoulife/cs1010/precedence.html</a:t>
            </a:r>
            <a:endParaRPr lang="en-US" dirty="0" smtClean="0"/>
          </a:p>
        </p:txBody>
      </p:sp>
      <p:grpSp>
        <p:nvGrpSpPr>
          <p:cNvPr id="2" name="Group 1"/>
          <p:cNvGrpSpPr/>
          <p:nvPr/>
        </p:nvGrpSpPr>
        <p:grpSpPr>
          <a:xfrm>
            <a:off x="3323965" y="3784542"/>
            <a:ext cx="5616910" cy="1569660"/>
            <a:chOff x="3323965" y="3784542"/>
            <a:chExt cx="5616910" cy="1569660"/>
          </a:xfrm>
        </p:grpSpPr>
        <p:sp>
          <p:nvSpPr>
            <p:cNvPr id="36" name="TextBox 35"/>
            <p:cNvSpPr txBox="1"/>
            <p:nvPr/>
          </p:nvSpPr>
          <p:spPr bwMode="auto">
            <a:xfrm>
              <a:off x="3323965" y="3784542"/>
              <a:ext cx="5615640" cy="156966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a:tabLst>
                  <a:tab pos="358775" algn="l"/>
                  <a:tab pos="715963" algn="l"/>
                  <a:tab pos="1074738" algn="l"/>
                </a:tabLst>
              </a:pPr>
              <a:r>
                <a:rPr lang="en-US" sz="1600" b="1" dirty="0">
                  <a:solidFill>
                    <a:srgbClr val="0000FF"/>
                  </a:solidFill>
                  <a:latin typeface="Courier New" pitchFamily="49" charset="0"/>
                  <a:cs typeface="Courier New" pitchFamily="49" charset="0"/>
                </a:rPr>
                <a:t>void</a:t>
              </a:r>
              <a:r>
                <a:rPr lang="en-US" sz="1600" b="1" dirty="0">
                  <a:latin typeface="Courier New" pitchFamily="49" charset="0"/>
                </a:rPr>
                <a:t> </a:t>
              </a:r>
              <a:r>
                <a:rPr lang="en-US" sz="1600" b="1" dirty="0" err="1">
                  <a:latin typeface="Courier New" pitchFamily="49" charset="0"/>
                </a:rPr>
                <a:t>change_name_and_age</a:t>
              </a:r>
              <a:r>
                <a:rPr lang="en-US" sz="1600" b="1" dirty="0">
                  <a:latin typeface="Courier New" pitchFamily="49" charset="0"/>
                </a:rPr>
                <a:t>(</a:t>
              </a:r>
              <a:r>
                <a:rPr lang="en-US" sz="1600" b="1" dirty="0" err="1">
                  <a:latin typeface="Courier New" pitchFamily="49" charset="0"/>
                </a:rPr>
                <a:t>player_t</a:t>
              </a:r>
              <a:r>
                <a:rPr lang="en-US" sz="1600" b="1" dirty="0">
                  <a:latin typeface="Courier New" pitchFamily="49" charset="0"/>
                </a:rPr>
                <a:t> </a:t>
              </a:r>
              <a:r>
                <a:rPr lang="en-US" sz="1600" b="1" dirty="0">
                  <a:solidFill>
                    <a:srgbClr val="CC6600"/>
                  </a:solidFill>
                  <a:latin typeface="Courier New" pitchFamily="49" charset="0"/>
                </a:rPr>
                <a:t>*</a:t>
              </a:r>
              <a:r>
                <a:rPr lang="en-US" sz="1600" b="1" dirty="0" err="1">
                  <a:solidFill>
                    <a:srgbClr val="CC6600"/>
                  </a:solidFill>
                  <a:latin typeface="Courier New" pitchFamily="49" charset="0"/>
                </a:rPr>
                <a:t>player_p</a:t>
              </a: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	</a:t>
              </a:r>
              <a:r>
                <a:rPr lang="en-US" sz="1600" b="1" dirty="0" err="1">
                  <a:latin typeface="Courier New" pitchFamily="49" charset="0"/>
                </a:rPr>
                <a:t>printf</a:t>
              </a:r>
              <a:r>
                <a:rPr lang="en-US" sz="1600" b="1" dirty="0">
                  <a:latin typeface="Courier New" pitchFamily="49" charset="0"/>
                </a:rPr>
                <a:t>(</a:t>
              </a:r>
              <a:r>
                <a:rPr lang="en-US" sz="1600" b="1" dirty="0">
                  <a:solidFill>
                    <a:srgbClr val="006600"/>
                  </a:solidFill>
                  <a:latin typeface="Courier New" pitchFamily="49" charset="0"/>
                </a:rPr>
                <a:t>"Enter new name and age: "</a:t>
              </a:r>
              <a:r>
                <a:rPr lang="en-US" sz="1600" b="1" dirty="0">
                  <a:latin typeface="Courier New" pitchFamily="49" charset="0"/>
                </a:rPr>
                <a:t>);</a:t>
              </a:r>
            </a:p>
            <a:p>
              <a:pPr>
                <a:tabLst>
                  <a:tab pos="358775" algn="l"/>
                  <a:tab pos="715963" algn="l"/>
                  <a:tab pos="1074738" algn="l"/>
                </a:tabLst>
              </a:pPr>
              <a:r>
                <a:rPr lang="en-US" sz="1600" b="1" dirty="0">
                  <a:latin typeface="Courier New" pitchFamily="49" charset="0"/>
                </a:rPr>
                <a:t>	</a:t>
              </a:r>
              <a:r>
                <a:rPr lang="en-US" sz="1600" b="1" dirty="0" err="1">
                  <a:latin typeface="Courier New" pitchFamily="49" charset="0"/>
                </a:rPr>
                <a:t>scanf</a:t>
              </a:r>
              <a:r>
                <a:rPr lang="en-US" sz="1600" b="1" dirty="0">
                  <a:latin typeface="Courier New" pitchFamily="49" charset="0"/>
                </a:rPr>
                <a:t>(</a:t>
              </a:r>
              <a:r>
                <a:rPr lang="en-US" sz="1600" b="1" dirty="0">
                  <a:solidFill>
                    <a:srgbClr val="006600"/>
                  </a:solidFill>
                  <a:latin typeface="Courier New" pitchFamily="49" charset="0"/>
                </a:rPr>
                <a:t>"</a:t>
              </a:r>
              <a:r>
                <a:rPr lang="en-US" sz="1600" b="1" dirty="0">
                  <a:solidFill>
                    <a:srgbClr val="FF0000"/>
                  </a:solidFill>
                  <a:latin typeface="Courier New" pitchFamily="49" charset="0"/>
                </a:rPr>
                <a:t>%s %d</a:t>
              </a:r>
              <a:r>
                <a:rPr lang="en-US" sz="1600" b="1" dirty="0">
                  <a:solidFill>
                    <a:srgbClr val="006600"/>
                  </a:solidFill>
                  <a:latin typeface="Courier New" pitchFamily="49" charset="0"/>
                </a:rPr>
                <a:t>"</a:t>
              </a:r>
              <a:r>
                <a:rPr lang="en-US" sz="1600" b="1" dirty="0">
                  <a:latin typeface="Courier New" pitchFamily="49" charset="0"/>
                </a:rPr>
                <a:t>, </a:t>
              </a:r>
              <a:r>
                <a:rPr lang="en-US" sz="1600" b="1" dirty="0" err="1">
                  <a:solidFill>
                    <a:srgbClr val="CC6600"/>
                  </a:solidFill>
                  <a:latin typeface="Courier New" pitchFamily="49" charset="0"/>
                </a:rPr>
                <a:t>player_p</a:t>
              </a:r>
              <a:r>
                <a:rPr lang="en-US" sz="1600" b="1" dirty="0">
                  <a:solidFill>
                    <a:srgbClr val="CC6600"/>
                  </a:solidFill>
                  <a:latin typeface="Courier New" pitchFamily="49" charset="0"/>
                </a:rPr>
                <a:t>-&gt;</a:t>
              </a:r>
              <a:r>
                <a:rPr lang="en-US" sz="1600" b="1" dirty="0">
                  <a:latin typeface="Courier New" pitchFamily="49" charset="0"/>
                </a:rPr>
                <a:t>name, </a:t>
              </a:r>
            </a:p>
            <a:p>
              <a:pPr>
                <a:tabLst>
                  <a:tab pos="358775" algn="l"/>
                  <a:tab pos="715963" algn="l"/>
                  <a:tab pos="1074738" algn="l"/>
                </a:tabLst>
              </a:pPr>
              <a:r>
                <a:rPr lang="en-US" sz="1600" b="1" dirty="0">
                  <a:latin typeface="Courier New" pitchFamily="49" charset="0"/>
                </a:rPr>
                <a:t>                 &amp;</a:t>
              </a:r>
              <a:r>
                <a:rPr lang="en-US" sz="1600" b="1" dirty="0" err="1">
                  <a:solidFill>
                    <a:srgbClr val="CC6600"/>
                  </a:solidFill>
                  <a:latin typeface="Courier New" pitchFamily="49" charset="0"/>
                </a:rPr>
                <a:t>player_p</a:t>
              </a:r>
              <a:r>
                <a:rPr lang="en-US" sz="1600" b="1" dirty="0">
                  <a:solidFill>
                    <a:srgbClr val="CC6600"/>
                  </a:solidFill>
                  <a:latin typeface="Courier New" pitchFamily="49" charset="0"/>
                </a:rPr>
                <a:t>-&gt;</a:t>
              </a:r>
              <a:r>
                <a:rPr lang="en-US" sz="1600" b="1" dirty="0">
                  <a:latin typeface="Courier New" pitchFamily="49" charset="0"/>
                </a:rPr>
                <a:t>age);</a:t>
              </a:r>
            </a:p>
            <a:p>
              <a:pPr>
                <a:tabLst>
                  <a:tab pos="358775" algn="l"/>
                  <a:tab pos="715963" algn="l"/>
                  <a:tab pos="1074738" algn="l"/>
                </a:tabLst>
              </a:pPr>
              <a:r>
                <a:rPr lang="en-US" sz="1600" b="1" dirty="0" smtClean="0">
                  <a:latin typeface="Courier New" pitchFamily="49" charset="0"/>
                </a:rPr>
                <a:t>}</a:t>
              </a:r>
              <a:endParaRPr lang="en-US" sz="1600" b="1" dirty="0">
                <a:latin typeface="Courier New" pitchFamily="49" charset="0"/>
              </a:endParaRPr>
            </a:p>
          </p:txBody>
        </p:sp>
        <p:sp>
          <p:nvSpPr>
            <p:cNvPr id="9" name="Rectangle 8"/>
            <p:cNvSpPr/>
            <p:nvPr/>
          </p:nvSpPr>
          <p:spPr>
            <a:xfrm>
              <a:off x="7595635" y="5092592"/>
              <a:ext cx="1345240"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Week12_Demo4.c</a:t>
              </a:r>
              <a:endParaRPr lang="en-SG" sz="1100" dirty="0"/>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dissolve">
                                      <p:cBhvr>
                                        <p:cTn id="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cs typeface="Arial" pitchFamily="34" charset="0"/>
              </a:rPr>
              <a:t>9. Returning Structure from Functions</a:t>
            </a:r>
            <a:endParaRPr lang="en-SG" dirty="0"/>
          </a:p>
        </p:txBody>
      </p:sp>
      <p:sp>
        <p:nvSpPr>
          <p:cNvPr id="9" name="Content Placeholder 1"/>
          <p:cNvSpPr>
            <a:spLocks noGrp="1"/>
          </p:cNvSpPr>
          <p:nvPr>
            <p:ph idx="1"/>
          </p:nvPr>
        </p:nvSpPr>
        <p:spPr>
          <a:xfrm>
            <a:off x="457200" y="1371600"/>
            <a:ext cx="8229600" cy="3524042"/>
          </a:xfrm>
        </p:spPr>
        <p:txBody>
          <a:bodyPr>
            <a:spAutoFit/>
          </a:bodyPr>
          <a:lstStyle/>
          <a:p>
            <a:pPr>
              <a:spcBef>
                <a:spcPts val="600"/>
              </a:spcBef>
            </a:pPr>
            <a:r>
              <a:rPr lang="en-US" sz="2800" dirty="0"/>
              <a:t>A function can return a </a:t>
            </a:r>
            <a:r>
              <a:rPr lang="en-US" sz="2800" dirty="0" smtClean="0"/>
              <a:t>structure</a:t>
            </a:r>
          </a:p>
          <a:p>
            <a:pPr lvl="1">
              <a:spcBef>
                <a:spcPts val="600"/>
              </a:spcBef>
              <a:buFont typeface="Wingdings" pitchFamily="2" charset="2"/>
              <a:buChar char="q"/>
            </a:pPr>
            <a:r>
              <a:rPr lang="en-US" dirty="0"/>
              <a:t>Example: </a:t>
            </a:r>
            <a:r>
              <a:rPr lang="en-US" dirty="0" smtClean="0"/>
              <a:t>define </a:t>
            </a:r>
            <a:r>
              <a:rPr lang="en-US" dirty="0"/>
              <a:t>a function </a:t>
            </a:r>
            <a:r>
              <a:rPr lang="en-US" dirty="0" err="1">
                <a:solidFill>
                  <a:srgbClr val="0000FF"/>
                </a:solidFill>
              </a:rPr>
              <a:t>func</a:t>
            </a:r>
            <a:r>
              <a:rPr lang="en-US" dirty="0">
                <a:solidFill>
                  <a:srgbClr val="0000FF"/>
                </a:solidFill>
              </a:rPr>
              <a:t>()</a:t>
            </a:r>
            <a:r>
              <a:rPr lang="en-US" dirty="0"/>
              <a:t> that returns a structure of type </a:t>
            </a:r>
            <a:r>
              <a:rPr lang="en-US" dirty="0" err="1"/>
              <a:t>player_t</a:t>
            </a:r>
            <a:r>
              <a:rPr lang="en-US" dirty="0" smtClean="0"/>
              <a:t>:</a:t>
            </a:r>
          </a:p>
          <a:p>
            <a:pPr lvl="1">
              <a:spcBef>
                <a:spcPts val="600"/>
              </a:spcBef>
            </a:pPr>
            <a:endParaRPr lang="en-US" dirty="0"/>
          </a:p>
          <a:p>
            <a:pPr lvl="1">
              <a:spcBef>
                <a:spcPts val="600"/>
              </a:spcBef>
            </a:pPr>
            <a:endParaRPr lang="en-US" dirty="0" smtClean="0"/>
          </a:p>
          <a:p>
            <a:pPr lvl="1">
              <a:spcBef>
                <a:spcPts val="600"/>
              </a:spcBef>
            </a:pPr>
            <a:endParaRPr lang="en-US" dirty="0"/>
          </a:p>
          <a:p>
            <a:pPr lvl="1">
              <a:spcBef>
                <a:spcPts val="600"/>
              </a:spcBef>
            </a:pPr>
            <a:endParaRPr lang="en-US" dirty="0" smtClean="0"/>
          </a:p>
          <a:p>
            <a:pPr lvl="1">
              <a:spcBef>
                <a:spcPts val="600"/>
              </a:spcBef>
            </a:pPr>
            <a:endParaRPr lang="en-US" dirty="0"/>
          </a:p>
          <a:p>
            <a:pPr lvl="1">
              <a:spcBef>
                <a:spcPts val="600"/>
              </a:spcBef>
              <a:buFont typeface="Wingdings" pitchFamily="2" charset="2"/>
              <a:buChar char="q"/>
            </a:pPr>
            <a:r>
              <a:rPr lang="en-US" dirty="0"/>
              <a:t>To call </a:t>
            </a:r>
            <a:r>
              <a:rPr lang="en-US" dirty="0" err="1"/>
              <a:t>func</a:t>
            </a:r>
            <a:r>
              <a:rPr lang="en-US" dirty="0" smtClean="0"/>
              <a:t>():</a:t>
            </a:r>
            <a:endParaRPr lang="en-US" dirty="0"/>
          </a:p>
        </p:txBody>
      </p:sp>
      <p:sp>
        <p:nvSpPr>
          <p:cNvPr id="2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5"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27</a:t>
            </a:fld>
            <a:endParaRPr lang="en-US" sz="1000" dirty="0"/>
          </a:p>
        </p:txBody>
      </p:sp>
      <p:sp>
        <p:nvSpPr>
          <p:cNvPr id="10" name="TextBox 9"/>
          <p:cNvSpPr txBox="1"/>
          <p:nvPr/>
        </p:nvSpPr>
        <p:spPr bwMode="auto">
          <a:xfrm>
            <a:off x="1154389" y="2642823"/>
            <a:ext cx="5615640" cy="1477328"/>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a:tabLst>
                <a:tab pos="358775" algn="l"/>
                <a:tab pos="715963" algn="l"/>
                <a:tab pos="1074738" algn="l"/>
              </a:tabLst>
            </a:pPr>
            <a:r>
              <a:rPr lang="en-US" b="1" dirty="0" err="1">
                <a:solidFill>
                  <a:srgbClr val="CC6600"/>
                </a:solidFill>
                <a:latin typeface="Courier New" pitchFamily="49" charset="0"/>
              </a:rPr>
              <a:t>player_t</a:t>
            </a:r>
            <a:r>
              <a:rPr lang="en-US" b="1" dirty="0">
                <a:solidFill>
                  <a:srgbClr val="CC6600"/>
                </a:solidFill>
                <a:latin typeface="Courier New" pitchFamily="49" charset="0"/>
              </a:rPr>
              <a:t> </a:t>
            </a:r>
            <a:r>
              <a:rPr lang="en-US" b="1" dirty="0" err="1">
                <a:latin typeface="Courier New" pitchFamily="49" charset="0"/>
              </a:rPr>
              <a:t>func</a:t>
            </a:r>
            <a:r>
              <a:rPr lang="en-US" b="1" dirty="0">
                <a:latin typeface="Courier New" pitchFamily="49" charset="0"/>
              </a:rPr>
              <a:t>( ... )</a:t>
            </a:r>
          </a:p>
          <a:p>
            <a:pPr>
              <a:tabLst>
                <a:tab pos="358775" algn="l"/>
                <a:tab pos="715963" algn="l"/>
                <a:tab pos="1074738" algn="l"/>
              </a:tabLst>
            </a:pPr>
            <a:r>
              <a:rPr lang="en-US" b="1" dirty="0">
                <a:latin typeface="Courier New" pitchFamily="49" charset="0"/>
              </a:rPr>
              <a:t>{ </a:t>
            </a:r>
          </a:p>
          <a:p>
            <a:pPr>
              <a:tabLst>
                <a:tab pos="358775" algn="l"/>
                <a:tab pos="715963" algn="l"/>
                <a:tab pos="1074738" algn="l"/>
              </a:tabLst>
            </a:pPr>
            <a:r>
              <a:rPr lang="en-US" b="1" dirty="0" smtClean="0">
                <a:latin typeface="Courier New" pitchFamily="49" charset="0"/>
              </a:rPr>
              <a:t>    ...</a:t>
            </a:r>
          </a:p>
          <a:p>
            <a:pPr>
              <a:tabLst>
                <a:tab pos="358775" algn="l"/>
                <a:tab pos="715963" algn="l"/>
                <a:tab pos="1074738" algn="l"/>
              </a:tabLst>
            </a:pPr>
            <a:r>
              <a:rPr lang="en-US" b="1" dirty="0" smtClean="0">
                <a:solidFill>
                  <a:srgbClr val="800000"/>
                </a:solidFill>
                <a:latin typeface="Courier New" pitchFamily="49" charset="0"/>
              </a:rPr>
              <a:t>    </a:t>
            </a:r>
            <a:r>
              <a:rPr lang="en-US" b="1" dirty="0">
                <a:solidFill>
                  <a:srgbClr val="800000"/>
                </a:solidFill>
                <a:latin typeface="Courier New" pitchFamily="49" charset="0"/>
              </a:rPr>
              <a:t>// return a </a:t>
            </a:r>
            <a:r>
              <a:rPr lang="en-US" b="1" dirty="0" err="1">
                <a:solidFill>
                  <a:srgbClr val="800000"/>
                </a:solidFill>
                <a:latin typeface="Courier New" pitchFamily="49" charset="0"/>
              </a:rPr>
              <a:t>player_t</a:t>
            </a:r>
            <a:r>
              <a:rPr lang="en-US" b="1" dirty="0">
                <a:solidFill>
                  <a:srgbClr val="800000"/>
                </a:solidFill>
                <a:latin typeface="Courier New" pitchFamily="49" charset="0"/>
              </a:rPr>
              <a:t> variable</a:t>
            </a:r>
          </a:p>
          <a:p>
            <a:pPr>
              <a:tabLst>
                <a:tab pos="358775" algn="l"/>
                <a:tab pos="715963" algn="l"/>
                <a:tab pos="1074738" algn="l"/>
              </a:tabLst>
            </a:pPr>
            <a:r>
              <a:rPr lang="en-US" b="1" dirty="0" smtClean="0">
                <a:latin typeface="Courier New" pitchFamily="49" charset="0"/>
              </a:rPr>
              <a:t>}</a:t>
            </a:r>
            <a:endParaRPr lang="en-US" b="1" dirty="0" smtClean="0">
              <a:solidFill>
                <a:srgbClr val="0000FF"/>
              </a:solidFill>
              <a:latin typeface="Courier New" pitchFamily="49" charset="0"/>
              <a:cs typeface="Courier New" pitchFamily="49" charset="0"/>
            </a:endParaRPr>
          </a:p>
        </p:txBody>
      </p:sp>
      <p:sp>
        <p:nvSpPr>
          <p:cNvPr id="11" name="TextBox 10"/>
          <p:cNvSpPr txBox="1"/>
          <p:nvPr/>
        </p:nvSpPr>
        <p:spPr bwMode="auto">
          <a:xfrm>
            <a:off x="1154389" y="5000544"/>
            <a:ext cx="5615640" cy="92333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a:tabLst>
                <a:tab pos="358775" algn="l"/>
                <a:tab pos="715963" algn="l"/>
                <a:tab pos="1074738" algn="l"/>
              </a:tabLst>
            </a:pPr>
            <a:r>
              <a:rPr lang="en-US" b="1" dirty="0" err="1">
                <a:solidFill>
                  <a:srgbClr val="CC6600"/>
                </a:solidFill>
                <a:latin typeface="Courier New" pitchFamily="49" charset="0"/>
              </a:rPr>
              <a:t>player_t</a:t>
            </a:r>
            <a:r>
              <a:rPr lang="en-US" b="1" dirty="0">
                <a:latin typeface="Courier New" pitchFamily="49" charset="0"/>
              </a:rPr>
              <a:t> player3;</a:t>
            </a:r>
          </a:p>
          <a:p>
            <a:pPr>
              <a:tabLst>
                <a:tab pos="358775" algn="l"/>
                <a:tab pos="715963" algn="l"/>
                <a:tab pos="1074738" algn="l"/>
              </a:tabLst>
            </a:pPr>
            <a:endParaRPr lang="en-US" b="1" dirty="0">
              <a:latin typeface="Courier New" pitchFamily="49" charset="0"/>
            </a:endParaRPr>
          </a:p>
          <a:p>
            <a:pPr>
              <a:tabLst>
                <a:tab pos="358775" algn="l"/>
                <a:tab pos="715963" algn="l"/>
                <a:tab pos="1074738" algn="l"/>
              </a:tabLst>
            </a:pPr>
            <a:r>
              <a:rPr lang="en-US" b="1" dirty="0">
                <a:latin typeface="Courier New" pitchFamily="49" charset="0"/>
              </a:rPr>
              <a:t>player3 = </a:t>
            </a:r>
            <a:r>
              <a:rPr lang="en-US" b="1" dirty="0" err="1">
                <a:latin typeface="Courier New" pitchFamily="49" charset="0"/>
              </a:rPr>
              <a:t>func</a:t>
            </a:r>
            <a:r>
              <a:rPr lang="en-US" b="1" dirty="0">
                <a:latin typeface="Courier New" pitchFamily="49" charset="0"/>
              </a:rPr>
              <a:t>( ... );</a:t>
            </a:r>
          </a:p>
        </p:txBody>
      </p:sp>
    </p:spTree>
    <p:extLst>
      <p:ext uri="{BB962C8B-B14F-4D97-AF65-F5344CB8AC3E}">
        <p14:creationId xmlns:p14="http://schemas.microsoft.com/office/powerpoint/2010/main" val="19187891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par>
                                <p:cTn id="13" presetID="9" presetClass="entr" presetSubtype="0" fill="hold" grpId="0" nodeType="withEffect">
                                  <p:stCondLst>
                                    <p:cond delay="50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
                                            <p:txEl>
                                              <p:pRg st="7" end="7"/>
                                            </p:txEl>
                                          </p:spTgt>
                                        </p:tgtEl>
                                        <p:attrNameLst>
                                          <p:attrName>style.visibility</p:attrName>
                                        </p:attrNameLst>
                                      </p:cBhvr>
                                      <p:to>
                                        <p:strVal val="visible"/>
                                      </p:to>
                                    </p:set>
                                    <p:animEffect transition="in" filter="dissolve">
                                      <p:cBhvr>
                                        <p:cTn id="20" dur="500"/>
                                        <p:tgtEl>
                                          <p:spTgt spid="9">
                                            <p:txEl>
                                              <p:pRg st="7" end="7"/>
                                            </p:txEl>
                                          </p:spTgt>
                                        </p:tgtEl>
                                      </p:cBhvr>
                                    </p:animEffect>
                                  </p:childTnLst>
                                </p:cTn>
                              </p:par>
                              <p:par>
                                <p:cTn id="21" presetID="9" presetClass="entr" presetSubtype="0" fill="hold" grpId="0" nodeType="with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5"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28</a:t>
            </a:fld>
            <a:endParaRPr lang="en-US" sz="1000" dirty="0"/>
          </a:p>
        </p:txBody>
      </p:sp>
      <p:grpSp>
        <p:nvGrpSpPr>
          <p:cNvPr id="12" name="Group 11"/>
          <p:cNvGrpSpPr/>
          <p:nvPr/>
        </p:nvGrpSpPr>
        <p:grpSpPr>
          <a:xfrm>
            <a:off x="555282" y="1136739"/>
            <a:ext cx="8032968" cy="5509200"/>
            <a:chOff x="555282" y="1136739"/>
            <a:chExt cx="8032968" cy="5509200"/>
          </a:xfrm>
        </p:grpSpPr>
        <p:sp>
          <p:nvSpPr>
            <p:cNvPr id="13" name="TextBox 12"/>
            <p:cNvSpPr txBox="1"/>
            <p:nvPr/>
          </p:nvSpPr>
          <p:spPr bwMode="auto">
            <a:xfrm>
              <a:off x="555282" y="1136739"/>
              <a:ext cx="8032968" cy="550920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a:tabLst>
                  <a:tab pos="444500" algn="l"/>
                  <a:tab pos="901700" algn="l"/>
                  <a:tab pos="1346200" algn="l"/>
                  <a:tab pos="1792288" algn="l"/>
                </a:tabLst>
                <a:defRPr/>
              </a:pP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main(</a:t>
              </a: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a:t>
              </a:r>
            </a:p>
            <a:p>
              <a:pPr>
                <a:tabLst>
                  <a:tab pos="444500" algn="l"/>
                  <a:tab pos="901700" algn="l"/>
                  <a:tab pos="1346200" algn="l"/>
                  <a:tab pos="1792288" algn="l"/>
                </a:tabLst>
                <a:defRPr/>
              </a:pPr>
              <a:r>
                <a:rPr lang="en-US" sz="1600" b="1" dirty="0">
                  <a:latin typeface="Courier New" pitchFamily="49" charset="0"/>
                  <a:cs typeface="Courier New" pitchFamily="49" charset="0"/>
                </a:rPr>
                <a:t>{</a:t>
              </a:r>
            </a:p>
            <a:p>
              <a:pPr>
                <a:tabLst>
                  <a:tab pos="444500" algn="l"/>
                  <a:tab pos="901700" algn="l"/>
                  <a:tab pos="1346200" algn="l"/>
                  <a:tab pos="1792288" algn="l"/>
                </a:tabLst>
                <a:defRPr/>
              </a:pPr>
              <a:r>
                <a:rPr lang="en-SG" sz="1600" b="1" dirty="0" smtClean="0">
                  <a:latin typeface="Courier New" pitchFamily="49" charset="0"/>
                  <a:cs typeface="Courier New" pitchFamily="49" charset="0"/>
                </a:rPr>
                <a:t>    </a:t>
              </a:r>
              <a:r>
                <a:rPr lang="en-SG" sz="1600" b="1" dirty="0" err="1">
                  <a:solidFill>
                    <a:srgbClr val="CC6600"/>
                  </a:solidFill>
                  <a:latin typeface="Courier New" pitchFamily="49" charset="0"/>
                </a:rPr>
                <a:t>player_t</a:t>
              </a:r>
              <a:r>
                <a:rPr lang="en-SG" sz="1600" b="1" dirty="0" smtClean="0">
                  <a:latin typeface="Courier New" pitchFamily="49" charset="0"/>
                  <a:cs typeface="Courier New" pitchFamily="49" charset="0"/>
                </a:rPr>
                <a:t> </a:t>
              </a:r>
              <a:r>
                <a:rPr lang="en-SG" sz="1600" b="1" dirty="0">
                  <a:latin typeface="Courier New" pitchFamily="49" charset="0"/>
                  <a:cs typeface="Courier New" pitchFamily="49" charset="0"/>
                </a:rPr>
                <a:t>player1, player2;</a:t>
              </a:r>
            </a:p>
            <a:p>
              <a:pPr>
                <a:tabLst>
                  <a:tab pos="444500" algn="l"/>
                  <a:tab pos="901700" algn="l"/>
                  <a:tab pos="1346200" algn="l"/>
                  <a:tab pos="1792288" algn="l"/>
                </a:tabLst>
                <a:defRPr/>
              </a:pPr>
              <a:endParaRPr lang="en-US" sz="1600" b="1" dirty="0">
                <a:latin typeface="Courier New" pitchFamily="49" charset="0"/>
                <a:cs typeface="Courier New" pitchFamily="49" charset="0"/>
              </a:endParaRPr>
            </a:p>
            <a:p>
              <a:pPr>
                <a:tabLst>
                  <a:tab pos="444500" algn="l"/>
                  <a:tab pos="901700" algn="l"/>
                  <a:tab pos="1346200" algn="l"/>
                  <a:tab pos="1792288" algn="l"/>
                </a:tabLst>
                <a:defRPr/>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printf</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"Enter player 1's particulars:</a:t>
              </a:r>
              <a:r>
                <a:rPr lang="en-SG" sz="1600" b="1" dirty="0">
                  <a:solidFill>
                    <a:srgbClr val="FF0000"/>
                  </a:solidFill>
                  <a:latin typeface="Courier New" pitchFamily="49" charset="0"/>
                  <a:cs typeface="Courier New" pitchFamily="49" charset="0"/>
                </a:rPr>
                <a:t>\n</a:t>
              </a:r>
              <a:r>
                <a:rPr lang="en-SG" sz="1600" b="1" dirty="0">
                  <a:solidFill>
                    <a:srgbClr val="006600"/>
                  </a:solidFill>
                  <a:latin typeface="Courier New" pitchFamily="49" charset="0"/>
                  <a:cs typeface="Courier New" pitchFamily="49" charset="0"/>
                </a:rPr>
                <a:t>"</a:t>
              </a:r>
              <a:r>
                <a:rPr lang="en-SG" sz="1600" b="1" dirty="0">
                  <a:latin typeface="Courier New" pitchFamily="49" charset="0"/>
                  <a:cs typeface="Courier New" pitchFamily="49" charset="0"/>
                </a:rPr>
                <a:t>);</a:t>
              </a:r>
            </a:p>
            <a:p>
              <a:pPr>
                <a:tabLst>
                  <a:tab pos="444500" algn="l"/>
                  <a:tab pos="901700" algn="l"/>
                  <a:tab pos="1346200" algn="l"/>
                  <a:tab pos="1792288" algn="l"/>
                </a:tabLst>
                <a:defRPr/>
              </a:pPr>
              <a:r>
                <a:rPr lang="en-SG" sz="1600" b="1" dirty="0" smtClean="0">
                  <a:latin typeface="Courier New" pitchFamily="49" charset="0"/>
                  <a:cs typeface="Courier New" pitchFamily="49" charset="0"/>
                </a:rPr>
                <a:t>    player1 </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scan_player</a:t>
              </a:r>
              <a:r>
                <a:rPr lang="en-SG" sz="1600" b="1" dirty="0">
                  <a:latin typeface="Courier New" pitchFamily="49" charset="0"/>
                  <a:cs typeface="Courier New" pitchFamily="49" charset="0"/>
                </a:rPr>
                <a:t>();</a:t>
              </a:r>
            </a:p>
            <a:p>
              <a:pPr>
                <a:tabLst>
                  <a:tab pos="444500" algn="l"/>
                  <a:tab pos="901700" algn="l"/>
                  <a:tab pos="1346200" algn="l"/>
                  <a:tab pos="1792288" algn="l"/>
                </a:tabLst>
                <a:defRPr/>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printf</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"Enter player 2's particulars:</a:t>
              </a:r>
              <a:r>
                <a:rPr lang="en-SG" sz="1600" b="1" dirty="0">
                  <a:solidFill>
                    <a:srgbClr val="FF0000"/>
                  </a:solidFill>
                  <a:latin typeface="Courier New" pitchFamily="49" charset="0"/>
                  <a:cs typeface="Courier New" pitchFamily="49" charset="0"/>
                </a:rPr>
                <a:t>\n</a:t>
              </a:r>
              <a:r>
                <a:rPr lang="en-SG" sz="1600" b="1" dirty="0">
                  <a:solidFill>
                    <a:srgbClr val="006600"/>
                  </a:solidFill>
                  <a:latin typeface="Courier New" pitchFamily="49" charset="0"/>
                  <a:cs typeface="Courier New" pitchFamily="49" charset="0"/>
                </a:rPr>
                <a:t>"</a:t>
              </a:r>
              <a:r>
                <a:rPr lang="en-SG" sz="1600" b="1" dirty="0">
                  <a:latin typeface="Courier New" pitchFamily="49" charset="0"/>
                  <a:cs typeface="Courier New" pitchFamily="49" charset="0"/>
                </a:rPr>
                <a:t>);</a:t>
              </a:r>
            </a:p>
            <a:p>
              <a:pPr>
                <a:tabLst>
                  <a:tab pos="444500" algn="l"/>
                  <a:tab pos="901700" algn="l"/>
                  <a:tab pos="1346200" algn="l"/>
                  <a:tab pos="1792288" algn="l"/>
                </a:tabLst>
                <a:defRPr/>
              </a:pPr>
              <a:r>
                <a:rPr lang="en-SG" sz="1600" b="1" dirty="0" smtClean="0">
                  <a:latin typeface="Courier New" pitchFamily="49" charset="0"/>
                  <a:cs typeface="Courier New" pitchFamily="49" charset="0"/>
                </a:rPr>
                <a:t>    player2 </a:t>
              </a: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scan_player</a:t>
              </a:r>
              <a:r>
                <a:rPr lang="en-SG" sz="1600" b="1" dirty="0">
                  <a:latin typeface="Courier New" pitchFamily="49" charset="0"/>
                  <a:cs typeface="Courier New" pitchFamily="49" charset="0"/>
                </a:rPr>
                <a:t>();</a:t>
              </a:r>
            </a:p>
            <a:p>
              <a:pPr>
                <a:tabLst>
                  <a:tab pos="444500" algn="l"/>
                  <a:tab pos="901700" algn="l"/>
                  <a:tab pos="1346200" algn="l"/>
                  <a:tab pos="1792288" algn="l"/>
                </a:tabLst>
                <a:defRPr/>
              </a:pPr>
              <a:endParaRPr lang="en-US" sz="1600" b="1" dirty="0">
                <a:latin typeface="Courier New" pitchFamily="49" charset="0"/>
                <a:cs typeface="Courier New" pitchFamily="49" charset="0"/>
              </a:endParaRPr>
            </a:p>
            <a:p>
              <a:pPr>
                <a:tabLst>
                  <a:tab pos="444500" algn="l"/>
                  <a:tab pos="901700" algn="l"/>
                  <a:tab pos="1346200" algn="l"/>
                  <a:tab pos="1792288" algn="l"/>
                </a:tabLst>
                <a:defRPr/>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a:p>
              <a:pPr>
                <a:tabLst>
                  <a:tab pos="444500" algn="l"/>
                  <a:tab pos="901700" algn="l"/>
                  <a:tab pos="1346200" algn="l"/>
                  <a:tab pos="1792288" algn="l"/>
                </a:tabLst>
                <a:defRPr/>
              </a:pPr>
              <a:r>
                <a:rPr lang="en-US" sz="1600" b="1" dirty="0">
                  <a:latin typeface="Courier New" pitchFamily="49" charset="0"/>
                  <a:cs typeface="Courier New" pitchFamily="49" charset="0"/>
                </a:rPr>
                <a:t>}</a:t>
              </a:r>
            </a:p>
            <a:p>
              <a:pPr>
                <a:tabLst>
                  <a:tab pos="444500" algn="l"/>
                  <a:tab pos="901700" algn="l"/>
                  <a:tab pos="1346200" algn="l"/>
                  <a:tab pos="1792288" algn="l"/>
                </a:tabLst>
                <a:defRPr/>
              </a:pPr>
              <a:endParaRPr lang="en-SG" sz="1600" b="1" dirty="0">
                <a:latin typeface="Courier New" pitchFamily="49" charset="0"/>
                <a:cs typeface="Courier New" pitchFamily="49" charset="0"/>
              </a:endParaRPr>
            </a:p>
            <a:p>
              <a:pPr>
                <a:tabLst>
                  <a:tab pos="444500" algn="l"/>
                  <a:tab pos="901700" algn="l"/>
                  <a:tab pos="1346200" algn="l"/>
                  <a:tab pos="1792288" algn="l"/>
                </a:tabLst>
                <a:defRPr/>
              </a:pPr>
              <a:r>
                <a:rPr lang="en-SG" sz="1600" b="1" dirty="0">
                  <a:latin typeface="Courier New" pitchFamily="49" charset="0"/>
                  <a:cs typeface="Courier New" pitchFamily="49" charset="0"/>
                </a:rPr>
                <a:t>// </a:t>
              </a:r>
              <a:r>
                <a:rPr lang="en-SG" sz="1600" b="1" dirty="0" smtClean="0">
                  <a:solidFill>
                    <a:srgbClr val="800000"/>
                  </a:solidFill>
                  <a:latin typeface="Courier New" pitchFamily="49" charset="0"/>
                </a:rPr>
                <a:t>read particulars </a:t>
              </a:r>
              <a:r>
                <a:rPr lang="en-SG" sz="1600" b="1" dirty="0">
                  <a:solidFill>
                    <a:srgbClr val="800000"/>
                  </a:solidFill>
                  <a:latin typeface="Courier New" pitchFamily="49" charset="0"/>
                </a:rPr>
                <a:t>of a player and return structure to caller</a:t>
              </a:r>
            </a:p>
            <a:p>
              <a:pPr>
                <a:tabLst>
                  <a:tab pos="444500" algn="l"/>
                  <a:tab pos="901700" algn="l"/>
                  <a:tab pos="1346200" algn="l"/>
                  <a:tab pos="1792288" algn="l"/>
                </a:tabLst>
                <a:defRPr/>
              </a:pPr>
              <a:r>
                <a:rPr lang="en-SG" sz="1600" b="1" dirty="0" err="1">
                  <a:solidFill>
                    <a:srgbClr val="CC6600"/>
                  </a:solidFill>
                  <a:latin typeface="Courier New" pitchFamily="49" charset="0"/>
                </a:rPr>
                <a:t>player_t</a:t>
              </a:r>
              <a:r>
                <a:rPr lang="en-SG" sz="1600" b="1" dirty="0">
                  <a:solidFill>
                    <a:srgbClr val="C00000"/>
                  </a:solidFill>
                  <a:latin typeface="Courier New" pitchFamily="49" charset="0"/>
                  <a:cs typeface="Courier New" pitchFamily="49" charset="0"/>
                </a:rPr>
                <a:t> </a:t>
              </a:r>
              <a:r>
                <a:rPr lang="en-SG" sz="1600" b="1" dirty="0" err="1">
                  <a:latin typeface="Courier New" pitchFamily="49" charset="0"/>
                  <a:cs typeface="Courier New" pitchFamily="49" charset="0"/>
                </a:rPr>
                <a:t>scan_player</a:t>
              </a:r>
              <a:r>
                <a:rPr lang="en-SG" sz="1600" b="1" dirty="0">
                  <a:latin typeface="Courier New" pitchFamily="49" charset="0"/>
                  <a:cs typeface="Courier New" pitchFamily="49" charset="0"/>
                </a:rPr>
                <a:t>()</a:t>
              </a:r>
            </a:p>
            <a:p>
              <a:pPr>
                <a:tabLst>
                  <a:tab pos="444500" algn="l"/>
                  <a:tab pos="901700" algn="l"/>
                  <a:tab pos="1346200" algn="l"/>
                  <a:tab pos="1792288" algn="l"/>
                </a:tabLst>
                <a:defRPr/>
              </a:pPr>
              <a:r>
                <a:rPr lang="en-SG" sz="1600" b="1" dirty="0">
                  <a:latin typeface="Courier New" pitchFamily="49" charset="0"/>
                  <a:cs typeface="Courier New" pitchFamily="49" charset="0"/>
                </a:rPr>
                <a:t>{</a:t>
              </a:r>
            </a:p>
            <a:p>
              <a:pPr>
                <a:tabLst>
                  <a:tab pos="444500" algn="l"/>
                  <a:tab pos="901700" algn="l"/>
                  <a:tab pos="1346200" algn="l"/>
                  <a:tab pos="1792288" algn="l"/>
                </a:tabLst>
                <a:defRPr/>
              </a:pPr>
              <a:r>
                <a:rPr lang="en-SG" sz="1600" b="1" dirty="0">
                  <a:latin typeface="Courier New" pitchFamily="49" charset="0"/>
                  <a:cs typeface="Courier New" pitchFamily="49" charset="0"/>
                </a:rPr>
                <a:t>	</a:t>
              </a:r>
              <a:r>
                <a:rPr lang="en-SG" sz="1600" b="1" dirty="0" err="1">
                  <a:solidFill>
                    <a:srgbClr val="CC6600"/>
                  </a:solidFill>
                  <a:latin typeface="Courier New" pitchFamily="49" charset="0"/>
                </a:rPr>
                <a:t>player_t</a:t>
              </a:r>
              <a:r>
                <a:rPr lang="en-SG" sz="1600" b="1" dirty="0">
                  <a:latin typeface="Courier New" pitchFamily="49" charset="0"/>
                  <a:cs typeface="Courier New" pitchFamily="49" charset="0"/>
                </a:rPr>
                <a:t> player;</a:t>
              </a:r>
            </a:p>
            <a:p>
              <a:pPr>
                <a:tabLst>
                  <a:tab pos="444500" algn="l"/>
                  <a:tab pos="901700" algn="l"/>
                  <a:tab pos="1346200" algn="l"/>
                  <a:tab pos="1792288" algn="l"/>
                </a:tabLst>
                <a:defRPr/>
              </a:pPr>
              <a:endParaRPr lang="en-SG" sz="1600" b="1" dirty="0">
                <a:latin typeface="Courier New" pitchFamily="49" charset="0"/>
                <a:cs typeface="Courier New" pitchFamily="49" charset="0"/>
              </a:endParaRPr>
            </a:p>
            <a:p>
              <a:pPr>
                <a:tabLst>
                  <a:tab pos="444500" algn="l"/>
                  <a:tab pos="901700" algn="l"/>
                  <a:tab pos="1346200" algn="l"/>
                  <a:tab pos="1792288" algn="l"/>
                </a:tabLst>
                <a:defRPr/>
              </a:pP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printf</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"Enter name, age and gender: "</a:t>
              </a:r>
              <a:r>
                <a:rPr lang="en-SG" sz="1600" b="1" dirty="0">
                  <a:latin typeface="Courier New" pitchFamily="49" charset="0"/>
                  <a:cs typeface="Courier New" pitchFamily="49" charset="0"/>
                </a:rPr>
                <a:t>);</a:t>
              </a:r>
            </a:p>
            <a:p>
              <a:pPr>
                <a:tabLst>
                  <a:tab pos="444500" algn="l"/>
                  <a:tab pos="901700" algn="l"/>
                  <a:tab pos="1346200" algn="l"/>
                  <a:tab pos="1792288" algn="l"/>
                </a:tabLst>
                <a:defRPr/>
              </a:pP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scanf</a:t>
              </a:r>
              <a:r>
                <a:rPr lang="en-SG" sz="1600" b="1" dirty="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a:t>
              </a:r>
              <a:r>
                <a:rPr lang="en-SG" sz="1600" b="1" dirty="0">
                  <a:solidFill>
                    <a:srgbClr val="FF0000"/>
                  </a:solidFill>
                  <a:latin typeface="Courier New" pitchFamily="49" charset="0"/>
                  <a:cs typeface="Courier New" pitchFamily="49" charset="0"/>
                </a:rPr>
                <a:t>%s %d %c</a:t>
              </a:r>
              <a:r>
                <a:rPr lang="en-SG" sz="1600" b="1" dirty="0">
                  <a:solidFill>
                    <a:srgbClr val="006600"/>
                  </a:solidFill>
                  <a:latin typeface="Courier New" pitchFamily="49" charset="0"/>
                  <a:cs typeface="Courier New" pitchFamily="49" charset="0"/>
                </a:rPr>
                <a:t>"</a:t>
              </a:r>
              <a:r>
                <a:rPr lang="en-SG" sz="1600" b="1" dirty="0">
                  <a:latin typeface="Courier New" pitchFamily="49" charset="0"/>
                  <a:cs typeface="Courier New" pitchFamily="49" charset="0"/>
                </a:rPr>
                <a:t>, player.name, &amp;</a:t>
              </a:r>
              <a:r>
                <a:rPr lang="en-SG" sz="1600" b="1" dirty="0" err="1">
                  <a:latin typeface="Courier New" pitchFamily="49" charset="0"/>
                  <a:cs typeface="Courier New" pitchFamily="49" charset="0"/>
                </a:rPr>
                <a:t>player.age</a:t>
              </a:r>
              <a:r>
                <a:rPr lang="en-SG" sz="1600" b="1" dirty="0">
                  <a:latin typeface="Courier New" pitchFamily="49" charset="0"/>
                  <a:cs typeface="Courier New" pitchFamily="49" charset="0"/>
                </a:rPr>
                <a:t>, &amp;</a:t>
              </a:r>
              <a:r>
                <a:rPr lang="en-SG" sz="1600" b="1" dirty="0" err="1">
                  <a:latin typeface="Courier New" pitchFamily="49" charset="0"/>
                  <a:cs typeface="Courier New" pitchFamily="49" charset="0"/>
                </a:rPr>
                <a:t>player.gender</a:t>
              </a:r>
              <a:r>
                <a:rPr lang="en-SG" sz="1600" b="1" dirty="0">
                  <a:latin typeface="Courier New" pitchFamily="49" charset="0"/>
                  <a:cs typeface="Courier New" pitchFamily="49" charset="0"/>
                </a:rPr>
                <a:t>);</a:t>
              </a:r>
            </a:p>
            <a:p>
              <a:pPr>
                <a:tabLst>
                  <a:tab pos="444500" algn="l"/>
                  <a:tab pos="901700" algn="l"/>
                  <a:tab pos="1346200" algn="l"/>
                  <a:tab pos="1792288" algn="l"/>
                </a:tabLst>
                <a:defRPr/>
              </a:pPr>
              <a:endParaRPr lang="en-SG" sz="1600" b="1" dirty="0">
                <a:latin typeface="Courier New" pitchFamily="49" charset="0"/>
                <a:cs typeface="Courier New" pitchFamily="49" charset="0"/>
              </a:endParaRPr>
            </a:p>
            <a:p>
              <a:pPr>
                <a:tabLst>
                  <a:tab pos="444500" algn="l"/>
                  <a:tab pos="901700" algn="l"/>
                  <a:tab pos="1346200" algn="l"/>
                  <a:tab pos="1792288" algn="l"/>
                </a:tabLst>
                <a:defRPr/>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solidFill>
                    <a:srgbClr val="C00000"/>
                  </a:solidFill>
                  <a:latin typeface="Courier New" pitchFamily="49" charset="0"/>
                  <a:cs typeface="Courier New" pitchFamily="49" charset="0"/>
                </a:rPr>
                <a:t> </a:t>
              </a:r>
              <a:r>
                <a:rPr lang="en-SG" sz="1600" b="1" dirty="0">
                  <a:latin typeface="Courier New" pitchFamily="49" charset="0"/>
                  <a:cs typeface="Courier New" pitchFamily="49" charset="0"/>
                </a:rPr>
                <a:t>player;</a:t>
              </a:r>
            </a:p>
            <a:p>
              <a:pPr>
                <a:tabLst>
                  <a:tab pos="444500" algn="l"/>
                  <a:tab pos="901700" algn="l"/>
                  <a:tab pos="1346200" algn="l"/>
                  <a:tab pos="1792288" algn="l"/>
                </a:tabLst>
                <a:defRPr/>
              </a:pP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14" name="Rectangle 13"/>
            <p:cNvSpPr/>
            <p:nvPr/>
          </p:nvSpPr>
          <p:spPr>
            <a:xfrm>
              <a:off x="7241015" y="1140103"/>
              <a:ext cx="1345240"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Week12_Demo5.c</a:t>
              </a:r>
              <a:endParaRPr lang="en-SG" sz="1100" dirty="0"/>
            </a:p>
          </p:txBody>
        </p:sp>
      </p:grpSp>
      <p:sp>
        <p:nvSpPr>
          <p:cNvPr id="3" name="Title 2"/>
          <p:cNvSpPr>
            <a:spLocks noGrp="1"/>
          </p:cNvSpPr>
          <p:nvPr>
            <p:ph type="title"/>
          </p:nvPr>
        </p:nvSpPr>
        <p:spPr/>
        <p:txBody>
          <a:bodyPr/>
          <a:lstStyle/>
          <a:p>
            <a:r>
              <a:rPr lang="en-GB" dirty="0">
                <a:cs typeface="Arial" pitchFamily="34" charset="0"/>
              </a:rPr>
              <a:t>9. Demo #5: Returning Structure</a:t>
            </a:r>
            <a:endParaRPr lang="en-SG" dirty="0"/>
          </a:p>
        </p:txBody>
      </p:sp>
      <p:sp>
        <p:nvSpPr>
          <p:cNvPr id="8" name="Line Callout 2 (Border and Accent Bar) 7"/>
          <p:cNvSpPr/>
          <p:nvPr/>
        </p:nvSpPr>
        <p:spPr bwMode="auto">
          <a:xfrm>
            <a:off x="4007304" y="6061164"/>
            <a:ext cx="2683952" cy="369332"/>
          </a:xfrm>
          <a:prstGeom prst="accentBorderCallout2">
            <a:avLst>
              <a:gd name="adj1" fmla="val 15837"/>
              <a:gd name="adj2" fmla="val -4428"/>
              <a:gd name="adj3" fmla="val 17653"/>
              <a:gd name="adj4" fmla="val -17893"/>
              <a:gd name="adj5" fmla="val 34025"/>
              <a:gd name="adj6" fmla="val -44581"/>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wrap="square">
            <a:spAutoFit/>
          </a:bodyPr>
          <a:lstStyle/>
          <a:p>
            <a:pPr>
              <a:defRPr/>
            </a:pPr>
            <a:r>
              <a:rPr lang="en-US" dirty="0" smtClean="0">
                <a:latin typeface="Calibri" pitchFamily="34" charset="0"/>
                <a:cs typeface="Calibri" pitchFamily="34" charset="0"/>
              </a:rPr>
              <a:t>return a </a:t>
            </a:r>
            <a:r>
              <a:rPr lang="en-US" dirty="0" smtClean="0">
                <a:latin typeface="Calibri" pitchFamily="34" charset="0"/>
                <a:cs typeface="Calibri" pitchFamily="34" charset="0"/>
              </a:rPr>
              <a:t>structure </a:t>
            </a:r>
            <a:r>
              <a:rPr lang="en-US" dirty="0" smtClean="0">
                <a:latin typeface="Calibri" pitchFamily="34" charset="0"/>
                <a:cs typeface="Calibri" pitchFamily="34" charset="0"/>
              </a:rPr>
              <a:t>variable</a:t>
            </a:r>
            <a:endParaRPr lang="en-SG" dirty="0">
              <a:solidFill>
                <a:srgbClr val="C00000"/>
              </a:solidFill>
              <a:latin typeface="Calibri" pitchFamily="34" charset="0"/>
              <a:cs typeface="Calibri" pitchFamily="34" charset="0"/>
            </a:endParaRPr>
          </a:p>
        </p:txBody>
      </p:sp>
      <p:sp>
        <p:nvSpPr>
          <p:cNvPr id="9" name="Line Callout 2 (Border and Accent Bar) 8"/>
          <p:cNvSpPr/>
          <p:nvPr/>
        </p:nvSpPr>
        <p:spPr bwMode="auto">
          <a:xfrm>
            <a:off x="5710673" y="2928938"/>
            <a:ext cx="2202961" cy="646331"/>
          </a:xfrm>
          <a:prstGeom prst="accentBorderCallout2">
            <a:avLst>
              <a:gd name="adj1" fmla="val 65222"/>
              <a:gd name="adj2" fmla="val -4709"/>
              <a:gd name="adj3" fmla="val 63558"/>
              <a:gd name="adj4" fmla="val -22475"/>
              <a:gd name="adj5" fmla="val 36801"/>
              <a:gd name="adj6" fmla="val -84080"/>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wrap="square">
            <a:spAutoFit/>
          </a:bodyPr>
          <a:lstStyle/>
          <a:p>
            <a:pPr>
              <a:defRPr/>
            </a:pPr>
            <a:r>
              <a:rPr lang="en-US" dirty="0" smtClean="0">
                <a:latin typeface="Calibri" pitchFamily="34" charset="0"/>
                <a:cs typeface="Calibri" pitchFamily="34" charset="0"/>
              </a:rPr>
              <a:t>store return values in player1 and player2</a:t>
            </a:r>
            <a:endParaRPr lang="en-SG" dirty="0">
              <a:latin typeface="Calibri" pitchFamily="34" charset="0"/>
              <a:cs typeface="Calibri" pitchFamily="34" charset="0"/>
            </a:endParaRPr>
          </a:p>
        </p:txBody>
      </p:sp>
    </p:spTree>
    <p:extLst>
      <p:ext uri="{BB962C8B-B14F-4D97-AF65-F5344CB8AC3E}">
        <p14:creationId xmlns:p14="http://schemas.microsoft.com/office/powerpoint/2010/main" val="17426443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cs typeface="Arial" pitchFamily="34" charset="0"/>
              </a:rPr>
              <a:t>10. </a:t>
            </a:r>
            <a:r>
              <a:rPr lang="en-GB" dirty="0" smtClean="0">
                <a:cs typeface="Arial" pitchFamily="34" charset="0"/>
              </a:rPr>
              <a:t>Ex </a:t>
            </a:r>
            <a:r>
              <a:rPr lang="en-GB" dirty="0">
                <a:cs typeface="Arial" pitchFamily="34" charset="0"/>
              </a:rPr>
              <a:t>#2: The Younger One (Revisit)</a:t>
            </a:r>
            <a:endParaRPr lang="en-SG" dirty="0"/>
          </a:p>
        </p:txBody>
      </p:sp>
      <p:sp>
        <p:nvSpPr>
          <p:cNvPr id="2" name="Content Placeholder 1"/>
          <p:cNvSpPr>
            <a:spLocks noGrp="1"/>
          </p:cNvSpPr>
          <p:nvPr>
            <p:ph idx="1"/>
          </p:nvPr>
        </p:nvSpPr>
        <p:spPr>
          <a:xfrm>
            <a:off x="457200" y="1371600"/>
            <a:ext cx="8229600" cy="4391972"/>
          </a:xfrm>
        </p:spPr>
        <p:txBody>
          <a:bodyPr>
            <a:spAutoFit/>
          </a:bodyPr>
          <a:lstStyle/>
          <a:p>
            <a:pPr>
              <a:spcBef>
                <a:spcPts val="600"/>
              </a:spcBef>
            </a:pPr>
            <a:r>
              <a:rPr lang="en-US" dirty="0">
                <a:solidFill>
                  <a:schemeClr val="tx1"/>
                </a:solidFill>
              </a:rPr>
              <a:t>Modularize the program </a:t>
            </a:r>
            <a:r>
              <a:rPr lang="en-US" dirty="0"/>
              <a:t>Week12_Ex1.c </a:t>
            </a:r>
            <a:r>
              <a:rPr lang="en-US" dirty="0">
                <a:solidFill>
                  <a:schemeClr val="tx1"/>
                </a:solidFill>
              </a:rPr>
              <a:t>into </a:t>
            </a:r>
            <a:r>
              <a:rPr lang="en-US" dirty="0"/>
              <a:t>Week12_Ex2.c </a:t>
            </a:r>
            <a:r>
              <a:rPr lang="en-US" dirty="0">
                <a:solidFill>
                  <a:schemeClr val="tx1"/>
                </a:solidFill>
              </a:rPr>
              <a:t>to include the following</a:t>
            </a:r>
            <a:r>
              <a:rPr lang="en-US" dirty="0" smtClean="0">
                <a:solidFill>
                  <a:schemeClr val="tx1"/>
                </a:solidFill>
              </a:rPr>
              <a:t>:</a:t>
            </a:r>
          </a:p>
          <a:p>
            <a:pPr lvl="1">
              <a:spcBef>
                <a:spcPts val="600"/>
              </a:spcBef>
              <a:buFont typeface="Wingdings" pitchFamily="2" charset="2"/>
              <a:buChar char="q"/>
            </a:pPr>
            <a:r>
              <a:rPr lang="en-US" sz="2200" dirty="0"/>
              <a:t>A function </a:t>
            </a:r>
            <a:r>
              <a:rPr lang="en-US" sz="2200" dirty="0" err="1">
                <a:solidFill>
                  <a:srgbClr val="0000FF"/>
                </a:solidFill>
                <a:latin typeface="Calibri" pitchFamily="34" charset="0"/>
                <a:cs typeface="Calibri" pitchFamily="34" charset="0"/>
              </a:rPr>
              <a:t>person_t</a:t>
            </a:r>
            <a:r>
              <a:rPr lang="en-US" sz="2200" dirty="0">
                <a:solidFill>
                  <a:srgbClr val="0000FF"/>
                </a:solidFill>
                <a:latin typeface="Calibri" pitchFamily="34" charset="0"/>
                <a:cs typeface="Calibri" pitchFamily="34" charset="0"/>
              </a:rPr>
              <a:t> </a:t>
            </a:r>
            <a:r>
              <a:rPr lang="en-US" sz="2200" dirty="0" err="1">
                <a:solidFill>
                  <a:srgbClr val="0000FF"/>
                </a:solidFill>
                <a:latin typeface="Calibri" pitchFamily="34" charset="0"/>
                <a:cs typeface="Calibri" pitchFamily="34" charset="0"/>
              </a:rPr>
              <a:t>scan_person</a:t>
            </a:r>
            <a:r>
              <a:rPr lang="en-US" sz="2200" dirty="0">
                <a:solidFill>
                  <a:srgbClr val="0000FF"/>
                </a:solidFill>
                <a:latin typeface="Calibri" pitchFamily="34" charset="0"/>
                <a:cs typeface="Calibri" pitchFamily="34" charset="0"/>
              </a:rPr>
              <a:t>()</a:t>
            </a:r>
            <a:r>
              <a:rPr lang="en-US" sz="2200" dirty="0"/>
              <a:t> to read in a person’s particulars (</a:t>
            </a:r>
            <a:r>
              <a:rPr lang="en-US" sz="2200" i="1" dirty="0"/>
              <a:t>name</a:t>
            </a:r>
            <a:r>
              <a:rPr lang="en-US" sz="2200" dirty="0"/>
              <a:t> and </a:t>
            </a:r>
            <a:r>
              <a:rPr lang="en-US" sz="2200" i="1" dirty="0"/>
              <a:t>birthday</a:t>
            </a:r>
            <a:r>
              <a:rPr lang="en-US" sz="2200" dirty="0" smtClean="0"/>
              <a:t>).</a:t>
            </a:r>
          </a:p>
          <a:p>
            <a:pPr lvl="1">
              <a:spcBef>
                <a:spcPts val="600"/>
              </a:spcBef>
              <a:buFont typeface="Wingdings" pitchFamily="2" charset="2"/>
              <a:buChar char="q"/>
            </a:pPr>
            <a:r>
              <a:rPr lang="en-US" sz="2200" dirty="0" smtClean="0"/>
              <a:t>A </a:t>
            </a:r>
            <a:r>
              <a:rPr lang="en-US" sz="2200" dirty="0"/>
              <a:t>function </a:t>
            </a:r>
            <a:r>
              <a:rPr lang="en-US" sz="2200" dirty="0" err="1">
                <a:solidFill>
                  <a:srgbClr val="0000FF"/>
                </a:solidFill>
                <a:latin typeface="Calibri" pitchFamily="34" charset="0"/>
                <a:cs typeface="Calibri" pitchFamily="34" charset="0"/>
              </a:rPr>
              <a:t>int</a:t>
            </a:r>
            <a:r>
              <a:rPr lang="en-US" sz="2200" dirty="0">
                <a:solidFill>
                  <a:srgbClr val="0000FF"/>
                </a:solidFill>
                <a:latin typeface="Calibri" pitchFamily="34" charset="0"/>
                <a:cs typeface="Calibri" pitchFamily="34" charset="0"/>
              </a:rPr>
              <a:t> </a:t>
            </a:r>
            <a:r>
              <a:rPr lang="en-US" sz="2200" dirty="0" err="1">
                <a:solidFill>
                  <a:srgbClr val="0000FF"/>
                </a:solidFill>
                <a:latin typeface="Calibri" pitchFamily="34" charset="0"/>
                <a:cs typeface="Calibri" pitchFamily="34" charset="0"/>
              </a:rPr>
              <a:t>is_younger</a:t>
            </a:r>
            <a:r>
              <a:rPr lang="en-US" sz="2200" dirty="0">
                <a:solidFill>
                  <a:srgbClr val="0000FF"/>
                </a:solidFill>
                <a:latin typeface="Calibri" pitchFamily="34" charset="0"/>
                <a:cs typeface="Calibri" pitchFamily="34" charset="0"/>
              </a:rPr>
              <a:t>(</a:t>
            </a:r>
            <a:r>
              <a:rPr lang="en-US" sz="2200" dirty="0" err="1">
                <a:solidFill>
                  <a:srgbClr val="0000FF"/>
                </a:solidFill>
                <a:latin typeface="Calibri" pitchFamily="34" charset="0"/>
                <a:cs typeface="Calibri" pitchFamily="34" charset="0"/>
              </a:rPr>
              <a:t>person_t</a:t>
            </a:r>
            <a:r>
              <a:rPr lang="en-US" sz="2200" dirty="0">
                <a:solidFill>
                  <a:srgbClr val="0000FF"/>
                </a:solidFill>
                <a:latin typeface="Calibri" pitchFamily="34" charset="0"/>
                <a:cs typeface="Calibri" pitchFamily="34" charset="0"/>
              </a:rPr>
              <a:t>, </a:t>
            </a:r>
            <a:r>
              <a:rPr lang="en-US" sz="2200" dirty="0" err="1">
                <a:solidFill>
                  <a:srgbClr val="0000FF"/>
                </a:solidFill>
                <a:latin typeface="Calibri" pitchFamily="34" charset="0"/>
                <a:cs typeface="Calibri" pitchFamily="34" charset="0"/>
              </a:rPr>
              <a:t>person_t</a:t>
            </a:r>
            <a:r>
              <a:rPr lang="en-US" sz="2200" dirty="0">
                <a:solidFill>
                  <a:srgbClr val="0000FF"/>
                </a:solidFill>
                <a:latin typeface="Calibri" pitchFamily="34" charset="0"/>
                <a:cs typeface="Calibri" pitchFamily="34" charset="0"/>
              </a:rPr>
              <a:t>)</a:t>
            </a:r>
            <a:r>
              <a:rPr lang="en-US" sz="2200" dirty="0">
                <a:solidFill>
                  <a:srgbClr val="0000FF"/>
                </a:solidFill>
              </a:rPr>
              <a:t> </a:t>
            </a:r>
            <a:r>
              <a:rPr lang="en-US" sz="2200" dirty="0"/>
              <a:t>to return 1 if the first argument is younger than the second, or return 0 otherwise</a:t>
            </a:r>
            <a:r>
              <a:rPr lang="en-US" sz="2200" dirty="0" smtClean="0"/>
              <a:t>.</a:t>
            </a:r>
          </a:p>
          <a:p>
            <a:pPr lvl="1">
              <a:spcBef>
                <a:spcPts val="600"/>
              </a:spcBef>
            </a:pPr>
            <a:endParaRPr lang="en-US" dirty="0"/>
          </a:p>
          <a:p>
            <a:r>
              <a:rPr lang="en-US" dirty="0" smtClean="0">
                <a:solidFill>
                  <a:schemeClr val="tx1"/>
                </a:solidFill>
              </a:rPr>
              <a:t>Skeleton:</a:t>
            </a:r>
          </a:p>
          <a:p>
            <a:endParaRPr lang="en-US" dirty="0" smtClean="0">
              <a:solidFill>
                <a:schemeClr val="tx1"/>
              </a:solidFill>
            </a:endParaRPr>
          </a:p>
          <a:p>
            <a:r>
              <a:rPr lang="en-US" dirty="0" smtClean="0">
                <a:solidFill>
                  <a:schemeClr val="tx1"/>
                </a:solidFill>
              </a:rPr>
              <a:t>Sample </a:t>
            </a:r>
            <a:r>
              <a:rPr lang="en-US" dirty="0">
                <a:solidFill>
                  <a:schemeClr val="tx1"/>
                </a:solidFill>
              </a:rPr>
              <a:t>run</a:t>
            </a:r>
            <a:r>
              <a:rPr lang="en-US" dirty="0" smtClean="0">
                <a:solidFill>
                  <a:schemeClr val="tx1"/>
                </a:solidFill>
              </a:rPr>
              <a:t>:</a:t>
            </a:r>
            <a:endParaRPr lang="en-US" dirty="0">
              <a:solidFill>
                <a:schemeClr val="tx1"/>
              </a:solidFill>
            </a:endParaRPr>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29</a:t>
            </a:fld>
            <a:endParaRPr lang="en-US" sz="1000" dirty="0"/>
          </a:p>
        </p:txBody>
      </p:sp>
      <p:sp>
        <p:nvSpPr>
          <p:cNvPr id="6" name="TextBox 5"/>
          <p:cNvSpPr txBox="1"/>
          <p:nvPr/>
        </p:nvSpPr>
        <p:spPr>
          <a:xfrm>
            <a:off x="2775473" y="5268595"/>
            <a:ext cx="5245347" cy="830997"/>
          </a:xfrm>
          <a:prstGeom prst="rect">
            <a:avLst/>
          </a:prstGeom>
          <a:ln w="19050">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pPr>
              <a:defRPr/>
            </a:pPr>
            <a:r>
              <a:rPr lang="en-SG" dirty="0">
                <a:solidFill>
                  <a:schemeClr val="tx1"/>
                </a:solidFill>
              </a:rPr>
              <a:t>Particular of </a:t>
            </a:r>
            <a:r>
              <a:rPr lang="en-SG" dirty="0" smtClean="0">
                <a:solidFill>
                  <a:schemeClr val="tx1"/>
                </a:solidFill>
              </a:rPr>
              <a:t>1st person: </a:t>
            </a:r>
            <a:r>
              <a:rPr lang="en-SG" dirty="0" smtClean="0">
                <a:solidFill>
                  <a:srgbClr val="0000FF"/>
                </a:solidFill>
              </a:rPr>
              <a:t>Adam </a:t>
            </a:r>
            <a:r>
              <a:rPr lang="en-SG" dirty="0">
                <a:solidFill>
                  <a:srgbClr val="0000FF"/>
                </a:solidFill>
              </a:rPr>
              <a:t>31 3 1990</a:t>
            </a:r>
          </a:p>
          <a:p>
            <a:pPr>
              <a:defRPr/>
            </a:pPr>
            <a:r>
              <a:rPr lang="en-SG" dirty="0">
                <a:solidFill>
                  <a:schemeClr val="tx1"/>
                </a:solidFill>
              </a:rPr>
              <a:t>Particular of </a:t>
            </a:r>
            <a:r>
              <a:rPr lang="en-SG" dirty="0" smtClean="0">
                <a:solidFill>
                  <a:schemeClr val="tx1"/>
                </a:solidFill>
              </a:rPr>
              <a:t>2nd person: </a:t>
            </a:r>
            <a:r>
              <a:rPr lang="en-SG" dirty="0" smtClean="0">
                <a:solidFill>
                  <a:srgbClr val="0000FF"/>
                </a:solidFill>
              </a:rPr>
              <a:t>Alice </a:t>
            </a:r>
            <a:r>
              <a:rPr lang="en-SG" dirty="0">
                <a:solidFill>
                  <a:srgbClr val="0000FF"/>
                </a:solidFill>
              </a:rPr>
              <a:t>30 3 1990</a:t>
            </a:r>
          </a:p>
          <a:p>
            <a:pPr>
              <a:defRPr/>
            </a:pPr>
            <a:r>
              <a:rPr lang="en-SG" dirty="0" smtClean="0"/>
              <a:t>Adam is younger</a:t>
            </a:r>
            <a:endParaRPr lang="en-SG" dirty="0"/>
          </a:p>
        </p:txBody>
      </p:sp>
      <p:sp>
        <p:nvSpPr>
          <p:cNvPr id="9" name="TextBox 16"/>
          <p:cNvSpPr txBox="1"/>
          <p:nvPr/>
        </p:nvSpPr>
        <p:spPr>
          <a:xfrm>
            <a:off x="2486855" y="4409833"/>
            <a:ext cx="4688496" cy="369332"/>
          </a:xfrm>
          <a:prstGeom prst="rect">
            <a:avLst/>
          </a:prstGeom>
          <a:solidFill>
            <a:srgbClr val="FFFFCC"/>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defRPr sz="2000">
                <a:cs typeface="Courier New" pitchFamily="49" charset="0"/>
              </a:defRPr>
            </a:lvl1pPr>
          </a:lstStyle>
          <a:p>
            <a:r>
              <a:rPr lang="en-US" sz="1800" b="1" dirty="0" err="1">
                <a:solidFill>
                  <a:srgbClr val="000000"/>
                </a:solidFill>
                <a:latin typeface="Courier New" pitchFamily="49" charset="0"/>
              </a:rPr>
              <a:t>cp</a:t>
            </a:r>
            <a:r>
              <a:rPr lang="en-US" sz="1800" b="1" dirty="0">
                <a:solidFill>
                  <a:srgbClr val="000000"/>
                </a:solidFill>
                <a:latin typeface="Courier New" pitchFamily="49" charset="0"/>
              </a:rPr>
              <a:t> </a:t>
            </a:r>
            <a:r>
              <a:rPr lang="en-US" sz="1800" b="1" dirty="0" smtClean="0">
                <a:solidFill>
                  <a:srgbClr val="000000"/>
                </a:solidFill>
                <a:latin typeface="Courier New" pitchFamily="49" charset="0"/>
              </a:rPr>
              <a:t>~cs1010/lecture/</a:t>
            </a:r>
            <a:r>
              <a:rPr lang="en-GB" sz="1800" b="1" dirty="0" smtClean="0">
                <a:solidFill>
                  <a:srgbClr val="000000"/>
                </a:solidFill>
                <a:latin typeface="Courier New" pitchFamily="49" charset="0"/>
              </a:rPr>
              <a:t>Week12_Ex2.c</a:t>
            </a:r>
            <a:r>
              <a:rPr lang="en-US" sz="1800" b="1" dirty="0" smtClean="0">
                <a:solidFill>
                  <a:srgbClr val="000000"/>
                </a:solidFill>
                <a:latin typeface="Courier New" pitchFamily="49" charset="0"/>
              </a:rPr>
              <a:t> </a:t>
            </a:r>
            <a:r>
              <a:rPr lang="en-US" sz="1800" b="1" dirty="0">
                <a:solidFill>
                  <a:srgbClr val="000000"/>
                </a:solidFill>
                <a:latin typeface="Courier New" pitchFamily="49" charset="0"/>
              </a:rPr>
              <a:t>.</a:t>
            </a:r>
          </a:p>
        </p:txBody>
      </p:sp>
    </p:spTree>
    <p:extLst>
      <p:ext uri="{BB962C8B-B14F-4D97-AF65-F5344CB8AC3E}">
        <p14:creationId xmlns:p14="http://schemas.microsoft.com/office/powerpoint/2010/main" val="34201312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dissolve">
                                      <p:cBhvr>
                                        <p:cTn id="22" dur="500"/>
                                        <p:tgtEl>
                                          <p:spTgt spid="2">
                                            <p:txEl>
                                              <p:pRg st="6" end="6"/>
                                            </p:txEl>
                                          </p:spTgt>
                                        </p:tgtEl>
                                      </p:cBhvr>
                                    </p:animEffect>
                                  </p:childTnLst>
                                </p:cTn>
                              </p:par>
                              <p:par>
                                <p:cTn id="23" presetID="9" presetClass="entr" presetSubtype="0" fill="hold" grpId="0" nodeType="withEffect">
                                  <p:stCondLst>
                                    <p:cond delay="50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dissolve">
                                      <p:cBhvr>
                                        <p:cTn id="30" dur="500"/>
                                        <p:tgtEl>
                                          <p:spTgt spid="2">
                                            <p:txEl>
                                              <p:pRg st="4" end="4"/>
                                            </p:txEl>
                                          </p:spTgt>
                                        </p:tgtEl>
                                      </p:cBhvr>
                                    </p:animEffect>
                                  </p:childTnLst>
                                </p:cTn>
                              </p:par>
                              <p:par>
                                <p:cTn id="31" presetID="9" presetClass="entr" presetSubtype="0" fill="hold" grpId="0" nodeType="withEffect">
                                  <p:stCondLst>
                                    <p:cond delay="500"/>
                                  </p:stCondLst>
                                  <p:childTnLst>
                                    <p:set>
                                      <p:cBhvr>
                                        <p:cTn id="32" dur="1" fill="hold">
                                          <p:stCondLst>
                                            <p:cond delay="0"/>
                                          </p:stCondLst>
                                        </p:cTn>
                                        <p:tgtEl>
                                          <p:spTgt spid="9"/>
                                        </p:tgtEl>
                                        <p:attrNameLst>
                                          <p:attrName>style.visibility</p:attrName>
                                        </p:attrNameLst>
                                      </p:cBhvr>
                                      <p:to>
                                        <p:strVal val="visible"/>
                                      </p:to>
                                    </p:set>
                                    <p:animEffect transition="in" filter="dissolv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cs typeface="Arial" pitchFamily="34" charset="0"/>
              </a:rPr>
              <a:t>1. Motivation: </a:t>
            </a:r>
            <a:r>
              <a:rPr lang="en-GB" dirty="0" smtClean="0">
                <a:cs typeface="Arial" pitchFamily="34" charset="0"/>
              </a:rPr>
              <a:t>Organizing </a:t>
            </a:r>
            <a:r>
              <a:rPr lang="en-GB" dirty="0">
                <a:cs typeface="Arial" pitchFamily="34" charset="0"/>
              </a:rPr>
              <a:t>Data (</a:t>
            </a:r>
            <a:r>
              <a:rPr lang="en-GB" dirty="0" smtClean="0">
                <a:cs typeface="Arial" pitchFamily="34" charset="0"/>
              </a:rPr>
              <a:t>1/4)</a:t>
            </a:r>
            <a:endParaRPr lang="en-SG" dirty="0"/>
          </a:p>
        </p:txBody>
      </p:sp>
      <p:sp>
        <p:nvSpPr>
          <p:cNvPr id="4" name="Content Placeholder 3"/>
          <p:cNvSpPr>
            <a:spLocks noGrp="1"/>
          </p:cNvSpPr>
          <p:nvPr>
            <p:ph idx="1"/>
          </p:nvPr>
        </p:nvSpPr>
        <p:spPr>
          <a:xfrm>
            <a:off x="457200" y="1371600"/>
            <a:ext cx="8229600" cy="3477875"/>
          </a:xfrm>
        </p:spPr>
        <p:txBody>
          <a:bodyPr wrap="square">
            <a:spAutoFit/>
          </a:bodyPr>
          <a:lstStyle/>
          <a:p>
            <a:pPr>
              <a:spcBef>
                <a:spcPts val="0"/>
              </a:spcBef>
            </a:pPr>
            <a:r>
              <a:rPr lang="en-US" sz="2200" dirty="0"/>
              <a:t>Write a program to compute the volume of 2 boxes</a:t>
            </a:r>
            <a:r>
              <a:rPr lang="en-US" sz="2200" dirty="0" smtClean="0"/>
              <a:t>.</a:t>
            </a:r>
          </a:p>
          <a:p>
            <a:pPr>
              <a:spcBef>
                <a:spcPts val="0"/>
              </a:spcBef>
            </a:pPr>
            <a:endParaRPr lang="en-US" sz="2200" dirty="0">
              <a:solidFill>
                <a:srgbClr val="9933FF"/>
              </a:solidFill>
            </a:endParaRPr>
          </a:p>
          <a:p>
            <a:pPr>
              <a:spcBef>
                <a:spcPts val="0"/>
              </a:spcBef>
            </a:pPr>
            <a:endParaRPr lang="en-US" sz="2200" dirty="0" smtClean="0">
              <a:solidFill>
                <a:srgbClr val="9933FF"/>
              </a:solidFill>
            </a:endParaRPr>
          </a:p>
          <a:p>
            <a:pPr>
              <a:spcBef>
                <a:spcPts val="0"/>
              </a:spcBef>
            </a:pPr>
            <a:endParaRPr lang="en-US" sz="2200" dirty="0">
              <a:solidFill>
                <a:srgbClr val="9933FF"/>
              </a:solidFill>
            </a:endParaRPr>
          </a:p>
          <a:p>
            <a:pPr>
              <a:spcBef>
                <a:spcPts val="0"/>
              </a:spcBef>
            </a:pPr>
            <a:endParaRPr lang="en-US" sz="2200" dirty="0" smtClean="0">
              <a:solidFill>
                <a:srgbClr val="9933FF"/>
              </a:solidFill>
            </a:endParaRPr>
          </a:p>
          <a:p>
            <a:pPr>
              <a:spcBef>
                <a:spcPts val="0"/>
              </a:spcBef>
            </a:pPr>
            <a:endParaRPr lang="en-US" sz="2200" dirty="0" smtClean="0">
              <a:solidFill>
                <a:srgbClr val="9933FF"/>
              </a:solidFill>
            </a:endParaRPr>
          </a:p>
          <a:p>
            <a:pPr>
              <a:spcBef>
                <a:spcPts val="0"/>
              </a:spcBef>
            </a:pPr>
            <a:endParaRPr lang="en-US" sz="2200" dirty="0" smtClean="0">
              <a:solidFill>
                <a:srgbClr val="9933FF"/>
              </a:solidFill>
            </a:endParaRPr>
          </a:p>
          <a:p>
            <a:pPr>
              <a:spcBef>
                <a:spcPts val="0"/>
              </a:spcBef>
            </a:pPr>
            <a:r>
              <a:rPr lang="en-US" sz="2200" dirty="0"/>
              <a:t>More </a:t>
            </a:r>
            <a:r>
              <a:rPr lang="en-US" sz="2200" dirty="0" smtClean="0"/>
              <a:t>logically, organize </a:t>
            </a:r>
            <a:r>
              <a:rPr lang="en-US" sz="2200" dirty="0"/>
              <a:t>related data as a “box” </a:t>
            </a:r>
            <a:r>
              <a:rPr lang="en-US" sz="2200" i="1" dirty="0" smtClean="0">
                <a:solidFill>
                  <a:srgbClr val="C00000"/>
                </a:solidFill>
              </a:rPr>
              <a:t>group</a:t>
            </a:r>
            <a:r>
              <a:rPr lang="en-US" sz="2200" dirty="0" smtClean="0"/>
              <a:t>, </a:t>
            </a:r>
            <a:r>
              <a:rPr lang="en-US" sz="2200" dirty="0"/>
              <a:t>with length, width and height as its components (members). Then declare two variables box1 and box2 of such a </a:t>
            </a:r>
            <a:r>
              <a:rPr lang="en-US" sz="2200" i="1" dirty="0" smtClean="0">
                <a:solidFill>
                  <a:srgbClr val="C00000"/>
                </a:solidFill>
              </a:rPr>
              <a:t>group</a:t>
            </a:r>
            <a:r>
              <a:rPr lang="en-US" sz="2200" dirty="0" smtClean="0"/>
              <a:t>.</a:t>
            </a:r>
            <a:endParaRPr lang="en-SG" sz="2200" dirty="0">
              <a:solidFill>
                <a:srgbClr val="9933FF"/>
              </a:solidFill>
            </a:endParaRPr>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3</a:t>
            </a:fld>
            <a:endParaRPr lang="en-US" sz="1000" dirty="0"/>
          </a:p>
        </p:txBody>
      </p:sp>
      <p:sp>
        <p:nvSpPr>
          <p:cNvPr id="6" name="TextBox 5"/>
          <p:cNvSpPr txBox="1"/>
          <p:nvPr/>
        </p:nvSpPr>
        <p:spPr bwMode="auto">
          <a:xfrm>
            <a:off x="996357" y="1981873"/>
            <a:ext cx="6738937" cy="646331"/>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r>
              <a:rPr lang="en-US" b="1" dirty="0" err="1">
                <a:solidFill>
                  <a:srgbClr val="0000FF"/>
                </a:solidFill>
                <a:latin typeface="Courier New" pitchFamily="49" charset="0"/>
                <a:cs typeface="Courier New" pitchFamily="49" charset="0"/>
              </a:rPr>
              <a:t>int</a:t>
            </a:r>
            <a:r>
              <a:rPr lang="en-US" b="1" dirty="0">
                <a:solidFill>
                  <a:srgbClr val="000000"/>
                </a:solidFill>
                <a:latin typeface="Courier New" pitchFamily="49" charset="0"/>
              </a:rPr>
              <a:t> length1, width1, height1; </a:t>
            </a:r>
            <a:r>
              <a:rPr lang="en-US" b="1" dirty="0">
                <a:solidFill>
                  <a:srgbClr val="800000"/>
                </a:solidFill>
                <a:latin typeface="Courier New" pitchFamily="49" charset="0"/>
                <a:cs typeface="Courier New" pitchFamily="49" charset="0"/>
              </a:rPr>
              <a:t>// for 1st box</a:t>
            </a:r>
          </a:p>
          <a:p>
            <a:pPr marL="342900" indent="-342900"/>
            <a:r>
              <a:rPr lang="en-US" b="1" dirty="0" err="1">
                <a:solidFill>
                  <a:srgbClr val="0000FF"/>
                </a:solidFill>
                <a:latin typeface="Courier New" pitchFamily="49" charset="0"/>
                <a:cs typeface="Courier New" pitchFamily="49" charset="0"/>
              </a:rPr>
              <a:t>int</a:t>
            </a:r>
            <a:r>
              <a:rPr lang="en-US" b="1" dirty="0">
                <a:solidFill>
                  <a:srgbClr val="000000"/>
                </a:solidFill>
                <a:latin typeface="Courier New" pitchFamily="49" charset="0"/>
              </a:rPr>
              <a:t> length2, width2, height2; </a:t>
            </a:r>
            <a:r>
              <a:rPr lang="en-US" b="1" dirty="0">
                <a:solidFill>
                  <a:srgbClr val="800000"/>
                </a:solidFill>
                <a:latin typeface="Courier New" pitchFamily="49" charset="0"/>
                <a:cs typeface="Courier New" pitchFamily="49" charset="0"/>
              </a:rPr>
              <a:t>// for 2nd </a:t>
            </a:r>
            <a:r>
              <a:rPr lang="en-US" b="1" dirty="0" smtClean="0">
                <a:solidFill>
                  <a:srgbClr val="800000"/>
                </a:solidFill>
                <a:latin typeface="Courier New" pitchFamily="49" charset="0"/>
                <a:cs typeface="Courier New" pitchFamily="49" charset="0"/>
              </a:rPr>
              <a:t>box</a:t>
            </a:r>
            <a:endParaRPr lang="en-US" b="1" dirty="0">
              <a:solidFill>
                <a:srgbClr val="800000"/>
              </a:solidFill>
              <a:latin typeface="Courier New" pitchFamily="49" charset="0"/>
              <a:cs typeface="Courier New" pitchFamily="49" charset="0"/>
            </a:endParaRPr>
          </a:p>
        </p:txBody>
      </p:sp>
      <p:grpSp>
        <p:nvGrpSpPr>
          <p:cNvPr id="2" name="Group 1"/>
          <p:cNvGrpSpPr/>
          <p:nvPr/>
        </p:nvGrpSpPr>
        <p:grpSpPr>
          <a:xfrm>
            <a:off x="1495563" y="2811648"/>
            <a:ext cx="2406848" cy="636757"/>
            <a:chOff x="1495563" y="2811648"/>
            <a:chExt cx="2406848" cy="636757"/>
          </a:xfrm>
        </p:grpSpPr>
        <p:sp>
          <p:nvSpPr>
            <p:cNvPr id="10" name="Rectangle 9"/>
            <p:cNvSpPr/>
            <p:nvPr/>
          </p:nvSpPr>
          <p:spPr bwMode="auto">
            <a:xfrm>
              <a:off x="1593858" y="3115030"/>
              <a:ext cx="495300"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11" name="Rectangle 10"/>
            <p:cNvSpPr/>
            <p:nvPr/>
          </p:nvSpPr>
          <p:spPr bwMode="auto">
            <a:xfrm>
              <a:off x="2401896" y="3115030"/>
              <a:ext cx="493712"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12" name="Rectangle 11"/>
            <p:cNvSpPr/>
            <p:nvPr/>
          </p:nvSpPr>
          <p:spPr bwMode="auto">
            <a:xfrm>
              <a:off x="3254383" y="3115030"/>
              <a:ext cx="493713"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13" name="TextBox 12"/>
            <p:cNvSpPr txBox="1">
              <a:spLocks noChangeArrowheads="1"/>
            </p:cNvSpPr>
            <p:nvPr/>
          </p:nvSpPr>
          <p:spPr bwMode="auto">
            <a:xfrm>
              <a:off x="1495563" y="2811648"/>
              <a:ext cx="771365" cy="307777"/>
            </a:xfrm>
            <a:prstGeom prst="rect">
              <a:avLst/>
            </a:prstGeom>
            <a:noFill/>
            <a:ln w="9525">
              <a:noFill/>
              <a:miter lim="800000"/>
              <a:headEnd/>
              <a:tailEnd/>
            </a:ln>
          </p:spPr>
          <p:txBody>
            <a:bodyPr wrap="square">
              <a:spAutoFit/>
            </a:bodyPr>
            <a:lstStyle/>
            <a:p>
              <a:r>
                <a:rPr lang="en-US" sz="1400" dirty="0"/>
                <a:t>length1</a:t>
              </a:r>
              <a:endParaRPr lang="en-SG" sz="1400" dirty="0"/>
            </a:p>
          </p:txBody>
        </p:sp>
        <p:sp>
          <p:nvSpPr>
            <p:cNvPr id="14" name="TextBox 13"/>
            <p:cNvSpPr txBox="1">
              <a:spLocks noChangeArrowheads="1"/>
            </p:cNvSpPr>
            <p:nvPr/>
          </p:nvSpPr>
          <p:spPr bwMode="auto">
            <a:xfrm>
              <a:off x="2307791" y="2811648"/>
              <a:ext cx="702436" cy="307777"/>
            </a:xfrm>
            <a:prstGeom prst="rect">
              <a:avLst/>
            </a:prstGeom>
            <a:noFill/>
            <a:ln w="9525">
              <a:noFill/>
              <a:miter lim="800000"/>
              <a:headEnd/>
              <a:tailEnd/>
            </a:ln>
          </p:spPr>
          <p:txBody>
            <a:bodyPr wrap="square">
              <a:spAutoFit/>
            </a:bodyPr>
            <a:lstStyle/>
            <a:p>
              <a:r>
                <a:rPr lang="en-US" sz="1400" dirty="0"/>
                <a:t>width1</a:t>
              </a:r>
              <a:endParaRPr lang="en-SG" sz="1400" dirty="0"/>
            </a:p>
          </p:txBody>
        </p:sp>
        <p:sp>
          <p:nvSpPr>
            <p:cNvPr id="15" name="TextBox 14"/>
            <p:cNvSpPr txBox="1">
              <a:spLocks noChangeArrowheads="1"/>
            </p:cNvSpPr>
            <p:nvPr/>
          </p:nvSpPr>
          <p:spPr bwMode="auto">
            <a:xfrm>
              <a:off x="3131046" y="2811648"/>
              <a:ext cx="771365" cy="307777"/>
            </a:xfrm>
            <a:prstGeom prst="rect">
              <a:avLst/>
            </a:prstGeom>
            <a:noFill/>
            <a:ln w="9525">
              <a:noFill/>
              <a:miter lim="800000"/>
              <a:headEnd/>
              <a:tailEnd/>
            </a:ln>
          </p:spPr>
          <p:txBody>
            <a:bodyPr wrap="square">
              <a:spAutoFit/>
            </a:bodyPr>
            <a:lstStyle/>
            <a:p>
              <a:r>
                <a:rPr lang="en-US" sz="1400" dirty="0"/>
                <a:t>height1</a:t>
              </a:r>
              <a:endParaRPr lang="en-SG" sz="1400" dirty="0"/>
            </a:p>
          </p:txBody>
        </p:sp>
      </p:grpSp>
      <p:grpSp>
        <p:nvGrpSpPr>
          <p:cNvPr id="5" name="Group 4"/>
          <p:cNvGrpSpPr/>
          <p:nvPr/>
        </p:nvGrpSpPr>
        <p:grpSpPr>
          <a:xfrm>
            <a:off x="5116402" y="2811648"/>
            <a:ext cx="2449882" cy="636757"/>
            <a:chOff x="4632292" y="2811648"/>
            <a:chExt cx="2449882" cy="636757"/>
          </a:xfrm>
        </p:grpSpPr>
        <p:sp>
          <p:nvSpPr>
            <p:cNvPr id="17" name="Rectangle 16"/>
            <p:cNvSpPr/>
            <p:nvPr/>
          </p:nvSpPr>
          <p:spPr bwMode="auto">
            <a:xfrm>
              <a:off x="4773620" y="3115030"/>
              <a:ext cx="495300"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18" name="Rectangle 17"/>
            <p:cNvSpPr/>
            <p:nvPr/>
          </p:nvSpPr>
          <p:spPr bwMode="auto">
            <a:xfrm>
              <a:off x="5581657" y="3115030"/>
              <a:ext cx="493713"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19" name="Rectangle 18"/>
            <p:cNvSpPr/>
            <p:nvPr/>
          </p:nvSpPr>
          <p:spPr bwMode="auto">
            <a:xfrm>
              <a:off x="6434145" y="3115030"/>
              <a:ext cx="493712"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20" name="TextBox 27"/>
            <p:cNvSpPr txBox="1">
              <a:spLocks noChangeArrowheads="1"/>
            </p:cNvSpPr>
            <p:nvPr/>
          </p:nvSpPr>
          <p:spPr bwMode="auto">
            <a:xfrm>
              <a:off x="4632292" y="2811648"/>
              <a:ext cx="771365" cy="307777"/>
            </a:xfrm>
            <a:prstGeom prst="rect">
              <a:avLst/>
            </a:prstGeom>
            <a:noFill/>
            <a:ln w="9525">
              <a:noFill/>
              <a:miter lim="800000"/>
              <a:headEnd/>
              <a:tailEnd/>
            </a:ln>
          </p:spPr>
          <p:txBody>
            <a:bodyPr wrap="square">
              <a:spAutoFit/>
            </a:bodyPr>
            <a:lstStyle/>
            <a:p>
              <a:r>
                <a:rPr lang="en-US" sz="1400" dirty="0"/>
                <a:t>length2</a:t>
              </a:r>
              <a:endParaRPr lang="en-SG" sz="1400" dirty="0"/>
            </a:p>
          </p:txBody>
        </p:sp>
        <p:sp>
          <p:nvSpPr>
            <p:cNvPr id="21" name="TextBox 28"/>
            <p:cNvSpPr txBox="1">
              <a:spLocks noChangeArrowheads="1"/>
            </p:cNvSpPr>
            <p:nvPr/>
          </p:nvSpPr>
          <p:spPr bwMode="auto">
            <a:xfrm>
              <a:off x="5498310" y="2811648"/>
              <a:ext cx="730380" cy="308088"/>
            </a:xfrm>
            <a:prstGeom prst="rect">
              <a:avLst/>
            </a:prstGeom>
            <a:noFill/>
            <a:ln w="9525">
              <a:noFill/>
              <a:miter lim="800000"/>
              <a:headEnd/>
              <a:tailEnd/>
            </a:ln>
          </p:spPr>
          <p:txBody>
            <a:bodyPr wrap="square">
              <a:spAutoFit/>
            </a:bodyPr>
            <a:lstStyle/>
            <a:p>
              <a:r>
                <a:rPr lang="en-US" sz="1400" dirty="0"/>
                <a:t>width2</a:t>
              </a:r>
              <a:endParaRPr lang="en-SG" sz="1400" dirty="0"/>
            </a:p>
          </p:txBody>
        </p:sp>
        <p:sp>
          <p:nvSpPr>
            <p:cNvPr id="22" name="TextBox 29"/>
            <p:cNvSpPr txBox="1">
              <a:spLocks noChangeArrowheads="1"/>
            </p:cNvSpPr>
            <p:nvPr/>
          </p:nvSpPr>
          <p:spPr bwMode="auto">
            <a:xfrm>
              <a:off x="6310809" y="2811648"/>
              <a:ext cx="771365" cy="307777"/>
            </a:xfrm>
            <a:prstGeom prst="rect">
              <a:avLst/>
            </a:prstGeom>
            <a:noFill/>
            <a:ln w="9525">
              <a:noFill/>
              <a:miter lim="800000"/>
              <a:headEnd/>
              <a:tailEnd/>
            </a:ln>
          </p:spPr>
          <p:txBody>
            <a:bodyPr wrap="square">
              <a:spAutoFit/>
            </a:bodyPr>
            <a:lstStyle/>
            <a:p>
              <a:r>
                <a:rPr lang="en-US" sz="1400" dirty="0"/>
                <a:t>height2</a:t>
              </a:r>
              <a:endParaRPr lang="en-SG" sz="1400" dirty="0"/>
            </a:p>
          </p:txBody>
        </p:sp>
      </p:grpSp>
      <p:grpSp>
        <p:nvGrpSpPr>
          <p:cNvPr id="41" name="Group 40"/>
          <p:cNvGrpSpPr/>
          <p:nvPr/>
        </p:nvGrpSpPr>
        <p:grpSpPr>
          <a:xfrm>
            <a:off x="1190779" y="4907009"/>
            <a:ext cx="3002179" cy="1047920"/>
            <a:chOff x="1190779" y="4907009"/>
            <a:chExt cx="3002179" cy="1047920"/>
          </a:xfrm>
        </p:grpSpPr>
        <p:grpSp>
          <p:nvGrpSpPr>
            <p:cNvPr id="23" name="Group 22"/>
            <p:cNvGrpSpPr/>
            <p:nvPr/>
          </p:nvGrpSpPr>
          <p:grpSpPr>
            <a:xfrm>
              <a:off x="1529310" y="5244663"/>
              <a:ext cx="2428364" cy="636757"/>
              <a:chOff x="1474047" y="2811648"/>
              <a:chExt cx="2428364" cy="636757"/>
            </a:xfrm>
          </p:grpSpPr>
          <p:sp>
            <p:nvSpPr>
              <p:cNvPr id="24" name="Rectangle 23"/>
              <p:cNvSpPr/>
              <p:nvPr/>
            </p:nvSpPr>
            <p:spPr bwMode="auto">
              <a:xfrm>
                <a:off x="1593858" y="3115030"/>
                <a:ext cx="495300"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25" name="Rectangle 24"/>
              <p:cNvSpPr/>
              <p:nvPr/>
            </p:nvSpPr>
            <p:spPr bwMode="auto">
              <a:xfrm>
                <a:off x="2401896" y="3115030"/>
                <a:ext cx="493712"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26" name="Rectangle 25"/>
              <p:cNvSpPr/>
              <p:nvPr/>
            </p:nvSpPr>
            <p:spPr bwMode="auto">
              <a:xfrm>
                <a:off x="3254383" y="3115030"/>
                <a:ext cx="493713"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27" name="TextBox 26"/>
              <p:cNvSpPr txBox="1">
                <a:spLocks noChangeArrowheads="1"/>
              </p:cNvSpPr>
              <p:nvPr/>
            </p:nvSpPr>
            <p:spPr bwMode="auto">
              <a:xfrm>
                <a:off x="1474047" y="2811648"/>
                <a:ext cx="771365" cy="307777"/>
              </a:xfrm>
              <a:prstGeom prst="rect">
                <a:avLst/>
              </a:prstGeom>
              <a:noFill/>
              <a:ln w="9525">
                <a:noFill/>
                <a:miter lim="800000"/>
                <a:headEnd/>
                <a:tailEnd/>
              </a:ln>
            </p:spPr>
            <p:txBody>
              <a:bodyPr wrap="square">
                <a:spAutoFit/>
              </a:bodyPr>
              <a:lstStyle/>
              <a:p>
                <a:r>
                  <a:rPr lang="en-US" sz="1400" dirty="0" smtClean="0"/>
                  <a:t>length</a:t>
                </a:r>
                <a:endParaRPr lang="en-SG" sz="1400" dirty="0"/>
              </a:p>
            </p:txBody>
          </p:sp>
          <p:sp>
            <p:nvSpPr>
              <p:cNvPr id="28" name="TextBox 27"/>
              <p:cNvSpPr txBox="1">
                <a:spLocks noChangeArrowheads="1"/>
              </p:cNvSpPr>
              <p:nvPr/>
            </p:nvSpPr>
            <p:spPr bwMode="auto">
              <a:xfrm>
                <a:off x="2307791" y="2811648"/>
                <a:ext cx="702436" cy="307777"/>
              </a:xfrm>
              <a:prstGeom prst="rect">
                <a:avLst/>
              </a:prstGeom>
              <a:noFill/>
              <a:ln w="9525">
                <a:noFill/>
                <a:miter lim="800000"/>
                <a:headEnd/>
                <a:tailEnd/>
              </a:ln>
            </p:spPr>
            <p:txBody>
              <a:bodyPr wrap="square">
                <a:spAutoFit/>
              </a:bodyPr>
              <a:lstStyle/>
              <a:p>
                <a:r>
                  <a:rPr lang="en-US" sz="1400" dirty="0" smtClean="0"/>
                  <a:t>width</a:t>
                </a:r>
                <a:endParaRPr lang="en-SG" sz="1400" dirty="0"/>
              </a:p>
            </p:txBody>
          </p:sp>
          <p:sp>
            <p:nvSpPr>
              <p:cNvPr id="29" name="TextBox 28"/>
              <p:cNvSpPr txBox="1">
                <a:spLocks noChangeArrowheads="1"/>
              </p:cNvSpPr>
              <p:nvPr/>
            </p:nvSpPr>
            <p:spPr bwMode="auto">
              <a:xfrm>
                <a:off x="3131046" y="2811648"/>
                <a:ext cx="771365" cy="307777"/>
              </a:xfrm>
              <a:prstGeom prst="rect">
                <a:avLst/>
              </a:prstGeom>
              <a:noFill/>
              <a:ln w="9525">
                <a:noFill/>
                <a:miter lim="800000"/>
                <a:headEnd/>
                <a:tailEnd/>
              </a:ln>
            </p:spPr>
            <p:txBody>
              <a:bodyPr wrap="square">
                <a:spAutoFit/>
              </a:bodyPr>
              <a:lstStyle/>
              <a:p>
                <a:r>
                  <a:rPr lang="en-US" sz="1400" dirty="0" smtClean="0"/>
                  <a:t>height</a:t>
                </a:r>
                <a:endParaRPr lang="en-SG" sz="1400" dirty="0"/>
              </a:p>
            </p:txBody>
          </p:sp>
        </p:grpSp>
        <p:grpSp>
          <p:nvGrpSpPr>
            <p:cNvPr id="16" name="Group 15"/>
            <p:cNvGrpSpPr/>
            <p:nvPr/>
          </p:nvGrpSpPr>
          <p:grpSpPr>
            <a:xfrm>
              <a:off x="1190779" y="4907009"/>
              <a:ext cx="3002179" cy="1047920"/>
              <a:chOff x="1190779" y="4907009"/>
              <a:chExt cx="3002179" cy="1047920"/>
            </a:xfrm>
          </p:grpSpPr>
          <p:sp>
            <p:nvSpPr>
              <p:cNvPr id="37" name="TextBox 41"/>
              <p:cNvSpPr txBox="1">
                <a:spLocks noChangeArrowheads="1"/>
              </p:cNvSpPr>
              <p:nvPr/>
            </p:nvSpPr>
            <p:spPr bwMode="auto">
              <a:xfrm>
                <a:off x="1190779" y="4907009"/>
                <a:ext cx="687815" cy="307738"/>
              </a:xfrm>
              <a:prstGeom prst="rect">
                <a:avLst/>
              </a:prstGeom>
              <a:noFill/>
              <a:ln w="9525">
                <a:noFill/>
                <a:miter lim="800000"/>
                <a:headEnd/>
                <a:tailEnd/>
              </a:ln>
            </p:spPr>
            <p:txBody>
              <a:bodyPr>
                <a:spAutoFit/>
              </a:bodyPr>
              <a:lstStyle/>
              <a:p>
                <a:r>
                  <a:rPr lang="en-US" sz="1400" b="1" dirty="0"/>
                  <a:t>box1</a:t>
                </a:r>
                <a:endParaRPr lang="en-SG" sz="1400" b="1" dirty="0"/>
              </a:p>
            </p:txBody>
          </p:sp>
          <p:sp>
            <p:nvSpPr>
              <p:cNvPr id="38" name="Rectangle 44"/>
              <p:cNvSpPr>
                <a:spLocks noChangeArrowheads="1"/>
              </p:cNvSpPr>
              <p:nvPr/>
            </p:nvSpPr>
            <p:spPr bwMode="auto">
              <a:xfrm>
                <a:off x="1289313" y="5213618"/>
                <a:ext cx="2903645" cy="741311"/>
              </a:xfrm>
              <a:prstGeom prst="rect">
                <a:avLst/>
              </a:prstGeom>
              <a:noFill/>
              <a:ln w="38100" cap="sq" cmpd="tri" algn="ctr">
                <a:solidFill>
                  <a:schemeClr val="tx1"/>
                </a:solidFill>
                <a:round/>
                <a:headEnd type="none" w="sm" len="sm"/>
                <a:tailEnd type="none" w="sm" len="sm"/>
              </a:ln>
            </p:spPr>
            <p:txBody>
              <a:bodyPr/>
              <a:lstStyle/>
              <a:p>
                <a:endParaRPr lang="en-SG"/>
              </a:p>
            </p:txBody>
          </p:sp>
        </p:grpSp>
      </p:grpSp>
      <p:grpSp>
        <p:nvGrpSpPr>
          <p:cNvPr id="42" name="Group 41"/>
          <p:cNvGrpSpPr/>
          <p:nvPr/>
        </p:nvGrpSpPr>
        <p:grpSpPr>
          <a:xfrm>
            <a:off x="4850287" y="4908797"/>
            <a:ext cx="3012937" cy="1047920"/>
            <a:chOff x="4850287" y="4908797"/>
            <a:chExt cx="3012937" cy="1047920"/>
          </a:xfrm>
        </p:grpSpPr>
        <p:grpSp>
          <p:nvGrpSpPr>
            <p:cNvPr id="30" name="Group 29"/>
            <p:cNvGrpSpPr/>
            <p:nvPr/>
          </p:nvGrpSpPr>
          <p:grpSpPr>
            <a:xfrm>
              <a:off x="5182423" y="5244663"/>
              <a:ext cx="2460640" cy="636757"/>
              <a:chOff x="4643050" y="2811648"/>
              <a:chExt cx="2460640" cy="636757"/>
            </a:xfrm>
          </p:grpSpPr>
          <p:sp>
            <p:nvSpPr>
              <p:cNvPr id="31" name="Rectangle 30"/>
              <p:cNvSpPr/>
              <p:nvPr/>
            </p:nvSpPr>
            <p:spPr bwMode="auto">
              <a:xfrm>
                <a:off x="4773620" y="3115030"/>
                <a:ext cx="495300"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32" name="Rectangle 31"/>
              <p:cNvSpPr/>
              <p:nvPr/>
            </p:nvSpPr>
            <p:spPr bwMode="auto">
              <a:xfrm>
                <a:off x="5581657" y="3115030"/>
                <a:ext cx="493713"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33" name="Rectangle 32"/>
              <p:cNvSpPr/>
              <p:nvPr/>
            </p:nvSpPr>
            <p:spPr bwMode="auto">
              <a:xfrm>
                <a:off x="6434145" y="3115030"/>
                <a:ext cx="493712"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34" name="TextBox 27"/>
              <p:cNvSpPr txBox="1">
                <a:spLocks noChangeArrowheads="1"/>
              </p:cNvSpPr>
              <p:nvPr/>
            </p:nvSpPr>
            <p:spPr bwMode="auto">
              <a:xfrm>
                <a:off x="4643050" y="2811648"/>
                <a:ext cx="771365" cy="307777"/>
              </a:xfrm>
              <a:prstGeom prst="rect">
                <a:avLst/>
              </a:prstGeom>
              <a:noFill/>
              <a:ln w="9525">
                <a:noFill/>
                <a:miter lim="800000"/>
                <a:headEnd/>
                <a:tailEnd/>
              </a:ln>
            </p:spPr>
            <p:txBody>
              <a:bodyPr wrap="square">
                <a:spAutoFit/>
              </a:bodyPr>
              <a:lstStyle/>
              <a:p>
                <a:r>
                  <a:rPr lang="en-US" sz="1400" dirty="0" smtClean="0"/>
                  <a:t>length</a:t>
                </a:r>
                <a:endParaRPr lang="en-SG" sz="1400" dirty="0"/>
              </a:p>
            </p:txBody>
          </p:sp>
          <p:sp>
            <p:nvSpPr>
              <p:cNvPr id="35" name="TextBox 28"/>
              <p:cNvSpPr txBox="1">
                <a:spLocks noChangeArrowheads="1"/>
              </p:cNvSpPr>
              <p:nvPr/>
            </p:nvSpPr>
            <p:spPr bwMode="auto">
              <a:xfrm>
                <a:off x="5487552" y="2811648"/>
                <a:ext cx="730380" cy="308088"/>
              </a:xfrm>
              <a:prstGeom prst="rect">
                <a:avLst/>
              </a:prstGeom>
              <a:noFill/>
              <a:ln w="9525">
                <a:noFill/>
                <a:miter lim="800000"/>
                <a:headEnd/>
                <a:tailEnd/>
              </a:ln>
            </p:spPr>
            <p:txBody>
              <a:bodyPr wrap="square">
                <a:spAutoFit/>
              </a:bodyPr>
              <a:lstStyle/>
              <a:p>
                <a:r>
                  <a:rPr lang="en-US" sz="1400" dirty="0" smtClean="0"/>
                  <a:t>width</a:t>
                </a:r>
                <a:endParaRPr lang="en-SG" sz="1400" dirty="0"/>
              </a:p>
            </p:txBody>
          </p:sp>
          <p:sp>
            <p:nvSpPr>
              <p:cNvPr id="36" name="TextBox 29"/>
              <p:cNvSpPr txBox="1">
                <a:spLocks noChangeArrowheads="1"/>
              </p:cNvSpPr>
              <p:nvPr/>
            </p:nvSpPr>
            <p:spPr bwMode="auto">
              <a:xfrm>
                <a:off x="6332325" y="2811648"/>
                <a:ext cx="771365" cy="307777"/>
              </a:xfrm>
              <a:prstGeom prst="rect">
                <a:avLst/>
              </a:prstGeom>
              <a:noFill/>
              <a:ln w="9525">
                <a:noFill/>
                <a:miter lim="800000"/>
                <a:headEnd/>
                <a:tailEnd/>
              </a:ln>
            </p:spPr>
            <p:txBody>
              <a:bodyPr wrap="square">
                <a:spAutoFit/>
              </a:bodyPr>
              <a:lstStyle/>
              <a:p>
                <a:r>
                  <a:rPr lang="en-US" sz="1400" dirty="0" smtClean="0"/>
                  <a:t>height</a:t>
                </a:r>
                <a:endParaRPr lang="en-SG" sz="1400" dirty="0"/>
              </a:p>
            </p:txBody>
          </p:sp>
        </p:grpSp>
        <p:grpSp>
          <p:nvGrpSpPr>
            <p:cNvPr id="9" name="Group 8"/>
            <p:cNvGrpSpPr/>
            <p:nvPr/>
          </p:nvGrpSpPr>
          <p:grpSpPr>
            <a:xfrm>
              <a:off x="4850287" y="4908797"/>
              <a:ext cx="3012937" cy="1047920"/>
              <a:chOff x="4850287" y="4908797"/>
              <a:chExt cx="3012937" cy="1047920"/>
            </a:xfrm>
          </p:grpSpPr>
          <p:sp>
            <p:nvSpPr>
              <p:cNvPr id="39" name="TextBox 41"/>
              <p:cNvSpPr txBox="1">
                <a:spLocks noChangeArrowheads="1"/>
              </p:cNvSpPr>
              <p:nvPr/>
            </p:nvSpPr>
            <p:spPr bwMode="auto">
              <a:xfrm>
                <a:off x="4850287" y="4908797"/>
                <a:ext cx="687815" cy="307738"/>
              </a:xfrm>
              <a:prstGeom prst="rect">
                <a:avLst/>
              </a:prstGeom>
              <a:noFill/>
              <a:ln w="9525">
                <a:noFill/>
                <a:miter lim="800000"/>
                <a:headEnd/>
                <a:tailEnd/>
              </a:ln>
            </p:spPr>
            <p:txBody>
              <a:bodyPr>
                <a:spAutoFit/>
              </a:bodyPr>
              <a:lstStyle/>
              <a:p>
                <a:r>
                  <a:rPr lang="en-US" sz="1400" b="1" dirty="0" smtClean="0"/>
                  <a:t>box2</a:t>
                </a:r>
                <a:endParaRPr lang="en-SG" sz="1400" b="1" dirty="0"/>
              </a:p>
            </p:txBody>
          </p:sp>
          <p:sp>
            <p:nvSpPr>
              <p:cNvPr id="40" name="Rectangle 44"/>
              <p:cNvSpPr>
                <a:spLocks noChangeArrowheads="1"/>
              </p:cNvSpPr>
              <p:nvPr/>
            </p:nvSpPr>
            <p:spPr bwMode="auto">
              <a:xfrm>
                <a:off x="4959579" y="5215406"/>
                <a:ext cx="2903645" cy="741311"/>
              </a:xfrm>
              <a:prstGeom prst="rect">
                <a:avLst/>
              </a:prstGeom>
              <a:noFill/>
              <a:ln w="38100" cap="sq" cmpd="tri" algn="ctr">
                <a:solidFill>
                  <a:schemeClr val="tx1"/>
                </a:solidFill>
                <a:round/>
                <a:headEnd type="none" w="sm" len="sm"/>
                <a:tailEnd type="none" w="sm" len="sm"/>
              </a:ln>
            </p:spPr>
            <p:txBody>
              <a:bodyPr/>
              <a:lstStyle/>
              <a:p>
                <a:endParaRPr lang="en-SG"/>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par>
                                <p:cTn id="18" presetID="9"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dissolve">
                                      <p:cBhvr>
                                        <p:cTn id="25" dur="500"/>
                                        <p:tgtEl>
                                          <p:spTgt spid="4">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dissolve">
                                      <p:cBhvr>
                                        <p:cTn id="30" dur="500"/>
                                        <p:tgtEl>
                                          <p:spTgt spid="41"/>
                                        </p:tgtEl>
                                      </p:cBhvr>
                                    </p:animEffect>
                                  </p:childTnLst>
                                </p:cTn>
                              </p:par>
                              <p:par>
                                <p:cTn id="31" presetID="9"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dissolve">
                                      <p:cBhvr>
                                        <p:cTn id="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cs typeface="Arial" pitchFamily="34" charset="0"/>
              </a:rPr>
              <a:t>10. </a:t>
            </a:r>
            <a:r>
              <a:rPr lang="en-GB" dirty="0" smtClean="0">
                <a:cs typeface="Arial" pitchFamily="34" charset="0"/>
              </a:rPr>
              <a:t>Ex </a:t>
            </a:r>
            <a:r>
              <a:rPr lang="en-GB" dirty="0">
                <a:cs typeface="Arial" pitchFamily="34" charset="0"/>
              </a:rPr>
              <a:t>#2: </a:t>
            </a:r>
            <a:r>
              <a:rPr lang="en-GB" dirty="0" smtClean="0">
                <a:cs typeface="Arial" pitchFamily="34" charset="0"/>
              </a:rPr>
              <a:t>Reference Solution (1/2)</a:t>
            </a:r>
            <a:endParaRPr lang="en-SG" dirty="0"/>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30</a:t>
            </a:fld>
            <a:endParaRPr lang="en-US" sz="1000" dirty="0"/>
          </a:p>
        </p:txBody>
      </p:sp>
      <p:grpSp>
        <p:nvGrpSpPr>
          <p:cNvPr id="10" name="Group 9"/>
          <p:cNvGrpSpPr/>
          <p:nvPr/>
        </p:nvGrpSpPr>
        <p:grpSpPr>
          <a:xfrm>
            <a:off x="426186" y="1136739"/>
            <a:ext cx="8309019" cy="5262979"/>
            <a:chOff x="123290" y="1129853"/>
            <a:chExt cx="8034537" cy="5262979"/>
          </a:xfrm>
        </p:grpSpPr>
        <p:sp>
          <p:nvSpPr>
            <p:cNvPr id="11" name="TextBox 10"/>
            <p:cNvSpPr txBox="1"/>
            <p:nvPr/>
          </p:nvSpPr>
          <p:spPr bwMode="auto">
            <a:xfrm>
              <a:off x="123290" y="1129853"/>
              <a:ext cx="8032968" cy="5262979"/>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a:tabLst>
                  <a:tab pos="444500" algn="l"/>
                  <a:tab pos="901700" algn="l"/>
                  <a:tab pos="1346200" algn="l"/>
                  <a:tab pos="1792288" algn="l"/>
                </a:tabLst>
                <a:defRPr/>
              </a:pPr>
              <a:r>
                <a:rPr lang="en-SG" sz="1600" b="1" dirty="0">
                  <a:solidFill>
                    <a:srgbClr val="800000"/>
                  </a:solidFill>
                  <a:latin typeface="Courier New" pitchFamily="49" charset="0"/>
                </a:rPr>
                <a:t>// include statements, definition of </a:t>
              </a:r>
              <a:r>
                <a:rPr lang="en-SG" sz="1600" b="1" dirty="0" err="1" smtClean="0">
                  <a:solidFill>
                    <a:srgbClr val="800000"/>
                  </a:solidFill>
                  <a:latin typeface="Courier New" pitchFamily="49" charset="0"/>
                </a:rPr>
                <a:t>date_t</a:t>
              </a:r>
              <a:r>
                <a:rPr lang="en-SG" sz="1600" b="1" dirty="0" smtClean="0">
                  <a:solidFill>
                    <a:srgbClr val="800000"/>
                  </a:solidFill>
                  <a:latin typeface="Courier New" pitchFamily="49" charset="0"/>
                </a:rPr>
                <a:t>, </a:t>
              </a:r>
              <a:r>
                <a:rPr lang="en-SG" sz="1600" b="1" dirty="0" err="1" smtClean="0">
                  <a:solidFill>
                    <a:srgbClr val="800000"/>
                  </a:solidFill>
                  <a:latin typeface="Courier New" pitchFamily="49" charset="0"/>
                </a:rPr>
                <a:t>person_t</a:t>
              </a:r>
              <a:endParaRPr lang="en-SG" sz="1600" b="1" dirty="0">
                <a:solidFill>
                  <a:srgbClr val="800000"/>
                </a:solidFill>
                <a:latin typeface="Courier New" pitchFamily="49" charset="0"/>
              </a:endParaRPr>
            </a:p>
            <a:p>
              <a:pPr>
                <a:tabLst>
                  <a:tab pos="444500" algn="l"/>
                  <a:tab pos="901700" algn="l"/>
                  <a:tab pos="1346200" algn="l"/>
                  <a:tab pos="1792288" algn="l"/>
                </a:tabLst>
                <a:defRPr/>
              </a:pPr>
              <a:r>
                <a:rPr lang="en-SG" sz="1600" b="1" dirty="0">
                  <a:solidFill>
                    <a:srgbClr val="800000"/>
                  </a:solidFill>
                  <a:latin typeface="Courier New" pitchFamily="49" charset="0"/>
                </a:rPr>
                <a:t>// </a:t>
              </a:r>
              <a:r>
                <a:rPr lang="en-SG" sz="1600" b="1" dirty="0" smtClean="0">
                  <a:solidFill>
                    <a:srgbClr val="800000"/>
                  </a:solidFill>
                  <a:latin typeface="Courier New" pitchFamily="49" charset="0"/>
                </a:rPr>
                <a:t>omitted </a:t>
              </a:r>
              <a:r>
                <a:rPr lang="en-SG" sz="1600" b="1" dirty="0">
                  <a:solidFill>
                    <a:srgbClr val="800000"/>
                  </a:solidFill>
                  <a:latin typeface="Courier New" pitchFamily="49" charset="0"/>
                </a:rPr>
                <a:t>here for brevity</a:t>
              </a:r>
            </a:p>
            <a:p>
              <a:pPr>
                <a:tabLst>
                  <a:tab pos="444500" algn="l"/>
                  <a:tab pos="901700" algn="l"/>
                  <a:tab pos="1346200" algn="l"/>
                  <a:tab pos="1792288" algn="l"/>
                </a:tabLst>
                <a:defRPr/>
              </a:pPr>
              <a:endParaRPr lang="en-US" sz="1600" b="1" dirty="0" smtClean="0">
                <a:latin typeface="Courier New" pitchFamily="49" charset="0"/>
                <a:cs typeface="Courier New" pitchFamily="49" charset="0"/>
              </a:endParaRPr>
            </a:p>
            <a:p>
              <a:pPr>
                <a:tabLst>
                  <a:tab pos="444500" algn="l"/>
                  <a:tab pos="901700" algn="l"/>
                  <a:tab pos="1346200" algn="l"/>
                  <a:tab pos="1792288" algn="l"/>
                </a:tabLst>
                <a:defRPr/>
              </a:pPr>
              <a:r>
                <a:rPr lang="en-US" sz="1600" b="1" dirty="0" err="1">
                  <a:solidFill>
                    <a:srgbClr val="CC6600"/>
                  </a:solidFill>
                  <a:latin typeface="Courier New" pitchFamily="49" charset="0"/>
                </a:rPr>
                <a:t>person_t</a:t>
              </a:r>
              <a:r>
                <a:rPr lang="en-US" sz="1600" b="1" dirty="0" smtClean="0">
                  <a:latin typeface="Courier New" pitchFamily="49" charset="0"/>
                  <a:cs typeface="Courier New" pitchFamily="49" charset="0"/>
                </a:rPr>
                <a:t> </a:t>
              </a:r>
              <a:r>
                <a:rPr lang="en-US" sz="1600" b="1" dirty="0" err="1">
                  <a:latin typeface="Courier New" pitchFamily="49" charset="0"/>
                  <a:cs typeface="Courier New" pitchFamily="49" charset="0"/>
                </a:rPr>
                <a:t>scan_person</a:t>
              </a:r>
              <a:r>
                <a:rPr lang="en-US" sz="1600" b="1" dirty="0">
                  <a:latin typeface="Courier New" pitchFamily="49" charset="0"/>
                  <a:cs typeface="Courier New" pitchFamily="49" charset="0"/>
                </a:rPr>
                <a:t>();</a:t>
              </a:r>
            </a:p>
            <a:p>
              <a:pPr>
                <a:tabLst>
                  <a:tab pos="444500" algn="l"/>
                  <a:tab pos="901700" algn="l"/>
                  <a:tab pos="1346200" algn="l"/>
                  <a:tab pos="1792288" algn="l"/>
                </a:tabLst>
                <a:defRPr/>
              </a:pP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is_younger</a:t>
              </a:r>
              <a:r>
                <a:rPr lang="en-US" sz="1600" b="1" dirty="0">
                  <a:latin typeface="Courier New" pitchFamily="49" charset="0"/>
                  <a:cs typeface="Courier New" pitchFamily="49" charset="0"/>
                </a:rPr>
                <a:t>(</a:t>
              </a:r>
              <a:r>
                <a:rPr lang="en-US" sz="1600" b="1" dirty="0" err="1">
                  <a:solidFill>
                    <a:srgbClr val="CC6600"/>
                  </a:solidFill>
                  <a:latin typeface="Courier New" pitchFamily="49" charset="0"/>
                </a:rPr>
                <a:t>person_t</a:t>
              </a:r>
              <a:r>
                <a:rPr lang="en-US" sz="1600" b="1" dirty="0">
                  <a:latin typeface="Courier New" pitchFamily="49" charset="0"/>
                  <a:cs typeface="Courier New" pitchFamily="49" charset="0"/>
                </a:rPr>
                <a:t>, </a:t>
              </a:r>
              <a:r>
                <a:rPr lang="en-US" sz="1600" b="1" dirty="0" err="1">
                  <a:solidFill>
                    <a:srgbClr val="CC6600"/>
                  </a:solidFill>
                  <a:latin typeface="Courier New" pitchFamily="49" charset="0"/>
                </a:rPr>
                <a:t>person_t</a:t>
              </a:r>
              <a:r>
                <a:rPr lang="en-US" sz="1600" b="1" dirty="0">
                  <a:latin typeface="Courier New" pitchFamily="49" charset="0"/>
                  <a:cs typeface="Courier New" pitchFamily="49" charset="0"/>
                </a:rPr>
                <a:t>);</a:t>
              </a:r>
            </a:p>
            <a:p>
              <a:pPr>
                <a:tabLst>
                  <a:tab pos="444500" algn="l"/>
                  <a:tab pos="901700" algn="l"/>
                  <a:tab pos="1346200" algn="l"/>
                  <a:tab pos="1792288" algn="l"/>
                </a:tabLst>
                <a:defRPr/>
              </a:pPr>
              <a:endParaRPr lang="en-US" sz="1600" b="1" dirty="0">
                <a:latin typeface="Courier New" pitchFamily="49" charset="0"/>
                <a:cs typeface="Courier New" pitchFamily="49" charset="0"/>
              </a:endParaRPr>
            </a:p>
            <a:p>
              <a:pPr>
                <a:tabLst>
                  <a:tab pos="444500" algn="l"/>
                  <a:tab pos="901700" algn="l"/>
                  <a:tab pos="1346200" algn="l"/>
                  <a:tab pos="1792288" algn="l"/>
                </a:tabLst>
                <a:defRPr/>
              </a:pPr>
              <a:r>
                <a:rPr lang="en-US" sz="1600" b="1" dirty="0" err="1">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main(</a:t>
              </a:r>
              <a:r>
                <a:rPr lang="en-US" sz="1600" b="1" dirty="0">
                  <a:solidFill>
                    <a:srgbClr val="0000FF"/>
                  </a:solidFill>
                  <a:latin typeface="Courier New" pitchFamily="49" charset="0"/>
                  <a:cs typeface="Courier New" pitchFamily="49" charset="0"/>
                </a:rPr>
                <a:t>void</a:t>
              </a:r>
              <a:r>
                <a:rPr lang="en-US" sz="1600" b="1" dirty="0">
                  <a:latin typeface="Courier New" pitchFamily="49" charset="0"/>
                  <a:cs typeface="Courier New" pitchFamily="49" charset="0"/>
                </a:rPr>
                <a:t>)</a:t>
              </a:r>
            </a:p>
            <a:p>
              <a:pPr>
                <a:tabLst>
                  <a:tab pos="444500" algn="l"/>
                  <a:tab pos="901700" algn="l"/>
                  <a:tab pos="1346200" algn="l"/>
                  <a:tab pos="1792288" algn="l"/>
                </a:tabLst>
                <a:defRPr/>
              </a:pPr>
              <a:r>
                <a:rPr lang="en-US" sz="1600" b="1" dirty="0">
                  <a:latin typeface="Courier New" pitchFamily="49" charset="0"/>
                  <a:cs typeface="Courier New" pitchFamily="49" charset="0"/>
                </a:rPr>
                <a:t>{</a:t>
              </a:r>
            </a:p>
            <a:p>
              <a:pPr>
                <a:tabLst>
                  <a:tab pos="444500" algn="l"/>
                  <a:tab pos="901700" algn="l"/>
                  <a:tab pos="1346200" algn="l"/>
                  <a:tab pos="1792288" algn="l"/>
                </a:tabLst>
                <a:defRPr/>
              </a:pPr>
              <a:r>
                <a:rPr lang="en-US" sz="1600" b="1" dirty="0">
                  <a:latin typeface="Courier New" pitchFamily="49" charset="0"/>
                  <a:cs typeface="Courier New" pitchFamily="49" charset="0"/>
                </a:rPr>
                <a:t>    </a:t>
              </a:r>
              <a:r>
                <a:rPr lang="en-US" sz="1600" b="1" dirty="0" err="1">
                  <a:solidFill>
                    <a:srgbClr val="CC6600"/>
                  </a:solidFill>
                  <a:latin typeface="Courier New" pitchFamily="49" charset="0"/>
                </a:rPr>
                <a:t>person_t</a:t>
              </a:r>
              <a:r>
                <a:rPr lang="en-US" sz="1600" b="1" dirty="0">
                  <a:latin typeface="Courier New" pitchFamily="49" charset="0"/>
                  <a:cs typeface="Courier New" pitchFamily="49" charset="0"/>
                </a:rPr>
                <a:t> person1, person2;</a:t>
              </a:r>
            </a:p>
            <a:p>
              <a:pPr>
                <a:tabLst>
                  <a:tab pos="444500" algn="l"/>
                  <a:tab pos="901700" algn="l"/>
                  <a:tab pos="1346200" algn="l"/>
                  <a:tab pos="1792288"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"Particular of 1st person: "</a:t>
              </a:r>
              <a:r>
                <a:rPr lang="en-US" sz="1600" b="1" dirty="0">
                  <a:latin typeface="Courier New" pitchFamily="49" charset="0"/>
                  <a:cs typeface="Courier New" pitchFamily="49" charset="0"/>
                </a:rPr>
                <a:t>);</a:t>
              </a:r>
            </a:p>
            <a:p>
              <a:pPr>
                <a:tabLst>
                  <a:tab pos="444500" algn="l"/>
                  <a:tab pos="901700" algn="l"/>
                  <a:tab pos="1346200" algn="l"/>
                  <a:tab pos="1792288" algn="l"/>
                </a:tabLst>
                <a:defRPr/>
              </a:pPr>
              <a:r>
                <a:rPr lang="en-US" sz="1600" b="1" dirty="0">
                  <a:latin typeface="Courier New" pitchFamily="49" charset="0"/>
                  <a:cs typeface="Courier New" pitchFamily="49" charset="0"/>
                </a:rPr>
                <a:t>    person1 = </a:t>
              </a:r>
              <a:r>
                <a:rPr lang="en-US" sz="1600" b="1" dirty="0" err="1">
                  <a:latin typeface="Courier New" pitchFamily="49" charset="0"/>
                  <a:cs typeface="Courier New" pitchFamily="49" charset="0"/>
                </a:rPr>
                <a:t>scan_person</a:t>
              </a:r>
              <a:r>
                <a:rPr lang="en-US" sz="1600" b="1" dirty="0">
                  <a:latin typeface="Courier New" pitchFamily="49" charset="0"/>
                  <a:cs typeface="Courier New" pitchFamily="49" charset="0"/>
                </a:rPr>
                <a:t>();</a:t>
              </a:r>
            </a:p>
            <a:p>
              <a:pPr>
                <a:tabLst>
                  <a:tab pos="444500" algn="l"/>
                  <a:tab pos="901700" algn="l"/>
                  <a:tab pos="1346200" algn="l"/>
                  <a:tab pos="1792288"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"Particular of 2nd person: "</a:t>
              </a:r>
              <a:r>
                <a:rPr lang="en-US" sz="1600" b="1" dirty="0">
                  <a:latin typeface="Courier New" pitchFamily="49" charset="0"/>
                  <a:cs typeface="Courier New" pitchFamily="49" charset="0"/>
                </a:rPr>
                <a:t>);</a:t>
              </a:r>
            </a:p>
            <a:p>
              <a:pPr>
                <a:tabLst>
                  <a:tab pos="444500" algn="l"/>
                  <a:tab pos="901700" algn="l"/>
                  <a:tab pos="1346200" algn="l"/>
                  <a:tab pos="1792288" algn="l"/>
                </a:tabLst>
                <a:defRPr/>
              </a:pPr>
              <a:r>
                <a:rPr lang="en-US" sz="1600" b="1" dirty="0">
                  <a:latin typeface="Courier New" pitchFamily="49" charset="0"/>
                  <a:cs typeface="Courier New" pitchFamily="49" charset="0"/>
                </a:rPr>
                <a:t>    person2 = </a:t>
              </a:r>
              <a:r>
                <a:rPr lang="en-US" sz="1600" b="1" dirty="0" err="1">
                  <a:latin typeface="Courier New" pitchFamily="49" charset="0"/>
                  <a:cs typeface="Courier New" pitchFamily="49" charset="0"/>
                </a:rPr>
                <a:t>scan_person</a:t>
              </a:r>
              <a:r>
                <a:rPr lang="en-US" sz="1600" b="1" dirty="0">
                  <a:latin typeface="Courier New" pitchFamily="49" charset="0"/>
                  <a:cs typeface="Courier New" pitchFamily="49" charset="0"/>
                </a:rPr>
                <a:t>();</a:t>
              </a:r>
            </a:p>
            <a:p>
              <a:pPr>
                <a:tabLst>
                  <a:tab pos="444500" algn="l"/>
                  <a:tab pos="901700" algn="l"/>
                  <a:tab pos="1346200" algn="l"/>
                  <a:tab pos="1792288" algn="l"/>
                </a:tabLst>
                <a:defRPr/>
              </a:pPr>
              <a:endParaRPr lang="en-US" sz="1600" b="1" dirty="0">
                <a:latin typeface="Courier New" pitchFamily="49" charset="0"/>
                <a:cs typeface="Courier New" pitchFamily="49" charset="0"/>
              </a:endParaRPr>
            </a:p>
            <a:p>
              <a:pPr>
                <a:tabLst>
                  <a:tab pos="444500" algn="l"/>
                  <a:tab pos="901700" algn="l"/>
                  <a:tab pos="1346200" algn="l"/>
                  <a:tab pos="1792288" algn="l"/>
                </a:tabLst>
                <a:defRPr/>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is_younger</a:t>
              </a:r>
              <a:r>
                <a:rPr lang="en-US" sz="1600" b="1" dirty="0">
                  <a:latin typeface="Courier New" pitchFamily="49" charset="0"/>
                  <a:cs typeface="Courier New" pitchFamily="49" charset="0"/>
                </a:rPr>
                <a:t>(person1, person2) )</a:t>
              </a:r>
            </a:p>
            <a:p>
              <a:pPr>
                <a:tabLst>
                  <a:tab pos="444500" algn="l"/>
                  <a:tab pos="901700" algn="l"/>
                  <a:tab pos="1346200" algn="l"/>
                  <a:tab pos="1792288"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a:t>
              </a:r>
              <a:r>
                <a:rPr lang="en-US" sz="1600" b="1" dirty="0">
                  <a:solidFill>
                    <a:srgbClr val="FF0000"/>
                  </a:solidFill>
                  <a:latin typeface="Courier New" pitchFamily="49" charset="0"/>
                  <a:cs typeface="Courier New" pitchFamily="49" charset="0"/>
                </a:rPr>
                <a:t>%s </a:t>
              </a:r>
              <a:r>
                <a:rPr lang="en-US" sz="1600" b="1" dirty="0">
                  <a:solidFill>
                    <a:srgbClr val="006600"/>
                  </a:solidFill>
                  <a:latin typeface="Courier New" pitchFamily="49" charset="0"/>
                  <a:cs typeface="Courier New" pitchFamily="49" charset="0"/>
                </a:rPr>
                <a:t>is younger</a:t>
              </a:r>
              <a:r>
                <a:rPr lang="en-US" sz="1600" b="1" dirty="0">
                  <a:solidFill>
                    <a:srgbClr val="FF0000"/>
                  </a:solidFill>
                  <a:latin typeface="Courier New" pitchFamily="49" charset="0"/>
                  <a:cs typeface="Courier New" pitchFamily="49" charset="0"/>
                </a:rPr>
                <a:t>\n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person1.name);</a:t>
              </a:r>
            </a:p>
            <a:p>
              <a:pPr>
                <a:tabLst>
                  <a:tab pos="444500" algn="l"/>
                  <a:tab pos="901700" algn="l"/>
                  <a:tab pos="1346200" algn="l"/>
                  <a:tab pos="1792288" algn="l"/>
                </a:tabLst>
                <a:defRPr/>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else</a:t>
              </a:r>
            </a:p>
            <a:p>
              <a:pPr>
                <a:tabLst>
                  <a:tab pos="444500" algn="l"/>
                  <a:tab pos="901700" algn="l"/>
                  <a:tab pos="1346200" algn="l"/>
                  <a:tab pos="1792288"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a:t>
              </a:r>
              <a:r>
                <a:rPr lang="en-US" sz="1600" b="1" dirty="0">
                  <a:solidFill>
                    <a:srgbClr val="FF0000"/>
                  </a:solidFill>
                  <a:latin typeface="Courier New" pitchFamily="49" charset="0"/>
                  <a:cs typeface="Courier New" pitchFamily="49" charset="0"/>
                </a:rPr>
                <a:t>%s </a:t>
              </a:r>
              <a:r>
                <a:rPr lang="en-US" sz="1600" b="1" dirty="0">
                  <a:solidFill>
                    <a:srgbClr val="006600"/>
                  </a:solidFill>
                  <a:latin typeface="Courier New" pitchFamily="49" charset="0"/>
                  <a:cs typeface="Courier New" pitchFamily="49" charset="0"/>
                </a:rPr>
                <a:t>is younger</a:t>
              </a:r>
              <a:r>
                <a:rPr lang="en-US" sz="1600" b="1" dirty="0">
                  <a:solidFill>
                    <a:srgbClr val="FF0000"/>
                  </a:solidFill>
                  <a:latin typeface="Courier New" pitchFamily="49" charset="0"/>
                  <a:cs typeface="Courier New" pitchFamily="49" charset="0"/>
                </a:rPr>
                <a:t>\n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person2.name);</a:t>
              </a:r>
            </a:p>
            <a:p>
              <a:pPr>
                <a:tabLst>
                  <a:tab pos="444500" algn="l"/>
                  <a:tab pos="901700" algn="l"/>
                  <a:tab pos="1346200" algn="l"/>
                  <a:tab pos="1792288" algn="l"/>
                </a:tabLst>
                <a:defRPr/>
              </a:pPr>
              <a:endParaRPr lang="en-US" sz="1600" b="1" dirty="0">
                <a:latin typeface="Courier New" pitchFamily="49" charset="0"/>
                <a:cs typeface="Courier New" pitchFamily="49" charset="0"/>
              </a:endParaRPr>
            </a:p>
            <a:p>
              <a:pPr>
                <a:tabLst>
                  <a:tab pos="444500" algn="l"/>
                  <a:tab pos="901700" algn="l"/>
                  <a:tab pos="1346200" algn="l"/>
                  <a:tab pos="1792288" algn="l"/>
                </a:tabLst>
                <a:defRPr/>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tabLst>
                  <a:tab pos="444500" algn="l"/>
                  <a:tab pos="901700" algn="l"/>
                  <a:tab pos="1346200" algn="l"/>
                  <a:tab pos="1792288" algn="l"/>
                </a:tabLst>
                <a:defRPr/>
              </a:pPr>
              <a:r>
                <a:rPr lang="en-US" sz="1600" b="1" dirty="0">
                  <a:latin typeface="Courier New" pitchFamily="49" charset="0"/>
                  <a:cs typeface="Courier New" pitchFamily="49" charset="0"/>
                </a:rPr>
                <a:t>}</a:t>
              </a:r>
              <a:endParaRPr lang="en-US" sz="1600" b="1" dirty="0">
                <a:latin typeface="Courier New" pitchFamily="49" charset="0"/>
              </a:endParaRPr>
            </a:p>
          </p:txBody>
        </p:sp>
        <p:sp>
          <p:nvSpPr>
            <p:cNvPr id="12" name="Rectangle 11"/>
            <p:cNvSpPr/>
            <p:nvPr/>
          </p:nvSpPr>
          <p:spPr>
            <a:xfrm>
              <a:off x="7024183" y="1133217"/>
              <a:ext cx="1133644"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Week12_Ex2.c</a:t>
              </a:r>
              <a:endParaRPr lang="en-SG" sz="1100" dirty="0"/>
            </a:p>
          </p:txBody>
        </p:sp>
      </p:grpSp>
    </p:spTree>
    <p:extLst>
      <p:ext uri="{BB962C8B-B14F-4D97-AF65-F5344CB8AC3E}">
        <p14:creationId xmlns:p14="http://schemas.microsoft.com/office/powerpoint/2010/main" val="15543706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cs typeface="Arial" pitchFamily="34" charset="0"/>
              </a:rPr>
              <a:t>10. </a:t>
            </a:r>
            <a:r>
              <a:rPr lang="en-GB" dirty="0" smtClean="0">
                <a:cs typeface="Arial" pitchFamily="34" charset="0"/>
              </a:rPr>
              <a:t>Ex </a:t>
            </a:r>
            <a:r>
              <a:rPr lang="en-GB" dirty="0">
                <a:cs typeface="Arial" pitchFamily="34" charset="0"/>
              </a:rPr>
              <a:t>#2: </a:t>
            </a:r>
            <a:r>
              <a:rPr lang="en-GB" dirty="0" smtClean="0">
                <a:cs typeface="Arial" pitchFamily="34" charset="0"/>
              </a:rPr>
              <a:t>Reference Solution (2/2)</a:t>
            </a:r>
            <a:endParaRPr lang="en-SG" dirty="0"/>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31</a:t>
            </a:fld>
            <a:endParaRPr lang="en-US" sz="1000" dirty="0"/>
          </a:p>
        </p:txBody>
      </p:sp>
      <p:grpSp>
        <p:nvGrpSpPr>
          <p:cNvPr id="10" name="Group 9"/>
          <p:cNvGrpSpPr/>
          <p:nvPr/>
        </p:nvGrpSpPr>
        <p:grpSpPr>
          <a:xfrm>
            <a:off x="426186" y="1136739"/>
            <a:ext cx="8309019" cy="5509200"/>
            <a:chOff x="123290" y="1129853"/>
            <a:chExt cx="8034537" cy="5509200"/>
          </a:xfrm>
        </p:grpSpPr>
        <p:sp>
          <p:nvSpPr>
            <p:cNvPr id="11" name="TextBox 10"/>
            <p:cNvSpPr txBox="1"/>
            <p:nvPr/>
          </p:nvSpPr>
          <p:spPr bwMode="auto">
            <a:xfrm>
              <a:off x="123290" y="1129853"/>
              <a:ext cx="8032968" cy="550920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a:tabLst>
                  <a:tab pos="444500" algn="l"/>
                  <a:tab pos="901700" algn="l"/>
                  <a:tab pos="1346200" algn="l"/>
                  <a:tab pos="1792288" algn="l"/>
                </a:tabLst>
                <a:defRPr/>
              </a:pPr>
              <a:r>
                <a:rPr lang="en-SG" sz="1600" b="1" dirty="0">
                  <a:solidFill>
                    <a:srgbClr val="800000"/>
                  </a:solidFill>
                  <a:latin typeface="Courier New" pitchFamily="49" charset="0"/>
                </a:rPr>
                <a:t>// read in a person's particulars (name and birthday)</a:t>
              </a:r>
            </a:p>
            <a:p>
              <a:pPr>
                <a:tabLst>
                  <a:tab pos="444500" algn="l"/>
                  <a:tab pos="901700" algn="l"/>
                  <a:tab pos="1346200" algn="l"/>
                  <a:tab pos="1792288" algn="l"/>
                </a:tabLst>
                <a:defRPr/>
              </a:pPr>
              <a:r>
                <a:rPr lang="en-SG" sz="1600" b="1" dirty="0" err="1">
                  <a:solidFill>
                    <a:srgbClr val="CC6600"/>
                  </a:solidFill>
                  <a:latin typeface="Courier New" pitchFamily="49" charset="0"/>
                </a:rPr>
                <a:t>person_t</a:t>
              </a:r>
              <a:r>
                <a:rPr lang="en-SG" sz="1600" b="1" dirty="0">
                  <a:latin typeface="Courier New" pitchFamily="49" charset="0"/>
                </a:rPr>
                <a:t> </a:t>
              </a:r>
              <a:r>
                <a:rPr lang="en-SG" sz="1600" b="1" dirty="0" err="1">
                  <a:latin typeface="Courier New" pitchFamily="49" charset="0"/>
                </a:rPr>
                <a:t>scan_person</a:t>
              </a:r>
              <a:r>
                <a:rPr lang="en-SG" sz="1600" b="1" dirty="0">
                  <a:latin typeface="Courier New" pitchFamily="49" charset="0"/>
                </a:rPr>
                <a:t>()</a:t>
              </a:r>
            </a:p>
            <a:p>
              <a:pPr>
                <a:tabLst>
                  <a:tab pos="444500" algn="l"/>
                  <a:tab pos="901700" algn="l"/>
                  <a:tab pos="1346200" algn="l"/>
                  <a:tab pos="1792288" algn="l"/>
                </a:tabLst>
                <a:defRPr/>
              </a:pPr>
              <a:r>
                <a:rPr lang="en-SG" sz="1600" b="1" dirty="0">
                  <a:latin typeface="Courier New" pitchFamily="49" charset="0"/>
                </a:rPr>
                <a:t>{</a:t>
              </a:r>
            </a:p>
            <a:p>
              <a:pPr>
                <a:tabLst>
                  <a:tab pos="444500" algn="l"/>
                  <a:tab pos="901700" algn="l"/>
                  <a:tab pos="1346200" algn="l"/>
                  <a:tab pos="1792288" algn="l"/>
                </a:tabLst>
                <a:defRPr/>
              </a:pPr>
              <a:r>
                <a:rPr lang="en-SG" sz="1600" b="1" dirty="0">
                  <a:latin typeface="Courier New" pitchFamily="49" charset="0"/>
                </a:rPr>
                <a:t>    </a:t>
              </a:r>
              <a:r>
                <a:rPr lang="en-SG" sz="1600" b="1" dirty="0" err="1">
                  <a:solidFill>
                    <a:srgbClr val="CC6600"/>
                  </a:solidFill>
                  <a:latin typeface="Courier New" pitchFamily="49" charset="0"/>
                </a:rPr>
                <a:t>person_t</a:t>
              </a:r>
              <a:r>
                <a:rPr lang="en-SG" sz="1600" b="1" dirty="0">
                  <a:latin typeface="Courier New" pitchFamily="49" charset="0"/>
                </a:rPr>
                <a:t> person</a:t>
              </a:r>
              <a:r>
                <a:rPr lang="en-SG" sz="1600" b="1" dirty="0" smtClean="0">
                  <a:latin typeface="Courier New" pitchFamily="49" charset="0"/>
                </a:rPr>
                <a:t>;</a:t>
              </a:r>
              <a:endParaRPr lang="en-SG" sz="1600" b="1" dirty="0">
                <a:latin typeface="Courier New" pitchFamily="49" charset="0"/>
              </a:endParaRPr>
            </a:p>
            <a:p>
              <a:pPr>
                <a:tabLst>
                  <a:tab pos="444500" algn="l"/>
                  <a:tab pos="901700" algn="l"/>
                  <a:tab pos="1346200" algn="l"/>
                  <a:tab pos="1792288" algn="l"/>
                </a:tabLst>
                <a:defRPr/>
              </a:pPr>
              <a:r>
                <a:rPr lang="en-SG" sz="1600" b="1" dirty="0">
                  <a:latin typeface="Courier New" pitchFamily="49" charset="0"/>
                </a:rPr>
                <a:t>    </a:t>
              </a:r>
              <a:r>
                <a:rPr lang="en-SG" sz="1600" b="1" dirty="0" err="1">
                  <a:latin typeface="Courier New" pitchFamily="49" charset="0"/>
                </a:rPr>
                <a:t>scanf</a:t>
              </a:r>
              <a:r>
                <a:rPr lang="en-SG" sz="1600" b="1" dirty="0">
                  <a:latin typeface="Courier New" pitchFamily="49" charset="0"/>
                </a:rPr>
                <a:t>(</a:t>
              </a:r>
              <a:r>
                <a:rPr lang="en-SG" sz="1600" b="1" dirty="0">
                  <a:solidFill>
                    <a:srgbClr val="006600"/>
                  </a:solidFill>
                  <a:latin typeface="Courier New" pitchFamily="49" charset="0"/>
                </a:rPr>
                <a:t>"</a:t>
              </a:r>
              <a:r>
                <a:rPr lang="en-SG" sz="1600" b="1" dirty="0">
                  <a:solidFill>
                    <a:srgbClr val="FF0000"/>
                  </a:solidFill>
                  <a:latin typeface="Courier New" pitchFamily="49" charset="0"/>
                </a:rPr>
                <a:t>%s %d %d %d</a:t>
              </a:r>
              <a:r>
                <a:rPr lang="en-SG" sz="1600" b="1" dirty="0">
                  <a:solidFill>
                    <a:srgbClr val="006600"/>
                  </a:solidFill>
                  <a:latin typeface="Courier New" pitchFamily="49" charset="0"/>
                </a:rPr>
                <a:t>"</a:t>
              </a:r>
              <a:r>
                <a:rPr lang="en-SG" sz="1600" b="1" dirty="0">
                  <a:latin typeface="Courier New" pitchFamily="49" charset="0"/>
                </a:rPr>
                <a:t>, person.name, &amp;</a:t>
              </a:r>
              <a:r>
                <a:rPr lang="en-SG" sz="1600" b="1" dirty="0" err="1" smtClean="0">
                  <a:latin typeface="Courier New" pitchFamily="49" charset="0"/>
                </a:rPr>
                <a:t>person.birthday.day</a:t>
              </a:r>
              <a:r>
                <a:rPr lang="en-SG" sz="1600" b="1" dirty="0">
                  <a:latin typeface="Courier New" pitchFamily="49" charset="0"/>
                </a:rPr>
                <a:t>,</a:t>
              </a:r>
            </a:p>
            <a:p>
              <a:pPr>
                <a:tabLst>
                  <a:tab pos="444500" algn="l"/>
                  <a:tab pos="901700" algn="l"/>
                  <a:tab pos="1346200" algn="l"/>
                  <a:tab pos="1792288" algn="l"/>
                </a:tabLst>
                <a:defRPr/>
              </a:pPr>
              <a:r>
                <a:rPr lang="en-SG" sz="1600" b="1" dirty="0">
                  <a:latin typeface="Courier New" pitchFamily="49" charset="0"/>
                </a:rPr>
                <a:t>            &amp;</a:t>
              </a:r>
              <a:r>
                <a:rPr lang="en-SG" sz="1600" b="1" dirty="0" err="1" smtClean="0">
                  <a:latin typeface="Courier New" pitchFamily="49" charset="0"/>
                </a:rPr>
                <a:t>person.birthday.month</a:t>
              </a:r>
              <a:r>
                <a:rPr lang="en-SG" sz="1600" b="1" dirty="0">
                  <a:latin typeface="Courier New" pitchFamily="49" charset="0"/>
                </a:rPr>
                <a:t>, &amp;</a:t>
              </a:r>
              <a:r>
                <a:rPr lang="en-SG" sz="1600" b="1" dirty="0" err="1" smtClean="0">
                  <a:latin typeface="Courier New" pitchFamily="49" charset="0"/>
                </a:rPr>
                <a:t>person.birthday.year</a:t>
              </a:r>
              <a:r>
                <a:rPr lang="en-SG" sz="1600" b="1" dirty="0" smtClean="0">
                  <a:latin typeface="Courier New" pitchFamily="49" charset="0"/>
                </a:rPr>
                <a:t>);</a:t>
              </a:r>
              <a:endParaRPr lang="en-SG" sz="1600" b="1" dirty="0">
                <a:latin typeface="Courier New" pitchFamily="49" charset="0"/>
              </a:endParaRPr>
            </a:p>
            <a:p>
              <a:pPr>
                <a:tabLst>
                  <a:tab pos="444500" algn="l"/>
                  <a:tab pos="901700" algn="l"/>
                  <a:tab pos="1346200" algn="l"/>
                  <a:tab pos="1792288" algn="l"/>
                </a:tabLst>
                <a:defRPr/>
              </a:pPr>
              <a:r>
                <a:rPr lang="en-SG" sz="1600" b="1" dirty="0">
                  <a:latin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rPr>
                <a:t> person;</a:t>
              </a:r>
            </a:p>
            <a:p>
              <a:pPr>
                <a:tabLst>
                  <a:tab pos="444500" algn="l"/>
                  <a:tab pos="901700" algn="l"/>
                  <a:tab pos="1346200" algn="l"/>
                  <a:tab pos="1792288" algn="l"/>
                </a:tabLst>
                <a:defRPr/>
              </a:pPr>
              <a:r>
                <a:rPr lang="en-SG" sz="1600" b="1" dirty="0">
                  <a:latin typeface="Courier New" pitchFamily="49" charset="0"/>
                </a:rPr>
                <a:t>}</a:t>
              </a:r>
            </a:p>
            <a:p>
              <a:pPr>
                <a:tabLst>
                  <a:tab pos="444500" algn="l"/>
                  <a:tab pos="901700" algn="l"/>
                  <a:tab pos="1346200" algn="l"/>
                  <a:tab pos="1792288" algn="l"/>
                </a:tabLst>
                <a:defRPr/>
              </a:pPr>
              <a:endParaRPr lang="en-SG" sz="1600" b="1" dirty="0">
                <a:latin typeface="Courier New" pitchFamily="49" charset="0"/>
              </a:endParaRPr>
            </a:p>
            <a:p>
              <a:pPr>
                <a:tabLst>
                  <a:tab pos="444500" algn="l"/>
                  <a:tab pos="901700" algn="l"/>
                  <a:tab pos="1346200" algn="l"/>
                  <a:tab pos="1792288" algn="l"/>
                </a:tabLst>
                <a:defRPr/>
              </a:pPr>
              <a:r>
                <a:rPr lang="en-SG" sz="1600" b="1" dirty="0">
                  <a:solidFill>
                    <a:srgbClr val="800000"/>
                  </a:solidFill>
                  <a:latin typeface="Courier New" pitchFamily="49" charset="0"/>
                </a:rPr>
                <a:t>// return 1 if first argument is younger, return 0 otherwise</a:t>
              </a:r>
            </a:p>
            <a:p>
              <a:pPr>
                <a:tabLst>
                  <a:tab pos="444500" algn="l"/>
                  <a:tab pos="901700" algn="l"/>
                  <a:tab pos="1346200" algn="l"/>
                  <a:tab pos="1792288" algn="l"/>
                </a:tabLst>
                <a:defRPr/>
              </a:pPr>
              <a:r>
                <a:rPr lang="en-SG" sz="1600" b="1" dirty="0" err="1">
                  <a:solidFill>
                    <a:srgbClr val="0000FF"/>
                  </a:solidFill>
                  <a:latin typeface="Courier New" pitchFamily="49" charset="0"/>
                  <a:cs typeface="Courier New" pitchFamily="49" charset="0"/>
                </a:rPr>
                <a:t>int</a:t>
              </a:r>
              <a:r>
                <a:rPr lang="en-SG" sz="1600" b="1" dirty="0">
                  <a:latin typeface="Courier New" pitchFamily="49" charset="0"/>
                </a:rPr>
                <a:t> </a:t>
              </a:r>
              <a:r>
                <a:rPr lang="en-SG" sz="1600" b="1" dirty="0" err="1">
                  <a:latin typeface="Courier New" pitchFamily="49" charset="0"/>
                </a:rPr>
                <a:t>is_younger</a:t>
              </a:r>
              <a:r>
                <a:rPr lang="en-SG" sz="1600" b="1" dirty="0">
                  <a:latin typeface="Courier New" pitchFamily="49" charset="0"/>
                </a:rPr>
                <a:t>(</a:t>
              </a:r>
              <a:r>
                <a:rPr lang="en-SG" sz="1600" b="1" dirty="0" err="1">
                  <a:solidFill>
                    <a:srgbClr val="CC6600"/>
                  </a:solidFill>
                  <a:latin typeface="Courier New" pitchFamily="49" charset="0"/>
                </a:rPr>
                <a:t>person_t</a:t>
              </a:r>
              <a:r>
                <a:rPr lang="en-SG" sz="1600" b="1" dirty="0">
                  <a:latin typeface="Courier New" pitchFamily="49" charset="0"/>
                </a:rPr>
                <a:t> per1, </a:t>
              </a:r>
              <a:r>
                <a:rPr lang="en-SG" sz="1600" b="1" dirty="0" err="1">
                  <a:solidFill>
                    <a:srgbClr val="CC6600"/>
                  </a:solidFill>
                  <a:latin typeface="Courier New" pitchFamily="49" charset="0"/>
                </a:rPr>
                <a:t>person_t</a:t>
              </a:r>
              <a:r>
                <a:rPr lang="en-SG" sz="1600" b="1" dirty="0">
                  <a:latin typeface="Courier New" pitchFamily="49" charset="0"/>
                </a:rPr>
                <a:t> per2)</a:t>
              </a:r>
            </a:p>
            <a:p>
              <a:pPr>
                <a:tabLst>
                  <a:tab pos="444500" algn="l"/>
                  <a:tab pos="901700" algn="l"/>
                  <a:tab pos="1346200" algn="l"/>
                  <a:tab pos="1792288" algn="l"/>
                </a:tabLst>
                <a:defRPr/>
              </a:pPr>
              <a:r>
                <a:rPr lang="en-SG" sz="1600" b="1" dirty="0">
                  <a:latin typeface="Courier New" pitchFamily="49" charset="0"/>
                </a:rPr>
                <a:t>{</a:t>
              </a:r>
            </a:p>
            <a:p>
              <a:pPr>
                <a:tabLst>
                  <a:tab pos="444500" algn="l"/>
                  <a:tab pos="901700" algn="l"/>
                  <a:tab pos="1346200" algn="l"/>
                  <a:tab pos="1792288" algn="l"/>
                </a:tabLst>
                <a:defRPr/>
              </a:pPr>
              <a:r>
                <a:rPr lang="en-SG" sz="1600" b="1" dirty="0">
                  <a:latin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rPr>
                <a:t> </a:t>
              </a:r>
              <a:r>
                <a:rPr lang="en-SG" sz="1600" b="1" dirty="0" smtClean="0">
                  <a:latin typeface="Courier New" pitchFamily="49" charset="0"/>
                </a:rPr>
                <a:t>(   per1.</a:t>
              </a:r>
              <a:r>
                <a:rPr lang="en-SG" sz="1600" b="1" dirty="0" smtClean="0">
                  <a:latin typeface="Courier New" pitchFamily="49" charset="0"/>
                  <a:cs typeface="Courier New" pitchFamily="49" charset="0"/>
                </a:rPr>
                <a:t>birthday</a:t>
              </a:r>
              <a:r>
                <a:rPr lang="en-SG" sz="1600" b="1" dirty="0" smtClean="0">
                  <a:latin typeface="Courier New" pitchFamily="49" charset="0"/>
                </a:rPr>
                <a:t>.year &lt; per2.birthday.year</a:t>
              </a:r>
            </a:p>
            <a:p>
              <a:pPr>
                <a:tabLst>
                  <a:tab pos="444500" algn="l"/>
                  <a:tab pos="901700" algn="l"/>
                  <a:tab pos="1346200" algn="l"/>
                  <a:tab pos="1792288" algn="l"/>
                </a:tabLst>
                <a:defRPr/>
              </a:pPr>
              <a:r>
                <a:rPr lang="en-SG" sz="1600" b="1" dirty="0">
                  <a:latin typeface="Courier New" pitchFamily="49" charset="0"/>
                </a:rPr>
                <a:t> </a:t>
              </a:r>
              <a:r>
                <a:rPr lang="en-SG" sz="1600" b="1" dirty="0" smtClean="0">
                  <a:latin typeface="Courier New" pitchFamily="49" charset="0"/>
                </a:rPr>
                <a:t>      || </a:t>
              </a:r>
              <a:r>
                <a:rPr lang="en-SG" sz="1600" b="1" dirty="0">
                  <a:latin typeface="Courier New" pitchFamily="49" charset="0"/>
                </a:rPr>
                <a:t>(</a:t>
              </a:r>
              <a:r>
                <a:rPr lang="en-SG" sz="1600" b="1" dirty="0" smtClean="0">
                  <a:latin typeface="Courier New" pitchFamily="49" charset="0"/>
                </a:rPr>
                <a:t>per1.</a:t>
              </a:r>
              <a:r>
                <a:rPr lang="en-SG" sz="1600" b="1" dirty="0" smtClean="0">
                  <a:latin typeface="Courier New" pitchFamily="49" charset="0"/>
                  <a:cs typeface="Courier New" pitchFamily="49" charset="0"/>
                </a:rPr>
                <a:t>birthday</a:t>
              </a:r>
              <a:r>
                <a:rPr lang="en-SG" sz="1600" b="1" dirty="0" smtClean="0">
                  <a:latin typeface="Courier New" pitchFamily="49" charset="0"/>
                </a:rPr>
                <a:t>.year == per2.birthday.year </a:t>
              </a:r>
              <a:r>
                <a:rPr lang="en-SG" sz="1600" b="1" dirty="0">
                  <a:latin typeface="Courier New" pitchFamily="49" charset="0"/>
                </a:rPr>
                <a:t>&amp;&amp; </a:t>
              </a:r>
              <a:endParaRPr lang="en-SG" sz="1600" b="1" dirty="0" smtClean="0">
                <a:latin typeface="Courier New" pitchFamily="49" charset="0"/>
              </a:endParaRPr>
            </a:p>
            <a:p>
              <a:pPr>
                <a:tabLst>
                  <a:tab pos="444500" algn="l"/>
                  <a:tab pos="901700" algn="l"/>
                  <a:tab pos="1346200" algn="l"/>
                  <a:tab pos="1792288" algn="l"/>
                </a:tabLst>
                <a:defRPr/>
              </a:pPr>
              <a:r>
                <a:rPr lang="en-SG" sz="1600" b="1" dirty="0">
                  <a:latin typeface="Courier New" pitchFamily="49" charset="0"/>
                </a:rPr>
                <a:t> </a:t>
              </a:r>
              <a:r>
                <a:rPr lang="en-SG" sz="1600" b="1" dirty="0" smtClean="0">
                  <a:latin typeface="Courier New" pitchFamily="49" charset="0"/>
                </a:rPr>
                <a:t>          per1.</a:t>
              </a:r>
              <a:r>
                <a:rPr lang="en-SG" sz="1600" b="1" dirty="0" smtClean="0">
                  <a:latin typeface="Courier New" pitchFamily="49" charset="0"/>
                  <a:cs typeface="Courier New" pitchFamily="49" charset="0"/>
                </a:rPr>
                <a:t>birthday</a:t>
              </a:r>
              <a:r>
                <a:rPr lang="en-SG" sz="1600" b="1" dirty="0" smtClean="0">
                  <a:latin typeface="Courier New" pitchFamily="49" charset="0"/>
                </a:rPr>
                <a:t>.month &lt; per2.birthday.month)</a:t>
              </a:r>
            </a:p>
            <a:p>
              <a:pPr>
                <a:tabLst>
                  <a:tab pos="444500" algn="l"/>
                  <a:tab pos="901700" algn="l"/>
                  <a:tab pos="1346200" algn="l"/>
                  <a:tab pos="1792288" algn="l"/>
                </a:tabLst>
                <a:defRPr/>
              </a:pPr>
              <a:r>
                <a:rPr lang="en-SG" sz="1600" b="1" dirty="0">
                  <a:latin typeface="Courier New" pitchFamily="49" charset="0"/>
                </a:rPr>
                <a:t> </a:t>
              </a:r>
              <a:r>
                <a:rPr lang="en-SG" sz="1600" b="1" dirty="0" smtClean="0">
                  <a:latin typeface="Courier New" pitchFamily="49" charset="0"/>
                </a:rPr>
                <a:t>      || </a:t>
              </a:r>
              <a:r>
                <a:rPr lang="en-SG" sz="1600" b="1" dirty="0">
                  <a:latin typeface="Courier New" pitchFamily="49" charset="0"/>
                </a:rPr>
                <a:t>(</a:t>
              </a:r>
              <a:r>
                <a:rPr lang="en-SG" sz="1600" b="1" dirty="0" smtClean="0">
                  <a:latin typeface="Courier New" pitchFamily="49" charset="0"/>
                </a:rPr>
                <a:t>per1.</a:t>
              </a:r>
              <a:r>
                <a:rPr lang="en-SG" sz="1600" b="1" dirty="0" smtClean="0">
                  <a:latin typeface="Courier New" pitchFamily="49" charset="0"/>
                  <a:cs typeface="Courier New" pitchFamily="49" charset="0"/>
                </a:rPr>
                <a:t>birthday</a:t>
              </a:r>
              <a:r>
                <a:rPr lang="en-SG" sz="1600" b="1" dirty="0" smtClean="0">
                  <a:latin typeface="Courier New" pitchFamily="49" charset="0"/>
                </a:rPr>
                <a:t>.year == per2.birthday.year </a:t>
              </a:r>
              <a:r>
                <a:rPr lang="en-SG" sz="1600" b="1" dirty="0">
                  <a:latin typeface="Courier New" pitchFamily="49" charset="0"/>
                </a:rPr>
                <a:t>&amp;&amp; </a:t>
              </a:r>
              <a:endParaRPr lang="en-SG" sz="1600" b="1" dirty="0" smtClean="0">
                <a:latin typeface="Courier New" pitchFamily="49" charset="0"/>
              </a:endParaRPr>
            </a:p>
            <a:p>
              <a:pPr>
                <a:tabLst>
                  <a:tab pos="444500" algn="l"/>
                  <a:tab pos="901700" algn="l"/>
                  <a:tab pos="1346200" algn="l"/>
                  <a:tab pos="1792288" algn="l"/>
                </a:tabLst>
                <a:defRPr/>
              </a:pPr>
              <a:r>
                <a:rPr lang="en-SG" sz="1600" b="1" dirty="0">
                  <a:latin typeface="Courier New" pitchFamily="49" charset="0"/>
                </a:rPr>
                <a:t> </a:t>
              </a:r>
              <a:r>
                <a:rPr lang="en-SG" sz="1600" b="1" dirty="0" smtClean="0">
                  <a:latin typeface="Courier New" pitchFamily="49" charset="0"/>
                </a:rPr>
                <a:t>          per1.birthday.month == per2.birthday.month </a:t>
              </a:r>
              <a:r>
                <a:rPr lang="en-SG" sz="1600" b="1" dirty="0">
                  <a:latin typeface="Courier New" pitchFamily="49" charset="0"/>
                </a:rPr>
                <a:t>&amp;&amp;</a:t>
              </a:r>
            </a:p>
            <a:p>
              <a:pPr>
                <a:tabLst>
                  <a:tab pos="444500" algn="l"/>
                  <a:tab pos="901700" algn="l"/>
                  <a:tab pos="1346200" algn="l"/>
                  <a:tab pos="1792288" algn="l"/>
                </a:tabLst>
                <a:defRPr/>
              </a:pPr>
              <a:r>
                <a:rPr lang="en-SG" sz="1600" b="1" dirty="0">
                  <a:latin typeface="Courier New" pitchFamily="49" charset="0"/>
                </a:rPr>
                <a:t>           </a:t>
              </a:r>
              <a:r>
                <a:rPr lang="en-SG" sz="1600" b="1" dirty="0" smtClean="0">
                  <a:latin typeface="Courier New" pitchFamily="49" charset="0"/>
                </a:rPr>
                <a:t>per1.birthday.day &lt; per2.birthday.day</a:t>
              </a:r>
              <a:r>
                <a:rPr lang="en-SG" sz="1600" b="1" dirty="0">
                  <a:latin typeface="Courier New" pitchFamily="49" charset="0"/>
                </a:rPr>
                <a:t>) )</a:t>
              </a:r>
            </a:p>
            <a:p>
              <a:pPr>
                <a:tabLst>
                  <a:tab pos="444500" algn="l"/>
                  <a:tab pos="901700" algn="l"/>
                  <a:tab pos="1346200" algn="l"/>
                  <a:tab pos="1792288" algn="l"/>
                </a:tabLst>
                <a:defRPr/>
              </a:pPr>
              <a:r>
                <a:rPr lang="en-SG" sz="1600" b="1" dirty="0">
                  <a:latin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rPr>
                <a:t> </a:t>
              </a:r>
              <a:r>
                <a:rPr lang="en-SG" sz="1600" b="1" dirty="0" smtClean="0">
                  <a:solidFill>
                    <a:srgbClr val="006600"/>
                  </a:solidFill>
                  <a:latin typeface="Courier New" pitchFamily="49" charset="0"/>
                </a:rPr>
                <a:t>0</a:t>
              </a:r>
              <a:r>
                <a:rPr lang="en-SG" sz="1600" b="1" dirty="0" smtClean="0">
                  <a:latin typeface="Courier New" pitchFamily="49" charset="0"/>
                </a:rPr>
                <a:t>;</a:t>
              </a:r>
              <a:endParaRPr lang="en-SG" sz="1600" b="1" dirty="0">
                <a:latin typeface="Courier New" pitchFamily="49" charset="0"/>
              </a:endParaRPr>
            </a:p>
            <a:p>
              <a:pPr>
                <a:tabLst>
                  <a:tab pos="444500" algn="l"/>
                  <a:tab pos="901700" algn="l"/>
                  <a:tab pos="1346200" algn="l"/>
                  <a:tab pos="1792288" algn="l"/>
                </a:tabLst>
                <a:defRPr/>
              </a:pPr>
              <a:r>
                <a:rPr lang="en-SG" sz="1600" b="1" dirty="0">
                  <a:latin typeface="Courier New" pitchFamily="49" charset="0"/>
                </a:rPr>
                <a:t>    </a:t>
              </a:r>
              <a:r>
                <a:rPr lang="en-SG" sz="1600" b="1" dirty="0">
                  <a:solidFill>
                    <a:srgbClr val="0000FF"/>
                  </a:solidFill>
                  <a:latin typeface="Courier New" pitchFamily="49" charset="0"/>
                  <a:cs typeface="Courier New" pitchFamily="49" charset="0"/>
                </a:rPr>
                <a:t>else</a:t>
              </a:r>
            </a:p>
            <a:p>
              <a:pPr>
                <a:tabLst>
                  <a:tab pos="444500" algn="l"/>
                  <a:tab pos="901700" algn="l"/>
                  <a:tab pos="1346200" algn="l"/>
                  <a:tab pos="1792288" algn="l"/>
                </a:tabLst>
                <a:defRPr/>
              </a:pPr>
              <a:r>
                <a:rPr lang="en-SG" sz="1600" b="1" dirty="0">
                  <a:latin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rPr>
                <a:t> </a:t>
              </a:r>
              <a:r>
                <a:rPr lang="en-SG" sz="1600" b="1" dirty="0" smtClean="0">
                  <a:solidFill>
                    <a:srgbClr val="006600"/>
                  </a:solidFill>
                  <a:latin typeface="Courier New" pitchFamily="49" charset="0"/>
                </a:rPr>
                <a:t>1</a:t>
              </a:r>
              <a:r>
                <a:rPr lang="en-SG" sz="1600" b="1" dirty="0" smtClean="0">
                  <a:latin typeface="Courier New" pitchFamily="49" charset="0"/>
                </a:rPr>
                <a:t>;</a:t>
              </a:r>
              <a:endParaRPr lang="en-SG" sz="1600" b="1" dirty="0">
                <a:latin typeface="Courier New" pitchFamily="49" charset="0"/>
              </a:endParaRPr>
            </a:p>
            <a:p>
              <a:pPr>
                <a:tabLst>
                  <a:tab pos="444500" algn="l"/>
                  <a:tab pos="901700" algn="l"/>
                  <a:tab pos="1346200" algn="l"/>
                  <a:tab pos="1792288" algn="l"/>
                </a:tabLst>
                <a:defRPr/>
              </a:pPr>
              <a:r>
                <a:rPr lang="en-SG" sz="1600" b="1" dirty="0">
                  <a:latin typeface="Courier New" pitchFamily="49" charset="0"/>
                </a:rPr>
                <a:t>}</a:t>
              </a:r>
              <a:endParaRPr lang="en-US" sz="1600" b="1" dirty="0">
                <a:latin typeface="Courier New" pitchFamily="49" charset="0"/>
              </a:endParaRPr>
            </a:p>
          </p:txBody>
        </p:sp>
        <p:sp>
          <p:nvSpPr>
            <p:cNvPr id="12" name="Rectangle 11"/>
            <p:cNvSpPr/>
            <p:nvPr/>
          </p:nvSpPr>
          <p:spPr>
            <a:xfrm>
              <a:off x="7024183" y="1133217"/>
              <a:ext cx="1133644"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Week12_Ex2.c</a:t>
              </a:r>
              <a:endParaRPr lang="en-SG" sz="1100" dirty="0"/>
            </a:p>
          </p:txBody>
        </p:sp>
      </p:grpSp>
    </p:spTree>
    <p:extLst>
      <p:ext uri="{BB962C8B-B14F-4D97-AF65-F5344CB8AC3E}">
        <p14:creationId xmlns:p14="http://schemas.microsoft.com/office/powerpoint/2010/main" val="3892011135"/>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Arial" pitchFamily="34" charset="0"/>
              </a:rPr>
              <a:t>11. Array of </a:t>
            </a:r>
            <a:r>
              <a:rPr lang="en-GB" dirty="0" smtClean="0">
                <a:cs typeface="Arial" pitchFamily="34" charset="0"/>
              </a:rPr>
              <a:t>Structures</a:t>
            </a:r>
            <a:endParaRPr lang="en-SG" dirty="0"/>
          </a:p>
        </p:txBody>
      </p:sp>
      <p:sp>
        <p:nvSpPr>
          <p:cNvPr id="8" name="Content Placeholder 3"/>
          <p:cNvSpPr>
            <a:spLocks noGrp="1"/>
          </p:cNvSpPr>
          <p:nvPr>
            <p:ph idx="1"/>
          </p:nvPr>
        </p:nvSpPr>
        <p:spPr>
          <a:xfrm>
            <a:off x="457200" y="1371600"/>
            <a:ext cx="8229600" cy="4632037"/>
          </a:xfrm>
        </p:spPr>
        <p:txBody>
          <a:bodyPr>
            <a:spAutoFit/>
          </a:bodyPr>
          <a:lstStyle/>
          <a:p>
            <a:pPr>
              <a:spcBef>
                <a:spcPts val="600"/>
              </a:spcBef>
            </a:pPr>
            <a:r>
              <a:rPr lang="en-US" sz="2800" dirty="0">
                <a:solidFill>
                  <a:schemeClr val="tx1"/>
                </a:solidFill>
              </a:rPr>
              <a:t>Combining structures and arrays gives us a lot of flexibility in organizing data</a:t>
            </a:r>
            <a:r>
              <a:rPr lang="en-US" sz="2800" dirty="0" smtClean="0">
                <a:solidFill>
                  <a:schemeClr val="tx1"/>
                </a:solidFill>
              </a:rPr>
              <a:t>.</a:t>
            </a:r>
          </a:p>
          <a:p>
            <a:pPr>
              <a:spcBef>
                <a:spcPts val="600"/>
              </a:spcBef>
            </a:pPr>
            <a:r>
              <a:rPr lang="en-US" sz="2800" dirty="0">
                <a:solidFill>
                  <a:schemeClr val="tx1"/>
                </a:solidFill>
              </a:rPr>
              <a:t>For example, we may have a structure comprising 2 members: student’s name and an array of 5 test scores he obtained.</a:t>
            </a:r>
          </a:p>
          <a:p>
            <a:pPr>
              <a:spcBef>
                <a:spcPts val="600"/>
              </a:spcBef>
            </a:pPr>
            <a:r>
              <a:rPr lang="en-US" sz="2800" dirty="0">
                <a:solidFill>
                  <a:schemeClr val="tx1"/>
                </a:solidFill>
              </a:rPr>
              <a:t>Or, we may </a:t>
            </a:r>
            <a:r>
              <a:rPr lang="en-US" sz="2800" dirty="0"/>
              <a:t>have an array whose elements are structures</a:t>
            </a:r>
            <a:r>
              <a:rPr lang="en-US" sz="2800" dirty="0">
                <a:solidFill>
                  <a:schemeClr val="tx1"/>
                </a:solidFill>
              </a:rPr>
              <a:t>.</a:t>
            </a:r>
          </a:p>
          <a:p>
            <a:pPr>
              <a:spcBef>
                <a:spcPts val="600"/>
              </a:spcBef>
            </a:pPr>
            <a:r>
              <a:rPr lang="en-US" sz="2800" dirty="0">
                <a:solidFill>
                  <a:schemeClr val="tx1"/>
                </a:solidFill>
              </a:rPr>
              <a:t>Or, even more complex combinations such as an array whose elements are structures which comprises array as one of the members</a:t>
            </a:r>
            <a:r>
              <a:rPr lang="en-US" sz="2800" dirty="0" smtClean="0">
                <a:solidFill>
                  <a:schemeClr val="tx1"/>
                </a:solidFill>
              </a:rPr>
              <a:t>.</a:t>
            </a:r>
            <a:endParaRPr lang="en-US" sz="2800" dirty="0">
              <a:solidFill>
                <a:schemeClr val="tx1"/>
              </a:solidFill>
            </a:endParaRPr>
          </a:p>
        </p:txBody>
      </p:sp>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32</a:t>
            </a:fld>
            <a:endParaRPr lang="en-US"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8">
                                            <p:txEl>
                                              <p:pRg st="1" end="1"/>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dissolve">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dissolve">
                                      <p:cBhvr>
                                        <p:cTn id="18"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Arial" pitchFamily="34" charset="0"/>
              </a:rPr>
              <a:t>11. Demo #6: Array of Structures </a:t>
            </a:r>
            <a:r>
              <a:rPr lang="en-GB" dirty="0" smtClean="0">
                <a:cs typeface="Arial" pitchFamily="34" charset="0"/>
              </a:rPr>
              <a:t>(1/5)</a:t>
            </a:r>
            <a:endParaRPr lang="en-SG" dirty="0"/>
          </a:p>
        </p:txBody>
      </p:sp>
      <p:sp>
        <p:nvSpPr>
          <p:cNvPr id="8" name="Content Placeholder 3"/>
          <p:cNvSpPr>
            <a:spLocks noGrp="1"/>
          </p:cNvSpPr>
          <p:nvPr>
            <p:ph idx="1"/>
          </p:nvPr>
        </p:nvSpPr>
        <p:spPr>
          <a:xfrm>
            <a:off x="457200" y="1371600"/>
            <a:ext cx="8229600" cy="1938992"/>
          </a:xfrm>
        </p:spPr>
        <p:txBody>
          <a:bodyPr>
            <a:spAutoFit/>
          </a:bodyPr>
          <a:lstStyle/>
          <a:p>
            <a:pPr>
              <a:spcBef>
                <a:spcPts val="600"/>
              </a:spcBef>
            </a:pPr>
            <a:r>
              <a:rPr lang="en-US" dirty="0" smtClean="0">
                <a:solidFill>
                  <a:schemeClr val="tx1"/>
                </a:solidFill>
              </a:rPr>
              <a:t>Given </a:t>
            </a:r>
            <a:r>
              <a:rPr lang="en-US" dirty="0">
                <a:solidFill>
                  <a:schemeClr val="tx1"/>
                </a:solidFill>
              </a:rPr>
              <a:t>two arrays with 10 elements: one containing the code of the modules, and the other containing the number of students enrolled in that module. Sort the modules according to the number of students enrolled in that </a:t>
            </a:r>
            <a:r>
              <a:rPr lang="en-US" dirty="0" smtClean="0">
                <a:solidFill>
                  <a:schemeClr val="tx1"/>
                </a:solidFill>
              </a:rPr>
              <a:t>module.</a:t>
            </a:r>
            <a:endParaRPr lang="en-US" dirty="0"/>
          </a:p>
        </p:txBody>
      </p:sp>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33</a:t>
            </a:fld>
            <a:endParaRPr lang="en-US" sz="1000" dirty="0"/>
          </a:p>
        </p:txBody>
      </p:sp>
      <p:sp>
        <p:nvSpPr>
          <p:cNvPr id="37" name="TextBox 36"/>
          <p:cNvSpPr txBox="1"/>
          <p:nvPr/>
        </p:nvSpPr>
        <p:spPr>
          <a:xfrm>
            <a:off x="907618" y="3277052"/>
            <a:ext cx="5314058" cy="2800767"/>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pPr eaLnBrk="1" hangingPunct="1"/>
            <a:r>
              <a:rPr lang="en-US" dirty="0">
                <a:solidFill>
                  <a:srgbClr val="000000"/>
                </a:solidFill>
              </a:rPr>
              <a:t>Enter module codes and </a:t>
            </a:r>
            <a:r>
              <a:rPr lang="en-US" dirty="0" smtClean="0">
                <a:solidFill>
                  <a:srgbClr val="000000"/>
                </a:solidFill>
              </a:rPr>
              <a:t>students enrolled</a:t>
            </a:r>
            <a:r>
              <a:rPr lang="en-US" dirty="0">
                <a:solidFill>
                  <a:srgbClr val="000000"/>
                </a:solidFill>
              </a:rPr>
              <a:t>:</a:t>
            </a:r>
          </a:p>
          <a:p>
            <a:pPr eaLnBrk="1" hangingPunct="1"/>
            <a:r>
              <a:rPr lang="en-US" dirty="0">
                <a:solidFill>
                  <a:srgbClr val="0000FF"/>
                </a:solidFill>
              </a:rPr>
              <a:t>CS1010 </a:t>
            </a:r>
            <a:r>
              <a:rPr lang="en-US" dirty="0" smtClean="0">
                <a:solidFill>
                  <a:srgbClr val="0000FF"/>
                </a:solidFill>
              </a:rPr>
              <a:t>  292</a:t>
            </a:r>
            <a:endParaRPr lang="en-US" dirty="0">
              <a:solidFill>
                <a:srgbClr val="0000FF"/>
              </a:solidFill>
            </a:endParaRPr>
          </a:p>
          <a:p>
            <a:pPr eaLnBrk="1" hangingPunct="1"/>
            <a:r>
              <a:rPr lang="en-US" dirty="0">
                <a:solidFill>
                  <a:srgbClr val="0000FF"/>
                </a:solidFill>
              </a:rPr>
              <a:t>CS1234 </a:t>
            </a:r>
            <a:r>
              <a:rPr lang="en-US" dirty="0" smtClean="0">
                <a:solidFill>
                  <a:srgbClr val="0000FF"/>
                </a:solidFill>
              </a:rPr>
              <a:t>  178</a:t>
            </a:r>
            <a:endParaRPr lang="en-US" dirty="0">
              <a:solidFill>
                <a:srgbClr val="0000FF"/>
              </a:solidFill>
            </a:endParaRPr>
          </a:p>
          <a:p>
            <a:pPr eaLnBrk="1" hangingPunct="1"/>
            <a:r>
              <a:rPr lang="en-US" dirty="0">
                <a:solidFill>
                  <a:srgbClr val="0000FF"/>
                </a:solidFill>
              </a:rPr>
              <a:t>CS1010E </a:t>
            </a:r>
            <a:r>
              <a:rPr lang="en-US" dirty="0" smtClean="0">
                <a:solidFill>
                  <a:srgbClr val="0000FF"/>
                </a:solidFill>
              </a:rPr>
              <a:t> 358</a:t>
            </a:r>
            <a:endParaRPr lang="en-US" dirty="0">
              <a:solidFill>
                <a:srgbClr val="0000FF"/>
              </a:solidFill>
            </a:endParaRPr>
          </a:p>
          <a:p>
            <a:pPr eaLnBrk="1" hangingPunct="1"/>
            <a:r>
              <a:rPr lang="en-US" dirty="0">
                <a:solidFill>
                  <a:srgbClr val="0000FF"/>
                </a:solidFill>
              </a:rPr>
              <a:t>CS2102 </a:t>
            </a:r>
            <a:r>
              <a:rPr lang="en-US" dirty="0" smtClean="0">
                <a:solidFill>
                  <a:srgbClr val="0000FF"/>
                </a:solidFill>
              </a:rPr>
              <a:t>  260</a:t>
            </a:r>
            <a:endParaRPr lang="en-US" dirty="0">
              <a:solidFill>
                <a:srgbClr val="0000FF"/>
              </a:solidFill>
            </a:endParaRPr>
          </a:p>
          <a:p>
            <a:pPr eaLnBrk="1" hangingPunct="1"/>
            <a:r>
              <a:rPr lang="en-US" dirty="0">
                <a:solidFill>
                  <a:srgbClr val="0000FF"/>
                </a:solidFill>
              </a:rPr>
              <a:t>IS1103 </a:t>
            </a:r>
            <a:r>
              <a:rPr lang="en-US" dirty="0" smtClean="0">
                <a:solidFill>
                  <a:srgbClr val="0000FF"/>
                </a:solidFill>
              </a:rPr>
              <a:t>  215</a:t>
            </a:r>
            <a:endParaRPr lang="en-US" dirty="0">
              <a:solidFill>
                <a:srgbClr val="0000FF"/>
              </a:solidFill>
            </a:endParaRPr>
          </a:p>
          <a:p>
            <a:pPr eaLnBrk="1" hangingPunct="1"/>
            <a:r>
              <a:rPr lang="en-US" dirty="0" smtClean="0">
                <a:solidFill>
                  <a:srgbClr val="0000FF"/>
                </a:solidFill>
              </a:rPr>
              <a:t>IS2104   </a:t>
            </a:r>
            <a:r>
              <a:rPr lang="en-US" dirty="0">
                <a:solidFill>
                  <a:srgbClr val="0000FF"/>
                </a:solidFill>
              </a:rPr>
              <a:t>93</a:t>
            </a:r>
          </a:p>
          <a:p>
            <a:pPr eaLnBrk="1" hangingPunct="1"/>
            <a:r>
              <a:rPr lang="en-US" dirty="0">
                <a:solidFill>
                  <a:srgbClr val="0000FF"/>
                </a:solidFill>
              </a:rPr>
              <a:t>IS1112 </a:t>
            </a:r>
            <a:r>
              <a:rPr lang="en-US" dirty="0" smtClean="0">
                <a:solidFill>
                  <a:srgbClr val="0000FF"/>
                </a:solidFill>
              </a:rPr>
              <a:t>  100</a:t>
            </a:r>
            <a:endParaRPr lang="en-US" dirty="0">
              <a:solidFill>
                <a:srgbClr val="0000FF"/>
              </a:solidFill>
            </a:endParaRPr>
          </a:p>
          <a:p>
            <a:pPr eaLnBrk="1" hangingPunct="1"/>
            <a:r>
              <a:rPr lang="en-US" dirty="0">
                <a:solidFill>
                  <a:srgbClr val="0000FF"/>
                </a:solidFill>
              </a:rPr>
              <a:t>GEK1511 </a:t>
            </a:r>
            <a:r>
              <a:rPr lang="en-US" dirty="0" smtClean="0">
                <a:solidFill>
                  <a:srgbClr val="0000FF"/>
                </a:solidFill>
              </a:rPr>
              <a:t> 83</a:t>
            </a:r>
            <a:endParaRPr lang="en-US" dirty="0">
              <a:solidFill>
                <a:srgbClr val="0000FF"/>
              </a:solidFill>
            </a:endParaRPr>
          </a:p>
          <a:p>
            <a:pPr eaLnBrk="1" hangingPunct="1"/>
            <a:r>
              <a:rPr lang="en-US" dirty="0">
                <a:solidFill>
                  <a:srgbClr val="0000FF"/>
                </a:solidFill>
              </a:rPr>
              <a:t>IT2002 </a:t>
            </a:r>
            <a:r>
              <a:rPr lang="en-US" dirty="0" smtClean="0">
                <a:solidFill>
                  <a:srgbClr val="0000FF"/>
                </a:solidFill>
              </a:rPr>
              <a:t>  51</a:t>
            </a:r>
            <a:endParaRPr lang="en-US" dirty="0">
              <a:solidFill>
                <a:srgbClr val="0000FF"/>
              </a:solidFill>
            </a:endParaRPr>
          </a:p>
          <a:p>
            <a:pPr eaLnBrk="1" hangingPunct="1"/>
            <a:r>
              <a:rPr lang="en-US" dirty="0">
                <a:solidFill>
                  <a:srgbClr val="0000FF"/>
                </a:solidFill>
              </a:rPr>
              <a:t>MA1101S </a:t>
            </a:r>
            <a:r>
              <a:rPr lang="en-US" dirty="0" smtClean="0">
                <a:solidFill>
                  <a:srgbClr val="0000FF"/>
                </a:solidFill>
              </a:rPr>
              <a:t> 123</a:t>
            </a:r>
            <a:endParaRPr lang="en-SG" dirty="0">
              <a:solidFill>
                <a:srgbClr val="0000FF"/>
              </a:solidFill>
            </a:endParaRPr>
          </a:p>
        </p:txBody>
      </p:sp>
      <p:sp>
        <p:nvSpPr>
          <p:cNvPr id="38" name="TextBox 37"/>
          <p:cNvSpPr txBox="1"/>
          <p:nvPr/>
        </p:nvSpPr>
        <p:spPr>
          <a:xfrm>
            <a:off x="4232688" y="3617965"/>
            <a:ext cx="3694486" cy="2800767"/>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pPr eaLnBrk="1" hangingPunct="1"/>
            <a:r>
              <a:rPr lang="en-US" dirty="0"/>
              <a:t>Sorted by student enrolment:</a:t>
            </a:r>
          </a:p>
          <a:p>
            <a:pPr eaLnBrk="1" hangingPunct="1"/>
            <a:r>
              <a:rPr lang="en-US" dirty="0"/>
              <a:t>IT2002   51</a:t>
            </a:r>
          </a:p>
          <a:p>
            <a:pPr eaLnBrk="1" hangingPunct="1"/>
            <a:r>
              <a:rPr lang="en-US" dirty="0"/>
              <a:t>GEK1511  83</a:t>
            </a:r>
          </a:p>
          <a:p>
            <a:pPr eaLnBrk="1" hangingPunct="1"/>
            <a:r>
              <a:rPr lang="en-US" dirty="0"/>
              <a:t>IS2104   93</a:t>
            </a:r>
          </a:p>
          <a:p>
            <a:pPr eaLnBrk="1" hangingPunct="1"/>
            <a:r>
              <a:rPr lang="en-US" dirty="0"/>
              <a:t>IS1112  100</a:t>
            </a:r>
          </a:p>
          <a:p>
            <a:pPr eaLnBrk="1" hangingPunct="1"/>
            <a:r>
              <a:rPr lang="en-US" dirty="0"/>
              <a:t>MA1101S 123</a:t>
            </a:r>
            <a:endParaRPr lang="en-SG" dirty="0"/>
          </a:p>
          <a:p>
            <a:pPr eaLnBrk="1" hangingPunct="1"/>
            <a:r>
              <a:rPr lang="en-US" dirty="0"/>
              <a:t>CS1234  178</a:t>
            </a:r>
          </a:p>
          <a:p>
            <a:pPr eaLnBrk="1" hangingPunct="1"/>
            <a:r>
              <a:rPr lang="en-US" dirty="0"/>
              <a:t>IS1103  215</a:t>
            </a:r>
          </a:p>
          <a:p>
            <a:pPr eaLnBrk="1" hangingPunct="1"/>
            <a:r>
              <a:rPr lang="en-US" dirty="0"/>
              <a:t>CS2102  260</a:t>
            </a:r>
          </a:p>
          <a:p>
            <a:pPr eaLnBrk="1" hangingPunct="1"/>
            <a:r>
              <a:rPr lang="en-US" dirty="0"/>
              <a:t>CS1010  292</a:t>
            </a:r>
          </a:p>
          <a:p>
            <a:pPr eaLnBrk="1" hangingPunct="1"/>
            <a:r>
              <a:rPr lang="en-US" dirty="0"/>
              <a:t>CS1010E </a:t>
            </a:r>
            <a:r>
              <a:rPr lang="en-US" dirty="0" smtClean="0"/>
              <a:t>358</a:t>
            </a:r>
            <a:endParaRPr lang="en-US" dirty="0"/>
          </a:p>
        </p:txBody>
      </p:sp>
    </p:spTree>
    <p:extLst>
      <p:ext uri="{BB962C8B-B14F-4D97-AF65-F5344CB8AC3E}">
        <p14:creationId xmlns:p14="http://schemas.microsoft.com/office/powerpoint/2010/main" val="42692403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grpId="0" nodeType="withEffect">
                                  <p:stCondLst>
                                    <p:cond delay="500"/>
                                  </p:stCondLst>
                                  <p:childTnLst>
                                    <p:set>
                                      <p:cBhvr>
                                        <p:cTn id="9" dur="1" fill="hold">
                                          <p:stCondLst>
                                            <p:cond delay="0"/>
                                          </p:stCondLst>
                                        </p:cTn>
                                        <p:tgtEl>
                                          <p:spTgt spid="37"/>
                                        </p:tgtEl>
                                        <p:attrNameLst>
                                          <p:attrName>style.visibility</p:attrName>
                                        </p:attrNameLst>
                                      </p:cBhvr>
                                      <p:to>
                                        <p:strVal val="visible"/>
                                      </p:to>
                                    </p:set>
                                    <p:animEffect transition="in" filter="dissolve">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Arial" pitchFamily="34" charset="0"/>
              </a:rPr>
              <a:t>11. Demo #6: Array of Structures </a:t>
            </a:r>
            <a:r>
              <a:rPr lang="en-GB" dirty="0" smtClean="0">
                <a:cs typeface="Arial" pitchFamily="34" charset="0"/>
              </a:rPr>
              <a:t>(2/5)</a:t>
            </a:r>
            <a:endParaRPr lang="en-SG" dirty="0"/>
          </a:p>
        </p:txBody>
      </p:sp>
      <p:sp>
        <p:nvSpPr>
          <p:cNvPr id="8" name="Content Placeholder 3"/>
          <p:cNvSpPr>
            <a:spLocks noGrp="1"/>
          </p:cNvSpPr>
          <p:nvPr>
            <p:ph idx="1"/>
          </p:nvPr>
        </p:nvSpPr>
        <p:spPr>
          <a:xfrm>
            <a:off x="457200" y="1371600"/>
            <a:ext cx="8229600" cy="2015936"/>
          </a:xfrm>
        </p:spPr>
        <p:txBody>
          <a:bodyPr>
            <a:spAutoFit/>
          </a:bodyPr>
          <a:lstStyle/>
          <a:p>
            <a:pPr marL="0" indent="0">
              <a:spcBef>
                <a:spcPts val="600"/>
              </a:spcBef>
              <a:buNone/>
            </a:pPr>
            <a:r>
              <a:rPr lang="en-US" dirty="0">
                <a:solidFill>
                  <a:schemeClr val="tx1"/>
                </a:solidFill>
              </a:rPr>
              <a:t> </a:t>
            </a:r>
            <a:r>
              <a:rPr lang="en-US" dirty="0" smtClean="0">
                <a:solidFill>
                  <a:schemeClr val="tx1"/>
                </a:solidFill>
              </a:rPr>
              <a:t>   (This is from </a:t>
            </a:r>
            <a:r>
              <a:rPr lang="en-US" dirty="0" smtClean="0"/>
              <a:t>Week 10 </a:t>
            </a:r>
            <a:r>
              <a:rPr lang="en-US" dirty="0"/>
              <a:t>Exercise 2: Module </a:t>
            </a:r>
            <a:r>
              <a:rPr lang="en-US" dirty="0" smtClean="0"/>
              <a:t>Sorting)</a:t>
            </a:r>
            <a:endParaRPr lang="en-US" dirty="0"/>
          </a:p>
          <a:p>
            <a:pPr>
              <a:spcBef>
                <a:spcPts val="600"/>
              </a:spcBef>
            </a:pPr>
            <a:r>
              <a:rPr lang="en-US" dirty="0">
                <a:solidFill>
                  <a:schemeClr val="tx1"/>
                </a:solidFill>
              </a:rPr>
              <a:t>Instead of using</a:t>
            </a:r>
            <a:r>
              <a:rPr lang="en-US" dirty="0"/>
              <a:t> two parallel arrays </a:t>
            </a:r>
            <a:r>
              <a:rPr lang="en-US" dirty="0">
                <a:latin typeface="Calibri" pitchFamily="34" charset="0"/>
                <a:cs typeface="Calibri" pitchFamily="34" charset="0"/>
              </a:rPr>
              <a:t>modules[]</a:t>
            </a:r>
            <a:r>
              <a:rPr lang="en-US" dirty="0"/>
              <a:t> </a:t>
            </a:r>
            <a:r>
              <a:rPr lang="en-US" dirty="0">
                <a:solidFill>
                  <a:schemeClr val="tx1"/>
                </a:solidFill>
              </a:rPr>
              <a:t>and</a:t>
            </a:r>
            <a:r>
              <a:rPr lang="en-US" dirty="0"/>
              <a:t> </a:t>
            </a:r>
            <a:r>
              <a:rPr lang="en-US" dirty="0">
                <a:latin typeface="Calibri" pitchFamily="34" charset="0"/>
                <a:cs typeface="Calibri" pitchFamily="34" charset="0"/>
              </a:rPr>
              <a:t>students[],</a:t>
            </a:r>
            <a:r>
              <a:rPr lang="en-US" dirty="0"/>
              <a:t> </a:t>
            </a:r>
            <a:r>
              <a:rPr lang="en-US" dirty="0">
                <a:solidFill>
                  <a:schemeClr val="tx1"/>
                </a:solidFill>
              </a:rPr>
              <a:t>we shall create a structure comprising module code and module enrolment, and use </a:t>
            </a:r>
            <a:r>
              <a:rPr lang="en-US" dirty="0"/>
              <a:t>an array of this structure</a:t>
            </a:r>
            <a:r>
              <a:rPr lang="en-US" dirty="0" smtClean="0"/>
              <a:t>.</a:t>
            </a:r>
            <a:endParaRPr lang="en-US" dirty="0"/>
          </a:p>
        </p:txBody>
      </p:sp>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34</a:t>
            </a:fld>
            <a:endParaRPr lang="en-US" sz="1000" dirty="0"/>
          </a:p>
        </p:txBody>
      </p:sp>
      <p:grpSp>
        <p:nvGrpSpPr>
          <p:cNvPr id="7" name="Group 6"/>
          <p:cNvGrpSpPr/>
          <p:nvPr/>
        </p:nvGrpSpPr>
        <p:grpSpPr>
          <a:xfrm>
            <a:off x="1521739" y="3461627"/>
            <a:ext cx="2295852" cy="1649176"/>
            <a:chOff x="6112485" y="2341310"/>
            <a:chExt cx="2295852" cy="1649176"/>
          </a:xfrm>
        </p:grpSpPr>
        <p:sp>
          <p:nvSpPr>
            <p:cNvPr id="11" name="Rectangle 10"/>
            <p:cNvSpPr/>
            <p:nvPr/>
          </p:nvSpPr>
          <p:spPr bwMode="auto">
            <a:xfrm>
              <a:off x="6112485" y="2644692"/>
              <a:ext cx="1029116"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lgn="ctr">
                <a:defRPr/>
              </a:pPr>
              <a:r>
                <a:rPr lang="en-US" sz="1600" dirty="0" smtClean="0">
                  <a:latin typeface="Arial" charset="0"/>
                  <a:cs typeface="Arial" charset="0"/>
                </a:rPr>
                <a:t>CS1010</a:t>
              </a:r>
              <a:endParaRPr lang="en-SG" sz="1600" dirty="0">
                <a:latin typeface="Arial" charset="0"/>
                <a:cs typeface="Arial" charset="0"/>
              </a:endParaRPr>
            </a:p>
          </p:txBody>
        </p:sp>
        <p:sp>
          <p:nvSpPr>
            <p:cNvPr id="12" name="Rectangle 11"/>
            <p:cNvSpPr/>
            <p:nvPr/>
          </p:nvSpPr>
          <p:spPr bwMode="auto">
            <a:xfrm>
              <a:off x="7662825" y="2644692"/>
              <a:ext cx="586815"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r>
                <a:rPr lang="en-US" sz="1600" dirty="0" smtClean="0">
                  <a:latin typeface="Arial" charset="0"/>
                  <a:cs typeface="Arial" charset="0"/>
                </a:rPr>
                <a:t>292</a:t>
              </a:r>
              <a:endParaRPr lang="en-SG" sz="1600" dirty="0">
                <a:latin typeface="Arial" charset="0"/>
                <a:cs typeface="Arial" charset="0"/>
              </a:endParaRPr>
            </a:p>
          </p:txBody>
        </p:sp>
        <p:sp>
          <p:nvSpPr>
            <p:cNvPr id="13" name="TextBox 12"/>
            <p:cNvSpPr txBox="1">
              <a:spLocks noChangeArrowheads="1"/>
            </p:cNvSpPr>
            <p:nvPr/>
          </p:nvSpPr>
          <p:spPr bwMode="auto">
            <a:xfrm>
              <a:off x="6283140" y="2341310"/>
              <a:ext cx="771365" cy="307777"/>
            </a:xfrm>
            <a:prstGeom prst="rect">
              <a:avLst/>
            </a:prstGeom>
            <a:noFill/>
            <a:ln w="9525">
              <a:noFill/>
              <a:miter lim="800000"/>
              <a:headEnd/>
              <a:tailEnd/>
            </a:ln>
          </p:spPr>
          <p:txBody>
            <a:bodyPr wrap="square">
              <a:spAutoFit/>
            </a:bodyPr>
            <a:lstStyle/>
            <a:p>
              <a:r>
                <a:rPr lang="en-US" sz="1400" dirty="0" smtClean="0"/>
                <a:t>module</a:t>
              </a:r>
              <a:endParaRPr lang="en-SG" sz="1400" dirty="0"/>
            </a:p>
          </p:txBody>
        </p:sp>
        <p:sp>
          <p:nvSpPr>
            <p:cNvPr id="14" name="TextBox 13"/>
            <p:cNvSpPr txBox="1">
              <a:spLocks noChangeArrowheads="1"/>
            </p:cNvSpPr>
            <p:nvPr/>
          </p:nvSpPr>
          <p:spPr bwMode="auto">
            <a:xfrm>
              <a:off x="7547204" y="2341310"/>
              <a:ext cx="861133" cy="307777"/>
            </a:xfrm>
            <a:prstGeom prst="rect">
              <a:avLst/>
            </a:prstGeom>
            <a:noFill/>
            <a:ln w="9525">
              <a:noFill/>
              <a:miter lim="800000"/>
              <a:headEnd/>
              <a:tailEnd/>
            </a:ln>
          </p:spPr>
          <p:txBody>
            <a:bodyPr wrap="square">
              <a:spAutoFit/>
            </a:bodyPr>
            <a:lstStyle/>
            <a:p>
              <a:r>
                <a:rPr lang="en-US" sz="1400" dirty="0" smtClean="0"/>
                <a:t>students</a:t>
              </a:r>
              <a:endParaRPr lang="en-SG" sz="1400" dirty="0"/>
            </a:p>
          </p:txBody>
        </p:sp>
        <p:sp>
          <p:nvSpPr>
            <p:cNvPr id="15" name="Rectangle 14"/>
            <p:cNvSpPr/>
            <p:nvPr/>
          </p:nvSpPr>
          <p:spPr bwMode="auto">
            <a:xfrm>
              <a:off x="6112485" y="2978067"/>
              <a:ext cx="1029116"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lgn="ctr">
                <a:defRPr/>
              </a:pPr>
              <a:r>
                <a:rPr lang="en-US" sz="1600" dirty="0" smtClean="0">
                  <a:latin typeface="Arial" charset="0"/>
                  <a:cs typeface="Arial" charset="0"/>
                </a:rPr>
                <a:t>CS1234</a:t>
              </a:r>
              <a:endParaRPr lang="en-SG" sz="1600" dirty="0">
                <a:latin typeface="Arial" charset="0"/>
                <a:cs typeface="Arial" charset="0"/>
              </a:endParaRPr>
            </a:p>
          </p:txBody>
        </p:sp>
        <p:sp>
          <p:nvSpPr>
            <p:cNvPr id="16" name="Rectangle 15"/>
            <p:cNvSpPr/>
            <p:nvPr/>
          </p:nvSpPr>
          <p:spPr bwMode="auto">
            <a:xfrm>
              <a:off x="6112485" y="3307799"/>
              <a:ext cx="1029116"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lgn="ctr">
                <a:defRPr/>
              </a:pPr>
              <a:r>
                <a:rPr lang="en-US" sz="1600" dirty="0" smtClean="0"/>
                <a:t>IS1103</a:t>
              </a:r>
              <a:endParaRPr lang="en-SG" sz="1600" dirty="0">
                <a:latin typeface="Arial" charset="0"/>
                <a:cs typeface="Arial" charset="0"/>
              </a:endParaRPr>
            </a:p>
          </p:txBody>
        </p:sp>
        <p:sp>
          <p:nvSpPr>
            <p:cNvPr id="17" name="Rectangle 16"/>
            <p:cNvSpPr/>
            <p:nvPr/>
          </p:nvSpPr>
          <p:spPr bwMode="auto">
            <a:xfrm>
              <a:off x="7662825" y="2978067"/>
              <a:ext cx="586815"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r>
                <a:rPr lang="en-US" sz="1600" dirty="0" smtClean="0">
                  <a:latin typeface="Arial" charset="0"/>
                  <a:cs typeface="Arial" charset="0"/>
                </a:rPr>
                <a:t>178</a:t>
              </a:r>
              <a:endParaRPr lang="en-SG" sz="1600" dirty="0">
                <a:latin typeface="Arial" charset="0"/>
                <a:cs typeface="Arial" charset="0"/>
              </a:endParaRPr>
            </a:p>
          </p:txBody>
        </p:sp>
        <p:sp>
          <p:nvSpPr>
            <p:cNvPr id="18" name="Rectangle 17"/>
            <p:cNvSpPr/>
            <p:nvPr/>
          </p:nvSpPr>
          <p:spPr bwMode="auto">
            <a:xfrm>
              <a:off x="7662824" y="3307799"/>
              <a:ext cx="586815"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r>
                <a:rPr lang="en-US" sz="1600" dirty="0" smtClean="0">
                  <a:latin typeface="Arial" charset="0"/>
                  <a:cs typeface="Arial" charset="0"/>
                </a:rPr>
                <a:t>215</a:t>
              </a:r>
              <a:endParaRPr lang="en-SG" sz="1600" dirty="0">
                <a:latin typeface="Arial" charset="0"/>
                <a:cs typeface="Arial" charset="0"/>
              </a:endParaRPr>
            </a:p>
          </p:txBody>
        </p:sp>
        <p:sp>
          <p:nvSpPr>
            <p:cNvPr id="19" name="TextBox 34"/>
            <p:cNvSpPr txBox="1">
              <a:spLocks noChangeArrowheads="1"/>
            </p:cNvSpPr>
            <p:nvPr/>
          </p:nvSpPr>
          <p:spPr bwMode="auto">
            <a:xfrm>
              <a:off x="6112485" y="3651932"/>
              <a:ext cx="1029116" cy="338554"/>
            </a:xfrm>
            <a:prstGeom prst="rect">
              <a:avLst/>
            </a:prstGeom>
            <a:noFill/>
            <a:ln w="9525">
              <a:noFill/>
              <a:miter lim="800000"/>
              <a:headEnd/>
              <a:tailEnd/>
            </a:ln>
          </p:spPr>
          <p:txBody>
            <a:bodyPr wrap="square">
              <a:spAutoFit/>
            </a:bodyPr>
            <a:lstStyle/>
            <a:p>
              <a:pPr algn="ctr"/>
              <a:r>
                <a:rPr lang="en-US" sz="1600" b="1" dirty="0">
                  <a:latin typeface="Calibri" pitchFamily="34" charset="0"/>
                </a:rPr>
                <a:t>:</a:t>
              </a:r>
              <a:endParaRPr lang="en-SG" sz="1600" b="1" dirty="0">
                <a:latin typeface="Calibri" pitchFamily="34" charset="0"/>
              </a:endParaRPr>
            </a:p>
          </p:txBody>
        </p:sp>
        <p:sp>
          <p:nvSpPr>
            <p:cNvPr id="20" name="TextBox 39"/>
            <p:cNvSpPr txBox="1">
              <a:spLocks noChangeArrowheads="1"/>
            </p:cNvSpPr>
            <p:nvPr/>
          </p:nvSpPr>
          <p:spPr bwMode="auto">
            <a:xfrm>
              <a:off x="7662825" y="3643556"/>
              <a:ext cx="586814" cy="338554"/>
            </a:xfrm>
            <a:prstGeom prst="rect">
              <a:avLst/>
            </a:prstGeom>
            <a:noFill/>
            <a:ln w="9525">
              <a:noFill/>
              <a:miter lim="800000"/>
              <a:headEnd/>
              <a:tailEnd/>
            </a:ln>
          </p:spPr>
          <p:txBody>
            <a:bodyPr wrap="square">
              <a:spAutoFit/>
            </a:bodyPr>
            <a:lstStyle/>
            <a:p>
              <a:pPr algn="ctr"/>
              <a:r>
                <a:rPr lang="en-US" sz="1600" b="1" dirty="0">
                  <a:latin typeface="Calibri" pitchFamily="34" charset="0"/>
                </a:rPr>
                <a:t>:</a:t>
              </a:r>
              <a:endParaRPr lang="en-SG" sz="1400" b="1" dirty="0">
                <a:latin typeface="Calibri" pitchFamily="34" charset="0"/>
              </a:endParaRPr>
            </a:p>
          </p:txBody>
        </p:sp>
      </p:grpSp>
      <p:grpSp>
        <p:nvGrpSpPr>
          <p:cNvPr id="3" name="Group 2"/>
          <p:cNvGrpSpPr/>
          <p:nvPr/>
        </p:nvGrpSpPr>
        <p:grpSpPr>
          <a:xfrm>
            <a:off x="5190604" y="3183134"/>
            <a:ext cx="1908317" cy="2233948"/>
            <a:chOff x="6413709" y="4129914"/>
            <a:chExt cx="1908317" cy="2233948"/>
          </a:xfrm>
        </p:grpSpPr>
        <p:sp>
          <p:nvSpPr>
            <p:cNvPr id="21" name="TextBox 34"/>
            <p:cNvSpPr txBox="1">
              <a:spLocks noChangeArrowheads="1"/>
            </p:cNvSpPr>
            <p:nvPr/>
          </p:nvSpPr>
          <p:spPr bwMode="auto">
            <a:xfrm>
              <a:off x="6584364" y="6025308"/>
              <a:ext cx="1029116" cy="338554"/>
            </a:xfrm>
            <a:prstGeom prst="rect">
              <a:avLst/>
            </a:prstGeom>
            <a:noFill/>
            <a:ln w="9525">
              <a:noFill/>
              <a:miter lim="800000"/>
              <a:headEnd/>
              <a:tailEnd/>
            </a:ln>
          </p:spPr>
          <p:txBody>
            <a:bodyPr wrap="square">
              <a:spAutoFit/>
            </a:bodyPr>
            <a:lstStyle/>
            <a:p>
              <a:pPr algn="ctr"/>
              <a:r>
                <a:rPr lang="en-US" sz="1600" b="1" dirty="0">
                  <a:latin typeface="Calibri" pitchFamily="34" charset="0"/>
                </a:rPr>
                <a:t>:</a:t>
              </a:r>
              <a:endParaRPr lang="en-SG" sz="1600" b="1" dirty="0">
                <a:latin typeface="Calibri" pitchFamily="34" charset="0"/>
              </a:endParaRPr>
            </a:p>
          </p:txBody>
        </p:sp>
        <p:sp>
          <p:nvSpPr>
            <p:cNvPr id="22" name="TextBox 39"/>
            <p:cNvSpPr txBox="1">
              <a:spLocks noChangeArrowheads="1"/>
            </p:cNvSpPr>
            <p:nvPr/>
          </p:nvSpPr>
          <p:spPr bwMode="auto">
            <a:xfrm>
              <a:off x="7619811" y="6016932"/>
              <a:ext cx="586814" cy="338554"/>
            </a:xfrm>
            <a:prstGeom prst="rect">
              <a:avLst/>
            </a:prstGeom>
            <a:noFill/>
            <a:ln w="9525">
              <a:noFill/>
              <a:miter lim="800000"/>
              <a:headEnd/>
              <a:tailEnd/>
            </a:ln>
          </p:spPr>
          <p:txBody>
            <a:bodyPr wrap="square">
              <a:spAutoFit/>
            </a:bodyPr>
            <a:lstStyle/>
            <a:p>
              <a:pPr algn="ctr"/>
              <a:r>
                <a:rPr lang="en-US" sz="1600" b="1" dirty="0">
                  <a:latin typeface="Calibri" pitchFamily="34" charset="0"/>
                </a:rPr>
                <a:t>:</a:t>
              </a:r>
              <a:endParaRPr lang="en-SG" sz="1400" b="1" dirty="0">
                <a:latin typeface="Calibri" pitchFamily="34" charset="0"/>
              </a:endParaRPr>
            </a:p>
          </p:txBody>
        </p:sp>
        <p:grpSp>
          <p:nvGrpSpPr>
            <p:cNvPr id="23" name="Group 22"/>
            <p:cNvGrpSpPr/>
            <p:nvPr/>
          </p:nvGrpSpPr>
          <p:grpSpPr>
            <a:xfrm>
              <a:off x="6456741" y="5539135"/>
              <a:ext cx="1865285" cy="518448"/>
              <a:chOff x="6155517" y="5345491"/>
              <a:chExt cx="1865285" cy="518448"/>
            </a:xfrm>
          </p:grpSpPr>
          <p:sp>
            <p:nvSpPr>
              <p:cNvPr id="24" name="Rectangle 23"/>
              <p:cNvSpPr/>
              <p:nvPr/>
            </p:nvSpPr>
            <p:spPr bwMode="auto">
              <a:xfrm>
                <a:off x="6283140" y="5433741"/>
                <a:ext cx="1029116"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lgn="ctr">
                  <a:defRPr/>
                </a:pPr>
                <a:r>
                  <a:rPr lang="en-US" sz="1600" dirty="0" smtClean="0"/>
                  <a:t>IS1103</a:t>
                </a:r>
                <a:endParaRPr lang="en-SG" sz="1600" dirty="0">
                  <a:latin typeface="Arial" charset="0"/>
                  <a:cs typeface="Arial" charset="0"/>
                </a:endParaRPr>
              </a:p>
            </p:txBody>
          </p:sp>
          <p:sp>
            <p:nvSpPr>
              <p:cNvPr id="25" name="Rectangle 24"/>
              <p:cNvSpPr/>
              <p:nvPr/>
            </p:nvSpPr>
            <p:spPr bwMode="auto">
              <a:xfrm>
                <a:off x="7318586" y="5433741"/>
                <a:ext cx="586815"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r>
                  <a:rPr lang="en-US" sz="1600" dirty="0" smtClean="0">
                    <a:latin typeface="Arial" charset="0"/>
                    <a:cs typeface="Arial" charset="0"/>
                  </a:rPr>
                  <a:t>215</a:t>
                </a:r>
                <a:endParaRPr lang="en-SG" sz="1600" dirty="0">
                  <a:latin typeface="Arial" charset="0"/>
                  <a:cs typeface="Arial" charset="0"/>
                </a:endParaRPr>
              </a:p>
            </p:txBody>
          </p:sp>
          <p:sp>
            <p:nvSpPr>
              <p:cNvPr id="26" name="Rectangle 44"/>
              <p:cNvSpPr>
                <a:spLocks noChangeArrowheads="1"/>
              </p:cNvSpPr>
              <p:nvPr/>
            </p:nvSpPr>
            <p:spPr bwMode="auto">
              <a:xfrm>
                <a:off x="6155517" y="5345491"/>
                <a:ext cx="1865285" cy="518448"/>
              </a:xfrm>
              <a:prstGeom prst="rect">
                <a:avLst/>
              </a:prstGeom>
              <a:noFill/>
              <a:ln w="19050" cap="sq" cmpd="tri" algn="ctr">
                <a:solidFill>
                  <a:schemeClr val="tx1"/>
                </a:solidFill>
                <a:round/>
                <a:headEnd type="none" w="sm" len="sm"/>
                <a:tailEnd type="none" w="sm" len="sm"/>
              </a:ln>
            </p:spPr>
            <p:txBody>
              <a:bodyPr/>
              <a:lstStyle/>
              <a:p>
                <a:endParaRPr lang="en-SG"/>
              </a:p>
            </p:txBody>
          </p:sp>
        </p:grpSp>
        <p:grpSp>
          <p:nvGrpSpPr>
            <p:cNvPr id="27" name="Group 26"/>
            <p:cNvGrpSpPr/>
            <p:nvPr/>
          </p:nvGrpSpPr>
          <p:grpSpPr>
            <a:xfrm>
              <a:off x="6456740" y="4988413"/>
              <a:ext cx="1865285" cy="518448"/>
              <a:chOff x="6155516" y="4827043"/>
              <a:chExt cx="1865285" cy="518448"/>
            </a:xfrm>
          </p:grpSpPr>
          <p:sp>
            <p:nvSpPr>
              <p:cNvPr id="28" name="Rectangle 27"/>
              <p:cNvSpPr/>
              <p:nvPr/>
            </p:nvSpPr>
            <p:spPr bwMode="auto">
              <a:xfrm>
                <a:off x="6283140" y="4931881"/>
                <a:ext cx="1029116"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lgn="ctr">
                  <a:defRPr/>
                </a:pPr>
                <a:r>
                  <a:rPr lang="en-US" sz="1600" dirty="0" smtClean="0">
                    <a:latin typeface="Arial" charset="0"/>
                    <a:cs typeface="Arial" charset="0"/>
                  </a:rPr>
                  <a:t>CS1234</a:t>
                </a:r>
                <a:endParaRPr lang="en-SG" sz="1600" dirty="0">
                  <a:latin typeface="Arial" charset="0"/>
                  <a:cs typeface="Arial" charset="0"/>
                </a:endParaRPr>
              </a:p>
            </p:txBody>
          </p:sp>
          <p:sp>
            <p:nvSpPr>
              <p:cNvPr id="29" name="Rectangle 28"/>
              <p:cNvSpPr/>
              <p:nvPr/>
            </p:nvSpPr>
            <p:spPr bwMode="auto">
              <a:xfrm>
                <a:off x="7318587" y="4931881"/>
                <a:ext cx="586815"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r>
                  <a:rPr lang="en-US" sz="1600" dirty="0" smtClean="0">
                    <a:latin typeface="Arial" charset="0"/>
                    <a:cs typeface="Arial" charset="0"/>
                  </a:rPr>
                  <a:t>178</a:t>
                </a:r>
                <a:endParaRPr lang="en-SG" sz="1600" dirty="0">
                  <a:latin typeface="Arial" charset="0"/>
                  <a:cs typeface="Arial" charset="0"/>
                </a:endParaRPr>
              </a:p>
            </p:txBody>
          </p:sp>
          <p:sp>
            <p:nvSpPr>
              <p:cNvPr id="30" name="Rectangle 44"/>
              <p:cNvSpPr>
                <a:spLocks noChangeArrowheads="1"/>
              </p:cNvSpPr>
              <p:nvPr/>
            </p:nvSpPr>
            <p:spPr bwMode="auto">
              <a:xfrm>
                <a:off x="6155516" y="4827043"/>
                <a:ext cx="1865285" cy="518448"/>
              </a:xfrm>
              <a:prstGeom prst="rect">
                <a:avLst/>
              </a:prstGeom>
              <a:noFill/>
              <a:ln w="19050" cap="sq" cmpd="tri" algn="ctr">
                <a:solidFill>
                  <a:schemeClr val="tx1"/>
                </a:solidFill>
                <a:round/>
                <a:headEnd type="none" w="sm" len="sm"/>
                <a:tailEnd type="none" w="sm" len="sm"/>
              </a:ln>
            </p:spPr>
            <p:txBody>
              <a:bodyPr/>
              <a:lstStyle/>
              <a:p>
                <a:endParaRPr lang="en-SG"/>
              </a:p>
            </p:txBody>
          </p:sp>
        </p:grpSp>
        <p:grpSp>
          <p:nvGrpSpPr>
            <p:cNvPr id="31" name="Group 30"/>
            <p:cNvGrpSpPr/>
            <p:nvPr/>
          </p:nvGrpSpPr>
          <p:grpSpPr>
            <a:xfrm>
              <a:off x="6456741" y="4437691"/>
              <a:ext cx="1865285" cy="518448"/>
              <a:chOff x="6155517" y="4297837"/>
              <a:chExt cx="1865285" cy="518448"/>
            </a:xfrm>
          </p:grpSpPr>
          <p:sp>
            <p:nvSpPr>
              <p:cNvPr id="32" name="Rectangle 31"/>
              <p:cNvSpPr/>
              <p:nvPr/>
            </p:nvSpPr>
            <p:spPr bwMode="auto">
              <a:xfrm>
                <a:off x="6283140" y="4404862"/>
                <a:ext cx="1029116"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lgn="ctr">
                  <a:defRPr/>
                </a:pPr>
                <a:r>
                  <a:rPr lang="en-US" sz="1600" dirty="0" smtClean="0">
                    <a:latin typeface="Arial" charset="0"/>
                    <a:cs typeface="Arial" charset="0"/>
                  </a:rPr>
                  <a:t>CS1010</a:t>
                </a:r>
                <a:endParaRPr lang="en-SG" sz="1600" dirty="0">
                  <a:latin typeface="Arial" charset="0"/>
                  <a:cs typeface="Arial" charset="0"/>
                </a:endParaRPr>
              </a:p>
            </p:txBody>
          </p:sp>
          <p:sp>
            <p:nvSpPr>
              <p:cNvPr id="33" name="Rectangle 32"/>
              <p:cNvSpPr/>
              <p:nvPr/>
            </p:nvSpPr>
            <p:spPr bwMode="auto">
              <a:xfrm>
                <a:off x="7318587" y="4404862"/>
                <a:ext cx="586815"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r>
                  <a:rPr lang="en-US" sz="1600" dirty="0" smtClean="0">
                    <a:latin typeface="Arial" charset="0"/>
                    <a:cs typeface="Arial" charset="0"/>
                  </a:rPr>
                  <a:t>292</a:t>
                </a:r>
                <a:endParaRPr lang="en-SG" sz="1600" dirty="0">
                  <a:latin typeface="Arial" charset="0"/>
                  <a:cs typeface="Arial" charset="0"/>
                </a:endParaRPr>
              </a:p>
            </p:txBody>
          </p:sp>
          <p:sp>
            <p:nvSpPr>
              <p:cNvPr id="34" name="Rectangle 44"/>
              <p:cNvSpPr>
                <a:spLocks noChangeArrowheads="1"/>
              </p:cNvSpPr>
              <p:nvPr/>
            </p:nvSpPr>
            <p:spPr bwMode="auto">
              <a:xfrm>
                <a:off x="6155517" y="4297837"/>
                <a:ext cx="1865285" cy="518448"/>
              </a:xfrm>
              <a:prstGeom prst="rect">
                <a:avLst/>
              </a:prstGeom>
              <a:noFill/>
              <a:ln w="19050" cap="sq" cmpd="tri" algn="ctr">
                <a:solidFill>
                  <a:schemeClr val="tx1"/>
                </a:solidFill>
                <a:round/>
                <a:headEnd type="none" w="sm" len="sm"/>
                <a:tailEnd type="none" w="sm" len="sm"/>
              </a:ln>
            </p:spPr>
            <p:txBody>
              <a:bodyPr/>
              <a:lstStyle/>
              <a:p>
                <a:endParaRPr lang="en-SG"/>
              </a:p>
            </p:txBody>
          </p:sp>
        </p:grpSp>
        <p:sp>
          <p:nvSpPr>
            <p:cNvPr id="35" name="TextBox 34"/>
            <p:cNvSpPr txBox="1">
              <a:spLocks noChangeArrowheads="1"/>
            </p:cNvSpPr>
            <p:nvPr/>
          </p:nvSpPr>
          <p:spPr bwMode="auto">
            <a:xfrm>
              <a:off x="6413709" y="4129914"/>
              <a:ext cx="1099981" cy="307777"/>
            </a:xfrm>
            <a:prstGeom prst="rect">
              <a:avLst/>
            </a:prstGeom>
            <a:noFill/>
            <a:ln w="9525">
              <a:noFill/>
              <a:miter lim="800000"/>
              <a:headEnd/>
              <a:tailEnd/>
            </a:ln>
          </p:spPr>
          <p:txBody>
            <a:bodyPr wrap="square">
              <a:spAutoFit/>
            </a:bodyPr>
            <a:lstStyle/>
            <a:p>
              <a:r>
                <a:rPr lang="en-US" sz="1400" b="1" dirty="0" smtClean="0"/>
                <a:t>enrolment</a:t>
              </a:r>
              <a:endParaRPr lang="en-SG" sz="1400" b="1" dirty="0"/>
            </a:p>
          </p:txBody>
        </p:sp>
      </p:grpSp>
      <p:sp>
        <p:nvSpPr>
          <p:cNvPr id="36" name="Content Placeholder 3"/>
          <p:cNvSpPr txBox="1">
            <a:spLocks/>
          </p:cNvSpPr>
          <p:nvPr/>
        </p:nvSpPr>
        <p:spPr bwMode="auto">
          <a:xfrm>
            <a:off x="457200" y="5556462"/>
            <a:ext cx="8229600" cy="46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dirty="0" smtClean="0">
                <a:solidFill>
                  <a:schemeClr val="tx1"/>
                </a:solidFill>
              </a:rPr>
              <a:t>This new implementation is shown on next page</a:t>
            </a:r>
            <a:r>
              <a:rPr lang="en-US" dirty="0" smtClean="0"/>
              <a:t>.</a:t>
            </a:r>
            <a:endParaRPr lang="en-US" dirty="0"/>
          </a:p>
        </p:txBody>
      </p:sp>
    </p:spTree>
    <p:extLst>
      <p:ext uri="{BB962C8B-B14F-4D97-AF65-F5344CB8AC3E}">
        <p14:creationId xmlns:p14="http://schemas.microsoft.com/office/powerpoint/2010/main" val="3730873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dissolve">
                                      <p:cBhvr>
                                        <p:cTn id="11" dur="500"/>
                                        <p:tgtEl>
                                          <p:spTgt spid="8">
                                            <p:txEl>
                                              <p:pRg st="0" end="0"/>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dissolve">
                                      <p:cBhvr>
                                        <p:cTn id="14" dur="500"/>
                                        <p:tgtEl>
                                          <p:spTgt spid="8">
                                            <p:txEl>
                                              <p:pRg st="1" end="1"/>
                                            </p:txEl>
                                          </p:spTgt>
                                        </p:tgtEl>
                                      </p:cBhvr>
                                    </p:animEffect>
                                  </p:childTnLst>
                                </p:cTn>
                              </p:par>
                              <p:par>
                                <p:cTn id="15" presetID="9" presetClass="entr" presetSubtype="0" fill="hold" nodeType="withEffect">
                                  <p:stCondLst>
                                    <p:cond delay="50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cs typeface="Arial" pitchFamily="34" charset="0"/>
              </a:rPr>
              <a:t>11. Demo #6: Array of Structures </a:t>
            </a:r>
            <a:r>
              <a:rPr lang="en-GB" dirty="0" smtClean="0">
                <a:cs typeface="Arial" pitchFamily="34" charset="0"/>
              </a:rPr>
              <a:t>(3/5)</a:t>
            </a:r>
            <a:endParaRPr lang="en-SG" dirty="0"/>
          </a:p>
        </p:txBody>
      </p:sp>
      <p:sp>
        <p:nvSpPr>
          <p:cNvPr id="2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5"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35</a:t>
            </a:fld>
            <a:endParaRPr lang="en-US" sz="1000" dirty="0"/>
          </a:p>
        </p:txBody>
      </p:sp>
      <p:grpSp>
        <p:nvGrpSpPr>
          <p:cNvPr id="12" name="Group 11"/>
          <p:cNvGrpSpPr/>
          <p:nvPr/>
        </p:nvGrpSpPr>
        <p:grpSpPr>
          <a:xfrm>
            <a:off x="555282" y="1384173"/>
            <a:ext cx="8034390" cy="4524315"/>
            <a:chOff x="555282" y="1136739"/>
            <a:chExt cx="8034390" cy="4524315"/>
          </a:xfrm>
        </p:grpSpPr>
        <p:sp>
          <p:nvSpPr>
            <p:cNvPr id="13" name="TextBox 12"/>
            <p:cNvSpPr txBox="1"/>
            <p:nvPr/>
          </p:nvSpPr>
          <p:spPr bwMode="auto">
            <a:xfrm>
              <a:off x="555282" y="1136739"/>
              <a:ext cx="8032968" cy="4524315"/>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a:tabLst>
                  <a:tab pos="444500" algn="l"/>
                  <a:tab pos="901700" algn="l"/>
                  <a:tab pos="1346200" algn="l"/>
                  <a:tab pos="1792288" algn="l"/>
                </a:tabLst>
                <a:defRPr/>
              </a:pPr>
              <a:r>
                <a:rPr lang="en-SG" b="1" dirty="0" smtClean="0">
                  <a:solidFill>
                    <a:srgbClr val="7030A0"/>
                  </a:solidFill>
                  <a:latin typeface="Courier New" pitchFamily="49" charset="0"/>
                  <a:cs typeface="Courier New" pitchFamily="49" charset="0"/>
                </a:rPr>
                <a:t>#</a:t>
              </a:r>
              <a:r>
                <a:rPr lang="en-SG" b="1" dirty="0">
                  <a:solidFill>
                    <a:srgbClr val="7030A0"/>
                  </a:solidFill>
                  <a:latin typeface="Courier New" pitchFamily="49" charset="0"/>
                  <a:cs typeface="Courier New" pitchFamily="49" charset="0"/>
                </a:rPr>
                <a:t>include </a:t>
              </a:r>
              <a:r>
                <a:rPr lang="en-SG" b="1" dirty="0">
                  <a:solidFill>
                    <a:srgbClr val="006600"/>
                  </a:solidFill>
                  <a:latin typeface="Courier New" pitchFamily="49" charset="0"/>
                  <a:cs typeface="Courier New" pitchFamily="49" charset="0"/>
                </a:rPr>
                <a:t>&lt;</a:t>
              </a:r>
              <a:r>
                <a:rPr lang="en-SG" b="1" dirty="0" err="1">
                  <a:solidFill>
                    <a:srgbClr val="006600"/>
                  </a:solidFill>
                  <a:latin typeface="Courier New" pitchFamily="49" charset="0"/>
                  <a:cs typeface="Courier New" pitchFamily="49" charset="0"/>
                </a:rPr>
                <a:t>stdio.h</a:t>
              </a:r>
              <a:r>
                <a:rPr lang="en-SG" b="1" dirty="0">
                  <a:solidFill>
                    <a:srgbClr val="006600"/>
                  </a:solidFill>
                  <a:latin typeface="Courier New" pitchFamily="49" charset="0"/>
                  <a:cs typeface="Courier New" pitchFamily="49" charset="0"/>
                </a:rPr>
                <a:t>&gt;</a:t>
              </a:r>
            </a:p>
            <a:p>
              <a:pPr>
                <a:tabLst>
                  <a:tab pos="444500" algn="l"/>
                  <a:tab pos="901700" algn="l"/>
                  <a:tab pos="1346200" algn="l"/>
                  <a:tab pos="1792288" algn="l"/>
                </a:tabLst>
                <a:defRPr/>
              </a:pPr>
              <a:endParaRPr lang="en-SG" b="1" dirty="0">
                <a:latin typeface="Courier New" pitchFamily="49" charset="0"/>
                <a:cs typeface="Courier New" pitchFamily="49" charset="0"/>
              </a:endParaRPr>
            </a:p>
            <a:p>
              <a:pPr>
                <a:tabLst>
                  <a:tab pos="444500" algn="l"/>
                  <a:tab pos="901700" algn="l"/>
                  <a:tab pos="1346200" algn="l"/>
                  <a:tab pos="1792288" algn="l"/>
                </a:tabLst>
                <a:defRPr/>
              </a:pPr>
              <a:r>
                <a:rPr lang="en-SG" b="1" dirty="0">
                  <a:solidFill>
                    <a:srgbClr val="7030A0"/>
                  </a:solidFill>
                  <a:latin typeface="Courier New" pitchFamily="49" charset="0"/>
                  <a:cs typeface="Courier New" pitchFamily="49" charset="0"/>
                </a:rPr>
                <a:t>#define MAX_MODULES </a:t>
              </a:r>
              <a:r>
                <a:rPr lang="en-SG" b="1" dirty="0">
                  <a:solidFill>
                    <a:srgbClr val="006600"/>
                  </a:solidFill>
                  <a:latin typeface="Courier New" pitchFamily="49" charset="0"/>
                  <a:cs typeface="Courier New" pitchFamily="49" charset="0"/>
                </a:rPr>
                <a:t>10</a:t>
              </a:r>
              <a:r>
                <a:rPr lang="en-SG" b="1" dirty="0">
                  <a:latin typeface="Courier New" pitchFamily="49" charset="0"/>
                  <a:cs typeface="Courier New" pitchFamily="49" charset="0"/>
                </a:rPr>
                <a:t>   </a:t>
              </a:r>
              <a:r>
                <a:rPr lang="en-SG" b="1" dirty="0">
                  <a:solidFill>
                    <a:srgbClr val="800000"/>
                  </a:solidFill>
                  <a:latin typeface="Courier New" pitchFamily="49" charset="0"/>
                </a:rPr>
                <a:t>// maximum number of modules</a:t>
              </a:r>
            </a:p>
            <a:p>
              <a:pPr>
                <a:tabLst>
                  <a:tab pos="444500" algn="l"/>
                  <a:tab pos="901700" algn="l"/>
                  <a:tab pos="1346200" algn="l"/>
                  <a:tab pos="1792288" algn="l"/>
                </a:tabLst>
                <a:defRPr/>
              </a:pPr>
              <a:r>
                <a:rPr lang="en-SG" b="1" dirty="0">
                  <a:solidFill>
                    <a:srgbClr val="7030A0"/>
                  </a:solidFill>
                  <a:latin typeface="Courier New" pitchFamily="49" charset="0"/>
                  <a:cs typeface="Courier New" pitchFamily="49" charset="0"/>
                </a:rPr>
                <a:t>#define MODULE_LENGTH </a:t>
              </a:r>
              <a:r>
                <a:rPr lang="en-SG" b="1" dirty="0">
                  <a:solidFill>
                    <a:srgbClr val="006600"/>
                  </a:solidFill>
                  <a:latin typeface="Courier New" pitchFamily="49" charset="0"/>
                  <a:cs typeface="Courier New" pitchFamily="49" charset="0"/>
                </a:rPr>
                <a:t>7</a:t>
              </a:r>
              <a:r>
                <a:rPr lang="en-SG" b="1" dirty="0">
                  <a:latin typeface="Courier New" pitchFamily="49" charset="0"/>
                  <a:cs typeface="Courier New" pitchFamily="49" charset="0"/>
                </a:rPr>
                <a:t>  </a:t>
              </a:r>
              <a:r>
                <a:rPr lang="en-SG" b="1" dirty="0">
                  <a:solidFill>
                    <a:srgbClr val="800000"/>
                  </a:solidFill>
                  <a:latin typeface="Courier New" pitchFamily="49" charset="0"/>
                </a:rPr>
                <a:t>// length of module code</a:t>
              </a:r>
            </a:p>
            <a:p>
              <a:pPr>
                <a:tabLst>
                  <a:tab pos="444500" algn="l"/>
                  <a:tab pos="901700" algn="l"/>
                  <a:tab pos="1346200" algn="l"/>
                  <a:tab pos="1792288" algn="l"/>
                </a:tabLst>
                <a:defRPr/>
              </a:pPr>
              <a:endParaRPr lang="en-SG" b="1" dirty="0">
                <a:latin typeface="Courier New" pitchFamily="49" charset="0"/>
                <a:cs typeface="Courier New" pitchFamily="49" charset="0"/>
              </a:endParaRPr>
            </a:p>
            <a:p>
              <a:pPr>
                <a:tabLst>
                  <a:tab pos="444500" algn="l"/>
                  <a:tab pos="901700" algn="l"/>
                  <a:tab pos="1346200" algn="l"/>
                  <a:tab pos="1792288" algn="l"/>
                </a:tabLst>
                <a:defRPr/>
              </a:pPr>
              <a:r>
                <a:rPr lang="en-SG" b="1" dirty="0" err="1">
                  <a:solidFill>
                    <a:srgbClr val="0000FF"/>
                  </a:solidFill>
                  <a:latin typeface="Courier New" pitchFamily="49" charset="0"/>
                  <a:cs typeface="Courier New" pitchFamily="49" charset="0"/>
                </a:rPr>
                <a:t>typedef</a:t>
              </a:r>
              <a:r>
                <a:rPr lang="en-SG" b="1" dirty="0">
                  <a:latin typeface="Courier New" pitchFamily="49" charset="0"/>
                  <a:cs typeface="Courier New" pitchFamily="49" charset="0"/>
                </a:rPr>
                <a:t> </a:t>
              </a:r>
              <a:r>
                <a:rPr lang="en-SG" b="1" dirty="0" err="1">
                  <a:solidFill>
                    <a:srgbClr val="0000FF"/>
                  </a:solidFill>
                  <a:latin typeface="Courier New" pitchFamily="49" charset="0"/>
                  <a:cs typeface="Courier New" pitchFamily="49" charset="0"/>
                </a:rPr>
                <a:t>struct</a:t>
              </a:r>
              <a:endParaRPr lang="en-SG" b="1" dirty="0">
                <a:solidFill>
                  <a:srgbClr val="0000FF"/>
                </a:solidFill>
                <a:latin typeface="Courier New" pitchFamily="49" charset="0"/>
                <a:cs typeface="Courier New" pitchFamily="49" charset="0"/>
              </a:endParaRPr>
            </a:p>
            <a:p>
              <a:pPr>
                <a:tabLst>
                  <a:tab pos="444500" algn="l"/>
                  <a:tab pos="901700" algn="l"/>
                  <a:tab pos="1346200" algn="l"/>
                  <a:tab pos="1792288" algn="l"/>
                </a:tabLst>
                <a:defRPr/>
              </a:pPr>
              <a:r>
                <a:rPr lang="en-SG" b="1" dirty="0">
                  <a:latin typeface="Courier New" pitchFamily="49" charset="0"/>
                  <a:cs typeface="Courier New" pitchFamily="49" charset="0"/>
                </a:rPr>
                <a:t>{</a:t>
              </a:r>
            </a:p>
            <a:p>
              <a:pPr>
                <a:tabLst>
                  <a:tab pos="444500" algn="l"/>
                  <a:tab pos="901700" algn="l"/>
                  <a:tab pos="1346200" algn="l"/>
                  <a:tab pos="1792288"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char</a:t>
              </a:r>
              <a:r>
                <a:rPr lang="en-SG" b="1" dirty="0">
                  <a:latin typeface="Courier New" pitchFamily="49" charset="0"/>
                  <a:cs typeface="Courier New" pitchFamily="49" charset="0"/>
                </a:rPr>
                <a:t> module[MODULE_LENGTH+</a:t>
              </a:r>
              <a:r>
                <a:rPr lang="en-SG" b="1" dirty="0">
                  <a:solidFill>
                    <a:srgbClr val="006600"/>
                  </a:solidFill>
                  <a:latin typeface="Courier New" pitchFamily="49" charset="0"/>
                  <a:cs typeface="Courier New" pitchFamily="49" charset="0"/>
                </a:rPr>
                <a:t>1</a:t>
              </a:r>
              <a:r>
                <a:rPr lang="en-SG" b="1" dirty="0">
                  <a:latin typeface="Courier New" pitchFamily="49" charset="0"/>
                  <a:cs typeface="Courier New" pitchFamily="49" charset="0"/>
                </a:rPr>
                <a:t>];</a:t>
              </a:r>
            </a:p>
            <a:p>
              <a:pPr>
                <a:tabLst>
                  <a:tab pos="444500" algn="l"/>
                  <a:tab pos="901700" algn="l"/>
                  <a:tab pos="1346200" algn="l"/>
                  <a:tab pos="1792288" algn="l"/>
                </a:tabLst>
                <a:defRPr/>
              </a:pPr>
              <a:r>
                <a:rPr lang="en-SG" b="1" dirty="0">
                  <a:latin typeface="Courier New" pitchFamily="49" charset="0"/>
                  <a:cs typeface="Courier New" pitchFamily="49" charset="0"/>
                </a:rPr>
                <a:t>	</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students;</a:t>
              </a:r>
            </a:p>
            <a:p>
              <a:pPr>
                <a:tabLst>
                  <a:tab pos="444500" algn="l"/>
                  <a:tab pos="901700" algn="l"/>
                  <a:tab pos="1346200" algn="l"/>
                  <a:tab pos="1792288" algn="l"/>
                </a:tabLst>
                <a:defRPr/>
              </a:pPr>
              <a:r>
                <a:rPr lang="en-SG" b="1" dirty="0">
                  <a:latin typeface="Courier New" pitchFamily="49" charset="0"/>
                  <a:cs typeface="Courier New" pitchFamily="49" charset="0"/>
                </a:rPr>
                <a:t>} </a:t>
              </a:r>
              <a:r>
                <a:rPr lang="en-SG" b="1" dirty="0" err="1">
                  <a:solidFill>
                    <a:srgbClr val="CC6600"/>
                  </a:solidFill>
                  <a:latin typeface="Courier New" pitchFamily="49" charset="0"/>
                </a:rPr>
                <a:t>enrolment_t</a:t>
              </a:r>
              <a:r>
                <a:rPr lang="en-SG" b="1" dirty="0">
                  <a:latin typeface="Courier New" pitchFamily="49" charset="0"/>
                  <a:cs typeface="Courier New" pitchFamily="49" charset="0"/>
                </a:rPr>
                <a:t>;</a:t>
              </a:r>
            </a:p>
            <a:p>
              <a:pPr>
                <a:tabLst>
                  <a:tab pos="444500" algn="l"/>
                  <a:tab pos="901700" algn="l"/>
                  <a:tab pos="1346200" algn="l"/>
                  <a:tab pos="1792288" algn="l"/>
                </a:tabLst>
                <a:defRPr/>
              </a:pPr>
              <a:endParaRPr lang="en-US" b="1" dirty="0" smtClean="0">
                <a:latin typeface="Courier New" pitchFamily="49" charset="0"/>
                <a:cs typeface="Courier New" pitchFamily="49" charset="0"/>
              </a:endParaRPr>
            </a:p>
            <a:p>
              <a:pPr>
                <a:tabLst>
                  <a:tab pos="444500" algn="l"/>
                  <a:tab pos="901700" algn="l"/>
                  <a:tab pos="1346200" algn="l"/>
                  <a:tab pos="1792288" algn="l"/>
                </a:tabLst>
                <a:defRPr/>
              </a:pPr>
              <a:r>
                <a:rPr lang="en-US" b="1" dirty="0">
                  <a:solidFill>
                    <a:srgbClr val="800000"/>
                  </a:solidFill>
                  <a:latin typeface="Courier New" pitchFamily="49" charset="0"/>
                </a:rPr>
                <a:t>// function prototype</a:t>
              </a:r>
              <a:endParaRPr lang="en-SG" b="1" dirty="0">
                <a:solidFill>
                  <a:srgbClr val="800000"/>
                </a:solidFill>
                <a:latin typeface="Courier New" pitchFamily="49" charset="0"/>
              </a:endParaRPr>
            </a:p>
            <a:p>
              <a:pPr>
                <a:tabLst>
                  <a:tab pos="444500" algn="l"/>
                  <a:tab pos="901700" algn="l"/>
                  <a:tab pos="1346200" algn="l"/>
                  <a:tab pos="1792288" algn="l"/>
                </a:tabLst>
                <a:defRPr/>
              </a:pPr>
              <a:r>
                <a:rPr lang="en-SG" b="1" dirty="0">
                  <a:solidFill>
                    <a:srgbClr val="0000FF"/>
                  </a:solidFill>
                  <a:latin typeface="Courier New" pitchFamily="49" charset="0"/>
                  <a:cs typeface="Courier New" pitchFamily="49" charset="0"/>
                </a:rPr>
                <a:t>void</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insertionSort</a:t>
              </a:r>
              <a:r>
                <a:rPr lang="en-SG" b="1" dirty="0" smtClean="0">
                  <a:latin typeface="Courier New" pitchFamily="49" charset="0"/>
                  <a:cs typeface="Courier New" pitchFamily="49" charset="0"/>
                </a:rPr>
                <a:t>( </a:t>
              </a:r>
              <a:r>
                <a:rPr lang="en-SG" b="1" dirty="0" err="1">
                  <a:solidFill>
                    <a:srgbClr val="CC6600"/>
                  </a:solidFill>
                  <a:latin typeface="Courier New" pitchFamily="49" charset="0"/>
                </a:rPr>
                <a:t>enrolment_t</a:t>
              </a:r>
              <a:r>
                <a:rPr lang="en-SG" b="1" dirty="0" smtClean="0">
                  <a:latin typeface="Courier New" pitchFamily="49" charset="0"/>
                  <a:cs typeface="Courier New" pitchFamily="49" charset="0"/>
                </a:rPr>
                <a:t> </a:t>
              </a:r>
              <a:r>
                <a:rPr lang="en-SG" b="1" dirty="0">
                  <a:latin typeface="Courier New" pitchFamily="49" charset="0"/>
                  <a:cs typeface="Courier New" pitchFamily="49" charset="0"/>
                </a:rPr>
                <a:t>[], </a:t>
              </a:r>
              <a:r>
                <a:rPr lang="en-SG" b="1" dirty="0" err="1" smtClean="0">
                  <a:solidFill>
                    <a:srgbClr val="0000FF"/>
                  </a:solidFill>
                  <a:latin typeface="Courier New" pitchFamily="49" charset="0"/>
                  <a:cs typeface="Courier New" pitchFamily="49" charset="0"/>
                </a:rPr>
                <a:t>int</a:t>
              </a:r>
              <a:r>
                <a:rPr lang="en-SG" b="1" dirty="0" smtClean="0">
                  <a:solidFill>
                    <a:srgbClr val="0000FF"/>
                  </a:solidFill>
                  <a:latin typeface="Courier New" pitchFamily="49" charset="0"/>
                  <a:cs typeface="Courier New" pitchFamily="49" charset="0"/>
                </a:rPr>
                <a:t> </a:t>
              </a:r>
              <a:r>
                <a:rPr lang="en-SG" b="1" dirty="0" smtClean="0">
                  <a:latin typeface="Courier New" pitchFamily="49" charset="0"/>
                  <a:cs typeface="Courier New" pitchFamily="49" charset="0"/>
                </a:rPr>
                <a:t>);</a:t>
              </a:r>
            </a:p>
            <a:p>
              <a:pPr>
                <a:tabLst>
                  <a:tab pos="444500" algn="l"/>
                  <a:tab pos="901700" algn="l"/>
                  <a:tab pos="1346200" algn="l"/>
                  <a:tab pos="1792288" algn="l"/>
                </a:tabLst>
                <a:defRPr/>
              </a:pPr>
              <a:endParaRPr lang="en-US" b="1" dirty="0">
                <a:latin typeface="Courier New" pitchFamily="49" charset="0"/>
                <a:cs typeface="Courier New" pitchFamily="49" charset="0"/>
              </a:endParaRPr>
            </a:p>
            <a:p>
              <a:pPr>
                <a:tabLst>
                  <a:tab pos="444500" algn="l"/>
                  <a:tab pos="901700" algn="l"/>
                  <a:tab pos="1346200" algn="l"/>
                  <a:tab pos="1792288" algn="l"/>
                </a:tabLst>
                <a:defRPr/>
              </a:pPr>
              <a:r>
                <a:rPr lang="en-US" b="1" dirty="0">
                  <a:solidFill>
                    <a:srgbClr val="800000"/>
                  </a:solidFill>
                  <a:latin typeface="Courier New" pitchFamily="49" charset="0"/>
                </a:rPr>
                <a:t>// to be continued next page</a:t>
              </a:r>
              <a:endParaRPr lang="en-SG" b="1" dirty="0">
                <a:solidFill>
                  <a:srgbClr val="800000"/>
                </a:solidFill>
                <a:latin typeface="Courier New" pitchFamily="49" charset="0"/>
              </a:endParaRPr>
            </a:p>
            <a:p>
              <a:pPr>
                <a:tabLst>
                  <a:tab pos="444500" algn="l"/>
                  <a:tab pos="901700" algn="l"/>
                  <a:tab pos="1346200" algn="l"/>
                  <a:tab pos="1792288" algn="l"/>
                </a:tabLst>
                <a:defRPr/>
              </a:pPr>
              <a:endParaRPr lang="en-SG" b="1" dirty="0">
                <a:latin typeface="Courier New" pitchFamily="49" charset="0"/>
                <a:cs typeface="Courier New" pitchFamily="49" charset="0"/>
              </a:endParaRPr>
            </a:p>
          </p:txBody>
        </p:sp>
        <p:sp>
          <p:nvSpPr>
            <p:cNvPr id="14" name="Rectangle 13"/>
            <p:cNvSpPr/>
            <p:nvPr/>
          </p:nvSpPr>
          <p:spPr>
            <a:xfrm>
              <a:off x="6789179" y="1140102"/>
              <a:ext cx="1800493"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Week12_ModuleSorting.c</a:t>
              </a:r>
              <a:endParaRPr lang="en-SG" sz="1100" dirty="0"/>
            </a:p>
          </p:txBody>
        </p:sp>
      </p:grpSp>
      <p:sp>
        <p:nvSpPr>
          <p:cNvPr id="9" name="Line Callout 2 (Border and Accent Bar) 8"/>
          <p:cNvSpPr/>
          <p:nvPr/>
        </p:nvSpPr>
        <p:spPr bwMode="auto">
          <a:xfrm>
            <a:off x="6184021" y="3972207"/>
            <a:ext cx="2282247" cy="646331"/>
          </a:xfrm>
          <a:prstGeom prst="accentBorderCallout2">
            <a:avLst>
              <a:gd name="adj1" fmla="val 63558"/>
              <a:gd name="adj2" fmla="val -3421"/>
              <a:gd name="adj3" fmla="val 65516"/>
              <a:gd name="adj4" fmla="val -22475"/>
              <a:gd name="adj5" fmla="val 126180"/>
              <a:gd name="adj6" fmla="val -80243"/>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wrap="square">
            <a:spAutoFit/>
          </a:bodyPr>
          <a:lstStyle/>
          <a:p>
            <a:pPr>
              <a:defRPr/>
            </a:pPr>
            <a:r>
              <a:rPr lang="en-US" dirty="0" smtClean="0">
                <a:latin typeface="Calibri" pitchFamily="34" charset="0"/>
                <a:cs typeface="Calibri" pitchFamily="34" charset="0"/>
              </a:rPr>
              <a:t>type is an array of</a:t>
            </a:r>
          </a:p>
          <a:p>
            <a:pPr>
              <a:defRPr/>
            </a:pPr>
            <a:r>
              <a:rPr lang="en-US" dirty="0" err="1" smtClean="0">
                <a:solidFill>
                  <a:srgbClr val="C00000"/>
                </a:solidFill>
                <a:latin typeface="Calibri" pitchFamily="34" charset="0"/>
                <a:cs typeface="Calibri" pitchFamily="34" charset="0"/>
              </a:rPr>
              <a:t>enrolment_t</a:t>
            </a:r>
            <a:r>
              <a:rPr lang="en-US" dirty="0" smtClean="0">
                <a:solidFill>
                  <a:srgbClr val="C00000"/>
                </a:solidFill>
                <a:latin typeface="Calibri" pitchFamily="34" charset="0"/>
                <a:cs typeface="Calibri" pitchFamily="34" charset="0"/>
              </a:rPr>
              <a:t> </a:t>
            </a:r>
            <a:r>
              <a:rPr lang="en-US" dirty="0" smtClean="0">
                <a:latin typeface="Calibri" pitchFamily="34" charset="0"/>
                <a:cs typeface="Calibri" pitchFamily="34" charset="0"/>
              </a:rPr>
              <a:t>variables</a:t>
            </a:r>
            <a:endParaRPr lang="en-SG" dirty="0">
              <a:latin typeface="Calibri" pitchFamily="34" charset="0"/>
              <a:cs typeface="Calibri" pitchFamily="34" charset="0"/>
            </a:endParaRPr>
          </a:p>
        </p:txBody>
      </p:sp>
    </p:spTree>
    <p:extLst>
      <p:ext uri="{BB962C8B-B14F-4D97-AF65-F5344CB8AC3E}">
        <p14:creationId xmlns:p14="http://schemas.microsoft.com/office/powerpoint/2010/main" val="39165062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cs typeface="Arial" pitchFamily="34" charset="0"/>
              </a:rPr>
              <a:t>11. Demo #6: Array of Structures </a:t>
            </a:r>
            <a:r>
              <a:rPr lang="en-GB" dirty="0" smtClean="0">
                <a:cs typeface="Arial" pitchFamily="34" charset="0"/>
              </a:rPr>
              <a:t>(4/5)</a:t>
            </a:r>
            <a:endParaRPr lang="en-SG" dirty="0"/>
          </a:p>
        </p:txBody>
      </p:sp>
      <p:sp>
        <p:nvSpPr>
          <p:cNvPr id="2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5"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36</a:t>
            </a:fld>
            <a:endParaRPr lang="en-US" sz="1000" dirty="0"/>
          </a:p>
        </p:txBody>
      </p:sp>
      <p:grpSp>
        <p:nvGrpSpPr>
          <p:cNvPr id="10" name="Group 9"/>
          <p:cNvGrpSpPr/>
          <p:nvPr/>
        </p:nvGrpSpPr>
        <p:grpSpPr>
          <a:xfrm>
            <a:off x="555282" y="1125981"/>
            <a:ext cx="8034390" cy="5355312"/>
            <a:chOff x="555282" y="1136739"/>
            <a:chExt cx="8034390" cy="5355312"/>
          </a:xfrm>
        </p:grpSpPr>
        <p:sp>
          <p:nvSpPr>
            <p:cNvPr id="11" name="TextBox 10"/>
            <p:cNvSpPr txBox="1"/>
            <p:nvPr/>
          </p:nvSpPr>
          <p:spPr bwMode="auto">
            <a:xfrm>
              <a:off x="555282" y="1136739"/>
              <a:ext cx="8032968" cy="5355312"/>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a:tabLst>
                  <a:tab pos="444500" algn="l"/>
                  <a:tab pos="901700" algn="l"/>
                  <a:tab pos="1346200" algn="l"/>
                  <a:tab pos="1792288" algn="l"/>
                </a:tabLst>
                <a:defRPr/>
              </a:pP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main(</a:t>
              </a:r>
              <a:r>
                <a:rPr lang="en-SG" b="1" dirty="0">
                  <a:solidFill>
                    <a:srgbClr val="0000FF"/>
                  </a:solidFill>
                  <a:latin typeface="Courier New" pitchFamily="49" charset="0"/>
                  <a:cs typeface="Courier New" pitchFamily="49" charset="0"/>
                </a:rPr>
                <a:t>void</a:t>
              </a:r>
              <a:r>
                <a:rPr lang="en-SG" b="1" dirty="0">
                  <a:latin typeface="Courier New" pitchFamily="49" charset="0"/>
                  <a:cs typeface="Courier New" pitchFamily="49" charset="0"/>
                </a:rPr>
                <a:t>)</a:t>
              </a:r>
            </a:p>
            <a:p>
              <a:pPr>
                <a:tabLst>
                  <a:tab pos="444500" algn="l"/>
                  <a:tab pos="901700" algn="l"/>
                  <a:tab pos="1346200" algn="l"/>
                  <a:tab pos="1792288" algn="l"/>
                </a:tabLst>
                <a:defRPr/>
              </a:pPr>
              <a:r>
                <a:rPr lang="en-SG" b="1" dirty="0">
                  <a:latin typeface="Courier New" pitchFamily="49" charset="0"/>
                  <a:cs typeface="Courier New" pitchFamily="49" charset="0"/>
                </a:rPr>
                <a:t>{</a:t>
              </a:r>
            </a:p>
            <a:p>
              <a:pPr>
                <a:tabLst>
                  <a:tab pos="444500" algn="l"/>
                  <a:tab pos="901700" algn="l"/>
                  <a:tab pos="1346200" algn="l"/>
                  <a:tab pos="1792288" algn="l"/>
                </a:tabLst>
                <a:defRPr/>
              </a:pPr>
              <a:r>
                <a:rPr lang="en-SG" b="1" dirty="0">
                  <a:latin typeface="Courier New" pitchFamily="49" charset="0"/>
                  <a:cs typeface="Courier New" pitchFamily="49" charset="0"/>
                </a:rPr>
                <a:t>	</a:t>
              </a:r>
              <a:r>
                <a:rPr lang="en-SG" b="1" dirty="0" err="1">
                  <a:solidFill>
                    <a:srgbClr val="CC6600"/>
                  </a:solidFill>
                  <a:latin typeface="Courier New" pitchFamily="49" charset="0"/>
                </a:rPr>
                <a:t>enrolment_t</a:t>
              </a:r>
              <a:r>
                <a:rPr lang="en-SG" b="1" dirty="0">
                  <a:latin typeface="Courier New" pitchFamily="49" charset="0"/>
                  <a:cs typeface="Courier New" pitchFamily="49" charset="0"/>
                </a:rPr>
                <a:t> enrolments[MAX_MODULES];  </a:t>
              </a:r>
            </a:p>
            <a:p>
              <a:pPr>
                <a:tabLst>
                  <a:tab pos="444500" algn="l"/>
                  <a:tab pos="901700" algn="l"/>
                  <a:tab pos="1346200" algn="l"/>
                  <a:tab pos="1792288" algn="l"/>
                </a:tabLst>
                <a:defRPr/>
              </a:pPr>
              <a:r>
                <a:rPr lang="en-SG" b="1" dirty="0">
                  <a:latin typeface="Courier New" pitchFamily="49" charset="0"/>
                  <a:cs typeface="Courier New" pitchFamily="49" charset="0"/>
                </a:rPr>
                <a:t>	</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p>
            <a:p>
              <a:pPr>
                <a:tabLst>
                  <a:tab pos="444500" algn="l"/>
                  <a:tab pos="901700" algn="l"/>
                  <a:tab pos="1346200" algn="l"/>
                  <a:tab pos="1792288" algn="l"/>
                </a:tabLst>
                <a:defRPr/>
              </a:pPr>
              <a:endParaRPr lang="en-SG" b="1" dirty="0">
                <a:latin typeface="Courier New" pitchFamily="49" charset="0"/>
                <a:cs typeface="Courier New" pitchFamily="49" charset="0"/>
              </a:endParaRPr>
            </a:p>
            <a:p>
              <a:pPr>
                <a:tabLst>
                  <a:tab pos="444500" algn="l"/>
                  <a:tab pos="901700" algn="l"/>
                  <a:tab pos="1346200" algn="l"/>
                  <a:tab pos="1792288" algn="l"/>
                </a:tabLst>
                <a:defRPr/>
              </a:pPr>
              <a:r>
                <a:rPr lang="en-SG" b="1" dirty="0">
                  <a:latin typeface="Courier New" pitchFamily="49" charset="0"/>
                  <a:cs typeface="Courier New" pitchFamily="49" charset="0"/>
                </a:rPr>
                <a:t>	</a:t>
              </a:r>
              <a:r>
                <a:rPr lang="en-SG" b="1" dirty="0" err="1">
                  <a:latin typeface="Courier New" pitchFamily="49" charset="0"/>
                  <a:cs typeface="Courier New" pitchFamily="49" charset="0"/>
                </a:rPr>
                <a:t>printf</a:t>
              </a:r>
              <a:r>
                <a:rPr lang="en-SG" b="1" dirty="0">
                  <a:latin typeface="Courier New" pitchFamily="49" charset="0"/>
                  <a:cs typeface="Courier New" pitchFamily="49" charset="0"/>
                </a:rPr>
                <a:t>(</a:t>
              </a:r>
              <a:r>
                <a:rPr lang="en-SG" b="1" dirty="0">
                  <a:solidFill>
                    <a:srgbClr val="006600"/>
                  </a:solidFill>
                  <a:latin typeface="Courier New" pitchFamily="49" charset="0"/>
                  <a:cs typeface="Courier New" pitchFamily="49" charset="0"/>
                </a:rPr>
                <a:t>"Enter module codes and students enrolled:</a:t>
              </a:r>
              <a:r>
                <a:rPr lang="en-SG" b="1" dirty="0">
                  <a:solidFill>
                    <a:srgbClr val="FF0000"/>
                  </a:solidFill>
                  <a:latin typeface="Courier New" pitchFamily="49" charset="0"/>
                  <a:cs typeface="Courier New" pitchFamily="49" charset="0"/>
                </a:rPr>
                <a:t>\n</a:t>
              </a:r>
              <a:r>
                <a:rPr lang="en-SG" b="1" dirty="0">
                  <a:solidFill>
                    <a:srgbClr val="006600"/>
                  </a:solidFill>
                  <a:latin typeface="Courier New" pitchFamily="49" charset="0"/>
                  <a:cs typeface="Courier New" pitchFamily="49" charset="0"/>
                </a:rPr>
                <a:t>"</a:t>
              </a:r>
              <a:r>
                <a:rPr lang="en-SG" b="1" dirty="0">
                  <a:latin typeface="Courier New" pitchFamily="49" charset="0"/>
                  <a:cs typeface="Courier New" pitchFamily="49" charset="0"/>
                </a:rPr>
                <a:t>);</a:t>
              </a:r>
            </a:p>
            <a:p>
              <a:pPr>
                <a:tabLst>
                  <a:tab pos="444500" algn="l"/>
                  <a:tab pos="901700" algn="l"/>
                  <a:tab pos="1346200" algn="l"/>
                  <a:tab pos="1792288"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for</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r>
                <a:rPr lang="en-SG" b="1" dirty="0">
                  <a:solidFill>
                    <a:srgbClr val="006600"/>
                  </a:solidFill>
                  <a:latin typeface="Courier New" pitchFamily="49" charset="0"/>
                  <a:cs typeface="Courier New" pitchFamily="49" charset="0"/>
                </a:rPr>
                <a:t>0</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&lt;MAX_MODULES;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 </a:t>
              </a:r>
            </a:p>
            <a:p>
              <a:pPr>
                <a:tabLst>
                  <a:tab pos="444500" algn="l"/>
                  <a:tab pos="901700" algn="l"/>
                  <a:tab pos="1346200" algn="l"/>
                  <a:tab pos="1792288" algn="l"/>
                </a:tabLst>
                <a:defRPr/>
              </a:pPr>
              <a:r>
                <a:rPr lang="en-SG" b="1" dirty="0">
                  <a:latin typeface="Courier New" pitchFamily="49" charset="0"/>
                  <a:cs typeface="Courier New" pitchFamily="49" charset="0"/>
                </a:rPr>
                <a:t>		</a:t>
              </a:r>
              <a:r>
                <a:rPr lang="en-SG" b="1" dirty="0" err="1">
                  <a:latin typeface="Courier New" pitchFamily="49" charset="0"/>
                  <a:cs typeface="Courier New" pitchFamily="49" charset="0"/>
                </a:rPr>
                <a:t>scanf</a:t>
              </a:r>
              <a:r>
                <a:rPr lang="en-SG" b="1" dirty="0">
                  <a:latin typeface="Courier New" pitchFamily="49" charset="0"/>
                  <a:cs typeface="Courier New" pitchFamily="49" charset="0"/>
                </a:rPr>
                <a:t>(</a:t>
              </a:r>
              <a:r>
                <a:rPr lang="en-SG" b="1" dirty="0">
                  <a:solidFill>
                    <a:srgbClr val="006600"/>
                  </a:solidFill>
                  <a:latin typeface="Courier New" pitchFamily="49" charset="0"/>
                  <a:cs typeface="Courier New" pitchFamily="49" charset="0"/>
                </a:rPr>
                <a:t>"</a:t>
              </a:r>
              <a:r>
                <a:rPr lang="en-SG" b="1" dirty="0">
                  <a:solidFill>
                    <a:srgbClr val="FF0000"/>
                  </a:solidFill>
                  <a:latin typeface="Courier New" pitchFamily="49" charset="0"/>
                  <a:cs typeface="Courier New" pitchFamily="49" charset="0"/>
                </a:rPr>
                <a:t>%s %d</a:t>
              </a:r>
              <a:r>
                <a:rPr lang="en-SG" b="1" dirty="0">
                  <a:solidFill>
                    <a:srgbClr val="006600"/>
                  </a:solidFill>
                  <a:latin typeface="Courier New" pitchFamily="49" charset="0"/>
                  <a:cs typeface="Courier New" pitchFamily="49" charset="0"/>
                </a:rPr>
                <a:t>"</a:t>
              </a:r>
              <a:r>
                <a:rPr lang="en-SG" b="1" dirty="0">
                  <a:latin typeface="Courier New" pitchFamily="49" charset="0"/>
                  <a:cs typeface="Courier New" pitchFamily="49" charset="0"/>
                </a:rPr>
                <a:t>, enrolments[</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].module, </a:t>
              </a:r>
              <a:endParaRPr lang="en-SG" b="1" dirty="0" smtClean="0">
                <a:latin typeface="Courier New" pitchFamily="49" charset="0"/>
                <a:cs typeface="Courier New" pitchFamily="49" charset="0"/>
              </a:endParaRPr>
            </a:p>
            <a:p>
              <a:pPr>
                <a:tabLst>
                  <a:tab pos="444500" algn="l"/>
                  <a:tab pos="901700" algn="l"/>
                  <a:tab pos="1346200" algn="l"/>
                  <a:tab pos="1792288" algn="l"/>
                </a:tabLst>
                <a:defRPr/>
              </a:pPr>
              <a:r>
                <a:rPr lang="en-SG" b="1" dirty="0">
                  <a:latin typeface="Courier New" pitchFamily="49" charset="0"/>
                  <a:cs typeface="Courier New" pitchFamily="49" charset="0"/>
                </a:rPr>
                <a:t> </a:t>
              </a:r>
              <a:r>
                <a:rPr lang="en-SG" b="1" dirty="0" smtClean="0">
                  <a:latin typeface="Courier New" pitchFamily="49" charset="0"/>
                  <a:cs typeface="Courier New" pitchFamily="49" charset="0"/>
                </a:rPr>
                <a:t>               &amp;</a:t>
              </a:r>
              <a:r>
                <a:rPr lang="en-SG" b="1" dirty="0">
                  <a:latin typeface="Courier New" pitchFamily="49" charset="0"/>
                  <a:cs typeface="Courier New" pitchFamily="49" charset="0"/>
                </a:rPr>
                <a:t>enrolments[</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].students);</a:t>
              </a:r>
            </a:p>
            <a:p>
              <a:pPr>
                <a:tabLst>
                  <a:tab pos="444500" algn="l"/>
                  <a:tab pos="901700" algn="l"/>
                  <a:tab pos="1346200" algn="l"/>
                  <a:tab pos="1792288" algn="l"/>
                </a:tabLst>
                <a:defRPr/>
              </a:pPr>
              <a:endParaRPr lang="en-SG" b="1" dirty="0">
                <a:latin typeface="Courier New" pitchFamily="49" charset="0"/>
                <a:cs typeface="Courier New" pitchFamily="49" charset="0"/>
              </a:endParaRPr>
            </a:p>
            <a:p>
              <a:pPr>
                <a:tabLst>
                  <a:tab pos="444500" algn="l"/>
                  <a:tab pos="901700" algn="l"/>
                  <a:tab pos="1346200" algn="l"/>
                  <a:tab pos="1792288" algn="l"/>
                </a:tabLst>
                <a:defRPr/>
              </a:pPr>
              <a:r>
                <a:rPr lang="en-SG" b="1" dirty="0">
                  <a:latin typeface="Courier New" pitchFamily="49" charset="0"/>
                  <a:cs typeface="Courier New" pitchFamily="49" charset="0"/>
                </a:rPr>
                <a:t>	</a:t>
              </a:r>
              <a:r>
                <a:rPr lang="en-SG" b="1" dirty="0" err="1">
                  <a:latin typeface="Courier New" pitchFamily="49" charset="0"/>
                  <a:cs typeface="Courier New" pitchFamily="49" charset="0"/>
                </a:rPr>
                <a:t>insertionSort</a:t>
              </a:r>
              <a:r>
                <a:rPr lang="en-SG" b="1" dirty="0">
                  <a:latin typeface="Courier New" pitchFamily="49" charset="0"/>
                  <a:cs typeface="Courier New" pitchFamily="49" charset="0"/>
                </a:rPr>
                <a:t>(enrolments, MAX_MODULES);</a:t>
              </a:r>
            </a:p>
            <a:p>
              <a:pPr>
                <a:tabLst>
                  <a:tab pos="444500" algn="l"/>
                  <a:tab pos="901700" algn="l"/>
                  <a:tab pos="1346200" algn="l"/>
                  <a:tab pos="1792288" algn="l"/>
                </a:tabLst>
                <a:defRPr/>
              </a:pPr>
              <a:endParaRPr lang="en-SG" b="1" dirty="0">
                <a:latin typeface="Courier New" pitchFamily="49" charset="0"/>
                <a:cs typeface="Courier New" pitchFamily="49" charset="0"/>
              </a:endParaRPr>
            </a:p>
            <a:p>
              <a:pPr>
                <a:tabLst>
                  <a:tab pos="444500" algn="l"/>
                  <a:tab pos="901700" algn="l"/>
                  <a:tab pos="1346200" algn="l"/>
                  <a:tab pos="1792288" algn="l"/>
                </a:tabLst>
                <a:defRPr/>
              </a:pPr>
              <a:r>
                <a:rPr lang="en-SG" b="1" dirty="0">
                  <a:latin typeface="Courier New" pitchFamily="49" charset="0"/>
                  <a:cs typeface="Courier New" pitchFamily="49" charset="0"/>
                </a:rPr>
                <a:t>	</a:t>
              </a:r>
              <a:r>
                <a:rPr lang="en-SG" b="1" dirty="0" err="1">
                  <a:latin typeface="Courier New" pitchFamily="49" charset="0"/>
                  <a:cs typeface="Courier New" pitchFamily="49" charset="0"/>
                </a:rPr>
                <a:t>printf</a:t>
              </a:r>
              <a:r>
                <a:rPr lang="en-SG" b="1" dirty="0">
                  <a:latin typeface="Courier New" pitchFamily="49" charset="0"/>
                  <a:cs typeface="Courier New" pitchFamily="49" charset="0"/>
                </a:rPr>
                <a:t>(</a:t>
              </a:r>
              <a:r>
                <a:rPr lang="en-SG" b="1" dirty="0">
                  <a:solidFill>
                    <a:srgbClr val="006600"/>
                  </a:solidFill>
                  <a:latin typeface="Courier New" pitchFamily="49" charset="0"/>
                  <a:cs typeface="Courier New" pitchFamily="49" charset="0"/>
                </a:rPr>
                <a:t>"Sorted by student enrolment:</a:t>
              </a:r>
              <a:r>
                <a:rPr lang="en-SG" b="1" dirty="0">
                  <a:solidFill>
                    <a:srgbClr val="FF0000"/>
                  </a:solidFill>
                  <a:latin typeface="Courier New" pitchFamily="49" charset="0"/>
                  <a:cs typeface="Courier New" pitchFamily="49" charset="0"/>
                </a:rPr>
                <a:t>\n</a:t>
              </a:r>
              <a:r>
                <a:rPr lang="en-SG" b="1" dirty="0">
                  <a:solidFill>
                    <a:srgbClr val="006600"/>
                  </a:solidFill>
                  <a:latin typeface="Courier New" pitchFamily="49" charset="0"/>
                  <a:cs typeface="Courier New" pitchFamily="49" charset="0"/>
                </a:rPr>
                <a:t>"</a:t>
              </a:r>
              <a:r>
                <a:rPr lang="en-SG" b="1" dirty="0">
                  <a:latin typeface="Courier New" pitchFamily="49" charset="0"/>
                  <a:cs typeface="Courier New" pitchFamily="49" charset="0"/>
                </a:rPr>
                <a:t>);</a:t>
              </a:r>
            </a:p>
            <a:p>
              <a:pPr>
                <a:tabLst>
                  <a:tab pos="444500" algn="l"/>
                  <a:tab pos="901700" algn="l"/>
                  <a:tab pos="1346200" algn="l"/>
                  <a:tab pos="1792288"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for</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r>
                <a:rPr lang="en-SG" b="1" dirty="0">
                  <a:solidFill>
                    <a:srgbClr val="006600"/>
                  </a:solidFill>
                  <a:latin typeface="Courier New" pitchFamily="49" charset="0"/>
                  <a:cs typeface="Courier New" pitchFamily="49" charset="0"/>
                </a:rPr>
                <a:t>0</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&lt;MAX_MODULES;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p>
            <a:p>
              <a:pPr>
                <a:tabLst>
                  <a:tab pos="444500" algn="l"/>
                  <a:tab pos="901700" algn="l"/>
                  <a:tab pos="1346200" algn="l"/>
                  <a:tab pos="1792288" algn="l"/>
                </a:tabLst>
                <a:defRPr/>
              </a:pPr>
              <a:r>
                <a:rPr lang="en-SG" b="1" dirty="0">
                  <a:latin typeface="Courier New" pitchFamily="49" charset="0"/>
                  <a:cs typeface="Courier New" pitchFamily="49" charset="0"/>
                </a:rPr>
                <a:t>		</a:t>
              </a:r>
              <a:r>
                <a:rPr lang="en-SG" b="1" dirty="0" err="1">
                  <a:latin typeface="Courier New" pitchFamily="49" charset="0"/>
                  <a:cs typeface="Courier New" pitchFamily="49" charset="0"/>
                </a:rPr>
                <a:t>printf</a:t>
              </a:r>
              <a:r>
                <a:rPr lang="en-SG" b="1" dirty="0">
                  <a:latin typeface="Courier New" pitchFamily="49" charset="0"/>
                  <a:cs typeface="Courier New" pitchFamily="49" charset="0"/>
                </a:rPr>
                <a:t>(</a:t>
              </a:r>
              <a:r>
                <a:rPr lang="en-SG" b="1" dirty="0">
                  <a:solidFill>
                    <a:srgbClr val="006600"/>
                  </a:solidFill>
                  <a:latin typeface="Courier New" pitchFamily="49" charset="0"/>
                  <a:cs typeface="Courier New" pitchFamily="49" charset="0"/>
                </a:rPr>
                <a:t>"</a:t>
              </a:r>
              <a:r>
                <a:rPr lang="en-SG" b="1" dirty="0">
                  <a:solidFill>
                    <a:srgbClr val="FF0000"/>
                  </a:solidFill>
                  <a:latin typeface="Courier New" pitchFamily="49" charset="0"/>
                  <a:cs typeface="Courier New" pitchFamily="49" charset="0"/>
                </a:rPr>
                <a:t>%s\</a:t>
              </a:r>
              <a:r>
                <a:rPr lang="en-SG" b="1" dirty="0" err="1">
                  <a:solidFill>
                    <a:srgbClr val="FF0000"/>
                  </a:solidFill>
                  <a:latin typeface="Courier New" pitchFamily="49" charset="0"/>
                  <a:cs typeface="Courier New" pitchFamily="49" charset="0"/>
                </a:rPr>
                <a:t>t%d</a:t>
              </a:r>
              <a:r>
                <a:rPr lang="en-SG" b="1" dirty="0">
                  <a:solidFill>
                    <a:srgbClr val="FF0000"/>
                  </a:solidFill>
                  <a:latin typeface="Courier New" pitchFamily="49" charset="0"/>
                  <a:cs typeface="Courier New" pitchFamily="49" charset="0"/>
                </a:rPr>
                <a:t>\n</a:t>
              </a:r>
              <a:r>
                <a:rPr lang="en-SG" b="1" dirty="0">
                  <a:solidFill>
                    <a:srgbClr val="006600"/>
                  </a:solidFill>
                  <a:latin typeface="Courier New" pitchFamily="49" charset="0"/>
                  <a:cs typeface="Courier New" pitchFamily="49" charset="0"/>
                </a:rPr>
                <a:t>"</a:t>
              </a:r>
              <a:r>
                <a:rPr lang="en-SG" b="1" dirty="0">
                  <a:latin typeface="Courier New" pitchFamily="49" charset="0"/>
                  <a:cs typeface="Courier New" pitchFamily="49" charset="0"/>
                </a:rPr>
                <a:t>, enrolments[</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].module, </a:t>
              </a:r>
            </a:p>
            <a:p>
              <a:pPr>
                <a:tabLst>
                  <a:tab pos="444500" algn="l"/>
                  <a:tab pos="901700" algn="l"/>
                  <a:tab pos="1346200" algn="l"/>
                  <a:tab pos="1792288" algn="l"/>
                </a:tabLst>
                <a:defRPr/>
              </a:pPr>
              <a:r>
                <a:rPr lang="en-SG" b="1" dirty="0">
                  <a:latin typeface="Courier New" pitchFamily="49" charset="0"/>
                  <a:cs typeface="Courier New" pitchFamily="49" charset="0"/>
                </a:rPr>
                <a:t>		                   enrolments[</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].students);</a:t>
              </a:r>
            </a:p>
            <a:p>
              <a:pPr>
                <a:tabLst>
                  <a:tab pos="444500" algn="l"/>
                  <a:tab pos="901700" algn="l"/>
                  <a:tab pos="1346200" algn="l"/>
                  <a:tab pos="1792288" algn="l"/>
                </a:tabLst>
                <a:defRPr/>
              </a:pPr>
              <a:endParaRPr lang="en-SG" b="1" dirty="0">
                <a:latin typeface="Courier New" pitchFamily="49" charset="0"/>
                <a:cs typeface="Courier New" pitchFamily="49" charset="0"/>
              </a:endParaRPr>
            </a:p>
            <a:p>
              <a:pPr>
                <a:tabLst>
                  <a:tab pos="444500" algn="l"/>
                  <a:tab pos="901700" algn="l"/>
                  <a:tab pos="1346200" algn="l"/>
                  <a:tab pos="1792288"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return</a:t>
              </a:r>
              <a:r>
                <a:rPr lang="en-SG" b="1" dirty="0">
                  <a:latin typeface="Courier New" pitchFamily="49" charset="0"/>
                  <a:cs typeface="Courier New" pitchFamily="49" charset="0"/>
                </a:rPr>
                <a:t> </a:t>
              </a:r>
              <a:r>
                <a:rPr lang="en-SG" b="1" dirty="0">
                  <a:solidFill>
                    <a:srgbClr val="006600"/>
                  </a:solidFill>
                  <a:latin typeface="Courier New" pitchFamily="49" charset="0"/>
                  <a:cs typeface="Courier New" pitchFamily="49" charset="0"/>
                </a:rPr>
                <a:t>0</a:t>
              </a:r>
              <a:r>
                <a:rPr lang="en-SG" b="1" dirty="0">
                  <a:latin typeface="Courier New" pitchFamily="49" charset="0"/>
                  <a:cs typeface="Courier New" pitchFamily="49" charset="0"/>
                </a:rPr>
                <a:t>;</a:t>
              </a:r>
            </a:p>
            <a:p>
              <a:pPr>
                <a:tabLst>
                  <a:tab pos="444500" algn="l"/>
                  <a:tab pos="901700" algn="l"/>
                  <a:tab pos="1346200" algn="l"/>
                  <a:tab pos="1792288" algn="l"/>
                </a:tabLst>
                <a:defRPr/>
              </a:pPr>
              <a:r>
                <a:rPr lang="en-SG" b="1" dirty="0">
                  <a:latin typeface="Courier New" pitchFamily="49" charset="0"/>
                  <a:cs typeface="Courier New" pitchFamily="49" charset="0"/>
                </a:rPr>
                <a:t>}</a:t>
              </a:r>
            </a:p>
          </p:txBody>
        </p:sp>
        <p:sp>
          <p:nvSpPr>
            <p:cNvPr id="15" name="Rectangle 14"/>
            <p:cNvSpPr/>
            <p:nvPr/>
          </p:nvSpPr>
          <p:spPr>
            <a:xfrm>
              <a:off x="6789179" y="1140102"/>
              <a:ext cx="1800493"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Week12_ModuleSorting.c</a:t>
              </a:r>
              <a:endParaRPr lang="en-SG" sz="1100" dirty="0"/>
            </a:p>
          </p:txBody>
        </p:sp>
      </p:grpSp>
      <p:sp>
        <p:nvSpPr>
          <p:cNvPr id="16" name="Line Callout 2 (Border and Accent Bar) 15"/>
          <p:cNvSpPr/>
          <p:nvPr/>
        </p:nvSpPr>
        <p:spPr bwMode="auto">
          <a:xfrm>
            <a:off x="6731496" y="3286806"/>
            <a:ext cx="1955304" cy="646331"/>
          </a:xfrm>
          <a:prstGeom prst="accentBorderCallout2">
            <a:avLst>
              <a:gd name="adj1" fmla="val 63558"/>
              <a:gd name="adj2" fmla="val -5252"/>
              <a:gd name="adj3" fmla="val 65516"/>
              <a:gd name="adj4" fmla="val -49492"/>
              <a:gd name="adj5" fmla="val 103141"/>
              <a:gd name="adj6" fmla="val -127831"/>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wrap="square">
            <a:spAutoFit/>
          </a:bodyPr>
          <a:lstStyle/>
          <a:p>
            <a:pPr>
              <a:defRPr/>
            </a:pPr>
            <a:r>
              <a:rPr lang="en-US" dirty="0" smtClean="0">
                <a:latin typeface="Calibri" pitchFamily="34" charset="0"/>
                <a:cs typeface="Calibri" pitchFamily="34" charset="0"/>
              </a:rPr>
              <a:t>pass an array of </a:t>
            </a:r>
            <a:r>
              <a:rPr lang="en-US" dirty="0" err="1" smtClean="0">
                <a:solidFill>
                  <a:srgbClr val="C00000"/>
                </a:solidFill>
                <a:latin typeface="Calibri" pitchFamily="34" charset="0"/>
                <a:cs typeface="Calibri" pitchFamily="34" charset="0"/>
              </a:rPr>
              <a:t>enrolment_t</a:t>
            </a:r>
            <a:r>
              <a:rPr lang="en-US" dirty="0" smtClean="0">
                <a:solidFill>
                  <a:srgbClr val="C00000"/>
                </a:solidFill>
                <a:latin typeface="Calibri" pitchFamily="34" charset="0"/>
                <a:cs typeface="Calibri" pitchFamily="34" charset="0"/>
              </a:rPr>
              <a:t> </a:t>
            </a:r>
            <a:r>
              <a:rPr lang="en-US" dirty="0" smtClean="0">
                <a:latin typeface="Calibri" pitchFamily="34" charset="0"/>
                <a:cs typeface="Calibri" pitchFamily="34" charset="0"/>
              </a:rPr>
              <a:t>type</a:t>
            </a:r>
            <a:endParaRPr lang="en-SG" dirty="0">
              <a:latin typeface="Calibri" pitchFamily="34" charset="0"/>
              <a:cs typeface="Calibri" pitchFamily="34" charset="0"/>
            </a:endParaRPr>
          </a:p>
        </p:txBody>
      </p:sp>
      <p:sp>
        <p:nvSpPr>
          <p:cNvPr id="17" name="Line Callout 2 (Border and Accent Bar) 16"/>
          <p:cNvSpPr/>
          <p:nvPr/>
        </p:nvSpPr>
        <p:spPr bwMode="auto">
          <a:xfrm>
            <a:off x="6432076" y="1793287"/>
            <a:ext cx="1926616" cy="646331"/>
          </a:xfrm>
          <a:prstGeom prst="accentBorderCallout2">
            <a:avLst>
              <a:gd name="adj1" fmla="val 61718"/>
              <a:gd name="adj2" fmla="val -4794"/>
              <a:gd name="adj3" fmla="val 65516"/>
              <a:gd name="adj4" fmla="val -49492"/>
              <a:gd name="adj5" fmla="val 30520"/>
              <a:gd name="adj6" fmla="val -156972"/>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wrap="square">
            <a:spAutoFit/>
          </a:bodyPr>
          <a:lstStyle/>
          <a:p>
            <a:pPr>
              <a:defRPr/>
            </a:pPr>
            <a:r>
              <a:rPr lang="en-US" dirty="0" smtClean="0">
                <a:latin typeface="Calibri" pitchFamily="34" charset="0"/>
                <a:cs typeface="Calibri" pitchFamily="34" charset="0"/>
              </a:rPr>
              <a:t>define an array of</a:t>
            </a:r>
          </a:p>
          <a:p>
            <a:pPr>
              <a:defRPr/>
            </a:pPr>
            <a:r>
              <a:rPr lang="en-US" dirty="0" err="1" smtClean="0">
                <a:solidFill>
                  <a:srgbClr val="C00000"/>
                </a:solidFill>
                <a:latin typeface="Calibri" pitchFamily="34" charset="0"/>
                <a:cs typeface="Calibri" pitchFamily="34" charset="0"/>
              </a:rPr>
              <a:t>enrolment_t</a:t>
            </a:r>
            <a:r>
              <a:rPr lang="en-US" dirty="0" smtClean="0">
                <a:solidFill>
                  <a:srgbClr val="C00000"/>
                </a:solidFill>
                <a:latin typeface="Calibri" pitchFamily="34" charset="0"/>
                <a:cs typeface="Calibri" pitchFamily="34" charset="0"/>
              </a:rPr>
              <a:t> </a:t>
            </a:r>
            <a:r>
              <a:rPr lang="en-US" dirty="0" smtClean="0">
                <a:latin typeface="Calibri" pitchFamily="34" charset="0"/>
                <a:cs typeface="Calibri" pitchFamily="34" charset="0"/>
              </a:rPr>
              <a:t>type</a:t>
            </a:r>
            <a:endParaRPr lang="en-SG" dirty="0">
              <a:latin typeface="Calibri" pitchFamily="34" charset="0"/>
              <a:cs typeface="Calibri" pitchFamily="34" charset="0"/>
            </a:endParaRPr>
          </a:p>
        </p:txBody>
      </p:sp>
    </p:spTree>
    <p:extLst>
      <p:ext uri="{BB962C8B-B14F-4D97-AF65-F5344CB8AC3E}">
        <p14:creationId xmlns:p14="http://schemas.microsoft.com/office/powerpoint/2010/main" val="24011889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cs typeface="Arial" pitchFamily="34" charset="0"/>
              </a:rPr>
              <a:t>11. Demo #6: Array of Structures </a:t>
            </a:r>
            <a:r>
              <a:rPr lang="en-GB" dirty="0" smtClean="0">
                <a:cs typeface="Arial" pitchFamily="34" charset="0"/>
              </a:rPr>
              <a:t>(5/5)</a:t>
            </a:r>
            <a:endParaRPr lang="en-SG" dirty="0"/>
          </a:p>
        </p:txBody>
      </p:sp>
      <p:sp>
        <p:nvSpPr>
          <p:cNvPr id="2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5"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37</a:t>
            </a:fld>
            <a:endParaRPr lang="en-US" sz="1000" dirty="0"/>
          </a:p>
        </p:txBody>
      </p:sp>
      <p:grpSp>
        <p:nvGrpSpPr>
          <p:cNvPr id="10" name="Group 9"/>
          <p:cNvGrpSpPr/>
          <p:nvPr/>
        </p:nvGrpSpPr>
        <p:grpSpPr>
          <a:xfrm>
            <a:off x="365759" y="1125981"/>
            <a:ext cx="8460589" cy="5355312"/>
            <a:chOff x="365759" y="1136739"/>
            <a:chExt cx="8460589" cy="5355312"/>
          </a:xfrm>
        </p:grpSpPr>
        <p:sp>
          <p:nvSpPr>
            <p:cNvPr id="11" name="TextBox 10"/>
            <p:cNvSpPr txBox="1"/>
            <p:nvPr/>
          </p:nvSpPr>
          <p:spPr bwMode="auto">
            <a:xfrm>
              <a:off x="365759" y="1136739"/>
              <a:ext cx="8455511" cy="5355312"/>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tabLst>
                  <a:tab pos="536575" algn="l"/>
                  <a:tab pos="1074738" algn="l"/>
                  <a:tab pos="1611313" algn="l"/>
                  <a:tab pos="2149475" algn="l"/>
                </a:tabLst>
                <a:defRPr>
                  <a:solidFill>
                    <a:schemeClr val="tx1"/>
                  </a:solidFill>
                  <a:latin typeface="Arial" charset="0"/>
                  <a:cs typeface="Arial" charset="0"/>
                </a:defRPr>
              </a:lvl1pPr>
              <a:lvl2pPr marL="742950" indent="-285750" eaLnBrk="0" hangingPunct="0">
                <a:tabLst>
                  <a:tab pos="536575" algn="l"/>
                  <a:tab pos="1074738" algn="l"/>
                  <a:tab pos="1611313" algn="l"/>
                  <a:tab pos="2149475" algn="l"/>
                </a:tabLst>
                <a:defRPr>
                  <a:solidFill>
                    <a:schemeClr val="tx1"/>
                  </a:solidFill>
                  <a:latin typeface="Arial" charset="0"/>
                  <a:cs typeface="Arial" charset="0"/>
                </a:defRPr>
              </a:lvl2pPr>
              <a:lvl3pPr marL="1143000" indent="-228600" eaLnBrk="0" hangingPunct="0">
                <a:tabLst>
                  <a:tab pos="536575" algn="l"/>
                  <a:tab pos="1074738" algn="l"/>
                  <a:tab pos="1611313" algn="l"/>
                  <a:tab pos="2149475" algn="l"/>
                </a:tabLst>
                <a:defRPr>
                  <a:solidFill>
                    <a:schemeClr val="tx1"/>
                  </a:solidFill>
                  <a:latin typeface="Arial" charset="0"/>
                  <a:cs typeface="Arial" charset="0"/>
                </a:defRPr>
              </a:lvl3pPr>
              <a:lvl4pPr marL="1600200" indent="-228600" eaLnBrk="0" hangingPunct="0">
                <a:tabLst>
                  <a:tab pos="536575" algn="l"/>
                  <a:tab pos="1074738" algn="l"/>
                  <a:tab pos="1611313" algn="l"/>
                  <a:tab pos="2149475" algn="l"/>
                </a:tabLst>
                <a:defRPr>
                  <a:solidFill>
                    <a:schemeClr val="tx1"/>
                  </a:solidFill>
                  <a:latin typeface="Arial" charset="0"/>
                  <a:cs typeface="Arial" charset="0"/>
                </a:defRPr>
              </a:lvl4pPr>
              <a:lvl5pPr marL="2057400" indent="-228600" eaLnBrk="0" hangingPunct="0">
                <a:tabLst>
                  <a:tab pos="536575" algn="l"/>
                  <a:tab pos="1074738" algn="l"/>
                  <a:tab pos="1611313" algn="l"/>
                  <a:tab pos="2149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36575" algn="l"/>
                  <a:tab pos="1074738" algn="l"/>
                  <a:tab pos="1611313" algn="l"/>
                  <a:tab pos="2149475" algn="l"/>
                </a:tabLst>
                <a:defRPr>
                  <a:solidFill>
                    <a:schemeClr val="tx1"/>
                  </a:solidFill>
                  <a:latin typeface="Arial" charset="0"/>
                  <a:cs typeface="Arial" charset="0"/>
                </a:defRPr>
              </a:lvl9pPr>
            </a:lstStyle>
            <a:p>
              <a:pPr>
                <a:tabLst>
                  <a:tab pos="444500" algn="l"/>
                  <a:tab pos="901700" algn="l"/>
                  <a:tab pos="1346200" algn="l"/>
                  <a:tab pos="1792288" algn="l"/>
                  <a:tab pos="2236788" algn="l"/>
                  <a:tab pos="2687638" algn="l"/>
                </a:tabLst>
                <a:defRPr/>
              </a:pPr>
              <a:r>
                <a:rPr lang="en-SG" b="1" dirty="0">
                  <a:solidFill>
                    <a:srgbClr val="800000"/>
                  </a:solidFill>
                  <a:latin typeface="Courier New" pitchFamily="49" charset="0"/>
                </a:rPr>
                <a:t>// Sort by number of students in each module</a:t>
              </a:r>
            </a:p>
            <a:p>
              <a:pPr>
                <a:tabLst>
                  <a:tab pos="444500" algn="l"/>
                  <a:tab pos="901700" algn="l"/>
                  <a:tab pos="1346200" algn="l"/>
                  <a:tab pos="1792288" algn="l"/>
                  <a:tab pos="2236788" algn="l"/>
                  <a:tab pos="2687638" algn="l"/>
                </a:tabLst>
                <a:defRPr/>
              </a:pPr>
              <a:r>
                <a:rPr lang="en-SG" b="1" dirty="0">
                  <a:solidFill>
                    <a:srgbClr val="0000FF"/>
                  </a:solidFill>
                  <a:latin typeface="Courier New" pitchFamily="49" charset="0"/>
                  <a:cs typeface="Courier New" pitchFamily="49" charset="0"/>
                </a:rPr>
                <a:t>void</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insertionSort</a:t>
              </a:r>
              <a:r>
                <a:rPr lang="en-SG" b="1" dirty="0">
                  <a:latin typeface="Courier New" pitchFamily="49" charset="0"/>
                  <a:cs typeface="Courier New" pitchFamily="49" charset="0"/>
                </a:rPr>
                <a:t>(</a:t>
              </a:r>
              <a:r>
                <a:rPr lang="en-SG" b="1" dirty="0" err="1">
                  <a:solidFill>
                    <a:srgbClr val="CC6600"/>
                  </a:solidFill>
                  <a:latin typeface="Courier New" pitchFamily="49" charset="0"/>
                </a:rPr>
                <a:t>enrolment_t</a:t>
              </a:r>
              <a:r>
                <a:rPr lang="en-SG" b="1" dirty="0">
                  <a:solidFill>
                    <a:srgbClr val="CC6600"/>
                  </a:solidFill>
                  <a:latin typeface="Courier New" pitchFamily="49" charset="0"/>
                </a:rPr>
                <a:t> </a:t>
              </a:r>
              <a:r>
                <a:rPr lang="en-SG" b="1" dirty="0" err="1">
                  <a:latin typeface="Courier New" pitchFamily="49" charset="0"/>
                  <a:cs typeface="Courier New" pitchFamily="49" charset="0"/>
                </a:rPr>
                <a:t>arr</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int</a:t>
              </a:r>
              <a:r>
                <a:rPr lang="en-SG" b="1" dirty="0">
                  <a:latin typeface="Courier New" pitchFamily="49" charset="0"/>
                  <a:cs typeface="Courier New" pitchFamily="49" charset="0"/>
                </a:rPr>
                <a:t> size) </a:t>
              </a:r>
            </a:p>
            <a:p>
              <a:pPr>
                <a:tabLst>
                  <a:tab pos="444500" algn="l"/>
                  <a:tab pos="901700" algn="l"/>
                  <a:tab pos="1346200" algn="l"/>
                  <a:tab pos="1792288" algn="l"/>
                  <a:tab pos="2236788" algn="l"/>
                  <a:tab pos="2687638" algn="l"/>
                </a:tabLst>
                <a:defRPr/>
              </a:pPr>
              <a:r>
                <a:rPr lang="en-SG" b="1" dirty="0">
                  <a:latin typeface="Courier New" pitchFamily="49" charset="0"/>
                  <a:cs typeface="Courier New" pitchFamily="49" charset="0"/>
                </a:rPr>
                <a:t>{</a:t>
              </a:r>
            </a:p>
            <a:p>
              <a:pPr>
                <a:tabLst>
                  <a:tab pos="444500" algn="l"/>
                  <a:tab pos="901700" algn="l"/>
                  <a:tab pos="1346200" algn="l"/>
                  <a:tab pos="1792288" algn="l"/>
                  <a:tab pos="2236788" algn="l"/>
                  <a:tab pos="2687638" algn="l"/>
                </a:tabLst>
                <a:defRPr/>
              </a:pPr>
              <a:r>
                <a:rPr lang="en-SG" b="1" dirty="0">
                  <a:latin typeface="Courier New" pitchFamily="49" charset="0"/>
                  <a:cs typeface="Courier New" pitchFamily="49" charset="0"/>
                </a:rPr>
                <a:t>	</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 j;</a:t>
              </a:r>
            </a:p>
            <a:p>
              <a:pPr>
                <a:tabLst>
                  <a:tab pos="444500" algn="l"/>
                  <a:tab pos="901700" algn="l"/>
                  <a:tab pos="1346200" algn="l"/>
                  <a:tab pos="1792288" algn="l"/>
                  <a:tab pos="2236788" algn="l"/>
                  <a:tab pos="2687638" algn="l"/>
                </a:tabLst>
                <a:defRPr/>
              </a:pPr>
              <a:r>
                <a:rPr lang="en-SG" b="1" dirty="0">
                  <a:latin typeface="Courier New" pitchFamily="49" charset="0"/>
                  <a:cs typeface="Courier New" pitchFamily="49" charset="0"/>
                </a:rPr>
                <a:t>	</a:t>
              </a:r>
              <a:r>
                <a:rPr lang="en-SG" b="1" dirty="0" err="1">
                  <a:solidFill>
                    <a:srgbClr val="CC6600"/>
                  </a:solidFill>
                  <a:latin typeface="Courier New" pitchFamily="49" charset="0"/>
                </a:rPr>
                <a:t>enrolment_t</a:t>
              </a:r>
              <a:r>
                <a:rPr lang="en-SG" b="1" dirty="0">
                  <a:latin typeface="Courier New" pitchFamily="49" charset="0"/>
                  <a:cs typeface="Courier New" pitchFamily="49" charset="0"/>
                </a:rPr>
                <a:t> temp;</a:t>
              </a:r>
            </a:p>
            <a:p>
              <a:pPr>
                <a:tabLst>
                  <a:tab pos="444500" algn="l"/>
                  <a:tab pos="901700" algn="l"/>
                  <a:tab pos="1346200" algn="l"/>
                  <a:tab pos="1792288" algn="l"/>
                  <a:tab pos="2236788" algn="l"/>
                  <a:tab pos="2687638" algn="l"/>
                </a:tabLst>
                <a:defRPr/>
              </a:pPr>
              <a:endParaRPr lang="en-SG" b="1" dirty="0">
                <a:latin typeface="Courier New" pitchFamily="49" charset="0"/>
                <a:cs typeface="Courier New" pitchFamily="49" charset="0"/>
              </a:endParaRPr>
            </a:p>
            <a:p>
              <a:pPr>
                <a:tabLst>
                  <a:tab pos="444500" algn="l"/>
                  <a:tab pos="901700" algn="l"/>
                  <a:tab pos="1346200" algn="l"/>
                  <a:tab pos="1792288" algn="l"/>
                  <a:tab pos="2236788" algn="l"/>
                  <a:tab pos="2687638"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for</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r>
                <a:rPr lang="en-SG" b="1" dirty="0">
                  <a:solidFill>
                    <a:srgbClr val="006600"/>
                  </a:solidFill>
                  <a:latin typeface="Courier New" pitchFamily="49" charset="0"/>
                  <a:cs typeface="Courier New" pitchFamily="49" charset="0"/>
                </a:rPr>
                <a:t>1</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&lt;size;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 </a:t>
              </a:r>
            </a:p>
            <a:p>
              <a:pPr>
                <a:tabLst>
                  <a:tab pos="444500" algn="l"/>
                  <a:tab pos="901700" algn="l"/>
                  <a:tab pos="1346200" algn="l"/>
                  <a:tab pos="1792288" algn="l"/>
                  <a:tab pos="2236788" algn="l"/>
                  <a:tab pos="2687638" algn="l"/>
                </a:tabLst>
                <a:defRPr/>
              </a:pPr>
              <a:r>
                <a:rPr lang="en-SG" b="1" dirty="0">
                  <a:latin typeface="Courier New" pitchFamily="49" charset="0"/>
                  <a:cs typeface="Courier New" pitchFamily="49" charset="0"/>
                </a:rPr>
                <a:t>	{</a:t>
              </a:r>
            </a:p>
            <a:p>
              <a:pPr>
                <a:tabLst>
                  <a:tab pos="444500" algn="l"/>
                  <a:tab pos="901700" algn="l"/>
                  <a:tab pos="1346200" algn="l"/>
                  <a:tab pos="1792288" algn="l"/>
                  <a:tab pos="2236788" algn="l"/>
                  <a:tab pos="2687638" algn="l"/>
                </a:tabLst>
                <a:defRPr/>
              </a:pPr>
              <a:r>
                <a:rPr lang="en-SG" b="1" dirty="0">
                  <a:latin typeface="Courier New" pitchFamily="49" charset="0"/>
                  <a:cs typeface="Courier New" pitchFamily="49" charset="0"/>
                </a:rPr>
                <a:t>		temp = </a:t>
              </a:r>
              <a:r>
                <a:rPr lang="en-SG" b="1" dirty="0" err="1">
                  <a:latin typeface="Courier New" pitchFamily="49" charset="0"/>
                  <a:cs typeface="Courier New" pitchFamily="49" charset="0"/>
                </a:rPr>
                <a:t>arr</a:t>
              </a:r>
              <a:r>
                <a:rPr lang="en-SG" b="1" dirty="0">
                  <a:latin typeface="Courier New" pitchFamily="49" charset="0"/>
                  <a:cs typeface="Courier New" pitchFamily="49" charset="0"/>
                </a:rPr>
                <a:t>[</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p>
            <a:p>
              <a:pPr>
                <a:tabLst>
                  <a:tab pos="444500" algn="l"/>
                  <a:tab pos="901700" algn="l"/>
                  <a:tab pos="1346200" algn="l"/>
                  <a:tab pos="1792288" algn="l"/>
                  <a:tab pos="2236788" algn="l"/>
                  <a:tab pos="2687638" algn="l"/>
                </a:tabLst>
                <a:defRPr/>
              </a:pPr>
              <a:r>
                <a:rPr lang="en-SG" b="1" dirty="0">
                  <a:latin typeface="Courier New" pitchFamily="49" charset="0"/>
                  <a:cs typeface="Courier New" pitchFamily="49" charset="0"/>
                </a:rPr>
                <a:t>		j = i-</a:t>
              </a:r>
              <a:r>
                <a:rPr lang="en-SG" b="1" dirty="0">
                  <a:solidFill>
                    <a:srgbClr val="006600"/>
                  </a:solidFill>
                  <a:latin typeface="Courier New" pitchFamily="49" charset="0"/>
                  <a:cs typeface="Courier New" pitchFamily="49" charset="0"/>
                </a:rPr>
                <a:t>1</a:t>
              </a:r>
              <a:r>
                <a:rPr lang="en-SG" b="1" dirty="0">
                  <a:latin typeface="Courier New" pitchFamily="49" charset="0"/>
                  <a:cs typeface="Courier New" pitchFamily="49" charset="0"/>
                </a:rPr>
                <a:t>;</a:t>
              </a:r>
            </a:p>
            <a:p>
              <a:pPr>
                <a:tabLst>
                  <a:tab pos="444500" algn="l"/>
                  <a:tab pos="901700" algn="l"/>
                  <a:tab pos="1346200" algn="l"/>
                  <a:tab pos="1792288" algn="l"/>
                  <a:tab pos="2236788" algn="l"/>
                  <a:tab pos="2687638"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while</a:t>
              </a:r>
              <a:r>
                <a:rPr lang="en-SG" b="1" dirty="0">
                  <a:latin typeface="Courier New" pitchFamily="49" charset="0"/>
                  <a:cs typeface="Courier New" pitchFamily="49" charset="0"/>
                </a:rPr>
                <a:t> ((j &gt;= </a:t>
              </a:r>
              <a:r>
                <a:rPr lang="en-SG" b="1" dirty="0">
                  <a:solidFill>
                    <a:srgbClr val="006600"/>
                  </a:solidFill>
                  <a:latin typeface="Courier New" pitchFamily="49" charset="0"/>
                  <a:cs typeface="Courier New" pitchFamily="49" charset="0"/>
                </a:rPr>
                <a:t>0</a:t>
              </a:r>
              <a:r>
                <a:rPr lang="en-SG" b="1" dirty="0">
                  <a:latin typeface="Courier New" pitchFamily="49" charset="0"/>
                  <a:cs typeface="Courier New" pitchFamily="49" charset="0"/>
                </a:rPr>
                <a:t>) &amp;&amp; (</a:t>
              </a:r>
              <a:r>
                <a:rPr lang="en-SG" b="1" dirty="0" err="1">
                  <a:latin typeface="Courier New" pitchFamily="49" charset="0"/>
                  <a:cs typeface="Courier New" pitchFamily="49" charset="0"/>
                </a:rPr>
                <a:t>temp.students</a:t>
              </a:r>
              <a:r>
                <a:rPr lang="en-SG" b="1" dirty="0">
                  <a:latin typeface="Courier New" pitchFamily="49" charset="0"/>
                  <a:cs typeface="Courier New" pitchFamily="49" charset="0"/>
                </a:rPr>
                <a:t> &lt; </a:t>
              </a:r>
              <a:r>
                <a:rPr lang="en-SG" b="1" dirty="0" err="1">
                  <a:latin typeface="Courier New" pitchFamily="49" charset="0"/>
                  <a:cs typeface="Courier New" pitchFamily="49" charset="0"/>
                </a:rPr>
                <a:t>arr</a:t>
              </a:r>
              <a:r>
                <a:rPr lang="en-SG" b="1" dirty="0">
                  <a:latin typeface="Courier New" pitchFamily="49" charset="0"/>
                  <a:cs typeface="Courier New" pitchFamily="49" charset="0"/>
                </a:rPr>
                <a:t>[j].students))</a:t>
              </a:r>
            </a:p>
            <a:p>
              <a:pPr>
                <a:tabLst>
                  <a:tab pos="444500" algn="l"/>
                  <a:tab pos="901700" algn="l"/>
                  <a:tab pos="1346200" algn="l"/>
                  <a:tab pos="1792288" algn="l"/>
                  <a:tab pos="2236788" algn="l"/>
                  <a:tab pos="2687638" algn="l"/>
                </a:tabLst>
                <a:defRPr/>
              </a:pPr>
              <a:r>
                <a:rPr lang="en-SG" b="1" dirty="0">
                  <a:latin typeface="Courier New" pitchFamily="49" charset="0"/>
                  <a:cs typeface="Courier New" pitchFamily="49" charset="0"/>
                </a:rPr>
                <a:t>		{</a:t>
              </a:r>
            </a:p>
            <a:p>
              <a:pPr>
                <a:tabLst>
                  <a:tab pos="444500" algn="l"/>
                  <a:tab pos="901700" algn="l"/>
                  <a:tab pos="1346200" algn="l"/>
                  <a:tab pos="1792288" algn="l"/>
                  <a:tab pos="2236788" algn="l"/>
                  <a:tab pos="2687638" algn="l"/>
                </a:tabLst>
                <a:defRPr/>
              </a:pPr>
              <a:r>
                <a:rPr lang="en-SG" b="1" dirty="0">
                  <a:latin typeface="Courier New" pitchFamily="49" charset="0"/>
                  <a:cs typeface="Courier New" pitchFamily="49" charset="0"/>
                </a:rPr>
                <a:t>			</a:t>
              </a:r>
              <a:r>
                <a:rPr lang="en-SG" b="1" dirty="0">
                  <a:solidFill>
                    <a:srgbClr val="800000"/>
                  </a:solidFill>
                  <a:latin typeface="Courier New" pitchFamily="49" charset="0"/>
                </a:rPr>
                <a:t>/* shift elements to make space for </a:t>
              </a:r>
              <a:r>
                <a:rPr lang="en-SG" b="1" dirty="0" err="1">
                  <a:solidFill>
                    <a:srgbClr val="800000"/>
                  </a:solidFill>
                  <a:latin typeface="Courier New" pitchFamily="49" charset="0"/>
                </a:rPr>
                <a:t>arr</a:t>
              </a:r>
              <a:r>
                <a:rPr lang="en-SG" b="1" dirty="0">
                  <a:solidFill>
                    <a:srgbClr val="800000"/>
                  </a:solidFill>
                  <a:latin typeface="Courier New" pitchFamily="49" charset="0"/>
                </a:rPr>
                <a:t>[</a:t>
              </a:r>
              <a:r>
                <a:rPr lang="en-SG" b="1" dirty="0" err="1">
                  <a:solidFill>
                    <a:srgbClr val="800000"/>
                  </a:solidFill>
                  <a:latin typeface="Courier New" pitchFamily="49" charset="0"/>
                </a:rPr>
                <a:t>i</a:t>
              </a:r>
              <a:r>
                <a:rPr lang="en-SG" b="1" dirty="0">
                  <a:solidFill>
                    <a:srgbClr val="800000"/>
                  </a:solidFill>
                  <a:latin typeface="Courier New" pitchFamily="49" charset="0"/>
                </a:rPr>
                <a:t>] */</a:t>
              </a:r>
            </a:p>
            <a:p>
              <a:pPr>
                <a:tabLst>
                  <a:tab pos="444500" algn="l"/>
                  <a:tab pos="901700" algn="l"/>
                  <a:tab pos="1346200" algn="l"/>
                  <a:tab pos="1792288" algn="l"/>
                  <a:tab pos="2236788" algn="l"/>
                  <a:tab pos="2687638" algn="l"/>
                </a:tabLst>
                <a:defRPr/>
              </a:pPr>
              <a:r>
                <a:rPr lang="en-SG" b="1" dirty="0">
                  <a:latin typeface="Courier New" pitchFamily="49" charset="0"/>
                  <a:cs typeface="Courier New" pitchFamily="49" charset="0"/>
                </a:rPr>
                <a:t>			</a:t>
              </a:r>
              <a:r>
                <a:rPr lang="en-SG" b="1" dirty="0" err="1">
                  <a:latin typeface="Courier New" pitchFamily="49" charset="0"/>
                  <a:cs typeface="Courier New" pitchFamily="49" charset="0"/>
                </a:rPr>
                <a:t>arr</a:t>
              </a:r>
              <a:r>
                <a:rPr lang="en-SG" b="1" dirty="0">
                  <a:latin typeface="Courier New" pitchFamily="49" charset="0"/>
                  <a:cs typeface="Courier New" pitchFamily="49" charset="0"/>
                </a:rPr>
                <a:t>[j+</a:t>
              </a:r>
              <a:r>
                <a:rPr lang="en-SG" b="1" dirty="0">
                  <a:solidFill>
                    <a:srgbClr val="006600"/>
                  </a:solidFill>
                  <a:latin typeface="Courier New" pitchFamily="49" charset="0"/>
                  <a:cs typeface="Courier New" pitchFamily="49" charset="0"/>
                </a:rPr>
                <a:t>1</a:t>
              </a:r>
              <a:r>
                <a:rPr lang="en-SG" b="1" dirty="0">
                  <a:latin typeface="Courier New" pitchFamily="49" charset="0"/>
                  <a:cs typeface="Courier New" pitchFamily="49" charset="0"/>
                </a:rPr>
                <a:t>] = </a:t>
              </a:r>
              <a:r>
                <a:rPr lang="en-SG" b="1" dirty="0" err="1">
                  <a:latin typeface="Courier New" pitchFamily="49" charset="0"/>
                  <a:cs typeface="Courier New" pitchFamily="49" charset="0"/>
                </a:rPr>
                <a:t>arr</a:t>
              </a:r>
              <a:r>
                <a:rPr lang="en-SG" b="1" dirty="0">
                  <a:latin typeface="Courier New" pitchFamily="49" charset="0"/>
                  <a:cs typeface="Courier New" pitchFamily="49" charset="0"/>
                </a:rPr>
                <a:t>[j];</a:t>
              </a:r>
            </a:p>
            <a:p>
              <a:pPr>
                <a:tabLst>
                  <a:tab pos="444500" algn="l"/>
                  <a:tab pos="901700" algn="l"/>
                  <a:tab pos="1346200" algn="l"/>
                  <a:tab pos="1792288" algn="l"/>
                  <a:tab pos="2236788" algn="l"/>
                  <a:tab pos="2687638" algn="l"/>
                </a:tabLst>
                <a:defRPr/>
              </a:pPr>
              <a:r>
                <a:rPr lang="en-SG" b="1" dirty="0">
                  <a:latin typeface="Courier New" pitchFamily="49" charset="0"/>
                  <a:cs typeface="Courier New" pitchFamily="49" charset="0"/>
                </a:rPr>
                <a:t>			j--;</a:t>
              </a:r>
            </a:p>
            <a:p>
              <a:pPr>
                <a:tabLst>
                  <a:tab pos="444500" algn="l"/>
                  <a:tab pos="901700" algn="l"/>
                  <a:tab pos="1346200" algn="l"/>
                  <a:tab pos="1792288" algn="l"/>
                  <a:tab pos="2236788" algn="l"/>
                  <a:tab pos="2687638" algn="l"/>
                </a:tabLst>
                <a:defRPr/>
              </a:pPr>
              <a:r>
                <a:rPr lang="en-SG" b="1" dirty="0">
                  <a:latin typeface="Courier New" pitchFamily="49" charset="0"/>
                  <a:cs typeface="Courier New" pitchFamily="49" charset="0"/>
                </a:rPr>
                <a:t>		}</a:t>
              </a:r>
            </a:p>
            <a:p>
              <a:pPr>
                <a:tabLst>
                  <a:tab pos="444500" algn="l"/>
                  <a:tab pos="901700" algn="l"/>
                  <a:tab pos="1346200" algn="l"/>
                  <a:tab pos="1792288" algn="l"/>
                  <a:tab pos="2236788" algn="l"/>
                  <a:tab pos="2687638" algn="l"/>
                </a:tabLst>
                <a:defRPr/>
              </a:pPr>
              <a:r>
                <a:rPr lang="en-SG" b="1" dirty="0">
                  <a:latin typeface="Courier New" pitchFamily="49" charset="0"/>
                  <a:cs typeface="Courier New" pitchFamily="49" charset="0"/>
                </a:rPr>
                <a:t>		</a:t>
              </a:r>
              <a:r>
                <a:rPr lang="en-SG" b="1" dirty="0" err="1">
                  <a:latin typeface="Courier New" pitchFamily="49" charset="0"/>
                  <a:cs typeface="Courier New" pitchFamily="49" charset="0"/>
                </a:rPr>
                <a:t>arr</a:t>
              </a:r>
              <a:r>
                <a:rPr lang="en-SG" b="1" dirty="0">
                  <a:latin typeface="Courier New" pitchFamily="49" charset="0"/>
                  <a:cs typeface="Courier New" pitchFamily="49" charset="0"/>
                </a:rPr>
                <a:t>[j+</a:t>
              </a:r>
              <a:r>
                <a:rPr lang="en-SG" b="1" dirty="0">
                  <a:solidFill>
                    <a:srgbClr val="006600"/>
                  </a:solidFill>
                  <a:latin typeface="Courier New" pitchFamily="49" charset="0"/>
                  <a:cs typeface="Courier New" pitchFamily="49" charset="0"/>
                </a:rPr>
                <a:t>1</a:t>
              </a:r>
              <a:r>
                <a:rPr lang="en-SG" b="1" dirty="0">
                  <a:latin typeface="Courier New" pitchFamily="49" charset="0"/>
                  <a:cs typeface="Courier New" pitchFamily="49" charset="0"/>
                </a:rPr>
                <a:t>] = temp;</a:t>
              </a:r>
            </a:p>
            <a:p>
              <a:pPr>
                <a:tabLst>
                  <a:tab pos="444500" algn="l"/>
                  <a:tab pos="901700" algn="l"/>
                  <a:tab pos="1346200" algn="l"/>
                  <a:tab pos="1792288" algn="l"/>
                  <a:tab pos="2236788" algn="l"/>
                  <a:tab pos="2687638" algn="l"/>
                </a:tabLst>
                <a:defRPr/>
              </a:pPr>
              <a:r>
                <a:rPr lang="en-SG" b="1" dirty="0">
                  <a:latin typeface="Courier New" pitchFamily="49" charset="0"/>
                  <a:cs typeface="Courier New" pitchFamily="49" charset="0"/>
                </a:rPr>
                <a:t>	}</a:t>
              </a:r>
            </a:p>
            <a:p>
              <a:pPr>
                <a:tabLst>
                  <a:tab pos="444500" algn="l"/>
                  <a:tab pos="901700" algn="l"/>
                  <a:tab pos="1346200" algn="l"/>
                  <a:tab pos="1792288" algn="l"/>
                  <a:tab pos="2236788" algn="l"/>
                  <a:tab pos="2687638" algn="l"/>
                </a:tabLst>
                <a:defRPr/>
              </a:pPr>
              <a:r>
                <a:rPr lang="en-SG" b="1" dirty="0">
                  <a:latin typeface="Courier New" pitchFamily="49" charset="0"/>
                  <a:cs typeface="Courier New" pitchFamily="49" charset="0"/>
                </a:rPr>
                <a:t>}</a:t>
              </a:r>
            </a:p>
          </p:txBody>
        </p:sp>
        <p:sp>
          <p:nvSpPr>
            <p:cNvPr id="15" name="Rectangle 14"/>
            <p:cNvSpPr/>
            <p:nvPr/>
          </p:nvSpPr>
          <p:spPr>
            <a:xfrm>
              <a:off x="7025855" y="1140102"/>
              <a:ext cx="1800493"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defRPr/>
              </a:pPr>
              <a:r>
                <a:rPr lang="en-US" sz="1100" dirty="0" smtClean="0"/>
                <a:t>Week12_ModuleSorting.c</a:t>
              </a:r>
              <a:endParaRPr lang="en-SG" sz="1100" dirty="0"/>
            </a:p>
          </p:txBody>
        </p:sp>
      </p:grpSp>
      <p:sp>
        <p:nvSpPr>
          <p:cNvPr id="17" name="Line Callout 2 (Border and Accent Bar) 16"/>
          <p:cNvSpPr/>
          <p:nvPr/>
        </p:nvSpPr>
        <p:spPr bwMode="auto">
          <a:xfrm>
            <a:off x="6432076" y="1793287"/>
            <a:ext cx="1915858" cy="615553"/>
          </a:xfrm>
          <a:prstGeom prst="accentBorderCallout2">
            <a:avLst>
              <a:gd name="adj1" fmla="val 61718"/>
              <a:gd name="adj2" fmla="val -6087"/>
              <a:gd name="adj3" fmla="val 61837"/>
              <a:gd name="adj4" fmla="val -25896"/>
              <a:gd name="adj5" fmla="val -9952"/>
              <a:gd name="adj6" fmla="val -74976"/>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wrap="square">
            <a:spAutoFit/>
          </a:bodyPr>
          <a:lstStyle/>
          <a:p>
            <a:pPr>
              <a:defRPr/>
            </a:pPr>
            <a:r>
              <a:rPr lang="en-US" sz="1600" dirty="0" smtClean="0">
                <a:latin typeface="Arial" charset="0"/>
                <a:cs typeface="Arial" charset="0"/>
              </a:rPr>
              <a:t>receive an array of</a:t>
            </a:r>
          </a:p>
          <a:p>
            <a:pPr>
              <a:defRPr/>
            </a:pPr>
            <a:r>
              <a:rPr lang="en-US" dirty="0" err="1">
                <a:solidFill>
                  <a:srgbClr val="C00000"/>
                </a:solidFill>
                <a:latin typeface="Calibri" pitchFamily="34" charset="0"/>
                <a:cs typeface="Calibri" pitchFamily="34" charset="0"/>
              </a:rPr>
              <a:t>enrolme</a:t>
            </a:r>
            <a:r>
              <a:rPr lang="en-US" dirty="0" err="1">
                <a:solidFill>
                  <a:srgbClr val="C00000"/>
                </a:solidFill>
                <a:latin typeface="Calibri" pitchFamily="34" charset="0"/>
                <a:cs typeface="Calibri" pitchFamily="34" charset="0"/>
              </a:rPr>
              <a:t>nt_t</a:t>
            </a:r>
            <a:r>
              <a:rPr lang="en-US" sz="1600" dirty="0" smtClean="0">
                <a:solidFill>
                  <a:srgbClr val="C00000"/>
                </a:solidFill>
                <a:latin typeface="Arial" charset="0"/>
                <a:cs typeface="Arial" charset="0"/>
              </a:rPr>
              <a:t> </a:t>
            </a:r>
            <a:r>
              <a:rPr lang="en-US" sz="1600" dirty="0" smtClean="0">
                <a:latin typeface="Arial" charset="0"/>
                <a:cs typeface="Arial" charset="0"/>
              </a:rPr>
              <a:t>type</a:t>
            </a:r>
            <a:endParaRPr lang="en-SG" sz="1600" dirty="0">
              <a:latin typeface="Arial" charset="0"/>
              <a:cs typeface="Arial" charset="0"/>
            </a:endParaRPr>
          </a:p>
        </p:txBody>
      </p:sp>
      <p:sp>
        <p:nvSpPr>
          <p:cNvPr id="9" name="Line Callout 2 (Border and Accent Bar) 8"/>
          <p:cNvSpPr/>
          <p:nvPr/>
        </p:nvSpPr>
        <p:spPr bwMode="auto">
          <a:xfrm>
            <a:off x="6584476" y="2720229"/>
            <a:ext cx="1915858" cy="830997"/>
          </a:xfrm>
          <a:prstGeom prst="accentBorderCallout2">
            <a:avLst>
              <a:gd name="adj1" fmla="val 61718"/>
              <a:gd name="adj2" fmla="val -6087"/>
              <a:gd name="adj3" fmla="val 61837"/>
              <a:gd name="adj4" fmla="val -25896"/>
              <a:gd name="adj5" fmla="val 148255"/>
              <a:gd name="adj6" fmla="val -95190"/>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wrap="square">
            <a:spAutoFit/>
          </a:bodyPr>
          <a:lstStyle/>
          <a:p>
            <a:pPr>
              <a:defRPr/>
            </a:pPr>
            <a:r>
              <a:rPr lang="en-US" sz="1600" dirty="0" smtClean="0">
                <a:latin typeface="Arial" charset="0"/>
                <a:cs typeface="Arial" charset="0"/>
              </a:rPr>
              <a:t>compare modules according to </a:t>
            </a:r>
            <a:r>
              <a:rPr lang="en-US" sz="1600" dirty="0" smtClean="0">
                <a:latin typeface="Arial" charset="0"/>
                <a:cs typeface="Arial" charset="0"/>
              </a:rPr>
              <a:t>student enrol</a:t>
            </a:r>
            <a:r>
              <a:rPr lang="en-US" sz="1600" dirty="0" smtClean="0"/>
              <a:t>ment</a:t>
            </a:r>
            <a:endParaRPr lang="en-SG" sz="1600" dirty="0">
              <a:latin typeface="Arial" charset="0"/>
              <a:cs typeface="Arial" charset="0"/>
            </a:endParaRPr>
          </a:p>
        </p:txBody>
      </p:sp>
    </p:spTree>
    <p:extLst>
      <p:ext uri="{BB962C8B-B14F-4D97-AF65-F5344CB8AC3E}">
        <p14:creationId xmlns:p14="http://schemas.microsoft.com/office/powerpoint/2010/main" val="33833013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12. </a:t>
            </a:r>
            <a:r>
              <a:rPr lang="en-GB" dirty="0" smtClean="0"/>
              <a:t>Exercise </a:t>
            </a:r>
            <a:r>
              <a:rPr lang="en-GB" dirty="0"/>
              <a:t>#</a:t>
            </a:r>
            <a:r>
              <a:rPr lang="en-GB" dirty="0" smtClean="0"/>
              <a:t>3: </a:t>
            </a:r>
            <a:r>
              <a:rPr lang="en-GB" dirty="0"/>
              <a:t>Health Screen (1/2)</a:t>
            </a:r>
            <a:endParaRPr lang="en-SG" dirty="0"/>
          </a:p>
        </p:txBody>
      </p:sp>
      <p:sp>
        <p:nvSpPr>
          <p:cNvPr id="91" name="Content Placeholder 3"/>
          <p:cNvSpPr>
            <a:spLocks noGrp="1"/>
          </p:cNvSpPr>
          <p:nvPr>
            <p:ph idx="1"/>
          </p:nvPr>
        </p:nvSpPr>
        <p:spPr>
          <a:xfrm>
            <a:off x="457200" y="1371600"/>
            <a:ext cx="8229600" cy="4924425"/>
          </a:xfrm>
        </p:spPr>
        <p:txBody>
          <a:bodyPr>
            <a:spAutoFit/>
          </a:bodyPr>
          <a:lstStyle/>
          <a:p>
            <a:pPr>
              <a:spcBef>
                <a:spcPts val="1000"/>
              </a:spcBef>
            </a:pPr>
            <a:r>
              <a:rPr lang="en-US" dirty="0">
                <a:solidFill>
                  <a:schemeClr val="tx1"/>
                </a:solidFill>
              </a:rPr>
              <a:t>Write a program </a:t>
            </a:r>
            <a:r>
              <a:rPr lang="en-US" dirty="0" smtClean="0"/>
              <a:t>Week12_HealthScreen.c </a:t>
            </a:r>
            <a:r>
              <a:rPr lang="en-US" dirty="0">
                <a:solidFill>
                  <a:schemeClr val="tx1"/>
                </a:solidFill>
              </a:rPr>
              <a:t>to read in a list of health screen </a:t>
            </a:r>
            <a:r>
              <a:rPr lang="en-US" dirty="0" smtClean="0">
                <a:solidFill>
                  <a:schemeClr val="tx1"/>
                </a:solidFill>
              </a:rPr>
              <a:t>readings.</a:t>
            </a:r>
            <a:endParaRPr lang="en-US" dirty="0">
              <a:solidFill>
                <a:schemeClr val="tx1"/>
              </a:solidFill>
            </a:endParaRPr>
          </a:p>
          <a:p>
            <a:pPr lvl="1">
              <a:spcBef>
                <a:spcPts val="1000"/>
              </a:spcBef>
              <a:buFont typeface="Wingdings" pitchFamily="2" charset="2"/>
              <a:buChar char="q"/>
            </a:pPr>
            <a:r>
              <a:rPr lang="en-US" dirty="0"/>
              <a:t>Each input line represents a reading consisting of 2 numbers: a </a:t>
            </a:r>
            <a:r>
              <a:rPr lang="en-US" dirty="0">
                <a:solidFill>
                  <a:srgbClr val="0000FF"/>
                </a:solidFill>
                <a:latin typeface="Calibri" pitchFamily="34" charset="0"/>
                <a:cs typeface="Calibri" pitchFamily="34" charset="0"/>
              </a:rPr>
              <a:t>float</a:t>
            </a:r>
            <a:r>
              <a:rPr lang="en-US" dirty="0"/>
              <a:t> value indicating the health score, and an </a:t>
            </a:r>
            <a:r>
              <a:rPr lang="en-US" dirty="0" err="1">
                <a:solidFill>
                  <a:srgbClr val="0000FF"/>
                </a:solidFill>
                <a:latin typeface="Calibri" pitchFamily="34" charset="0"/>
                <a:cs typeface="Calibri" pitchFamily="34" charset="0"/>
              </a:rPr>
              <a:t>int</a:t>
            </a:r>
            <a:r>
              <a:rPr lang="en-US" dirty="0">
                <a:solidFill>
                  <a:srgbClr val="0000FF"/>
                </a:solidFill>
              </a:rPr>
              <a:t> </a:t>
            </a:r>
            <a:r>
              <a:rPr lang="en-US" dirty="0"/>
              <a:t>value indicating the number of people with that score</a:t>
            </a:r>
            <a:r>
              <a:rPr lang="en-US" dirty="0" smtClean="0">
                <a:solidFill>
                  <a:schemeClr val="tx1"/>
                </a:solidFill>
              </a:rPr>
              <a:t>.</a:t>
            </a:r>
          </a:p>
          <a:p>
            <a:pPr lvl="1">
              <a:spcBef>
                <a:spcPts val="1000"/>
              </a:spcBef>
              <a:buFont typeface="Wingdings" pitchFamily="2" charset="2"/>
              <a:buChar char="q"/>
            </a:pPr>
            <a:r>
              <a:rPr lang="en-US" dirty="0"/>
              <a:t>You may assume that there are at most 100 readings</a:t>
            </a:r>
          </a:p>
          <a:p>
            <a:pPr lvl="1">
              <a:spcBef>
                <a:spcPts val="1000"/>
              </a:spcBef>
              <a:buFont typeface="Wingdings" pitchFamily="2" charset="2"/>
              <a:buChar char="q"/>
            </a:pPr>
            <a:r>
              <a:rPr lang="en-US" dirty="0"/>
              <a:t>The input should end with the reading 0 0, or when 100 readings have been read</a:t>
            </a:r>
            <a:r>
              <a:rPr lang="en-US" dirty="0" smtClean="0"/>
              <a:t>.</a:t>
            </a:r>
            <a:endParaRPr lang="en-US" dirty="0">
              <a:solidFill>
                <a:schemeClr val="tx1"/>
              </a:solidFill>
            </a:endParaRPr>
          </a:p>
          <a:p>
            <a:pPr>
              <a:spcBef>
                <a:spcPts val="1000"/>
              </a:spcBef>
            </a:pPr>
            <a:r>
              <a:rPr lang="en-US" dirty="0">
                <a:solidFill>
                  <a:srgbClr val="9933FF"/>
                </a:solidFill>
              </a:rPr>
              <a:t>As the readings are gathered from various clinics, there might be duplicate scores in the input. You are to determine how many unique scores there </a:t>
            </a:r>
            <a:r>
              <a:rPr lang="en-US" dirty="0" smtClean="0">
                <a:solidFill>
                  <a:srgbClr val="9933FF"/>
                </a:solidFill>
              </a:rPr>
              <a:t>are.</a:t>
            </a:r>
          </a:p>
          <a:p>
            <a:pPr>
              <a:spcBef>
                <a:spcPts val="1000"/>
              </a:spcBef>
            </a:pPr>
            <a:r>
              <a:rPr lang="en-GB" dirty="0" smtClean="0">
                <a:solidFill>
                  <a:srgbClr val="C00000"/>
                </a:solidFill>
              </a:rPr>
              <a:t>This is your take-home exercise.</a:t>
            </a:r>
            <a:endParaRPr lang="en-US" dirty="0" smtClean="0">
              <a:solidFill>
                <a:srgbClr val="C00000"/>
              </a:solidFill>
            </a:endParaRPr>
          </a:p>
        </p:txBody>
      </p:sp>
      <p:sp>
        <p:nvSpPr>
          <p:cNvPr id="15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06"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38</a:t>
            </a:fld>
            <a:endParaRPr lang="en-US"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animEffect transition="in" filter="dissolve">
                                      <p:cBhvr>
                                        <p:cTn id="7" dur="500"/>
                                        <p:tgtEl>
                                          <p:spTgt spid="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1">
                                            <p:txEl>
                                              <p:pRg st="1" end="1"/>
                                            </p:txEl>
                                          </p:spTgt>
                                        </p:tgtEl>
                                        <p:attrNameLst>
                                          <p:attrName>style.visibility</p:attrName>
                                        </p:attrNameLst>
                                      </p:cBhvr>
                                      <p:to>
                                        <p:strVal val="visible"/>
                                      </p:to>
                                    </p:set>
                                    <p:animEffect transition="in" filter="dissolve">
                                      <p:cBhvr>
                                        <p:cTn id="12" dur="500"/>
                                        <p:tgtEl>
                                          <p:spTgt spid="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1">
                                            <p:txEl>
                                              <p:pRg st="2" end="2"/>
                                            </p:txEl>
                                          </p:spTgt>
                                        </p:tgtEl>
                                        <p:attrNameLst>
                                          <p:attrName>style.visibility</p:attrName>
                                        </p:attrNameLst>
                                      </p:cBhvr>
                                      <p:to>
                                        <p:strVal val="visible"/>
                                      </p:to>
                                    </p:set>
                                    <p:animEffect transition="in" filter="dissolve">
                                      <p:cBhvr>
                                        <p:cTn id="17" dur="500"/>
                                        <p:tgtEl>
                                          <p:spTgt spid="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1">
                                            <p:txEl>
                                              <p:pRg st="3" end="3"/>
                                            </p:txEl>
                                          </p:spTgt>
                                        </p:tgtEl>
                                        <p:attrNameLst>
                                          <p:attrName>style.visibility</p:attrName>
                                        </p:attrNameLst>
                                      </p:cBhvr>
                                      <p:to>
                                        <p:strVal val="visible"/>
                                      </p:to>
                                    </p:set>
                                    <p:animEffect transition="in" filter="dissolve">
                                      <p:cBhvr>
                                        <p:cTn id="22" dur="500"/>
                                        <p:tgtEl>
                                          <p:spTgt spid="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1">
                                            <p:txEl>
                                              <p:pRg st="4" end="4"/>
                                            </p:txEl>
                                          </p:spTgt>
                                        </p:tgtEl>
                                        <p:attrNameLst>
                                          <p:attrName>style.visibility</p:attrName>
                                        </p:attrNameLst>
                                      </p:cBhvr>
                                      <p:to>
                                        <p:strVal val="visible"/>
                                      </p:to>
                                    </p:set>
                                    <p:animEffect transition="in" filter="dissolve">
                                      <p:cBhvr>
                                        <p:cTn id="27" dur="500"/>
                                        <p:tgtEl>
                                          <p:spTgt spid="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1">
                                            <p:txEl>
                                              <p:pRg st="5" end="5"/>
                                            </p:txEl>
                                          </p:spTgt>
                                        </p:tgtEl>
                                        <p:attrNameLst>
                                          <p:attrName>style.visibility</p:attrName>
                                        </p:attrNameLst>
                                      </p:cBhvr>
                                      <p:to>
                                        <p:strVal val="visible"/>
                                      </p:to>
                                    </p:set>
                                    <p:animEffect transition="in" filter="dissolve">
                                      <p:cBhvr>
                                        <p:cTn id="32" dur="500"/>
                                        <p:tgtEl>
                                          <p:spTgt spid="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12. </a:t>
            </a:r>
            <a:r>
              <a:rPr lang="en-GB" dirty="0" smtClean="0"/>
              <a:t>Exercise </a:t>
            </a:r>
            <a:r>
              <a:rPr lang="en-GB" dirty="0"/>
              <a:t>#</a:t>
            </a:r>
            <a:r>
              <a:rPr lang="en-GB" dirty="0" smtClean="0"/>
              <a:t>3: </a:t>
            </a:r>
            <a:r>
              <a:rPr lang="en-GB" dirty="0"/>
              <a:t>Health Screen </a:t>
            </a:r>
            <a:r>
              <a:rPr lang="en-GB" dirty="0" smtClean="0"/>
              <a:t>(2/2</a:t>
            </a:r>
            <a:r>
              <a:rPr lang="en-GB" dirty="0"/>
              <a:t>)</a:t>
            </a:r>
            <a:endParaRPr lang="en-SG" dirty="0"/>
          </a:p>
        </p:txBody>
      </p:sp>
      <p:sp>
        <p:nvSpPr>
          <p:cNvPr id="91" name="Content Placeholder 3"/>
          <p:cNvSpPr>
            <a:spLocks noGrp="1"/>
          </p:cNvSpPr>
          <p:nvPr>
            <p:ph idx="1"/>
          </p:nvPr>
        </p:nvSpPr>
        <p:spPr>
          <a:xfrm>
            <a:off x="457200" y="1371600"/>
            <a:ext cx="8229600" cy="959237"/>
          </a:xfrm>
        </p:spPr>
        <p:txBody>
          <a:bodyPr>
            <a:spAutoFit/>
          </a:bodyPr>
          <a:lstStyle/>
          <a:p>
            <a:pPr>
              <a:spcBef>
                <a:spcPts val="1000"/>
              </a:spcBef>
            </a:pPr>
            <a:r>
              <a:rPr lang="en-US" dirty="0" smtClean="0">
                <a:solidFill>
                  <a:schemeClr val="tx1"/>
                </a:solidFill>
              </a:rPr>
              <a:t>Skeleton:</a:t>
            </a:r>
          </a:p>
          <a:p>
            <a:pPr>
              <a:spcBef>
                <a:spcPts val="1000"/>
              </a:spcBef>
            </a:pPr>
            <a:r>
              <a:rPr lang="en-US" dirty="0" smtClean="0">
                <a:solidFill>
                  <a:schemeClr val="tx1"/>
                </a:solidFill>
              </a:rPr>
              <a:t>Sample run:</a:t>
            </a:r>
          </a:p>
        </p:txBody>
      </p:sp>
      <p:sp>
        <p:nvSpPr>
          <p:cNvPr id="15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06"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39</a:t>
            </a:fld>
            <a:endParaRPr lang="en-US" sz="1000" dirty="0"/>
          </a:p>
        </p:txBody>
      </p:sp>
      <p:sp>
        <p:nvSpPr>
          <p:cNvPr id="7" name="TextBox 6"/>
          <p:cNvSpPr txBox="1"/>
          <p:nvPr/>
        </p:nvSpPr>
        <p:spPr>
          <a:xfrm>
            <a:off x="1738766" y="2359323"/>
            <a:ext cx="5245347" cy="3108543"/>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pPr>
              <a:defRPr/>
            </a:pPr>
            <a:r>
              <a:rPr lang="en-US" sz="1400" dirty="0">
                <a:solidFill>
                  <a:schemeClr val="tx1"/>
                </a:solidFill>
              </a:rPr>
              <a:t>Enter score and frequency (end with 0 0):</a:t>
            </a:r>
          </a:p>
          <a:p>
            <a:pPr>
              <a:defRPr/>
            </a:pPr>
            <a:r>
              <a:rPr lang="en-US" sz="1400" dirty="0" smtClean="0">
                <a:solidFill>
                  <a:srgbClr val="0000FF"/>
                </a:solidFill>
              </a:rPr>
              <a:t>5.2135	3</a:t>
            </a:r>
            <a:endParaRPr lang="en-US" sz="1400" dirty="0">
              <a:solidFill>
                <a:srgbClr val="0000FF"/>
              </a:solidFill>
            </a:endParaRPr>
          </a:p>
          <a:p>
            <a:pPr>
              <a:defRPr/>
            </a:pPr>
            <a:r>
              <a:rPr lang="en-US" sz="1400" dirty="0" smtClean="0">
                <a:solidFill>
                  <a:srgbClr val="0000FF"/>
                </a:solidFill>
              </a:rPr>
              <a:t>3.123	4</a:t>
            </a:r>
            <a:endParaRPr lang="en-US" sz="1400" dirty="0">
              <a:solidFill>
                <a:srgbClr val="0000FF"/>
              </a:solidFill>
            </a:endParaRPr>
          </a:p>
          <a:p>
            <a:pPr>
              <a:defRPr/>
            </a:pPr>
            <a:r>
              <a:rPr lang="en-US" sz="1400" dirty="0" smtClean="0">
                <a:solidFill>
                  <a:srgbClr val="0000FF"/>
                </a:solidFill>
              </a:rPr>
              <a:t>2.9	3</a:t>
            </a:r>
            <a:endParaRPr lang="en-US" sz="1400" dirty="0">
              <a:solidFill>
                <a:srgbClr val="0000FF"/>
              </a:solidFill>
            </a:endParaRPr>
          </a:p>
          <a:p>
            <a:pPr>
              <a:defRPr/>
            </a:pPr>
            <a:r>
              <a:rPr lang="en-US" sz="1400" dirty="0" smtClean="0">
                <a:solidFill>
                  <a:srgbClr val="0000FF"/>
                </a:solidFill>
              </a:rPr>
              <a:t>0.87	2</a:t>
            </a:r>
            <a:endParaRPr lang="en-US" sz="1400" dirty="0">
              <a:solidFill>
                <a:srgbClr val="0000FF"/>
              </a:solidFill>
            </a:endParaRPr>
          </a:p>
          <a:p>
            <a:pPr>
              <a:defRPr/>
            </a:pPr>
            <a:r>
              <a:rPr lang="en-US" sz="1400" dirty="0" smtClean="0">
                <a:solidFill>
                  <a:srgbClr val="0000FF"/>
                </a:solidFill>
              </a:rPr>
              <a:t>2.9	2</a:t>
            </a:r>
            <a:endParaRPr lang="en-US" sz="1400" dirty="0">
              <a:solidFill>
                <a:srgbClr val="0000FF"/>
              </a:solidFill>
            </a:endParaRPr>
          </a:p>
          <a:p>
            <a:pPr>
              <a:defRPr/>
            </a:pPr>
            <a:r>
              <a:rPr lang="en-US" sz="1400" dirty="0" smtClean="0">
                <a:solidFill>
                  <a:srgbClr val="0000FF"/>
                </a:solidFill>
              </a:rPr>
              <a:t>8.123	6</a:t>
            </a:r>
            <a:endParaRPr lang="en-US" sz="1400" dirty="0">
              <a:solidFill>
                <a:srgbClr val="0000FF"/>
              </a:solidFill>
            </a:endParaRPr>
          </a:p>
          <a:p>
            <a:pPr>
              <a:defRPr/>
            </a:pPr>
            <a:r>
              <a:rPr lang="en-US" sz="1400" dirty="0" smtClean="0">
                <a:solidFill>
                  <a:srgbClr val="0000FF"/>
                </a:solidFill>
              </a:rPr>
              <a:t>3.123	2</a:t>
            </a:r>
            <a:endParaRPr lang="en-US" sz="1400" dirty="0">
              <a:solidFill>
                <a:srgbClr val="0000FF"/>
              </a:solidFill>
            </a:endParaRPr>
          </a:p>
          <a:p>
            <a:pPr>
              <a:defRPr/>
            </a:pPr>
            <a:r>
              <a:rPr lang="en-US" sz="1400" dirty="0" smtClean="0">
                <a:solidFill>
                  <a:srgbClr val="0000FF"/>
                </a:solidFill>
              </a:rPr>
              <a:t>7.6	3</a:t>
            </a:r>
            <a:endParaRPr lang="en-US" sz="1400" dirty="0">
              <a:solidFill>
                <a:srgbClr val="0000FF"/>
              </a:solidFill>
            </a:endParaRPr>
          </a:p>
          <a:p>
            <a:pPr>
              <a:defRPr/>
            </a:pPr>
            <a:r>
              <a:rPr lang="en-US" sz="1400" dirty="0" smtClean="0">
                <a:solidFill>
                  <a:srgbClr val="0000FF"/>
                </a:solidFill>
              </a:rPr>
              <a:t>2.9	4</a:t>
            </a:r>
            <a:endParaRPr lang="en-US" sz="1400" dirty="0">
              <a:solidFill>
                <a:srgbClr val="0000FF"/>
              </a:solidFill>
            </a:endParaRPr>
          </a:p>
          <a:p>
            <a:pPr>
              <a:defRPr/>
            </a:pPr>
            <a:r>
              <a:rPr lang="en-US" sz="1400" dirty="0" smtClean="0">
                <a:solidFill>
                  <a:srgbClr val="0000FF"/>
                </a:solidFill>
              </a:rPr>
              <a:t>0.111	5</a:t>
            </a:r>
            <a:endParaRPr lang="en-US" sz="1400" dirty="0">
              <a:solidFill>
                <a:srgbClr val="0000FF"/>
              </a:solidFill>
            </a:endParaRPr>
          </a:p>
          <a:p>
            <a:pPr>
              <a:defRPr/>
            </a:pPr>
            <a:r>
              <a:rPr lang="en-US" sz="1400" dirty="0">
                <a:solidFill>
                  <a:srgbClr val="0000FF"/>
                </a:solidFill>
              </a:rPr>
              <a:t>0 </a:t>
            </a:r>
            <a:r>
              <a:rPr lang="en-US" sz="1400" dirty="0" smtClean="0">
                <a:solidFill>
                  <a:srgbClr val="0000FF"/>
                </a:solidFill>
              </a:rPr>
              <a:t>	0</a:t>
            </a:r>
            <a:endParaRPr lang="en-US" sz="1400" dirty="0">
              <a:solidFill>
                <a:srgbClr val="0000FF"/>
              </a:solidFill>
            </a:endParaRPr>
          </a:p>
          <a:p>
            <a:pPr>
              <a:defRPr/>
            </a:pPr>
            <a:r>
              <a:rPr lang="en-US" sz="1400" dirty="0"/>
              <a:t>Number of unique readings = </a:t>
            </a:r>
            <a:r>
              <a:rPr lang="en-US" sz="1400" dirty="0" smtClean="0"/>
              <a:t>7</a:t>
            </a:r>
          </a:p>
          <a:p>
            <a:pPr>
              <a:defRPr/>
            </a:pPr>
            <a:r>
              <a:rPr lang="en-SG" sz="1400" dirty="0"/>
              <a:t>score </a:t>
            </a:r>
            <a:r>
              <a:rPr lang="en-SG" sz="1400" dirty="0" smtClean="0"/>
              <a:t>2.900000 </a:t>
            </a:r>
            <a:r>
              <a:rPr lang="en-SG" sz="1400" dirty="0"/>
              <a:t>has the highest </a:t>
            </a:r>
            <a:r>
              <a:rPr lang="en-SG" sz="1400" dirty="0" smtClean="0"/>
              <a:t>frequency </a:t>
            </a:r>
            <a:r>
              <a:rPr lang="en-SG" sz="1400" dirty="0"/>
              <a:t>9</a:t>
            </a:r>
          </a:p>
        </p:txBody>
      </p:sp>
      <p:sp>
        <p:nvSpPr>
          <p:cNvPr id="8" name="Content Placeholder 3"/>
          <p:cNvSpPr txBox="1">
            <a:spLocks/>
          </p:cNvSpPr>
          <p:nvPr/>
        </p:nvSpPr>
        <p:spPr bwMode="auto">
          <a:xfrm>
            <a:off x="458988" y="5461428"/>
            <a:ext cx="8229600" cy="83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dirty="0" smtClean="0">
                <a:solidFill>
                  <a:srgbClr val="C00000"/>
                </a:solidFill>
              </a:rPr>
              <a:t>Extension</a:t>
            </a:r>
            <a:r>
              <a:rPr lang="en-US" dirty="0">
                <a:solidFill>
                  <a:schemeClr val="tx1"/>
                </a:solidFill>
              </a:rPr>
              <a:t>: </a:t>
            </a:r>
            <a:r>
              <a:rPr lang="en-US" dirty="0" smtClean="0">
                <a:solidFill>
                  <a:schemeClr val="tx1"/>
                </a:solidFill>
              </a:rPr>
              <a:t>what </a:t>
            </a:r>
            <a:r>
              <a:rPr lang="en-US" dirty="0">
                <a:solidFill>
                  <a:schemeClr val="tx1"/>
                </a:solidFill>
              </a:rPr>
              <a:t>is the score that has the highest combined frequency</a:t>
            </a:r>
            <a:r>
              <a:rPr lang="en-US" dirty="0" smtClean="0">
                <a:solidFill>
                  <a:schemeClr val="tx1"/>
                </a:solidFill>
              </a:rPr>
              <a:t>?</a:t>
            </a:r>
            <a:endParaRPr lang="en-US" sz="2000" dirty="0">
              <a:solidFill>
                <a:schemeClr val="tx1"/>
              </a:solidFill>
            </a:endParaRPr>
          </a:p>
        </p:txBody>
      </p:sp>
      <p:sp>
        <p:nvSpPr>
          <p:cNvPr id="9" name="TextBox 16"/>
          <p:cNvSpPr txBox="1"/>
          <p:nvPr/>
        </p:nvSpPr>
        <p:spPr>
          <a:xfrm>
            <a:off x="2486855" y="1408457"/>
            <a:ext cx="5947140" cy="369332"/>
          </a:xfrm>
          <a:prstGeom prst="rect">
            <a:avLst/>
          </a:prstGeom>
          <a:solidFill>
            <a:srgbClr val="FFFFCC"/>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defRPr sz="2000">
                <a:cs typeface="Courier New" pitchFamily="49" charset="0"/>
              </a:defRPr>
            </a:lvl1pPr>
          </a:lstStyle>
          <a:p>
            <a:r>
              <a:rPr lang="en-US" sz="1800" b="1" dirty="0" err="1">
                <a:solidFill>
                  <a:srgbClr val="000000"/>
                </a:solidFill>
                <a:latin typeface="Courier New" pitchFamily="49" charset="0"/>
              </a:rPr>
              <a:t>cp</a:t>
            </a:r>
            <a:r>
              <a:rPr lang="en-US" sz="1800" b="1" dirty="0">
                <a:solidFill>
                  <a:srgbClr val="000000"/>
                </a:solidFill>
                <a:latin typeface="Courier New" pitchFamily="49" charset="0"/>
              </a:rPr>
              <a:t> </a:t>
            </a:r>
            <a:r>
              <a:rPr lang="en-US" sz="1800" b="1" dirty="0" smtClean="0">
                <a:solidFill>
                  <a:srgbClr val="000000"/>
                </a:solidFill>
                <a:latin typeface="Courier New" pitchFamily="49" charset="0"/>
              </a:rPr>
              <a:t>~cs1010/lecture/</a:t>
            </a:r>
            <a:r>
              <a:rPr lang="en-GB" sz="1800" b="1" dirty="0" smtClean="0">
                <a:solidFill>
                  <a:srgbClr val="000000"/>
                </a:solidFill>
                <a:latin typeface="Courier New" pitchFamily="49" charset="0"/>
              </a:rPr>
              <a:t>Week12_HealthScreen.c</a:t>
            </a:r>
            <a:r>
              <a:rPr lang="en-US" sz="1800" b="1" dirty="0" smtClean="0">
                <a:solidFill>
                  <a:srgbClr val="000000"/>
                </a:solidFill>
                <a:latin typeface="Courier New" pitchFamily="49" charset="0"/>
              </a:rPr>
              <a:t> </a:t>
            </a:r>
            <a:r>
              <a:rPr lang="en-US" sz="1800" b="1" dirty="0">
                <a:solidFill>
                  <a:srgbClr val="000000"/>
                </a:solidFill>
                <a:latin typeface="Courier New" pitchFamily="49" charset="0"/>
              </a:rPr>
              <a:t>.</a:t>
            </a:r>
          </a:p>
        </p:txBody>
      </p:sp>
    </p:spTree>
    <p:extLst>
      <p:ext uri="{BB962C8B-B14F-4D97-AF65-F5344CB8AC3E}">
        <p14:creationId xmlns:p14="http://schemas.microsoft.com/office/powerpoint/2010/main" val="8996024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91">
                                            <p:txEl>
                                              <p:pRg st="0" end="0"/>
                                            </p:txEl>
                                          </p:spTgt>
                                        </p:tgtEl>
                                        <p:attrNameLst>
                                          <p:attrName>style.visibility</p:attrName>
                                        </p:attrNameLst>
                                      </p:cBhvr>
                                      <p:to>
                                        <p:strVal val="visible"/>
                                      </p:to>
                                    </p:set>
                                    <p:animEffect transition="in" filter="dissolve">
                                      <p:cBhvr>
                                        <p:cTn id="11" dur="500"/>
                                        <p:tgtEl>
                                          <p:spTgt spid="91">
                                            <p:txEl>
                                              <p:pRg st="0" end="0"/>
                                            </p:txEl>
                                          </p:spTgt>
                                        </p:tgtEl>
                                      </p:cBhvr>
                                    </p:animEffect>
                                  </p:childTnLst>
                                </p:cTn>
                              </p:par>
                              <p:par>
                                <p:cTn id="12" presetID="9" presetClass="entr" presetSubtype="0" fill="hold" grpId="0" nodeType="withEffect">
                                  <p:stCondLst>
                                    <p:cond delay="50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91">
                                            <p:txEl>
                                              <p:pRg st="1" end="1"/>
                                            </p:txEl>
                                          </p:spTgt>
                                        </p:tgtEl>
                                        <p:attrNameLst>
                                          <p:attrName>style.visibility</p:attrName>
                                        </p:attrNameLst>
                                      </p:cBhvr>
                                      <p:to>
                                        <p:strVal val="visible"/>
                                      </p:to>
                                    </p:set>
                                    <p:animEffect transition="in" filter="dissolve">
                                      <p:cBhvr>
                                        <p:cTn id="19" dur="500"/>
                                        <p:tgtEl>
                                          <p:spTgt spid="91">
                                            <p:txEl>
                                              <p:pRg st="1" end="1"/>
                                            </p:txEl>
                                          </p:spTgt>
                                        </p:tgtEl>
                                      </p:cBhvr>
                                    </p:animEffect>
                                  </p:childTnLst>
                                </p:cTn>
                              </p:par>
                              <p:par>
                                <p:cTn id="20" presetID="9" presetClass="entr" presetSubtype="0" fill="hold" grpId="0" nodeType="withEffect">
                                  <p:stCondLst>
                                    <p:cond delay="50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cs typeface="Arial" pitchFamily="34" charset="0"/>
              </a:rPr>
              <a:t>1. Motivation: </a:t>
            </a:r>
            <a:r>
              <a:rPr lang="en-GB" dirty="0" smtClean="0">
                <a:cs typeface="Arial" pitchFamily="34" charset="0"/>
              </a:rPr>
              <a:t>Organizing </a:t>
            </a:r>
            <a:r>
              <a:rPr lang="en-GB" dirty="0">
                <a:cs typeface="Arial" pitchFamily="34" charset="0"/>
              </a:rPr>
              <a:t>Data </a:t>
            </a:r>
            <a:r>
              <a:rPr lang="en-GB" dirty="0" smtClean="0">
                <a:cs typeface="Arial" pitchFamily="34" charset="0"/>
              </a:rPr>
              <a:t>(2/4</a:t>
            </a:r>
            <a:r>
              <a:rPr lang="en-GB" dirty="0">
                <a:cs typeface="Arial" pitchFamily="34" charset="0"/>
              </a:rPr>
              <a:t>)</a:t>
            </a:r>
            <a:endParaRPr lang="en-SG" dirty="0"/>
          </a:p>
        </p:txBody>
      </p:sp>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8" name="Content Placeholder 3"/>
          <p:cNvSpPr txBox="1">
            <a:spLocks/>
          </p:cNvSpPr>
          <p:nvPr/>
        </p:nvSpPr>
        <p:spPr bwMode="auto">
          <a:xfrm>
            <a:off x="457200" y="1371600"/>
            <a:ext cx="8229600" cy="19389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0"/>
              </a:spcBef>
            </a:pPr>
            <a:r>
              <a:rPr lang="en-US" dirty="0"/>
              <a:t>The members of a </a:t>
            </a:r>
            <a:r>
              <a:rPr lang="en-US" i="1" dirty="0">
                <a:solidFill>
                  <a:srgbClr val="C00000"/>
                </a:solidFill>
              </a:rPr>
              <a:t>group</a:t>
            </a:r>
            <a:r>
              <a:rPr lang="en-US" dirty="0">
                <a:solidFill>
                  <a:srgbClr val="C00000"/>
                </a:solidFill>
              </a:rPr>
              <a:t> </a:t>
            </a:r>
            <a:r>
              <a:rPr lang="en-US" dirty="0"/>
              <a:t>may be heterogeneous (of different types) (as opposed to an array whose elements must be homogeneous</a:t>
            </a:r>
            <a:r>
              <a:rPr lang="en-US" dirty="0" smtClean="0"/>
              <a:t>)</a:t>
            </a:r>
            <a:r>
              <a:rPr lang="en-SG" dirty="0" smtClean="0"/>
              <a:t>.</a:t>
            </a:r>
            <a:endParaRPr lang="en-SG" dirty="0" smtClean="0">
              <a:solidFill>
                <a:schemeClr val="tx1"/>
              </a:solidFill>
            </a:endParaRPr>
          </a:p>
          <a:p>
            <a:pPr>
              <a:spcBef>
                <a:spcPts val="0"/>
              </a:spcBef>
            </a:pPr>
            <a:endParaRPr lang="en-US" dirty="0" smtClean="0">
              <a:solidFill>
                <a:schemeClr val="tx1"/>
              </a:solidFill>
            </a:endParaRPr>
          </a:p>
          <a:p>
            <a:pPr>
              <a:spcBef>
                <a:spcPts val="0"/>
              </a:spcBef>
            </a:pPr>
            <a:r>
              <a:rPr lang="en-US" dirty="0" smtClean="0">
                <a:solidFill>
                  <a:schemeClr val="tx1"/>
                </a:solidFill>
              </a:rPr>
              <a:t>Examples:</a:t>
            </a:r>
            <a:endParaRPr lang="en-SG" dirty="0">
              <a:solidFill>
                <a:schemeClr val="tx1"/>
              </a:solidFill>
            </a:endParaRPr>
          </a:p>
        </p:txBody>
      </p:sp>
      <p:sp>
        <p:nvSpPr>
          <p:cNvPr id="9"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4</a:t>
            </a:fld>
            <a:endParaRPr lang="en-US" sz="1000" dirty="0"/>
          </a:p>
        </p:txBody>
      </p:sp>
      <p:grpSp>
        <p:nvGrpSpPr>
          <p:cNvPr id="7" name="Group 91"/>
          <p:cNvGrpSpPr>
            <a:grpSpLocks/>
          </p:cNvGrpSpPr>
          <p:nvPr/>
        </p:nvGrpSpPr>
        <p:grpSpPr bwMode="auto">
          <a:xfrm>
            <a:off x="2284872" y="2855223"/>
            <a:ext cx="5010929" cy="1429012"/>
            <a:chOff x="2284683" y="2482442"/>
            <a:chExt cx="5010730" cy="1429437"/>
          </a:xfrm>
        </p:grpSpPr>
        <p:sp>
          <p:nvSpPr>
            <p:cNvPr id="11" name="Rectangle 10"/>
            <p:cNvSpPr/>
            <p:nvPr/>
          </p:nvSpPr>
          <p:spPr bwMode="auto">
            <a:xfrm>
              <a:off x="3838328" y="3089217"/>
              <a:ext cx="893729" cy="333474"/>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12" name="Rectangle 11"/>
            <p:cNvSpPr/>
            <p:nvPr/>
          </p:nvSpPr>
          <p:spPr bwMode="auto">
            <a:xfrm>
              <a:off x="5184477" y="3089217"/>
              <a:ext cx="495281" cy="333474"/>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13" name="TextBox 46"/>
            <p:cNvSpPr txBox="1">
              <a:spLocks noChangeArrowheads="1"/>
            </p:cNvSpPr>
            <p:nvPr/>
          </p:nvSpPr>
          <p:spPr bwMode="auto">
            <a:xfrm>
              <a:off x="3916972" y="2808764"/>
              <a:ext cx="771336" cy="307869"/>
            </a:xfrm>
            <a:prstGeom prst="rect">
              <a:avLst/>
            </a:prstGeom>
            <a:noFill/>
            <a:ln w="9525">
              <a:noFill/>
              <a:miter lim="800000"/>
              <a:headEnd/>
              <a:tailEnd/>
            </a:ln>
          </p:spPr>
          <p:txBody>
            <a:bodyPr wrap="square">
              <a:spAutoFit/>
            </a:bodyPr>
            <a:lstStyle/>
            <a:p>
              <a:r>
                <a:rPr lang="en-US" sz="1400" dirty="0"/>
                <a:t>module</a:t>
              </a:r>
              <a:endParaRPr lang="en-SG" sz="1400" dirty="0"/>
            </a:p>
          </p:txBody>
        </p:sp>
        <p:sp>
          <p:nvSpPr>
            <p:cNvPr id="14" name="TextBox 55"/>
            <p:cNvSpPr txBox="1">
              <a:spLocks noChangeArrowheads="1"/>
            </p:cNvSpPr>
            <p:nvPr/>
          </p:nvSpPr>
          <p:spPr bwMode="auto">
            <a:xfrm>
              <a:off x="5015948" y="2808764"/>
              <a:ext cx="861100" cy="307869"/>
            </a:xfrm>
            <a:prstGeom prst="rect">
              <a:avLst/>
            </a:prstGeom>
            <a:noFill/>
            <a:ln w="9525">
              <a:noFill/>
              <a:miter lim="800000"/>
              <a:headEnd/>
              <a:tailEnd/>
            </a:ln>
          </p:spPr>
          <p:txBody>
            <a:bodyPr wrap="square">
              <a:spAutoFit/>
            </a:bodyPr>
            <a:lstStyle/>
            <a:p>
              <a:r>
                <a:rPr lang="en-US" sz="1400" dirty="0" err="1" smtClean="0"/>
                <a:t>numStu</a:t>
              </a:r>
              <a:endParaRPr lang="en-SG" sz="1400" dirty="0"/>
            </a:p>
          </p:txBody>
        </p:sp>
        <p:sp>
          <p:nvSpPr>
            <p:cNvPr id="15" name="TextBox 57"/>
            <p:cNvSpPr txBox="1">
              <a:spLocks noChangeArrowheads="1"/>
            </p:cNvSpPr>
            <p:nvPr/>
          </p:nvSpPr>
          <p:spPr bwMode="auto">
            <a:xfrm>
              <a:off x="3329698" y="2482442"/>
              <a:ext cx="1085222" cy="307777"/>
            </a:xfrm>
            <a:prstGeom prst="rect">
              <a:avLst/>
            </a:prstGeom>
            <a:noFill/>
            <a:ln w="9525">
              <a:noFill/>
              <a:miter lim="800000"/>
              <a:headEnd/>
              <a:tailEnd/>
            </a:ln>
          </p:spPr>
          <p:txBody>
            <a:bodyPr>
              <a:spAutoFit/>
            </a:bodyPr>
            <a:lstStyle/>
            <a:p>
              <a:r>
                <a:rPr lang="en-US" sz="1400" b="1" dirty="0"/>
                <a:t>enrolment</a:t>
              </a:r>
              <a:endParaRPr lang="en-SG" sz="1400" b="1" dirty="0"/>
            </a:p>
          </p:txBody>
        </p:sp>
        <p:sp>
          <p:nvSpPr>
            <p:cNvPr id="16" name="Rectangle 58"/>
            <p:cNvSpPr>
              <a:spLocks noChangeArrowheads="1"/>
            </p:cNvSpPr>
            <p:nvPr/>
          </p:nvSpPr>
          <p:spPr bwMode="auto">
            <a:xfrm>
              <a:off x="3456634" y="2789097"/>
              <a:ext cx="2723102" cy="741405"/>
            </a:xfrm>
            <a:prstGeom prst="rect">
              <a:avLst/>
            </a:prstGeom>
            <a:noFill/>
            <a:ln w="38100" cap="sq" cmpd="tri" algn="ctr">
              <a:solidFill>
                <a:schemeClr val="tx1"/>
              </a:solidFill>
              <a:round/>
              <a:headEnd type="none" w="sm" len="sm"/>
              <a:tailEnd type="none" w="sm" len="sm"/>
            </a:ln>
          </p:spPr>
          <p:txBody>
            <a:bodyPr/>
            <a:lstStyle/>
            <a:p>
              <a:endParaRPr lang="en-SG"/>
            </a:p>
          </p:txBody>
        </p:sp>
        <p:cxnSp>
          <p:nvCxnSpPr>
            <p:cNvPr id="17" name="Straight Arrow Connector 68"/>
            <p:cNvCxnSpPr>
              <a:cxnSpLocks noChangeShapeType="1"/>
              <a:stCxn id="18" idx="3"/>
            </p:cNvCxnSpPr>
            <p:nvPr/>
          </p:nvCxnSpPr>
          <p:spPr bwMode="auto">
            <a:xfrm flipV="1">
              <a:off x="3056019" y="3376248"/>
              <a:ext cx="1277335" cy="381697"/>
            </a:xfrm>
            <a:prstGeom prst="straightConnector1">
              <a:avLst/>
            </a:prstGeom>
            <a:noFill/>
            <a:ln w="19050" cap="sq" algn="ctr">
              <a:solidFill>
                <a:srgbClr val="800000"/>
              </a:solidFill>
              <a:round/>
              <a:headEnd/>
              <a:tailEnd type="triangle" w="med" len="med"/>
            </a:ln>
          </p:spPr>
        </p:cxnSp>
        <p:sp>
          <p:nvSpPr>
            <p:cNvPr id="18" name="TextBox 69"/>
            <p:cNvSpPr txBox="1">
              <a:spLocks noChangeArrowheads="1"/>
            </p:cNvSpPr>
            <p:nvPr/>
          </p:nvSpPr>
          <p:spPr bwMode="auto">
            <a:xfrm>
              <a:off x="2284683" y="3604010"/>
              <a:ext cx="771336" cy="307869"/>
            </a:xfrm>
            <a:prstGeom prst="rect">
              <a:avLst/>
            </a:prstGeom>
            <a:noFill/>
            <a:ln w="9525">
              <a:noFill/>
              <a:miter lim="800000"/>
              <a:headEnd/>
              <a:tailEnd/>
            </a:ln>
          </p:spPr>
          <p:txBody>
            <a:bodyPr wrap="square">
              <a:spAutoFit/>
            </a:bodyPr>
            <a:lstStyle/>
            <a:p>
              <a:pPr algn="ctr"/>
              <a:r>
                <a:rPr lang="en-US" sz="1400" i="1" dirty="0" smtClean="0">
                  <a:solidFill>
                    <a:srgbClr val="800000"/>
                  </a:solidFill>
                </a:rPr>
                <a:t>a </a:t>
              </a:r>
              <a:r>
                <a:rPr lang="en-US" sz="1400" i="1" dirty="0">
                  <a:solidFill>
                    <a:srgbClr val="800000"/>
                  </a:solidFill>
                </a:rPr>
                <a:t>string</a:t>
              </a:r>
              <a:endParaRPr lang="en-SG" sz="1400" i="1" dirty="0">
                <a:solidFill>
                  <a:srgbClr val="800000"/>
                </a:solidFill>
              </a:endParaRPr>
            </a:p>
          </p:txBody>
        </p:sp>
        <p:cxnSp>
          <p:nvCxnSpPr>
            <p:cNvPr id="19" name="Straight Arrow Connector 71"/>
            <p:cNvCxnSpPr>
              <a:cxnSpLocks noChangeShapeType="1"/>
            </p:cNvCxnSpPr>
            <p:nvPr/>
          </p:nvCxnSpPr>
          <p:spPr bwMode="auto">
            <a:xfrm rot="10800000">
              <a:off x="5560927" y="3367873"/>
              <a:ext cx="751951" cy="249534"/>
            </a:xfrm>
            <a:prstGeom prst="straightConnector1">
              <a:avLst/>
            </a:prstGeom>
            <a:noFill/>
            <a:ln w="19050" cap="sq" algn="ctr">
              <a:solidFill>
                <a:srgbClr val="800000"/>
              </a:solidFill>
              <a:round/>
              <a:headEnd/>
              <a:tailEnd type="triangle" w="med" len="med"/>
            </a:ln>
          </p:spPr>
        </p:cxnSp>
        <p:sp>
          <p:nvSpPr>
            <p:cNvPr id="20" name="TextBox 73"/>
            <p:cNvSpPr txBox="1">
              <a:spLocks noChangeArrowheads="1"/>
            </p:cNvSpPr>
            <p:nvPr/>
          </p:nvSpPr>
          <p:spPr bwMode="auto">
            <a:xfrm>
              <a:off x="6315695" y="3604010"/>
              <a:ext cx="979718" cy="307869"/>
            </a:xfrm>
            <a:prstGeom prst="rect">
              <a:avLst/>
            </a:prstGeom>
            <a:noFill/>
            <a:ln w="9525">
              <a:noFill/>
              <a:miter lim="800000"/>
              <a:headEnd/>
              <a:tailEnd/>
            </a:ln>
          </p:spPr>
          <p:txBody>
            <a:bodyPr wrap="square">
              <a:spAutoFit/>
            </a:bodyPr>
            <a:lstStyle/>
            <a:p>
              <a:pPr algn="ctr"/>
              <a:r>
                <a:rPr lang="en-US" sz="1400" i="1" dirty="0" smtClean="0">
                  <a:solidFill>
                    <a:srgbClr val="800000"/>
                  </a:solidFill>
                </a:rPr>
                <a:t>an </a:t>
              </a:r>
              <a:r>
                <a:rPr lang="en-US" sz="1400" i="1" dirty="0">
                  <a:solidFill>
                    <a:srgbClr val="800000"/>
                  </a:solidFill>
                </a:rPr>
                <a:t>integer</a:t>
              </a:r>
              <a:endParaRPr lang="en-SG" sz="1400" i="1" dirty="0">
                <a:solidFill>
                  <a:srgbClr val="800000"/>
                </a:solidFill>
              </a:endParaRPr>
            </a:p>
          </p:txBody>
        </p:sp>
      </p:grpSp>
      <p:grpSp>
        <p:nvGrpSpPr>
          <p:cNvPr id="21" name="Group 31"/>
          <p:cNvGrpSpPr>
            <a:grpSpLocks/>
          </p:cNvGrpSpPr>
          <p:nvPr/>
        </p:nvGrpSpPr>
        <p:grpSpPr bwMode="auto">
          <a:xfrm>
            <a:off x="1747433" y="4513807"/>
            <a:ext cx="6055212" cy="1454896"/>
            <a:chOff x="2048657" y="4513911"/>
            <a:chExt cx="6055212" cy="1454400"/>
          </a:xfrm>
        </p:grpSpPr>
        <p:sp>
          <p:nvSpPr>
            <p:cNvPr id="22" name="TextBox 79"/>
            <p:cNvSpPr txBox="1">
              <a:spLocks noChangeArrowheads="1"/>
            </p:cNvSpPr>
            <p:nvPr/>
          </p:nvSpPr>
          <p:spPr bwMode="auto">
            <a:xfrm>
              <a:off x="5154479" y="5660639"/>
              <a:ext cx="979755" cy="307672"/>
            </a:xfrm>
            <a:prstGeom prst="rect">
              <a:avLst/>
            </a:prstGeom>
            <a:noFill/>
            <a:ln w="9525">
              <a:noFill/>
              <a:miter lim="800000"/>
              <a:headEnd/>
              <a:tailEnd/>
            </a:ln>
          </p:spPr>
          <p:txBody>
            <a:bodyPr wrap="square">
              <a:spAutoFit/>
            </a:bodyPr>
            <a:lstStyle/>
            <a:p>
              <a:pPr algn="ctr"/>
              <a:r>
                <a:rPr lang="en-US" sz="1400" i="1" dirty="0" smtClean="0">
                  <a:solidFill>
                    <a:srgbClr val="800000"/>
                  </a:solidFill>
                </a:rPr>
                <a:t>an </a:t>
              </a:r>
              <a:r>
                <a:rPr lang="en-US" sz="1400" i="1" dirty="0">
                  <a:solidFill>
                    <a:srgbClr val="800000"/>
                  </a:solidFill>
                </a:rPr>
                <a:t>integer</a:t>
              </a:r>
              <a:endParaRPr lang="en-SG" sz="1400" i="1" dirty="0">
                <a:solidFill>
                  <a:srgbClr val="800000"/>
                </a:solidFill>
              </a:endParaRPr>
            </a:p>
          </p:txBody>
        </p:sp>
        <p:sp>
          <p:nvSpPr>
            <p:cNvPr id="23" name="Rectangle 22"/>
            <p:cNvSpPr/>
            <p:nvPr/>
          </p:nvSpPr>
          <p:spPr bwMode="auto">
            <a:xfrm>
              <a:off x="3065463" y="5141807"/>
              <a:ext cx="1687512" cy="333262"/>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24" name="Rectangle 23"/>
            <p:cNvSpPr/>
            <p:nvPr/>
          </p:nvSpPr>
          <p:spPr bwMode="auto">
            <a:xfrm>
              <a:off x="5264150" y="5141807"/>
              <a:ext cx="495300" cy="333262"/>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25" name="Rectangle 24"/>
            <p:cNvSpPr/>
            <p:nvPr/>
          </p:nvSpPr>
          <p:spPr bwMode="auto">
            <a:xfrm>
              <a:off x="6210300" y="5141807"/>
              <a:ext cx="311150" cy="333262"/>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26" name="TextBox 62"/>
            <p:cNvSpPr txBox="1">
              <a:spLocks noChangeArrowheads="1"/>
            </p:cNvSpPr>
            <p:nvPr/>
          </p:nvSpPr>
          <p:spPr bwMode="auto">
            <a:xfrm>
              <a:off x="3570932" y="4861399"/>
              <a:ext cx="631904" cy="307672"/>
            </a:xfrm>
            <a:prstGeom prst="rect">
              <a:avLst/>
            </a:prstGeom>
            <a:noFill/>
            <a:ln w="9525">
              <a:noFill/>
              <a:miter lim="800000"/>
              <a:headEnd/>
              <a:tailEnd/>
            </a:ln>
          </p:spPr>
          <p:txBody>
            <a:bodyPr wrap="square">
              <a:spAutoFit/>
            </a:bodyPr>
            <a:lstStyle/>
            <a:p>
              <a:r>
                <a:rPr lang="en-US" sz="1400" dirty="0"/>
                <a:t>name</a:t>
              </a:r>
              <a:endParaRPr lang="en-SG" sz="1400" dirty="0"/>
            </a:p>
          </p:txBody>
        </p:sp>
        <p:sp>
          <p:nvSpPr>
            <p:cNvPr id="27" name="TextBox 63"/>
            <p:cNvSpPr txBox="1">
              <a:spLocks noChangeArrowheads="1"/>
            </p:cNvSpPr>
            <p:nvPr/>
          </p:nvSpPr>
          <p:spPr bwMode="auto">
            <a:xfrm>
              <a:off x="5246471" y="4861399"/>
              <a:ext cx="482824" cy="307672"/>
            </a:xfrm>
            <a:prstGeom prst="rect">
              <a:avLst/>
            </a:prstGeom>
            <a:noFill/>
            <a:ln w="9525">
              <a:noFill/>
              <a:miter lim="800000"/>
              <a:headEnd/>
              <a:tailEnd/>
            </a:ln>
          </p:spPr>
          <p:txBody>
            <a:bodyPr wrap="square">
              <a:spAutoFit/>
            </a:bodyPr>
            <a:lstStyle/>
            <a:p>
              <a:r>
                <a:rPr lang="en-US" sz="1400" dirty="0"/>
                <a:t>age</a:t>
              </a:r>
              <a:endParaRPr lang="en-SG" sz="1400" dirty="0"/>
            </a:p>
          </p:txBody>
        </p:sp>
        <p:sp>
          <p:nvSpPr>
            <p:cNvPr id="28" name="TextBox 64"/>
            <p:cNvSpPr txBox="1">
              <a:spLocks noChangeArrowheads="1"/>
            </p:cNvSpPr>
            <p:nvPr/>
          </p:nvSpPr>
          <p:spPr bwMode="auto">
            <a:xfrm>
              <a:off x="5986092" y="4861399"/>
              <a:ext cx="740908" cy="307672"/>
            </a:xfrm>
            <a:prstGeom prst="rect">
              <a:avLst/>
            </a:prstGeom>
            <a:noFill/>
            <a:ln w="9525">
              <a:noFill/>
              <a:miter lim="800000"/>
              <a:headEnd/>
              <a:tailEnd/>
            </a:ln>
          </p:spPr>
          <p:txBody>
            <a:bodyPr wrap="square">
              <a:spAutoFit/>
            </a:bodyPr>
            <a:lstStyle/>
            <a:p>
              <a:r>
                <a:rPr lang="en-US" sz="1400" dirty="0"/>
                <a:t>gender</a:t>
              </a:r>
              <a:endParaRPr lang="en-SG" sz="1400" dirty="0"/>
            </a:p>
          </p:txBody>
        </p:sp>
        <p:sp>
          <p:nvSpPr>
            <p:cNvPr id="29" name="TextBox 65"/>
            <p:cNvSpPr txBox="1">
              <a:spLocks noChangeArrowheads="1"/>
            </p:cNvSpPr>
            <p:nvPr/>
          </p:nvSpPr>
          <p:spPr bwMode="auto">
            <a:xfrm>
              <a:off x="2610643" y="4513911"/>
              <a:ext cx="803882" cy="307447"/>
            </a:xfrm>
            <a:prstGeom prst="rect">
              <a:avLst/>
            </a:prstGeom>
            <a:noFill/>
            <a:ln w="9525">
              <a:noFill/>
              <a:miter lim="800000"/>
              <a:headEnd/>
              <a:tailEnd/>
            </a:ln>
          </p:spPr>
          <p:txBody>
            <a:bodyPr>
              <a:spAutoFit/>
            </a:bodyPr>
            <a:lstStyle/>
            <a:p>
              <a:r>
                <a:rPr lang="en-US" sz="1400" b="1" dirty="0"/>
                <a:t>player</a:t>
              </a:r>
              <a:endParaRPr lang="en-SG" sz="1400" b="1" dirty="0"/>
            </a:p>
          </p:txBody>
        </p:sp>
        <p:sp>
          <p:nvSpPr>
            <p:cNvPr id="30" name="Rectangle 66"/>
            <p:cNvSpPr>
              <a:spLocks noChangeArrowheads="1"/>
            </p:cNvSpPr>
            <p:nvPr/>
          </p:nvSpPr>
          <p:spPr bwMode="auto">
            <a:xfrm>
              <a:off x="2733469" y="4841763"/>
              <a:ext cx="4330915" cy="740609"/>
            </a:xfrm>
            <a:prstGeom prst="rect">
              <a:avLst/>
            </a:prstGeom>
            <a:noFill/>
            <a:ln w="38100" cap="sq" cmpd="tri" algn="ctr">
              <a:solidFill>
                <a:schemeClr val="tx1"/>
              </a:solidFill>
              <a:round/>
              <a:headEnd type="none" w="sm" len="sm"/>
              <a:tailEnd type="none" w="sm" len="sm"/>
            </a:ln>
          </p:spPr>
          <p:txBody>
            <a:bodyPr/>
            <a:lstStyle/>
            <a:p>
              <a:endParaRPr lang="en-SG"/>
            </a:p>
          </p:txBody>
        </p:sp>
        <p:cxnSp>
          <p:nvCxnSpPr>
            <p:cNvPr id="31" name="Straight Arrow Connector 76"/>
            <p:cNvCxnSpPr>
              <a:cxnSpLocks noChangeShapeType="1"/>
            </p:cNvCxnSpPr>
            <p:nvPr/>
          </p:nvCxnSpPr>
          <p:spPr bwMode="auto">
            <a:xfrm flipV="1">
              <a:off x="2763615" y="5398172"/>
              <a:ext cx="654829" cy="259299"/>
            </a:xfrm>
            <a:prstGeom prst="straightConnector1">
              <a:avLst/>
            </a:prstGeom>
            <a:noFill/>
            <a:ln w="19050" cap="sq" algn="ctr">
              <a:solidFill>
                <a:srgbClr val="800000"/>
              </a:solidFill>
              <a:round/>
              <a:headEnd/>
              <a:tailEnd type="triangle" w="med" len="med"/>
            </a:ln>
          </p:spPr>
        </p:cxnSp>
        <p:sp>
          <p:nvSpPr>
            <p:cNvPr id="32" name="TextBox 77"/>
            <p:cNvSpPr txBox="1">
              <a:spLocks noChangeArrowheads="1"/>
            </p:cNvSpPr>
            <p:nvPr/>
          </p:nvSpPr>
          <p:spPr bwMode="auto">
            <a:xfrm>
              <a:off x="2048657" y="5645763"/>
              <a:ext cx="771365" cy="307672"/>
            </a:xfrm>
            <a:prstGeom prst="rect">
              <a:avLst/>
            </a:prstGeom>
            <a:noFill/>
            <a:ln w="9525">
              <a:noFill/>
              <a:miter lim="800000"/>
              <a:headEnd/>
              <a:tailEnd/>
            </a:ln>
          </p:spPr>
          <p:txBody>
            <a:bodyPr wrap="square">
              <a:spAutoFit/>
            </a:bodyPr>
            <a:lstStyle/>
            <a:p>
              <a:pPr algn="ctr"/>
              <a:r>
                <a:rPr lang="en-US" sz="1400" i="1" dirty="0" smtClean="0">
                  <a:solidFill>
                    <a:srgbClr val="800000"/>
                  </a:solidFill>
                </a:rPr>
                <a:t>a </a:t>
              </a:r>
              <a:r>
                <a:rPr lang="en-US" sz="1400" i="1" dirty="0">
                  <a:solidFill>
                    <a:srgbClr val="800000"/>
                  </a:solidFill>
                </a:rPr>
                <a:t>string</a:t>
              </a:r>
              <a:endParaRPr lang="en-SG" sz="1400" i="1" dirty="0">
                <a:solidFill>
                  <a:srgbClr val="800000"/>
                </a:solidFill>
              </a:endParaRPr>
            </a:p>
          </p:txBody>
        </p:sp>
        <p:cxnSp>
          <p:nvCxnSpPr>
            <p:cNvPr id="33" name="Straight Arrow Connector 78"/>
            <p:cNvCxnSpPr>
              <a:cxnSpLocks noChangeShapeType="1"/>
            </p:cNvCxnSpPr>
            <p:nvPr/>
          </p:nvCxnSpPr>
          <p:spPr bwMode="auto">
            <a:xfrm rot="5400000" flipH="1" flipV="1">
              <a:off x="5324494" y="5552077"/>
              <a:ext cx="327893" cy="3351"/>
            </a:xfrm>
            <a:prstGeom prst="straightConnector1">
              <a:avLst/>
            </a:prstGeom>
            <a:noFill/>
            <a:ln w="19050" cap="sq" algn="ctr">
              <a:solidFill>
                <a:srgbClr val="800000"/>
              </a:solidFill>
              <a:round/>
              <a:headEnd/>
              <a:tailEnd type="triangle" w="med" len="med"/>
            </a:ln>
          </p:spPr>
        </p:cxnSp>
        <p:sp>
          <p:nvSpPr>
            <p:cNvPr id="34" name="TextBox 84"/>
            <p:cNvSpPr txBox="1">
              <a:spLocks noChangeArrowheads="1"/>
            </p:cNvSpPr>
            <p:nvPr/>
          </p:nvSpPr>
          <p:spPr bwMode="auto">
            <a:xfrm>
              <a:off x="7024727" y="5617324"/>
              <a:ext cx="1079142" cy="307672"/>
            </a:xfrm>
            <a:prstGeom prst="rect">
              <a:avLst/>
            </a:prstGeom>
            <a:noFill/>
            <a:ln w="9525">
              <a:noFill/>
              <a:miter lim="800000"/>
              <a:headEnd/>
              <a:tailEnd/>
            </a:ln>
          </p:spPr>
          <p:txBody>
            <a:bodyPr wrap="square">
              <a:spAutoFit/>
            </a:bodyPr>
            <a:lstStyle/>
            <a:p>
              <a:pPr algn="ctr"/>
              <a:r>
                <a:rPr lang="en-US" sz="1400" i="1" dirty="0" smtClean="0">
                  <a:solidFill>
                    <a:srgbClr val="800000"/>
                  </a:solidFill>
                </a:rPr>
                <a:t>a </a:t>
              </a:r>
              <a:r>
                <a:rPr lang="en-US" sz="1400" i="1" dirty="0">
                  <a:solidFill>
                    <a:srgbClr val="800000"/>
                  </a:solidFill>
                </a:rPr>
                <a:t>character</a:t>
              </a:r>
              <a:endParaRPr lang="en-SG" sz="1400" i="1" dirty="0">
                <a:solidFill>
                  <a:srgbClr val="800000"/>
                </a:solidFill>
              </a:endParaRPr>
            </a:p>
          </p:txBody>
        </p:sp>
        <p:cxnSp>
          <p:nvCxnSpPr>
            <p:cNvPr id="35" name="Straight Arrow Connector 85"/>
            <p:cNvCxnSpPr>
              <a:cxnSpLocks noChangeShapeType="1"/>
            </p:cNvCxnSpPr>
            <p:nvPr/>
          </p:nvCxnSpPr>
          <p:spPr bwMode="auto">
            <a:xfrm rot="10800000">
              <a:off x="6434678" y="5389806"/>
              <a:ext cx="1001503" cy="267666"/>
            </a:xfrm>
            <a:prstGeom prst="straightConnector1">
              <a:avLst/>
            </a:prstGeom>
            <a:noFill/>
            <a:ln w="19050" cap="sq" algn="ctr">
              <a:solidFill>
                <a:srgbClr val="800000"/>
              </a:solidFill>
              <a:round/>
              <a:headEnd/>
              <a:tailEnd type="triangle" w="med" len="med"/>
            </a:ln>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dissolve">
                                      <p:cBhvr>
                                        <p:cTn id="10" dur="500"/>
                                        <p:tgtEl>
                                          <p:spTgt spid="8">
                                            <p:txEl>
                                              <p:pRg st="2" end="2"/>
                                            </p:txEl>
                                          </p:spTgt>
                                        </p:tgtEl>
                                      </p:cBhvr>
                                    </p:animEffect>
                                  </p:childTnLst>
                                </p:cTn>
                              </p:par>
                              <p:par>
                                <p:cTn id="11" presetID="9" presetClass="entr" presetSubtype="0"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dissolve">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for </a:t>
            </a:r>
            <a:r>
              <a:rPr lang="en-GB" dirty="0" smtClean="0"/>
              <a:t>Today</a:t>
            </a:r>
            <a:endParaRPr lang="en-SG" dirty="0"/>
          </a:p>
        </p:txBody>
      </p:sp>
      <p:sp>
        <p:nvSpPr>
          <p:cNvPr id="9" name="Content Placeholder 2"/>
          <p:cNvSpPr>
            <a:spLocks noGrp="1"/>
          </p:cNvSpPr>
          <p:nvPr>
            <p:ph idx="1"/>
          </p:nvPr>
        </p:nvSpPr>
        <p:spPr>
          <a:xfrm>
            <a:off x="457200" y="1371600"/>
            <a:ext cx="8229600" cy="4431983"/>
          </a:xfrm>
        </p:spPr>
        <p:txBody>
          <a:bodyPr>
            <a:spAutoFit/>
          </a:bodyPr>
          <a:lstStyle/>
          <a:p>
            <a:pPr>
              <a:spcBef>
                <a:spcPts val="1200"/>
              </a:spcBef>
            </a:pPr>
            <a:r>
              <a:rPr lang="en-SG" sz="3200" dirty="0">
                <a:solidFill>
                  <a:srgbClr val="C00000"/>
                </a:solidFill>
                <a:cs typeface="Arial" charset="0"/>
              </a:rPr>
              <a:t>Today’s most important </a:t>
            </a:r>
            <a:r>
              <a:rPr lang="en-SG" sz="3200" dirty="0" smtClean="0">
                <a:solidFill>
                  <a:srgbClr val="C00000"/>
                </a:solidFill>
                <a:cs typeface="Arial" charset="0"/>
              </a:rPr>
              <a:t>lessons</a:t>
            </a:r>
          </a:p>
          <a:p>
            <a:pPr lvl="1">
              <a:spcBef>
                <a:spcPts val="1200"/>
              </a:spcBef>
              <a:buFont typeface="Wingdings" pitchFamily="2" charset="2"/>
              <a:buChar char="q"/>
            </a:pPr>
            <a:r>
              <a:rPr lang="en-US" sz="2400" dirty="0">
                <a:solidFill>
                  <a:srgbClr val="0000FF"/>
                </a:solidFill>
              </a:rPr>
              <a:t>Structure </a:t>
            </a:r>
            <a:endParaRPr lang="en-US" sz="2400" dirty="0" smtClean="0">
              <a:solidFill>
                <a:srgbClr val="0000FF"/>
              </a:solidFill>
            </a:endParaRPr>
          </a:p>
          <a:p>
            <a:pPr lvl="2">
              <a:spcBef>
                <a:spcPts val="600"/>
              </a:spcBef>
              <a:buFont typeface="Wingdings" pitchFamily="2" charset="2"/>
              <a:buChar char="q"/>
            </a:pPr>
            <a:r>
              <a:rPr lang="en-SG" sz="2200" dirty="0" smtClean="0">
                <a:solidFill>
                  <a:srgbClr val="0000FF"/>
                </a:solidFill>
                <a:cs typeface="Arial" charset="0"/>
              </a:rPr>
              <a:t>Define </a:t>
            </a:r>
            <a:r>
              <a:rPr lang="en-SG" sz="2200" dirty="0">
                <a:solidFill>
                  <a:srgbClr val="0000FF"/>
                </a:solidFill>
                <a:cs typeface="Arial" charset="0"/>
              </a:rPr>
              <a:t>your own structure data type.</a:t>
            </a:r>
          </a:p>
          <a:p>
            <a:pPr lvl="2">
              <a:spcBef>
                <a:spcPts val="600"/>
              </a:spcBef>
              <a:buFont typeface="Wingdings" pitchFamily="2" charset="2"/>
              <a:buChar char="q"/>
            </a:pPr>
            <a:r>
              <a:rPr lang="en-SG" sz="2200" dirty="0">
                <a:solidFill>
                  <a:srgbClr val="0000FF"/>
                </a:solidFill>
                <a:cs typeface="Arial" charset="0"/>
              </a:rPr>
              <a:t>Read and store data into structure members.</a:t>
            </a:r>
          </a:p>
          <a:p>
            <a:pPr lvl="2">
              <a:spcBef>
                <a:spcPts val="600"/>
              </a:spcBef>
              <a:buFont typeface="Wingdings" pitchFamily="2" charset="2"/>
              <a:buChar char="q"/>
            </a:pPr>
            <a:r>
              <a:rPr lang="en-SG" sz="2200" dirty="0">
                <a:solidFill>
                  <a:srgbClr val="0000FF"/>
                </a:solidFill>
                <a:cs typeface="Arial" charset="0"/>
              </a:rPr>
              <a:t>Print structure members.</a:t>
            </a:r>
          </a:p>
          <a:p>
            <a:pPr lvl="2">
              <a:spcBef>
                <a:spcPts val="600"/>
              </a:spcBef>
              <a:buFont typeface="Wingdings" pitchFamily="2" charset="2"/>
              <a:buChar char="q"/>
            </a:pPr>
            <a:r>
              <a:rPr lang="en-SG" sz="2200" dirty="0">
                <a:solidFill>
                  <a:srgbClr val="0000FF"/>
                </a:solidFill>
                <a:cs typeface="Arial" charset="0"/>
              </a:rPr>
              <a:t>Nested structure.</a:t>
            </a:r>
          </a:p>
          <a:p>
            <a:pPr lvl="2">
              <a:spcBef>
                <a:spcPts val="600"/>
              </a:spcBef>
              <a:buFont typeface="Wingdings" pitchFamily="2" charset="2"/>
              <a:buChar char="q"/>
            </a:pPr>
            <a:r>
              <a:rPr lang="en-SG" sz="2200" dirty="0">
                <a:solidFill>
                  <a:srgbClr val="0000FF"/>
                </a:solidFill>
                <a:cs typeface="Arial" charset="0"/>
              </a:rPr>
              <a:t>Pass structures to functions.</a:t>
            </a:r>
          </a:p>
          <a:p>
            <a:pPr lvl="2">
              <a:spcBef>
                <a:spcPts val="600"/>
              </a:spcBef>
              <a:buFont typeface="Wingdings" pitchFamily="2" charset="2"/>
              <a:buChar char="q"/>
            </a:pPr>
            <a:r>
              <a:rPr lang="en-SG" sz="2200" dirty="0">
                <a:solidFill>
                  <a:srgbClr val="0000FF"/>
                </a:solidFill>
                <a:cs typeface="Arial" charset="0"/>
              </a:rPr>
              <a:t>Pointer to structure variable.</a:t>
            </a:r>
          </a:p>
          <a:p>
            <a:pPr lvl="2">
              <a:spcBef>
                <a:spcPts val="600"/>
              </a:spcBef>
              <a:buFont typeface="Wingdings" pitchFamily="2" charset="2"/>
              <a:buChar char="q"/>
            </a:pPr>
            <a:r>
              <a:rPr lang="en-SG" sz="2200" dirty="0">
                <a:solidFill>
                  <a:srgbClr val="0000FF"/>
                </a:solidFill>
                <a:cs typeface="Arial" charset="0"/>
              </a:rPr>
              <a:t>Return structures from functions.</a:t>
            </a:r>
          </a:p>
          <a:p>
            <a:pPr lvl="2">
              <a:spcBef>
                <a:spcPts val="600"/>
              </a:spcBef>
              <a:buFont typeface="Wingdings" pitchFamily="2" charset="2"/>
              <a:buChar char="q"/>
            </a:pPr>
            <a:r>
              <a:rPr lang="en-SG" sz="2200" dirty="0">
                <a:solidFill>
                  <a:srgbClr val="0000FF"/>
                </a:solidFill>
                <a:cs typeface="Arial" charset="0"/>
              </a:rPr>
              <a:t>Declare arrays of structures.</a:t>
            </a:r>
            <a:endParaRPr lang="en-SG" sz="2200" dirty="0" smtClean="0">
              <a:solidFill>
                <a:srgbClr val="0000FF"/>
              </a:solidFill>
              <a:cs typeface="Arial" charset="0"/>
            </a:endParaRPr>
          </a:p>
        </p:txBody>
      </p:sp>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solidFill>
                  <a:srgbClr val="000000"/>
                </a:solidFill>
              </a:rPr>
              <a:t>CS1010 Programming Methodology</a:t>
            </a:r>
          </a:p>
        </p:txBody>
      </p:sp>
      <p:pic>
        <p:nvPicPr>
          <p:cNvPr id="8" name="Picture 6" descr="youngboyreading.jpg"/>
          <p:cNvPicPr>
            <a:picLocks noChangeAspect="1"/>
          </p:cNvPicPr>
          <p:nvPr/>
        </p:nvPicPr>
        <p:blipFill>
          <a:blip r:embed="rId3" cstate="print"/>
          <a:srcRect/>
          <a:stretch>
            <a:fillRect/>
          </a:stretch>
        </p:blipFill>
        <p:spPr bwMode="auto">
          <a:xfrm>
            <a:off x="7506586" y="4792821"/>
            <a:ext cx="1362777" cy="1576378"/>
          </a:xfrm>
          <a:prstGeom prst="rect">
            <a:avLst/>
          </a:prstGeom>
          <a:noFill/>
          <a:ln w="9525">
            <a:noFill/>
            <a:miter lim="800000"/>
            <a:headEnd/>
            <a:tailEnd/>
          </a:ln>
        </p:spPr>
      </p:pic>
      <p:sp>
        <p:nvSpPr>
          <p:cNvPr id="11"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40</a:t>
            </a:fld>
            <a:endParaRPr lang="en-US" sz="1000" dirty="0"/>
          </a:p>
        </p:txBody>
      </p:sp>
    </p:spTree>
    <p:extLst>
      <p:ext uri="{BB962C8B-B14F-4D97-AF65-F5344CB8AC3E}">
        <p14:creationId xmlns:p14="http://schemas.microsoft.com/office/powerpoint/2010/main" val="14321812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33400" y="457200"/>
            <a:ext cx="8153400" cy="685800"/>
          </a:xfrm>
        </p:spPr>
        <p:txBody>
          <a:bodyPr/>
          <a:lstStyle/>
          <a:p>
            <a:pPr eaLnBrk="1" hangingPunct="1"/>
            <a:r>
              <a:rPr lang="en-GB" dirty="0" smtClean="0"/>
              <a:t>Announcement: Practical Exam 2</a:t>
            </a:r>
          </a:p>
        </p:txBody>
      </p:sp>
      <p:sp>
        <p:nvSpPr>
          <p:cNvPr id="9" name="Content Placeholder 2"/>
          <p:cNvSpPr>
            <a:spLocks noGrp="1"/>
          </p:cNvSpPr>
          <p:nvPr>
            <p:ph idx="1"/>
          </p:nvPr>
        </p:nvSpPr>
        <p:spPr>
          <a:xfrm>
            <a:off x="457200" y="1371600"/>
            <a:ext cx="8229600" cy="4739759"/>
          </a:xfrm>
        </p:spPr>
        <p:txBody>
          <a:bodyPr>
            <a:spAutoFit/>
          </a:bodyPr>
          <a:lstStyle/>
          <a:p>
            <a:pPr>
              <a:spcBef>
                <a:spcPts val="1200"/>
              </a:spcBef>
            </a:pPr>
            <a:r>
              <a:rPr lang="en-SG" sz="2800" dirty="0" smtClean="0">
                <a:solidFill>
                  <a:schemeClr val="tx1"/>
                </a:solidFill>
                <a:cs typeface="Arial" charset="0"/>
              </a:rPr>
              <a:t>This </a:t>
            </a:r>
            <a:r>
              <a:rPr lang="en-SG" sz="2800" dirty="0">
                <a:solidFill>
                  <a:schemeClr val="tx1"/>
                </a:solidFill>
                <a:cs typeface="Arial" charset="0"/>
              </a:rPr>
              <a:t>Saturday </a:t>
            </a:r>
            <a:r>
              <a:rPr lang="en-SG" sz="2800" dirty="0" smtClean="0">
                <a:solidFill>
                  <a:schemeClr val="tx1"/>
                </a:solidFill>
                <a:cs typeface="Arial" charset="0"/>
              </a:rPr>
              <a:t>(</a:t>
            </a:r>
            <a:r>
              <a:rPr lang="en-SG" sz="2800" dirty="0" smtClean="0">
                <a:solidFill>
                  <a:srgbClr val="C00000"/>
                </a:solidFill>
                <a:cs typeface="Arial" charset="0"/>
              </a:rPr>
              <a:t>7 April 2012</a:t>
            </a:r>
            <a:r>
              <a:rPr lang="en-SG" sz="2800" dirty="0" smtClean="0">
                <a:solidFill>
                  <a:schemeClr val="tx1"/>
                </a:solidFill>
                <a:cs typeface="Arial" charset="0"/>
              </a:rPr>
              <a:t>)</a:t>
            </a:r>
          </a:p>
          <a:p>
            <a:pPr lvl="1">
              <a:spcBef>
                <a:spcPts val="600"/>
              </a:spcBef>
              <a:buFont typeface="Wingdings" pitchFamily="2" charset="2"/>
              <a:buChar char="q"/>
            </a:pPr>
            <a:r>
              <a:rPr lang="en-US" sz="2200" dirty="0" smtClean="0"/>
              <a:t>Open book</a:t>
            </a:r>
            <a:endParaRPr lang="en-SG" sz="2200" dirty="0" smtClean="0"/>
          </a:p>
          <a:p>
            <a:pPr lvl="1">
              <a:spcBef>
                <a:spcPts val="600"/>
              </a:spcBef>
              <a:buFont typeface="Wingdings" pitchFamily="2" charset="2"/>
              <a:buChar char="q"/>
            </a:pPr>
            <a:r>
              <a:rPr lang="en-SG" sz="2200" dirty="0" smtClean="0"/>
              <a:t>Covers up to </a:t>
            </a:r>
            <a:r>
              <a:rPr lang="en-SG" sz="2200" dirty="0" smtClean="0">
                <a:solidFill>
                  <a:srgbClr val="0000FF"/>
                </a:solidFill>
              </a:rPr>
              <a:t>Week 11 lecture</a:t>
            </a:r>
            <a:r>
              <a:rPr lang="en-SG" sz="2200" dirty="0" smtClean="0"/>
              <a:t>.</a:t>
            </a:r>
          </a:p>
          <a:p>
            <a:pPr lvl="1">
              <a:spcBef>
                <a:spcPts val="600"/>
              </a:spcBef>
              <a:buFont typeface="Wingdings" pitchFamily="2" charset="2"/>
              <a:buChar char="q"/>
            </a:pPr>
            <a:r>
              <a:rPr lang="en-SG" sz="2200" dirty="0" smtClean="0"/>
              <a:t>Check </a:t>
            </a:r>
            <a:r>
              <a:rPr lang="en-SG" sz="2200" dirty="0" smtClean="0">
                <a:solidFill>
                  <a:srgbClr val="0000FF"/>
                </a:solidFill>
              </a:rPr>
              <a:t>IVLE </a:t>
            </a:r>
            <a:r>
              <a:rPr lang="en-SG" sz="2200" dirty="0" err="1" smtClean="0">
                <a:solidFill>
                  <a:srgbClr val="0000FF"/>
                </a:solidFill>
              </a:rPr>
              <a:t>workbin</a:t>
            </a:r>
            <a:r>
              <a:rPr lang="en-SG" sz="2200" dirty="0" smtClean="0">
                <a:solidFill>
                  <a:srgbClr val="0000FF"/>
                </a:solidFill>
              </a:rPr>
              <a:t> -&gt; Practical Exam 2</a:t>
            </a:r>
            <a:r>
              <a:rPr lang="en-SG" sz="2200" dirty="0" smtClean="0"/>
              <a:t> for </a:t>
            </a:r>
            <a:r>
              <a:rPr lang="en-SG" sz="2200" dirty="0"/>
              <a:t>seating </a:t>
            </a:r>
            <a:r>
              <a:rPr lang="en-SG" sz="2200" dirty="0" smtClean="0"/>
              <a:t>plan, past year sample papers, etc.</a:t>
            </a:r>
            <a:endParaRPr lang="en-US" sz="2200" dirty="0" smtClean="0">
              <a:solidFill>
                <a:srgbClr val="0000FF"/>
              </a:solidFill>
            </a:endParaRPr>
          </a:p>
          <a:p>
            <a:pPr lvl="1">
              <a:spcBef>
                <a:spcPts val="600"/>
              </a:spcBef>
              <a:buFont typeface="Wingdings" pitchFamily="2" charset="2"/>
              <a:buChar char="q"/>
            </a:pPr>
            <a:r>
              <a:rPr lang="en-US" sz="2200" dirty="0" smtClean="0"/>
              <a:t>10am – 12:30pm (please arrive </a:t>
            </a:r>
            <a:r>
              <a:rPr lang="en-US" sz="2200" dirty="0"/>
              <a:t>at </a:t>
            </a:r>
            <a:r>
              <a:rPr lang="en-US" sz="2200" dirty="0" smtClean="0"/>
              <a:t>respective lab 9:50am)</a:t>
            </a:r>
          </a:p>
          <a:p>
            <a:pPr lvl="1">
              <a:spcBef>
                <a:spcPts val="600"/>
              </a:spcBef>
              <a:buFont typeface="Wingdings" pitchFamily="2" charset="2"/>
              <a:buChar char="q"/>
            </a:pPr>
            <a:endParaRPr lang="en-SG" i="1" dirty="0"/>
          </a:p>
          <a:p>
            <a:pPr>
              <a:spcBef>
                <a:spcPts val="1200"/>
              </a:spcBef>
            </a:pPr>
            <a:r>
              <a:rPr lang="en-SG" sz="2800" dirty="0" smtClean="0">
                <a:solidFill>
                  <a:schemeClr val="tx1"/>
                </a:solidFill>
                <a:cs typeface="Arial" charset="0"/>
              </a:rPr>
              <a:t>Secured </a:t>
            </a:r>
            <a:r>
              <a:rPr lang="en-SG" sz="2800" dirty="0">
                <a:solidFill>
                  <a:schemeClr val="tx1"/>
                </a:solidFill>
                <a:cs typeface="Arial" charset="0"/>
              </a:rPr>
              <a:t>exam environment</a:t>
            </a:r>
          </a:p>
          <a:p>
            <a:pPr lvl="1">
              <a:spcBef>
                <a:spcPts val="600"/>
              </a:spcBef>
              <a:buFont typeface="Wingdings" pitchFamily="2" charset="2"/>
              <a:buChar char="q"/>
            </a:pPr>
            <a:r>
              <a:rPr lang="en-SG" sz="2200" dirty="0"/>
              <a:t>No Internet </a:t>
            </a:r>
            <a:r>
              <a:rPr lang="en-SG" sz="2200" dirty="0" smtClean="0"/>
              <a:t>connection.</a:t>
            </a:r>
            <a:endParaRPr lang="en-US" sz="2200" dirty="0">
              <a:solidFill>
                <a:srgbClr val="0000FF"/>
              </a:solidFill>
            </a:endParaRPr>
          </a:p>
          <a:p>
            <a:pPr lvl="1">
              <a:spcBef>
                <a:spcPts val="600"/>
              </a:spcBef>
              <a:buFont typeface="Wingdings" pitchFamily="2" charset="2"/>
              <a:buChar char="q"/>
            </a:pPr>
            <a:r>
              <a:rPr lang="en-SG" sz="2200" dirty="0"/>
              <a:t>Connect to </a:t>
            </a:r>
            <a:r>
              <a:rPr lang="en-SG" sz="2200" dirty="0" smtClean="0">
                <a:solidFill>
                  <a:srgbClr val="0000FF"/>
                </a:solidFill>
              </a:rPr>
              <a:t>plab1 </a:t>
            </a:r>
            <a:r>
              <a:rPr lang="en-SG" sz="2200" dirty="0"/>
              <a:t>server </a:t>
            </a:r>
            <a:r>
              <a:rPr lang="en-SG" sz="2200" dirty="0" smtClean="0"/>
              <a:t>with given account/password.</a:t>
            </a:r>
          </a:p>
          <a:p>
            <a:pPr lvl="1">
              <a:spcBef>
                <a:spcPts val="600"/>
              </a:spcBef>
              <a:buFont typeface="Wingdings" pitchFamily="2" charset="2"/>
              <a:buChar char="q"/>
            </a:pPr>
            <a:r>
              <a:rPr lang="en-US" sz="2200" dirty="0" smtClean="0"/>
              <a:t>No activity may be done outside UNIX environment.</a:t>
            </a:r>
            <a:endParaRPr lang="en-SG" sz="2200" dirty="0" smtClean="0"/>
          </a:p>
        </p:txBody>
      </p:sp>
      <p:sp>
        <p:nvSpPr>
          <p:cNvPr id="11"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solidFill>
                  <a:srgbClr val="000000"/>
                </a:solidFill>
              </a:rPr>
              <a:t>CS1010 Programming Methodology</a:t>
            </a:r>
          </a:p>
        </p:txBody>
      </p:sp>
      <p:sp>
        <p:nvSpPr>
          <p:cNvPr id="66563" name="Rectangle 7"/>
          <p:cNvSpPr>
            <a:spLocks noChangeArrowheads="1"/>
          </p:cNvSpPr>
          <p:nvPr/>
        </p:nvSpPr>
        <p:spPr bwMode="auto">
          <a:xfrm>
            <a:off x="4038600" y="1981200"/>
            <a:ext cx="4495800" cy="4191000"/>
          </a:xfrm>
          <a:prstGeom prst="rect">
            <a:avLst/>
          </a:prstGeom>
          <a:noFill/>
          <a:ln w="9525">
            <a:noFill/>
            <a:miter lim="800000"/>
            <a:headEnd/>
            <a:tailEnd/>
          </a:ln>
        </p:spPr>
        <p:txBody>
          <a:bodyPr/>
          <a:lstStyle/>
          <a:p>
            <a:pPr marL="342900" indent="-342900">
              <a:spcBef>
                <a:spcPct val="20000"/>
              </a:spcBef>
              <a:spcAft>
                <a:spcPct val="40000"/>
              </a:spcAft>
              <a:buClr>
                <a:srgbClr val="00007D"/>
              </a:buClr>
              <a:buSzPct val="75000"/>
              <a:buFont typeface="Wingdings" pitchFamily="2" charset="2"/>
              <a:buChar char="n"/>
            </a:pPr>
            <a:endParaRPr lang="en-US" sz="2800" b="1" baseline="30000">
              <a:solidFill>
                <a:srgbClr val="800000"/>
              </a:solidFill>
            </a:endParaRPr>
          </a:p>
        </p:txBody>
      </p:sp>
      <p:sp>
        <p:nvSpPr>
          <p:cNvPr id="10"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41</a:t>
            </a:fld>
            <a:endParaRPr lang="en-US" sz="1000" dirty="0"/>
          </a:p>
        </p:txBody>
      </p:sp>
      <p:pic>
        <p:nvPicPr>
          <p:cNvPr id="12" name="Picture 8" descr="C:\Users\zlf\AppData\Local\Microsoft\Windows\Temporary Internet Files\Content.IE5\MVM596VG\MP900385257[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4879" y="25200"/>
            <a:ext cx="1848758" cy="1320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0519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dissolve">
                                      <p:cBhvr>
                                        <p:cTn id="15" dur="500"/>
                                        <p:tgtEl>
                                          <p:spTgt spid="9">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dissolve">
                                      <p:cBhvr>
                                        <p:cTn id="18" dur="500"/>
                                        <p:tgtEl>
                                          <p:spTgt spid="9">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dissolve">
                                      <p:cBhvr>
                                        <p:cTn id="21" dur="500"/>
                                        <p:tgtEl>
                                          <p:spTgt spid="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9">
                                            <p:txEl>
                                              <p:pRg st="6" end="6"/>
                                            </p:txEl>
                                          </p:spTgt>
                                        </p:tgtEl>
                                        <p:attrNameLst>
                                          <p:attrName>style.visibility</p:attrName>
                                        </p:attrNameLst>
                                      </p:cBhvr>
                                      <p:to>
                                        <p:strVal val="visible"/>
                                      </p:to>
                                    </p:set>
                                    <p:animEffect transition="in" filter="dissolve">
                                      <p:cBhvr>
                                        <p:cTn id="26" dur="500"/>
                                        <p:tgtEl>
                                          <p:spTgt spid="9">
                                            <p:txEl>
                                              <p:pRg st="6" end="6"/>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animEffect transition="in" filter="dissolve">
                                      <p:cBhvr>
                                        <p:cTn id="29" dur="500"/>
                                        <p:tgtEl>
                                          <p:spTgt spid="9">
                                            <p:txEl>
                                              <p:pRg st="7" end="7"/>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dissolve">
                                      <p:cBhvr>
                                        <p:cTn id="32" dur="500"/>
                                        <p:tgtEl>
                                          <p:spTgt spid="9">
                                            <p:txEl>
                                              <p:pRg st="8" end="8"/>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animEffect transition="in" filter="dissolve">
                                      <p:cBhvr>
                                        <p:cTn id="35"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73163" y="2824163"/>
            <a:ext cx="6751637" cy="1143000"/>
          </a:xfrm>
        </p:spPr>
        <p:txBody>
          <a:bodyPr/>
          <a:lstStyle/>
          <a:p>
            <a:pPr algn="ctr" eaLnBrk="1" hangingPunct="1"/>
            <a:r>
              <a:rPr lang="en-GB" sz="4000" smtClean="0">
                <a:solidFill>
                  <a:srgbClr val="9933FF"/>
                </a:solidFill>
                <a:latin typeface="Garamond" pitchFamily="18" charset="0"/>
              </a:rPr>
              <a:t>End of File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Arial" pitchFamily="34" charset="0"/>
              </a:rPr>
              <a:t>1. </a:t>
            </a:r>
            <a:r>
              <a:rPr lang="en-GB" dirty="0" smtClean="0">
                <a:cs typeface="Arial" pitchFamily="34" charset="0"/>
              </a:rPr>
              <a:t>Motivation: Organizing </a:t>
            </a:r>
            <a:r>
              <a:rPr lang="en-GB" dirty="0">
                <a:cs typeface="Arial" pitchFamily="34" charset="0"/>
              </a:rPr>
              <a:t>Data </a:t>
            </a:r>
            <a:r>
              <a:rPr lang="en-GB" dirty="0" smtClean="0">
                <a:cs typeface="Arial" pitchFamily="34" charset="0"/>
              </a:rPr>
              <a:t>(3/4</a:t>
            </a:r>
            <a:r>
              <a:rPr lang="en-GB" dirty="0">
                <a:cs typeface="Arial" pitchFamily="34" charset="0"/>
              </a:rPr>
              <a:t>)</a:t>
            </a:r>
            <a:endParaRPr lang="en-SG" dirty="0"/>
          </a:p>
        </p:txBody>
      </p:sp>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Content Placeholder 3"/>
          <p:cNvSpPr txBox="1">
            <a:spLocks/>
          </p:cNvSpPr>
          <p:nvPr/>
        </p:nvSpPr>
        <p:spPr bwMode="auto">
          <a:xfrm>
            <a:off x="457200" y="1371600"/>
            <a:ext cx="8229600" cy="135421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dirty="0"/>
              <a:t>A </a:t>
            </a:r>
            <a:r>
              <a:rPr lang="en-US" i="1" dirty="0">
                <a:solidFill>
                  <a:srgbClr val="C00000"/>
                </a:solidFill>
              </a:rPr>
              <a:t>group</a:t>
            </a:r>
            <a:r>
              <a:rPr lang="en-US" i="1" dirty="0"/>
              <a:t> </a:t>
            </a:r>
            <a:r>
              <a:rPr lang="en-US" dirty="0"/>
              <a:t>can be a member of another </a:t>
            </a:r>
            <a:r>
              <a:rPr lang="en-US" i="1" dirty="0">
                <a:solidFill>
                  <a:srgbClr val="C00000"/>
                </a:solidFill>
              </a:rPr>
              <a:t>group</a:t>
            </a:r>
            <a:r>
              <a:rPr lang="en-US" dirty="0" smtClean="0"/>
              <a:t>.</a:t>
            </a:r>
          </a:p>
          <a:p>
            <a:pPr>
              <a:spcBef>
                <a:spcPts val="600"/>
              </a:spcBef>
            </a:pPr>
            <a:endParaRPr lang="en-US" dirty="0"/>
          </a:p>
          <a:p>
            <a:pPr>
              <a:spcBef>
                <a:spcPts val="600"/>
              </a:spcBef>
            </a:pPr>
            <a:r>
              <a:rPr lang="en-US" dirty="0" smtClean="0">
                <a:solidFill>
                  <a:schemeClr val="tx1"/>
                </a:solidFill>
              </a:rPr>
              <a:t>Examples:</a:t>
            </a:r>
            <a:endParaRPr lang="en-US" dirty="0">
              <a:solidFill>
                <a:schemeClr val="tx1"/>
              </a:solidFill>
            </a:endParaRPr>
          </a:p>
        </p:txBody>
      </p:sp>
      <p:sp>
        <p:nvSpPr>
          <p:cNvPr id="9"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5</a:t>
            </a:fld>
            <a:endParaRPr lang="en-US" sz="1000" dirty="0"/>
          </a:p>
        </p:txBody>
      </p:sp>
      <p:grpSp>
        <p:nvGrpSpPr>
          <p:cNvPr id="3" name="Group 2"/>
          <p:cNvGrpSpPr/>
          <p:nvPr/>
        </p:nvGrpSpPr>
        <p:grpSpPr>
          <a:xfrm>
            <a:off x="2457159" y="2744717"/>
            <a:ext cx="3002179" cy="1047920"/>
            <a:chOff x="2457159" y="2744717"/>
            <a:chExt cx="3002179" cy="1047920"/>
          </a:xfrm>
        </p:grpSpPr>
        <p:grpSp>
          <p:nvGrpSpPr>
            <p:cNvPr id="8" name="Group 7"/>
            <p:cNvGrpSpPr/>
            <p:nvPr/>
          </p:nvGrpSpPr>
          <p:grpSpPr>
            <a:xfrm>
              <a:off x="2915501" y="3082371"/>
              <a:ext cx="2155770" cy="636757"/>
              <a:chOff x="1593858" y="2811648"/>
              <a:chExt cx="2155770" cy="636757"/>
            </a:xfrm>
          </p:grpSpPr>
          <p:sp>
            <p:nvSpPr>
              <p:cNvPr id="11" name="Rectangle 10"/>
              <p:cNvSpPr/>
              <p:nvPr/>
            </p:nvSpPr>
            <p:spPr bwMode="auto">
              <a:xfrm>
                <a:off x="1593858" y="3115030"/>
                <a:ext cx="495300"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12" name="Rectangle 11"/>
              <p:cNvSpPr/>
              <p:nvPr/>
            </p:nvSpPr>
            <p:spPr bwMode="auto">
              <a:xfrm>
                <a:off x="2401896" y="3115030"/>
                <a:ext cx="493712"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13" name="Rectangle 12"/>
              <p:cNvSpPr/>
              <p:nvPr/>
            </p:nvSpPr>
            <p:spPr bwMode="auto">
              <a:xfrm>
                <a:off x="3254383" y="3115030"/>
                <a:ext cx="493713"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14" name="TextBox 13"/>
              <p:cNvSpPr txBox="1">
                <a:spLocks noChangeArrowheads="1"/>
              </p:cNvSpPr>
              <p:nvPr/>
            </p:nvSpPr>
            <p:spPr bwMode="auto">
              <a:xfrm>
                <a:off x="1603143" y="2811648"/>
                <a:ext cx="473206" cy="307777"/>
              </a:xfrm>
              <a:prstGeom prst="rect">
                <a:avLst/>
              </a:prstGeom>
              <a:noFill/>
              <a:ln w="9525">
                <a:noFill/>
                <a:miter lim="800000"/>
                <a:headEnd/>
                <a:tailEnd/>
              </a:ln>
            </p:spPr>
            <p:txBody>
              <a:bodyPr wrap="square">
                <a:spAutoFit/>
              </a:bodyPr>
              <a:lstStyle/>
              <a:p>
                <a:r>
                  <a:rPr lang="en-US" sz="1400" dirty="0" smtClean="0"/>
                  <a:t>day</a:t>
                </a:r>
                <a:endParaRPr lang="en-SG" sz="1400" dirty="0"/>
              </a:p>
            </p:txBody>
          </p:sp>
          <p:sp>
            <p:nvSpPr>
              <p:cNvPr id="15" name="TextBox 14"/>
              <p:cNvSpPr txBox="1">
                <a:spLocks noChangeArrowheads="1"/>
              </p:cNvSpPr>
              <p:nvPr/>
            </p:nvSpPr>
            <p:spPr bwMode="auto">
              <a:xfrm>
                <a:off x="2286275" y="2811648"/>
                <a:ext cx="702436" cy="307777"/>
              </a:xfrm>
              <a:prstGeom prst="rect">
                <a:avLst/>
              </a:prstGeom>
              <a:noFill/>
              <a:ln w="9525">
                <a:noFill/>
                <a:miter lim="800000"/>
                <a:headEnd/>
                <a:tailEnd/>
              </a:ln>
            </p:spPr>
            <p:txBody>
              <a:bodyPr wrap="square">
                <a:spAutoFit/>
              </a:bodyPr>
              <a:lstStyle/>
              <a:p>
                <a:r>
                  <a:rPr lang="en-US" sz="1400" dirty="0" smtClean="0"/>
                  <a:t>month</a:t>
                </a:r>
                <a:endParaRPr lang="en-SG" sz="1400" dirty="0"/>
              </a:p>
            </p:txBody>
          </p:sp>
          <p:sp>
            <p:nvSpPr>
              <p:cNvPr id="16" name="TextBox 15"/>
              <p:cNvSpPr txBox="1">
                <a:spLocks noChangeArrowheads="1"/>
              </p:cNvSpPr>
              <p:nvPr/>
            </p:nvSpPr>
            <p:spPr bwMode="auto">
              <a:xfrm>
                <a:off x="3217110" y="2811648"/>
                <a:ext cx="532518" cy="307777"/>
              </a:xfrm>
              <a:prstGeom prst="rect">
                <a:avLst/>
              </a:prstGeom>
              <a:noFill/>
              <a:ln w="9525">
                <a:noFill/>
                <a:miter lim="800000"/>
                <a:headEnd/>
                <a:tailEnd/>
              </a:ln>
            </p:spPr>
            <p:txBody>
              <a:bodyPr wrap="square">
                <a:spAutoFit/>
              </a:bodyPr>
              <a:lstStyle/>
              <a:p>
                <a:r>
                  <a:rPr lang="en-US" sz="1400" dirty="0" smtClean="0"/>
                  <a:t>year</a:t>
                </a:r>
                <a:endParaRPr lang="en-SG" sz="1400" dirty="0"/>
              </a:p>
            </p:txBody>
          </p:sp>
        </p:grpSp>
        <p:sp>
          <p:nvSpPr>
            <p:cNvPr id="17" name="TextBox 41"/>
            <p:cNvSpPr txBox="1">
              <a:spLocks noChangeArrowheads="1"/>
            </p:cNvSpPr>
            <p:nvPr/>
          </p:nvSpPr>
          <p:spPr bwMode="auto">
            <a:xfrm>
              <a:off x="2457159" y="2744717"/>
              <a:ext cx="687815" cy="307738"/>
            </a:xfrm>
            <a:prstGeom prst="rect">
              <a:avLst/>
            </a:prstGeom>
            <a:noFill/>
            <a:ln w="9525">
              <a:noFill/>
              <a:miter lim="800000"/>
              <a:headEnd/>
              <a:tailEnd/>
            </a:ln>
          </p:spPr>
          <p:txBody>
            <a:bodyPr>
              <a:spAutoFit/>
            </a:bodyPr>
            <a:lstStyle/>
            <a:p>
              <a:r>
                <a:rPr lang="en-US" sz="1400" b="1" dirty="0" smtClean="0"/>
                <a:t>date</a:t>
              </a:r>
              <a:endParaRPr lang="en-SG" sz="1400" b="1" dirty="0"/>
            </a:p>
          </p:txBody>
        </p:sp>
        <p:sp>
          <p:nvSpPr>
            <p:cNvPr id="18" name="Rectangle 44"/>
            <p:cNvSpPr>
              <a:spLocks noChangeArrowheads="1"/>
            </p:cNvSpPr>
            <p:nvPr/>
          </p:nvSpPr>
          <p:spPr bwMode="auto">
            <a:xfrm>
              <a:off x="2555693" y="3051326"/>
              <a:ext cx="2903645" cy="741311"/>
            </a:xfrm>
            <a:prstGeom prst="rect">
              <a:avLst/>
            </a:prstGeom>
            <a:noFill/>
            <a:ln w="38100" cap="sq" cmpd="tri" algn="ctr">
              <a:solidFill>
                <a:schemeClr val="tx1"/>
              </a:solidFill>
              <a:round/>
              <a:headEnd type="none" w="sm" len="sm"/>
              <a:tailEnd type="none" w="sm" len="sm"/>
            </a:ln>
          </p:spPr>
          <p:txBody>
            <a:bodyPr/>
            <a:lstStyle/>
            <a:p>
              <a:endParaRPr lang="en-SG"/>
            </a:p>
          </p:txBody>
        </p:sp>
      </p:grpSp>
      <p:grpSp>
        <p:nvGrpSpPr>
          <p:cNvPr id="4" name="Group 3"/>
          <p:cNvGrpSpPr/>
          <p:nvPr/>
        </p:nvGrpSpPr>
        <p:grpSpPr>
          <a:xfrm>
            <a:off x="1878860" y="4137179"/>
            <a:ext cx="5759070" cy="1704222"/>
            <a:chOff x="1878860" y="4137179"/>
            <a:chExt cx="5759070" cy="1704222"/>
          </a:xfrm>
        </p:grpSpPr>
        <p:grpSp>
          <p:nvGrpSpPr>
            <p:cNvPr id="19" name="Group 18"/>
            <p:cNvGrpSpPr/>
            <p:nvPr/>
          </p:nvGrpSpPr>
          <p:grpSpPr>
            <a:xfrm>
              <a:off x="4670162" y="4902209"/>
              <a:ext cx="2155770" cy="636757"/>
              <a:chOff x="1593858" y="2811648"/>
              <a:chExt cx="2155770" cy="636757"/>
            </a:xfrm>
          </p:grpSpPr>
          <p:sp>
            <p:nvSpPr>
              <p:cNvPr id="20" name="Rectangle 19"/>
              <p:cNvSpPr/>
              <p:nvPr/>
            </p:nvSpPr>
            <p:spPr bwMode="auto">
              <a:xfrm>
                <a:off x="1593858" y="3115030"/>
                <a:ext cx="495300"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21" name="Rectangle 20"/>
              <p:cNvSpPr/>
              <p:nvPr/>
            </p:nvSpPr>
            <p:spPr bwMode="auto">
              <a:xfrm>
                <a:off x="2401896" y="3115030"/>
                <a:ext cx="493712"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22" name="Rectangle 21"/>
              <p:cNvSpPr/>
              <p:nvPr/>
            </p:nvSpPr>
            <p:spPr bwMode="auto">
              <a:xfrm>
                <a:off x="3254383" y="3115030"/>
                <a:ext cx="493713"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23" name="TextBox 22"/>
              <p:cNvSpPr txBox="1">
                <a:spLocks noChangeArrowheads="1"/>
              </p:cNvSpPr>
              <p:nvPr/>
            </p:nvSpPr>
            <p:spPr bwMode="auto">
              <a:xfrm>
                <a:off x="1603143" y="2811648"/>
                <a:ext cx="473206" cy="307777"/>
              </a:xfrm>
              <a:prstGeom prst="rect">
                <a:avLst/>
              </a:prstGeom>
              <a:noFill/>
              <a:ln w="9525">
                <a:noFill/>
                <a:miter lim="800000"/>
                <a:headEnd/>
                <a:tailEnd/>
              </a:ln>
            </p:spPr>
            <p:txBody>
              <a:bodyPr wrap="square">
                <a:spAutoFit/>
              </a:bodyPr>
              <a:lstStyle/>
              <a:p>
                <a:r>
                  <a:rPr lang="en-US" sz="1400" dirty="0" smtClean="0"/>
                  <a:t>day</a:t>
                </a:r>
                <a:endParaRPr lang="en-SG" sz="1400" dirty="0"/>
              </a:p>
            </p:txBody>
          </p:sp>
          <p:sp>
            <p:nvSpPr>
              <p:cNvPr id="24" name="TextBox 23"/>
              <p:cNvSpPr txBox="1">
                <a:spLocks noChangeArrowheads="1"/>
              </p:cNvSpPr>
              <p:nvPr/>
            </p:nvSpPr>
            <p:spPr bwMode="auto">
              <a:xfrm>
                <a:off x="2286275" y="2811648"/>
                <a:ext cx="702436" cy="307777"/>
              </a:xfrm>
              <a:prstGeom prst="rect">
                <a:avLst/>
              </a:prstGeom>
              <a:noFill/>
              <a:ln w="9525">
                <a:noFill/>
                <a:miter lim="800000"/>
                <a:headEnd/>
                <a:tailEnd/>
              </a:ln>
            </p:spPr>
            <p:txBody>
              <a:bodyPr wrap="square">
                <a:spAutoFit/>
              </a:bodyPr>
              <a:lstStyle/>
              <a:p>
                <a:r>
                  <a:rPr lang="en-US" sz="1400" dirty="0" smtClean="0"/>
                  <a:t>month</a:t>
                </a:r>
                <a:endParaRPr lang="en-SG" sz="1400" dirty="0"/>
              </a:p>
            </p:txBody>
          </p:sp>
          <p:sp>
            <p:nvSpPr>
              <p:cNvPr id="25" name="TextBox 24"/>
              <p:cNvSpPr txBox="1">
                <a:spLocks noChangeArrowheads="1"/>
              </p:cNvSpPr>
              <p:nvPr/>
            </p:nvSpPr>
            <p:spPr bwMode="auto">
              <a:xfrm>
                <a:off x="3217110" y="2811648"/>
                <a:ext cx="532518" cy="307777"/>
              </a:xfrm>
              <a:prstGeom prst="rect">
                <a:avLst/>
              </a:prstGeom>
              <a:noFill/>
              <a:ln w="9525">
                <a:noFill/>
                <a:miter lim="800000"/>
                <a:headEnd/>
                <a:tailEnd/>
              </a:ln>
            </p:spPr>
            <p:txBody>
              <a:bodyPr wrap="square">
                <a:spAutoFit/>
              </a:bodyPr>
              <a:lstStyle/>
              <a:p>
                <a:r>
                  <a:rPr lang="en-US" sz="1400" dirty="0" smtClean="0"/>
                  <a:t>year</a:t>
                </a:r>
                <a:endParaRPr lang="en-SG" sz="1400" dirty="0"/>
              </a:p>
            </p:txBody>
          </p:sp>
        </p:grpSp>
        <p:sp>
          <p:nvSpPr>
            <p:cNvPr id="26" name="TextBox 41"/>
            <p:cNvSpPr txBox="1">
              <a:spLocks noChangeArrowheads="1"/>
            </p:cNvSpPr>
            <p:nvPr/>
          </p:nvSpPr>
          <p:spPr bwMode="auto">
            <a:xfrm>
              <a:off x="4211820" y="4564555"/>
              <a:ext cx="593192" cy="307738"/>
            </a:xfrm>
            <a:prstGeom prst="rect">
              <a:avLst/>
            </a:prstGeom>
            <a:noFill/>
            <a:ln w="9525">
              <a:noFill/>
              <a:miter lim="800000"/>
              <a:headEnd/>
              <a:tailEnd/>
            </a:ln>
          </p:spPr>
          <p:txBody>
            <a:bodyPr wrap="square">
              <a:spAutoFit/>
            </a:bodyPr>
            <a:lstStyle/>
            <a:p>
              <a:r>
                <a:rPr lang="en-US" sz="1400" b="1" dirty="0" smtClean="0"/>
                <a:t>date</a:t>
              </a:r>
              <a:endParaRPr lang="en-SG" sz="1400" b="1" dirty="0"/>
            </a:p>
          </p:txBody>
        </p:sp>
        <p:sp>
          <p:nvSpPr>
            <p:cNvPr id="27" name="Rectangle 44"/>
            <p:cNvSpPr>
              <a:spLocks noChangeArrowheads="1"/>
            </p:cNvSpPr>
            <p:nvPr/>
          </p:nvSpPr>
          <p:spPr bwMode="auto">
            <a:xfrm>
              <a:off x="4310354" y="4871164"/>
              <a:ext cx="2903645" cy="741311"/>
            </a:xfrm>
            <a:prstGeom prst="rect">
              <a:avLst/>
            </a:prstGeom>
            <a:noFill/>
            <a:ln w="38100" cap="sq" cmpd="tri" algn="ctr">
              <a:solidFill>
                <a:schemeClr val="tx1"/>
              </a:solidFill>
              <a:round/>
              <a:headEnd type="none" w="sm" len="sm"/>
              <a:tailEnd type="none" w="sm" len="sm"/>
            </a:ln>
          </p:spPr>
          <p:txBody>
            <a:bodyPr/>
            <a:lstStyle/>
            <a:p>
              <a:endParaRPr lang="en-SG"/>
            </a:p>
          </p:txBody>
        </p:sp>
        <p:grpSp>
          <p:nvGrpSpPr>
            <p:cNvPr id="28" name="Group 47"/>
            <p:cNvGrpSpPr>
              <a:grpSpLocks/>
            </p:cNvGrpSpPr>
            <p:nvPr/>
          </p:nvGrpSpPr>
          <p:grpSpPr bwMode="auto">
            <a:xfrm>
              <a:off x="2260588" y="4909502"/>
              <a:ext cx="1689093" cy="635716"/>
              <a:chOff x="1556821" y="4259118"/>
              <a:chExt cx="1688687" cy="635814"/>
            </a:xfrm>
          </p:grpSpPr>
          <p:sp>
            <p:nvSpPr>
              <p:cNvPr id="29" name="Rectangle 28"/>
              <p:cNvSpPr/>
              <p:nvPr/>
            </p:nvSpPr>
            <p:spPr bwMode="auto">
              <a:xfrm>
                <a:off x="1556821" y="4561506"/>
                <a:ext cx="1688687" cy="333426"/>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30" name="TextBox 62"/>
              <p:cNvSpPr txBox="1">
                <a:spLocks noChangeArrowheads="1"/>
              </p:cNvSpPr>
              <p:nvPr/>
            </p:nvSpPr>
            <p:spPr bwMode="auto">
              <a:xfrm>
                <a:off x="2084734" y="4259118"/>
                <a:ext cx="631752" cy="307824"/>
              </a:xfrm>
              <a:prstGeom prst="rect">
                <a:avLst/>
              </a:prstGeom>
              <a:noFill/>
              <a:ln w="9525">
                <a:noFill/>
                <a:miter lim="800000"/>
                <a:headEnd/>
                <a:tailEnd/>
              </a:ln>
            </p:spPr>
            <p:txBody>
              <a:bodyPr wrap="square">
                <a:spAutoFit/>
              </a:bodyPr>
              <a:lstStyle/>
              <a:p>
                <a:r>
                  <a:rPr lang="en-US" sz="1400" dirty="0"/>
                  <a:t>name</a:t>
                </a:r>
                <a:endParaRPr lang="en-SG" sz="1400" dirty="0"/>
              </a:p>
            </p:txBody>
          </p:sp>
        </p:grpSp>
        <p:sp>
          <p:nvSpPr>
            <p:cNvPr id="31" name="TextBox 65"/>
            <p:cNvSpPr txBox="1">
              <a:spLocks noChangeArrowheads="1"/>
            </p:cNvSpPr>
            <p:nvPr/>
          </p:nvSpPr>
          <p:spPr bwMode="auto">
            <a:xfrm>
              <a:off x="1878860" y="4137179"/>
              <a:ext cx="1004903" cy="307505"/>
            </a:xfrm>
            <a:prstGeom prst="rect">
              <a:avLst/>
            </a:prstGeom>
            <a:noFill/>
            <a:ln w="9525">
              <a:noFill/>
              <a:miter lim="800000"/>
              <a:headEnd/>
              <a:tailEnd/>
            </a:ln>
          </p:spPr>
          <p:txBody>
            <a:bodyPr>
              <a:spAutoFit/>
            </a:bodyPr>
            <a:lstStyle/>
            <a:p>
              <a:r>
                <a:rPr lang="en-US" sz="1400" b="1" dirty="0"/>
                <a:t>person</a:t>
              </a:r>
              <a:endParaRPr lang="en-SG" sz="1400" b="1" dirty="0"/>
            </a:p>
          </p:txBody>
        </p:sp>
        <p:sp>
          <p:nvSpPr>
            <p:cNvPr id="32" name="Rectangle 66"/>
            <p:cNvSpPr>
              <a:spLocks noChangeArrowheads="1"/>
            </p:cNvSpPr>
            <p:nvPr/>
          </p:nvSpPr>
          <p:spPr bwMode="auto">
            <a:xfrm>
              <a:off x="1951736" y="4475863"/>
              <a:ext cx="5686194" cy="1365538"/>
            </a:xfrm>
            <a:prstGeom prst="rect">
              <a:avLst/>
            </a:prstGeom>
            <a:noFill/>
            <a:ln w="76200" cap="sq" cmpd="tri" algn="ctr">
              <a:solidFill>
                <a:schemeClr val="tx1"/>
              </a:solidFill>
              <a:round/>
              <a:headEnd type="none" w="sm" len="sm"/>
              <a:tailEnd type="none" w="sm" len="sm"/>
            </a:ln>
          </p:spPr>
          <p:txBody>
            <a:bodyPr/>
            <a:lstStyle/>
            <a:p>
              <a:endParaRPr lang="en-SG"/>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dissolve">
                                      <p:cBhvr>
                                        <p:cTn id="10" dur="500"/>
                                        <p:tgtEl>
                                          <p:spTgt spid="7">
                                            <p:txEl>
                                              <p:pRg st="2" end="2"/>
                                            </p:txEl>
                                          </p:spTgt>
                                        </p:tgtEl>
                                      </p:cBhvr>
                                    </p:animEffect>
                                  </p:childTnLst>
                                </p:cTn>
                              </p:par>
                              <p:par>
                                <p:cTn id="11" presetID="9" presetClass="entr" presetSubtype="0"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ChangeArrowheads="1"/>
          </p:cNvSpPr>
          <p:nvPr/>
        </p:nvSpPr>
        <p:spPr bwMode="auto">
          <a:xfrm>
            <a:off x="242888" y="1174750"/>
            <a:ext cx="87106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spcBef>
                <a:spcPct val="20000"/>
              </a:spcBef>
              <a:buClr>
                <a:schemeClr val="hlink"/>
              </a:buClr>
              <a:buSzPct val="70000"/>
            </a:pPr>
            <a:endParaRPr lang="en-SG" sz="2000">
              <a:latin typeface="Courier New" pitchFamily="49" charset="0"/>
              <a:ea typeface="ＭＳ Ｐゴシック" pitchFamily="34" charset="-128"/>
            </a:endParaRPr>
          </a:p>
        </p:txBody>
      </p:sp>
      <p:sp>
        <p:nvSpPr>
          <p:cNvPr id="8" name="Title 7"/>
          <p:cNvSpPr>
            <a:spLocks noGrp="1"/>
          </p:cNvSpPr>
          <p:nvPr>
            <p:ph type="title"/>
          </p:nvPr>
        </p:nvSpPr>
        <p:spPr/>
        <p:txBody>
          <a:bodyPr/>
          <a:lstStyle/>
          <a:p>
            <a:r>
              <a:rPr lang="en-GB" dirty="0">
                <a:cs typeface="Arial" pitchFamily="34" charset="0"/>
              </a:rPr>
              <a:t>1. </a:t>
            </a:r>
            <a:r>
              <a:rPr lang="en-GB" dirty="0" smtClean="0">
                <a:cs typeface="Arial" pitchFamily="34" charset="0"/>
              </a:rPr>
              <a:t>Motivation: Organizing </a:t>
            </a:r>
            <a:r>
              <a:rPr lang="en-GB" dirty="0">
                <a:cs typeface="Arial" pitchFamily="34" charset="0"/>
              </a:rPr>
              <a:t>Data </a:t>
            </a:r>
            <a:r>
              <a:rPr lang="en-GB" dirty="0" smtClean="0">
                <a:cs typeface="Arial" pitchFamily="34" charset="0"/>
              </a:rPr>
              <a:t>(4/4</a:t>
            </a:r>
            <a:r>
              <a:rPr lang="en-GB" dirty="0">
                <a:cs typeface="Arial" pitchFamily="34" charset="0"/>
              </a:rPr>
              <a:t>)</a:t>
            </a:r>
            <a:endParaRPr lang="en-SG" dirty="0"/>
          </a:p>
        </p:txBody>
      </p:sp>
      <p:sp>
        <p:nvSpPr>
          <p:cNvPr id="3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8" name="Content Placeholder 3"/>
          <p:cNvSpPr txBox="1">
            <a:spLocks/>
          </p:cNvSpPr>
          <p:nvPr/>
        </p:nvSpPr>
        <p:spPr bwMode="auto">
          <a:xfrm>
            <a:off x="457200" y="1371600"/>
            <a:ext cx="8229600" cy="35086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dirty="0"/>
              <a:t>We can also create </a:t>
            </a:r>
            <a:r>
              <a:rPr lang="en-US" dirty="0" smtClean="0"/>
              <a:t>an array </a:t>
            </a:r>
            <a:r>
              <a:rPr lang="en-US" dirty="0"/>
              <a:t>of </a:t>
            </a:r>
            <a:r>
              <a:rPr lang="en-US" i="1" dirty="0" smtClean="0">
                <a:solidFill>
                  <a:srgbClr val="C00000"/>
                </a:solidFill>
              </a:rPr>
              <a:t>groups</a:t>
            </a:r>
            <a:r>
              <a:rPr lang="en-US" i="1" dirty="0" smtClean="0"/>
              <a:t>.</a:t>
            </a:r>
          </a:p>
          <a:p>
            <a:pPr>
              <a:spcBef>
                <a:spcPts val="600"/>
              </a:spcBef>
            </a:pPr>
            <a:r>
              <a:rPr lang="en-US" dirty="0"/>
              <a:t>Recall Week </a:t>
            </a:r>
            <a:r>
              <a:rPr lang="en-US" dirty="0" smtClean="0"/>
              <a:t>10 </a:t>
            </a:r>
            <a:r>
              <a:rPr lang="en-US" dirty="0"/>
              <a:t>Exercise #2: Module Sorting</a:t>
            </a:r>
          </a:p>
          <a:p>
            <a:pPr lvl="1">
              <a:spcBef>
                <a:spcPts val="600"/>
              </a:spcBef>
              <a:buFont typeface="Wingdings" pitchFamily="2" charset="2"/>
              <a:buChar char="q"/>
            </a:pPr>
            <a:r>
              <a:rPr lang="en-US" sz="2200" dirty="0"/>
              <a:t>Using two parallel </a:t>
            </a:r>
            <a:r>
              <a:rPr lang="en-US" sz="2200" dirty="0" smtClean="0"/>
              <a:t>arrays</a:t>
            </a:r>
          </a:p>
          <a:p>
            <a:pPr lvl="2">
              <a:spcBef>
                <a:spcPts val="600"/>
              </a:spcBef>
            </a:pPr>
            <a:r>
              <a:rPr lang="en-US" dirty="0"/>
              <a:t>modules[</a:t>
            </a:r>
            <a:r>
              <a:rPr lang="en-US" dirty="0" err="1"/>
              <a:t>i</a:t>
            </a:r>
            <a:r>
              <a:rPr lang="en-US" dirty="0"/>
              <a:t>] and students[</a:t>
            </a:r>
            <a:r>
              <a:rPr lang="en-US" dirty="0" err="1"/>
              <a:t>i</a:t>
            </a:r>
            <a:r>
              <a:rPr lang="en-US" dirty="0"/>
              <a:t>] </a:t>
            </a:r>
            <a:r>
              <a:rPr lang="en-US" dirty="0" smtClean="0"/>
              <a:t>are related</a:t>
            </a:r>
          </a:p>
          <a:p>
            <a:pPr lvl="2">
              <a:spcBef>
                <a:spcPts val="600"/>
              </a:spcBef>
            </a:pPr>
            <a:endParaRPr lang="en-US" i="1" dirty="0" smtClean="0"/>
          </a:p>
          <a:p>
            <a:pPr lvl="2">
              <a:spcBef>
                <a:spcPts val="600"/>
              </a:spcBef>
            </a:pPr>
            <a:endParaRPr lang="en-US" i="1" dirty="0"/>
          </a:p>
          <a:p>
            <a:pPr lvl="2">
              <a:spcBef>
                <a:spcPts val="600"/>
              </a:spcBef>
            </a:pPr>
            <a:endParaRPr lang="en-US" i="1" dirty="0" smtClean="0"/>
          </a:p>
          <a:p>
            <a:pPr lvl="2">
              <a:spcBef>
                <a:spcPts val="600"/>
              </a:spcBef>
            </a:pPr>
            <a:endParaRPr lang="en-US" i="1" dirty="0"/>
          </a:p>
          <a:p>
            <a:pPr lvl="1">
              <a:spcBef>
                <a:spcPts val="600"/>
              </a:spcBef>
              <a:buFont typeface="Wingdings" pitchFamily="2" charset="2"/>
              <a:buChar char="q"/>
            </a:pPr>
            <a:r>
              <a:rPr lang="en-US" sz="2200" dirty="0"/>
              <a:t>Using </a:t>
            </a:r>
            <a:r>
              <a:rPr lang="en-US" sz="2200" dirty="0" smtClean="0"/>
              <a:t>an array of “enrolment” </a:t>
            </a:r>
            <a:r>
              <a:rPr lang="en-US" sz="2200" i="1" dirty="0" smtClean="0">
                <a:solidFill>
                  <a:srgbClr val="C00000"/>
                </a:solidFill>
              </a:rPr>
              <a:t>groups</a:t>
            </a:r>
            <a:endParaRPr lang="en-US" sz="2200" i="1" dirty="0"/>
          </a:p>
        </p:txBody>
      </p:sp>
      <p:sp>
        <p:nvSpPr>
          <p:cNvPr id="29"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6</a:t>
            </a:fld>
            <a:endParaRPr lang="en-US" sz="1000" dirty="0"/>
          </a:p>
        </p:txBody>
      </p:sp>
      <p:sp>
        <p:nvSpPr>
          <p:cNvPr id="27" name="TextBox 26"/>
          <p:cNvSpPr txBox="1"/>
          <p:nvPr/>
        </p:nvSpPr>
        <p:spPr>
          <a:xfrm>
            <a:off x="1506071" y="5227152"/>
            <a:ext cx="3348674" cy="400110"/>
          </a:xfrm>
          <a:prstGeom prst="rect">
            <a:avLst/>
          </a:prstGeom>
          <a:solidFill>
            <a:srgbClr val="CCFFCC"/>
          </a:solidFill>
          <a:ln>
            <a:solidFill>
              <a:srgbClr val="CCFFCC"/>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eaLnBrk="0" hangingPunct="0">
              <a:spcBef>
                <a:spcPts val="1200"/>
              </a:spcBef>
              <a:buClr>
                <a:schemeClr val="bg2"/>
              </a:buClr>
              <a:buSzPct val="120000"/>
              <a:defRPr/>
            </a:pPr>
            <a:r>
              <a:rPr lang="en-SG" sz="2000" dirty="0" smtClean="0">
                <a:solidFill>
                  <a:srgbClr val="C00000"/>
                </a:solidFill>
                <a:latin typeface="Calibri" pitchFamily="34" charset="0"/>
                <a:cs typeface="Calibri" pitchFamily="34" charset="0"/>
              </a:rPr>
              <a:t>Q</a:t>
            </a:r>
            <a:r>
              <a:rPr lang="en-SG" sz="2000" dirty="0" smtClean="0">
                <a:latin typeface="Calibri" pitchFamily="34" charset="0"/>
                <a:cs typeface="Calibri" pitchFamily="34" charset="0"/>
              </a:rPr>
              <a:t>: Which way is </a:t>
            </a:r>
            <a:r>
              <a:rPr lang="en-SG" sz="2000" dirty="0">
                <a:latin typeface="Calibri" pitchFamily="34" charset="0"/>
                <a:cs typeface="Calibri" pitchFamily="34" charset="0"/>
              </a:rPr>
              <a:t>more logical? </a:t>
            </a:r>
            <a:endParaRPr lang="en-US" sz="2000" dirty="0">
              <a:latin typeface="Calibri" pitchFamily="34" charset="0"/>
              <a:cs typeface="Calibri" pitchFamily="34" charset="0"/>
            </a:endParaRPr>
          </a:p>
        </p:txBody>
      </p:sp>
      <p:grpSp>
        <p:nvGrpSpPr>
          <p:cNvPr id="7" name="Group 6"/>
          <p:cNvGrpSpPr/>
          <p:nvPr/>
        </p:nvGrpSpPr>
        <p:grpSpPr>
          <a:xfrm>
            <a:off x="6112485" y="2255246"/>
            <a:ext cx="2295852" cy="1649176"/>
            <a:chOff x="6112485" y="2341310"/>
            <a:chExt cx="2295852" cy="1649176"/>
          </a:xfrm>
        </p:grpSpPr>
        <p:sp>
          <p:nvSpPr>
            <p:cNvPr id="33" name="Rectangle 32"/>
            <p:cNvSpPr/>
            <p:nvPr/>
          </p:nvSpPr>
          <p:spPr bwMode="auto">
            <a:xfrm>
              <a:off x="6112485" y="2644692"/>
              <a:ext cx="1029116"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lgn="ctr">
                <a:defRPr/>
              </a:pPr>
              <a:r>
                <a:rPr lang="en-US" sz="1600" dirty="0" smtClean="0">
                  <a:latin typeface="Arial" charset="0"/>
                  <a:cs typeface="Arial" charset="0"/>
                </a:rPr>
                <a:t>CS1010</a:t>
              </a:r>
              <a:endParaRPr lang="en-SG" sz="1600" dirty="0">
                <a:latin typeface="Arial" charset="0"/>
                <a:cs typeface="Arial" charset="0"/>
              </a:endParaRPr>
            </a:p>
          </p:txBody>
        </p:sp>
        <p:sp>
          <p:nvSpPr>
            <p:cNvPr id="34" name="Rectangle 33"/>
            <p:cNvSpPr/>
            <p:nvPr/>
          </p:nvSpPr>
          <p:spPr bwMode="auto">
            <a:xfrm>
              <a:off x="7662825" y="2644692"/>
              <a:ext cx="586815"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r>
                <a:rPr lang="en-US" sz="1600" dirty="0" smtClean="0">
                  <a:latin typeface="Arial" charset="0"/>
                  <a:cs typeface="Arial" charset="0"/>
                </a:rPr>
                <a:t>292</a:t>
              </a:r>
              <a:endParaRPr lang="en-SG" sz="1600" dirty="0">
                <a:latin typeface="Arial" charset="0"/>
                <a:cs typeface="Arial" charset="0"/>
              </a:endParaRPr>
            </a:p>
          </p:txBody>
        </p:sp>
        <p:sp>
          <p:nvSpPr>
            <p:cNvPr id="36" name="TextBox 35"/>
            <p:cNvSpPr txBox="1">
              <a:spLocks noChangeArrowheads="1"/>
            </p:cNvSpPr>
            <p:nvPr/>
          </p:nvSpPr>
          <p:spPr bwMode="auto">
            <a:xfrm>
              <a:off x="6283140" y="2341310"/>
              <a:ext cx="771365" cy="307777"/>
            </a:xfrm>
            <a:prstGeom prst="rect">
              <a:avLst/>
            </a:prstGeom>
            <a:noFill/>
            <a:ln w="9525">
              <a:noFill/>
              <a:miter lim="800000"/>
              <a:headEnd/>
              <a:tailEnd/>
            </a:ln>
          </p:spPr>
          <p:txBody>
            <a:bodyPr wrap="square">
              <a:spAutoFit/>
            </a:bodyPr>
            <a:lstStyle/>
            <a:p>
              <a:r>
                <a:rPr lang="en-US" sz="1400" dirty="0" smtClean="0"/>
                <a:t>module</a:t>
              </a:r>
              <a:endParaRPr lang="en-SG" sz="1400" dirty="0"/>
            </a:p>
          </p:txBody>
        </p:sp>
        <p:sp>
          <p:nvSpPr>
            <p:cNvPr id="37" name="TextBox 36"/>
            <p:cNvSpPr txBox="1">
              <a:spLocks noChangeArrowheads="1"/>
            </p:cNvSpPr>
            <p:nvPr/>
          </p:nvSpPr>
          <p:spPr bwMode="auto">
            <a:xfrm>
              <a:off x="7547204" y="2341310"/>
              <a:ext cx="861133" cy="307777"/>
            </a:xfrm>
            <a:prstGeom prst="rect">
              <a:avLst/>
            </a:prstGeom>
            <a:noFill/>
            <a:ln w="9525">
              <a:noFill/>
              <a:miter lim="800000"/>
              <a:headEnd/>
              <a:tailEnd/>
            </a:ln>
          </p:spPr>
          <p:txBody>
            <a:bodyPr wrap="square">
              <a:spAutoFit/>
            </a:bodyPr>
            <a:lstStyle/>
            <a:p>
              <a:r>
                <a:rPr lang="en-US" sz="1400" dirty="0" smtClean="0"/>
                <a:t>student</a:t>
              </a:r>
              <a:endParaRPr lang="en-SG" sz="1400" dirty="0"/>
            </a:p>
          </p:txBody>
        </p:sp>
        <p:sp>
          <p:nvSpPr>
            <p:cNvPr id="39" name="Rectangle 38"/>
            <p:cNvSpPr/>
            <p:nvPr/>
          </p:nvSpPr>
          <p:spPr bwMode="auto">
            <a:xfrm>
              <a:off x="6112485" y="2978067"/>
              <a:ext cx="1029116"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lgn="ctr">
                <a:defRPr/>
              </a:pPr>
              <a:r>
                <a:rPr lang="en-US" sz="1600" dirty="0" smtClean="0">
                  <a:latin typeface="Arial" charset="0"/>
                  <a:cs typeface="Arial" charset="0"/>
                </a:rPr>
                <a:t>CS1234</a:t>
              </a:r>
              <a:endParaRPr lang="en-SG" sz="1600" dirty="0">
                <a:latin typeface="Arial" charset="0"/>
                <a:cs typeface="Arial" charset="0"/>
              </a:endParaRPr>
            </a:p>
          </p:txBody>
        </p:sp>
        <p:sp>
          <p:nvSpPr>
            <p:cNvPr id="40" name="Rectangle 39"/>
            <p:cNvSpPr/>
            <p:nvPr/>
          </p:nvSpPr>
          <p:spPr bwMode="auto">
            <a:xfrm>
              <a:off x="6112485" y="3307799"/>
              <a:ext cx="1029116"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lgn="ctr">
                <a:defRPr/>
              </a:pPr>
              <a:r>
                <a:rPr lang="en-US" sz="1600" dirty="0" smtClean="0"/>
                <a:t>IS1103</a:t>
              </a:r>
              <a:endParaRPr lang="en-SG" sz="1600" dirty="0">
                <a:latin typeface="Arial" charset="0"/>
                <a:cs typeface="Arial" charset="0"/>
              </a:endParaRPr>
            </a:p>
          </p:txBody>
        </p:sp>
        <p:sp>
          <p:nvSpPr>
            <p:cNvPr id="41" name="Rectangle 40"/>
            <p:cNvSpPr/>
            <p:nvPr/>
          </p:nvSpPr>
          <p:spPr bwMode="auto">
            <a:xfrm>
              <a:off x="7662825" y="2978067"/>
              <a:ext cx="586815"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r>
                <a:rPr lang="en-US" sz="1600" dirty="0" smtClean="0">
                  <a:latin typeface="Arial" charset="0"/>
                  <a:cs typeface="Arial" charset="0"/>
                </a:rPr>
                <a:t>178</a:t>
              </a:r>
              <a:endParaRPr lang="en-SG" sz="1600" dirty="0">
                <a:latin typeface="Arial" charset="0"/>
                <a:cs typeface="Arial" charset="0"/>
              </a:endParaRPr>
            </a:p>
          </p:txBody>
        </p:sp>
        <p:sp>
          <p:nvSpPr>
            <p:cNvPr id="42" name="Rectangle 41"/>
            <p:cNvSpPr/>
            <p:nvPr/>
          </p:nvSpPr>
          <p:spPr bwMode="auto">
            <a:xfrm>
              <a:off x="7662824" y="3307799"/>
              <a:ext cx="586815"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r>
                <a:rPr lang="en-US" sz="1600" dirty="0" smtClean="0">
                  <a:latin typeface="Arial" charset="0"/>
                  <a:cs typeface="Arial" charset="0"/>
                </a:rPr>
                <a:t>215</a:t>
              </a:r>
              <a:endParaRPr lang="en-SG" sz="1600" dirty="0">
                <a:latin typeface="Arial" charset="0"/>
                <a:cs typeface="Arial" charset="0"/>
              </a:endParaRPr>
            </a:p>
          </p:txBody>
        </p:sp>
        <p:sp>
          <p:nvSpPr>
            <p:cNvPr id="43" name="TextBox 34"/>
            <p:cNvSpPr txBox="1">
              <a:spLocks noChangeArrowheads="1"/>
            </p:cNvSpPr>
            <p:nvPr/>
          </p:nvSpPr>
          <p:spPr bwMode="auto">
            <a:xfrm>
              <a:off x="6112485" y="3651932"/>
              <a:ext cx="1029116" cy="338554"/>
            </a:xfrm>
            <a:prstGeom prst="rect">
              <a:avLst/>
            </a:prstGeom>
            <a:noFill/>
            <a:ln w="9525">
              <a:noFill/>
              <a:miter lim="800000"/>
              <a:headEnd/>
              <a:tailEnd/>
            </a:ln>
          </p:spPr>
          <p:txBody>
            <a:bodyPr wrap="square">
              <a:spAutoFit/>
            </a:bodyPr>
            <a:lstStyle/>
            <a:p>
              <a:pPr algn="ctr"/>
              <a:r>
                <a:rPr lang="en-US" sz="1600" b="1" dirty="0">
                  <a:latin typeface="Calibri" pitchFamily="34" charset="0"/>
                </a:rPr>
                <a:t>:</a:t>
              </a:r>
              <a:endParaRPr lang="en-SG" sz="1600" b="1" dirty="0">
                <a:latin typeface="Calibri" pitchFamily="34" charset="0"/>
              </a:endParaRPr>
            </a:p>
          </p:txBody>
        </p:sp>
        <p:sp>
          <p:nvSpPr>
            <p:cNvPr id="44" name="TextBox 39"/>
            <p:cNvSpPr txBox="1">
              <a:spLocks noChangeArrowheads="1"/>
            </p:cNvSpPr>
            <p:nvPr/>
          </p:nvSpPr>
          <p:spPr bwMode="auto">
            <a:xfrm>
              <a:off x="7662825" y="3643556"/>
              <a:ext cx="586814" cy="338554"/>
            </a:xfrm>
            <a:prstGeom prst="rect">
              <a:avLst/>
            </a:prstGeom>
            <a:noFill/>
            <a:ln w="9525">
              <a:noFill/>
              <a:miter lim="800000"/>
              <a:headEnd/>
              <a:tailEnd/>
            </a:ln>
          </p:spPr>
          <p:txBody>
            <a:bodyPr wrap="square">
              <a:spAutoFit/>
            </a:bodyPr>
            <a:lstStyle/>
            <a:p>
              <a:pPr algn="ctr"/>
              <a:r>
                <a:rPr lang="en-US" sz="1600" b="1" dirty="0">
                  <a:latin typeface="Calibri" pitchFamily="34" charset="0"/>
                </a:rPr>
                <a:t>:</a:t>
              </a:r>
              <a:endParaRPr lang="en-SG" sz="1400" b="1" dirty="0">
                <a:latin typeface="Calibri" pitchFamily="34" charset="0"/>
              </a:endParaRPr>
            </a:p>
          </p:txBody>
        </p:sp>
      </p:grpSp>
      <p:grpSp>
        <p:nvGrpSpPr>
          <p:cNvPr id="2" name="Group 1"/>
          <p:cNvGrpSpPr/>
          <p:nvPr/>
        </p:nvGrpSpPr>
        <p:grpSpPr>
          <a:xfrm>
            <a:off x="6413709" y="4129914"/>
            <a:ext cx="1908317" cy="2233948"/>
            <a:chOff x="6413709" y="4129914"/>
            <a:chExt cx="1908317" cy="2233948"/>
          </a:xfrm>
        </p:grpSpPr>
        <p:sp>
          <p:nvSpPr>
            <p:cNvPr id="63" name="TextBox 34"/>
            <p:cNvSpPr txBox="1">
              <a:spLocks noChangeArrowheads="1"/>
            </p:cNvSpPr>
            <p:nvPr/>
          </p:nvSpPr>
          <p:spPr bwMode="auto">
            <a:xfrm>
              <a:off x="6584364" y="6025308"/>
              <a:ext cx="1029116" cy="338554"/>
            </a:xfrm>
            <a:prstGeom prst="rect">
              <a:avLst/>
            </a:prstGeom>
            <a:noFill/>
            <a:ln w="9525">
              <a:noFill/>
              <a:miter lim="800000"/>
              <a:headEnd/>
              <a:tailEnd/>
            </a:ln>
          </p:spPr>
          <p:txBody>
            <a:bodyPr wrap="square">
              <a:spAutoFit/>
            </a:bodyPr>
            <a:lstStyle/>
            <a:p>
              <a:pPr algn="ctr"/>
              <a:r>
                <a:rPr lang="en-US" sz="1600" b="1" dirty="0">
                  <a:latin typeface="Calibri" pitchFamily="34" charset="0"/>
                </a:rPr>
                <a:t>:</a:t>
              </a:r>
              <a:endParaRPr lang="en-SG" sz="1600" b="1" dirty="0">
                <a:latin typeface="Calibri" pitchFamily="34" charset="0"/>
              </a:endParaRPr>
            </a:p>
          </p:txBody>
        </p:sp>
        <p:sp>
          <p:nvSpPr>
            <p:cNvPr id="64" name="TextBox 39"/>
            <p:cNvSpPr txBox="1">
              <a:spLocks noChangeArrowheads="1"/>
            </p:cNvSpPr>
            <p:nvPr/>
          </p:nvSpPr>
          <p:spPr bwMode="auto">
            <a:xfrm>
              <a:off x="7619811" y="6016932"/>
              <a:ext cx="586814" cy="338554"/>
            </a:xfrm>
            <a:prstGeom prst="rect">
              <a:avLst/>
            </a:prstGeom>
            <a:noFill/>
            <a:ln w="9525">
              <a:noFill/>
              <a:miter lim="800000"/>
              <a:headEnd/>
              <a:tailEnd/>
            </a:ln>
          </p:spPr>
          <p:txBody>
            <a:bodyPr wrap="square">
              <a:spAutoFit/>
            </a:bodyPr>
            <a:lstStyle/>
            <a:p>
              <a:pPr algn="ctr"/>
              <a:r>
                <a:rPr lang="en-US" sz="1600" b="1" dirty="0">
                  <a:latin typeface="Calibri" pitchFamily="34" charset="0"/>
                </a:rPr>
                <a:t>:</a:t>
              </a:r>
              <a:endParaRPr lang="en-SG" sz="1400" b="1" dirty="0">
                <a:latin typeface="Calibri" pitchFamily="34" charset="0"/>
              </a:endParaRPr>
            </a:p>
          </p:txBody>
        </p:sp>
        <p:grpSp>
          <p:nvGrpSpPr>
            <p:cNvPr id="13" name="Group 12"/>
            <p:cNvGrpSpPr/>
            <p:nvPr/>
          </p:nvGrpSpPr>
          <p:grpSpPr>
            <a:xfrm>
              <a:off x="6456741" y="5539135"/>
              <a:ext cx="1865285" cy="518448"/>
              <a:chOff x="6155517" y="5345491"/>
              <a:chExt cx="1865285" cy="518448"/>
            </a:xfrm>
          </p:grpSpPr>
          <p:sp>
            <p:nvSpPr>
              <p:cNvPr id="60" name="Rectangle 59"/>
              <p:cNvSpPr/>
              <p:nvPr/>
            </p:nvSpPr>
            <p:spPr bwMode="auto">
              <a:xfrm>
                <a:off x="6283140" y="5433741"/>
                <a:ext cx="1029116"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lgn="ctr">
                  <a:defRPr/>
                </a:pPr>
                <a:r>
                  <a:rPr lang="en-US" sz="1600" dirty="0" smtClean="0"/>
                  <a:t>IS1103</a:t>
                </a:r>
                <a:endParaRPr lang="en-SG" sz="1600" dirty="0">
                  <a:latin typeface="Arial" charset="0"/>
                  <a:cs typeface="Arial" charset="0"/>
                </a:endParaRPr>
              </a:p>
            </p:txBody>
          </p:sp>
          <p:sp>
            <p:nvSpPr>
              <p:cNvPr id="62" name="Rectangle 61"/>
              <p:cNvSpPr/>
              <p:nvPr/>
            </p:nvSpPr>
            <p:spPr bwMode="auto">
              <a:xfrm>
                <a:off x="7318586" y="5433741"/>
                <a:ext cx="586815"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r>
                  <a:rPr lang="en-US" sz="1600" dirty="0" smtClean="0">
                    <a:latin typeface="Arial" charset="0"/>
                    <a:cs typeface="Arial" charset="0"/>
                  </a:rPr>
                  <a:t>215</a:t>
                </a:r>
                <a:endParaRPr lang="en-SG" sz="1600" dirty="0">
                  <a:latin typeface="Arial" charset="0"/>
                  <a:cs typeface="Arial" charset="0"/>
                </a:endParaRPr>
              </a:p>
            </p:txBody>
          </p:sp>
          <p:sp>
            <p:nvSpPr>
              <p:cNvPr id="65" name="Rectangle 44"/>
              <p:cNvSpPr>
                <a:spLocks noChangeArrowheads="1"/>
              </p:cNvSpPr>
              <p:nvPr/>
            </p:nvSpPr>
            <p:spPr bwMode="auto">
              <a:xfrm>
                <a:off x="6155517" y="5345491"/>
                <a:ext cx="1865285" cy="518448"/>
              </a:xfrm>
              <a:prstGeom prst="rect">
                <a:avLst/>
              </a:prstGeom>
              <a:noFill/>
              <a:ln w="19050" cap="sq" cmpd="tri" algn="ctr">
                <a:solidFill>
                  <a:schemeClr val="tx1"/>
                </a:solidFill>
                <a:round/>
                <a:headEnd type="none" w="sm" len="sm"/>
                <a:tailEnd type="none" w="sm" len="sm"/>
              </a:ln>
            </p:spPr>
            <p:txBody>
              <a:bodyPr/>
              <a:lstStyle/>
              <a:p>
                <a:endParaRPr lang="en-SG"/>
              </a:p>
            </p:txBody>
          </p:sp>
        </p:grpSp>
        <p:grpSp>
          <p:nvGrpSpPr>
            <p:cNvPr id="10" name="Group 9"/>
            <p:cNvGrpSpPr/>
            <p:nvPr/>
          </p:nvGrpSpPr>
          <p:grpSpPr>
            <a:xfrm>
              <a:off x="6456740" y="4988413"/>
              <a:ext cx="1865285" cy="518448"/>
              <a:chOff x="6155516" y="4827043"/>
              <a:chExt cx="1865285" cy="518448"/>
            </a:xfrm>
          </p:grpSpPr>
          <p:sp>
            <p:nvSpPr>
              <p:cNvPr id="59" name="Rectangle 58"/>
              <p:cNvSpPr/>
              <p:nvPr/>
            </p:nvSpPr>
            <p:spPr bwMode="auto">
              <a:xfrm>
                <a:off x="6283140" y="4931881"/>
                <a:ext cx="1029116"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lgn="ctr">
                  <a:defRPr/>
                </a:pPr>
                <a:r>
                  <a:rPr lang="en-US" sz="1600" dirty="0" smtClean="0">
                    <a:latin typeface="Arial" charset="0"/>
                    <a:cs typeface="Arial" charset="0"/>
                  </a:rPr>
                  <a:t>CS1234</a:t>
                </a:r>
                <a:endParaRPr lang="en-SG" sz="1600" dirty="0">
                  <a:latin typeface="Arial" charset="0"/>
                  <a:cs typeface="Arial" charset="0"/>
                </a:endParaRPr>
              </a:p>
            </p:txBody>
          </p:sp>
          <p:sp>
            <p:nvSpPr>
              <p:cNvPr id="61" name="Rectangle 60"/>
              <p:cNvSpPr/>
              <p:nvPr/>
            </p:nvSpPr>
            <p:spPr bwMode="auto">
              <a:xfrm>
                <a:off x="7318587" y="4931881"/>
                <a:ext cx="586815"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r>
                  <a:rPr lang="en-US" sz="1600" dirty="0" smtClean="0">
                    <a:latin typeface="Arial" charset="0"/>
                    <a:cs typeface="Arial" charset="0"/>
                  </a:rPr>
                  <a:t>178</a:t>
                </a:r>
                <a:endParaRPr lang="en-SG" sz="1600" dirty="0">
                  <a:latin typeface="Arial" charset="0"/>
                  <a:cs typeface="Arial" charset="0"/>
                </a:endParaRPr>
              </a:p>
            </p:txBody>
          </p:sp>
          <p:sp>
            <p:nvSpPr>
              <p:cNvPr id="66" name="Rectangle 44"/>
              <p:cNvSpPr>
                <a:spLocks noChangeArrowheads="1"/>
              </p:cNvSpPr>
              <p:nvPr/>
            </p:nvSpPr>
            <p:spPr bwMode="auto">
              <a:xfrm>
                <a:off x="6155516" y="4827043"/>
                <a:ext cx="1865285" cy="518448"/>
              </a:xfrm>
              <a:prstGeom prst="rect">
                <a:avLst/>
              </a:prstGeom>
              <a:noFill/>
              <a:ln w="19050" cap="sq" cmpd="tri" algn="ctr">
                <a:solidFill>
                  <a:schemeClr val="tx1"/>
                </a:solidFill>
                <a:round/>
                <a:headEnd type="none" w="sm" len="sm"/>
                <a:tailEnd type="none" w="sm" len="sm"/>
              </a:ln>
            </p:spPr>
            <p:txBody>
              <a:bodyPr/>
              <a:lstStyle/>
              <a:p>
                <a:endParaRPr lang="en-SG"/>
              </a:p>
            </p:txBody>
          </p:sp>
        </p:grpSp>
        <p:grpSp>
          <p:nvGrpSpPr>
            <p:cNvPr id="9" name="Group 8"/>
            <p:cNvGrpSpPr/>
            <p:nvPr/>
          </p:nvGrpSpPr>
          <p:grpSpPr>
            <a:xfrm>
              <a:off x="6456741" y="4437691"/>
              <a:ext cx="1865285" cy="518448"/>
              <a:chOff x="6155517" y="4297837"/>
              <a:chExt cx="1865285" cy="518448"/>
            </a:xfrm>
          </p:grpSpPr>
          <p:sp>
            <p:nvSpPr>
              <p:cNvPr id="57" name="Rectangle 56"/>
              <p:cNvSpPr/>
              <p:nvPr/>
            </p:nvSpPr>
            <p:spPr bwMode="auto">
              <a:xfrm>
                <a:off x="6283140" y="4404862"/>
                <a:ext cx="1029116"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lgn="ctr">
                  <a:defRPr/>
                </a:pPr>
                <a:r>
                  <a:rPr lang="en-US" sz="1600" dirty="0" smtClean="0">
                    <a:latin typeface="Arial" charset="0"/>
                    <a:cs typeface="Arial" charset="0"/>
                  </a:rPr>
                  <a:t>CS1010</a:t>
                </a:r>
                <a:endParaRPr lang="en-SG" sz="1600" dirty="0">
                  <a:latin typeface="Arial" charset="0"/>
                  <a:cs typeface="Arial" charset="0"/>
                </a:endParaRPr>
              </a:p>
            </p:txBody>
          </p:sp>
          <p:sp>
            <p:nvSpPr>
              <p:cNvPr id="58" name="Rectangle 57"/>
              <p:cNvSpPr/>
              <p:nvPr/>
            </p:nvSpPr>
            <p:spPr bwMode="auto">
              <a:xfrm>
                <a:off x="7318587" y="4404862"/>
                <a:ext cx="586815" cy="333375"/>
              </a:xfrm>
              <a:prstGeom prst="rect">
                <a:avLst/>
              </a:prstGeom>
              <a:solidFill>
                <a:schemeClr val="accent3"/>
              </a:solidFill>
              <a:ln w="12700" cap="sq" cmpd="sng" algn="ctr">
                <a:solidFill>
                  <a:schemeClr val="tx1"/>
                </a:solidFill>
                <a:prstDash val="solid"/>
                <a:round/>
                <a:headEnd type="none" w="sm" len="sm"/>
                <a:tailEnd type="none" w="sm" len="sm"/>
              </a:ln>
              <a:effectLst/>
            </p:spPr>
            <p:txBody>
              <a:bodyPr/>
              <a:lstStyle/>
              <a:p>
                <a:pPr>
                  <a:defRPr/>
                </a:pPr>
                <a:r>
                  <a:rPr lang="en-US" sz="1600" dirty="0" smtClean="0">
                    <a:latin typeface="Arial" charset="0"/>
                    <a:cs typeface="Arial" charset="0"/>
                  </a:rPr>
                  <a:t>157</a:t>
                </a:r>
                <a:endParaRPr lang="en-SG" sz="1600" dirty="0">
                  <a:latin typeface="Arial" charset="0"/>
                  <a:cs typeface="Arial" charset="0"/>
                </a:endParaRPr>
              </a:p>
            </p:txBody>
          </p:sp>
          <p:sp>
            <p:nvSpPr>
              <p:cNvPr id="67" name="Rectangle 44"/>
              <p:cNvSpPr>
                <a:spLocks noChangeArrowheads="1"/>
              </p:cNvSpPr>
              <p:nvPr/>
            </p:nvSpPr>
            <p:spPr bwMode="auto">
              <a:xfrm>
                <a:off x="6155517" y="4297837"/>
                <a:ext cx="1865285" cy="518448"/>
              </a:xfrm>
              <a:prstGeom prst="rect">
                <a:avLst/>
              </a:prstGeom>
              <a:noFill/>
              <a:ln w="19050" cap="sq" cmpd="tri" algn="ctr">
                <a:solidFill>
                  <a:schemeClr val="tx1"/>
                </a:solidFill>
                <a:round/>
                <a:headEnd type="none" w="sm" len="sm"/>
                <a:tailEnd type="none" w="sm" len="sm"/>
              </a:ln>
            </p:spPr>
            <p:txBody>
              <a:bodyPr/>
              <a:lstStyle/>
              <a:p>
                <a:endParaRPr lang="en-SG"/>
              </a:p>
            </p:txBody>
          </p:sp>
        </p:grpSp>
        <p:sp>
          <p:nvSpPr>
            <p:cNvPr id="68" name="TextBox 67"/>
            <p:cNvSpPr txBox="1">
              <a:spLocks noChangeArrowheads="1"/>
            </p:cNvSpPr>
            <p:nvPr/>
          </p:nvSpPr>
          <p:spPr bwMode="auto">
            <a:xfrm>
              <a:off x="6413709" y="4129914"/>
              <a:ext cx="1099981" cy="307777"/>
            </a:xfrm>
            <a:prstGeom prst="rect">
              <a:avLst/>
            </a:prstGeom>
            <a:noFill/>
            <a:ln w="9525">
              <a:noFill/>
              <a:miter lim="800000"/>
              <a:headEnd/>
              <a:tailEnd/>
            </a:ln>
          </p:spPr>
          <p:txBody>
            <a:bodyPr wrap="square">
              <a:spAutoFit/>
            </a:bodyPr>
            <a:lstStyle/>
            <a:p>
              <a:r>
                <a:rPr lang="en-US" sz="1400" b="1" dirty="0" smtClean="0"/>
                <a:t>enrolment</a:t>
              </a:r>
              <a:endParaRPr lang="en-SG" sz="1400" b="1"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dissolve">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dissolve">
                                      <p:cBhvr>
                                        <p:cTn id="12" dur="500"/>
                                        <p:tgtEl>
                                          <p:spTgt spid="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transition="in" filter="dissolve">
                                      <p:cBhvr>
                                        <p:cTn id="17" dur="500"/>
                                        <p:tgtEl>
                                          <p:spTgt spid="28">
                                            <p:txEl>
                                              <p:pRg st="2" end="2"/>
                                            </p:txEl>
                                          </p:spTgt>
                                        </p:tgtEl>
                                      </p:cBhvr>
                                    </p:animEffect>
                                  </p:childTnLst>
                                </p:cTn>
                              </p:par>
                              <p:par>
                                <p:cTn id="18" presetID="9" presetClass="entr" presetSubtype="0" fill="hold" nodeType="withEffect">
                                  <p:stCondLst>
                                    <p:cond delay="500"/>
                                  </p:stCondLst>
                                  <p:childTnLst>
                                    <p:set>
                                      <p:cBhvr>
                                        <p:cTn id="19" dur="1" fill="hold">
                                          <p:stCondLst>
                                            <p:cond delay="0"/>
                                          </p:stCondLst>
                                        </p:cTn>
                                        <p:tgtEl>
                                          <p:spTgt spid="28">
                                            <p:txEl>
                                              <p:pRg st="3" end="3"/>
                                            </p:txEl>
                                          </p:spTgt>
                                        </p:tgtEl>
                                        <p:attrNameLst>
                                          <p:attrName>style.visibility</p:attrName>
                                        </p:attrNameLst>
                                      </p:cBhvr>
                                      <p:to>
                                        <p:strVal val="visible"/>
                                      </p:to>
                                    </p:set>
                                    <p:animEffect transition="in" filter="dissolve">
                                      <p:cBhvr>
                                        <p:cTn id="20" dur="500"/>
                                        <p:tgtEl>
                                          <p:spTgt spid="28">
                                            <p:txEl>
                                              <p:pRg st="3" end="3"/>
                                            </p:txEl>
                                          </p:spTgt>
                                        </p:tgtEl>
                                      </p:cBhvr>
                                    </p:animEffect>
                                  </p:childTnLst>
                                </p:cTn>
                              </p:par>
                              <p:par>
                                <p:cTn id="21" presetID="9" presetClass="entr" presetSubtype="0" fill="hold" nodeType="withEffect">
                                  <p:stCondLst>
                                    <p:cond delay="50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8">
                                            <p:txEl>
                                              <p:pRg st="8" end="8"/>
                                            </p:txEl>
                                          </p:spTgt>
                                        </p:tgtEl>
                                        <p:attrNameLst>
                                          <p:attrName>style.visibility</p:attrName>
                                        </p:attrNameLst>
                                      </p:cBhvr>
                                      <p:to>
                                        <p:strVal val="visible"/>
                                      </p:to>
                                    </p:set>
                                    <p:animEffect transition="in" filter="dissolve">
                                      <p:cBhvr>
                                        <p:cTn id="28" dur="500"/>
                                        <p:tgtEl>
                                          <p:spTgt spid="28">
                                            <p:txEl>
                                              <p:pRg st="8" end="8"/>
                                            </p:txEl>
                                          </p:spTgt>
                                        </p:tgtEl>
                                      </p:cBhvr>
                                    </p:animEffect>
                                  </p:childTnLst>
                                </p:cTn>
                              </p:par>
                              <p:par>
                                <p:cTn id="29" presetID="9" presetClass="entr" presetSubtype="0" fill="hold" nodeType="withEffect">
                                  <p:stCondLst>
                                    <p:cond delay="500"/>
                                  </p:stCondLst>
                                  <p:childTnLst>
                                    <p:set>
                                      <p:cBhvr>
                                        <p:cTn id="30" dur="1" fill="hold">
                                          <p:stCondLst>
                                            <p:cond delay="0"/>
                                          </p:stCondLst>
                                        </p:cTn>
                                        <p:tgtEl>
                                          <p:spTgt spid="2"/>
                                        </p:tgtEl>
                                        <p:attrNameLst>
                                          <p:attrName>style.visibility</p:attrName>
                                        </p:attrNameLst>
                                      </p:cBhvr>
                                      <p:to>
                                        <p:strVal val="visible"/>
                                      </p:to>
                                    </p:set>
                                    <p:animEffect transition="in" filter="dissolv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ChangeArrowheads="1"/>
          </p:cNvSpPr>
          <p:nvPr/>
        </p:nvSpPr>
        <p:spPr bwMode="auto">
          <a:xfrm>
            <a:off x="242888" y="1174750"/>
            <a:ext cx="87106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spcBef>
                <a:spcPct val="20000"/>
              </a:spcBef>
              <a:buClr>
                <a:schemeClr val="hlink"/>
              </a:buClr>
              <a:buSzPct val="70000"/>
            </a:pPr>
            <a:endParaRPr lang="en-SG" sz="2000">
              <a:latin typeface="Courier New" pitchFamily="49" charset="0"/>
              <a:ea typeface="ＭＳ Ｐゴシック" pitchFamily="34" charset="-128"/>
            </a:endParaRPr>
          </a:p>
        </p:txBody>
      </p:sp>
      <p:sp>
        <p:nvSpPr>
          <p:cNvPr id="14" name="TextBox 13"/>
          <p:cNvSpPr txBox="1"/>
          <p:nvPr/>
        </p:nvSpPr>
        <p:spPr bwMode="auto">
          <a:xfrm>
            <a:off x="2523993" y="2358403"/>
            <a:ext cx="4199587" cy="1231106"/>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358775" algn="l"/>
                <a:tab pos="715963" algn="l"/>
                <a:tab pos="1074738" algn="l"/>
              </a:tabLst>
              <a:defRPr/>
            </a:pPr>
            <a:r>
              <a:rPr lang="en-US" b="1" dirty="0" err="1" smtClean="0">
                <a:solidFill>
                  <a:srgbClr val="0000FF"/>
                </a:solidFill>
                <a:latin typeface="Courier New" pitchFamily="49" charset="0"/>
                <a:cs typeface="Courier New" pitchFamily="49" charset="0"/>
              </a:rPr>
              <a:t>struct</a:t>
            </a:r>
            <a:endParaRPr lang="en-US" b="1" dirty="0">
              <a:solidFill>
                <a:srgbClr val="0000FF"/>
              </a:solidFill>
              <a:latin typeface="Courier New" pitchFamily="49" charset="0"/>
              <a:cs typeface="Courier New" pitchFamily="49" charset="0"/>
            </a:endParaRPr>
          </a:p>
          <a:p>
            <a:pPr>
              <a:tabLst>
                <a:tab pos="358775" algn="l"/>
                <a:tab pos="715963" algn="l"/>
                <a:tab pos="1074738" algn="l"/>
              </a:tabLst>
              <a:defRPr/>
            </a:pPr>
            <a:r>
              <a:rPr lang="en-US" b="1" dirty="0">
                <a:solidFill>
                  <a:srgbClr val="000000"/>
                </a:solidFill>
                <a:latin typeface="Courier New" pitchFamily="49" charset="0"/>
                <a:cs typeface="Arial" charset="0"/>
              </a:rPr>
              <a:t>{</a:t>
            </a:r>
          </a:p>
          <a:p>
            <a:pPr>
              <a:tabLst>
                <a:tab pos="358775" algn="l"/>
                <a:tab pos="715963" algn="l"/>
                <a:tab pos="1074738" algn="l"/>
              </a:tabLst>
              <a:defRPr/>
            </a:pPr>
            <a:r>
              <a:rPr lang="en-US" b="1" dirty="0">
                <a:solidFill>
                  <a:srgbClr val="000000"/>
                </a:solidFill>
                <a:latin typeface="Courier New" pitchFamily="49" charset="0"/>
                <a:cs typeface="Arial" charset="0"/>
              </a:rPr>
              <a:t>	</a:t>
            </a:r>
            <a:r>
              <a:rPr lang="en-US" b="1" dirty="0" err="1">
                <a:solidFill>
                  <a:srgbClr val="0000FF"/>
                </a:solidFill>
                <a:latin typeface="Courier New" pitchFamily="49" charset="0"/>
                <a:cs typeface="Courier New" pitchFamily="49" charset="0"/>
              </a:rPr>
              <a:t>int</a:t>
            </a:r>
            <a:r>
              <a:rPr lang="en-US" b="1" dirty="0">
                <a:solidFill>
                  <a:srgbClr val="000000"/>
                </a:solidFill>
                <a:latin typeface="Courier New" pitchFamily="49" charset="0"/>
                <a:cs typeface="Arial" charset="0"/>
              </a:rPr>
              <a:t> length, width, height;</a:t>
            </a:r>
          </a:p>
          <a:p>
            <a:pPr>
              <a:tabLst>
                <a:tab pos="358775" algn="l"/>
                <a:tab pos="715963" algn="l"/>
                <a:tab pos="1074738" algn="l"/>
              </a:tabLst>
              <a:defRPr/>
            </a:pPr>
            <a:r>
              <a:rPr lang="en-US" b="1" dirty="0" smtClean="0">
                <a:solidFill>
                  <a:schemeClr val="tx1"/>
                </a:solidFill>
                <a:latin typeface="Courier New" pitchFamily="49" charset="0"/>
                <a:cs typeface="Arial" charset="0"/>
              </a:rPr>
              <a:t>};</a:t>
            </a:r>
            <a:endParaRPr lang="en-US" sz="2000" b="1" dirty="0">
              <a:solidFill>
                <a:srgbClr val="000000"/>
              </a:solidFill>
              <a:latin typeface="Courier New" pitchFamily="49" charset="0"/>
              <a:cs typeface="Arial" charset="0"/>
            </a:endParaRPr>
          </a:p>
        </p:txBody>
      </p:sp>
      <p:sp>
        <p:nvSpPr>
          <p:cNvPr id="4" name="Title 3"/>
          <p:cNvSpPr>
            <a:spLocks noGrp="1"/>
          </p:cNvSpPr>
          <p:nvPr>
            <p:ph type="title"/>
          </p:nvPr>
        </p:nvSpPr>
        <p:spPr/>
        <p:txBody>
          <a:bodyPr/>
          <a:lstStyle/>
          <a:p>
            <a:r>
              <a:rPr lang="en-GB" dirty="0" smtClean="0">
                <a:cs typeface="Arial" pitchFamily="34" charset="0"/>
              </a:rPr>
              <a:t>2. Structures Data Types</a:t>
            </a:r>
            <a:endParaRPr lang="en-SG" dirty="0"/>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3" name="Content Placeholder 3"/>
          <p:cNvSpPr txBox="1">
            <a:spLocks/>
          </p:cNvSpPr>
          <p:nvPr/>
        </p:nvSpPr>
        <p:spPr bwMode="auto">
          <a:xfrm>
            <a:off x="457200" y="1371600"/>
            <a:ext cx="8229600" cy="9079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dirty="0" smtClean="0"/>
              <a:t>Such a </a:t>
            </a:r>
            <a:r>
              <a:rPr lang="en-US" i="1" dirty="0" smtClean="0">
                <a:solidFill>
                  <a:srgbClr val="C00000"/>
                </a:solidFill>
              </a:rPr>
              <a:t>group</a:t>
            </a:r>
            <a:r>
              <a:rPr lang="en-US" dirty="0" smtClean="0"/>
              <a:t> is called </a:t>
            </a:r>
            <a:r>
              <a:rPr lang="en-US" dirty="0" smtClean="0">
                <a:solidFill>
                  <a:srgbClr val="C00000"/>
                </a:solidFill>
              </a:rPr>
              <a:t>structure</a:t>
            </a:r>
            <a:r>
              <a:rPr lang="en-US" dirty="0" smtClean="0"/>
              <a:t> data type.</a:t>
            </a:r>
          </a:p>
          <a:p>
            <a:pPr>
              <a:spcBef>
                <a:spcPts val="600"/>
              </a:spcBef>
            </a:pPr>
            <a:r>
              <a:rPr lang="en-US" dirty="0" smtClean="0">
                <a:solidFill>
                  <a:schemeClr val="tx1"/>
                </a:solidFill>
              </a:rPr>
              <a:t>Examples:</a:t>
            </a:r>
            <a:endParaRPr lang="en-US" dirty="0">
              <a:solidFill>
                <a:schemeClr val="tx1"/>
              </a:solidFill>
            </a:endParaRPr>
          </a:p>
        </p:txBody>
      </p:sp>
      <p:sp>
        <p:nvSpPr>
          <p:cNvPr id="11"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7</a:t>
            </a:fld>
            <a:endParaRPr lang="en-US" sz="1000" dirty="0"/>
          </a:p>
        </p:txBody>
      </p:sp>
      <p:sp>
        <p:nvSpPr>
          <p:cNvPr id="15" name="TextBox 14"/>
          <p:cNvSpPr txBox="1"/>
          <p:nvPr/>
        </p:nvSpPr>
        <p:spPr bwMode="auto">
          <a:xfrm>
            <a:off x="996357" y="3726396"/>
            <a:ext cx="3080792" cy="1231106"/>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358775" algn="l"/>
                <a:tab pos="715963" algn="l"/>
                <a:tab pos="1074738" algn="l"/>
              </a:tabLst>
              <a:defRPr/>
            </a:pPr>
            <a:r>
              <a:rPr lang="en-US" b="1" dirty="0" err="1" smtClean="0">
                <a:solidFill>
                  <a:srgbClr val="0000FF"/>
                </a:solidFill>
                <a:latin typeface="Courier New" pitchFamily="49" charset="0"/>
                <a:cs typeface="Courier New" pitchFamily="49" charset="0"/>
              </a:rPr>
              <a:t>struct</a:t>
            </a:r>
            <a:r>
              <a:rPr lang="en-US" b="1" dirty="0" smtClean="0">
                <a:solidFill>
                  <a:srgbClr val="0000FF"/>
                </a:solidFill>
                <a:latin typeface="Courier New" pitchFamily="49" charset="0"/>
                <a:cs typeface="Courier New" pitchFamily="49" charset="0"/>
              </a:rPr>
              <a:t> </a:t>
            </a:r>
            <a:r>
              <a:rPr lang="en-US" b="1" dirty="0" smtClean="0">
                <a:solidFill>
                  <a:srgbClr val="000000"/>
                </a:solidFill>
                <a:latin typeface="Courier New" pitchFamily="49" charset="0"/>
                <a:cs typeface="Arial" charset="0"/>
              </a:rPr>
              <a:t>{</a:t>
            </a:r>
            <a:endParaRPr lang="en-US" b="1" dirty="0">
              <a:solidFill>
                <a:srgbClr val="000000"/>
              </a:solidFill>
              <a:latin typeface="Courier New" pitchFamily="49" charset="0"/>
              <a:cs typeface="Arial" charset="0"/>
            </a:endParaRPr>
          </a:p>
          <a:p>
            <a:pPr>
              <a:tabLst>
                <a:tab pos="358775" algn="l"/>
                <a:tab pos="715963" algn="l"/>
                <a:tab pos="1074738" algn="l"/>
              </a:tabLst>
              <a:defRPr/>
            </a:pPr>
            <a:r>
              <a:rPr lang="en-US" b="1" dirty="0">
                <a:solidFill>
                  <a:srgbClr val="000000"/>
                </a:solidFill>
                <a:latin typeface="Courier New" pitchFamily="49" charset="0"/>
                <a:cs typeface="Arial" charset="0"/>
              </a:rPr>
              <a:t>	</a:t>
            </a:r>
            <a:r>
              <a:rPr lang="en-US" b="1" dirty="0">
                <a:solidFill>
                  <a:srgbClr val="0000FF"/>
                </a:solidFill>
                <a:latin typeface="Courier New" pitchFamily="49" charset="0"/>
                <a:cs typeface="Courier New" pitchFamily="49" charset="0"/>
              </a:rPr>
              <a:t>char</a:t>
            </a:r>
            <a:r>
              <a:rPr lang="en-US" b="1" dirty="0">
                <a:solidFill>
                  <a:srgbClr val="000000"/>
                </a:solidFill>
                <a:latin typeface="Courier New" pitchFamily="49" charset="0"/>
                <a:cs typeface="Arial" charset="0"/>
              </a:rPr>
              <a:t> module[</a:t>
            </a:r>
            <a:r>
              <a:rPr lang="en-US" b="1" dirty="0">
                <a:solidFill>
                  <a:srgbClr val="006600"/>
                </a:solidFill>
                <a:latin typeface="Courier New" pitchFamily="49" charset="0"/>
                <a:cs typeface="Arial" charset="0"/>
              </a:rPr>
              <a:t>8</a:t>
            </a:r>
            <a:r>
              <a:rPr lang="en-US" b="1" dirty="0">
                <a:solidFill>
                  <a:srgbClr val="000000"/>
                </a:solidFill>
                <a:latin typeface="Courier New" pitchFamily="49" charset="0"/>
                <a:cs typeface="Arial" charset="0"/>
              </a:rPr>
              <a:t>];</a:t>
            </a:r>
          </a:p>
          <a:p>
            <a:pPr>
              <a:tabLst>
                <a:tab pos="358775" algn="l"/>
                <a:tab pos="715963" algn="l"/>
                <a:tab pos="1074738" algn="l"/>
              </a:tabLst>
              <a:defRPr/>
            </a:pPr>
            <a:r>
              <a:rPr lang="en-US" b="1" dirty="0">
                <a:solidFill>
                  <a:srgbClr val="000000"/>
                </a:solidFill>
                <a:latin typeface="Courier New" pitchFamily="49" charset="0"/>
                <a:cs typeface="Arial" charset="0"/>
              </a:rPr>
              <a:t>	</a:t>
            </a:r>
            <a:r>
              <a:rPr lang="en-US" b="1" dirty="0" err="1">
                <a:solidFill>
                  <a:srgbClr val="0000FF"/>
                </a:solidFill>
                <a:latin typeface="Courier New" pitchFamily="49" charset="0"/>
                <a:cs typeface="Courier New" pitchFamily="49" charset="0"/>
              </a:rPr>
              <a:t>int</a:t>
            </a:r>
            <a:r>
              <a:rPr lang="en-US" b="1" dirty="0">
                <a:solidFill>
                  <a:srgbClr val="000000"/>
                </a:solidFill>
                <a:latin typeface="Courier New" pitchFamily="49" charset="0"/>
                <a:cs typeface="Arial" charset="0"/>
              </a:rPr>
              <a:t>  students;</a:t>
            </a:r>
          </a:p>
          <a:p>
            <a:pPr>
              <a:tabLst>
                <a:tab pos="358775" algn="l"/>
                <a:tab pos="715963" algn="l"/>
                <a:tab pos="1074738" algn="l"/>
              </a:tabLst>
              <a:defRPr/>
            </a:pPr>
            <a:r>
              <a:rPr lang="en-US" b="1" dirty="0" smtClean="0">
                <a:solidFill>
                  <a:schemeClr val="tx1"/>
                </a:solidFill>
                <a:latin typeface="Courier New" pitchFamily="49" charset="0"/>
                <a:cs typeface="Arial" charset="0"/>
              </a:rPr>
              <a:t>};</a:t>
            </a:r>
            <a:endParaRPr lang="en-US" sz="2000" b="1" dirty="0">
              <a:solidFill>
                <a:srgbClr val="000000"/>
              </a:solidFill>
              <a:latin typeface="Courier New" pitchFamily="49" charset="0"/>
              <a:cs typeface="Arial" charset="0"/>
            </a:endParaRPr>
          </a:p>
        </p:txBody>
      </p:sp>
      <p:sp>
        <p:nvSpPr>
          <p:cNvPr id="17" name="TextBox 16"/>
          <p:cNvSpPr txBox="1"/>
          <p:nvPr/>
        </p:nvSpPr>
        <p:spPr bwMode="auto">
          <a:xfrm>
            <a:off x="4695303" y="3726396"/>
            <a:ext cx="3080792" cy="1508105"/>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358775" algn="l"/>
                <a:tab pos="715963" algn="l"/>
                <a:tab pos="1074738" algn="l"/>
              </a:tabLst>
              <a:defRPr/>
            </a:pPr>
            <a:r>
              <a:rPr lang="en-US" b="1" dirty="0" err="1" smtClean="0">
                <a:solidFill>
                  <a:srgbClr val="0000FF"/>
                </a:solidFill>
                <a:latin typeface="Courier New" pitchFamily="49" charset="0"/>
                <a:cs typeface="Courier New" pitchFamily="49" charset="0"/>
              </a:rPr>
              <a:t>struct</a:t>
            </a:r>
            <a:r>
              <a:rPr lang="en-US" b="1" dirty="0" smtClean="0">
                <a:solidFill>
                  <a:srgbClr val="0000FF"/>
                </a:solidFill>
                <a:latin typeface="Courier New" pitchFamily="49" charset="0"/>
                <a:cs typeface="Courier New" pitchFamily="49" charset="0"/>
              </a:rPr>
              <a:t> </a:t>
            </a:r>
            <a:r>
              <a:rPr lang="en-US" b="1" dirty="0" smtClean="0">
                <a:solidFill>
                  <a:srgbClr val="000000"/>
                </a:solidFill>
                <a:latin typeface="Courier New" pitchFamily="49" charset="0"/>
                <a:cs typeface="Arial" charset="0"/>
              </a:rPr>
              <a:t>{</a:t>
            </a:r>
            <a:endParaRPr lang="en-US" b="1" dirty="0">
              <a:solidFill>
                <a:srgbClr val="000000"/>
              </a:solidFill>
              <a:latin typeface="Courier New" pitchFamily="49" charset="0"/>
              <a:cs typeface="Arial" charset="0"/>
            </a:endParaRPr>
          </a:p>
          <a:p>
            <a:pPr>
              <a:tabLst>
                <a:tab pos="358775" algn="l"/>
                <a:tab pos="715963" algn="l"/>
                <a:tab pos="1074738" algn="l"/>
              </a:tabLst>
              <a:defRPr/>
            </a:pPr>
            <a:r>
              <a:rPr lang="en-US" b="1" dirty="0">
                <a:solidFill>
                  <a:srgbClr val="000000"/>
                </a:solidFill>
                <a:latin typeface="Courier New" pitchFamily="49" charset="0"/>
                <a:cs typeface="Arial" charset="0"/>
              </a:rPr>
              <a:t>	</a:t>
            </a:r>
            <a:r>
              <a:rPr lang="en-US" b="1" dirty="0">
                <a:solidFill>
                  <a:srgbClr val="0000FF"/>
                </a:solidFill>
                <a:latin typeface="Courier New" pitchFamily="49" charset="0"/>
                <a:cs typeface="Courier New" pitchFamily="49" charset="0"/>
              </a:rPr>
              <a:t>char</a:t>
            </a:r>
            <a:r>
              <a:rPr lang="en-US" b="1" dirty="0">
                <a:solidFill>
                  <a:srgbClr val="000000"/>
                </a:solidFill>
                <a:latin typeface="Courier New" pitchFamily="49" charset="0"/>
                <a:cs typeface="Arial" charset="0"/>
              </a:rPr>
              <a:t> name[</a:t>
            </a:r>
            <a:r>
              <a:rPr lang="en-US" b="1" dirty="0">
                <a:solidFill>
                  <a:srgbClr val="006600"/>
                </a:solidFill>
                <a:latin typeface="Courier New" pitchFamily="49" charset="0"/>
                <a:cs typeface="Arial" charset="0"/>
              </a:rPr>
              <a:t>12</a:t>
            </a:r>
            <a:r>
              <a:rPr lang="en-US" b="1" dirty="0">
                <a:solidFill>
                  <a:srgbClr val="000000"/>
                </a:solidFill>
                <a:latin typeface="Courier New" pitchFamily="49" charset="0"/>
                <a:cs typeface="Arial" charset="0"/>
              </a:rPr>
              <a:t>];</a:t>
            </a:r>
          </a:p>
          <a:p>
            <a:pPr>
              <a:tabLst>
                <a:tab pos="358775" algn="l"/>
                <a:tab pos="715963" algn="l"/>
                <a:tab pos="1074738" algn="l"/>
              </a:tabLst>
              <a:defRPr/>
            </a:pPr>
            <a:r>
              <a:rPr lang="en-US" b="1" dirty="0">
                <a:solidFill>
                  <a:srgbClr val="000000"/>
                </a:solidFill>
                <a:latin typeface="Courier New" pitchFamily="49" charset="0"/>
                <a:cs typeface="Arial" charset="0"/>
              </a:rPr>
              <a:t>	</a:t>
            </a:r>
            <a:r>
              <a:rPr lang="en-US" b="1" dirty="0" err="1">
                <a:solidFill>
                  <a:srgbClr val="0000FF"/>
                </a:solidFill>
                <a:latin typeface="Courier New" pitchFamily="49" charset="0"/>
                <a:cs typeface="Courier New" pitchFamily="49" charset="0"/>
              </a:rPr>
              <a:t>int</a:t>
            </a:r>
            <a:r>
              <a:rPr lang="en-US" b="1" dirty="0">
                <a:solidFill>
                  <a:srgbClr val="000000"/>
                </a:solidFill>
                <a:latin typeface="Courier New" pitchFamily="49" charset="0"/>
                <a:cs typeface="Arial" charset="0"/>
              </a:rPr>
              <a:t>  age;</a:t>
            </a:r>
          </a:p>
          <a:p>
            <a:pPr>
              <a:tabLst>
                <a:tab pos="358775" algn="l"/>
                <a:tab pos="715963" algn="l"/>
                <a:tab pos="1074738" algn="l"/>
              </a:tabLst>
              <a:defRPr/>
            </a:pPr>
            <a:r>
              <a:rPr lang="en-US" b="1" dirty="0">
                <a:solidFill>
                  <a:srgbClr val="000000"/>
                </a:solidFill>
                <a:latin typeface="Courier New" pitchFamily="49" charset="0"/>
                <a:cs typeface="Arial" charset="0"/>
              </a:rPr>
              <a:t>	</a:t>
            </a:r>
            <a:r>
              <a:rPr lang="en-US" b="1" dirty="0">
                <a:solidFill>
                  <a:srgbClr val="0000FF"/>
                </a:solidFill>
                <a:latin typeface="Courier New" pitchFamily="49" charset="0"/>
                <a:cs typeface="Courier New" pitchFamily="49" charset="0"/>
              </a:rPr>
              <a:t>char</a:t>
            </a:r>
            <a:r>
              <a:rPr lang="en-US" b="1" dirty="0">
                <a:solidFill>
                  <a:srgbClr val="000000"/>
                </a:solidFill>
                <a:latin typeface="Courier New" pitchFamily="49" charset="0"/>
                <a:cs typeface="Arial" charset="0"/>
              </a:rPr>
              <a:t> gender;</a:t>
            </a:r>
          </a:p>
          <a:p>
            <a:pPr>
              <a:tabLst>
                <a:tab pos="358775" algn="l"/>
                <a:tab pos="715963" algn="l"/>
                <a:tab pos="1074738" algn="l"/>
              </a:tabLst>
              <a:defRPr/>
            </a:pPr>
            <a:r>
              <a:rPr lang="en-US" b="1" dirty="0" smtClean="0">
                <a:solidFill>
                  <a:schemeClr val="tx1"/>
                </a:solidFill>
                <a:latin typeface="Courier New" pitchFamily="49" charset="0"/>
                <a:cs typeface="Arial" charset="0"/>
              </a:rPr>
              <a:t>};</a:t>
            </a:r>
            <a:endParaRPr lang="en-US" sz="2000" b="1" dirty="0">
              <a:solidFill>
                <a:srgbClr val="000000"/>
              </a:solidFill>
              <a:latin typeface="Courier New" pitchFamily="49" charset="0"/>
              <a:cs typeface="Arial" charset="0"/>
            </a:endParaRPr>
          </a:p>
        </p:txBody>
      </p:sp>
      <p:sp>
        <p:nvSpPr>
          <p:cNvPr id="10" name="Line Callout 2 (Border and Accent Bar) 9"/>
          <p:cNvSpPr/>
          <p:nvPr/>
        </p:nvSpPr>
        <p:spPr bwMode="auto">
          <a:xfrm>
            <a:off x="376518" y="2681568"/>
            <a:ext cx="1752809" cy="646331"/>
          </a:xfrm>
          <a:prstGeom prst="accentBorderCallout2">
            <a:avLst>
              <a:gd name="adj1" fmla="val 38986"/>
              <a:gd name="adj2" fmla="val 104897"/>
              <a:gd name="adj3" fmla="val 65696"/>
              <a:gd name="adj4" fmla="val 124133"/>
              <a:gd name="adj5" fmla="val 103356"/>
              <a:gd name="adj6" fmla="val 138648"/>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wrap="square">
            <a:spAutoFit/>
          </a:bodyPr>
          <a:lstStyle/>
          <a:p>
            <a:pPr>
              <a:defRPr/>
            </a:pPr>
            <a:r>
              <a:rPr lang="en-US" dirty="0" smtClean="0">
                <a:latin typeface="Calibri" pitchFamily="34" charset="0"/>
                <a:cs typeface="Calibri" pitchFamily="34" charset="0"/>
              </a:rPr>
              <a:t>don’t forget this </a:t>
            </a:r>
            <a:r>
              <a:rPr lang="en-US" dirty="0">
                <a:latin typeface="Calibri" pitchFamily="34" charset="0"/>
                <a:cs typeface="Calibri" pitchFamily="34" charset="0"/>
              </a:rPr>
              <a:t>semi-colon </a:t>
            </a:r>
            <a:r>
              <a:rPr lang="en-US" b="1" dirty="0">
                <a:solidFill>
                  <a:srgbClr val="0000FF"/>
                </a:solidFill>
                <a:latin typeface="Calibri" pitchFamily="34" charset="0"/>
                <a:cs typeface="Calibri" pitchFamily="34" charset="0"/>
              </a:rPr>
              <a:t>;</a:t>
            </a:r>
            <a:r>
              <a:rPr lang="en-US" dirty="0">
                <a:latin typeface="Calibri" pitchFamily="34" charset="0"/>
                <a:cs typeface="Calibri" pitchFamily="34" charset="0"/>
              </a:rPr>
              <a:t> </a:t>
            </a:r>
            <a:endParaRPr lang="en-SG" dirty="0">
              <a:latin typeface="Calibri" pitchFamily="34" charset="0"/>
              <a:cs typeface="Calibri" pitchFamily="34" charset="0"/>
            </a:endParaRPr>
          </a:p>
        </p:txBody>
      </p:sp>
      <p:sp>
        <p:nvSpPr>
          <p:cNvPr id="19" name="Content Placeholder 3"/>
          <p:cNvSpPr txBox="1">
            <a:spLocks/>
          </p:cNvSpPr>
          <p:nvPr/>
        </p:nvSpPr>
        <p:spPr bwMode="auto">
          <a:xfrm>
            <a:off x="458988" y="5332332"/>
            <a:ext cx="8229600" cy="46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dirty="0" smtClean="0">
                <a:solidFill>
                  <a:srgbClr val="C00000"/>
                </a:solidFill>
              </a:rPr>
              <a:t>Structure</a:t>
            </a:r>
            <a:r>
              <a:rPr lang="en-US" dirty="0" smtClean="0"/>
              <a:t> is a user-defined data type.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dissolv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0"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Arial" pitchFamily="34" charset="0"/>
              </a:rPr>
              <a:t>3. </a:t>
            </a:r>
            <a:r>
              <a:rPr lang="en-GB" dirty="0" smtClean="0">
                <a:cs typeface="Arial" pitchFamily="34" charset="0"/>
              </a:rPr>
              <a:t>Defining Structures </a:t>
            </a:r>
            <a:r>
              <a:rPr lang="en-GB" dirty="0">
                <a:cs typeface="Arial" pitchFamily="34" charset="0"/>
              </a:rPr>
              <a:t>Variables (1/3)</a:t>
            </a:r>
            <a:endParaRPr lang="en-SG" dirty="0"/>
          </a:p>
        </p:txBody>
      </p:sp>
      <p:sp>
        <p:nvSpPr>
          <p:cNvPr id="1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Content Placeholder 3"/>
          <p:cNvSpPr txBox="1">
            <a:spLocks/>
          </p:cNvSpPr>
          <p:nvPr/>
        </p:nvSpPr>
        <p:spPr bwMode="auto">
          <a:xfrm>
            <a:off x="457200" y="1371600"/>
            <a:ext cx="8229600" cy="26930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dirty="0">
                <a:solidFill>
                  <a:schemeClr val="tx1"/>
                </a:solidFill>
              </a:rPr>
              <a:t>Three methods to declare structure </a:t>
            </a:r>
            <a:r>
              <a:rPr lang="en-US" dirty="0" smtClean="0">
                <a:solidFill>
                  <a:schemeClr val="tx1"/>
                </a:solidFill>
              </a:rPr>
              <a:t>variables.</a:t>
            </a:r>
          </a:p>
          <a:p>
            <a:pPr>
              <a:spcBef>
                <a:spcPts val="600"/>
              </a:spcBef>
            </a:pPr>
            <a:endParaRPr lang="en-US" dirty="0" smtClean="0"/>
          </a:p>
          <a:p>
            <a:pPr>
              <a:spcBef>
                <a:spcPts val="600"/>
              </a:spcBef>
            </a:pPr>
            <a:r>
              <a:rPr lang="en-US" dirty="0" smtClean="0">
                <a:solidFill>
                  <a:schemeClr val="tx1"/>
                </a:solidFill>
              </a:rPr>
              <a:t>Example: to </a:t>
            </a:r>
            <a:r>
              <a:rPr lang="en-US" dirty="0">
                <a:solidFill>
                  <a:schemeClr val="tx1"/>
                </a:solidFill>
              </a:rPr>
              <a:t>declare 2 variables </a:t>
            </a:r>
            <a:r>
              <a:rPr lang="en-US" dirty="0"/>
              <a:t>player1 </a:t>
            </a:r>
            <a:r>
              <a:rPr lang="en-US" dirty="0">
                <a:solidFill>
                  <a:schemeClr val="tx1"/>
                </a:solidFill>
              </a:rPr>
              <a:t>and</a:t>
            </a:r>
            <a:r>
              <a:rPr lang="en-US" dirty="0"/>
              <a:t> </a:t>
            </a:r>
            <a:r>
              <a:rPr lang="en-US" dirty="0" smtClean="0"/>
              <a:t>player2</a:t>
            </a:r>
            <a:r>
              <a:rPr lang="en-US" dirty="0" smtClean="0">
                <a:solidFill>
                  <a:schemeClr val="tx1"/>
                </a:solidFill>
              </a:rPr>
              <a:t>.</a:t>
            </a:r>
            <a:endParaRPr lang="en-US" dirty="0"/>
          </a:p>
          <a:p>
            <a:pPr>
              <a:spcBef>
                <a:spcPts val="600"/>
              </a:spcBef>
            </a:pPr>
            <a:endParaRPr lang="en-US" dirty="0" smtClean="0"/>
          </a:p>
          <a:p>
            <a:pPr>
              <a:spcBef>
                <a:spcPts val="600"/>
              </a:spcBef>
            </a:pPr>
            <a:r>
              <a:rPr lang="en-US" dirty="0"/>
              <a:t>Method 1 (anonymous structure type) </a:t>
            </a:r>
          </a:p>
          <a:p>
            <a:pPr lvl="1">
              <a:spcBef>
                <a:spcPts val="600"/>
              </a:spcBef>
              <a:buFont typeface="Wingdings" pitchFamily="2" charset="2"/>
              <a:buChar char="q"/>
            </a:pPr>
            <a:r>
              <a:rPr lang="en-US" dirty="0" smtClean="0"/>
              <a:t>seldom </a:t>
            </a:r>
            <a:r>
              <a:rPr lang="en-US" dirty="0"/>
              <a:t>used</a:t>
            </a:r>
          </a:p>
        </p:txBody>
      </p:sp>
      <p:sp>
        <p:nvSpPr>
          <p:cNvPr id="11" name="TextBox 10"/>
          <p:cNvSpPr txBox="1"/>
          <p:nvPr/>
        </p:nvSpPr>
        <p:spPr bwMode="auto">
          <a:xfrm>
            <a:off x="3700619" y="3886696"/>
            <a:ext cx="3324111" cy="1938992"/>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358775" algn="l"/>
                <a:tab pos="715963" algn="l"/>
                <a:tab pos="1074738" algn="l"/>
              </a:tabLst>
            </a:pPr>
            <a:r>
              <a:rPr lang="en-US" sz="2000" b="1" dirty="0" err="1" smtClean="0">
                <a:solidFill>
                  <a:srgbClr val="0000FF"/>
                </a:solidFill>
                <a:latin typeface="Courier New" pitchFamily="49" charset="0"/>
                <a:cs typeface="Courier New" pitchFamily="49" charset="0"/>
              </a:rPr>
              <a:t>struct</a:t>
            </a:r>
            <a:endParaRPr lang="en-US" sz="2000" b="1" dirty="0">
              <a:solidFill>
                <a:srgbClr val="0000FF"/>
              </a:solidFill>
              <a:latin typeface="Courier New" pitchFamily="49" charset="0"/>
              <a:cs typeface="Courier New" pitchFamily="49" charset="0"/>
            </a:endParaRPr>
          </a:p>
          <a:p>
            <a:pPr>
              <a:tabLst>
                <a:tab pos="358775" algn="l"/>
                <a:tab pos="715963" algn="l"/>
                <a:tab pos="1074738" algn="l"/>
              </a:tabLst>
            </a:pPr>
            <a:r>
              <a:rPr lang="en-US" sz="2000" b="1" dirty="0">
                <a:latin typeface="Courier New" pitchFamily="49" charset="0"/>
              </a:rPr>
              <a:t>{</a:t>
            </a:r>
          </a:p>
          <a:p>
            <a:pPr>
              <a:tabLst>
                <a:tab pos="358775" algn="l"/>
                <a:tab pos="715963" algn="l"/>
                <a:tab pos="1074738" algn="l"/>
              </a:tabLst>
            </a:pPr>
            <a:r>
              <a:rPr lang="en-US" sz="2000" b="1" dirty="0">
                <a:latin typeface="Courier New" pitchFamily="49" charset="0"/>
              </a:rPr>
              <a:t>	</a:t>
            </a:r>
            <a:r>
              <a:rPr lang="en-US" sz="2000" b="1" dirty="0">
                <a:solidFill>
                  <a:srgbClr val="0000FF"/>
                </a:solidFill>
                <a:latin typeface="Courier New" pitchFamily="49" charset="0"/>
                <a:cs typeface="Courier New" pitchFamily="49" charset="0"/>
              </a:rPr>
              <a:t>char</a:t>
            </a:r>
            <a:r>
              <a:rPr lang="en-US" sz="2000" b="1" dirty="0">
                <a:latin typeface="Courier New" pitchFamily="49" charset="0"/>
              </a:rPr>
              <a:t> name[</a:t>
            </a:r>
            <a:r>
              <a:rPr lang="en-US" sz="2000" b="1" dirty="0">
                <a:solidFill>
                  <a:srgbClr val="006600"/>
                </a:solidFill>
                <a:latin typeface="Courier New" pitchFamily="49" charset="0"/>
              </a:rPr>
              <a:t>12</a:t>
            </a:r>
            <a:r>
              <a:rPr lang="en-US" sz="2000" b="1" dirty="0">
                <a:latin typeface="Courier New" pitchFamily="49" charset="0"/>
              </a:rPr>
              <a:t>];</a:t>
            </a:r>
          </a:p>
          <a:p>
            <a:pPr>
              <a:tabLst>
                <a:tab pos="358775" algn="l"/>
                <a:tab pos="715963" algn="l"/>
                <a:tab pos="1074738" algn="l"/>
              </a:tabLst>
            </a:pPr>
            <a:r>
              <a:rPr lang="en-US" sz="2000" b="1" dirty="0">
                <a:latin typeface="Courier New" pitchFamily="49" charset="0"/>
              </a:rPr>
              <a:t>	</a:t>
            </a:r>
            <a:r>
              <a:rPr lang="en-US" sz="2000" b="1" dirty="0" err="1">
                <a:solidFill>
                  <a:srgbClr val="0000FF"/>
                </a:solidFill>
                <a:latin typeface="Courier New" pitchFamily="49" charset="0"/>
                <a:cs typeface="Courier New" pitchFamily="49" charset="0"/>
              </a:rPr>
              <a:t>int</a:t>
            </a:r>
            <a:r>
              <a:rPr lang="en-US" sz="2000" b="1" dirty="0">
                <a:latin typeface="Courier New" pitchFamily="49" charset="0"/>
              </a:rPr>
              <a:t>  age;</a:t>
            </a:r>
          </a:p>
          <a:p>
            <a:pPr>
              <a:tabLst>
                <a:tab pos="358775" algn="l"/>
                <a:tab pos="715963" algn="l"/>
                <a:tab pos="1074738" algn="l"/>
              </a:tabLst>
            </a:pPr>
            <a:r>
              <a:rPr lang="en-US" sz="2000" b="1" dirty="0">
                <a:latin typeface="Courier New" pitchFamily="49" charset="0"/>
              </a:rPr>
              <a:t>	</a:t>
            </a:r>
            <a:r>
              <a:rPr lang="en-US" sz="2000" b="1" dirty="0">
                <a:solidFill>
                  <a:srgbClr val="0000FF"/>
                </a:solidFill>
                <a:latin typeface="Courier New" pitchFamily="49" charset="0"/>
                <a:cs typeface="Courier New" pitchFamily="49" charset="0"/>
              </a:rPr>
              <a:t>char</a:t>
            </a:r>
            <a:r>
              <a:rPr lang="en-US" sz="2000" b="1" dirty="0">
                <a:latin typeface="Courier New" pitchFamily="49" charset="0"/>
              </a:rPr>
              <a:t> gender;</a:t>
            </a:r>
          </a:p>
          <a:p>
            <a:pPr>
              <a:tabLst>
                <a:tab pos="358775" algn="l"/>
                <a:tab pos="715963" algn="l"/>
                <a:tab pos="1074738" algn="l"/>
              </a:tabLst>
            </a:pPr>
            <a:r>
              <a:rPr lang="en-US" sz="2000" b="1" dirty="0">
                <a:latin typeface="Courier New" pitchFamily="49" charset="0"/>
              </a:rPr>
              <a:t>} </a:t>
            </a:r>
            <a:r>
              <a:rPr lang="en-US" sz="2000" b="1" dirty="0">
                <a:solidFill>
                  <a:schemeClr val="tx1"/>
                </a:solidFill>
                <a:latin typeface="Courier New" pitchFamily="49" charset="0"/>
              </a:rPr>
              <a:t>player1, player2;</a:t>
            </a:r>
          </a:p>
        </p:txBody>
      </p:sp>
      <p:sp>
        <p:nvSpPr>
          <p:cNvPr id="12"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8</a:t>
            </a:fld>
            <a:endParaRPr lang="en-US"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9">
                                            <p:txEl>
                                              <p:pRg st="5" end="5"/>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dissolv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dissolve">
                                      <p:cBhvr>
                                        <p:cTn id="16" dur="500"/>
                                        <p:tgtEl>
                                          <p:spTgt spid="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dissolve">
                                      <p:cBhvr>
                                        <p:cTn id="21" dur="500"/>
                                        <p:tgtEl>
                                          <p:spTgt spid="9">
                                            <p:txEl>
                                              <p:pRg st="4" end="4"/>
                                            </p:txEl>
                                          </p:spTgt>
                                        </p:tgtEl>
                                      </p:cBhvr>
                                    </p:animEffect>
                                  </p:childTnLst>
                                </p:cTn>
                              </p:par>
                              <p:par>
                                <p:cTn id="22" presetID="9" presetClass="entr" presetSubtype="0" fill="hold" grpId="0" nodeType="withEffect">
                                  <p:stCondLst>
                                    <p:cond delay="50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bwMode="auto">
          <a:xfrm>
            <a:off x="457200" y="1371600"/>
            <a:ext cx="8229600" cy="18466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600"/>
              </a:spcBef>
            </a:pPr>
            <a:r>
              <a:rPr lang="en-US" dirty="0"/>
              <a:t>Method </a:t>
            </a:r>
            <a:r>
              <a:rPr lang="en-US" dirty="0" smtClean="0"/>
              <a:t>2</a:t>
            </a:r>
          </a:p>
          <a:p>
            <a:pPr lvl="1">
              <a:spcBef>
                <a:spcPts val="600"/>
              </a:spcBef>
              <a:buFont typeface="Wingdings" pitchFamily="2" charset="2"/>
              <a:buChar char="q"/>
            </a:pPr>
            <a:r>
              <a:rPr lang="en-SG" dirty="0"/>
              <a:t>Name the structure </a:t>
            </a:r>
            <a:r>
              <a:rPr lang="en-SG" dirty="0" smtClean="0"/>
              <a:t>using a </a:t>
            </a:r>
            <a:r>
              <a:rPr lang="en-SG" dirty="0" smtClean="0">
                <a:solidFill>
                  <a:srgbClr val="0000FF"/>
                </a:solidFill>
              </a:rPr>
              <a:t>tag</a:t>
            </a:r>
            <a:r>
              <a:rPr lang="en-SG" dirty="0" smtClean="0"/>
              <a:t>, </a:t>
            </a:r>
            <a:r>
              <a:rPr lang="en-SG" dirty="0"/>
              <a:t>then use </a:t>
            </a:r>
            <a:r>
              <a:rPr lang="en-SG" dirty="0" smtClean="0"/>
              <a:t>it </a:t>
            </a:r>
            <a:r>
              <a:rPr lang="en-SG" dirty="0"/>
              <a:t>to declare variables of that </a:t>
            </a:r>
            <a:r>
              <a:rPr lang="en-SG" dirty="0" smtClean="0"/>
              <a:t>structure type.</a:t>
            </a:r>
          </a:p>
          <a:p>
            <a:pPr lvl="1">
              <a:spcBef>
                <a:spcPts val="600"/>
              </a:spcBef>
              <a:buFont typeface="Wingdings" pitchFamily="2" charset="2"/>
              <a:buChar char="q"/>
            </a:pPr>
            <a:r>
              <a:rPr lang="en-US" dirty="0"/>
              <a:t>Some </a:t>
            </a:r>
            <a:r>
              <a:rPr lang="en-US" dirty="0" smtClean="0"/>
              <a:t>authors </a:t>
            </a:r>
            <a:r>
              <a:rPr lang="en-US" dirty="0"/>
              <a:t>prefer to suffix a </a:t>
            </a:r>
            <a:r>
              <a:rPr lang="en-US" dirty="0" smtClean="0"/>
              <a:t>tag name </a:t>
            </a:r>
            <a:r>
              <a:rPr lang="en-US" dirty="0"/>
              <a:t>with </a:t>
            </a:r>
            <a:r>
              <a:rPr lang="en-US" dirty="0">
                <a:solidFill>
                  <a:srgbClr val="0000FF"/>
                </a:solidFill>
              </a:rPr>
              <a:t>“_t”</a:t>
            </a:r>
            <a:r>
              <a:rPr lang="en-US" dirty="0"/>
              <a:t> to distinguish it from the </a:t>
            </a:r>
            <a:r>
              <a:rPr lang="en-US" dirty="0" smtClean="0"/>
              <a:t>variables.</a:t>
            </a:r>
            <a:endParaRPr lang="en-US" dirty="0"/>
          </a:p>
        </p:txBody>
      </p:sp>
      <p:sp>
        <p:nvSpPr>
          <p:cNvPr id="4" name="Title 3"/>
          <p:cNvSpPr>
            <a:spLocks noGrp="1"/>
          </p:cNvSpPr>
          <p:nvPr>
            <p:ph type="title"/>
          </p:nvPr>
        </p:nvSpPr>
        <p:spPr/>
        <p:txBody>
          <a:bodyPr/>
          <a:lstStyle/>
          <a:p>
            <a:r>
              <a:rPr lang="en-GB" dirty="0">
                <a:cs typeface="Arial" pitchFamily="34" charset="0"/>
              </a:rPr>
              <a:t>3. Defining Structures Variables </a:t>
            </a:r>
            <a:r>
              <a:rPr lang="en-GB" dirty="0" smtClean="0">
                <a:cs typeface="Arial" pitchFamily="34" charset="0"/>
              </a:rPr>
              <a:t>(2/3</a:t>
            </a:r>
            <a:r>
              <a:rPr lang="en-GB" dirty="0">
                <a:cs typeface="Arial" pitchFamily="34" charset="0"/>
              </a:rPr>
              <a:t>)</a:t>
            </a:r>
            <a:endParaRPr lang="en-SG" dirty="0"/>
          </a:p>
        </p:txBody>
      </p:sp>
      <p:sp>
        <p:nvSpPr>
          <p:cNvPr id="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8" name="Slide Number Placeholder 6"/>
          <p:cNvSpPr txBox="1">
            <a:spLocks noGrp="1"/>
          </p:cNvSpPr>
          <p:nvPr/>
        </p:nvSpPr>
        <p:spPr bwMode="auto">
          <a:xfrm>
            <a:off x="7849711" y="6459379"/>
            <a:ext cx="837089"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Week12 - </a:t>
            </a:r>
            <a:fld id="{D49BE81B-3DA1-4D29-AC5A-6FBE662ADA16}" type="slidenum">
              <a:rPr lang="en-US" sz="1000"/>
              <a:pPr algn="r" eaLnBrk="1" hangingPunct="1"/>
              <a:t>9</a:t>
            </a:fld>
            <a:endParaRPr lang="en-US" sz="1000" dirty="0"/>
          </a:p>
        </p:txBody>
      </p:sp>
      <p:sp>
        <p:nvSpPr>
          <p:cNvPr id="7" name="TextBox 6"/>
          <p:cNvSpPr txBox="1"/>
          <p:nvPr/>
        </p:nvSpPr>
        <p:spPr bwMode="auto">
          <a:xfrm>
            <a:off x="1301657" y="3316536"/>
            <a:ext cx="5497153" cy="2862322"/>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358775" algn="l"/>
                <a:tab pos="715963" algn="l"/>
                <a:tab pos="1074738" algn="l"/>
              </a:tabLst>
            </a:pPr>
            <a:r>
              <a:rPr lang="en-US" sz="2000" b="1" dirty="0" err="1">
                <a:solidFill>
                  <a:srgbClr val="0000FF"/>
                </a:solidFill>
                <a:latin typeface="Courier New" pitchFamily="49" charset="0"/>
                <a:cs typeface="Courier New" pitchFamily="49" charset="0"/>
              </a:rPr>
              <a:t>struct</a:t>
            </a:r>
            <a:r>
              <a:rPr lang="en-US" sz="2000" b="1" dirty="0">
                <a:solidFill>
                  <a:schemeClr val="tx1"/>
                </a:solidFill>
                <a:latin typeface="Courier New" pitchFamily="49" charset="0"/>
              </a:rPr>
              <a:t> </a:t>
            </a:r>
            <a:r>
              <a:rPr lang="en-US" sz="2000" b="1" dirty="0" err="1">
                <a:solidFill>
                  <a:schemeClr val="tx1"/>
                </a:solidFill>
                <a:latin typeface="Courier New" pitchFamily="49" charset="0"/>
              </a:rPr>
              <a:t>player_t</a:t>
            </a:r>
            <a:endParaRPr lang="en-US" sz="2000" b="1" dirty="0">
              <a:solidFill>
                <a:schemeClr val="tx1"/>
              </a:solidFill>
              <a:latin typeface="Courier New" pitchFamily="49" charset="0"/>
            </a:endParaRPr>
          </a:p>
          <a:p>
            <a:pPr>
              <a:tabLst>
                <a:tab pos="358775" algn="l"/>
                <a:tab pos="715963" algn="l"/>
                <a:tab pos="1074738" algn="l"/>
              </a:tabLst>
            </a:pPr>
            <a:r>
              <a:rPr lang="en-US" sz="2000" b="1" dirty="0">
                <a:solidFill>
                  <a:schemeClr val="tx1"/>
                </a:solidFill>
                <a:latin typeface="Courier New" pitchFamily="49" charset="0"/>
              </a:rPr>
              <a:t>{</a:t>
            </a:r>
          </a:p>
          <a:p>
            <a:pPr>
              <a:tabLst>
                <a:tab pos="358775" algn="l"/>
                <a:tab pos="715963" algn="l"/>
                <a:tab pos="1074738" algn="l"/>
              </a:tabLst>
            </a:pPr>
            <a:r>
              <a:rPr lang="en-US" sz="2000" b="1" dirty="0">
                <a:solidFill>
                  <a:schemeClr val="tx1"/>
                </a:solidFill>
                <a:latin typeface="Courier New" pitchFamily="49" charset="0"/>
              </a:rPr>
              <a:t>	</a:t>
            </a:r>
            <a:r>
              <a:rPr lang="en-US" sz="2000" b="1" dirty="0">
                <a:solidFill>
                  <a:srgbClr val="0000FF"/>
                </a:solidFill>
                <a:latin typeface="Courier New" pitchFamily="49" charset="0"/>
                <a:cs typeface="Courier New" pitchFamily="49" charset="0"/>
              </a:rPr>
              <a:t>char</a:t>
            </a:r>
            <a:r>
              <a:rPr lang="en-US" sz="2000" b="1" dirty="0">
                <a:solidFill>
                  <a:schemeClr val="tx1"/>
                </a:solidFill>
                <a:latin typeface="Courier New" pitchFamily="49" charset="0"/>
              </a:rPr>
              <a:t> name[</a:t>
            </a:r>
            <a:r>
              <a:rPr lang="en-US" sz="2000" b="1" dirty="0">
                <a:solidFill>
                  <a:srgbClr val="006600"/>
                </a:solidFill>
                <a:latin typeface="Courier New" pitchFamily="49" charset="0"/>
              </a:rPr>
              <a:t>12</a:t>
            </a:r>
            <a:r>
              <a:rPr lang="en-US" sz="2000" b="1" dirty="0">
                <a:solidFill>
                  <a:schemeClr val="tx1"/>
                </a:solidFill>
                <a:latin typeface="Courier New" pitchFamily="49" charset="0"/>
              </a:rPr>
              <a:t>];</a:t>
            </a:r>
          </a:p>
          <a:p>
            <a:pPr>
              <a:tabLst>
                <a:tab pos="358775" algn="l"/>
                <a:tab pos="715963" algn="l"/>
                <a:tab pos="1074738" algn="l"/>
              </a:tabLst>
            </a:pPr>
            <a:r>
              <a:rPr lang="en-US" sz="2000" b="1" dirty="0">
                <a:solidFill>
                  <a:schemeClr val="tx1"/>
                </a:solidFill>
                <a:latin typeface="Courier New" pitchFamily="49" charset="0"/>
              </a:rPr>
              <a:t>	</a:t>
            </a:r>
            <a:r>
              <a:rPr lang="en-US" sz="2000" b="1" dirty="0" err="1">
                <a:solidFill>
                  <a:srgbClr val="0000FF"/>
                </a:solidFill>
                <a:latin typeface="Courier New" pitchFamily="49" charset="0"/>
                <a:cs typeface="Courier New" pitchFamily="49" charset="0"/>
              </a:rPr>
              <a:t>int</a:t>
            </a:r>
            <a:r>
              <a:rPr lang="en-US" sz="2000" b="1" dirty="0">
                <a:solidFill>
                  <a:schemeClr val="tx1"/>
                </a:solidFill>
                <a:latin typeface="Courier New" pitchFamily="49" charset="0"/>
              </a:rPr>
              <a:t>  age;</a:t>
            </a:r>
          </a:p>
          <a:p>
            <a:pPr>
              <a:tabLst>
                <a:tab pos="358775" algn="l"/>
                <a:tab pos="715963" algn="l"/>
                <a:tab pos="1074738" algn="l"/>
              </a:tabLst>
            </a:pPr>
            <a:r>
              <a:rPr lang="en-US" sz="2000" b="1" dirty="0">
                <a:solidFill>
                  <a:schemeClr val="tx1"/>
                </a:solidFill>
                <a:latin typeface="Courier New" pitchFamily="49" charset="0"/>
              </a:rPr>
              <a:t>	</a:t>
            </a:r>
            <a:r>
              <a:rPr lang="en-US" sz="2000" b="1" dirty="0">
                <a:solidFill>
                  <a:srgbClr val="0000FF"/>
                </a:solidFill>
                <a:latin typeface="Courier New" pitchFamily="49" charset="0"/>
                <a:cs typeface="Courier New" pitchFamily="49" charset="0"/>
              </a:rPr>
              <a:t>char</a:t>
            </a:r>
            <a:r>
              <a:rPr lang="en-US" sz="2000" b="1" dirty="0">
                <a:solidFill>
                  <a:schemeClr val="tx1"/>
                </a:solidFill>
                <a:latin typeface="Courier New" pitchFamily="49" charset="0"/>
              </a:rPr>
              <a:t> gender;</a:t>
            </a:r>
          </a:p>
          <a:p>
            <a:pPr>
              <a:tabLst>
                <a:tab pos="358775" algn="l"/>
                <a:tab pos="715963" algn="l"/>
                <a:tab pos="1074738" algn="l"/>
              </a:tabLst>
            </a:pPr>
            <a:r>
              <a:rPr lang="en-US" sz="2000" b="1" dirty="0" smtClean="0">
                <a:solidFill>
                  <a:schemeClr val="tx1"/>
                </a:solidFill>
                <a:latin typeface="Courier New" pitchFamily="49" charset="0"/>
              </a:rPr>
              <a:t>};</a:t>
            </a:r>
          </a:p>
          <a:p>
            <a:pPr>
              <a:tabLst>
                <a:tab pos="358775" algn="l"/>
                <a:tab pos="715963" algn="l"/>
                <a:tab pos="1074738" algn="l"/>
              </a:tabLst>
            </a:pPr>
            <a:endParaRPr lang="en-US" sz="2000" b="1" dirty="0">
              <a:solidFill>
                <a:schemeClr val="tx1"/>
              </a:solidFill>
              <a:latin typeface="Courier New" pitchFamily="49" charset="0"/>
            </a:endParaRPr>
          </a:p>
          <a:p>
            <a:pPr>
              <a:tabLst>
                <a:tab pos="358775" algn="l"/>
                <a:tab pos="715963" algn="l"/>
                <a:tab pos="1074738" algn="l"/>
              </a:tabLst>
            </a:pPr>
            <a:r>
              <a:rPr lang="en-US" sz="2000" b="1" dirty="0" smtClean="0">
                <a:solidFill>
                  <a:schemeClr val="tx1"/>
                </a:solidFill>
                <a:latin typeface="Courier New" pitchFamily="49" charset="0"/>
              </a:rPr>
              <a:t>...</a:t>
            </a:r>
            <a:endParaRPr lang="en-US" sz="2000" b="1" dirty="0">
              <a:solidFill>
                <a:schemeClr val="tx1"/>
              </a:solidFill>
              <a:latin typeface="Courier New" pitchFamily="49" charset="0"/>
            </a:endParaRPr>
          </a:p>
          <a:p>
            <a:pPr>
              <a:tabLst>
                <a:tab pos="358775" algn="l"/>
                <a:tab pos="715963" algn="l"/>
                <a:tab pos="1074738" algn="l"/>
              </a:tabLst>
            </a:pPr>
            <a:r>
              <a:rPr lang="en-US" sz="2000" b="1" dirty="0" err="1">
                <a:solidFill>
                  <a:srgbClr val="0000FF"/>
                </a:solidFill>
                <a:latin typeface="Courier New" pitchFamily="49" charset="0"/>
                <a:cs typeface="Courier New" pitchFamily="49" charset="0"/>
              </a:rPr>
              <a:t>struct</a:t>
            </a:r>
            <a:r>
              <a:rPr lang="en-US" sz="2000" b="1" dirty="0">
                <a:solidFill>
                  <a:schemeClr val="tx1"/>
                </a:solidFill>
                <a:latin typeface="Courier New" pitchFamily="49" charset="0"/>
              </a:rPr>
              <a:t> </a:t>
            </a:r>
            <a:r>
              <a:rPr lang="en-US" sz="2000" b="1" dirty="0" err="1">
                <a:solidFill>
                  <a:schemeClr val="tx1"/>
                </a:solidFill>
                <a:latin typeface="Courier New" pitchFamily="49" charset="0"/>
              </a:rPr>
              <a:t>player_t</a:t>
            </a:r>
            <a:r>
              <a:rPr lang="en-US" sz="2000" b="1" dirty="0">
                <a:solidFill>
                  <a:schemeClr val="tx1"/>
                </a:solidFill>
                <a:latin typeface="Courier New" pitchFamily="49" charset="0"/>
              </a:rPr>
              <a:t> player1, player2;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dissolve">
                                      <p:cBhvr>
                                        <p:cTn id="13" dur="500"/>
                                        <p:tgtEl>
                                          <p:spTgt spid="6">
                                            <p:txEl>
                                              <p:pRg st="0" end="0"/>
                                            </p:txEl>
                                          </p:spTgt>
                                        </p:tgtEl>
                                      </p:cBhvr>
                                    </p:animEffect>
                                  </p:childTnLst>
                                </p:cTn>
                              </p:par>
                              <p:par>
                                <p:cTn id="14" presetID="9" presetClass="entr" presetSubtype="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Pixel">
  <a:themeElements>
    <a:clrScheme name="Custom 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C00000"/>
      </a:hlink>
      <a:folHlink>
        <a:srgbClr val="CC99FF"/>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12700" cap="sq" cmpd="sng" algn="ctr">
          <a:solidFill>
            <a:srgbClr val="800000"/>
          </a:solidFill>
          <a:prstDash val="solid"/>
          <a:round/>
          <a:headEnd type="none" w="sm" len="sm"/>
          <a:tailEnd type="none" w="sm" len="sm"/>
        </a:ln>
        <a:effectLst/>
      </a:spPr>
      <a:bodyPr wrap="square">
        <a:spAutoFit/>
      </a:bodyPr>
      <a:lstStyle>
        <a:defPPr>
          <a:defRPr dirty="0" smtClean="0">
            <a:latin typeface="Calibri" pitchFamily="34" charset="0"/>
            <a:cs typeface="Calibri"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21603</TotalTime>
  <Words>3278</Words>
  <Application>Microsoft Office PowerPoint</Application>
  <PresentationFormat>On-screen Show (4:3)</PresentationFormat>
  <Paragraphs>929</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Pixel</vt:lpstr>
      <vt:lpstr>CS1010: Programming Methodology</vt:lpstr>
      <vt:lpstr>Week 12: Structures</vt:lpstr>
      <vt:lpstr>1. Motivation: Organizing Data (1/4)</vt:lpstr>
      <vt:lpstr>1. Motivation: Organizing Data (2/4)</vt:lpstr>
      <vt:lpstr>1. Motivation: Organizing Data (3/4)</vt:lpstr>
      <vt:lpstr>1. Motivation: Organizing Data (4/4)</vt:lpstr>
      <vt:lpstr>2. Structures Data Types</vt:lpstr>
      <vt:lpstr>3. Defining Structures Variables (1/3)</vt:lpstr>
      <vt:lpstr>3. Defining Structures Variables (2/3)</vt:lpstr>
      <vt:lpstr>3. Defining Structures Variables (3/3)</vt:lpstr>
      <vt:lpstr>3.1 Initializing Structure Variables</vt:lpstr>
      <vt:lpstr>3.2 Accessing Members of a Structure Variable</vt:lpstr>
      <vt:lpstr>3.3 Demo #1: Initializing and Accessing Members</vt:lpstr>
      <vt:lpstr>3.4 Reading a Structure Member</vt:lpstr>
      <vt:lpstr>4. Assigning Structures</vt:lpstr>
      <vt:lpstr>5. Nested Structure</vt:lpstr>
      <vt:lpstr>5. Exercise #1: The Younger One</vt:lpstr>
      <vt:lpstr>5. Exercise #1: Reference Solution (1/2)</vt:lpstr>
      <vt:lpstr>5. Exercise #1: Reference Solution (2/2)</vt:lpstr>
      <vt:lpstr>6. Passing Structures to Functions</vt:lpstr>
      <vt:lpstr>6. Demo #2</vt:lpstr>
      <vt:lpstr>7. Passing Address of Structure to Functions (1/2)</vt:lpstr>
      <vt:lpstr>7. Passing Address of Structure to Functions (2/2)</vt:lpstr>
      <vt:lpstr>8. The Arrow Operator (-&gt;)</vt:lpstr>
      <vt:lpstr>8. Demo #4: The Arrow Operator (-&gt;) </vt:lpstr>
      <vt:lpstr>8. Demo #4: The Arrow Operator (-&gt;) </vt:lpstr>
      <vt:lpstr>9. Returning Structure from Functions</vt:lpstr>
      <vt:lpstr>9. Demo #5: Returning Structure</vt:lpstr>
      <vt:lpstr>10. Ex #2: The Younger One (Revisit)</vt:lpstr>
      <vt:lpstr>10. Ex #2: Reference Solution (1/2)</vt:lpstr>
      <vt:lpstr>10. Ex #2: Reference Solution (2/2)</vt:lpstr>
      <vt:lpstr>11. Array of Structures</vt:lpstr>
      <vt:lpstr>11. Demo #6: Array of Structures (1/5)</vt:lpstr>
      <vt:lpstr>11. Demo #6: Array of Structures (2/5)</vt:lpstr>
      <vt:lpstr>11. Demo #6: Array of Structures (3/5)</vt:lpstr>
      <vt:lpstr>11. Demo #6: Array of Structures (4/5)</vt:lpstr>
      <vt:lpstr>11. Demo #6: Array of Structures (5/5)</vt:lpstr>
      <vt:lpstr>12. Exercise #3: Health Screen (1/2)</vt:lpstr>
      <vt:lpstr>12. Exercise #3: Health Screen (2/2)</vt:lpstr>
      <vt:lpstr>Summary for Today</vt:lpstr>
      <vt:lpstr>Announcement: Practical Exam 2</vt:lpstr>
      <vt:lpstr>End of File</vt:lpstr>
    </vt:vector>
  </TitlesOfParts>
  <Company>SoC, 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12 lecture notes</dc:subject>
  <dc:creator>Zhou Lifeng</dc:creator>
  <cp:lastModifiedBy>Zhou Lifeng</cp:lastModifiedBy>
  <cp:revision>2155</cp:revision>
  <cp:lastPrinted>2011-11-01T05:13:26Z</cp:lastPrinted>
  <dcterms:created xsi:type="dcterms:W3CDTF">1998-09-05T15:03:32Z</dcterms:created>
  <dcterms:modified xsi:type="dcterms:W3CDTF">2012-04-01T15:24:19Z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