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678" r:id="rId3"/>
    <p:sldId id="636" r:id="rId4"/>
    <p:sldId id="620" r:id="rId5"/>
    <p:sldId id="573" r:id="rId6"/>
    <p:sldId id="621" r:id="rId7"/>
    <p:sldId id="574" r:id="rId8"/>
    <p:sldId id="611" r:id="rId9"/>
    <p:sldId id="659" r:id="rId10"/>
    <p:sldId id="661" r:id="rId11"/>
    <p:sldId id="643" r:id="rId12"/>
    <p:sldId id="680" r:id="rId13"/>
    <p:sldId id="681" r:id="rId14"/>
    <p:sldId id="664" r:id="rId15"/>
    <p:sldId id="674" r:id="rId16"/>
    <p:sldId id="679" r:id="rId17"/>
    <p:sldId id="676" r:id="rId18"/>
    <p:sldId id="682" r:id="rId19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800000"/>
    <a:srgbClr val="006600"/>
    <a:srgbClr val="9933FF"/>
    <a:srgbClr val="99FFCC"/>
    <a:srgbClr val="FFFFCC"/>
    <a:srgbClr val="FF0000"/>
    <a:srgbClr val="993366"/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84595" autoAdjust="0"/>
  </p:normalViewPr>
  <p:slideViewPr>
    <p:cSldViewPr snapToGrid="0" snapToObjects="1">
      <p:cViewPr varScale="1">
        <p:scale>
          <a:sx n="74" d="100"/>
          <a:sy n="74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08" y="-78"/>
      </p:cViewPr>
      <p:guideLst>
        <p:guide orient="horz" pos="3098"/>
        <p:guide pos="2099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defTabSz="953506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fld id="{A77202F6-8C6C-473A-A128-73B3896245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6456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>
            <a:lvl1pPr defTabSz="953506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01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14" tIns="47657" rIns="95314" bIns="47657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300">
                <a:latin typeface="Times New Roman" pitchFamily="18" charset="0"/>
              </a:defRPr>
            </a:lvl1pPr>
          </a:lstStyle>
          <a:p>
            <a:fld id="{F54A0A0D-5D57-4D28-B6BA-A646BF7911D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91536" tIns="45768" rIns="91536" bIns="457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B8B13E-CBE6-414E-9FA7-0A5CD98EDAAE}" type="datetimeFigureOut">
              <a:rPr lang="en-US"/>
              <a:pPr/>
              <a:t>4/22/2012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93162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Times New Roman" pitchFamily="18" charset="0"/>
              </a:rPr>
              <a:t>When the program terminates with exit(...), immediate enter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 $?</a:t>
            </a:r>
            <a:r>
              <a:rPr lang="en-US" dirty="0" smtClean="0">
                <a:cs typeface="Times New Roman" pitchFamily="18" charset="0"/>
              </a:rPr>
              <a:t> in UNIX to find the exit code the program terminated with. It should show 1 or 2 in this example.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$?</a:t>
            </a:r>
            <a:r>
              <a:rPr lang="en-US" dirty="0" smtClean="0">
                <a:cs typeface="Times New Roman" pitchFamily="18" charset="0"/>
              </a:rPr>
              <a:t> in UNIX refers to the exit status of the last executed program/command.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10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11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12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Times New Roman" pitchFamily="18" charset="0"/>
              </a:rPr>
              <a:t>You may</a:t>
            </a:r>
            <a:r>
              <a:rPr lang="en-US" baseline="0" dirty="0" smtClean="0">
                <a:cs typeface="Times New Roman" pitchFamily="18" charset="0"/>
              </a:rPr>
              <a:t> also use </a:t>
            </a:r>
            <a:r>
              <a:rPr lang="en-US" baseline="0" dirty="0" err="1" smtClean="0">
                <a:cs typeface="Times New Roman" pitchFamily="18" charset="0"/>
              </a:rPr>
              <a:t>fget</a:t>
            </a:r>
            <a:r>
              <a:rPr lang="en-US" baseline="0" dirty="0" smtClean="0">
                <a:cs typeface="Times New Roman" pitchFamily="18" charset="0"/>
              </a:rPr>
              <a:t>() to achieve this, but is out of scope – </a:t>
            </a:r>
            <a:r>
              <a:rPr lang="en-US" baseline="0" dirty="0" err="1" smtClean="0">
                <a:cs typeface="Times New Roman" pitchFamily="18" charset="0"/>
              </a:rPr>
              <a:t>google</a:t>
            </a:r>
            <a:r>
              <a:rPr lang="en-US" baseline="0" dirty="0" smtClean="0">
                <a:cs typeface="Times New Roman" pitchFamily="18" charset="0"/>
              </a:rPr>
              <a:t> it if interested.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13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14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15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310" tIns="47655" rIns="95310" bIns="47655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310" tIns="47655" rIns="95310" bIns="47655"/>
          <a:lstStyle/>
          <a:p>
            <a:pPr marL="225425" indent="-225425"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CS1010 Programming Methodology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376" indent="-225376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44B8CB-061F-430C-9CFA-D6ABF5023807}" type="slidenum">
              <a:rPr lang="en-GB">
                <a:latin typeface="Times New Roman" pitchFamily="18" charset="0"/>
              </a:rPr>
              <a:pPr/>
              <a:t>3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/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3180116-8D7B-4A10-A22E-5D3D2C8F0533}" type="slidenum">
              <a:rPr lang="en-GB">
                <a:latin typeface="Times New Roman" pitchFamily="18" charset="0"/>
              </a:rPr>
              <a:pPr/>
              <a:t>4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6CEC86-ED83-44BC-9877-8B711E7E4C1C}" type="slidenum">
              <a:rPr lang="en-US" sz="1300">
                <a:latin typeface="Times New Roman" pitchFamily="18" charset="0"/>
              </a:rPr>
              <a:pPr algn="r" eaLnBrk="1" hangingPunct="1"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I found that some students have been using NULL as the null character ('\0'), but their program works. This is not correct. 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The reason the program works is that NULL is defined as 0L in many header files, but there is no rule saying that it must be defined as 0. [Actually it should be (void *)</a:t>
            </a:r>
            <a:r>
              <a:rPr lang="en-US" baseline="0" dirty="0" smtClean="0">
                <a:cs typeface="Times New Roman" pitchFamily="18" charset="0"/>
              </a:rPr>
              <a:t> 0]. </a:t>
            </a:r>
            <a:r>
              <a:rPr lang="en-US" dirty="0" smtClean="0">
                <a:cs typeface="Times New Roman" pitchFamily="18" charset="0"/>
              </a:rPr>
              <a:t>Since the null character '\0' has an ASCII value of 0, it is a mere coincidence that using NULL works, but this should be discouraged.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Hence when working on strings, students should stick to the null character '\0' instead of NULL. NULL is used where a null pointer is intended.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59395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211590F-DC84-4043-818D-AD43CBE04473}" type="slidenum">
              <a:rPr lang="en-US" sz="1300">
                <a:latin typeface="Times New Roman" pitchFamily="18" charset="0"/>
              </a:rPr>
              <a:pPr algn="r" eaLnBrk="1" hangingPunct="1"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0419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0420" name="Rectangle 7"/>
          <p:cNvSpPr txBox="1">
            <a:spLocks noGrp="1" noChangeArrowheads="1"/>
          </p:cNvSpPr>
          <p:nvPr/>
        </p:nvSpPr>
        <p:spPr bwMode="auto">
          <a:xfrm>
            <a:off x="3776663" y="9340850"/>
            <a:ext cx="288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4" tIns="47676" rIns="95354" bIns="47676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6E16878-506A-4EDB-9BED-1FF7975FF46E}" type="slidenum">
              <a:rPr lang="en-US" sz="1300">
                <a:latin typeface="Times New Roman" pitchFamily="18" charset="0"/>
              </a:rPr>
              <a:pPr algn="r" eaLnBrk="1" hangingPunct="1"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738188"/>
            <a:ext cx="4916488" cy="3686175"/>
          </a:xfrm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54" tIns="47676" rIns="95354" bIns="47676"/>
          <a:lstStyle/>
          <a:p>
            <a:pPr marL="0" indent="0" eaLnBrk="1" hangingPunct="1">
              <a:buFont typeface="Calibri" pitchFamily="34" charset="0"/>
              <a:buNone/>
              <a:tabLst>
                <a:tab pos="850900" algn="l"/>
                <a:tab pos="1135063" algn="l"/>
                <a:tab pos="1362075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1C32B94C-36FD-4F93-A343-CD819190AE2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66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028317-9F15-4DD3-BCBB-0DB947CE6F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6565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54BCB5AF-9C55-4C0C-8CB7-444AC30E93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5956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62EAC80-4D47-4337-9794-8D762717323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806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BFD05FE5-D899-4239-B865-1A90391D61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728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EAC8BFC7-9E9B-4858-BB65-C7989A1E1D6A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9104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1CAFA5-8086-42B3-99E0-CC2E0F2A84B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9990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D2E41109-7A88-4B65-A09E-B69326577230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7509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7E977FC-C46A-44F4-B65B-9BD0E898BE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9529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C2DD85F-6F2C-4171-ACFC-C81EA434C16F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6758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C791B7DB-B1A0-4237-9F19-2BDD669CEBA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1289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9061B80F-24BC-49AF-ABDC-3479B6B28098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  <p:pic>
        <p:nvPicPr>
          <p:cNvPr id="12291" name="Picture 13" descr="Full_Colour_Thum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5. Formatted I/O </a:t>
            </a:r>
            <a:r>
              <a:rPr lang="en-GB" dirty="0" smtClean="0">
                <a:cs typeface="Arial" pitchFamily="34" charset="0"/>
              </a:rPr>
              <a:t>(2/3)</a:t>
            </a:r>
            <a:endParaRPr lang="en-SG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With error checking routine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7597" y="1899434"/>
            <a:ext cx="7457288" cy="4469908"/>
            <a:chOff x="688501" y="1361534"/>
            <a:chExt cx="7457288" cy="4469908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688501" y="1368682"/>
              <a:ext cx="7457288" cy="446276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stdlib.h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FILE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outfile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endParaRPr lang="en-US" sz="12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Arial" charset="0"/>
                </a:rPr>
                <a:t>    // process data and close streams finally...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8841" y="1361534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Week13_Demo1.c</a:t>
              </a:r>
              <a:endParaRPr lang="en-SG" sz="1100" dirty="0"/>
            </a:p>
          </p:txBody>
        </p:sp>
      </p:grp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1191910" y="3293031"/>
            <a:ext cx="6801021" cy="206210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fopen(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"demo1.in"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file demo1.in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exit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terminate program with error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code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fopen(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"demo1.out"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file demo1.out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exit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// terminate program with error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code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429368" y="2302687"/>
            <a:ext cx="1542410" cy="369332"/>
          </a:xfrm>
          <a:prstGeom prst="accentBorderCallout2">
            <a:avLst>
              <a:gd name="adj1" fmla="val 17455"/>
              <a:gd name="adj2" fmla="val -4740"/>
              <a:gd name="adj3" fmla="val 10555"/>
              <a:gd name="adj4" fmla="val -30103"/>
              <a:gd name="adj5" fmla="val 6444"/>
              <a:gd name="adj6" fmla="val -7164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exit()</a:t>
            </a:r>
            <a:endParaRPr lang="en-SG" sz="1600" b="1" dirty="0">
              <a:solidFill>
                <a:srgbClr val="CC6600"/>
              </a:solidFill>
              <a:latin typeface="Courier New" pitchFamily="49" charset="0"/>
            </a:endParaRPr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6903391" y="2543562"/>
            <a:ext cx="1971668" cy="584775"/>
          </a:xfrm>
          <a:prstGeom prst="accentBorderCallout2">
            <a:avLst>
              <a:gd name="adj1" fmla="val 17455"/>
              <a:gd name="adj2" fmla="val -4740"/>
              <a:gd name="adj3" fmla="val 18779"/>
              <a:gd name="adj4" fmla="val -19872"/>
              <a:gd name="adj5" fmla="val 142812"/>
              <a:gd name="adj6" fmla="val -3009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check whether file is opened successfully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458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5. Formatted I/O </a:t>
            </a:r>
            <a:r>
              <a:rPr lang="en-GB" dirty="0" smtClean="0">
                <a:cs typeface="Arial" pitchFamily="34" charset="0"/>
              </a:rPr>
              <a:t>(3/3)</a:t>
            </a:r>
            <a:endParaRPr lang="en-SG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593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SG" dirty="0" err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fscanf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returns </a:t>
            </a:r>
            <a:r>
              <a:rPr lang="en-SG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SG" dirty="0">
                <a:solidFill>
                  <a:schemeClr val="tx1"/>
                </a:solidFill>
              </a:rPr>
              <a:t> if an input failure occurs before any data items can be read; otherwise, </a:t>
            </a:r>
            <a:r>
              <a:rPr lang="en-SG" dirty="0"/>
              <a:t>returns the number of data items that were read and stored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SG" dirty="0">
                <a:solidFill>
                  <a:schemeClr val="tx1"/>
                </a:solidFill>
              </a:rPr>
              <a:t>Assuming that file contains no error, then a return value of </a:t>
            </a:r>
            <a:r>
              <a:rPr lang="en-SG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SG" dirty="0" smtClean="0">
                <a:solidFill>
                  <a:schemeClr val="tx1"/>
                </a:solidFill>
              </a:rPr>
              <a:t> means you have reached the end of the file.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903641" y="3552556"/>
            <a:ext cx="7110805" cy="258532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open file using pointer 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fp</a:t>
            </a:r>
            <a:endParaRPr lang="en-US" b="1" dirty="0" smtClean="0">
              <a:solidFill>
                <a:srgbClr val="8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nn-NO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fscanf(fp</a:t>
            </a:r>
            <a:r>
              <a:rPr lang="nn-NO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nn-NO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&amp;</a:t>
            </a: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var) != </a:t>
            </a:r>
            <a:r>
              <a:rPr lang="nn-NO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EOF</a:t>
            </a: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)</a:t>
            </a:r>
            <a:endParaRPr lang="nn-NO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nn-NO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printf(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nn-NO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693605" y="4230691"/>
            <a:ext cx="1725262" cy="1077218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 smtClean="0"/>
              <a:t>10</a:t>
            </a:r>
          </a:p>
          <a:p>
            <a:r>
              <a:rPr lang="en-SG" dirty="0" smtClean="0"/>
              <a:t>20</a:t>
            </a:r>
          </a:p>
          <a:p>
            <a:r>
              <a:rPr lang="en-SG" dirty="0" smtClean="0"/>
              <a:t>30</a:t>
            </a:r>
          </a:p>
          <a:p>
            <a:r>
              <a:rPr lang="en-SG" dirty="0" smtClean="0"/>
              <a:t>40</a:t>
            </a:r>
            <a:endParaRPr lang="en-SG" dirty="0"/>
          </a:p>
        </p:txBody>
      </p:sp>
      <p:sp>
        <p:nvSpPr>
          <p:cNvPr id="29" name="TextBox 7"/>
          <p:cNvSpPr txBox="1"/>
          <p:nvPr/>
        </p:nvSpPr>
        <p:spPr>
          <a:xfrm>
            <a:off x="6702019" y="3495116"/>
            <a:ext cx="171684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Input file: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10 20 30 40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910021" y="4660466"/>
            <a:ext cx="5297141" cy="36933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//while 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fscanf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"%d", &amp;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val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== 1)</a:t>
            </a:r>
            <a:endParaRPr lang="en-US" b="1" dirty="0">
              <a:solidFill>
                <a:srgbClr val="8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382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Write a function </a:t>
            </a:r>
            <a:r>
              <a:rPr lang="en-SG" sz="2800" dirty="0" err="1">
                <a:latin typeface="Calibri" pitchFamily="34" charset="0"/>
                <a:cs typeface="Calibri" pitchFamily="34" charset="0"/>
              </a:rPr>
              <a:t>countLines</a:t>
            </a:r>
            <a:r>
              <a:rPr lang="en-SG" sz="2800" dirty="0"/>
              <a:t> </a:t>
            </a:r>
            <a:r>
              <a:rPr lang="en-SG" sz="2800" dirty="0">
                <a:solidFill>
                  <a:schemeClr val="tx1"/>
                </a:solidFill>
              </a:rPr>
              <a:t>that takes as input the name of a text file and returns the number of lines in the input file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chemeClr val="tx1"/>
                </a:solidFill>
              </a:rPr>
              <a:t>Skeleton</a:t>
            </a:r>
            <a:r>
              <a:rPr lang="en-SG" sz="2800" dirty="0" smtClean="0">
                <a:solidFill>
                  <a:schemeClr val="tx1"/>
                </a:solidFill>
              </a:rPr>
              <a:t>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chemeClr val="tx1"/>
                </a:solidFill>
              </a:rPr>
              <a:t>Sample run: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7. Exercise #1: </a:t>
            </a:r>
            <a:r>
              <a:rPr lang="en-GB" dirty="0">
                <a:cs typeface="Arial" pitchFamily="34" charset="0"/>
              </a:rPr>
              <a:t>Counting Lines </a:t>
            </a:r>
            <a:r>
              <a:rPr lang="en-GB" dirty="0" smtClean="0">
                <a:cs typeface="Arial" pitchFamily="34" charset="0"/>
              </a:rPr>
              <a:t>(1/2)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968135" y="4840138"/>
            <a:ext cx="291532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(Input file: "ex1.in")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10 20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30 40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50 60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9140" y="4840138"/>
            <a:ext cx="4367952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>
                <a:solidFill>
                  <a:schemeClr val="dk1"/>
                </a:solidFill>
              </a:rPr>
              <a:t>What is the input filename? </a:t>
            </a:r>
            <a:r>
              <a:rPr lang="en-SG" dirty="0">
                <a:solidFill>
                  <a:srgbClr val="0000FF"/>
                </a:solidFill>
              </a:rPr>
              <a:t>ex1.in</a:t>
            </a:r>
          </a:p>
          <a:p>
            <a:r>
              <a:rPr lang="en-SG" dirty="0"/>
              <a:t>Number of lines = </a:t>
            </a:r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12" name="TextBox 16"/>
          <p:cNvSpPr txBox="1"/>
          <p:nvPr/>
        </p:nvSpPr>
        <p:spPr>
          <a:xfrm>
            <a:off x="2669665" y="3351707"/>
            <a:ext cx="5121915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Week13_CountLines.c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1804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7. Exercise #1: Counting Lines </a:t>
            </a:r>
            <a:r>
              <a:rPr lang="en-GB" dirty="0" smtClean="0">
                <a:cs typeface="Arial" pitchFamily="34" charset="0"/>
              </a:rPr>
              <a:t>(2/2</a:t>
            </a:r>
            <a:r>
              <a:rPr lang="en-GB" dirty="0">
                <a:cs typeface="Arial" pitchFamily="34" charset="0"/>
              </a:rPr>
              <a:t>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7597" y="1325650"/>
            <a:ext cx="7457288" cy="4801314"/>
            <a:chOff x="817597" y="1411714"/>
            <a:chExt cx="7457288" cy="4801314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817597" y="1411714"/>
              <a:ext cx="7457288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countLines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*filename)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count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(filename,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)) ==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     exit(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fscanf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!=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EOF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SG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'\n'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++;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fclose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9745" y="1411714"/>
              <a:ext cx="1604927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Week13_CountLines.c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9730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1178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Complete the following function in </a:t>
            </a:r>
            <a:r>
              <a:rPr lang="en-SG" dirty="0" smtClean="0"/>
              <a:t>Week13_TrimBlanks.c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sz="24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fr-FR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trimBlanks</a:t>
            </a:r>
            <a:r>
              <a:rPr lang="fr-FR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fr-FR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 *</a:t>
            </a:r>
            <a:r>
              <a:rPr lang="fr-FR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infile</a:t>
            </a:r>
            <a:r>
              <a:rPr lang="fr-FR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, char *</a:t>
            </a:r>
            <a:r>
              <a:rPr lang="fr-FR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outfile</a:t>
            </a:r>
            <a:r>
              <a:rPr lang="fr-FR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SG" sz="2400" dirty="0">
                <a:cs typeface="Calibri" pitchFamily="34" charset="0"/>
              </a:rPr>
              <a:t>that takes an input text file and produces a new text file that is a duplicate copy of the input file except that each sequence of consecutive </a:t>
            </a:r>
            <a:r>
              <a:rPr lang="en-SG" sz="2400" dirty="0" smtClean="0">
                <a:cs typeface="Calibri" pitchFamily="34" charset="0"/>
              </a:rPr>
              <a:t>space characters </a:t>
            </a:r>
            <a:r>
              <a:rPr lang="en-SG" sz="2400" dirty="0">
                <a:cs typeface="Calibri" pitchFamily="34" charset="0"/>
              </a:rPr>
              <a:t>is replaced by a single </a:t>
            </a:r>
            <a:r>
              <a:rPr lang="en-SG" sz="2400" dirty="0" smtClean="0">
                <a:cs typeface="Calibri" pitchFamily="34" charset="0"/>
              </a:rPr>
              <a:t>space character</a:t>
            </a:r>
            <a:r>
              <a:rPr lang="en-SG" sz="2400" dirty="0">
                <a:cs typeface="Calibri" pitchFamily="34" charset="0"/>
              </a:rPr>
              <a:t>.</a:t>
            </a:r>
            <a:endParaRPr lang="fr-FR" sz="2400" dirty="0" smtClean="0">
              <a:cs typeface="Calibri" pitchFamily="34" charset="0"/>
            </a:endParaRPr>
          </a:p>
          <a:p>
            <a:r>
              <a:rPr lang="en-SG" dirty="0">
                <a:solidFill>
                  <a:schemeClr val="tx1"/>
                </a:solidFill>
              </a:rPr>
              <a:t>The function returns the number of </a:t>
            </a:r>
            <a:r>
              <a:rPr lang="en-SG" dirty="0" smtClean="0">
                <a:solidFill>
                  <a:schemeClr val="tx1"/>
                </a:solidFill>
              </a:rPr>
              <a:t>space characters been trimmed.</a:t>
            </a:r>
          </a:p>
          <a:p>
            <a:r>
              <a:rPr lang="en-US" dirty="0">
                <a:solidFill>
                  <a:schemeClr val="tx1"/>
                </a:solidFill>
              </a:rPr>
              <a:t>Skeleton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8. Exercise </a:t>
            </a:r>
            <a:r>
              <a:rPr lang="en-GB" dirty="0" smtClean="0">
                <a:cs typeface="Arial" pitchFamily="34" charset="0"/>
              </a:rPr>
              <a:t>#2: </a:t>
            </a:r>
            <a:r>
              <a:rPr lang="en-GB" dirty="0">
                <a:cs typeface="Arial" pitchFamily="34" charset="0"/>
              </a:rPr>
              <a:t>Trimming </a:t>
            </a:r>
            <a:r>
              <a:rPr lang="en-GB" dirty="0" smtClean="0">
                <a:cs typeface="Arial" pitchFamily="34" charset="0"/>
              </a:rPr>
              <a:t>Blanks (1/2</a:t>
            </a:r>
            <a:r>
              <a:rPr lang="en-GB" dirty="0">
                <a:cs typeface="Arial" pitchFamily="34" charset="0"/>
              </a:rPr>
              <a:t>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sp>
        <p:nvSpPr>
          <p:cNvPr id="7" name="TextBox 7"/>
          <p:cNvSpPr txBox="1"/>
          <p:nvPr/>
        </p:nvSpPr>
        <p:spPr>
          <a:xfrm>
            <a:off x="630067" y="5335000"/>
            <a:ext cx="148919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("ex2.in")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10 20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30      40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4355" y="5335000"/>
            <a:ext cx="4658101" cy="830997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>
                <a:solidFill>
                  <a:schemeClr val="dk1"/>
                </a:solidFill>
              </a:rPr>
              <a:t>What is the input filename</a:t>
            </a:r>
            <a:r>
              <a:rPr lang="en-SG" dirty="0" smtClean="0">
                <a:solidFill>
                  <a:schemeClr val="dk1"/>
                </a:solidFill>
              </a:rPr>
              <a:t>? </a:t>
            </a:r>
            <a:r>
              <a:rPr lang="en-SG" dirty="0">
                <a:solidFill>
                  <a:srgbClr val="0000FF"/>
                </a:solidFill>
              </a:rPr>
              <a:t>ex2.in</a:t>
            </a:r>
          </a:p>
          <a:p>
            <a:r>
              <a:rPr lang="en-SG" dirty="0">
                <a:solidFill>
                  <a:schemeClr val="dk1"/>
                </a:solidFill>
              </a:rPr>
              <a:t>What is the output filename</a:t>
            </a:r>
            <a:r>
              <a:rPr lang="en-SG" dirty="0" smtClean="0">
                <a:solidFill>
                  <a:schemeClr val="dk1"/>
                </a:solidFill>
              </a:rPr>
              <a:t>? </a:t>
            </a:r>
            <a:r>
              <a:rPr lang="en-SG" dirty="0">
                <a:solidFill>
                  <a:srgbClr val="0000FF"/>
                </a:solidFill>
              </a:rPr>
              <a:t>ex2.out</a:t>
            </a:r>
          </a:p>
          <a:p>
            <a:r>
              <a:rPr lang="en-SG" dirty="0"/>
              <a:t>7 blanks are </a:t>
            </a:r>
            <a:r>
              <a:rPr lang="en-SG" dirty="0" smtClean="0"/>
              <a:t>trimmed.</a:t>
            </a:r>
            <a:endParaRPr lang="en-SG" dirty="0"/>
          </a:p>
        </p:txBody>
      </p:sp>
      <p:sp>
        <p:nvSpPr>
          <p:cNvPr id="10" name="TextBox 16"/>
          <p:cNvSpPr txBox="1"/>
          <p:nvPr/>
        </p:nvSpPr>
        <p:spPr>
          <a:xfrm>
            <a:off x="2411473" y="4653425"/>
            <a:ext cx="5121915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Week13_TrimBlanks.c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7160181" y="5334999"/>
            <a:ext cx="161128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("ex2.out")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30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08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8. Exercise #2: Trimming </a:t>
            </a:r>
            <a:r>
              <a:rPr lang="en-GB" dirty="0" smtClean="0">
                <a:cs typeface="Arial" pitchFamily="34" charset="0"/>
              </a:rPr>
              <a:t>Blanks (2/2)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37890" y="1250344"/>
            <a:ext cx="8148910" cy="550920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trimBlanks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prevCh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'A'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prevCh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can be initial to any value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NULL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exit(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NULL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exit(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only output the first blank to output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prevCh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not first blank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one more blank trimmed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prevCh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ofp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count;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return the number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of blanks trimmed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5537" y="1242803"/>
            <a:ext cx="1596912" cy="26161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dirty="0" smtClean="0"/>
              <a:t>Week13_TrimBlanks.c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xmlns="" val="3382711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392512" cy="3908762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File </a:t>
            </a:r>
            <a:r>
              <a:rPr lang="en-SG" sz="2600" dirty="0" smtClean="0">
                <a:solidFill>
                  <a:srgbClr val="0000FF"/>
                </a:solidFill>
              </a:rPr>
              <a:t>processing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I/O on text </a:t>
            </a:r>
            <a:r>
              <a:rPr lang="en-US" sz="2400" dirty="0" smtClean="0">
                <a:solidFill>
                  <a:srgbClr val="0000FF"/>
                </a:solidFill>
              </a:rPr>
              <a:t>files</a:t>
            </a:r>
          </a:p>
          <a:p>
            <a:pPr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fopen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fclose</a:t>
            </a:r>
            <a:endParaRPr lang="en-US" sz="2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I/O functions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3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0000FF"/>
                </a:solidFill>
              </a:rPr>
              <a:t>Formatted </a:t>
            </a:r>
            <a:r>
              <a:rPr lang="en-US" sz="2200" dirty="0">
                <a:solidFill>
                  <a:srgbClr val="0000FF"/>
                </a:solidFill>
              </a:rPr>
              <a:t>I/O: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fprintf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fscanf</a:t>
            </a:r>
            <a:endParaRPr lang="en-US" sz="2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Error checking on opening a file and detecting end-of-file (EOF) is essential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 (1/2)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41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88501" y="1175038"/>
            <a:ext cx="7457288" cy="526297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#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"demo2.in"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open file demo2.in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exit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"demo2.out"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open file demo2.out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exit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read: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683742" y="2154372"/>
            <a:ext cx="2797188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0156"/>
              <a:gd name="adj5" fmla="val 44908"/>
              <a:gd name="adj6" fmla="val -3727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define pointers for I/O streams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59128" y="2960250"/>
            <a:ext cx="1887386" cy="1490918"/>
            <a:chOff x="6588224" y="2874186"/>
            <a:chExt cx="1887386" cy="1490918"/>
          </a:xfrm>
        </p:grpSpPr>
        <p:sp>
          <p:nvSpPr>
            <p:cNvPr id="15" name="Right Brace 14"/>
            <p:cNvSpPr>
              <a:spLocks/>
            </p:cNvSpPr>
            <p:nvPr/>
          </p:nvSpPr>
          <p:spPr bwMode="auto">
            <a:xfrm>
              <a:off x="6588224" y="2874186"/>
              <a:ext cx="251402" cy="1490918"/>
            </a:xfrm>
            <a:prstGeom prst="rightBrace">
              <a:avLst>
                <a:gd name="adj1" fmla="val 8336"/>
                <a:gd name="adj2" fmla="val 51247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6978745" y="3327257"/>
              <a:ext cx="1496865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8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sz="1600" dirty="0" smtClean="0">
                  <a:latin typeface="Calibri" pitchFamily="34" charset="0"/>
                  <a:cs typeface="Calibri" pitchFamily="34" charset="0"/>
                </a:rPr>
                <a:t>open </a:t>
              </a:r>
              <a:r>
                <a:rPr lang="en-SG" sz="1600" dirty="0">
                  <a:latin typeface="Calibri" pitchFamily="34" charset="0"/>
                  <a:cs typeface="Calibri" pitchFamily="34" charset="0"/>
                </a:rPr>
                <a:t>files with error checking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6675152" y="4616700"/>
            <a:ext cx="1899588" cy="584775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53270"/>
              <a:gd name="adj6" fmla="val -5912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read data while detecting end of file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366082" y="5889303"/>
            <a:ext cx="2376264" cy="338554"/>
          </a:xfrm>
          <a:prstGeom prst="accentBorderCallout2">
            <a:avLst>
              <a:gd name="adj1" fmla="val 17455"/>
              <a:gd name="adj2" fmla="val -4740"/>
              <a:gd name="adj3" fmla="val 15572"/>
              <a:gd name="adj4" fmla="val -21062"/>
              <a:gd name="adj5" fmla="val -41218"/>
              <a:gd name="adj6" fmla="val -4892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close files after processing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87120" y="5448522"/>
            <a:ext cx="2187620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-45902"/>
              <a:gd name="adj6" fmla="val -6014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latin typeface="Calibri" pitchFamily="34" charset="0"/>
                <a:cs typeface="Calibri" pitchFamily="34" charset="0"/>
              </a:rPr>
              <a:t>write data to output file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 smtClean="0"/>
              <a:t>Announcement: Final Exam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66563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pic>
        <p:nvPicPr>
          <p:cNvPr id="12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4879" y="25200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55257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zh-CN" sz="2800" dirty="0"/>
              <a:t>CS1010 exam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23 Apr. 2012 (Monday), 9am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sz="2400" dirty="0"/>
              <a:t>Venue: </a:t>
            </a:r>
            <a:r>
              <a:rPr lang="en-SG" sz="2400" dirty="0">
                <a:solidFill>
                  <a:srgbClr val="FF0000"/>
                </a:solidFill>
              </a:rPr>
              <a:t>PRINCE GEORGE'S PARK RESIDENCES, MULTI-PURPOSE HALL, BASEMENT </a:t>
            </a:r>
            <a:r>
              <a:rPr lang="en-SG" sz="24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altLang="zh-CN" sz="2400" dirty="0" smtClean="0"/>
              <a:t>Open </a:t>
            </a:r>
            <a:r>
              <a:rPr lang="en-US" altLang="zh-CN" sz="2400" dirty="0"/>
              <a:t>book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endParaRPr lang="en-US" altLang="zh-CN" sz="24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zh-CN" sz="2800" dirty="0"/>
              <a:t>Format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sz="2400" dirty="0"/>
              <a:t>5 MCQ questions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sz="2400" dirty="0"/>
              <a:t>3 tracing </a:t>
            </a:r>
            <a:r>
              <a:rPr lang="en-US" sz="2400" dirty="0" smtClean="0"/>
              <a:t>questions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sz="2400" dirty="0"/>
              <a:t>5 programming questions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Grading of CS1010 is not bell-curve based!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34928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</a:t>
            </a:r>
            <a:r>
              <a:rPr lang="en-GB" dirty="0" smtClean="0"/>
              <a:t>13: I/O and File Processing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69660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Understand </a:t>
            </a:r>
            <a:r>
              <a:rPr lang="en-SG" sz="2400" dirty="0" smtClean="0">
                <a:solidFill>
                  <a:srgbClr val="0000FF"/>
                </a:solidFill>
              </a:rPr>
              <a:t>the concepts </a:t>
            </a:r>
            <a:r>
              <a:rPr lang="en-SG" sz="2400" dirty="0">
                <a:solidFill>
                  <a:srgbClr val="0000FF"/>
                </a:solidFill>
              </a:rPr>
              <a:t>of file I/O.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Learn how to use standard functions for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formatted I/O</a:t>
            </a:r>
            <a:r>
              <a:rPr lang="en-SG" sz="2400" kern="1200" dirty="0">
                <a:solidFill>
                  <a:srgbClr val="0000FF"/>
                </a:solidFill>
                <a:ea typeface="+mn-ea"/>
              </a:rPr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3952197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dirty="0" smtClean="0">
                <a:solidFill>
                  <a:srgbClr val="C00000"/>
                </a:solidFill>
              </a:rPr>
              <a:t>References: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Chapter 3, Chapter </a:t>
            </a:r>
            <a:r>
              <a:rPr lang="en-SG" sz="2400" dirty="0" smtClean="0">
                <a:solidFill>
                  <a:srgbClr val="0000FF"/>
                </a:solidFill>
              </a:rPr>
              <a:t>7</a:t>
            </a:r>
          </a:p>
          <a:p>
            <a:pPr lvl="2">
              <a:spcBef>
                <a:spcPts val="1200"/>
              </a:spcBef>
              <a:buClr>
                <a:srgbClr val="9999CC"/>
              </a:buClr>
              <a:buSzPct val="85000"/>
              <a:buFont typeface="Arial" pitchFamily="34" charset="0"/>
              <a:buChar char="◊"/>
            </a:pPr>
            <a:r>
              <a:rPr lang="en-SG" sz="2200" dirty="0" smtClean="0">
                <a:solidFill>
                  <a:srgbClr val="0000FF"/>
                </a:solidFill>
              </a:rPr>
              <a:t>Lessons 3.6, 3.8, 7.4</a:t>
            </a:r>
            <a:endParaRPr lang="en-SG" sz="22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129583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1. Introduction</a:t>
            </a:r>
            <a:r>
              <a:rPr lang="en-GB" dirty="0">
                <a:cs typeface="Arial" pitchFamily="34" charset="0"/>
              </a:rPr>
              <a:t>: </a:t>
            </a:r>
            <a:r>
              <a:rPr lang="en-GB" dirty="0" smtClean="0">
                <a:cs typeface="Arial" pitchFamily="34" charset="0"/>
              </a:rPr>
              <a:t>Input / Output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4315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In </a:t>
            </a:r>
            <a:r>
              <a:rPr lang="en-US" sz="2800" dirty="0" smtClean="0">
                <a:solidFill>
                  <a:schemeClr val="tx1"/>
                </a:solidFill>
              </a:rPr>
              <a:t>C language, </a:t>
            </a:r>
            <a:r>
              <a:rPr lang="en-US" sz="2800" dirty="0">
                <a:solidFill>
                  <a:schemeClr val="tx1"/>
                </a:solidFill>
              </a:rPr>
              <a:t>input/output is done based on the concept of </a:t>
            </a:r>
            <a:r>
              <a:rPr lang="en-US" sz="2800" dirty="0" smtClean="0"/>
              <a:t>stream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There are two </a:t>
            </a:r>
            <a:r>
              <a:rPr lang="en-US" sz="2800" dirty="0">
                <a:solidFill>
                  <a:schemeClr val="tx1"/>
                </a:solidFill>
              </a:rPr>
              <a:t>types of streams: </a:t>
            </a:r>
            <a:r>
              <a:rPr lang="en-US" sz="2800" dirty="0"/>
              <a:t>text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/>
              <a:t>binary</a:t>
            </a:r>
            <a:endParaRPr lang="en-SG" sz="2800" dirty="0"/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FF"/>
                </a:solidFill>
              </a:rPr>
              <a:t>Binary stream </a:t>
            </a:r>
            <a:r>
              <a:rPr lang="en-US" sz="2400" dirty="0" smtClean="0"/>
              <a:t>is </a:t>
            </a:r>
            <a:r>
              <a:rPr lang="en-US" sz="2400" kern="1200" dirty="0">
                <a:solidFill>
                  <a:srgbClr val="9933FF"/>
                </a:solidFill>
                <a:ea typeface="+mn-ea"/>
              </a:rPr>
              <a:t>beyond of the scope of CS1010</a:t>
            </a:r>
            <a:r>
              <a:rPr lang="en-US" sz="2400" dirty="0" smtClean="0"/>
              <a:t>.</a:t>
            </a:r>
          </a:p>
          <a:p>
            <a:pPr marL="34290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dirty="0"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Text </a:t>
            </a:r>
            <a:r>
              <a:rPr lang="en-US" sz="2800" dirty="0"/>
              <a:t>stream</a:t>
            </a:r>
            <a:endParaRPr lang="en-US" sz="2800" dirty="0" smtClean="0"/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/>
              <a:t>Consists of a sequence of characters organized into lines</a:t>
            </a:r>
            <a:r>
              <a:rPr lang="en-US" sz="2400" dirty="0" smtClean="0"/>
              <a:t>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/>
              <a:t>Each </a:t>
            </a:r>
            <a:r>
              <a:rPr lang="en-US" sz="2400" dirty="0" smtClean="0"/>
              <a:t>line ends with a </a:t>
            </a:r>
            <a:r>
              <a:rPr lang="en-US" sz="2400" dirty="0"/>
              <a:t>newline character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'\n'</a:t>
            </a:r>
            <a:r>
              <a:rPr lang="en-US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/>
              <a:t>Example: source code of C </a:t>
            </a:r>
            <a:r>
              <a:rPr lang="en-US" sz="2400" dirty="0" smtClean="0"/>
              <a:t>program</a:t>
            </a:r>
            <a:endParaRPr lang="en-US" sz="2800" dirty="0">
              <a:ea typeface="+mn-ea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1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1. Introduction: </a:t>
            </a:r>
            <a:r>
              <a:rPr lang="en-GB" dirty="0" smtClean="0">
                <a:cs typeface="Arial" pitchFamily="34" charset="0"/>
              </a:rPr>
              <a:t>Standard Streams</a:t>
            </a:r>
            <a:endParaRPr lang="en-SG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201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Three streams are predefined for each C program: </a:t>
            </a:r>
            <a:r>
              <a:rPr lang="en-US" dirty="0" err="1"/>
              <a:t>stdin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/>
              <a:t>stdout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/>
              <a:t>stderr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stdin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points to a default input stream (keyboard)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stdout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/>
              <a:t>points to a default output stream (screen)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stderr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/>
              <a:t>points to a default output stream for error messages (screen)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 stream is accessed using </a:t>
            </a:r>
            <a:r>
              <a:rPr lang="en-US" dirty="0" smtClean="0"/>
              <a:t>a pointer </a:t>
            </a:r>
            <a:r>
              <a:rPr lang="en-US" dirty="0">
                <a:solidFill>
                  <a:schemeClr val="tx1"/>
                </a:solidFill>
              </a:rPr>
              <a:t>of type </a:t>
            </a:r>
            <a:r>
              <a:rPr lang="en-US" dirty="0"/>
              <a:t>FILE *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Declare a stream -&gt; open the stream -&gt; </a:t>
            </a:r>
            <a:r>
              <a:rPr lang="en-US" dirty="0" smtClean="0"/>
              <a:t>read / write </a:t>
            </a:r>
            <a:r>
              <a:rPr lang="en-US" dirty="0"/>
              <a:t>data -&gt; close the stream</a:t>
            </a:r>
            <a:endParaRPr lang="en-SG" dirty="0"/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SG" dirty="0"/>
              <a:t>The 3 standard streams do not need </a:t>
            </a:r>
            <a:r>
              <a:rPr lang="en-US" dirty="0"/>
              <a:t>above procedure.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All I/O functions are defined in header file </a:t>
            </a:r>
            <a:r>
              <a:rPr lang="en-SG" dirty="0">
                <a:solidFill>
                  <a:srgbClr val="006600"/>
                </a:solidFill>
              </a:rPr>
              <a:t>&lt;</a:t>
            </a:r>
            <a:r>
              <a:rPr lang="en-SG" dirty="0" err="1">
                <a:solidFill>
                  <a:srgbClr val="006600"/>
                </a:solidFill>
              </a:rPr>
              <a:t>stdio.h</a:t>
            </a:r>
            <a:r>
              <a:rPr lang="en-SG" dirty="0">
                <a:solidFill>
                  <a:srgbClr val="006600"/>
                </a:solidFill>
              </a:rPr>
              <a:t>&gt;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6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2888" y="1174750"/>
            <a:ext cx="87106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SG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cs typeface="Arial" pitchFamily="34" charset="0"/>
              </a:rPr>
              <a:t>2. Opening a File and File Modes (1/2)</a:t>
            </a:r>
            <a:endParaRPr lang="en-SG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3673812"/>
            <a:ext cx="8229600" cy="201593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22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()</a:t>
            </a:r>
            <a:r>
              <a:rPr lang="en-US" sz="2200" dirty="0">
                <a:solidFill>
                  <a:schemeClr val="tx1"/>
                </a:solidFill>
              </a:rPr>
              <a:t> function returns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2200" dirty="0">
                <a:cs typeface="Courier New" pitchFamily="49" charset="0"/>
              </a:rPr>
              <a:t>pointer</a:t>
            </a:r>
            <a:r>
              <a:rPr lang="en-US" sz="2200" dirty="0">
                <a:solidFill>
                  <a:schemeClr val="tx1"/>
                </a:solidFill>
              </a:rPr>
              <a:t> if an error is encountered; otherwise, returns a pointer 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type.</a:t>
            </a:r>
            <a:endParaRPr lang="en-US" sz="2200" dirty="0"/>
          </a:p>
          <a:p>
            <a:pPr marL="342900" lvl="1" indent="-34290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Error can happen, e.g., when you try to open a file for reading, but the file doesn’t exist in current </a:t>
            </a:r>
            <a:r>
              <a:rPr lang="en-US" sz="2200" dirty="0" smtClean="0"/>
              <a:t>directory, </a:t>
            </a:r>
            <a:r>
              <a:rPr lang="en-US" sz="2200" dirty="0"/>
              <a:t>or you don’t have permission to open this file.</a:t>
            </a:r>
          </a:p>
        </p:txBody>
      </p:sp>
      <p:sp>
        <p:nvSpPr>
          <p:cNvPr id="3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597548" y="1573084"/>
            <a:ext cx="4932354" cy="147732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46" name="Line Callout 2 (Border and Accent Bar) 45"/>
          <p:cNvSpPr/>
          <p:nvPr/>
        </p:nvSpPr>
        <p:spPr bwMode="auto">
          <a:xfrm>
            <a:off x="6300779" y="1676487"/>
            <a:ext cx="2133216" cy="646331"/>
          </a:xfrm>
          <a:prstGeom prst="accentBorderCallout2">
            <a:avLst>
              <a:gd name="adj1" fmla="val 17455"/>
              <a:gd name="adj2" fmla="val -4740"/>
              <a:gd name="adj3" fmla="val 22429"/>
              <a:gd name="adj4" fmla="val -19708"/>
              <a:gd name="adj5" fmla="val 77186"/>
              <a:gd name="adj6" fmla="val -6863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open file 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"demo1.in"</a:t>
            </a:r>
            <a:r>
              <a:rPr lang="en-SG" dirty="0" smtClean="0">
                <a:latin typeface="Calibri" pitchFamily="34" charset="0"/>
                <a:cs typeface="Calibri" pitchFamily="34" charset="0"/>
              </a:rPr>
              <a:t> for reading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Callout 2 (Border and Accent Bar) 46"/>
          <p:cNvSpPr/>
          <p:nvPr/>
        </p:nvSpPr>
        <p:spPr bwMode="auto">
          <a:xfrm>
            <a:off x="97521" y="1931293"/>
            <a:ext cx="1193397" cy="584775"/>
          </a:xfrm>
          <a:prstGeom prst="accentBorderCallout2">
            <a:avLst>
              <a:gd name="adj1" fmla="val 40413"/>
              <a:gd name="adj2" fmla="val 106824"/>
              <a:gd name="adj3" fmla="val 19338"/>
              <a:gd name="adj4" fmla="val 137426"/>
              <a:gd name="adj5" fmla="val -9708"/>
              <a:gd name="adj6" fmla="val 18706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pointers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Line Callout 2 (Border and Accent Bar) 47"/>
          <p:cNvSpPr/>
          <p:nvPr/>
        </p:nvSpPr>
        <p:spPr bwMode="auto">
          <a:xfrm>
            <a:off x="6783103" y="2996163"/>
            <a:ext cx="2170397" cy="369332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0212"/>
              <a:gd name="adj5" fmla="val 3601"/>
              <a:gd name="adj6" fmla="val -4039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"w"</a:t>
            </a:r>
            <a:r>
              <a:rPr lang="en-SG" dirty="0" smtClean="0">
                <a:latin typeface="Calibri" pitchFamily="34" charset="0"/>
                <a:cs typeface="Calibri" pitchFamily="34" charset="0"/>
              </a:rPr>
              <a:t> for writing mode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2888" y="1174750"/>
            <a:ext cx="87106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SG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2. Opening a File and File Modes (2/2)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File modes for text files: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457200" y="4512936"/>
            <a:ext cx="77829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200" dirty="0"/>
              <a:t>We will focus </a:t>
            </a:r>
            <a:r>
              <a:rPr lang="en-US" sz="2200" dirty="0" smtClean="0"/>
              <a:t>on </a:t>
            </a:r>
            <a:r>
              <a:rPr lang="en-US" sz="2200" dirty="0" smtClean="0">
                <a:solidFill>
                  <a:srgbClr val="006600"/>
                </a:solidFill>
              </a:rPr>
              <a:t>"r"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smtClean="0">
                <a:solidFill>
                  <a:srgbClr val="006600"/>
                </a:solidFill>
              </a:rPr>
              <a:t>"w" </a:t>
            </a:r>
            <a:r>
              <a:rPr lang="en-US" sz="2200" dirty="0" smtClean="0"/>
              <a:t>only.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Note that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In </a:t>
            </a:r>
            <a:r>
              <a:rPr lang="en-US" dirty="0" smtClean="0">
                <a:solidFill>
                  <a:srgbClr val="006600"/>
                </a:solidFill>
              </a:rPr>
              <a:t>"r"</a:t>
            </a:r>
            <a:r>
              <a:rPr lang="en-US" dirty="0" smtClean="0"/>
              <a:t> </a:t>
            </a:r>
            <a:r>
              <a:rPr lang="en-US" dirty="0"/>
              <a:t>mode, file must already </a:t>
            </a:r>
            <a:r>
              <a:rPr lang="en-US" dirty="0" smtClean="0"/>
              <a:t>exist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In </a:t>
            </a:r>
            <a:r>
              <a:rPr lang="en-US" dirty="0" smtClean="0">
                <a:solidFill>
                  <a:srgbClr val="006600"/>
                </a:solidFill>
              </a:rPr>
              <a:t>"w"</a:t>
            </a:r>
            <a:r>
              <a:rPr lang="en-US" dirty="0" smtClean="0"/>
              <a:t> </a:t>
            </a:r>
            <a:r>
              <a:rPr lang="en-US" dirty="0"/>
              <a:t>mode, new data </a:t>
            </a:r>
            <a:r>
              <a:rPr lang="en-US" dirty="0" smtClean="0"/>
              <a:t>will overwrite </a:t>
            </a:r>
            <a:r>
              <a:rPr lang="en-US" dirty="0"/>
              <a:t>existing </a:t>
            </a:r>
            <a:r>
              <a:rPr lang="en-US" dirty="0" smtClean="0"/>
              <a:t>file data </a:t>
            </a:r>
            <a:r>
              <a:rPr lang="en-US" dirty="0"/>
              <a:t>(if any)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6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pic>
        <p:nvPicPr>
          <p:cNvPr id="2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981" y="1883783"/>
            <a:ext cx="6650038" cy="25955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3. Closing a File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5470398"/>
            <a:ext cx="8229600" cy="46166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cs typeface="Courier New" pitchFamily="49" charset="0"/>
              </a:rPr>
              <a:t>It is good practice to close a file after use.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03642" y="1368682"/>
            <a:ext cx="6664004" cy="397031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   // data reading and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writing skipped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here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5544372" y="4193188"/>
            <a:ext cx="2986442" cy="646331"/>
          </a:xfrm>
          <a:prstGeom prst="accentBorderCallout2">
            <a:avLst>
              <a:gd name="adj1" fmla="val 17455"/>
              <a:gd name="adj2" fmla="val -4740"/>
              <a:gd name="adj3" fmla="val 16910"/>
              <a:gd name="adj4" fmla="val -19708"/>
              <a:gd name="adj5" fmla="val -22154"/>
              <a:gd name="adj6" fmla="val -6230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close the stream represented by this pointer variable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4. I/O Functions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0482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Formatted I/O: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fprintf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fscanf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>
                <a:cs typeface="Courier New" pitchFamily="49" charset="0"/>
              </a:rPr>
              <a:t>Use format </a:t>
            </a:r>
            <a:r>
              <a:rPr lang="en-SG" dirty="0" err="1">
                <a:cs typeface="Courier New" pitchFamily="49" charset="0"/>
              </a:rPr>
              <a:t>specifier</a:t>
            </a:r>
            <a:r>
              <a:rPr lang="en-SG" dirty="0">
                <a:cs typeface="Courier New" pitchFamily="49" charset="0"/>
              </a:rPr>
              <a:t> to read data (</a:t>
            </a:r>
            <a:r>
              <a:rPr lang="en-SG" i="1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SG" dirty="0">
                <a:cs typeface="Courier New" pitchFamily="49" charset="0"/>
              </a:rPr>
              <a:t>, </a:t>
            </a:r>
            <a:r>
              <a:rPr lang="en-SG" i="1" dirty="0">
                <a:solidFill>
                  <a:srgbClr val="0000FF"/>
                </a:solidFill>
                <a:cs typeface="Courier New" pitchFamily="49" charset="0"/>
              </a:rPr>
              <a:t>double</a:t>
            </a:r>
            <a:r>
              <a:rPr lang="en-SG" dirty="0">
                <a:cs typeface="Courier New" pitchFamily="49" charset="0"/>
              </a:rPr>
              <a:t>, </a:t>
            </a:r>
            <a:r>
              <a:rPr lang="en-SG" i="1" dirty="0">
                <a:solidFill>
                  <a:srgbClr val="0000FF"/>
                </a:solidFill>
                <a:cs typeface="Courier New" pitchFamily="49" charset="0"/>
              </a:rPr>
              <a:t>char</a:t>
            </a:r>
            <a:r>
              <a:rPr lang="en-SG" dirty="0">
                <a:cs typeface="Courier New" pitchFamily="49" charset="0"/>
              </a:rPr>
              <a:t>, </a:t>
            </a:r>
            <a:r>
              <a:rPr lang="en-SG" i="1" dirty="0">
                <a:solidFill>
                  <a:srgbClr val="0000FF"/>
                </a:solidFill>
                <a:cs typeface="Courier New" pitchFamily="49" charset="0"/>
              </a:rPr>
              <a:t>string</a:t>
            </a:r>
            <a:r>
              <a:rPr lang="en-SG" dirty="0">
                <a:cs typeface="Courier New" pitchFamily="49" charset="0"/>
              </a:rPr>
              <a:t>…)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Character I/O: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putchar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getchar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fputc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fgetc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ungetc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Reads and writes single characters</a:t>
            </a:r>
          </a:p>
          <a:p>
            <a:pPr lvl="1">
              <a:spcBef>
                <a:spcPts val="600"/>
              </a:spcBef>
            </a:pPr>
            <a:endParaRPr lang="en-US" dirty="0"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/>
              <a:t>Line I/O: 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fputs()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fgets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puts()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gets()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Reads and writes lines (as string)</a:t>
            </a:r>
          </a:p>
          <a:p>
            <a:pPr lvl="1">
              <a:spcBef>
                <a:spcPts val="600"/>
              </a:spcBef>
            </a:pPr>
            <a:endParaRPr lang="en-US" dirty="0"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Block I/O: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fread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fwrite</a:t>
            </a:r>
            <a:r>
              <a:rPr lang="en-US" dirty="0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Used mostly for binary streams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099109" y="635912"/>
            <a:ext cx="2840019" cy="966970"/>
            <a:chOff x="5572461" y="872588"/>
            <a:chExt cx="2840019" cy="966970"/>
          </a:xfrm>
        </p:grpSpPr>
        <p:sp>
          <p:nvSpPr>
            <p:cNvPr id="6" name="TextBox 5"/>
            <p:cNvSpPr txBox="1"/>
            <p:nvPr/>
          </p:nvSpPr>
          <p:spPr>
            <a:xfrm>
              <a:off x="6080640" y="872588"/>
              <a:ext cx="2331840" cy="64633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We will only focus on the first category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>
              <a:off x="5572461" y="1518919"/>
              <a:ext cx="508179" cy="320639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5. Formatted I/O </a:t>
            </a:r>
            <a:r>
              <a:rPr lang="en-GB" dirty="0" smtClean="0">
                <a:cs typeface="Arial" pitchFamily="34" charset="0"/>
              </a:rPr>
              <a:t>(1/3)</a:t>
            </a:r>
            <a:endParaRPr lang="en-SG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3845940"/>
            <a:ext cx="8229600" cy="84638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 use of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fscanf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fprintf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/>
              <a:t>is similar to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scanf</a:t>
            </a:r>
            <a:r>
              <a:rPr lang="en-US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dirty="0"/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Difference: refer to a particular stream vs. to </a:t>
            </a:r>
            <a:r>
              <a:rPr lang="en-US" dirty="0" err="1">
                <a:solidFill>
                  <a:srgbClr val="006600"/>
                </a:solidFill>
              </a:rPr>
              <a:t>stdin</a:t>
            </a:r>
            <a:r>
              <a:rPr lang="en-US" dirty="0"/>
              <a:t> / </a:t>
            </a:r>
            <a:r>
              <a:rPr lang="en-US" dirty="0" err="1">
                <a:solidFill>
                  <a:srgbClr val="006600"/>
                </a:solidFill>
              </a:rPr>
              <a:t>stdout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Week13 -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903641" y="1368682"/>
            <a:ext cx="7110805" cy="230832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fp1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fp2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fscanf</a:t>
            </a:r>
            <a:r>
              <a:rPr lang="en-US" b="1" dirty="0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(fp1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(fp2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Ht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363" y="5006371"/>
            <a:ext cx="7601537" cy="381586"/>
            <a:chOff x="660363" y="5060161"/>
            <a:chExt cx="7601537" cy="381586"/>
          </a:xfrm>
        </p:grpSpPr>
        <p:sp>
          <p:nvSpPr>
            <p:cNvPr id="17" name="TextBox 9"/>
            <p:cNvSpPr txBox="1"/>
            <p:nvPr/>
          </p:nvSpPr>
          <p:spPr bwMode="auto">
            <a:xfrm>
              <a:off x="660363" y="5072415"/>
              <a:ext cx="3471810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fprintf(</a:t>
              </a:r>
              <a:r>
                <a:rPr lang="en-US" dirty="0">
                  <a:solidFill>
                    <a:srgbClr val="006600"/>
                  </a:solidFill>
                </a:rPr>
                <a:t>stdout</a:t>
              </a:r>
              <a:r>
                <a:rPr lang="en-US" dirty="0"/>
                <a:t>, </a:t>
              </a:r>
              <a:r>
                <a:rPr lang="en-US" dirty="0" smtClean="0">
                  <a:solidFill>
                    <a:srgbClr val="006600"/>
                  </a:solidFill>
                </a:rPr>
                <a:t>"out"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14" name="TextBox 8"/>
            <p:cNvSpPr txBox="1"/>
            <p:nvPr/>
          </p:nvSpPr>
          <p:spPr bwMode="auto">
            <a:xfrm>
              <a:off x="6028456" y="5060161"/>
              <a:ext cx="2233444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printf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>
                  <a:solidFill>
                    <a:srgbClr val="006600"/>
                  </a:solidFill>
                </a:rPr>
                <a:t>out"</a:t>
              </a:r>
              <a:r>
                <a:rPr lang="en-US" dirty="0"/>
                <a:t>); </a:t>
              </a:r>
            </a:p>
          </p:txBody>
        </p:sp>
        <p:sp>
          <p:nvSpPr>
            <p:cNvPr id="18" name="TextBox 41"/>
            <p:cNvSpPr txBox="1">
              <a:spLocks noChangeArrowheads="1"/>
            </p:cNvSpPr>
            <p:nvPr/>
          </p:nvSpPr>
          <p:spPr bwMode="auto">
            <a:xfrm>
              <a:off x="4257043" y="5060161"/>
              <a:ext cx="1723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is equivalent to</a:t>
              </a:r>
              <a:endParaRPr lang="en-SG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196" y="5589014"/>
            <a:ext cx="8228442" cy="373110"/>
            <a:chOff x="457196" y="5750384"/>
            <a:chExt cx="8228442" cy="373110"/>
          </a:xfrm>
        </p:grpSpPr>
        <p:sp>
          <p:nvSpPr>
            <p:cNvPr id="11" name="TextBox 11"/>
            <p:cNvSpPr txBox="1"/>
            <p:nvPr/>
          </p:nvSpPr>
          <p:spPr bwMode="auto">
            <a:xfrm>
              <a:off x="457196" y="5750384"/>
              <a:ext cx="3754420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fscanf(</a:t>
              </a:r>
              <a:r>
                <a:rPr lang="en-US" dirty="0">
                  <a:solidFill>
                    <a:srgbClr val="006600"/>
                  </a:solidFill>
                </a:rPr>
                <a:t>stdin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6600"/>
                  </a:solidFill>
                </a:rPr>
                <a:t>"</a:t>
              </a:r>
              <a:r>
                <a:rPr lang="en-US" dirty="0">
                  <a:solidFill>
                    <a:srgbClr val="FF0000"/>
                  </a:solidFill>
                </a:rPr>
                <a:t>%d</a:t>
              </a:r>
              <a:r>
                <a:rPr lang="en-US" dirty="0">
                  <a:solidFill>
                    <a:srgbClr val="006600"/>
                  </a:solidFill>
                </a:rPr>
                <a:t>"</a:t>
              </a:r>
              <a:r>
                <a:rPr lang="en-US" dirty="0"/>
                <a:t>, &amp;</a:t>
              </a:r>
              <a:r>
                <a:rPr lang="en-US" dirty="0" err="1"/>
                <a:t>var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 bwMode="auto">
            <a:xfrm>
              <a:off x="6041134" y="5750384"/>
              <a:ext cx="2644504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 err="1"/>
                <a:t>scanf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%d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 smtClean="0"/>
                <a:t>, &amp;</a:t>
              </a:r>
              <a:r>
                <a:rPr lang="en-US" dirty="0" err="1" smtClean="0"/>
                <a:t>var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19" name="TextBox 41"/>
            <p:cNvSpPr txBox="1">
              <a:spLocks noChangeArrowheads="1"/>
            </p:cNvSpPr>
            <p:nvPr/>
          </p:nvSpPr>
          <p:spPr bwMode="auto">
            <a:xfrm>
              <a:off x="4263924" y="5754162"/>
              <a:ext cx="1723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is equivalent to</a:t>
              </a:r>
              <a:endParaRPr lang="en-SG" i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56751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22722</TotalTime>
  <Words>1855</Words>
  <Application>Microsoft Office PowerPoint</Application>
  <PresentationFormat>On-screen Show (4:3)</PresentationFormat>
  <Paragraphs>339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Pixel</vt:lpstr>
      <vt:lpstr>CS1010: Programming Methodology</vt:lpstr>
      <vt:lpstr>Week 13: I/O and File Processing</vt:lpstr>
      <vt:lpstr>1. Introduction: Input / Output</vt:lpstr>
      <vt:lpstr>1. Introduction: Standard Streams</vt:lpstr>
      <vt:lpstr>2. Opening a File and File Modes (1/2)</vt:lpstr>
      <vt:lpstr>2. Opening a File and File Modes (2/2)</vt:lpstr>
      <vt:lpstr>3. Closing a File</vt:lpstr>
      <vt:lpstr>4. I/O Functions</vt:lpstr>
      <vt:lpstr>5. Formatted I/O (1/3)</vt:lpstr>
      <vt:lpstr>5. Formatted I/O (2/3)</vt:lpstr>
      <vt:lpstr>5. Formatted I/O (3/3)</vt:lpstr>
      <vt:lpstr>7. Exercise #1: Counting Lines (1/2)</vt:lpstr>
      <vt:lpstr>7. Exercise #1: Counting Lines (2/2)</vt:lpstr>
      <vt:lpstr>8. Exercise #2: Trimming Blanks (1/2)</vt:lpstr>
      <vt:lpstr>8. Exercise #2: Trimming Blanks (2/2)</vt:lpstr>
      <vt:lpstr>Summary for Today (1/2)</vt:lpstr>
      <vt:lpstr>Summary for Today  (2/2)</vt:lpstr>
      <vt:lpstr>Announcement: Final Exam</vt:lpstr>
    </vt:vector>
  </TitlesOfParts>
  <Company>SoC, 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11 lecture notes</dc:subject>
  <dc:creator>Zhou Lifeng</dc:creator>
  <cp:lastModifiedBy>Loh</cp:lastModifiedBy>
  <cp:revision>2589</cp:revision>
  <dcterms:created xsi:type="dcterms:W3CDTF">1998-09-05T15:03:32Z</dcterms:created>
  <dcterms:modified xsi:type="dcterms:W3CDTF">2012-04-22T10:20:11Z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