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828" r:id="rId1"/>
  </p:sldMasterIdLst>
  <p:notesMasterIdLst>
    <p:notesMasterId r:id="rId48"/>
  </p:notesMasterIdLst>
  <p:handoutMasterIdLst>
    <p:handoutMasterId r:id="rId49"/>
  </p:handoutMasterIdLst>
  <p:sldIdLst>
    <p:sldId id="256" r:id="rId2"/>
    <p:sldId id="541" r:id="rId3"/>
    <p:sldId id="542" r:id="rId4"/>
    <p:sldId id="501" r:id="rId5"/>
    <p:sldId id="502" r:id="rId6"/>
    <p:sldId id="503" r:id="rId7"/>
    <p:sldId id="530" r:id="rId8"/>
    <p:sldId id="529" r:id="rId9"/>
    <p:sldId id="504" r:id="rId10"/>
    <p:sldId id="506" r:id="rId11"/>
    <p:sldId id="543" r:id="rId12"/>
    <p:sldId id="544" r:id="rId13"/>
    <p:sldId id="545" r:id="rId14"/>
    <p:sldId id="510" r:id="rId15"/>
    <p:sldId id="511" r:id="rId16"/>
    <p:sldId id="532" r:id="rId17"/>
    <p:sldId id="531" r:id="rId18"/>
    <p:sldId id="513" r:id="rId19"/>
    <p:sldId id="528" r:id="rId20"/>
    <p:sldId id="520" r:id="rId21"/>
    <p:sldId id="514" r:id="rId22"/>
    <p:sldId id="515" r:id="rId23"/>
    <p:sldId id="546" r:id="rId24"/>
    <p:sldId id="517" r:id="rId25"/>
    <p:sldId id="556" r:id="rId26"/>
    <p:sldId id="547" r:id="rId27"/>
    <p:sldId id="456" r:id="rId28"/>
    <p:sldId id="475" r:id="rId29"/>
    <p:sldId id="478" r:id="rId30"/>
    <p:sldId id="479" r:id="rId31"/>
    <p:sldId id="480" r:id="rId32"/>
    <p:sldId id="482" r:id="rId33"/>
    <p:sldId id="497" r:id="rId34"/>
    <p:sldId id="548" r:id="rId35"/>
    <p:sldId id="549" r:id="rId36"/>
    <p:sldId id="550" r:id="rId37"/>
    <p:sldId id="551" r:id="rId38"/>
    <p:sldId id="553" r:id="rId39"/>
    <p:sldId id="554" r:id="rId40"/>
    <p:sldId id="555" r:id="rId41"/>
    <p:sldId id="558" r:id="rId42"/>
    <p:sldId id="537" r:id="rId43"/>
    <p:sldId id="492" r:id="rId44"/>
    <p:sldId id="499" r:id="rId45"/>
    <p:sldId id="557" r:id="rId46"/>
    <p:sldId id="308" r:id="rId47"/>
  </p:sldIdLst>
  <p:sldSz cx="9144000" cy="6858000" type="screen4x3"/>
  <p:notesSz cx="6669088" cy="9926638"/>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0000"/>
    <a:srgbClr val="6600CC"/>
    <a:srgbClr val="0000FF"/>
    <a:srgbClr val="006600"/>
    <a:srgbClr val="E46C0A"/>
    <a:srgbClr val="81DEFF"/>
    <a:srgbClr val="3366FF"/>
    <a:srgbClr val="2FA5C1"/>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0" autoAdjust="0"/>
    <p:restoredTop sz="81408" autoAdjust="0"/>
  </p:normalViewPr>
  <p:slideViewPr>
    <p:cSldViewPr snapToGrid="0">
      <p:cViewPr varScale="1">
        <p:scale>
          <a:sx n="54" d="100"/>
          <a:sy n="54" d="100"/>
        </p:scale>
        <p:origin x="-1208"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808" y="-36"/>
      </p:cViewPr>
      <p:guideLst>
        <p:guide orient="horz" pos="3128"/>
        <p:guide pos="2101"/>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0F05B2-C4F6-4365-9E92-D51D88C83A29}"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30C07EF7-57ED-4250-B795-135C86E384D0}">
      <dgm:prSet phldrT="[Text]" custT="1"/>
      <dgm:spPr/>
      <dgm:t>
        <a:bodyPr/>
        <a:lstStyle/>
        <a:p>
          <a:r>
            <a:rPr lang="en-US" sz="1800" dirty="0" smtClean="0"/>
            <a:t>Compute Total Weight</a:t>
          </a:r>
          <a:endParaRPr lang="en-US" sz="1800" dirty="0"/>
        </a:p>
      </dgm:t>
    </dgm:pt>
    <dgm:pt modelId="{D9245E26-0F28-43D1-89F0-E634D50679D1}" type="parTrans" cxnId="{590669B8-E55B-4945-B0D6-AE57715FEAFE}">
      <dgm:prSet/>
      <dgm:spPr/>
      <dgm:t>
        <a:bodyPr/>
        <a:lstStyle/>
        <a:p>
          <a:endParaRPr lang="en-US" sz="1600"/>
        </a:p>
      </dgm:t>
    </dgm:pt>
    <dgm:pt modelId="{119B9FE2-62A6-4415-BE08-1EB0B9C506FC}" type="sibTrans" cxnId="{590669B8-E55B-4945-B0D6-AE57715FEAFE}">
      <dgm:prSet/>
      <dgm:spPr/>
      <dgm:t>
        <a:bodyPr/>
        <a:lstStyle/>
        <a:p>
          <a:endParaRPr lang="en-US" sz="1600"/>
        </a:p>
      </dgm:t>
    </dgm:pt>
    <dgm:pt modelId="{FFAA1270-6D67-4A73-80EA-92F4965075CC}">
      <dgm:prSet phldrT="[Text]" custT="1"/>
      <dgm:spPr/>
      <dgm:t>
        <a:bodyPr/>
        <a:lstStyle/>
        <a:p>
          <a:r>
            <a:rPr lang="en-US" sz="1600" dirty="0" smtClean="0"/>
            <a:t>Input: </a:t>
          </a:r>
          <a:r>
            <a:rPr lang="en-US" sz="1600" dirty="0" err="1" smtClean="0">
              <a:solidFill>
                <a:srgbClr val="FF0000"/>
              </a:solidFill>
            </a:rPr>
            <a:t>qty</a:t>
          </a:r>
          <a:r>
            <a:rPr lang="en-US" sz="1600" dirty="0" smtClean="0"/>
            <a:t>, </a:t>
          </a:r>
          <a:r>
            <a:rPr lang="en-US" sz="1600" dirty="0" smtClean="0">
              <a:solidFill>
                <a:srgbClr val="FF0000"/>
              </a:solidFill>
            </a:rPr>
            <a:t>density</a:t>
          </a:r>
          <a:r>
            <a:rPr lang="en-US" sz="1600" dirty="0" smtClean="0"/>
            <a:t>, </a:t>
          </a:r>
          <a:r>
            <a:rPr lang="en-US" sz="1600" dirty="0" smtClean="0">
              <a:solidFill>
                <a:srgbClr val="FF0000"/>
              </a:solidFill>
            </a:rPr>
            <a:t>thickness</a:t>
          </a:r>
          <a:r>
            <a:rPr lang="en-US" sz="1600" dirty="0" smtClean="0"/>
            <a:t>, </a:t>
          </a:r>
          <a:r>
            <a:rPr lang="en-US" sz="1600" dirty="0" smtClean="0">
              <a:solidFill>
                <a:srgbClr val="FF0000"/>
              </a:solidFill>
            </a:rPr>
            <a:t>d1</a:t>
          </a:r>
          <a:r>
            <a:rPr lang="en-US" sz="1600" dirty="0" smtClean="0"/>
            <a:t>, </a:t>
          </a:r>
          <a:r>
            <a:rPr lang="en-US" sz="1600" dirty="0" smtClean="0">
              <a:solidFill>
                <a:srgbClr val="FF0000"/>
              </a:solidFill>
            </a:rPr>
            <a:t>d2</a:t>
          </a:r>
          <a:endParaRPr lang="en-US" sz="1600" dirty="0">
            <a:solidFill>
              <a:srgbClr val="FF0000"/>
            </a:solidFill>
          </a:endParaRPr>
        </a:p>
      </dgm:t>
    </dgm:pt>
    <dgm:pt modelId="{9B08A61B-E7B5-4D2D-A732-B355E7DE964A}" type="parTrans" cxnId="{E93350C6-00C3-4844-A287-340EC12B88DD}">
      <dgm:prSet/>
      <dgm:spPr/>
      <dgm:t>
        <a:bodyPr/>
        <a:lstStyle/>
        <a:p>
          <a:endParaRPr lang="en-US" sz="1600"/>
        </a:p>
      </dgm:t>
    </dgm:pt>
    <dgm:pt modelId="{4E9C4A2F-3C46-4116-B02E-27F1C03C765E}" type="sibTrans" cxnId="{E93350C6-00C3-4844-A287-340EC12B88DD}">
      <dgm:prSet/>
      <dgm:spPr/>
      <dgm:t>
        <a:bodyPr/>
        <a:lstStyle/>
        <a:p>
          <a:endParaRPr lang="en-US" sz="1600"/>
        </a:p>
      </dgm:t>
    </dgm:pt>
    <dgm:pt modelId="{384DBA0A-24FA-4D07-B557-64CBE543628E}">
      <dgm:prSet phldrT="[Text]" custT="1"/>
      <dgm:spPr/>
      <dgm:t>
        <a:bodyPr/>
        <a:lstStyle/>
        <a:p>
          <a:r>
            <a:rPr lang="en-US" sz="1600" dirty="0" smtClean="0"/>
            <a:t>Compute Weight of a single washer</a:t>
          </a:r>
          <a:endParaRPr lang="en-US" sz="1600" dirty="0"/>
        </a:p>
      </dgm:t>
    </dgm:pt>
    <dgm:pt modelId="{B47D5D51-144F-4939-822D-184D719FC4D8}" type="parTrans" cxnId="{04A6DFF8-7EAC-40E2-934A-E978AD649446}">
      <dgm:prSet/>
      <dgm:spPr/>
      <dgm:t>
        <a:bodyPr/>
        <a:lstStyle/>
        <a:p>
          <a:endParaRPr lang="en-US" sz="1600"/>
        </a:p>
      </dgm:t>
    </dgm:pt>
    <dgm:pt modelId="{BD008AE8-A2C7-45E7-8B80-44420F871EDA}" type="sibTrans" cxnId="{04A6DFF8-7EAC-40E2-934A-E978AD649446}">
      <dgm:prSet/>
      <dgm:spPr/>
      <dgm:t>
        <a:bodyPr/>
        <a:lstStyle/>
        <a:p>
          <a:endParaRPr lang="en-US" sz="1600"/>
        </a:p>
      </dgm:t>
    </dgm:pt>
    <dgm:pt modelId="{8ECE73B4-EA93-47B3-8EC2-F7ED692E3675}">
      <dgm:prSet phldrT="[Text]" custT="1"/>
      <dgm:spPr/>
      <dgm:t>
        <a:bodyPr/>
        <a:lstStyle/>
        <a:p>
          <a:r>
            <a:rPr lang="en-US" sz="1600" smtClean="0"/>
            <a:t>Output total weight</a:t>
          </a:r>
          <a:endParaRPr lang="en-US" sz="1600"/>
        </a:p>
      </dgm:t>
    </dgm:pt>
    <dgm:pt modelId="{7E6D309A-79CB-4C43-AE34-1521813852D1}" type="parTrans" cxnId="{64C7D91D-A2E4-40E2-A05E-EEDA79978A44}">
      <dgm:prSet/>
      <dgm:spPr/>
      <dgm:t>
        <a:bodyPr/>
        <a:lstStyle/>
        <a:p>
          <a:endParaRPr lang="en-US" sz="1600"/>
        </a:p>
      </dgm:t>
    </dgm:pt>
    <dgm:pt modelId="{EB2E925D-C33C-4151-A5DA-90C837B41953}" type="sibTrans" cxnId="{64C7D91D-A2E4-40E2-A05E-EEDA79978A44}">
      <dgm:prSet/>
      <dgm:spPr/>
      <dgm:t>
        <a:bodyPr/>
        <a:lstStyle/>
        <a:p>
          <a:endParaRPr lang="en-US" sz="1600"/>
        </a:p>
      </dgm:t>
    </dgm:pt>
    <dgm:pt modelId="{F45B4A23-5160-48E2-B05D-79220BE8E6A0}">
      <dgm:prSet phldrT="[Text]" custT="1"/>
      <dgm:spPr/>
      <dgm:t>
        <a:bodyPr/>
        <a:lstStyle/>
        <a:p>
          <a:r>
            <a:rPr lang="en-US" sz="1600" smtClean="0"/>
            <a:t>Compute total Weight</a:t>
          </a:r>
          <a:endParaRPr lang="en-US" sz="1600">
            <a:solidFill>
              <a:srgbClr val="FF0000"/>
            </a:solidFill>
          </a:endParaRPr>
        </a:p>
      </dgm:t>
    </dgm:pt>
    <dgm:pt modelId="{863A04C4-6207-46B3-8C8D-9F979BBF9A05}" type="parTrans" cxnId="{317B2BB5-F667-42DA-947C-C5F24EADAC46}">
      <dgm:prSet/>
      <dgm:spPr/>
      <dgm:t>
        <a:bodyPr/>
        <a:lstStyle/>
        <a:p>
          <a:endParaRPr lang="en-US" sz="1600"/>
        </a:p>
      </dgm:t>
    </dgm:pt>
    <dgm:pt modelId="{8D205E78-91B3-40A0-BDCE-2B3A30BC0A57}" type="sibTrans" cxnId="{317B2BB5-F667-42DA-947C-C5F24EADAC46}">
      <dgm:prSet/>
      <dgm:spPr/>
      <dgm:t>
        <a:bodyPr/>
        <a:lstStyle/>
        <a:p>
          <a:endParaRPr lang="en-US" sz="1600"/>
        </a:p>
      </dgm:t>
    </dgm:pt>
    <dgm:pt modelId="{DAC69E91-0613-4999-AFAA-732052BC759E}">
      <dgm:prSet phldrT="[Text]" custT="1"/>
      <dgm:spPr/>
      <dgm:t>
        <a:bodyPr/>
        <a:lstStyle/>
        <a:p>
          <a:r>
            <a:rPr lang="en-US" sz="1600" dirty="0" smtClean="0"/>
            <a:t>Compute circle area</a:t>
          </a:r>
          <a:endParaRPr lang="en-US" sz="1600" dirty="0"/>
        </a:p>
      </dgm:t>
    </dgm:pt>
    <dgm:pt modelId="{ADBFCB45-89E9-4965-B599-F7F718E283B7}" type="parTrans" cxnId="{F59C5B6C-C070-4CCA-856D-0DB582C8C53B}">
      <dgm:prSet/>
      <dgm:spPr/>
      <dgm:t>
        <a:bodyPr/>
        <a:lstStyle/>
        <a:p>
          <a:endParaRPr lang="en-US" sz="1600"/>
        </a:p>
      </dgm:t>
    </dgm:pt>
    <dgm:pt modelId="{B8BD8FAD-0500-4230-8EF8-0B6966A9CC32}" type="sibTrans" cxnId="{F59C5B6C-C070-4CCA-856D-0DB582C8C53B}">
      <dgm:prSet/>
      <dgm:spPr/>
      <dgm:t>
        <a:bodyPr/>
        <a:lstStyle/>
        <a:p>
          <a:endParaRPr lang="en-US" sz="1600"/>
        </a:p>
      </dgm:t>
    </dgm:pt>
    <dgm:pt modelId="{60F7423D-974F-413D-BDAD-007ECC5E4356}" type="pres">
      <dgm:prSet presAssocID="{4D0F05B2-C4F6-4365-9E92-D51D88C83A29}" presName="hierChild1" presStyleCnt="0">
        <dgm:presLayoutVars>
          <dgm:orgChart val="1"/>
          <dgm:chPref val="1"/>
          <dgm:dir/>
          <dgm:animOne val="branch"/>
          <dgm:animLvl val="lvl"/>
          <dgm:resizeHandles/>
        </dgm:presLayoutVars>
      </dgm:prSet>
      <dgm:spPr/>
      <dgm:t>
        <a:bodyPr/>
        <a:lstStyle/>
        <a:p>
          <a:endParaRPr lang="en-US"/>
        </a:p>
      </dgm:t>
    </dgm:pt>
    <dgm:pt modelId="{25F5FF24-50F0-45A1-8114-9BCF3B439E64}" type="pres">
      <dgm:prSet presAssocID="{30C07EF7-57ED-4250-B795-135C86E384D0}" presName="hierRoot1" presStyleCnt="0">
        <dgm:presLayoutVars>
          <dgm:hierBranch val="init"/>
        </dgm:presLayoutVars>
      </dgm:prSet>
      <dgm:spPr/>
    </dgm:pt>
    <dgm:pt modelId="{2A31A118-8A23-4C7F-92B0-6FBA05C63FFF}" type="pres">
      <dgm:prSet presAssocID="{30C07EF7-57ED-4250-B795-135C86E384D0}" presName="rootComposite1" presStyleCnt="0"/>
      <dgm:spPr/>
    </dgm:pt>
    <dgm:pt modelId="{5E0D3B8B-77DF-40DC-8C6C-1E2B3F380D7E}" type="pres">
      <dgm:prSet presAssocID="{30C07EF7-57ED-4250-B795-135C86E384D0}" presName="rootText1" presStyleLbl="node0" presStyleIdx="0" presStyleCnt="1">
        <dgm:presLayoutVars>
          <dgm:chPref val="3"/>
        </dgm:presLayoutVars>
      </dgm:prSet>
      <dgm:spPr/>
      <dgm:t>
        <a:bodyPr/>
        <a:lstStyle/>
        <a:p>
          <a:endParaRPr lang="en-US"/>
        </a:p>
      </dgm:t>
    </dgm:pt>
    <dgm:pt modelId="{72F6AD65-7EC3-4C92-9F1C-66047313E97F}" type="pres">
      <dgm:prSet presAssocID="{30C07EF7-57ED-4250-B795-135C86E384D0}" presName="rootConnector1" presStyleLbl="node1" presStyleIdx="0" presStyleCnt="0"/>
      <dgm:spPr/>
      <dgm:t>
        <a:bodyPr/>
        <a:lstStyle/>
        <a:p>
          <a:endParaRPr lang="en-US"/>
        </a:p>
      </dgm:t>
    </dgm:pt>
    <dgm:pt modelId="{D2B17DB4-F450-49F1-BA87-FC0828A920F4}" type="pres">
      <dgm:prSet presAssocID="{30C07EF7-57ED-4250-B795-135C86E384D0}" presName="hierChild2" presStyleCnt="0"/>
      <dgm:spPr/>
    </dgm:pt>
    <dgm:pt modelId="{14F81CE7-5EAF-4222-85C2-CA9FB863D9C4}" type="pres">
      <dgm:prSet presAssocID="{9B08A61B-E7B5-4D2D-A732-B355E7DE964A}" presName="Name37" presStyleLbl="parChTrans1D2" presStyleIdx="0" presStyleCnt="4"/>
      <dgm:spPr/>
      <dgm:t>
        <a:bodyPr/>
        <a:lstStyle/>
        <a:p>
          <a:endParaRPr lang="en-US"/>
        </a:p>
      </dgm:t>
    </dgm:pt>
    <dgm:pt modelId="{16EC7DBA-0427-4F7D-BD52-A226629769E2}" type="pres">
      <dgm:prSet presAssocID="{FFAA1270-6D67-4A73-80EA-92F4965075CC}" presName="hierRoot2" presStyleCnt="0">
        <dgm:presLayoutVars>
          <dgm:hierBranch val="init"/>
        </dgm:presLayoutVars>
      </dgm:prSet>
      <dgm:spPr/>
    </dgm:pt>
    <dgm:pt modelId="{BB014FCE-F9D1-4455-8292-DB660E678942}" type="pres">
      <dgm:prSet presAssocID="{FFAA1270-6D67-4A73-80EA-92F4965075CC}" presName="rootComposite" presStyleCnt="0"/>
      <dgm:spPr/>
    </dgm:pt>
    <dgm:pt modelId="{72B91CF1-7161-4B21-8EF7-A55AFE7AB578}" type="pres">
      <dgm:prSet presAssocID="{FFAA1270-6D67-4A73-80EA-92F4965075CC}" presName="rootText" presStyleLbl="node2" presStyleIdx="0" presStyleCnt="4" custScaleX="112376" custLinFactNeighborX="4254">
        <dgm:presLayoutVars>
          <dgm:chPref val="3"/>
        </dgm:presLayoutVars>
      </dgm:prSet>
      <dgm:spPr/>
      <dgm:t>
        <a:bodyPr/>
        <a:lstStyle/>
        <a:p>
          <a:endParaRPr lang="en-US"/>
        </a:p>
      </dgm:t>
    </dgm:pt>
    <dgm:pt modelId="{3A4A2AE2-B978-4179-B315-3F92C8CDEE58}" type="pres">
      <dgm:prSet presAssocID="{FFAA1270-6D67-4A73-80EA-92F4965075CC}" presName="rootConnector" presStyleLbl="node2" presStyleIdx="0" presStyleCnt="4"/>
      <dgm:spPr/>
      <dgm:t>
        <a:bodyPr/>
        <a:lstStyle/>
        <a:p>
          <a:endParaRPr lang="en-US"/>
        </a:p>
      </dgm:t>
    </dgm:pt>
    <dgm:pt modelId="{55A8AC32-985C-48E0-B618-A887D86275B1}" type="pres">
      <dgm:prSet presAssocID="{FFAA1270-6D67-4A73-80EA-92F4965075CC}" presName="hierChild4" presStyleCnt="0"/>
      <dgm:spPr/>
    </dgm:pt>
    <dgm:pt modelId="{E4CEC0EF-DF2D-4FDA-B4D1-1588F8D7640A}" type="pres">
      <dgm:prSet presAssocID="{FFAA1270-6D67-4A73-80EA-92F4965075CC}" presName="hierChild5" presStyleCnt="0"/>
      <dgm:spPr/>
    </dgm:pt>
    <dgm:pt modelId="{C65F9734-5876-436E-A803-EBD12390F0C8}" type="pres">
      <dgm:prSet presAssocID="{B47D5D51-144F-4939-822D-184D719FC4D8}" presName="Name37" presStyleLbl="parChTrans1D2" presStyleIdx="1" presStyleCnt="4"/>
      <dgm:spPr/>
      <dgm:t>
        <a:bodyPr/>
        <a:lstStyle/>
        <a:p>
          <a:endParaRPr lang="en-US"/>
        </a:p>
      </dgm:t>
    </dgm:pt>
    <dgm:pt modelId="{4EA65949-326C-4DC1-A810-D27B8EC70B07}" type="pres">
      <dgm:prSet presAssocID="{384DBA0A-24FA-4D07-B557-64CBE543628E}" presName="hierRoot2" presStyleCnt="0">
        <dgm:presLayoutVars>
          <dgm:hierBranch/>
        </dgm:presLayoutVars>
      </dgm:prSet>
      <dgm:spPr/>
    </dgm:pt>
    <dgm:pt modelId="{5EDC20A4-46F2-449E-8034-8C6F19793642}" type="pres">
      <dgm:prSet presAssocID="{384DBA0A-24FA-4D07-B557-64CBE543628E}" presName="rootComposite" presStyleCnt="0"/>
      <dgm:spPr/>
    </dgm:pt>
    <dgm:pt modelId="{667CB6C0-6565-4AD5-813A-D534ABD39159}" type="pres">
      <dgm:prSet presAssocID="{384DBA0A-24FA-4D07-B557-64CBE543628E}" presName="rootText" presStyleLbl="node2" presStyleIdx="1" presStyleCnt="4">
        <dgm:presLayoutVars>
          <dgm:chPref val="3"/>
        </dgm:presLayoutVars>
      </dgm:prSet>
      <dgm:spPr/>
      <dgm:t>
        <a:bodyPr/>
        <a:lstStyle/>
        <a:p>
          <a:endParaRPr lang="en-US"/>
        </a:p>
      </dgm:t>
    </dgm:pt>
    <dgm:pt modelId="{84304C50-FF9F-4566-8333-F1C14DBD4558}" type="pres">
      <dgm:prSet presAssocID="{384DBA0A-24FA-4D07-B557-64CBE543628E}" presName="rootConnector" presStyleLbl="node2" presStyleIdx="1" presStyleCnt="4"/>
      <dgm:spPr/>
      <dgm:t>
        <a:bodyPr/>
        <a:lstStyle/>
        <a:p>
          <a:endParaRPr lang="en-US"/>
        </a:p>
      </dgm:t>
    </dgm:pt>
    <dgm:pt modelId="{DE145A04-D953-44E9-AB89-99A7929EB078}" type="pres">
      <dgm:prSet presAssocID="{384DBA0A-24FA-4D07-B557-64CBE543628E}" presName="hierChild4" presStyleCnt="0"/>
      <dgm:spPr/>
    </dgm:pt>
    <dgm:pt modelId="{9316EB06-2157-456B-957F-C49D7C28B376}" type="pres">
      <dgm:prSet presAssocID="{ADBFCB45-89E9-4965-B599-F7F718E283B7}" presName="Name35" presStyleLbl="parChTrans1D3" presStyleIdx="0" presStyleCnt="1"/>
      <dgm:spPr/>
      <dgm:t>
        <a:bodyPr/>
        <a:lstStyle/>
        <a:p>
          <a:endParaRPr lang="en-US"/>
        </a:p>
      </dgm:t>
    </dgm:pt>
    <dgm:pt modelId="{9A0ED9B3-6D75-40AE-81DF-9041F6E2DCBC}" type="pres">
      <dgm:prSet presAssocID="{DAC69E91-0613-4999-AFAA-732052BC759E}" presName="hierRoot2" presStyleCnt="0">
        <dgm:presLayoutVars>
          <dgm:hierBranch val="init"/>
        </dgm:presLayoutVars>
      </dgm:prSet>
      <dgm:spPr/>
    </dgm:pt>
    <dgm:pt modelId="{C95C3E24-B1C9-4683-811A-ED174125B8A6}" type="pres">
      <dgm:prSet presAssocID="{DAC69E91-0613-4999-AFAA-732052BC759E}" presName="rootComposite" presStyleCnt="0"/>
      <dgm:spPr/>
    </dgm:pt>
    <dgm:pt modelId="{B217E01A-AEA5-4335-9F18-1A7C6761C7D6}" type="pres">
      <dgm:prSet presAssocID="{DAC69E91-0613-4999-AFAA-732052BC759E}" presName="rootText" presStyleLbl="node3" presStyleIdx="0" presStyleCnt="1">
        <dgm:presLayoutVars>
          <dgm:chPref val="3"/>
        </dgm:presLayoutVars>
      </dgm:prSet>
      <dgm:spPr/>
      <dgm:t>
        <a:bodyPr/>
        <a:lstStyle/>
        <a:p>
          <a:endParaRPr lang="en-US"/>
        </a:p>
      </dgm:t>
    </dgm:pt>
    <dgm:pt modelId="{42FEB5B0-1D76-4367-B7F1-C15F56ED28E4}" type="pres">
      <dgm:prSet presAssocID="{DAC69E91-0613-4999-AFAA-732052BC759E}" presName="rootConnector" presStyleLbl="node3" presStyleIdx="0" presStyleCnt="1"/>
      <dgm:spPr/>
      <dgm:t>
        <a:bodyPr/>
        <a:lstStyle/>
        <a:p>
          <a:endParaRPr lang="en-US"/>
        </a:p>
      </dgm:t>
    </dgm:pt>
    <dgm:pt modelId="{753D1BD4-6594-4B3C-8F7C-985198B58796}" type="pres">
      <dgm:prSet presAssocID="{DAC69E91-0613-4999-AFAA-732052BC759E}" presName="hierChild4" presStyleCnt="0"/>
      <dgm:spPr/>
    </dgm:pt>
    <dgm:pt modelId="{11968861-D99C-443F-A04E-8E8DCA60B1A0}" type="pres">
      <dgm:prSet presAssocID="{DAC69E91-0613-4999-AFAA-732052BC759E}" presName="hierChild5" presStyleCnt="0"/>
      <dgm:spPr/>
    </dgm:pt>
    <dgm:pt modelId="{BEDF29B7-D0B3-4C49-A78A-BF4A3180527C}" type="pres">
      <dgm:prSet presAssocID="{384DBA0A-24FA-4D07-B557-64CBE543628E}" presName="hierChild5" presStyleCnt="0"/>
      <dgm:spPr/>
    </dgm:pt>
    <dgm:pt modelId="{CFB47309-B816-4314-8EAB-FF38977E96E2}" type="pres">
      <dgm:prSet presAssocID="{863A04C4-6207-46B3-8C8D-9F979BBF9A05}" presName="Name37" presStyleLbl="parChTrans1D2" presStyleIdx="2" presStyleCnt="4"/>
      <dgm:spPr/>
      <dgm:t>
        <a:bodyPr/>
        <a:lstStyle/>
        <a:p>
          <a:endParaRPr lang="en-US"/>
        </a:p>
      </dgm:t>
    </dgm:pt>
    <dgm:pt modelId="{8485C17F-F03D-4628-B122-3D8796D5D2C4}" type="pres">
      <dgm:prSet presAssocID="{F45B4A23-5160-48E2-B05D-79220BE8E6A0}" presName="hierRoot2" presStyleCnt="0">
        <dgm:presLayoutVars>
          <dgm:hierBranch val="init"/>
        </dgm:presLayoutVars>
      </dgm:prSet>
      <dgm:spPr/>
    </dgm:pt>
    <dgm:pt modelId="{4F7BDDDC-47D7-415C-96E4-943E6C84F9DA}" type="pres">
      <dgm:prSet presAssocID="{F45B4A23-5160-48E2-B05D-79220BE8E6A0}" presName="rootComposite" presStyleCnt="0"/>
      <dgm:spPr/>
    </dgm:pt>
    <dgm:pt modelId="{D9E07E61-3F72-4B59-9172-EB9CEF90BD8C}" type="pres">
      <dgm:prSet presAssocID="{F45B4A23-5160-48E2-B05D-79220BE8E6A0}" presName="rootText" presStyleLbl="node2" presStyleIdx="2" presStyleCnt="4">
        <dgm:presLayoutVars>
          <dgm:chPref val="3"/>
        </dgm:presLayoutVars>
      </dgm:prSet>
      <dgm:spPr/>
      <dgm:t>
        <a:bodyPr/>
        <a:lstStyle/>
        <a:p>
          <a:endParaRPr lang="en-US"/>
        </a:p>
      </dgm:t>
    </dgm:pt>
    <dgm:pt modelId="{FEDFACBC-81BB-45B5-BE07-A52D262E1373}" type="pres">
      <dgm:prSet presAssocID="{F45B4A23-5160-48E2-B05D-79220BE8E6A0}" presName="rootConnector" presStyleLbl="node2" presStyleIdx="2" presStyleCnt="4"/>
      <dgm:spPr/>
      <dgm:t>
        <a:bodyPr/>
        <a:lstStyle/>
        <a:p>
          <a:endParaRPr lang="en-US"/>
        </a:p>
      </dgm:t>
    </dgm:pt>
    <dgm:pt modelId="{A989CD9A-F1B0-4601-8D90-9F8EC2CE2AEF}" type="pres">
      <dgm:prSet presAssocID="{F45B4A23-5160-48E2-B05D-79220BE8E6A0}" presName="hierChild4" presStyleCnt="0"/>
      <dgm:spPr/>
    </dgm:pt>
    <dgm:pt modelId="{A3DC562A-2AC6-4DD3-B82D-3CA0C539CFE8}" type="pres">
      <dgm:prSet presAssocID="{F45B4A23-5160-48E2-B05D-79220BE8E6A0}" presName="hierChild5" presStyleCnt="0"/>
      <dgm:spPr/>
    </dgm:pt>
    <dgm:pt modelId="{78D06581-4C56-44ED-A48B-3E074D7D4A12}" type="pres">
      <dgm:prSet presAssocID="{7E6D309A-79CB-4C43-AE34-1521813852D1}" presName="Name37" presStyleLbl="parChTrans1D2" presStyleIdx="3" presStyleCnt="4"/>
      <dgm:spPr/>
      <dgm:t>
        <a:bodyPr/>
        <a:lstStyle/>
        <a:p>
          <a:endParaRPr lang="en-US"/>
        </a:p>
      </dgm:t>
    </dgm:pt>
    <dgm:pt modelId="{F1512D98-582F-4A73-A6AB-C0B3420A999D}" type="pres">
      <dgm:prSet presAssocID="{8ECE73B4-EA93-47B3-8EC2-F7ED692E3675}" presName="hierRoot2" presStyleCnt="0">
        <dgm:presLayoutVars>
          <dgm:hierBranch val="init"/>
        </dgm:presLayoutVars>
      </dgm:prSet>
      <dgm:spPr/>
    </dgm:pt>
    <dgm:pt modelId="{349D34DD-564A-4285-A9B8-15A2A4FAD750}" type="pres">
      <dgm:prSet presAssocID="{8ECE73B4-EA93-47B3-8EC2-F7ED692E3675}" presName="rootComposite" presStyleCnt="0"/>
      <dgm:spPr/>
    </dgm:pt>
    <dgm:pt modelId="{C4110DA1-8F2D-4D47-8B4E-6A26CEFCE751}" type="pres">
      <dgm:prSet presAssocID="{8ECE73B4-EA93-47B3-8EC2-F7ED692E3675}" presName="rootText" presStyleLbl="node2" presStyleIdx="3" presStyleCnt="4" custLinFactNeighborX="-6381">
        <dgm:presLayoutVars>
          <dgm:chPref val="3"/>
        </dgm:presLayoutVars>
      </dgm:prSet>
      <dgm:spPr/>
      <dgm:t>
        <a:bodyPr/>
        <a:lstStyle/>
        <a:p>
          <a:endParaRPr lang="en-US"/>
        </a:p>
      </dgm:t>
    </dgm:pt>
    <dgm:pt modelId="{F87D91D9-A2CC-4778-B63C-383E827BF3BF}" type="pres">
      <dgm:prSet presAssocID="{8ECE73B4-EA93-47B3-8EC2-F7ED692E3675}" presName="rootConnector" presStyleLbl="node2" presStyleIdx="3" presStyleCnt="4"/>
      <dgm:spPr/>
      <dgm:t>
        <a:bodyPr/>
        <a:lstStyle/>
        <a:p>
          <a:endParaRPr lang="en-US"/>
        </a:p>
      </dgm:t>
    </dgm:pt>
    <dgm:pt modelId="{081D5200-7F93-48A8-8662-A001DB71F6A8}" type="pres">
      <dgm:prSet presAssocID="{8ECE73B4-EA93-47B3-8EC2-F7ED692E3675}" presName="hierChild4" presStyleCnt="0"/>
      <dgm:spPr/>
    </dgm:pt>
    <dgm:pt modelId="{12516E6B-5008-49CA-972E-0DA52E0350F5}" type="pres">
      <dgm:prSet presAssocID="{8ECE73B4-EA93-47B3-8EC2-F7ED692E3675}" presName="hierChild5" presStyleCnt="0"/>
      <dgm:spPr/>
    </dgm:pt>
    <dgm:pt modelId="{7DD424A3-341E-41CA-96D2-09BD5DC48D72}" type="pres">
      <dgm:prSet presAssocID="{30C07EF7-57ED-4250-B795-135C86E384D0}" presName="hierChild3" presStyleCnt="0"/>
      <dgm:spPr/>
    </dgm:pt>
  </dgm:ptLst>
  <dgm:cxnLst>
    <dgm:cxn modelId="{56E7D918-E294-4894-9058-639D95879A1D}" type="presOf" srcId="{4D0F05B2-C4F6-4365-9E92-D51D88C83A29}" destId="{60F7423D-974F-413D-BDAD-007ECC5E4356}" srcOrd="0" destOrd="0" presId="urn:microsoft.com/office/officeart/2005/8/layout/orgChart1"/>
    <dgm:cxn modelId="{6AACAC28-F893-48ED-905D-4BBA5B0D23C5}" type="presOf" srcId="{ADBFCB45-89E9-4965-B599-F7F718E283B7}" destId="{9316EB06-2157-456B-957F-C49D7C28B376}" srcOrd="0" destOrd="0" presId="urn:microsoft.com/office/officeart/2005/8/layout/orgChart1"/>
    <dgm:cxn modelId="{F987FE29-F553-416A-89F1-FD0DDE3B4E3E}" type="presOf" srcId="{30C07EF7-57ED-4250-B795-135C86E384D0}" destId="{72F6AD65-7EC3-4C92-9F1C-66047313E97F}" srcOrd="1" destOrd="0" presId="urn:microsoft.com/office/officeart/2005/8/layout/orgChart1"/>
    <dgm:cxn modelId="{04A6DFF8-7EAC-40E2-934A-E978AD649446}" srcId="{30C07EF7-57ED-4250-B795-135C86E384D0}" destId="{384DBA0A-24FA-4D07-B557-64CBE543628E}" srcOrd="1" destOrd="0" parTransId="{B47D5D51-144F-4939-822D-184D719FC4D8}" sibTransId="{BD008AE8-A2C7-45E7-8B80-44420F871EDA}"/>
    <dgm:cxn modelId="{BB187C68-95FF-4D24-961E-E99187CC1773}" type="presOf" srcId="{FFAA1270-6D67-4A73-80EA-92F4965075CC}" destId="{72B91CF1-7161-4B21-8EF7-A55AFE7AB578}" srcOrd="0" destOrd="0" presId="urn:microsoft.com/office/officeart/2005/8/layout/orgChart1"/>
    <dgm:cxn modelId="{B1B27999-EC9B-4A89-8026-B55587BFDE38}" type="presOf" srcId="{DAC69E91-0613-4999-AFAA-732052BC759E}" destId="{B217E01A-AEA5-4335-9F18-1A7C6761C7D6}" srcOrd="0" destOrd="0" presId="urn:microsoft.com/office/officeart/2005/8/layout/orgChart1"/>
    <dgm:cxn modelId="{64C7D91D-A2E4-40E2-A05E-EEDA79978A44}" srcId="{30C07EF7-57ED-4250-B795-135C86E384D0}" destId="{8ECE73B4-EA93-47B3-8EC2-F7ED692E3675}" srcOrd="3" destOrd="0" parTransId="{7E6D309A-79CB-4C43-AE34-1521813852D1}" sibTransId="{EB2E925D-C33C-4151-A5DA-90C837B41953}"/>
    <dgm:cxn modelId="{F59C5B6C-C070-4CCA-856D-0DB582C8C53B}" srcId="{384DBA0A-24FA-4D07-B557-64CBE543628E}" destId="{DAC69E91-0613-4999-AFAA-732052BC759E}" srcOrd="0" destOrd="0" parTransId="{ADBFCB45-89E9-4965-B599-F7F718E283B7}" sibTransId="{B8BD8FAD-0500-4230-8EF8-0B6966A9CC32}"/>
    <dgm:cxn modelId="{9C87EBFA-E205-4183-BCF2-A7178B2DDA85}" type="presOf" srcId="{8ECE73B4-EA93-47B3-8EC2-F7ED692E3675}" destId="{F87D91D9-A2CC-4778-B63C-383E827BF3BF}" srcOrd="1" destOrd="0" presId="urn:microsoft.com/office/officeart/2005/8/layout/orgChart1"/>
    <dgm:cxn modelId="{7E27718D-C07E-4F6D-96BE-0408ACCB2CDD}" type="presOf" srcId="{FFAA1270-6D67-4A73-80EA-92F4965075CC}" destId="{3A4A2AE2-B978-4179-B315-3F92C8CDEE58}" srcOrd="1" destOrd="0" presId="urn:microsoft.com/office/officeart/2005/8/layout/orgChart1"/>
    <dgm:cxn modelId="{590669B8-E55B-4945-B0D6-AE57715FEAFE}" srcId="{4D0F05B2-C4F6-4365-9E92-D51D88C83A29}" destId="{30C07EF7-57ED-4250-B795-135C86E384D0}" srcOrd="0" destOrd="0" parTransId="{D9245E26-0F28-43D1-89F0-E634D50679D1}" sibTransId="{119B9FE2-62A6-4415-BE08-1EB0B9C506FC}"/>
    <dgm:cxn modelId="{2DBEF2AF-4744-4B2D-ABF7-A81B323629D5}" type="presOf" srcId="{9B08A61B-E7B5-4D2D-A732-B355E7DE964A}" destId="{14F81CE7-5EAF-4222-85C2-CA9FB863D9C4}" srcOrd="0" destOrd="0" presId="urn:microsoft.com/office/officeart/2005/8/layout/orgChart1"/>
    <dgm:cxn modelId="{317B2BB5-F667-42DA-947C-C5F24EADAC46}" srcId="{30C07EF7-57ED-4250-B795-135C86E384D0}" destId="{F45B4A23-5160-48E2-B05D-79220BE8E6A0}" srcOrd="2" destOrd="0" parTransId="{863A04C4-6207-46B3-8C8D-9F979BBF9A05}" sibTransId="{8D205E78-91B3-40A0-BDCE-2B3A30BC0A57}"/>
    <dgm:cxn modelId="{EAECF107-AF56-4C59-BB3F-01B1E73D477A}" type="presOf" srcId="{30C07EF7-57ED-4250-B795-135C86E384D0}" destId="{5E0D3B8B-77DF-40DC-8C6C-1E2B3F380D7E}" srcOrd="0" destOrd="0" presId="urn:microsoft.com/office/officeart/2005/8/layout/orgChart1"/>
    <dgm:cxn modelId="{01D48C8D-F3E6-4279-B4B1-252DB22E8376}" type="presOf" srcId="{384DBA0A-24FA-4D07-B557-64CBE543628E}" destId="{84304C50-FF9F-4566-8333-F1C14DBD4558}" srcOrd="1" destOrd="0" presId="urn:microsoft.com/office/officeart/2005/8/layout/orgChart1"/>
    <dgm:cxn modelId="{230A3547-5860-4536-BB85-15D451E4289A}" type="presOf" srcId="{B47D5D51-144F-4939-822D-184D719FC4D8}" destId="{C65F9734-5876-436E-A803-EBD12390F0C8}" srcOrd="0" destOrd="0" presId="urn:microsoft.com/office/officeart/2005/8/layout/orgChart1"/>
    <dgm:cxn modelId="{9E449EB7-9B53-4428-A98E-D102EA025893}" type="presOf" srcId="{7E6D309A-79CB-4C43-AE34-1521813852D1}" destId="{78D06581-4C56-44ED-A48B-3E074D7D4A12}" srcOrd="0" destOrd="0" presId="urn:microsoft.com/office/officeart/2005/8/layout/orgChart1"/>
    <dgm:cxn modelId="{B51F37B2-AA88-4FA1-ACEF-C6CB2D2A7D60}" type="presOf" srcId="{F45B4A23-5160-48E2-B05D-79220BE8E6A0}" destId="{D9E07E61-3F72-4B59-9172-EB9CEF90BD8C}" srcOrd="0" destOrd="0" presId="urn:microsoft.com/office/officeart/2005/8/layout/orgChart1"/>
    <dgm:cxn modelId="{82780501-CB55-49E1-95FE-8B88AF870267}" type="presOf" srcId="{384DBA0A-24FA-4D07-B557-64CBE543628E}" destId="{667CB6C0-6565-4AD5-813A-D534ABD39159}" srcOrd="0" destOrd="0" presId="urn:microsoft.com/office/officeart/2005/8/layout/orgChart1"/>
    <dgm:cxn modelId="{4D56CBB0-5084-456B-B4F0-26DA34187A7E}" type="presOf" srcId="{F45B4A23-5160-48E2-B05D-79220BE8E6A0}" destId="{FEDFACBC-81BB-45B5-BE07-A52D262E1373}" srcOrd="1" destOrd="0" presId="urn:microsoft.com/office/officeart/2005/8/layout/orgChart1"/>
    <dgm:cxn modelId="{E93350C6-00C3-4844-A287-340EC12B88DD}" srcId="{30C07EF7-57ED-4250-B795-135C86E384D0}" destId="{FFAA1270-6D67-4A73-80EA-92F4965075CC}" srcOrd="0" destOrd="0" parTransId="{9B08A61B-E7B5-4D2D-A732-B355E7DE964A}" sibTransId="{4E9C4A2F-3C46-4116-B02E-27F1C03C765E}"/>
    <dgm:cxn modelId="{76EDF4FF-861E-4592-9558-B6AB5336CDC7}" type="presOf" srcId="{863A04C4-6207-46B3-8C8D-9F979BBF9A05}" destId="{CFB47309-B816-4314-8EAB-FF38977E96E2}" srcOrd="0" destOrd="0" presId="urn:microsoft.com/office/officeart/2005/8/layout/orgChart1"/>
    <dgm:cxn modelId="{BAEF5420-4988-4D9F-A9E0-6AC8C648CE46}" type="presOf" srcId="{DAC69E91-0613-4999-AFAA-732052BC759E}" destId="{42FEB5B0-1D76-4367-B7F1-C15F56ED28E4}" srcOrd="1" destOrd="0" presId="urn:microsoft.com/office/officeart/2005/8/layout/orgChart1"/>
    <dgm:cxn modelId="{60B47C20-DA51-4AA5-B9A1-CDC4F402F569}" type="presOf" srcId="{8ECE73B4-EA93-47B3-8EC2-F7ED692E3675}" destId="{C4110DA1-8F2D-4D47-8B4E-6A26CEFCE751}" srcOrd="0" destOrd="0" presId="urn:microsoft.com/office/officeart/2005/8/layout/orgChart1"/>
    <dgm:cxn modelId="{16FA41A4-57F7-4F24-96C8-E104CC738915}" type="presParOf" srcId="{60F7423D-974F-413D-BDAD-007ECC5E4356}" destId="{25F5FF24-50F0-45A1-8114-9BCF3B439E64}" srcOrd="0" destOrd="0" presId="urn:microsoft.com/office/officeart/2005/8/layout/orgChart1"/>
    <dgm:cxn modelId="{9C0CA45A-0CA4-4777-A229-B231DC818769}" type="presParOf" srcId="{25F5FF24-50F0-45A1-8114-9BCF3B439E64}" destId="{2A31A118-8A23-4C7F-92B0-6FBA05C63FFF}" srcOrd="0" destOrd="0" presId="urn:microsoft.com/office/officeart/2005/8/layout/orgChart1"/>
    <dgm:cxn modelId="{1F65401A-1894-4217-A8A3-EBAF15536412}" type="presParOf" srcId="{2A31A118-8A23-4C7F-92B0-6FBA05C63FFF}" destId="{5E0D3B8B-77DF-40DC-8C6C-1E2B3F380D7E}" srcOrd="0" destOrd="0" presId="urn:microsoft.com/office/officeart/2005/8/layout/orgChart1"/>
    <dgm:cxn modelId="{DB67010A-57B7-4F7F-87B6-B3E95A53DCC2}" type="presParOf" srcId="{2A31A118-8A23-4C7F-92B0-6FBA05C63FFF}" destId="{72F6AD65-7EC3-4C92-9F1C-66047313E97F}" srcOrd="1" destOrd="0" presId="urn:microsoft.com/office/officeart/2005/8/layout/orgChart1"/>
    <dgm:cxn modelId="{DAF20743-AF24-47DA-849E-0BA45E3316FE}" type="presParOf" srcId="{25F5FF24-50F0-45A1-8114-9BCF3B439E64}" destId="{D2B17DB4-F450-49F1-BA87-FC0828A920F4}" srcOrd="1" destOrd="0" presId="urn:microsoft.com/office/officeart/2005/8/layout/orgChart1"/>
    <dgm:cxn modelId="{A04F7BA5-F215-43BD-8FCC-7993048A933E}" type="presParOf" srcId="{D2B17DB4-F450-49F1-BA87-FC0828A920F4}" destId="{14F81CE7-5EAF-4222-85C2-CA9FB863D9C4}" srcOrd="0" destOrd="0" presId="urn:microsoft.com/office/officeart/2005/8/layout/orgChart1"/>
    <dgm:cxn modelId="{4021CB84-0326-46E1-965D-9691E1EAC8AC}" type="presParOf" srcId="{D2B17DB4-F450-49F1-BA87-FC0828A920F4}" destId="{16EC7DBA-0427-4F7D-BD52-A226629769E2}" srcOrd="1" destOrd="0" presId="urn:microsoft.com/office/officeart/2005/8/layout/orgChart1"/>
    <dgm:cxn modelId="{7652A30D-87C7-4475-A22E-A934017914DA}" type="presParOf" srcId="{16EC7DBA-0427-4F7D-BD52-A226629769E2}" destId="{BB014FCE-F9D1-4455-8292-DB660E678942}" srcOrd="0" destOrd="0" presId="urn:microsoft.com/office/officeart/2005/8/layout/orgChart1"/>
    <dgm:cxn modelId="{B3300539-4EAE-419E-B6F3-24CCB910FF3B}" type="presParOf" srcId="{BB014FCE-F9D1-4455-8292-DB660E678942}" destId="{72B91CF1-7161-4B21-8EF7-A55AFE7AB578}" srcOrd="0" destOrd="0" presId="urn:microsoft.com/office/officeart/2005/8/layout/orgChart1"/>
    <dgm:cxn modelId="{0D6C7B70-2E82-4782-9BC9-747E38D9F089}" type="presParOf" srcId="{BB014FCE-F9D1-4455-8292-DB660E678942}" destId="{3A4A2AE2-B978-4179-B315-3F92C8CDEE58}" srcOrd="1" destOrd="0" presId="urn:microsoft.com/office/officeart/2005/8/layout/orgChart1"/>
    <dgm:cxn modelId="{BDA6CC41-D5D7-45B6-BE8A-D0F78D8D96DA}" type="presParOf" srcId="{16EC7DBA-0427-4F7D-BD52-A226629769E2}" destId="{55A8AC32-985C-48E0-B618-A887D86275B1}" srcOrd="1" destOrd="0" presId="urn:microsoft.com/office/officeart/2005/8/layout/orgChart1"/>
    <dgm:cxn modelId="{DE12B8FD-FE44-4106-89D6-4ECEDD1E887F}" type="presParOf" srcId="{16EC7DBA-0427-4F7D-BD52-A226629769E2}" destId="{E4CEC0EF-DF2D-4FDA-B4D1-1588F8D7640A}" srcOrd="2" destOrd="0" presId="urn:microsoft.com/office/officeart/2005/8/layout/orgChart1"/>
    <dgm:cxn modelId="{E586DD80-4AB8-430C-BB91-98D3D9E4ED78}" type="presParOf" srcId="{D2B17DB4-F450-49F1-BA87-FC0828A920F4}" destId="{C65F9734-5876-436E-A803-EBD12390F0C8}" srcOrd="2" destOrd="0" presId="urn:microsoft.com/office/officeart/2005/8/layout/orgChart1"/>
    <dgm:cxn modelId="{4801B18F-E836-4EC6-8E41-06047FAF9451}" type="presParOf" srcId="{D2B17DB4-F450-49F1-BA87-FC0828A920F4}" destId="{4EA65949-326C-4DC1-A810-D27B8EC70B07}" srcOrd="3" destOrd="0" presId="urn:microsoft.com/office/officeart/2005/8/layout/orgChart1"/>
    <dgm:cxn modelId="{CB09EEEE-CED5-48EE-96FA-86064DC05B64}" type="presParOf" srcId="{4EA65949-326C-4DC1-A810-D27B8EC70B07}" destId="{5EDC20A4-46F2-449E-8034-8C6F19793642}" srcOrd="0" destOrd="0" presId="urn:microsoft.com/office/officeart/2005/8/layout/orgChart1"/>
    <dgm:cxn modelId="{AFBFA760-FD10-4107-86A3-7645D6774179}" type="presParOf" srcId="{5EDC20A4-46F2-449E-8034-8C6F19793642}" destId="{667CB6C0-6565-4AD5-813A-D534ABD39159}" srcOrd="0" destOrd="0" presId="urn:microsoft.com/office/officeart/2005/8/layout/orgChart1"/>
    <dgm:cxn modelId="{861E71C1-970B-412F-8A41-8E7F38D5DAFE}" type="presParOf" srcId="{5EDC20A4-46F2-449E-8034-8C6F19793642}" destId="{84304C50-FF9F-4566-8333-F1C14DBD4558}" srcOrd="1" destOrd="0" presId="urn:microsoft.com/office/officeart/2005/8/layout/orgChart1"/>
    <dgm:cxn modelId="{4B335F77-7F46-4F91-B0B1-498DF7F46CBF}" type="presParOf" srcId="{4EA65949-326C-4DC1-A810-D27B8EC70B07}" destId="{DE145A04-D953-44E9-AB89-99A7929EB078}" srcOrd="1" destOrd="0" presId="urn:microsoft.com/office/officeart/2005/8/layout/orgChart1"/>
    <dgm:cxn modelId="{79F63764-DDB9-4548-B55B-192BAE5DBFE9}" type="presParOf" srcId="{DE145A04-D953-44E9-AB89-99A7929EB078}" destId="{9316EB06-2157-456B-957F-C49D7C28B376}" srcOrd="0" destOrd="0" presId="urn:microsoft.com/office/officeart/2005/8/layout/orgChart1"/>
    <dgm:cxn modelId="{72E77762-410C-4F55-80BE-E13B199BD367}" type="presParOf" srcId="{DE145A04-D953-44E9-AB89-99A7929EB078}" destId="{9A0ED9B3-6D75-40AE-81DF-9041F6E2DCBC}" srcOrd="1" destOrd="0" presId="urn:microsoft.com/office/officeart/2005/8/layout/orgChart1"/>
    <dgm:cxn modelId="{B56DF470-C0A2-4E21-AD8D-7311D97FE5BA}" type="presParOf" srcId="{9A0ED9B3-6D75-40AE-81DF-9041F6E2DCBC}" destId="{C95C3E24-B1C9-4683-811A-ED174125B8A6}" srcOrd="0" destOrd="0" presId="urn:microsoft.com/office/officeart/2005/8/layout/orgChart1"/>
    <dgm:cxn modelId="{731B7193-DB1E-49D3-86DE-626470E0C03E}" type="presParOf" srcId="{C95C3E24-B1C9-4683-811A-ED174125B8A6}" destId="{B217E01A-AEA5-4335-9F18-1A7C6761C7D6}" srcOrd="0" destOrd="0" presId="urn:microsoft.com/office/officeart/2005/8/layout/orgChart1"/>
    <dgm:cxn modelId="{4EBB95E5-6356-4469-B582-62A3B9D3552F}" type="presParOf" srcId="{C95C3E24-B1C9-4683-811A-ED174125B8A6}" destId="{42FEB5B0-1D76-4367-B7F1-C15F56ED28E4}" srcOrd="1" destOrd="0" presId="urn:microsoft.com/office/officeart/2005/8/layout/orgChart1"/>
    <dgm:cxn modelId="{67B05EAD-4167-4463-9748-5C7E8CB6ED9A}" type="presParOf" srcId="{9A0ED9B3-6D75-40AE-81DF-9041F6E2DCBC}" destId="{753D1BD4-6594-4B3C-8F7C-985198B58796}" srcOrd="1" destOrd="0" presId="urn:microsoft.com/office/officeart/2005/8/layout/orgChart1"/>
    <dgm:cxn modelId="{770484AF-BDC6-4236-AFBE-BF879B438570}" type="presParOf" srcId="{9A0ED9B3-6D75-40AE-81DF-9041F6E2DCBC}" destId="{11968861-D99C-443F-A04E-8E8DCA60B1A0}" srcOrd="2" destOrd="0" presId="urn:microsoft.com/office/officeart/2005/8/layout/orgChart1"/>
    <dgm:cxn modelId="{2359B1E7-BAD0-4B7F-A9D8-E2D29D780159}" type="presParOf" srcId="{4EA65949-326C-4DC1-A810-D27B8EC70B07}" destId="{BEDF29B7-D0B3-4C49-A78A-BF4A3180527C}" srcOrd="2" destOrd="0" presId="urn:microsoft.com/office/officeart/2005/8/layout/orgChart1"/>
    <dgm:cxn modelId="{4FD619C1-D930-4FE1-BA96-BEEA0F1C9160}" type="presParOf" srcId="{D2B17DB4-F450-49F1-BA87-FC0828A920F4}" destId="{CFB47309-B816-4314-8EAB-FF38977E96E2}" srcOrd="4" destOrd="0" presId="urn:microsoft.com/office/officeart/2005/8/layout/orgChart1"/>
    <dgm:cxn modelId="{5216AEF2-3A12-40F5-BDA2-2BBAF461B5BE}" type="presParOf" srcId="{D2B17DB4-F450-49F1-BA87-FC0828A920F4}" destId="{8485C17F-F03D-4628-B122-3D8796D5D2C4}" srcOrd="5" destOrd="0" presId="urn:microsoft.com/office/officeart/2005/8/layout/orgChart1"/>
    <dgm:cxn modelId="{226AB690-5BCD-40AF-BAA4-43DBF7E00D35}" type="presParOf" srcId="{8485C17F-F03D-4628-B122-3D8796D5D2C4}" destId="{4F7BDDDC-47D7-415C-96E4-943E6C84F9DA}" srcOrd="0" destOrd="0" presId="urn:microsoft.com/office/officeart/2005/8/layout/orgChart1"/>
    <dgm:cxn modelId="{72C7ED3D-CA65-4384-AFFC-0FA225D77B1E}" type="presParOf" srcId="{4F7BDDDC-47D7-415C-96E4-943E6C84F9DA}" destId="{D9E07E61-3F72-4B59-9172-EB9CEF90BD8C}" srcOrd="0" destOrd="0" presId="urn:microsoft.com/office/officeart/2005/8/layout/orgChart1"/>
    <dgm:cxn modelId="{88F2AE68-8A5C-463E-AA8D-70823E59B586}" type="presParOf" srcId="{4F7BDDDC-47D7-415C-96E4-943E6C84F9DA}" destId="{FEDFACBC-81BB-45B5-BE07-A52D262E1373}" srcOrd="1" destOrd="0" presId="urn:microsoft.com/office/officeart/2005/8/layout/orgChart1"/>
    <dgm:cxn modelId="{A61066F0-39C3-4A1F-9D05-A74A691C8887}" type="presParOf" srcId="{8485C17F-F03D-4628-B122-3D8796D5D2C4}" destId="{A989CD9A-F1B0-4601-8D90-9F8EC2CE2AEF}" srcOrd="1" destOrd="0" presId="urn:microsoft.com/office/officeart/2005/8/layout/orgChart1"/>
    <dgm:cxn modelId="{FC0ABF52-2FBE-443E-AF5C-8EA6D82AFBB3}" type="presParOf" srcId="{8485C17F-F03D-4628-B122-3D8796D5D2C4}" destId="{A3DC562A-2AC6-4DD3-B82D-3CA0C539CFE8}" srcOrd="2" destOrd="0" presId="urn:microsoft.com/office/officeart/2005/8/layout/orgChart1"/>
    <dgm:cxn modelId="{D6F8FB4B-A1A8-463A-B9E6-4B8CA9C3BA2F}" type="presParOf" srcId="{D2B17DB4-F450-49F1-BA87-FC0828A920F4}" destId="{78D06581-4C56-44ED-A48B-3E074D7D4A12}" srcOrd="6" destOrd="0" presId="urn:microsoft.com/office/officeart/2005/8/layout/orgChart1"/>
    <dgm:cxn modelId="{B478B627-5AE1-4C84-AA55-2052031ED5D8}" type="presParOf" srcId="{D2B17DB4-F450-49F1-BA87-FC0828A920F4}" destId="{F1512D98-582F-4A73-A6AB-C0B3420A999D}" srcOrd="7" destOrd="0" presId="urn:microsoft.com/office/officeart/2005/8/layout/orgChart1"/>
    <dgm:cxn modelId="{95BBA7E3-72D8-449B-A493-06564D3BE3A6}" type="presParOf" srcId="{F1512D98-582F-4A73-A6AB-C0B3420A999D}" destId="{349D34DD-564A-4285-A9B8-15A2A4FAD750}" srcOrd="0" destOrd="0" presId="urn:microsoft.com/office/officeart/2005/8/layout/orgChart1"/>
    <dgm:cxn modelId="{FC642045-81E6-4119-87CA-CA0C8AC0A598}" type="presParOf" srcId="{349D34DD-564A-4285-A9B8-15A2A4FAD750}" destId="{C4110DA1-8F2D-4D47-8B4E-6A26CEFCE751}" srcOrd="0" destOrd="0" presId="urn:microsoft.com/office/officeart/2005/8/layout/orgChart1"/>
    <dgm:cxn modelId="{863B9EF3-8F8B-4BC8-AA65-7EF587589FF8}" type="presParOf" srcId="{349D34DD-564A-4285-A9B8-15A2A4FAD750}" destId="{F87D91D9-A2CC-4778-B63C-383E827BF3BF}" srcOrd="1" destOrd="0" presId="urn:microsoft.com/office/officeart/2005/8/layout/orgChart1"/>
    <dgm:cxn modelId="{46AA0D6B-8409-4DBB-8889-DEF83AF06402}" type="presParOf" srcId="{F1512D98-582F-4A73-A6AB-C0B3420A999D}" destId="{081D5200-7F93-48A8-8662-A001DB71F6A8}" srcOrd="1" destOrd="0" presId="urn:microsoft.com/office/officeart/2005/8/layout/orgChart1"/>
    <dgm:cxn modelId="{13B18A48-47A1-4D5F-A87D-88FEFBD8B430}" type="presParOf" srcId="{F1512D98-582F-4A73-A6AB-C0B3420A999D}" destId="{12516E6B-5008-49CA-972E-0DA52E0350F5}" srcOrd="2" destOrd="0" presId="urn:microsoft.com/office/officeart/2005/8/layout/orgChart1"/>
    <dgm:cxn modelId="{BFC27485-CEAA-4FE1-87C2-6D24FE75F775}" type="presParOf" srcId="{25F5FF24-50F0-45A1-8114-9BCF3B439E64}" destId="{7DD424A3-341E-41CA-96D2-09BD5DC48D7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2890838" cy="496888"/>
          </a:xfrm>
          <a:prstGeom prst="rect">
            <a:avLst/>
          </a:prstGeom>
          <a:noFill/>
          <a:ln w="12700" cap="sq">
            <a:noFill/>
            <a:miter lim="800000"/>
            <a:headEnd type="none" w="sm" len="sm"/>
            <a:tailEnd type="none" w="sm" len="sm"/>
          </a:ln>
          <a:effectLst/>
        </p:spPr>
        <p:txBody>
          <a:bodyPr vert="horz" wrap="square" lIns="92264" tIns="46132" rIns="92264" bIns="46132" numCol="1" anchor="t" anchorCtr="0" compatLnSpc="1">
            <a:prstTxWarp prst="textNoShape">
              <a:avLst/>
            </a:prstTxWarp>
          </a:bodyPr>
          <a:lstStyle>
            <a:lvl1pPr defTabSz="922998" eaLnBrk="0" hangingPunct="0">
              <a:defRPr sz="1300">
                <a:latin typeface="Times New Roman" pitchFamily="18" charset="0"/>
                <a:cs typeface="Arial" charset="0"/>
              </a:defRPr>
            </a:lvl1pPr>
          </a:lstStyle>
          <a:p>
            <a:pPr>
              <a:defRPr/>
            </a:pPr>
            <a:r>
              <a:rPr lang="en-GB"/>
              <a:t>CS1010 Programming Methodology</a:t>
            </a:r>
          </a:p>
        </p:txBody>
      </p:sp>
      <p:sp>
        <p:nvSpPr>
          <p:cNvPr id="62467" name="Rectangle 1027"/>
          <p:cNvSpPr>
            <a:spLocks noGrp="1" noChangeArrowheads="1"/>
          </p:cNvSpPr>
          <p:nvPr>
            <p:ph type="dt" sz="quarter" idx="1"/>
          </p:nvPr>
        </p:nvSpPr>
        <p:spPr bwMode="auto">
          <a:xfrm>
            <a:off x="3778250" y="0"/>
            <a:ext cx="2890838" cy="496888"/>
          </a:xfrm>
          <a:prstGeom prst="rect">
            <a:avLst/>
          </a:prstGeom>
          <a:noFill/>
          <a:ln w="12700" cap="sq">
            <a:noFill/>
            <a:miter lim="800000"/>
            <a:headEnd type="none" w="sm" len="sm"/>
            <a:tailEnd type="none" w="sm" len="sm"/>
          </a:ln>
          <a:effectLst/>
        </p:spPr>
        <p:txBody>
          <a:bodyPr vert="horz" wrap="square" lIns="92264" tIns="46132" rIns="92264" bIns="46132" numCol="1" anchor="t" anchorCtr="0" compatLnSpc="1">
            <a:prstTxWarp prst="textNoShape">
              <a:avLst/>
            </a:prstTxWarp>
          </a:bodyPr>
          <a:lstStyle>
            <a:lvl1pPr algn="r" defTabSz="922338" eaLnBrk="0" hangingPunct="0">
              <a:defRPr sz="1300">
                <a:latin typeface="Times New Roman" pitchFamily="18" charset="0"/>
              </a:defRPr>
            </a:lvl1pPr>
          </a:lstStyle>
          <a:p>
            <a:endParaRPr lang="en-GB"/>
          </a:p>
        </p:txBody>
      </p:sp>
      <p:sp>
        <p:nvSpPr>
          <p:cNvPr id="62468" name="Rectangle 1028"/>
          <p:cNvSpPr>
            <a:spLocks noGrp="1" noChangeArrowheads="1"/>
          </p:cNvSpPr>
          <p:nvPr>
            <p:ph type="ftr" sz="quarter" idx="2"/>
          </p:nvPr>
        </p:nvSpPr>
        <p:spPr bwMode="auto">
          <a:xfrm>
            <a:off x="0" y="9429750"/>
            <a:ext cx="2890838" cy="496888"/>
          </a:xfrm>
          <a:prstGeom prst="rect">
            <a:avLst/>
          </a:prstGeom>
          <a:noFill/>
          <a:ln w="12700" cap="sq">
            <a:noFill/>
            <a:miter lim="800000"/>
            <a:headEnd type="none" w="sm" len="sm"/>
            <a:tailEnd type="none" w="sm" len="sm"/>
          </a:ln>
          <a:effectLst/>
        </p:spPr>
        <p:txBody>
          <a:bodyPr vert="horz" wrap="square" lIns="92264" tIns="46132" rIns="92264" bIns="46132" numCol="1" anchor="b" anchorCtr="0" compatLnSpc="1">
            <a:prstTxWarp prst="textNoShape">
              <a:avLst/>
            </a:prstTxWarp>
          </a:bodyPr>
          <a:lstStyle>
            <a:lvl1pPr defTabSz="922338" eaLnBrk="0" hangingPunct="0">
              <a:defRPr sz="1300">
                <a:latin typeface="Times New Roman" pitchFamily="18" charset="0"/>
              </a:defRPr>
            </a:lvl1pPr>
          </a:lstStyle>
          <a:p>
            <a:endParaRPr lang="en-GB"/>
          </a:p>
        </p:txBody>
      </p:sp>
      <p:sp>
        <p:nvSpPr>
          <p:cNvPr id="62469" name="Rectangle 1029"/>
          <p:cNvSpPr>
            <a:spLocks noGrp="1" noChangeArrowheads="1"/>
          </p:cNvSpPr>
          <p:nvPr>
            <p:ph type="sldNum" sz="quarter" idx="3"/>
          </p:nvPr>
        </p:nvSpPr>
        <p:spPr bwMode="auto">
          <a:xfrm>
            <a:off x="3778250" y="9429750"/>
            <a:ext cx="2890838" cy="496888"/>
          </a:xfrm>
          <a:prstGeom prst="rect">
            <a:avLst/>
          </a:prstGeom>
          <a:noFill/>
          <a:ln w="12700" cap="sq">
            <a:noFill/>
            <a:miter lim="800000"/>
            <a:headEnd type="none" w="sm" len="sm"/>
            <a:tailEnd type="none" w="sm" len="sm"/>
          </a:ln>
          <a:effectLst/>
        </p:spPr>
        <p:txBody>
          <a:bodyPr vert="horz" wrap="square" lIns="92264" tIns="46132" rIns="92264" bIns="46132" numCol="1" anchor="b" anchorCtr="0" compatLnSpc="1">
            <a:prstTxWarp prst="textNoShape">
              <a:avLst/>
            </a:prstTxWarp>
          </a:bodyPr>
          <a:lstStyle>
            <a:lvl1pPr algn="r" defTabSz="922338" eaLnBrk="0" hangingPunct="0">
              <a:defRPr sz="1300">
                <a:latin typeface="Times New Roman" pitchFamily="18" charset="0"/>
              </a:defRPr>
            </a:lvl1pPr>
          </a:lstStyle>
          <a:p>
            <a:fld id="{38F59914-CEE9-4B51-91C2-DBE59CCC0898}" type="slidenum">
              <a:rPr lang="en-GB"/>
              <a:pPr/>
              <a:t>‹#›</a:t>
            </a:fld>
            <a:endParaRPr lang="en-GB"/>
          </a:p>
        </p:txBody>
      </p:sp>
    </p:spTree>
    <p:extLst>
      <p:ext uri="{BB962C8B-B14F-4D97-AF65-F5344CB8AC3E}">
        <p14:creationId xmlns:p14="http://schemas.microsoft.com/office/powerpoint/2010/main" val="14100475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890838" cy="496888"/>
          </a:xfrm>
          <a:prstGeom prst="rect">
            <a:avLst/>
          </a:prstGeom>
          <a:noFill/>
          <a:ln w="12700" cap="sq">
            <a:noFill/>
            <a:miter lim="800000"/>
            <a:headEnd type="none" w="sm" len="sm"/>
            <a:tailEnd type="none" w="sm" len="sm"/>
          </a:ln>
          <a:effectLst/>
        </p:spPr>
        <p:txBody>
          <a:bodyPr vert="horz" wrap="square" lIns="92264" tIns="46132" rIns="92264" bIns="46132" numCol="1" anchor="t" anchorCtr="0" compatLnSpc="1">
            <a:prstTxWarp prst="textNoShape">
              <a:avLst/>
            </a:prstTxWarp>
          </a:bodyPr>
          <a:lstStyle>
            <a:lvl1pPr defTabSz="922998" eaLnBrk="0" hangingPunct="0">
              <a:defRPr lang="en-GB" sz="1300">
                <a:latin typeface="+mj-lt"/>
                <a:cs typeface="Arial" charset="0"/>
              </a:defRPr>
            </a:lvl1pPr>
          </a:lstStyle>
          <a:p>
            <a:pPr>
              <a:defRPr/>
            </a:pPr>
            <a:r>
              <a:rPr lang="en-US"/>
              <a:t>CS1010 Programming Methodology</a:t>
            </a:r>
          </a:p>
        </p:txBody>
      </p:sp>
      <p:sp>
        <p:nvSpPr>
          <p:cNvPr id="41987" name="Rectangle 4"/>
          <p:cNvSpPr>
            <a:spLocks noGrp="1" noRot="1" noChangeAspect="1" noChangeArrowheads="1" noTextEdit="1"/>
          </p:cNvSpPr>
          <p:nvPr>
            <p:ph type="sldImg" idx="2"/>
          </p:nvPr>
        </p:nvSpPr>
        <p:spPr bwMode="auto">
          <a:xfrm>
            <a:off x="854075" y="744538"/>
            <a:ext cx="4962525" cy="3722687"/>
          </a:xfrm>
          <a:prstGeom prst="rect">
            <a:avLst/>
          </a:prstGeom>
          <a:noFill/>
          <a:ln w="9525">
            <a:solidFill>
              <a:srgbClr val="000000"/>
            </a:solidFill>
            <a:miter lim="800000"/>
            <a:headEnd/>
            <a:tailEnd/>
          </a:ln>
        </p:spPr>
      </p:sp>
      <p:sp>
        <p:nvSpPr>
          <p:cNvPr id="60421" name="Rectangle 5"/>
          <p:cNvSpPr>
            <a:spLocks noGrp="1" noChangeArrowheads="1"/>
          </p:cNvSpPr>
          <p:nvPr>
            <p:ph type="body" sz="quarter" idx="3"/>
          </p:nvPr>
        </p:nvSpPr>
        <p:spPr bwMode="auto">
          <a:xfrm>
            <a:off x="890588" y="4714875"/>
            <a:ext cx="4887912" cy="4467225"/>
          </a:xfrm>
          <a:prstGeom prst="rect">
            <a:avLst/>
          </a:prstGeom>
          <a:noFill/>
          <a:ln w="12700" cap="sq">
            <a:noFill/>
            <a:miter lim="800000"/>
            <a:headEnd type="none" w="sm" len="sm"/>
            <a:tailEnd type="none" w="sm" len="sm"/>
          </a:ln>
          <a:effectLst/>
        </p:spPr>
        <p:txBody>
          <a:bodyPr vert="horz" wrap="square" lIns="92264" tIns="46132" rIns="92264" bIns="46132"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9429750"/>
            <a:ext cx="2890838" cy="496888"/>
          </a:xfrm>
          <a:prstGeom prst="rect">
            <a:avLst/>
          </a:prstGeom>
          <a:noFill/>
          <a:ln w="12700" cap="sq">
            <a:noFill/>
            <a:miter lim="800000"/>
            <a:headEnd type="none" w="sm" len="sm"/>
            <a:tailEnd type="none" w="sm" len="sm"/>
          </a:ln>
          <a:effectLst/>
        </p:spPr>
        <p:txBody>
          <a:bodyPr vert="horz" wrap="square" lIns="92264" tIns="46132" rIns="92264" bIns="46132" numCol="1" anchor="b" anchorCtr="0" compatLnSpc="1">
            <a:prstTxWarp prst="textNoShape">
              <a:avLst/>
            </a:prstTxWarp>
          </a:bodyPr>
          <a:lstStyle>
            <a:lvl1pPr defTabSz="922338" eaLnBrk="0" hangingPunct="0">
              <a:defRPr sz="1300">
                <a:latin typeface="Times New Roman" pitchFamily="18" charset="0"/>
              </a:defRPr>
            </a:lvl1pPr>
          </a:lstStyle>
          <a:p>
            <a:endParaRPr lang="en-GB"/>
          </a:p>
        </p:txBody>
      </p:sp>
      <p:sp>
        <p:nvSpPr>
          <p:cNvPr id="60423" name="Rectangle 7"/>
          <p:cNvSpPr>
            <a:spLocks noGrp="1" noChangeArrowheads="1"/>
          </p:cNvSpPr>
          <p:nvPr>
            <p:ph type="sldNum" sz="quarter" idx="5"/>
          </p:nvPr>
        </p:nvSpPr>
        <p:spPr bwMode="auto">
          <a:xfrm>
            <a:off x="3778250" y="9429750"/>
            <a:ext cx="2890838" cy="496888"/>
          </a:xfrm>
          <a:prstGeom prst="rect">
            <a:avLst/>
          </a:prstGeom>
          <a:noFill/>
          <a:ln w="12700" cap="sq">
            <a:noFill/>
            <a:miter lim="800000"/>
            <a:headEnd type="none" w="sm" len="sm"/>
            <a:tailEnd type="none" w="sm" len="sm"/>
          </a:ln>
          <a:effectLst/>
        </p:spPr>
        <p:txBody>
          <a:bodyPr vert="horz" wrap="square" lIns="92264" tIns="46132" rIns="92264" bIns="46132" numCol="1" anchor="b" anchorCtr="0" compatLnSpc="1">
            <a:prstTxWarp prst="textNoShape">
              <a:avLst/>
            </a:prstTxWarp>
          </a:bodyPr>
          <a:lstStyle>
            <a:lvl1pPr algn="r" defTabSz="922338" eaLnBrk="0" hangingPunct="0">
              <a:defRPr sz="1300">
                <a:latin typeface="Times New Roman" pitchFamily="18" charset="0"/>
              </a:defRPr>
            </a:lvl1pPr>
          </a:lstStyle>
          <a:p>
            <a:fld id="{3BC291C2-2618-409E-8A5D-40646E24FA6C}" type="slidenum">
              <a:rPr lang="en-GB"/>
              <a:pPr/>
              <a:t>‹#›</a:t>
            </a:fld>
            <a:endParaRPr lang="en-GB"/>
          </a:p>
        </p:txBody>
      </p:sp>
      <p:sp>
        <p:nvSpPr>
          <p:cNvPr id="8" name="Date Placeholder 7"/>
          <p:cNvSpPr>
            <a:spLocks noGrp="1"/>
          </p:cNvSpPr>
          <p:nvPr>
            <p:ph type="dt" idx="1"/>
          </p:nvPr>
        </p:nvSpPr>
        <p:spPr>
          <a:xfrm>
            <a:off x="3778250" y="0"/>
            <a:ext cx="2889250" cy="496888"/>
          </a:xfrm>
          <a:prstGeom prst="rect">
            <a:avLst/>
          </a:prstGeom>
        </p:spPr>
        <p:txBody>
          <a:bodyPr vert="horz" wrap="square" lIns="88607" tIns="44304" rIns="88607" bIns="44304" numCol="1" anchor="t" anchorCtr="0" compatLnSpc="1">
            <a:prstTxWarp prst="textNoShape">
              <a:avLst/>
            </a:prstTxWarp>
          </a:bodyPr>
          <a:lstStyle>
            <a:lvl1pPr algn="r">
              <a:defRPr sz="1200"/>
            </a:lvl1pPr>
          </a:lstStyle>
          <a:p>
            <a:fld id="{DFF66F8E-957E-4A62-9948-448BB1ED1566}" type="datetimeFigureOut">
              <a:rPr lang="en-US"/>
              <a:pPr/>
              <a:t>2/3/2012</a:t>
            </a:fld>
            <a:endParaRPr lang="en-US"/>
          </a:p>
        </p:txBody>
      </p:sp>
    </p:spTree>
    <p:extLst>
      <p:ext uri="{BB962C8B-B14F-4D97-AF65-F5344CB8AC3E}">
        <p14:creationId xmlns:p14="http://schemas.microsoft.com/office/powerpoint/2010/main" val="107642383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43011" name="Rectangle 1026"/>
          <p:cNvSpPr>
            <a:spLocks noGrp="1" noRot="1" noChangeAspect="1" noChangeArrowheads="1" noTextEdit="1"/>
          </p:cNvSpPr>
          <p:nvPr>
            <p:ph type="sldImg"/>
          </p:nvPr>
        </p:nvSpPr>
        <p:spPr>
          <a:ln/>
        </p:spPr>
      </p:sp>
      <p:sp>
        <p:nvSpPr>
          <p:cNvPr id="43012" name="Rectangle 1027"/>
          <p:cNvSpPr>
            <a:spLocks noGrp="1" noChangeArrowheads="1"/>
          </p:cNvSpPr>
          <p:nvPr>
            <p:ph type="body" idx="1"/>
          </p:nvPr>
        </p:nvSpPr>
        <p:spPr>
          <a:noFill/>
          <a:ln w="9525"/>
        </p:spPr>
        <p:txBody>
          <a:bodyPr/>
          <a:lstStyle/>
          <a:p>
            <a:pPr eaLnBrk="1" hangingPunct="1"/>
            <a:endParaRPr lang="en-GB" dirty="0" smtClean="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p:spPr>
        <p:txBody>
          <a:bodyPr/>
          <a:lstStyle/>
          <a:p>
            <a:pPr marL="228600" indent="-228600" eaLnBrk="1" hangingPunct="1">
              <a:buFont typeface="Calibri" pitchFamily="34" charset="0"/>
              <a:buAutoNum type="arabicPeriod"/>
            </a:pPr>
            <a:r>
              <a:rPr lang="en-US" dirty="0" smtClean="0"/>
              <a:t>For the int main(void) function, theoretically we can return any integer value, but we usually return 0 because the exit code 0 usually means a successful run (esp. when run in UNIX environment). </a:t>
            </a:r>
          </a:p>
          <a:p>
            <a:pPr marL="228600" indent="-228600" eaLnBrk="1" hangingPunct="1">
              <a:buFont typeface="Calibri" pitchFamily="34" charset="0"/>
              <a:buAutoNum type="arabicPeriod"/>
            </a:pPr>
            <a:r>
              <a:rPr lang="en-US" dirty="0" smtClean="0"/>
              <a:t>We can have the function return different values on different conditions (</a:t>
            </a:r>
            <a:r>
              <a:rPr lang="en-US" dirty="0" err="1" smtClean="0"/>
              <a:t>eg</a:t>
            </a:r>
            <a:r>
              <a:rPr lang="en-US" dirty="0" smtClean="0"/>
              <a:t>. in an 'if' statement) to indicate under what circumstance did the program end.</a:t>
            </a:r>
          </a:p>
          <a:p>
            <a:pPr marL="228600" indent="-228600" eaLnBrk="1" hangingPunct="1">
              <a:buFont typeface="Calibri" pitchFamily="34" charset="0"/>
              <a:buAutoNum type="arabicPeriod"/>
            </a:pPr>
            <a:r>
              <a:rPr lang="en-US" dirty="0" smtClean="0"/>
              <a:t>Exit code is useful if we need to check the termination status of a program after the program is run (for some follow-up action), though we don’t make use of it in this course.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Date type</a:t>
            </a:r>
            <a:r>
              <a:rPr lang="en-US" baseline="0" dirty="0" smtClean="0"/>
              <a:t> decides how data is stored in computer, as an integer or a real number? If is a real number, is it encoded in </a:t>
            </a:r>
            <a:r>
              <a:rPr lang="en-US" i="1" baseline="0" dirty="0" smtClean="0"/>
              <a:t>double</a:t>
            </a:r>
            <a:r>
              <a:rPr lang="en-US" baseline="0" dirty="0" smtClean="0"/>
              <a:t> or </a:t>
            </a:r>
            <a:r>
              <a:rPr lang="en-US" i="1" baseline="0" dirty="0" smtClean="0"/>
              <a:t>float</a:t>
            </a:r>
            <a:r>
              <a:rPr lang="en-US" baseline="0" dirty="0" smtClean="0"/>
              <a:t>?</a:t>
            </a:r>
            <a:endParaRPr lang="en-SG" dirty="0"/>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11</a:t>
            </a:fld>
            <a:endParaRPr lang="en-GB"/>
          </a:p>
        </p:txBody>
      </p:sp>
    </p:spTree>
    <p:extLst>
      <p:ext uri="{BB962C8B-B14F-4D97-AF65-F5344CB8AC3E}">
        <p14:creationId xmlns:p14="http://schemas.microsoft.com/office/powerpoint/2010/main" val="1713203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Executable statements are the instructions where we</a:t>
            </a:r>
            <a:r>
              <a:rPr lang="en-US" baseline="0" dirty="0" smtClean="0"/>
              <a:t> process data.</a:t>
            </a:r>
            <a:endParaRPr lang="en-SG" dirty="0"/>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13</a:t>
            </a:fld>
            <a:endParaRPr lang="en-GB"/>
          </a:p>
        </p:txBody>
      </p:sp>
    </p:spTree>
    <p:extLst>
      <p:ext uri="{BB962C8B-B14F-4D97-AF65-F5344CB8AC3E}">
        <p14:creationId xmlns:p14="http://schemas.microsoft.com/office/powerpoint/2010/main" val="2175567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w="9525"/>
        </p:spPr>
        <p:txBody>
          <a:bodyPr/>
          <a:lstStyle/>
          <a:p>
            <a:pPr marL="0" indent="0" eaLnBrk="1" hangingPunct="1">
              <a:buFont typeface="+mj-lt"/>
              <a:buNone/>
            </a:pPr>
            <a:r>
              <a:rPr lang="en-US" dirty="0" smtClean="0"/>
              <a:t>19 = 2 * 7 + 5</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w="9525"/>
        </p:spPr>
        <p:txBody>
          <a:bodyPr/>
          <a:lstStyle/>
          <a:p>
            <a:r>
              <a:rPr lang="en-SG" sz="1200" b="0" i="0" u="none" strike="noStrike" kern="1200" baseline="0" dirty="0" smtClean="0">
                <a:solidFill>
                  <a:schemeClr val="tx1"/>
                </a:solidFill>
                <a:latin typeface="Times New Roman" pitchFamily="18" charset="0"/>
                <a:ea typeface="+mn-ea"/>
                <a:cs typeface="Arial" charset="0"/>
              </a:rPr>
              <a:t>Integer division and truncation can sometimes produce unexpected results, because any decimal portion of the integer division is dropped.</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w="9525"/>
        </p:spPr>
        <p:txBody>
          <a:bodyPr/>
          <a:lstStyle/>
          <a:p>
            <a:pPr marL="0" marR="0" indent="0" algn="l" defTabSz="914400" rtl="0" eaLnBrk="1" fontAlgn="base" latinLnBrk="0" hangingPunct="1">
              <a:lnSpc>
                <a:spcPct val="100000"/>
              </a:lnSpc>
              <a:spcBef>
                <a:spcPct val="30000"/>
              </a:spcBef>
              <a:spcAft>
                <a:spcPct val="0"/>
              </a:spcAft>
              <a:buClrTx/>
              <a:buSzTx/>
              <a:buFont typeface="Calibri" pitchFamily="34" charset="0"/>
              <a:buNone/>
              <a:tabLst/>
              <a:defRPr/>
            </a:pPr>
            <a:r>
              <a:rPr lang="en-US" sz="1200" dirty="0" smtClean="0">
                <a:solidFill>
                  <a:srgbClr val="0000FF"/>
                </a:solidFill>
              </a:rPr>
              <a:t>Abbreviated Assignment</a:t>
            </a:r>
            <a:r>
              <a:rPr lang="en-US" sz="1200" baseline="0" dirty="0" smtClean="0">
                <a:solidFill>
                  <a:schemeClr val="tx1"/>
                </a:solidFill>
              </a:rPr>
              <a:t> and increment operator will be introduced in next week’s discussion session.</a:t>
            </a:r>
            <a:endParaRPr lang="en-US" sz="1200" dirty="0" smtClean="0">
              <a:solidFill>
                <a:srgbClr val="0000FF"/>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w="9525"/>
        </p:spPr>
        <p:txBody>
          <a:bodyPr/>
          <a:lstStyle/>
          <a:p>
            <a:pPr marL="0" indent="0" eaLnBrk="1" hangingPunct="1">
              <a:buFont typeface="Calibri" pitchFamily="34" charset="0"/>
              <a:buNone/>
            </a:pPr>
            <a:r>
              <a:rPr lang="en-US" dirty="0" smtClean="0"/>
              <a:t>Here listed three common ways to bypass integer division.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bwMode="auto">
          <a:xfrm>
            <a:off x="854075" y="744538"/>
            <a:ext cx="4962525" cy="3722687"/>
          </a:xfrm>
          <a:noFill/>
          <a:ln>
            <a:solidFill>
              <a:srgbClr val="000000"/>
            </a:solidFill>
            <a:miter lim="800000"/>
            <a:headEnd/>
            <a:tailEnd/>
          </a:ln>
        </p:spPr>
      </p:sp>
      <p:sp>
        <p:nvSpPr>
          <p:cNvPr id="55300" name="Rectangle 3"/>
          <p:cNvSpPr>
            <a:spLocks noGrp="1" noChangeArrowheads="1"/>
          </p:cNvSpPr>
          <p:nvPr>
            <p:ph type="body" idx="1"/>
          </p:nvPr>
        </p:nvSpPr>
        <p:spPr>
          <a:noFill/>
          <a:ln w="9525"/>
        </p:spPr>
        <p:txBody>
          <a:bodyPr/>
          <a:lstStyle/>
          <a:p>
            <a:pPr marL="0" indent="0" eaLnBrk="1" hangingPunct="1">
              <a:buFont typeface="+mj-lt"/>
              <a:buNone/>
            </a:pPr>
            <a:endParaRPr lang="en-US" dirty="0" smtClean="0"/>
          </a:p>
        </p:txBody>
      </p:sp>
      <p:sp>
        <p:nvSpPr>
          <p:cNvPr id="2" name="Slide Number Placeholder 1"/>
          <p:cNvSpPr>
            <a:spLocks noGrp="1"/>
          </p:cNvSpPr>
          <p:nvPr>
            <p:ph type="sldNum" sz="quarter" idx="10"/>
          </p:nvPr>
        </p:nvSpPr>
        <p:spPr/>
        <p:txBody>
          <a:bodyPr/>
          <a:lstStyle/>
          <a:p>
            <a:fld id="{2BF4266B-8E49-4C18-8543-D209868BF35E}" type="slidenum">
              <a:rPr lang="en-GB" smtClean="0">
                <a:solidFill>
                  <a:prstClr val="black"/>
                </a:solidFill>
              </a:rPr>
              <a:pPr/>
              <a:t>2</a:t>
            </a:fld>
            <a:endParaRPr lang="en-GB">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r>
              <a:rPr lang="en-US" dirty="0" smtClean="0"/>
              <a:t>Demo </a:t>
            </a:r>
            <a:r>
              <a:rPr lang="en-US" b="1" dirty="0" err="1" smtClean="0"/>
              <a:t>gg</a:t>
            </a:r>
            <a:r>
              <a:rPr lang="en-US" b="1" dirty="0" smtClean="0"/>
              <a:t>=G</a:t>
            </a:r>
            <a:r>
              <a:rPr lang="en-US" dirty="0" smtClean="0"/>
              <a:t> using Week2_FtoC.c</a:t>
            </a:r>
          </a:p>
          <a:p>
            <a:pPr marL="0" marR="0" indent="0" algn="l" defTabSz="914400" rtl="0" eaLnBrk="1" fontAlgn="base" latinLnBrk="0" hangingPunct="1">
              <a:lnSpc>
                <a:spcPct val="100000"/>
              </a:lnSpc>
              <a:spcBef>
                <a:spcPct val="30000"/>
              </a:spcBef>
              <a:spcAft>
                <a:spcPct val="0"/>
              </a:spcAft>
              <a:buClrTx/>
              <a:buSzTx/>
              <a:buFont typeface="Calibri" pitchFamily="34" charset="0"/>
              <a:buNone/>
              <a:tabLst/>
              <a:defRPr/>
            </a:pPr>
            <a:r>
              <a:rPr lang="en-US" dirty="0" smtClean="0"/>
              <a:t>In lab assignments, marks will be deducted for bad style (bad naming of variables, poor indentation, no name and program description, etc.)</a:t>
            </a:r>
          </a:p>
          <a:p>
            <a:pPr marL="0" marR="0" indent="0" algn="l" defTabSz="914400" rtl="0" eaLnBrk="1" fontAlgn="base" latinLnBrk="0" hangingPunct="1">
              <a:lnSpc>
                <a:spcPct val="100000"/>
              </a:lnSpc>
              <a:spcBef>
                <a:spcPct val="30000"/>
              </a:spcBef>
              <a:spcAft>
                <a:spcPct val="0"/>
              </a:spcAft>
              <a:buClrTx/>
              <a:buSzTx/>
              <a:buFont typeface="Calibri" pitchFamily="34" charset="0"/>
              <a:buNone/>
              <a:tabLst/>
              <a:defRPr/>
            </a:pPr>
            <a:r>
              <a:rPr lang="en-US" dirty="0" smtClean="0"/>
              <a:t>Internet resource</a:t>
            </a:r>
            <a:r>
              <a:rPr lang="en-US" baseline="0" dirty="0" smtClean="0"/>
              <a:t> on coding style: http://www.cs.swarthmore.edu/~newhall/unixhelp/c_codestyle.html</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w="9525"/>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Instructors: You may give a short break after this exercise. There should remain 1 hour after finishing this exercise.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w="9525"/>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Instructors: You may give a short break after this exercise.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26</a:t>
            </a:fld>
            <a:endParaRPr lang="en-GB"/>
          </a:p>
        </p:txBody>
      </p:sp>
    </p:spTree>
    <p:extLst>
      <p:ext uri="{BB962C8B-B14F-4D97-AF65-F5344CB8AC3E}">
        <p14:creationId xmlns:p14="http://schemas.microsoft.com/office/powerpoint/2010/main" val="1356666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w="9525"/>
        </p:spPr>
        <p:txBody>
          <a:bodyPr/>
          <a:lstStyle/>
          <a:p>
            <a:pPr eaLnBrk="1" hangingPunct="1"/>
            <a:endParaRPr lang="en-US" smtClean="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w="9525"/>
        </p:spPr>
        <p:txBody>
          <a:bodyPr/>
          <a:lstStyle/>
          <a:p>
            <a:pPr marL="0" indent="0" eaLnBrk="1" hangingPunct="1">
              <a:buFont typeface="Calibri" pitchFamily="34" charset="0"/>
              <a:buNone/>
            </a:pPr>
            <a:r>
              <a:rPr lang="en-US" dirty="0" smtClean="0">
                <a:cs typeface="Arial" pitchFamily="34" charset="0"/>
              </a:rPr>
              <a:t>When implementation and testing did not give the expected outcome, go back to the analysis and design again.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w="9525"/>
        </p:spPr>
        <p:txBody>
          <a:bodyPr/>
          <a:lstStyle/>
          <a:p>
            <a:pPr eaLnBrk="1" hangingPunct="1"/>
            <a:endParaRPr lang="en-US" smtClean="0">
              <a:cs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p:spPr>
        <p:txBody>
          <a:bodyPr/>
          <a:lstStyle/>
          <a:p>
            <a:pPr eaLnBrk="1" hangingPunct="1"/>
            <a:endParaRPr lang="en-US" smtClean="0">
              <a:cs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p:spPr>
        <p:txBody>
          <a:bodyPr/>
          <a:lstStyle/>
          <a:p>
            <a:pPr eaLnBrk="1" hangingPunct="1"/>
            <a:endParaRPr lang="en-US" smtClean="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Instructors: Please spend about 1 hour 30 minutes on Part I.</a:t>
            </a:r>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3</a:t>
            </a:fld>
            <a:endParaRPr lang="en-GB"/>
          </a:p>
        </p:txBody>
      </p:sp>
    </p:spTree>
    <p:extLst>
      <p:ext uri="{BB962C8B-B14F-4D97-AF65-F5344CB8AC3E}">
        <p14:creationId xmlns:p14="http://schemas.microsoft.com/office/powerpoint/2010/main" val="1356666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w="9525"/>
        </p:spPr>
        <p:txBody>
          <a:bodyPr/>
          <a:lstStyle/>
          <a:p>
            <a:pPr eaLnBrk="1" hangingPunct="1"/>
            <a:endParaRPr lang="en-US" smtClean="0">
              <a:cs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p:spPr>
        <p:txBody>
          <a:bodyPr/>
          <a:lstStyle/>
          <a:p>
            <a:pPr marL="228600" indent="-228600" eaLnBrk="1" hangingPunct="1"/>
            <a:endParaRPr lang="en-US" dirty="0" smtClean="0">
              <a:cs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use any math library function in your program, you need to include &lt;</a:t>
            </a:r>
            <a:r>
              <a:rPr lang="en-US" baseline="0" dirty="0" err="1" smtClean="0"/>
              <a:t>math.h</a:t>
            </a:r>
            <a:r>
              <a:rPr lang="en-US" baseline="0" dirty="0" smtClean="0"/>
              <a:t>&gt; at the preprocessor directives; also you need to include flag '-lm' during compilation.</a:t>
            </a:r>
            <a:endParaRPr lang="en-SG" dirty="0"/>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34</a:t>
            </a:fld>
            <a:endParaRPr lang="en-GB"/>
          </a:p>
        </p:txBody>
      </p:sp>
    </p:spTree>
    <p:extLst>
      <p:ext uri="{BB962C8B-B14F-4D97-AF65-F5344CB8AC3E}">
        <p14:creationId xmlns:p14="http://schemas.microsoft.com/office/powerpoint/2010/main" val="19285269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repeat the formula twice, each time with different diameter. It’s still ok because the duplicated code is just one line. But there could be other cases where your duplicated code is a big trunk. Then you would need to think about a better design to avoid duplication.</a:t>
            </a:r>
            <a:endParaRPr lang="en-SG" dirty="0"/>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35</a:t>
            </a:fld>
            <a:endParaRPr lang="en-GB"/>
          </a:p>
        </p:txBody>
      </p:sp>
    </p:spTree>
    <p:extLst>
      <p:ext uri="{BB962C8B-B14F-4D97-AF65-F5344CB8AC3E}">
        <p14:creationId xmlns:p14="http://schemas.microsoft.com/office/powerpoint/2010/main" val="19285269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Assuming</a:t>
            </a:r>
            <a:r>
              <a:rPr lang="en-US" baseline="0" dirty="0" smtClean="0"/>
              <a:t> that d2 = 4, d1 = 2, first function call will return value 12.56636; second function call will return value 3.14159</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Return value will replace the function call for further calculation. So caller will continue doing 12.56636 – 3.14159 and assign result to variable </a:t>
            </a:r>
            <a:r>
              <a:rPr lang="en-US" baseline="0" dirty="0" err="1" smtClean="0"/>
              <a:t>rim_area</a:t>
            </a:r>
            <a:r>
              <a:rPr lang="en-US" baseline="0" dirty="0" smtClean="0"/>
              <a:t>.</a:t>
            </a:r>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36</a:t>
            </a:fld>
            <a:endParaRPr lang="en-GB"/>
          </a:p>
        </p:txBody>
      </p:sp>
    </p:spTree>
    <p:extLst>
      <p:ext uri="{BB962C8B-B14F-4D97-AF65-F5344CB8AC3E}">
        <p14:creationId xmlns:p14="http://schemas.microsoft.com/office/powerpoint/2010/main" val="19285269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To understand function, you need to understand</a:t>
            </a:r>
          </a:p>
          <a:p>
            <a:pPr marL="228600" marR="0" indent="-228600" algn="l" defTabSz="914400" rtl="0" eaLnBrk="0" fontAlgn="base" latinLnBrk="0" hangingPunct="0">
              <a:lnSpc>
                <a:spcPct val="100000"/>
              </a:lnSpc>
              <a:spcBef>
                <a:spcPct val="30000"/>
              </a:spcBef>
              <a:spcAft>
                <a:spcPct val="0"/>
              </a:spcAft>
              <a:buClrTx/>
              <a:buSzTx/>
              <a:buFontTx/>
              <a:buAutoNum type="arabicParenBoth"/>
              <a:tabLst/>
              <a:defRPr/>
            </a:pPr>
            <a:r>
              <a:rPr lang="en-US" b="0" baseline="0" dirty="0" smtClean="0"/>
              <a:t> </a:t>
            </a:r>
            <a:r>
              <a:rPr lang="en-US" b="1" baseline="0" dirty="0" smtClean="0"/>
              <a:t>syntax</a:t>
            </a:r>
            <a:r>
              <a:rPr lang="en-US" b="0" baseline="0" dirty="0" smtClean="0"/>
              <a:t> to define and invoke function</a:t>
            </a:r>
          </a:p>
          <a:p>
            <a:pPr marL="228600" marR="0" indent="-228600" algn="l" defTabSz="914400" rtl="0" eaLnBrk="0" fontAlgn="base" latinLnBrk="0" hangingPunct="0">
              <a:lnSpc>
                <a:spcPct val="100000"/>
              </a:lnSpc>
              <a:spcBef>
                <a:spcPct val="30000"/>
              </a:spcBef>
              <a:spcAft>
                <a:spcPct val="0"/>
              </a:spcAft>
              <a:buClrTx/>
              <a:buSzTx/>
              <a:buFontTx/>
              <a:buAutoNum type="arabicParenBoth"/>
              <a:tabLst/>
              <a:defRPr/>
            </a:pPr>
            <a:r>
              <a:rPr lang="en-US" b="0" baseline="0" dirty="0" smtClean="0"/>
              <a:t> </a:t>
            </a:r>
            <a:r>
              <a:rPr lang="en-US" b="1" baseline="0" dirty="0" smtClean="0"/>
              <a:t>workflow</a:t>
            </a:r>
            <a:r>
              <a:rPr lang="en-US" b="0" baseline="0" dirty="0" smtClean="0"/>
              <a:t>: when a program contains multiple functions, what is the sequence of execution.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Function header specifies whether a function receive input values (through parameter list) and return values to the caller (through return type). By looking at the function header, caller will know how to invoke that function and what is the expected return (if any).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Caller must provide exactly the same number of parameters to correctly invoke a function call; otherwise compiler will not be able to match parameter list and will report compilation error.</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When caller make a function call, caller will be suspended; system will begin to execute the function been called line by line until it finish; then return to the caller, </a:t>
            </a:r>
            <a:r>
              <a:rPr lang="en-SG" baseline="0" dirty="0" smtClean="0"/>
              <a:t>meaning that caller will resume execution.</a:t>
            </a:r>
            <a:endParaRPr lang="en-SG" dirty="0" smtClean="0"/>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37</a:t>
            </a:fld>
            <a:endParaRPr lang="en-GB"/>
          </a:p>
        </p:txBody>
      </p:sp>
    </p:spTree>
    <p:extLst>
      <p:ext uri="{BB962C8B-B14F-4D97-AF65-F5344CB8AC3E}">
        <p14:creationId xmlns:p14="http://schemas.microsoft.com/office/powerpoint/2010/main" val="19285269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scope of variables</a:t>
            </a:r>
            <a:r>
              <a:rPr lang="en-US" baseline="0" dirty="0" smtClean="0"/>
              <a:t> / parameters is the function in which they are defined.</a:t>
            </a:r>
          </a:p>
          <a:p>
            <a:r>
              <a:rPr lang="en-SG" dirty="0" smtClean="0"/>
              <a:t>Formal parameter and actual parameter are different variables, belonging to </a:t>
            </a:r>
            <a:r>
              <a:rPr lang="en-SG" dirty="0" err="1" smtClean="0"/>
              <a:t>callee</a:t>
            </a:r>
            <a:r>
              <a:rPr lang="en-SG" dirty="0" smtClean="0"/>
              <a:t> and caller respectively. </a:t>
            </a:r>
          </a:p>
          <a:p>
            <a:r>
              <a:rPr lang="en-SG" dirty="0" smtClean="0"/>
              <a:t>Normally we give</a:t>
            </a:r>
            <a:r>
              <a:rPr lang="en-SG" baseline="0" dirty="0" smtClean="0"/>
              <a:t> them</a:t>
            </a:r>
            <a:r>
              <a:rPr lang="en-SG" dirty="0" smtClean="0"/>
              <a:t> different names, but even with the same names </a:t>
            </a:r>
            <a:r>
              <a:rPr lang="en-US" baseline="0" dirty="0" smtClean="0"/>
              <a:t>(e.g., replace 'x' with 'a' and 'y' with 'b'), </a:t>
            </a:r>
            <a:r>
              <a:rPr lang="en-SG" dirty="0" smtClean="0"/>
              <a:t>they are still different memory slots (</a:t>
            </a:r>
            <a:r>
              <a:rPr lang="en-US" baseline="0" dirty="0" smtClean="0"/>
              <a:t>with different memory addresses). Compiler will be able to differentiate them.</a:t>
            </a:r>
            <a:endParaRPr lang="en-SG" dirty="0" smtClean="0"/>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38</a:t>
            </a:fld>
            <a:endParaRPr lang="en-GB"/>
          </a:p>
        </p:txBody>
      </p:sp>
    </p:spTree>
    <p:extLst>
      <p:ext uri="{BB962C8B-B14F-4D97-AF65-F5344CB8AC3E}">
        <p14:creationId xmlns:p14="http://schemas.microsoft.com/office/powerpoint/2010/main" val="19285269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function</a:t>
            </a:r>
            <a:r>
              <a:rPr lang="en-US" baseline="0" dirty="0" smtClean="0"/>
              <a:t> prototype, you may just give the type of parameters and skip their names. You may even put parameter names there, but will be ignored by the compiler.</a:t>
            </a:r>
            <a:endParaRPr lang="en-SG" dirty="0" smtClean="0"/>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39</a:t>
            </a:fld>
            <a:endParaRPr lang="en-GB"/>
          </a:p>
        </p:txBody>
      </p:sp>
    </p:spTree>
    <p:extLst>
      <p:ext uri="{BB962C8B-B14F-4D97-AF65-F5344CB8AC3E}">
        <p14:creationId xmlns:p14="http://schemas.microsoft.com/office/powerpoint/2010/main" val="19285269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smtClean="0"/>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40</a:t>
            </a:fld>
            <a:endParaRPr lang="en-GB"/>
          </a:p>
        </p:txBody>
      </p:sp>
    </p:spTree>
    <p:extLst>
      <p:ext uri="{BB962C8B-B14F-4D97-AF65-F5344CB8AC3E}">
        <p14:creationId xmlns:p14="http://schemas.microsoft.com/office/powerpoint/2010/main" val="19285269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function takes no parameter, then parameter</a:t>
            </a:r>
            <a:r>
              <a:rPr lang="en-US" baseline="0" dirty="0" smtClean="0"/>
              <a:t> list can be empty or "void".</a:t>
            </a:r>
          </a:p>
          <a:p>
            <a:r>
              <a:rPr lang="en-US" baseline="0" dirty="0" smtClean="0"/>
              <a:t>When all statements are executed, a function returns to caller naturally. Or if a "return" statement is met, control will also return to the caller instantly.</a:t>
            </a:r>
          </a:p>
          <a:p>
            <a:r>
              <a:rPr lang="en-US" baseline="0" dirty="0" smtClean="0"/>
              <a:t>As a programmer, it’s your design how many parameters a function will take and whether it will return a value or not.</a:t>
            </a:r>
            <a:endParaRPr lang="en-SG" dirty="0" smtClean="0"/>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41</a:t>
            </a:fld>
            <a:endParaRPr lang="en-GB"/>
          </a:p>
        </p:txBody>
      </p:sp>
    </p:spTree>
    <p:extLst>
      <p:ext uri="{BB962C8B-B14F-4D97-AF65-F5344CB8AC3E}">
        <p14:creationId xmlns:p14="http://schemas.microsoft.com/office/powerpoint/2010/main" val="1928526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p:spPr>
        <p:txBody>
          <a:bodyPr/>
          <a:lstStyle/>
          <a:p>
            <a:pPr marL="0" indent="0" eaLnBrk="1" hangingPunct="1">
              <a:buFont typeface="Calibri" pitchFamily="34" charset="0"/>
              <a:buNone/>
            </a:pPr>
            <a:r>
              <a:rPr lang="en-US" dirty="0" smtClean="0"/>
              <a:t>In C language, </a:t>
            </a:r>
            <a:r>
              <a:rPr lang="en-US" dirty="0" err="1" smtClean="0"/>
              <a:t>scanf</a:t>
            </a:r>
            <a:r>
              <a:rPr lang="en-US" dirty="0" smtClean="0"/>
              <a:t> is</a:t>
            </a:r>
            <a:r>
              <a:rPr lang="en-US" baseline="0" dirty="0" smtClean="0"/>
              <a:t> used to read data from standard input channel (keyboard); </a:t>
            </a:r>
            <a:r>
              <a:rPr lang="en-US" baseline="0" dirty="0" err="1" smtClean="0"/>
              <a:t>printf</a:t>
            </a:r>
            <a:r>
              <a:rPr lang="en-US" baseline="0" dirty="0" smtClean="0"/>
              <a:t> is used to print out data to standard output channel </a:t>
            </a:r>
            <a:r>
              <a:rPr lang="en-US" baseline="0" smtClean="0"/>
              <a:t>(monitor).</a:t>
            </a:r>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p:spPr>
        <p:txBody>
          <a:bodyPr/>
          <a:lstStyle/>
          <a:p>
            <a:pPr eaLnBrk="1" hangingPunct="1"/>
            <a:endParaRPr lang="en-US" smtClean="0">
              <a:cs typeface="Arial" pitchFamily="34" charset="0"/>
            </a:endParaRPr>
          </a:p>
          <a:p>
            <a:pPr eaLnBrk="1" hangingPunct="1"/>
            <a:endParaRPr lang="en-US" smtClean="0">
              <a:cs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p:spPr>
        <p:txBody>
          <a:bodyPr/>
          <a:lstStyle/>
          <a:p>
            <a:pPr marL="0" indent="0" eaLnBrk="1" hangingPunct="1">
              <a:buFont typeface="Calibri" pitchFamily="34" charset="0"/>
              <a:buNone/>
            </a:pPr>
            <a:r>
              <a:rPr lang="en-US" dirty="0" smtClean="0">
                <a:cs typeface="Arial" pitchFamily="34" charset="0"/>
              </a:rPr>
              <a:t>You may apply top-down design approach to see how you can solve the task step by step. Two major steps are implemented as two functions in the</a:t>
            </a:r>
            <a:r>
              <a:rPr lang="en-US" baseline="0" dirty="0" smtClean="0">
                <a:cs typeface="Arial" pitchFamily="34" charset="0"/>
              </a:rPr>
              <a:t> given skeleton file (but with minor errors).</a:t>
            </a:r>
          </a:p>
          <a:p>
            <a:pPr marL="0" indent="0" eaLnBrk="1" hangingPunct="1">
              <a:buFont typeface="Calibri" pitchFamily="34" charset="0"/>
              <a:buNone/>
            </a:pPr>
            <a:r>
              <a:rPr lang="en-US" baseline="0" dirty="0" smtClean="0">
                <a:cs typeface="Arial" pitchFamily="34" charset="0"/>
              </a:rPr>
              <a:t>Of course, you can have other designs. For example, treat the computation part as one major step only and define one </a:t>
            </a:r>
            <a:r>
              <a:rPr lang="en-US" baseline="0" smtClean="0">
                <a:cs typeface="Arial" pitchFamily="34" charset="0"/>
              </a:rPr>
              <a:t>function for </a:t>
            </a:r>
            <a:r>
              <a:rPr lang="en-US" baseline="0" dirty="0" smtClean="0">
                <a:cs typeface="Arial" pitchFamily="34" charset="0"/>
              </a:rPr>
              <a:t>it.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p:spPr>
        <p:txBody>
          <a:bodyPr/>
          <a:lstStyle/>
          <a:p>
            <a:pPr eaLnBrk="1" hangingPunct="1"/>
            <a:endParaRPr lang="en-US" smtClean="0">
              <a:cs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SG"/>
              <a:t>CS1010</a:t>
            </a:r>
            <a:r>
              <a:t> Programming Methodology</a:t>
            </a: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w="9525"/>
        </p:spPr>
        <p:txBody>
          <a:bodyPr/>
          <a:lstStyle/>
          <a:p>
            <a:pPr marL="226778" indent="-226778" eaLnBrk="1" hangingPunct="1"/>
            <a:endParaRPr lang="en-SG"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SG"/>
              <a:t>CS1010</a:t>
            </a:r>
            <a:r>
              <a:rPr/>
              <a:t> Programming Methodology</a:t>
            </a: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p:spPr>
        <p:txBody>
          <a:bodyPr/>
          <a:lstStyle/>
          <a:p>
            <a:pPr eaLnBrk="1" hangingPunct="1"/>
            <a:endParaRPr lang="en-US" smtClean="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p:spPr>
        <p:txBody>
          <a:bodyPr/>
          <a:lstStyle/>
          <a:p>
            <a:pPr marL="0" marR="0" indent="0" algn="l" defTabSz="914400" rtl="0" eaLnBrk="1" fontAlgn="base" latinLnBrk="0" hangingPunct="1">
              <a:lnSpc>
                <a:spcPct val="100000"/>
              </a:lnSpc>
              <a:spcBef>
                <a:spcPct val="30000"/>
              </a:spcBef>
              <a:spcAft>
                <a:spcPct val="0"/>
              </a:spcAft>
              <a:buClrTx/>
              <a:buSzTx/>
              <a:buFont typeface="+mj-lt"/>
              <a:buNone/>
              <a:tabLst/>
              <a:defRPr/>
            </a:pPr>
            <a:r>
              <a:rPr lang="en-US" sz="1200" dirty="0" smtClean="0"/>
              <a:t>Side notes: address of variable "age" varies each time a program is run. </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p:spPr>
        <p:txBody>
          <a:bodyPr/>
          <a:lstStyle/>
          <a:p>
            <a:pPr eaLnBrk="1" hangingPunct="1"/>
            <a:r>
              <a:rPr lang="en-US" dirty="0" smtClean="0"/>
              <a:t>Demo</a:t>
            </a:r>
            <a:r>
              <a:rPr lang="en-US" baseline="0" dirty="0" smtClean="0"/>
              <a:t> using Week1_MileToKm.c:</a:t>
            </a:r>
          </a:p>
          <a:p>
            <a:pPr eaLnBrk="1" hangingPunct="1"/>
            <a:r>
              <a:rPr lang="en-US" baseline="0" dirty="0" smtClean="0"/>
              <a:t>    </a:t>
            </a:r>
            <a:r>
              <a:rPr lang="en-US" dirty="0" smtClean="0"/>
              <a:t> with</a:t>
            </a:r>
            <a:r>
              <a:rPr lang="en-US" baseline="0" dirty="0" smtClean="0"/>
              <a:t> / with out '\n' </a:t>
            </a:r>
          </a:p>
          <a:p>
            <a:pPr marL="171450" indent="-171450" eaLnBrk="1" hangingPunct="1">
              <a:buFont typeface="Arial" charset="0"/>
              <a:buChar char="•"/>
            </a:pPr>
            <a:r>
              <a:rPr lang="en-US" baseline="0" dirty="0" smtClean="0"/>
              <a:t>open two SSH windows</a:t>
            </a:r>
          </a:p>
          <a:p>
            <a:pPr marL="171450" indent="-171450" eaLnBrk="1" hangingPunct="1">
              <a:buFont typeface="Arial" charset="0"/>
              <a:buChar char="•"/>
            </a:pPr>
            <a:r>
              <a:rPr lang="en-US" baseline="0" dirty="0" smtClean="0"/>
              <a:t>Use &lt;tab&gt; for auto-completion</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cs typeface="Arial"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grpSp>
      </p:grpSp>
      <p:sp>
        <p:nvSpPr>
          <p:cNvPr id="2990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9902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3733800" y="6248400"/>
            <a:ext cx="2133600" cy="457200"/>
          </a:xfrm>
        </p:spPr>
        <p:txBody>
          <a:bodyPr/>
          <a:lstStyle>
            <a:lvl1pPr>
              <a:defRPr/>
            </a:lvl1pPr>
          </a:lstStyle>
          <a:p>
            <a:pPr>
              <a:defRPr/>
            </a:pPr>
            <a:endParaRPr lang="en-US">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r>
              <a:rPr lang="en-US" smtClean="0">
                <a:solidFill>
                  <a:srgbClr val="000000"/>
                </a:solidFill>
              </a:rPr>
              <a:t>CS1010 Programming Methodology</a:t>
            </a:r>
            <a:endParaRPr lang="en-US" dirty="0">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a:defRPr/>
            </a:pPr>
            <a:r>
              <a:rPr lang="en-SG" dirty="0" smtClean="0">
                <a:solidFill>
                  <a:srgbClr val="000000"/>
                </a:solidFill>
              </a:rPr>
              <a:t>Week7 - </a:t>
            </a:r>
            <a:fld id="{826CE3FE-375E-445E-AA3D-D35679B60A26}" type="slidenum">
              <a:rPr lang="en-SG" smtClean="0">
                <a:solidFill>
                  <a:srgbClr val="000000"/>
                </a:solidFill>
              </a:rPr>
              <a:pPr>
                <a:defRPr/>
              </a:pPr>
              <a:t>‹#›</a:t>
            </a:fld>
            <a:endParaRPr lang="en-SG" dirty="0">
              <a:solidFill>
                <a:srgbClr val="000000"/>
              </a:solidFill>
            </a:endParaRPr>
          </a:p>
        </p:txBody>
      </p:sp>
    </p:spTree>
    <p:extLst>
      <p:ext uri="{BB962C8B-B14F-4D97-AF65-F5344CB8AC3E}">
        <p14:creationId xmlns:p14="http://schemas.microsoft.com/office/powerpoint/2010/main" val="3151298915"/>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smtClean="0">
                <a:solidFill>
                  <a:srgbClr val="000000"/>
                </a:solidFill>
              </a:rPr>
              <a:t>CS1010 Programming Methodology</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r>
              <a:rPr lang="en-SG" dirty="0" smtClean="0">
                <a:solidFill>
                  <a:srgbClr val="000000"/>
                </a:solidFill>
              </a:rPr>
              <a:t>Week7 - </a:t>
            </a:r>
            <a:fld id="{461F7DA4-E785-4767-93C1-DDEE6C0EE7F1}" type="slidenum">
              <a:rPr lang="en-SG" smtClean="0">
                <a:solidFill>
                  <a:srgbClr val="000000"/>
                </a:solidFill>
              </a:rPr>
              <a:pPr>
                <a:defRPr/>
              </a:pPr>
              <a:t>‹#›</a:t>
            </a:fld>
            <a:endParaRPr lang="en-SG" dirty="0">
              <a:solidFill>
                <a:srgbClr val="000000"/>
              </a:solidFill>
            </a:endParaRPr>
          </a:p>
        </p:txBody>
      </p:sp>
      <p:sp>
        <p:nvSpPr>
          <p:cNvPr id="6" name="Date Placeholder 5"/>
          <p:cNvSpPr>
            <a:spLocks noGrp="1"/>
          </p:cNvSpPr>
          <p:nvPr>
            <p:ph type="dt" sz="half" idx="12"/>
          </p:nvPr>
        </p:nvSpPr>
        <p:spPr>
          <a:xfrm>
            <a:off x="37338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4648182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smtClean="0">
                <a:solidFill>
                  <a:srgbClr val="000000"/>
                </a:solidFill>
              </a:rPr>
              <a:t>CS1010 Programming Methodology</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r>
              <a:rPr lang="en-SG" dirty="0" smtClean="0">
                <a:solidFill>
                  <a:srgbClr val="000000"/>
                </a:solidFill>
              </a:rPr>
              <a:t>Week7 - </a:t>
            </a:r>
            <a:fld id="{AE4AE2DD-CB43-4D67-B111-C6B44100661B}" type="slidenum">
              <a:rPr lang="en-SG" smtClean="0">
                <a:solidFill>
                  <a:srgbClr val="000000"/>
                </a:solidFill>
              </a:rPr>
              <a:pPr>
                <a:defRPr/>
              </a:pPr>
              <a:t>‹#›</a:t>
            </a:fld>
            <a:endParaRPr lang="en-SG" dirty="0">
              <a:solidFill>
                <a:srgbClr val="000000"/>
              </a:solidFill>
            </a:endParaRPr>
          </a:p>
        </p:txBody>
      </p:sp>
      <p:sp>
        <p:nvSpPr>
          <p:cNvPr id="6" name="Date Placeholder 5"/>
          <p:cNvSpPr>
            <a:spLocks noGrp="1"/>
          </p:cNvSpPr>
          <p:nvPr>
            <p:ph type="dt" sz="half" idx="12"/>
          </p:nvPr>
        </p:nvSpPr>
        <p:spPr>
          <a:xfrm>
            <a:off x="37338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186435925"/>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6860"/>
            <a:ext cx="8229600" cy="808894"/>
          </a:xfrm>
        </p:spPr>
        <p:txBody>
          <a:bodyPr/>
          <a:lstStyle>
            <a:lvl1pPr>
              <a:defRPr sz="4000">
                <a:solidFill>
                  <a:srgbClr val="9933FF"/>
                </a:solidFill>
                <a:latin typeface="Garamond"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495800"/>
          </a:xfrm>
        </p:spPr>
        <p:txBody>
          <a:bodyPr/>
          <a:lstStyle>
            <a:lvl1pPr>
              <a:defRPr sz="2400">
                <a:solidFill>
                  <a:srgbClr val="0000FF"/>
                </a:solidFill>
              </a:defRPr>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pPr>
              <a:defRPr/>
            </a:pPr>
            <a:r>
              <a:rPr lang="en-US" smtClean="0">
                <a:solidFill>
                  <a:srgbClr val="000000"/>
                </a:solidFill>
              </a:rPr>
              <a:t>CS1010 Programming Methodology</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lang="en-US" sz="1000">
                <a:latin typeface="+mj-lt"/>
              </a:defRPr>
            </a:lvl1pPr>
          </a:lstStyle>
          <a:p>
            <a:pPr>
              <a:defRPr/>
            </a:pPr>
            <a:r>
              <a:rPr lang="en-SG" dirty="0" smtClean="0">
                <a:solidFill>
                  <a:srgbClr val="000000"/>
                </a:solidFill>
              </a:rPr>
              <a:t>Week7 - </a:t>
            </a:r>
            <a:fld id="{CC4E50E2-CD7E-4F2D-86CF-4347527F4E5E}" type="slidenum">
              <a:rPr lang="en-SG" smtClean="0">
                <a:solidFill>
                  <a:srgbClr val="000000"/>
                </a:solidFill>
              </a:rPr>
              <a:pPr>
                <a:defRPr/>
              </a:pPr>
              <a:t>‹#›</a:t>
            </a:fld>
            <a:endParaRPr lang="en-SG" dirty="0">
              <a:solidFill>
                <a:srgbClr val="000000"/>
              </a:solidFill>
            </a:endParaRPr>
          </a:p>
        </p:txBody>
      </p:sp>
      <p:sp>
        <p:nvSpPr>
          <p:cNvPr id="6" name="Date Placeholder 5"/>
          <p:cNvSpPr>
            <a:spLocks noGrp="1"/>
          </p:cNvSpPr>
          <p:nvPr>
            <p:ph type="dt" sz="half" idx="12"/>
          </p:nvPr>
        </p:nvSpPr>
        <p:spPr>
          <a:xfrm>
            <a:off x="3886200" y="6248400"/>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4200485539"/>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685800" y="6248400"/>
            <a:ext cx="2895600" cy="457200"/>
          </a:xfrm>
        </p:spPr>
        <p:txBody>
          <a:bodyPr/>
          <a:lstStyle>
            <a:lvl1pPr>
              <a:defRPr/>
            </a:lvl1pPr>
          </a:lstStyle>
          <a:p>
            <a:pPr>
              <a:defRPr/>
            </a:pPr>
            <a:r>
              <a:rPr lang="en-US" smtClean="0">
                <a:solidFill>
                  <a:srgbClr val="000000"/>
                </a:solidFill>
              </a:rPr>
              <a:t>CS1010 Programming Methodology</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r>
              <a:rPr lang="en-SG" dirty="0" smtClean="0">
                <a:solidFill>
                  <a:srgbClr val="000000"/>
                </a:solidFill>
              </a:rPr>
              <a:t>Week7 - </a:t>
            </a:r>
            <a:fld id="{800716AC-4F37-4C88-8C16-B6749FEA0787}" type="slidenum">
              <a:rPr lang="en-SG" smtClean="0">
                <a:solidFill>
                  <a:srgbClr val="000000"/>
                </a:solidFill>
              </a:rPr>
              <a:pPr>
                <a:defRPr/>
              </a:pPr>
              <a:t>‹#›</a:t>
            </a:fld>
            <a:endParaRPr lang="en-SG" dirty="0">
              <a:solidFill>
                <a:srgbClr val="000000"/>
              </a:solidFill>
            </a:endParaRPr>
          </a:p>
        </p:txBody>
      </p:sp>
      <p:sp>
        <p:nvSpPr>
          <p:cNvPr id="6" name="Date Placeholder 5"/>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058593082"/>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US" smtClean="0">
                <a:solidFill>
                  <a:srgbClr val="000000"/>
                </a:solidFill>
              </a:rPr>
              <a:t>CS1010 Programming Methodology</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r>
              <a:rPr lang="en-SG" dirty="0" smtClean="0">
                <a:solidFill>
                  <a:srgbClr val="000000"/>
                </a:solidFill>
              </a:rPr>
              <a:t>Week7 - </a:t>
            </a:r>
            <a:fld id="{913F7633-FA9A-4B79-B148-3A435B79BE92}" type="slidenum">
              <a:rPr lang="en-SG" smtClean="0">
                <a:solidFill>
                  <a:srgbClr val="000000"/>
                </a:solidFill>
              </a:rPr>
              <a:pPr>
                <a:defRPr/>
              </a:pPr>
              <a:t>‹#›</a:t>
            </a:fld>
            <a:endParaRPr lang="en-SG" dirty="0">
              <a:solidFill>
                <a:srgbClr val="000000"/>
              </a:solidFill>
            </a:endParaRPr>
          </a:p>
        </p:txBody>
      </p:sp>
      <p:sp>
        <p:nvSpPr>
          <p:cNvPr id="7" name="Date Placeholder 6"/>
          <p:cNvSpPr>
            <a:spLocks noGrp="1"/>
          </p:cNvSpPr>
          <p:nvPr>
            <p:ph type="dt" sz="half" idx="12"/>
          </p:nvPr>
        </p:nvSpPr>
        <p:spPr>
          <a:xfrm>
            <a:off x="3657600" y="6248400"/>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41727077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pPr>
              <a:defRPr/>
            </a:pPr>
            <a:r>
              <a:rPr lang="en-US" smtClean="0">
                <a:solidFill>
                  <a:srgbClr val="000000"/>
                </a:solidFill>
              </a:rPr>
              <a:t>CS1010 Programming Methodology</a:t>
            </a:r>
            <a:endParaRPr lang="en-US" dirty="0">
              <a:solidFill>
                <a:srgbClr val="000000"/>
              </a:solidFill>
            </a:endParaRPr>
          </a:p>
        </p:txBody>
      </p:sp>
      <p:sp>
        <p:nvSpPr>
          <p:cNvPr id="8" name="Slide Number Placeholder 7"/>
          <p:cNvSpPr>
            <a:spLocks noGrp="1"/>
          </p:cNvSpPr>
          <p:nvPr>
            <p:ph type="sldNum" sz="quarter" idx="11"/>
          </p:nvPr>
        </p:nvSpPr>
        <p:spPr/>
        <p:txBody>
          <a:bodyPr/>
          <a:lstStyle>
            <a:lvl1pPr>
              <a:defRPr/>
            </a:lvl1pPr>
          </a:lstStyle>
          <a:p>
            <a:pPr>
              <a:defRPr/>
            </a:pPr>
            <a:r>
              <a:rPr lang="en-SG" dirty="0" smtClean="0">
                <a:solidFill>
                  <a:srgbClr val="000000"/>
                </a:solidFill>
              </a:rPr>
              <a:t>Week7 - </a:t>
            </a:r>
            <a:fld id="{C5D31353-C467-438B-BDCD-8971BD904CDA}" type="slidenum">
              <a:rPr lang="en-SG" smtClean="0">
                <a:solidFill>
                  <a:srgbClr val="000000"/>
                </a:solidFill>
              </a:rPr>
              <a:pPr>
                <a:defRPr/>
              </a:pPr>
              <a:t>‹#›</a:t>
            </a:fld>
            <a:endParaRPr lang="en-SG" dirty="0">
              <a:solidFill>
                <a:srgbClr val="000000"/>
              </a:solidFill>
            </a:endParaRPr>
          </a:p>
        </p:txBody>
      </p:sp>
      <p:sp>
        <p:nvSpPr>
          <p:cNvPr id="9" name="Date Placeholder 8"/>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100732114"/>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pPr>
              <a:defRPr/>
            </a:pPr>
            <a:r>
              <a:rPr lang="en-US" smtClean="0">
                <a:solidFill>
                  <a:srgbClr val="000000"/>
                </a:solidFill>
              </a:rPr>
              <a:t>CS1010 Programming Methodology</a:t>
            </a:r>
            <a:endParaRPr lang="en-US" dirty="0">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pPr>
              <a:defRPr/>
            </a:pPr>
            <a:r>
              <a:rPr lang="en-SG" dirty="0" smtClean="0">
                <a:solidFill>
                  <a:srgbClr val="000000"/>
                </a:solidFill>
              </a:rPr>
              <a:t>Week7 - </a:t>
            </a:r>
            <a:fld id="{4E794475-146A-4151-98FD-9FB37E3BD9B5}" type="slidenum">
              <a:rPr lang="en-SG" smtClean="0">
                <a:solidFill>
                  <a:srgbClr val="000000"/>
                </a:solidFill>
              </a:rPr>
              <a:pPr>
                <a:defRPr/>
              </a:pPr>
              <a:t>‹#›</a:t>
            </a:fld>
            <a:endParaRPr lang="en-SG" dirty="0">
              <a:solidFill>
                <a:srgbClr val="000000"/>
              </a:solidFill>
            </a:endParaRPr>
          </a:p>
        </p:txBody>
      </p:sp>
      <p:sp>
        <p:nvSpPr>
          <p:cNvPr id="5" name="Date Placeholder 4"/>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572278398"/>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85800" y="6248400"/>
            <a:ext cx="2895600" cy="457200"/>
          </a:xfrm>
        </p:spPr>
        <p:txBody>
          <a:bodyPr/>
          <a:lstStyle>
            <a:lvl1pPr>
              <a:defRPr b="1"/>
            </a:lvl1pPr>
          </a:lstStyle>
          <a:p>
            <a:pPr>
              <a:defRPr/>
            </a:pPr>
            <a:r>
              <a:rPr lang="en-US" smtClean="0">
                <a:solidFill>
                  <a:srgbClr val="000000"/>
                </a:solidFill>
              </a:rPr>
              <a:t>CS1010 Programming Methodology</a:t>
            </a:r>
            <a:endParaRPr lang="en-US" dirty="0">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pPr>
              <a:defRPr/>
            </a:pPr>
            <a:r>
              <a:rPr lang="en-SG" dirty="0" smtClean="0">
                <a:solidFill>
                  <a:srgbClr val="000000"/>
                </a:solidFill>
              </a:rPr>
              <a:t>Week7 - </a:t>
            </a:r>
            <a:fld id="{461FDE17-95F1-419A-811B-E077D6D3FC46}" type="slidenum">
              <a:rPr lang="en-SG" smtClean="0">
                <a:solidFill>
                  <a:srgbClr val="000000"/>
                </a:solidFill>
              </a:rPr>
              <a:pPr>
                <a:defRPr/>
              </a:pPr>
              <a:t>‹#›</a:t>
            </a:fld>
            <a:endParaRPr lang="en-SG" dirty="0">
              <a:solidFill>
                <a:srgbClr val="000000"/>
              </a:solidFill>
            </a:endParaRPr>
          </a:p>
        </p:txBody>
      </p:sp>
      <p:sp>
        <p:nvSpPr>
          <p:cNvPr id="4" name="Date Placeholder 3"/>
          <p:cNvSpPr>
            <a:spLocks noGrp="1"/>
          </p:cNvSpPr>
          <p:nvPr>
            <p:ph type="dt" sz="half" idx="12"/>
          </p:nvPr>
        </p:nvSpPr>
        <p:spPr>
          <a:xfrm>
            <a:off x="39624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284236080"/>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smtClean="0">
                <a:solidFill>
                  <a:srgbClr val="000000"/>
                </a:solidFill>
              </a:rPr>
              <a:t>CS1010 Programming Methodology</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r>
              <a:rPr lang="en-SG" dirty="0" smtClean="0">
                <a:solidFill>
                  <a:srgbClr val="000000"/>
                </a:solidFill>
              </a:rPr>
              <a:t>Week7 - </a:t>
            </a:r>
            <a:fld id="{01AEEA43-EA58-40EC-9E4F-1E15BDE5C153}" type="slidenum">
              <a:rPr lang="en-SG" smtClean="0">
                <a:solidFill>
                  <a:srgbClr val="000000"/>
                </a:solidFill>
              </a:rPr>
              <a:pPr>
                <a:defRPr/>
              </a:pPr>
              <a:t>‹#›</a:t>
            </a:fld>
            <a:endParaRPr lang="en-SG" dirty="0">
              <a:solidFill>
                <a:srgbClr val="000000"/>
              </a:solidFill>
            </a:endParaRPr>
          </a:p>
        </p:txBody>
      </p:sp>
      <p:sp>
        <p:nvSpPr>
          <p:cNvPr id="7" name="Date Placeholder 6"/>
          <p:cNvSpPr>
            <a:spLocks noGrp="1"/>
          </p:cNvSpPr>
          <p:nvPr>
            <p:ph type="dt" sz="half" idx="12"/>
          </p:nvPr>
        </p:nvSpPr>
        <p:spPr>
          <a:xfrm>
            <a:off x="38862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504347014"/>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533400" y="6248400"/>
            <a:ext cx="2895600" cy="457200"/>
          </a:xfrm>
        </p:spPr>
        <p:txBody>
          <a:bodyPr/>
          <a:lstStyle>
            <a:lvl1pPr>
              <a:defRPr/>
            </a:lvl1pPr>
          </a:lstStyle>
          <a:p>
            <a:pPr>
              <a:defRPr/>
            </a:pPr>
            <a:r>
              <a:rPr lang="en-US" smtClean="0">
                <a:solidFill>
                  <a:srgbClr val="000000"/>
                </a:solidFill>
              </a:rPr>
              <a:t>CS1010 Programming Methodology</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r>
              <a:rPr lang="en-SG" dirty="0" smtClean="0">
                <a:solidFill>
                  <a:srgbClr val="000000"/>
                </a:solidFill>
              </a:rPr>
              <a:t>Week7 - </a:t>
            </a:r>
            <a:fld id="{6373D4F9-297F-4108-81F6-C65B1F81EABD}" type="slidenum">
              <a:rPr lang="en-SG" smtClean="0">
                <a:solidFill>
                  <a:srgbClr val="000000"/>
                </a:solidFill>
              </a:rPr>
              <a:pPr>
                <a:defRPr/>
              </a:pPr>
              <a:t>‹#›</a:t>
            </a:fld>
            <a:endParaRPr lang="en-SG" dirty="0">
              <a:solidFill>
                <a:srgbClr val="000000"/>
              </a:solidFill>
            </a:endParaRPr>
          </a:p>
        </p:txBody>
      </p:sp>
      <p:sp>
        <p:nvSpPr>
          <p:cNvPr id="7" name="Date Placeholder 6"/>
          <p:cNvSpPr>
            <a:spLocks noGrp="1"/>
          </p:cNvSpPr>
          <p:nvPr>
            <p:ph type="dt" sz="half" idx="12"/>
          </p:nvPr>
        </p:nvSpPr>
        <p:spPr>
          <a:xfrm>
            <a:off x="40386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164567631"/>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986" name="Rectangle 2"/>
          <p:cNvSpPr>
            <a:spLocks noGrp="1" noChangeArrowheads="1"/>
          </p:cNvSpPr>
          <p:nvPr>
            <p:ph type="ftr" sz="quarter" idx="3"/>
          </p:nvPr>
        </p:nvSpPr>
        <p:spPr bwMode="auto">
          <a:xfrm>
            <a:off x="457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cs typeface="Arial" charset="0"/>
              </a:defRPr>
            </a:lvl1pPr>
          </a:lstStyle>
          <a:p>
            <a:pPr>
              <a:defRPr/>
            </a:pPr>
            <a:r>
              <a:rPr lang="en-US" smtClean="0">
                <a:solidFill>
                  <a:srgbClr val="000000"/>
                </a:solidFill>
              </a:rPr>
              <a:t>CS1010 Programming Methodology</a:t>
            </a:r>
            <a:endParaRPr lang="en-US" dirty="0">
              <a:solidFill>
                <a:srgbClr val="000000"/>
              </a:solidFill>
            </a:endParaRPr>
          </a:p>
        </p:txBody>
      </p:sp>
      <p:sp>
        <p:nvSpPr>
          <p:cNvPr id="29798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lang="en-US" sz="1000">
                <a:latin typeface="+mj-lt"/>
                <a:cs typeface="Arial" charset="0"/>
              </a:defRPr>
            </a:lvl1pPr>
          </a:lstStyle>
          <a:p>
            <a:pPr>
              <a:defRPr/>
            </a:pPr>
            <a:r>
              <a:rPr lang="en-SG" dirty="0" smtClean="0">
                <a:solidFill>
                  <a:srgbClr val="000000"/>
                </a:solidFill>
              </a:rPr>
              <a:t>Week7 - </a:t>
            </a:r>
            <a:fld id="{2BA8DEFE-F8A0-4495-9E9A-55C0FD41D5E9}" type="slidenum">
              <a:rPr lang="en-SG" smtClean="0">
                <a:solidFill>
                  <a:srgbClr val="000000"/>
                </a:solidFill>
              </a:rPr>
              <a:pPr>
                <a:defRPr/>
              </a:pPr>
              <a:t>‹#›</a:t>
            </a:fld>
            <a:endParaRPr lang="en-SG" dirty="0">
              <a:solidFill>
                <a:srgbClr val="000000"/>
              </a:solidFill>
            </a:endParaRPr>
          </a:p>
        </p:txBody>
      </p:sp>
      <p:grpSp>
        <p:nvGrpSpPr>
          <p:cNvPr id="1028" name="Group 4"/>
          <p:cNvGrpSpPr>
            <a:grpSpLocks/>
          </p:cNvGrpSpPr>
          <p:nvPr/>
        </p:nvGrpSpPr>
        <p:grpSpPr bwMode="auto">
          <a:xfrm>
            <a:off x="0" y="0"/>
            <a:ext cx="9144000" cy="546100"/>
            <a:chOff x="0" y="0"/>
            <a:chExt cx="5760" cy="344"/>
          </a:xfrm>
        </p:grpSpPr>
        <p:sp>
          <p:nvSpPr>
            <p:cNvPr id="29798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cs typeface="Arial" charset="0"/>
              </a:endParaRPr>
            </a:p>
          </p:txBody>
        </p:sp>
        <p:sp>
          <p:nvSpPr>
            <p:cNvPr id="29799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29799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rgbClr val="C00000"/>
                </a:solidFill>
                <a:latin typeface="Arial" charset="0"/>
                <a:cs typeface="Arial" charset="0"/>
              </a:endParaRPr>
            </a:p>
          </p:txBody>
        </p:sp>
        <p:sp>
          <p:nvSpPr>
            <p:cNvPr id="29799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rgbClr val="C00000"/>
                </a:solidFill>
                <a:latin typeface="Arial" charset="0"/>
                <a:cs typeface="Arial" charset="0"/>
              </a:endParaRPr>
            </a:p>
          </p:txBody>
        </p:sp>
        <p:sp>
          <p:nvSpPr>
            <p:cNvPr id="29799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rgbClr val="9999CC"/>
                </a:solidFill>
                <a:latin typeface="Arial" charset="0"/>
                <a:cs typeface="Arial" charset="0"/>
              </a:endParaRPr>
            </a:p>
          </p:txBody>
        </p:sp>
        <p:sp>
          <p:nvSpPr>
            <p:cNvPr id="29799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rgbClr val="C00000"/>
                </a:solidFill>
                <a:latin typeface="Arial" charset="0"/>
                <a:cs typeface="Arial" charset="0"/>
              </a:endParaRPr>
            </a:p>
          </p:txBody>
        </p:sp>
        <p:sp>
          <p:nvSpPr>
            <p:cNvPr id="29799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29799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rgbClr val="9999CC"/>
                </a:solidFill>
                <a:latin typeface="Arial" charset="0"/>
                <a:cs typeface="Arial" charset="0"/>
              </a:endParaRPr>
            </a:p>
          </p:txBody>
        </p:sp>
        <p:sp>
          <p:nvSpPr>
            <p:cNvPr id="29799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rgbClr val="9999CC"/>
                </a:solidFill>
                <a:latin typeface="Arial" charset="0"/>
                <a:cs typeface="Arial"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8000" name="Rectangle 16"/>
          <p:cNvSpPr>
            <a:spLocks noGrp="1" noChangeArrowheads="1"/>
          </p:cNvSpPr>
          <p:nvPr>
            <p:ph type="dt" sz="half" idx="2"/>
          </p:nvPr>
        </p:nvSpPr>
        <p:spPr bwMode="auto">
          <a:xfrm>
            <a:off x="35814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solidFill>
                <a:srgbClr val="000000"/>
              </a:solidFill>
            </a:endParaRPr>
          </a:p>
        </p:txBody>
      </p:sp>
    </p:spTree>
    <p:extLst>
      <p:ext uri="{BB962C8B-B14F-4D97-AF65-F5344CB8AC3E}">
        <p14:creationId xmlns:p14="http://schemas.microsoft.com/office/powerpoint/2010/main" val="52767346"/>
      </p:ext>
    </p:extLst>
  </p:cSld>
  <p:clrMap bg1="lt1" tx1="dk1" bg2="lt2" tx2="dk2" accent1="accent1" accent2="accent2" accent3="accent3" accent4="accent4" accent5="accent5" accent6="accent6" hlink="hlink" folHlink="folHlink"/>
  <p:sldLayoutIdLst>
    <p:sldLayoutId id="2147484829" r:id="rId1"/>
    <p:sldLayoutId id="2147484830" r:id="rId2"/>
    <p:sldLayoutId id="2147484831" r:id="rId3"/>
    <p:sldLayoutId id="2147484832" r:id="rId4"/>
    <p:sldLayoutId id="2147484833" r:id="rId5"/>
    <p:sldLayoutId id="2147484834" r:id="rId6"/>
    <p:sldLayoutId id="2147484835" r:id="rId7"/>
    <p:sldLayoutId id="2147484836" r:id="rId8"/>
    <p:sldLayoutId id="2147484837" r:id="rId9"/>
    <p:sldLayoutId id="2147484838" r:id="rId10"/>
    <p:sldLayoutId id="2147484839" r:id="rId11"/>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comp.nus.edu.sg/~cs1010/lab/lab0.htm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hyperlink" Target="https://codes.comp.nus.edu.sg/"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13" descr="Full_Colour_Thumb"/>
          <p:cNvPicPr>
            <a:picLocks noChangeAspect="1" noChangeArrowheads="1"/>
          </p:cNvPicPr>
          <p:nvPr/>
        </p:nvPicPr>
        <p:blipFill>
          <a:blip r:embed="rId3" cstate="print"/>
          <a:srcRect/>
          <a:stretch>
            <a:fillRect/>
          </a:stretch>
        </p:blipFill>
        <p:spPr bwMode="auto">
          <a:xfrm>
            <a:off x="3810000" y="4724400"/>
            <a:ext cx="1600200" cy="887413"/>
          </a:xfrm>
          <a:prstGeom prst="rect">
            <a:avLst/>
          </a:prstGeom>
          <a:noFill/>
          <a:ln w="9525">
            <a:noFill/>
            <a:miter lim="800000"/>
            <a:headEnd/>
            <a:tailEnd/>
          </a:ln>
        </p:spPr>
      </p:pic>
      <p:sp>
        <p:nvSpPr>
          <p:cNvPr id="6" name="Rectangle 2"/>
          <p:cNvSpPr>
            <a:spLocks noGrp="1" noChangeArrowheads="1"/>
          </p:cNvSpPr>
          <p:nvPr>
            <p:ph type="ctrTitle"/>
          </p:nvPr>
        </p:nvSpPr>
        <p:spPr>
          <a:xfrm>
            <a:off x="417744" y="2590800"/>
            <a:ext cx="8153400" cy="1066800"/>
          </a:xfrm>
        </p:spPr>
        <p:txBody>
          <a:bodyPr/>
          <a:lstStyle/>
          <a:p>
            <a:pPr eaLnBrk="1" hangingPunct="1"/>
            <a:r>
              <a:rPr lang="en-GB" sz="3600" b="1" dirty="0" smtClean="0">
                <a:solidFill>
                  <a:srgbClr val="C00000"/>
                </a:solidFill>
              </a:rPr>
              <a:t>CS1010: Programming Methodology</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 name="TextBox 5"/>
          <p:cNvSpPr txBox="1"/>
          <p:nvPr/>
        </p:nvSpPr>
        <p:spPr>
          <a:xfrm>
            <a:off x="1870075" y="3878257"/>
            <a:ext cx="4898715" cy="213135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spcAft>
                <a:spcPts val="300"/>
              </a:spcAft>
            </a:pPr>
            <a:r>
              <a:rPr lang="en-US" sz="2000" b="1" dirty="0">
                <a:solidFill>
                  <a:srgbClr val="0000FF"/>
                </a:solidFill>
                <a:latin typeface="Courier New" pitchFamily="49" charset="0"/>
                <a:cs typeface="Courier New" pitchFamily="49" charset="0"/>
              </a:rPr>
              <a:t>int</a:t>
            </a:r>
            <a:r>
              <a:rPr lang="en-US" sz="2000" b="1" dirty="0">
                <a:solidFill>
                  <a:srgbClr val="C00000"/>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main(</a:t>
            </a:r>
            <a:r>
              <a:rPr lang="en-US" sz="2000" b="1" dirty="0">
                <a:solidFill>
                  <a:srgbClr val="0000FF"/>
                </a:solidFill>
                <a:latin typeface="Courier New" pitchFamily="49" charset="0"/>
                <a:cs typeface="Courier New" pitchFamily="49" charset="0"/>
              </a:rPr>
              <a:t>void</a:t>
            </a:r>
            <a:r>
              <a:rPr lang="en-US" sz="2000" b="1" dirty="0">
                <a:solidFill>
                  <a:schemeClr val="tx1"/>
                </a:solidFill>
                <a:latin typeface="Courier New" pitchFamily="49" charset="0"/>
                <a:cs typeface="Courier New" pitchFamily="49" charset="0"/>
              </a:rPr>
              <a:t>)</a:t>
            </a:r>
          </a:p>
          <a:p>
            <a:pPr>
              <a:spcAft>
                <a:spcPts val="300"/>
              </a:spcAft>
            </a:pPr>
            <a:r>
              <a:rPr lang="en-US" sz="2000" b="1" dirty="0">
                <a:solidFill>
                  <a:schemeClr val="tx1"/>
                </a:solidFill>
                <a:latin typeface="Courier New" pitchFamily="49" charset="0"/>
                <a:cs typeface="Courier New" pitchFamily="49" charset="0"/>
              </a:rPr>
              <a:t>{</a:t>
            </a:r>
          </a:p>
          <a:p>
            <a:pPr>
              <a:spcAft>
                <a:spcPts val="300"/>
              </a:spcAft>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declaration statements</a:t>
            </a:r>
            <a:endParaRPr lang="en-US" sz="2000" b="1" dirty="0">
              <a:solidFill>
                <a:schemeClr val="tx1"/>
              </a:solidFill>
              <a:latin typeface="Courier New" pitchFamily="49" charset="0"/>
              <a:cs typeface="Courier New" pitchFamily="49" charset="0"/>
            </a:endParaRPr>
          </a:p>
          <a:p>
            <a:pPr>
              <a:spcAft>
                <a:spcPts val="300"/>
              </a:spcAft>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executable statements</a:t>
            </a:r>
            <a:endParaRPr lang="en-US" sz="2000" b="1" dirty="0">
              <a:solidFill>
                <a:schemeClr val="tx1"/>
              </a:solidFill>
              <a:latin typeface="Courier New" pitchFamily="49" charset="0"/>
              <a:cs typeface="Courier New" pitchFamily="49" charset="0"/>
            </a:endParaRPr>
          </a:p>
          <a:p>
            <a:pPr>
              <a:spcAft>
                <a:spcPts val="300"/>
              </a:spcAft>
            </a:pPr>
            <a:r>
              <a:rPr lang="en-US" sz="2000" b="1" dirty="0">
                <a:solidFill>
                  <a:srgbClr val="C00000"/>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return</a:t>
            </a:r>
            <a:r>
              <a:rPr lang="en-US" sz="2000" b="1" dirty="0">
                <a:solidFill>
                  <a:srgbClr val="7030A0"/>
                </a:solidFill>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0</a:t>
            </a:r>
            <a:r>
              <a:rPr lang="en-US" sz="2000" b="1" dirty="0">
                <a:solidFill>
                  <a:schemeClr val="tx1"/>
                </a:solidFill>
                <a:latin typeface="Courier New" pitchFamily="49" charset="0"/>
                <a:cs typeface="Courier New" pitchFamily="49" charset="0"/>
              </a:rPr>
              <a:t>;</a:t>
            </a:r>
          </a:p>
          <a:p>
            <a:pPr>
              <a:spcAft>
                <a:spcPts val="300"/>
              </a:spcAft>
            </a:pPr>
            <a:r>
              <a:rPr lang="en-US" sz="2000" b="1" dirty="0">
                <a:solidFill>
                  <a:schemeClr val="tx1"/>
                </a:solidFill>
                <a:latin typeface="Courier New" pitchFamily="49" charset="0"/>
                <a:cs typeface="Courier New" pitchFamily="49" charset="0"/>
              </a:rPr>
              <a:t>}</a:t>
            </a:r>
            <a:endParaRPr lang="en-SG" sz="2000" b="1" dirty="0">
              <a:solidFill>
                <a:schemeClr val="tx1"/>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GB" dirty="0" smtClean="0"/>
              <a:t>6. </a:t>
            </a:r>
            <a:r>
              <a:rPr lang="en-GB" dirty="0"/>
              <a:t>Program </a:t>
            </a:r>
            <a:r>
              <a:rPr lang="en-GB" dirty="0" smtClean="0"/>
              <a:t>Structure: </a:t>
            </a:r>
            <a:r>
              <a:rPr lang="en-GB" dirty="0"/>
              <a:t>Compute (1/9)</a:t>
            </a:r>
            <a:endParaRPr lang="en-SG" dirty="0"/>
          </a:p>
        </p:txBody>
      </p:sp>
      <p:sp>
        <p:nvSpPr>
          <p:cNvPr id="3" name="Content Placeholder 2"/>
          <p:cNvSpPr>
            <a:spLocks noGrp="1"/>
          </p:cNvSpPr>
          <p:nvPr>
            <p:ph idx="1"/>
          </p:nvPr>
        </p:nvSpPr>
        <p:spPr>
          <a:xfrm>
            <a:off x="457200" y="1371600"/>
            <a:ext cx="8229600" cy="2345257"/>
          </a:xfrm>
        </p:spPr>
        <p:txBody>
          <a:bodyPr>
            <a:spAutoFit/>
          </a:bodyPr>
          <a:lstStyle/>
          <a:p>
            <a:pPr eaLnBrk="1" hangingPunct="1">
              <a:buSzPct val="80000"/>
            </a:pPr>
            <a:r>
              <a:rPr lang="en-US" dirty="0"/>
              <a:t>Computation </a:t>
            </a:r>
            <a:r>
              <a:rPr lang="en-US" dirty="0" smtClean="0"/>
              <a:t>is done inside function(s</a:t>
            </a:r>
            <a:r>
              <a:rPr lang="en-US" dirty="0"/>
              <a:t>)</a:t>
            </a:r>
          </a:p>
          <a:p>
            <a:pPr marL="882650" lvl="1" indent="-342900" eaLnBrk="1" hangingPunct="1">
              <a:buSzPct val="60000"/>
              <a:buFont typeface="Wingdings" pitchFamily="2" charset="2"/>
              <a:buChar char="q"/>
            </a:pPr>
            <a:r>
              <a:rPr lang="en-US" b="1" dirty="0" err="1">
                <a:solidFill>
                  <a:srgbClr val="C00000"/>
                </a:solidFill>
                <a:latin typeface="Courier New" pitchFamily="49" charset="0"/>
                <a:cs typeface="Courier New" pitchFamily="49" charset="0"/>
              </a:rPr>
              <a:t>int</a:t>
            </a:r>
            <a:r>
              <a:rPr lang="en-US" b="1" dirty="0">
                <a:solidFill>
                  <a:srgbClr val="C00000"/>
                </a:solidFill>
                <a:latin typeface="Courier New" pitchFamily="49" charset="0"/>
                <a:cs typeface="Courier New" pitchFamily="49" charset="0"/>
              </a:rPr>
              <a:t> main (void)</a:t>
            </a:r>
            <a:r>
              <a:rPr lang="en-US" dirty="0">
                <a:solidFill>
                  <a:srgbClr val="C00000"/>
                </a:solidFill>
              </a:rPr>
              <a:t> </a:t>
            </a:r>
          </a:p>
          <a:p>
            <a:pPr lvl="2" indent="-457200" eaLnBrk="1" hangingPunct="1">
              <a:buSzPct val="120000"/>
              <a:buNone/>
            </a:pPr>
            <a:r>
              <a:rPr lang="en-US" dirty="0"/>
              <a:t>     	is a special function where execution </a:t>
            </a:r>
            <a:r>
              <a:rPr lang="en-US" dirty="0" smtClean="0"/>
              <a:t>starts.</a:t>
            </a:r>
            <a:endParaRPr lang="en-US" dirty="0"/>
          </a:p>
          <a:p>
            <a:pPr eaLnBrk="1" hangingPunct="1">
              <a:buSzPct val="80000"/>
            </a:pPr>
            <a:r>
              <a:rPr lang="en-US" dirty="0"/>
              <a:t>A function body has two major parts:</a:t>
            </a:r>
          </a:p>
          <a:p>
            <a:pPr marL="882650" lvl="1" indent="-342900" eaLnBrk="1" hangingPunct="1">
              <a:buSzPct val="60000"/>
              <a:buFont typeface="Wingdings" pitchFamily="2" charset="2"/>
              <a:buChar char="q"/>
            </a:pPr>
            <a:r>
              <a:rPr lang="en-US" dirty="0">
                <a:solidFill>
                  <a:srgbClr val="006600"/>
                </a:solidFill>
              </a:rPr>
              <a:t>declarations:</a:t>
            </a:r>
            <a:r>
              <a:rPr lang="en-US" dirty="0"/>
              <a:t> tell compiler what type of memory cells needed</a:t>
            </a:r>
          </a:p>
          <a:p>
            <a:pPr marL="882650" lvl="1" indent="-342900" eaLnBrk="1" hangingPunct="1">
              <a:buSzPct val="60000"/>
              <a:buFont typeface="Wingdings" pitchFamily="2" charset="2"/>
              <a:buChar char="q"/>
            </a:pPr>
            <a:r>
              <a:rPr lang="en-US" dirty="0">
                <a:solidFill>
                  <a:srgbClr val="0000FF"/>
                </a:solidFill>
              </a:rPr>
              <a:t>executable</a:t>
            </a:r>
            <a:r>
              <a:rPr lang="en-US" dirty="0"/>
              <a:t>: describe the processing on the memory </a:t>
            </a:r>
            <a:r>
              <a:rPr lang="en-US" dirty="0" smtClean="0"/>
              <a:t>cells</a:t>
            </a:r>
            <a:endParaRPr lang="en-SG" dirty="0"/>
          </a:p>
        </p:txBody>
      </p:sp>
      <p:sp>
        <p:nvSpPr>
          <p:cNvPr id="9"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10</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85980"/>
          </a:xfrm>
        </p:spPr>
        <p:txBody>
          <a:bodyPr wrap="square">
            <a:spAutoFit/>
          </a:bodyPr>
          <a:lstStyle/>
          <a:p>
            <a:r>
              <a:rPr lang="en-US" sz="2800" dirty="0">
                <a:solidFill>
                  <a:schemeClr val="tx1"/>
                </a:solidFill>
              </a:rPr>
              <a:t>Declaration </a:t>
            </a:r>
            <a:r>
              <a:rPr lang="en-US" sz="2800" dirty="0" smtClean="0">
                <a:solidFill>
                  <a:schemeClr val="tx1"/>
                </a:solidFill>
              </a:rPr>
              <a:t>Statements</a:t>
            </a:r>
          </a:p>
          <a:p>
            <a:pPr lvl="1">
              <a:buFont typeface="Wingdings" pitchFamily="2" charset="2"/>
              <a:buChar char="q"/>
            </a:pPr>
            <a:r>
              <a:rPr lang="en-US" sz="2200" dirty="0">
                <a:solidFill>
                  <a:srgbClr val="C00000"/>
                </a:solidFill>
              </a:rPr>
              <a:t>Part 1: Standard Data </a:t>
            </a:r>
            <a:r>
              <a:rPr lang="en-US" sz="2200" dirty="0" smtClean="0">
                <a:solidFill>
                  <a:srgbClr val="C00000"/>
                </a:solidFill>
              </a:rPr>
              <a:t>Types</a:t>
            </a:r>
          </a:p>
          <a:p>
            <a:pPr lvl="2">
              <a:buFont typeface="Wingdings" pitchFamily="2" charset="2"/>
              <a:buChar char="q"/>
            </a:pPr>
            <a:r>
              <a:rPr lang="en-US" sz="2000" dirty="0">
                <a:solidFill>
                  <a:srgbClr val="0000FF"/>
                </a:solidFill>
              </a:rPr>
              <a:t>data type</a:t>
            </a:r>
            <a:r>
              <a:rPr lang="en-US" sz="2000" dirty="0"/>
              <a:t>: tells computer how to store a particular value in memory and what operations can be performed on the value</a:t>
            </a:r>
            <a:r>
              <a:rPr lang="en-US" sz="2000" dirty="0" smtClean="0"/>
              <a:t>.</a:t>
            </a:r>
          </a:p>
          <a:p>
            <a:pPr lvl="2">
              <a:buFont typeface="Wingdings" pitchFamily="2" charset="2"/>
              <a:buChar char="q"/>
            </a:pPr>
            <a:r>
              <a:rPr lang="en-US" sz="2000" dirty="0" err="1" smtClean="0">
                <a:solidFill>
                  <a:srgbClr val="0000FF"/>
                </a:solidFill>
              </a:rPr>
              <a:t>int</a:t>
            </a:r>
            <a:endParaRPr lang="en-US" sz="2000" dirty="0" smtClean="0">
              <a:solidFill>
                <a:srgbClr val="0000FF"/>
              </a:solidFill>
            </a:endParaRPr>
          </a:p>
          <a:p>
            <a:pPr lvl="3">
              <a:buFont typeface="Wingdings" pitchFamily="2" charset="2"/>
              <a:buChar char="v"/>
            </a:pPr>
            <a:r>
              <a:rPr lang="en-US" sz="1800" dirty="0"/>
              <a:t>32 bits, hence value between -2,147,483,648 (-2</a:t>
            </a:r>
            <a:r>
              <a:rPr lang="en-US" sz="1800" baseline="30000" dirty="0"/>
              <a:t>31</a:t>
            </a:r>
            <a:r>
              <a:rPr lang="en-US" sz="1800" dirty="0"/>
              <a:t>)  through +2,147,483,647 (2</a:t>
            </a:r>
            <a:r>
              <a:rPr lang="en-US" sz="1800" baseline="30000" dirty="0"/>
              <a:t>31</a:t>
            </a:r>
            <a:r>
              <a:rPr lang="en-US" sz="1800" dirty="0"/>
              <a:t> – 1)</a:t>
            </a:r>
            <a:endParaRPr lang="en-US" sz="1800" dirty="0" smtClean="0">
              <a:solidFill>
                <a:srgbClr val="0000FF"/>
              </a:solidFill>
            </a:endParaRPr>
          </a:p>
          <a:p>
            <a:pPr lvl="2">
              <a:buFont typeface="Wingdings" pitchFamily="2" charset="2"/>
              <a:buChar char="q"/>
            </a:pPr>
            <a:r>
              <a:rPr lang="en-US" sz="2000" dirty="0">
                <a:solidFill>
                  <a:srgbClr val="0000FF"/>
                </a:solidFill>
              </a:rPr>
              <a:t>float</a:t>
            </a:r>
            <a:r>
              <a:rPr lang="en-US" sz="2000" dirty="0">
                <a:solidFill>
                  <a:srgbClr val="C00000"/>
                </a:solidFill>
              </a:rPr>
              <a:t>  </a:t>
            </a:r>
            <a:r>
              <a:rPr lang="en-US" sz="2000" dirty="0"/>
              <a:t>(and also </a:t>
            </a:r>
            <a:r>
              <a:rPr lang="en-US" sz="2000" dirty="0">
                <a:solidFill>
                  <a:srgbClr val="0000FF"/>
                </a:solidFill>
              </a:rPr>
              <a:t>double</a:t>
            </a:r>
            <a:r>
              <a:rPr lang="en-US" sz="2000" dirty="0" smtClean="0"/>
              <a:t>)</a:t>
            </a:r>
          </a:p>
          <a:p>
            <a:pPr lvl="3">
              <a:buFont typeface="Wingdings" pitchFamily="2" charset="2"/>
              <a:buChar char="v"/>
            </a:pPr>
            <a:r>
              <a:rPr lang="en-US" sz="1800" dirty="0"/>
              <a:t>an abstraction for real </a:t>
            </a:r>
            <a:r>
              <a:rPr lang="en-US" sz="1800" dirty="0" smtClean="0"/>
              <a:t>numbers</a:t>
            </a:r>
          </a:p>
          <a:p>
            <a:pPr lvl="3">
              <a:buFont typeface="Wingdings" pitchFamily="2" charset="2"/>
              <a:buChar char="v"/>
            </a:pPr>
            <a:r>
              <a:rPr lang="en-US" sz="1800" dirty="0" smtClean="0"/>
              <a:t>3.14159</a:t>
            </a:r>
          </a:p>
          <a:p>
            <a:pPr lvl="3">
              <a:buFont typeface="Wingdings" pitchFamily="2" charset="2"/>
              <a:buChar char="v"/>
            </a:pPr>
            <a:r>
              <a:rPr lang="en-US" sz="1800" dirty="0"/>
              <a:t>15.0e-4 or 15.0E-4 </a:t>
            </a:r>
            <a:r>
              <a:rPr lang="en-US" sz="1800" dirty="0" smtClean="0"/>
              <a:t>(</a:t>
            </a:r>
            <a:r>
              <a:rPr lang="en-US" sz="1800" dirty="0"/>
              <a:t>value is 0.0015)</a:t>
            </a:r>
            <a:endParaRPr lang="en-US" sz="1800" dirty="0" smtClean="0"/>
          </a:p>
          <a:p>
            <a:pPr lvl="2">
              <a:buFont typeface="Wingdings" pitchFamily="2" charset="2"/>
              <a:buChar char="q"/>
            </a:pPr>
            <a:r>
              <a:rPr lang="en-US" sz="2000" dirty="0">
                <a:solidFill>
                  <a:srgbClr val="0000FF"/>
                </a:solidFill>
              </a:rPr>
              <a:t>char</a:t>
            </a:r>
            <a:endParaRPr lang="en-US" sz="2000" dirty="0" smtClean="0"/>
          </a:p>
          <a:p>
            <a:pPr lvl="3">
              <a:buFont typeface="Wingdings" pitchFamily="2" charset="2"/>
              <a:buChar char="v"/>
            </a:pPr>
            <a:r>
              <a:rPr lang="en-US" sz="1800" dirty="0" smtClean="0"/>
              <a:t>a character</a:t>
            </a:r>
            <a:r>
              <a:rPr lang="en-US" sz="1800" dirty="0"/>
              <a:t>, which is a letter, a digit, or a special </a:t>
            </a:r>
            <a:r>
              <a:rPr lang="en-US" sz="1800" dirty="0" smtClean="0"/>
              <a:t>symbol</a:t>
            </a:r>
          </a:p>
          <a:p>
            <a:pPr lvl="3">
              <a:buFont typeface="Wingdings" pitchFamily="2" charset="2"/>
              <a:buChar char="v"/>
            </a:pPr>
            <a:r>
              <a:rPr lang="en-US" sz="1800" dirty="0">
                <a:solidFill>
                  <a:srgbClr val="006600"/>
                </a:solidFill>
              </a:rPr>
              <a:t>'A'     'z'      '2'    '9'     '*'      '?'    ' </a:t>
            </a:r>
            <a:r>
              <a:rPr lang="en-US" sz="1800" dirty="0" smtClean="0">
                <a:solidFill>
                  <a:srgbClr val="006600"/>
                </a:solidFill>
              </a:rPr>
              <a:t> '</a:t>
            </a:r>
            <a:endParaRPr lang="en-SG" sz="1800" dirty="0"/>
          </a:p>
        </p:txBody>
      </p:sp>
      <p:sp>
        <p:nvSpPr>
          <p:cNvPr id="2" name="Title 1"/>
          <p:cNvSpPr>
            <a:spLocks noGrp="1"/>
          </p:cNvSpPr>
          <p:nvPr>
            <p:ph type="title"/>
          </p:nvPr>
        </p:nvSpPr>
        <p:spPr/>
        <p:txBody>
          <a:bodyPr/>
          <a:lstStyle/>
          <a:p>
            <a:r>
              <a:rPr lang="en-GB" dirty="0"/>
              <a:t>6. Program Structure: Compute (2/9)</a:t>
            </a:r>
            <a:endParaRPr lang="en-SG" dirty="0"/>
          </a:p>
        </p:txBody>
      </p:sp>
      <p:sp>
        <p:nvSpPr>
          <p:cNvPr id="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11</a:t>
            </a:fld>
            <a:endParaRPr lang="en-US" sz="1000" dirty="0">
              <a:solidFill>
                <a:srgbClr val="000000"/>
              </a:solidFill>
            </a:endParaRPr>
          </a:p>
        </p:txBody>
      </p:sp>
      <p:pic>
        <p:nvPicPr>
          <p:cNvPr id="880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604" y="1594119"/>
            <a:ext cx="2714625" cy="352425"/>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0673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dissolve">
                                      <p:cBhvr>
                                        <p:cTn id="18" dur="500"/>
                                        <p:tgtEl>
                                          <p:spTgt spid="3">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dissolve">
                                      <p:cBhvr>
                                        <p:cTn id="21" dur="500"/>
                                        <p:tgtEl>
                                          <p:spTgt spid="3">
                                            <p:txEl>
                                              <p:pRg st="7" end="7"/>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dissolv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dissolve">
                                      <p:cBhvr>
                                        <p:cTn id="29" dur="500"/>
                                        <p:tgtEl>
                                          <p:spTgt spid="3">
                                            <p:txEl>
                                              <p:pRg st="9" end="9"/>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dissolve">
                                      <p:cBhvr>
                                        <p:cTn id="32" dur="500"/>
                                        <p:tgtEl>
                                          <p:spTgt spid="3">
                                            <p:txEl>
                                              <p:pRg st="10" end="10"/>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dissolve">
                                      <p:cBhvr>
                                        <p:cTn id="3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371600"/>
            <a:ext cx="8229600" cy="4992136"/>
          </a:xfrm>
        </p:spPr>
        <p:txBody>
          <a:bodyPr wrap="square">
            <a:spAutoFit/>
          </a:bodyPr>
          <a:lstStyle/>
          <a:p>
            <a:r>
              <a:rPr lang="en-US" sz="2800" dirty="0">
                <a:solidFill>
                  <a:schemeClr val="tx1"/>
                </a:solidFill>
              </a:rPr>
              <a:t>Declaration </a:t>
            </a:r>
            <a:r>
              <a:rPr lang="en-US" sz="2800" dirty="0" smtClean="0">
                <a:solidFill>
                  <a:schemeClr val="tx1"/>
                </a:solidFill>
              </a:rPr>
              <a:t>Statements</a:t>
            </a:r>
          </a:p>
          <a:p>
            <a:pPr lvl="1">
              <a:buFont typeface="Wingdings" pitchFamily="2" charset="2"/>
              <a:buChar char="q"/>
            </a:pPr>
            <a:r>
              <a:rPr lang="en-US" sz="2200" dirty="0">
                <a:solidFill>
                  <a:srgbClr val="C00000"/>
                </a:solidFill>
              </a:rPr>
              <a:t>Part 2: Identifier</a:t>
            </a:r>
            <a:endParaRPr lang="en-US" sz="2200" dirty="0" smtClean="0">
              <a:solidFill>
                <a:srgbClr val="C00000"/>
              </a:solidFill>
            </a:endParaRPr>
          </a:p>
          <a:p>
            <a:pPr lvl="2">
              <a:buFont typeface="Wingdings" pitchFamily="2" charset="2"/>
              <a:buChar char="q"/>
            </a:pPr>
            <a:r>
              <a:rPr lang="en-US" sz="2000" dirty="0" smtClean="0">
                <a:solidFill>
                  <a:srgbClr val="0000FF"/>
                </a:solidFill>
              </a:rPr>
              <a:t>Identifier</a:t>
            </a:r>
            <a:r>
              <a:rPr lang="en-US" sz="2000" dirty="0" smtClean="0"/>
              <a:t>: </a:t>
            </a:r>
            <a:r>
              <a:rPr lang="en-SG" sz="2000" dirty="0"/>
              <a:t>to be used as </a:t>
            </a:r>
            <a:r>
              <a:rPr lang="en-SG" sz="2000" dirty="0" smtClean="0"/>
              <a:t>a variable name </a:t>
            </a:r>
            <a:r>
              <a:rPr lang="en-SG" sz="2000" dirty="0"/>
              <a:t>or </a:t>
            </a:r>
            <a:r>
              <a:rPr lang="en-SG" sz="2000" dirty="0" smtClean="0"/>
              <a:t>a function name.</a:t>
            </a:r>
          </a:p>
          <a:p>
            <a:pPr lvl="2">
              <a:buFont typeface="Wingdings" pitchFamily="2" charset="2"/>
              <a:buChar char="q"/>
            </a:pPr>
            <a:r>
              <a:rPr lang="en-US" sz="2000" dirty="0">
                <a:solidFill>
                  <a:srgbClr val="0000FF"/>
                </a:solidFill>
              </a:rPr>
              <a:t>Reserved words </a:t>
            </a:r>
            <a:r>
              <a:rPr lang="en-US" sz="2000" dirty="0"/>
              <a:t>(or </a:t>
            </a:r>
            <a:r>
              <a:rPr lang="en-US" sz="2000" dirty="0">
                <a:solidFill>
                  <a:srgbClr val="0000FF"/>
                </a:solidFill>
              </a:rPr>
              <a:t>keywords</a:t>
            </a:r>
            <a:r>
              <a:rPr lang="en-US" sz="2000" dirty="0"/>
              <a:t>)</a:t>
            </a:r>
            <a:endParaRPr lang="en-US" sz="2000" dirty="0" smtClean="0">
              <a:solidFill>
                <a:srgbClr val="0000FF"/>
              </a:solidFill>
            </a:endParaRPr>
          </a:p>
          <a:p>
            <a:pPr lvl="3">
              <a:spcBef>
                <a:spcPts val="432"/>
              </a:spcBef>
              <a:buFont typeface="Wingdings" pitchFamily="2" charset="2"/>
              <a:buChar char="v"/>
            </a:pPr>
            <a:r>
              <a:rPr lang="en-US" sz="2000" dirty="0"/>
              <a:t>e.g. </a:t>
            </a:r>
            <a:r>
              <a:rPr lang="en-US" sz="2000" dirty="0" err="1">
                <a:solidFill>
                  <a:srgbClr val="C00000"/>
                </a:solidFill>
                <a:latin typeface="Calibri" pitchFamily="34" charset="0"/>
                <a:cs typeface="Calibri" pitchFamily="34" charset="0"/>
              </a:rPr>
              <a:t>int</a:t>
            </a:r>
            <a:r>
              <a:rPr lang="en-US" sz="2000" dirty="0"/>
              <a:t>, </a:t>
            </a:r>
            <a:r>
              <a:rPr lang="en-US" sz="2000" dirty="0">
                <a:solidFill>
                  <a:srgbClr val="C00000"/>
                </a:solidFill>
                <a:latin typeface="Calibri" pitchFamily="34" charset="0"/>
                <a:cs typeface="Calibri" pitchFamily="34" charset="0"/>
              </a:rPr>
              <a:t>void</a:t>
            </a:r>
            <a:r>
              <a:rPr lang="en-US" sz="2000" dirty="0"/>
              <a:t>, </a:t>
            </a:r>
            <a:r>
              <a:rPr lang="en-US" sz="2000" dirty="0">
                <a:solidFill>
                  <a:srgbClr val="C00000"/>
                </a:solidFill>
                <a:latin typeface="Calibri" pitchFamily="34" charset="0"/>
                <a:cs typeface="Calibri" pitchFamily="34" charset="0"/>
              </a:rPr>
              <a:t>double</a:t>
            </a:r>
            <a:r>
              <a:rPr lang="en-US" sz="2000" dirty="0"/>
              <a:t>, </a:t>
            </a:r>
            <a:r>
              <a:rPr lang="en-US" sz="2000" dirty="0">
                <a:solidFill>
                  <a:srgbClr val="C00000"/>
                </a:solidFill>
                <a:latin typeface="Calibri" pitchFamily="34" charset="0"/>
                <a:cs typeface="Calibri" pitchFamily="34" charset="0"/>
              </a:rPr>
              <a:t>return</a:t>
            </a:r>
          </a:p>
          <a:p>
            <a:pPr lvl="2">
              <a:buFont typeface="Wingdings" pitchFamily="2" charset="2"/>
              <a:buChar char="q"/>
            </a:pPr>
            <a:r>
              <a:rPr lang="en-US" sz="2000" dirty="0">
                <a:solidFill>
                  <a:srgbClr val="0000FF"/>
                </a:solidFill>
              </a:rPr>
              <a:t>Standard identifier</a:t>
            </a:r>
            <a:endParaRPr lang="en-US" sz="2000" dirty="0" smtClean="0"/>
          </a:p>
          <a:p>
            <a:pPr lvl="3">
              <a:spcBef>
                <a:spcPts val="432"/>
              </a:spcBef>
              <a:buFont typeface="Wingdings" pitchFamily="2" charset="2"/>
              <a:buChar char="v"/>
            </a:pPr>
            <a:r>
              <a:rPr lang="en-US" sz="1800" dirty="0"/>
              <a:t>e.g. </a:t>
            </a:r>
            <a:r>
              <a:rPr lang="en-US" sz="2000" dirty="0">
                <a:solidFill>
                  <a:srgbClr val="C00000"/>
                </a:solidFill>
                <a:latin typeface="Calibri" pitchFamily="34" charset="0"/>
                <a:cs typeface="Calibri" pitchFamily="34" charset="0"/>
              </a:rPr>
              <a:t>printf</a:t>
            </a:r>
            <a:r>
              <a:rPr lang="en-US" sz="1800" dirty="0"/>
              <a:t>, </a:t>
            </a:r>
            <a:r>
              <a:rPr lang="en-US" sz="2000" dirty="0" err="1">
                <a:solidFill>
                  <a:srgbClr val="C00000"/>
                </a:solidFill>
                <a:latin typeface="Calibri" pitchFamily="34" charset="0"/>
                <a:cs typeface="Calibri" pitchFamily="34" charset="0"/>
              </a:rPr>
              <a:t>scanf</a:t>
            </a:r>
            <a:endParaRPr lang="en-US" sz="2000" dirty="0">
              <a:solidFill>
                <a:srgbClr val="C00000"/>
              </a:solidFill>
              <a:latin typeface="Calibri" pitchFamily="34" charset="0"/>
              <a:cs typeface="Calibri" pitchFamily="34" charset="0"/>
            </a:endParaRPr>
          </a:p>
          <a:p>
            <a:pPr lvl="2">
              <a:buFont typeface="Wingdings" pitchFamily="2" charset="2"/>
              <a:buChar char="q"/>
            </a:pPr>
            <a:r>
              <a:rPr lang="en-US" sz="2000" dirty="0">
                <a:solidFill>
                  <a:srgbClr val="0000FF"/>
                </a:solidFill>
              </a:rPr>
              <a:t>User-defined identifier</a:t>
            </a:r>
            <a:endParaRPr lang="en-US" sz="2000" dirty="0" smtClean="0"/>
          </a:p>
          <a:p>
            <a:pPr lvl="3">
              <a:buFont typeface="Wingdings" pitchFamily="2" charset="2"/>
              <a:buChar char="v"/>
            </a:pPr>
            <a:r>
              <a:rPr lang="en-US" sz="1800" dirty="0" smtClean="0"/>
              <a:t>avoid </a:t>
            </a:r>
            <a:r>
              <a:rPr lang="en-US" sz="1800" dirty="0"/>
              <a:t>reserved words and standard identifiers</a:t>
            </a:r>
            <a:endParaRPr lang="en-US" sz="1800" dirty="0" smtClean="0"/>
          </a:p>
          <a:p>
            <a:pPr lvl="3">
              <a:buFont typeface="Wingdings" pitchFamily="2" charset="2"/>
              <a:buChar char="v"/>
            </a:pPr>
            <a:r>
              <a:rPr lang="en-US" sz="1800" dirty="0" smtClean="0"/>
              <a:t>consist </a:t>
            </a:r>
            <a:r>
              <a:rPr lang="en-US" sz="1800" dirty="0"/>
              <a:t>only of letters, digits and </a:t>
            </a:r>
            <a:r>
              <a:rPr lang="en-US" sz="1800" dirty="0" smtClean="0"/>
              <a:t>underscores</a:t>
            </a:r>
          </a:p>
          <a:p>
            <a:pPr lvl="3">
              <a:buFont typeface="Wingdings" pitchFamily="2" charset="2"/>
              <a:buChar char="v"/>
            </a:pPr>
            <a:r>
              <a:rPr lang="en-US" sz="1800" dirty="0" smtClean="0"/>
              <a:t>must </a:t>
            </a:r>
            <a:r>
              <a:rPr lang="en-US" sz="1800" dirty="0"/>
              <a:t>not begin with a </a:t>
            </a:r>
            <a:r>
              <a:rPr lang="en-US" sz="1800" dirty="0" smtClean="0"/>
              <a:t>digit</a:t>
            </a:r>
          </a:p>
          <a:p>
            <a:pPr lvl="3">
              <a:buFont typeface="Wingdings" pitchFamily="2" charset="2"/>
              <a:buChar char="v"/>
            </a:pPr>
            <a:r>
              <a:rPr lang="en-US" sz="1800" dirty="0" smtClean="0"/>
              <a:t>case-sensitive</a:t>
            </a:r>
          </a:p>
          <a:p>
            <a:pPr marL="1255712" lvl="3" indent="0" eaLnBrk="1" hangingPunct="1">
              <a:spcBef>
                <a:spcPct val="0"/>
              </a:spcBef>
              <a:buSzPct val="60000"/>
              <a:buNone/>
            </a:pPr>
            <a:r>
              <a:rPr lang="en-US" sz="1800" dirty="0" smtClean="0"/>
              <a:t>	e.g</a:t>
            </a:r>
            <a:r>
              <a:rPr lang="en-US" sz="1800" dirty="0"/>
              <a:t>.  </a:t>
            </a:r>
            <a:r>
              <a:rPr lang="en-US" sz="1800" i="1" dirty="0"/>
              <a:t>invalid:</a:t>
            </a:r>
            <a:r>
              <a:rPr lang="en-US" sz="1800" dirty="0">
                <a:solidFill>
                  <a:srgbClr val="00B050"/>
                </a:solidFill>
              </a:rPr>
              <a:t> </a:t>
            </a:r>
            <a:r>
              <a:rPr lang="en-US" sz="1800" dirty="0">
                <a:solidFill>
                  <a:srgbClr val="1818FF"/>
                </a:solidFill>
              </a:rPr>
              <a:t>1Letter</a:t>
            </a:r>
            <a:r>
              <a:rPr lang="en-US" sz="1800" dirty="0"/>
              <a:t>,</a:t>
            </a:r>
            <a:r>
              <a:rPr lang="en-US" sz="1800" dirty="0">
                <a:solidFill>
                  <a:srgbClr val="00B050"/>
                </a:solidFill>
              </a:rPr>
              <a:t> </a:t>
            </a:r>
            <a:r>
              <a:rPr lang="en-US" sz="1800" dirty="0">
                <a:solidFill>
                  <a:srgbClr val="006600"/>
                </a:solidFill>
              </a:rPr>
              <a:t>double</a:t>
            </a:r>
            <a:r>
              <a:rPr lang="en-US" sz="1800" dirty="0"/>
              <a:t>, </a:t>
            </a:r>
            <a:r>
              <a:rPr lang="en-US" sz="1800" dirty="0" err="1">
                <a:solidFill>
                  <a:srgbClr val="006600"/>
                </a:solidFill>
              </a:rPr>
              <a:t>int</a:t>
            </a:r>
            <a:r>
              <a:rPr lang="en-US" sz="1800" dirty="0"/>
              <a:t>,</a:t>
            </a:r>
            <a:r>
              <a:rPr lang="en-US" sz="1800" dirty="0">
                <a:solidFill>
                  <a:srgbClr val="00B050"/>
                </a:solidFill>
              </a:rPr>
              <a:t> </a:t>
            </a:r>
            <a:r>
              <a:rPr lang="en-US" sz="1800" dirty="0">
                <a:solidFill>
                  <a:srgbClr val="1818FF"/>
                </a:solidFill>
              </a:rPr>
              <a:t>TWO*FOUR</a:t>
            </a:r>
            <a:r>
              <a:rPr lang="en-US" sz="1800" dirty="0"/>
              <a:t>,</a:t>
            </a:r>
            <a:r>
              <a:rPr lang="en-US" sz="1800" dirty="0">
                <a:solidFill>
                  <a:srgbClr val="00B050"/>
                </a:solidFill>
              </a:rPr>
              <a:t> </a:t>
            </a:r>
            <a:r>
              <a:rPr lang="en-US" sz="1800" dirty="0" err="1">
                <a:solidFill>
                  <a:srgbClr val="006600"/>
                </a:solidFill>
              </a:rPr>
              <a:t>joe’s</a:t>
            </a:r>
            <a:endParaRPr lang="en-US" sz="1800" dirty="0">
              <a:solidFill>
                <a:srgbClr val="006600"/>
              </a:solidFill>
            </a:endParaRPr>
          </a:p>
          <a:p>
            <a:pPr lvl="3" indent="-344488" eaLnBrk="1" hangingPunct="1">
              <a:spcBef>
                <a:spcPct val="0"/>
              </a:spcBef>
              <a:buSzPct val="120000"/>
              <a:buNone/>
            </a:pPr>
            <a:r>
              <a:rPr lang="en-US" sz="1800" dirty="0">
                <a:solidFill>
                  <a:srgbClr val="00B050"/>
                </a:solidFill>
              </a:rPr>
              <a:t>		  </a:t>
            </a:r>
            <a:r>
              <a:rPr lang="en-US" sz="1800" dirty="0" smtClean="0">
                <a:solidFill>
                  <a:srgbClr val="00B050"/>
                </a:solidFill>
              </a:rPr>
              <a:t>     </a:t>
            </a:r>
            <a:r>
              <a:rPr lang="en-US" sz="1800" i="1" dirty="0"/>
              <a:t>valid: </a:t>
            </a:r>
            <a:r>
              <a:rPr lang="en-US" sz="1800" dirty="0">
                <a:solidFill>
                  <a:srgbClr val="00B050"/>
                </a:solidFill>
              </a:rPr>
              <a:t> </a:t>
            </a:r>
            <a:r>
              <a:rPr lang="en-US" sz="1800" dirty="0" err="1">
                <a:solidFill>
                  <a:srgbClr val="1818FF"/>
                </a:solidFill>
              </a:rPr>
              <a:t>maxEntries</a:t>
            </a:r>
            <a:r>
              <a:rPr lang="en-US" sz="1800" dirty="0"/>
              <a:t>,</a:t>
            </a:r>
            <a:r>
              <a:rPr lang="en-US" sz="1800" dirty="0">
                <a:solidFill>
                  <a:srgbClr val="00B050"/>
                </a:solidFill>
              </a:rPr>
              <a:t> </a:t>
            </a:r>
            <a:r>
              <a:rPr lang="en-US" sz="1800" dirty="0">
                <a:solidFill>
                  <a:srgbClr val="006600"/>
                </a:solidFill>
              </a:rPr>
              <a:t>_X1234</a:t>
            </a:r>
            <a:r>
              <a:rPr lang="en-US" sz="1800" dirty="0"/>
              <a:t>,</a:t>
            </a:r>
            <a:r>
              <a:rPr lang="en-US" sz="1800" dirty="0">
                <a:solidFill>
                  <a:srgbClr val="00B050"/>
                </a:solidFill>
              </a:rPr>
              <a:t> </a:t>
            </a:r>
            <a:r>
              <a:rPr lang="en-US" sz="1800" dirty="0" err="1">
                <a:solidFill>
                  <a:srgbClr val="1818FF"/>
                </a:solidFill>
              </a:rPr>
              <a:t>this_IS_a_long_name</a:t>
            </a:r>
            <a:endParaRPr lang="en-SG" sz="1800" dirty="0"/>
          </a:p>
        </p:txBody>
      </p:sp>
      <p:sp>
        <p:nvSpPr>
          <p:cNvPr id="2" name="Title 1"/>
          <p:cNvSpPr>
            <a:spLocks noGrp="1"/>
          </p:cNvSpPr>
          <p:nvPr>
            <p:ph type="title"/>
          </p:nvPr>
        </p:nvSpPr>
        <p:spPr/>
        <p:txBody>
          <a:bodyPr/>
          <a:lstStyle/>
          <a:p>
            <a:r>
              <a:rPr lang="en-SG" dirty="0" smtClean="0"/>
              <a:t>6. </a:t>
            </a:r>
            <a:r>
              <a:rPr lang="en-SG" dirty="0"/>
              <a:t>Program </a:t>
            </a:r>
            <a:r>
              <a:rPr lang="en-SG" dirty="0" smtClean="0"/>
              <a:t>Structure: </a:t>
            </a:r>
            <a:r>
              <a:rPr lang="en-SG" dirty="0"/>
              <a:t>Compute (3/9)</a:t>
            </a:r>
          </a:p>
        </p:txBody>
      </p:sp>
      <p:sp>
        <p:nvSpPr>
          <p:cNvPr id="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8"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12</a:t>
            </a:fld>
            <a:endParaRPr lang="en-US" sz="1000" dirty="0">
              <a:solidFill>
                <a:srgbClr val="000000"/>
              </a:solidFill>
            </a:endParaRP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4604" y="1594119"/>
            <a:ext cx="2714625" cy="352425"/>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17512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dissolve">
                                      <p:cBhvr>
                                        <p:cTn id="7" dur="500"/>
                                        <p:tgtEl>
                                          <p:spTgt spid="4">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dissolve">
                                      <p:cBhvr>
                                        <p:cTn id="10" dur="500"/>
                                        <p:tgtEl>
                                          <p:spTgt spid="4">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dissolve">
                                      <p:cBhvr>
                                        <p:cTn id="15" dur="500"/>
                                        <p:tgtEl>
                                          <p:spTgt spid="4">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animEffect transition="in" filter="dissolve">
                                      <p:cBhvr>
                                        <p:cTn id="18" dur="500"/>
                                        <p:tgtEl>
                                          <p:spTgt spid="4">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animEffect transition="in" filter="dissolve">
                                      <p:cBhvr>
                                        <p:cTn id="23" dur="500"/>
                                        <p:tgtEl>
                                          <p:spTgt spid="4">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dissolve">
                                      <p:cBhvr>
                                        <p:cTn id="28" dur="500"/>
                                        <p:tgtEl>
                                          <p:spTgt spid="4">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dissolv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xEl>
                                              <p:pRg st="10" end="10"/>
                                            </p:txEl>
                                          </p:spTgt>
                                        </p:tgtEl>
                                        <p:attrNameLst>
                                          <p:attrName>style.visibility</p:attrName>
                                        </p:attrNameLst>
                                      </p:cBhvr>
                                      <p:to>
                                        <p:strVal val="visible"/>
                                      </p:to>
                                    </p:set>
                                    <p:animEffect transition="in" filter="dissolve">
                                      <p:cBhvr>
                                        <p:cTn id="38" dur="500"/>
                                        <p:tgtEl>
                                          <p:spTgt spid="4">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Effect transition="in" filter="dissolve">
                                      <p:cBhvr>
                                        <p:cTn id="43" dur="500"/>
                                        <p:tgtEl>
                                          <p:spTgt spid="4">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4">
                                            <p:txEl>
                                              <p:pRg st="12" end="12"/>
                                            </p:txEl>
                                          </p:spTgt>
                                        </p:tgtEl>
                                        <p:attrNameLst>
                                          <p:attrName>style.visibility</p:attrName>
                                        </p:attrNameLst>
                                      </p:cBhvr>
                                      <p:to>
                                        <p:strVal val="visible"/>
                                      </p:to>
                                    </p:set>
                                    <p:animEffect transition="in" filter="dissolve">
                                      <p:cBhvr>
                                        <p:cTn id="48" dur="500"/>
                                        <p:tgtEl>
                                          <p:spTgt spid="4">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animEffect transition="in" filter="dissolve">
                                      <p:cBhvr>
                                        <p:cTn id="5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6. </a:t>
            </a:r>
            <a:r>
              <a:rPr lang="en-SG" dirty="0"/>
              <a:t>Program </a:t>
            </a:r>
            <a:r>
              <a:rPr lang="en-SG" dirty="0" smtClean="0"/>
              <a:t>Structure: </a:t>
            </a:r>
            <a:r>
              <a:rPr lang="en-SG" dirty="0"/>
              <a:t>Compute </a:t>
            </a:r>
            <a:r>
              <a:rPr lang="en-SG" dirty="0" smtClean="0"/>
              <a:t>(4/9</a:t>
            </a:r>
            <a:r>
              <a:rPr lang="en-SG" dirty="0"/>
              <a:t>)</a:t>
            </a:r>
          </a:p>
        </p:txBody>
      </p:sp>
      <p:sp>
        <p:nvSpPr>
          <p:cNvPr id="4" name="Content Placeholder 2"/>
          <p:cNvSpPr>
            <a:spLocks noGrp="1"/>
          </p:cNvSpPr>
          <p:nvPr>
            <p:ph idx="1"/>
          </p:nvPr>
        </p:nvSpPr>
        <p:spPr>
          <a:xfrm>
            <a:off x="457200" y="1371600"/>
            <a:ext cx="8229600" cy="2000548"/>
          </a:xfrm>
        </p:spPr>
        <p:txBody>
          <a:bodyPr wrap="square">
            <a:spAutoFit/>
          </a:bodyPr>
          <a:lstStyle/>
          <a:p>
            <a:r>
              <a:rPr lang="en-US" sz="2800" dirty="0">
                <a:solidFill>
                  <a:schemeClr val="tx1"/>
                </a:solidFill>
              </a:rPr>
              <a:t>Executable Statements</a:t>
            </a:r>
            <a:endParaRPr lang="en-US" sz="2800" dirty="0" smtClean="0">
              <a:solidFill>
                <a:schemeClr val="tx1"/>
              </a:solidFill>
            </a:endParaRPr>
          </a:p>
          <a:p>
            <a:pPr lvl="1">
              <a:buFont typeface="Wingdings" pitchFamily="2" charset="2"/>
              <a:buChar char="q"/>
            </a:pPr>
            <a:r>
              <a:rPr lang="en-US" sz="2200" dirty="0">
                <a:solidFill>
                  <a:srgbClr val="0000FF"/>
                </a:solidFill>
              </a:rPr>
              <a:t>I/O statements </a:t>
            </a:r>
            <a:r>
              <a:rPr lang="en-US" sz="2200" dirty="0"/>
              <a:t>(e.g. </a:t>
            </a:r>
            <a:r>
              <a:rPr lang="en-US" sz="2200" dirty="0">
                <a:solidFill>
                  <a:srgbClr val="C00000"/>
                </a:solidFill>
              </a:rPr>
              <a:t>printf</a:t>
            </a:r>
            <a:r>
              <a:rPr lang="en-US" sz="2200" dirty="0"/>
              <a:t>,</a:t>
            </a:r>
            <a:r>
              <a:rPr lang="en-US" sz="2200" dirty="0">
                <a:solidFill>
                  <a:srgbClr val="0000FF"/>
                </a:solidFill>
              </a:rPr>
              <a:t> </a:t>
            </a:r>
            <a:r>
              <a:rPr lang="en-US" sz="2200" dirty="0" err="1">
                <a:solidFill>
                  <a:srgbClr val="C00000"/>
                </a:solidFill>
              </a:rPr>
              <a:t>scanf</a:t>
            </a:r>
            <a:r>
              <a:rPr lang="en-US" sz="2200" dirty="0" smtClean="0"/>
              <a:t>)</a:t>
            </a:r>
          </a:p>
          <a:p>
            <a:pPr lvl="1">
              <a:buFont typeface="Wingdings" pitchFamily="2" charset="2"/>
              <a:buChar char="q"/>
            </a:pPr>
            <a:r>
              <a:rPr lang="en-US" sz="2200" dirty="0">
                <a:solidFill>
                  <a:srgbClr val="0000FF"/>
                </a:solidFill>
              </a:rPr>
              <a:t>Assignment statements</a:t>
            </a:r>
            <a:endParaRPr lang="en-US" sz="2200" dirty="0" smtClean="0">
              <a:solidFill>
                <a:srgbClr val="C00000"/>
              </a:solidFill>
            </a:endParaRPr>
          </a:p>
          <a:p>
            <a:pPr lvl="2">
              <a:buFont typeface="Wingdings" pitchFamily="2" charset="2"/>
              <a:buChar char="q"/>
            </a:pPr>
            <a:r>
              <a:rPr lang="en-US" dirty="0"/>
              <a:t>stores a value or a computational result in a variable</a:t>
            </a:r>
            <a:endParaRPr lang="en-SG" dirty="0" smtClean="0"/>
          </a:p>
          <a:p>
            <a:pPr lvl="2">
              <a:buFont typeface="Wingdings" pitchFamily="2" charset="2"/>
              <a:buChar char="q"/>
            </a:pPr>
            <a:r>
              <a:rPr lang="en-US" dirty="0" err="1">
                <a:solidFill>
                  <a:srgbClr val="9933FF"/>
                </a:solidFill>
              </a:rPr>
              <a:t>kms</a:t>
            </a:r>
            <a:r>
              <a:rPr lang="en-US" dirty="0">
                <a:solidFill>
                  <a:srgbClr val="9933FF"/>
                </a:solidFill>
              </a:rPr>
              <a:t> = KMS_PER_MILE * miles</a:t>
            </a:r>
            <a:r>
              <a:rPr lang="en-US" dirty="0" smtClean="0">
                <a:solidFill>
                  <a:srgbClr val="9933FF"/>
                </a:solidFill>
              </a:rPr>
              <a:t>;</a:t>
            </a:r>
          </a:p>
        </p:txBody>
      </p:sp>
      <p:sp>
        <p:nvSpPr>
          <p:cNvPr id="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pic>
        <p:nvPicPr>
          <p:cNvPr id="8" name="Picture 2" descr="fig0203"/>
          <p:cNvPicPr preferRelativeResize="0">
            <a:picLocks noChangeAspect="1" noChangeArrowheads="1"/>
          </p:cNvPicPr>
          <p:nvPr/>
        </p:nvPicPr>
        <p:blipFill>
          <a:blip r:embed="rId3" cstate="print">
            <a:grayscl/>
          </a:blip>
          <a:srcRect b="72836"/>
          <a:stretch>
            <a:fillRect/>
          </a:stretch>
        </p:blipFill>
        <p:spPr bwMode="auto">
          <a:xfrm>
            <a:off x="2287001" y="3557357"/>
            <a:ext cx="5880100" cy="722312"/>
          </a:xfrm>
          <a:prstGeom prst="rect">
            <a:avLst/>
          </a:prstGeom>
          <a:noFill/>
          <a:ln w="9525">
            <a:noFill/>
            <a:miter lim="800000"/>
            <a:headEnd/>
            <a:tailEnd/>
          </a:ln>
        </p:spPr>
      </p:pic>
      <p:pic>
        <p:nvPicPr>
          <p:cNvPr id="9" name="Picture 2" descr="fig0203"/>
          <p:cNvPicPr preferRelativeResize="0">
            <a:picLocks noChangeAspect="1" noChangeArrowheads="1"/>
          </p:cNvPicPr>
          <p:nvPr/>
        </p:nvPicPr>
        <p:blipFill>
          <a:blip r:embed="rId3" cstate="print">
            <a:grayscl/>
          </a:blip>
          <a:srcRect t="27164"/>
          <a:stretch>
            <a:fillRect/>
          </a:stretch>
        </p:blipFill>
        <p:spPr bwMode="auto">
          <a:xfrm>
            <a:off x="2306051" y="4273319"/>
            <a:ext cx="5880100" cy="1936750"/>
          </a:xfrm>
          <a:prstGeom prst="rect">
            <a:avLst/>
          </a:prstGeom>
          <a:noFill/>
          <a:ln w="9525">
            <a:noFill/>
            <a:miter lim="800000"/>
            <a:headEnd/>
            <a:tailEnd/>
          </a:ln>
        </p:spPr>
      </p:pic>
      <p:grpSp>
        <p:nvGrpSpPr>
          <p:cNvPr id="10" name="Group 9"/>
          <p:cNvGrpSpPr/>
          <p:nvPr/>
        </p:nvGrpSpPr>
        <p:grpSpPr>
          <a:xfrm>
            <a:off x="384930" y="3334214"/>
            <a:ext cx="1835165" cy="1458021"/>
            <a:chOff x="3586349" y="5319844"/>
            <a:chExt cx="1835165" cy="1458021"/>
          </a:xfrm>
        </p:grpSpPr>
        <p:cxnSp>
          <p:nvCxnSpPr>
            <p:cNvPr id="11" name="Straight Arrow Connector 10"/>
            <p:cNvCxnSpPr/>
            <p:nvPr/>
          </p:nvCxnSpPr>
          <p:spPr bwMode="auto">
            <a:xfrm flipV="1">
              <a:off x="4313051" y="5319844"/>
              <a:ext cx="1108463" cy="570317"/>
            </a:xfrm>
            <a:prstGeom prst="straightConnector1">
              <a:avLst/>
            </a:prstGeom>
            <a:solidFill>
              <a:schemeClr val="accent1"/>
            </a:solidFill>
            <a:ln w="28575" cap="sq" cmpd="sng" algn="ctr">
              <a:solidFill>
                <a:srgbClr val="C00000"/>
              </a:solidFill>
              <a:prstDash val="solid"/>
              <a:round/>
              <a:headEnd type="none" w="sm" len="sm"/>
              <a:tailEnd type="arrow"/>
            </a:ln>
            <a:effectLst/>
          </p:spPr>
        </p:cxnSp>
        <p:sp>
          <p:nvSpPr>
            <p:cNvPr id="12" name="TextBox 11"/>
            <p:cNvSpPr txBox="1"/>
            <p:nvPr/>
          </p:nvSpPr>
          <p:spPr>
            <a:xfrm>
              <a:off x="3586349" y="5854535"/>
              <a:ext cx="1455016" cy="923330"/>
            </a:xfrm>
            <a:prstGeom prst="rect">
              <a:avLst/>
            </a:prstGeom>
            <a:noFill/>
          </p:spPr>
          <p:txBody>
            <a:bodyPr wrap="square" rtlCol="0">
              <a:spAutoFit/>
            </a:bodyPr>
            <a:lstStyle/>
            <a:p>
              <a:pPr algn="ctr"/>
              <a:r>
                <a:rPr lang="en-SG" dirty="0" smtClean="0">
                  <a:solidFill>
                    <a:srgbClr val="C00000"/>
                  </a:solidFill>
                </a:rPr>
                <a:t>= </a:t>
              </a:r>
              <a:r>
                <a:rPr lang="en-SG" dirty="0"/>
                <a:t>is not equality, but assignment</a:t>
              </a:r>
            </a:p>
          </p:txBody>
        </p:sp>
      </p:grpSp>
      <p:sp>
        <p:nvSpPr>
          <p:cNvPr id="13"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13</a:t>
            </a:fld>
            <a:endParaRPr lang="en-US" sz="1000" dirty="0">
              <a:solidFill>
                <a:srgbClr val="000000"/>
              </a:solidFill>
            </a:endParaRPr>
          </a:p>
        </p:txBody>
      </p:sp>
    </p:spTree>
    <p:extLst>
      <p:ext uri="{BB962C8B-B14F-4D97-AF65-F5344CB8AC3E}">
        <p14:creationId xmlns:p14="http://schemas.microsoft.com/office/powerpoint/2010/main" val="41135124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dissolve">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dissolve">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pic>
        <p:nvPicPr>
          <p:cNvPr id="7" name="Picture 2" descr="fig0204"/>
          <p:cNvPicPr preferRelativeResize="0">
            <a:picLocks noChangeAspect="1" noChangeArrowheads="1"/>
          </p:cNvPicPr>
          <p:nvPr/>
        </p:nvPicPr>
        <p:blipFill>
          <a:blip r:embed="rId3" cstate="print">
            <a:grayscl/>
          </a:blip>
          <a:srcRect b="74435"/>
          <a:stretch>
            <a:fillRect/>
          </a:stretch>
        </p:blipFill>
        <p:spPr bwMode="auto">
          <a:xfrm>
            <a:off x="2549842" y="3461722"/>
            <a:ext cx="4660900" cy="712787"/>
          </a:xfrm>
          <a:prstGeom prst="rect">
            <a:avLst/>
          </a:prstGeom>
          <a:noFill/>
          <a:ln w="9525">
            <a:noFill/>
            <a:miter lim="800000"/>
            <a:headEnd/>
            <a:tailEnd/>
          </a:ln>
        </p:spPr>
      </p:pic>
      <p:pic>
        <p:nvPicPr>
          <p:cNvPr id="8" name="Picture 2" descr="fig0204"/>
          <p:cNvPicPr preferRelativeResize="0">
            <a:picLocks noChangeAspect="1" noChangeArrowheads="1"/>
          </p:cNvPicPr>
          <p:nvPr/>
        </p:nvPicPr>
        <p:blipFill>
          <a:blip r:embed="rId3" cstate="print">
            <a:grayscl/>
          </a:blip>
          <a:srcRect t="25826"/>
          <a:stretch>
            <a:fillRect/>
          </a:stretch>
        </p:blipFill>
        <p:spPr bwMode="auto">
          <a:xfrm>
            <a:off x="2575242" y="4174509"/>
            <a:ext cx="4660900" cy="2066925"/>
          </a:xfrm>
          <a:prstGeom prst="rect">
            <a:avLst/>
          </a:prstGeom>
          <a:noFill/>
          <a:ln w="9525">
            <a:noFill/>
            <a:miter lim="800000"/>
            <a:headEnd/>
            <a:tailEnd/>
          </a:ln>
        </p:spPr>
      </p:pic>
      <p:sp>
        <p:nvSpPr>
          <p:cNvPr id="2" name="Title 1"/>
          <p:cNvSpPr>
            <a:spLocks noGrp="1"/>
          </p:cNvSpPr>
          <p:nvPr>
            <p:ph type="title"/>
          </p:nvPr>
        </p:nvSpPr>
        <p:spPr/>
        <p:txBody>
          <a:bodyPr/>
          <a:lstStyle/>
          <a:p>
            <a:r>
              <a:rPr lang="en-SG" dirty="0"/>
              <a:t>6. Program Structure: Compute </a:t>
            </a:r>
            <a:r>
              <a:rPr lang="en-SG" dirty="0" smtClean="0"/>
              <a:t>(5/9</a:t>
            </a:r>
            <a:r>
              <a:rPr lang="en-SG" dirty="0"/>
              <a:t>)</a:t>
            </a:r>
          </a:p>
        </p:txBody>
      </p:sp>
      <p:sp>
        <p:nvSpPr>
          <p:cNvPr id="11" name="Content Placeholder 2"/>
          <p:cNvSpPr txBox="1">
            <a:spLocks/>
          </p:cNvSpPr>
          <p:nvPr/>
        </p:nvSpPr>
        <p:spPr bwMode="auto">
          <a:xfrm>
            <a:off x="457200" y="1371600"/>
            <a:ext cx="8229600" cy="20005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US" sz="2800" dirty="0" smtClean="0">
                <a:solidFill>
                  <a:schemeClr val="tx1"/>
                </a:solidFill>
              </a:rPr>
              <a:t>Executable Statements</a:t>
            </a:r>
          </a:p>
          <a:p>
            <a:pPr lvl="1">
              <a:buFont typeface="Wingdings" pitchFamily="2" charset="2"/>
              <a:buChar char="q"/>
            </a:pPr>
            <a:r>
              <a:rPr lang="en-US" sz="2200" dirty="0" smtClean="0">
                <a:solidFill>
                  <a:srgbClr val="0000FF"/>
                </a:solidFill>
              </a:rPr>
              <a:t>I/O statements </a:t>
            </a:r>
            <a:r>
              <a:rPr lang="en-US" sz="2200" dirty="0" smtClean="0"/>
              <a:t>(e.g. </a:t>
            </a:r>
            <a:r>
              <a:rPr lang="en-US" sz="2200" dirty="0" smtClean="0">
                <a:solidFill>
                  <a:srgbClr val="C00000"/>
                </a:solidFill>
              </a:rPr>
              <a:t>printf</a:t>
            </a:r>
            <a:r>
              <a:rPr lang="en-US" sz="2200" dirty="0" smtClean="0"/>
              <a:t>,</a:t>
            </a:r>
            <a:r>
              <a:rPr lang="en-US" sz="2200" dirty="0" smtClean="0">
                <a:solidFill>
                  <a:srgbClr val="0000FF"/>
                </a:solidFill>
              </a:rPr>
              <a:t> </a:t>
            </a:r>
            <a:r>
              <a:rPr lang="en-US" sz="2200" dirty="0" err="1" smtClean="0">
                <a:solidFill>
                  <a:srgbClr val="C00000"/>
                </a:solidFill>
              </a:rPr>
              <a:t>scanf</a:t>
            </a:r>
            <a:r>
              <a:rPr lang="en-US" sz="2200" dirty="0" smtClean="0"/>
              <a:t>)</a:t>
            </a:r>
          </a:p>
          <a:p>
            <a:pPr lvl="1">
              <a:buFont typeface="Wingdings" pitchFamily="2" charset="2"/>
              <a:buChar char="q"/>
            </a:pPr>
            <a:r>
              <a:rPr lang="en-US" sz="2200" dirty="0" smtClean="0">
                <a:solidFill>
                  <a:srgbClr val="0000FF"/>
                </a:solidFill>
              </a:rPr>
              <a:t>Assignment statements</a:t>
            </a:r>
            <a:endParaRPr lang="en-US" sz="2200" dirty="0" smtClean="0">
              <a:solidFill>
                <a:srgbClr val="C00000"/>
              </a:solidFill>
            </a:endParaRPr>
          </a:p>
          <a:p>
            <a:pPr lvl="2">
              <a:buFont typeface="Wingdings" pitchFamily="2" charset="2"/>
              <a:buChar char="q"/>
            </a:pPr>
            <a:r>
              <a:rPr lang="en-US" dirty="0" smtClean="0"/>
              <a:t>stores a value or a computational result in a variable</a:t>
            </a:r>
            <a:endParaRPr lang="en-SG" dirty="0" smtClean="0"/>
          </a:p>
          <a:p>
            <a:pPr lvl="2">
              <a:buFont typeface="Wingdings" pitchFamily="2" charset="2"/>
              <a:buChar char="q"/>
            </a:pPr>
            <a:r>
              <a:rPr lang="en-US" dirty="0" smtClean="0">
                <a:solidFill>
                  <a:srgbClr val="9933FF"/>
                </a:solidFill>
              </a:rPr>
              <a:t>sum </a:t>
            </a:r>
            <a:r>
              <a:rPr lang="en-US" dirty="0">
                <a:solidFill>
                  <a:srgbClr val="9933FF"/>
                </a:solidFill>
              </a:rPr>
              <a:t>= sum + item</a:t>
            </a:r>
            <a:r>
              <a:rPr lang="en-US" dirty="0" smtClean="0">
                <a:solidFill>
                  <a:srgbClr val="9933FF"/>
                </a:solidFill>
              </a:rPr>
              <a:t>;</a:t>
            </a:r>
            <a:endParaRPr lang="en-US" dirty="0" smtClean="0">
              <a:solidFill>
                <a:srgbClr val="0000FF"/>
              </a:solidFill>
            </a:endParaRPr>
          </a:p>
        </p:txBody>
      </p:sp>
      <p:sp>
        <p:nvSpPr>
          <p:cNvPr id="12"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14</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 name="Title 1"/>
          <p:cNvSpPr>
            <a:spLocks noGrp="1"/>
          </p:cNvSpPr>
          <p:nvPr>
            <p:ph type="title"/>
          </p:nvPr>
        </p:nvSpPr>
        <p:spPr/>
        <p:txBody>
          <a:bodyPr/>
          <a:lstStyle/>
          <a:p>
            <a:r>
              <a:rPr lang="en-SG" dirty="0" smtClean="0"/>
              <a:t>6. </a:t>
            </a:r>
            <a:r>
              <a:rPr lang="en-SG" dirty="0"/>
              <a:t>Program </a:t>
            </a:r>
            <a:r>
              <a:rPr lang="en-SG" dirty="0" smtClean="0"/>
              <a:t>Structure: </a:t>
            </a:r>
            <a:r>
              <a:rPr lang="en-SG" dirty="0"/>
              <a:t>Compute </a:t>
            </a:r>
            <a:r>
              <a:rPr lang="en-SG" dirty="0" smtClean="0"/>
              <a:t>(6/9</a:t>
            </a:r>
            <a:r>
              <a:rPr lang="en-SG" dirty="0"/>
              <a:t>)</a:t>
            </a:r>
          </a:p>
        </p:txBody>
      </p:sp>
      <p:sp>
        <p:nvSpPr>
          <p:cNvPr id="8" name="Content Placeholder 2"/>
          <p:cNvSpPr txBox="1">
            <a:spLocks/>
          </p:cNvSpPr>
          <p:nvPr/>
        </p:nvSpPr>
        <p:spPr bwMode="auto">
          <a:xfrm>
            <a:off x="457200" y="1371600"/>
            <a:ext cx="8229600" cy="48444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US" dirty="0">
                <a:solidFill>
                  <a:schemeClr val="tx1"/>
                </a:solidFill>
              </a:rPr>
              <a:t>Assignment statements involve arithmetic operations.</a:t>
            </a:r>
            <a:endParaRPr lang="en-US" dirty="0" smtClean="0">
              <a:solidFill>
                <a:schemeClr val="tx1"/>
              </a:solidFill>
            </a:endParaRPr>
          </a:p>
          <a:p>
            <a:pPr lvl="1">
              <a:buFont typeface="Wingdings" pitchFamily="2" charset="2"/>
              <a:buChar char="q"/>
            </a:pPr>
            <a:r>
              <a:rPr lang="en-US" dirty="0">
                <a:solidFill>
                  <a:srgbClr val="0000FF"/>
                </a:solidFill>
              </a:rPr>
              <a:t>Unary operators</a:t>
            </a:r>
            <a:r>
              <a:rPr lang="en-US" dirty="0"/>
              <a:t>:</a:t>
            </a:r>
            <a:r>
              <a:rPr lang="en-US" dirty="0">
                <a:solidFill>
                  <a:srgbClr val="0000FF"/>
                </a:solidFill>
              </a:rPr>
              <a:t> </a:t>
            </a:r>
            <a:r>
              <a:rPr lang="en-US" b="1" dirty="0">
                <a:solidFill>
                  <a:srgbClr val="C00000"/>
                </a:solidFill>
                <a:latin typeface="Courier New" pitchFamily="49" charset="0"/>
                <a:cs typeface="Courier New" pitchFamily="49" charset="0"/>
              </a:rPr>
              <a:t>+</a:t>
            </a:r>
            <a:r>
              <a:rPr lang="en-US" dirty="0"/>
              <a:t>,</a:t>
            </a:r>
            <a:r>
              <a:rPr lang="en-US" dirty="0">
                <a:solidFill>
                  <a:srgbClr val="0000FF"/>
                </a:solidFill>
              </a:rPr>
              <a:t> </a:t>
            </a:r>
            <a:r>
              <a:rPr lang="en-US" b="1" dirty="0">
                <a:solidFill>
                  <a:srgbClr val="C00000"/>
                </a:solidFill>
                <a:latin typeface="Courier New" pitchFamily="49" charset="0"/>
                <a:cs typeface="Courier New" pitchFamily="49" charset="0"/>
              </a:rPr>
              <a:t>–</a:t>
            </a:r>
          </a:p>
          <a:p>
            <a:pPr lvl="2">
              <a:buFont typeface="Wingdings" pitchFamily="2" charset="2"/>
              <a:buChar char="q"/>
            </a:pP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y = -4; </a:t>
            </a:r>
            <a:r>
              <a:rPr lang="en-US" dirty="0" err="1">
                <a:latin typeface="Courier New" pitchFamily="49" charset="0"/>
                <a:cs typeface="Courier New" pitchFamily="49" charset="0"/>
              </a:rPr>
              <a:t>int</a:t>
            </a:r>
            <a:r>
              <a:rPr lang="en-US" dirty="0">
                <a:latin typeface="Courier New" pitchFamily="49" charset="0"/>
                <a:cs typeface="Courier New" pitchFamily="49" charset="0"/>
              </a:rPr>
              <a:t> x = -y;</a:t>
            </a:r>
            <a:endParaRPr lang="en-US" dirty="0" smtClean="0">
              <a:solidFill>
                <a:srgbClr val="0000FF"/>
              </a:solidFill>
            </a:endParaRPr>
          </a:p>
          <a:p>
            <a:pPr lvl="1">
              <a:buFont typeface="Wingdings" pitchFamily="2" charset="2"/>
              <a:buChar char="q"/>
            </a:pPr>
            <a:r>
              <a:rPr lang="en-US" dirty="0">
                <a:solidFill>
                  <a:srgbClr val="0000FF"/>
                </a:solidFill>
              </a:rPr>
              <a:t>Binary operators</a:t>
            </a:r>
            <a:r>
              <a:rPr lang="en-US" dirty="0"/>
              <a:t>: </a:t>
            </a:r>
            <a:r>
              <a:rPr lang="en-US" b="1" dirty="0">
                <a:solidFill>
                  <a:srgbClr val="C00000"/>
                </a:solidFill>
                <a:latin typeface="Courier New" pitchFamily="49" charset="0"/>
                <a:cs typeface="Courier New" pitchFamily="49" charset="0"/>
              </a:rPr>
              <a:t>+</a:t>
            </a:r>
            <a:r>
              <a:rPr lang="en-US" dirty="0"/>
              <a:t>, </a:t>
            </a:r>
            <a:r>
              <a:rPr lang="en-US" b="1" dirty="0">
                <a:solidFill>
                  <a:srgbClr val="C00000"/>
                </a:solidFill>
                <a:latin typeface="Courier New" pitchFamily="49" charset="0"/>
                <a:cs typeface="Courier New" pitchFamily="49" charset="0"/>
              </a:rPr>
              <a:t>–</a:t>
            </a:r>
            <a:r>
              <a:rPr lang="en-US" dirty="0"/>
              <a:t>, </a:t>
            </a:r>
            <a:r>
              <a:rPr lang="en-US" b="1" dirty="0">
                <a:solidFill>
                  <a:srgbClr val="C00000"/>
                </a:solidFill>
                <a:latin typeface="Courier New" pitchFamily="49" charset="0"/>
                <a:cs typeface="Courier New" pitchFamily="49" charset="0"/>
              </a:rPr>
              <a:t>*</a:t>
            </a:r>
            <a:r>
              <a:rPr lang="en-US" dirty="0"/>
              <a:t>, </a:t>
            </a:r>
            <a:r>
              <a:rPr lang="en-US" b="1" dirty="0">
                <a:solidFill>
                  <a:srgbClr val="C00000"/>
                </a:solidFill>
                <a:latin typeface="Courier New" pitchFamily="49" charset="0"/>
                <a:cs typeface="Courier New" pitchFamily="49" charset="0"/>
              </a:rPr>
              <a:t>/</a:t>
            </a:r>
            <a:r>
              <a:rPr lang="en-US" dirty="0"/>
              <a:t>, </a:t>
            </a:r>
            <a:r>
              <a:rPr lang="en-US" b="1" dirty="0">
                <a:solidFill>
                  <a:srgbClr val="C00000"/>
                </a:solidFill>
                <a:latin typeface="Courier New" pitchFamily="49" charset="0"/>
                <a:cs typeface="Courier New" pitchFamily="49" charset="0"/>
              </a:rPr>
              <a:t>%</a:t>
            </a:r>
            <a:r>
              <a:rPr lang="en-US" dirty="0"/>
              <a:t> (modulo or remainder</a:t>
            </a:r>
            <a:r>
              <a:rPr lang="en-US" dirty="0" smtClean="0"/>
              <a:t>)</a:t>
            </a:r>
          </a:p>
          <a:p>
            <a:pPr lvl="2">
              <a:buFont typeface="Wingdings" pitchFamily="2" charset="2"/>
              <a:buChar char="q"/>
            </a:pPr>
            <a:r>
              <a:rPr lang="en-US" dirty="0">
                <a:solidFill>
                  <a:srgbClr val="0000FF"/>
                </a:solidFill>
              </a:rPr>
              <a:t>Left Associative </a:t>
            </a:r>
            <a:r>
              <a:rPr lang="en-US" dirty="0"/>
              <a:t>(from left to right</a:t>
            </a:r>
            <a:r>
              <a:rPr lang="en-US" dirty="0" smtClean="0"/>
              <a:t>)</a:t>
            </a:r>
          </a:p>
          <a:p>
            <a:pPr lvl="3">
              <a:buFont typeface="Wingdings" pitchFamily="2" charset="2"/>
              <a:buChar char="v"/>
            </a:pPr>
            <a:r>
              <a:rPr lang="en-US" dirty="0">
                <a:latin typeface="Courier New" pitchFamily="49" charset="0"/>
                <a:cs typeface="Courier New" pitchFamily="49" charset="0"/>
              </a:rPr>
              <a:t>45 / 15 / 3  </a:t>
            </a:r>
            <a:r>
              <a:rPr lang="en-US" dirty="0">
                <a:latin typeface="Courier New" pitchFamily="49" charset="0"/>
                <a:cs typeface="Courier New" pitchFamily="49" charset="0"/>
                <a:sym typeface="Wingdings" pitchFamily="2" charset="2"/>
              </a:rPr>
              <a:t> 3 / 3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1</a:t>
            </a:r>
          </a:p>
          <a:p>
            <a:pPr lvl="3">
              <a:buFont typeface="Wingdings" pitchFamily="2" charset="2"/>
              <a:buChar char="v"/>
            </a:pPr>
            <a:r>
              <a:rPr lang="en-US" dirty="0">
                <a:latin typeface="Courier New" pitchFamily="49" charset="0"/>
                <a:cs typeface="Courier New" pitchFamily="49" charset="0"/>
              </a:rPr>
              <a:t>19 % 7 % 3 </a:t>
            </a:r>
            <a:r>
              <a:rPr lang="en-US" dirty="0">
                <a:latin typeface="Courier New" pitchFamily="49" charset="0"/>
                <a:cs typeface="Courier New" pitchFamily="49" charset="0"/>
                <a:sym typeface="Wingdings" pitchFamily="2" charset="2"/>
              </a:rPr>
              <a:t> 5 % 3  </a:t>
            </a:r>
            <a:r>
              <a:rPr lang="en-US" dirty="0" smtClean="0">
                <a:latin typeface="Courier New" pitchFamily="49" charset="0"/>
                <a:cs typeface="Courier New" pitchFamily="49" charset="0"/>
                <a:sym typeface="Wingdings" pitchFamily="2" charset="2"/>
              </a:rPr>
              <a:t>2</a:t>
            </a:r>
          </a:p>
          <a:p>
            <a:pPr lvl="3">
              <a:buFont typeface="Wingdings" pitchFamily="2" charset="2"/>
              <a:buChar char="v"/>
            </a:pPr>
            <a:r>
              <a:rPr lang="en-US" dirty="0">
                <a:latin typeface="Courier New" pitchFamily="49" charset="0"/>
                <a:cs typeface="Courier New" pitchFamily="49" charset="0"/>
                <a:sym typeface="Wingdings" pitchFamily="2" charset="2"/>
              </a:rPr>
              <a:t>4 + 3 * 5 </a:t>
            </a:r>
            <a:r>
              <a:rPr lang="en-US" dirty="0" smtClean="0">
                <a:latin typeface="Courier New" pitchFamily="49" charset="0"/>
                <a:cs typeface="Courier New" pitchFamily="49" charset="0"/>
                <a:sym typeface="Wingdings" pitchFamily="2" charset="2"/>
              </a:rPr>
              <a:t></a:t>
            </a:r>
          </a:p>
          <a:p>
            <a:pPr lvl="3">
              <a:buFont typeface="Wingdings" pitchFamily="2" charset="2"/>
              <a:buChar char="v"/>
            </a:pPr>
            <a:r>
              <a:rPr lang="en-US" dirty="0">
                <a:latin typeface="Courier New" pitchFamily="49" charset="0"/>
                <a:cs typeface="Courier New" pitchFamily="49" charset="0"/>
                <a:sym typeface="Wingdings" pitchFamily="2" charset="2"/>
              </a:rPr>
              <a:t>(4 + 3) * 5 </a:t>
            </a:r>
            <a:r>
              <a:rPr lang="en-US" dirty="0" smtClean="0">
                <a:latin typeface="Courier New" pitchFamily="49" charset="0"/>
                <a:cs typeface="Courier New" pitchFamily="49" charset="0"/>
                <a:sym typeface="Wingdings" pitchFamily="2" charset="2"/>
              </a:rPr>
              <a:t></a:t>
            </a:r>
          </a:p>
          <a:p>
            <a:pPr lvl="1">
              <a:buFont typeface="Wingdings" pitchFamily="2" charset="2"/>
              <a:buChar char="q"/>
            </a:pPr>
            <a:r>
              <a:rPr lang="en-US" dirty="0" smtClean="0"/>
              <a:t>General rule to evaluate an arithmetic operation: execute from left to right, respecting </a:t>
            </a:r>
            <a:r>
              <a:rPr lang="en-US" dirty="0" smtClean="0">
                <a:solidFill>
                  <a:srgbClr val="9933FF"/>
                </a:solidFill>
              </a:rPr>
              <a:t>parentheses rule</a:t>
            </a:r>
            <a:r>
              <a:rPr lang="en-US" dirty="0" smtClean="0"/>
              <a:t>, and then </a:t>
            </a:r>
            <a:r>
              <a:rPr lang="en-US" dirty="0" smtClean="0">
                <a:solidFill>
                  <a:srgbClr val="9933FF"/>
                </a:solidFill>
              </a:rPr>
              <a:t>precedence rule</a:t>
            </a:r>
            <a:r>
              <a:rPr lang="en-US" dirty="0" smtClean="0"/>
              <a:t>, and then </a:t>
            </a:r>
            <a:r>
              <a:rPr lang="en-US" dirty="0" smtClean="0">
                <a:solidFill>
                  <a:srgbClr val="9933FF"/>
                </a:solidFill>
              </a:rPr>
              <a:t>associative rule </a:t>
            </a:r>
            <a:r>
              <a:rPr lang="en-US" dirty="0" smtClean="0">
                <a:cs typeface="Arial" pitchFamily="34" charset="0"/>
              </a:rPr>
              <a:t>(next page) </a:t>
            </a:r>
          </a:p>
          <a:p>
            <a:pPr lvl="2">
              <a:buFont typeface="Wingdings" pitchFamily="2" charset="2"/>
              <a:buChar char="q"/>
            </a:pPr>
            <a:r>
              <a:rPr lang="en-US" b="1" dirty="0" smtClean="0">
                <a:solidFill>
                  <a:srgbClr val="C00000"/>
                </a:solidFill>
                <a:latin typeface="Courier New" pitchFamily="49" charset="0"/>
                <a:cs typeface="Courier New" pitchFamily="49" charset="0"/>
              </a:rPr>
              <a:t>+</a:t>
            </a:r>
            <a:r>
              <a:rPr lang="en-US" dirty="0" smtClean="0"/>
              <a:t>, </a:t>
            </a:r>
            <a:r>
              <a:rPr lang="en-US" b="1" dirty="0">
                <a:solidFill>
                  <a:srgbClr val="C00000"/>
                </a:solidFill>
                <a:latin typeface="Courier New" pitchFamily="49" charset="0"/>
                <a:cs typeface="Courier New" pitchFamily="49" charset="0"/>
              </a:rPr>
              <a:t>–</a:t>
            </a:r>
            <a:r>
              <a:rPr lang="en-US" dirty="0">
                <a:solidFill>
                  <a:srgbClr val="C00000"/>
                </a:solidFill>
              </a:rPr>
              <a:t> </a:t>
            </a:r>
            <a:r>
              <a:rPr lang="en-US" dirty="0">
                <a:solidFill>
                  <a:srgbClr val="0000FF"/>
                </a:solidFill>
              </a:rPr>
              <a:t>are lower in precedence than</a:t>
            </a:r>
            <a:r>
              <a:rPr lang="en-US" b="1" dirty="0">
                <a:solidFill>
                  <a:srgbClr val="C00000"/>
                </a:solidFill>
                <a:latin typeface="Courier New" pitchFamily="49" charset="0"/>
                <a:cs typeface="Courier New" pitchFamily="49" charset="0"/>
              </a:rPr>
              <a:t> *</a:t>
            </a:r>
            <a:r>
              <a:rPr lang="en-US" dirty="0"/>
              <a:t>,</a:t>
            </a:r>
            <a:r>
              <a:rPr lang="en-US" b="1" dirty="0">
                <a:solidFill>
                  <a:srgbClr val="C00000"/>
                </a:solidFill>
                <a:latin typeface="Courier New" pitchFamily="49" charset="0"/>
                <a:cs typeface="Courier New" pitchFamily="49" charset="0"/>
              </a:rPr>
              <a:t> /</a:t>
            </a:r>
            <a:r>
              <a:rPr lang="en-US" dirty="0"/>
              <a:t>, </a:t>
            </a:r>
            <a:r>
              <a:rPr lang="en-US" b="1" dirty="0">
                <a:solidFill>
                  <a:srgbClr val="C00000"/>
                </a:solidFill>
                <a:latin typeface="Courier New" pitchFamily="49" charset="0"/>
                <a:cs typeface="Courier New" pitchFamily="49" charset="0"/>
              </a:rPr>
              <a:t>%</a:t>
            </a:r>
          </a:p>
          <a:p>
            <a:pPr lvl="2">
              <a:buFont typeface="Wingdings" pitchFamily="2" charset="2"/>
              <a:buChar char="q"/>
            </a:pPr>
            <a:r>
              <a:rPr lang="en-US" b="1" dirty="0">
                <a:solidFill>
                  <a:srgbClr val="C00000"/>
                </a:solidFill>
                <a:latin typeface="Courier New" pitchFamily="49" charset="0"/>
                <a:cs typeface="Courier New" pitchFamily="49" charset="0"/>
              </a:rPr>
              <a:t>=</a:t>
            </a:r>
            <a:r>
              <a:rPr lang="en-US" dirty="0">
                <a:solidFill>
                  <a:srgbClr val="C00000"/>
                </a:solidFill>
              </a:rPr>
              <a:t> </a:t>
            </a:r>
            <a:r>
              <a:rPr lang="en-US" dirty="0">
                <a:solidFill>
                  <a:srgbClr val="0000FF"/>
                </a:solidFill>
              </a:rPr>
              <a:t>is lower in precedence than arithmetic operations.</a:t>
            </a:r>
            <a:endParaRPr lang="en-US" dirty="0" smtClean="0">
              <a:solidFill>
                <a:srgbClr val="0000FF"/>
              </a:solidFill>
            </a:endParaRPr>
          </a:p>
        </p:txBody>
      </p:sp>
      <p:sp>
        <p:nvSpPr>
          <p:cNvPr id="9"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15</a:t>
            </a:fld>
            <a:endParaRPr lang="en-US" sz="1000" dirty="0">
              <a:solidFill>
                <a:srgbClr val="000000"/>
              </a:solidFill>
            </a:endParaRPr>
          </a:p>
        </p:txBody>
      </p:sp>
      <p:sp>
        <p:nvSpPr>
          <p:cNvPr id="6" name="TextBox 5"/>
          <p:cNvSpPr txBox="1"/>
          <p:nvPr/>
        </p:nvSpPr>
        <p:spPr>
          <a:xfrm>
            <a:off x="3681902" y="3740636"/>
            <a:ext cx="412292" cy="338554"/>
          </a:xfrm>
          <a:prstGeom prst="rect">
            <a:avLst/>
          </a:prstGeom>
          <a:noFill/>
        </p:spPr>
        <p:txBody>
          <a:bodyPr wrap="none" rtlCol="0">
            <a:spAutoFit/>
          </a:bodyPr>
          <a:lstStyle/>
          <a:p>
            <a:r>
              <a:rPr lang="en-US" sz="1600" dirty="0" smtClean="0">
                <a:solidFill>
                  <a:srgbClr val="FF0000"/>
                </a:solidFill>
              </a:rPr>
              <a:t>19</a:t>
            </a:r>
            <a:endParaRPr lang="en-SG" dirty="0"/>
          </a:p>
        </p:txBody>
      </p:sp>
      <p:sp>
        <p:nvSpPr>
          <p:cNvPr id="10" name="TextBox 9"/>
          <p:cNvSpPr txBox="1"/>
          <p:nvPr/>
        </p:nvSpPr>
        <p:spPr>
          <a:xfrm>
            <a:off x="3908635" y="4048812"/>
            <a:ext cx="412292" cy="338554"/>
          </a:xfrm>
          <a:prstGeom prst="rect">
            <a:avLst/>
          </a:prstGeom>
          <a:noFill/>
        </p:spPr>
        <p:txBody>
          <a:bodyPr wrap="none" rtlCol="0">
            <a:spAutoFit/>
          </a:bodyPr>
          <a:lstStyle/>
          <a:p>
            <a:r>
              <a:rPr lang="en-US" sz="1600" dirty="0" smtClean="0">
                <a:solidFill>
                  <a:srgbClr val="FF0000"/>
                </a:solidFill>
              </a:rPr>
              <a:t>35</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dissolve">
                                      <p:cBhvr>
                                        <p:cTn id="7" dur="500"/>
                                        <p:tgtEl>
                                          <p:spTgt spid="8">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dissolve">
                                      <p:cBhvr>
                                        <p:cTn id="10" dur="500"/>
                                        <p:tgtEl>
                                          <p:spTgt spid="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dissolve">
                                      <p:cBhvr>
                                        <p:cTn id="15" dur="500"/>
                                        <p:tgtEl>
                                          <p:spTgt spid="8">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dissolve">
                                      <p:cBhvr>
                                        <p:cTn id="18" dur="500"/>
                                        <p:tgtEl>
                                          <p:spTgt spid="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Effect transition="in" filter="dissolve">
                                      <p:cBhvr>
                                        <p:cTn id="23" dur="500"/>
                                        <p:tgtEl>
                                          <p:spTgt spid="8">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dissolve">
                                      <p:cBhvr>
                                        <p:cTn id="28" dur="500"/>
                                        <p:tgtEl>
                                          <p:spTgt spid="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dissolve">
                                      <p:cBhvr>
                                        <p:cTn id="33" dur="500"/>
                                        <p:tgtEl>
                                          <p:spTgt spid="8">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animEffect transition="in" filter="dissolve">
                                      <p:cBhvr>
                                        <p:cTn id="43" dur="500"/>
                                        <p:tgtEl>
                                          <p:spTgt spid="8">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8">
                                            <p:txEl>
                                              <p:pRg st="9" end="9"/>
                                            </p:txEl>
                                          </p:spTgt>
                                        </p:tgtEl>
                                        <p:attrNameLst>
                                          <p:attrName>style.visibility</p:attrName>
                                        </p:attrNameLst>
                                      </p:cBhvr>
                                      <p:to>
                                        <p:strVal val="visible"/>
                                      </p:to>
                                    </p:set>
                                    <p:animEffect transition="in" filter="dissolve">
                                      <p:cBhvr>
                                        <p:cTn id="53" dur="500"/>
                                        <p:tgtEl>
                                          <p:spTgt spid="8">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8">
                                            <p:txEl>
                                              <p:pRg st="10" end="10"/>
                                            </p:txEl>
                                          </p:spTgt>
                                        </p:tgtEl>
                                        <p:attrNameLst>
                                          <p:attrName>style.visibility</p:attrName>
                                        </p:attrNameLst>
                                      </p:cBhvr>
                                      <p:to>
                                        <p:strVal val="visible"/>
                                      </p:to>
                                    </p:set>
                                    <p:animEffect transition="in" filter="dissolve">
                                      <p:cBhvr>
                                        <p:cTn id="58" dur="500"/>
                                        <p:tgtEl>
                                          <p:spTgt spid="8">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8">
                                            <p:txEl>
                                              <p:pRg st="11" end="11"/>
                                            </p:txEl>
                                          </p:spTgt>
                                        </p:tgtEl>
                                        <p:attrNameLst>
                                          <p:attrName>style.visibility</p:attrName>
                                        </p:attrNameLst>
                                      </p:cBhvr>
                                      <p:to>
                                        <p:strVal val="visible"/>
                                      </p:to>
                                    </p:set>
                                    <p:animEffect transition="in" filter="dissolve">
                                      <p:cBhvr>
                                        <p:cTn id="63"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 name="Title 1"/>
          <p:cNvSpPr>
            <a:spLocks noGrp="1"/>
          </p:cNvSpPr>
          <p:nvPr>
            <p:ph type="title"/>
          </p:nvPr>
        </p:nvSpPr>
        <p:spPr/>
        <p:txBody>
          <a:bodyPr/>
          <a:lstStyle/>
          <a:p>
            <a:r>
              <a:rPr lang="en-SG" dirty="0" smtClean="0"/>
              <a:t>6. </a:t>
            </a:r>
            <a:r>
              <a:rPr lang="en-SG" dirty="0"/>
              <a:t>Program </a:t>
            </a:r>
            <a:r>
              <a:rPr lang="en-SG" dirty="0" smtClean="0"/>
              <a:t>Structure: </a:t>
            </a:r>
            <a:r>
              <a:rPr lang="en-SG" dirty="0"/>
              <a:t>Compute (7/9)</a:t>
            </a:r>
          </a:p>
        </p:txBody>
      </p:sp>
      <p:sp>
        <p:nvSpPr>
          <p:cNvPr id="3" name="Content Placeholder 2"/>
          <p:cNvSpPr>
            <a:spLocks noGrp="1"/>
          </p:cNvSpPr>
          <p:nvPr>
            <p:ph idx="1"/>
          </p:nvPr>
        </p:nvSpPr>
        <p:spPr>
          <a:xfrm>
            <a:off x="457200" y="1371600"/>
            <a:ext cx="8229600" cy="461665"/>
          </a:xfrm>
        </p:spPr>
        <p:txBody>
          <a:bodyPr>
            <a:spAutoFit/>
          </a:bodyPr>
          <a:lstStyle/>
          <a:p>
            <a:r>
              <a:rPr lang="en-US" dirty="0"/>
              <a:t>Arithmetic operators: Associativity &amp; </a:t>
            </a:r>
            <a:r>
              <a:rPr lang="en-US" dirty="0" smtClean="0"/>
              <a:t>Precedence</a:t>
            </a:r>
            <a:endParaRPr lang="en-SG" dirty="0"/>
          </a:p>
        </p:txBody>
      </p:sp>
      <p:pic>
        <p:nvPicPr>
          <p:cNvPr id="84994" name="Picture 2" descr="C:\modules\CS1010\lecture\Week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176" y="1778735"/>
            <a:ext cx="5846028" cy="4680644"/>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16</a:t>
            </a:fld>
            <a:endParaRPr lang="en-US" sz="1000" dirty="0">
              <a:solidFill>
                <a:srgbClr val="000000"/>
              </a:solidFill>
            </a:endParaRPr>
          </a:p>
        </p:txBody>
      </p:sp>
    </p:spTree>
    <p:extLst>
      <p:ext uri="{BB962C8B-B14F-4D97-AF65-F5344CB8AC3E}">
        <p14:creationId xmlns:p14="http://schemas.microsoft.com/office/powerpoint/2010/main" val="277578740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bwMode="auto">
          <a:xfrm>
            <a:off x="457200" y="1371600"/>
            <a:ext cx="8229600" cy="44258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US" dirty="0">
                <a:solidFill>
                  <a:schemeClr val="tx1"/>
                </a:solidFill>
              </a:rPr>
              <a:t>Some interesting rules on arithmetic operations</a:t>
            </a:r>
            <a:endParaRPr lang="en-US" dirty="0" smtClean="0">
              <a:solidFill>
                <a:schemeClr val="tx1"/>
              </a:solidFill>
            </a:endParaRPr>
          </a:p>
          <a:p>
            <a:pPr lvl="1">
              <a:buFont typeface="Wingdings" pitchFamily="2" charset="2"/>
              <a:buChar char="q"/>
            </a:pPr>
            <a:r>
              <a:rPr lang="en-US" sz="2200" dirty="0" smtClean="0">
                <a:solidFill>
                  <a:srgbClr val="0000FF"/>
                </a:solidFill>
              </a:rPr>
              <a:t>Integer </a:t>
            </a:r>
            <a:r>
              <a:rPr lang="en-US" sz="2200" dirty="0">
                <a:solidFill>
                  <a:srgbClr val="0000FF"/>
                </a:solidFill>
              </a:rPr>
              <a:t>division</a:t>
            </a:r>
            <a:endParaRPr lang="en-US" sz="2200" b="1" dirty="0">
              <a:solidFill>
                <a:srgbClr val="C00000"/>
              </a:solidFill>
              <a:latin typeface="Courier New" pitchFamily="49" charset="0"/>
              <a:cs typeface="Courier New" pitchFamily="49" charset="0"/>
            </a:endParaRPr>
          </a:p>
          <a:p>
            <a:pPr lvl="2">
              <a:buFont typeface="Wingdings" pitchFamily="2" charset="2"/>
              <a:buChar char="q"/>
            </a:pPr>
            <a:r>
              <a:rPr lang="en-US" dirty="0">
                <a:solidFill>
                  <a:srgbClr val="0000FF"/>
                </a:solidFill>
              </a:rPr>
              <a:t>If both operands are integers, then the result of their division is also an integer</a:t>
            </a:r>
            <a:r>
              <a:rPr lang="en-US" dirty="0" smtClean="0">
                <a:solidFill>
                  <a:srgbClr val="0000FF"/>
                </a:solidFill>
              </a:rPr>
              <a:t>.</a:t>
            </a:r>
          </a:p>
          <a:p>
            <a:pPr lvl="3">
              <a:buFont typeface="Wingdings" pitchFamily="2" charset="2"/>
              <a:buChar char="v"/>
            </a:pPr>
            <a:r>
              <a:rPr lang="en-US" dirty="0">
                <a:latin typeface="Courier New" pitchFamily="49" charset="0"/>
                <a:cs typeface="Courier New" pitchFamily="49" charset="0"/>
              </a:rPr>
              <a:t>5 / 2</a:t>
            </a:r>
            <a:endParaRPr lang="en-US" dirty="0" smtClean="0">
              <a:solidFill>
                <a:srgbClr val="0000FF"/>
              </a:solidFill>
            </a:endParaRPr>
          </a:p>
          <a:p>
            <a:pPr lvl="1">
              <a:spcBef>
                <a:spcPts val="1800"/>
              </a:spcBef>
              <a:buFont typeface="Wingdings" pitchFamily="2" charset="2"/>
              <a:buChar char="q"/>
            </a:pPr>
            <a:r>
              <a:rPr lang="en-US" sz="2200" dirty="0" smtClean="0">
                <a:solidFill>
                  <a:srgbClr val="0000FF"/>
                </a:solidFill>
              </a:rPr>
              <a:t>Truncated </a:t>
            </a:r>
            <a:r>
              <a:rPr lang="en-US" sz="2200" dirty="0">
                <a:solidFill>
                  <a:srgbClr val="0000FF"/>
                </a:solidFill>
              </a:rPr>
              <a:t>result </a:t>
            </a:r>
            <a:r>
              <a:rPr lang="en-US" sz="2200" dirty="0"/>
              <a:t>if result can’t be stored</a:t>
            </a:r>
            <a:endParaRPr lang="en-US" sz="2200" dirty="0" smtClean="0"/>
          </a:p>
          <a:p>
            <a:pPr lvl="2">
              <a:buFont typeface="Wingdings" pitchFamily="2" charset="2"/>
              <a:buChar char="q"/>
            </a:pPr>
            <a:r>
              <a:rPr lang="en-US" dirty="0" err="1">
                <a:latin typeface="Courier New" pitchFamily="49" charset="0"/>
                <a:cs typeface="Courier New" pitchFamily="49" charset="0"/>
              </a:rPr>
              <a:t>int</a:t>
            </a:r>
            <a:r>
              <a:rPr lang="en-US" dirty="0">
                <a:latin typeface="Courier New" pitchFamily="49" charset="0"/>
                <a:cs typeface="Courier New" pitchFamily="49" charset="0"/>
              </a:rPr>
              <a:t> n; </a:t>
            </a:r>
            <a:r>
              <a:rPr lang="en-US" dirty="0" smtClean="0">
                <a:latin typeface="Courier New" pitchFamily="49" charset="0"/>
                <a:cs typeface="Courier New" pitchFamily="49" charset="0"/>
              </a:rPr>
              <a:t>n </a:t>
            </a:r>
            <a:r>
              <a:rPr lang="en-US" dirty="0">
                <a:latin typeface="Courier New" pitchFamily="49" charset="0"/>
                <a:cs typeface="Courier New" pitchFamily="49" charset="0"/>
              </a:rPr>
              <a:t>= 9 * 0.5</a:t>
            </a:r>
            <a:r>
              <a:rPr lang="en-US" dirty="0" smtClean="0">
                <a:latin typeface="Courier New" pitchFamily="49" charset="0"/>
                <a:cs typeface="Courier New" pitchFamily="49" charset="0"/>
              </a:rPr>
              <a:t>;</a:t>
            </a:r>
            <a:endParaRPr lang="en-US" dirty="0" smtClean="0"/>
          </a:p>
          <a:p>
            <a:pPr lvl="1">
              <a:spcBef>
                <a:spcPts val="1800"/>
              </a:spcBef>
              <a:buFont typeface="Wingdings" pitchFamily="2" charset="2"/>
              <a:buChar char="q"/>
            </a:pPr>
            <a:r>
              <a:rPr lang="en-US" sz="2200" dirty="0" smtClean="0"/>
              <a:t>Data </a:t>
            </a:r>
            <a:r>
              <a:rPr lang="en-US" sz="2200" dirty="0"/>
              <a:t>type promotion in </a:t>
            </a:r>
            <a:r>
              <a:rPr lang="en-US" sz="2200" dirty="0">
                <a:solidFill>
                  <a:srgbClr val="0000FF"/>
                </a:solidFill>
              </a:rPr>
              <a:t>mixed-type </a:t>
            </a:r>
            <a:r>
              <a:rPr lang="en-US" sz="2200" dirty="0"/>
              <a:t>operation</a:t>
            </a:r>
            <a:endParaRPr lang="en-US" sz="2200" dirty="0" smtClean="0">
              <a:cs typeface="Arial" pitchFamily="34" charset="0"/>
            </a:endParaRPr>
          </a:p>
          <a:p>
            <a:pPr lvl="2">
              <a:buFont typeface="Wingdings" pitchFamily="2" charset="2"/>
              <a:buChar char="q"/>
            </a:pPr>
            <a:r>
              <a:rPr lang="en-SG" dirty="0"/>
              <a:t>If an operation is specified between a </a:t>
            </a:r>
            <a:r>
              <a:rPr lang="en-SG" dirty="0">
                <a:solidFill>
                  <a:srgbClr val="9933FF"/>
                </a:solidFill>
              </a:rPr>
              <a:t>low precision data type </a:t>
            </a:r>
            <a:r>
              <a:rPr lang="en-SG" dirty="0"/>
              <a:t>and a </a:t>
            </a:r>
            <a:r>
              <a:rPr lang="en-SG" dirty="0">
                <a:solidFill>
                  <a:srgbClr val="9933FF"/>
                </a:solidFill>
              </a:rPr>
              <a:t>high precision data type</a:t>
            </a:r>
            <a:r>
              <a:rPr lang="en-SG" dirty="0"/>
              <a:t>, the result of calculation would of </a:t>
            </a:r>
            <a:r>
              <a:rPr lang="en-SG" dirty="0">
                <a:solidFill>
                  <a:srgbClr val="9933FF"/>
                </a:solidFill>
              </a:rPr>
              <a:t>high precision data type</a:t>
            </a:r>
            <a:r>
              <a:rPr lang="en-SG" dirty="0" smtClean="0"/>
              <a:t>.</a:t>
            </a:r>
          </a:p>
          <a:p>
            <a:pPr lvl="3">
              <a:buFont typeface="Wingdings" pitchFamily="2" charset="2"/>
              <a:buChar char="v"/>
            </a:pPr>
            <a:r>
              <a:rPr lang="en-US" dirty="0">
                <a:latin typeface="Courier New" pitchFamily="49" charset="0"/>
                <a:cs typeface="Courier New" pitchFamily="49" charset="0"/>
              </a:rPr>
              <a:t>2 * 2.0</a:t>
            </a:r>
            <a:endParaRPr lang="en-US" dirty="0" smtClean="0">
              <a:solidFill>
                <a:srgbClr val="0000FF"/>
              </a:solidFill>
            </a:endParaRPr>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 name="Right Arrow 1"/>
          <p:cNvSpPr/>
          <p:nvPr/>
        </p:nvSpPr>
        <p:spPr bwMode="auto">
          <a:xfrm>
            <a:off x="4464390" y="3737861"/>
            <a:ext cx="160773" cy="190919"/>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4" name="TextBox 3"/>
          <p:cNvSpPr txBox="1"/>
          <p:nvPr/>
        </p:nvSpPr>
        <p:spPr>
          <a:xfrm>
            <a:off x="4755801" y="3670956"/>
            <a:ext cx="2233304" cy="369332"/>
          </a:xfrm>
          <a:prstGeom prst="rect">
            <a:avLst/>
          </a:prstGeom>
          <a:noFill/>
        </p:spPr>
        <p:txBody>
          <a:bodyPr wrap="none" rtlCol="0">
            <a:spAutoFit/>
          </a:bodyPr>
          <a:lstStyle/>
          <a:p>
            <a:r>
              <a:rPr lang="en-US" dirty="0">
                <a:solidFill>
                  <a:srgbClr val="FF0000"/>
                </a:solidFill>
              </a:rPr>
              <a:t>4</a:t>
            </a:r>
            <a:r>
              <a:rPr lang="en-US" dirty="0"/>
              <a:t> will be stored in </a:t>
            </a:r>
            <a:r>
              <a:rPr lang="en-US" dirty="0">
                <a:latin typeface="Courier New" pitchFamily="49" charset="0"/>
                <a:cs typeface="Courier New" pitchFamily="49" charset="0"/>
              </a:rPr>
              <a:t>n</a:t>
            </a:r>
            <a:r>
              <a:rPr lang="en-US" dirty="0"/>
              <a:t>.</a:t>
            </a:r>
            <a:endParaRPr lang="en-SG" dirty="0"/>
          </a:p>
        </p:txBody>
      </p:sp>
      <p:sp>
        <p:nvSpPr>
          <p:cNvPr id="9" name="Right Arrow 8"/>
          <p:cNvSpPr/>
          <p:nvPr/>
        </p:nvSpPr>
        <p:spPr bwMode="auto">
          <a:xfrm>
            <a:off x="3332074" y="5489304"/>
            <a:ext cx="160773" cy="190919"/>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0" name="TextBox 9"/>
          <p:cNvSpPr txBox="1"/>
          <p:nvPr/>
        </p:nvSpPr>
        <p:spPr>
          <a:xfrm>
            <a:off x="3623484" y="5400627"/>
            <a:ext cx="623657" cy="369332"/>
          </a:xfrm>
          <a:prstGeom prst="rect">
            <a:avLst/>
          </a:prstGeom>
          <a:noFill/>
        </p:spPr>
        <p:txBody>
          <a:bodyPr wrap="square" rtlCol="0">
            <a:spAutoFit/>
          </a:bodyPr>
          <a:lstStyle/>
          <a:p>
            <a:r>
              <a:rPr lang="en-US" dirty="0">
                <a:solidFill>
                  <a:srgbClr val="FF0000"/>
                </a:solidFill>
              </a:rPr>
              <a:t>4.0</a:t>
            </a:r>
            <a:endParaRPr lang="en-SG" dirty="0">
              <a:solidFill>
                <a:srgbClr val="FF0000"/>
              </a:solidFill>
            </a:endParaRPr>
          </a:p>
        </p:txBody>
      </p:sp>
      <p:sp>
        <p:nvSpPr>
          <p:cNvPr id="5" name="Title 4"/>
          <p:cNvSpPr>
            <a:spLocks noGrp="1"/>
          </p:cNvSpPr>
          <p:nvPr>
            <p:ph type="title"/>
          </p:nvPr>
        </p:nvSpPr>
        <p:spPr/>
        <p:txBody>
          <a:bodyPr/>
          <a:lstStyle/>
          <a:p>
            <a:r>
              <a:rPr lang="en-SG" dirty="0"/>
              <a:t>6. Program </a:t>
            </a:r>
            <a:r>
              <a:rPr lang="en-SG" dirty="0" smtClean="0"/>
              <a:t>Structure: </a:t>
            </a:r>
            <a:r>
              <a:rPr lang="en-SG" dirty="0"/>
              <a:t>Compute </a:t>
            </a:r>
            <a:r>
              <a:rPr lang="en-SG" dirty="0" smtClean="0"/>
              <a:t>(8/9</a:t>
            </a:r>
            <a:r>
              <a:rPr lang="en-SG" dirty="0"/>
              <a:t>)</a:t>
            </a:r>
          </a:p>
        </p:txBody>
      </p:sp>
      <p:sp>
        <p:nvSpPr>
          <p:cNvPr id="14" name="Right Arrow 13"/>
          <p:cNvSpPr/>
          <p:nvPr/>
        </p:nvSpPr>
        <p:spPr bwMode="auto">
          <a:xfrm>
            <a:off x="2961621" y="2853899"/>
            <a:ext cx="160773" cy="190919"/>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5" name="TextBox 14"/>
          <p:cNvSpPr txBox="1"/>
          <p:nvPr/>
        </p:nvSpPr>
        <p:spPr>
          <a:xfrm>
            <a:off x="3253031" y="2776108"/>
            <a:ext cx="623657" cy="369332"/>
          </a:xfrm>
          <a:prstGeom prst="rect">
            <a:avLst/>
          </a:prstGeom>
          <a:noFill/>
        </p:spPr>
        <p:txBody>
          <a:bodyPr wrap="square" rtlCol="0">
            <a:spAutoFit/>
          </a:bodyPr>
          <a:lstStyle/>
          <a:p>
            <a:r>
              <a:rPr lang="en-US" dirty="0">
                <a:solidFill>
                  <a:srgbClr val="FF0000"/>
                </a:solidFill>
              </a:rPr>
              <a:t>2</a:t>
            </a:r>
            <a:endParaRPr lang="en-SG" dirty="0">
              <a:solidFill>
                <a:srgbClr val="FF0000"/>
              </a:solidFill>
            </a:endParaRPr>
          </a:p>
        </p:txBody>
      </p:sp>
      <p:sp>
        <p:nvSpPr>
          <p:cNvPr id="16"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17</a:t>
            </a:fld>
            <a:endParaRPr lang="en-US" sz="1000" dirty="0">
              <a:solidFill>
                <a:srgbClr val="000000"/>
              </a:solidFill>
            </a:endParaRPr>
          </a:p>
        </p:txBody>
      </p:sp>
    </p:spTree>
    <p:extLst>
      <p:ext uri="{BB962C8B-B14F-4D97-AF65-F5344CB8AC3E}">
        <p14:creationId xmlns:p14="http://schemas.microsoft.com/office/powerpoint/2010/main" val="12184105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dissolve">
                                      <p:cBhvr>
                                        <p:cTn id="7" dur="500"/>
                                        <p:tgtEl>
                                          <p:spTgt spid="1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3">
                                            <p:txEl>
                                              <p:pRg st="2" end="2"/>
                                            </p:txEl>
                                          </p:spTgt>
                                        </p:tgtEl>
                                        <p:attrNameLst>
                                          <p:attrName>style.visibility</p:attrName>
                                        </p:attrNameLst>
                                      </p:cBhvr>
                                      <p:to>
                                        <p:strVal val="visible"/>
                                      </p:to>
                                    </p:set>
                                    <p:animEffect transition="in" filter="dissolve">
                                      <p:cBhvr>
                                        <p:cTn id="10" dur="500"/>
                                        <p:tgtEl>
                                          <p:spTgt spid="1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animEffect transition="in" filter="dissolve">
                                      <p:cBhvr>
                                        <p:cTn id="15" dur="500"/>
                                        <p:tgtEl>
                                          <p:spTgt spid="1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3">
                                            <p:txEl>
                                              <p:pRg st="4" end="4"/>
                                            </p:txEl>
                                          </p:spTgt>
                                        </p:tgtEl>
                                        <p:attrNameLst>
                                          <p:attrName>style.visibility</p:attrName>
                                        </p:attrNameLst>
                                      </p:cBhvr>
                                      <p:to>
                                        <p:strVal val="visible"/>
                                      </p:to>
                                    </p:set>
                                    <p:animEffect transition="in" filter="dissolve">
                                      <p:cBhvr>
                                        <p:cTn id="29" dur="500"/>
                                        <p:tgtEl>
                                          <p:spTgt spid="1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3">
                                            <p:txEl>
                                              <p:pRg st="5" end="5"/>
                                            </p:txEl>
                                          </p:spTgt>
                                        </p:tgtEl>
                                        <p:attrNameLst>
                                          <p:attrName>style.visibility</p:attrName>
                                        </p:attrNameLst>
                                      </p:cBhvr>
                                      <p:to>
                                        <p:strVal val="visible"/>
                                      </p:to>
                                    </p:set>
                                    <p:animEffect transition="in" filter="dissolve">
                                      <p:cBhvr>
                                        <p:cTn id="34" dur="500"/>
                                        <p:tgtEl>
                                          <p:spTgt spid="1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500"/>
                                        <p:tgtEl>
                                          <p:spTgt spid="2"/>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left)">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3">
                                            <p:txEl>
                                              <p:pRg st="6" end="6"/>
                                            </p:txEl>
                                          </p:spTgt>
                                        </p:tgtEl>
                                        <p:attrNameLst>
                                          <p:attrName>style.visibility</p:attrName>
                                        </p:attrNameLst>
                                      </p:cBhvr>
                                      <p:to>
                                        <p:strVal val="visible"/>
                                      </p:to>
                                    </p:set>
                                    <p:animEffect transition="in" filter="dissolve">
                                      <p:cBhvr>
                                        <p:cTn id="48" dur="500"/>
                                        <p:tgtEl>
                                          <p:spTgt spid="13">
                                            <p:txEl>
                                              <p:pRg st="6" end="6"/>
                                            </p:txEl>
                                          </p:spTgt>
                                        </p:tgtEl>
                                      </p:cBhvr>
                                    </p:animEffect>
                                  </p:childTnLst>
                                </p:cTn>
                              </p:par>
                              <p:par>
                                <p:cTn id="49" presetID="9" presetClass="entr" presetSubtype="0" fill="hold" nodeType="withEffect">
                                  <p:stCondLst>
                                    <p:cond delay="0"/>
                                  </p:stCondLst>
                                  <p:childTnLst>
                                    <p:set>
                                      <p:cBhvr>
                                        <p:cTn id="50" dur="1" fill="hold">
                                          <p:stCondLst>
                                            <p:cond delay="0"/>
                                          </p:stCondLst>
                                        </p:cTn>
                                        <p:tgtEl>
                                          <p:spTgt spid="13">
                                            <p:txEl>
                                              <p:pRg st="7" end="7"/>
                                            </p:txEl>
                                          </p:spTgt>
                                        </p:tgtEl>
                                        <p:attrNameLst>
                                          <p:attrName>style.visibility</p:attrName>
                                        </p:attrNameLst>
                                      </p:cBhvr>
                                      <p:to>
                                        <p:strVal val="visible"/>
                                      </p:to>
                                    </p:set>
                                    <p:animEffect transition="in" filter="dissolve">
                                      <p:cBhvr>
                                        <p:cTn id="51" dur="500"/>
                                        <p:tgtEl>
                                          <p:spTgt spid="13">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3">
                                            <p:txEl>
                                              <p:pRg st="8" end="8"/>
                                            </p:txEl>
                                          </p:spTgt>
                                        </p:tgtEl>
                                        <p:attrNameLst>
                                          <p:attrName>style.visibility</p:attrName>
                                        </p:attrNameLst>
                                      </p:cBhvr>
                                      <p:to>
                                        <p:strVal val="visible"/>
                                      </p:to>
                                    </p:set>
                                    <p:animEffect transition="in" filter="dissolve">
                                      <p:cBhvr>
                                        <p:cTn id="56" dur="500"/>
                                        <p:tgtEl>
                                          <p:spTgt spid="13">
                                            <p:txEl>
                                              <p:pRg st="8" end="8"/>
                                            </p:txEl>
                                          </p:spTgt>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left)">
                                      <p:cBhvr>
                                        <p:cTn id="6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9" grpId="0" animBg="1"/>
      <p:bldP spid="10" grpId="0"/>
      <p:bldP spid="14" grpId="0" animBg="1"/>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8" name="TextBox 7"/>
          <p:cNvSpPr txBox="1">
            <a:spLocks noChangeArrowheads="1"/>
          </p:cNvSpPr>
          <p:nvPr/>
        </p:nvSpPr>
        <p:spPr bwMode="auto">
          <a:xfrm>
            <a:off x="5335943" y="1721235"/>
            <a:ext cx="1174750" cy="400050"/>
          </a:xfrm>
          <a:prstGeom prst="rect">
            <a:avLst/>
          </a:prstGeom>
          <a:noFill/>
          <a:ln w="9525">
            <a:noFill/>
            <a:miter lim="800000"/>
            <a:headEnd/>
            <a:tailEnd/>
          </a:ln>
        </p:spPr>
        <p:txBody>
          <a:bodyPr>
            <a:spAutoFit/>
          </a:bodyPr>
          <a:lstStyle/>
          <a:p>
            <a:r>
              <a:rPr lang="en-US" sz="2000">
                <a:solidFill>
                  <a:srgbClr val="7030A0"/>
                </a:solidFill>
                <a:latin typeface="Courier New" pitchFamily="49" charset="0"/>
                <a:cs typeface="Courier New" pitchFamily="49" charset="0"/>
              </a:rPr>
              <a:t>m = 2;</a:t>
            </a:r>
            <a:endParaRPr lang="en-SG" sz="2000">
              <a:solidFill>
                <a:srgbClr val="7030A0"/>
              </a:solidFill>
              <a:latin typeface="Courier New" pitchFamily="49" charset="0"/>
              <a:cs typeface="Courier New" pitchFamily="49" charset="0"/>
            </a:endParaRPr>
          </a:p>
        </p:txBody>
      </p:sp>
      <p:sp>
        <p:nvSpPr>
          <p:cNvPr id="9" name="TextBox 8"/>
          <p:cNvSpPr txBox="1">
            <a:spLocks noChangeArrowheads="1"/>
          </p:cNvSpPr>
          <p:nvPr/>
        </p:nvSpPr>
        <p:spPr bwMode="auto">
          <a:xfrm>
            <a:off x="5335943" y="2092710"/>
            <a:ext cx="1444625" cy="400050"/>
          </a:xfrm>
          <a:prstGeom prst="rect">
            <a:avLst/>
          </a:prstGeom>
          <a:noFill/>
          <a:ln w="9525">
            <a:noFill/>
            <a:miter lim="800000"/>
            <a:headEnd/>
            <a:tailEnd/>
          </a:ln>
        </p:spPr>
        <p:txBody>
          <a:bodyPr>
            <a:spAutoFit/>
          </a:bodyPr>
          <a:lstStyle/>
          <a:p>
            <a:r>
              <a:rPr lang="en-US" sz="2000">
                <a:solidFill>
                  <a:srgbClr val="7030A0"/>
                </a:solidFill>
                <a:latin typeface="Courier New" pitchFamily="49" charset="0"/>
                <a:cs typeface="Courier New" pitchFamily="49" charset="0"/>
              </a:rPr>
              <a:t>p = 2.0;</a:t>
            </a:r>
            <a:endParaRPr lang="en-SG" sz="2000">
              <a:solidFill>
                <a:srgbClr val="7030A0"/>
              </a:solidFill>
              <a:latin typeface="Courier New" pitchFamily="49" charset="0"/>
              <a:cs typeface="Courier New" pitchFamily="49" charset="0"/>
            </a:endParaRPr>
          </a:p>
        </p:txBody>
      </p:sp>
      <p:sp>
        <p:nvSpPr>
          <p:cNvPr id="10" name="TextBox 9"/>
          <p:cNvSpPr txBox="1">
            <a:spLocks noChangeArrowheads="1"/>
          </p:cNvSpPr>
          <p:nvPr/>
        </p:nvSpPr>
        <p:spPr bwMode="auto">
          <a:xfrm>
            <a:off x="5335943" y="2859117"/>
            <a:ext cx="1174750" cy="400050"/>
          </a:xfrm>
          <a:prstGeom prst="rect">
            <a:avLst/>
          </a:prstGeom>
          <a:noFill/>
          <a:ln w="9525">
            <a:noFill/>
            <a:miter lim="800000"/>
            <a:headEnd/>
            <a:tailEnd/>
          </a:ln>
        </p:spPr>
        <p:txBody>
          <a:bodyPr>
            <a:spAutoFit/>
          </a:bodyPr>
          <a:lstStyle/>
          <a:p>
            <a:r>
              <a:rPr lang="en-US" sz="2000" dirty="0">
                <a:solidFill>
                  <a:srgbClr val="7030A0"/>
                </a:solidFill>
                <a:latin typeface="Courier New" pitchFamily="49" charset="0"/>
                <a:cs typeface="Courier New" pitchFamily="49" charset="0"/>
              </a:rPr>
              <a:t>n = 2;</a:t>
            </a:r>
            <a:endParaRPr lang="en-SG" sz="2000" dirty="0">
              <a:solidFill>
                <a:srgbClr val="7030A0"/>
              </a:solidFill>
              <a:latin typeface="Courier New" pitchFamily="49" charset="0"/>
              <a:cs typeface="Courier New" pitchFamily="49" charset="0"/>
            </a:endParaRPr>
          </a:p>
        </p:txBody>
      </p:sp>
      <p:sp>
        <p:nvSpPr>
          <p:cNvPr id="11" name="TextBox 10"/>
          <p:cNvSpPr txBox="1">
            <a:spLocks noChangeArrowheads="1"/>
          </p:cNvSpPr>
          <p:nvPr/>
        </p:nvSpPr>
        <p:spPr bwMode="auto">
          <a:xfrm>
            <a:off x="5335943" y="2469188"/>
            <a:ext cx="1444625" cy="400050"/>
          </a:xfrm>
          <a:prstGeom prst="rect">
            <a:avLst/>
          </a:prstGeom>
          <a:noFill/>
          <a:ln w="9525">
            <a:noFill/>
            <a:miter lim="800000"/>
            <a:headEnd/>
            <a:tailEnd/>
          </a:ln>
        </p:spPr>
        <p:txBody>
          <a:bodyPr>
            <a:spAutoFit/>
          </a:bodyPr>
          <a:lstStyle/>
          <a:p>
            <a:r>
              <a:rPr lang="en-US" sz="2000" dirty="0">
                <a:solidFill>
                  <a:srgbClr val="7030A0"/>
                </a:solidFill>
                <a:latin typeface="Courier New" pitchFamily="49" charset="0"/>
                <a:cs typeface="Courier New" pitchFamily="49" charset="0"/>
              </a:rPr>
              <a:t>q = 2.5;</a:t>
            </a:r>
            <a:endParaRPr lang="en-SG" sz="2000" dirty="0">
              <a:solidFill>
                <a:srgbClr val="7030A0"/>
              </a:solidFill>
              <a:latin typeface="Courier New" pitchFamily="49" charset="0"/>
              <a:cs typeface="Courier New" pitchFamily="49" charset="0"/>
            </a:endParaRPr>
          </a:p>
        </p:txBody>
      </p:sp>
      <p:sp>
        <p:nvSpPr>
          <p:cNvPr id="14" name="TextBox 13"/>
          <p:cNvSpPr txBox="1">
            <a:spLocks noChangeArrowheads="1"/>
          </p:cNvSpPr>
          <p:nvPr/>
        </p:nvSpPr>
        <p:spPr bwMode="auto">
          <a:xfrm>
            <a:off x="6791182" y="4860118"/>
            <a:ext cx="1592263" cy="400050"/>
          </a:xfrm>
          <a:prstGeom prst="rect">
            <a:avLst/>
          </a:prstGeom>
          <a:noFill/>
          <a:ln w="9525">
            <a:noFill/>
            <a:miter lim="800000"/>
            <a:headEnd/>
            <a:tailEnd/>
          </a:ln>
        </p:spPr>
        <p:txBody>
          <a:bodyPr>
            <a:spAutoFit/>
          </a:bodyPr>
          <a:lstStyle/>
          <a:p>
            <a:r>
              <a:rPr lang="en-US" sz="2000" dirty="0">
                <a:solidFill>
                  <a:srgbClr val="7030A0"/>
                </a:solidFill>
                <a:latin typeface="Courier New" pitchFamily="49" charset="0"/>
                <a:cs typeface="Courier New" pitchFamily="49" charset="0"/>
              </a:rPr>
              <a:t>pp = 1.5;</a:t>
            </a:r>
            <a:endParaRPr lang="en-SG" sz="2000" dirty="0">
              <a:solidFill>
                <a:srgbClr val="7030A0"/>
              </a:solidFill>
              <a:latin typeface="Courier New" pitchFamily="49" charset="0"/>
              <a:cs typeface="Courier New" pitchFamily="49" charset="0"/>
            </a:endParaRPr>
          </a:p>
        </p:txBody>
      </p:sp>
      <p:sp>
        <p:nvSpPr>
          <p:cNvPr id="15" name="TextBox 14"/>
          <p:cNvSpPr txBox="1">
            <a:spLocks noChangeArrowheads="1"/>
          </p:cNvSpPr>
          <p:nvPr/>
        </p:nvSpPr>
        <p:spPr bwMode="auto">
          <a:xfrm>
            <a:off x="6791182" y="5614181"/>
            <a:ext cx="1592263" cy="400050"/>
          </a:xfrm>
          <a:prstGeom prst="rect">
            <a:avLst/>
          </a:prstGeom>
          <a:noFill/>
          <a:ln w="9525">
            <a:noFill/>
            <a:miter lim="800000"/>
            <a:headEnd/>
            <a:tailEnd/>
          </a:ln>
        </p:spPr>
        <p:txBody>
          <a:bodyPr>
            <a:spAutoFit/>
          </a:bodyPr>
          <a:lstStyle/>
          <a:p>
            <a:r>
              <a:rPr lang="en-US" sz="2000">
                <a:solidFill>
                  <a:srgbClr val="7030A0"/>
                </a:solidFill>
                <a:latin typeface="Courier New" pitchFamily="49" charset="0"/>
                <a:cs typeface="Courier New" pitchFamily="49" charset="0"/>
              </a:rPr>
              <a:t>qq = 1.0;</a:t>
            </a:r>
            <a:endParaRPr lang="en-SG" sz="2000">
              <a:solidFill>
                <a:srgbClr val="7030A0"/>
              </a:solidFill>
              <a:latin typeface="Courier New" pitchFamily="49" charset="0"/>
              <a:cs typeface="Courier New" pitchFamily="49" charset="0"/>
            </a:endParaRPr>
          </a:p>
        </p:txBody>
      </p:sp>
      <p:sp>
        <p:nvSpPr>
          <p:cNvPr id="17" name="TextBox 16"/>
          <p:cNvSpPr txBox="1">
            <a:spLocks noChangeArrowheads="1"/>
          </p:cNvSpPr>
          <p:nvPr/>
        </p:nvSpPr>
        <p:spPr bwMode="auto">
          <a:xfrm>
            <a:off x="6791182" y="5220481"/>
            <a:ext cx="1592263" cy="400050"/>
          </a:xfrm>
          <a:prstGeom prst="rect">
            <a:avLst/>
          </a:prstGeom>
          <a:noFill/>
          <a:ln w="9525">
            <a:noFill/>
            <a:miter lim="800000"/>
            <a:headEnd/>
            <a:tailEnd/>
          </a:ln>
        </p:spPr>
        <p:txBody>
          <a:bodyPr>
            <a:spAutoFit/>
          </a:bodyPr>
          <a:lstStyle/>
          <a:p>
            <a:r>
              <a:rPr lang="en-US" sz="2000">
                <a:solidFill>
                  <a:srgbClr val="7030A0"/>
                </a:solidFill>
                <a:latin typeface="Courier New" pitchFamily="49" charset="0"/>
                <a:cs typeface="Courier New" pitchFamily="49" charset="0"/>
              </a:rPr>
              <a:t>nn = 2;</a:t>
            </a:r>
            <a:endParaRPr lang="en-SG" sz="2000">
              <a:solidFill>
                <a:srgbClr val="7030A0"/>
              </a:solidFill>
              <a:latin typeface="Courier New" pitchFamily="49" charset="0"/>
              <a:cs typeface="Courier New" pitchFamily="49" charset="0"/>
            </a:endParaRPr>
          </a:p>
        </p:txBody>
      </p:sp>
      <p:sp>
        <p:nvSpPr>
          <p:cNvPr id="3" name="Title 2"/>
          <p:cNvSpPr>
            <a:spLocks noGrp="1"/>
          </p:cNvSpPr>
          <p:nvPr>
            <p:ph type="title"/>
          </p:nvPr>
        </p:nvSpPr>
        <p:spPr/>
        <p:txBody>
          <a:bodyPr/>
          <a:lstStyle/>
          <a:p>
            <a:r>
              <a:rPr lang="en-SG" dirty="0"/>
              <a:t>6. Program </a:t>
            </a:r>
            <a:r>
              <a:rPr lang="en-SG" dirty="0" smtClean="0"/>
              <a:t>Structure: </a:t>
            </a:r>
            <a:r>
              <a:rPr lang="en-SG" dirty="0"/>
              <a:t>Compute </a:t>
            </a:r>
            <a:r>
              <a:rPr lang="en-SG" dirty="0" smtClean="0"/>
              <a:t>(9/9</a:t>
            </a:r>
            <a:r>
              <a:rPr lang="en-SG" dirty="0"/>
              <a:t>)</a:t>
            </a:r>
          </a:p>
        </p:txBody>
      </p:sp>
      <p:sp>
        <p:nvSpPr>
          <p:cNvPr id="4" name="Content Placeholder 3"/>
          <p:cNvSpPr>
            <a:spLocks noGrp="1"/>
          </p:cNvSpPr>
          <p:nvPr>
            <p:ph idx="1"/>
          </p:nvPr>
        </p:nvSpPr>
        <p:spPr>
          <a:xfrm>
            <a:off x="457200" y="1371600"/>
            <a:ext cx="8229600" cy="1877437"/>
          </a:xfrm>
        </p:spPr>
        <p:txBody>
          <a:bodyPr wrap="square">
            <a:spAutoFit/>
          </a:bodyPr>
          <a:lstStyle/>
          <a:p>
            <a:pPr eaLnBrk="1" hangingPunct="1">
              <a:buSzPct val="80000"/>
            </a:pPr>
            <a:r>
              <a:rPr lang="en-US" sz="2000" dirty="0"/>
              <a:t>Mixed-Type Arithmetic Operations</a:t>
            </a:r>
          </a:p>
          <a:p>
            <a:pPr eaLnBrk="1" hangingPunct="1">
              <a:buSzPct val="80000"/>
              <a:buNone/>
            </a:pPr>
            <a:r>
              <a:rPr lang="en-US" sz="2000" dirty="0"/>
              <a:t>	</a:t>
            </a:r>
            <a:r>
              <a:rPr lang="en-US" sz="2000" dirty="0">
                <a:solidFill>
                  <a:srgbClr val="C00000"/>
                </a:solidFill>
              </a:rPr>
              <a:t>      </a:t>
            </a:r>
            <a:r>
              <a:rPr lang="en-US" sz="2000" dirty="0" err="1">
                <a:solidFill>
                  <a:srgbClr val="C00000"/>
                </a:solidFill>
                <a:latin typeface="Courier New" pitchFamily="49" charset="0"/>
                <a:cs typeface="Courier New" pitchFamily="49" charset="0"/>
              </a:rPr>
              <a:t>int</a:t>
            </a:r>
            <a:r>
              <a:rPr lang="en-US" sz="2000" dirty="0">
                <a:solidFill>
                  <a:srgbClr val="C00000"/>
                </a:solidFill>
                <a:latin typeface="Courier New" pitchFamily="49" charset="0"/>
                <a:cs typeface="Courier New" pitchFamily="49" charset="0"/>
              </a:rPr>
              <a:t>   m = 10/4;  </a:t>
            </a:r>
            <a:r>
              <a:rPr lang="en-US" sz="2000" dirty="0">
                <a:solidFill>
                  <a:srgbClr val="C00000"/>
                </a:solidFill>
              </a:rPr>
              <a:t>	</a:t>
            </a:r>
            <a:r>
              <a:rPr lang="en-US" sz="2000" dirty="0" smtClean="0">
                <a:solidFill>
                  <a:srgbClr val="002060"/>
                </a:solidFill>
              </a:rPr>
              <a:t>means </a:t>
            </a:r>
            <a:endParaRPr lang="en-US" sz="2000" dirty="0">
              <a:solidFill>
                <a:srgbClr val="C00000"/>
              </a:solidFill>
            </a:endParaRPr>
          </a:p>
          <a:p>
            <a:pPr eaLnBrk="1" hangingPunct="1">
              <a:buSzPct val="80000"/>
              <a:buNone/>
            </a:pPr>
            <a:r>
              <a:rPr lang="en-US" sz="2000" dirty="0">
                <a:solidFill>
                  <a:srgbClr val="C00000"/>
                </a:solidFill>
              </a:rPr>
              <a:t>	      </a:t>
            </a:r>
            <a:r>
              <a:rPr lang="en-US" sz="2000" dirty="0">
                <a:solidFill>
                  <a:srgbClr val="C00000"/>
                </a:solidFill>
                <a:latin typeface="Courier New" pitchFamily="49" charset="0"/>
                <a:cs typeface="Courier New" pitchFamily="49" charset="0"/>
              </a:rPr>
              <a:t>float p = 10/4;</a:t>
            </a:r>
            <a:r>
              <a:rPr lang="en-US" sz="2000" dirty="0">
                <a:solidFill>
                  <a:srgbClr val="C00000"/>
                </a:solidFill>
              </a:rPr>
              <a:t>	</a:t>
            </a:r>
            <a:r>
              <a:rPr lang="en-US" sz="2000" dirty="0">
                <a:solidFill>
                  <a:srgbClr val="002060"/>
                </a:solidFill>
              </a:rPr>
              <a:t>means </a:t>
            </a:r>
            <a:endParaRPr lang="en-US" sz="2000" dirty="0">
              <a:solidFill>
                <a:srgbClr val="C00000"/>
              </a:solidFill>
            </a:endParaRPr>
          </a:p>
          <a:p>
            <a:pPr eaLnBrk="1" hangingPunct="1">
              <a:buSzPct val="80000"/>
              <a:buNone/>
            </a:pPr>
            <a:r>
              <a:rPr lang="en-US" sz="2000" dirty="0">
                <a:solidFill>
                  <a:srgbClr val="C00000"/>
                </a:solidFill>
              </a:rPr>
              <a:t>	      </a:t>
            </a:r>
            <a:r>
              <a:rPr lang="en-US" sz="2000" dirty="0">
                <a:solidFill>
                  <a:srgbClr val="C00000"/>
                </a:solidFill>
                <a:latin typeface="Courier New" pitchFamily="49" charset="0"/>
                <a:cs typeface="Courier New" pitchFamily="49" charset="0"/>
              </a:rPr>
              <a:t>float q = 10/4.0; </a:t>
            </a:r>
            <a:r>
              <a:rPr lang="en-US" sz="2000" dirty="0">
                <a:solidFill>
                  <a:srgbClr val="C00000"/>
                </a:solidFill>
              </a:rPr>
              <a:t>	</a:t>
            </a:r>
            <a:r>
              <a:rPr lang="en-US" sz="2000" dirty="0">
                <a:solidFill>
                  <a:srgbClr val="002060"/>
                </a:solidFill>
              </a:rPr>
              <a:t>means</a:t>
            </a:r>
            <a:r>
              <a:rPr lang="en-US" sz="2000" dirty="0">
                <a:solidFill>
                  <a:srgbClr val="C00000"/>
                </a:solidFill>
              </a:rPr>
              <a:t> </a:t>
            </a:r>
          </a:p>
          <a:p>
            <a:pPr eaLnBrk="1" hangingPunct="1">
              <a:buSzPct val="80000"/>
              <a:buNone/>
            </a:pPr>
            <a:r>
              <a:rPr lang="en-US" sz="2000" dirty="0">
                <a:solidFill>
                  <a:srgbClr val="C00000"/>
                </a:solidFill>
              </a:rPr>
              <a:t>	      </a:t>
            </a:r>
            <a:r>
              <a:rPr lang="en-US" sz="2000" dirty="0" err="1">
                <a:solidFill>
                  <a:srgbClr val="C00000"/>
                </a:solidFill>
                <a:latin typeface="Courier New" pitchFamily="49" charset="0"/>
                <a:cs typeface="Courier New" pitchFamily="49" charset="0"/>
              </a:rPr>
              <a:t>int</a:t>
            </a:r>
            <a:r>
              <a:rPr lang="en-US" sz="2000" dirty="0">
                <a:solidFill>
                  <a:srgbClr val="C00000"/>
                </a:solidFill>
                <a:latin typeface="Courier New" pitchFamily="49" charset="0"/>
                <a:cs typeface="Courier New" pitchFamily="49" charset="0"/>
              </a:rPr>
              <a:t>   n = 10/4.0;  </a:t>
            </a:r>
            <a:r>
              <a:rPr lang="en-US" sz="2000" dirty="0">
                <a:solidFill>
                  <a:srgbClr val="002060"/>
                </a:solidFill>
              </a:rPr>
              <a:t>means </a:t>
            </a:r>
            <a:endParaRPr lang="en-US" sz="2000" dirty="0">
              <a:solidFill>
                <a:srgbClr val="C00000"/>
              </a:solidFill>
            </a:endParaRPr>
          </a:p>
        </p:txBody>
      </p:sp>
      <p:sp>
        <p:nvSpPr>
          <p:cNvPr id="20" name="Content Placeholder 3"/>
          <p:cNvSpPr txBox="1">
            <a:spLocks/>
          </p:cNvSpPr>
          <p:nvPr/>
        </p:nvSpPr>
        <p:spPr bwMode="auto">
          <a:xfrm>
            <a:off x="453486" y="3454404"/>
            <a:ext cx="8229600" cy="2579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buSzPct val="80000"/>
            </a:pPr>
            <a:r>
              <a:rPr lang="en-US" sz="2000" dirty="0"/>
              <a:t>Type Casting</a:t>
            </a:r>
          </a:p>
          <a:p>
            <a:pPr lvl="1" indent="-388938">
              <a:buSzPct val="60000"/>
              <a:buFont typeface="Wingdings" pitchFamily="2" charset="2"/>
              <a:buChar char="q"/>
            </a:pPr>
            <a:r>
              <a:rPr lang="en-US" dirty="0"/>
              <a:t>Use a </a:t>
            </a:r>
            <a:r>
              <a:rPr lang="en-US" dirty="0">
                <a:solidFill>
                  <a:srgbClr val="C00000"/>
                </a:solidFill>
              </a:rPr>
              <a:t>cast operator</a:t>
            </a:r>
            <a:r>
              <a:rPr lang="en-US" dirty="0">
                <a:solidFill>
                  <a:srgbClr val="0000FF"/>
                </a:solidFill>
              </a:rPr>
              <a:t> </a:t>
            </a:r>
            <a:r>
              <a:rPr lang="en-US" dirty="0"/>
              <a:t>to change the type of an expression</a:t>
            </a:r>
          </a:p>
          <a:p>
            <a:pPr lvl="2" indent="-338138">
              <a:buSzPct val="60000"/>
              <a:buFont typeface="Wingdings" pitchFamily="2" charset="2"/>
              <a:buChar char="q"/>
            </a:pPr>
            <a:r>
              <a:rPr lang="en-US" dirty="0"/>
              <a:t>syntax:     (</a:t>
            </a:r>
            <a:r>
              <a:rPr lang="en-US" i="1" dirty="0"/>
              <a:t>type</a:t>
            </a:r>
            <a:r>
              <a:rPr lang="en-US" dirty="0"/>
              <a:t>)  expression </a:t>
            </a:r>
          </a:p>
          <a:p>
            <a:pPr lvl="2" indent="-338138">
              <a:buSzPct val="60000"/>
              <a:buNone/>
            </a:pPr>
            <a:r>
              <a:rPr lang="en-US" sz="2000" dirty="0" err="1">
                <a:solidFill>
                  <a:srgbClr val="C00000"/>
                </a:solidFill>
                <a:latin typeface="Courier New" pitchFamily="49" charset="0"/>
                <a:cs typeface="Courier New" pitchFamily="49" charset="0"/>
              </a:rPr>
              <a:t>int</a:t>
            </a:r>
            <a:r>
              <a:rPr lang="en-US" sz="2000" dirty="0">
                <a:solidFill>
                  <a:srgbClr val="C00000"/>
                </a:solidFill>
                <a:latin typeface="Courier New" pitchFamily="49" charset="0"/>
                <a:cs typeface="Courier New" pitchFamily="49" charset="0"/>
              </a:rPr>
              <a:t> </a:t>
            </a:r>
            <a:r>
              <a:rPr lang="en-US" sz="2000" dirty="0" err="1">
                <a:solidFill>
                  <a:srgbClr val="C00000"/>
                </a:solidFill>
                <a:latin typeface="Courier New" pitchFamily="49" charset="0"/>
                <a:cs typeface="Courier New" pitchFamily="49" charset="0"/>
              </a:rPr>
              <a:t>aa</a:t>
            </a:r>
            <a:r>
              <a:rPr lang="en-US" sz="2000" dirty="0">
                <a:solidFill>
                  <a:srgbClr val="C00000"/>
                </a:solidFill>
                <a:latin typeface="Courier New" pitchFamily="49" charset="0"/>
                <a:cs typeface="Courier New" pitchFamily="49" charset="0"/>
              </a:rPr>
              <a:t> = 6; float </a:t>
            </a:r>
            <a:r>
              <a:rPr lang="en-US" sz="2000" dirty="0" err="1">
                <a:solidFill>
                  <a:srgbClr val="C00000"/>
                </a:solidFill>
                <a:latin typeface="Courier New" pitchFamily="49" charset="0"/>
                <a:cs typeface="Courier New" pitchFamily="49" charset="0"/>
              </a:rPr>
              <a:t>ff</a:t>
            </a:r>
            <a:r>
              <a:rPr lang="en-US" sz="2000" dirty="0">
                <a:solidFill>
                  <a:srgbClr val="C00000"/>
                </a:solidFill>
                <a:latin typeface="Courier New" pitchFamily="49" charset="0"/>
                <a:cs typeface="Courier New" pitchFamily="49" charset="0"/>
              </a:rPr>
              <a:t> = 15.8;</a:t>
            </a:r>
            <a:r>
              <a:rPr lang="en-US" sz="2000" dirty="0">
                <a:solidFill>
                  <a:srgbClr val="C00000"/>
                </a:solidFill>
              </a:rPr>
              <a:t>                              </a:t>
            </a:r>
          </a:p>
          <a:p>
            <a:pPr lvl="2" indent="-338138">
              <a:buSzPct val="60000"/>
              <a:buNone/>
            </a:pPr>
            <a:r>
              <a:rPr lang="en-US" sz="2000" dirty="0">
                <a:solidFill>
                  <a:srgbClr val="C00000"/>
                </a:solidFill>
                <a:latin typeface="Courier New" pitchFamily="49" charset="0"/>
                <a:cs typeface="Courier New" pitchFamily="49" charset="0"/>
              </a:rPr>
              <a:t>float </a:t>
            </a:r>
            <a:r>
              <a:rPr lang="en-US" sz="2000" dirty="0" err="1">
                <a:solidFill>
                  <a:srgbClr val="C00000"/>
                </a:solidFill>
                <a:latin typeface="Courier New" pitchFamily="49" charset="0"/>
                <a:cs typeface="Courier New" pitchFamily="49" charset="0"/>
              </a:rPr>
              <a:t>pp</a:t>
            </a:r>
            <a:r>
              <a:rPr lang="en-US" sz="2000" dirty="0">
                <a:solidFill>
                  <a:srgbClr val="C00000"/>
                </a:solidFill>
                <a:latin typeface="Courier New" pitchFamily="49" charset="0"/>
                <a:cs typeface="Courier New" pitchFamily="49" charset="0"/>
              </a:rPr>
              <a:t> = (float) </a:t>
            </a:r>
            <a:r>
              <a:rPr lang="en-US" sz="2000" dirty="0" err="1">
                <a:solidFill>
                  <a:srgbClr val="C00000"/>
                </a:solidFill>
                <a:latin typeface="Courier New" pitchFamily="49" charset="0"/>
                <a:cs typeface="Courier New" pitchFamily="49" charset="0"/>
              </a:rPr>
              <a:t>aa</a:t>
            </a:r>
            <a:r>
              <a:rPr lang="en-US" sz="2000" dirty="0">
                <a:solidFill>
                  <a:srgbClr val="C00000"/>
                </a:solidFill>
                <a:latin typeface="Courier New" pitchFamily="49" charset="0"/>
                <a:cs typeface="Courier New" pitchFamily="49" charset="0"/>
              </a:rPr>
              <a:t> / 4; </a:t>
            </a:r>
            <a:r>
              <a:rPr lang="en-US" sz="2000" dirty="0" smtClean="0">
                <a:solidFill>
                  <a:srgbClr val="C00000"/>
                </a:solidFill>
                <a:latin typeface="Courier New" pitchFamily="49" charset="0"/>
                <a:cs typeface="Courier New" pitchFamily="49" charset="0"/>
              </a:rPr>
              <a:t>  </a:t>
            </a:r>
            <a:r>
              <a:rPr lang="en-US" sz="2000" dirty="0" smtClean="0">
                <a:solidFill>
                  <a:srgbClr val="002060"/>
                </a:solidFill>
              </a:rPr>
              <a:t>means </a:t>
            </a:r>
            <a:endParaRPr lang="en-US" sz="2000" dirty="0">
              <a:solidFill>
                <a:srgbClr val="002060"/>
              </a:solidFill>
            </a:endParaRPr>
          </a:p>
          <a:p>
            <a:pPr marL="804862" lvl="2" indent="0">
              <a:buSzPct val="60000"/>
              <a:buNone/>
            </a:pPr>
            <a:r>
              <a:rPr lang="en-US" sz="2000" dirty="0" err="1">
                <a:solidFill>
                  <a:srgbClr val="C00000"/>
                </a:solidFill>
                <a:latin typeface="Courier New" pitchFamily="49" charset="0"/>
                <a:cs typeface="Courier New" pitchFamily="49" charset="0"/>
              </a:rPr>
              <a:t>int</a:t>
            </a:r>
            <a:r>
              <a:rPr lang="en-US" sz="2000" dirty="0">
                <a:solidFill>
                  <a:srgbClr val="C00000"/>
                </a:solidFill>
                <a:latin typeface="Courier New" pitchFamily="49" charset="0"/>
                <a:cs typeface="Courier New" pitchFamily="49" charset="0"/>
              </a:rPr>
              <a:t>   </a:t>
            </a:r>
            <a:r>
              <a:rPr lang="en-US" sz="2000" dirty="0" err="1">
                <a:solidFill>
                  <a:srgbClr val="C00000"/>
                </a:solidFill>
                <a:latin typeface="Courier New" pitchFamily="49" charset="0"/>
                <a:cs typeface="Courier New" pitchFamily="49" charset="0"/>
              </a:rPr>
              <a:t>nn</a:t>
            </a:r>
            <a:r>
              <a:rPr lang="en-US" sz="2000" dirty="0">
                <a:solidFill>
                  <a:srgbClr val="C00000"/>
                </a:solidFill>
                <a:latin typeface="Courier New" pitchFamily="49" charset="0"/>
                <a:cs typeface="Courier New" pitchFamily="49" charset="0"/>
              </a:rPr>
              <a:t> = (</a:t>
            </a:r>
            <a:r>
              <a:rPr lang="en-US" sz="2000" dirty="0" err="1">
                <a:solidFill>
                  <a:srgbClr val="C00000"/>
                </a:solidFill>
                <a:latin typeface="Courier New" pitchFamily="49" charset="0"/>
                <a:cs typeface="Courier New" pitchFamily="49" charset="0"/>
              </a:rPr>
              <a:t>int</a:t>
            </a:r>
            <a:r>
              <a:rPr lang="en-US" sz="2000" dirty="0">
                <a:solidFill>
                  <a:srgbClr val="C00000"/>
                </a:solidFill>
                <a:latin typeface="Courier New" pitchFamily="49" charset="0"/>
                <a:cs typeface="Courier New" pitchFamily="49" charset="0"/>
              </a:rPr>
              <a:t>) </a:t>
            </a:r>
            <a:r>
              <a:rPr lang="en-US" sz="2000" dirty="0" err="1">
                <a:solidFill>
                  <a:srgbClr val="C00000"/>
                </a:solidFill>
                <a:latin typeface="Courier New" pitchFamily="49" charset="0"/>
                <a:cs typeface="Courier New" pitchFamily="49" charset="0"/>
              </a:rPr>
              <a:t>ff</a:t>
            </a:r>
            <a:r>
              <a:rPr lang="en-US" sz="2000" dirty="0">
                <a:solidFill>
                  <a:srgbClr val="C00000"/>
                </a:solidFill>
                <a:latin typeface="Courier New" pitchFamily="49" charset="0"/>
                <a:cs typeface="Courier New" pitchFamily="49" charset="0"/>
              </a:rPr>
              <a:t> / </a:t>
            </a:r>
            <a:r>
              <a:rPr lang="en-US" sz="2000" dirty="0" err="1">
                <a:solidFill>
                  <a:srgbClr val="C00000"/>
                </a:solidFill>
                <a:latin typeface="Courier New" pitchFamily="49" charset="0"/>
                <a:cs typeface="Courier New" pitchFamily="49" charset="0"/>
              </a:rPr>
              <a:t>aa</a:t>
            </a:r>
            <a:r>
              <a:rPr lang="en-US" sz="2000" dirty="0">
                <a:solidFill>
                  <a:srgbClr val="C00000"/>
                </a:solidFill>
                <a:latin typeface="Courier New" pitchFamily="49" charset="0"/>
                <a:cs typeface="Courier New" pitchFamily="49" charset="0"/>
              </a:rPr>
              <a:t>;</a:t>
            </a:r>
            <a:r>
              <a:rPr lang="en-US" sz="2000" dirty="0">
                <a:solidFill>
                  <a:srgbClr val="C00000"/>
                </a:solidFill>
                <a:cs typeface="Courier New" pitchFamily="49" charset="0"/>
              </a:rPr>
              <a:t>       </a:t>
            </a:r>
            <a:r>
              <a:rPr lang="en-US" sz="2000" dirty="0" smtClean="0">
                <a:solidFill>
                  <a:srgbClr val="C00000"/>
                </a:solidFill>
                <a:cs typeface="Courier New" pitchFamily="49" charset="0"/>
              </a:rPr>
              <a:t>  </a:t>
            </a:r>
            <a:r>
              <a:rPr lang="en-US" sz="2000" dirty="0" smtClean="0">
                <a:solidFill>
                  <a:srgbClr val="002060"/>
                </a:solidFill>
              </a:rPr>
              <a:t>means </a:t>
            </a:r>
            <a:endParaRPr lang="en-US" sz="2000" dirty="0">
              <a:solidFill>
                <a:srgbClr val="C00000"/>
              </a:solidFill>
            </a:endParaRPr>
          </a:p>
          <a:p>
            <a:pPr marL="804862" lvl="2" indent="0">
              <a:buSzPct val="60000"/>
              <a:buNone/>
            </a:pPr>
            <a:r>
              <a:rPr lang="en-US" sz="2000" dirty="0">
                <a:solidFill>
                  <a:srgbClr val="C00000"/>
                </a:solidFill>
                <a:latin typeface="Courier New" pitchFamily="49" charset="0"/>
                <a:cs typeface="Courier New" pitchFamily="49" charset="0"/>
              </a:rPr>
              <a:t>float </a:t>
            </a:r>
            <a:r>
              <a:rPr lang="en-US" sz="2000" dirty="0" err="1">
                <a:solidFill>
                  <a:srgbClr val="C00000"/>
                </a:solidFill>
                <a:latin typeface="Courier New" pitchFamily="49" charset="0"/>
                <a:cs typeface="Courier New" pitchFamily="49" charset="0"/>
              </a:rPr>
              <a:t>qq</a:t>
            </a:r>
            <a:r>
              <a:rPr lang="en-US" sz="2000" dirty="0">
                <a:solidFill>
                  <a:srgbClr val="C00000"/>
                </a:solidFill>
                <a:latin typeface="Courier New" pitchFamily="49" charset="0"/>
                <a:cs typeface="Courier New" pitchFamily="49" charset="0"/>
              </a:rPr>
              <a:t> = (float) (</a:t>
            </a:r>
            <a:r>
              <a:rPr lang="en-US" sz="2000" dirty="0" err="1">
                <a:solidFill>
                  <a:srgbClr val="C00000"/>
                </a:solidFill>
                <a:latin typeface="Courier New" pitchFamily="49" charset="0"/>
                <a:cs typeface="Courier New" pitchFamily="49" charset="0"/>
              </a:rPr>
              <a:t>aa</a:t>
            </a:r>
            <a:r>
              <a:rPr lang="en-US" sz="2000" dirty="0">
                <a:solidFill>
                  <a:srgbClr val="C00000"/>
                </a:solidFill>
                <a:latin typeface="Courier New" pitchFamily="49" charset="0"/>
                <a:cs typeface="Courier New" pitchFamily="49" charset="0"/>
              </a:rPr>
              <a:t> / 4); </a:t>
            </a:r>
            <a:r>
              <a:rPr lang="en-US" sz="2000" dirty="0" smtClean="0">
                <a:solidFill>
                  <a:srgbClr val="002060"/>
                </a:solidFill>
              </a:rPr>
              <a:t>means  </a:t>
            </a:r>
            <a:endParaRPr lang="en-US" sz="2000" dirty="0">
              <a:solidFill>
                <a:srgbClr val="C00000"/>
              </a:solidFill>
            </a:endParaRPr>
          </a:p>
        </p:txBody>
      </p:sp>
      <p:sp>
        <p:nvSpPr>
          <p:cNvPr id="21"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18</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dissolve">
                                      <p:cBhvr>
                                        <p:cTn id="15" dur="500"/>
                                        <p:tgtEl>
                                          <p:spTgt spid="4">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dissolve">
                                      <p:cBhvr>
                                        <p:cTn id="18" dur="500"/>
                                        <p:tgtEl>
                                          <p:spTgt spid="4">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dissolv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dissolv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0">
                                            <p:txEl>
                                              <p:pRg st="0" end="0"/>
                                            </p:txEl>
                                          </p:spTgt>
                                        </p:tgtEl>
                                        <p:attrNameLst>
                                          <p:attrName>style.visibility</p:attrName>
                                        </p:attrNameLst>
                                      </p:cBhvr>
                                      <p:to>
                                        <p:strVal val="visible"/>
                                      </p:to>
                                    </p:set>
                                    <p:animEffect transition="in" filter="dissolve">
                                      <p:cBhvr>
                                        <p:cTn id="46" dur="500"/>
                                        <p:tgtEl>
                                          <p:spTgt spid="20">
                                            <p:txEl>
                                              <p:pRg st="0" end="0"/>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20">
                                            <p:txEl>
                                              <p:pRg st="1" end="1"/>
                                            </p:txEl>
                                          </p:spTgt>
                                        </p:tgtEl>
                                        <p:attrNameLst>
                                          <p:attrName>style.visibility</p:attrName>
                                        </p:attrNameLst>
                                      </p:cBhvr>
                                      <p:to>
                                        <p:strVal val="visible"/>
                                      </p:to>
                                    </p:set>
                                    <p:animEffect transition="in" filter="dissolve">
                                      <p:cBhvr>
                                        <p:cTn id="49" dur="500"/>
                                        <p:tgtEl>
                                          <p:spTgt spid="20">
                                            <p:txEl>
                                              <p:pRg st="1" end="1"/>
                                            </p:txEl>
                                          </p:spTgt>
                                        </p:tgtEl>
                                      </p:cBhvr>
                                    </p:animEffect>
                                  </p:childTnLst>
                                </p:cTn>
                              </p:par>
                              <p:par>
                                <p:cTn id="50" presetID="9" presetClass="entr" presetSubtype="0" fill="hold" nodeType="withEffect">
                                  <p:stCondLst>
                                    <p:cond delay="0"/>
                                  </p:stCondLst>
                                  <p:childTnLst>
                                    <p:set>
                                      <p:cBhvr>
                                        <p:cTn id="51" dur="1" fill="hold">
                                          <p:stCondLst>
                                            <p:cond delay="0"/>
                                          </p:stCondLst>
                                        </p:cTn>
                                        <p:tgtEl>
                                          <p:spTgt spid="20">
                                            <p:txEl>
                                              <p:pRg st="2" end="2"/>
                                            </p:txEl>
                                          </p:spTgt>
                                        </p:tgtEl>
                                        <p:attrNameLst>
                                          <p:attrName>style.visibility</p:attrName>
                                        </p:attrNameLst>
                                      </p:cBhvr>
                                      <p:to>
                                        <p:strVal val="visible"/>
                                      </p:to>
                                    </p:set>
                                    <p:animEffect transition="in" filter="dissolve">
                                      <p:cBhvr>
                                        <p:cTn id="52" dur="500"/>
                                        <p:tgtEl>
                                          <p:spTgt spid="20">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0">
                                            <p:txEl>
                                              <p:pRg st="3" end="3"/>
                                            </p:txEl>
                                          </p:spTgt>
                                        </p:tgtEl>
                                        <p:attrNameLst>
                                          <p:attrName>style.visibility</p:attrName>
                                        </p:attrNameLst>
                                      </p:cBhvr>
                                      <p:to>
                                        <p:strVal val="visible"/>
                                      </p:to>
                                    </p:set>
                                    <p:animEffect transition="in" filter="dissolve">
                                      <p:cBhvr>
                                        <p:cTn id="57" dur="500"/>
                                        <p:tgtEl>
                                          <p:spTgt spid="20">
                                            <p:txEl>
                                              <p:pRg st="3" end="3"/>
                                            </p:txEl>
                                          </p:spTgt>
                                        </p:tgtEl>
                                      </p:cBhvr>
                                    </p:animEffect>
                                  </p:childTnLst>
                                </p:cTn>
                              </p:par>
                              <p:par>
                                <p:cTn id="58" presetID="9" presetClass="entr" presetSubtype="0" fill="hold" nodeType="withEffect">
                                  <p:stCondLst>
                                    <p:cond delay="0"/>
                                  </p:stCondLst>
                                  <p:childTnLst>
                                    <p:set>
                                      <p:cBhvr>
                                        <p:cTn id="59" dur="1" fill="hold">
                                          <p:stCondLst>
                                            <p:cond delay="0"/>
                                          </p:stCondLst>
                                        </p:cTn>
                                        <p:tgtEl>
                                          <p:spTgt spid="20">
                                            <p:txEl>
                                              <p:pRg st="4" end="4"/>
                                            </p:txEl>
                                          </p:spTgt>
                                        </p:tgtEl>
                                        <p:attrNameLst>
                                          <p:attrName>style.visibility</p:attrName>
                                        </p:attrNameLst>
                                      </p:cBhvr>
                                      <p:to>
                                        <p:strVal val="visible"/>
                                      </p:to>
                                    </p:set>
                                    <p:animEffect transition="in" filter="dissolve">
                                      <p:cBhvr>
                                        <p:cTn id="60" dur="500"/>
                                        <p:tgtEl>
                                          <p:spTgt spid="20">
                                            <p:txEl>
                                              <p:pRg st="4" end="4"/>
                                            </p:txEl>
                                          </p:spTgt>
                                        </p:tgtEl>
                                      </p:cBhvr>
                                    </p:animEffect>
                                  </p:childTnLst>
                                </p:cTn>
                              </p:par>
                              <p:par>
                                <p:cTn id="61" presetID="9" presetClass="entr" presetSubtype="0" fill="hold" nodeType="withEffect">
                                  <p:stCondLst>
                                    <p:cond delay="0"/>
                                  </p:stCondLst>
                                  <p:childTnLst>
                                    <p:set>
                                      <p:cBhvr>
                                        <p:cTn id="62" dur="1" fill="hold">
                                          <p:stCondLst>
                                            <p:cond delay="0"/>
                                          </p:stCondLst>
                                        </p:cTn>
                                        <p:tgtEl>
                                          <p:spTgt spid="20">
                                            <p:txEl>
                                              <p:pRg st="5" end="5"/>
                                            </p:txEl>
                                          </p:spTgt>
                                        </p:tgtEl>
                                        <p:attrNameLst>
                                          <p:attrName>style.visibility</p:attrName>
                                        </p:attrNameLst>
                                      </p:cBhvr>
                                      <p:to>
                                        <p:strVal val="visible"/>
                                      </p:to>
                                    </p:set>
                                    <p:animEffect transition="in" filter="dissolve">
                                      <p:cBhvr>
                                        <p:cTn id="63" dur="500"/>
                                        <p:tgtEl>
                                          <p:spTgt spid="20">
                                            <p:txEl>
                                              <p:pRg st="5" end="5"/>
                                            </p:txEl>
                                          </p:spTgt>
                                        </p:tgtEl>
                                      </p:cBhvr>
                                    </p:animEffect>
                                  </p:childTnLst>
                                </p:cTn>
                              </p:par>
                              <p:par>
                                <p:cTn id="64" presetID="9" presetClass="entr" presetSubtype="0" fill="hold" nodeType="withEffect">
                                  <p:stCondLst>
                                    <p:cond delay="0"/>
                                  </p:stCondLst>
                                  <p:childTnLst>
                                    <p:set>
                                      <p:cBhvr>
                                        <p:cTn id="65" dur="1" fill="hold">
                                          <p:stCondLst>
                                            <p:cond delay="0"/>
                                          </p:stCondLst>
                                        </p:cTn>
                                        <p:tgtEl>
                                          <p:spTgt spid="20">
                                            <p:txEl>
                                              <p:pRg st="6" end="6"/>
                                            </p:txEl>
                                          </p:spTgt>
                                        </p:tgtEl>
                                        <p:attrNameLst>
                                          <p:attrName>style.visibility</p:attrName>
                                        </p:attrNameLst>
                                      </p:cBhvr>
                                      <p:to>
                                        <p:strVal val="visible"/>
                                      </p:to>
                                    </p:set>
                                    <p:animEffect transition="in" filter="dissolve">
                                      <p:cBhvr>
                                        <p:cTn id="66" dur="500"/>
                                        <p:tgtEl>
                                          <p:spTgt spid="20">
                                            <p:txEl>
                                              <p:pRg st="6" end="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dissolve">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dissolve">
                                      <p:cBhvr>
                                        <p:cTn id="76" dur="500"/>
                                        <p:tgtEl>
                                          <p:spTgt spid="17"/>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dissolve">
                                      <p:cBhvr>
                                        <p:cTn id="8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4" grpId="0"/>
      <p:bldP spid="15"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TextBox 8"/>
          <p:cNvSpPr txBox="1"/>
          <p:nvPr/>
        </p:nvSpPr>
        <p:spPr>
          <a:xfrm>
            <a:off x="1364836" y="4401065"/>
            <a:ext cx="6103937" cy="646331"/>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b="1">
                <a:latin typeface="Courier New" pitchFamily="49" charset="0"/>
                <a:cs typeface="Courier New" pitchFamily="49" charset="0"/>
              </a:defRPr>
            </a:lvl1pPr>
          </a:lstStyle>
          <a:p>
            <a:r>
              <a:rPr lang="en-US" dirty="0"/>
              <a:t>Enter temperature in Fahrenheit: </a:t>
            </a:r>
            <a:r>
              <a:rPr lang="en-US" dirty="0">
                <a:solidFill>
                  <a:srgbClr val="0000FF"/>
                </a:solidFill>
              </a:rPr>
              <a:t>32.5</a:t>
            </a:r>
          </a:p>
          <a:p>
            <a:r>
              <a:rPr lang="en-US" dirty="0">
                <a:solidFill>
                  <a:srgbClr val="9933FF"/>
                </a:solidFill>
              </a:rPr>
              <a:t>That equals 0.277778 Celsius</a:t>
            </a:r>
            <a:r>
              <a:rPr lang="en-US" dirty="0" smtClean="0">
                <a:solidFill>
                  <a:srgbClr val="9933FF"/>
                </a:solidFill>
              </a:rPr>
              <a:t>.</a:t>
            </a:r>
            <a:endParaRPr lang="en-SG" dirty="0">
              <a:solidFill>
                <a:srgbClr val="9933FF"/>
              </a:solidFill>
            </a:endParaRPr>
          </a:p>
        </p:txBody>
      </p:sp>
      <p:sp>
        <p:nvSpPr>
          <p:cNvPr id="7" name="TextBox 6"/>
          <p:cNvSpPr txBox="1"/>
          <p:nvPr/>
        </p:nvSpPr>
        <p:spPr>
          <a:xfrm>
            <a:off x="1364835" y="5250549"/>
            <a:ext cx="6103937" cy="646331"/>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b="1">
                <a:latin typeface="Courier New" pitchFamily="49" charset="0"/>
                <a:cs typeface="Courier New" pitchFamily="49" charset="0"/>
              </a:defRPr>
            </a:lvl1pPr>
          </a:lstStyle>
          <a:p>
            <a:r>
              <a:rPr lang="en-US" dirty="0"/>
              <a:t>Enter temperature in Fahrenheit: </a:t>
            </a:r>
            <a:r>
              <a:rPr lang="en-US" dirty="0">
                <a:solidFill>
                  <a:srgbClr val="0000FF"/>
                </a:solidFill>
              </a:rPr>
              <a:t>0</a:t>
            </a:r>
          </a:p>
          <a:p>
            <a:r>
              <a:rPr lang="en-US" dirty="0">
                <a:solidFill>
                  <a:srgbClr val="9933FF"/>
                </a:solidFill>
              </a:rPr>
              <a:t>That equals -17.777778 Celsius</a:t>
            </a:r>
            <a:r>
              <a:rPr lang="en-US" dirty="0" smtClean="0">
                <a:solidFill>
                  <a:srgbClr val="9933FF"/>
                </a:solidFill>
              </a:rPr>
              <a:t>.</a:t>
            </a:r>
            <a:endParaRPr lang="en-SG" dirty="0">
              <a:solidFill>
                <a:srgbClr val="9933FF"/>
              </a:solidFill>
            </a:endParaRPr>
          </a:p>
        </p:txBody>
      </p:sp>
      <p:sp>
        <p:nvSpPr>
          <p:cNvPr id="11" name="Content Placeholder 2"/>
          <p:cNvSpPr txBox="1">
            <a:spLocks/>
          </p:cNvSpPr>
          <p:nvPr/>
        </p:nvSpPr>
        <p:spPr bwMode="auto">
          <a:xfrm>
            <a:off x="457200" y="1371600"/>
            <a:ext cx="8229600" cy="28992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US" dirty="0" smtClean="0">
                <a:solidFill>
                  <a:schemeClr val="tx1"/>
                </a:solidFill>
              </a:rPr>
              <a:t>We are to write </a:t>
            </a:r>
            <a:r>
              <a:rPr lang="en-US" dirty="0">
                <a:solidFill>
                  <a:schemeClr val="tx1"/>
                </a:solidFill>
              </a:rPr>
              <a:t>a program to convert a temperature in degrees Fahrenheit to degrees </a:t>
            </a:r>
            <a:r>
              <a:rPr lang="en-US" dirty="0" smtClean="0">
                <a:solidFill>
                  <a:schemeClr val="tx1"/>
                </a:solidFill>
              </a:rPr>
              <a:t>Celsius</a:t>
            </a:r>
          </a:p>
          <a:p>
            <a:pPr lvl="1">
              <a:buFont typeface="Wingdings" pitchFamily="2" charset="2"/>
              <a:buChar char="q"/>
            </a:pPr>
            <a:r>
              <a:rPr lang="en-US" dirty="0">
                <a:solidFill>
                  <a:srgbClr val="C00000"/>
                </a:solidFill>
              </a:rPr>
              <a:t>Celsius = 5 / 9 * (Fahrenheit – 32</a:t>
            </a:r>
            <a:r>
              <a:rPr lang="en-US" dirty="0" smtClean="0">
                <a:solidFill>
                  <a:srgbClr val="C00000"/>
                </a:solidFill>
              </a:rPr>
              <a:t>)</a:t>
            </a:r>
          </a:p>
          <a:p>
            <a:r>
              <a:rPr lang="en-US" dirty="0" smtClean="0">
                <a:solidFill>
                  <a:schemeClr val="tx1"/>
                </a:solidFill>
              </a:rPr>
              <a:t>We use the </a:t>
            </a:r>
            <a:r>
              <a:rPr lang="en-US" dirty="0" smtClean="0">
                <a:solidFill>
                  <a:srgbClr val="FF0000"/>
                </a:solidFill>
                <a:latin typeface="Calibri" pitchFamily="34" charset="0"/>
                <a:cs typeface="Calibri" pitchFamily="34" charset="0"/>
              </a:rPr>
              <a:t>vim</a:t>
            </a:r>
            <a:r>
              <a:rPr lang="en-US" dirty="0" smtClean="0">
                <a:solidFill>
                  <a:srgbClr val="FF0000"/>
                </a:solidFill>
              </a:rPr>
              <a:t> </a:t>
            </a:r>
            <a:r>
              <a:rPr lang="en-US" dirty="0" smtClean="0">
                <a:solidFill>
                  <a:schemeClr val="tx1"/>
                </a:solidFill>
              </a:rPr>
              <a:t>editor to write: </a:t>
            </a:r>
            <a:r>
              <a:rPr lang="en-US" dirty="0" smtClean="0"/>
              <a:t>Week2_FtoC.c</a:t>
            </a:r>
          </a:p>
          <a:p>
            <a:r>
              <a:rPr lang="en-US" dirty="0" smtClean="0">
                <a:solidFill>
                  <a:schemeClr val="tx1"/>
                </a:solidFill>
              </a:rPr>
              <a:t>We Compile it using </a:t>
            </a:r>
            <a:r>
              <a:rPr lang="en-US" dirty="0" err="1" smtClean="0">
                <a:solidFill>
                  <a:srgbClr val="FF0000"/>
                </a:solidFill>
                <a:latin typeface="Calibri" pitchFamily="34" charset="0"/>
                <a:cs typeface="Calibri" pitchFamily="34" charset="0"/>
              </a:rPr>
              <a:t>gcc</a:t>
            </a:r>
            <a:r>
              <a:rPr lang="en-US" dirty="0" smtClean="0">
                <a:solidFill>
                  <a:schemeClr val="tx1"/>
                </a:solidFill>
              </a:rPr>
              <a:t>.</a:t>
            </a:r>
          </a:p>
          <a:p>
            <a:r>
              <a:rPr lang="en-SG" dirty="0" smtClean="0">
                <a:solidFill>
                  <a:schemeClr val="tx1"/>
                </a:solidFill>
              </a:rPr>
              <a:t>We execute the program and is supposed to observe  the following sample runs:</a:t>
            </a:r>
            <a:endParaRPr lang="en-SG" dirty="0">
              <a:solidFill>
                <a:schemeClr val="tx1"/>
              </a:solidFill>
            </a:endParaRPr>
          </a:p>
        </p:txBody>
      </p:sp>
      <p:sp>
        <p:nvSpPr>
          <p:cNvPr id="3" name="Title 2"/>
          <p:cNvSpPr>
            <a:spLocks noGrp="1"/>
          </p:cNvSpPr>
          <p:nvPr>
            <p:ph type="title"/>
          </p:nvPr>
        </p:nvSpPr>
        <p:spPr/>
        <p:txBody>
          <a:bodyPr/>
          <a:lstStyle/>
          <a:p>
            <a:r>
              <a:rPr lang="en-GB" dirty="0"/>
              <a:t>7. </a:t>
            </a:r>
            <a:r>
              <a:rPr lang="en-GB" dirty="0" smtClean="0"/>
              <a:t>Demo #1 Fahrenheit </a:t>
            </a:r>
            <a:r>
              <a:rPr lang="en-GB" dirty="0"/>
              <a:t>to </a:t>
            </a:r>
            <a:r>
              <a:rPr lang="en-GB" dirty="0" smtClean="0"/>
              <a:t>Celsius (1/2)</a:t>
            </a:r>
            <a:endParaRPr lang="en-SG" dirty="0"/>
          </a:p>
        </p:txBody>
      </p:sp>
      <p:sp>
        <p:nvSpPr>
          <p:cNvPr id="12"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19</a:t>
            </a:fld>
            <a:endParaRPr lang="en-US" sz="1000" dirty="0">
              <a:solidFill>
                <a:srgbClr val="000000"/>
              </a:solidFill>
            </a:endParaRPr>
          </a:p>
        </p:txBody>
      </p:sp>
    </p:spTree>
    <p:extLst>
      <p:ext uri="{BB962C8B-B14F-4D97-AF65-F5344CB8AC3E}">
        <p14:creationId xmlns:p14="http://schemas.microsoft.com/office/powerpoint/2010/main" val="728420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dissolve">
                                      <p:cBhvr>
                                        <p:cTn id="15" dur="500"/>
                                        <p:tgtEl>
                                          <p:spTgt spid="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dissolve">
                                      <p:cBhvr>
                                        <p:cTn id="20" dur="500"/>
                                        <p:tgtEl>
                                          <p:spTgt spid="1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dissolve">
                                      <p:cBhvr>
                                        <p:cTn id="25" dur="500"/>
                                        <p:tgtEl>
                                          <p:spTgt spid="1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Week </a:t>
            </a:r>
            <a:r>
              <a:rPr lang="en-GB" dirty="0" smtClean="0"/>
              <a:t>1 Outline Review</a:t>
            </a:r>
            <a:endParaRPr lang="en-SG" dirty="0"/>
          </a:p>
        </p:txBody>
      </p:sp>
      <p:sp>
        <p:nvSpPr>
          <p:cNvPr id="11" name="Content Placeholder 3"/>
          <p:cNvSpPr>
            <a:spLocks noGrp="1"/>
          </p:cNvSpPr>
          <p:nvPr>
            <p:ph idx="1"/>
          </p:nvPr>
        </p:nvSpPr>
        <p:spPr>
          <a:xfrm>
            <a:off x="457200" y="1371600"/>
            <a:ext cx="8229600" cy="4647426"/>
          </a:xfrm>
        </p:spPr>
        <p:txBody>
          <a:bodyPr>
            <a:spAutoFit/>
          </a:bodyPr>
          <a:lstStyle/>
          <a:p>
            <a:pPr>
              <a:spcBef>
                <a:spcPts val="1200"/>
              </a:spcBef>
            </a:pPr>
            <a:r>
              <a:rPr lang="en-SG" sz="3200" dirty="0" smtClean="0"/>
              <a:t>Overview of programming:</a:t>
            </a:r>
          </a:p>
          <a:p>
            <a:pPr lvl="1">
              <a:spcBef>
                <a:spcPts val="1200"/>
              </a:spcBef>
              <a:buFont typeface="Wingdings" pitchFamily="2" charset="2"/>
              <a:buChar char="q"/>
            </a:pPr>
            <a:r>
              <a:rPr lang="en-SG" sz="2800" dirty="0" smtClean="0"/>
              <a:t>What </a:t>
            </a:r>
            <a:r>
              <a:rPr lang="en-SG" sz="2800" dirty="0"/>
              <a:t>is </a:t>
            </a:r>
            <a:r>
              <a:rPr lang="en-SG" sz="2800" dirty="0" smtClean="0"/>
              <a:t>programming</a:t>
            </a:r>
          </a:p>
          <a:p>
            <a:pPr lvl="1">
              <a:spcBef>
                <a:spcPts val="1200"/>
              </a:spcBef>
              <a:buFont typeface="Wingdings" pitchFamily="2" charset="2"/>
              <a:buChar char="q"/>
            </a:pPr>
            <a:r>
              <a:rPr lang="en-SG" sz="2800" dirty="0" smtClean="0"/>
              <a:t>Various </a:t>
            </a:r>
            <a:r>
              <a:rPr lang="en-SG" sz="2800" dirty="0"/>
              <a:t>programming </a:t>
            </a:r>
            <a:r>
              <a:rPr lang="en-SG" sz="2800" dirty="0" smtClean="0"/>
              <a:t>languages</a:t>
            </a:r>
          </a:p>
          <a:p>
            <a:pPr>
              <a:spcBef>
                <a:spcPts val="1200"/>
              </a:spcBef>
            </a:pPr>
            <a:endParaRPr lang="en-US" sz="3200" dirty="0"/>
          </a:p>
          <a:p>
            <a:pPr>
              <a:spcBef>
                <a:spcPts val="1200"/>
              </a:spcBef>
            </a:pPr>
            <a:r>
              <a:rPr lang="en-SG" sz="3200" dirty="0"/>
              <a:t>Demo: </a:t>
            </a:r>
            <a:r>
              <a:rPr lang="en-SG" sz="3200" dirty="0" smtClean="0"/>
              <a:t>Getting our first </a:t>
            </a:r>
            <a:r>
              <a:rPr lang="en-SG" sz="3200" dirty="0"/>
              <a:t>program to execute</a:t>
            </a:r>
            <a:r>
              <a:rPr lang="en-SG" sz="3200" dirty="0" smtClean="0"/>
              <a:t>.</a:t>
            </a:r>
          </a:p>
          <a:p>
            <a:pPr lvl="1">
              <a:spcBef>
                <a:spcPts val="1200"/>
              </a:spcBef>
              <a:buFont typeface="Wingdings" pitchFamily="2" charset="2"/>
              <a:buChar char="q"/>
            </a:pPr>
            <a:r>
              <a:rPr lang="en-SG" sz="2800" dirty="0"/>
              <a:t>write -&gt; compile -&gt; run</a:t>
            </a:r>
            <a:endParaRPr lang="en-SG" sz="2800" dirty="0" smtClean="0"/>
          </a:p>
          <a:p>
            <a:pPr>
              <a:spcBef>
                <a:spcPts val="1200"/>
              </a:spcBef>
            </a:pPr>
            <a:endParaRPr lang="en-US" sz="2400" b="1" dirty="0">
              <a:solidFill>
                <a:srgbClr val="0000FF"/>
              </a:solidFill>
              <a:latin typeface="Courier New" pitchFamily="49" charset="0"/>
              <a:cs typeface="Courier New" pitchFamily="49" charset="0"/>
            </a:endParaRPr>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solidFill>
                  <a:srgbClr val="000000"/>
                </a:solidFill>
              </a:rPr>
              <a:t>CS1010 Programming Methodology</a:t>
            </a:r>
          </a:p>
        </p:txBody>
      </p:sp>
      <p:sp>
        <p:nvSpPr>
          <p:cNvPr id="9"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a:t>
            </a:fld>
            <a:endParaRPr lang="en-US" sz="1000" dirty="0">
              <a:solidFill>
                <a:srgbClr val="000000"/>
              </a:solidFill>
            </a:endParaRPr>
          </a:p>
        </p:txBody>
      </p:sp>
    </p:spTree>
    <p:extLst>
      <p:ext uri="{BB962C8B-B14F-4D97-AF65-F5344CB8AC3E}">
        <p14:creationId xmlns:p14="http://schemas.microsoft.com/office/powerpoint/2010/main" val="3109807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dissolve">
                                      <p:cBhvr>
                                        <p:cTn id="13" dur="500"/>
                                        <p:tgtEl>
                                          <p:spTgt spid="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1">
                                            <p:txEl>
                                              <p:pRg st="4" end="4"/>
                                            </p:txEl>
                                          </p:spTgt>
                                        </p:tgtEl>
                                        <p:attrNameLst>
                                          <p:attrName>style.visibility</p:attrName>
                                        </p:attrNameLst>
                                      </p:cBhvr>
                                      <p:to>
                                        <p:strVal val="visible"/>
                                      </p:to>
                                    </p:set>
                                    <p:animEffect transition="in" filter="dissolve">
                                      <p:cBhvr>
                                        <p:cTn id="18" dur="500"/>
                                        <p:tgtEl>
                                          <p:spTgt spid="11">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animEffect transition="in" filter="dissolve">
                                      <p:cBhvr>
                                        <p:cTn id="21"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33984" y="1270153"/>
            <a:ext cx="7706569" cy="5062924"/>
            <a:chOff x="633984" y="1270153"/>
            <a:chExt cx="7706569" cy="5062924"/>
          </a:xfrm>
        </p:grpSpPr>
        <p:sp>
          <p:nvSpPr>
            <p:cNvPr id="20" name="TextBox 19"/>
            <p:cNvSpPr txBox="1"/>
            <p:nvPr/>
          </p:nvSpPr>
          <p:spPr>
            <a:xfrm>
              <a:off x="633984" y="1270153"/>
              <a:ext cx="7705344" cy="5062924"/>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SG" sz="1700" b="1" dirty="0">
                  <a:solidFill>
                    <a:srgbClr val="800000"/>
                  </a:solidFill>
                  <a:latin typeface="Courier New" pitchFamily="49" charset="0"/>
                  <a:cs typeface="Courier New" pitchFamily="49" charset="0"/>
                </a:rPr>
                <a:t>/* convert temperature from Fahrenheit to Celsius */</a:t>
              </a:r>
            </a:p>
            <a:p>
              <a:endParaRPr lang="en-SG" sz="1700" b="1" dirty="0" smtClean="0">
                <a:solidFill>
                  <a:srgbClr val="9933FF"/>
                </a:solidFill>
                <a:latin typeface="Courier New" pitchFamily="49" charset="0"/>
                <a:cs typeface="Courier New" pitchFamily="49" charset="0"/>
              </a:endParaRPr>
            </a:p>
            <a:p>
              <a:r>
                <a:rPr lang="en-SG" sz="1700" b="1" dirty="0">
                  <a:solidFill>
                    <a:srgbClr val="6600CC"/>
                  </a:solidFill>
                  <a:latin typeface="Courier New" pitchFamily="49" charset="0"/>
                  <a:cs typeface="Courier New" pitchFamily="49" charset="0"/>
                </a:rPr>
                <a:t>#include</a:t>
              </a:r>
              <a:r>
                <a:rPr lang="en-SG" sz="1700" b="1" dirty="0">
                  <a:solidFill>
                    <a:srgbClr val="9933FF"/>
                  </a:solidFill>
                  <a:latin typeface="Courier New" pitchFamily="49" charset="0"/>
                  <a:cs typeface="Courier New" pitchFamily="49" charset="0"/>
                </a:rPr>
                <a:t> </a:t>
              </a:r>
              <a:r>
                <a:rPr lang="en-SG" sz="1700" b="1" dirty="0">
                  <a:solidFill>
                    <a:srgbClr val="006600"/>
                  </a:solidFill>
                  <a:latin typeface="Courier New" pitchFamily="49" charset="0"/>
                  <a:cs typeface="Courier New" pitchFamily="49" charset="0"/>
                </a:rPr>
                <a:t>&lt;</a:t>
              </a:r>
              <a:r>
                <a:rPr lang="en-SG" sz="1700" b="1" dirty="0" err="1">
                  <a:solidFill>
                    <a:srgbClr val="006600"/>
                  </a:solidFill>
                  <a:latin typeface="Courier New" pitchFamily="49" charset="0"/>
                  <a:cs typeface="Courier New" pitchFamily="49" charset="0"/>
                </a:rPr>
                <a:t>stdio.h</a:t>
              </a:r>
              <a:r>
                <a:rPr lang="en-SG" sz="1700" b="1" dirty="0">
                  <a:solidFill>
                    <a:srgbClr val="006600"/>
                  </a:solidFill>
                  <a:latin typeface="Courier New" pitchFamily="49" charset="0"/>
                  <a:cs typeface="Courier New" pitchFamily="49" charset="0"/>
                </a:rPr>
                <a:t>&gt;</a:t>
              </a:r>
            </a:p>
            <a:p>
              <a:endParaRPr lang="en-SG" sz="1700" b="1" dirty="0">
                <a:latin typeface="Courier New" pitchFamily="49" charset="0"/>
                <a:cs typeface="Courier New" pitchFamily="49" charset="0"/>
              </a:endParaRPr>
            </a:p>
            <a:p>
              <a:r>
                <a:rPr lang="en-SG" sz="1700" b="1" dirty="0" err="1" smtClean="0">
                  <a:solidFill>
                    <a:srgbClr val="0000FF"/>
                  </a:solidFill>
                  <a:latin typeface="Courier New" pitchFamily="49" charset="0"/>
                  <a:cs typeface="Courier New" pitchFamily="49" charset="0"/>
                </a:rPr>
                <a:t>int</a:t>
              </a:r>
              <a:r>
                <a:rPr lang="en-SG" sz="1700" b="1" dirty="0" smtClean="0">
                  <a:solidFill>
                    <a:srgbClr val="0000FF"/>
                  </a:solidFill>
                  <a:latin typeface="Courier New" pitchFamily="49" charset="0"/>
                  <a:cs typeface="Courier New" pitchFamily="49" charset="0"/>
                </a:rPr>
                <a:t> </a:t>
              </a:r>
              <a:r>
                <a:rPr lang="en-SG" sz="1700" b="1" dirty="0">
                  <a:latin typeface="Courier New" pitchFamily="49" charset="0"/>
                  <a:cs typeface="Courier New" pitchFamily="49" charset="0"/>
                </a:rPr>
                <a:t>main(</a:t>
              </a:r>
              <a:r>
                <a:rPr lang="en-SG" sz="1700" b="1" dirty="0">
                  <a:solidFill>
                    <a:srgbClr val="0000FF"/>
                  </a:solidFill>
                  <a:latin typeface="Courier New" pitchFamily="49" charset="0"/>
                  <a:cs typeface="Courier New" pitchFamily="49" charset="0"/>
                </a:rPr>
                <a:t>void</a:t>
              </a:r>
              <a:r>
                <a:rPr lang="en-SG" sz="1700" b="1" dirty="0">
                  <a:latin typeface="Courier New" pitchFamily="49" charset="0"/>
                  <a:cs typeface="Courier New" pitchFamily="49" charset="0"/>
                </a:rPr>
                <a:t>) {</a:t>
              </a:r>
            </a:p>
            <a:p>
              <a:endParaRPr lang="en-SG" sz="1700" b="1" dirty="0">
                <a:latin typeface="Courier New" pitchFamily="49" charset="0"/>
                <a:cs typeface="Courier New" pitchFamily="49" charset="0"/>
              </a:endParaRPr>
            </a:p>
            <a:p>
              <a:r>
                <a:rPr lang="en-SG" sz="1700" b="1" dirty="0">
                  <a:latin typeface="Courier New" pitchFamily="49" charset="0"/>
                  <a:cs typeface="Courier New" pitchFamily="49" charset="0"/>
                </a:rPr>
                <a:t>    </a:t>
              </a:r>
              <a:r>
                <a:rPr lang="en-SG" sz="1700" b="1" dirty="0">
                  <a:solidFill>
                    <a:srgbClr val="0000FF"/>
                  </a:solidFill>
                  <a:latin typeface="Courier New" pitchFamily="49" charset="0"/>
                  <a:cs typeface="Courier New" pitchFamily="49" charset="0"/>
                </a:rPr>
                <a:t>double</a:t>
              </a:r>
              <a:r>
                <a:rPr lang="en-SG" sz="1700" b="1" dirty="0">
                  <a:latin typeface="Courier New" pitchFamily="49" charset="0"/>
                  <a:cs typeface="Courier New" pitchFamily="49" charset="0"/>
                </a:rPr>
                <a:t> </a:t>
              </a:r>
              <a:r>
                <a:rPr lang="en-SG" sz="1700" b="1" dirty="0" err="1">
                  <a:latin typeface="Courier New" pitchFamily="49" charset="0"/>
                  <a:cs typeface="Courier New" pitchFamily="49" charset="0"/>
                </a:rPr>
                <a:t>celsius</a:t>
              </a:r>
              <a:r>
                <a:rPr lang="en-SG" sz="1700" b="1" dirty="0">
                  <a:latin typeface="Courier New" pitchFamily="49" charset="0"/>
                  <a:cs typeface="Courier New" pitchFamily="49" charset="0"/>
                </a:rPr>
                <a:t>, </a:t>
              </a:r>
              <a:r>
                <a:rPr lang="en-SG" sz="1700" b="1" dirty="0" err="1">
                  <a:latin typeface="Courier New" pitchFamily="49" charset="0"/>
                  <a:cs typeface="Courier New" pitchFamily="49" charset="0"/>
                </a:rPr>
                <a:t>fahrenheit</a:t>
              </a:r>
              <a:r>
                <a:rPr lang="en-SG" sz="1700" b="1" dirty="0">
                  <a:latin typeface="Courier New" pitchFamily="49" charset="0"/>
                  <a:cs typeface="Courier New" pitchFamily="49" charset="0"/>
                </a:rPr>
                <a:t>;</a:t>
              </a:r>
            </a:p>
            <a:p>
              <a:endParaRPr lang="en-SG" sz="1700" b="1" dirty="0">
                <a:latin typeface="Courier New" pitchFamily="49" charset="0"/>
                <a:cs typeface="Courier New" pitchFamily="49" charset="0"/>
              </a:endParaRPr>
            </a:p>
            <a:p>
              <a:r>
                <a:rPr lang="en-SG" sz="1700" b="1" dirty="0">
                  <a:latin typeface="Courier New" pitchFamily="49" charset="0"/>
                  <a:cs typeface="Courier New" pitchFamily="49" charset="0"/>
                </a:rPr>
                <a:t>    </a:t>
              </a:r>
              <a:r>
                <a:rPr lang="en-SG" sz="1700" b="1" dirty="0" err="1">
                  <a:latin typeface="Courier New" pitchFamily="49" charset="0"/>
                  <a:cs typeface="Courier New" pitchFamily="49" charset="0"/>
                </a:rPr>
                <a:t>printf</a:t>
              </a:r>
              <a:r>
                <a:rPr lang="en-SG" sz="1700" b="1" dirty="0">
                  <a:latin typeface="Courier New" pitchFamily="49" charset="0"/>
                  <a:cs typeface="Courier New" pitchFamily="49" charset="0"/>
                </a:rPr>
                <a:t>(</a:t>
              </a:r>
              <a:r>
                <a:rPr lang="en-SG" sz="1700" b="1" dirty="0">
                  <a:solidFill>
                    <a:srgbClr val="006600"/>
                  </a:solidFill>
                  <a:latin typeface="Courier New" pitchFamily="49" charset="0"/>
                  <a:cs typeface="Courier New" pitchFamily="49" charset="0"/>
                </a:rPr>
                <a:t>"Enter temperature in Fahrenheit: "</a:t>
              </a:r>
              <a:r>
                <a:rPr lang="en-SG" sz="1700" b="1" dirty="0">
                  <a:latin typeface="Courier New" pitchFamily="49" charset="0"/>
                  <a:cs typeface="Courier New" pitchFamily="49" charset="0"/>
                </a:rPr>
                <a:t>);</a:t>
              </a:r>
            </a:p>
            <a:p>
              <a:r>
                <a:rPr lang="en-SG" sz="1700" b="1" dirty="0">
                  <a:latin typeface="Courier New" pitchFamily="49" charset="0"/>
                  <a:cs typeface="Courier New" pitchFamily="49" charset="0"/>
                </a:rPr>
                <a:t>    </a:t>
              </a:r>
              <a:r>
                <a:rPr lang="en-SG" sz="1700" b="1" dirty="0" err="1">
                  <a:latin typeface="Courier New" pitchFamily="49" charset="0"/>
                  <a:cs typeface="Courier New" pitchFamily="49" charset="0"/>
                </a:rPr>
                <a:t>scanf</a:t>
              </a:r>
              <a:r>
                <a:rPr lang="en-SG" sz="1700" b="1" dirty="0">
                  <a:latin typeface="Courier New" pitchFamily="49" charset="0"/>
                  <a:cs typeface="Courier New" pitchFamily="49" charset="0"/>
                </a:rPr>
                <a:t>(</a:t>
              </a:r>
              <a:r>
                <a:rPr lang="en-SG" sz="1700" b="1" dirty="0">
                  <a:solidFill>
                    <a:srgbClr val="006600"/>
                  </a:solidFill>
                  <a:latin typeface="Courier New" pitchFamily="49" charset="0"/>
                  <a:cs typeface="Courier New" pitchFamily="49" charset="0"/>
                </a:rPr>
                <a:t>"</a:t>
              </a:r>
              <a:r>
                <a:rPr lang="en-SG" sz="1700" b="1" dirty="0">
                  <a:solidFill>
                    <a:srgbClr val="FF0000"/>
                  </a:solidFill>
                  <a:latin typeface="Courier New" pitchFamily="49" charset="0"/>
                  <a:cs typeface="Courier New" pitchFamily="49" charset="0"/>
                </a:rPr>
                <a:t>%lf</a:t>
              </a:r>
              <a:r>
                <a:rPr lang="en-SG" sz="1700" b="1" dirty="0">
                  <a:solidFill>
                    <a:srgbClr val="006600"/>
                  </a:solidFill>
                  <a:latin typeface="Courier New" pitchFamily="49" charset="0"/>
                  <a:cs typeface="Courier New" pitchFamily="49" charset="0"/>
                </a:rPr>
                <a:t>"</a:t>
              </a:r>
              <a:r>
                <a:rPr lang="en-SG" sz="1700" b="1" dirty="0">
                  <a:latin typeface="Courier New" pitchFamily="49" charset="0"/>
                  <a:cs typeface="Courier New" pitchFamily="49" charset="0"/>
                </a:rPr>
                <a:t>, &amp;</a:t>
              </a:r>
              <a:r>
                <a:rPr lang="en-SG" sz="1700" b="1" dirty="0" err="1">
                  <a:latin typeface="Courier New" pitchFamily="49" charset="0"/>
                  <a:cs typeface="Courier New" pitchFamily="49" charset="0"/>
                </a:rPr>
                <a:t>fahrenheit</a:t>
              </a:r>
              <a:r>
                <a:rPr lang="en-SG" sz="1700" b="1" dirty="0">
                  <a:latin typeface="Courier New" pitchFamily="49" charset="0"/>
                  <a:cs typeface="Courier New" pitchFamily="49" charset="0"/>
                </a:rPr>
                <a:t>);</a:t>
              </a:r>
            </a:p>
            <a:p>
              <a:endParaRPr lang="en-SG" sz="1700" b="1" dirty="0">
                <a:latin typeface="Courier New" pitchFamily="49" charset="0"/>
                <a:cs typeface="Courier New" pitchFamily="49" charset="0"/>
              </a:endParaRPr>
            </a:p>
            <a:p>
              <a:r>
                <a:rPr lang="en-SG" sz="1700" b="1" dirty="0">
                  <a:latin typeface="Courier New" pitchFamily="49" charset="0"/>
                  <a:cs typeface="Courier New" pitchFamily="49" charset="0"/>
                </a:rPr>
                <a:t>    </a:t>
              </a:r>
              <a:r>
                <a:rPr lang="en-SG" sz="1700" b="1" dirty="0" err="1">
                  <a:latin typeface="Courier New" pitchFamily="49" charset="0"/>
                  <a:cs typeface="Courier New" pitchFamily="49" charset="0"/>
                </a:rPr>
                <a:t>celsius</a:t>
              </a:r>
              <a:r>
                <a:rPr lang="en-SG" sz="1700" b="1" dirty="0">
                  <a:latin typeface="Courier New" pitchFamily="49" charset="0"/>
                  <a:cs typeface="Courier New" pitchFamily="49" charset="0"/>
                </a:rPr>
                <a:t> = </a:t>
              </a:r>
              <a:r>
                <a:rPr lang="en-SG" sz="1700" b="1" dirty="0">
                  <a:solidFill>
                    <a:srgbClr val="006600"/>
                  </a:solidFill>
                  <a:latin typeface="Courier New" pitchFamily="49" charset="0"/>
                  <a:cs typeface="Courier New" pitchFamily="49" charset="0"/>
                </a:rPr>
                <a:t>5.0</a:t>
              </a:r>
              <a:r>
                <a:rPr lang="en-SG" sz="1700" b="1" dirty="0">
                  <a:latin typeface="Courier New" pitchFamily="49" charset="0"/>
                  <a:cs typeface="Courier New" pitchFamily="49" charset="0"/>
                </a:rPr>
                <a:t> / </a:t>
              </a:r>
              <a:r>
                <a:rPr lang="en-SG" sz="1700" b="1" dirty="0">
                  <a:solidFill>
                    <a:srgbClr val="006600"/>
                  </a:solidFill>
                  <a:latin typeface="Courier New" pitchFamily="49" charset="0"/>
                  <a:cs typeface="Courier New" pitchFamily="49" charset="0"/>
                </a:rPr>
                <a:t>9</a:t>
              </a:r>
              <a:r>
                <a:rPr lang="en-SG" sz="1700" b="1" dirty="0">
                  <a:latin typeface="Courier New" pitchFamily="49" charset="0"/>
                  <a:cs typeface="Courier New" pitchFamily="49" charset="0"/>
                </a:rPr>
                <a:t> * (</a:t>
              </a:r>
              <a:r>
                <a:rPr lang="en-SG" sz="1700" b="1" dirty="0" err="1">
                  <a:latin typeface="Courier New" pitchFamily="49" charset="0"/>
                  <a:cs typeface="Courier New" pitchFamily="49" charset="0"/>
                </a:rPr>
                <a:t>fahrenheit</a:t>
              </a:r>
              <a:r>
                <a:rPr lang="en-SG" sz="1700" b="1" dirty="0">
                  <a:latin typeface="Courier New" pitchFamily="49" charset="0"/>
                  <a:cs typeface="Courier New" pitchFamily="49" charset="0"/>
                </a:rPr>
                <a:t> - </a:t>
              </a:r>
              <a:r>
                <a:rPr lang="en-SG" sz="1700" b="1" dirty="0">
                  <a:solidFill>
                    <a:srgbClr val="006600"/>
                  </a:solidFill>
                  <a:latin typeface="Courier New" pitchFamily="49" charset="0"/>
                  <a:cs typeface="Courier New" pitchFamily="49" charset="0"/>
                </a:rPr>
                <a:t>32</a:t>
              </a:r>
              <a:r>
                <a:rPr lang="en-SG" sz="1700" b="1" dirty="0">
                  <a:latin typeface="Courier New" pitchFamily="49" charset="0"/>
                  <a:cs typeface="Courier New" pitchFamily="49" charset="0"/>
                </a:rPr>
                <a:t>);</a:t>
              </a:r>
            </a:p>
            <a:p>
              <a:endParaRPr lang="en-US" sz="1700" b="1" dirty="0" smtClean="0">
                <a:latin typeface="Courier New" pitchFamily="49" charset="0"/>
                <a:cs typeface="Courier New" pitchFamily="49" charset="0"/>
              </a:endParaRPr>
            </a:p>
            <a:p>
              <a:endParaRPr lang="en-US" sz="1700" b="1" dirty="0">
                <a:latin typeface="Courier New" pitchFamily="49" charset="0"/>
                <a:cs typeface="Courier New" pitchFamily="49" charset="0"/>
              </a:endParaRPr>
            </a:p>
            <a:p>
              <a:endParaRPr lang="en-SG" sz="1700" b="1" dirty="0">
                <a:latin typeface="Courier New" pitchFamily="49" charset="0"/>
                <a:cs typeface="Courier New" pitchFamily="49" charset="0"/>
              </a:endParaRPr>
            </a:p>
            <a:p>
              <a:r>
                <a:rPr lang="en-SG" sz="1700" b="1" dirty="0">
                  <a:latin typeface="Courier New" pitchFamily="49" charset="0"/>
                  <a:cs typeface="Courier New" pitchFamily="49" charset="0"/>
                </a:rPr>
                <a:t>    </a:t>
              </a:r>
              <a:r>
                <a:rPr lang="en-SG" sz="1700" b="1" dirty="0" err="1">
                  <a:latin typeface="Courier New" pitchFamily="49" charset="0"/>
                  <a:cs typeface="Courier New" pitchFamily="49" charset="0"/>
                </a:rPr>
                <a:t>printf</a:t>
              </a:r>
              <a:r>
                <a:rPr lang="en-SG" sz="1700" b="1" dirty="0">
                  <a:latin typeface="Courier New" pitchFamily="49" charset="0"/>
                  <a:cs typeface="Courier New" pitchFamily="49" charset="0"/>
                </a:rPr>
                <a:t>(</a:t>
              </a:r>
              <a:r>
                <a:rPr lang="en-SG" sz="1700" b="1" dirty="0">
                  <a:solidFill>
                    <a:srgbClr val="006600"/>
                  </a:solidFill>
                  <a:latin typeface="Courier New" pitchFamily="49" charset="0"/>
                  <a:cs typeface="Courier New" pitchFamily="49" charset="0"/>
                </a:rPr>
                <a:t>"That equals </a:t>
              </a:r>
              <a:r>
                <a:rPr lang="en-SG" sz="1700" b="1" dirty="0" smtClean="0">
                  <a:solidFill>
                    <a:srgbClr val="FF0000"/>
                  </a:solidFill>
                  <a:latin typeface="Courier New" pitchFamily="49" charset="0"/>
                  <a:cs typeface="Courier New" pitchFamily="49" charset="0"/>
                </a:rPr>
                <a:t>%lf</a:t>
              </a:r>
              <a:r>
                <a:rPr lang="en-SG" sz="1700" b="1" dirty="0" smtClean="0">
                  <a:latin typeface="Courier New" pitchFamily="49" charset="0"/>
                  <a:cs typeface="Courier New" pitchFamily="49" charset="0"/>
                </a:rPr>
                <a:t> </a:t>
              </a:r>
              <a:r>
                <a:rPr lang="en-SG" sz="1700" b="1" dirty="0">
                  <a:solidFill>
                    <a:srgbClr val="006600"/>
                  </a:solidFill>
                  <a:latin typeface="Courier New" pitchFamily="49" charset="0"/>
                  <a:cs typeface="Courier New" pitchFamily="49" charset="0"/>
                </a:rPr>
                <a:t>Celsius</a:t>
              </a:r>
              <a:r>
                <a:rPr lang="en-SG" sz="1700" b="1" dirty="0">
                  <a:solidFill>
                    <a:srgbClr val="FF0000"/>
                  </a:solidFill>
                  <a:latin typeface="Courier New" pitchFamily="49" charset="0"/>
                  <a:cs typeface="Courier New" pitchFamily="49" charset="0"/>
                </a:rPr>
                <a:t>\n</a:t>
              </a:r>
              <a:r>
                <a:rPr lang="en-SG" sz="1700" b="1" dirty="0">
                  <a:solidFill>
                    <a:srgbClr val="006600"/>
                  </a:solidFill>
                  <a:latin typeface="Courier New" pitchFamily="49" charset="0"/>
                  <a:cs typeface="Courier New" pitchFamily="49" charset="0"/>
                </a:rPr>
                <a:t>"</a:t>
              </a:r>
              <a:r>
                <a:rPr lang="en-SG" sz="1700" b="1" dirty="0">
                  <a:latin typeface="Courier New" pitchFamily="49" charset="0"/>
                  <a:cs typeface="Courier New" pitchFamily="49" charset="0"/>
                </a:rPr>
                <a:t>, </a:t>
              </a:r>
              <a:r>
                <a:rPr lang="en-SG" sz="1700" b="1" dirty="0" err="1">
                  <a:latin typeface="Courier New" pitchFamily="49" charset="0"/>
                  <a:cs typeface="Courier New" pitchFamily="49" charset="0"/>
                </a:rPr>
                <a:t>celsius</a:t>
              </a:r>
              <a:r>
                <a:rPr lang="en-SG" sz="1700" b="1" dirty="0">
                  <a:latin typeface="Courier New" pitchFamily="49" charset="0"/>
                  <a:cs typeface="Courier New" pitchFamily="49" charset="0"/>
                </a:rPr>
                <a:t>);</a:t>
              </a:r>
            </a:p>
            <a:p>
              <a:endParaRPr lang="en-SG" sz="1700" b="1" dirty="0">
                <a:latin typeface="Courier New" pitchFamily="49" charset="0"/>
                <a:cs typeface="Courier New" pitchFamily="49" charset="0"/>
              </a:endParaRPr>
            </a:p>
            <a:p>
              <a:r>
                <a:rPr lang="en-SG" sz="1700" b="1" dirty="0">
                  <a:latin typeface="Courier New" pitchFamily="49" charset="0"/>
                  <a:cs typeface="Courier New" pitchFamily="49" charset="0"/>
                </a:rPr>
                <a:t>    </a:t>
              </a:r>
              <a:r>
                <a:rPr lang="en-SG" sz="1700" b="1" dirty="0">
                  <a:solidFill>
                    <a:srgbClr val="0000FF"/>
                  </a:solidFill>
                  <a:latin typeface="Courier New" pitchFamily="49" charset="0"/>
                  <a:cs typeface="Courier New" pitchFamily="49" charset="0"/>
                </a:rPr>
                <a:t>return</a:t>
              </a:r>
              <a:r>
                <a:rPr lang="en-SG" sz="1700" b="1" dirty="0">
                  <a:latin typeface="Courier New" pitchFamily="49" charset="0"/>
                  <a:cs typeface="Courier New" pitchFamily="49" charset="0"/>
                </a:rPr>
                <a:t> </a:t>
              </a:r>
              <a:r>
                <a:rPr lang="en-SG" sz="1700" b="1" dirty="0">
                  <a:solidFill>
                    <a:srgbClr val="006600"/>
                  </a:solidFill>
                  <a:latin typeface="Courier New" pitchFamily="49" charset="0"/>
                  <a:cs typeface="Courier New" pitchFamily="49" charset="0"/>
                </a:rPr>
                <a:t>0</a:t>
              </a:r>
              <a:r>
                <a:rPr lang="en-SG" sz="1700" b="1" dirty="0">
                  <a:latin typeface="Courier New" pitchFamily="49" charset="0"/>
                  <a:cs typeface="Courier New" pitchFamily="49" charset="0"/>
                </a:rPr>
                <a:t>;</a:t>
              </a:r>
            </a:p>
            <a:p>
              <a:r>
                <a:rPr lang="en-SG" sz="1700" b="1" dirty="0">
                  <a:latin typeface="Courier New" pitchFamily="49" charset="0"/>
                  <a:cs typeface="Courier New" pitchFamily="49" charset="0"/>
                </a:rPr>
                <a:t>}</a:t>
              </a:r>
            </a:p>
          </p:txBody>
        </p:sp>
        <p:sp>
          <p:nvSpPr>
            <p:cNvPr id="12" name="Rectangle 11"/>
            <p:cNvSpPr/>
            <p:nvPr/>
          </p:nvSpPr>
          <p:spPr>
            <a:xfrm>
              <a:off x="7222939" y="6071467"/>
              <a:ext cx="1117614"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a:t>Week2_FtoC.c</a:t>
              </a:r>
              <a:endParaRPr lang="en-SG" sz="1100" dirty="0"/>
            </a:p>
          </p:txBody>
        </p:sp>
      </p:grpSp>
      <p:sp>
        <p:nvSpPr>
          <p:cNvPr id="21" name="Oval 20"/>
          <p:cNvSpPr>
            <a:spLocks noChangeArrowheads="1"/>
          </p:cNvSpPr>
          <p:nvPr/>
        </p:nvSpPr>
        <p:spPr bwMode="auto">
          <a:xfrm>
            <a:off x="2440839" y="4081827"/>
            <a:ext cx="1071795" cy="402336"/>
          </a:xfrm>
          <a:prstGeom prst="ellipse">
            <a:avLst/>
          </a:prstGeom>
          <a:noFill/>
          <a:ln w="38100" cap="sq" algn="ctr">
            <a:solidFill>
              <a:srgbClr val="C00000"/>
            </a:solidFill>
            <a:round/>
            <a:headEnd type="none" w="sm" len="sm"/>
            <a:tailEnd type="none" w="sm" len="sm"/>
          </a:ln>
        </p:spPr>
        <p:txBody>
          <a:bodyPr/>
          <a:lstStyle/>
          <a:p>
            <a:endParaRPr lang="en-SG"/>
          </a:p>
        </p:txBody>
      </p:sp>
      <p:sp>
        <p:nvSpPr>
          <p:cNvPr id="13"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0" name="Text Box 4"/>
          <p:cNvSpPr txBox="1">
            <a:spLocks noChangeArrowheads="1"/>
          </p:cNvSpPr>
          <p:nvPr/>
        </p:nvSpPr>
        <p:spPr bwMode="auto">
          <a:xfrm>
            <a:off x="1205649" y="4407398"/>
            <a:ext cx="5929734"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342900" lvl="0" indent="-342900">
              <a:spcBef>
                <a:spcPct val="20000"/>
              </a:spcBef>
              <a:buClr>
                <a:srgbClr val="666699"/>
              </a:buClr>
              <a:buSzPct val="75000"/>
              <a:defRPr/>
            </a:pPr>
            <a:r>
              <a:rPr lang="en-SG" sz="1700" b="1" dirty="0" smtClean="0">
                <a:solidFill>
                  <a:srgbClr val="800000"/>
                </a:solidFill>
                <a:latin typeface="Courier New" pitchFamily="49" charset="0"/>
                <a:cs typeface="Courier New" pitchFamily="49" charset="0"/>
              </a:rPr>
              <a:t>// </a:t>
            </a:r>
            <a:r>
              <a:rPr lang="en-SG" sz="1700" b="1" dirty="0" err="1">
                <a:solidFill>
                  <a:srgbClr val="800000"/>
                </a:solidFill>
                <a:latin typeface="Courier New" pitchFamily="49" charset="0"/>
                <a:cs typeface="Courier New" pitchFamily="49" charset="0"/>
              </a:rPr>
              <a:t>celsius</a:t>
            </a:r>
            <a:r>
              <a:rPr lang="en-SG" sz="1700" b="1" dirty="0">
                <a:solidFill>
                  <a:srgbClr val="800000"/>
                </a:solidFill>
                <a:latin typeface="Courier New" pitchFamily="49" charset="0"/>
                <a:cs typeface="Courier New" pitchFamily="49" charset="0"/>
              </a:rPr>
              <a:t> = 5 / 9.0 * (</a:t>
            </a:r>
            <a:r>
              <a:rPr lang="en-SG" sz="1700" b="1" dirty="0" err="1">
                <a:solidFill>
                  <a:srgbClr val="800000"/>
                </a:solidFill>
                <a:latin typeface="Courier New" pitchFamily="49" charset="0"/>
                <a:cs typeface="Courier New" pitchFamily="49" charset="0"/>
              </a:rPr>
              <a:t>fahrenheit</a:t>
            </a:r>
            <a:r>
              <a:rPr lang="en-SG" sz="1700" b="1" dirty="0">
                <a:solidFill>
                  <a:srgbClr val="800000"/>
                </a:solidFill>
                <a:latin typeface="Courier New" pitchFamily="49" charset="0"/>
                <a:cs typeface="Courier New" pitchFamily="49" charset="0"/>
              </a:rPr>
              <a:t> - 32);</a:t>
            </a:r>
            <a:endParaRPr lang="en-GB" sz="1700" b="1" kern="0" dirty="0">
              <a:solidFill>
                <a:srgbClr val="000000"/>
              </a:solidFill>
            </a:endParaRPr>
          </a:p>
        </p:txBody>
      </p:sp>
      <p:sp>
        <p:nvSpPr>
          <p:cNvPr id="11" name="Text Box 4"/>
          <p:cNvSpPr txBox="1">
            <a:spLocks noChangeArrowheads="1"/>
          </p:cNvSpPr>
          <p:nvPr/>
        </p:nvSpPr>
        <p:spPr bwMode="auto">
          <a:xfrm>
            <a:off x="1178230" y="4720587"/>
            <a:ext cx="5929734"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SG" sz="1700" b="1" dirty="0">
                <a:solidFill>
                  <a:srgbClr val="800000"/>
                </a:solidFill>
                <a:latin typeface="Courier New" pitchFamily="49" charset="0"/>
                <a:cs typeface="Courier New" pitchFamily="49" charset="0"/>
              </a:rPr>
              <a:t>// </a:t>
            </a:r>
            <a:r>
              <a:rPr lang="en-SG" sz="1700" b="1" dirty="0" err="1">
                <a:solidFill>
                  <a:srgbClr val="800000"/>
                </a:solidFill>
                <a:latin typeface="Courier New" pitchFamily="49" charset="0"/>
                <a:cs typeface="Courier New" pitchFamily="49" charset="0"/>
              </a:rPr>
              <a:t>celsius</a:t>
            </a:r>
            <a:r>
              <a:rPr lang="en-SG" sz="1700" b="1" dirty="0">
                <a:solidFill>
                  <a:srgbClr val="800000"/>
                </a:solidFill>
                <a:latin typeface="Courier New" pitchFamily="49" charset="0"/>
                <a:cs typeface="Courier New" pitchFamily="49" charset="0"/>
              </a:rPr>
              <a:t> = (</a:t>
            </a:r>
            <a:r>
              <a:rPr lang="en-SG" sz="1700" b="1" dirty="0" err="1">
                <a:solidFill>
                  <a:srgbClr val="800000"/>
                </a:solidFill>
                <a:latin typeface="Courier New" pitchFamily="49" charset="0"/>
                <a:cs typeface="Courier New" pitchFamily="49" charset="0"/>
              </a:rPr>
              <a:t>fahrenheit</a:t>
            </a:r>
            <a:r>
              <a:rPr lang="en-SG" sz="1700" b="1" dirty="0">
                <a:solidFill>
                  <a:srgbClr val="800000"/>
                </a:solidFill>
                <a:latin typeface="Courier New" pitchFamily="49" charset="0"/>
                <a:cs typeface="Courier New" pitchFamily="49" charset="0"/>
              </a:rPr>
              <a:t> - 32) * 5 / 9;</a:t>
            </a:r>
          </a:p>
        </p:txBody>
      </p:sp>
      <p:sp>
        <p:nvSpPr>
          <p:cNvPr id="3" name="Title 2"/>
          <p:cNvSpPr>
            <a:spLocks noGrp="1"/>
          </p:cNvSpPr>
          <p:nvPr>
            <p:ph type="title"/>
          </p:nvPr>
        </p:nvSpPr>
        <p:spPr/>
        <p:txBody>
          <a:bodyPr/>
          <a:lstStyle/>
          <a:p>
            <a:r>
              <a:rPr lang="en-GB" dirty="0"/>
              <a:t>7. Demo #1 Fahrenheit to Celsius </a:t>
            </a:r>
            <a:r>
              <a:rPr lang="en-GB" dirty="0" smtClean="0"/>
              <a:t>(2/2</a:t>
            </a:r>
            <a:r>
              <a:rPr lang="en-GB" dirty="0"/>
              <a:t>)</a:t>
            </a:r>
            <a:endParaRPr lang="en-SG" dirty="0"/>
          </a:p>
        </p:txBody>
      </p:sp>
      <p:sp>
        <p:nvSpPr>
          <p:cNvPr id="9"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20</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 name="Title 1"/>
          <p:cNvSpPr>
            <a:spLocks noGrp="1"/>
          </p:cNvSpPr>
          <p:nvPr>
            <p:ph type="title"/>
          </p:nvPr>
        </p:nvSpPr>
        <p:spPr/>
        <p:txBody>
          <a:bodyPr/>
          <a:lstStyle/>
          <a:p>
            <a:r>
              <a:rPr lang="en-GB" dirty="0"/>
              <a:t>8. </a:t>
            </a:r>
            <a:r>
              <a:rPr lang="en-GB" dirty="0" smtClean="0"/>
              <a:t>Coding Style</a:t>
            </a:r>
            <a:endParaRPr lang="en-SG" dirty="0"/>
          </a:p>
        </p:txBody>
      </p:sp>
      <p:sp>
        <p:nvSpPr>
          <p:cNvPr id="8" name="Content Placeholder 2"/>
          <p:cNvSpPr txBox="1">
            <a:spLocks/>
          </p:cNvSpPr>
          <p:nvPr/>
        </p:nvSpPr>
        <p:spPr bwMode="auto">
          <a:xfrm>
            <a:off x="457200" y="1371600"/>
            <a:ext cx="8229600" cy="48444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US" dirty="0"/>
              <a:t>Identifier naming for variables and </a:t>
            </a:r>
            <a:r>
              <a:rPr lang="en-US" dirty="0" smtClean="0"/>
              <a:t>functions</a:t>
            </a:r>
          </a:p>
          <a:p>
            <a:pPr lvl="1">
              <a:buFont typeface="Wingdings" pitchFamily="2" charset="2"/>
              <a:buChar char="q"/>
            </a:pPr>
            <a:r>
              <a:rPr lang="en-US" sz="1800" dirty="0"/>
              <a:t>User-defined identifiers: use lower-case (with underscore if necessary</a:t>
            </a:r>
            <a:r>
              <a:rPr lang="en-US" sz="1800" dirty="0" smtClean="0"/>
              <a:t>)</a:t>
            </a:r>
          </a:p>
          <a:p>
            <a:pPr lvl="1">
              <a:buFont typeface="Wingdings" pitchFamily="2" charset="2"/>
              <a:buChar char="q"/>
            </a:pPr>
            <a:r>
              <a:rPr lang="en-US" sz="1800" dirty="0"/>
              <a:t>User-defined constants: use all </a:t>
            </a:r>
            <a:r>
              <a:rPr lang="en-US" sz="1800" dirty="0" smtClean="0"/>
              <a:t>upper-cases</a:t>
            </a:r>
          </a:p>
          <a:p>
            <a:pPr lvl="1">
              <a:buFont typeface="Wingdings" pitchFamily="2" charset="2"/>
              <a:buChar char="q"/>
            </a:pPr>
            <a:r>
              <a:rPr lang="en-US" sz="1800" dirty="0"/>
              <a:t>Use names that are descriptive, </a:t>
            </a:r>
            <a:r>
              <a:rPr lang="en-US" sz="1800" dirty="0" smtClean="0"/>
              <a:t>meaningful</a:t>
            </a:r>
          </a:p>
          <a:p>
            <a:r>
              <a:rPr lang="en-US" dirty="0"/>
              <a:t>Consistent indentation, and spacing to emphasize block </a:t>
            </a:r>
            <a:r>
              <a:rPr lang="en-US" dirty="0" smtClean="0"/>
              <a:t>structure</a:t>
            </a:r>
          </a:p>
          <a:p>
            <a:pPr lvl="1" indent="-298450" eaLnBrk="1" hangingPunct="1">
              <a:spcBef>
                <a:spcPct val="0"/>
              </a:spcBef>
              <a:buSzPct val="120000"/>
              <a:buNone/>
            </a:pPr>
            <a:r>
              <a:rPr lang="en-US" sz="1600" b="1" dirty="0">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main (</a:t>
            </a: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a:t>
            </a:r>
          </a:p>
          <a:p>
            <a:pPr lvl="1" indent="-298450" eaLnBrk="1" hangingPunct="1">
              <a:buSzPct val="120000"/>
              <a:buNone/>
            </a:pPr>
            <a:r>
              <a:rPr lang="en-US" sz="1600" b="1" dirty="0">
                <a:latin typeface="Courier New" pitchFamily="49" charset="0"/>
                <a:cs typeface="Courier New" pitchFamily="49" charset="0"/>
              </a:rPr>
              <a:t>	{</a:t>
            </a:r>
          </a:p>
          <a:p>
            <a:pPr lvl="1" indent="-298450" eaLnBrk="1" hangingPunct="1">
              <a:buSzPct val="120000"/>
              <a:buNone/>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statements</a:t>
            </a:r>
            <a:endParaRPr lang="en-US" sz="1600" b="1" dirty="0">
              <a:latin typeface="Courier New" pitchFamily="49" charset="0"/>
              <a:cs typeface="Courier New" pitchFamily="49" charset="0"/>
            </a:endParaRPr>
          </a:p>
          <a:p>
            <a:pPr lvl="1" indent="-298450" eaLnBrk="1" hangingPunct="1">
              <a:buSzPct val="120000"/>
              <a:buNone/>
            </a:pPr>
            <a:r>
              <a:rPr lang="en-US" sz="1600" b="1" dirty="0">
                <a:latin typeface="Courier New" pitchFamily="49" charset="0"/>
                <a:cs typeface="Courier New" pitchFamily="49" charset="0"/>
              </a:rPr>
              <a:t>	}</a:t>
            </a:r>
          </a:p>
          <a:p>
            <a:r>
              <a:rPr lang="en-US" dirty="0" smtClean="0"/>
              <a:t>Comment </a:t>
            </a:r>
            <a:r>
              <a:rPr lang="en-US" dirty="0"/>
              <a:t>major code segments </a:t>
            </a:r>
            <a:r>
              <a:rPr lang="en-US" dirty="0" smtClean="0"/>
              <a:t>or complex logic:</a:t>
            </a:r>
          </a:p>
          <a:p>
            <a:pPr lvl="1">
              <a:buFont typeface="Wingdings" pitchFamily="2" charset="2"/>
              <a:buChar char="q"/>
            </a:pPr>
            <a:r>
              <a:rPr lang="en-US" sz="1800" b="1" dirty="0">
                <a:solidFill>
                  <a:srgbClr val="800000"/>
                </a:solidFill>
                <a:latin typeface="Courier New" pitchFamily="49" charset="0"/>
                <a:cs typeface="Courier New" pitchFamily="49" charset="0"/>
              </a:rPr>
              <a:t>// </a:t>
            </a:r>
            <a:r>
              <a:rPr lang="en-US" sz="1800" b="1" dirty="0" smtClean="0">
                <a:solidFill>
                  <a:srgbClr val="800000"/>
                </a:solidFill>
                <a:latin typeface="Courier New" pitchFamily="49" charset="0"/>
                <a:cs typeface="Courier New" pitchFamily="49" charset="0"/>
              </a:rPr>
              <a:t>one </a:t>
            </a:r>
            <a:r>
              <a:rPr lang="en-US" sz="1800" b="1" dirty="0">
                <a:solidFill>
                  <a:srgbClr val="800000"/>
                </a:solidFill>
                <a:latin typeface="Courier New" pitchFamily="49" charset="0"/>
                <a:cs typeface="Courier New" pitchFamily="49" charset="0"/>
              </a:rPr>
              <a:t>line comment</a:t>
            </a:r>
          </a:p>
          <a:p>
            <a:pPr lvl="1">
              <a:buFont typeface="Wingdings" pitchFamily="2" charset="2"/>
              <a:buChar char="q"/>
            </a:pPr>
            <a:r>
              <a:rPr lang="en-US" sz="1800" b="1" dirty="0">
                <a:solidFill>
                  <a:srgbClr val="800000"/>
                </a:solidFill>
                <a:latin typeface="Courier New" pitchFamily="49" charset="0"/>
                <a:cs typeface="Courier New" pitchFamily="49" charset="0"/>
              </a:rPr>
              <a:t>/* </a:t>
            </a:r>
            <a:r>
              <a:rPr lang="en-US" sz="1800" b="1" dirty="0" smtClean="0">
                <a:solidFill>
                  <a:srgbClr val="800000"/>
                </a:solidFill>
                <a:latin typeface="Courier New" pitchFamily="49" charset="0"/>
                <a:cs typeface="Courier New" pitchFamily="49" charset="0"/>
              </a:rPr>
              <a:t>block </a:t>
            </a:r>
            <a:r>
              <a:rPr lang="en-US" sz="1800" b="1" dirty="0">
                <a:solidFill>
                  <a:srgbClr val="800000"/>
                </a:solidFill>
                <a:latin typeface="Courier New" pitchFamily="49" charset="0"/>
                <a:cs typeface="Courier New" pitchFamily="49" charset="0"/>
              </a:rPr>
              <a:t>comment </a:t>
            </a:r>
            <a:r>
              <a:rPr lang="en-US" sz="1800" b="1" dirty="0" smtClean="0">
                <a:solidFill>
                  <a:srgbClr val="800000"/>
                </a:solidFill>
                <a:latin typeface="Courier New" pitchFamily="49" charset="0"/>
                <a:cs typeface="Courier New" pitchFamily="49" charset="0"/>
              </a:rPr>
              <a:t>*/</a:t>
            </a:r>
          </a:p>
          <a:p>
            <a:pPr lvl="1">
              <a:buFont typeface="Wingdings" pitchFamily="2" charset="2"/>
              <a:buChar char="q"/>
            </a:pPr>
            <a:r>
              <a:rPr lang="en-US" sz="1800" dirty="0"/>
              <a:t>Header comment: your name, NUSNET id, program’s purpose, etc.</a:t>
            </a:r>
            <a:endParaRPr lang="en-SG" sz="1800" b="1" dirty="0">
              <a:solidFill>
                <a:srgbClr val="800000"/>
              </a:solidFill>
              <a:latin typeface="Courier New" pitchFamily="49" charset="0"/>
              <a:cs typeface="Courier New" pitchFamily="49" charset="0"/>
            </a:endParaRPr>
          </a:p>
        </p:txBody>
      </p:sp>
      <p:sp>
        <p:nvSpPr>
          <p:cNvPr id="9"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21</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dissolv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dissolve">
                                      <p:cBhvr>
                                        <p:cTn id="21" dur="500"/>
                                        <p:tgtEl>
                                          <p:spTgt spid="8">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dissolve">
                                      <p:cBhvr>
                                        <p:cTn id="24" dur="500"/>
                                        <p:tgtEl>
                                          <p:spTgt spid="8">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dissolve">
                                      <p:cBhvr>
                                        <p:cTn id="27" dur="500"/>
                                        <p:tgtEl>
                                          <p:spTgt spid="8">
                                            <p:txEl>
                                              <p:pRg st="6" end="6"/>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dissolve">
                                      <p:cBhvr>
                                        <p:cTn id="30" dur="500"/>
                                        <p:tgtEl>
                                          <p:spTgt spid="8">
                                            <p:txEl>
                                              <p:pRg st="7" end="7"/>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animEffect transition="in" filter="dissolve">
                                      <p:cBhvr>
                                        <p:cTn id="33" dur="500"/>
                                        <p:tgtEl>
                                          <p:spTgt spid="8">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8">
                                            <p:txEl>
                                              <p:pRg st="9" end="9"/>
                                            </p:txEl>
                                          </p:spTgt>
                                        </p:tgtEl>
                                        <p:attrNameLst>
                                          <p:attrName>style.visibility</p:attrName>
                                        </p:attrNameLst>
                                      </p:cBhvr>
                                      <p:to>
                                        <p:strVal val="visible"/>
                                      </p:to>
                                    </p:set>
                                    <p:animEffect transition="in" filter="dissolve">
                                      <p:cBhvr>
                                        <p:cTn id="38" dur="500"/>
                                        <p:tgtEl>
                                          <p:spTgt spid="8">
                                            <p:txEl>
                                              <p:pRg st="9" end="9"/>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8">
                                            <p:txEl>
                                              <p:pRg st="10" end="10"/>
                                            </p:txEl>
                                          </p:spTgt>
                                        </p:tgtEl>
                                        <p:attrNameLst>
                                          <p:attrName>style.visibility</p:attrName>
                                        </p:attrNameLst>
                                      </p:cBhvr>
                                      <p:to>
                                        <p:strVal val="visible"/>
                                      </p:to>
                                    </p:set>
                                    <p:animEffect transition="in" filter="dissolve">
                                      <p:cBhvr>
                                        <p:cTn id="41" dur="500"/>
                                        <p:tgtEl>
                                          <p:spTgt spid="8">
                                            <p:txEl>
                                              <p:pRg st="10" end="10"/>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8">
                                            <p:txEl>
                                              <p:pRg st="11" end="11"/>
                                            </p:txEl>
                                          </p:spTgt>
                                        </p:tgtEl>
                                        <p:attrNameLst>
                                          <p:attrName>style.visibility</p:attrName>
                                        </p:attrNameLst>
                                      </p:cBhvr>
                                      <p:to>
                                        <p:strVal val="visible"/>
                                      </p:to>
                                    </p:set>
                                    <p:animEffect transition="in" filter="dissolve">
                                      <p:cBhvr>
                                        <p:cTn id="44" dur="500"/>
                                        <p:tgtEl>
                                          <p:spTgt spid="8">
                                            <p:txEl>
                                              <p:pRg st="11" end="11"/>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8">
                                            <p:txEl>
                                              <p:pRg st="12" end="12"/>
                                            </p:txEl>
                                          </p:spTgt>
                                        </p:tgtEl>
                                        <p:attrNameLst>
                                          <p:attrName>style.visibility</p:attrName>
                                        </p:attrNameLst>
                                      </p:cBhvr>
                                      <p:to>
                                        <p:strVal val="visible"/>
                                      </p:to>
                                    </p:set>
                                    <p:animEffect transition="in" filter="dissolve">
                                      <p:cBhvr>
                                        <p:cTn id="47"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 name="TextBox 5"/>
          <p:cNvSpPr txBox="1"/>
          <p:nvPr/>
        </p:nvSpPr>
        <p:spPr>
          <a:xfrm>
            <a:off x="893135" y="5473481"/>
            <a:ext cx="7634177" cy="707886"/>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a:spAutoFit/>
          </a:bodyPr>
          <a:lstStyle/>
          <a:p>
            <a:r>
              <a:rPr lang="en-US" sz="2000" dirty="0">
                <a:solidFill>
                  <a:srgbClr val="006600"/>
                </a:solidFill>
              </a:rPr>
              <a:t>The process of correcting errors in programs is called </a:t>
            </a:r>
            <a:r>
              <a:rPr lang="en-US" sz="2000" dirty="0">
                <a:solidFill>
                  <a:srgbClr val="FF0000"/>
                </a:solidFill>
              </a:rPr>
              <a:t>debugging</a:t>
            </a:r>
            <a:r>
              <a:rPr lang="en-US" sz="2000" dirty="0">
                <a:solidFill>
                  <a:srgbClr val="006600"/>
                </a:solidFill>
              </a:rPr>
              <a:t>.</a:t>
            </a:r>
          </a:p>
          <a:p>
            <a:r>
              <a:rPr lang="en-US" sz="2000" dirty="0" smtClean="0">
                <a:solidFill>
                  <a:srgbClr val="006600"/>
                </a:solidFill>
              </a:rPr>
              <a:t>Debugging can </a:t>
            </a:r>
            <a:r>
              <a:rPr lang="en-US" sz="2000" dirty="0">
                <a:solidFill>
                  <a:srgbClr val="006600"/>
                </a:solidFill>
              </a:rPr>
              <a:t>be very time-consuming</a:t>
            </a:r>
            <a:r>
              <a:rPr lang="en-US" sz="2000" dirty="0">
                <a:solidFill>
                  <a:srgbClr val="000000"/>
                </a:solidFill>
              </a:rPr>
              <a:t>.</a:t>
            </a:r>
            <a:endParaRPr lang="en-SG" sz="2000" dirty="0">
              <a:solidFill>
                <a:srgbClr val="000000"/>
              </a:solidFill>
            </a:endParaRPr>
          </a:p>
        </p:txBody>
      </p:sp>
      <p:sp>
        <p:nvSpPr>
          <p:cNvPr id="9" name="Content Placeholder 2"/>
          <p:cNvSpPr txBox="1">
            <a:spLocks/>
          </p:cNvSpPr>
          <p:nvPr/>
        </p:nvSpPr>
        <p:spPr bwMode="auto">
          <a:xfrm>
            <a:off x="457200" y="1371600"/>
            <a:ext cx="8229600" cy="40564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US" dirty="0"/>
              <a:t>Syntax Error (and warning</a:t>
            </a:r>
            <a:r>
              <a:rPr lang="en-US" dirty="0" smtClean="0"/>
              <a:t>)</a:t>
            </a:r>
          </a:p>
          <a:p>
            <a:pPr lvl="1">
              <a:buFont typeface="Wingdings" pitchFamily="2" charset="2"/>
              <a:buChar char="q"/>
            </a:pPr>
            <a:r>
              <a:rPr lang="en-US" dirty="0"/>
              <a:t>Program does not obey C </a:t>
            </a:r>
            <a:r>
              <a:rPr lang="en-US" dirty="0" smtClean="0"/>
              <a:t>grammar </a:t>
            </a:r>
            <a:r>
              <a:rPr lang="en-US" dirty="0"/>
              <a:t>such as invalid choice of identifier name, invalid expression, missing semi-colon, etc</a:t>
            </a:r>
            <a:r>
              <a:rPr lang="en-US" dirty="0" smtClean="0"/>
              <a:t>.</a:t>
            </a:r>
          </a:p>
          <a:p>
            <a:pPr lvl="1">
              <a:buFont typeface="Wingdings" pitchFamily="2" charset="2"/>
              <a:buChar char="q"/>
            </a:pPr>
            <a:r>
              <a:rPr lang="en-US" dirty="0"/>
              <a:t>Warning happens, </a:t>
            </a:r>
            <a:r>
              <a:rPr lang="en-US" dirty="0" smtClean="0"/>
              <a:t>for example, due to incomparable use of types for output</a:t>
            </a:r>
          </a:p>
          <a:p>
            <a:r>
              <a:rPr lang="en-US" dirty="0"/>
              <a:t>Run-time </a:t>
            </a:r>
            <a:r>
              <a:rPr lang="en-US" dirty="0" smtClean="0"/>
              <a:t>Error</a:t>
            </a:r>
            <a:endParaRPr lang="en-US" dirty="0"/>
          </a:p>
          <a:p>
            <a:pPr lvl="1">
              <a:buFont typeface="Wingdings" pitchFamily="2" charset="2"/>
              <a:buChar char="q"/>
            </a:pPr>
            <a:r>
              <a:rPr lang="en-US" dirty="0"/>
              <a:t>Program terminates unexpectedly due to illegal operation, such as dividing a number by </a:t>
            </a:r>
            <a:r>
              <a:rPr lang="en-US" dirty="0" smtClean="0"/>
              <a:t>zero</a:t>
            </a:r>
          </a:p>
          <a:p>
            <a:r>
              <a:rPr lang="en-US" dirty="0"/>
              <a:t>Logic </a:t>
            </a:r>
            <a:r>
              <a:rPr lang="en-US" dirty="0" smtClean="0"/>
              <a:t>Error</a:t>
            </a:r>
          </a:p>
          <a:p>
            <a:pPr lvl="1">
              <a:buFont typeface="Wingdings" pitchFamily="2" charset="2"/>
              <a:buChar char="q"/>
            </a:pPr>
            <a:r>
              <a:rPr lang="en-SG" dirty="0"/>
              <a:t>Program produces result as opposed to what is expected (wrong algorithm)</a:t>
            </a:r>
          </a:p>
        </p:txBody>
      </p:sp>
      <p:sp>
        <p:nvSpPr>
          <p:cNvPr id="10"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22</a:t>
            </a:fld>
            <a:endParaRPr lang="en-US" sz="1000" dirty="0">
              <a:solidFill>
                <a:srgbClr val="000000"/>
              </a:solidFill>
            </a:endParaRPr>
          </a:p>
        </p:txBody>
      </p:sp>
      <p:sp>
        <p:nvSpPr>
          <p:cNvPr id="3" name="Title 2"/>
          <p:cNvSpPr>
            <a:spLocks noGrp="1"/>
          </p:cNvSpPr>
          <p:nvPr>
            <p:ph type="title"/>
          </p:nvPr>
        </p:nvSpPr>
        <p:spPr/>
        <p:txBody>
          <a:bodyPr/>
          <a:lstStyle/>
          <a:p>
            <a:r>
              <a:rPr lang="en-GB" dirty="0"/>
              <a:t>9. Errors</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dissolve">
                                      <p:cBhvr>
                                        <p:cTn id="10" dur="500"/>
                                        <p:tgtEl>
                                          <p:spTgt spid="9">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dissolve">
                                      <p:cBhvr>
                                        <p:cTn id="13" dur="500"/>
                                        <p:tgtEl>
                                          <p:spTgt spid="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dissolve">
                                      <p:cBhvr>
                                        <p:cTn id="18" dur="500"/>
                                        <p:tgtEl>
                                          <p:spTgt spid="9">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dissolve">
                                      <p:cBhvr>
                                        <p:cTn id="21" dur="500"/>
                                        <p:tgtEl>
                                          <p:spTgt spid="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dissolve">
                                      <p:cBhvr>
                                        <p:cTn id="26" dur="500"/>
                                        <p:tgtEl>
                                          <p:spTgt spid="9">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dissolve">
                                      <p:cBhvr>
                                        <p:cTn id="29" dur="500"/>
                                        <p:tgtEl>
                                          <p:spTgt spid="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dissolv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10. Ex #</a:t>
            </a:r>
            <a:r>
              <a:rPr lang="en-SG" dirty="0" smtClean="0"/>
              <a:t>1: Temperature Estimate </a:t>
            </a:r>
            <a:r>
              <a:rPr lang="en-SG" dirty="0"/>
              <a:t>(</a:t>
            </a:r>
            <a:r>
              <a:rPr lang="en-SG" dirty="0" smtClean="0"/>
              <a:t>1/3)</a:t>
            </a:r>
            <a:endParaRPr lang="en-SG" dirty="0"/>
          </a:p>
        </p:txBody>
      </p:sp>
      <p:sp>
        <p:nvSpPr>
          <p:cNvPr id="3" name="Content Placeholder 2"/>
          <p:cNvSpPr>
            <a:spLocks noGrp="1"/>
          </p:cNvSpPr>
          <p:nvPr>
            <p:ph idx="1"/>
          </p:nvPr>
        </p:nvSpPr>
        <p:spPr>
          <a:xfrm>
            <a:off x="457200" y="1371600"/>
            <a:ext cx="8229600" cy="4799263"/>
          </a:xfrm>
        </p:spPr>
        <p:txBody>
          <a:bodyPr>
            <a:spAutoFit/>
          </a:bodyPr>
          <a:lstStyle/>
          <a:p>
            <a:r>
              <a:rPr lang="en-US" sz="2000" dirty="0">
                <a:solidFill>
                  <a:schemeClr val="tx1"/>
                </a:solidFill>
              </a:rPr>
              <a:t>Write a program </a:t>
            </a:r>
            <a:r>
              <a:rPr lang="en-US" sz="2000" dirty="0"/>
              <a:t>Week2_Freezer.c</a:t>
            </a:r>
            <a:r>
              <a:rPr lang="en-US" sz="2000" dirty="0">
                <a:solidFill>
                  <a:schemeClr val="tx1"/>
                </a:solidFill>
              </a:rPr>
              <a:t> that estimates the temperature in a freezer (in </a:t>
            </a:r>
            <a:r>
              <a:rPr lang="en-US" sz="2000" baseline="30000" dirty="0">
                <a:solidFill>
                  <a:schemeClr val="tx1"/>
                </a:solidFill>
              </a:rPr>
              <a:t>o</a:t>
            </a:r>
            <a:r>
              <a:rPr lang="en-US" sz="2000" dirty="0">
                <a:solidFill>
                  <a:schemeClr val="tx1"/>
                </a:solidFill>
              </a:rPr>
              <a:t>C) given the elapsed time (hours) since a power failure. Assume this temperature (T) is given by:</a:t>
            </a:r>
          </a:p>
          <a:p>
            <a:endParaRPr lang="en-US" sz="2200" dirty="0"/>
          </a:p>
          <a:p>
            <a:endParaRPr lang="en-US" dirty="0" smtClean="0"/>
          </a:p>
          <a:p>
            <a:pPr marL="400050" lvl="1" indent="0">
              <a:buNone/>
            </a:pPr>
            <a:r>
              <a:rPr lang="en-US" dirty="0" smtClean="0">
                <a:solidFill>
                  <a:schemeClr val="tx1"/>
                </a:solidFill>
              </a:rPr>
              <a:t>where </a:t>
            </a:r>
            <a:r>
              <a:rPr lang="en-US" i="1" dirty="0">
                <a:solidFill>
                  <a:schemeClr val="tx1"/>
                </a:solidFill>
              </a:rPr>
              <a:t>t</a:t>
            </a:r>
            <a:r>
              <a:rPr lang="en-US" dirty="0">
                <a:solidFill>
                  <a:schemeClr val="tx1"/>
                </a:solidFill>
              </a:rPr>
              <a:t> is the time (in unit hour) since the power failure</a:t>
            </a:r>
            <a:r>
              <a:rPr lang="en-US" dirty="0" smtClean="0"/>
              <a:t>.</a:t>
            </a:r>
          </a:p>
          <a:p>
            <a:pPr marL="400050" lvl="1" indent="0">
              <a:buNone/>
            </a:pPr>
            <a:endParaRPr lang="en-US" dirty="0" smtClean="0"/>
          </a:p>
          <a:p>
            <a:r>
              <a:rPr lang="en-US" sz="2000" dirty="0">
                <a:solidFill>
                  <a:schemeClr val="tx1"/>
                </a:solidFill>
              </a:rPr>
              <a:t>Your program should prompt the user to enter how long it has been since the start of the power failure in </a:t>
            </a:r>
            <a:r>
              <a:rPr lang="en-US" sz="2000" i="1" dirty="0">
                <a:solidFill>
                  <a:schemeClr val="tx1"/>
                </a:solidFill>
              </a:rPr>
              <a:t>hours</a:t>
            </a:r>
            <a:r>
              <a:rPr lang="en-US" sz="2000" dirty="0">
                <a:solidFill>
                  <a:schemeClr val="tx1"/>
                </a:solidFill>
              </a:rPr>
              <a:t> and </a:t>
            </a:r>
            <a:r>
              <a:rPr lang="en-US" sz="2000" i="1" dirty="0">
                <a:solidFill>
                  <a:schemeClr val="tx1"/>
                </a:solidFill>
              </a:rPr>
              <a:t>minutes</a:t>
            </a:r>
            <a:r>
              <a:rPr lang="en-US" sz="2000" dirty="0">
                <a:solidFill>
                  <a:schemeClr val="tx1"/>
                </a:solidFill>
              </a:rPr>
              <a:t>, both values in integers</a:t>
            </a:r>
            <a:r>
              <a:rPr lang="en-US" sz="2000" dirty="0" smtClean="0">
                <a:solidFill>
                  <a:schemeClr val="tx1"/>
                </a:solidFill>
              </a:rPr>
              <a:t>.</a:t>
            </a:r>
          </a:p>
          <a:p>
            <a:pPr lvl="1">
              <a:spcBef>
                <a:spcPts val="432"/>
              </a:spcBef>
              <a:buFont typeface="Wingdings" pitchFamily="2" charset="2"/>
              <a:buChar char="q"/>
            </a:pPr>
            <a:r>
              <a:rPr lang="en-US" sz="1800" dirty="0">
                <a:solidFill>
                  <a:schemeClr val="tx1"/>
                </a:solidFill>
              </a:rPr>
              <a:t>Note that you need to convert the elapsed time into hours in real number (use type </a:t>
            </a:r>
            <a:r>
              <a:rPr lang="en-US" sz="1800" dirty="0">
                <a:solidFill>
                  <a:srgbClr val="0000FF"/>
                </a:solidFill>
                <a:latin typeface="Calibri" pitchFamily="34" charset="0"/>
                <a:cs typeface="Calibri" pitchFamily="34" charset="0"/>
              </a:rPr>
              <a:t>float</a:t>
            </a:r>
            <a:r>
              <a:rPr lang="en-US" sz="1800" dirty="0" smtClean="0">
                <a:solidFill>
                  <a:schemeClr val="tx1"/>
                </a:solidFill>
              </a:rPr>
              <a:t>).</a:t>
            </a:r>
          </a:p>
          <a:p>
            <a:pPr lvl="1">
              <a:spcBef>
                <a:spcPts val="432"/>
              </a:spcBef>
              <a:buFont typeface="Wingdings" pitchFamily="2" charset="2"/>
              <a:buChar char="q"/>
            </a:pPr>
            <a:r>
              <a:rPr lang="en-US" sz="1800" dirty="0"/>
              <a:t>For example, if the user entered </a:t>
            </a:r>
            <a:r>
              <a:rPr lang="en-US" sz="1800" dirty="0">
                <a:solidFill>
                  <a:srgbClr val="C00000"/>
                </a:solidFill>
                <a:cs typeface="Courier New" pitchFamily="49" charset="0"/>
              </a:rPr>
              <a:t>2 30 </a:t>
            </a:r>
            <a:r>
              <a:rPr lang="en-US" sz="1800" dirty="0"/>
              <a:t>(2 hours 30 minutes), you need to convert it to </a:t>
            </a:r>
            <a:r>
              <a:rPr lang="en-US" sz="1800" dirty="0">
                <a:solidFill>
                  <a:srgbClr val="C00000"/>
                </a:solidFill>
              </a:rPr>
              <a:t>2.5 hours</a:t>
            </a:r>
            <a:r>
              <a:rPr lang="en-US" sz="1800" dirty="0"/>
              <a:t> before applying the above formula.</a:t>
            </a:r>
          </a:p>
        </p:txBody>
      </p:sp>
      <p:graphicFrame>
        <p:nvGraphicFramePr>
          <p:cNvPr id="4" name="Object 3"/>
          <p:cNvGraphicFramePr>
            <a:graphicFrameLocks noChangeAspect="1"/>
          </p:cNvGraphicFramePr>
          <p:nvPr>
            <p:extLst>
              <p:ext uri="{D42A27DB-BD31-4B8C-83A1-F6EECF244321}">
                <p14:modId xmlns:p14="http://schemas.microsoft.com/office/powerpoint/2010/main" val="2811925649"/>
              </p:ext>
            </p:extLst>
          </p:nvPr>
        </p:nvGraphicFramePr>
        <p:xfrm>
          <a:off x="3454400" y="2398626"/>
          <a:ext cx="1695450" cy="820738"/>
        </p:xfrm>
        <a:graphic>
          <a:graphicData uri="http://schemas.openxmlformats.org/presentationml/2006/ole">
            <mc:AlternateContent xmlns:mc="http://schemas.openxmlformats.org/markup-compatibility/2006">
              <mc:Choice xmlns:v="urn:schemas-microsoft-com:vml" Requires="v">
                <p:oleObj spid="_x0000_s86795" name="Equation" r:id="rId3" imgW="863225" imgH="418918" progId="Equation.3">
                  <p:embed/>
                </p:oleObj>
              </mc:Choice>
              <mc:Fallback>
                <p:oleObj name="Equation" r:id="rId3" imgW="863225" imgH="41891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400" y="2398626"/>
                        <a:ext cx="169545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23</a:t>
            </a:fld>
            <a:endParaRPr lang="en-US" sz="1000" dirty="0">
              <a:solidFill>
                <a:srgbClr val="000000"/>
              </a:solidFill>
            </a:endParaRPr>
          </a:p>
        </p:txBody>
      </p:sp>
      <p:sp>
        <p:nvSpPr>
          <p:cNvPr id="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Tree>
    <p:extLst>
      <p:ext uri="{BB962C8B-B14F-4D97-AF65-F5344CB8AC3E}">
        <p14:creationId xmlns:p14="http://schemas.microsoft.com/office/powerpoint/2010/main" val="23610603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dissolve">
                                      <p:cBhvr>
                                        <p:cTn id="10" dur="500"/>
                                        <p:tgtEl>
                                          <p:spTgt spid="3">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dissolv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TextBox 6"/>
          <p:cNvSpPr txBox="1"/>
          <p:nvPr/>
        </p:nvSpPr>
        <p:spPr>
          <a:xfrm>
            <a:off x="1033463" y="3585511"/>
            <a:ext cx="6891337" cy="646112"/>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b="1">
                <a:latin typeface="Courier New" pitchFamily="49" charset="0"/>
                <a:cs typeface="Courier New" pitchFamily="49" charset="0"/>
              </a:defRPr>
            </a:lvl1pPr>
          </a:lstStyle>
          <a:p>
            <a:r>
              <a:rPr lang="en-US" dirty="0"/>
              <a:t>Enter hours and minutes since power failure: </a:t>
            </a:r>
            <a:r>
              <a:rPr lang="en-US" dirty="0">
                <a:solidFill>
                  <a:srgbClr val="0000FF"/>
                </a:solidFill>
              </a:rPr>
              <a:t>2 45</a:t>
            </a:r>
          </a:p>
          <a:p>
            <a:r>
              <a:rPr lang="en-US" dirty="0">
                <a:solidFill>
                  <a:srgbClr val="9933FF"/>
                </a:solidFill>
              </a:rPr>
              <a:t>Temperature in freezer = -13.63</a:t>
            </a:r>
            <a:endParaRPr lang="en-SG" dirty="0">
              <a:solidFill>
                <a:srgbClr val="9933FF"/>
              </a:solidFill>
            </a:endParaRPr>
          </a:p>
        </p:txBody>
      </p:sp>
      <p:sp>
        <p:nvSpPr>
          <p:cNvPr id="9" name="TextBox 8"/>
          <p:cNvSpPr txBox="1"/>
          <p:nvPr/>
        </p:nvSpPr>
        <p:spPr>
          <a:xfrm>
            <a:off x="1040900" y="4429273"/>
            <a:ext cx="6891337" cy="646112"/>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b="1">
                <a:latin typeface="Courier New" pitchFamily="49" charset="0"/>
                <a:cs typeface="Courier New" pitchFamily="49" charset="0"/>
              </a:defRPr>
            </a:lvl1pPr>
          </a:lstStyle>
          <a:p>
            <a:r>
              <a:rPr lang="en-US" dirty="0"/>
              <a:t>Enter hours and minutes since power failure: </a:t>
            </a:r>
            <a:r>
              <a:rPr lang="en-US" dirty="0">
                <a:solidFill>
                  <a:srgbClr val="0000FF"/>
                </a:solidFill>
              </a:rPr>
              <a:t>1 0</a:t>
            </a:r>
          </a:p>
          <a:p>
            <a:r>
              <a:rPr lang="en-US" dirty="0">
                <a:solidFill>
                  <a:srgbClr val="9933FF"/>
                </a:solidFill>
              </a:rPr>
              <a:t>Temperature in freezer = -18.67</a:t>
            </a:r>
            <a:endParaRPr lang="en-SG" dirty="0">
              <a:solidFill>
                <a:srgbClr val="9933FF"/>
              </a:solidFill>
            </a:endParaRPr>
          </a:p>
        </p:txBody>
      </p:sp>
      <p:sp>
        <p:nvSpPr>
          <p:cNvPr id="2" name="Title 1"/>
          <p:cNvSpPr>
            <a:spLocks noGrp="1"/>
          </p:cNvSpPr>
          <p:nvPr>
            <p:ph type="title"/>
          </p:nvPr>
        </p:nvSpPr>
        <p:spPr/>
        <p:txBody>
          <a:bodyPr/>
          <a:lstStyle/>
          <a:p>
            <a:r>
              <a:rPr lang="en-SG" dirty="0"/>
              <a:t>10. Ex </a:t>
            </a:r>
            <a:r>
              <a:rPr lang="en-SG"/>
              <a:t>#</a:t>
            </a:r>
            <a:r>
              <a:rPr lang="en-SG" smtClean="0"/>
              <a:t>1: Temperature Estimate </a:t>
            </a:r>
            <a:r>
              <a:rPr lang="en-SG" dirty="0" smtClean="0"/>
              <a:t>(2/3)</a:t>
            </a:r>
            <a:endParaRPr lang="en-SG" dirty="0"/>
          </a:p>
        </p:txBody>
      </p:sp>
      <p:sp>
        <p:nvSpPr>
          <p:cNvPr id="3" name="Content Placeholder 2"/>
          <p:cNvSpPr>
            <a:spLocks noGrp="1"/>
          </p:cNvSpPr>
          <p:nvPr>
            <p:ph idx="1"/>
          </p:nvPr>
        </p:nvSpPr>
        <p:spPr>
          <a:xfrm>
            <a:off x="457200" y="1371600"/>
            <a:ext cx="8229600" cy="2160591"/>
          </a:xfrm>
        </p:spPr>
        <p:txBody>
          <a:bodyPr wrap="square">
            <a:spAutoFit/>
          </a:bodyPr>
          <a:lstStyle/>
          <a:p>
            <a:r>
              <a:rPr lang="en-SG" dirty="0" smtClean="0">
                <a:solidFill>
                  <a:schemeClr val="tx1"/>
                </a:solidFill>
              </a:rPr>
              <a:t>Download the skeleton program:</a:t>
            </a:r>
          </a:p>
          <a:p>
            <a:endParaRPr lang="en-SG" dirty="0">
              <a:solidFill>
                <a:schemeClr val="tx1"/>
              </a:solidFill>
            </a:endParaRPr>
          </a:p>
          <a:p>
            <a:endParaRPr lang="en-SG" dirty="0" smtClean="0">
              <a:solidFill>
                <a:schemeClr val="tx1"/>
              </a:solidFill>
            </a:endParaRPr>
          </a:p>
          <a:p>
            <a:r>
              <a:rPr lang="en-SG" dirty="0" smtClean="0">
                <a:solidFill>
                  <a:schemeClr val="tx1"/>
                </a:solidFill>
              </a:rPr>
              <a:t>Refer </a:t>
            </a:r>
            <a:r>
              <a:rPr lang="en-SG" dirty="0">
                <a:solidFill>
                  <a:schemeClr val="tx1"/>
                </a:solidFill>
              </a:rPr>
              <a:t>to the sample </a:t>
            </a:r>
            <a:r>
              <a:rPr lang="en-SG" dirty="0" smtClean="0">
                <a:solidFill>
                  <a:schemeClr val="tx1"/>
                </a:solidFill>
              </a:rPr>
              <a:t>runs </a:t>
            </a:r>
            <a:r>
              <a:rPr lang="en-SG" dirty="0">
                <a:solidFill>
                  <a:schemeClr val="tx1"/>
                </a:solidFill>
              </a:rPr>
              <a:t>below. Follow the </a:t>
            </a:r>
            <a:r>
              <a:rPr lang="en-SG" dirty="0" smtClean="0">
                <a:solidFill>
                  <a:schemeClr val="tx1"/>
                </a:solidFill>
              </a:rPr>
              <a:t>input / output </a:t>
            </a:r>
            <a:r>
              <a:rPr lang="en-SG" dirty="0">
                <a:solidFill>
                  <a:schemeClr val="tx1"/>
                </a:solidFill>
              </a:rPr>
              <a:t>format.</a:t>
            </a:r>
          </a:p>
        </p:txBody>
      </p:sp>
      <p:sp>
        <p:nvSpPr>
          <p:cNvPr id="11"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24</a:t>
            </a:fld>
            <a:endParaRPr lang="en-US" sz="1000" dirty="0">
              <a:solidFill>
                <a:srgbClr val="000000"/>
              </a:solidFill>
            </a:endParaRPr>
          </a:p>
        </p:txBody>
      </p:sp>
      <p:sp>
        <p:nvSpPr>
          <p:cNvPr id="12" name="TextBox 16"/>
          <p:cNvSpPr txBox="1"/>
          <p:nvPr/>
        </p:nvSpPr>
        <p:spPr>
          <a:xfrm>
            <a:off x="1040900" y="2084442"/>
            <a:ext cx="5270690" cy="369332"/>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1800" b="1">
                <a:solidFill>
                  <a:schemeClr val="dk1"/>
                </a:solidFill>
                <a:latin typeface="Courier New" pitchFamily="49" charset="0"/>
                <a:cs typeface="Courier New" pitchFamily="49" charset="0"/>
              </a:defRPr>
            </a:lvl1pPr>
            <a:lvl2pPr>
              <a:defRPr>
                <a:solidFill>
                  <a:schemeClr val="dk1"/>
                </a:solidFill>
                <a:latin typeface="+mn-lt"/>
                <a:cs typeface="+mn-cs"/>
              </a:defRPr>
            </a:lvl2pPr>
            <a:lvl3pPr>
              <a:defRPr>
                <a:solidFill>
                  <a:schemeClr val="dk1"/>
                </a:solidFill>
                <a:latin typeface="+mn-lt"/>
                <a:cs typeface="+mn-cs"/>
              </a:defRPr>
            </a:lvl3pPr>
            <a:lvl4pPr>
              <a:defRPr>
                <a:solidFill>
                  <a:schemeClr val="dk1"/>
                </a:solidFill>
                <a:latin typeface="+mn-lt"/>
                <a:cs typeface="+mn-cs"/>
              </a:defRPr>
            </a:lvl4pPr>
            <a:lvl5pPr>
              <a:defRPr>
                <a:solidFill>
                  <a:schemeClr val="dk1"/>
                </a:solidFill>
                <a:latin typeface="+mn-lt"/>
                <a:cs typeface="+mn-cs"/>
              </a:defRPr>
            </a:lvl5pPr>
            <a:lvl6pPr>
              <a:defRPr>
                <a:solidFill>
                  <a:schemeClr val="dk1"/>
                </a:solidFill>
                <a:latin typeface="+mn-lt"/>
                <a:cs typeface="+mn-cs"/>
              </a:defRPr>
            </a:lvl6pPr>
            <a:lvl7pPr>
              <a:defRPr>
                <a:solidFill>
                  <a:schemeClr val="dk1"/>
                </a:solidFill>
                <a:latin typeface="+mn-lt"/>
                <a:cs typeface="+mn-cs"/>
              </a:defRPr>
            </a:lvl7pPr>
            <a:lvl8pPr>
              <a:defRPr>
                <a:solidFill>
                  <a:schemeClr val="dk1"/>
                </a:solidFill>
                <a:latin typeface="+mn-lt"/>
                <a:cs typeface="+mn-cs"/>
              </a:defRPr>
            </a:lvl8pPr>
            <a:lvl9pPr>
              <a:defRPr>
                <a:solidFill>
                  <a:schemeClr val="dk1"/>
                </a:solidFill>
                <a:latin typeface="+mn-lt"/>
                <a:cs typeface="+mn-cs"/>
              </a:defRPr>
            </a:lvl9pPr>
          </a:lstStyle>
          <a:p>
            <a:r>
              <a:rPr lang="en-US" dirty="0" err="1"/>
              <a:t>cp</a:t>
            </a:r>
            <a:r>
              <a:rPr lang="en-US" dirty="0"/>
              <a:t> </a:t>
            </a:r>
            <a:r>
              <a:rPr lang="en-US" dirty="0" smtClean="0"/>
              <a:t>~cs1010/lecture/Week2_Freezer.c </a:t>
            </a:r>
            <a:r>
              <a:rPr lang="en-US"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dissolve">
                                      <p:cBhvr>
                                        <p:cTn id="19" dur="500"/>
                                        <p:tgtEl>
                                          <p:spTgt spid="3">
                                            <p:txEl>
                                              <p:pRg st="0" end="0"/>
                                            </p:txEl>
                                          </p:spTgt>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 name="Title 1"/>
          <p:cNvSpPr>
            <a:spLocks noGrp="1"/>
          </p:cNvSpPr>
          <p:nvPr>
            <p:ph type="title"/>
          </p:nvPr>
        </p:nvSpPr>
        <p:spPr/>
        <p:txBody>
          <a:bodyPr/>
          <a:lstStyle/>
          <a:p>
            <a:r>
              <a:rPr lang="en-SG" dirty="0"/>
              <a:t>10. Ex #</a:t>
            </a:r>
            <a:r>
              <a:rPr lang="en-SG" dirty="0" smtClean="0"/>
              <a:t>1: Temperature Estimate (3/3)</a:t>
            </a:r>
            <a:endParaRPr lang="en-SG" dirty="0"/>
          </a:p>
        </p:txBody>
      </p:sp>
      <p:sp>
        <p:nvSpPr>
          <p:cNvPr id="11"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25</a:t>
            </a:fld>
            <a:endParaRPr lang="en-US" sz="1000" dirty="0">
              <a:solidFill>
                <a:srgbClr val="000000"/>
              </a:solidFill>
            </a:endParaRPr>
          </a:p>
        </p:txBody>
      </p:sp>
      <p:grpSp>
        <p:nvGrpSpPr>
          <p:cNvPr id="3" name="Group 2"/>
          <p:cNvGrpSpPr/>
          <p:nvPr/>
        </p:nvGrpSpPr>
        <p:grpSpPr>
          <a:xfrm>
            <a:off x="278781" y="1339484"/>
            <a:ext cx="8578894" cy="5017879"/>
            <a:chOff x="278781" y="1211888"/>
            <a:chExt cx="8578894" cy="5017879"/>
          </a:xfrm>
        </p:grpSpPr>
        <p:sp>
          <p:nvSpPr>
            <p:cNvPr id="13" name="TextBox 11"/>
            <p:cNvSpPr txBox="1"/>
            <p:nvPr/>
          </p:nvSpPr>
          <p:spPr>
            <a:xfrm>
              <a:off x="278781" y="1213009"/>
              <a:ext cx="8575288" cy="5016758"/>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SG" sz="1600" b="1" dirty="0" smtClean="0">
                  <a:solidFill>
                    <a:srgbClr val="8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Estimates the temperature in a freezer (in C) </a:t>
              </a:r>
            </a:p>
            <a:p>
              <a:pPr eaLnBrk="1" hangingPunct="1">
                <a:defRPr/>
              </a:pPr>
              <a:r>
                <a:rPr lang="en-SG" sz="1600" b="1" dirty="0" smtClean="0">
                  <a:solidFill>
                    <a:srgbClr val="8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given the elapsed time (hours) since a power failure.</a:t>
              </a:r>
            </a:p>
            <a:p>
              <a:pPr eaLnBrk="1" hangingPunct="1">
                <a:defRPr/>
              </a:pPr>
              <a:endParaRPr lang="en-SG" sz="1600" b="1" dirty="0" smtClean="0">
                <a:solidFill>
                  <a:srgbClr val="6600CC"/>
                </a:solidFill>
                <a:latin typeface="Courier New" pitchFamily="49" charset="0"/>
                <a:cs typeface="Courier New" pitchFamily="49" charset="0"/>
              </a:endParaRPr>
            </a:p>
            <a:p>
              <a:pPr eaLnBrk="1" hangingPunct="1">
                <a:defRPr/>
              </a:pPr>
              <a:r>
                <a:rPr lang="en-SG" sz="1600" b="1" dirty="0" smtClean="0">
                  <a:solidFill>
                    <a:srgbClr val="6600CC"/>
                  </a:solidFill>
                  <a:latin typeface="Courier New" pitchFamily="49" charset="0"/>
                  <a:cs typeface="Courier New" pitchFamily="49" charset="0"/>
                </a:rPr>
                <a:t>#</a:t>
              </a:r>
              <a:r>
                <a:rPr lang="en-SG" sz="1600" b="1" dirty="0">
                  <a:solidFill>
                    <a:srgbClr val="6600CC"/>
                  </a:solidFill>
                  <a:latin typeface="Courier New" pitchFamily="49" charset="0"/>
                  <a:cs typeface="Courier New" pitchFamily="49" charset="0"/>
                </a:rPr>
                <a:t>include </a:t>
              </a:r>
              <a:r>
                <a:rPr lang="en-SG" sz="1600" b="1" dirty="0">
                  <a:solidFill>
                    <a:srgbClr val="006600"/>
                  </a:solidFill>
                  <a:latin typeface="Courier New" pitchFamily="49" charset="0"/>
                  <a:cs typeface="Courier New" pitchFamily="49" charset="0"/>
                </a:rPr>
                <a:t>&lt;</a:t>
              </a:r>
              <a:r>
                <a:rPr lang="en-SG" sz="1600" b="1" dirty="0" err="1">
                  <a:solidFill>
                    <a:srgbClr val="006600"/>
                  </a:solidFill>
                  <a:latin typeface="Courier New" pitchFamily="49" charset="0"/>
                  <a:cs typeface="Courier New" pitchFamily="49" charset="0"/>
                </a:rPr>
                <a:t>stdio.h</a:t>
              </a:r>
              <a:r>
                <a:rPr lang="en-SG" sz="1600" b="1" dirty="0">
                  <a:solidFill>
                    <a:srgbClr val="006600"/>
                  </a:solidFill>
                  <a:latin typeface="Courier New" pitchFamily="49" charset="0"/>
                  <a:cs typeface="Courier New" pitchFamily="49" charset="0"/>
                </a:rPr>
                <a:t>&gt;</a:t>
              </a:r>
            </a:p>
            <a:p>
              <a:pPr eaLnBrk="1" hangingPunct="1">
                <a:defRPr/>
              </a:pPr>
              <a:endParaRPr lang="en-SG" sz="1600" b="1" dirty="0">
                <a:solidFill>
                  <a:srgbClr val="000000"/>
                </a:solidFill>
                <a:latin typeface="Courier New" pitchFamily="49" charset="0"/>
                <a:cs typeface="Courier New" pitchFamily="49" charset="0"/>
              </a:endParaRPr>
            </a:p>
            <a:p>
              <a:pPr eaLnBrk="1" hangingPunct="1">
                <a:defRPr/>
              </a:pPr>
              <a:r>
                <a:rPr lang="en-SG" sz="1600" b="1" dirty="0" err="1" smtClean="0">
                  <a:solidFill>
                    <a:srgbClr val="0000FF"/>
                  </a:solidFill>
                  <a:latin typeface="Courier New" pitchFamily="49" charset="0"/>
                  <a:cs typeface="Courier New" pitchFamily="49" charset="0"/>
                </a:rPr>
                <a:t>int</a:t>
              </a:r>
              <a:r>
                <a:rPr lang="en-SG" sz="1600" b="1" dirty="0" smtClean="0">
                  <a:solidFill>
                    <a:srgbClr val="000000"/>
                  </a:solidFill>
                  <a:latin typeface="Courier New" pitchFamily="49" charset="0"/>
                  <a:cs typeface="Courier New" pitchFamily="49" charset="0"/>
                </a:rPr>
                <a:t> </a:t>
              </a:r>
              <a:r>
                <a:rPr lang="en-SG" sz="1600" b="1" dirty="0">
                  <a:solidFill>
                    <a:srgbClr val="000000"/>
                  </a:solidFill>
                  <a:latin typeface="Courier New" pitchFamily="49" charset="0"/>
                  <a:cs typeface="Courier New" pitchFamily="49" charset="0"/>
                </a:rPr>
                <a:t>main(</a:t>
              </a:r>
              <a:r>
                <a:rPr lang="en-SG" sz="1600" b="1" dirty="0">
                  <a:solidFill>
                    <a:srgbClr val="0000FF"/>
                  </a:solidFill>
                  <a:latin typeface="Courier New" pitchFamily="49" charset="0"/>
                  <a:cs typeface="Courier New" pitchFamily="49" charset="0"/>
                </a:rPr>
                <a:t>void</a:t>
              </a:r>
              <a:r>
                <a:rPr lang="en-SG" sz="1600" b="1" dirty="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endParaRPr lang="en-SG" sz="1600" b="1" dirty="0">
                <a:solidFill>
                  <a:srgbClr val="000000"/>
                </a:solidFill>
                <a:latin typeface="Courier New" pitchFamily="49" charset="0"/>
                <a:cs typeface="Courier New" pitchFamily="49" charset="0"/>
              </a:endParaRPr>
            </a:p>
            <a:p>
              <a:pPr eaLnBrk="1" hangingPunct="1">
                <a:defRPr/>
              </a:pP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hours, minutes;</a:t>
              </a:r>
            </a:p>
            <a:p>
              <a:pPr eaLnBrk="1" hangingPunct="1">
                <a:defRPr/>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float</a:t>
              </a:r>
              <a:r>
                <a:rPr lang="en-SG" sz="1600" b="1" dirty="0">
                  <a:solidFill>
                    <a:srgbClr val="000000"/>
                  </a:solidFill>
                  <a:latin typeface="Courier New" pitchFamily="49" charset="0"/>
                  <a:cs typeface="Courier New" pitchFamily="49" charset="0"/>
                </a:rPr>
                <a:t> </a:t>
              </a:r>
              <a:r>
                <a:rPr lang="en-SG" sz="1600" b="1" dirty="0" smtClean="0">
                  <a:solidFill>
                    <a:srgbClr val="000000"/>
                  </a:solidFill>
                  <a:latin typeface="Courier New" pitchFamily="49" charset="0"/>
                  <a:cs typeface="Courier New" pitchFamily="49" charset="0"/>
                </a:rPr>
                <a:t>time</a:t>
              </a:r>
              <a:r>
                <a:rPr lang="en-SG" sz="1600" b="1" dirty="0">
                  <a:solidFill>
                    <a:srgbClr val="000000"/>
                  </a:solidFill>
                  <a:latin typeface="Courier New" pitchFamily="49" charset="0"/>
                  <a:cs typeface="Courier New" pitchFamily="49" charset="0"/>
                </a:rPr>
                <a:t>, temperature;</a:t>
              </a:r>
            </a:p>
            <a:p>
              <a:pPr eaLnBrk="1" hangingPunct="1">
                <a:defRPr/>
              </a:pPr>
              <a:endParaRPr lang="en-SG" sz="1600" b="1" dirty="0">
                <a:solidFill>
                  <a:srgbClr val="000000"/>
                </a:solidFill>
                <a:latin typeface="Courier New" pitchFamily="49" charset="0"/>
                <a:cs typeface="Courier New" pitchFamily="49" charset="0"/>
              </a:endParaRPr>
            </a:p>
            <a:p>
              <a:pPr eaLnBrk="1" hangingPunct="1">
                <a:defRPr/>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printf</a:t>
              </a:r>
              <a:r>
                <a:rPr lang="en-SG" sz="1600" b="1" dirty="0">
                  <a:solidFill>
                    <a:srgbClr val="000000"/>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"Enter hours and minutes since power failure: "</a:t>
              </a:r>
              <a:r>
                <a:rPr lang="en-SG" sz="1600" b="1" dirty="0">
                  <a:solidFill>
                    <a:srgbClr val="000000"/>
                  </a:solidFill>
                  <a:latin typeface="Courier New" pitchFamily="49" charset="0"/>
                  <a:cs typeface="Courier New" pitchFamily="49" charset="0"/>
                </a:rPr>
                <a:t>);</a:t>
              </a:r>
            </a:p>
            <a:p>
              <a:pPr eaLnBrk="1" hangingPunct="1">
                <a:defRPr/>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scanf</a:t>
              </a:r>
              <a:r>
                <a:rPr lang="en-SG" sz="1600" b="1" dirty="0">
                  <a:solidFill>
                    <a:srgbClr val="000000"/>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a:t>
              </a:r>
              <a:r>
                <a:rPr lang="en-SG" sz="1600" b="1" dirty="0">
                  <a:solidFill>
                    <a:srgbClr val="FF0000"/>
                  </a:solidFill>
                  <a:latin typeface="Courier New" pitchFamily="49" charset="0"/>
                  <a:cs typeface="Courier New" pitchFamily="49" charset="0"/>
                </a:rPr>
                <a:t>%d %d</a:t>
              </a:r>
              <a:r>
                <a:rPr lang="en-SG" sz="1600" b="1" dirty="0">
                  <a:solidFill>
                    <a:srgbClr val="006600"/>
                  </a:solidFill>
                  <a:latin typeface="Courier New" pitchFamily="49" charset="0"/>
                  <a:cs typeface="Courier New" pitchFamily="49" charset="0"/>
                </a:rPr>
                <a:t>"</a:t>
              </a:r>
              <a:r>
                <a:rPr lang="en-SG" sz="1600" b="1" dirty="0">
                  <a:solidFill>
                    <a:srgbClr val="000000"/>
                  </a:solidFill>
                  <a:latin typeface="Courier New" pitchFamily="49" charset="0"/>
                  <a:cs typeface="Courier New" pitchFamily="49" charset="0"/>
                </a:rPr>
                <a:t>, &amp;hours, &amp;minutes);</a:t>
              </a:r>
            </a:p>
            <a:p>
              <a:pPr eaLnBrk="1" hangingPunct="1">
                <a:defRPr/>
              </a:pPr>
              <a:endParaRPr lang="en-SG" sz="1600" b="1" dirty="0">
                <a:solidFill>
                  <a:srgbClr val="000000"/>
                </a:solidFill>
                <a:latin typeface="Courier New" pitchFamily="49" charset="0"/>
                <a:cs typeface="Courier New" pitchFamily="49" charset="0"/>
              </a:endParaRPr>
            </a:p>
            <a:p>
              <a:pPr eaLnBrk="1" hangingPunct="1">
                <a:defRPr/>
              </a:pPr>
              <a:r>
                <a:rPr lang="en-SG" sz="1600" b="1" dirty="0" smtClean="0">
                  <a:solidFill>
                    <a:srgbClr val="000000"/>
                  </a:solidFill>
                  <a:latin typeface="Courier New" pitchFamily="49" charset="0"/>
                  <a:cs typeface="Courier New" pitchFamily="49" charset="0"/>
                </a:rPr>
                <a:t>    time </a:t>
              </a:r>
              <a:r>
                <a:rPr lang="en-SG" sz="1600" b="1" dirty="0">
                  <a:solidFill>
                    <a:srgbClr val="000000"/>
                  </a:solidFill>
                  <a:latin typeface="Courier New" pitchFamily="49" charset="0"/>
                  <a:cs typeface="Courier New" pitchFamily="49" charset="0"/>
                </a:rPr>
                <a:t>= hours + minutes/</a:t>
              </a:r>
              <a:r>
                <a:rPr lang="en-SG" sz="1600" b="1" dirty="0">
                  <a:solidFill>
                    <a:srgbClr val="006600"/>
                  </a:solidFill>
                  <a:latin typeface="Courier New" pitchFamily="49" charset="0"/>
                  <a:cs typeface="Courier New" pitchFamily="49" charset="0"/>
                </a:rPr>
                <a:t>60.0</a:t>
              </a:r>
              <a:r>
                <a:rPr lang="en-SG" sz="1600" b="1" dirty="0" smtClean="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convert hour &amp; minutes to hours</a:t>
              </a:r>
            </a:p>
            <a:p>
              <a:pPr eaLnBrk="1" hangingPunct="1">
                <a:defRPr/>
              </a:pPr>
              <a:r>
                <a:rPr lang="en-SG" sz="1600" b="1" dirty="0">
                  <a:solidFill>
                    <a:srgbClr val="000000"/>
                  </a:solidFill>
                  <a:latin typeface="Courier New" pitchFamily="49" charset="0"/>
                  <a:cs typeface="Courier New" pitchFamily="49" charset="0"/>
                </a:rPr>
                <a:t>    temperature = </a:t>
              </a:r>
              <a:r>
                <a:rPr lang="en-SG" sz="1600" b="1" dirty="0" smtClean="0">
                  <a:solidFill>
                    <a:srgbClr val="006600"/>
                  </a:solidFill>
                  <a:latin typeface="Courier New" pitchFamily="49" charset="0"/>
                  <a:cs typeface="Courier New" pitchFamily="49" charset="0"/>
                </a:rPr>
                <a:t>4 </a:t>
              </a:r>
              <a:r>
                <a:rPr lang="en-SG" sz="1600" b="1" dirty="0" smtClean="0">
                  <a:solidFill>
                    <a:srgbClr val="000000"/>
                  </a:solidFill>
                  <a:latin typeface="Courier New" pitchFamily="49" charset="0"/>
                  <a:cs typeface="Courier New" pitchFamily="49" charset="0"/>
                </a:rPr>
                <a:t>* time *</a:t>
              </a:r>
              <a:r>
                <a:rPr lang="en-SG" sz="1600" b="1" dirty="0">
                  <a:solidFill>
                    <a:srgbClr val="000000"/>
                  </a:solidFill>
                  <a:latin typeface="Courier New" pitchFamily="49" charset="0"/>
                  <a:cs typeface="Courier New" pitchFamily="49" charset="0"/>
                </a:rPr>
                <a:t> </a:t>
              </a:r>
              <a:r>
                <a:rPr lang="en-SG" sz="1600" b="1" dirty="0" smtClean="0">
                  <a:solidFill>
                    <a:srgbClr val="000000"/>
                  </a:solidFill>
                  <a:latin typeface="Courier New" pitchFamily="49" charset="0"/>
                  <a:cs typeface="Courier New" pitchFamily="49" charset="0"/>
                </a:rPr>
                <a:t>time / (time + </a:t>
              </a:r>
              <a:r>
                <a:rPr lang="en-SG" sz="1600" b="1" dirty="0" smtClean="0">
                  <a:solidFill>
                    <a:srgbClr val="006600"/>
                  </a:solidFill>
                  <a:latin typeface="Courier New" pitchFamily="49" charset="0"/>
                  <a:cs typeface="Courier New" pitchFamily="49" charset="0"/>
                </a:rPr>
                <a:t>2</a:t>
              </a:r>
              <a:r>
                <a:rPr lang="en-SG" sz="1600" b="1" dirty="0">
                  <a:solidFill>
                    <a:srgbClr val="000000"/>
                  </a:solidFill>
                  <a:latin typeface="Courier New" pitchFamily="49" charset="0"/>
                  <a:cs typeface="Courier New" pitchFamily="49" charset="0"/>
                </a:rPr>
                <a:t>) - </a:t>
              </a:r>
              <a:r>
                <a:rPr lang="en-SG" sz="1600" b="1" dirty="0">
                  <a:solidFill>
                    <a:srgbClr val="006600"/>
                  </a:solidFill>
                  <a:latin typeface="Courier New" pitchFamily="49" charset="0"/>
                  <a:cs typeface="Courier New" pitchFamily="49" charset="0"/>
                </a:rPr>
                <a:t>20</a:t>
              </a:r>
              <a:r>
                <a:rPr lang="en-SG" sz="1600" b="1" dirty="0">
                  <a:solidFill>
                    <a:srgbClr val="000000"/>
                  </a:solidFill>
                  <a:latin typeface="Courier New" pitchFamily="49" charset="0"/>
                  <a:cs typeface="Courier New" pitchFamily="49" charset="0"/>
                </a:rPr>
                <a:t>; </a:t>
              </a:r>
            </a:p>
            <a:p>
              <a:pPr eaLnBrk="1" hangingPunct="1">
                <a:defRPr/>
              </a:pPr>
              <a:endParaRPr lang="en-SG" sz="1600" b="1" dirty="0">
                <a:solidFill>
                  <a:srgbClr val="000000"/>
                </a:solidFill>
                <a:latin typeface="Courier New" pitchFamily="49" charset="0"/>
                <a:cs typeface="Courier New" pitchFamily="49" charset="0"/>
              </a:endParaRPr>
            </a:p>
            <a:p>
              <a:pPr eaLnBrk="1" hangingPunct="1">
                <a:defRPr/>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printf</a:t>
              </a:r>
              <a:r>
                <a:rPr lang="en-SG" sz="1600" b="1" dirty="0">
                  <a:solidFill>
                    <a:srgbClr val="000000"/>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"Temperature in freezer = </a:t>
              </a:r>
              <a:r>
                <a:rPr lang="en-SG" sz="1600" b="1" dirty="0">
                  <a:solidFill>
                    <a:srgbClr val="FF0000"/>
                  </a:solidFill>
                  <a:latin typeface="Courier New" pitchFamily="49" charset="0"/>
                  <a:cs typeface="Courier New" pitchFamily="49" charset="0"/>
                </a:rPr>
                <a:t>%.2f\n</a:t>
              </a:r>
              <a:r>
                <a:rPr lang="en-SG" sz="1600" b="1" dirty="0">
                  <a:solidFill>
                    <a:srgbClr val="006600"/>
                  </a:solidFill>
                  <a:latin typeface="Courier New" pitchFamily="49" charset="0"/>
                  <a:cs typeface="Courier New" pitchFamily="49" charset="0"/>
                </a:rPr>
                <a:t>"</a:t>
              </a:r>
              <a:r>
                <a:rPr lang="en-SG" sz="1600" b="1" dirty="0">
                  <a:solidFill>
                    <a:srgbClr val="000000"/>
                  </a:solidFill>
                  <a:latin typeface="Courier New" pitchFamily="49" charset="0"/>
                  <a:cs typeface="Courier New" pitchFamily="49" charset="0"/>
                </a:rPr>
                <a:t>, temperature);</a:t>
              </a:r>
            </a:p>
            <a:p>
              <a:pPr eaLnBrk="1" hangingPunct="1">
                <a:defRPr/>
              </a:pPr>
              <a:endParaRPr lang="en-SG" sz="1600" b="1" dirty="0">
                <a:solidFill>
                  <a:srgbClr val="000000"/>
                </a:solidFill>
                <a:latin typeface="Courier New" pitchFamily="49" charset="0"/>
                <a:cs typeface="Courier New" pitchFamily="49" charset="0"/>
              </a:endParaRPr>
            </a:p>
            <a:p>
              <a:pPr eaLnBrk="1" hangingPunct="1">
                <a:defRPr/>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solidFill>
                    <a:srgbClr val="000000"/>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0</a:t>
              </a:r>
              <a:r>
                <a:rPr lang="en-SG" sz="1600" b="1" dirty="0">
                  <a:solidFill>
                    <a:srgbClr val="000000"/>
                  </a:solidFill>
                  <a:latin typeface="Courier New" pitchFamily="49" charset="0"/>
                  <a:cs typeface="Courier New" pitchFamily="49" charset="0"/>
                </a:rPr>
                <a:t>;</a:t>
              </a:r>
            </a:p>
            <a:p>
              <a:pPr eaLnBrk="1" hangingPunct="1">
                <a:defRPr/>
              </a:pPr>
              <a:r>
                <a:rPr lang="en-SG" sz="1600" b="1" dirty="0">
                  <a:solidFill>
                    <a:srgbClr val="000000"/>
                  </a:solidFill>
                  <a:latin typeface="Courier New" pitchFamily="49" charset="0"/>
                  <a:cs typeface="Courier New" pitchFamily="49" charset="0"/>
                </a:rPr>
                <a:t>}</a:t>
              </a:r>
              <a:endParaRPr lang="en-US" sz="1600" b="1" dirty="0" smtClean="0">
                <a:latin typeface="Courier New" pitchFamily="49" charset="0"/>
                <a:cs typeface="Courier New" pitchFamily="49" charset="0"/>
              </a:endParaRPr>
            </a:p>
          </p:txBody>
        </p:sp>
        <p:sp>
          <p:nvSpPr>
            <p:cNvPr id="14" name="Rectangle 13"/>
            <p:cNvSpPr/>
            <p:nvPr/>
          </p:nvSpPr>
          <p:spPr>
            <a:xfrm>
              <a:off x="7560525" y="1211888"/>
              <a:ext cx="1297150"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Week2_Freezer.c</a:t>
              </a:r>
              <a:endParaRPr lang="en-SG" sz="1100" dirty="0"/>
            </a:p>
          </p:txBody>
        </p:sp>
      </p:grpSp>
    </p:spTree>
    <p:extLst>
      <p:ext uri="{BB962C8B-B14F-4D97-AF65-F5344CB8AC3E}">
        <p14:creationId xmlns:p14="http://schemas.microsoft.com/office/powerpoint/2010/main" val="16615482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3108543"/>
          </a:xfrm>
        </p:spPr>
        <p:txBody>
          <a:bodyPr>
            <a:spAutoFit/>
          </a:bodyPr>
          <a:lstStyle/>
          <a:p>
            <a:pPr>
              <a:spcBef>
                <a:spcPts val="1200"/>
              </a:spcBef>
            </a:pPr>
            <a:r>
              <a:rPr lang="en-SG" sz="2800" dirty="0">
                <a:solidFill>
                  <a:schemeClr val="tx1"/>
                </a:solidFill>
                <a:cs typeface="Arial" charset="0"/>
              </a:rPr>
              <a:t>Next, we will start a new topic called </a:t>
            </a:r>
            <a:r>
              <a:rPr lang="en-SG" sz="2800" dirty="0">
                <a:cs typeface="Arial" charset="0"/>
              </a:rPr>
              <a:t>Top Down Design</a:t>
            </a:r>
            <a:r>
              <a:rPr lang="en-SG" sz="2800" dirty="0" smtClean="0">
                <a:solidFill>
                  <a:schemeClr val="tx1"/>
                </a:solidFill>
                <a:cs typeface="Arial" charset="0"/>
              </a:rPr>
              <a:t>.</a:t>
            </a:r>
          </a:p>
          <a:p>
            <a:pPr>
              <a:spcBef>
                <a:spcPts val="1200"/>
              </a:spcBef>
            </a:pPr>
            <a:r>
              <a:rPr lang="en-GB" sz="2800" dirty="0">
                <a:solidFill>
                  <a:srgbClr val="C00000"/>
                </a:solidFill>
              </a:rPr>
              <a:t>Objectives:</a:t>
            </a:r>
            <a:endParaRPr lang="en-SG" sz="2800" dirty="0" smtClean="0">
              <a:solidFill>
                <a:schemeClr val="tx1"/>
              </a:solidFill>
              <a:cs typeface="Arial" charset="0"/>
            </a:endParaRPr>
          </a:p>
          <a:p>
            <a:pPr lvl="1">
              <a:spcBef>
                <a:spcPts val="1200"/>
              </a:spcBef>
              <a:buFont typeface="Wingdings" pitchFamily="2" charset="2"/>
              <a:buChar char="q"/>
            </a:pPr>
            <a:r>
              <a:rPr lang="en-GB" sz="2400" dirty="0">
                <a:solidFill>
                  <a:srgbClr val="0000FF"/>
                </a:solidFill>
              </a:rPr>
              <a:t>Able to analyse, design, and implement a </a:t>
            </a:r>
            <a:r>
              <a:rPr lang="en-GB" sz="2400" dirty="0" smtClean="0">
                <a:solidFill>
                  <a:srgbClr val="0000FF"/>
                </a:solidFill>
              </a:rPr>
              <a:t>program.</a:t>
            </a:r>
          </a:p>
          <a:p>
            <a:pPr lvl="1">
              <a:spcBef>
                <a:spcPts val="1200"/>
              </a:spcBef>
              <a:buFont typeface="Wingdings" pitchFamily="2" charset="2"/>
              <a:buChar char="q"/>
            </a:pPr>
            <a:r>
              <a:rPr lang="en-GB" sz="2400" dirty="0">
                <a:solidFill>
                  <a:srgbClr val="0000FF"/>
                </a:solidFill>
              </a:rPr>
              <a:t>Able to structure a program into various </a:t>
            </a:r>
            <a:r>
              <a:rPr lang="en-GB" sz="2400" dirty="0" smtClean="0">
                <a:solidFill>
                  <a:srgbClr val="0000FF"/>
                </a:solidFill>
              </a:rPr>
              <a:t>functions.</a:t>
            </a:r>
            <a:endParaRPr lang="en-GB" sz="2400" dirty="0">
              <a:solidFill>
                <a:srgbClr val="0000FF"/>
              </a:solidFill>
            </a:endParaRPr>
          </a:p>
          <a:p>
            <a:pPr lvl="1">
              <a:spcBef>
                <a:spcPts val="1200"/>
              </a:spcBef>
              <a:buFont typeface="Wingdings" pitchFamily="2" charset="2"/>
              <a:buChar char="q"/>
            </a:pPr>
            <a:r>
              <a:rPr lang="en-GB" sz="2400" dirty="0">
                <a:solidFill>
                  <a:srgbClr val="0000FF"/>
                </a:solidFill>
              </a:rPr>
              <a:t>Understand working with functions</a:t>
            </a:r>
            <a:endParaRPr lang="en-SG" sz="1600" dirty="0">
              <a:solidFill>
                <a:schemeClr val="tx1"/>
              </a:solidFill>
            </a:endParaRPr>
          </a:p>
        </p:txBody>
      </p:sp>
      <p:sp>
        <p:nvSpPr>
          <p:cNvPr id="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solidFill>
                  <a:srgbClr val="000000"/>
                </a:solidFill>
              </a:rPr>
              <a:t>CS1010 Programming Methodology</a:t>
            </a:r>
          </a:p>
        </p:txBody>
      </p:sp>
      <p:sp>
        <p:nvSpPr>
          <p:cNvPr id="6" name="Title 5"/>
          <p:cNvSpPr>
            <a:spLocks noGrp="1"/>
          </p:cNvSpPr>
          <p:nvPr>
            <p:ph type="title"/>
          </p:nvPr>
        </p:nvSpPr>
        <p:spPr/>
        <p:txBody>
          <a:bodyPr/>
          <a:lstStyle/>
          <a:p>
            <a:r>
              <a:rPr lang="en-GB" dirty="0"/>
              <a:t>Week </a:t>
            </a:r>
            <a:r>
              <a:rPr lang="en-GB" dirty="0" smtClean="0"/>
              <a:t>2 </a:t>
            </a:r>
            <a:r>
              <a:rPr lang="en-GB" dirty="0"/>
              <a:t>Part </a:t>
            </a:r>
            <a:r>
              <a:rPr lang="en-GB" dirty="0" smtClean="0"/>
              <a:t>II</a:t>
            </a:r>
            <a:r>
              <a:rPr lang="en-GB" dirty="0"/>
              <a:t>: Outline</a:t>
            </a:r>
            <a:endParaRPr lang="en-SG" dirty="0"/>
          </a:p>
        </p:txBody>
      </p:sp>
      <p:sp>
        <p:nvSpPr>
          <p:cNvPr id="7" name="Content Placeholder 2"/>
          <p:cNvSpPr txBox="1">
            <a:spLocks/>
          </p:cNvSpPr>
          <p:nvPr/>
        </p:nvSpPr>
        <p:spPr bwMode="auto">
          <a:xfrm>
            <a:off x="453486" y="4545921"/>
            <a:ext cx="8229600" cy="15696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1200"/>
              </a:spcBef>
            </a:pPr>
            <a:r>
              <a:rPr lang="en-GB" sz="2800" kern="0" dirty="0" smtClean="0">
                <a:solidFill>
                  <a:srgbClr val="C00000"/>
                </a:solidFill>
              </a:rPr>
              <a:t>References</a:t>
            </a:r>
            <a:r>
              <a:rPr lang="en-GB" sz="2800" dirty="0" smtClean="0">
                <a:solidFill>
                  <a:srgbClr val="C00000"/>
                </a:solidFill>
              </a:rPr>
              <a:t>:</a:t>
            </a:r>
            <a:endParaRPr lang="en-SG" sz="2800" dirty="0" smtClean="0">
              <a:solidFill>
                <a:schemeClr val="tx1"/>
              </a:solidFill>
              <a:cs typeface="Arial" charset="0"/>
            </a:endParaRPr>
          </a:p>
          <a:p>
            <a:pPr lvl="1">
              <a:spcBef>
                <a:spcPts val="1200"/>
              </a:spcBef>
              <a:buFont typeface="Wingdings" pitchFamily="2" charset="2"/>
              <a:buChar char="q"/>
            </a:pPr>
            <a:r>
              <a:rPr lang="en-GB" sz="2400" kern="0" dirty="0">
                <a:solidFill>
                  <a:srgbClr val="0000FF"/>
                </a:solidFill>
              </a:rPr>
              <a:t>Chapter 5, Functions (Lessons 5.1 – 5.3)</a:t>
            </a:r>
            <a:endParaRPr lang="en-GB" sz="2400" dirty="0" smtClean="0">
              <a:solidFill>
                <a:srgbClr val="0000FF"/>
              </a:solidFill>
            </a:endParaRPr>
          </a:p>
          <a:p>
            <a:pPr lvl="1">
              <a:spcBef>
                <a:spcPts val="1200"/>
              </a:spcBef>
              <a:buFont typeface="Wingdings" pitchFamily="2" charset="2"/>
              <a:buChar char="q"/>
            </a:pPr>
            <a:r>
              <a:rPr lang="en-GB" sz="2400" kern="0" dirty="0">
                <a:solidFill>
                  <a:srgbClr val="0000FF"/>
                </a:solidFill>
              </a:rPr>
              <a:t>Chapter 3, Lesson 3.7: Math Library Functions</a:t>
            </a:r>
            <a:endParaRPr lang="en-SG" sz="1600" dirty="0"/>
          </a:p>
        </p:txBody>
      </p:sp>
      <p:sp>
        <p:nvSpPr>
          <p:cNvPr id="8"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26</a:t>
            </a:fld>
            <a:endParaRPr lang="en-US" sz="1000" dirty="0">
              <a:solidFill>
                <a:srgbClr val="000000"/>
              </a:solidFill>
            </a:endParaRPr>
          </a:p>
        </p:txBody>
      </p:sp>
    </p:spTree>
    <p:extLst>
      <p:ext uri="{BB962C8B-B14F-4D97-AF65-F5344CB8AC3E}">
        <p14:creationId xmlns:p14="http://schemas.microsoft.com/office/powerpoint/2010/main" val="3287436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2" name="Group 29"/>
          <p:cNvGrpSpPr>
            <a:grpSpLocks/>
          </p:cNvGrpSpPr>
          <p:nvPr/>
        </p:nvGrpSpPr>
        <p:grpSpPr bwMode="auto">
          <a:xfrm>
            <a:off x="887105" y="2346441"/>
            <a:ext cx="7612370" cy="3841634"/>
            <a:chOff x="655330" y="1692391"/>
            <a:chExt cx="7612370" cy="3841634"/>
          </a:xfrm>
        </p:grpSpPr>
        <p:grpSp>
          <p:nvGrpSpPr>
            <p:cNvPr id="19463" name="Group 58"/>
            <p:cNvGrpSpPr>
              <a:grpSpLocks/>
            </p:cNvGrpSpPr>
            <p:nvPr/>
          </p:nvGrpSpPr>
          <p:grpSpPr bwMode="auto">
            <a:xfrm>
              <a:off x="3228975" y="1838325"/>
              <a:ext cx="3060700" cy="3524250"/>
              <a:chOff x="3512270" y="1838226"/>
              <a:chExt cx="3059788" cy="3525095"/>
            </a:xfrm>
          </p:grpSpPr>
          <p:sp>
            <p:nvSpPr>
              <p:cNvPr id="9" name="TextBox 8"/>
              <p:cNvSpPr txBox="1"/>
              <p:nvPr/>
            </p:nvSpPr>
            <p:spPr>
              <a:xfrm>
                <a:off x="3521697" y="1838226"/>
                <a:ext cx="2139884" cy="40011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a:r>
                  <a:rPr lang="en-US" sz="2000" dirty="0">
                    <a:solidFill>
                      <a:srgbClr val="FFFFFF"/>
                    </a:solidFill>
                  </a:rPr>
                  <a:t>Analysis</a:t>
                </a:r>
                <a:endParaRPr lang="en-SG" sz="2000" dirty="0">
                  <a:solidFill>
                    <a:srgbClr val="FFFFFF"/>
                  </a:solidFill>
                </a:endParaRPr>
              </a:p>
            </p:txBody>
          </p:sp>
          <p:sp>
            <p:nvSpPr>
              <p:cNvPr id="10" name="TextBox 9"/>
              <p:cNvSpPr txBox="1"/>
              <p:nvPr/>
            </p:nvSpPr>
            <p:spPr>
              <a:xfrm>
                <a:off x="3512270" y="2867320"/>
                <a:ext cx="2158739" cy="40011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a:r>
                  <a:rPr lang="en-US" sz="2000" dirty="0">
                    <a:solidFill>
                      <a:srgbClr val="FFFFFF"/>
                    </a:solidFill>
                  </a:rPr>
                  <a:t>Design</a:t>
                </a:r>
                <a:endParaRPr lang="en-SG" sz="2000" dirty="0">
                  <a:solidFill>
                    <a:srgbClr val="FFFFFF"/>
                  </a:solidFill>
                </a:endParaRPr>
              </a:p>
            </p:txBody>
          </p:sp>
          <p:sp>
            <p:nvSpPr>
              <p:cNvPr id="11" name="TextBox 10"/>
              <p:cNvSpPr txBox="1"/>
              <p:nvPr/>
            </p:nvSpPr>
            <p:spPr>
              <a:xfrm>
                <a:off x="3512270" y="3924692"/>
                <a:ext cx="2158738" cy="40011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a:r>
                  <a:rPr lang="en-US" sz="2000" dirty="0">
                    <a:solidFill>
                      <a:srgbClr val="FFFFFF"/>
                    </a:solidFill>
                  </a:rPr>
                  <a:t>Implementation</a:t>
                </a:r>
                <a:endParaRPr lang="en-SG" sz="2000" dirty="0">
                  <a:solidFill>
                    <a:srgbClr val="FFFFFF"/>
                  </a:solidFill>
                </a:endParaRPr>
              </a:p>
            </p:txBody>
          </p:sp>
          <p:sp>
            <p:nvSpPr>
              <p:cNvPr id="12" name="TextBox 11"/>
              <p:cNvSpPr txBox="1"/>
              <p:nvPr/>
            </p:nvSpPr>
            <p:spPr>
              <a:xfrm>
                <a:off x="3512270" y="4963211"/>
                <a:ext cx="2158738" cy="40011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a:r>
                  <a:rPr lang="en-US" sz="2000">
                    <a:solidFill>
                      <a:srgbClr val="FFFFFF"/>
                    </a:solidFill>
                  </a:rPr>
                  <a:t>Testing</a:t>
                </a:r>
                <a:endParaRPr lang="en-SG" sz="2000">
                  <a:solidFill>
                    <a:srgbClr val="FFFFFF"/>
                  </a:solidFill>
                </a:endParaRPr>
              </a:p>
            </p:txBody>
          </p:sp>
          <p:cxnSp>
            <p:nvCxnSpPr>
              <p:cNvPr id="19481" name="Straight Arrow Connector 12"/>
              <p:cNvCxnSpPr>
                <a:cxnSpLocks noChangeShapeType="1"/>
              </p:cNvCxnSpPr>
              <p:nvPr/>
            </p:nvCxnSpPr>
            <p:spPr bwMode="auto">
              <a:xfrm rot="5400000">
                <a:off x="4313549" y="2559377"/>
                <a:ext cx="556181" cy="1588"/>
              </a:xfrm>
              <a:prstGeom prst="straightConnector1">
                <a:avLst/>
              </a:prstGeom>
              <a:noFill/>
              <a:ln w="28575" cap="sq" algn="ctr">
                <a:solidFill>
                  <a:schemeClr val="tx1"/>
                </a:solidFill>
                <a:round/>
                <a:headEnd type="triangle" w="lg" len="med"/>
                <a:tailEnd type="triangle" w="lg" len="med"/>
              </a:ln>
            </p:spPr>
          </p:cxnSp>
          <p:cxnSp>
            <p:nvCxnSpPr>
              <p:cNvPr id="19482" name="Straight Arrow Connector 14"/>
              <p:cNvCxnSpPr>
                <a:cxnSpLocks noChangeShapeType="1"/>
              </p:cNvCxnSpPr>
              <p:nvPr/>
            </p:nvCxnSpPr>
            <p:spPr bwMode="auto">
              <a:xfrm rot="5400000">
                <a:off x="4313549" y="3597898"/>
                <a:ext cx="556181" cy="1588"/>
              </a:xfrm>
              <a:prstGeom prst="straightConnector1">
                <a:avLst/>
              </a:prstGeom>
              <a:noFill/>
              <a:ln w="28575" cap="sq" algn="ctr">
                <a:solidFill>
                  <a:schemeClr val="tx1"/>
                </a:solidFill>
                <a:round/>
                <a:headEnd type="triangle" w="lg" len="med"/>
                <a:tailEnd type="triangle" w="lg" len="med"/>
              </a:ln>
            </p:spPr>
          </p:cxnSp>
          <p:cxnSp>
            <p:nvCxnSpPr>
              <p:cNvPr id="19483" name="Straight Arrow Connector 15"/>
              <p:cNvCxnSpPr>
                <a:cxnSpLocks noChangeShapeType="1"/>
              </p:cNvCxnSpPr>
              <p:nvPr/>
            </p:nvCxnSpPr>
            <p:spPr bwMode="auto">
              <a:xfrm rot="5400000">
                <a:off x="4313549" y="4644273"/>
                <a:ext cx="556181" cy="1588"/>
              </a:xfrm>
              <a:prstGeom prst="straightConnector1">
                <a:avLst/>
              </a:prstGeom>
              <a:noFill/>
              <a:ln w="28575" cap="sq" algn="ctr">
                <a:solidFill>
                  <a:schemeClr val="tx1"/>
                </a:solidFill>
                <a:round/>
                <a:headEnd type="triangle" w="lg" len="med"/>
                <a:tailEnd type="triangle" w="lg" len="med"/>
              </a:ln>
            </p:spPr>
          </p:cxnSp>
          <p:cxnSp>
            <p:nvCxnSpPr>
              <p:cNvPr id="19484" name="Straight Connector 26"/>
              <p:cNvCxnSpPr>
                <a:cxnSpLocks noChangeShapeType="1"/>
              </p:cNvCxnSpPr>
              <p:nvPr/>
            </p:nvCxnSpPr>
            <p:spPr bwMode="auto">
              <a:xfrm>
                <a:off x="5674936" y="4128940"/>
                <a:ext cx="292231" cy="0"/>
              </a:xfrm>
              <a:prstGeom prst="line">
                <a:avLst/>
              </a:prstGeom>
              <a:noFill/>
              <a:ln w="28575" cap="sq" algn="ctr">
                <a:solidFill>
                  <a:schemeClr val="tx1"/>
                </a:solidFill>
                <a:round/>
                <a:headEnd type="none" w="sm" len="sm"/>
                <a:tailEnd type="none" w="sm" len="sm"/>
              </a:ln>
            </p:spPr>
          </p:cxnSp>
          <p:cxnSp>
            <p:nvCxnSpPr>
              <p:cNvPr id="19485" name="Straight Connector 29"/>
              <p:cNvCxnSpPr>
                <a:cxnSpLocks noChangeShapeType="1"/>
              </p:cNvCxnSpPr>
              <p:nvPr/>
            </p:nvCxnSpPr>
            <p:spPr bwMode="auto">
              <a:xfrm rot="5400000" flipH="1" flipV="1">
                <a:off x="4977352" y="3120272"/>
                <a:ext cx="1998482" cy="0"/>
              </a:xfrm>
              <a:prstGeom prst="line">
                <a:avLst/>
              </a:prstGeom>
              <a:noFill/>
              <a:ln w="28575" cap="sq" algn="ctr">
                <a:solidFill>
                  <a:schemeClr val="tx1"/>
                </a:solidFill>
                <a:round/>
                <a:headEnd type="none" w="sm" len="sm"/>
                <a:tailEnd type="none" w="sm" len="sm"/>
              </a:ln>
            </p:spPr>
          </p:cxnSp>
          <p:cxnSp>
            <p:nvCxnSpPr>
              <p:cNvPr id="19486" name="Straight Connector 31"/>
              <p:cNvCxnSpPr>
                <a:cxnSpLocks noChangeShapeType="1"/>
              </p:cNvCxnSpPr>
              <p:nvPr/>
            </p:nvCxnSpPr>
            <p:spPr bwMode="auto">
              <a:xfrm rot="10800000">
                <a:off x="5656082" y="2111604"/>
                <a:ext cx="320514" cy="0"/>
              </a:xfrm>
              <a:prstGeom prst="line">
                <a:avLst/>
              </a:prstGeom>
              <a:noFill/>
              <a:ln w="28575" cap="sq" algn="ctr">
                <a:solidFill>
                  <a:schemeClr val="tx1"/>
                </a:solidFill>
                <a:round/>
                <a:headEnd type="none" w="lg" len="med"/>
                <a:tailEnd type="triangle" w="med" len="med"/>
              </a:ln>
            </p:spPr>
          </p:cxnSp>
          <p:cxnSp>
            <p:nvCxnSpPr>
              <p:cNvPr id="19487" name="Straight Connector 35"/>
              <p:cNvCxnSpPr>
                <a:cxnSpLocks noChangeShapeType="1"/>
              </p:cNvCxnSpPr>
              <p:nvPr/>
            </p:nvCxnSpPr>
            <p:spPr bwMode="auto">
              <a:xfrm>
                <a:off x="5667080" y="5073191"/>
                <a:ext cx="554611" cy="0"/>
              </a:xfrm>
              <a:prstGeom prst="line">
                <a:avLst/>
              </a:prstGeom>
              <a:noFill/>
              <a:ln w="28575" cap="sq" algn="ctr">
                <a:solidFill>
                  <a:srgbClr val="006600"/>
                </a:solidFill>
                <a:round/>
                <a:headEnd type="none" w="sm" len="sm"/>
                <a:tailEnd type="none" w="sm" len="sm"/>
              </a:ln>
            </p:spPr>
          </p:cxnSp>
          <p:cxnSp>
            <p:nvCxnSpPr>
              <p:cNvPr id="19488" name="Straight Connector 37"/>
              <p:cNvCxnSpPr>
                <a:cxnSpLocks noChangeShapeType="1"/>
              </p:cNvCxnSpPr>
              <p:nvPr/>
            </p:nvCxnSpPr>
            <p:spPr bwMode="auto">
              <a:xfrm rot="5400000" flipH="1" flipV="1">
                <a:off x="4661558" y="3502058"/>
                <a:ext cx="3120272" cy="0"/>
              </a:xfrm>
              <a:prstGeom prst="line">
                <a:avLst/>
              </a:prstGeom>
              <a:noFill/>
              <a:ln w="28575" cap="sq" algn="ctr">
                <a:solidFill>
                  <a:srgbClr val="006600"/>
                </a:solidFill>
                <a:round/>
                <a:headEnd type="none" w="sm" len="sm"/>
                <a:tailEnd type="none" w="sm" len="sm"/>
              </a:ln>
            </p:spPr>
          </p:cxnSp>
          <p:cxnSp>
            <p:nvCxnSpPr>
              <p:cNvPr id="19489" name="Straight Connector 41"/>
              <p:cNvCxnSpPr>
                <a:cxnSpLocks noChangeShapeType="1"/>
              </p:cNvCxnSpPr>
              <p:nvPr/>
            </p:nvCxnSpPr>
            <p:spPr bwMode="auto">
              <a:xfrm rot="10800000">
                <a:off x="5657657" y="1943493"/>
                <a:ext cx="564034" cy="0"/>
              </a:xfrm>
              <a:prstGeom prst="line">
                <a:avLst/>
              </a:prstGeom>
              <a:noFill/>
              <a:ln w="28575" cap="sq" algn="ctr">
                <a:solidFill>
                  <a:srgbClr val="006600"/>
                </a:solidFill>
                <a:round/>
                <a:headEnd type="none" w="lg" len="med"/>
                <a:tailEnd type="triangle" w="med" len="med"/>
              </a:ln>
            </p:spPr>
          </p:cxnSp>
          <p:cxnSp>
            <p:nvCxnSpPr>
              <p:cNvPr id="19490" name="Straight Connector 48"/>
              <p:cNvCxnSpPr>
                <a:cxnSpLocks noChangeShapeType="1"/>
              </p:cNvCxnSpPr>
              <p:nvPr/>
            </p:nvCxnSpPr>
            <p:spPr bwMode="auto">
              <a:xfrm>
                <a:off x="5678078" y="5235018"/>
                <a:ext cx="882978" cy="0"/>
              </a:xfrm>
              <a:prstGeom prst="line">
                <a:avLst/>
              </a:prstGeom>
              <a:noFill/>
              <a:ln w="28575" cap="sq" algn="ctr">
                <a:solidFill>
                  <a:srgbClr val="800000"/>
                </a:solidFill>
                <a:round/>
                <a:headEnd type="none" w="sm" len="sm"/>
                <a:tailEnd type="none" w="sm" len="sm"/>
              </a:ln>
            </p:spPr>
          </p:cxnSp>
          <p:cxnSp>
            <p:nvCxnSpPr>
              <p:cNvPr id="19491" name="Straight Connector 50"/>
              <p:cNvCxnSpPr>
                <a:cxnSpLocks noChangeShapeType="1"/>
              </p:cNvCxnSpPr>
              <p:nvPr/>
            </p:nvCxnSpPr>
            <p:spPr bwMode="auto">
              <a:xfrm rot="5400000" flipH="1" flipV="1">
                <a:off x="5496616" y="4148580"/>
                <a:ext cx="2150883" cy="0"/>
              </a:xfrm>
              <a:prstGeom prst="line">
                <a:avLst/>
              </a:prstGeom>
              <a:noFill/>
              <a:ln w="28575" cap="sq" algn="ctr">
                <a:solidFill>
                  <a:srgbClr val="800000"/>
                </a:solidFill>
                <a:round/>
                <a:headEnd type="none" w="sm" len="sm"/>
                <a:tailEnd type="none" w="sm" len="sm"/>
              </a:ln>
            </p:spPr>
          </p:cxnSp>
          <p:cxnSp>
            <p:nvCxnSpPr>
              <p:cNvPr id="19492" name="Straight Connector 52"/>
              <p:cNvCxnSpPr>
                <a:cxnSpLocks noChangeShapeType="1"/>
              </p:cNvCxnSpPr>
              <p:nvPr/>
            </p:nvCxnSpPr>
            <p:spPr bwMode="auto">
              <a:xfrm rot="10800000">
                <a:off x="5684364" y="3054284"/>
                <a:ext cx="886121" cy="0"/>
              </a:xfrm>
              <a:prstGeom prst="line">
                <a:avLst/>
              </a:prstGeom>
              <a:noFill/>
              <a:ln w="28575" cap="sq" algn="ctr">
                <a:solidFill>
                  <a:srgbClr val="800000"/>
                </a:solidFill>
                <a:round/>
                <a:headEnd type="none" w="lg" len="med"/>
                <a:tailEnd type="triangle" w="med" len="med"/>
              </a:ln>
            </p:spPr>
          </p:cxnSp>
        </p:grpSp>
        <p:sp>
          <p:nvSpPr>
            <p:cNvPr id="19464" name="TextBox 24"/>
            <p:cNvSpPr txBox="1">
              <a:spLocks noChangeArrowheads="1"/>
            </p:cNvSpPr>
            <p:nvPr/>
          </p:nvSpPr>
          <p:spPr bwMode="auto">
            <a:xfrm>
              <a:off x="942975" y="1692391"/>
              <a:ext cx="2139950" cy="646112"/>
            </a:xfrm>
            <a:prstGeom prst="rect">
              <a:avLst/>
            </a:prstGeom>
            <a:noFill/>
            <a:ln w="9525">
              <a:noFill/>
              <a:miter lim="800000"/>
              <a:headEnd/>
              <a:tailEnd/>
            </a:ln>
          </p:spPr>
          <p:txBody>
            <a:bodyPr>
              <a:spAutoFit/>
            </a:bodyPr>
            <a:lstStyle/>
            <a:p>
              <a:pPr algn="ctr"/>
              <a:r>
                <a:rPr lang="en-US" i="1" dirty="0"/>
                <a:t>Determine problem features</a:t>
              </a:r>
            </a:p>
          </p:txBody>
        </p:sp>
        <p:sp>
          <p:nvSpPr>
            <p:cNvPr id="19465" name="TextBox 25"/>
            <p:cNvSpPr txBox="1">
              <a:spLocks noChangeArrowheads="1"/>
            </p:cNvSpPr>
            <p:nvPr/>
          </p:nvSpPr>
          <p:spPr bwMode="auto">
            <a:xfrm>
              <a:off x="942975" y="2851420"/>
              <a:ext cx="2139950" cy="368300"/>
            </a:xfrm>
            <a:prstGeom prst="rect">
              <a:avLst/>
            </a:prstGeom>
            <a:noFill/>
            <a:ln w="9525">
              <a:noFill/>
              <a:miter lim="800000"/>
              <a:headEnd/>
              <a:tailEnd/>
            </a:ln>
          </p:spPr>
          <p:txBody>
            <a:bodyPr>
              <a:spAutoFit/>
            </a:bodyPr>
            <a:lstStyle/>
            <a:p>
              <a:pPr algn="ctr"/>
              <a:r>
                <a:rPr lang="en-US" i="1" dirty="0" smtClean="0"/>
                <a:t>Design algorithm</a:t>
              </a:r>
              <a:endParaRPr lang="en-US" i="1" dirty="0"/>
            </a:p>
          </p:txBody>
        </p:sp>
        <p:sp>
          <p:nvSpPr>
            <p:cNvPr id="19466" name="TextBox 26"/>
            <p:cNvSpPr txBox="1">
              <a:spLocks noChangeArrowheads="1"/>
            </p:cNvSpPr>
            <p:nvPr/>
          </p:nvSpPr>
          <p:spPr bwMode="auto">
            <a:xfrm>
              <a:off x="942975" y="3930997"/>
              <a:ext cx="2139950" cy="369887"/>
            </a:xfrm>
            <a:prstGeom prst="rect">
              <a:avLst/>
            </a:prstGeom>
            <a:noFill/>
            <a:ln w="9525">
              <a:noFill/>
              <a:miter lim="800000"/>
              <a:headEnd/>
              <a:tailEnd/>
            </a:ln>
          </p:spPr>
          <p:txBody>
            <a:bodyPr>
              <a:spAutoFit/>
            </a:bodyPr>
            <a:lstStyle/>
            <a:p>
              <a:pPr algn="ctr"/>
              <a:r>
                <a:rPr lang="en-US" i="1" dirty="0" smtClean="0"/>
                <a:t>Write code</a:t>
              </a:r>
              <a:endParaRPr lang="en-US" i="1" dirty="0"/>
            </a:p>
          </p:txBody>
        </p:sp>
        <p:sp>
          <p:nvSpPr>
            <p:cNvPr id="19467" name="TextBox 27"/>
            <p:cNvSpPr txBox="1">
              <a:spLocks noChangeArrowheads="1"/>
            </p:cNvSpPr>
            <p:nvPr/>
          </p:nvSpPr>
          <p:spPr bwMode="auto">
            <a:xfrm>
              <a:off x="655330" y="4887913"/>
              <a:ext cx="2535237" cy="646112"/>
            </a:xfrm>
            <a:prstGeom prst="rect">
              <a:avLst/>
            </a:prstGeom>
            <a:noFill/>
            <a:ln w="9525">
              <a:noFill/>
              <a:miter lim="800000"/>
              <a:headEnd/>
              <a:tailEnd/>
            </a:ln>
          </p:spPr>
          <p:txBody>
            <a:bodyPr>
              <a:spAutoFit/>
            </a:bodyPr>
            <a:lstStyle/>
            <a:p>
              <a:pPr algn="ctr"/>
              <a:r>
                <a:rPr lang="en-US" i="1" dirty="0"/>
                <a:t>Check for correctness </a:t>
              </a:r>
              <a:r>
                <a:rPr lang="en-US" i="1" dirty="0" smtClean="0"/>
                <a:t>(and efficiency)</a:t>
              </a:r>
              <a:endParaRPr lang="en-US" i="1" dirty="0"/>
            </a:p>
          </p:txBody>
        </p:sp>
        <p:sp>
          <p:nvSpPr>
            <p:cNvPr id="19468" name="TextBox 28"/>
            <p:cNvSpPr txBox="1">
              <a:spLocks noChangeArrowheads="1"/>
            </p:cNvSpPr>
            <p:nvPr/>
          </p:nvSpPr>
          <p:spPr bwMode="auto">
            <a:xfrm>
              <a:off x="6608763" y="2476500"/>
              <a:ext cx="1658937" cy="646113"/>
            </a:xfrm>
            <a:prstGeom prst="rect">
              <a:avLst/>
            </a:prstGeom>
            <a:noFill/>
            <a:ln w="9525">
              <a:noFill/>
              <a:miter lim="800000"/>
              <a:headEnd/>
              <a:tailEnd/>
            </a:ln>
          </p:spPr>
          <p:txBody>
            <a:bodyPr>
              <a:spAutoFit/>
            </a:bodyPr>
            <a:lstStyle/>
            <a:p>
              <a:pPr algn="ctr"/>
              <a:r>
                <a:rPr lang="en-US" i="1"/>
                <a:t>Rethink as appropriate</a:t>
              </a:r>
            </a:p>
          </p:txBody>
        </p:sp>
      </p:grpSp>
      <p:sp>
        <p:nvSpPr>
          <p:cNvPr id="3" name="Title 2"/>
          <p:cNvSpPr>
            <a:spLocks noGrp="1"/>
          </p:cNvSpPr>
          <p:nvPr>
            <p:ph type="title"/>
          </p:nvPr>
        </p:nvSpPr>
        <p:spPr/>
        <p:txBody>
          <a:bodyPr/>
          <a:lstStyle/>
          <a:p>
            <a:r>
              <a:rPr lang="en-GB" dirty="0"/>
              <a:t>1. General</a:t>
            </a:r>
            <a:endParaRPr lang="en-SG" dirty="0"/>
          </a:p>
        </p:txBody>
      </p:sp>
      <p:sp>
        <p:nvSpPr>
          <p:cNvPr id="33"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27</a:t>
            </a:fld>
            <a:endParaRPr lang="en-US" sz="1000" dirty="0">
              <a:solidFill>
                <a:srgbClr val="000000"/>
              </a:solidFill>
            </a:endParaRPr>
          </a:p>
        </p:txBody>
      </p:sp>
      <p:sp>
        <p:nvSpPr>
          <p:cNvPr id="5" name="Content Placeholder 4"/>
          <p:cNvSpPr>
            <a:spLocks noGrp="1"/>
          </p:cNvSpPr>
          <p:nvPr>
            <p:ph idx="1"/>
          </p:nvPr>
        </p:nvSpPr>
        <p:spPr>
          <a:xfrm>
            <a:off x="457200" y="1371600"/>
            <a:ext cx="8229600" cy="830997"/>
          </a:xfrm>
        </p:spPr>
        <p:txBody>
          <a:bodyPr>
            <a:spAutoFit/>
          </a:bodyPr>
          <a:lstStyle/>
          <a:p>
            <a:r>
              <a:rPr lang="en-SG" dirty="0"/>
              <a:t>Given a problem, how to proceed to reach a working program</a:t>
            </a:r>
            <a:r>
              <a:rPr lang="en-SG" dirty="0" smtClean="0"/>
              <a:t>?</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2" name="Group 40"/>
          <p:cNvGrpSpPr>
            <a:grpSpLocks/>
          </p:cNvGrpSpPr>
          <p:nvPr/>
        </p:nvGrpSpPr>
        <p:grpSpPr bwMode="auto">
          <a:xfrm>
            <a:off x="360132" y="1249244"/>
            <a:ext cx="8523287" cy="5151553"/>
            <a:chOff x="427038" y="1249436"/>
            <a:chExt cx="8522993" cy="5151361"/>
          </a:xfrm>
        </p:grpSpPr>
        <p:sp>
          <p:nvSpPr>
            <p:cNvPr id="8" name="Rectangle 7"/>
            <p:cNvSpPr/>
            <p:nvPr/>
          </p:nvSpPr>
          <p:spPr bwMode="auto">
            <a:xfrm>
              <a:off x="1793175" y="1746913"/>
              <a:ext cx="5296395" cy="4653884"/>
            </a:xfrm>
            <a:prstGeom prst="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100000" b="100000"/>
              </a:path>
              <a:tileRect t="-100000" r="-100000"/>
            </a:gra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endParaRPr lang="en-US">
                <a:solidFill>
                  <a:schemeClr val="tx1"/>
                </a:solidFill>
              </a:endParaRPr>
            </a:p>
          </p:txBody>
        </p:sp>
        <p:cxnSp>
          <p:nvCxnSpPr>
            <p:cNvPr id="20489" name="Straight Arrow Connector 9"/>
            <p:cNvCxnSpPr>
              <a:cxnSpLocks noChangeShapeType="1"/>
            </p:cNvCxnSpPr>
            <p:nvPr/>
          </p:nvCxnSpPr>
          <p:spPr bwMode="auto">
            <a:xfrm flipV="1">
              <a:off x="487363" y="4049713"/>
              <a:ext cx="1293812" cy="11112"/>
            </a:xfrm>
            <a:prstGeom prst="straightConnector1">
              <a:avLst/>
            </a:prstGeom>
            <a:noFill/>
            <a:ln w="12700" cap="sq" algn="ctr">
              <a:solidFill>
                <a:schemeClr val="tx1"/>
              </a:solidFill>
              <a:round/>
              <a:headEnd type="none" w="sm" len="sm"/>
              <a:tailEnd type="arrow" w="med" len="med"/>
            </a:ln>
          </p:spPr>
        </p:cxnSp>
        <p:sp>
          <p:nvSpPr>
            <p:cNvPr id="11" name="TextBox 10"/>
            <p:cNvSpPr txBox="1"/>
            <p:nvPr/>
          </p:nvSpPr>
          <p:spPr>
            <a:xfrm>
              <a:off x="427038" y="3456095"/>
              <a:ext cx="1198521" cy="647676"/>
            </a:xfrm>
            <a:prstGeom prst="rect">
              <a:avLst/>
            </a:prstGeom>
            <a:noFill/>
          </p:spPr>
          <p:txBody>
            <a:bodyPr wrap="none">
              <a:spAutoFit/>
            </a:bodyPr>
            <a:lstStyle/>
            <a:p>
              <a:pPr>
                <a:defRPr/>
              </a:pPr>
              <a:r>
                <a:rPr lang="en-US">
                  <a:solidFill>
                    <a:schemeClr val="bg2">
                      <a:lumMod val="60000"/>
                      <a:lumOff val="40000"/>
                    </a:schemeClr>
                  </a:solidFill>
                  <a:latin typeface="Arial" charset="0"/>
                  <a:cs typeface="Arial" charset="0"/>
                </a:rPr>
                <a:t>problem</a:t>
              </a:r>
            </a:p>
            <a:p>
              <a:pPr>
                <a:defRPr/>
              </a:pPr>
              <a:r>
                <a:rPr lang="en-US">
                  <a:solidFill>
                    <a:schemeClr val="bg2">
                      <a:lumMod val="60000"/>
                      <a:lumOff val="40000"/>
                    </a:schemeClr>
                  </a:solidFill>
                  <a:latin typeface="Arial" charset="0"/>
                  <a:cs typeface="Arial" charset="0"/>
                </a:rPr>
                <a:t>statement</a:t>
              </a:r>
            </a:p>
          </p:txBody>
        </p:sp>
        <p:sp>
          <p:nvSpPr>
            <p:cNvPr id="12" name="TextBox 11"/>
            <p:cNvSpPr txBox="1"/>
            <p:nvPr/>
          </p:nvSpPr>
          <p:spPr>
            <a:xfrm>
              <a:off x="3214746" y="2173444"/>
              <a:ext cx="2173212" cy="646088"/>
            </a:xfrm>
            <a:prstGeom prst="rect">
              <a:avLst/>
            </a:prstGeom>
            <a:ln>
              <a:solidFill>
                <a:schemeClr val="bg2">
                  <a:lumMod val="60000"/>
                  <a:lumOff val="40000"/>
                </a:schemeClr>
              </a:solidFill>
            </a:ln>
          </p:spPr>
          <p:style>
            <a:lnRef idx="2">
              <a:schemeClr val="accent5"/>
            </a:lnRef>
            <a:fillRef idx="1">
              <a:schemeClr val="lt1"/>
            </a:fillRef>
            <a:effectRef idx="0">
              <a:schemeClr val="accent5"/>
            </a:effectRef>
            <a:fontRef idx="minor">
              <a:schemeClr val="dk1"/>
            </a:fontRef>
          </p:style>
          <p:txBody>
            <a:bodyPr>
              <a:spAutoFit/>
            </a:bodyPr>
            <a:lstStyle/>
            <a:p>
              <a:pPr algn="ctr">
                <a:defRPr/>
              </a:pPr>
              <a:r>
                <a:rPr lang="en-US"/>
                <a:t>stepwise</a:t>
              </a:r>
            </a:p>
            <a:p>
              <a:pPr algn="ctr">
                <a:defRPr/>
              </a:pPr>
              <a:r>
                <a:rPr lang="en-US"/>
                <a:t>refinement</a:t>
              </a:r>
            </a:p>
          </p:txBody>
        </p:sp>
        <p:cxnSp>
          <p:nvCxnSpPr>
            <p:cNvPr id="20492" name="Straight Arrow Connector 13"/>
            <p:cNvCxnSpPr>
              <a:cxnSpLocks noChangeShapeType="1"/>
              <a:stCxn id="12" idx="2"/>
              <a:endCxn id="20494" idx="0"/>
            </p:cNvCxnSpPr>
            <p:nvPr/>
          </p:nvCxnSpPr>
          <p:spPr bwMode="auto">
            <a:xfrm>
              <a:off x="4301352" y="2819531"/>
              <a:ext cx="9504" cy="695194"/>
            </a:xfrm>
            <a:prstGeom prst="straightConnector1">
              <a:avLst/>
            </a:prstGeom>
            <a:noFill/>
            <a:ln w="12700" cap="sq" algn="ctr">
              <a:solidFill>
                <a:schemeClr val="tx1"/>
              </a:solidFill>
              <a:round/>
              <a:headEnd type="none" w="sm" len="sm"/>
              <a:tailEnd type="arrow" w="med" len="med"/>
            </a:ln>
          </p:spPr>
        </p:cxnSp>
        <p:sp>
          <p:nvSpPr>
            <p:cNvPr id="20493" name="TextBox 14"/>
            <p:cNvSpPr txBox="1">
              <a:spLocks noChangeArrowheads="1"/>
            </p:cNvSpPr>
            <p:nvPr/>
          </p:nvSpPr>
          <p:spPr bwMode="auto">
            <a:xfrm>
              <a:off x="4294455" y="2909888"/>
              <a:ext cx="1337226" cy="523220"/>
            </a:xfrm>
            <a:prstGeom prst="rect">
              <a:avLst/>
            </a:prstGeom>
            <a:noFill/>
            <a:ln w="9525">
              <a:noFill/>
              <a:miter lim="800000"/>
              <a:headEnd/>
              <a:tailEnd/>
            </a:ln>
          </p:spPr>
          <p:txBody>
            <a:bodyPr wrap="none">
              <a:spAutoFit/>
            </a:bodyPr>
            <a:lstStyle/>
            <a:p>
              <a:r>
                <a:rPr lang="en-US" sz="1400" dirty="0">
                  <a:solidFill>
                    <a:srgbClr val="006600"/>
                  </a:solidFill>
                </a:rPr>
                <a:t>( hierarchy of )</a:t>
              </a:r>
            </a:p>
            <a:p>
              <a:r>
                <a:rPr lang="en-US" sz="1400" dirty="0">
                  <a:solidFill>
                    <a:srgbClr val="006600"/>
                  </a:solidFill>
                </a:rPr>
                <a:t> sub-problems</a:t>
              </a:r>
            </a:p>
          </p:txBody>
        </p:sp>
        <p:sp>
          <p:nvSpPr>
            <p:cNvPr id="20494" name="Diamond 17"/>
            <p:cNvSpPr>
              <a:spLocks noChangeArrowheads="1"/>
            </p:cNvSpPr>
            <p:nvPr/>
          </p:nvSpPr>
          <p:spPr bwMode="auto">
            <a:xfrm>
              <a:off x="2933700" y="3514725"/>
              <a:ext cx="2754313" cy="1139825"/>
            </a:xfrm>
            <a:prstGeom prst="diamond">
              <a:avLst/>
            </a:prstGeom>
            <a:noFill/>
            <a:ln w="12700" cap="sq" algn="ctr">
              <a:solidFill>
                <a:schemeClr val="tx1"/>
              </a:solidFill>
              <a:round/>
              <a:headEnd type="none" w="sm" len="sm"/>
              <a:tailEnd type="none" w="sm" len="sm"/>
            </a:ln>
          </p:spPr>
          <p:txBody>
            <a:bodyPr/>
            <a:lstStyle/>
            <a:p>
              <a:endParaRPr lang="en-US"/>
            </a:p>
          </p:txBody>
        </p:sp>
        <p:sp>
          <p:nvSpPr>
            <p:cNvPr id="20495" name="TextBox 18"/>
            <p:cNvSpPr txBox="1">
              <a:spLocks noChangeArrowheads="1"/>
            </p:cNvSpPr>
            <p:nvPr/>
          </p:nvSpPr>
          <p:spPr bwMode="auto">
            <a:xfrm>
              <a:off x="3419475" y="3776663"/>
              <a:ext cx="1816100" cy="584200"/>
            </a:xfrm>
            <a:prstGeom prst="rect">
              <a:avLst/>
            </a:prstGeom>
            <a:noFill/>
            <a:ln w="9525">
              <a:noFill/>
              <a:miter lim="800000"/>
              <a:headEnd/>
              <a:tailEnd/>
            </a:ln>
          </p:spPr>
          <p:txBody>
            <a:bodyPr wrap="none">
              <a:spAutoFit/>
            </a:bodyPr>
            <a:lstStyle/>
            <a:p>
              <a:r>
                <a:rPr lang="en-US" sz="1600"/>
                <a:t>sub-problems can</a:t>
              </a:r>
            </a:p>
            <a:p>
              <a:r>
                <a:rPr lang="en-US" sz="1600"/>
                <a:t>be implemented ?</a:t>
              </a:r>
            </a:p>
          </p:txBody>
        </p:sp>
        <p:cxnSp>
          <p:nvCxnSpPr>
            <p:cNvPr id="20496" name="Elbow Connector 20"/>
            <p:cNvCxnSpPr>
              <a:cxnSpLocks noChangeShapeType="1"/>
              <a:stCxn id="20494" idx="1"/>
              <a:endCxn id="12" idx="0"/>
            </p:cNvCxnSpPr>
            <p:nvPr/>
          </p:nvCxnSpPr>
          <p:spPr bwMode="auto">
            <a:xfrm rot="10800000" flipH="1">
              <a:off x="2933700" y="2173444"/>
              <a:ext cx="1367653" cy="1911194"/>
            </a:xfrm>
            <a:prstGeom prst="bentConnector4">
              <a:avLst>
                <a:gd name="adj1" fmla="val -16714"/>
                <a:gd name="adj2" fmla="val 111961"/>
              </a:avLst>
            </a:prstGeom>
            <a:noFill/>
            <a:ln w="12700" cap="sq" algn="ctr">
              <a:solidFill>
                <a:schemeClr val="tx1"/>
              </a:solidFill>
              <a:round/>
              <a:headEnd type="none" w="sm" len="sm"/>
              <a:tailEnd type="arrow" w="med" len="med"/>
            </a:ln>
          </p:spPr>
        </p:cxnSp>
        <p:sp>
          <p:nvSpPr>
            <p:cNvPr id="20497" name="Flowchart: Magnetic Disk 36"/>
            <p:cNvSpPr>
              <a:spLocks noChangeArrowheads="1"/>
            </p:cNvSpPr>
            <p:nvPr/>
          </p:nvSpPr>
          <p:spPr bwMode="auto">
            <a:xfrm>
              <a:off x="1935163" y="4892675"/>
              <a:ext cx="1390650" cy="1289050"/>
            </a:xfrm>
            <a:prstGeom prst="flowChartMagneticDisk">
              <a:avLst/>
            </a:prstGeom>
            <a:solidFill>
              <a:schemeClr val="accent1"/>
            </a:solidFill>
            <a:ln w="12700" cap="sq" algn="ctr">
              <a:solidFill>
                <a:schemeClr val="tx1"/>
              </a:solidFill>
              <a:round/>
              <a:headEnd type="none" w="sm" len="sm"/>
              <a:tailEnd type="none" w="sm" len="sm"/>
            </a:ln>
          </p:spPr>
          <p:txBody>
            <a:bodyPr/>
            <a:lstStyle/>
            <a:p>
              <a:endParaRPr lang="en-US"/>
            </a:p>
          </p:txBody>
        </p:sp>
        <p:sp>
          <p:nvSpPr>
            <p:cNvPr id="20498" name="Flowchart: Magnetic Disk 37"/>
            <p:cNvSpPr>
              <a:spLocks noChangeArrowheads="1"/>
            </p:cNvSpPr>
            <p:nvPr/>
          </p:nvSpPr>
          <p:spPr bwMode="auto">
            <a:xfrm>
              <a:off x="3775075" y="4986338"/>
              <a:ext cx="1235075" cy="1289050"/>
            </a:xfrm>
            <a:prstGeom prst="flowChartMagneticDisk">
              <a:avLst/>
            </a:prstGeom>
            <a:solidFill>
              <a:schemeClr val="accent1"/>
            </a:solidFill>
            <a:ln w="12700" cap="sq" algn="ctr">
              <a:solidFill>
                <a:schemeClr val="tx1"/>
              </a:solidFill>
              <a:round/>
              <a:headEnd type="none" w="sm" len="sm"/>
              <a:tailEnd type="none" w="sm" len="sm"/>
            </a:ln>
          </p:spPr>
          <p:txBody>
            <a:bodyPr/>
            <a:lstStyle/>
            <a:p>
              <a:endParaRPr lang="en-US"/>
            </a:p>
          </p:txBody>
        </p:sp>
        <p:sp>
          <p:nvSpPr>
            <p:cNvPr id="20499" name="Flowchart: Magnetic Disk 38"/>
            <p:cNvSpPr>
              <a:spLocks noChangeArrowheads="1"/>
            </p:cNvSpPr>
            <p:nvPr/>
          </p:nvSpPr>
          <p:spPr bwMode="auto">
            <a:xfrm>
              <a:off x="5387975" y="4900613"/>
              <a:ext cx="1452563" cy="1289050"/>
            </a:xfrm>
            <a:prstGeom prst="flowChartMagneticDisk">
              <a:avLst/>
            </a:prstGeom>
            <a:solidFill>
              <a:schemeClr val="accent1"/>
            </a:solidFill>
            <a:ln w="12700" cap="sq" algn="ctr">
              <a:solidFill>
                <a:schemeClr val="tx1"/>
              </a:solidFill>
              <a:round/>
              <a:headEnd type="none" w="sm" len="sm"/>
              <a:tailEnd type="none" w="sm" len="sm"/>
            </a:ln>
          </p:spPr>
          <p:txBody>
            <a:bodyPr/>
            <a:lstStyle/>
            <a:p>
              <a:endParaRPr lang="en-US"/>
            </a:p>
          </p:txBody>
        </p:sp>
        <p:sp>
          <p:nvSpPr>
            <p:cNvPr id="20500" name="TextBox 39"/>
            <p:cNvSpPr txBox="1">
              <a:spLocks noChangeArrowheads="1"/>
            </p:cNvSpPr>
            <p:nvPr/>
          </p:nvSpPr>
          <p:spPr bwMode="auto">
            <a:xfrm>
              <a:off x="2005013" y="5448300"/>
              <a:ext cx="1249362" cy="461963"/>
            </a:xfrm>
            <a:prstGeom prst="rect">
              <a:avLst/>
            </a:prstGeom>
            <a:solidFill>
              <a:schemeClr val="bg1"/>
            </a:solidFill>
            <a:ln w="9525">
              <a:noFill/>
              <a:miter lim="800000"/>
              <a:headEnd/>
              <a:tailEnd/>
            </a:ln>
          </p:spPr>
          <p:txBody>
            <a:bodyPr>
              <a:spAutoFit/>
            </a:bodyPr>
            <a:lstStyle/>
            <a:p>
              <a:r>
                <a:rPr lang="en-US" sz="1200"/>
                <a:t>Knowledge in </a:t>
              </a:r>
              <a:r>
                <a:rPr lang="en-US" sz="1200">
                  <a:solidFill>
                    <a:srgbClr val="FF0000"/>
                  </a:solidFill>
                </a:rPr>
                <a:t>C</a:t>
              </a:r>
            </a:p>
            <a:p>
              <a:r>
                <a:rPr lang="en-US" sz="1200"/>
                <a:t>and its libraries</a:t>
              </a:r>
            </a:p>
          </p:txBody>
        </p:sp>
        <p:sp>
          <p:nvSpPr>
            <p:cNvPr id="20501" name="TextBox 40"/>
            <p:cNvSpPr txBox="1">
              <a:spLocks noChangeArrowheads="1"/>
            </p:cNvSpPr>
            <p:nvPr/>
          </p:nvSpPr>
          <p:spPr bwMode="auto">
            <a:xfrm>
              <a:off x="3856038" y="5529263"/>
              <a:ext cx="1103312" cy="461962"/>
            </a:xfrm>
            <a:prstGeom prst="rect">
              <a:avLst/>
            </a:prstGeom>
            <a:solidFill>
              <a:schemeClr val="bg1"/>
            </a:solidFill>
            <a:ln w="9525">
              <a:noFill/>
              <a:miter lim="800000"/>
              <a:headEnd/>
              <a:tailEnd/>
            </a:ln>
          </p:spPr>
          <p:txBody>
            <a:bodyPr>
              <a:spAutoFit/>
            </a:bodyPr>
            <a:lstStyle/>
            <a:p>
              <a:r>
                <a:rPr lang="en-US" sz="1200"/>
                <a:t>Knowledge in</a:t>
              </a:r>
            </a:p>
            <a:p>
              <a:r>
                <a:rPr lang="en-US" sz="1200">
                  <a:solidFill>
                    <a:srgbClr val="C00000"/>
                  </a:solidFill>
                </a:rPr>
                <a:t>algorithms</a:t>
              </a:r>
            </a:p>
          </p:txBody>
        </p:sp>
        <p:sp>
          <p:nvSpPr>
            <p:cNvPr id="20502" name="TextBox 41"/>
            <p:cNvSpPr txBox="1">
              <a:spLocks noChangeArrowheads="1"/>
            </p:cNvSpPr>
            <p:nvPr/>
          </p:nvSpPr>
          <p:spPr bwMode="auto">
            <a:xfrm>
              <a:off x="5468938" y="5360988"/>
              <a:ext cx="1327150" cy="647700"/>
            </a:xfrm>
            <a:prstGeom prst="rect">
              <a:avLst/>
            </a:prstGeom>
            <a:solidFill>
              <a:schemeClr val="bg1"/>
            </a:solidFill>
            <a:ln w="9525">
              <a:noFill/>
              <a:miter lim="800000"/>
              <a:headEnd/>
              <a:tailEnd/>
            </a:ln>
          </p:spPr>
          <p:txBody>
            <a:bodyPr>
              <a:spAutoFit/>
            </a:bodyPr>
            <a:lstStyle/>
            <a:p>
              <a:r>
                <a:rPr lang="en-US" sz="1200"/>
                <a:t>Knowledge in</a:t>
              </a:r>
            </a:p>
            <a:p>
              <a:r>
                <a:rPr lang="en-US" sz="1200">
                  <a:solidFill>
                    <a:srgbClr val="C00000"/>
                  </a:solidFill>
                </a:rPr>
                <a:t>data structure</a:t>
              </a:r>
            </a:p>
            <a:p>
              <a:r>
                <a:rPr lang="en-US" sz="1200"/>
                <a:t>(mostly CS1020)</a:t>
              </a:r>
            </a:p>
          </p:txBody>
        </p:sp>
        <p:sp>
          <p:nvSpPr>
            <p:cNvPr id="45" name="Right Arrow 44"/>
            <p:cNvSpPr/>
            <p:nvPr/>
          </p:nvSpPr>
          <p:spPr bwMode="auto">
            <a:xfrm>
              <a:off x="2602478" y="4524498"/>
              <a:ext cx="853241" cy="356260"/>
            </a:xfrm>
            <a:prstGeom prst="rightArrow">
              <a:avLst/>
            </a:prstGeom>
            <a:solidFill>
              <a:schemeClr val="accent1"/>
            </a:solidFill>
            <a:ln w="12700" cap="sq" cmpd="sng" algn="ctr">
              <a:solidFill>
                <a:schemeClr val="tx1"/>
              </a:solidFill>
              <a:prstDash val="solid"/>
              <a:round/>
              <a:headEnd type="none" w="sm" len="sm"/>
              <a:tailEnd type="none" w="sm" len="sm"/>
            </a:ln>
            <a:effectLst/>
            <a:scene3d>
              <a:camera prst="orthographicFront">
                <a:rot lat="13800000" lon="1200000" rev="2400000"/>
              </a:camera>
              <a:lightRig rig="threePt" dir="t"/>
            </a:scene3d>
          </p:spPr>
          <p:txBody>
            <a:bodyPr/>
            <a:lstStyle/>
            <a:p>
              <a:pPr>
                <a:defRPr/>
              </a:pPr>
              <a:endParaRPr lang="en-US">
                <a:latin typeface="Arial" charset="0"/>
                <a:cs typeface="Arial" charset="0"/>
              </a:endParaRPr>
            </a:p>
          </p:txBody>
        </p:sp>
        <p:sp>
          <p:nvSpPr>
            <p:cNvPr id="48" name="Right Arrow 47"/>
            <p:cNvSpPr/>
            <p:nvPr/>
          </p:nvSpPr>
          <p:spPr bwMode="auto">
            <a:xfrm>
              <a:off x="5165569" y="4488872"/>
              <a:ext cx="853241" cy="342404"/>
            </a:xfrm>
            <a:prstGeom prst="rightArrow">
              <a:avLst/>
            </a:prstGeom>
            <a:solidFill>
              <a:schemeClr val="accent1"/>
            </a:solidFill>
            <a:ln w="12700" cap="sq" cmpd="sng" algn="ctr">
              <a:solidFill>
                <a:schemeClr val="tx1"/>
              </a:solidFill>
              <a:prstDash val="solid"/>
              <a:round/>
              <a:headEnd type="none" w="sm" len="sm"/>
              <a:tailEnd type="none" w="sm" len="sm"/>
            </a:ln>
            <a:effectLst/>
            <a:scene3d>
              <a:camera prst="orthographicFront">
                <a:rot lat="18600000" lon="2400000" rev="5400000"/>
              </a:camera>
              <a:lightRig rig="threePt" dir="t"/>
            </a:scene3d>
          </p:spPr>
          <p:txBody>
            <a:bodyPr/>
            <a:lstStyle/>
            <a:p>
              <a:pPr>
                <a:defRPr/>
              </a:pPr>
              <a:endParaRPr lang="en-US">
                <a:ln>
                  <a:solidFill>
                    <a:schemeClr val="tx1">
                      <a:lumMod val="85000"/>
                      <a:lumOff val="15000"/>
                    </a:schemeClr>
                  </a:solidFill>
                </a:ln>
                <a:latin typeface="Arial" charset="0"/>
                <a:cs typeface="Arial" charset="0"/>
              </a:endParaRPr>
            </a:p>
          </p:txBody>
        </p:sp>
        <p:sp>
          <p:nvSpPr>
            <p:cNvPr id="56" name="Right Arrow 55"/>
            <p:cNvSpPr/>
            <p:nvPr/>
          </p:nvSpPr>
          <p:spPr bwMode="auto">
            <a:xfrm rot="1320000">
              <a:off x="3864415" y="4818729"/>
              <a:ext cx="714260" cy="379693"/>
            </a:xfrm>
            <a:prstGeom prst="rightArrow">
              <a:avLst/>
            </a:prstGeom>
            <a:solidFill>
              <a:schemeClr val="accent1"/>
            </a:solidFill>
            <a:ln w="12700" cap="sq" cmpd="sng" algn="ctr">
              <a:solidFill>
                <a:schemeClr val="tx1"/>
              </a:solidFill>
              <a:prstDash val="solid"/>
              <a:round/>
              <a:headEnd type="none" w="sm" len="sm"/>
              <a:tailEnd type="none" w="sm" len="sm"/>
            </a:ln>
            <a:effectLst/>
            <a:scene3d>
              <a:camera prst="orthographicFront">
                <a:rot lat="18600000" lon="2400000" rev="5400000"/>
              </a:camera>
              <a:lightRig rig="threePt" dir="t"/>
            </a:scene3d>
          </p:spPr>
          <p:txBody>
            <a:bodyPr/>
            <a:lstStyle/>
            <a:p>
              <a:pPr>
                <a:defRPr/>
              </a:pPr>
              <a:endParaRPr lang="en-US">
                <a:latin typeface="Arial" charset="0"/>
                <a:cs typeface="Arial" charset="0"/>
              </a:endParaRPr>
            </a:p>
          </p:txBody>
        </p:sp>
        <p:sp>
          <p:nvSpPr>
            <p:cNvPr id="20506" name="TextBox 56"/>
            <p:cNvSpPr txBox="1">
              <a:spLocks noChangeArrowheads="1"/>
            </p:cNvSpPr>
            <p:nvPr/>
          </p:nvSpPr>
          <p:spPr bwMode="auto">
            <a:xfrm>
              <a:off x="2076450" y="2954338"/>
              <a:ext cx="454025" cy="307975"/>
            </a:xfrm>
            <a:prstGeom prst="rect">
              <a:avLst/>
            </a:prstGeom>
            <a:noFill/>
            <a:ln w="9525">
              <a:noFill/>
              <a:miter lim="800000"/>
              <a:headEnd/>
              <a:tailEnd/>
            </a:ln>
          </p:spPr>
          <p:txBody>
            <a:bodyPr wrap="none">
              <a:spAutoFit/>
            </a:bodyPr>
            <a:lstStyle/>
            <a:p>
              <a:r>
                <a:rPr lang="en-US" sz="1400">
                  <a:solidFill>
                    <a:srgbClr val="FF0000"/>
                  </a:solidFill>
                </a:rPr>
                <a:t>NO</a:t>
              </a:r>
            </a:p>
          </p:txBody>
        </p:sp>
        <p:sp>
          <p:nvSpPr>
            <p:cNvPr id="20507" name="TextBox 59"/>
            <p:cNvSpPr txBox="1">
              <a:spLocks noChangeArrowheads="1"/>
            </p:cNvSpPr>
            <p:nvPr/>
          </p:nvSpPr>
          <p:spPr bwMode="auto">
            <a:xfrm>
              <a:off x="6029325" y="3736975"/>
              <a:ext cx="544513" cy="307975"/>
            </a:xfrm>
            <a:prstGeom prst="rect">
              <a:avLst/>
            </a:prstGeom>
            <a:noFill/>
            <a:ln w="9525">
              <a:noFill/>
              <a:miter lim="800000"/>
              <a:headEnd/>
              <a:tailEnd/>
            </a:ln>
          </p:spPr>
          <p:txBody>
            <a:bodyPr wrap="none">
              <a:spAutoFit/>
            </a:bodyPr>
            <a:lstStyle/>
            <a:p>
              <a:r>
                <a:rPr lang="en-US" sz="1400">
                  <a:solidFill>
                    <a:srgbClr val="FF0000"/>
                  </a:solidFill>
                </a:rPr>
                <a:t>YES</a:t>
              </a:r>
            </a:p>
          </p:txBody>
        </p:sp>
        <p:sp>
          <p:nvSpPr>
            <p:cNvPr id="62" name="TextBox 61"/>
            <p:cNvSpPr txBox="1"/>
            <p:nvPr/>
          </p:nvSpPr>
          <p:spPr>
            <a:xfrm>
              <a:off x="7187967" y="4172031"/>
              <a:ext cx="1762064" cy="646089"/>
            </a:xfrm>
            <a:prstGeom prst="rect">
              <a:avLst/>
            </a:prstGeom>
            <a:noFill/>
          </p:spPr>
          <p:txBody>
            <a:bodyPr wrap="none">
              <a:spAutoFit/>
            </a:bodyPr>
            <a:lstStyle/>
            <a:p>
              <a:pPr>
                <a:defRPr/>
              </a:pPr>
              <a:r>
                <a:rPr lang="en-US">
                  <a:solidFill>
                    <a:schemeClr val="bg2">
                      <a:lumMod val="60000"/>
                      <a:lumOff val="40000"/>
                    </a:schemeClr>
                  </a:solidFill>
                  <a:latin typeface="Arial" charset="0"/>
                  <a:cs typeface="Arial" charset="0"/>
                </a:rPr>
                <a:t>Implementation</a:t>
              </a:r>
            </a:p>
            <a:p>
              <a:pPr>
                <a:defRPr/>
              </a:pPr>
              <a:r>
                <a:rPr lang="en-US">
                  <a:solidFill>
                    <a:schemeClr val="bg2">
                      <a:lumMod val="60000"/>
                      <a:lumOff val="40000"/>
                    </a:schemeClr>
                  </a:solidFill>
                  <a:latin typeface="Arial" charset="0"/>
                  <a:cs typeface="Arial" charset="0"/>
                </a:rPr>
                <a:t>&amp; Testing</a:t>
              </a:r>
            </a:p>
          </p:txBody>
        </p:sp>
        <p:cxnSp>
          <p:nvCxnSpPr>
            <p:cNvPr id="20510" name="Elbow Connector 72"/>
            <p:cNvCxnSpPr>
              <a:cxnSpLocks noChangeShapeType="1"/>
            </p:cNvCxnSpPr>
            <p:nvPr/>
          </p:nvCxnSpPr>
          <p:spPr bwMode="auto">
            <a:xfrm rot="16200000" flipV="1">
              <a:off x="6241257" y="2126085"/>
              <a:ext cx="2362200" cy="1566863"/>
            </a:xfrm>
            <a:prstGeom prst="bentConnector3">
              <a:avLst>
                <a:gd name="adj1" fmla="val 125782"/>
              </a:avLst>
            </a:prstGeom>
            <a:noFill/>
            <a:ln w="12700" cap="sq" algn="ctr">
              <a:solidFill>
                <a:schemeClr val="tx1"/>
              </a:solidFill>
              <a:round/>
              <a:headEnd type="none" w="sm" len="sm"/>
              <a:tailEnd type="arrow" w="med" len="med"/>
            </a:ln>
          </p:spPr>
        </p:cxnSp>
        <p:cxnSp>
          <p:nvCxnSpPr>
            <p:cNvPr id="20511" name="Straight Arrow Connector 32"/>
            <p:cNvCxnSpPr>
              <a:cxnSpLocks noChangeShapeType="1"/>
            </p:cNvCxnSpPr>
            <p:nvPr/>
          </p:nvCxnSpPr>
          <p:spPr bwMode="auto">
            <a:xfrm>
              <a:off x="5663821" y="4083178"/>
              <a:ext cx="3111689" cy="1588"/>
            </a:xfrm>
            <a:prstGeom prst="straightConnector1">
              <a:avLst/>
            </a:prstGeom>
            <a:noFill/>
            <a:ln w="12700" cap="sq" algn="ctr">
              <a:solidFill>
                <a:schemeClr val="tx1"/>
              </a:solidFill>
              <a:round/>
              <a:headEnd type="none" w="sm" len="sm"/>
              <a:tailEnd type="arrow" w="med" len="med"/>
            </a:ln>
          </p:spPr>
        </p:cxnSp>
        <p:sp>
          <p:nvSpPr>
            <p:cNvPr id="20512" name="TextBox 37"/>
            <p:cNvSpPr txBox="1">
              <a:spLocks noChangeArrowheads="1"/>
            </p:cNvSpPr>
            <p:nvPr/>
          </p:nvSpPr>
          <p:spPr bwMode="auto">
            <a:xfrm>
              <a:off x="2682576" y="1249436"/>
              <a:ext cx="3330054" cy="461665"/>
            </a:xfrm>
            <a:prstGeom prst="rect">
              <a:avLst/>
            </a:prstGeom>
            <a:noFill/>
            <a:ln w="9525">
              <a:noFill/>
              <a:miter lim="800000"/>
              <a:headEnd/>
              <a:tailEnd/>
            </a:ln>
          </p:spPr>
          <p:txBody>
            <a:bodyPr>
              <a:spAutoFit/>
            </a:bodyPr>
            <a:lstStyle/>
            <a:p>
              <a:r>
                <a:rPr lang="en-US" sz="2400" dirty="0">
                  <a:solidFill>
                    <a:srgbClr val="FF0000"/>
                  </a:solidFill>
                </a:rPr>
                <a:t>Analysis and Design</a:t>
              </a:r>
              <a:endParaRPr lang="en-SG" sz="2400" dirty="0">
                <a:solidFill>
                  <a:srgbClr val="FF0000"/>
                </a:solidFill>
              </a:endParaRPr>
            </a:p>
          </p:txBody>
        </p:sp>
      </p:grpSp>
      <p:sp>
        <p:nvSpPr>
          <p:cNvPr id="4" name="Title 3"/>
          <p:cNvSpPr>
            <a:spLocks noGrp="1"/>
          </p:cNvSpPr>
          <p:nvPr>
            <p:ph type="title"/>
          </p:nvPr>
        </p:nvSpPr>
        <p:spPr/>
        <p:txBody>
          <a:bodyPr/>
          <a:lstStyle/>
          <a:p>
            <a:r>
              <a:rPr lang="en-GB" dirty="0"/>
              <a:t>1. General</a:t>
            </a:r>
            <a:endParaRPr lang="en-SG" dirty="0"/>
          </a:p>
        </p:txBody>
      </p:sp>
      <p:sp>
        <p:nvSpPr>
          <p:cNvPr id="33"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28</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655637" y="1402384"/>
            <a:ext cx="7948613" cy="1569660"/>
          </a:xfrm>
        </p:spPr>
        <p:txBody>
          <a:bodyPr>
            <a:spAutoFit/>
          </a:bodyPr>
          <a:lstStyle/>
          <a:p>
            <a:pPr marL="0" indent="0" eaLnBrk="1" hangingPunct="1">
              <a:buSzPct val="120000"/>
              <a:buFont typeface="Wingdings" pitchFamily="2" charset="2"/>
              <a:buNone/>
            </a:pPr>
            <a:r>
              <a:rPr lang="en-GB" dirty="0" smtClean="0">
                <a:solidFill>
                  <a:schemeClr val="tx1"/>
                </a:solidFill>
              </a:rPr>
              <a:t>You work for a hardware company that manufactures flat washers. To estimate shipping costs, your company needs </a:t>
            </a:r>
            <a:r>
              <a:rPr lang="en-GB" dirty="0" smtClean="0">
                <a:solidFill>
                  <a:srgbClr val="0000FF"/>
                </a:solidFill>
              </a:rPr>
              <a:t>a program that computes the weight of a specified quantity of flat washers.</a:t>
            </a:r>
            <a:endParaRPr lang="en-GB" sz="2000" dirty="0" smtClean="0">
              <a:solidFill>
                <a:srgbClr val="0000FF"/>
              </a:solidFill>
            </a:endParaRPr>
          </a:p>
        </p:txBody>
      </p:sp>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pic>
        <p:nvPicPr>
          <p:cNvPr id="20486" name="Picture 2" descr="fig0304"/>
          <p:cNvPicPr preferRelativeResize="0">
            <a:picLocks noChangeAspect="1" noChangeArrowheads="1"/>
          </p:cNvPicPr>
          <p:nvPr/>
        </p:nvPicPr>
        <p:blipFill>
          <a:blip r:embed="rId3" cstate="print">
            <a:grayscl/>
          </a:blip>
          <a:srcRect/>
          <a:stretch>
            <a:fillRect/>
          </a:stretch>
        </p:blipFill>
        <p:spPr bwMode="auto">
          <a:xfrm>
            <a:off x="1109663" y="3078154"/>
            <a:ext cx="5830887" cy="3232150"/>
          </a:xfrm>
          <a:prstGeom prst="rect">
            <a:avLst/>
          </a:prstGeom>
          <a:noFill/>
          <a:ln w="9525">
            <a:noFill/>
            <a:miter lim="800000"/>
            <a:headEnd/>
            <a:tailEnd/>
          </a:ln>
        </p:spPr>
      </p:pic>
      <p:sp>
        <p:nvSpPr>
          <p:cNvPr id="7" name="TextBox 6"/>
          <p:cNvSpPr txBox="1"/>
          <p:nvPr/>
        </p:nvSpPr>
        <p:spPr>
          <a:xfrm>
            <a:off x="4513263" y="3451216"/>
            <a:ext cx="4090987" cy="4619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z="2400" i="1">
                <a:solidFill>
                  <a:srgbClr val="000000"/>
                </a:solidFill>
              </a:rPr>
              <a:t>rim area </a:t>
            </a:r>
            <a:r>
              <a:rPr lang="en-US" sz="2400">
                <a:solidFill>
                  <a:srgbClr val="000000"/>
                </a:solidFill>
              </a:rPr>
              <a:t>= </a:t>
            </a:r>
            <a:r>
              <a:rPr lang="en-US" sz="2400">
                <a:solidFill>
                  <a:srgbClr val="000000"/>
                </a:solidFill>
                <a:sym typeface="Symbol" pitchFamily="18" charset="2"/>
              </a:rPr>
              <a:t></a:t>
            </a:r>
            <a:r>
              <a:rPr lang="en-US" sz="2400">
                <a:solidFill>
                  <a:srgbClr val="000000"/>
                </a:solidFill>
              </a:rPr>
              <a:t>(</a:t>
            </a:r>
            <a:r>
              <a:rPr lang="en-US" sz="2400" i="1">
                <a:solidFill>
                  <a:srgbClr val="000000"/>
                </a:solidFill>
              </a:rPr>
              <a:t>d</a:t>
            </a:r>
            <a:r>
              <a:rPr lang="en-US" sz="2400" baseline="-25000">
                <a:solidFill>
                  <a:srgbClr val="000000"/>
                </a:solidFill>
              </a:rPr>
              <a:t>2</a:t>
            </a:r>
            <a:r>
              <a:rPr lang="en-US" sz="2400">
                <a:solidFill>
                  <a:srgbClr val="000000"/>
                </a:solidFill>
              </a:rPr>
              <a:t>/2)</a:t>
            </a:r>
            <a:r>
              <a:rPr lang="en-US" sz="2400" baseline="30000">
                <a:solidFill>
                  <a:srgbClr val="000000"/>
                </a:solidFill>
              </a:rPr>
              <a:t>2</a:t>
            </a:r>
            <a:r>
              <a:rPr lang="en-US" sz="2400">
                <a:solidFill>
                  <a:srgbClr val="000000"/>
                </a:solidFill>
              </a:rPr>
              <a:t> – </a:t>
            </a:r>
            <a:r>
              <a:rPr lang="en-US" sz="2400">
                <a:solidFill>
                  <a:srgbClr val="000000"/>
                </a:solidFill>
                <a:sym typeface="Symbol" pitchFamily="18" charset="2"/>
              </a:rPr>
              <a:t></a:t>
            </a:r>
            <a:r>
              <a:rPr lang="en-US" sz="2400">
                <a:solidFill>
                  <a:srgbClr val="000000"/>
                </a:solidFill>
              </a:rPr>
              <a:t>(</a:t>
            </a:r>
            <a:r>
              <a:rPr lang="en-US" sz="2400" i="1">
                <a:solidFill>
                  <a:srgbClr val="000000"/>
                </a:solidFill>
              </a:rPr>
              <a:t>d</a:t>
            </a:r>
            <a:r>
              <a:rPr lang="en-US" sz="2400" baseline="-25000">
                <a:solidFill>
                  <a:srgbClr val="000000"/>
                </a:solidFill>
              </a:rPr>
              <a:t>1</a:t>
            </a:r>
            <a:r>
              <a:rPr lang="en-US" sz="2400">
                <a:solidFill>
                  <a:srgbClr val="000000"/>
                </a:solidFill>
              </a:rPr>
              <a:t>/2)</a:t>
            </a:r>
            <a:r>
              <a:rPr lang="en-US" sz="2400" baseline="30000">
                <a:solidFill>
                  <a:srgbClr val="000000"/>
                </a:solidFill>
              </a:rPr>
              <a:t>2</a:t>
            </a:r>
            <a:endParaRPr lang="en-SG" sz="2400" baseline="30000">
              <a:solidFill>
                <a:srgbClr val="000000"/>
              </a:solidFill>
            </a:endParaRPr>
          </a:p>
        </p:txBody>
      </p:sp>
      <p:sp>
        <p:nvSpPr>
          <p:cNvPr id="2" name="Title 1"/>
          <p:cNvSpPr>
            <a:spLocks noGrp="1"/>
          </p:cNvSpPr>
          <p:nvPr>
            <p:ph type="title"/>
          </p:nvPr>
        </p:nvSpPr>
        <p:spPr/>
        <p:txBody>
          <a:bodyPr/>
          <a:lstStyle/>
          <a:p>
            <a:r>
              <a:rPr lang="en-GB" dirty="0" smtClean="0"/>
              <a:t>2. </a:t>
            </a:r>
            <a:r>
              <a:rPr lang="en-GB" dirty="0"/>
              <a:t>Demo: Top-down Design (</a:t>
            </a:r>
            <a:r>
              <a:rPr lang="en-GB" dirty="0" smtClean="0"/>
              <a:t>1/6)</a:t>
            </a:r>
            <a:endParaRPr lang="en-SG" dirty="0"/>
          </a:p>
        </p:txBody>
      </p:sp>
      <p:sp>
        <p:nvSpPr>
          <p:cNvPr id="10"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29</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dissolve">
                                      <p:cBhvr>
                                        <p:cTn id="7" dur="500"/>
                                        <p:tgtEl>
                                          <p:spTgt spid="2048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85871"/>
          </a:xfrm>
        </p:spPr>
        <p:txBody>
          <a:bodyPr>
            <a:spAutoFit/>
          </a:bodyPr>
          <a:lstStyle/>
          <a:p>
            <a:pPr>
              <a:spcBef>
                <a:spcPts val="1200"/>
              </a:spcBef>
            </a:pPr>
            <a:r>
              <a:rPr lang="en-SG" sz="2800" dirty="0">
                <a:solidFill>
                  <a:schemeClr val="tx1"/>
                </a:solidFill>
                <a:cs typeface="Arial" charset="0"/>
              </a:rPr>
              <a:t>We will continue with the following topics on Overview of C </a:t>
            </a:r>
            <a:r>
              <a:rPr lang="en-SG" sz="2800" dirty="0" smtClean="0">
                <a:solidFill>
                  <a:schemeClr val="tx1"/>
                </a:solidFill>
                <a:cs typeface="Arial" charset="0"/>
              </a:rPr>
              <a:t>programming.</a:t>
            </a:r>
          </a:p>
          <a:p>
            <a:pPr lvl="1">
              <a:spcBef>
                <a:spcPts val="1200"/>
              </a:spcBef>
              <a:buFont typeface="Wingdings" pitchFamily="2" charset="2"/>
              <a:buChar char="q"/>
            </a:pPr>
            <a:r>
              <a:rPr lang="en-GB" sz="2400" dirty="0">
                <a:solidFill>
                  <a:srgbClr val="0000FF"/>
                </a:solidFill>
              </a:rPr>
              <a:t>Program </a:t>
            </a:r>
            <a:r>
              <a:rPr lang="en-GB" sz="2400" dirty="0" smtClean="0">
                <a:solidFill>
                  <a:srgbClr val="0000FF"/>
                </a:solidFill>
              </a:rPr>
              <a:t>structure</a:t>
            </a:r>
          </a:p>
          <a:p>
            <a:pPr lvl="2">
              <a:spcBef>
                <a:spcPts val="1200"/>
              </a:spcBef>
              <a:buFont typeface="Wingdings" pitchFamily="2" charset="2"/>
              <a:buChar char="q"/>
            </a:pPr>
            <a:r>
              <a:rPr lang="en-GB" sz="2000" dirty="0" smtClean="0"/>
              <a:t>Data input using </a:t>
            </a:r>
            <a:r>
              <a:rPr lang="en-GB" sz="2000" dirty="0" err="1" smtClean="0">
                <a:latin typeface="Courier New" pitchFamily="49" charset="0"/>
                <a:cs typeface="Courier New" pitchFamily="49" charset="0"/>
              </a:rPr>
              <a:t>scanf</a:t>
            </a:r>
            <a:endParaRPr lang="en-GB" sz="2000" dirty="0" smtClean="0">
              <a:latin typeface="Courier New" pitchFamily="49" charset="0"/>
              <a:cs typeface="Courier New" pitchFamily="49" charset="0"/>
            </a:endParaRPr>
          </a:p>
          <a:p>
            <a:pPr lvl="2">
              <a:spcBef>
                <a:spcPts val="1200"/>
              </a:spcBef>
              <a:buFont typeface="Wingdings" pitchFamily="2" charset="2"/>
              <a:buChar char="q"/>
            </a:pPr>
            <a:r>
              <a:rPr lang="en-GB" sz="2000" dirty="0" smtClean="0"/>
              <a:t>Data </a:t>
            </a:r>
            <a:r>
              <a:rPr lang="en-GB" sz="2000" dirty="0"/>
              <a:t>compute: variable, data type, constant, precedence </a:t>
            </a:r>
            <a:r>
              <a:rPr lang="en-GB" sz="2000" dirty="0" smtClean="0"/>
              <a:t>rules</a:t>
            </a:r>
          </a:p>
          <a:p>
            <a:pPr lvl="2">
              <a:spcBef>
                <a:spcPts val="1200"/>
              </a:spcBef>
              <a:buFont typeface="Wingdings" pitchFamily="2" charset="2"/>
              <a:buChar char="q"/>
            </a:pPr>
            <a:r>
              <a:rPr lang="en-GB" sz="2000" dirty="0"/>
              <a:t>Data output using </a:t>
            </a:r>
            <a:r>
              <a:rPr lang="en-GB" sz="2000" dirty="0" err="1" smtClean="0">
                <a:latin typeface="Courier New" pitchFamily="49" charset="0"/>
                <a:cs typeface="Courier New" pitchFamily="49" charset="0"/>
              </a:rPr>
              <a:t>printf</a:t>
            </a:r>
            <a:endParaRPr lang="en-GB" sz="2000" dirty="0" smtClean="0">
              <a:latin typeface="Courier New" pitchFamily="49" charset="0"/>
              <a:cs typeface="Courier New" pitchFamily="49" charset="0"/>
            </a:endParaRPr>
          </a:p>
          <a:p>
            <a:pPr lvl="1">
              <a:spcBef>
                <a:spcPts val="1200"/>
              </a:spcBef>
              <a:buFont typeface="Wingdings" pitchFamily="2" charset="2"/>
              <a:buChar char="q"/>
            </a:pPr>
            <a:r>
              <a:rPr lang="en-GB" sz="2400" dirty="0">
                <a:solidFill>
                  <a:srgbClr val="0000FF"/>
                </a:solidFill>
              </a:rPr>
              <a:t>Coding style: naming, presentation, simplicity and efficiency.</a:t>
            </a:r>
          </a:p>
          <a:p>
            <a:pPr lvl="1">
              <a:spcBef>
                <a:spcPts val="1200"/>
              </a:spcBef>
              <a:buFont typeface="Wingdings" pitchFamily="2" charset="2"/>
              <a:buChar char="q"/>
            </a:pPr>
            <a:r>
              <a:rPr lang="en-GB" sz="2400" dirty="0">
                <a:solidFill>
                  <a:srgbClr val="0000FF"/>
                </a:solidFill>
              </a:rPr>
              <a:t>Errors: syntax, </a:t>
            </a:r>
            <a:r>
              <a:rPr lang="en-GB" sz="2400" dirty="0" smtClean="0">
                <a:solidFill>
                  <a:srgbClr val="0000FF"/>
                </a:solidFill>
              </a:rPr>
              <a:t>run-time </a:t>
            </a:r>
            <a:r>
              <a:rPr lang="en-GB" sz="2400" dirty="0">
                <a:solidFill>
                  <a:srgbClr val="0000FF"/>
                </a:solidFill>
              </a:rPr>
              <a:t>and </a:t>
            </a:r>
            <a:r>
              <a:rPr lang="en-GB" sz="2400" dirty="0" smtClean="0">
                <a:solidFill>
                  <a:srgbClr val="0000FF"/>
                </a:solidFill>
              </a:rPr>
              <a:t>logic</a:t>
            </a:r>
            <a:r>
              <a:rPr lang="en-GB" sz="2400" dirty="0">
                <a:solidFill>
                  <a:srgbClr val="0000FF"/>
                </a:solidFill>
              </a:rPr>
              <a:t> </a:t>
            </a:r>
            <a:r>
              <a:rPr lang="en-GB" sz="2400" dirty="0" smtClean="0">
                <a:solidFill>
                  <a:srgbClr val="0000FF"/>
                </a:solidFill>
              </a:rPr>
              <a:t>error.</a:t>
            </a:r>
            <a:endParaRPr lang="en-SG" sz="1600" dirty="0">
              <a:solidFill>
                <a:schemeClr val="tx1"/>
              </a:solidFill>
            </a:endParaRPr>
          </a:p>
        </p:txBody>
      </p:sp>
      <p:sp>
        <p:nvSpPr>
          <p:cNvPr id="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solidFill>
                  <a:srgbClr val="000000"/>
                </a:solidFill>
              </a:rPr>
              <a:t>CS1010 Programming Methodology</a:t>
            </a:r>
          </a:p>
        </p:txBody>
      </p:sp>
      <p:sp>
        <p:nvSpPr>
          <p:cNvPr id="6" name="Title 5"/>
          <p:cNvSpPr>
            <a:spLocks noGrp="1"/>
          </p:cNvSpPr>
          <p:nvPr>
            <p:ph type="title"/>
          </p:nvPr>
        </p:nvSpPr>
        <p:spPr/>
        <p:txBody>
          <a:bodyPr/>
          <a:lstStyle/>
          <a:p>
            <a:r>
              <a:rPr lang="en-GB" dirty="0"/>
              <a:t>Week </a:t>
            </a:r>
            <a:r>
              <a:rPr lang="en-GB" dirty="0" smtClean="0"/>
              <a:t>2 </a:t>
            </a:r>
            <a:r>
              <a:rPr lang="en-GB" dirty="0"/>
              <a:t>Part I: Outline</a:t>
            </a:r>
            <a:endParaRPr lang="en-SG" dirty="0"/>
          </a:p>
        </p:txBody>
      </p:sp>
      <p:sp>
        <p:nvSpPr>
          <p:cNvPr id="7"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3</a:t>
            </a:fld>
            <a:endParaRPr lang="en-US" sz="1000" dirty="0">
              <a:solidFill>
                <a:srgbClr val="000000"/>
              </a:solidFill>
            </a:endParaRPr>
          </a:p>
        </p:txBody>
      </p:sp>
    </p:spTree>
    <p:extLst>
      <p:ext uri="{BB962C8B-B14F-4D97-AF65-F5344CB8AC3E}">
        <p14:creationId xmlns:p14="http://schemas.microsoft.com/office/powerpoint/2010/main" val="235135235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9"/>
          <p:cNvPicPr>
            <a:picLocks noChangeAspect="1" noChangeArrowheads="1"/>
          </p:cNvPicPr>
          <p:nvPr/>
        </p:nvPicPr>
        <p:blipFill>
          <a:blip r:embed="rId3" cstate="print"/>
          <a:srcRect/>
          <a:stretch>
            <a:fillRect/>
          </a:stretch>
        </p:blipFill>
        <p:spPr bwMode="auto">
          <a:xfrm>
            <a:off x="4010025" y="3529013"/>
            <a:ext cx="2952750" cy="2733675"/>
          </a:xfrm>
          <a:prstGeom prst="rect">
            <a:avLst/>
          </a:prstGeom>
          <a:noFill/>
          <a:ln w="9525">
            <a:noFill/>
            <a:miter lim="800000"/>
            <a:headEnd/>
            <a:tailEnd/>
          </a:ln>
        </p:spPr>
      </p:pic>
      <p:sp>
        <p:nvSpPr>
          <p:cNvPr id="6" name="Rectangle 3"/>
          <p:cNvSpPr>
            <a:spLocks noGrp="1" noChangeArrowheads="1"/>
          </p:cNvSpPr>
          <p:nvPr>
            <p:ph idx="1"/>
          </p:nvPr>
        </p:nvSpPr>
        <p:spPr>
          <a:xfrm>
            <a:off x="673100" y="1223963"/>
            <a:ext cx="7948613" cy="2422525"/>
          </a:xfrm>
        </p:spPr>
        <p:txBody>
          <a:bodyPr/>
          <a:lstStyle/>
          <a:p>
            <a:pPr marL="457200" indent="-457200" eaLnBrk="1" hangingPunct="1">
              <a:buSzPct val="120000"/>
              <a:buFont typeface="Wingdings" pitchFamily="2" charset="2"/>
              <a:buNone/>
            </a:pPr>
            <a:r>
              <a:rPr lang="en-GB" sz="2000" b="1" dirty="0" smtClean="0">
                <a:solidFill>
                  <a:srgbClr val="006600"/>
                </a:solidFill>
              </a:rPr>
              <a:t>Analysis:</a:t>
            </a:r>
          </a:p>
          <a:p>
            <a:pPr marL="457200" indent="-457200" eaLnBrk="1" hangingPunct="1">
              <a:buSzPct val="120000"/>
              <a:buFontTx/>
              <a:buChar char="-"/>
            </a:pPr>
            <a:r>
              <a:rPr lang="en-GB" sz="1800" dirty="0" smtClean="0">
                <a:solidFill>
                  <a:srgbClr val="0000FF"/>
                </a:solidFill>
              </a:rPr>
              <a:t>To get the weight of a specified </a:t>
            </a:r>
            <a:r>
              <a:rPr lang="en-GB" sz="1800" dirty="0" err="1" smtClean="0">
                <a:solidFill>
                  <a:srgbClr val="C00000"/>
                </a:solidFill>
              </a:rPr>
              <a:t>qty</a:t>
            </a:r>
            <a:r>
              <a:rPr lang="en-GB" sz="1800" dirty="0" smtClean="0">
                <a:solidFill>
                  <a:srgbClr val="0000FF"/>
                </a:solidFill>
              </a:rPr>
              <a:t> of washer, we need to know the </a:t>
            </a:r>
            <a:r>
              <a:rPr lang="en-GB" sz="1800" dirty="0" smtClean="0">
                <a:solidFill>
                  <a:srgbClr val="C00000"/>
                </a:solidFill>
              </a:rPr>
              <a:t>weight</a:t>
            </a:r>
            <a:r>
              <a:rPr lang="en-GB" sz="1800" dirty="0" smtClean="0">
                <a:solidFill>
                  <a:srgbClr val="0000FF"/>
                </a:solidFill>
              </a:rPr>
              <a:t> of each washer</a:t>
            </a:r>
          </a:p>
          <a:p>
            <a:pPr marL="457200" indent="-457200" eaLnBrk="1" hangingPunct="1">
              <a:buSzPct val="120000"/>
              <a:buFontTx/>
              <a:buChar char="-"/>
            </a:pPr>
            <a:r>
              <a:rPr lang="en-GB" sz="1800" dirty="0" smtClean="0">
                <a:solidFill>
                  <a:srgbClr val="0000FF"/>
                </a:solidFill>
              </a:rPr>
              <a:t>To get the weight of a washer, we need its </a:t>
            </a:r>
            <a:r>
              <a:rPr lang="en-GB" sz="1800" dirty="0" smtClean="0">
                <a:solidFill>
                  <a:srgbClr val="C00000"/>
                </a:solidFill>
              </a:rPr>
              <a:t>volume</a:t>
            </a:r>
            <a:r>
              <a:rPr lang="en-GB" sz="1800" dirty="0" smtClean="0">
                <a:solidFill>
                  <a:srgbClr val="0000FF"/>
                </a:solidFill>
              </a:rPr>
              <a:t> </a:t>
            </a:r>
            <a:r>
              <a:rPr lang="en-GB" sz="1800" dirty="0" smtClean="0">
                <a:solidFill>
                  <a:srgbClr val="0000FF"/>
                </a:solidFill>
                <a:sym typeface="Symbol" pitchFamily="18" charset="2"/>
              </a:rPr>
              <a:t></a:t>
            </a:r>
            <a:r>
              <a:rPr lang="en-GB" sz="1800" dirty="0" smtClean="0">
                <a:solidFill>
                  <a:srgbClr val="0000FF"/>
                </a:solidFill>
              </a:rPr>
              <a:t> </a:t>
            </a:r>
            <a:r>
              <a:rPr lang="en-GB" sz="1800" dirty="0" smtClean="0">
                <a:solidFill>
                  <a:srgbClr val="C00000"/>
                </a:solidFill>
              </a:rPr>
              <a:t>density</a:t>
            </a:r>
          </a:p>
          <a:p>
            <a:pPr marL="457200" indent="-457200" eaLnBrk="1" hangingPunct="1">
              <a:buSzPct val="120000"/>
              <a:buFontTx/>
              <a:buChar char="-"/>
            </a:pPr>
            <a:r>
              <a:rPr lang="en-GB" sz="1800" dirty="0" smtClean="0">
                <a:solidFill>
                  <a:srgbClr val="0000FF"/>
                </a:solidFill>
              </a:rPr>
              <a:t>To get volume, we need its </a:t>
            </a:r>
            <a:r>
              <a:rPr lang="en-GB" sz="1800" dirty="0" smtClean="0">
                <a:solidFill>
                  <a:srgbClr val="C00000"/>
                </a:solidFill>
              </a:rPr>
              <a:t>rim area</a:t>
            </a:r>
            <a:r>
              <a:rPr lang="en-GB" sz="1800" dirty="0" smtClean="0">
                <a:solidFill>
                  <a:srgbClr val="0000FF"/>
                </a:solidFill>
              </a:rPr>
              <a:t> </a:t>
            </a:r>
            <a:r>
              <a:rPr lang="en-GB" sz="1800" dirty="0" smtClean="0">
                <a:solidFill>
                  <a:srgbClr val="0000FF"/>
                </a:solidFill>
                <a:sym typeface="Symbol" pitchFamily="18" charset="2"/>
              </a:rPr>
              <a:t></a:t>
            </a:r>
            <a:r>
              <a:rPr lang="en-GB" sz="1800" dirty="0" smtClean="0">
                <a:solidFill>
                  <a:srgbClr val="0000FF"/>
                </a:solidFill>
              </a:rPr>
              <a:t> </a:t>
            </a:r>
            <a:r>
              <a:rPr lang="en-GB" sz="1800" dirty="0" smtClean="0">
                <a:solidFill>
                  <a:srgbClr val="C00000"/>
                </a:solidFill>
              </a:rPr>
              <a:t>thickness</a:t>
            </a:r>
          </a:p>
          <a:p>
            <a:pPr marL="457200" indent="-457200" eaLnBrk="1" hangingPunct="1">
              <a:buSzPct val="120000"/>
              <a:buFontTx/>
              <a:buChar char="-"/>
            </a:pPr>
            <a:r>
              <a:rPr lang="en-GB" sz="1800" dirty="0" smtClean="0">
                <a:solidFill>
                  <a:srgbClr val="0000FF"/>
                </a:solidFill>
              </a:rPr>
              <a:t>To get the rim area, we need </a:t>
            </a:r>
            <a:r>
              <a:rPr lang="en-GB" sz="1800" dirty="0" smtClean="0">
                <a:solidFill>
                  <a:srgbClr val="C00000"/>
                </a:solidFill>
              </a:rPr>
              <a:t>d2</a:t>
            </a:r>
            <a:r>
              <a:rPr lang="en-GB" sz="1800" dirty="0" smtClean="0">
                <a:solidFill>
                  <a:srgbClr val="0000FF"/>
                </a:solidFill>
              </a:rPr>
              <a:t> and </a:t>
            </a:r>
            <a:r>
              <a:rPr lang="en-GB" sz="1800" dirty="0" smtClean="0">
                <a:solidFill>
                  <a:srgbClr val="C00000"/>
                </a:solidFill>
              </a:rPr>
              <a:t>d1</a:t>
            </a:r>
          </a:p>
          <a:p>
            <a:pPr marL="457200" indent="-457200" eaLnBrk="1" hangingPunct="1">
              <a:buSzPct val="120000"/>
              <a:buFontTx/>
              <a:buChar char="-"/>
            </a:pPr>
            <a:r>
              <a:rPr lang="en-GB" sz="1800" dirty="0" err="1" smtClean="0">
                <a:solidFill>
                  <a:srgbClr val="C00000"/>
                </a:solidFill>
              </a:rPr>
              <a:t>qty</a:t>
            </a:r>
            <a:r>
              <a:rPr lang="en-GB" sz="1800" dirty="0" smtClean="0">
                <a:solidFill>
                  <a:srgbClr val="0000FF"/>
                </a:solidFill>
              </a:rPr>
              <a:t>, </a:t>
            </a:r>
            <a:r>
              <a:rPr lang="en-GB" sz="1800" dirty="0" smtClean="0">
                <a:solidFill>
                  <a:srgbClr val="C00000"/>
                </a:solidFill>
              </a:rPr>
              <a:t>density</a:t>
            </a:r>
            <a:r>
              <a:rPr lang="en-GB" sz="1800" dirty="0" smtClean="0">
                <a:solidFill>
                  <a:srgbClr val="0000FF"/>
                </a:solidFill>
              </a:rPr>
              <a:t>, </a:t>
            </a:r>
            <a:r>
              <a:rPr lang="en-GB" sz="1800" dirty="0" smtClean="0">
                <a:solidFill>
                  <a:srgbClr val="C00000"/>
                </a:solidFill>
              </a:rPr>
              <a:t>thickness</a:t>
            </a:r>
            <a:r>
              <a:rPr lang="en-GB" sz="1800" dirty="0" smtClean="0">
                <a:solidFill>
                  <a:srgbClr val="0000FF"/>
                </a:solidFill>
              </a:rPr>
              <a:t>, </a:t>
            </a:r>
            <a:r>
              <a:rPr lang="en-GB" sz="1800" dirty="0" smtClean="0">
                <a:solidFill>
                  <a:srgbClr val="C00000"/>
                </a:solidFill>
              </a:rPr>
              <a:t>d2</a:t>
            </a:r>
            <a:r>
              <a:rPr lang="en-GB" sz="1800" dirty="0" smtClean="0">
                <a:solidFill>
                  <a:srgbClr val="0000FF"/>
                </a:solidFill>
              </a:rPr>
              <a:t>, </a:t>
            </a:r>
            <a:r>
              <a:rPr lang="en-GB" sz="1800" dirty="0" smtClean="0">
                <a:solidFill>
                  <a:srgbClr val="C00000"/>
                </a:solidFill>
              </a:rPr>
              <a:t>d1</a:t>
            </a:r>
            <a:r>
              <a:rPr lang="en-GB" sz="1800" dirty="0" smtClean="0">
                <a:solidFill>
                  <a:srgbClr val="0000FF"/>
                </a:solidFill>
              </a:rPr>
              <a:t> should be given as inputs.  </a:t>
            </a:r>
          </a:p>
        </p:txBody>
      </p:sp>
      <p:sp>
        <p:nvSpPr>
          <p:cNvPr id="3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TextBox 6"/>
          <p:cNvSpPr txBox="1"/>
          <p:nvPr/>
        </p:nvSpPr>
        <p:spPr>
          <a:xfrm>
            <a:off x="5250656" y="5744969"/>
            <a:ext cx="3424237" cy="4000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z="2000" i="1">
                <a:solidFill>
                  <a:srgbClr val="000000"/>
                </a:solidFill>
              </a:rPr>
              <a:t>rim area </a:t>
            </a:r>
            <a:r>
              <a:rPr lang="en-US" sz="2000">
                <a:solidFill>
                  <a:srgbClr val="000000"/>
                </a:solidFill>
              </a:rPr>
              <a:t>= </a:t>
            </a:r>
            <a:r>
              <a:rPr lang="en-US" sz="2000">
                <a:solidFill>
                  <a:srgbClr val="000000"/>
                </a:solidFill>
                <a:sym typeface="Symbol" pitchFamily="18" charset="2"/>
              </a:rPr>
              <a:t></a:t>
            </a:r>
            <a:r>
              <a:rPr lang="en-US" sz="2000">
                <a:solidFill>
                  <a:srgbClr val="000000"/>
                </a:solidFill>
              </a:rPr>
              <a:t>(</a:t>
            </a:r>
            <a:r>
              <a:rPr lang="en-US" sz="2000" i="1">
                <a:solidFill>
                  <a:srgbClr val="000000"/>
                </a:solidFill>
              </a:rPr>
              <a:t>d</a:t>
            </a:r>
            <a:r>
              <a:rPr lang="en-US" sz="2000" baseline="-25000">
                <a:solidFill>
                  <a:srgbClr val="000000"/>
                </a:solidFill>
              </a:rPr>
              <a:t>2</a:t>
            </a:r>
            <a:r>
              <a:rPr lang="en-US" sz="2000">
                <a:solidFill>
                  <a:srgbClr val="000000"/>
                </a:solidFill>
              </a:rPr>
              <a:t>/2)</a:t>
            </a:r>
            <a:r>
              <a:rPr lang="en-US" sz="2000" baseline="30000">
                <a:solidFill>
                  <a:srgbClr val="000000"/>
                </a:solidFill>
              </a:rPr>
              <a:t>2</a:t>
            </a:r>
            <a:r>
              <a:rPr lang="en-US" sz="2000">
                <a:solidFill>
                  <a:srgbClr val="000000"/>
                </a:solidFill>
              </a:rPr>
              <a:t> – </a:t>
            </a:r>
            <a:r>
              <a:rPr lang="en-US" sz="2000">
                <a:solidFill>
                  <a:srgbClr val="000000"/>
                </a:solidFill>
                <a:sym typeface="Symbol" pitchFamily="18" charset="2"/>
              </a:rPr>
              <a:t></a:t>
            </a:r>
            <a:r>
              <a:rPr lang="en-US" sz="2000">
                <a:solidFill>
                  <a:srgbClr val="000000"/>
                </a:solidFill>
              </a:rPr>
              <a:t>(</a:t>
            </a:r>
            <a:r>
              <a:rPr lang="en-US" sz="2000" i="1">
                <a:solidFill>
                  <a:srgbClr val="000000"/>
                </a:solidFill>
              </a:rPr>
              <a:t>d</a:t>
            </a:r>
            <a:r>
              <a:rPr lang="en-US" sz="2000" baseline="-25000">
                <a:solidFill>
                  <a:srgbClr val="000000"/>
                </a:solidFill>
              </a:rPr>
              <a:t>1</a:t>
            </a:r>
            <a:r>
              <a:rPr lang="en-US" sz="2000">
                <a:solidFill>
                  <a:srgbClr val="000000"/>
                </a:solidFill>
              </a:rPr>
              <a:t>/2)</a:t>
            </a:r>
            <a:r>
              <a:rPr lang="en-US" sz="2000" baseline="30000">
                <a:solidFill>
                  <a:srgbClr val="000000"/>
                </a:solidFill>
              </a:rPr>
              <a:t>2</a:t>
            </a:r>
            <a:endParaRPr lang="en-SG" sz="2000" baseline="30000">
              <a:solidFill>
                <a:srgbClr val="000000"/>
              </a:solidFill>
            </a:endParaRPr>
          </a:p>
        </p:txBody>
      </p:sp>
      <p:sp>
        <p:nvSpPr>
          <p:cNvPr id="8" name="TextBox 7"/>
          <p:cNvSpPr txBox="1"/>
          <p:nvPr/>
        </p:nvSpPr>
        <p:spPr>
          <a:xfrm>
            <a:off x="1114425" y="3668713"/>
            <a:ext cx="1008063" cy="33972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r>
              <a:rPr lang="en-US" sz="1600">
                <a:solidFill>
                  <a:srgbClr val="000000"/>
                </a:solidFill>
              </a:rPr>
              <a:t>Answer</a:t>
            </a:r>
            <a:endParaRPr lang="en-SG" sz="1600">
              <a:solidFill>
                <a:srgbClr val="000000"/>
              </a:solidFill>
            </a:endParaRPr>
          </a:p>
        </p:txBody>
      </p:sp>
      <p:grpSp>
        <p:nvGrpSpPr>
          <p:cNvPr id="2" name="Group 42"/>
          <p:cNvGrpSpPr>
            <a:grpSpLocks/>
          </p:cNvGrpSpPr>
          <p:nvPr/>
        </p:nvGrpSpPr>
        <p:grpSpPr bwMode="auto">
          <a:xfrm>
            <a:off x="738188" y="4032250"/>
            <a:ext cx="1935162" cy="549275"/>
            <a:chOff x="738555" y="4032740"/>
            <a:chExt cx="1934307" cy="549568"/>
          </a:xfrm>
        </p:grpSpPr>
        <p:sp>
          <p:nvSpPr>
            <p:cNvPr id="9" name="TextBox 8"/>
            <p:cNvSpPr txBox="1"/>
            <p:nvPr/>
          </p:nvSpPr>
          <p:spPr>
            <a:xfrm>
              <a:off x="738555" y="4243991"/>
              <a:ext cx="515709" cy="33831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r>
                <a:rPr lang="en-US" sz="1600">
                  <a:solidFill>
                    <a:srgbClr val="000000"/>
                  </a:solidFill>
                </a:rPr>
                <a:t>qty</a:t>
              </a:r>
              <a:endParaRPr lang="en-SG" sz="1600">
                <a:solidFill>
                  <a:srgbClr val="000000"/>
                </a:solidFill>
              </a:endParaRPr>
            </a:p>
          </p:txBody>
        </p:sp>
        <p:sp>
          <p:nvSpPr>
            <p:cNvPr id="10" name="TextBox 9"/>
            <p:cNvSpPr txBox="1"/>
            <p:nvPr/>
          </p:nvSpPr>
          <p:spPr>
            <a:xfrm>
              <a:off x="1793776" y="4243991"/>
              <a:ext cx="879086" cy="33831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r>
                <a:rPr lang="en-US" sz="1600">
                  <a:solidFill>
                    <a:srgbClr val="000000"/>
                  </a:solidFill>
                </a:rPr>
                <a:t>weight</a:t>
              </a:r>
              <a:endParaRPr lang="en-SG" sz="1600">
                <a:solidFill>
                  <a:srgbClr val="000000"/>
                </a:solidFill>
              </a:endParaRPr>
            </a:p>
          </p:txBody>
        </p:sp>
        <p:cxnSp>
          <p:nvCxnSpPr>
            <p:cNvPr id="22555" name="Straight Arrow Connector 18"/>
            <p:cNvCxnSpPr>
              <a:cxnSpLocks noChangeShapeType="1"/>
              <a:stCxn id="9" idx="0"/>
            </p:cNvCxnSpPr>
            <p:nvPr/>
          </p:nvCxnSpPr>
          <p:spPr bwMode="auto">
            <a:xfrm rot="5400000" flipH="1" flipV="1">
              <a:off x="1154724" y="3874479"/>
              <a:ext cx="211015" cy="527537"/>
            </a:xfrm>
            <a:prstGeom prst="straightConnector1">
              <a:avLst/>
            </a:prstGeom>
            <a:noFill/>
            <a:ln w="12700" cap="sq" algn="ctr">
              <a:solidFill>
                <a:schemeClr val="tx1"/>
              </a:solidFill>
              <a:round/>
              <a:headEnd type="none" w="sm" len="sm"/>
              <a:tailEnd type="arrow" w="med" len="med"/>
            </a:ln>
          </p:spPr>
        </p:cxnSp>
        <p:cxnSp>
          <p:nvCxnSpPr>
            <p:cNvPr id="22556" name="Straight Arrow Connector 20"/>
            <p:cNvCxnSpPr>
              <a:cxnSpLocks noChangeShapeType="1"/>
              <a:stCxn id="10" idx="0"/>
            </p:cNvCxnSpPr>
            <p:nvPr/>
          </p:nvCxnSpPr>
          <p:spPr bwMode="auto">
            <a:xfrm rot="16200000" flipV="1">
              <a:off x="1866902" y="3877407"/>
              <a:ext cx="199292" cy="533401"/>
            </a:xfrm>
            <a:prstGeom prst="straightConnector1">
              <a:avLst/>
            </a:prstGeom>
            <a:noFill/>
            <a:ln w="12700" cap="sq" algn="ctr">
              <a:solidFill>
                <a:schemeClr val="tx1"/>
              </a:solidFill>
              <a:round/>
              <a:headEnd type="none" w="sm" len="sm"/>
              <a:tailEnd type="arrow" w="med" len="med"/>
            </a:ln>
          </p:spPr>
        </p:cxnSp>
      </p:grpSp>
      <p:grpSp>
        <p:nvGrpSpPr>
          <p:cNvPr id="3" name="Group 43"/>
          <p:cNvGrpSpPr>
            <a:grpSpLocks/>
          </p:cNvGrpSpPr>
          <p:nvPr/>
        </p:nvGrpSpPr>
        <p:grpSpPr bwMode="auto">
          <a:xfrm>
            <a:off x="1031875" y="4606925"/>
            <a:ext cx="2109788" cy="584200"/>
            <a:chOff x="1031633" y="4607172"/>
            <a:chExt cx="2110151" cy="584736"/>
          </a:xfrm>
        </p:grpSpPr>
        <p:sp>
          <p:nvSpPr>
            <p:cNvPr id="11" name="TextBox 10"/>
            <p:cNvSpPr txBox="1"/>
            <p:nvPr/>
          </p:nvSpPr>
          <p:spPr>
            <a:xfrm>
              <a:off x="1031633" y="4853461"/>
              <a:ext cx="879626" cy="33844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r>
                <a:rPr lang="en-US" sz="1600">
                  <a:solidFill>
                    <a:srgbClr val="000000"/>
                  </a:solidFill>
                </a:rPr>
                <a:t>volume</a:t>
              </a:r>
              <a:endParaRPr lang="en-SG" sz="1600">
                <a:solidFill>
                  <a:srgbClr val="000000"/>
                </a:solidFill>
              </a:endParaRPr>
            </a:p>
          </p:txBody>
        </p:sp>
        <p:sp>
          <p:nvSpPr>
            <p:cNvPr id="12" name="TextBox 11"/>
            <p:cNvSpPr txBox="1"/>
            <p:nvPr/>
          </p:nvSpPr>
          <p:spPr>
            <a:xfrm>
              <a:off x="2285974" y="4853461"/>
              <a:ext cx="855810" cy="33844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r>
                <a:rPr lang="en-US" sz="1600">
                  <a:solidFill>
                    <a:srgbClr val="000000"/>
                  </a:solidFill>
                </a:rPr>
                <a:t>density</a:t>
              </a:r>
              <a:endParaRPr lang="en-SG" sz="1600">
                <a:solidFill>
                  <a:srgbClr val="000000"/>
                </a:solidFill>
              </a:endParaRPr>
            </a:p>
          </p:txBody>
        </p:sp>
        <p:cxnSp>
          <p:nvCxnSpPr>
            <p:cNvPr id="22551" name="Straight Arrow Connector 27"/>
            <p:cNvCxnSpPr>
              <a:cxnSpLocks noChangeShapeType="1"/>
              <a:stCxn id="11" idx="0"/>
            </p:cNvCxnSpPr>
            <p:nvPr/>
          </p:nvCxnSpPr>
          <p:spPr bwMode="auto">
            <a:xfrm rot="5400000" flipH="1" flipV="1">
              <a:off x="1626579" y="4451841"/>
              <a:ext cx="246182" cy="556844"/>
            </a:xfrm>
            <a:prstGeom prst="straightConnector1">
              <a:avLst/>
            </a:prstGeom>
            <a:noFill/>
            <a:ln w="12700" cap="sq" algn="ctr">
              <a:solidFill>
                <a:schemeClr val="tx1"/>
              </a:solidFill>
              <a:round/>
              <a:headEnd type="none" w="sm" len="sm"/>
              <a:tailEnd type="arrow" w="med" len="med"/>
            </a:ln>
          </p:spPr>
        </p:cxnSp>
        <p:cxnSp>
          <p:nvCxnSpPr>
            <p:cNvPr id="22552" name="Straight Arrow Connector 28"/>
            <p:cNvCxnSpPr>
              <a:cxnSpLocks noChangeShapeType="1"/>
              <a:stCxn id="12" idx="0"/>
            </p:cNvCxnSpPr>
            <p:nvPr/>
          </p:nvCxnSpPr>
          <p:spPr bwMode="auto">
            <a:xfrm rot="16200000" flipV="1">
              <a:off x="2370995" y="4510455"/>
              <a:ext cx="246182" cy="439615"/>
            </a:xfrm>
            <a:prstGeom prst="straightConnector1">
              <a:avLst/>
            </a:prstGeom>
            <a:noFill/>
            <a:ln w="12700" cap="sq" algn="ctr">
              <a:solidFill>
                <a:schemeClr val="tx1"/>
              </a:solidFill>
              <a:round/>
              <a:headEnd type="none" w="sm" len="sm"/>
              <a:tailEnd type="arrow" w="med" len="med"/>
            </a:ln>
          </p:spPr>
        </p:cxnSp>
      </p:grpSp>
      <p:grpSp>
        <p:nvGrpSpPr>
          <p:cNvPr id="4" name="Group 44"/>
          <p:cNvGrpSpPr>
            <a:grpSpLocks/>
          </p:cNvGrpSpPr>
          <p:nvPr/>
        </p:nvGrpSpPr>
        <p:grpSpPr bwMode="auto">
          <a:xfrm>
            <a:off x="398463" y="5229225"/>
            <a:ext cx="2286000" cy="584200"/>
            <a:chOff x="398585" y="5228496"/>
            <a:chExt cx="2286000" cy="584735"/>
          </a:xfrm>
        </p:grpSpPr>
        <p:sp>
          <p:nvSpPr>
            <p:cNvPr id="13" name="TextBox 12"/>
            <p:cNvSpPr txBox="1"/>
            <p:nvPr/>
          </p:nvSpPr>
          <p:spPr>
            <a:xfrm>
              <a:off x="398585" y="5474784"/>
              <a:ext cx="1019175" cy="33844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r>
                <a:rPr lang="en-US" sz="1600">
                  <a:solidFill>
                    <a:srgbClr val="000000"/>
                  </a:solidFill>
                </a:rPr>
                <a:t>rim area</a:t>
              </a:r>
              <a:endParaRPr lang="en-SG" sz="1600">
                <a:solidFill>
                  <a:srgbClr val="000000"/>
                </a:solidFill>
              </a:endParaRPr>
            </a:p>
          </p:txBody>
        </p:sp>
        <p:sp>
          <p:nvSpPr>
            <p:cNvPr id="14" name="TextBox 13"/>
            <p:cNvSpPr txBox="1"/>
            <p:nvPr/>
          </p:nvSpPr>
          <p:spPr>
            <a:xfrm>
              <a:off x="1617785" y="5474784"/>
              <a:ext cx="1066800" cy="33844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r>
                <a:rPr lang="en-US" sz="1600">
                  <a:solidFill>
                    <a:srgbClr val="000000"/>
                  </a:solidFill>
                </a:rPr>
                <a:t>thickness</a:t>
              </a:r>
              <a:endParaRPr lang="en-SG" sz="1600">
                <a:solidFill>
                  <a:srgbClr val="000000"/>
                </a:solidFill>
              </a:endParaRPr>
            </a:p>
          </p:txBody>
        </p:sp>
        <p:cxnSp>
          <p:nvCxnSpPr>
            <p:cNvPr id="22547" name="Straight Arrow Connector 31"/>
            <p:cNvCxnSpPr>
              <a:cxnSpLocks noChangeShapeType="1"/>
              <a:stCxn id="13" idx="0"/>
            </p:cNvCxnSpPr>
            <p:nvPr/>
          </p:nvCxnSpPr>
          <p:spPr bwMode="auto">
            <a:xfrm rot="5400000" flipH="1" flipV="1">
              <a:off x="1011117" y="5125918"/>
              <a:ext cx="246182" cy="451337"/>
            </a:xfrm>
            <a:prstGeom prst="straightConnector1">
              <a:avLst/>
            </a:prstGeom>
            <a:noFill/>
            <a:ln w="12700" cap="sq" algn="ctr">
              <a:solidFill>
                <a:schemeClr val="tx1"/>
              </a:solidFill>
              <a:round/>
              <a:headEnd type="none" w="sm" len="sm"/>
              <a:tailEnd type="arrow" w="med" len="med"/>
            </a:ln>
          </p:spPr>
        </p:cxnSp>
        <p:cxnSp>
          <p:nvCxnSpPr>
            <p:cNvPr id="22548" name="Straight Arrow Connector 32"/>
            <p:cNvCxnSpPr>
              <a:cxnSpLocks noChangeShapeType="1"/>
              <a:stCxn id="14" idx="0"/>
            </p:cNvCxnSpPr>
            <p:nvPr/>
          </p:nvCxnSpPr>
          <p:spPr bwMode="auto">
            <a:xfrm rot="16200000" flipV="1">
              <a:off x="1726226" y="5049718"/>
              <a:ext cx="234459" cy="615460"/>
            </a:xfrm>
            <a:prstGeom prst="straightConnector1">
              <a:avLst/>
            </a:prstGeom>
            <a:noFill/>
            <a:ln w="12700" cap="sq" algn="ctr">
              <a:solidFill>
                <a:schemeClr val="tx1"/>
              </a:solidFill>
              <a:round/>
              <a:headEnd type="none" w="sm" len="sm"/>
              <a:tailEnd type="arrow" w="med" len="med"/>
            </a:ln>
          </p:spPr>
        </p:cxnSp>
      </p:grpSp>
      <p:grpSp>
        <p:nvGrpSpPr>
          <p:cNvPr id="5" name="Group 45"/>
          <p:cNvGrpSpPr>
            <a:grpSpLocks/>
          </p:cNvGrpSpPr>
          <p:nvPr/>
        </p:nvGrpSpPr>
        <p:grpSpPr bwMode="auto">
          <a:xfrm>
            <a:off x="234950" y="5813425"/>
            <a:ext cx="1358900" cy="609600"/>
            <a:chOff x="234462" y="5813232"/>
            <a:chExt cx="1359877" cy="609600"/>
          </a:xfrm>
        </p:grpSpPr>
        <p:sp>
          <p:nvSpPr>
            <p:cNvPr id="15" name="TextBox 14"/>
            <p:cNvSpPr txBox="1"/>
            <p:nvPr/>
          </p:nvSpPr>
          <p:spPr>
            <a:xfrm>
              <a:off x="234462" y="6084695"/>
              <a:ext cx="481359" cy="33813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r>
                <a:rPr lang="en-US" sz="1600">
                  <a:solidFill>
                    <a:srgbClr val="000000"/>
                  </a:solidFill>
                </a:rPr>
                <a:t>d2</a:t>
              </a:r>
              <a:endParaRPr lang="en-SG" sz="1600">
                <a:solidFill>
                  <a:srgbClr val="000000"/>
                </a:solidFill>
              </a:endParaRPr>
            </a:p>
          </p:txBody>
        </p:sp>
        <p:sp>
          <p:nvSpPr>
            <p:cNvPr id="17" name="TextBox 16"/>
            <p:cNvSpPr txBox="1"/>
            <p:nvPr/>
          </p:nvSpPr>
          <p:spPr>
            <a:xfrm>
              <a:off x="1112981" y="6084695"/>
              <a:ext cx="481358" cy="33813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r>
                <a:rPr lang="en-US" sz="1600">
                  <a:solidFill>
                    <a:srgbClr val="000000"/>
                  </a:solidFill>
                </a:rPr>
                <a:t>d1</a:t>
              </a:r>
              <a:endParaRPr lang="en-SG" sz="1600">
                <a:solidFill>
                  <a:srgbClr val="000000"/>
                </a:solidFill>
              </a:endParaRPr>
            </a:p>
          </p:txBody>
        </p:sp>
        <p:cxnSp>
          <p:nvCxnSpPr>
            <p:cNvPr id="22543" name="Straight Arrow Connector 35"/>
            <p:cNvCxnSpPr>
              <a:cxnSpLocks noChangeShapeType="1"/>
              <a:stCxn id="15" idx="0"/>
              <a:endCxn id="13" idx="2"/>
            </p:cNvCxnSpPr>
            <p:nvPr/>
          </p:nvCxnSpPr>
          <p:spPr bwMode="auto">
            <a:xfrm rot="5400000" flipH="1" flipV="1">
              <a:off x="556139" y="5731878"/>
              <a:ext cx="271047" cy="433755"/>
            </a:xfrm>
            <a:prstGeom prst="straightConnector1">
              <a:avLst/>
            </a:prstGeom>
            <a:noFill/>
            <a:ln w="12700" cap="sq" algn="ctr">
              <a:solidFill>
                <a:schemeClr val="tx1"/>
              </a:solidFill>
              <a:round/>
              <a:headEnd type="none" w="sm" len="sm"/>
              <a:tailEnd type="arrow" w="med" len="med"/>
            </a:ln>
          </p:spPr>
        </p:cxnSp>
        <p:cxnSp>
          <p:nvCxnSpPr>
            <p:cNvPr id="22544" name="Straight Arrow Connector 36"/>
            <p:cNvCxnSpPr>
              <a:cxnSpLocks noChangeShapeType="1"/>
              <a:stCxn id="17" idx="0"/>
            </p:cNvCxnSpPr>
            <p:nvPr/>
          </p:nvCxnSpPr>
          <p:spPr bwMode="auto">
            <a:xfrm rot="16200000" flipV="1">
              <a:off x="1022842" y="5753104"/>
              <a:ext cx="257905" cy="404444"/>
            </a:xfrm>
            <a:prstGeom prst="straightConnector1">
              <a:avLst/>
            </a:prstGeom>
            <a:noFill/>
            <a:ln w="12700" cap="sq" algn="ctr">
              <a:solidFill>
                <a:schemeClr val="tx1"/>
              </a:solidFill>
              <a:round/>
              <a:headEnd type="none" w="sm" len="sm"/>
              <a:tailEnd type="arrow" w="med" len="med"/>
            </a:ln>
          </p:spPr>
        </p:cxnSp>
      </p:grpSp>
      <p:sp>
        <p:nvSpPr>
          <p:cNvPr id="16" name="Title 15"/>
          <p:cNvSpPr>
            <a:spLocks noGrp="1"/>
          </p:cNvSpPr>
          <p:nvPr>
            <p:ph type="title"/>
          </p:nvPr>
        </p:nvSpPr>
        <p:spPr/>
        <p:txBody>
          <a:bodyPr/>
          <a:lstStyle/>
          <a:p>
            <a:r>
              <a:rPr lang="en-GB" dirty="0" smtClean="0"/>
              <a:t>2. </a:t>
            </a:r>
            <a:r>
              <a:rPr lang="en-GB" dirty="0"/>
              <a:t>Demo: Top-down Design (2/6)</a:t>
            </a:r>
            <a:endParaRPr lang="en-SG" dirty="0"/>
          </a:p>
        </p:txBody>
      </p:sp>
      <p:sp>
        <p:nvSpPr>
          <p:cNvPr id="31"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30</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1"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par>
                                <p:cTn id="22" presetID="1" presetClass="entr" presetSubtype="0" fill="hold"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673100" y="1313171"/>
            <a:ext cx="7948613" cy="769441"/>
          </a:xfrm>
        </p:spPr>
        <p:txBody>
          <a:bodyPr>
            <a:spAutoFit/>
          </a:bodyPr>
          <a:lstStyle/>
          <a:p>
            <a:pPr marL="457200" indent="-457200" eaLnBrk="1" hangingPunct="1">
              <a:buSzPct val="120000"/>
              <a:buFont typeface="Wingdings" pitchFamily="2" charset="2"/>
              <a:buNone/>
            </a:pPr>
            <a:r>
              <a:rPr lang="en-GB" sz="2400" b="1" dirty="0" smtClean="0">
                <a:solidFill>
                  <a:srgbClr val="006600"/>
                </a:solidFill>
              </a:rPr>
              <a:t>Analysis:</a:t>
            </a:r>
          </a:p>
          <a:p>
            <a:pPr marL="457200" indent="-457200" eaLnBrk="1" hangingPunct="1">
              <a:spcBef>
                <a:spcPct val="0"/>
              </a:spcBef>
              <a:buSzPct val="120000"/>
              <a:buFontTx/>
              <a:buChar char="-"/>
            </a:pPr>
            <a:r>
              <a:rPr lang="en-GB" sz="2000" dirty="0" smtClean="0">
                <a:solidFill>
                  <a:srgbClr val="0000FF"/>
                </a:solidFill>
              </a:rPr>
              <a:t>We define what the inputs and outputs are</a:t>
            </a:r>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 name="Title 1"/>
          <p:cNvSpPr>
            <a:spLocks noGrp="1"/>
          </p:cNvSpPr>
          <p:nvPr>
            <p:ph type="title"/>
          </p:nvPr>
        </p:nvSpPr>
        <p:spPr/>
        <p:txBody>
          <a:bodyPr/>
          <a:lstStyle/>
          <a:p>
            <a:r>
              <a:rPr lang="en-GB" dirty="0" smtClean="0"/>
              <a:t>2. </a:t>
            </a:r>
            <a:r>
              <a:rPr lang="en-GB" dirty="0"/>
              <a:t>Demo: Top-down Design (3/6)</a:t>
            </a:r>
            <a:endParaRPr lang="en-SG" dirty="0"/>
          </a:p>
        </p:txBody>
      </p:sp>
      <p:sp>
        <p:nvSpPr>
          <p:cNvPr id="10"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31</a:t>
            </a:fld>
            <a:endParaRPr lang="en-US" sz="1000" dirty="0">
              <a:solidFill>
                <a:srgbClr val="000000"/>
              </a:solidFill>
            </a:endParaRPr>
          </a:p>
        </p:txBody>
      </p:sp>
      <p:sp>
        <p:nvSpPr>
          <p:cNvPr id="7" name="Rectangle 3"/>
          <p:cNvSpPr txBox="1">
            <a:spLocks noChangeArrowheads="1"/>
          </p:cNvSpPr>
          <p:nvPr/>
        </p:nvSpPr>
        <p:spPr bwMode="auto">
          <a:xfrm>
            <a:off x="673101" y="2191566"/>
            <a:ext cx="7948800" cy="38779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marL="457200" indent="-457200">
              <a:buSzPct val="120000"/>
              <a:buNone/>
            </a:pPr>
            <a:r>
              <a:rPr lang="en-GB" b="1" dirty="0" smtClean="0">
                <a:solidFill>
                  <a:srgbClr val="006600"/>
                </a:solidFill>
              </a:rPr>
              <a:t>Design</a:t>
            </a:r>
            <a:r>
              <a:rPr lang="en-GB" b="1" dirty="0">
                <a:solidFill>
                  <a:srgbClr val="006600"/>
                </a:solidFill>
              </a:rPr>
              <a:t>:</a:t>
            </a:r>
            <a:r>
              <a:rPr lang="en-GB" dirty="0">
                <a:solidFill>
                  <a:srgbClr val="006600"/>
                </a:solidFill>
              </a:rPr>
              <a:t> </a:t>
            </a:r>
          </a:p>
          <a:p>
            <a:pPr marL="457200" indent="-457200">
              <a:spcBef>
                <a:spcPts val="600"/>
              </a:spcBef>
              <a:buClr>
                <a:schemeClr val="bg2"/>
              </a:buClr>
              <a:buSzPct val="120000"/>
              <a:buFontTx/>
              <a:buChar char="-"/>
            </a:pPr>
            <a:r>
              <a:rPr lang="en-GB" sz="2000" dirty="0"/>
              <a:t>Algorithm (expressed in words): </a:t>
            </a:r>
          </a:p>
          <a:p>
            <a:pPr marL="857250" lvl="1" indent="-317500">
              <a:spcBef>
                <a:spcPts val="600"/>
              </a:spcBef>
              <a:buSzPct val="100000"/>
              <a:buFont typeface="Wingdings" pitchFamily="2" charset="2"/>
              <a:buAutoNum type="arabicPeriod"/>
            </a:pPr>
            <a:r>
              <a:rPr lang="en-GB" sz="1800" dirty="0"/>
              <a:t>Read in all the necessary inputs (</a:t>
            </a:r>
            <a:r>
              <a:rPr lang="en-GB" sz="1800" dirty="0" err="1">
                <a:solidFill>
                  <a:srgbClr val="C00000"/>
                </a:solidFill>
              </a:rPr>
              <a:t>qty</a:t>
            </a:r>
            <a:r>
              <a:rPr lang="en-GB" sz="1800" dirty="0"/>
              <a:t>, </a:t>
            </a:r>
            <a:r>
              <a:rPr lang="en-GB" sz="1800" dirty="0">
                <a:solidFill>
                  <a:srgbClr val="C00000"/>
                </a:solidFill>
              </a:rPr>
              <a:t>density</a:t>
            </a:r>
            <a:r>
              <a:rPr lang="en-GB" sz="1800" dirty="0"/>
              <a:t>, </a:t>
            </a:r>
            <a:r>
              <a:rPr lang="en-GB" sz="1800" dirty="0">
                <a:solidFill>
                  <a:srgbClr val="C00000"/>
                </a:solidFill>
              </a:rPr>
              <a:t>thickness</a:t>
            </a:r>
            <a:r>
              <a:rPr lang="en-GB" sz="1800" dirty="0"/>
              <a:t>, </a:t>
            </a:r>
            <a:r>
              <a:rPr lang="en-GB" sz="1800" dirty="0">
                <a:solidFill>
                  <a:srgbClr val="C00000"/>
                </a:solidFill>
              </a:rPr>
              <a:t>d2</a:t>
            </a:r>
            <a:r>
              <a:rPr lang="en-GB" sz="1800" dirty="0"/>
              <a:t>, </a:t>
            </a:r>
            <a:r>
              <a:rPr lang="en-GB" sz="1800" dirty="0">
                <a:solidFill>
                  <a:srgbClr val="C00000"/>
                </a:solidFill>
              </a:rPr>
              <a:t>d1</a:t>
            </a:r>
            <a:r>
              <a:rPr lang="en-GB" sz="1800" dirty="0"/>
              <a:t>)</a:t>
            </a:r>
          </a:p>
          <a:p>
            <a:pPr marL="857250" lvl="1" indent="-317500">
              <a:spcBef>
                <a:spcPts val="600"/>
              </a:spcBef>
              <a:buSzPct val="100000"/>
              <a:buFont typeface="Wingdings" pitchFamily="2" charset="2"/>
              <a:buAutoNum type="arabicPeriod"/>
            </a:pPr>
            <a:r>
              <a:rPr lang="en-GB" sz="1800" dirty="0"/>
              <a:t>Compute weight of a single washer</a:t>
            </a:r>
          </a:p>
          <a:p>
            <a:pPr marL="1430338" lvl="2" indent="-446088">
              <a:spcBef>
                <a:spcPts val="600"/>
              </a:spcBef>
              <a:buSzPct val="120000"/>
              <a:buNone/>
            </a:pPr>
            <a:r>
              <a:rPr lang="en-GB" sz="1600" dirty="0"/>
              <a:t>2.1	Compute the </a:t>
            </a:r>
            <a:r>
              <a:rPr lang="en-GB" sz="1600" dirty="0">
                <a:solidFill>
                  <a:srgbClr val="0000FF"/>
                </a:solidFill>
              </a:rPr>
              <a:t>area of the (small) hole </a:t>
            </a:r>
            <a:r>
              <a:rPr lang="en-GB" sz="1600" dirty="0"/>
              <a:t>using </a:t>
            </a:r>
            <a:r>
              <a:rPr lang="en-GB" sz="1600" dirty="0">
                <a:solidFill>
                  <a:srgbClr val="C00000"/>
                </a:solidFill>
              </a:rPr>
              <a:t>d1</a:t>
            </a:r>
          </a:p>
          <a:p>
            <a:pPr marL="1430338" lvl="2" indent="-446088">
              <a:spcBef>
                <a:spcPts val="600"/>
              </a:spcBef>
              <a:buSzPct val="120000"/>
              <a:buNone/>
            </a:pPr>
            <a:r>
              <a:rPr lang="en-GB" sz="1600" dirty="0"/>
              <a:t>2.2	Compute the </a:t>
            </a:r>
            <a:r>
              <a:rPr lang="en-GB" sz="1600" dirty="0">
                <a:solidFill>
                  <a:srgbClr val="0000FF"/>
                </a:solidFill>
              </a:rPr>
              <a:t>area of the (big) circle </a:t>
            </a:r>
            <a:r>
              <a:rPr lang="en-GB" sz="1600" dirty="0"/>
              <a:t>using </a:t>
            </a:r>
            <a:r>
              <a:rPr lang="en-GB" sz="1600" dirty="0">
                <a:solidFill>
                  <a:srgbClr val="C00000"/>
                </a:solidFill>
              </a:rPr>
              <a:t>d2</a:t>
            </a:r>
          </a:p>
          <a:p>
            <a:pPr marL="1430338" lvl="2" indent="-446088">
              <a:spcBef>
                <a:spcPts val="600"/>
              </a:spcBef>
              <a:buSzPct val="120000"/>
              <a:buNone/>
            </a:pPr>
            <a:r>
              <a:rPr lang="en-GB" sz="1600" dirty="0"/>
              <a:t>2.3	Subtract the </a:t>
            </a:r>
            <a:r>
              <a:rPr lang="en-GB" sz="1600" dirty="0">
                <a:solidFill>
                  <a:srgbClr val="0000FF"/>
                </a:solidFill>
              </a:rPr>
              <a:t>big area</a:t>
            </a:r>
            <a:r>
              <a:rPr lang="en-GB" sz="1600" dirty="0"/>
              <a:t> from the </a:t>
            </a:r>
            <a:r>
              <a:rPr lang="en-GB" sz="1600" dirty="0">
                <a:solidFill>
                  <a:srgbClr val="0000FF"/>
                </a:solidFill>
              </a:rPr>
              <a:t>small area</a:t>
            </a:r>
            <a:r>
              <a:rPr lang="en-GB" sz="1600" dirty="0"/>
              <a:t> to get the </a:t>
            </a:r>
            <a:r>
              <a:rPr lang="en-GB" sz="1600" dirty="0" err="1">
                <a:solidFill>
                  <a:srgbClr val="0000FF"/>
                </a:solidFill>
              </a:rPr>
              <a:t>rim_area</a:t>
            </a:r>
            <a:endParaRPr lang="en-GB" sz="1600" dirty="0">
              <a:solidFill>
                <a:srgbClr val="0000FF"/>
              </a:solidFill>
            </a:endParaRPr>
          </a:p>
          <a:p>
            <a:pPr marL="1430338" lvl="2" indent="-446088">
              <a:spcBef>
                <a:spcPts val="600"/>
              </a:spcBef>
              <a:buSzPct val="120000"/>
              <a:buNone/>
            </a:pPr>
            <a:r>
              <a:rPr lang="en-GB" sz="1600" dirty="0"/>
              <a:t>2.4	Compute </a:t>
            </a:r>
            <a:r>
              <a:rPr lang="en-GB" sz="1600" dirty="0">
                <a:solidFill>
                  <a:srgbClr val="0000FF"/>
                </a:solidFill>
              </a:rPr>
              <a:t>volume </a:t>
            </a:r>
            <a:r>
              <a:rPr lang="en-GB" sz="1600" dirty="0"/>
              <a:t>=</a:t>
            </a:r>
            <a:r>
              <a:rPr lang="en-GB" sz="1600" dirty="0">
                <a:solidFill>
                  <a:srgbClr val="0000FF"/>
                </a:solidFill>
              </a:rPr>
              <a:t> </a:t>
            </a:r>
            <a:r>
              <a:rPr lang="en-GB" sz="1600" dirty="0" err="1">
                <a:solidFill>
                  <a:srgbClr val="0000FF"/>
                </a:solidFill>
              </a:rPr>
              <a:t>rim_area</a:t>
            </a:r>
            <a:r>
              <a:rPr lang="en-GB" sz="1600" dirty="0">
                <a:solidFill>
                  <a:srgbClr val="0000FF"/>
                </a:solidFill>
              </a:rPr>
              <a:t> </a:t>
            </a:r>
            <a:r>
              <a:rPr lang="en-GB" sz="1600" dirty="0">
                <a:sym typeface="Symbol" pitchFamily="18" charset="2"/>
              </a:rPr>
              <a:t></a:t>
            </a:r>
            <a:r>
              <a:rPr lang="en-GB" sz="1600" dirty="0">
                <a:solidFill>
                  <a:srgbClr val="0000FF"/>
                </a:solidFill>
              </a:rPr>
              <a:t> </a:t>
            </a:r>
            <a:r>
              <a:rPr lang="en-GB" sz="1600" dirty="0" smtClean="0">
                <a:solidFill>
                  <a:srgbClr val="C00000"/>
                </a:solidFill>
              </a:rPr>
              <a:t>thickness</a:t>
            </a:r>
          </a:p>
          <a:p>
            <a:pPr marL="1430338" lvl="2" indent="-446088">
              <a:spcBef>
                <a:spcPts val="600"/>
              </a:spcBef>
              <a:buSzPct val="120000"/>
              <a:buNone/>
            </a:pPr>
            <a:r>
              <a:rPr lang="en-GB" sz="1600" dirty="0" smtClean="0"/>
              <a:t>2.5</a:t>
            </a:r>
            <a:r>
              <a:rPr lang="en-GB" sz="1600" dirty="0"/>
              <a:t>	Compute </a:t>
            </a:r>
            <a:r>
              <a:rPr lang="en-GB" sz="1600" dirty="0">
                <a:solidFill>
                  <a:srgbClr val="0000FF"/>
                </a:solidFill>
              </a:rPr>
              <a:t>weight </a:t>
            </a:r>
            <a:r>
              <a:rPr lang="en-GB" sz="1600" dirty="0"/>
              <a:t>=</a:t>
            </a:r>
            <a:r>
              <a:rPr lang="en-GB" sz="1600" dirty="0">
                <a:solidFill>
                  <a:srgbClr val="0000FF"/>
                </a:solidFill>
              </a:rPr>
              <a:t> volume </a:t>
            </a:r>
            <a:r>
              <a:rPr lang="en-GB" sz="1600" dirty="0">
                <a:sym typeface="Symbol" pitchFamily="18" charset="2"/>
              </a:rPr>
              <a:t></a:t>
            </a:r>
            <a:r>
              <a:rPr lang="en-GB" sz="1600" dirty="0">
                <a:solidFill>
                  <a:srgbClr val="0000FF"/>
                </a:solidFill>
              </a:rPr>
              <a:t> </a:t>
            </a:r>
            <a:r>
              <a:rPr lang="en-GB" sz="1600" dirty="0">
                <a:solidFill>
                  <a:srgbClr val="C00000"/>
                </a:solidFill>
              </a:rPr>
              <a:t>density</a:t>
            </a:r>
          </a:p>
          <a:p>
            <a:pPr marL="857250" lvl="1" indent="-317500">
              <a:spcBef>
                <a:spcPts val="600"/>
              </a:spcBef>
              <a:buSzPct val="100000"/>
              <a:buFont typeface="Wingdings" pitchFamily="2" charset="2"/>
              <a:buAutoNum type="arabicPeriod"/>
            </a:pPr>
            <a:r>
              <a:rPr lang="en-GB" sz="1800" dirty="0"/>
              <a:t>Compute the </a:t>
            </a:r>
            <a:r>
              <a:rPr lang="en-GB" sz="1800" dirty="0">
                <a:solidFill>
                  <a:srgbClr val="0000FF"/>
                </a:solidFill>
              </a:rPr>
              <a:t>weight of </a:t>
            </a:r>
            <a:r>
              <a:rPr lang="en-GB" sz="1800" dirty="0" smtClean="0">
                <a:solidFill>
                  <a:srgbClr val="0000FF"/>
                </a:solidFill>
              </a:rPr>
              <a:t>a specified </a:t>
            </a:r>
            <a:r>
              <a:rPr lang="en-GB" sz="1800" dirty="0">
                <a:solidFill>
                  <a:srgbClr val="0000FF"/>
                </a:solidFill>
              </a:rPr>
              <a:t>number of washer </a:t>
            </a:r>
            <a:r>
              <a:rPr lang="en-GB" sz="1800" dirty="0"/>
              <a:t>= </a:t>
            </a:r>
            <a:r>
              <a:rPr lang="en-GB" sz="1800" dirty="0">
                <a:solidFill>
                  <a:srgbClr val="0000FF"/>
                </a:solidFill>
              </a:rPr>
              <a:t>weight</a:t>
            </a:r>
            <a:r>
              <a:rPr lang="en-GB" sz="1800" dirty="0"/>
              <a:t> </a:t>
            </a:r>
            <a:r>
              <a:rPr lang="en-GB" sz="1800" dirty="0">
                <a:sym typeface="Symbol" pitchFamily="18" charset="2"/>
              </a:rPr>
              <a:t></a:t>
            </a:r>
            <a:r>
              <a:rPr lang="en-GB" sz="1800" dirty="0"/>
              <a:t> </a:t>
            </a:r>
            <a:r>
              <a:rPr lang="en-GB" sz="1800" dirty="0" err="1">
                <a:solidFill>
                  <a:srgbClr val="C00000"/>
                </a:solidFill>
              </a:rPr>
              <a:t>qty</a:t>
            </a:r>
            <a:endParaRPr lang="en-GB" sz="1800" dirty="0">
              <a:solidFill>
                <a:srgbClr val="C00000"/>
              </a:solidFill>
            </a:endParaRPr>
          </a:p>
          <a:p>
            <a:pPr marL="857250" lvl="1" indent="-317500">
              <a:spcBef>
                <a:spcPts val="600"/>
              </a:spcBef>
              <a:buSzPct val="100000"/>
              <a:buFont typeface="Wingdings" pitchFamily="2" charset="2"/>
              <a:buAutoNum type="arabicPeriod"/>
            </a:pPr>
            <a:r>
              <a:rPr lang="en-GB" sz="1800" dirty="0"/>
              <a:t>Output the</a:t>
            </a:r>
            <a:r>
              <a:rPr lang="en-GB" sz="1800" dirty="0">
                <a:solidFill>
                  <a:srgbClr val="0000FF"/>
                </a:solidFill>
              </a:rPr>
              <a:t> calculated weight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dissolve">
                                      <p:cBhvr>
                                        <p:cTn id="25" dur="500"/>
                                        <p:tgtEl>
                                          <p:spTgt spid="7">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dissolve">
                                      <p:cBhvr>
                                        <p:cTn id="28" dur="500"/>
                                        <p:tgtEl>
                                          <p:spTgt spid="7">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dissolve">
                                      <p:cBhvr>
                                        <p:cTn id="31" dur="500"/>
                                        <p:tgtEl>
                                          <p:spTgt spid="7">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7">
                                            <p:txEl>
                                              <p:pRg st="7" end="7"/>
                                            </p:txEl>
                                          </p:spTgt>
                                        </p:tgtEl>
                                        <p:attrNameLst>
                                          <p:attrName>style.visibility</p:attrName>
                                        </p:attrNameLst>
                                      </p:cBhvr>
                                      <p:to>
                                        <p:strVal val="visible"/>
                                      </p:to>
                                    </p:set>
                                    <p:animEffect transition="in" filter="dissolve">
                                      <p:cBhvr>
                                        <p:cTn id="34" dur="500"/>
                                        <p:tgtEl>
                                          <p:spTgt spid="7">
                                            <p:txEl>
                                              <p:pRg st="7" end="7"/>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dissolve">
                                      <p:cBhvr>
                                        <p:cTn id="37" dur="500"/>
                                        <p:tgtEl>
                                          <p:spTgt spid="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xEl>
                                              <p:pRg st="9" end="9"/>
                                            </p:txEl>
                                          </p:spTgt>
                                        </p:tgtEl>
                                        <p:attrNameLst>
                                          <p:attrName>style.visibility</p:attrName>
                                        </p:attrNameLst>
                                      </p:cBhvr>
                                      <p:to>
                                        <p:strVal val="visible"/>
                                      </p:to>
                                    </p:set>
                                    <p:animEffect transition="in" filter="dissolve">
                                      <p:cBhvr>
                                        <p:cTn id="42" dur="500"/>
                                        <p:tgtEl>
                                          <p:spTgt spid="7">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dissolve">
                                      <p:cBhvr>
                                        <p:cTn id="4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673100" y="1223963"/>
            <a:ext cx="7948613" cy="830997"/>
          </a:xfrm>
        </p:spPr>
        <p:txBody>
          <a:bodyPr>
            <a:spAutoFit/>
          </a:bodyPr>
          <a:lstStyle/>
          <a:p>
            <a:pPr marL="457200" indent="-457200" eaLnBrk="1" hangingPunct="1">
              <a:buSzPct val="120000"/>
              <a:buFont typeface="Wingdings" pitchFamily="2" charset="2"/>
              <a:buNone/>
            </a:pPr>
            <a:r>
              <a:rPr lang="en-GB" sz="2400" b="1" dirty="0" smtClean="0">
                <a:solidFill>
                  <a:srgbClr val="006600"/>
                </a:solidFill>
              </a:rPr>
              <a:t>Desig</a:t>
            </a:r>
            <a:r>
              <a:rPr lang="en-GB" b="1" dirty="0">
                <a:solidFill>
                  <a:srgbClr val="006600"/>
                </a:solidFill>
              </a:rPr>
              <a:t>n:</a:t>
            </a:r>
          </a:p>
          <a:p>
            <a:pPr marL="457200" indent="-457200" eaLnBrk="1" hangingPunct="1">
              <a:buSzPct val="120000"/>
              <a:buFontTx/>
              <a:buChar char="-"/>
            </a:pPr>
            <a:r>
              <a:rPr lang="en-GB" sz="2000" dirty="0" smtClean="0">
                <a:solidFill>
                  <a:srgbClr val="0000FF"/>
                </a:solidFill>
              </a:rPr>
              <a:t>Algorithm (</a:t>
            </a:r>
            <a:r>
              <a:rPr lang="en-GB" sz="2000" dirty="0" smtClean="0">
                <a:solidFill>
                  <a:schemeClr val="tx1"/>
                </a:solidFill>
              </a:rPr>
              <a:t>expressed in </a:t>
            </a:r>
            <a:r>
              <a:rPr lang="en-GB" sz="2000" dirty="0" smtClean="0">
                <a:solidFill>
                  <a:srgbClr val="0000FF"/>
                </a:solidFill>
              </a:rPr>
              <a:t>Structure Chart</a:t>
            </a:r>
            <a:r>
              <a:rPr lang="en-GB" sz="2000" dirty="0" smtClean="0">
                <a:solidFill>
                  <a:schemeClr val="tx1"/>
                </a:solidFill>
              </a:rPr>
              <a:t>)</a:t>
            </a:r>
          </a:p>
        </p:txBody>
      </p:sp>
      <p:sp>
        <p:nvSpPr>
          <p:cNvPr id="11"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aphicFrame>
        <p:nvGraphicFramePr>
          <p:cNvPr id="8" name="Diagram 7"/>
          <p:cNvGraphicFramePr/>
          <p:nvPr>
            <p:extLst>
              <p:ext uri="{D42A27DB-BD31-4B8C-83A1-F6EECF244321}">
                <p14:modId xmlns:p14="http://schemas.microsoft.com/office/powerpoint/2010/main" val="1019987043"/>
              </p:ext>
            </p:extLst>
          </p:nvPr>
        </p:nvGraphicFramePr>
        <p:xfrm>
          <a:off x="724561" y="2157228"/>
          <a:ext cx="7482468" cy="35934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ounded Rectangle 8"/>
          <p:cNvSpPr/>
          <p:nvPr/>
        </p:nvSpPr>
        <p:spPr>
          <a:xfrm rot="20376120">
            <a:off x="5667011" y="4588187"/>
            <a:ext cx="2451607" cy="919401"/>
          </a:xfrm>
          <a:prstGeom prst="roundRect">
            <a:avLst/>
          </a:prstGeom>
          <a:solidFill>
            <a:schemeClr val="accent5">
              <a:lumMod val="20000"/>
              <a:lumOff val="80000"/>
            </a:schemeClr>
          </a:solidFill>
          <a:ln>
            <a:solidFill>
              <a:srgbClr val="00B050"/>
            </a:solidFill>
          </a:ln>
        </p:spPr>
        <p:txBody>
          <a:bodyPr wrap="square">
            <a:spAutoFit/>
          </a:bodyPr>
          <a:lstStyle/>
          <a:p>
            <a:r>
              <a:rPr lang="en-US" sz="2400" b="1" dirty="0">
                <a:solidFill>
                  <a:srgbClr val="00B050"/>
                </a:solidFill>
                <a:latin typeface="Calibri" pitchFamily="34" charset="0"/>
                <a:cs typeface="Calibri" pitchFamily="34" charset="0"/>
              </a:rPr>
              <a:t>divide and </a:t>
            </a:r>
            <a:r>
              <a:rPr lang="en-US" sz="2400" b="1" dirty="0" smtClean="0">
                <a:solidFill>
                  <a:srgbClr val="00B050"/>
                </a:solidFill>
                <a:latin typeface="Calibri" pitchFamily="34" charset="0"/>
                <a:cs typeface="Calibri" pitchFamily="34" charset="0"/>
              </a:rPr>
              <a:t>conquer strategy</a:t>
            </a:r>
            <a:endParaRPr lang="en-US" sz="2000" b="1" dirty="0">
              <a:solidFill>
                <a:srgbClr val="00B050"/>
              </a:solidFill>
              <a:latin typeface="Calibri" pitchFamily="34" charset="0"/>
              <a:cs typeface="Calibri" pitchFamily="34" charset="0"/>
            </a:endParaRPr>
          </a:p>
        </p:txBody>
      </p:sp>
      <p:sp>
        <p:nvSpPr>
          <p:cNvPr id="2" name="Title 1"/>
          <p:cNvSpPr>
            <a:spLocks noGrp="1"/>
          </p:cNvSpPr>
          <p:nvPr>
            <p:ph type="title"/>
          </p:nvPr>
        </p:nvSpPr>
        <p:spPr/>
        <p:txBody>
          <a:bodyPr/>
          <a:lstStyle/>
          <a:p>
            <a:r>
              <a:rPr lang="en-GB" dirty="0" smtClean="0"/>
              <a:t>2. </a:t>
            </a:r>
            <a:r>
              <a:rPr lang="en-GB" dirty="0"/>
              <a:t>Demo: Top-down Design (4/6)</a:t>
            </a:r>
            <a:endParaRPr lang="en-SG" dirty="0"/>
          </a:p>
        </p:txBody>
      </p:sp>
      <p:sp>
        <p:nvSpPr>
          <p:cNvPr id="12"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32</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78781" y="1257613"/>
            <a:ext cx="8575288" cy="4939814"/>
            <a:chOff x="278781" y="1257613"/>
            <a:chExt cx="8575288" cy="4939814"/>
          </a:xfrm>
        </p:grpSpPr>
        <p:sp>
          <p:nvSpPr>
            <p:cNvPr id="9" name="TextBox 11"/>
            <p:cNvSpPr txBox="1"/>
            <p:nvPr/>
          </p:nvSpPr>
          <p:spPr>
            <a:xfrm>
              <a:off x="278781" y="1257613"/>
              <a:ext cx="8575288" cy="4939814"/>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SG" sz="1500" b="1" dirty="0">
                  <a:solidFill>
                    <a:srgbClr val="6600CC"/>
                  </a:solidFill>
                  <a:latin typeface="Courier New" pitchFamily="49" charset="0"/>
                  <a:cs typeface="Courier New" pitchFamily="49" charset="0"/>
                </a:rPr>
                <a:t>#include </a:t>
              </a:r>
              <a:r>
                <a:rPr lang="en-SG" sz="1500" b="1" dirty="0">
                  <a:solidFill>
                    <a:srgbClr val="006600"/>
                  </a:solidFill>
                  <a:latin typeface="Courier New" pitchFamily="49" charset="0"/>
                  <a:cs typeface="Courier New" pitchFamily="49" charset="0"/>
                </a:rPr>
                <a:t>&lt;</a:t>
              </a:r>
              <a:r>
                <a:rPr lang="en-SG" sz="1500" b="1" dirty="0" err="1">
                  <a:solidFill>
                    <a:srgbClr val="006600"/>
                  </a:solidFill>
                  <a:latin typeface="Courier New" pitchFamily="49" charset="0"/>
                  <a:cs typeface="Courier New" pitchFamily="49" charset="0"/>
                </a:rPr>
                <a:t>stdio.h</a:t>
              </a:r>
              <a:r>
                <a:rPr lang="en-SG" sz="1500" b="1" dirty="0">
                  <a:solidFill>
                    <a:srgbClr val="006600"/>
                  </a:solidFill>
                  <a:latin typeface="Courier New" pitchFamily="49" charset="0"/>
                  <a:cs typeface="Courier New" pitchFamily="49" charset="0"/>
                </a:rPr>
                <a:t>&gt;</a:t>
              </a:r>
            </a:p>
            <a:p>
              <a:pPr eaLnBrk="1" hangingPunct="1">
                <a:defRPr/>
              </a:pPr>
              <a:r>
                <a:rPr lang="en-SG" b="1" dirty="0">
                  <a:solidFill>
                    <a:srgbClr val="6600CC"/>
                  </a:solidFill>
                  <a:latin typeface="Courier New" pitchFamily="49" charset="0"/>
                  <a:cs typeface="Courier New" pitchFamily="49" charset="0"/>
                </a:rPr>
                <a:t>#include </a:t>
              </a:r>
              <a:r>
                <a:rPr lang="en-SG" b="1" dirty="0">
                  <a:solidFill>
                    <a:srgbClr val="006600"/>
                  </a:solidFill>
                  <a:latin typeface="Courier New" pitchFamily="49" charset="0"/>
                  <a:cs typeface="Courier New" pitchFamily="49" charset="0"/>
                </a:rPr>
                <a:t>&lt;</a:t>
              </a:r>
              <a:r>
                <a:rPr lang="en-SG" b="1" dirty="0" err="1">
                  <a:solidFill>
                    <a:srgbClr val="006600"/>
                  </a:solidFill>
                  <a:latin typeface="Courier New" pitchFamily="49" charset="0"/>
                  <a:cs typeface="Courier New" pitchFamily="49" charset="0"/>
                </a:rPr>
                <a:t>math.h</a:t>
              </a:r>
              <a:r>
                <a:rPr lang="en-SG" b="1" dirty="0">
                  <a:solidFill>
                    <a:srgbClr val="006600"/>
                  </a:solidFill>
                  <a:latin typeface="Courier New" pitchFamily="49" charset="0"/>
                  <a:cs typeface="Courier New" pitchFamily="49" charset="0"/>
                </a:rPr>
                <a:t>&gt;</a:t>
              </a:r>
            </a:p>
            <a:p>
              <a:pPr eaLnBrk="1" hangingPunct="1">
                <a:defRPr/>
              </a:pPr>
              <a:r>
                <a:rPr lang="en-US" sz="1500" b="1" dirty="0">
                  <a:solidFill>
                    <a:srgbClr val="6600CC"/>
                  </a:solidFill>
                  <a:latin typeface="Courier New" pitchFamily="49" charset="0"/>
                  <a:cs typeface="Courier New" pitchFamily="49" charset="0"/>
                </a:rPr>
                <a:t>#define</a:t>
              </a:r>
              <a:r>
                <a:rPr lang="en-US" sz="1500" b="1" dirty="0" smtClean="0">
                  <a:solidFill>
                    <a:srgbClr val="000000"/>
                  </a:solidFill>
                  <a:latin typeface="Courier New" pitchFamily="49" charset="0"/>
                  <a:cs typeface="Courier New" pitchFamily="49" charset="0"/>
                </a:rPr>
                <a:t> </a:t>
              </a:r>
              <a:r>
                <a:rPr lang="en-US" sz="1500" b="1" dirty="0">
                  <a:solidFill>
                    <a:srgbClr val="6600CC"/>
                  </a:solidFill>
                  <a:latin typeface="Courier New" pitchFamily="49" charset="0"/>
                  <a:cs typeface="Courier New" pitchFamily="49" charset="0"/>
                </a:rPr>
                <a:t>PI</a:t>
              </a:r>
              <a:r>
                <a:rPr lang="en-US" sz="1500" b="1" dirty="0" smtClean="0">
                  <a:solidFill>
                    <a:srgbClr val="000000"/>
                  </a:solidFill>
                  <a:latin typeface="Courier New" pitchFamily="49" charset="0"/>
                  <a:cs typeface="Courier New" pitchFamily="49" charset="0"/>
                </a:rPr>
                <a:t> </a:t>
              </a:r>
              <a:r>
                <a:rPr lang="en-SG" sz="1500" b="1" dirty="0" smtClean="0">
                  <a:solidFill>
                    <a:srgbClr val="006600"/>
                  </a:solidFill>
                  <a:latin typeface="Courier New" pitchFamily="49" charset="0"/>
                  <a:cs typeface="Courier New" pitchFamily="49" charset="0"/>
                </a:rPr>
                <a:t>3.14159</a:t>
              </a:r>
            </a:p>
            <a:p>
              <a:pPr eaLnBrk="1" hangingPunct="1">
                <a:defRPr/>
              </a:pPr>
              <a:endParaRPr lang="en-SG" sz="1500" b="1" dirty="0">
                <a:solidFill>
                  <a:srgbClr val="000000"/>
                </a:solidFill>
                <a:latin typeface="Courier New" pitchFamily="49" charset="0"/>
                <a:cs typeface="Courier New" pitchFamily="49" charset="0"/>
              </a:endParaRPr>
            </a:p>
            <a:p>
              <a:pPr eaLnBrk="1" hangingPunct="1">
                <a:defRPr/>
              </a:pPr>
              <a:r>
                <a:rPr lang="en-SG" sz="1500" b="1" dirty="0" err="1">
                  <a:solidFill>
                    <a:srgbClr val="0000FF"/>
                  </a:solidFill>
                  <a:latin typeface="Courier New" pitchFamily="49" charset="0"/>
                  <a:cs typeface="Courier New" pitchFamily="49" charset="0"/>
                </a:rPr>
                <a:t>int</a:t>
              </a:r>
              <a:r>
                <a:rPr lang="en-SG" sz="1500" b="1" dirty="0">
                  <a:solidFill>
                    <a:srgbClr val="000000"/>
                  </a:solidFill>
                  <a:latin typeface="Courier New" pitchFamily="49" charset="0"/>
                  <a:cs typeface="Courier New" pitchFamily="49" charset="0"/>
                </a:rPr>
                <a:t> main(</a:t>
              </a:r>
              <a:r>
                <a:rPr lang="en-SG" sz="1500" b="1" dirty="0">
                  <a:solidFill>
                    <a:srgbClr val="0000FF"/>
                  </a:solidFill>
                  <a:latin typeface="Courier New" pitchFamily="49" charset="0"/>
                  <a:cs typeface="Courier New" pitchFamily="49" charset="0"/>
                </a:rPr>
                <a:t>void</a:t>
              </a:r>
              <a:r>
                <a:rPr lang="en-SG" sz="1500" b="1" dirty="0">
                  <a:solidFill>
                    <a:srgbClr val="000000"/>
                  </a:solidFill>
                  <a:latin typeface="Courier New" pitchFamily="49" charset="0"/>
                  <a:cs typeface="Courier New" pitchFamily="49" charset="0"/>
                </a:rPr>
                <a:t>)</a:t>
              </a:r>
            </a:p>
            <a:p>
              <a:pPr eaLnBrk="1" hangingPunct="1">
                <a:defRPr/>
              </a:pPr>
              <a:r>
                <a:rPr lang="en-SG" sz="1500" b="1" dirty="0">
                  <a:solidFill>
                    <a:srgbClr val="000000"/>
                  </a:solidFill>
                  <a:latin typeface="Courier New" pitchFamily="49" charset="0"/>
                  <a:cs typeface="Courier New" pitchFamily="49" charset="0"/>
                </a:rPr>
                <a:t>{</a:t>
              </a:r>
            </a:p>
            <a:p>
              <a:pPr eaLnBrk="1" hangingPunct="1">
                <a:defRPr/>
              </a:pPr>
              <a:r>
                <a:rPr lang="en-SG" sz="1500" b="1" dirty="0">
                  <a:solidFill>
                    <a:srgbClr val="000000"/>
                  </a:solidFill>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double</a:t>
              </a:r>
              <a:r>
                <a:rPr lang="en-SG" sz="1500" b="1" dirty="0">
                  <a:solidFill>
                    <a:srgbClr val="000000"/>
                  </a:solidFill>
                  <a:latin typeface="Courier New" pitchFamily="49" charset="0"/>
                  <a:cs typeface="Courier New" pitchFamily="49" charset="0"/>
                </a:rPr>
                <a:t> d1;            </a:t>
              </a:r>
              <a:r>
                <a:rPr lang="en-SG" sz="1500" b="1" dirty="0">
                  <a:solidFill>
                    <a:srgbClr val="800000"/>
                  </a:solidFill>
                  <a:latin typeface="Courier New" pitchFamily="49" charset="0"/>
                  <a:cs typeface="Courier New" pitchFamily="49" charset="0"/>
                </a:rPr>
                <a:t> // input hole circle diameter</a:t>
              </a:r>
            </a:p>
            <a:p>
              <a:pPr eaLnBrk="1" hangingPunct="1">
                <a:defRPr/>
              </a:pPr>
              <a:r>
                <a:rPr lang="en-SG" sz="1500" b="1" dirty="0">
                  <a:solidFill>
                    <a:srgbClr val="000000"/>
                  </a:solidFill>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double</a:t>
              </a:r>
              <a:r>
                <a:rPr lang="en-SG" sz="1500" b="1" dirty="0">
                  <a:solidFill>
                    <a:srgbClr val="000000"/>
                  </a:solidFill>
                  <a:latin typeface="Courier New" pitchFamily="49" charset="0"/>
                  <a:cs typeface="Courier New" pitchFamily="49" charset="0"/>
                </a:rPr>
                <a:t> d2;             </a:t>
              </a:r>
              <a:r>
                <a:rPr lang="en-SG" sz="1500" b="1" dirty="0">
                  <a:solidFill>
                    <a:srgbClr val="800000"/>
                  </a:solidFill>
                  <a:latin typeface="Courier New" pitchFamily="49" charset="0"/>
                  <a:cs typeface="Courier New" pitchFamily="49" charset="0"/>
                </a:rPr>
                <a:t>// input big circle diameter</a:t>
              </a:r>
            </a:p>
            <a:p>
              <a:pPr eaLnBrk="1" hangingPunct="1">
                <a:defRPr/>
              </a:pPr>
              <a:r>
                <a:rPr lang="en-SG" sz="1500" b="1" dirty="0">
                  <a:solidFill>
                    <a:srgbClr val="000000"/>
                  </a:solidFill>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double</a:t>
              </a:r>
              <a:r>
                <a:rPr lang="en-SG" sz="1500" b="1" dirty="0">
                  <a:solidFill>
                    <a:srgbClr val="000000"/>
                  </a:solidFill>
                  <a:latin typeface="Courier New" pitchFamily="49" charset="0"/>
                  <a:cs typeface="Courier New" pitchFamily="49" charset="0"/>
                </a:rPr>
                <a:t> thickness;      </a:t>
              </a:r>
              <a:r>
                <a:rPr lang="en-SG" sz="1500" b="1" dirty="0">
                  <a:solidFill>
                    <a:srgbClr val="800000"/>
                  </a:solidFill>
                  <a:latin typeface="Courier New" pitchFamily="49" charset="0"/>
                  <a:cs typeface="Courier New" pitchFamily="49" charset="0"/>
                </a:rPr>
                <a:t>// thickness of a washer</a:t>
              </a:r>
            </a:p>
            <a:p>
              <a:pPr eaLnBrk="1" hangingPunct="1">
                <a:defRPr/>
              </a:pPr>
              <a:r>
                <a:rPr lang="en-SG" sz="1500" b="1" dirty="0">
                  <a:solidFill>
                    <a:srgbClr val="000000"/>
                  </a:solidFill>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double</a:t>
              </a:r>
              <a:r>
                <a:rPr lang="en-SG" sz="1500" b="1" dirty="0">
                  <a:solidFill>
                    <a:srgbClr val="000000"/>
                  </a:solidFill>
                  <a:latin typeface="Courier New" pitchFamily="49" charset="0"/>
                  <a:cs typeface="Courier New" pitchFamily="49" charset="0"/>
                </a:rPr>
                <a:t> density;        </a:t>
              </a:r>
              <a:r>
                <a:rPr lang="en-SG" sz="1500" b="1" dirty="0">
                  <a:solidFill>
                    <a:srgbClr val="800000"/>
                  </a:solidFill>
                  <a:latin typeface="Courier New" pitchFamily="49" charset="0"/>
                  <a:cs typeface="Courier New" pitchFamily="49" charset="0"/>
                </a:rPr>
                <a:t>// density of a washer</a:t>
              </a:r>
            </a:p>
            <a:p>
              <a:pPr eaLnBrk="1" hangingPunct="1">
                <a:defRPr/>
              </a:pPr>
              <a:r>
                <a:rPr lang="en-SG" sz="1500" b="1" dirty="0">
                  <a:solidFill>
                    <a:srgbClr val="000000"/>
                  </a:solidFill>
                  <a:latin typeface="Courier New" pitchFamily="49" charset="0"/>
                  <a:cs typeface="Courier New" pitchFamily="49" charset="0"/>
                </a:rPr>
                <a:t>    </a:t>
              </a:r>
              <a:r>
                <a:rPr lang="en-SG" sz="1500" b="1" dirty="0" err="1">
                  <a:solidFill>
                    <a:srgbClr val="0000FF"/>
                  </a:solidFill>
                  <a:latin typeface="Courier New" pitchFamily="49" charset="0"/>
                  <a:cs typeface="Courier New" pitchFamily="49" charset="0"/>
                </a:rPr>
                <a:t>int</a:t>
              </a:r>
              <a:r>
                <a:rPr lang="en-SG" sz="1500" b="1" dirty="0">
                  <a:solidFill>
                    <a:srgbClr val="000000"/>
                  </a:solidFill>
                  <a:latin typeface="Courier New" pitchFamily="49" charset="0"/>
                  <a:cs typeface="Courier New" pitchFamily="49" charset="0"/>
                </a:rPr>
                <a:t>    </a:t>
              </a:r>
              <a:r>
                <a:rPr lang="en-SG" sz="1500" b="1" dirty="0" err="1">
                  <a:solidFill>
                    <a:srgbClr val="000000"/>
                  </a:solidFill>
                  <a:latin typeface="Courier New" pitchFamily="49" charset="0"/>
                  <a:cs typeface="Courier New" pitchFamily="49" charset="0"/>
                </a:rPr>
                <a:t>qty</a:t>
              </a:r>
              <a:r>
                <a:rPr lang="en-SG" sz="1500" b="1" dirty="0">
                  <a:solidFill>
                    <a:srgbClr val="000000"/>
                  </a:solidFill>
                  <a:latin typeface="Courier New" pitchFamily="49" charset="0"/>
                  <a:cs typeface="Courier New" pitchFamily="49" charset="0"/>
                </a:rPr>
                <a:t>;            </a:t>
              </a:r>
              <a:r>
                <a:rPr lang="en-SG" sz="1500" b="1" dirty="0">
                  <a:solidFill>
                    <a:srgbClr val="800000"/>
                  </a:solidFill>
                  <a:latin typeface="Courier New" pitchFamily="49" charset="0"/>
                  <a:cs typeface="Courier New" pitchFamily="49" charset="0"/>
                </a:rPr>
                <a:t>// how many washers?</a:t>
              </a:r>
            </a:p>
            <a:p>
              <a:pPr eaLnBrk="1" hangingPunct="1">
                <a:defRPr/>
              </a:pPr>
              <a:endParaRPr lang="en-SG" sz="1500" b="1" dirty="0">
                <a:solidFill>
                  <a:srgbClr val="000000"/>
                </a:solidFill>
                <a:latin typeface="Courier New" pitchFamily="49" charset="0"/>
                <a:cs typeface="Courier New" pitchFamily="49" charset="0"/>
              </a:endParaRPr>
            </a:p>
            <a:p>
              <a:pPr eaLnBrk="1" hangingPunct="1">
                <a:defRPr/>
              </a:pPr>
              <a:r>
                <a:rPr lang="en-SG" sz="1500" b="1" dirty="0">
                  <a:solidFill>
                    <a:srgbClr val="000000"/>
                  </a:solidFill>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double</a:t>
              </a:r>
              <a:r>
                <a:rPr lang="en-SG" sz="1500" b="1" dirty="0">
                  <a:solidFill>
                    <a:srgbClr val="000000"/>
                  </a:solidFill>
                  <a:latin typeface="Courier New" pitchFamily="49" charset="0"/>
                  <a:cs typeface="Courier New" pitchFamily="49" charset="0"/>
                </a:rPr>
                <a:t> </a:t>
              </a:r>
              <a:r>
                <a:rPr lang="en-SG" sz="1500" b="1" dirty="0" err="1">
                  <a:solidFill>
                    <a:srgbClr val="000000"/>
                  </a:solidFill>
                  <a:latin typeface="Courier New" pitchFamily="49" charset="0"/>
                  <a:cs typeface="Courier New" pitchFamily="49" charset="0"/>
                </a:rPr>
                <a:t>unit_weight</a:t>
              </a:r>
              <a:r>
                <a:rPr lang="en-SG" sz="1500" b="1" dirty="0">
                  <a:solidFill>
                    <a:srgbClr val="000000"/>
                  </a:solidFill>
                  <a:latin typeface="Courier New" pitchFamily="49" charset="0"/>
                  <a:cs typeface="Courier New" pitchFamily="49" charset="0"/>
                </a:rPr>
                <a:t>;    </a:t>
              </a:r>
              <a:r>
                <a:rPr lang="en-SG" sz="1500" b="1" dirty="0">
                  <a:solidFill>
                    <a:srgbClr val="800000"/>
                  </a:solidFill>
                  <a:latin typeface="Courier New" pitchFamily="49" charset="0"/>
                  <a:cs typeface="Courier New" pitchFamily="49" charset="0"/>
                </a:rPr>
                <a:t>// single washer's weight</a:t>
              </a:r>
            </a:p>
            <a:p>
              <a:pPr eaLnBrk="1" hangingPunct="1">
                <a:defRPr/>
              </a:pPr>
              <a:r>
                <a:rPr lang="en-SG" sz="1500" b="1" dirty="0">
                  <a:solidFill>
                    <a:srgbClr val="000000"/>
                  </a:solidFill>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double</a:t>
              </a:r>
              <a:r>
                <a:rPr lang="en-SG" sz="1500" b="1" dirty="0">
                  <a:solidFill>
                    <a:srgbClr val="000000"/>
                  </a:solidFill>
                  <a:latin typeface="Courier New" pitchFamily="49" charset="0"/>
                  <a:cs typeface="Courier New" pitchFamily="49" charset="0"/>
                </a:rPr>
                <a:t> </a:t>
              </a:r>
              <a:r>
                <a:rPr lang="en-SG" sz="1500" b="1" dirty="0" err="1">
                  <a:solidFill>
                    <a:srgbClr val="000000"/>
                  </a:solidFill>
                  <a:latin typeface="Courier New" pitchFamily="49" charset="0"/>
                  <a:cs typeface="Courier New" pitchFamily="49" charset="0"/>
                </a:rPr>
                <a:t>total_weight</a:t>
              </a:r>
              <a:r>
                <a:rPr lang="en-SG" sz="1500" b="1" dirty="0">
                  <a:solidFill>
                    <a:srgbClr val="000000"/>
                  </a:solidFill>
                  <a:latin typeface="Courier New" pitchFamily="49" charset="0"/>
                  <a:cs typeface="Courier New" pitchFamily="49" charset="0"/>
                </a:rPr>
                <a:t>;   </a:t>
              </a:r>
              <a:r>
                <a:rPr lang="en-SG" sz="1500" b="1" dirty="0">
                  <a:solidFill>
                    <a:srgbClr val="800000"/>
                  </a:solidFill>
                  <a:latin typeface="Courier New" pitchFamily="49" charset="0"/>
                  <a:cs typeface="Courier New" pitchFamily="49" charset="0"/>
                </a:rPr>
                <a:t>// a batch of washers' total weight</a:t>
              </a:r>
            </a:p>
            <a:p>
              <a:pPr eaLnBrk="1" hangingPunct="1">
                <a:defRPr/>
              </a:pPr>
              <a:r>
                <a:rPr lang="en-SG" sz="1500" b="1" dirty="0">
                  <a:solidFill>
                    <a:srgbClr val="000000"/>
                  </a:solidFill>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double</a:t>
              </a:r>
              <a:r>
                <a:rPr lang="en-SG" sz="1500" b="1" dirty="0">
                  <a:solidFill>
                    <a:srgbClr val="000000"/>
                  </a:solidFill>
                  <a:latin typeface="Courier New" pitchFamily="49" charset="0"/>
                  <a:cs typeface="Courier New" pitchFamily="49" charset="0"/>
                </a:rPr>
                <a:t> </a:t>
              </a:r>
              <a:r>
                <a:rPr lang="en-SG" sz="1500" b="1" dirty="0" err="1">
                  <a:solidFill>
                    <a:srgbClr val="000000"/>
                  </a:solidFill>
                  <a:latin typeface="Courier New" pitchFamily="49" charset="0"/>
                  <a:cs typeface="Courier New" pitchFamily="49" charset="0"/>
                </a:rPr>
                <a:t>inner_area</a:t>
              </a:r>
              <a:r>
                <a:rPr lang="en-SG" sz="1500" b="1" dirty="0">
                  <a:solidFill>
                    <a:srgbClr val="000000"/>
                  </a:solidFill>
                  <a:latin typeface="Courier New" pitchFamily="49" charset="0"/>
                  <a:cs typeface="Courier New" pitchFamily="49" charset="0"/>
                </a:rPr>
                <a:t>;     </a:t>
              </a:r>
              <a:r>
                <a:rPr lang="en-SG" sz="1500" b="1" dirty="0">
                  <a:solidFill>
                    <a:srgbClr val="800000"/>
                  </a:solidFill>
                  <a:latin typeface="Courier New" pitchFamily="49" charset="0"/>
                  <a:cs typeface="Courier New" pitchFamily="49" charset="0"/>
                </a:rPr>
                <a:t>// area of inner hole</a:t>
              </a:r>
            </a:p>
            <a:p>
              <a:pPr eaLnBrk="1" hangingPunct="1">
                <a:defRPr/>
              </a:pPr>
              <a:r>
                <a:rPr lang="en-SG" sz="1500" b="1" dirty="0">
                  <a:solidFill>
                    <a:srgbClr val="000000"/>
                  </a:solidFill>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double</a:t>
              </a:r>
              <a:r>
                <a:rPr lang="en-SG" sz="1500" b="1" dirty="0">
                  <a:solidFill>
                    <a:srgbClr val="000000"/>
                  </a:solidFill>
                  <a:latin typeface="Courier New" pitchFamily="49" charset="0"/>
                  <a:cs typeface="Courier New" pitchFamily="49" charset="0"/>
                </a:rPr>
                <a:t> </a:t>
              </a:r>
              <a:r>
                <a:rPr lang="en-SG" sz="1500" b="1" dirty="0" err="1">
                  <a:solidFill>
                    <a:srgbClr val="000000"/>
                  </a:solidFill>
                  <a:latin typeface="Courier New" pitchFamily="49" charset="0"/>
                  <a:cs typeface="Courier New" pitchFamily="49" charset="0"/>
                </a:rPr>
                <a:t>outter_area</a:t>
              </a:r>
              <a:r>
                <a:rPr lang="en-SG" sz="1500" b="1" dirty="0">
                  <a:solidFill>
                    <a:srgbClr val="000000"/>
                  </a:solidFill>
                  <a:latin typeface="Courier New" pitchFamily="49" charset="0"/>
                  <a:cs typeface="Courier New" pitchFamily="49" charset="0"/>
                </a:rPr>
                <a:t>;    </a:t>
              </a:r>
              <a:r>
                <a:rPr lang="en-SG" sz="1500" b="1" dirty="0">
                  <a:solidFill>
                    <a:srgbClr val="800000"/>
                  </a:solidFill>
                  <a:latin typeface="Courier New" pitchFamily="49" charset="0"/>
                  <a:cs typeface="Courier New" pitchFamily="49" charset="0"/>
                </a:rPr>
                <a:t>// area of </a:t>
              </a:r>
              <a:r>
                <a:rPr lang="en-SG" sz="1500" b="1" dirty="0" err="1">
                  <a:solidFill>
                    <a:srgbClr val="800000"/>
                  </a:solidFill>
                  <a:latin typeface="Courier New" pitchFamily="49" charset="0"/>
                  <a:cs typeface="Courier New" pitchFamily="49" charset="0"/>
                </a:rPr>
                <a:t>outter</a:t>
              </a:r>
              <a:r>
                <a:rPr lang="en-SG" sz="1500" b="1" dirty="0">
                  <a:solidFill>
                    <a:srgbClr val="800000"/>
                  </a:solidFill>
                  <a:latin typeface="Courier New" pitchFamily="49" charset="0"/>
                  <a:cs typeface="Courier New" pitchFamily="49" charset="0"/>
                </a:rPr>
                <a:t> circle</a:t>
              </a:r>
            </a:p>
            <a:p>
              <a:pPr eaLnBrk="1" hangingPunct="1">
                <a:defRPr/>
              </a:pPr>
              <a:r>
                <a:rPr lang="en-SG" sz="1500" b="1" dirty="0">
                  <a:solidFill>
                    <a:srgbClr val="000000"/>
                  </a:solidFill>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double</a:t>
              </a:r>
              <a:r>
                <a:rPr lang="en-SG" sz="1500" b="1" dirty="0">
                  <a:solidFill>
                    <a:srgbClr val="000000"/>
                  </a:solidFill>
                  <a:latin typeface="Courier New" pitchFamily="49" charset="0"/>
                  <a:cs typeface="Courier New" pitchFamily="49" charset="0"/>
                </a:rPr>
                <a:t> </a:t>
              </a:r>
              <a:r>
                <a:rPr lang="en-SG" sz="1500" b="1" dirty="0" err="1">
                  <a:solidFill>
                    <a:srgbClr val="000000"/>
                  </a:solidFill>
                  <a:latin typeface="Courier New" pitchFamily="49" charset="0"/>
                  <a:cs typeface="Courier New" pitchFamily="49" charset="0"/>
                </a:rPr>
                <a:t>rim_area</a:t>
              </a:r>
              <a:r>
                <a:rPr lang="en-SG" sz="1500" b="1" dirty="0">
                  <a:solidFill>
                    <a:srgbClr val="000000"/>
                  </a:solidFill>
                  <a:latin typeface="Courier New" pitchFamily="49" charset="0"/>
                  <a:cs typeface="Courier New" pitchFamily="49" charset="0"/>
                </a:rPr>
                <a:t>;       </a:t>
              </a:r>
              <a:r>
                <a:rPr lang="en-SG" sz="1500" b="1" dirty="0">
                  <a:solidFill>
                    <a:srgbClr val="800000"/>
                  </a:solidFill>
                  <a:latin typeface="Courier New" pitchFamily="49" charset="0"/>
                  <a:cs typeface="Courier New" pitchFamily="49" charset="0"/>
                </a:rPr>
                <a:t>// single washer's rim area</a:t>
              </a:r>
            </a:p>
            <a:p>
              <a:pPr eaLnBrk="1" hangingPunct="1">
                <a:defRPr/>
              </a:pPr>
              <a:endParaRPr lang="en-US" sz="1500" b="1" dirty="0">
                <a:solidFill>
                  <a:srgbClr val="000000"/>
                </a:solidFill>
                <a:latin typeface="Courier New" pitchFamily="49" charset="0"/>
                <a:cs typeface="Courier New" pitchFamily="49" charset="0"/>
              </a:endParaRPr>
            </a:p>
            <a:p>
              <a:pPr eaLnBrk="1" hangingPunct="1">
                <a:defRPr/>
              </a:pPr>
              <a:r>
                <a:rPr lang="en-US" sz="1500" b="1" dirty="0" smtClean="0">
                  <a:latin typeface="Courier New" pitchFamily="49" charset="0"/>
                  <a:cs typeface="Courier New" pitchFamily="49" charset="0"/>
                </a:rPr>
                <a:t>    </a:t>
              </a:r>
              <a:r>
                <a:rPr lang="en-US" sz="1500" b="1" dirty="0">
                  <a:solidFill>
                    <a:srgbClr val="800000"/>
                  </a:solidFill>
                  <a:latin typeface="Courier New" pitchFamily="49" charset="0"/>
                  <a:cs typeface="Courier New" pitchFamily="49" charset="0"/>
                </a:rPr>
                <a:t>// ask for all the inputs</a:t>
              </a:r>
            </a:p>
            <a:p>
              <a:pPr eaLnBrk="1" hangingPunct="1">
                <a:defRPr/>
              </a:pPr>
              <a:r>
                <a:rPr lang="en-US" sz="1500" b="1" dirty="0">
                  <a:latin typeface="Courier New" pitchFamily="49" charset="0"/>
                  <a:cs typeface="Courier New" pitchFamily="49" charset="0"/>
                </a:rPr>
                <a:t>    printf(</a:t>
              </a:r>
              <a:r>
                <a:rPr lang="en-US" sz="1500" b="1" dirty="0">
                  <a:solidFill>
                    <a:srgbClr val="006600"/>
                  </a:solidFill>
                  <a:latin typeface="Courier New" pitchFamily="49" charset="0"/>
                  <a:cs typeface="Courier New" pitchFamily="49" charset="0"/>
                </a:rPr>
                <a:t>"Inner diameter in centimeters: "</a:t>
              </a:r>
              <a:r>
                <a:rPr lang="en-US" sz="1500" b="1" dirty="0">
                  <a:latin typeface="Courier New" pitchFamily="49" charset="0"/>
                  <a:cs typeface="Courier New" pitchFamily="49" charset="0"/>
                </a:rPr>
                <a:t>);</a:t>
              </a:r>
            </a:p>
            <a:p>
              <a:pPr eaLnBrk="1" hangingPunct="1">
                <a:defRPr/>
              </a:pPr>
              <a:r>
                <a:rPr lang="en-US" sz="1500" b="1" dirty="0">
                  <a:latin typeface="Courier New" pitchFamily="49" charset="0"/>
                  <a:cs typeface="Courier New" pitchFamily="49" charset="0"/>
                </a:rPr>
                <a:t>    </a:t>
              </a:r>
              <a:r>
                <a:rPr lang="en-US" sz="1500" b="1" dirty="0" err="1">
                  <a:latin typeface="Courier New" pitchFamily="49" charset="0"/>
                  <a:cs typeface="Courier New" pitchFamily="49" charset="0"/>
                </a:rPr>
                <a:t>scanf</a:t>
              </a:r>
              <a:r>
                <a:rPr lang="en-US" sz="1500" b="1" dirty="0">
                  <a:latin typeface="Courier New" pitchFamily="49" charset="0"/>
                  <a:cs typeface="Courier New" pitchFamily="49" charset="0"/>
                </a:rPr>
                <a:t> (</a:t>
              </a:r>
              <a:r>
                <a:rPr lang="en-US" sz="1500" b="1" dirty="0">
                  <a:solidFill>
                    <a:srgbClr val="006600"/>
                  </a:solidFill>
                  <a:latin typeface="Courier New" pitchFamily="49" charset="0"/>
                  <a:cs typeface="Courier New" pitchFamily="49" charset="0"/>
                </a:rPr>
                <a:t>"</a:t>
              </a:r>
              <a:r>
                <a:rPr lang="en-US" sz="1500" b="1" dirty="0">
                  <a:solidFill>
                    <a:srgbClr val="FF0000"/>
                  </a:solidFill>
                  <a:latin typeface="Courier New" pitchFamily="49" charset="0"/>
                  <a:cs typeface="Courier New" pitchFamily="49" charset="0"/>
                </a:rPr>
                <a:t>%lf</a:t>
              </a:r>
              <a:r>
                <a:rPr lang="en-US" sz="1500" b="1" dirty="0">
                  <a:solidFill>
                    <a:srgbClr val="006600"/>
                  </a:solidFill>
                  <a:latin typeface="Courier New" pitchFamily="49" charset="0"/>
                  <a:cs typeface="Courier New" pitchFamily="49" charset="0"/>
                </a:rPr>
                <a:t>"</a:t>
              </a:r>
              <a:r>
                <a:rPr lang="en-US" sz="1500" b="1" dirty="0">
                  <a:latin typeface="Courier New" pitchFamily="49" charset="0"/>
                  <a:cs typeface="Courier New" pitchFamily="49" charset="0"/>
                </a:rPr>
                <a:t>, &amp;d1</a:t>
              </a:r>
              <a:r>
                <a:rPr lang="en-US" sz="1500" b="1" dirty="0" smtClean="0">
                  <a:latin typeface="Courier New" pitchFamily="49" charset="0"/>
                  <a:cs typeface="Courier New" pitchFamily="49" charset="0"/>
                </a:rPr>
                <a:t>);</a:t>
              </a:r>
            </a:p>
          </p:txBody>
        </p:sp>
        <p:sp>
          <p:nvSpPr>
            <p:cNvPr id="11" name="Rectangle 10"/>
            <p:cNvSpPr/>
            <p:nvPr/>
          </p:nvSpPr>
          <p:spPr>
            <a:xfrm>
              <a:off x="6814460" y="1267643"/>
              <a:ext cx="2034531"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Week2_WashersWeight_v1.c</a:t>
              </a:r>
              <a:endParaRPr lang="en-SG" sz="1100" dirty="0"/>
            </a:p>
          </p:txBody>
        </p:sp>
      </p:gr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 name="Title 1"/>
          <p:cNvSpPr>
            <a:spLocks noGrp="1"/>
          </p:cNvSpPr>
          <p:nvPr>
            <p:ph type="title"/>
          </p:nvPr>
        </p:nvSpPr>
        <p:spPr/>
        <p:txBody>
          <a:bodyPr/>
          <a:lstStyle/>
          <a:p>
            <a:r>
              <a:rPr lang="en-GB" dirty="0" smtClean="0"/>
              <a:t>2. </a:t>
            </a:r>
            <a:r>
              <a:rPr lang="en-GB" dirty="0"/>
              <a:t>Demo: Top-down Design </a:t>
            </a:r>
            <a:r>
              <a:rPr lang="en-GB" dirty="0" smtClean="0"/>
              <a:t>(5/6</a:t>
            </a:r>
            <a:r>
              <a:rPr lang="en-GB" dirty="0"/>
              <a:t>)</a:t>
            </a:r>
            <a:endParaRPr lang="en-SG" dirty="0"/>
          </a:p>
        </p:txBody>
      </p:sp>
      <p:sp>
        <p:nvSpPr>
          <p:cNvPr id="12" name="Line Callout 2 (Border and Accent Bar) 11"/>
          <p:cNvSpPr/>
          <p:nvPr/>
        </p:nvSpPr>
        <p:spPr bwMode="auto">
          <a:xfrm>
            <a:off x="3813692" y="1398448"/>
            <a:ext cx="1925559" cy="646331"/>
          </a:xfrm>
          <a:prstGeom prst="accentBorderCallout2">
            <a:avLst>
              <a:gd name="adj1" fmla="val 46344"/>
              <a:gd name="adj2" fmla="val -4473"/>
              <a:gd name="adj3" fmla="val 41646"/>
              <a:gd name="adj4" fmla="val -34139"/>
              <a:gd name="adj5" fmla="val 41784"/>
              <a:gd name="adj6" fmla="val -52773"/>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wrap="square">
            <a:spAutoFit/>
          </a:bodyPr>
          <a:lstStyle/>
          <a:p>
            <a:pPr>
              <a:defRPr/>
            </a:pPr>
            <a:r>
              <a:rPr lang="en-US" dirty="0" smtClean="0">
                <a:latin typeface="Calibri" pitchFamily="34" charset="0"/>
                <a:cs typeface="Calibri" pitchFamily="34" charset="0"/>
              </a:rPr>
              <a:t>we will use library function </a:t>
            </a:r>
            <a:r>
              <a:rPr lang="en-US" dirty="0" err="1" smtClean="0">
                <a:solidFill>
                  <a:srgbClr val="FF0000"/>
                </a:solidFill>
                <a:latin typeface="Calibri" pitchFamily="34" charset="0"/>
                <a:cs typeface="Calibri" pitchFamily="34" charset="0"/>
              </a:rPr>
              <a:t>pow</a:t>
            </a:r>
            <a:r>
              <a:rPr lang="en-US" dirty="0" smtClean="0">
                <a:solidFill>
                  <a:srgbClr val="FF0000"/>
                </a:solidFill>
                <a:latin typeface="Calibri" pitchFamily="34" charset="0"/>
                <a:cs typeface="Calibri" pitchFamily="34" charset="0"/>
              </a:rPr>
              <a:t> </a:t>
            </a:r>
            <a:r>
              <a:rPr lang="en-US" dirty="0" smtClean="0">
                <a:latin typeface="Calibri" pitchFamily="34" charset="0"/>
                <a:cs typeface="Calibri" pitchFamily="34" charset="0"/>
              </a:rPr>
              <a:t>later</a:t>
            </a:r>
            <a:endParaRPr lang="en-SG" dirty="0">
              <a:latin typeface="Calibri" pitchFamily="34" charset="0"/>
              <a:cs typeface="Calibri" pitchFamily="34" charset="0"/>
            </a:endParaRPr>
          </a:p>
        </p:txBody>
      </p:sp>
      <p:sp>
        <p:nvSpPr>
          <p:cNvPr id="13"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33</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34</a:t>
            </a:fld>
            <a:endParaRPr lang="en-US" sz="1000" dirty="0">
              <a:solidFill>
                <a:srgbClr val="000000"/>
              </a:solidFill>
            </a:endParaRPr>
          </a:p>
        </p:txBody>
      </p:sp>
      <p:sp>
        <p:nvSpPr>
          <p:cNvPr id="1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3" name="Group 2"/>
          <p:cNvGrpSpPr/>
          <p:nvPr/>
        </p:nvGrpSpPr>
        <p:grpSpPr>
          <a:xfrm>
            <a:off x="278781" y="1257613"/>
            <a:ext cx="8575288" cy="5401479"/>
            <a:chOff x="278781" y="1257613"/>
            <a:chExt cx="8575288" cy="5401479"/>
          </a:xfrm>
        </p:grpSpPr>
        <p:sp>
          <p:nvSpPr>
            <p:cNvPr id="4" name="TextBox 11"/>
            <p:cNvSpPr txBox="1"/>
            <p:nvPr/>
          </p:nvSpPr>
          <p:spPr>
            <a:xfrm>
              <a:off x="278781" y="1257613"/>
              <a:ext cx="8575288" cy="5401479"/>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US" sz="1500" b="1" dirty="0">
                  <a:latin typeface="Courier New" pitchFamily="49" charset="0"/>
                  <a:cs typeface="Courier New" pitchFamily="49" charset="0"/>
                </a:rPr>
                <a:t> </a:t>
              </a:r>
              <a:r>
                <a:rPr lang="en-US" sz="1500" b="1" dirty="0" smtClean="0">
                  <a:latin typeface="Courier New" pitchFamily="49" charset="0"/>
                  <a:cs typeface="Courier New" pitchFamily="49" charset="0"/>
                </a:rPr>
                <a:t>   printf</a:t>
              </a:r>
              <a:r>
                <a:rPr lang="en-US" sz="1500" b="1" dirty="0">
                  <a:latin typeface="Courier New" pitchFamily="49" charset="0"/>
                  <a:cs typeface="Courier New" pitchFamily="49" charset="0"/>
                </a:rPr>
                <a:t>(</a:t>
              </a:r>
              <a:r>
                <a:rPr lang="en-US" sz="1500" b="1" dirty="0">
                  <a:solidFill>
                    <a:srgbClr val="006600"/>
                  </a:solidFill>
                  <a:latin typeface="Courier New" pitchFamily="49" charset="0"/>
                  <a:cs typeface="Courier New" pitchFamily="49" charset="0"/>
                </a:rPr>
                <a:t>"Outer diameter in centimeters: "</a:t>
              </a:r>
              <a:r>
                <a:rPr lang="en-US" sz="1500" b="1" dirty="0">
                  <a:latin typeface="Courier New" pitchFamily="49" charset="0"/>
                  <a:cs typeface="Courier New" pitchFamily="49" charset="0"/>
                </a:rPr>
                <a:t>);</a:t>
              </a:r>
            </a:p>
            <a:p>
              <a:pPr eaLnBrk="1" hangingPunct="1">
                <a:defRPr/>
              </a:pPr>
              <a:r>
                <a:rPr lang="en-US" sz="1500" b="1" dirty="0">
                  <a:latin typeface="Courier New" pitchFamily="49" charset="0"/>
                  <a:cs typeface="Courier New" pitchFamily="49" charset="0"/>
                </a:rPr>
                <a:t>    </a:t>
              </a:r>
              <a:r>
                <a:rPr lang="en-US" sz="1500" b="1" dirty="0" err="1">
                  <a:latin typeface="Courier New" pitchFamily="49" charset="0"/>
                  <a:cs typeface="Courier New" pitchFamily="49" charset="0"/>
                </a:rPr>
                <a:t>scanf</a:t>
              </a:r>
              <a:r>
                <a:rPr lang="en-US" sz="1500" b="1" dirty="0">
                  <a:latin typeface="Courier New" pitchFamily="49" charset="0"/>
                  <a:cs typeface="Courier New" pitchFamily="49" charset="0"/>
                </a:rPr>
                <a:t> (</a:t>
              </a:r>
              <a:r>
                <a:rPr lang="en-US" sz="1500" b="1" dirty="0">
                  <a:solidFill>
                    <a:srgbClr val="006600"/>
                  </a:solidFill>
                  <a:latin typeface="Courier New" pitchFamily="49" charset="0"/>
                  <a:cs typeface="Courier New" pitchFamily="49" charset="0"/>
                </a:rPr>
                <a:t>"</a:t>
              </a:r>
              <a:r>
                <a:rPr lang="en-US" sz="1500" b="1" dirty="0">
                  <a:solidFill>
                    <a:srgbClr val="FF0000"/>
                  </a:solidFill>
                  <a:latin typeface="Courier New" pitchFamily="49" charset="0"/>
                  <a:cs typeface="Courier New" pitchFamily="49" charset="0"/>
                </a:rPr>
                <a:t>%lf</a:t>
              </a:r>
              <a:r>
                <a:rPr lang="en-US" sz="1500" b="1" dirty="0">
                  <a:solidFill>
                    <a:srgbClr val="006600"/>
                  </a:solidFill>
                  <a:latin typeface="Courier New" pitchFamily="49" charset="0"/>
                  <a:cs typeface="Courier New" pitchFamily="49" charset="0"/>
                </a:rPr>
                <a:t>"</a:t>
              </a:r>
              <a:r>
                <a:rPr lang="en-US" sz="1500" b="1" dirty="0">
                  <a:latin typeface="Courier New" pitchFamily="49" charset="0"/>
                  <a:cs typeface="Courier New" pitchFamily="49" charset="0"/>
                </a:rPr>
                <a:t>, &amp;d2);</a:t>
              </a:r>
            </a:p>
            <a:p>
              <a:pPr eaLnBrk="1" hangingPunct="1">
                <a:defRPr/>
              </a:pPr>
              <a:r>
                <a:rPr lang="en-US" sz="1500" b="1" dirty="0">
                  <a:latin typeface="Courier New" pitchFamily="49" charset="0"/>
                  <a:cs typeface="Courier New" pitchFamily="49" charset="0"/>
                </a:rPr>
                <a:t>    printf(</a:t>
              </a:r>
              <a:r>
                <a:rPr lang="en-US" sz="1500" b="1" dirty="0">
                  <a:solidFill>
                    <a:srgbClr val="006600"/>
                  </a:solidFill>
                  <a:latin typeface="Courier New" pitchFamily="49" charset="0"/>
                  <a:cs typeface="Courier New" pitchFamily="49" charset="0"/>
                </a:rPr>
                <a:t>"Thickness in centimeters: "</a:t>
              </a:r>
              <a:r>
                <a:rPr lang="en-US" sz="1500" b="1" dirty="0">
                  <a:latin typeface="Courier New" pitchFamily="49" charset="0"/>
                  <a:cs typeface="Courier New" pitchFamily="49" charset="0"/>
                </a:rPr>
                <a:t>);</a:t>
              </a:r>
            </a:p>
            <a:p>
              <a:pPr eaLnBrk="1" hangingPunct="1">
                <a:defRPr/>
              </a:pPr>
              <a:r>
                <a:rPr lang="en-US" sz="1500" b="1" dirty="0">
                  <a:latin typeface="Courier New" pitchFamily="49" charset="0"/>
                  <a:cs typeface="Courier New" pitchFamily="49" charset="0"/>
                </a:rPr>
                <a:t>    </a:t>
              </a:r>
              <a:r>
                <a:rPr lang="en-US" sz="1500" b="1" dirty="0" err="1">
                  <a:latin typeface="Courier New" pitchFamily="49" charset="0"/>
                  <a:cs typeface="Courier New" pitchFamily="49" charset="0"/>
                </a:rPr>
                <a:t>scanf</a:t>
              </a:r>
              <a:r>
                <a:rPr lang="en-US" sz="1500" b="1" dirty="0">
                  <a:latin typeface="Courier New" pitchFamily="49" charset="0"/>
                  <a:cs typeface="Courier New" pitchFamily="49" charset="0"/>
                </a:rPr>
                <a:t> (</a:t>
              </a:r>
              <a:r>
                <a:rPr lang="en-US" sz="1500" b="1" dirty="0">
                  <a:solidFill>
                    <a:srgbClr val="006600"/>
                  </a:solidFill>
                  <a:latin typeface="Courier New" pitchFamily="49" charset="0"/>
                  <a:cs typeface="Courier New" pitchFamily="49" charset="0"/>
                </a:rPr>
                <a:t>"</a:t>
              </a:r>
              <a:r>
                <a:rPr lang="en-US" sz="1500" b="1" dirty="0">
                  <a:solidFill>
                    <a:srgbClr val="FF0000"/>
                  </a:solidFill>
                  <a:latin typeface="Courier New" pitchFamily="49" charset="0"/>
                  <a:cs typeface="Courier New" pitchFamily="49" charset="0"/>
                </a:rPr>
                <a:t>%lf</a:t>
              </a:r>
              <a:r>
                <a:rPr lang="en-US" sz="1500" b="1" dirty="0">
                  <a:solidFill>
                    <a:srgbClr val="006600"/>
                  </a:solidFill>
                  <a:latin typeface="Courier New" pitchFamily="49" charset="0"/>
                  <a:cs typeface="Courier New" pitchFamily="49" charset="0"/>
                </a:rPr>
                <a:t>"</a:t>
              </a:r>
              <a:r>
                <a:rPr lang="en-US" sz="1500" b="1" dirty="0">
                  <a:latin typeface="Courier New" pitchFamily="49" charset="0"/>
                  <a:cs typeface="Courier New" pitchFamily="49" charset="0"/>
                </a:rPr>
                <a:t>, &amp;thickness);</a:t>
              </a:r>
              <a:endParaRPr lang="en-SG" sz="1500" b="1" dirty="0" smtClean="0">
                <a:solidFill>
                  <a:srgbClr val="000000"/>
                </a:solidFill>
                <a:latin typeface="Courier New" pitchFamily="49" charset="0"/>
                <a:cs typeface="Courier New" pitchFamily="49" charset="0"/>
              </a:endParaRPr>
            </a:p>
            <a:p>
              <a:pPr eaLnBrk="1" hangingPunct="1">
                <a:defRPr/>
              </a:pPr>
              <a:r>
                <a:rPr lang="en-SG" sz="1500" b="1" dirty="0" smtClean="0">
                  <a:solidFill>
                    <a:srgbClr val="000000"/>
                  </a:solidFill>
                  <a:latin typeface="Courier New" pitchFamily="49" charset="0"/>
                  <a:cs typeface="Courier New" pitchFamily="49" charset="0"/>
                </a:rPr>
                <a:t>    </a:t>
              </a:r>
              <a:r>
                <a:rPr lang="en-SG" sz="1500" b="1" dirty="0" err="1">
                  <a:solidFill>
                    <a:srgbClr val="000000"/>
                  </a:solidFill>
                  <a:latin typeface="Courier New" pitchFamily="49" charset="0"/>
                  <a:cs typeface="Courier New" pitchFamily="49" charset="0"/>
                </a:rPr>
                <a:t>printf</a:t>
              </a:r>
              <a:r>
                <a:rPr lang="en-SG" sz="1500" b="1" dirty="0">
                  <a:solidFill>
                    <a:srgbClr val="000000"/>
                  </a:solidFill>
                  <a:latin typeface="Courier New" pitchFamily="49" charset="0"/>
                  <a:cs typeface="Courier New" pitchFamily="49" charset="0"/>
                </a:rPr>
                <a:t>(</a:t>
              </a:r>
              <a:r>
                <a:rPr lang="en-SG" sz="1500" b="1" dirty="0">
                  <a:solidFill>
                    <a:srgbClr val="006600"/>
                  </a:solidFill>
                  <a:latin typeface="Courier New" pitchFamily="49" charset="0"/>
                  <a:cs typeface="Courier New" pitchFamily="49" charset="0"/>
                </a:rPr>
                <a:t>"Material density in grams per cubic </a:t>
              </a:r>
              <a:r>
                <a:rPr lang="en-SG" sz="1500" b="1" dirty="0" err="1">
                  <a:solidFill>
                    <a:srgbClr val="006600"/>
                  </a:solidFill>
                  <a:latin typeface="Courier New" pitchFamily="49" charset="0"/>
                  <a:cs typeface="Courier New" pitchFamily="49" charset="0"/>
                </a:rPr>
                <a:t>centimeter</a:t>
              </a:r>
              <a:r>
                <a:rPr lang="en-SG" sz="1500" b="1" dirty="0">
                  <a:solidFill>
                    <a:srgbClr val="006600"/>
                  </a:solidFill>
                  <a:latin typeface="Courier New" pitchFamily="49" charset="0"/>
                  <a:cs typeface="Courier New" pitchFamily="49" charset="0"/>
                </a:rPr>
                <a:t>: "</a:t>
              </a:r>
              <a:r>
                <a:rPr lang="en-SG" sz="1500" b="1" dirty="0">
                  <a:solidFill>
                    <a:srgbClr val="000000"/>
                  </a:solidFill>
                  <a:latin typeface="Courier New" pitchFamily="49" charset="0"/>
                  <a:cs typeface="Courier New" pitchFamily="49" charset="0"/>
                </a:rPr>
                <a:t>);</a:t>
              </a:r>
            </a:p>
            <a:p>
              <a:pPr eaLnBrk="1" hangingPunct="1">
                <a:defRPr/>
              </a:pPr>
              <a:r>
                <a:rPr lang="en-SG" sz="1500" b="1" dirty="0">
                  <a:solidFill>
                    <a:srgbClr val="000000"/>
                  </a:solidFill>
                  <a:latin typeface="Courier New" pitchFamily="49" charset="0"/>
                  <a:cs typeface="Courier New" pitchFamily="49" charset="0"/>
                </a:rPr>
                <a:t>    </a:t>
              </a:r>
              <a:r>
                <a:rPr lang="en-SG" sz="1500" b="1" dirty="0" err="1">
                  <a:solidFill>
                    <a:srgbClr val="000000"/>
                  </a:solidFill>
                  <a:latin typeface="Courier New" pitchFamily="49" charset="0"/>
                  <a:cs typeface="Courier New" pitchFamily="49" charset="0"/>
                </a:rPr>
                <a:t>scanf</a:t>
              </a:r>
              <a:r>
                <a:rPr lang="en-SG" sz="1500" b="1" dirty="0">
                  <a:solidFill>
                    <a:srgbClr val="000000"/>
                  </a:solidFill>
                  <a:latin typeface="Courier New" pitchFamily="49" charset="0"/>
                  <a:cs typeface="Courier New" pitchFamily="49" charset="0"/>
                </a:rPr>
                <a:t> (</a:t>
              </a:r>
              <a:r>
                <a:rPr lang="en-SG" sz="1500" b="1" dirty="0">
                  <a:solidFill>
                    <a:srgbClr val="006600"/>
                  </a:solidFill>
                  <a:latin typeface="Courier New" pitchFamily="49" charset="0"/>
                  <a:cs typeface="Courier New" pitchFamily="49" charset="0"/>
                </a:rPr>
                <a:t>"</a:t>
              </a:r>
              <a:r>
                <a:rPr lang="en-SG" sz="1500" b="1" dirty="0">
                  <a:solidFill>
                    <a:srgbClr val="FF0000"/>
                  </a:solidFill>
                  <a:latin typeface="Courier New" pitchFamily="49" charset="0"/>
                  <a:cs typeface="Courier New" pitchFamily="49" charset="0"/>
                </a:rPr>
                <a:t>%lf</a:t>
              </a:r>
              <a:r>
                <a:rPr lang="en-SG" sz="1500" b="1" dirty="0">
                  <a:solidFill>
                    <a:srgbClr val="006600"/>
                  </a:solidFill>
                  <a:latin typeface="Courier New" pitchFamily="49" charset="0"/>
                  <a:cs typeface="Courier New" pitchFamily="49" charset="0"/>
                </a:rPr>
                <a:t>"</a:t>
              </a:r>
              <a:r>
                <a:rPr lang="en-SG" sz="1500" b="1" dirty="0">
                  <a:solidFill>
                    <a:srgbClr val="000000"/>
                  </a:solidFill>
                  <a:latin typeface="Courier New" pitchFamily="49" charset="0"/>
                  <a:cs typeface="Courier New" pitchFamily="49" charset="0"/>
                </a:rPr>
                <a:t>, &amp;density);</a:t>
              </a:r>
            </a:p>
            <a:p>
              <a:pPr eaLnBrk="1" hangingPunct="1">
                <a:defRPr/>
              </a:pPr>
              <a:r>
                <a:rPr lang="en-SG" sz="1500" b="1" dirty="0">
                  <a:solidFill>
                    <a:srgbClr val="000000"/>
                  </a:solidFill>
                  <a:latin typeface="Courier New" pitchFamily="49" charset="0"/>
                  <a:cs typeface="Courier New" pitchFamily="49" charset="0"/>
                </a:rPr>
                <a:t>    </a:t>
              </a:r>
              <a:r>
                <a:rPr lang="en-SG" sz="1500" b="1" dirty="0" err="1">
                  <a:solidFill>
                    <a:srgbClr val="000000"/>
                  </a:solidFill>
                  <a:latin typeface="Courier New" pitchFamily="49" charset="0"/>
                  <a:cs typeface="Courier New" pitchFamily="49" charset="0"/>
                </a:rPr>
                <a:t>printf</a:t>
              </a:r>
              <a:r>
                <a:rPr lang="en-SG" sz="1500" b="1" dirty="0">
                  <a:solidFill>
                    <a:srgbClr val="000000"/>
                  </a:solidFill>
                  <a:latin typeface="Courier New" pitchFamily="49" charset="0"/>
                  <a:cs typeface="Courier New" pitchFamily="49" charset="0"/>
                </a:rPr>
                <a:t>(</a:t>
              </a:r>
              <a:r>
                <a:rPr lang="en-SG" sz="1500" b="1" dirty="0">
                  <a:solidFill>
                    <a:srgbClr val="006600"/>
                  </a:solidFill>
                  <a:latin typeface="Courier New" pitchFamily="49" charset="0"/>
                  <a:cs typeface="Courier New" pitchFamily="49" charset="0"/>
                </a:rPr>
                <a:t>"Quantity in batch: "</a:t>
              </a:r>
              <a:r>
                <a:rPr lang="en-SG" sz="1500" b="1" dirty="0">
                  <a:solidFill>
                    <a:srgbClr val="000000"/>
                  </a:solidFill>
                  <a:latin typeface="Courier New" pitchFamily="49" charset="0"/>
                  <a:cs typeface="Courier New" pitchFamily="49" charset="0"/>
                </a:rPr>
                <a:t>);</a:t>
              </a:r>
            </a:p>
            <a:p>
              <a:pPr eaLnBrk="1" hangingPunct="1">
                <a:defRPr/>
              </a:pPr>
              <a:r>
                <a:rPr lang="en-SG" sz="1500" b="1" dirty="0">
                  <a:solidFill>
                    <a:srgbClr val="000000"/>
                  </a:solidFill>
                  <a:latin typeface="Courier New" pitchFamily="49" charset="0"/>
                  <a:cs typeface="Courier New" pitchFamily="49" charset="0"/>
                </a:rPr>
                <a:t>    </a:t>
              </a:r>
              <a:r>
                <a:rPr lang="en-SG" sz="1500" b="1" dirty="0" err="1">
                  <a:solidFill>
                    <a:srgbClr val="000000"/>
                  </a:solidFill>
                  <a:latin typeface="Courier New" pitchFamily="49" charset="0"/>
                  <a:cs typeface="Courier New" pitchFamily="49" charset="0"/>
                </a:rPr>
                <a:t>scanf</a:t>
              </a:r>
              <a:r>
                <a:rPr lang="en-SG" sz="1500" b="1" dirty="0">
                  <a:solidFill>
                    <a:srgbClr val="000000"/>
                  </a:solidFill>
                  <a:latin typeface="Courier New" pitchFamily="49" charset="0"/>
                  <a:cs typeface="Courier New" pitchFamily="49" charset="0"/>
                </a:rPr>
                <a:t> (</a:t>
              </a:r>
              <a:r>
                <a:rPr lang="en-SG" sz="1500" b="1" dirty="0">
                  <a:solidFill>
                    <a:srgbClr val="006600"/>
                  </a:solidFill>
                  <a:latin typeface="Courier New" pitchFamily="49" charset="0"/>
                  <a:cs typeface="Courier New" pitchFamily="49" charset="0"/>
                </a:rPr>
                <a:t>"</a:t>
              </a:r>
              <a:r>
                <a:rPr lang="en-SG" sz="1500" b="1" dirty="0">
                  <a:solidFill>
                    <a:srgbClr val="FF0000"/>
                  </a:solidFill>
                  <a:latin typeface="Courier New" pitchFamily="49" charset="0"/>
                  <a:cs typeface="Courier New" pitchFamily="49" charset="0"/>
                </a:rPr>
                <a:t>%d</a:t>
              </a:r>
              <a:r>
                <a:rPr lang="en-SG" sz="1500" b="1" dirty="0">
                  <a:solidFill>
                    <a:srgbClr val="006600"/>
                  </a:solidFill>
                  <a:latin typeface="Courier New" pitchFamily="49" charset="0"/>
                  <a:cs typeface="Courier New" pitchFamily="49" charset="0"/>
                </a:rPr>
                <a:t>"</a:t>
              </a:r>
              <a:r>
                <a:rPr lang="en-SG" sz="1500" b="1" dirty="0">
                  <a:solidFill>
                    <a:srgbClr val="000000"/>
                  </a:solidFill>
                  <a:latin typeface="Courier New" pitchFamily="49" charset="0"/>
                  <a:cs typeface="Courier New" pitchFamily="49" charset="0"/>
                </a:rPr>
                <a:t>, &amp;</a:t>
              </a:r>
              <a:r>
                <a:rPr lang="en-SG" sz="1500" b="1" dirty="0" err="1">
                  <a:solidFill>
                    <a:srgbClr val="000000"/>
                  </a:solidFill>
                  <a:latin typeface="Courier New" pitchFamily="49" charset="0"/>
                  <a:cs typeface="Courier New" pitchFamily="49" charset="0"/>
                </a:rPr>
                <a:t>qty</a:t>
              </a:r>
              <a:r>
                <a:rPr lang="en-SG" sz="1500" b="1" dirty="0" smtClean="0">
                  <a:solidFill>
                    <a:srgbClr val="000000"/>
                  </a:solidFill>
                  <a:latin typeface="Courier New" pitchFamily="49" charset="0"/>
                  <a:cs typeface="Courier New" pitchFamily="49" charset="0"/>
                </a:rPr>
                <a:t>);</a:t>
              </a:r>
            </a:p>
            <a:p>
              <a:pPr eaLnBrk="1" hangingPunct="1">
                <a:defRPr/>
              </a:pPr>
              <a:endParaRPr lang="en-US" sz="1500" b="1" dirty="0">
                <a:solidFill>
                  <a:srgbClr val="000000"/>
                </a:solidFill>
                <a:latin typeface="Courier New" pitchFamily="49" charset="0"/>
                <a:cs typeface="Courier New" pitchFamily="49" charset="0"/>
              </a:endParaRPr>
            </a:p>
            <a:p>
              <a:pPr eaLnBrk="1" hangingPunct="1">
                <a:defRPr/>
              </a:pPr>
              <a:r>
                <a:rPr lang="en-SG" sz="1500" b="1" dirty="0">
                  <a:latin typeface="Courier New" pitchFamily="49" charset="0"/>
                  <a:cs typeface="Courier New" pitchFamily="49" charset="0"/>
                </a:rPr>
                <a:t> </a:t>
              </a:r>
              <a:r>
                <a:rPr lang="en-SG" sz="1500" b="1" dirty="0" smtClean="0">
                  <a:latin typeface="Courier New" pitchFamily="49" charset="0"/>
                  <a:cs typeface="Courier New" pitchFamily="49" charset="0"/>
                </a:rPr>
                <a:t>   </a:t>
              </a:r>
              <a:r>
                <a:rPr lang="en-SG" sz="1500" b="1" dirty="0">
                  <a:solidFill>
                    <a:srgbClr val="800000"/>
                  </a:solidFill>
                  <a:latin typeface="Courier New" pitchFamily="49" charset="0"/>
                  <a:cs typeface="Courier New" pitchFamily="49" charset="0"/>
                </a:rPr>
                <a:t>// compute weight of a single washer</a:t>
              </a:r>
            </a:p>
            <a:p>
              <a:pPr eaLnBrk="1" hangingPunct="1">
                <a:defRPr/>
              </a:pPr>
              <a:r>
                <a:rPr lang="en-SG" sz="1500" b="1" dirty="0">
                  <a:latin typeface="Courier New" pitchFamily="49" charset="0"/>
                  <a:cs typeface="Courier New" pitchFamily="49" charset="0"/>
                </a:rPr>
                <a:t>    </a:t>
              </a:r>
              <a:r>
                <a:rPr lang="en-SG" sz="1500" b="1" dirty="0" err="1">
                  <a:latin typeface="Courier New" pitchFamily="49" charset="0"/>
                  <a:cs typeface="Courier New" pitchFamily="49" charset="0"/>
                </a:rPr>
                <a:t>inner_area</a:t>
              </a:r>
              <a:r>
                <a:rPr lang="en-SG" sz="1500" b="1" dirty="0">
                  <a:latin typeface="Courier New" pitchFamily="49" charset="0"/>
                  <a:cs typeface="Courier New" pitchFamily="49" charset="0"/>
                </a:rPr>
                <a:t> </a:t>
              </a:r>
              <a:r>
                <a:rPr lang="en-SG" sz="1500" b="1" dirty="0" smtClean="0">
                  <a:latin typeface="Courier New" pitchFamily="49" charset="0"/>
                  <a:cs typeface="Courier New" pitchFamily="49" charset="0"/>
                </a:rPr>
                <a:t> = </a:t>
              </a:r>
              <a:r>
                <a:rPr lang="en-SG" sz="1500" b="1" dirty="0" err="1" smtClean="0">
                  <a:latin typeface="Courier New" pitchFamily="49" charset="0"/>
                  <a:cs typeface="Courier New" pitchFamily="49" charset="0"/>
                </a:rPr>
                <a:t>pow</a:t>
              </a:r>
              <a:r>
                <a:rPr lang="en-SG" sz="1500" b="1" dirty="0" smtClean="0">
                  <a:latin typeface="Courier New" pitchFamily="49" charset="0"/>
                  <a:cs typeface="Courier New" pitchFamily="49" charset="0"/>
                </a:rPr>
                <a:t>(d1/</a:t>
              </a:r>
              <a:r>
                <a:rPr lang="en-SG" sz="1500" b="1" dirty="0" smtClean="0">
                  <a:solidFill>
                    <a:srgbClr val="006600"/>
                  </a:solidFill>
                  <a:latin typeface="Courier New" pitchFamily="49" charset="0"/>
                  <a:cs typeface="Courier New" pitchFamily="49" charset="0"/>
                </a:rPr>
                <a:t>2</a:t>
              </a:r>
              <a:r>
                <a:rPr lang="en-SG" sz="1500" b="1" dirty="0">
                  <a:latin typeface="Courier New" pitchFamily="49" charset="0"/>
                  <a:cs typeface="Courier New" pitchFamily="49" charset="0"/>
                </a:rPr>
                <a:t>, </a:t>
              </a:r>
              <a:r>
                <a:rPr lang="en-SG" sz="1500" b="1" dirty="0">
                  <a:solidFill>
                    <a:srgbClr val="006600"/>
                  </a:solidFill>
                  <a:latin typeface="Courier New" pitchFamily="49" charset="0"/>
                  <a:cs typeface="Courier New" pitchFamily="49" charset="0"/>
                </a:rPr>
                <a:t>2</a:t>
              </a:r>
              <a:r>
                <a:rPr lang="en-SG" sz="1500" b="1" dirty="0">
                  <a:latin typeface="Courier New" pitchFamily="49" charset="0"/>
                  <a:cs typeface="Courier New" pitchFamily="49" charset="0"/>
                </a:rPr>
                <a:t>) * </a:t>
              </a:r>
              <a:r>
                <a:rPr lang="en-SG" sz="1500" b="1" dirty="0" smtClean="0">
                  <a:solidFill>
                    <a:schemeClr val="tx1"/>
                  </a:solidFill>
                  <a:latin typeface="Courier New" pitchFamily="49" charset="0"/>
                  <a:cs typeface="Courier New" pitchFamily="49" charset="0"/>
                </a:rPr>
                <a:t>PI</a:t>
              </a:r>
              <a:r>
                <a:rPr lang="en-SG" sz="1500" b="1" dirty="0" smtClean="0">
                  <a:latin typeface="Courier New" pitchFamily="49" charset="0"/>
                  <a:cs typeface="Courier New" pitchFamily="49" charset="0"/>
                </a:rPr>
                <a:t>;</a:t>
              </a:r>
              <a:endParaRPr lang="en-SG" sz="1500" b="1" dirty="0">
                <a:latin typeface="Courier New" pitchFamily="49" charset="0"/>
                <a:cs typeface="Courier New" pitchFamily="49" charset="0"/>
              </a:endParaRPr>
            </a:p>
            <a:p>
              <a:pPr eaLnBrk="1" hangingPunct="1">
                <a:defRPr/>
              </a:pPr>
              <a:r>
                <a:rPr lang="en-SG" sz="1500" b="1" dirty="0">
                  <a:latin typeface="Courier New" pitchFamily="49" charset="0"/>
                  <a:cs typeface="Courier New" pitchFamily="49" charset="0"/>
                </a:rPr>
                <a:t>    </a:t>
              </a:r>
              <a:r>
                <a:rPr lang="en-SG" sz="1500" b="1" dirty="0" err="1">
                  <a:latin typeface="Courier New" pitchFamily="49" charset="0"/>
                  <a:cs typeface="Courier New" pitchFamily="49" charset="0"/>
                </a:rPr>
                <a:t>outter_area</a:t>
              </a:r>
              <a:r>
                <a:rPr lang="en-SG" sz="1500" b="1" dirty="0">
                  <a:latin typeface="Courier New" pitchFamily="49" charset="0"/>
                  <a:cs typeface="Courier New" pitchFamily="49" charset="0"/>
                </a:rPr>
                <a:t> = </a:t>
              </a:r>
              <a:r>
                <a:rPr lang="en-SG" sz="1500" b="1" dirty="0" err="1" smtClean="0">
                  <a:latin typeface="Courier New" pitchFamily="49" charset="0"/>
                  <a:cs typeface="Courier New" pitchFamily="49" charset="0"/>
                </a:rPr>
                <a:t>pow</a:t>
              </a:r>
              <a:r>
                <a:rPr lang="en-SG" sz="1500" b="1" dirty="0" smtClean="0">
                  <a:latin typeface="Courier New" pitchFamily="49" charset="0"/>
                  <a:cs typeface="Courier New" pitchFamily="49" charset="0"/>
                </a:rPr>
                <a:t>(d2/</a:t>
              </a:r>
              <a:r>
                <a:rPr lang="en-SG" sz="1500" b="1" dirty="0" smtClean="0">
                  <a:solidFill>
                    <a:srgbClr val="006600"/>
                  </a:solidFill>
                  <a:latin typeface="Courier New" pitchFamily="49" charset="0"/>
                  <a:cs typeface="Courier New" pitchFamily="49" charset="0"/>
                </a:rPr>
                <a:t>2</a:t>
              </a:r>
              <a:r>
                <a:rPr lang="en-SG" sz="1500" b="1" dirty="0">
                  <a:latin typeface="Courier New" pitchFamily="49" charset="0"/>
                  <a:cs typeface="Courier New" pitchFamily="49" charset="0"/>
                </a:rPr>
                <a:t>, </a:t>
              </a:r>
              <a:r>
                <a:rPr lang="en-SG" sz="1500" b="1" dirty="0">
                  <a:solidFill>
                    <a:srgbClr val="006600"/>
                  </a:solidFill>
                  <a:latin typeface="Courier New" pitchFamily="49" charset="0"/>
                  <a:cs typeface="Courier New" pitchFamily="49" charset="0"/>
                </a:rPr>
                <a:t>2</a:t>
              </a:r>
              <a:r>
                <a:rPr lang="en-SG" sz="1500" b="1" dirty="0">
                  <a:latin typeface="Courier New" pitchFamily="49" charset="0"/>
                  <a:cs typeface="Courier New" pitchFamily="49" charset="0"/>
                </a:rPr>
                <a:t>) * </a:t>
              </a:r>
              <a:r>
                <a:rPr lang="en-SG" sz="1500" b="1" dirty="0">
                  <a:solidFill>
                    <a:schemeClr val="tx1"/>
                  </a:solidFill>
                  <a:latin typeface="Courier New" pitchFamily="49" charset="0"/>
                  <a:cs typeface="Courier New" pitchFamily="49" charset="0"/>
                </a:rPr>
                <a:t>PI</a:t>
              </a:r>
              <a:r>
                <a:rPr lang="en-SG" sz="1500" b="1" dirty="0" smtClean="0">
                  <a:latin typeface="Courier New" pitchFamily="49" charset="0"/>
                  <a:cs typeface="Courier New" pitchFamily="49" charset="0"/>
                </a:rPr>
                <a:t>;</a:t>
              </a:r>
              <a:endParaRPr lang="en-SG" sz="1500" b="1" dirty="0">
                <a:latin typeface="Courier New" pitchFamily="49" charset="0"/>
                <a:cs typeface="Courier New" pitchFamily="49" charset="0"/>
              </a:endParaRPr>
            </a:p>
            <a:p>
              <a:pPr eaLnBrk="1" hangingPunct="1">
                <a:defRPr/>
              </a:pPr>
              <a:r>
                <a:rPr lang="en-SG" sz="1500" b="1" dirty="0">
                  <a:latin typeface="Courier New" pitchFamily="49" charset="0"/>
                  <a:cs typeface="Courier New" pitchFamily="49" charset="0"/>
                </a:rPr>
                <a:t>    </a:t>
              </a:r>
              <a:r>
                <a:rPr lang="en-SG" sz="1500" b="1" dirty="0" err="1">
                  <a:latin typeface="Courier New" pitchFamily="49" charset="0"/>
                  <a:cs typeface="Courier New" pitchFamily="49" charset="0"/>
                </a:rPr>
                <a:t>rim_area</a:t>
              </a:r>
              <a:r>
                <a:rPr lang="en-SG" sz="1500" b="1" dirty="0">
                  <a:latin typeface="Courier New" pitchFamily="49" charset="0"/>
                  <a:cs typeface="Courier New" pitchFamily="49" charset="0"/>
                </a:rPr>
                <a:t> = </a:t>
              </a:r>
              <a:r>
                <a:rPr lang="en-SG" sz="1500" b="1" dirty="0" err="1">
                  <a:latin typeface="Courier New" pitchFamily="49" charset="0"/>
                  <a:cs typeface="Courier New" pitchFamily="49" charset="0"/>
                </a:rPr>
                <a:t>outter_area</a:t>
              </a:r>
              <a:r>
                <a:rPr lang="en-SG" sz="1500" b="1" dirty="0">
                  <a:latin typeface="Courier New" pitchFamily="49" charset="0"/>
                  <a:cs typeface="Courier New" pitchFamily="49" charset="0"/>
                </a:rPr>
                <a:t> - </a:t>
              </a:r>
              <a:r>
                <a:rPr lang="en-SG" sz="1500" b="1" dirty="0" err="1">
                  <a:latin typeface="Courier New" pitchFamily="49" charset="0"/>
                  <a:cs typeface="Courier New" pitchFamily="49" charset="0"/>
                </a:rPr>
                <a:t>inner_area</a:t>
              </a:r>
              <a:r>
                <a:rPr lang="en-SG" sz="1500" b="1" dirty="0">
                  <a:latin typeface="Courier New" pitchFamily="49" charset="0"/>
                  <a:cs typeface="Courier New" pitchFamily="49" charset="0"/>
                </a:rPr>
                <a:t>;</a:t>
              </a:r>
            </a:p>
            <a:p>
              <a:pPr eaLnBrk="1" hangingPunct="1">
                <a:defRPr/>
              </a:pPr>
              <a:r>
                <a:rPr lang="en-SG" sz="1500" b="1" dirty="0">
                  <a:latin typeface="Courier New" pitchFamily="49" charset="0"/>
                  <a:cs typeface="Courier New" pitchFamily="49" charset="0"/>
                </a:rPr>
                <a:t>    </a:t>
              </a:r>
              <a:r>
                <a:rPr lang="en-SG" sz="1500" b="1" dirty="0" err="1">
                  <a:latin typeface="Courier New" pitchFamily="49" charset="0"/>
                  <a:cs typeface="Courier New" pitchFamily="49" charset="0"/>
                </a:rPr>
                <a:t>unit_weight</a:t>
              </a:r>
              <a:r>
                <a:rPr lang="en-SG" sz="1500" b="1" dirty="0">
                  <a:latin typeface="Courier New" pitchFamily="49" charset="0"/>
                  <a:cs typeface="Courier New" pitchFamily="49" charset="0"/>
                </a:rPr>
                <a:t> = </a:t>
              </a:r>
              <a:r>
                <a:rPr lang="en-SG" sz="1500" b="1" dirty="0" err="1">
                  <a:latin typeface="Courier New" pitchFamily="49" charset="0"/>
                  <a:cs typeface="Courier New" pitchFamily="49" charset="0"/>
                </a:rPr>
                <a:t>rim_area</a:t>
              </a:r>
              <a:r>
                <a:rPr lang="en-SG" sz="1500" b="1" dirty="0">
                  <a:latin typeface="Courier New" pitchFamily="49" charset="0"/>
                  <a:cs typeface="Courier New" pitchFamily="49" charset="0"/>
                </a:rPr>
                <a:t> * thickness * density;</a:t>
              </a:r>
            </a:p>
            <a:p>
              <a:pPr eaLnBrk="1" hangingPunct="1">
                <a:defRPr/>
              </a:pPr>
              <a:endParaRPr lang="en-SG" sz="1500" b="1" dirty="0">
                <a:latin typeface="Courier New" pitchFamily="49" charset="0"/>
                <a:cs typeface="Courier New" pitchFamily="49" charset="0"/>
              </a:endParaRPr>
            </a:p>
            <a:p>
              <a:pPr eaLnBrk="1" hangingPunct="1">
                <a:defRPr/>
              </a:pPr>
              <a:r>
                <a:rPr lang="en-SG" sz="1500" b="1" dirty="0">
                  <a:latin typeface="Courier New" pitchFamily="49" charset="0"/>
                  <a:cs typeface="Courier New" pitchFamily="49" charset="0"/>
                </a:rPr>
                <a:t>    </a:t>
              </a:r>
              <a:r>
                <a:rPr lang="en-SG" sz="1500" b="1" dirty="0">
                  <a:solidFill>
                    <a:srgbClr val="800000"/>
                  </a:solidFill>
                  <a:latin typeface="Courier New" pitchFamily="49" charset="0"/>
                  <a:cs typeface="Courier New" pitchFamily="49" charset="0"/>
                </a:rPr>
                <a:t>// compute weight of a batch of washers</a:t>
              </a:r>
            </a:p>
            <a:p>
              <a:pPr eaLnBrk="1" hangingPunct="1">
                <a:defRPr/>
              </a:pPr>
              <a:r>
                <a:rPr lang="en-SG" sz="1500" b="1" dirty="0">
                  <a:latin typeface="Courier New" pitchFamily="49" charset="0"/>
                  <a:cs typeface="Courier New" pitchFamily="49" charset="0"/>
                </a:rPr>
                <a:t>    </a:t>
              </a:r>
              <a:r>
                <a:rPr lang="en-SG" sz="1500" b="1" dirty="0" err="1">
                  <a:latin typeface="Courier New" pitchFamily="49" charset="0"/>
                  <a:cs typeface="Courier New" pitchFamily="49" charset="0"/>
                </a:rPr>
                <a:t>total_weight</a:t>
              </a:r>
              <a:r>
                <a:rPr lang="en-SG" sz="1500" b="1" dirty="0">
                  <a:latin typeface="Courier New" pitchFamily="49" charset="0"/>
                  <a:cs typeface="Courier New" pitchFamily="49" charset="0"/>
                </a:rPr>
                <a:t> = </a:t>
              </a:r>
              <a:r>
                <a:rPr lang="en-SG" sz="1500" b="1" dirty="0" err="1">
                  <a:latin typeface="Courier New" pitchFamily="49" charset="0"/>
                  <a:cs typeface="Courier New" pitchFamily="49" charset="0"/>
                </a:rPr>
                <a:t>unit_weight</a:t>
              </a:r>
              <a:r>
                <a:rPr lang="en-SG" sz="1500" b="1" dirty="0">
                  <a:latin typeface="Courier New" pitchFamily="49" charset="0"/>
                  <a:cs typeface="Courier New" pitchFamily="49" charset="0"/>
                </a:rPr>
                <a:t> * </a:t>
              </a:r>
              <a:r>
                <a:rPr lang="en-SG" sz="1500" b="1" dirty="0" err="1">
                  <a:latin typeface="Courier New" pitchFamily="49" charset="0"/>
                  <a:cs typeface="Courier New" pitchFamily="49" charset="0"/>
                </a:rPr>
                <a:t>qty</a:t>
              </a:r>
              <a:r>
                <a:rPr lang="en-SG" sz="1500" b="1" dirty="0">
                  <a:latin typeface="Courier New" pitchFamily="49" charset="0"/>
                  <a:cs typeface="Courier New" pitchFamily="49" charset="0"/>
                </a:rPr>
                <a:t>;</a:t>
              </a:r>
            </a:p>
            <a:p>
              <a:pPr eaLnBrk="1" hangingPunct="1">
                <a:defRPr/>
              </a:pPr>
              <a:endParaRPr lang="en-SG" sz="1500" b="1" dirty="0">
                <a:latin typeface="Courier New" pitchFamily="49" charset="0"/>
                <a:cs typeface="Courier New" pitchFamily="49" charset="0"/>
              </a:endParaRPr>
            </a:p>
            <a:p>
              <a:pPr eaLnBrk="1" hangingPunct="1">
                <a:defRPr/>
              </a:pPr>
              <a:r>
                <a:rPr lang="en-SG" sz="1500" b="1" dirty="0">
                  <a:latin typeface="Courier New" pitchFamily="49" charset="0"/>
                  <a:cs typeface="Courier New" pitchFamily="49" charset="0"/>
                </a:rPr>
                <a:t>    </a:t>
              </a:r>
              <a:r>
                <a:rPr lang="en-SG" sz="1500" b="1" dirty="0" err="1">
                  <a:latin typeface="Courier New" pitchFamily="49" charset="0"/>
                  <a:cs typeface="Courier New" pitchFamily="49" charset="0"/>
                </a:rPr>
                <a:t>printf</a:t>
              </a:r>
              <a:r>
                <a:rPr lang="en-SG" sz="1500" b="1" dirty="0">
                  <a:latin typeface="Courier New" pitchFamily="49" charset="0"/>
                  <a:cs typeface="Courier New" pitchFamily="49" charset="0"/>
                </a:rPr>
                <a:t>(</a:t>
              </a:r>
              <a:r>
                <a:rPr lang="en-SG" sz="1500" b="1" dirty="0">
                  <a:solidFill>
                    <a:srgbClr val="006600"/>
                  </a:solidFill>
                  <a:latin typeface="Courier New" pitchFamily="49" charset="0"/>
                  <a:cs typeface="Courier New" pitchFamily="49" charset="0"/>
                </a:rPr>
                <a:t>"The total weight of the batch of </a:t>
              </a:r>
              <a:r>
                <a:rPr lang="en-SG" sz="1500" b="1" dirty="0">
                  <a:solidFill>
                    <a:srgbClr val="FF0000"/>
                  </a:solidFill>
                  <a:latin typeface="Courier New" pitchFamily="49" charset="0"/>
                  <a:cs typeface="Courier New" pitchFamily="49" charset="0"/>
                </a:rPr>
                <a:t>%d </a:t>
              </a:r>
              <a:r>
                <a:rPr lang="en-SG" sz="1500" b="1" dirty="0">
                  <a:solidFill>
                    <a:srgbClr val="006600"/>
                  </a:solidFill>
                  <a:latin typeface="Courier New" pitchFamily="49" charset="0"/>
                  <a:cs typeface="Courier New" pitchFamily="49" charset="0"/>
                </a:rPr>
                <a:t>washers is </a:t>
              </a:r>
              <a:r>
                <a:rPr lang="en-SG" sz="1500" b="1" dirty="0">
                  <a:solidFill>
                    <a:srgbClr val="FF0000"/>
                  </a:solidFill>
                  <a:latin typeface="Courier New" pitchFamily="49" charset="0"/>
                  <a:cs typeface="Courier New" pitchFamily="49" charset="0"/>
                </a:rPr>
                <a:t>%.2f </a:t>
              </a:r>
              <a:r>
                <a:rPr lang="en-SG" sz="1500" b="1" dirty="0">
                  <a:solidFill>
                    <a:srgbClr val="006600"/>
                  </a:solidFill>
                  <a:latin typeface="Courier New" pitchFamily="49" charset="0"/>
                  <a:cs typeface="Courier New" pitchFamily="49" charset="0"/>
                </a:rPr>
                <a:t>grams</a:t>
              </a:r>
              <a:r>
                <a:rPr lang="en-SG" sz="1500" b="1" dirty="0">
                  <a:solidFill>
                    <a:srgbClr val="FF0000"/>
                  </a:solidFill>
                  <a:latin typeface="Courier New" pitchFamily="49" charset="0"/>
                  <a:cs typeface="Courier New" pitchFamily="49" charset="0"/>
                </a:rPr>
                <a:t>\n</a:t>
              </a:r>
              <a:r>
                <a:rPr lang="en-SG" sz="1500" b="1" dirty="0">
                  <a:solidFill>
                    <a:srgbClr val="006600"/>
                  </a:solidFill>
                  <a:latin typeface="Courier New" pitchFamily="49" charset="0"/>
                  <a:cs typeface="Courier New" pitchFamily="49" charset="0"/>
                </a:rPr>
                <a:t>"</a:t>
              </a:r>
              <a:r>
                <a:rPr lang="en-SG" sz="1500" b="1" dirty="0">
                  <a:latin typeface="Courier New" pitchFamily="49" charset="0"/>
                  <a:cs typeface="Courier New" pitchFamily="49" charset="0"/>
                </a:rPr>
                <a:t>,</a:t>
              </a:r>
            </a:p>
            <a:p>
              <a:pPr eaLnBrk="1" hangingPunct="1">
                <a:defRPr/>
              </a:pPr>
              <a:r>
                <a:rPr lang="en-SG" sz="1500" b="1" dirty="0">
                  <a:latin typeface="Courier New" pitchFamily="49" charset="0"/>
                  <a:cs typeface="Courier New" pitchFamily="49" charset="0"/>
                </a:rPr>
                <a:t>            </a:t>
              </a:r>
              <a:r>
                <a:rPr lang="en-SG" sz="1500" b="1" dirty="0" err="1">
                  <a:latin typeface="Courier New" pitchFamily="49" charset="0"/>
                  <a:cs typeface="Courier New" pitchFamily="49" charset="0"/>
                </a:rPr>
                <a:t>qty</a:t>
              </a:r>
              <a:r>
                <a:rPr lang="en-SG" sz="1500" b="1" dirty="0">
                  <a:latin typeface="Courier New" pitchFamily="49" charset="0"/>
                  <a:cs typeface="Courier New" pitchFamily="49" charset="0"/>
                </a:rPr>
                <a:t>, </a:t>
              </a:r>
              <a:r>
                <a:rPr lang="en-SG" sz="1500" b="1" dirty="0" err="1">
                  <a:latin typeface="Courier New" pitchFamily="49" charset="0"/>
                  <a:cs typeface="Courier New" pitchFamily="49" charset="0"/>
                </a:rPr>
                <a:t>total_weight</a:t>
              </a:r>
              <a:r>
                <a:rPr lang="en-SG" sz="1500" b="1" dirty="0">
                  <a:latin typeface="Courier New" pitchFamily="49" charset="0"/>
                  <a:cs typeface="Courier New" pitchFamily="49" charset="0"/>
                </a:rPr>
                <a:t>);</a:t>
              </a:r>
            </a:p>
            <a:p>
              <a:pPr eaLnBrk="1" hangingPunct="1">
                <a:defRPr/>
              </a:pPr>
              <a:endParaRPr lang="en-SG" sz="1500" b="1" dirty="0">
                <a:latin typeface="Courier New" pitchFamily="49" charset="0"/>
                <a:cs typeface="Courier New" pitchFamily="49" charset="0"/>
              </a:endParaRPr>
            </a:p>
            <a:p>
              <a:pPr eaLnBrk="1" hangingPunct="1">
                <a:defRPr/>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return</a:t>
              </a:r>
              <a:r>
                <a:rPr lang="en-SG" sz="1500" b="1" dirty="0">
                  <a:latin typeface="Courier New" pitchFamily="49" charset="0"/>
                  <a:cs typeface="Courier New" pitchFamily="49" charset="0"/>
                </a:rPr>
                <a:t> </a:t>
              </a:r>
              <a:r>
                <a:rPr lang="en-SG" sz="1500" b="1" dirty="0">
                  <a:solidFill>
                    <a:srgbClr val="006600"/>
                  </a:solidFill>
                  <a:latin typeface="Courier New" pitchFamily="49" charset="0"/>
                  <a:cs typeface="Courier New" pitchFamily="49" charset="0"/>
                </a:rPr>
                <a:t>0</a:t>
              </a:r>
              <a:r>
                <a:rPr lang="en-SG" sz="1500" b="1" dirty="0">
                  <a:latin typeface="Courier New" pitchFamily="49" charset="0"/>
                  <a:cs typeface="Courier New" pitchFamily="49" charset="0"/>
                </a:rPr>
                <a:t>;</a:t>
              </a:r>
            </a:p>
            <a:p>
              <a:pPr eaLnBrk="1" hangingPunct="1">
                <a:defRPr/>
              </a:pPr>
              <a:r>
                <a:rPr lang="en-SG" sz="1500" b="1" dirty="0">
                  <a:latin typeface="Courier New" pitchFamily="49" charset="0"/>
                  <a:cs typeface="Courier New" pitchFamily="49" charset="0"/>
                </a:rPr>
                <a:t>}</a:t>
              </a:r>
              <a:endParaRPr lang="en-US" sz="1500" b="1" dirty="0" smtClean="0">
                <a:latin typeface="Courier New" pitchFamily="49" charset="0"/>
                <a:cs typeface="Courier New" pitchFamily="49" charset="0"/>
              </a:endParaRPr>
            </a:p>
          </p:txBody>
        </p:sp>
        <p:sp>
          <p:nvSpPr>
            <p:cNvPr id="12" name="Rectangle 11"/>
            <p:cNvSpPr/>
            <p:nvPr/>
          </p:nvSpPr>
          <p:spPr>
            <a:xfrm>
              <a:off x="6814460" y="1267643"/>
              <a:ext cx="2034531"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Week2_WashersWeight_v1.c</a:t>
              </a:r>
              <a:endParaRPr lang="en-SG" sz="1100" dirty="0"/>
            </a:p>
          </p:txBody>
        </p:sp>
      </p:grpSp>
      <p:sp>
        <p:nvSpPr>
          <p:cNvPr id="2" name="Title 1"/>
          <p:cNvSpPr>
            <a:spLocks noGrp="1"/>
          </p:cNvSpPr>
          <p:nvPr>
            <p:ph type="title"/>
          </p:nvPr>
        </p:nvSpPr>
        <p:spPr/>
        <p:txBody>
          <a:bodyPr/>
          <a:lstStyle/>
          <a:p>
            <a:r>
              <a:rPr lang="en-GB" dirty="0"/>
              <a:t>2. Demo: Top-down Design </a:t>
            </a:r>
            <a:r>
              <a:rPr lang="en-GB" dirty="0" smtClean="0"/>
              <a:t>(6/6</a:t>
            </a:r>
            <a:r>
              <a:rPr lang="en-GB" dirty="0"/>
              <a:t>)</a:t>
            </a:r>
            <a:endParaRPr lang="en-SG" dirty="0"/>
          </a:p>
        </p:txBody>
      </p:sp>
      <p:sp>
        <p:nvSpPr>
          <p:cNvPr id="6" name="TextBox 9"/>
          <p:cNvSpPr txBox="1">
            <a:spLocks noChangeArrowheads="1"/>
          </p:cNvSpPr>
          <p:nvPr/>
        </p:nvSpPr>
        <p:spPr bwMode="auto">
          <a:xfrm>
            <a:off x="5539564" y="3239922"/>
            <a:ext cx="3232478" cy="923330"/>
          </a:xfrm>
          <a:prstGeom prst="rect">
            <a:avLst/>
          </a:prstGeom>
          <a:solidFill>
            <a:schemeClr val="accent1"/>
          </a:solidFill>
          <a:ln w="9525">
            <a:solidFill>
              <a:schemeClr val="accent1"/>
            </a:solidFill>
            <a:miter lim="800000"/>
            <a:headEnd/>
            <a:tailEnd/>
          </a:ln>
        </p:spPr>
        <p:txBody>
          <a:bodyPr wrap="square">
            <a:spAutoFit/>
          </a:bodyPr>
          <a:lstStyle/>
          <a:p>
            <a:pPr>
              <a:defRPr/>
            </a:pPr>
            <a:r>
              <a:rPr lang="en-US" dirty="0" smtClean="0">
                <a:latin typeface="Calibri" pitchFamily="34" charset="0"/>
                <a:cs typeface="Calibri" pitchFamily="34" charset="0"/>
              </a:rPr>
              <a:t>To compile this program:</a:t>
            </a:r>
          </a:p>
          <a:p>
            <a:pPr>
              <a:defRPr/>
            </a:pPr>
            <a:r>
              <a:rPr lang="en-US" dirty="0" err="1" smtClean="0">
                <a:solidFill>
                  <a:srgbClr val="0000FF"/>
                </a:solidFill>
                <a:latin typeface="Calibri" pitchFamily="34" charset="0"/>
                <a:cs typeface="Calibri" pitchFamily="34" charset="0"/>
              </a:rPr>
              <a:t>gcc</a:t>
            </a:r>
            <a:r>
              <a:rPr lang="en-US" dirty="0" smtClean="0">
                <a:solidFill>
                  <a:srgbClr val="0000FF"/>
                </a:solidFill>
                <a:latin typeface="Calibri" pitchFamily="34" charset="0"/>
                <a:cs typeface="Calibri" pitchFamily="34" charset="0"/>
              </a:rPr>
              <a:t>  -Wall Week2_WashersWeightV1.c  </a:t>
            </a:r>
            <a:r>
              <a:rPr lang="en-US" dirty="0">
                <a:solidFill>
                  <a:srgbClr val="0000FF"/>
                </a:solidFill>
                <a:latin typeface="Calibri" pitchFamily="34" charset="0"/>
                <a:cs typeface="Calibri" pitchFamily="34" charset="0"/>
              </a:rPr>
              <a:t>-lm</a:t>
            </a:r>
          </a:p>
        </p:txBody>
      </p:sp>
      <p:grpSp>
        <p:nvGrpSpPr>
          <p:cNvPr id="11" name="Group 10"/>
          <p:cNvGrpSpPr/>
          <p:nvPr/>
        </p:nvGrpSpPr>
        <p:grpSpPr>
          <a:xfrm>
            <a:off x="8045084" y="3781374"/>
            <a:ext cx="663500" cy="767805"/>
            <a:chOff x="7956394" y="3748439"/>
            <a:chExt cx="663500" cy="767805"/>
          </a:xfrm>
        </p:grpSpPr>
        <p:sp>
          <p:nvSpPr>
            <p:cNvPr id="7" name="Oval 6"/>
            <p:cNvSpPr>
              <a:spLocks noChangeArrowheads="1"/>
            </p:cNvSpPr>
            <p:nvPr/>
          </p:nvSpPr>
          <p:spPr bwMode="auto">
            <a:xfrm>
              <a:off x="8180031" y="3748439"/>
              <a:ext cx="439863" cy="396693"/>
            </a:xfrm>
            <a:prstGeom prst="ellipse">
              <a:avLst/>
            </a:prstGeom>
            <a:noFill/>
            <a:ln w="38100" cap="sq" algn="ctr">
              <a:solidFill>
                <a:srgbClr val="C00000"/>
              </a:solidFill>
              <a:round/>
              <a:headEnd type="none" w="sm" len="sm"/>
              <a:tailEnd type="none" w="sm" len="sm"/>
            </a:ln>
          </p:spPr>
          <p:txBody>
            <a:bodyPr/>
            <a:lstStyle/>
            <a:p>
              <a:endParaRPr lang="en-SG"/>
            </a:p>
          </p:txBody>
        </p:sp>
        <p:cxnSp>
          <p:nvCxnSpPr>
            <p:cNvPr id="8" name="Straight Arrow Connector 11"/>
            <p:cNvCxnSpPr>
              <a:cxnSpLocks noChangeShapeType="1"/>
            </p:cNvCxnSpPr>
            <p:nvPr/>
          </p:nvCxnSpPr>
          <p:spPr bwMode="auto">
            <a:xfrm flipV="1">
              <a:off x="7956394" y="4125331"/>
              <a:ext cx="359358" cy="390913"/>
            </a:xfrm>
            <a:prstGeom prst="straightConnector1">
              <a:avLst/>
            </a:prstGeom>
            <a:noFill/>
            <a:ln w="38100" cap="sq" algn="ctr">
              <a:solidFill>
                <a:srgbClr val="C00000"/>
              </a:solidFill>
              <a:round/>
              <a:headEnd type="none" w="sm" len="sm"/>
              <a:tailEnd type="arrow" w="sm" len="sm"/>
            </a:ln>
            <a:extLst/>
          </p:spPr>
        </p:cxnSp>
      </p:grpSp>
      <p:sp>
        <p:nvSpPr>
          <p:cNvPr id="13" name="Oval 12"/>
          <p:cNvSpPr>
            <a:spLocks noChangeArrowheads="1"/>
          </p:cNvSpPr>
          <p:nvPr/>
        </p:nvSpPr>
        <p:spPr bwMode="auto">
          <a:xfrm>
            <a:off x="2366011" y="3557377"/>
            <a:ext cx="469900" cy="515938"/>
          </a:xfrm>
          <a:prstGeom prst="ellipse">
            <a:avLst/>
          </a:prstGeom>
          <a:noFill/>
          <a:ln w="38100" cap="sq" algn="ctr">
            <a:solidFill>
              <a:srgbClr val="C00000"/>
            </a:solidFill>
            <a:round/>
            <a:headEnd type="none" w="sm" len="sm"/>
            <a:tailEnd type="none" w="sm" len="sm"/>
          </a:ln>
        </p:spPr>
        <p:txBody>
          <a:bodyPr/>
          <a:lstStyle/>
          <a:p>
            <a:endParaRPr lang="en-SG"/>
          </a:p>
        </p:txBody>
      </p:sp>
    </p:spTree>
    <p:extLst>
      <p:ext uri="{BB962C8B-B14F-4D97-AF65-F5344CB8AC3E}">
        <p14:creationId xmlns:p14="http://schemas.microsoft.com/office/powerpoint/2010/main" val="1344895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7"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35</a:t>
            </a:fld>
            <a:endParaRPr lang="en-US" sz="1000" dirty="0">
              <a:solidFill>
                <a:srgbClr val="000000"/>
              </a:solidFill>
            </a:endParaRPr>
          </a:p>
        </p:txBody>
      </p:sp>
      <p:grpSp>
        <p:nvGrpSpPr>
          <p:cNvPr id="3" name="Group 2"/>
          <p:cNvGrpSpPr/>
          <p:nvPr/>
        </p:nvGrpSpPr>
        <p:grpSpPr>
          <a:xfrm>
            <a:off x="278781" y="1257613"/>
            <a:ext cx="8415105" cy="5386090"/>
            <a:chOff x="278781" y="1257613"/>
            <a:chExt cx="8415105" cy="5386090"/>
          </a:xfrm>
        </p:grpSpPr>
        <p:sp>
          <p:nvSpPr>
            <p:cNvPr id="4" name="TextBox 11"/>
            <p:cNvSpPr txBox="1"/>
            <p:nvPr/>
          </p:nvSpPr>
          <p:spPr>
            <a:xfrm>
              <a:off x="278781" y="1257613"/>
              <a:ext cx="8408019" cy="538609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US" sz="1600" b="1" dirty="0" smtClean="0">
                  <a:latin typeface="Courier New" pitchFamily="49" charset="0"/>
                  <a:cs typeface="Courier New" pitchFamily="49" charset="0"/>
                </a:rPr>
                <a:t>    printf(</a:t>
              </a:r>
              <a:r>
                <a:rPr lang="en-US" sz="1600" b="1" dirty="0" smtClean="0">
                  <a:solidFill>
                    <a:srgbClr val="006600"/>
                  </a:solidFill>
                  <a:latin typeface="Courier New" pitchFamily="49" charset="0"/>
                  <a:cs typeface="Courier New" pitchFamily="49" charset="0"/>
                </a:rPr>
                <a:t>"Thickness in centimeters: "</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scanf</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%lf</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 &amp;thickness);</a:t>
              </a:r>
              <a:endParaRPr lang="en-SG" sz="1600" b="1" dirty="0" smtClean="0">
                <a:solidFill>
                  <a:srgbClr val="000000"/>
                </a:solidFill>
                <a:latin typeface="Courier New" pitchFamily="49" charset="0"/>
                <a:cs typeface="Courier New" pitchFamily="49" charset="0"/>
              </a:endParaRPr>
            </a:p>
            <a:p>
              <a:pPr eaLnBrk="1" hangingPunct="1">
                <a:defRPr/>
              </a:pP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printf</a:t>
              </a:r>
              <a:r>
                <a:rPr lang="en-SG" sz="1600" b="1" dirty="0" smtClean="0">
                  <a:solidFill>
                    <a:srgbClr val="000000"/>
                  </a:solidFill>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"Material density in grams per cubic </a:t>
              </a:r>
              <a:r>
                <a:rPr lang="en-SG" sz="1600" b="1" dirty="0" err="1" smtClean="0">
                  <a:solidFill>
                    <a:srgbClr val="006600"/>
                  </a:solidFill>
                  <a:latin typeface="Courier New" pitchFamily="49" charset="0"/>
                  <a:cs typeface="Courier New" pitchFamily="49" charset="0"/>
                </a:rPr>
                <a:t>centimeter</a:t>
              </a:r>
              <a:r>
                <a:rPr lang="en-SG" sz="1600" b="1" dirty="0" smtClean="0">
                  <a:solidFill>
                    <a:srgbClr val="006600"/>
                  </a:solidFill>
                  <a:latin typeface="Courier New" pitchFamily="49" charset="0"/>
                  <a:cs typeface="Courier New" pitchFamily="49" charset="0"/>
                </a:rPr>
                <a:t>: "</a:t>
              </a:r>
              <a:r>
                <a:rPr lang="en-SG" sz="1600" b="1" dirty="0" smtClean="0">
                  <a:solidFill>
                    <a:srgbClr val="000000"/>
                  </a:solidFill>
                  <a:latin typeface="Courier New" pitchFamily="49" charset="0"/>
                  <a:cs typeface="Courier New" pitchFamily="49" charset="0"/>
                </a:rPr>
                <a:t>);</a:t>
              </a:r>
            </a:p>
            <a:p>
              <a:pPr eaLnBrk="1" hangingPunct="1">
                <a:defRPr/>
              </a:pPr>
              <a:r>
                <a:rPr lang="en-SG" sz="1600" b="1" dirty="0" smtClean="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scanf</a:t>
              </a:r>
              <a:r>
                <a:rPr lang="en-SG" sz="1600" b="1" dirty="0">
                  <a:solidFill>
                    <a:srgbClr val="000000"/>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a:t>
              </a:r>
              <a:r>
                <a:rPr lang="en-SG" sz="1600" b="1" dirty="0">
                  <a:solidFill>
                    <a:srgbClr val="FF0000"/>
                  </a:solidFill>
                  <a:latin typeface="Courier New" pitchFamily="49" charset="0"/>
                  <a:cs typeface="Courier New" pitchFamily="49" charset="0"/>
                </a:rPr>
                <a:t>%lf</a:t>
              </a:r>
              <a:r>
                <a:rPr lang="en-SG" sz="1600" b="1" dirty="0">
                  <a:solidFill>
                    <a:srgbClr val="006600"/>
                  </a:solidFill>
                  <a:latin typeface="Courier New" pitchFamily="49" charset="0"/>
                  <a:cs typeface="Courier New" pitchFamily="49" charset="0"/>
                </a:rPr>
                <a:t>"</a:t>
              </a:r>
              <a:r>
                <a:rPr lang="en-SG" sz="1600" b="1" dirty="0">
                  <a:solidFill>
                    <a:srgbClr val="000000"/>
                  </a:solidFill>
                  <a:latin typeface="Courier New" pitchFamily="49" charset="0"/>
                  <a:cs typeface="Courier New" pitchFamily="49" charset="0"/>
                </a:rPr>
                <a:t>, &amp;density);</a:t>
              </a:r>
            </a:p>
            <a:p>
              <a:pPr eaLnBrk="1" hangingPunct="1">
                <a:defRPr/>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printf</a:t>
              </a:r>
              <a:r>
                <a:rPr lang="en-SG" sz="1600" b="1" dirty="0">
                  <a:solidFill>
                    <a:srgbClr val="000000"/>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"Quantity in batch: "</a:t>
              </a:r>
              <a:r>
                <a:rPr lang="en-SG" sz="1600" b="1" dirty="0">
                  <a:solidFill>
                    <a:srgbClr val="000000"/>
                  </a:solidFill>
                  <a:latin typeface="Courier New" pitchFamily="49" charset="0"/>
                  <a:cs typeface="Courier New" pitchFamily="49" charset="0"/>
                </a:rPr>
                <a:t>);</a:t>
              </a:r>
            </a:p>
            <a:p>
              <a:pPr eaLnBrk="1" hangingPunct="1">
                <a:defRPr/>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scanf</a:t>
              </a:r>
              <a:r>
                <a:rPr lang="en-SG" sz="1600" b="1" dirty="0">
                  <a:solidFill>
                    <a:srgbClr val="000000"/>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a:t>
              </a:r>
              <a:r>
                <a:rPr lang="en-SG" sz="1600" b="1" dirty="0">
                  <a:solidFill>
                    <a:srgbClr val="FF0000"/>
                  </a:solidFill>
                  <a:latin typeface="Courier New" pitchFamily="49" charset="0"/>
                  <a:cs typeface="Courier New" pitchFamily="49" charset="0"/>
                </a:rPr>
                <a:t>%d</a:t>
              </a:r>
              <a:r>
                <a:rPr lang="en-SG" sz="1600" b="1" dirty="0">
                  <a:solidFill>
                    <a:srgbClr val="006600"/>
                  </a:solidFill>
                  <a:latin typeface="Courier New" pitchFamily="49" charset="0"/>
                  <a:cs typeface="Courier New" pitchFamily="49" charset="0"/>
                </a:rPr>
                <a:t>"</a:t>
              </a:r>
              <a:r>
                <a:rPr lang="en-SG" sz="1600" b="1" dirty="0">
                  <a:solidFill>
                    <a:srgbClr val="000000"/>
                  </a:solidFill>
                  <a:latin typeface="Courier New" pitchFamily="49" charset="0"/>
                  <a:cs typeface="Courier New" pitchFamily="49" charset="0"/>
                </a:rPr>
                <a:t>, &amp;</a:t>
              </a:r>
              <a:r>
                <a:rPr lang="en-SG" sz="1600" b="1" dirty="0" err="1">
                  <a:solidFill>
                    <a:srgbClr val="000000"/>
                  </a:solidFill>
                  <a:latin typeface="Courier New" pitchFamily="49" charset="0"/>
                  <a:cs typeface="Courier New" pitchFamily="49" charset="0"/>
                </a:rPr>
                <a:t>qty</a:t>
              </a:r>
              <a:r>
                <a:rPr lang="en-SG" sz="1600" b="1" dirty="0" smtClean="0">
                  <a:solidFill>
                    <a:srgbClr val="000000"/>
                  </a:solidFill>
                  <a:latin typeface="Courier New" pitchFamily="49" charset="0"/>
                  <a:cs typeface="Courier New" pitchFamily="49" charset="0"/>
                </a:rPr>
                <a:t>);</a:t>
              </a:r>
            </a:p>
            <a:p>
              <a:pPr eaLnBrk="1" hangingPunct="1">
                <a:defRPr/>
              </a:pPr>
              <a:endParaRPr lang="en-US" sz="1600" b="1" dirty="0">
                <a:solidFill>
                  <a:srgbClr val="000000"/>
                </a:solidFill>
                <a:latin typeface="Courier New" pitchFamily="49" charset="0"/>
                <a:cs typeface="Courier New" pitchFamily="49" charset="0"/>
              </a:endParaRPr>
            </a:p>
            <a:p>
              <a:pPr eaLnBrk="1" hangingPunct="1">
                <a:defRPr/>
              </a:pPr>
              <a:r>
                <a:rPr lang="en-SG" sz="2000" b="1" dirty="0" smtClean="0">
                  <a:latin typeface="Courier New" pitchFamily="49" charset="0"/>
                  <a:cs typeface="Courier New" pitchFamily="49" charset="0"/>
                </a:rPr>
                <a:t>   </a:t>
              </a:r>
              <a:r>
                <a:rPr lang="en-SG" sz="2000" b="1" dirty="0" err="1" smtClean="0">
                  <a:latin typeface="Courier New" pitchFamily="49" charset="0"/>
                  <a:cs typeface="Courier New" pitchFamily="49" charset="0"/>
                </a:rPr>
                <a:t>inner_area</a:t>
              </a:r>
              <a:r>
                <a:rPr lang="en-SG" sz="2000" b="1" dirty="0" smtClean="0">
                  <a:latin typeface="Courier New" pitchFamily="49" charset="0"/>
                  <a:cs typeface="Courier New" pitchFamily="49" charset="0"/>
                </a:rPr>
                <a:t>  = </a:t>
              </a:r>
              <a:r>
                <a:rPr lang="en-SG" sz="2000" b="1" dirty="0" err="1" smtClean="0">
                  <a:latin typeface="Courier New" pitchFamily="49" charset="0"/>
                  <a:cs typeface="Courier New" pitchFamily="49" charset="0"/>
                </a:rPr>
                <a:t>pow</a:t>
              </a:r>
              <a:r>
                <a:rPr lang="en-SG" sz="2000" b="1" dirty="0" smtClean="0">
                  <a:latin typeface="Courier New" pitchFamily="49" charset="0"/>
                  <a:cs typeface="Courier New" pitchFamily="49" charset="0"/>
                </a:rPr>
                <a:t>(d1/</a:t>
              </a:r>
              <a:r>
                <a:rPr lang="en-SG" sz="2000" b="1" dirty="0" smtClean="0">
                  <a:solidFill>
                    <a:srgbClr val="006600"/>
                  </a:solidFill>
                  <a:latin typeface="Courier New" pitchFamily="49" charset="0"/>
                  <a:cs typeface="Courier New" pitchFamily="49" charset="0"/>
                </a:rPr>
                <a:t>2</a:t>
              </a:r>
              <a:r>
                <a:rPr lang="en-SG" sz="2000" b="1" dirty="0">
                  <a:latin typeface="Courier New" pitchFamily="49" charset="0"/>
                  <a:cs typeface="Courier New" pitchFamily="49" charset="0"/>
                </a:rPr>
                <a:t>, </a:t>
              </a:r>
              <a:r>
                <a:rPr lang="en-SG" sz="2000" b="1" dirty="0">
                  <a:solidFill>
                    <a:srgbClr val="006600"/>
                  </a:solidFill>
                  <a:latin typeface="Courier New" pitchFamily="49" charset="0"/>
                  <a:cs typeface="Courier New" pitchFamily="49" charset="0"/>
                </a:rPr>
                <a:t>2</a:t>
              </a:r>
              <a:r>
                <a:rPr lang="en-SG" sz="2000" b="1" dirty="0">
                  <a:latin typeface="Courier New" pitchFamily="49" charset="0"/>
                  <a:cs typeface="Courier New" pitchFamily="49" charset="0"/>
                </a:rPr>
                <a:t>) * </a:t>
              </a:r>
              <a:r>
                <a:rPr lang="en-SG" sz="2000" b="1" dirty="0" smtClean="0">
                  <a:solidFill>
                    <a:schemeClr val="tx1"/>
                  </a:solidFill>
                  <a:latin typeface="Courier New" pitchFamily="49" charset="0"/>
                  <a:cs typeface="Courier New" pitchFamily="49" charset="0"/>
                </a:rPr>
                <a:t>PI</a:t>
              </a:r>
              <a:r>
                <a:rPr lang="en-SG" sz="2000" b="1" dirty="0" smtClean="0">
                  <a:latin typeface="Courier New" pitchFamily="49" charset="0"/>
                  <a:cs typeface="Courier New" pitchFamily="49" charset="0"/>
                </a:rPr>
                <a:t>;</a:t>
              </a:r>
              <a:endParaRPr lang="en-SG" sz="2000" b="1" dirty="0">
                <a:latin typeface="Courier New" pitchFamily="49" charset="0"/>
                <a:cs typeface="Courier New" pitchFamily="49" charset="0"/>
              </a:endParaRPr>
            </a:p>
            <a:p>
              <a:pPr eaLnBrk="1" hangingPunct="1">
                <a:defRPr/>
              </a:pPr>
              <a:r>
                <a:rPr lang="en-SG" sz="2000" b="1" dirty="0">
                  <a:latin typeface="Courier New" pitchFamily="49" charset="0"/>
                  <a:cs typeface="Courier New" pitchFamily="49" charset="0"/>
                </a:rPr>
                <a:t>   </a:t>
              </a:r>
              <a:r>
                <a:rPr lang="en-SG" sz="2000" b="1" dirty="0" err="1" smtClean="0">
                  <a:latin typeface="Courier New" pitchFamily="49" charset="0"/>
                  <a:cs typeface="Courier New" pitchFamily="49" charset="0"/>
                </a:rPr>
                <a:t>outter_area</a:t>
              </a:r>
              <a:r>
                <a:rPr lang="en-SG" sz="2000" b="1" dirty="0" smtClean="0">
                  <a:latin typeface="Courier New" pitchFamily="49" charset="0"/>
                  <a:cs typeface="Courier New" pitchFamily="49" charset="0"/>
                </a:rPr>
                <a:t> </a:t>
              </a:r>
              <a:r>
                <a:rPr lang="en-SG" sz="2000" b="1" dirty="0">
                  <a:latin typeface="Courier New" pitchFamily="49" charset="0"/>
                  <a:cs typeface="Courier New" pitchFamily="49" charset="0"/>
                </a:rPr>
                <a:t>= </a:t>
              </a:r>
              <a:r>
                <a:rPr lang="en-SG" sz="2000" b="1" dirty="0" err="1" smtClean="0">
                  <a:latin typeface="Courier New" pitchFamily="49" charset="0"/>
                  <a:cs typeface="Courier New" pitchFamily="49" charset="0"/>
                </a:rPr>
                <a:t>pow</a:t>
              </a:r>
              <a:r>
                <a:rPr lang="en-SG" sz="2000" b="1" dirty="0" smtClean="0">
                  <a:latin typeface="Courier New" pitchFamily="49" charset="0"/>
                  <a:cs typeface="Courier New" pitchFamily="49" charset="0"/>
                </a:rPr>
                <a:t>(d2/</a:t>
              </a:r>
              <a:r>
                <a:rPr lang="en-SG" sz="2000" b="1" dirty="0" smtClean="0">
                  <a:solidFill>
                    <a:srgbClr val="006600"/>
                  </a:solidFill>
                  <a:latin typeface="Courier New" pitchFamily="49" charset="0"/>
                  <a:cs typeface="Courier New" pitchFamily="49" charset="0"/>
                </a:rPr>
                <a:t>2</a:t>
              </a:r>
              <a:r>
                <a:rPr lang="en-SG" sz="2000" b="1" dirty="0">
                  <a:latin typeface="Courier New" pitchFamily="49" charset="0"/>
                  <a:cs typeface="Courier New" pitchFamily="49" charset="0"/>
                </a:rPr>
                <a:t>, </a:t>
              </a:r>
              <a:r>
                <a:rPr lang="en-SG" sz="2000" b="1" dirty="0">
                  <a:solidFill>
                    <a:srgbClr val="006600"/>
                  </a:solidFill>
                  <a:latin typeface="Courier New" pitchFamily="49" charset="0"/>
                  <a:cs typeface="Courier New" pitchFamily="49" charset="0"/>
                </a:rPr>
                <a:t>2</a:t>
              </a:r>
              <a:r>
                <a:rPr lang="en-SG" sz="2000" b="1" dirty="0">
                  <a:latin typeface="Courier New" pitchFamily="49" charset="0"/>
                  <a:cs typeface="Courier New" pitchFamily="49" charset="0"/>
                </a:rPr>
                <a:t>) * </a:t>
              </a:r>
              <a:r>
                <a:rPr lang="en-SG" sz="2000" b="1" dirty="0">
                  <a:solidFill>
                    <a:schemeClr val="tx1"/>
                  </a:solidFill>
                  <a:latin typeface="Courier New" pitchFamily="49" charset="0"/>
                  <a:cs typeface="Courier New" pitchFamily="49" charset="0"/>
                </a:rPr>
                <a:t>PI</a:t>
              </a:r>
              <a:r>
                <a:rPr lang="en-SG" sz="2000" b="1" dirty="0" smtClean="0">
                  <a:latin typeface="Courier New" pitchFamily="49" charset="0"/>
                  <a:cs typeface="Courier New" pitchFamily="49" charset="0"/>
                </a:rPr>
                <a:t>;</a:t>
              </a:r>
            </a:p>
            <a:p>
              <a:pPr eaLnBrk="1" hangingPunct="1">
                <a:defRPr/>
              </a:pPr>
              <a:endParaRPr lang="en-SG" sz="1600" b="1" dirty="0">
                <a:latin typeface="Courier New" pitchFamily="49" charset="0"/>
                <a:cs typeface="Courier New" pitchFamily="49" charset="0"/>
              </a:endParaRPr>
            </a:p>
            <a:p>
              <a:pPr eaLnBrk="1" hangingPunct="1">
                <a:defRPr/>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rim_area</a:t>
              </a:r>
              <a:r>
                <a:rPr lang="en-SG" sz="1600" b="1" dirty="0">
                  <a:latin typeface="Courier New" pitchFamily="49" charset="0"/>
                  <a:cs typeface="Courier New" pitchFamily="49" charset="0"/>
                </a:rPr>
                <a:t> = </a:t>
              </a:r>
              <a:r>
                <a:rPr lang="en-SG" sz="1600" b="1" dirty="0" err="1">
                  <a:latin typeface="Courier New" pitchFamily="49" charset="0"/>
                  <a:cs typeface="Courier New" pitchFamily="49" charset="0"/>
                </a:rPr>
                <a:t>outter_area</a:t>
              </a:r>
              <a:r>
                <a:rPr lang="en-SG" sz="1600" b="1" dirty="0">
                  <a:latin typeface="Courier New" pitchFamily="49" charset="0"/>
                  <a:cs typeface="Courier New" pitchFamily="49" charset="0"/>
                </a:rPr>
                <a:t> - </a:t>
              </a:r>
              <a:r>
                <a:rPr lang="en-SG" sz="1600" b="1" dirty="0" err="1">
                  <a:latin typeface="Courier New" pitchFamily="49" charset="0"/>
                  <a:cs typeface="Courier New" pitchFamily="49" charset="0"/>
                </a:rPr>
                <a:t>inner_area</a:t>
              </a:r>
              <a:r>
                <a:rPr lang="en-SG" sz="1600" b="1" dirty="0">
                  <a:latin typeface="Courier New" pitchFamily="49" charset="0"/>
                  <a:cs typeface="Courier New" pitchFamily="49" charset="0"/>
                </a:rPr>
                <a:t>;</a:t>
              </a:r>
            </a:p>
            <a:p>
              <a:pPr eaLnBrk="1" hangingPunct="1">
                <a:defRPr/>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unit_weight</a:t>
              </a:r>
              <a:r>
                <a:rPr lang="en-SG" sz="1600" b="1" dirty="0">
                  <a:latin typeface="Courier New" pitchFamily="49" charset="0"/>
                  <a:cs typeface="Courier New" pitchFamily="49" charset="0"/>
                </a:rPr>
                <a:t> = </a:t>
              </a:r>
              <a:r>
                <a:rPr lang="en-SG" sz="1600" b="1" dirty="0" err="1">
                  <a:latin typeface="Courier New" pitchFamily="49" charset="0"/>
                  <a:cs typeface="Courier New" pitchFamily="49" charset="0"/>
                </a:rPr>
                <a:t>rim_area</a:t>
              </a:r>
              <a:r>
                <a:rPr lang="en-SG" sz="1600" b="1" dirty="0">
                  <a:latin typeface="Courier New" pitchFamily="49" charset="0"/>
                  <a:cs typeface="Courier New" pitchFamily="49" charset="0"/>
                </a:rPr>
                <a:t> * thickness * density;</a:t>
              </a:r>
            </a:p>
            <a:p>
              <a:pPr eaLnBrk="1" hangingPunct="1">
                <a:defRPr/>
              </a:pPr>
              <a:endParaRPr lang="en-SG" sz="1600" b="1" dirty="0">
                <a:latin typeface="Courier New" pitchFamily="49" charset="0"/>
                <a:cs typeface="Courier New" pitchFamily="49" charset="0"/>
              </a:endParaRPr>
            </a:p>
            <a:p>
              <a:pPr eaLnBrk="1" hangingPunct="1">
                <a:defRPr/>
              </a:pPr>
              <a:r>
                <a:rPr lang="en-SG" sz="1600" b="1" dirty="0">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compute weight of a batch of washers</a:t>
              </a:r>
            </a:p>
            <a:p>
              <a:pPr eaLnBrk="1" hangingPunct="1">
                <a:defRPr/>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total_weight</a:t>
              </a:r>
              <a:r>
                <a:rPr lang="en-SG" sz="1600" b="1" dirty="0">
                  <a:latin typeface="Courier New" pitchFamily="49" charset="0"/>
                  <a:cs typeface="Courier New" pitchFamily="49" charset="0"/>
                </a:rPr>
                <a:t> = </a:t>
              </a:r>
              <a:r>
                <a:rPr lang="en-SG" sz="1600" b="1" dirty="0" err="1">
                  <a:latin typeface="Courier New" pitchFamily="49" charset="0"/>
                  <a:cs typeface="Courier New" pitchFamily="49" charset="0"/>
                </a:rPr>
                <a:t>unit_weight</a:t>
              </a:r>
              <a:r>
                <a:rPr lang="en-SG" sz="1600" b="1" dirty="0">
                  <a:latin typeface="Courier New" pitchFamily="49" charset="0"/>
                  <a:cs typeface="Courier New" pitchFamily="49" charset="0"/>
                </a:rPr>
                <a:t> * </a:t>
              </a:r>
              <a:r>
                <a:rPr lang="en-SG" sz="1600" b="1" dirty="0" err="1">
                  <a:latin typeface="Courier New" pitchFamily="49" charset="0"/>
                  <a:cs typeface="Courier New" pitchFamily="49" charset="0"/>
                </a:rPr>
                <a:t>qty</a:t>
              </a:r>
              <a:r>
                <a:rPr lang="en-SG" sz="1600" b="1" dirty="0" smtClean="0">
                  <a:latin typeface="Courier New" pitchFamily="49" charset="0"/>
                  <a:cs typeface="Courier New" pitchFamily="49" charset="0"/>
                </a:rPr>
                <a:t>;</a:t>
              </a:r>
            </a:p>
            <a:p>
              <a:pPr eaLnBrk="1" hangingPunct="1">
                <a:defRPr/>
              </a:pPr>
              <a:endParaRPr lang="en-SG" sz="1600" b="1" dirty="0">
                <a:latin typeface="Courier New" pitchFamily="49" charset="0"/>
                <a:cs typeface="Courier New" pitchFamily="49" charset="0"/>
              </a:endParaRPr>
            </a:p>
            <a:p>
              <a:pPr eaLnBrk="1" hangingPunct="1">
                <a:defRPr/>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printf</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"The total weight of the batch of </a:t>
              </a:r>
              <a:r>
                <a:rPr lang="en-SG" sz="1600" b="1" dirty="0">
                  <a:solidFill>
                    <a:srgbClr val="FF0000"/>
                  </a:solidFill>
                  <a:latin typeface="Courier New" pitchFamily="49" charset="0"/>
                  <a:cs typeface="Courier New" pitchFamily="49" charset="0"/>
                </a:rPr>
                <a:t>%d </a:t>
              </a:r>
              <a:r>
                <a:rPr lang="en-SG" sz="1600" b="1" dirty="0">
                  <a:solidFill>
                    <a:srgbClr val="006600"/>
                  </a:solidFill>
                  <a:latin typeface="Courier New" pitchFamily="49" charset="0"/>
                  <a:cs typeface="Courier New" pitchFamily="49" charset="0"/>
                </a:rPr>
                <a:t>washers </a:t>
              </a:r>
              <a:r>
                <a:rPr lang="en-SG" sz="1600" b="1" dirty="0" smtClean="0">
                  <a:solidFill>
                    <a:srgbClr val="006600"/>
                  </a:solidFill>
                  <a:latin typeface="Courier New" pitchFamily="49" charset="0"/>
                  <a:cs typeface="Courier New" pitchFamily="49" charset="0"/>
                </a:rPr>
                <a:t>"</a:t>
              </a:r>
            </a:p>
            <a:p>
              <a:pPr eaLnBrk="1" hangingPunct="1">
                <a:defRPr/>
              </a:pPr>
              <a:r>
                <a:rPr lang="en-SG" sz="1600" b="1" dirty="0">
                  <a:solidFill>
                    <a:srgbClr val="006600"/>
                  </a:solidFill>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          "is </a:t>
              </a:r>
              <a:r>
                <a:rPr lang="en-SG" sz="1600" b="1" dirty="0">
                  <a:solidFill>
                    <a:srgbClr val="FF0000"/>
                  </a:solidFill>
                  <a:latin typeface="Courier New" pitchFamily="49" charset="0"/>
                  <a:cs typeface="Courier New" pitchFamily="49" charset="0"/>
                </a:rPr>
                <a:t>%.2f </a:t>
              </a:r>
              <a:r>
                <a:rPr lang="en-SG" sz="1600" b="1" dirty="0">
                  <a:solidFill>
                    <a:srgbClr val="006600"/>
                  </a:solidFill>
                  <a:latin typeface="Courier New" pitchFamily="49" charset="0"/>
                  <a:cs typeface="Courier New" pitchFamily="49" charset="0"/>
                </a:rPr>
                <a:t>grams</a:t>
              </a:r>
              <a:r>
                <a:rPr lang="en-SG" sz="1600" b="1" dirty="0">
                  <a:solidFill>
                    <a:srgbClr val="FF0000"/>
                  </a:solidFill>
                  <a:latin typeface="Courier New" pitchFamily="49" charset="0"/>
                  <a:cs typeface="Courier New" pitchFamily="49" charset="0"/>
                </a:rPr>
                <a:t>\n</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 </a:t>
              </a:r>
              <a:r>
                <a:rPr lang="en-SG" sz="1600" b="1" dirty="0" err="1">
                  <a:latin typeface="Courier New" pitchFamily="49" charset="0"/>
                  <a:cs typeface="Courier New" pitchFamily="49" charset="0"/>
                </a:rPr>
                <a:t>qty</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total_weight</a:t>
              </a:r>
              <a:r>
                <a:rPr lang="en-SG" sz="1600" b="1" dirty="0">
                  <a:latin typeface="Courier New" pitchFamily="49" charset="0"/>
                  <a:cs typeface="Courier New" pitchFamily="49" charset="0"/>
                </a:rPr>
                <a:t>);</a:t>
              </a:r>
            </a:p>
            <a:p>
              <a:pPr eaLnBrk="1" hangingPunct="1">
                <a:defRPr/>
              </a:pPr>
              <a:endParaRPr lang="en-SG" sz="1600" b="1" dirty="0">
                <a:latin typeface="Courier New" pitchFamily="49" charset="0"/>
                <a:cs typeface="Courier New" pitchFamily="49" charset="0"/>
              </a:endParaRPr>
            </a:p>
            <a:p>
              <a:pPr eaLnBrk="1" hangingPunct="1">
                <a:defRPr/>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eaLnBrk="1" hangingPunct="1">
                <a:defRPr/>
              </a:pPr>
              <a:r>
                <a:rPr lang="en-SG" sz="1600" b="1" dirty="0">
                  <a:latin typeface="Courier New" pitchFamily="49" charset="0"/>
                  <a:cs typeface="Courier New" pitchFamily="49" charset="0"/>
                </a:rPr>
                <a:t>}</a:t>
              </a:r>
              <a:endParaRPr lang="en-US" sz="1600" b="1" dirty="0" smtClean="0">
                <a:latin typeface="Courier New" pitchFamily="49" charset="0"/>
                <a:cs typeface="Courier New" pitchFamily="49" charset="0"/>
              </a:endParaRPr>
            </a:p>
          </p:txBody>
        </p:sp>
        <p:sp>
          <p:nvSpPr>
            <p:cNvPr id="5" name="Rectangle 4"/>
            <p:cNvSpPr/>
            <p:nvPr/>
          </p:nvSpPr>
          <p:spPr>
            <a:xfrm>
              <a:off x="6659355" y="1267643"/>
              <a:ext cx="2034531"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Week2_WashersWeight_v1.c</a:t>
              </a:r>
              <a:endParaRPr lang="en-SG" sz="1100" dirty="0"/>
            </a:p>
          </p:txBody>
        </p:sp>
      </p:grpSp>
      <p:sp>
        <p:nvSpPr>
          <p:cNvPr id="2" name="Title 1"/>
          <p:cNvSpPr>
            <a:spLocks noGrp="1"/>
          </p:cNvSpPr>
          <p:nvPr>
            <p:ph type="title"/>
          </p:nvPr>
        </p:nvSpPr>
        <p:spPr/>
        <p:txBody>
          <a:bodyPr/>
          <a:lstStyle/>
          <a:p>
            <a:r>
              <a:rPr lang="en-GB" dirty="0"/>
              <a:t>3. Functions (</a:t>
            </a:r>
            <a:r>
              <a:rPr lang="en-GB" dirty="0" smtClean="0"/>
              <a:t>1/8)</a:t>
            </a:r>
            <a:endParaRPr lang="en-SG" dirty="0"/>
          </a:p>
        </p:txBody>
      </p:sp>
      <p:sp>
        <p:nvSpPr>
          <p:cNvPr id="12" name="AutoShape 6"/>
          <p:cNvSpPr>
            <a:spLocks noChangeArrowheads="1"/>
          </p:cNvSpPr>
          <p:nvPr/>
        </p:nvSpPr>
        <p:spPr bwMode="auto">
          <a:xfrm>
            <a:off x="691377" y="2948971"/>
            <a:ext cx="5185316" cy="742083"/>
          </a:xfrm>
          <a:prstGeom prst="roundRect">
            <a:avLst>
              <a:gd name="adj" fmla="val 8838"/>
            </a:avLst>
          </a:prstGeom>
          <a:noFill/>
          <a:ln w="38100" cap="rnd">
            <a:solidFill>
              <a:schemeClr val="accent1">
                <a:lumMod val="50000"/>
                <a:alpha val="72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8" name="Group 17"/>
          <p:cNvGrpSpPr/>
          <p:nvPr/>
        </p:nvGrpSpPr>
        <p:grpSpPr>
          <a:xfrm>
            <a:off x="5937650" y="2797481"/>
            <a:ext cx="2626487" cy="400110"/>
            <a:chOff x="5937650" y="2797481"/>
            <a:chExt cx="2626487" cy="400110"/>
          </a:xfrm>
        </p:grpSpPr>
        <p:sp>
          <p:nvSpPr>
            <p:cNvPr id="10" name="TextBox 9"/>
            <p:cNvSpPr txBox="1"/>
            <p:nvPr/>
          </p:nvSpPr>
          <p:spPr bwMode="auto">
            <a:xfrm>
              <a:off x="6714622" y="2797481"/>
              <a:ext cx="1849515" cy="400110"/>
            </a:xfrm>
            <a:prstGeom prst="rect">
              <a:avLst/>
            </a:prstGeom>
            <a:solidFill>
              <a:srgbClr val="FFC000"/>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000" i="1" dirty="0">
                  <a:latin typeface="Calibri" pitchFamily="34" charset="0"/>
                  <a:cs typeface="Calibri" pitchFamily="34" charset="0"/>
                </a:rPr>
                <a:t>A bit duplicated</a:t>
              </a:r>
              <a:endParaRPr lang="en-SG" sz="2000" i="1" dirty="0">
                <a:latin typeface="Calibri" pitchFamily="34" charset="0"/>
                <a:cs typeface="Calibri" pitchFamily="34" charset="0"/>
              </a:endParaRPr>
            </a:p>
          </p:txBody>
        </p:sp>
        <p:cxnSp>
          <p:nvCxnSpPr>
            <p:cNvPr id="13" name="Straight Arrow Connector 11"/>
            <p:cNvCxnSpPr>
              <a:cxnSpLocks noChangeShapeType="1"/>
              <a:stCxn id="10" idx="1"/>
            </p:cNvCxnSpPr>
            <p:nvPr/>
          </p:nvCxnSpPr>
          <p:spPr bwMode="auto">
            <a:xfrm flipH="1">
              <a:off x="5937650" y="2997536"/>
              <a:ext cx="776972" cy="169832"/>
            </a:xfrm>
            <a:prstGeom prst="straightConnector1">
              <a:avLst/>
            </a:prstGeom>
            <a:noFill/>
            <a:ln w="19050" cap="sq" algn="ctr">
              <a:solidFill>
                <a:srgbClr val="FFC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5500572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dissolv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Functions </a:t>
            </a:r>
            <a:r>
              <a:rPr lang="en-GB" dirty="0" smtClean="0"/>
              <a:t>(2/8)</a:t>
            </a:r>
            <a:endParaRPr lang="en-SG" dirty="0"/>
          </a:p>
        </p:txBody>
      </p:sp>
      <p:grpSp>
        <p:nvGrpSpPr>
          <p:cNvPr id="3" name="Group 2"/>
          <p:cNvGrpSpPr/>
          <p:nvPr/>
        </p:nvGrpSpPr>
        <p:grpSpPr>
          <a:xfrm>
            <a:off x="278781" y="1569851"/>
            <a:ext cx="7705490" cy="4900366"/>
            <a:chOff x="278781" y="1257613"/>
            <a:chExt cx="5779119" cy="4900366"/>
          </a:xfrm>
        </p:grpSpPr>
        <p:sp>
          <p:nvSpPr>
            <p:cNvPr id="4" name="TextBox 11"/>
            <p:cNvSpPr txBox="1"/>
            <p:nvPr/>
          </p:nvSpPr>
          <p:spPr>
            <a:xfrm>
              <a:off x="278781" y="1257613"/>
              <a:ext cx="5779119" cy="4893647"/>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FF"/>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main(</a:t>
              </a:r>
              <a:r>
                <a:rPr lang="en-US" sz="1600" b="1" dirty="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p>
            <a:p>
              <a:pPr eaLnBrk="1" hangingPunct="1">
                <a:defRPr/>
              </a:pPr>
              <a:r>
                <a:rPr lang="en-SG" sz="1600" b="1" dirty="0" smtClean="0">
                  <a:solidFill>
                    <a:srgbClr val="0000FF"/>
                  </a:solidFill>
                  <a:latin typeface="Courier New" pitchFamily="49" charset="0"/>
                  <a:cs typeface="Courier New" pitchFamily="49" charset="0"/>
                </a:rPr>
                <a:t>    double</a:t>
              </a:r>
              <a:r>
                <a:rPr lang="en-SG" sz="1600" b="1" dirty="0" smtClean="0">
                  <a:solidFill>
                    <a:srgbClr val="000000"/>
                  </a:solidFill>
                  <a:latin typeface="Courier New" pitchFamily="49" charset="0"/>
                  <a:cs typeface="Courier New" pitchFamily="49" charset="0"/>
                </a:rPr>
                <a:t> d1;</a:t>
              </a:r>
            </a:p>
            <a:p>
              <a:pPr eaLnBrk="1" hangingPunct="1">
                <a:defRPr/>
              </a:pPr>
              <a:r>
                <a:rPr lang="en-SG" sz="1600" b="1" dirty="0" smtClean="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double</a:t>
              </a:r>
              <a:r>
                <a:rPr lang="en-SG" sz="1600" b="1" dirty="0">
                  <a:solidFill>
                    <a:srgbClr val="000000"/>
                  </a:solidFill>
                  <a:latin typeface="Courier New" pitchFamily="49" charset="0"/>
                  <a:cs typeface="Courier New" pitchFamily="49" charset="0"/>
                </a:rPr>
                <a:t> </a:t>
              </a:r>
              <a:r>
                <a:rPr lang="en-SG" sz="1600" b="1" dirty="0" smtClean="0">
                  <a:solidFill>
                    <a:srgbClr val="000000"/>
                  </a:solidFill>
                  <a:latin typeface="Courier New" pitchFamily="49" charset="0"/>
                  <a:cs typeface="Courier New" pitchFamily="49" charset="0"/>
                </a:rPr>
                <a:t>d2;</a:t>
              </a:r>
            </a:p>
            <a:p>
              <a:pPr eaLnBrk="1" hangingPunct="1">
                <a:defRPr/>
              </a:pPr>
              <a:endParaRPr lang="en-SG" sz="1600" b="1" dirty="0" smtClean="0">
                <a:solidFill>
                  <a:srgbClr val="000000"/>
                </a:solidFill>
                <a:latin typeface="Courier New" pitchFamily="49" charset="0"/>
                <a:cs typeface="Courier New" pitchFamily="49" charset="0"/>
              </a:endParaRPr>
            </a:p>
            <a:p>
              <a:pPr eaLnBrk="1" hangingPunct="1">
                <a:defRPr/>
              </a:pPr>
              <a:r>
                <a:rPr lang="en-SG" sz="1600" b="1" dirty="0">
                  <a:solidFill>
                    <a:srgbClr val="000000"/>
                  </a:solidFill>
                  <a:latin typeface="Courier New" pitchFamily="49" charset="0"/>
                  <a:cs typeface="Courier New" pitchFamily="49" charset="0"/>
                </a:rPr>
                <a:t> </a:t>
              </a:r>
              <a:r>
                <a:rPr lang="en-SG"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endParaRPr lang="en-SG" sz="1600" b="1" dirty="0" smtClean="0">
                <a:solidFill>
                  <a:srgbClr val="000000"/>
                </a:solidFill>
                <a:latin typeface="Courier New" pitchFamily="49" charset="0"/>
                <a:cs typeface="Courier New" pitchFamily="49" charset="0"/>
              </a:endParaRPr>
            </a:p>
            <a:p>
              <a:pPr eaLnBrk="1" hangingPunct="1">
                <a:defRPr/>
              </a:pPr>
              <a:endParaRPr lang="en-SG" sz="2000" b="1" dirty="0" smtClean="0">
                <a:latin typeface="Courier New" pitchFamily="49" charset="0"/>
                <a:cs typeface="Courier New" pitchFamily="49" charset="0"/>
              </a:endParaRPr>
            </a:p>
            <a:p>
              <a:pPr eaLnBrk="1" hangingPunct="1">
                <a:defRPr/>
              </a:pPr>
              <a:r>
                <a:rPr lang="en-SG" sz="2000" b="1" dirty="0" smtClean="0">
                  <a:latin typeface="Courier New" pitchFamily="49" charset="0"/>
                  <a:cs typeface="Courier New" pitchFamily="49" charset="0"/>
                </a:rPr>
                <a:t>   </a:t>
              </a:r>
              <a:r>
                <a:rPr lang="en-SG" sz="2000" b="1" dirty="0" err="1" smtClean="0">
                  <a:latin typeface="Courier New" pitchFamily="49" charset="0"/>
                  <a:cs typeface="Courier New" pitchFamily="49" charset="0"/>
                </a:rPr>
                <a:t>rim_area</a:t>
              </a:r>
              <a:r>
                <a:rPr lang="en-SG" sz="2000" b="1" dirty="0" smtClean="0">
                  <a:latin typeface="Courier New" pitchFamily="49" charset="0"/>
                  <a:cs typeface="Courier New" pitchFamily="49" charset="0"/>
                </a:rPr>
                <a:t> </a:t>
              </a:r>
              <a:r>
                <a:rPr lang="en-SG" sz="2000" b="1" dirty="0">
                  <a:latin typeface="Courier New" pitchFamily="49" charset="0"/>
                  <a:cs typeface="Courier New" pitchFamily="49" charset="0"/>
                </a:rPr>
                <a:t>= </a:t>
              </a:r>
              <a:r>
                <a:rPr lang="en-SG" sz="2000" b="1" dirty="0" err="1">
                  <a:latin typeface="Courier New" pitchFamily="49" charset="0"/>
                  <a:cs typeface="Courier New" pitchFamily="49" charset="0"/>
                </a:rPr>
                <a:t>circle_area</a:t>
              </a:r>
              <a:r>
                <a:rPr lang="en-SG" sz="2000" b="1" dirty="0">
                  <a:latin typeface="Courier New" pitchFamily="49" charset="0"/>
                  <a:cs typeface="Courier New" pitchFamily="49" charset="0"/>
                </a:rPr>
                <a:t>(d2) - </a:t>
              </a:r>
              <a:r>
                <a:rPr lang="en-SG" sz="2000" b="1" dirty="0" err="1">
                  <a:latin typeface="Courier New" pitchFamily="49" charset="0"/>
                  <a:cs typeface="Courier New" pitchFamily="49" charset="0"/>
                </a:rPr>
                <a:t>circle_area</a:t>
              </a:r>
              <a:r>
                <a:rPr lang="en-SG" sz="2000" b="1" dirty="0">
                  <a:latin typeface="Courier New" pitchFamily="49" charset="0"/>
                  <a:cs typeface="Courier New" pitchFamily="49" charset="0"/>
                </a:rPr>
                <a:t>(d1);</a:t>
              </a:r>
            </a:p>
            <a:p>
              <a:pPr eaLnBrk="1" hangingPunct="1">
                <a:defRPr/>
              </a:pPr>
              <a:endParaRPr lang="en-SG" sz="1600" b="1" dirty="0" smtClean="0">
                <a:latin typeface="Courier New" pitchFamily="49" charset="0"/>
                <a:cs typeface="Courier New" pitchFamily="49" charset="0"/>
              </a:endParaRPr>
            </a:p>
            <a:p>
              <a:pPr eaLnBrk="1" hangingPunct="1">
                <a:defRPr/>
              </a:pP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unit_weight</a:t>
              </a:r>
              <a:r>
                <a:rPr lang="en-SG" sz="1600" b="1" dirty="0" smtClean="0">
                  <a:latin typeface="Courier New" pitchFamily="49" charset="0"/>
                  <a:cs typeface="Courier New" pitchFamily="49" charset="0"/>
                </a:rPr>
                <a:t> </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rim_area</a:t>
              </a:r>
              <a:r>
                <a:rPr lang="en-SG" sz="1600" b="1" dirty="0">
                  <a:latin typeface="Courier New" pitchFamily="49" charset="0"/>
                  <a:cs typeface="Courier New" pitchFamily="49" charset="0"/>
                </a:rPr>
                <a:t> * thickness * density;</a:t>
              </a:r>
            </a:p>
            <a:p>
              <a:pPr eaLnBrk="1" hangingPunct="1">
                <a:defRPr/>
              </a:pPr>
              <a:endParaRPr lang="en-SG" sz="1600" b="1" dirty="0">
                <a:latin typeface="Courier New" pitchFamily="49" charset="0"/>
                <a:cs typeface="Courier New" pitchFamily="49" charset="0"/>
              </a:endParaRPr>
            </a:p>
            <a:p>
              <a:pPr eaLnBrk="1" hangingPunct="1">
                <a:defRPr/>
              </a:pPr>
              <a:r>
                <a:rPr lang="en-SG" sz="1600" b="1" dirty="0" smtClean="0">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compute weight of a batch of washers</a:t>
              </a:r>
            </a:p>
            <a:p>
              <a:pPr eaLnBrk="1" hangingPunct="1">
                <a:defRPr/>
              </a:pPr>
              <a:r>
                <a:rPr lang="en-SG" sz="1600" b="1" dirty="0" smtClean="0">
                  <a:latin typeface="Courier New" pitchFamily="49" charset="0"/>
                  <a:cs typeface="Courier New" pitchFamily="49" charset="0"/>
                </a:rPr>
                <a:t>    </a:t>
              </a:r>
              <a:r>
                <a:rPr lang="en-SG" sz="1600" b="1" dirty="0" err="1">
                  <a:latin typeface="Courier New" pitchFamily="49" charset="0"/>
                  <a:cs typeface="Courier New" pitchFamily="49" charset="0"/>
                </a:rPr>
                <a:t>total_weight</a:t>
              </a:r>
              <a:r>
                <a:rPr lang="en-SG" sz="1600" b="1" dirty="0">
                  <a:latin typeface="Courier New" pitchFamily="49" charset="0"/>
                  <a:cs typeface="Courier New" pitchFamily="49" charset="0"/>
                </a:rPr>
                <a:t> = </a:t>
              </a:r>
              <a:r>
                <a:rPr lang="en-SG" sz="1600" b="1" dirty="0" err="1">
                  <a:latin typeface="Courier New" pitchFamily="49" charset="0"/>
                  <a:cs typeface="Courier New" pitchFamily="49" charset="0"/>
                </a:rPr>
                <a:t>unit_weight</a:t>
              </a:r>
              <a:r>
                <a:rPr lang="en-SG" sz="1600" b="1" dirty="0">
                  <a:latin typeface="Courier New" pitchFamily="49" charset="0"/>
                  <a:cs typeface="Courier New" pitchFamily="49" charset="0"/>
                </a:rPr>
                <a:t> * </a:t>
              </a:r>
              <a:r>
                <a:rPr lang="en-SG" sz="1600" b="1" dirty="0" err="1">
                  <a:latin typeface="Courier New" pitchFamily="49" charset="0"/>
                  <a:cs typeface="Courier New" pitchFamily="49" charset="0"/>
                </a:rPr>
                <a:t>qty</a:t>
              </a:r>
              <a:r>
                <a:rPr lang="en-SG" sz="1600" b="1" dirty="0">
                  <a:latin typeface="Courier New" pitchFamily="49" charset="0"/>
                  <a:cs typeface="Courier New" pitchFamily="49" charset="0"/>
                </a:rPr>
                <a:t>;</a:t>
              </a:r>
            </a:p>
            <a:p>
              <a:pPr eaLnBrk="1" hangingPunct="1">
                <a:defRPr/>
              </a:pPr>
              <a:endParaRPr lang="en-SG" sz="1600" b="1" dirty="0">
                <a:latin typeface="Courier New" pitchFamily="49" charset="0"/>
                <a:cs typeface="Courier New" pitchFamily="49" charset="0"/>
              </a:endParaRPr>
            </a:p>
            <a:p>
              <a:pPr eaLnBrk="1" hangingPunct="1">
                <a:defRPr/>
              </a:pPr>
              <a:r>
                <a:rPr lang="en-US" sz="1600" b="1" dirty="0" smtClean="0">
                  <a:latin typeface="Courier New" pitchFamily="49" charset="0"/>
                  <a:cs typeface="Courier New" pitchFamily="49" charset="0"/>
                </a:rPr>
                <a:t>    ....</a:t>
              </a:r>
              <a:endParaRPr lang="en-SG" sz="1600" b="1" dirty="0">
                <a:latin typeface="Courier New" pitchFamily="49" charset="0"/>
                <a:cs typeface="Courier New" pitchFamily="49" charset="0"/>
              </a:endParaRPr>
            </a:p>
            <a:p>
              <a:pPr eaLnBrk="1" hangingPunct="1">
                <a:defRPr/>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eaLnBrk="1" hangingPunct="1">
                <a:defRPr/>
              </a:pPr>
              <a:r>
                <a:rPr lang="en-SG" sz="1600" b="1" dirty="0">
                  <a:latin typeface="Courier New" pitchFamily="49" charset="0"/>
                  <a:cs typeface="Courier New" pitchFamily="49" charset="0"/>
                </a:rPr>
                <a:t>}</a:t>
              </a:r>
              <a:endParaRPr lang="en-US" sz="1600" b="1" dirty="0" smtClean="0">
                <a:latin typeface="Courier New" pitchFamily="49" charset="0"/>
                <a:cs typeface="Courier New" pitchFamily="49" charset="0"/>
              </a:endParaRPr>
            </a:p>
          </p:txBody>
        </p:sp>
        <p:sp>
          <p:nvSpPr>
            <p:cNvPr id="5" name="Rectangle 4"/>
            <p:cNvSpPr/>
            <p:nvPr/>
          </p:nvSpPr>
          <p:spPr>
            <a:xfrm>
              <a:off x="4529347" y="5896369"/>
              <a:ext cx="1525899"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Week2_WashersWeight_v2.c</a:t>
              </a:r>
              <a:endParaRPr lang="en-SG" sz="1100" dirty="0"/>
            </a:p>
          </p:txBody>
        </p:sp>
      </p:grpSp>
      <p:sp>
        <p:nvSpPr>
          <p:cNvPr id="11" name="TextBox 11"/>
          <p:cNvSpPr txBox="1"/>
          <p:nvPr/>
        </p:nvSpPr>
        <p:spPr>
          <a:xfrm>
            <a:off x="4310558" y="1090353"/>
            <a:ext cx="4588115" cy="156966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SG" sz="1600" b="1" dirty="0" smtClean="0">
                <a:solidFill>
                  <a:srgbClr val="800000"/>
                </a:solidFill>
                <a:latin typeface="Courier New" pitchFamily="49" charset="0"/>
                <a:cs typeface="Courier New" pitchFamily="49" charset="0"/>
              </a:rPr>
              <a:t>// user defined function</a:t>
            </a:r>
          </a:p>
          <a:p>
            <a:pPr eaLnBrk="1" hangingPunct="1">
              <a:defRPr/>
            </a:pPr>
            <a:r>
              <a:rPr lang="en-SG" sz="1600" b="1" dirty="0" smtClean="0">
                <a:solidFill>
                  <a:srgbClr val="8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to calculate area of a </a:t>
            </a:r>
            <a:r>
              <a:rPr lang="en-SG" sz="1600" b="1" dirty="0" smtClean="0">
                <a:solidFill>
                  <a:srgbClr val="800000"/>
                </a:solidFill>
                <a:latin typeface="Courier New" pitchFamily="49" charset="0"/>
                <a:cs typeface="Courier New" pitchFamily="49" charset="0"/>
              </a:rPr>
              <a:t>circle</a:t>
            </a:r>
            <a:endParaRPr lang="en-SG" sz="1600" b="1" dirty="0">
              <a:solidFill>
                <a:srgbClr val="800000"/>
              </a:solidFill>
              <a:latin typeface="Courier New" pitchFamily="49" charset="0"/>
              <a:cs typeface="Courier New" pitchFamily="49" charset="0"/>
            </a:endParaRPr>
          </a:p>
          <a:p>
            <a:pPr eaLnBrk="1" hangingPunct="1">
              <a:defRPr/>
            </a:pPr>
            <a:r>
              <a:rPr lang="en-SG" sz="1600" b="1" dirty="0">
                <a:solidFill>
                  <a:srgbClr val="0000FF"/>
                </a:solidFill>
                <a:latin typeface="Courier New" pitchFamily="49" charset="0"/>
                <a:cs typeface="Courier New" pitchFamily="49" charset="0"/>
              </a:rPr>
              <a:t>double</a:t>
            </a:r>
            <a:r>
              <a:rPr lang="en-SG" sz="1600" b="1" dirty="0">
                <a:solidFill>
                  <a:schemeClr val="tx1"/>
                </a:solidFill>
                <a:latin typeface="Courier New" pitchFamily="49" charset="0"/>
                <a:cs typeface="Courier New" pitchFamily="49" charset="0"/>
              </a:rPr>
              <a:t> </a:t>
            </a:r>
            <a:r>
              <a:rPr lang="en-SG" sz="1600" b="1" dirty="0" err="1">
                <a:solidFill>
                  <a:schemeClr val="tx1"/>
                </a:solidFill>
                <a:latin typeface="Courier New" pitchFamily="49" charset="0"/>
                <a:cs typeface="Courier New" pitchFamily="49" charset="0"/>
              </a:rPr>
              <a:t>circle_area</a:t>
            </a:r>
            <a:r>
              <a:rPr lang="en-SG" sz="1600" b="1" dirty="0">
                <a:solidFill>
                  <a:schemeClr val="tx1"/>
                </a:solidFill>
                <a:latin typeface="Courier New" pitchFamily="49" charset="0"/>
                <a:cs typeface="Courier New" pitchFamily="49" charset="0"/>
              </a:rPr>
              <a:t>(</a:t>
            </a:r>
            <a:r>
              <a:rPr lang="en-SG" sz="1600" b="1" dirty="0">
                <a:solidFill>
                  <a:srgbClr val="0000FF"/>
                </a:solidFill>
                <a:latin typeface="Courier New" pitchFamily="49" charset="0"/>
                <a:cs typeface="Courier New" pitchFamily="49" charset="0"/>
              </a:rPr>
              <a:t>double </a:t>
            </a:r>
            <a:r>
              <a:rPr lang="en-SG" sz="1600" b="1" dirty="0">
                <a:solidFill>
                  <a:schemeClr val="tx1"/>
                </a:solidFill>
                <a:latin typeface="Courier New" pitchFamily="49" charset="0"/>
                <a:cs typeface="Courier New" pitchFamily="49" charset="0"/>
              </a:rPr>
              <a:t>diameter</a:t>
            </a:r>
            <a:r>
              <a:rPr lang="en-SG" sz="1600" b="1" dirty="0" smtClean="0">
                <a:solidFill>
                  <a:schemeClr val="tx1"/>
                </a:solidFill>
                <a:latin typeface="Courier New" pitchFamily="49" charset="0"/>
                <a:cs typeface="Courier New" pitchFamily="49" charset="0"/>
              </a:rPr>
              <a:t>)</a:t>
            </a:r>
            <a:endParaRPr lang="en-SG" sz="1600" b="1" dirty="0">
              <a:solidFill>
                <a:schemeClr val="tx1"/>
              </a:solidFill>
              <a:latin typeface="Courier New" pitchFamily="49" charset="0"/>
              <a:cs typeface="Courier New" pitchFamily="49" charset="0"/>
            </a:endParaRPr>
          </a:p>
          <a:p>
            <a:pPr eaLnBrk="1" hangingPunct="1">
              <a:defRPr/>
            </a:pPr>
            <a:r>
              <a:rPr lang="en-SG" sz="1600" b="1" dirty="0">
                <a:solidFill>
                  <a:schemeClr val="tx1"/>
                </a:solidFill>
                <a:latin typeface="Courier New" pitchFamily="49" charset="0"/>
                <a:cs typeface="Courier New" pitchFamily="49" charset="0"/>
              </a:rPr>
              <a:t>{</a:t>
            </a:r>
          </a:p>
          <a:p>
            <a:pPr eaLnBrk="1" hangingPunct="1">
              <a:defRPr/>
            </a:pPr>
            <a:r>
              <a:rPr lang="en-SG" sz="1600" b="1" dirty="0">
                <a:solidFill>
                  <a:schemeClr val="tx1"/>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solidFill>
                  <a:schemeClr val="tx1"/>
                </a:solidFill>
                <a:latin typeface="Courier New" pitchFamily="49" charset="0"/>
                <a:cs typeface="Courier New" pitchFamily="49" charset="0"/>
              </a:rPr>
              <a:t> </a:t>
            </a:r>
            <a:r>
              <a:rPr lang="en-SG" sz="1600" b="1" dirty="0" err="1">
                <a:solidFill>
                  <a:schemeClr val="tx1"/>
                </a:solidFill>
                <a:latin typeface="Courier New" pitchFamily="49" charset="0"/>
                <a:cs typeface="Courier New" pitchFamily="49" charset="0"/>
              </a:rPr>
              <a:t>pow</a:t>
            </a:r>
            <a:r>
              <a:rPr lang="en-SG" sz="1600" b="1" dirty="0">
                <a:solidFill>
                  <a:schemeClr val="tx1"/>
                </a:solidFill>
                <a:latin typeface="Courier New" pitchFamily="49" charset="0"/>
                <a:cs typeface="Courier New" pitchFamily="49" charset="0"/>
              </a:rPr>
              <a:t>(diameter/</a:t>
            </a:r>
            <a:r>
              <a:rPr lang="en-SG" sz="1600" b="1" dirty="0">
                <a:solidFill>
                  <a:srgbClr val="006600"/>
                </a:solidFill>
                <a:latin typeface="Courier New" pitchFamily="49" charset="0"/>
                <a:cs typeface="Courier New" pitchFamily="49" charset="0"/>
              </a:rPr>
              <a:t>2</a:t>
            </a:r>
            <a:r>
              <a:rPr lang="en-SG" sz="1600" b="1" dirty="0">
                <a:solidFill>
                  <a:schemeClr val="tx1"/>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2</a:t>
            </a:r>
            <a:r>
              <a:rPr lang="en-SG" sz="1600" b="1" dirty="0">
                <a:solidFill>
                  <a:schemeClr val="tx1"/>
                </a:solidFill>
                <a:latin typeface="Courier New" pitchFamily="49" charset="0"/>
                <a:cs typeface="Courier New" pitchFamily="49" charset="0"/>
              </a:rPr>
              <a:t>) * PI</a:t>
            </a:r>
            <a:r>
              <a:rPr lang="en-SG" sz="1600" b="1" dirty="0" smtClean="0">
                <a:solidFill>
                  <a:schemeClr val="tx1"/>
                </a:solidFill>
                <a:latin typeface="Courier New" pitchFamily="49" charset="0"/>
                <a:cs typeface="Courier New" pitchFamily="49" charset="0"/>
              </a:rPr>
              <a:t>;</a:t>
            </a:r>
            <a:endParaRPr lang="en-SG" sz="1600" b="1" dirty="0">
              <a:solidFill>
                <a:schemeClr val="tx1"/>
              </a:solidFill>
              <a:latin typeface="Courier New" pitchFamily="49" charset="0"/>
              <a:cs typeface="Courier New" pitchFamily="49" charset="0"/>
            </a:endParaRPr>
          </a:p>
          <a:p>
            <a:pPr eaLnBrk="1" hangingPunct="1">
              <a:defRPr/>
            </a:pPr>
            <a:r>
              <a:rPr lang="en-SG" sz="1600" b="1" dirty="0">
                <a:solidFill>
                  <a:schemeClr val="tx1"/>
                </a:solidFill>
                <a:latin typeface="Courier New" pitchFamily="49" charset="0"/>
                <a:cs typeface="Courier New" pitchFamily="49" charset="0"/>
              </a:rPr>
              <a:t>}</a:t>
            </a:r>
            <a:endParaRPr lang="en-US" sz="1600" b="1" dirty="0" smtClean="0">
              <a:solidFill>
                <a:schemeClr val="tx1"/>
              </a:solidFill>
              <a:latin typeface="Courier New" pitchFamily="49" charset="0"/>
              <a:cs typeface="Courier New" pitchFamily="49" charset="0"/>
            </a:endParaRPr>
          </a:p>
        </p:txBody>
      </p:sp>
      <p:sp>
        <p:nvSpPr>
          <p:cNvPr id="1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6"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36</a:t>
            </a:fld>
            <a:endParaRPr lang="en-US" sz="1000" dirty="0">
              <a:solidFill>
                <a:srgbClr val="000000"/>
              </a:solidFill>
            </a:endParaRPr>
          </a:p>
        </p:txBody>
      </p:sp>
      <p:cxnSp>
        <p:nvCxnSpPr>
          <p:cNvPr id="17" name="Elbow Connector 16"/>
          <p:cNvCxnSpPr/>
          <p:nvPr/>
        </p:nvCxnSpPr>
        <p:spPr bwMode="auto">
          <a:xfrm rot="5400000" flipH="1" flipV="1">
            <a:off x="2924558" y="2418522"/>
            <a:ext cx="2052000" cy="720000"/>
          </a:xfrm>
          <a:prstGeom prst="bentConnector2">
            <a:avLst/>
          </a:prstGeom>
          <a:ln>
            <a:solidFill>
              <a:srgbClr val="FF0000"/>
            </a:solidFill>
            <a:headEnd type="none" w="sm" len="sm"/>
            <a:tailEnd type="arrow"/>
          </a:ln>
          <a:effectLst>
            <a:outerShdw blurRad="50800" dist="38100" algn="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23" name="Straight Arrow Connector 22"/>
          <p:cNvCxnSpPr/>
          <p:nvPr/>
        </p:nvCxnSpPr>
        <p:spPr bwMode="auto">
          <a:xfrm flipH="1">
            <a:off x="3691055" y="2352907"/>
            <a:ext cx="1215482" cy="1461182"/>
          </a:xfrm>
          <a:prstGeom prst="straightConnector1">
            <a:avLst/>
          </a:prstGeom>
          <a:ln>
            <a:solidFill>
              <a:srgbClr val="FF0000"/>
            </a:solidFill>
            <a:headEnd type="none" w="sm" len="sm"/>
            <a:tailEnd type="arrow"/>
          </a:ln>
          <a:effectLst>
            <a:outerShdw blurRad="50800" dist="38100" algn="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grpSp>
        <p:nvGrpSpPr>
          <p:cNvPr id="28" name="Group 27"/>
          <p:cNvGrpSpPr/>
          <p:nvPr/>
        </p:nvGrpSpPr>
        <p:grpSpPr>
          <a:xfrm>
            <a:off x="6322741" y="3008668"/>
            <a:ext cx="2575931" cy="805421"/>
            <a:chOff x="6021658" y="2659259"/>
            <a:chExt cx="2575931" cy="805421"/>
          </a:xfrm>
        </p:grpSpPr>
        <p:sp>
          <p:nvSpPr>
            <p:cNvPr id="29" name="TextBox 28"/>
            <p:cNvSpPr txBox="1"/>
            <p:nvPr/>
          </p:nvSpPr>
          <p:spPr bwMode="auto">
            <a:xfrm>
              <a:off x="6501160" y="2659259"/>
              <a:ext cx="2096429" cy="707886"/>
            </a:xfrm>
            <a:prstGeom prst="rect">
              <a:avLst/>
            </a:prstGeom>
            <a:solidFill>
              <a:srgbClr val="81DEFF"/>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000" dirty="0" smtClean="0">
                  <a:solidFill>
                    <a:srgbClr val="000000"/>
                  </a:solidFill>
                  <a:latin typeface="Calibri" pitchFamily="34" charset="0"/>
                  <a:cs typeface="Calibri" pitchFamily="34" charset="0"/>
                </a:rPr>
                <a:t>This is the second function call</a:t>
              </a:r>
              <a:endParaRPr lang="en-SG" sz="2000" dirty="0" smtClean="0">
                <a:solidFill>
                  <a:srgbClr val="000000"/>
                </a:solidFill>
                <a:latin typeface="Calibri" pitchFamily="34" charset="0"/>
                <a:cs typeface="Calibri" pitchFamily="34" charset="0"/>
              </a:endParaRPr>
            </a:p>
          </p:txBody>
        </p:sp>
        <p:cxnSp>
          <p:nvCxnSpPr>
            <p:cNvPr id="30" name="Straight Arrow Connector 11"/>
            <p:cNvCxnSpPr>
              <a:cxnSpLocks noChangeShapeType="1"/>
              <a:stCxn id="29" idx="1"/>
            </p:cNvCxnSpPr>
            <p:nvPr/>
          </p:nvCxnSpPr>
          <p:spPr bwMode="auto">
            <a:xfrm flipH="1">
              <a:off x="6021658" y="3013202"/>
              <a:ext cx="479502" cy="451478"/>
            </a:xfrm>
            <a:prstGeom prst="straightConnector1">
              <a:avLst/>
            </a:prstGeom>
            <a:noFill/>
            <a:ln w="19050" cap="sq" algn="ctr">
              <a:solidFill>
                <a:srgbClr val="81DEFF"/>
              </a:solidFill>
              <a:round/>
              <a:headEnd/>
              <a:tailEnd type="triangle" w="med" len="med"/>
            </a:ln>
            <a:extLst>
              <a:ext uri="{909E8E84-426E-40DD-AFC4-6F175D3DCCD1}">
                <a14:hiddenFill xmlns:a14="http://schemas.microsoft.com/office/drawing/2010/main">
                  <a:noFill/>
                </a14:hiddenFill>
              </a:ext>
            </a:extLst>
          </p:spPr>
        </p:cxnSp>
      </p:grpSp>
      <p:grpSp>
        <p:nvGrpSpPr>
          <p:cNvPr id="35" name="Group 34"/>
          <p:cNvGrpSpPr/>
          <p:nvPr/>
        </p:nvGrpSpPr>
        <p:grpSpPr>
          <a:xfrm>
            <a:off x="1672683" y="3013129"/>
            <a:ext cx="1784194" cy="812111"/>
            <a:chOff x="6501161" y="2659259"/>
            <a:chExt cx="1784194" cy="812111"/>
          </a:xfrm>
        </p:grpSpPr>
        <p:sp>
          <p:nvSpPr>
            <p:cNvPr id="36" name="TextBox 35"/>
            <p:cNvSpPr txBox="1"/>
            <p:nvPr/>
          </p:nvSpPr>
          <p:spPr bwMode="auto">
            <a:xfrm>
              <a:off x="6501161" y="2659259"/>
              <a:ext cx="1784194" cy="707886"/>
            </a:xfrm>
            <a:prstGeom prst="rect">
              <a:avLst/>
            </a:prstGeom>
            <a:solidFill>
              <a:srgbClr val="81DEFF"/>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000" dirty="0">
                  <a:solidFill>
                    <a:srgbClr val="000000"/>
                  </a:solidFill>
                  <a:latin typeface="Calibri" pitchFamily="34" charset="0"/>
                  <a:cs typeface="Calibri" pitchFamily="34" charset="0"/>
                </a:rPr>
                <a:t>This is the first function call</a:t>
              </a:r>
              <a:endParaRPr lang="en-SG" sz="2000" dirty="0">
                <a:solidFill>
                  <a:srgbClr val="000000"/>
                </a:solidFill>
                <a:latin typeface="Calibri" pitchFamily="34" charset="0"/>
                <a:cs typeface="Calibri" pitchFamily="34" charset="0"/>
              </a:endParaRPr>
            </a:p>
          </p:txBody>
        </p:sp>
        <p:cxnSp>
          <p:nvCxnSpPr>
            <p:cNvPr id="37" name="Straight Arrow Connector 11"/>
            <p:cNvCxnSpPr>
              <a:cxnSpLocks noChangeShapeType="1"/>
            </p:cNvCxnSpPr>
            <p:nvPr/>
          </p:nvCxnSpPr>
          <p:spPr bwMode="auto">
            <a:xfrm>
              <a:off x="7549374" y="3312280"/>
              <a:ext cx="735981" cy="159090"/>
            </a:xfrm>
            <a:prstGeom prst="straightConnector1">
              <a:avLst/>
            </a:prstGeom>
            <a:noFill/>
            <a:ln w="19050" cap="sq" algn="ctr">
              <a:solidFill>
                <a:srgbClr val="81DEFF"/>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1108183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dissolv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dissolve">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Functions </a:t>
            </a:r>
            <a:r>
              <a:rPr lang="en-GB" dirty="0" smtClean="0"/>
              <a:t>(3/8)</a:t>
            </a:r>
            <a:endParaRPr lang="en-SG" dirty="0"/>
          </a:p>
        </p:txBody>
      </p:sp>
      <p:sp>
        <p:nvSpPr>
          <p:cNvPr id="1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6"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37</a:t>
            </a:fld>
            <a:endParaRPr lang="en-US" sz="1000" dirty="0">
              <a:solidFill>
                <a:srgbClr val="000000"/>
              </a:solidFill>
            </a:endParaRPr>
          </a:p>
        </p:txBody>
      </p:sp>
      <p:sp>
        <p:nvSpPr>
          <p:cNvPr id="11" name="TextBox 11"/>
          <p:cNvSpPr txBox="1"/>
          <p:nvPr/>
        </p:nvSpPr>
        <p:spPr>
          <a:xfrm>
            <a:off x="368022" y="2952201"/>
            <a:ext cx="7077579" cy="289310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SG" sz="1600" b="1" dirty="0" err="1">
                <a:solidFill>
                  <a:srgbClr val="0000FF"/>
                </a:solidFill>
                <a:latin typeface="Courier New" pitchFamily="49" charset="0"/>
                <a:cs typeface="Courier New" pitchFamily="49" charset="0"/>
              </a:rPr>
              <a:t>int</a:t>
            </a:r>
            <a:r>
              <a:rPr lang="en-SG" sz="1600" b="1" dirty="0">
                <a:solidFill>
                  <a:schemeClr val="tx1"/>
                </a:solidFill>
                <a:latin typeface="Courier New" pitchFamily="49" charset="0"/>
                <a:cs typeface="Courier New" pitchFamily="49" charset="0"/>
              </a:rPr>
              <a:t> main(</a:t>
            </a:r>
            <a:r>
              <a:rPr lang="en-SG" sz="1600" b="1" dirty="0">
                <a:solidFill>
                  <a:srgbClr val="0000FF"/>
                </a:solidFill>
                <a:latin typeface="Courier New" pitchFamily="49" charset="0"/>
                <a:cs typeface="Courier New" pitchFamily="49" charset="0"/>
              </a:rPr>
              <a:t>void</a:t>
            </a:r>
            <a:r>
              <a:rPr lang="en-SG" sz="1600" b="1" dirty="0">
                <a:solidFill>
                  <a:schemeClr val="tx1"/>
                </a:solidFill>
                <a:latin typeface="Courier New" pitchFamily="49" charset="0"/>
                <a:cs typeface="Courier New" pitchFamily="49" charset="0"/>
              </a:rPr>
              <a:t>)</a:t>
            </a:r>
          </a:p>
          <a:p>
            <a:pPr eaLnBrk="1" hangingPunct="1">
              <a:defRPr/>
            </a:pPr>
            <a:r>
              <a:rPr lang="en-SG" sz="1600" b="1" dirty="0">
                <a:solidFill>
                  <a:schemeClr val="tx1"/>
                </a:solidFill>
                <a:latin typeface="Courier New" pitchFamily="49" charset="0"/>
                <a:cs typeface="Courier New" pitchFamily="49" charset="0"/>
              </a:rPr>
              <a:t>{        </a:t>
            </a:r>
          </a:p>
          <a:p>
            <a:pPr eaLnBrk="1" hangingPunct="1">
              <a:defRPr/>
            </a:pPr>
            <a:r>
              <a:rPr lang="en-SG" sz="1600" b="1" dirty="0">
                <a:solidFill>
                  <a:schemeClr val="tx1"/>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double</a:t>
            </a:r>
            <a:r>
              <a:rPr lang="en-SG" sz="1600" b="1" dirty="0">
                <a:solidFill>
                  <a:schemeClr val="tx1"/>
                </a:solidFill>
                <a:latin typeface="Courier New" pitchFamily="49" charset="0"/>
                <a:cs typeface="Courier New" pitchFamily="49" charset="0"/>
              </a:rPr>
              <a:t> </a:t>
            </a:r>
            <a:r>
              <a:rPr lang="en-SG" sz="1600" b="1" dirty="0" smtClean="0">
                <a:solidFill>
                  <a:schemeClr val="tx1"/>
                </a:solidFill>
                <a:latin typeface="Courier New" pitchFamily="49" charset="0"/>
                <a:cs typeface="Courier New" pitchFamily="49" charset="0"/>
              </a:rPr>
              <a:t>a </a:t>
            </a:r>
            <a:r>
              <a:rPr lang="en-SG" sz="1600" b="1" dirty="0">
                <a:solidFill>
                  <a:schemeClr val="tx1"/>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1.23</a:t>
            </a:r>
            <a:r>
              <a:rPr lang="en-SG" sz="1600" b="1" dirty="0" smtClean="0">
                <a:solidFill>
                  <a:schemeClr val="tx1"/>
                </a:solidFill>
                <a:latin typeface="Courier New" pitchFamily="49" charset="0"/>
                <a:cs typeface="Courier New" pitchFamily="49" charset="0"/>
              </a:rPr>
              <a:t>;</a:t>
            </a:r>
          </a:p>
          <a:p>
            <a:pPr eaLnBrk="1" hangingPunct="1">
              <a:defRPr/>
            </a:pPr>
            <a:r>
              <a:rPr lang="en-SG" sz="1600" b="1" dirty="0">
                <a:solidFill>
                  <a:schemeClr val="tx1"/>
                </a:solidFill>
                <a:latin typeface="Courier New" pitchFamily="49" charset="0"/>
                <a:cs typeface="Courier New" pitchFamily="49" charset="0"/>
              </a:rPr>
              <a:t> </a:t>
            </a:r>
            <a:r>
              <a:rPr lang="en-SG" sz="1600" b="1" dirty="0" smtClean="0">
                <a:solidFill>
                  <a:schemeClr val="tx1"/>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double</a:t>
            </a:r>
            <a:r>
              <a:rPr lang="en-SG" sz="1600" b="1" dirty="0" smtClean="0">
                <a:solidFill>
                  <a:schemeClr val="tx1"/>
                </a:solidFill>
                <a:latin typeface="Courier New" pitchFamily="49" charset="0"/>
                <a:cs typeface="Courier New" pitchFamily="49" charset="0"/>
              </a:rPr>
              <a:t> b </a:t>
            </a:r>
            <a:r>
              <a:rPr lang="en-SG" sz="1600" b="1" dirty="0">
                <a:solidFill>
                  <a:schemeClr val="tx1"/>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4.56</a:t>
            </a:r>
            <a:r>
              <a:rPr lang="en-SG" sz="1600" b="1" dirty="0" smtClean="0">
                <a:solidFill>
                  <a:schemeClr val="tx1"/>
                </a:solidFill>
                <a:latin typeface="Courier New" pitchFamily="49" charset="0"/>
                <a:cs typeface="Courier New" pitchFamily="49" charset="0"/>
              </a:rPr>
              <a:t>;</a:t>
            </a:r>
            <a:endParaRPr lang="en-SG" sz="1600" b="1" dirty="0">
              <a:solidFill>
                <a:schemeClr val="tx1"/>
              </a:solidFill>
              <a:latin typeface="Courier New" pitchFamily="49" charset="0"/>
              <a:cs typeface="Courier New" pitchFamily="49" charset="0"/>
            </a:endParaRPr>
          </a:p>
          <a:p>
            <a:pPr eaLnBrk="1" hangingPunct="1">
              <a:defRPr/>
            </a:pPr>
            <a:r>
              <a:rPr lang="en-SG" sz="1600" b="1" dirty="0" smtClean="0">
                <a:solidFill>
                  <a:schemeClr val="tx1"/>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double</a:t>
            </a:r>
            <a:r>
              <a:rPr lang="en-SG" sz="1600" b="1" dirty="0" smtClean="0">
                <a:solidFill>
                  <a:schemeClr val="tx1"/>
                </a:solidFill>
                <a:latin typeface="Courier New" pitchFamily="49" charset="0"/>
                <a:cs typeface="Courier New" pitchFamily="49" charset="0"/>
              </a:rPr>
              <a:t> c </a:t>
            </a:r>
            <a:r>
              <a:rPr lang="en-SG" sz="1600" b="1" dirty="0">
                <a:solidFill>
                  <a:schemeClr val="tx1"/>
                </a:solidFill>
                <a:latin typeface="Courier New" pitchFamily="49" charset="0"/>
                <a:cs typeface="Courier New" pitchFamily="49" charset="0"/>
              </a:rPr>
              <a:t>= </a:t>
            </a:r>
            <a:r>
              <a:rPr lang="en-SG" sz="1600" b="1" dirty="0" err="1" smtClean="0">
                <a:solidFill>
                  <a:schemeClr val="tx1"/>
                </a:solidFill>
                <a:latin typeface="Courier New" pitchFamily="49" charset="0"/>
                <a:cs typeface="Courier New" pitchFamily="49" charset="0"/>
              </a:rPr>
              <a:t>sqrt_sum_square</a:t>
            </a:r>
            <a:r>
              <a:rPr lang="en-SG" sz="1600" b="1" dirty="0" smtClean="0">
                <a:solidFill>
                  <a:schemeClr val="tx1"/>
                </a:solidFill>
                <a:latin typeface="Courier New" pitchFamily="49" charset="0"/>
                <a:cs typeface="Courier New" pitchFamily="49" charset="0"/>
              </a:rPr>
              <a:t>(a, b);</a:t>
            </a:r>
          </a:p>
          <a:p>
            <a:pPr eaLnBrk="1" hangingPunct="1">
              <a:defRPr/>
            </a:pPr>
            <a:endParaRPr lang="en-SG" sz="1600" b="1" dirty="0">
              <a:solidFill>
                <a:schemeClr val="tx1"/>
              </a:solidFill>
              <a:latin typeface="Courier New" pitchFamily="49" charset="0"/>
              <a:cs typeface="Courier New" pitchFamily="49" charset="0"/>
            </a:endParaRPr>
          </a:p>
          <a:p>
            <a:pPr eaLnBrk="1" hangingPunct="1">
              <a:defRPr/>
            </a:pPr>
            <a:r>
              <a:rPr lang="en-SG" sz="1600" b="1" dirty="0">
                <a:solidFill>
                  <a:schemeClr val="tx1"/>
                </a:solidFill>
                <a:latin typeface="Courier New" pitchFamily="49" charset="0"/>
                <a:cs typeface="Courier New" pitchFamily="49" charset="0"/>
              </a:rPr>
              <a:t>    </a:t>
            </a:r>
            <a:r>
              <a:rPr lang="en-SG" sz="1600" b="1" dirty="0" err="1" smtClean="0">
                <a:solidFill>
                  <a:schemeClr val="tx1"/>
                </a:solidFill>
                <a:latin typeface="Courier New" pitchFamily="49" charset="0"/>
                <a:cs typeface="Courier New" pitchFamily="49" charset="0"/>
              </a:rPr>
              <a:t>printf</a:t>
            </a:r>
            <a:r>
              <a:rPr lang="en-SG" sz="1600" b="1" dirty="0" smtClean="0">
                <a:solidFill>
                  <a:schemeClr val="tx1"/>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The </a:t>
            </a:r>
            <a:r>
              <a:rPr lang="en-SG" sz="1600" b="1" dirty="0">
                <a:solidFill>
                  <a:srgbClr val="006600"/>
                </a:solidFill>
                <a:latin typeface="Courier New" pitchFamily="49" charset="0"/>
                <a:cs typeface="Courier New" pitchFamily="49" charset="0"/>
              </a:rPr>
              <a:t>distance of (</a:t>
            </a:r>
            <a:r>
              <a:rPr lang="en-SG" sz="1600" b="1" dirty="0">
                <a:solidFill>
                  <a:srgbClr val="FF0000"/>
                </a:solidFill>
                <a:latin typeface="Courier New" pitchFamily="49" charset="0"/>
                <a:cs typeface="Courier New" pitchFamily="49" charset="0"/>
              </a:rPr>
              <a:t>%.2f</a:t>
            </a:r>
            <a:r>
              <a:rPr lang="en-SG" sz="1600" b="1" dirty="0">
                <a:solidFill>
                  <a:srgbClr val="006600"/>
                </a:solidFill>
                <a:latin typeface="Courier New" pitchFamily="49" charset="0"/>
                <a:cs typeface="Courier New" pitchFamily="49" charset="0"/>
              </a:rPr>
              <a:t>,</a:t>
            </a:r>
            <a:r>
              <a:rPr lang="en-SG" sz="1600" b="1" dirty="0">
                <a:solidFill>
                  <a:schemeClr val="tx1"/>
                </a:solidFill>
                <a:latin typeface="Courier New" pitchFamily="49" charset="0"/>
                <a:cs typeface="Courier New" pitchFamily="49" charset="0"/>
              </a:rPr>
              <a:t> </a:t>
            </a:r>
            <a:r>
              <a:rPr lang="en-SG" sz="1600" b="1" dirty="0">
                <a:solidFill>
                  <a:srgbClr val="FF0000"/>
                </a:solidFill>
                <a:latin typeface="Courier New" pitchFamily="49" charset="0"/>
                <a:cs typeface="Courier New" pitchFamily="49" charset="0"/>
              </a:rPr>
              <a:t>%.2f</a:t>
            </a:r>
            <a:r>
              <a:rPr lang="en-SG" sz="1600" b="1" dirty="0">
                <a:solidFill>
                  <a:srgbClr val="006600"/>
                </a:solidFill>
                <a:latin typeface="Courier New" pitchFamily="49" charset="0"/>
                <a:cs typeface="Courier New" pitchFamily="49" charset="0"/>
              </a:rPr>
              <a:t>)</a:t>
            </a:r>
            <a:r>
              <a:rPr lang="en-SG" sz="1600" b="1" dirty="0">
                <a:solidFill>
                  <a:schemeClr val="tx1"/>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a:t>
            </a:r>
            <a:r>
              <a:rPr lang="en-SG" sz="1600" b="1" dirty="0">
                <a:solidFill>
                  <a:schemeClr val="tx1"/>
                </a:solidFill>
                <a:latin typeface="Courier New" pitchFamily="49" charset="0"/>
                <a:cs typeface="Courier New" pitchFamily="49" charset="0"/>
              </a:rPr>
              <a:t>, </a:t>
            </a:r>
            <a:r>
              <a:rPr lang="en-SG" sz="1600" b="1" dirty="0" smtClean="0">
                <a:solidFill>
                  <a:schemeClr val="tx1"/>
                </a:solidFill>
                <a:latin typeface="Courier New" pitchFamily="49" charset="0"/>
                <a:cs typeface="Courier New" pitchFamily="49" charset="0"/>
              </a:rPr>
              <a:t>a, b);</a:t>
            </a:r>
            <a:endParaRPr lang="en-SG" sz="1600" b="1" dirty="0">
              <a:solidFill>
                <a:schemeClr val="tx1"/>
              </a:solidFill>
              <a:latin typeface="Courier New" pitchFamily="49" charset="0"/>
              <a:cs typeface="Courier New" pitchFamily="49" charset="0"/>
            </a:endParaRPr>
          </a:p>
          <a:p>
            <a:pPr eaLnBrk="1" hangingPunct="1">
              <a:defRPr/>
            </a:pPr>
            <a:r>
              <a:rPr lang="en-SG" sz="1600" b="1" dirty="0">
                <a:solidFill>
                  <a:schemeClr val="tx1"/>
                </a:solidFill>
                <a:latin typeface="Courier New" pitchFamily="49" charset="0"/>
                <a:cs typeface="Courier New" pitchFamily="49" charset="0"/>
              </a:rPr>
              <a:t>    </a:t>
            </a:r>
            <a:r>
              <a:rPr lang="en-SG" sz="1600" b="1" dirty="0" err="1">
                <a:solidFill>
                  <a:schemeClr val="tx1"/>
                </a:solidFill>
                <a:latin typeface="Courier New" pitchFamily="49" charset="0"/>
                <a:cs typeface="Courier New" pitchFamily="49" charset="0"/>
              </a:rPr>
              <a:t>printf</a:t>
            </a:r>
            <a:r>
              <a:rPr lang="en-SG" sz="1600" b="1" dirty="0">
                <a:solidFill>
                  <a:schemeClr val="tx1"/>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"to</a:t>
            </a:r>
            <a:r>
              <a:rPr lang="en-SG" sz="1600" b="1" dirty="0">
                <a:solidFill>
                  <a:schemeClr val="tx1"/>
                </a:solidFill>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origin </a:t>
            </a:r>
            <a:r>
              <a:rPr lang="en-SG" sz="1600" b="1" dirty="0">
                <a:solidFill>
                  <a:srgbClr val="006600"/>
                </a:solidFill>
                <a:latin typeface="Courier New" pitchFamily="49" charset="0"/>
                <a:cs typeface="Courier New" pitchFamily="49" charset="0"/>
              </a:rPr>
              <a:t>is: </a:t>
            </a:r>
            <a:r>
              <a:rPr lang="en-SG" sz="1600" b="1" dirty="0">
                <a:solidFill>
                  <a:srgbClr val="FF0000"/>
                </a:solidFill>
                <a:latin typeface="Courier New" pitchFamily="49" charset="0"/>
                <a:cs typeface="Courier New" pitchFamily="49" charset="0"/>
              </a:rPr>
              <a:t>%.2f\n</a:t>
            </a:r>
            <a:r>
              <a:rPr lang="en-SG" sz="1600" b="1" dirty="0">
                <a:solidFill>
                  <a:srgbClr val="006600"/>
                </a:solidFill>
                <a:latin typeface="Courier New" pitchFamily="49" charset="0"/>
                <a:cs typeface="Courier New" pitchFamily="49" charset="0"/>
              </a:rPr>
              <a:t>"</a:t>
            </a:r>
            <a:r>
              <a:rPr lang="en-SG" sz="1600" b="1" dirty="0">
                <a:solidFill>
                  <a:schemeClr val="tx1"/>
                </a:solidFill>
                <a:latin typeface="Courier New" pitchFamily="49" charset="0"/>
                <a:cs typeface="Courier New" pitchFamily="49" charset="0"/>
              </a:rPr>
              <a:t>, </a:t>
            </a:r>
            <a:r>
              <a:rPr lang="en-SG" sz="1600" b="1" dirty="0" smtClean="0">
                <a:solidFill>
                  <a:schemeClr val="tx1"/>
                </a:solidFill>
                <a:latin typeface="Courier New" pitchFamily="49" charset="0"/>
                <a:cs typeface="Courier New" pitchFamily="49" charset="0"/>
              </a:rPr>
              <a:t>c); </a:t>
            </a:r>
            <a:endParaRPr lang="en-SG" sz="1600" b="1" dirty="0">
              <a:solidFill>
                <a:schemeClr val="tx1"/>
              </a:solidFill>
              <a:latin typeface="Courier New" pitchFamily="49" charset="0"/>
              <a:cs typeface="Courier New" pitchFamily="49" charset="0"/>
            </a:endParaRPr>
          </a:p>
          <a:p>
            <a:pPr eaLnBrk="1" hangingPunct="1">
              <a:defRPr/>
            </a:pPr>
            <a:endParaRPr lang="en-SG" sz="1600" b="1" dirty="0">
              <a:solidFill>
                <a:schemeClr val="tx1"/>
              </a:solidFill>
              <a:latin typeface="Courier New" pitchFamily="49" charset="0"/>
              <a:cs typeface="Courier New" pitchFamily="49" charset="0"/>
            </a:endParaRPr>
          </a:p>
          <a:p>
            <a:pPr eaLnBrk="1" hangingPunct="1">
              <a:defRPr/>
            </a:pPr>
            <a:r>
              <a:rPr lang="en-SG" sz="1600" b="1" dirty="0">
                <a:solidFill>
                  <a:schemeClr val="tx1"/>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solidFill>
                  <a:schemeClr val="tx1"/>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0</a:t>
            </a:r>
            <a:r>
              <a:rPr lang="en-SG" sz="1600" b="1" dirty="0">
                <a:solidFill>
                  <a:schemeClr val="tx1"/>
                </a:solidFill>
                <a:latin typeface="Courier New" pitchFamily="49" charset="0"/>
                <a:cs typeface="Courier New" pitchFamily="49" charset="0"/>
              </a:rPr>
              <a:t>;</a:t>
            </a:r>
          </a:p>
          <a:p>
            <a:pPr eaLnBrk="1" hangingPunct="1">
              <a:defRPr/>
            </a:pPr>
            <a:r>
              <a:rPr lang="en-SG" sz="1600" b="1" dirty="0">
                <a:solidFill>
                  <a:schemeClr val="tx1"/>
                </a:solidFill>
                <a:latin typeface="Courier New" pitchFamily="49" charset="0"/>
                <a:cs typeface="Courier New" pitchFamily="49" charset="0"/>
              </a:rPr>
              <a:t>}</a:t>
            </a:r>
            <a:endParaRPr lang="en-US" sz="1600" b="1" dirty="0" smtClean="0">
              <a:solidFill>
                <a:schemeClr val="tx1"/>
              </a:solidFill>
              <a:latin typeface="Courier New" pitchFamily="49" charset="0"/>
              <a:cs typeface="Courier New" pitchFamily="49" charset="0"/>
            </a:endParaRPr>
          </a:p>
        </p:txBody>
      </p:sp>
      <p:sp>
        <p:nvSpPr>
          <p:cNvPr id="4" name="TextBox 11"/>
          <p:cNvSpPr txBox="1"/>
          <p:nvPr/>
        </p:nvSpPr>
        <p:spPr>
          <a:xfrm>
            <a:off x="3445665" y="1291076"/>
            <a:ext cx="5368777" cy="181588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defRPr/>
            </a:pPr>
            <a:r>
              <a:rPr lang="en-SG" sz="1600" b="1" dirty="0" smtClean="0">
                <a:solidFill>
                  <a:srgbClr val="800000"/>
                </a:solidFill>
                <a:latin typeface="Courier New" pitchFamily="49" charset="0"/>
                <a:cs typeface="Courier New" pitchFamily="49" charset="0"/>
              </a:rPr>
              <a:t>// return square root of (x^2 + y^2) </a:t>
            </a:r>
          </a:p>
          <a:p>
            <a:pPr eaLnBrk="1" hangingPunct="1">
              <a:defRPr/>
            </a:pPr>
            <a:r>
              <a:rPr lang="en-SG" sz="1600" b="1" dirty="0" smtClean="0">
                <a:solidFill>
                  <a:srgbClr val="0000FF"/>
                </a:solidFill>
                <a:latin typeface="Courier New" pitchFamily="49" charset="0"/>
                <a:cs typeface="Courier New" pitchFamily="49" charset="0"/>
              </a:rPr>
              <a:t>double</a:t>
            </a:r>
            <a:r>
              <a:rPr lang="en-SG" sz="1600" b="1" dirty="0" smtClean="0">
                <a:solidFill>
                  <a:schemeClr val="tx1"/>
                </a:solidFill>
                <a:latin typeface="Courier New" pitchFamily="49" charset="0"/>
                <a:cs typeface="Courier New" pitchFamily="49" charset="0"/>
              </a:rPr>
              <a:t> </a:t>
            </a:r>
            <a:r>
              <a:rPr lang="en-SG" sz="1600" b="1" dirty="0" err="1">
                <a:solidFill>
                  <a:schemeClr val="tx1"/>
                </a:solidFill>
                <a:latin typeface="Courier New" pitchFamily="49" charset="0"/>
                <a:cs typeface="Courier New" pitchFamily="49" charset="0"/>
              </a:rPr>
              <a:t>sqrt_sum_square</a:t>
            </a:r>
            <a:r>
              <a:rPr lang="en-SG" sz="1600" b="1" dirty="0">
                <a:solidFill>
                  <a:schemeClr val="tx1"/>
                </a:solidFill>
                <a:latin typeface="Courier New" pitchFamily="49" charset="0"/>
                <a:cs typeface="Courier New" pitchFamily="49" charset="0"/>
              </a:rPr>
              <a:t>(</a:t>
            </a:r>
            <a:r>
              <a:rPr lang="en-SG" sz="1600" b="1" dirty="0">
                <a:solidFill>
                  <a:srgbClr val="0000FF"/>
                </a:solidFill>
                <a:latin typeface="Courier New" pitchFamily="49" charset="0"/>
                <a:cs typeface="Courier New" pitchFamily="49" charset="0"/>
              </a:rPr>
              <a:t>double</a:t>
            </a:r>
            <a:r>
              <a:rPr lang="en-SG" sz="1600" b="1" dirty="0">
                <a:solidFill>
                  <a:schemeClr val="tx1"/>
                </a:solidFill>
                <a:latin typeface="Courier New" pitchFamily="49" charset="0"/>
                <a:cs typeface="Courier New" pitchFamily="49" charset="0"/>
              </a:rPr>
              <a:t> x, </a:t>
            </a:r>
            <a:r>
              <a:rPr lang="en-SG" sz="1600" b="1" dirty="0">
                <a:solidFill>
                  <a:srgbClr val="0000FF"/>
                </a:solidFill>
                <a:latin typeface="Courier New" pitchFamily="49" charset="0"/>
                <a:cs typeface="Courier New" pitchFamily="49" charset="0"/>
              </a:rPr>
              <a:t>double</a:t>
            </a:r>
            <a:r>
              <a:rPr lang="en-SG" sz="1600" b="1" dirty="0">
                <a:solidFill>
                  <a:schemeClr val="tx1"/>
                </a:solidFill>
                <a:latin typeface="Courier New" pitchFamily="49" charset="0"/>
                <a:cs typeface="Courier New" pitchFamily="49" charset="0"/>
              </a:rPr>
              <a:t> y)</a:t>
            </a:r>
          </a:p>
          <a:p>
            <a:pPr eaLnBrk="1" hangingPunct="1">
              <a:defRPr/>
            </a:pPr>
            <a:r>
              <a:rPr lang="en-SG" sz="1600" b="1" dirty="0">
                <a:solidFill>
                  <a:schemeClr val="tx1"/>
                </a:solidFill>
                <a:latin typeface="Courier New" pitchFamily="49" charset="0"/>
                <a:cs typeface="Courier New" pitchFamily="49" charset="0"/>
              </a:rPr>
              <a:t>{</a:t>
            </a:r>
          </a:p>
          <a:p>
            <a:pPr eaLnBrk="1" hangingPunct="1">
              <a:defRPr/>
            </a:pPr>
            <a:r>
              <a:rPr lang="en-SG" sz="1600" b="1" dirty="0" smtClean="0">
                <a:solidFill>
                  <a:schemeClr val="tx1"/>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double</a:t>
            </a:r>
            <a:r>
              <a:rPr lang="en-SG" sz="1600" b="1" dirty="0">
                <a:solidFill>
                  <a:schemeClr val="tx1"/>
                </a:solidFill>
                <a:latin typeface="Courier New" pitchFamily="49" charset="0"/>
                <a:cs typeface="Courier New" pitchFamily="49" charset="0"/>
              </a:rPr>
              <a:t> </a:t>
            </a:r>
            <a:r>
              <a:rPr lang="en-SG" sz="1600" b="1" dirty="0" err="1">
                <a:solidFill>
                  <a:schemeClr val="tx1"/>
                </a:solidFill>
                <a:latin typeface="Courier New" pitchFamily="49" charset="0"/>
                <a:cs typeface="Courier New" pitchFamily="49" charset="0"/>
              </a:rPr>
              <a:t>sum_square</a:t>
            </a:r>
            <a:r>
              <a:rPr lang="en-SG" sz="1600" b="1" dirty="0">
                <a:solidFill>
                  <a:schemeClr val="tx1"/>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local variable</a:t>
            </a:r>
          </a:p>
          <a:p>
            <a:pPr>
              <a:defRPr/>
            </a:pPr>
            <a:r>
              <a:rPr lang="en-SG" sz="1600" b="1" dirty="0" smtClean="0">
                <a:solidFill>
                  <a:schemeClr val="tx1"/>
                </a:solidFill>
                <a:latin typeface="Courier New" pitchFamily="49" charset="0"/>
                <a:cs typeface="Courier New" pitchFamily="49" charset="0"/>
              </a:rPr>
              <a:t>    </a:t>
            </a:r>
            <a:r>
              <a:rPr lang="en-SG" sz="1600" b="1" dirty="0" err="1" smtClean="0">
                <a:solidFill>
                  <a:schemeClr val="tx1"/>
                </a:solidFill>
                <a:latin typeface="Courier New" pitchFamily="49" charset="0"/>
                <a:cs typeface="Courier New" pitchFamily="49" charset="0"/>
              </a:rPr>
              <a:t>sum_square</a:t>
            </a:r>
            <a:r>
              <a:rPr lang="en-SG" sz="1600" b="1" dirty="0" smtClean="0">
                <a:solidFill>
                  <a:schemeClr val="tx1"/>
                </a:solidFill>
                <a:latin typeface="Courier New" pitchFamily="49" charset="0"/>
                <a:cs typeface="Courier New" pitchFamily="49" charset="0"/>
              </a:rPr>
              <a:t> </a:t>
            </a:r>
            <a:r>
              <a:rPr lang="en-SG" sz="1600" b="1" dirty="0">
                <a:solidFill>
                  <a:schemeClr val="tx1"/>
                </a:solidFill>
                <a:latin typeface="Courier New" pitchFamily="49" charset="0"/>
                <a:cs typeface="Courier New" pitchFamily="49" charset="0"/>
              </a:rPr>
              <a:t>= </a:t>
            </a:r>
            <a:r>
              <a:rPr lang="en-SG" sz="1600" b="1" dirty="0" err="1">
                <a:solidFill>
                  <a:schemeClr val="tx1"/>
                </a:solidFill>
                <a:latin typeface="Courier New" pitchFamily="49" charset="0"/>
                <a:cs typeface="Courier New" pitchFamily="49" charset="0"/>
              </a:rPr>
              <a:t>pow</a:t>
            </a:r>
            <a:r>
              <a:rPr lang="en-SG" sz="1600" b="1" dirty="0">
                <a:solidFill>
                  <a:schemeClr val="tx1"/>
                </a:solidFill>
                <a:latin typeface="Courier New" pitchFamily="49" charset="0"/>
                <a:cs typeface="Courier New" pitchFamily="49" charset="0"/>
              </a:rPr>
              <a:t>(x</a:t>
            </a:r>
            <a:r>
              <a:rPr lang="en-SG" sz="1600" b="1" dirty="0" smtClean="0">
                <a:solidFill>
                  <a:schemeClr val="tx1"/>
                </a:solidFill>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2</a:t>
            </a:r>
            <a:r>
              <a:rPr lang="en-SG" sz="1600" b="1" dirty="0">
                <a:solidFill>
                  <a:schemeClr val="tx1"/>
                </a:solidFill>
                <a:latin typeface="Courier New" pitchFamily="49" charset="0"/>
                <a:cs typeface="Courier New" pitchFamily="49" charset="0"/>
              </a:rPr>
              <a:t>) + </a:t>
            </a:r>
            <a:r>
              <a:rPr lang="en-SG" sz="1600" b="1" dirty="0" err="1">
                <a:solidFill>
                  <a:schemeClr val="tx1"/>
                </a:solidFill>
                <a:latin typeface="Courier New" pitchFamily="49" charset="0"/>
                <a:cs typeface="Courier New" pitchFamily="49" charset="0"/>
              </a:rPr>
              <a:t>pow</a:t>
            </a:r>
            <a:r>
              <a:rPr lang="en-SG" sz="1600" b="1" dirty="0">
                <a:solidFill>
                  <a:schemeClr val="tx1"/>
                </a:solidFill>
                <a:latin typeface="Courier New" pitchFamily="49" charset="0"/>
                <a:cs typeface="Courier New" pitchFamily="49" charset="0"/>
              </a:rPr>
              <a:t>(y</a:t>
            </a:r>
            <a:r>
              <a:rPr lang="en-SG" sz="1600" b="1" dirty="0" smtClean="0">
                <a:solidFill>
                  <a:schemeClr val="tx1"/>
                </a:solidFill>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2</a:t>
            </a:r>
            <a:r>
              <a:rPr lang="en-SG" sz="1600" b="1" dirty="0">
                <a:solidFill>
                  <a:schemeClr val="tx1"/>
                </a:solidFill>
                <a:latin typeface="Courier New" pitchFamily="49" charset="0"/>
                <a:cs typeface="Courier New" pitchFamily="49" charset="0"/>
              </a:rPr>
              <a:t>);</a:t>
            </a:r>
          </a:p>
          <a:p>
            <a:pPr eaLnBrk="1" hangingPunct="1">
              <a:defRPr/>
            </a:pPr>
            <a:r>
              <a:rPr lang="en-SG" sz="1600" b="1" dirty="0">
                <a:solidFill>
                  <a:schemeClr val="tx1"/>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solidFill>
                  <a:schemeClr val="tx1"/>
                </a:solidFill>
                <a:latin typeface="Courier New" pitchFamily="49" charset="0"/>
                <a:cs typeface="Courier New" pitchFamily="49" charset="0"/>
              </a:rPr>
              <a:t> </a:t>
            </a:r>
            <a:r>
              <a:rPr lang="en-SG" sz="1600" b="1" dirty="0" err="1">
                <a:solidFill>
                  <a:schemeClr val="tx1"/>
                </a:solidFill>
                <a:latin typeface="Courier New" pitchFamily="49" charset="0"/>
                <a:cs typeface="Courier New" pitchFamily="49" charset="0"/>
              </a:rPr>
              <a:t>sqrt</a:t>
            </a:r>
            <a:r>
              <a:rPr lang="en-SG" sz="1600" b="1" dirty="0">
                <a:solidFill>
                  <a:schemeClr val="tx1"/>
                </a:solidFill>
                <a:latin typeface="Courier New" pitchFamily="49" charset="0"/>
                <a:cs typeface="Courier New" pitchFamily="49" charset="0"/>
              </a:rPr>
              <a:t>(</a:t>
            </a:r>
            <a:r>
              <a:rPr lang="en-SG" sz="1600" b="1" dirty="0" err="1">
                <a:solidFill>
                  <a:schemeClr val="tx1"/>
                </a:solidFill>
                <a:latin typeface="Courier New" pitchFamily="49" charset="0"/>
                <a:cs typeface="Courier New" pitchFamily="49" charset="0"/>
              </a:rPr>
              <a:t>sum_square</a:t>
            </a:r>
            <a:r>
              <a:rPr lang="en-SG" sz="1600" b="1" dirty="0">
                <a:solidFill>
                  <a:schemeClr val="tx1"/>
                </a:solidFill>
                <a:latin typeface="Courier New" pitchFamily="49" charset="0"/>
                <a:cs typeface="Courier New" pitchFamily="49" charset="0"/>
              </a:rPr>
              <a:t>);</a:t>
            </a:r>
          </a:p>
          <a:p>
            <a:pPr eaLnBrk="1" hangingPunct="1">
              <a:defRPr/>
            </a:pPr>
            <a:r>
              <a:rPr lang="en-SG" sz="1600" b="1" dirty="0">
                <a:solidFill>
                  <a:schemeClr val="tx1"/>
                </a:solidFill>
                <a:latin typeface="Courier New" pitchFamily="49" charset="0"/>
                <a:cs typeface="Courier New" pitchFamily="49" charset="0"/>
              </a:rPr>
              <a:t>}</a:t>
            </a:r>
            <a:endParaRPr lang="en-US" sz="1600" b="1" dirty="0" smtClean="0">
              <a:solidFill>
                <a:schemeClr val="tx1"/>
              </a:solidFill>
              <a:latin typeface="Courier New" pitchFamily="49" charset="0"/>
              <a:cs typeface="Courier New" pitchFamily="49" charset="0"/>
            </a:endParaRPr>
          </a:p>
        </p:txBody>
      </p:sp>
      <p:cxnSp>
        <p:nvCxnSpPr>
          <p:cNvPr id="17" name="Elbow Connector 16"/>
          <p:cNvCxnSpPr/>
          <p:nvPr/>
        </p:nvCxnSpPr>
        <p:spPr bwMode="auto">
          <a:xfrm rot="5400000" flipH="1" flipV="1">
            <a:off x="2128497" y="2644358"/>
            <a:ext cx="2268000" cy="360000"/>
          </a:xfrm>
          <a:prstGeom prst="bentConnector2">
            <a:avLst/>
          </a:prstGeom>
          <a:ln>
            <a:solidFill>
              <a:srgbClr val="FF0000"/>
            </a:solidFill>
            <a:headEnd type="none" w="sm" len="sm"/>
            <a:tailEnd type="arrow"/>
          </a:ln>
          <a:effectLst>
            <a:outerShdw blurRad="50800" dist="38100" algn="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23" name="Straight Arrow Connector 22"/>
          <p:cNvCxnSpPr/>
          <p:nvPr/>
        </p:nvCxnSpPr>
        <p:spPr bwMode="auto">
          <a:xfrm flipH="1">
            <a:off x="3445665" y="2824358"/>
            <a:ext cx="847545" cy="1134000"/>
          </a:xfrm>
          <a:prstGeom prst="straightConnector1">
            <a:avLst/>
          </a:prstGeom>
          <a:ln>
            <a:solidFill>
              <a:srgbClr val="FF0000"/>
            </a:solidFill>
            <a:headEnd type="none" w="sm" len="sm"/>
            <a:tailEnd type="arrow"/>
          </a:ln>
          <a:effectLst>
            <a:outerShdw blurRad="50800" dist="38100" algn="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18" name="TextBox 17"/>
          <p:cNvSpPr txBox="1"/>
          <p:nvPr/>
        </p:nvSpPr>
        <p:spPr>
          <a:xfrm>
            <a:off x="2348532" y="5368229"/>
            <a:ext cx="6029924" cy="338554"/>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b="1">
                <a:latin typeface="Courier New" pitchFamily="49" charset="0"/>
                <a:cs typeface="Courier New" pitchFamily="49" charset="0"/>
              </a:defRPr>
            </a:lvl1pPr>
          </a:lstStyle>
          <a:p>
            <a:r>
              <a:rPr lang="en-SG" sz="1600" dirty="0">
                <a:solidFill>
                  <a:srgbClr val="9933FF"/>
                </a:solidFill>
              </a:rPr>
              <a:t>The distance of (1.23, 4.56) to </a:t>
            </a:r>
            <a:r>
              <a:rPr lang="en-SG" sz="1600" dirty="0" smtClean="0">
                <a:solidFill>
                  <a:srgbClr val="9933FF"/>
                </a:solidFill>
              </a:rPr>
              <a:t>origin </a:t>
            </a:r>
            <a:r>
              <a:rPr lang="en-SG" sz="1600" dirty="0">
                <a:solidFill>
                  <a:srgbClr val="9933FF"/>
                </a:solidFill>
              </a:rPr>
              <a:t>is: 4.72</a:t>
            </a:r>
          </a:p>
        </p:txBody>
      </p:sp>
      <p:sp>
        <p:nvSpPr>
          <p:cNvPr id="31" name="TextBox 30"/>
          <p:cNvSpPr txBox="1"/>
          <p:nvPr/>
        </p:nvSpPr>
        <p:spPr>
          <a:xfrm>
            <a:off x="568740" y="1436341"/>
            <a:ext cx="2341725" cy="1323439"/>
          </a:xfrm>
          <a:prstGeom prst="rect">
            <a:avLst/>
          </a:prstGeom>
          <a:solidFill>
            <a:srgbClr val="CCFFCC"/>
          </a:solidFill>
          <a:ln>
            <a:solidFill>
              <a:srgbClr val="CCFFCC"/>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eaLnBrk="0" hangingPunct="0">
              <a:spcBef>
                <a:spcPts val="1200"/>
              </a:spcBef>
              <a:buClr>
                <a:schemeClr val="bg2"/>
              </a:buClr>
              <a:buSzPct val="120000"/>
              <a:defRPr/>
            </a:pPr>
            <a:r>
              <a:rPr lang="en-SG" sz="2000" dirty="0">
                <a:latin typeface="Calibri" pitchFamily="34" charset="0"/>
                <a:cs typeface="Calibri" pitchFamily="34" charset="0"/>
              </a:rPr>
              <a:t>Arrows indicate flow of control between main and a function </a:t>
            </a:r>
            <a:r>
              <a:rPr lang="en-SG" sz="2000" dirty="0" smtClean="0">
                <a:latin typeface="Calibri" pitchFamily="34" charset="0"/>
                <a:cs typeface="Calibri" pitchFamily="34" charset="0"/>
              </a:rPr>
              <a:t>been called.</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3385412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dissolv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animBg="1"/>
      <p:bldP spid="18" grpId="0" animBg="1"/>
      <p:bldP spid="3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Functions </a:t>
            </a:r>
            <a:r>
              <a:rPr lang="en-GB" dirty="0" smtClean="0"/>
              <a:t>(4/8)</a:t>
            </a:r>
            <a:endParaRPr lang="en-SG" dirty="0"/>
          </a:p>
        </p:txBody>
      </p:sp>
      <p:sp>
        <p:nvSpPr>
          <p:cNvPr id="1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6"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38</a:t>
            </a:fld>
            <a:endParaRPr lang="en-US" sz="1000" dirty="0">
              <a:solidFill>
                <a:srgbClr val="000000"/>
              </a:solidFill>
            </a:endParaRPr>
          </a:p>
        </p:txBody>
      </p:sp>
      <p:grpSp>
        <p:nvGrpSpPr>
          <p:cNvPr id="6" name="Group 5"/>
          <p:cNvGrpSpPr/>
          <p:nvPr/>
        </p:nvGrpSpPr>
        <p:grpSpPr>
          <a:xfrm>
            <a:off x="747156" y="2238537"/>
            <a:ext cx="6479682" cy="2468554"/>
            <a:chOff x="1973766" y="3041409"/>
            <a:chExt cx="6479682" cy="2468554"/>
          </a:xfrm>
        </p:grpSpPr>
        <p:sp>
          <p:nvSpPr>
            <p:cNvPr id="11" name="TextBox 11"/>
            <p:cNvSpPr txBox="1"/>
            <p:nvPr/>
          </p:nvSpPr>
          <p:spPr>
            <a:xfrm>
              <a:off x="1973766" y="3041409"/>
              <a:ext cx="6479659" cy="2462213"/>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SG" sz="1400" b="1" dirty="0" err="1">
                  <a:solidFill>
                    <a:srgbClr val="0000FF"/>
                  </a:solidFill>
                  <a:latin typeface="Courier New" pitchFamily="49" charset="0"/>
                  <a:cs typeface="Courier New" pitchFamily="49" charset="0"/>
                </a:rPr>
                <a:t>int</a:t>
              </a:r>
              <a:r>
                <a:rPr lang="en-SG" sz="1400" b="1" dirty="0">
                  <a:solidFill>
                    <a:schemeClr val="tx1"/>
                  </a:solidFill>
                  <a:latin typeface="Courier New" pitchFamily="49" charset="0"/>
                  <a:cs typeface="Courier New" pitchFamily="49" charset="0"/>
                </a:rPr>
                <a:t> main(</a:t>
              </a:r>
              <a:r>
                <a:rPr lang="en-SG" sz="1400" b="1" dirty="0">
                  <a:solidFill>
                    <a:srgbClr val="0000FF"/>
                  </a:solidFill>
                  <a:latin typeface="Courier New" pitchFamily="49" charset="0"/>
                  <a:cs typeface="Courier New" pitchFamily="49" charset="0"/>
                </a:rPr>
                <a:t>void</a:t>
              </a:r>
              <a:r>
                <a:rPr lang="en-SG" sz="1400" b="1" dirty="0">
                  <a:solidFill>
                    <a:schemeClr val="tx1"/>
                  </a:solidFill>
                  <a:latin typeface="Courier New" pitchFamily="49" charset="0"/>
                  <a:cs typeface="Courier New" pitchFamily="49" charset="0"/>
                </a:rPr>
                <a:t>)</a:t>
              </a:r>
            </a:p>
            <a:p>
              <a:pPr eaLnBrk="1" hangingPunct="1">
                <a:defRPr/>
              </a:pPr>
              <a:r>
                <a:rPr lang="en-SG" sz="1400" b="1" dirty="0">
                  <a:solidFill>
                    <a:schemeClr val="tx1"/>
                  </a:solidFill>
                  <a:latin typeface="Courier New" pitchFamily="49" charset="0"/>
                  <a:cs typeface="Courier New" pitchFamily="49" charset="0"/>
                </a:rPr>
                <a:t>{        </a:t>
              </a:r>
            </a:p>
            <a:p>
              <a:pPr eaLnBrk="1" hangingPunct="1">
                <a:defRPr/>
              </a:pPr>
              <a:r>
                <a:rPr lang="en-SG" sz="1400" b="1" dirty="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a:t>
              </a:r>
              <a:r>
                <a:rPr lang="en-SG" sz="1400" b="1" dirty="0" smtClean="0">
                  <a:solidFill>
                    <a:schemeClr val="tx1"/>
                  </a:solidFill>
                  <a:latin typeface="Courier New" pitchFamily="49" charset="0"/>
                  <a:cs typeface="Courier New" pitchFamily="49" charset="0"/>
                </a:rPr>
                <a:t>a </a:t>
              </a:r>
              <a:r>
                <a:rPr lang="en-SG" sz="1400" b="1" dirty="0">
                  <a:solidFill>
                    <a:schemeClr val="tx1"/>
                  </a:solidFill>
                  <a:latin typeface="Courier New" pitchFamily="49" charset="0"/>
                  <a:cs typeface="Courier New" pitchFamily="49" charset="0"/>
                </a:rPr>
                <a:t>= </a:t>
              </a:r>
              <a:r>
                <a:rPr lang="en-SG" sz="1400" b="1" dirty="0">
                  <a:solidFill>
                    <a:srgbClr val="006600"/>
                  </a:solidFill>
                  <a:latin typeface="Courier New" pitchFamily="49" charset="0"/>
                  <a:cs typeface="Courier New" pitchFamily="49" charset="0"/>
                </a:rPr>
                <a:t>1.23</a:t>
              </a:r>
              <a:r>
                <a:rPr lang="en-SG" sz="1400" b="1" dirty="0" smtClean="0">
                  <a:solidFill>
                    <a:schemeClr val="tx1"/>
                  </a:solidFill>
                  <a:latin typeface="Courier New" pitchFamily="49" charset="0"/>
                  <a:cs typeface="Courier New" pitchFamily="49" charset="0"/>
                </a:rPr>
                <a:t>;</a:t>
              </a:r>
            </a:p>
            <a:p>
              <a:pPr eaLnBrk="1" hangingPunct="1">
                <a:defRPr/>
              </a:pPr>
              <a:r>
                <a:rPr lang="en-SG" sz="1400" b="1" dirty="0">
                  <a:solidFill>
                    <a:schemeClr val="tx1"/>
                  </a:solidFill>
                  <a:latin typeface="Courier New" pitchFamily="49" charset="0"/>
                  <a:cs typeface="Courier New" pitchFamily="49" charset="0"/>
                </a:rPr>
                <a:t> </a:t>
              </a:r>
              <a:r>
                <a:rPr lang="en-SG" sz="1400" b="1" dirty="0" smtClean="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double</a:t>
              </a:r>
              <a:r>
                <a:rPr lang="en-SG" sz="1400" b="1" dirty="0" smtClean="0">
                  <a:solidFill>
                    <a:schemeClr val="tx1"/>
                  </a:solidFill>
                  <a:latin typeface="Courier New" pitchFamily="49" charset="0"/>
                  <a:cs typeface="Courier New" pitchFamily="49" charset="0"/>
                </a:rPr>
                <a:t> b </a:t>
              </a:r>
              <a:r>
                <a:rPr lang="en-SG" sz="1400" b="1" dirty="0">
                  <a:solidFill>
                    <a:schemeClr val="tx1"/>
                  </a:solidFill>
                  <a:latin typeface="Courier New" pitchFamily="49" charset="0"/>
                  <a:cs typeface="Courier New" pitchFamily="49" charset="0"/>
                </a:rPr>
                <a:t>= </a:t>
              </a:r>
              <a:r>
                <a:rPr lang="en-SG" sz="1400" b="1" dirty="0">
                  <a:solidFill>
                    <a:srgbClr val="006600"/>
                  </a:solidFill>
                  <a:latin typeface="Courier New" pitchFamily="49" charset="0"/>
                  <a:cs typeface="Courier New" pitchFamily="49" charset="0"/>
                </a:rPr>
                <a:t>4.56</a:t>
              </a:r>
              <a:r>
                <a:rPr lang="en-SG" sz="1400" b="1" dirty="0" smtClean="0">
                  <a:solidFill>
                    <a:schemeClr val="tx1"/>
                  </a:solidFill>
                  <a:latin typeface="Courier New" pitchFamily="49" charset="0"/>
                  <a:cs typeface="Courier New" pitchFamily="49" charset="0"/>
                </a:rPr>
                <a:t>;</a:t>
              </a:r>
              <a:endParaRPr lang="en-SG" sz="1400" b="1" dirty="0">
                <a:solidFill>
                  <a:schemeClr val="tx1"/>
                </a:solidFill>
                <a:latin typeface="Courier New" pitchFamily="49" charset="0"/>
                <a:cs typeface="Courier New" pitchFamily="49" charset="0"/>
              </a:endParaRPr>
            </a:p>
            <a:p>
              <a:pPr eaLnBrk="1" hangingPunct="1">
                <a:defRPr/>
              </a:pPr>
              <a:r>
                <a:rPr lang="en-SG" sz="1400" b="1" dirty="0" smtClean="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double</a:t>
              </a:r>
              <a:r>
                <a:rPr lang="en-SG" sz="1400" b="1" dirty="0" smtClean="0">
                  <a:solidFill>
                    <a:schemeClr val="tx1"/>
                  </a:solidFill>
                  <a:latin typeface="Courier New" pitchFamily="49" charset="0"/>
                  <a:cs typeface="Courier New" pitchFamily="49" charset="0"/>
                </a:rPr>
                <a:t> c </a:t>
              </a:r>
              <a:r>
                <a:rPr lang="en-SG" sz="1400" b="1" dirty="0">
                  <a:solidFill>
                    <a:schemeClr val="tx1"/>
                  </a:solidFill>
                  <a:latin typeface="Courier New" pitchFamily="49" charset="0"/>
                  <a:cs typeface="Courier New" pitchFamily="49" charset="0"/>
                </a:rPr>
                <a:t>= </a:t>
              </a:r>
              <a:r>
                <a:rPr lang="en-SG" sz="1400" b="1" dirty="0" err="1" smtClean="0">
                  <a:solidFill>
                    <a:schemeClr val="tx1"/>
                  </a:solidFill>
                  <a:latin typeface="Courier New" pitchFamily="49" charset="0"/>
                  <a:cs typeface="Courier New" pitchFamily="49" charset="0"/>
                </a:rPr>
                <a:t>sqrt_sum_square</a:t>
              </a:r>
              <a:r>
                <a:rPr lang="en-SG" sz="1400" b="1" dirty="0" smtClean="0">
                  <a:solidFill>
                    <a:schemeClr val="tx1"/>
                  </a:solidFill>
                  <a:latin typeface="Courier New" pitchFamily="49" charset="0"/>
                  <a:cs typeface="Courier New" pitchFamily="49" charset="0"/>
                </a:rPr>
                <a:t>(a, b);</a:t>
              </a:r>
            </a:p>
            <a:p>
              <a:pPr eaLnBrk="1" hangingPunct="1">
                <a:defRPr/>
              </a:pPr>
              <a:endParaRPr lang="en-SG" sz="1400" b="1" dirty="0">
                <a:solidFill>
                  <a:schemeClr val="tx1"/>
                </a:solidFill>
                <a:latin typeface="Courier New" pitchFamily="49" charset="0"/>
                <a:cs typeface="Courier New" pitchFamily="49" charset="0"/>
              </a:endParaRPr>
            </a:p>
            <a:p>
              <a:pPr eaLnBrk="1" hangingPunct="1">
                <a:defRPr/>
              </a:pPr>
              <a:r>
                <a:rPr lang="en-SG" sz="1400" b="1" dirty="0">
                  <a:solidFill>
                    <a:schemeClr val="tx1"/>
                  </a:solidFill>
                  <a:latin typeface="Courier New" pitchFamily="49" charset="0"/>
                  <a:cs typeface="Courier New" pitchFamily="49" charset="0"/>
                </a:rPr>
                <a:t>    </a:t>
              </a:r>
              <a:r>
                <a:rPr lang="en-SG" sz="1400" b="1" dirty="0" err="1" smtClean="0">
                  <a:solidFill>
                    <a:schemeClr val="tx1"/>
                  </a:solidFill>
                  <a:latin typeface="Courier New" pitchFamily="49" charset="0"/>
                  <a:cs typeface="Courier New" pitchFamily="49" charset="0"/>
                </a:rPr>
                <a:t>printf</a:t>
              </a:r>
              <a:r>
                <a:rPr lang="en-SG" sz="1400" b="1" dirty="0" smtClean="0">
                  <a:solidFill>
                    <a:schemeClr val="tx1"/>
                  </a:solidFill>
                  <a:latin typeface="Courier New" pitchFamily="49" charset="0"/>
                  <a:cs typeface="Courier New" pitchFamily="49" charset="0"/>
                </a:rPr>
                <a:t>(</a:t>
              </a:r>
              <a:r>
                <a:rPr lang="en-SG" sz="1400" b="1" dirty="0">
                  <a:solidFill>
                    <a:srgbClr val="006600"/>
                  </a:solidFill>
                  <a:latin typeface="Courier New" pitchFamily="49" charset="0"/>
                  <a:cs typeface="Courier New" pitchFamily="49" charset="0"/>
                </a:rPr>
                <a:t>"</a:t>
              </a:r>
              <a:r>
                <a:rPr lang="en-SG" sz="1400" b="1" dirty="0" smtClean="0">
                  <a:solidFill>
                    <a:srgbClr val="006600"/>
                  </a:solidFill>
                  <a:latin typeface="Courier New" pitchFamily="49" charset="0"/>
                  <a:cs typeface="Courier New" pitchFamily="49" charset="0"/>
                </a:rPr>
                <a:t>The </a:t>
              </a:r>
              <a:r>
                <a:rPr lang="en-SG" sz="1400" b="1" dirty="0">
                  <a:solidFill>
                    <a:srgbClr val="006600"/>
                  </a:solidFill>
                  <a:latin typeface="Courier New" pitchFamily="49" charset="0"/>
                  <a:cs typeface="Courier New" pitchFamily="49" charset="0"/>
                </a:rPr>
                <a:t>distance of (</a:t>
              </a:r>
              <a:r>
                <a:rPr lang="en-SG" sz="1400" b="1" dirty="0">
                  <a:solidFill>
                    <a:srgbClr val="FF0000"/>
                  </a:solidFill>
                  <a:latin typeface="Courier New" pitchFamily="49" charset="0"/>
                  <a:cs typeface="Courier New" pitchFamily="49" charset="0"/>
                </a:rPr>
                <a:t>%.2f</a:t>
              </a:r>
              <a:r>
                <a:rPr lang="en-SG" sz="1400" b="1" dirty="0">
                  <a:solidFill>
                    <a:srgbClr val="006600"/>
                  </a:solidFill>
                  <a:latin typeface="Courier New" pitchFamily="49" charset="0"/>
                  <a:cs typeface="Courier New" pitchFamily="49" charset="0"/>
                </a:rPr>
                <a:t>,</a:t>
              </a:r>
              <a:r>
                <a:rPr lang="en-SG" sz="1400" b="1" dirty="0">
                  <a:solidFill>
                    <a:schemeClr val="tx1"/>
                  </a:solidFill>
                  <a:latin typeface="Courier New" pitchFamily="49" charset="0"/>
                  <a:cs typeface="Courier New" pitchFamily="49" charset="0"/>
                </a:rPr>
                <a:t> </a:t>
              </a:r>
              <a:r>
                <a:rPr lang="en-SG" sz="1400" b="1" dirty="0">
                  <a:solidFill>
                    <a:srgbClr val="FF0000"/>
                  </a:solidFill>
                  <a:latin typeface="Courier New" pitchFamily="49" charset="0"/>
                  <a:cs typeface="Courier New" pitchFamily="49" charset="0"/>
                </a:rPr>
                <a:t>%.2f</a:t>
              </a:r>
              <a:r>
                <a:rPr lang="en-SG" sz="1400" b="1" dirty="0">
                  <a:solidFill>
                    <a:srgbClr val="006600"/>
                  </a:solidFill>
                  <a:latin typeface="Courier New" pitchFamily="49" charset="0"/>
                  <a:cs typeface="Courier New" pitchFamily="49" charset="0"/>
                </a:rPr>
                <a:t>)</a:t>
              </a:r>
              <a:r>
                <a:rPr lang="en-SG" sz="1400" b="1" dirty="0">
                  <a:solidFill>
                    <a:schemeClr val="tx1"/>
                  </a:solidFill>
                  <a:latin typeface="Courier New" pitchFamily="49" charset="0"/>
                  <a:cs typeface="Courier New" pitchFamily="49" charset="0"/>
                </a:rPr>
                <a:t> </a:t>
              </a:r>
              <a:r>
                <a:rPr lang="en-SG" sz="1400" b="1" dirty="0">
                  <a:solidFill>
                    <a:srgbClr val="006600"/>
                  </a:solidFill>
                  <a:latin typeface="Courier New" pitchFamily="49" charset="0"/>
                  <a:cs typeface="Courier New" pitchFamily="49" charset="0"/>
                </a:rPr>
                <a:t>"</a:t>
              </a:r>
              <a:r>
                <a:rPr lang="en-SG" sz="1400" b="1" dirty="0">
                  <a:solidFill>
                    <a:schemeClr val="tx1"/>
                  </a:solidFill>
                  <a:latin typeface="Courier New" pitchFamily="49" charset="0"/>
                  <a:cs typeface="Courier New" pitchFamily="49" charset="0"/>
                </a:rPr>
                <a:t>, </a:t>
              </a:r>
              <a:r>
                <a:rPr lang="en-SG" sz="1400" b="1" dirty="0" smtClean="0">
                  <a:solidFill>
                    <a:schemeClr val="tx1"/>
                  </a:solidFill>
                  <a:latin typeface="Courier New" pitchFamily="49" charset="0"/>
                  <a:cs typeface="Courier New" pitchFamily="49" charset="0"/>
                </a:rPr>
                <a:t>a, b);</a:t>
              </a:r>
              <a:endParaRPr lang="en-SG" sz="1400" b="1" dirty="0">
                <a:solidFill>
                  <a:schemeClr val="tx1"/>
                </a:solidFill>
                <a:latin typeface="Courier New" pitchFamily="49" charset="0"/>
                <a:cs typeface="Courier New" pitchFamily="49" charset="0"/>
              </a:endParaRPr>
            </a:p>
            <a:p>
              <a:pPr eaLnBrk="1" hangingPunct="1">
                <a:defRPr/>
              </a:pPr>
              <a:r>
                <a:rPr lang="en-SG" sz="1400" b="1" dirty="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printf</a:t>
              </a:r>
              <a:r>
                <a:rPr lang="en-SG" sz="1400" b="1" dirty="0">
                  <a:solidFill>
                    <a:schemeClr val="tx1"/>
                  </a:solidFill>
                  <a:latin typeface="Courier New" pitchFamily="49" charset="0"/>
                  <a:cs typeface="Courier New" pitchFamily="49" charset="0"/>
                </a:rPr>
                <a:t>(</a:t>
              </a:r>
              <a:r>
                <a:rPr lang="en-SG" sz="1400" b="1" dirty="0">
                  <a:solidFill>
                    <a:srgbClr val="006600"/>
                  </a:solidFill>
                  <a:latin typeface="Courier New" pitchFamily="49" charset="0"/>
                  <a:cs typeface="Courier New" pitchFamily="49" charset="0"/>
                </a:rPr>
                <a:t>"to</a:t>
              </a:r>
              <a:r>
                <a:rPr lang="en-SG" sz="1400" b="1" dirty="0">
                  <a:solidFill>
                    <a:schemeClr val="tx1"/>
                  </a:solidFill>
                  <a:latin typeface="Courier New" pitchFamily="49" charset="0"/>
                  <a:cs typeface="Courier New" pitchFamily="49" charset="0"/>
                </a:rPr>
                <a:t> </a:t>
              </a:r>
              <a:r>
                <a:rPr lang="en-SG" sz="1400" b="1" dirty="0" smtClean="0">
                  <a:solidFill>
                    <a:srgbClr val="006600"/>
                  </a:solidFill>
                  <a:latin typeface="Courier New" pitchFamily="49" charset="0"/>
                  <a:cs typeface="Courier New" pitchFamily="49" charset="0"/>
                </a:rPr>
                <a:t>origin </a:t>
              </a:r>
              <a:r>
                <a:rPr lang="en-SG" sz="1400" b="1" dirty="0">
                  <a:solidFill>
                    <a:srgbClr val="006600"/>
                  </a:solidFill>
                  <a:latin typeface="Courier New" pitchFamily="49" charset="0"/>
                  <a:cs typeface="Courier New" pitchFamily="49" charset="0"/>
                </a:rPr>
                <a:t>is: </a:t>
              </a:r>
              <a:r>
                <a:rPr lang="en-SG" sz="1400" b="1" dirty="0">
                  <a:solidFill>
                    <a:srgbClr val="FF0000"/>
                  </a:solidFill>
                  <a:latin typeface="Courier New" pitchFamily="49" charset="0"/>
                  <a:cs typeface="Courier New" pitchFamily="49" charset="0"/>
                </a:rPr>
                <a:t>%.2f\n</a:t>
              </a:r>
              <a:r>
                <a:rPr lang="en-SG" sz="1400" b="1" dirty="0">
                  <a:solidFill>
                    <a:srgbClr val="006600"/>
                  </a:solidFill>
                  <a:latin typeface="Courier New" pitchFamily="49" charset="0"/>
                  <a:cs typeface="Courier New" pitchFamily="49" charset="0"/>
                </a:rPr>
                <a:t>"</a:t>
              </a:r>
              <a:r>
                <a:rPr lang="en-SG" sz="1400" b="1" dirty="0">
                  <a:solidFill>
                    <a:schemeClr val="tx1"/>
                  </a:solidFill>
                  <a:latin typeface="Courier New" pitchFamily="49" charset="0"/>
                  <a:cs typeface="Courier New" pitchFamily="49" charset="0"/>
                </a:rPr>
                <a:t>, </a:t>
              </a:r>
              <a:r>
                <a:rPr lang="en-SG" sz="1400" b="1" dirty="0" smtClean="0">
                  <a:solidFill>
                    <a:schemeClr val="tx1"/>
                  </a:solidFill>
                  <a:latin typeface="Courier New" pitchFamily="49" charset="0"/>
                  <a:cs typeface="Courier New" pitchFamily="49" charset="0"/>
                </a:rPr>
                <a:t>c); </a:t>
              </a:r>
              <a:endParaRPr lang="en-SG" sz="1400" b="1" dirty="0">
                <a:solidFill>
                  <a:schemeClr val="tx1"/>
                </a:solidFill>
                <a:latin typeface="Courier New" pitchFamily="49" charset="0"/>
                <a:cs typeface="Courier New" pitchFamily="49" charset="0"/>
              </a:endParaRPr>
            </a:p>
            <a:p>
              <a:pPr eaLnBrk="1" hangingPunct="1">
                <a:defRPr/>
              </a:pPr>
              <a:endParaRPr lang="en-SG" sz="1400" b="1" dirty="0">
                <a:solidFill>
                  <a:schemeClr val="tx1"/>
                </a:solidFill>
                <a:latin typeface="Courier New" pitchFamily="49" charset="0"/>
                <a:cs typeface="Courier New" pitchFamily="49" charset="0"/>
              </a:endParaRPr>
            </a:p>
            <a:p>
              <a:pPr eaLnBrk="1" hangingPunct="1">
                <a:defRPr/>
              </a:pPr>
              <a:r>
                <a:rPr lang="en-SG" sz="1400" b="1" dirty="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return</a:t>
              </a:r>
              <a:r>
                <a:rPr lang="en-SG" sz="1400" b="1" dirty="0">
                  <a:solidFill>
                    <a:schemeClr val="tx1"/>
                  </a:solidFill>
                  <a:latin typeface="Courier New" pitchFamily="49" charset="0"/>
                  <a:cs typeface="Courier New" pitchFamily="49" charset="0"/>
                </a:rPr>
                <a:t> </a:t>
              </a:r>
              <a:r>
                <a:rPr lang="en-SG" sz="1400" b="1" dirty="0">
                  <a:solidFill>
                    <a:srgbClr val="006600"/>
                  </a:solidFill>
                  <a:latin typeface="Courier New" pitchFamily="49" charset="0"/>
                  <a:cs typeface="Courier New" pitchFamily="49" charset="0"/>
                </a:rPr>
                <a:t>0</a:t>
              </a:r>
              <a:r>
                <a:rPr lang="en-SG" sz="1400" b="1" dirty="0">
                  <a:solidFill>
                    <a:schemeClr val="tx1"/>
                  </a:solidFill>
                  <a:latin typeface="Courier New" pitchFamily="49" charset="0"/>
                  <a:cs typeface="Courier New" pitchFamily="49" charset="0"/>
                </a:rPr>
                <a:t>;</a:t>
              </a:r>
            </a:p>
            <a:p>
              <a:pPr eaLnBrk="1" hangingPunct="1">
                <a:defRPr/>
              </a:pPr>
              <a:r>
                <a:rPr lang="en-SG" sz="1400" b="1" dirty="0">
                  <a:solidFill>
                    <a:schemeClr val="tx1"/>
                  </a:solidFill>
                  <a:latin typeface="Courier New" pitchFamily="49" charset="0"/>
                  <a:cs typeface="Courier New" pitchFamily="49" charset="0"/>
                </a:rPr>
                <a:t>}</a:t>
              </a:r>
              <a:endParaRPr lang="en-US" sz="1400" b="1" dirty="0" smtClean="0">
                <a:solidFill>
                  <a:schemeClr val="tx1"/>
                </a:solidFill>
                <a:latin typeface="Courier New" pitchFamily="49" charset="0"/>
                <a:cs typeface="Courier New" pitchFamily="49" charset="0"/>
              </a:endParaRPr>
            </a:p>
          </p:txBody>
        </p:sp>
        <p:sp>
          <p:nvSpPr>
            <p:cNvPr id="19" name="Rectangle 18"/>
            <p:cNvSpPr/>
            <p:nvPr/>
          </p:nvSpPr>
          <p:spPr>
            <a:xfrm>
              <a:off x="7092178" y="5248353"/>
              <a:ext cx="1361270"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Week2_Distance.c</a:t>
              </a:r>
              <a:endParaRPr lang="en-SG" sz="1100" dirty="0"/>
            </a:p>
          </p:txBody>
        </p:sp>
      </p:grpSp>
      <p:sp>
        <p:nvSpPr>
          <p:cNvPr id="4" name="TextBox 11"/>
          <p:cNvSpPr txBox="1"/>
          <p:nvPr/>
        </p:nvSpPr>
        <p:spPr>
          <a:xfrm>
            <a:off x="3802497" y="1391435"/>
            <a:ext cx="4695516" cy="1384995"/>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SG" sz="1400" b="1" dirty="0" smtClean="0">
                <a:solidFill>
                  <a:srgbClr val="0000FF"/>
                </a:solidFill>
                <a:latin typeface="Courier New" pitchFamily="49" charset="0"/>
                <a:cs typeface="Courier New" pitchFamily="49" charset="0"/>
              </a:rPr>
              <a:t>double</a:t>
            </a:r>
            <a:r>
              <a:rPr lang="en-SG" sz="1400" b="1" dirty="0" smtClean="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sqrt_sum_square</a:t>
            </a:r>
            <a:r>
              <a:rPr lang="en-SG" sz="1400" b="1" dirty="0">
                <a:solidFill>
                  <a:schemeClr val="tx1"/>
                </a:solidFill>
                <a:latin typeface="Courier New" pitchFamily="49" charset="0"/>
                <a:cs typeface="Courier New" pitchFamily="49" charset="0"/>
              </a:rPr>
              <a:t>(</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x, </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y)</a:t>
            </a:r>
          </a:p>
          <a:p>
            <a:pPr eaLnBrk="1" hangingPunct="1">
              <a:defRPr/>
            </a:pPr>
            <a:r>
              <a:rPr lang="en-SG" sz="1400" b="1" dirty="0">
                <a:solidFill>
                  <a:schemeClr val="tx1"/>
                </a:solidFill>
                <a:latin typeface="Courier New" pitchFamily="49" charset="0"/>
                <a:cs typeface="Courier New" pitchFamily="49" charset="0"/>
              </a:rPr>
              <a:t>{</a:t>
            </a:r>
          </a:p>
          <a:p>
            <a:pPr eaLnBrk="1" hangingPunct="1">
              <a:defRPr/>
            </a:pPr>
            <a:r>
              <a:rPr lang="en-SG" sz="1400" b="1" dirty="0" smtClean="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sum_square</a:t>
            </a:r>
            <a:r>
              <a:rPr lang="en-SG" sz="1400" b="1" dirty="0">
                <a:solidFill>
                  <a:schemeClr val="tx1"/>
                </a:solidFill>
                <a:latin typeface="Courier New" pitchFamily="49" charset="0"/>
                <a:cs typeface="Courier New" pitchFamily="49" charset="0"/>
              </a:rPr>
              <a:t>;  </a:t>
            </a:r>
            <a:r>
              <a:rPr lang="en-SG" sz="1400" b="1" dirty="0">
                <a:solidFill>
                  <a:srgbClr val="800000"/>
                </a:solidFill>
                <a:latin typeface="Courier New" pitchFamily="49" charset="0"/>
                <a:cs typeface="Courier New" pitchFamily="49" charset="0"/>
              </a:rPr>
              <a:t>// local variable</a:t>
            </a:r>
          </a:p>
          <a:p>
            <a:pPr>
              <a:defRPr/>
            </a:pPr>
            <a:r>
              <a:rPr lang="en-SG" sz="1400" b="1" dirty="0" smtClean="0">
                <a:solidFill>
                  <a:schemeClr val="tx1"/>
                </a:solidFill>
                <a:latin typeface="Courier New" pitchFamily="49" charset="0"/>
                <a:cs typeface="Courier New" pitchFamily="49" charset="0"/>
              </a:rPr>
              <a:t>    </a:t>
            </a:r>
            <a:r>
              <a:rPr lang="en-SG" sz="1400" b="1" dirty="0" err="1" smtClean="0">
                <a:solidFill>
                  <a:schemeClr val="tx1"/>
                </a:solidFill>
                <a:latin typeface="Courier New" pitchFamily="49" charset="0"/>
                <a:cs typeface="Courier New" pitchFamily="49" charset="0"/>
              </a:rPr>
              <a:t>sum_square</a:t>
            </a:r>
            <a:r>
              <a:rPr lang="en-SG" sz="1400" b="1" dirty="0" smtClean="0">
                <a:solidFill>
                  <a:schemeClr val="tx1"/>
                </a:solidFill>
                <a:latin typeface="Courier New" pitchFamily="49" charset="0"/>
                <a:cs typeface="Courier New" pitchFamily="49" charset="0"/>
              </a:rPr>
              <a:t> </a:t>
            </a:r>
            <a:r>
              <a:rPr lang="en-SG" sz="1400" b="1" dirty="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pow</a:t>
            </a:r>
            <a:r>
              <a:rPr lang="en-SG" sz="1400" b="1" dirty="0">
                <a:solidFill>
                  <a:schemeClr val="tx1"/>
                </a:solidFill>
                <a:latin typeface="Courier New" pitchFamily="49" charset="0"/>
                <a:cs typeface="Courier New" pitchFamily="49" charset="0"/>
              </a:rPr>
              <a:t>(x</a:t>
            </a:r>
            <a:r>
              <a:rPr lang="en-SG" sz="1400" b="1" dirty="0" smtClean="0">
                <a:solidFill>
                  <a:schemeClr val="tx1"/>
                </a:solidFill>
                <a:latin typeface="Courier New" pitchFamily="49" charset="0"/>
                <a:cs typeface="Courier New" pitchFamily="49" charset="0"/>
              </a:rPr>
              <a:t>, </a:t>
            </a:r>
            <a:r>
              <a:rPr lang="en-SG" sz="1400" b="1" dirty="0" smtClean="0">
                <a:solidFill>
                  <a:srgbClr val="006600"/>
                </a:solidFill>
                <a:latin typeface="Courier New" pitchFamily="49" charset="0"/>
                <a:cs typeface="Courier New" pitchFamily="49" charset="0"/>
              </a:rPr>
              <a:t>2</a:t>
            </a:r>
            <a:r>
              <a:rPr lang="en-SG" sz="1400" b="1" dirty="0">
                <a:solidFill>
                  <a:schemeClr val="tx1"/>
                </a:solidFill>
                <a:latin typeface="Courier New" pitchFamily="49" charset="0"/>
                <a:cs typeface="Courier New" pitchFamily="49" charset="0"/>
              </a:rPr>
              <a:t>) + </a:t>
            </a:r>
            <a:r>
              <a:rPr lang="en-SG" sz="1400" b="1" dirty="0" err="1">
                <a:solidFill>
                  <a:schemeClr val="tx1"/>
                </a:solidFill>
                <a:latin typeface="Courier New" pitchFamily="49" charset="0"/>
                <a:cs typeface="Courier New" pitchFamily="49" charset="0"/>
              </a:rPr>
              <a:t>pow</a:t>
            </a:r>
            <a:r>
              <a:rPr lang="en-SG" sz="1400" b="1" dirty="0">
                <a:solidFill>
                  <a:schemeClr val="tx1"/>
                </a:solidFill>
                <a:latin typeface="Courier New" pitchFamily="49" charset="0"/>
                <a:cs typeface="Courier New" pitchFamily="49" charset="0"/>
              </a:rPr>
              <a:t>(y</a:t>
            </a:r>
            <a:r>
              <a:rPr lang="en-SG" sz="1400" b="1" dirty="0" smtClean="0">
                <a:solidFill>
                  <a:schemeClr val="tx1"/>
                </a:solidFill>
                <a:latin typeface="Courier New" pitchFamily="49" charset="0"/>
                <a:cs typeface="Courier New" pitchFamily="49" charset="0"/>
              </a:rPr>
              <a:t>, </a:t>
            </a:r>
            <a:r>
              <a:rPr lang="en-SG" sz="1400" b="1" dirty="0" smtClean="0">
                <a:solidFill>
                  <a:srgbClr val="006600"/>
                </a:solidFill>
                <a:latin typeface="Courier New" pitchFamily="49" charset="0"/>
                <a:cs typeface="Courier New" pitchFamily="49" charset="0"/>
              </a:rPr>
              <a:t>2</a:t>
            </a:r>
            <a:r>
              <a:rPr lang="en-SG" sz="1400" b="1" dirty="0">
                <a:solidFill>
                  <a:schemeClr val="tx1"/>
                </a:solidFill>
                <a:latin typeface="Courier New" pitchFamily="49" charset="0"/>
                <a:cs typeface="Courier New" pitchFamily="49" charset="0"/>
              </a:rPr>
              <a:t>);</a:t>
            </a:r>
          </a:p>
          <a:p>
            <a:pPr eaLnBrk="1" hangingPunct="1">
              <a:defRPr/>
            </a:pPr>
            <a:r>
              <a:rPr lang="en-SG" sz="1400" b="1" dirty="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return</a:t>
            </a:r>
            <a:r>
              <a:rPr lang="en-SG" sz="1400" b="1" dirty="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sqrt</a:t>
            </a:r>
            <a:r>
              <a:rPr lang="en-SG" sz="1400" b="1" dirty="0">
                <a:solidFill>
                  <a:schemeClr val="tx1"/>
                </a:solidFill>
                <a:latin typeface="Courier New" pitchFamily="49" charset="0"/>
                <a:cs typeface="Courier New" pitchFamily="49" charset="0"/>
              </a:rPr>
              <a:t>(</a:t>
            </a:r>
            <a:r>
              <a:rPr lang="en-SG" sz="1400" b="1" dirty="0" err="1">
                <a:solidFill>
                  <a:schemeClr val="tx1"/>
                </a:solidFill>
                <a:latin typeface="Courier New" pitchFamily="49" charset="0"/>
                <a:cs typeface="Courier New" pitchFamily="49" charset="0"/>
              </a:rPr>
              <a:t>sum_square</a:t>
            </a:r>
            <a:r>
              <a:rPr lang="en-SG" sz="1400" b="1" dirty="0">
                <a:solidFill>
                  <a:schemeClr val="tx1"/>
                </a:solidFill>
                <a:latin typeface="Courier New" pitchFamily="49" charset="0"/>
                <a:cs typeface="Courier New" pitchFamily="49" charset="0"/>
              </a:rPr>
              <a:t>);</a:t>
            </a:r>
          </a:p>
          <a:p>
            <a:pPr eaLnBrk="1" hangingPunct="1">
              <a:defRPr/>
            </a:pPr>
            <a:r>
              <a:rPr lang="en-SG" sz="1400" b="1" dirty="0">
                <a:solidFill>
                  <a:schemeClr val="tx1"/>
                </a:solidFill>
                <a:latin typeface="Courier New" pitchFamily="49" charset="0"/>
                <a:cs typeface="Courier New" pitchFamily="49" charset="0"/>
              </a:rPr>
              <a:t>}</a:t>
            </a:r>
            <a:endParaRPr lang="en-US" sz="1400" b="1" dirty="0" smtClean="0">
              <a:solidFill>
                <a:schemeClr val="tx1"/>
              </a:solidFill>
              <a:latin typeface="Courier New" pitchFamily="49" charset="0"/>
              <a:cs typeface="Courier New" pitchFamily="49" charset="0"/>
            </a:endParaRPr>
          </a:p>
        </p:txBody>
      </p:sp>
      <p:cxnSp>
        <p:nvCxnSpPr>
          <p:cNvPr id="17" name="Elbow Connector 16"/>
          <p:cNvCxnSpPr/>
          <p:nvPr/>
        </p:nvCxnSpPr>
        <p:spPr bwMode="auto">
          <a:xfrm rot="5400000" flipH="1" flipV="1">
            <a:off x="2812497" y="2182259"/>
            <a:ext cx="1620000" cy="360000"/>
          </a:xfrm>
          <a:prstGeom prst="bentConnector2">
            <a:avLst/>
          </a:prstGeom>
          <a:ln>
            <a:solidFill>
              <a:srgbClr val="FF0000"/>
            </a:solidFill>
            <a:headEnd type="none" w="sm" len="sm"/>
            <a:tailEnd type="arrow"/>
          </a:ln>
          <a:effectLst>
            <a:outerShdw blurRad="50800" dist="38100" algn="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23" name="Straight Arrow Connector 22"/>
          <p:cNvCxnSpPr/>
          <p:nvPr/>
        </p:nvCxnSpPr>
        <p:spPr bwMode="auto">
          <a:xfrm flipH="1">
            <a:off x="3702197" y="2531330"/>
            <a:ext cx="591013" cy="643674"/>
          </a:xfrm>
          <a:prstGeom prst="straightConnector1">
            <a:avLst/>
          </a:prstGeom>
          <a:ln>
            <a:solidFill>
              <a:srgbClr val="FF0000"/>
            </a:solidFill>
            <a:headEnd type="none" w="sm" len="sm"/>
            <a:tailEnd type="arrow"/>
          </a:ln>
          <a:effectLst>
            <a:outerShdw blurRad="50800" dist="38100" algn="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25" name="Content Placeholder 2"/>
          <p:cNvSpPr>
            <a:spLocks noGrp="1"/>
          </p:cNvSpPr>
          <p:nvPr>
            <p:ph idx="1"/>
          </p:nvPr>
        </p:nvSpPr>
        <p:spPr>
          <a:xfrm>
            <a:off x="457200" y="4839561"/>
            <a:ext cx="8229600" cy="1434239"/>
          </a:xfrm>
        </p:spPr>
        <p:txBody>
          <a:bodyPr>
            <a:spAutoFit/>
          </a:bodyPr>
          <a:lstStyle/>
          <a:p>
            <a:r>
              <a:rPr lang="en-GB" sz="2000" dirty="0" smtClean="0">
                <a:solidFill>
                  <a:schemeClr val="tx1"/>
                </a:solidFill>
              </a:rPr>
              <a:t>Values of </a:t>
            </a:r>
            <a:r>
              <a:rPr lang="en-GB" sz="2000" dirty="0" smtClean="0"/>
              <a:t>actual </a:t>
            </a:r>
            <a:r>
              <a:rPr lang="en-GB" sz="2000" dirty="0"/>
              <a:t>parameters </a:t>
            </a:r>
            <a:r>
              <a:rPr lang="en-GB" sz="2000" dirty="0">
                <a:solidFill>
                  <a:schemeClr val="tx1"/>
                </a:solidFill>
              </a:rPr>
              <a:t>are </a:t>
            </a:r>
            <a:r>
              <a:rPr lang="en-GB" sz="2000" dirty="0" smtClean="0">
                <a:solidFill>
                  <a:schemeClr val="tx1"/>
                </a:solidFill>
              </a:rPr>
              <a:t>copied to </a:t>
            </a:r>
            <a:r>
              <a:rPr lang="en-GB" sz="2000" dirty="0">
                <a:solidFill>
                  <a:schemeClr val="tx1"/>
                </a:solidFill>
              </a:rPr>
              <a:t>function for </a:t>
            </a:r>
            <a:r>
              <a:rPr lang="en-GB" sz="2000" dirty="0" smtClean="0">
                <a:solidFill>
                  <a:schemeClr val="tx1"/>
                </a:solidFill>
              </a:rPr>
              <a:t>computation.</a:t>
            </a:r>
          </a:p>
          <a:p>
            <a:r>
              <a:rPr lang="en-GB" sz="2000" dirty="0"/>
              <a:t>Formal parameters </a:t>
            </a:r>
            <a:r>
              <a:rPr lang="en-GB" sz="2000" dirty="0">
                <a:solidFill>
                  <a:schemeClr val="tx1"/>
                </a:solidFill>
              </a:rPr>
              <a:t>are </a:t>
            </a:r>
            <a:r>
              <a:rPr lang="en-GB" sz="2000" dirty="0" smtClean="0">
                <a:solidFill>
                  <a:schemeClr val="tx1"/>
                </a:solidFill>
              </a:rPr>
              <a:t>placeholders to receive values</a:t>
            </a:r>
            <a:r>
              <a:rPr lang="en-GB" sz="2000" dirty="0" smtClean="0">
                <a:solidFill>
                  <a:srgbClr val="006600"/>
                </a:solidFill>
              </a:rPr>
              <a:t>.</a:t>
            </a:r>
          </a:p>
          <a:p>
            <a:pPr lvl="1">
              <a:buFont typeface="Wingdings" pitchFamily="2" charset="2"/>
              <a:buChar char="q"/>
            </a:pPr>
            <a:r>
              <a:rPr lang="en-GB" sz="1800" dirty="0"/>
              <a:t>Matching of actual and formal parameters from left to </a:t>
            </a:r>
            <a:r>
              <a:rPr lang="en-GB" sz="1800" dirty="0" smtClean="0"/>
              <a:t>right</a:t>
            </a:r>
          </a:p>
          <a:p>
            <a:pPr lvl="1">
              <a:buFont typeface="Wingdings" pitchFamily="2" charset="2"/>
              <a:buChar char="q"/>
            </a:pPr>
            <a:r>
              <a:rPr lang="en-GB" sz="1800" dirty="0">
                <a:solidFill>
                  <a:srgbClr val="0000FF"/>
                </a:solidFill>
              </a:rPr>
              <a:t>Scope</a:t>
            </a:r>
            <a:r>
              <a:rPr lang="en-GB" sz="1800" dirty="0"/>
              <a:t> of formal parameters, local variables is within the function only</a:t>
            </a:r>
            <a:endParaRPr lang="en-US" sz="1800" dirty="0">
              <a:solidFill>
                <a:schemeClr val="tx1"/>
              </a:solidFill>
            </a:endParaRPr>
          </a:p>
        </p:txBody>
      </p:sp>
      <p:grpSp>
        <p:nvGrpSpPr>
          <p:cNvPr id="20" name="Group 19"/>
          <p:cNvGrpSpPr/>
          <p:nvPr/>
        </p:nvGrpSpPr>
        <p:grpSpPr>
          <a:xfrm>
            <a:off x="6456427" y="834173"/>
            <a:ext cx="2124428" cy="646470"/>
            <a:chOff x="6456427" y="811871"/>
            <a:chExt cx="2124428" cy="646470"/>
          </a:xfrm>
        </p:grpSpPr>
        <p:grpSp>
          <p:nvGrpSpPr>
            <p:cNvPr id="28" name="Group 27"/>
            <p:cNvGrpSpPr/>
            <p:nvPr/>
          </p:nvGrpSpPr>
          <p:grpSpPr>
            <a:xfrm>
              <a:off x="6456427" y="811871"/>
              <a:ext cx="2124428" cy="646470"/>
              <a:chOff x="6501160" y="2837675"/>
              <a:chExt cx="2124428" cy="646470"/>
            </a:xfrm>
          </p:grpSpPr>
          <p:sp>
            <p:nvSpPr>
              <p:cNvPr id="29" name="TextBox 28"/>
              <p:cNvSpPr txBox="1"/>
              <p:nvPr/>
            </p:nvSpPr>
            <p:spPr bwMode="auto">
              <a:xfrm>
                <a:off x="6501160" y="2837675"/>
                <a:ext cx="2124428" cy="400110"/>
              </a:xfrm>
              <a:prstGeom prst="rect">
                <a:avLst/>
              </a:prstGeom>
              <a:solidFill>
                <a:srgbClr val="FFC000"/>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000" dirty="0">
                    <a:solidFill>
                      <a:srgbClr val="0000FF"/>
                    </a:solidFill>
                    <a:latin typeface="Calibri" pitchFamily="34" charset="0"/>
                    <a:cs typeface="Calibri" pitchFamily="34" charset="0"/>
                  </a:rPr>
                  <a:t>formal parameters</a:t>
                </a:r>
                <a:endParaRPr lang="en-SG" sz="2000" dirty="0" smtClean="0">
                  <a:solidFill>
                    <a:srgbClr val="0000FF"/>
                  </a:solidFill>
                  <a:latin typeface="Calibri" pitchFamily="34" charset="0"/>
                  <a:cs typeface="Calibri" pitchFamily="34" charset="0"/>
                </a:endParaRPr>
              </a:p>
            </p:txBody>
          </p:sp>
          <p:cxnSp>
            <p:nvCxnSpPr>
              <p:cNvPr id="30" name="Straight Arrow Connector 11"/>
              <p:cNvCxnSpPr>
                <a:cxnSpLocks noChangeShapeType="1"/>
              </p:cNvCxnSpPr>
              <p:nvPr/>
            </p:nvCxnSpPr>
            <p:spPr bwMode="auto">
              <a:xfrm flipH="1">
                <a:off x="6959320" y="3195856"/>
                <a:ext cx="590055" cy="288289"/>
              </a:xfrm>
              <a:prstGeom prst="straightConnector1">
                <a:avLst/>
              </a:prstGeom>
              <a:noFill/>
              <a:ln w="19050" cap="sq" algn="ctr">
                <a:solidFill>
                  <a:srgbClr val="FFC000"/>
                </a:solidFill>
                <a:round/>
                <a:headEnd/>
                <a:tailEnd type="triangle" w="med" len="med"/>
              </a:ln>
              <a:extLst>
                <a:ext uri="{909E8E84-426E-40DD-AFC4-6F175D3DCCD1}">
                  <a14:hiddenFill xmlns:a14="http://schemas.microsoft.com/office/drawing/2010/main">
                    <a:noFill/>
                  </a14:hiddenFill>
                </a:ext>
              </a:extLst>
            </p:spPr>
          </p:cxnSp>
        </p:grpSp>
        <p:cxnSp>
          <p:nvCxnSpPr>
            <p:cNvPr id="24" name="Straight Arrow Connector 11"/>
            <p:cNvCxnSpPr>
              <a:cxnSpLocks noChangeShapeType="1"/>
            </p:cNvCxnSpPr>
            <p:nvPr/>
          </p:nvCxnSpPr>
          <p:spPr bwMode="auto">
            <a:xfrm>
              <a:off x="7504642" y="1158901"/>
              <a:ext cx="624597" cy="288289"/>
            </a:xfrm>
            <a:prstGeom prst="straightConnector1">
              <a:avLst/>
            </a:prstGeom>
            <a:noFill/>
            <a:ln w="19050" cap="sq" algn="ctr">
              <a:solidFill>
                <a:srgbClr val="FFC000"/>
              </a:solidFill>
              <a:round/>
              <a:headEnd/>
              <a:tailEnd type="triangle" w="med" len="med"/>
            </a:ln>
            <a:extLst>
              <a:ext uri="{909E8E84-426E-40DD-AFC4-6F175D3DCCD1}">
                <a14:hiddenFill xmlns:a14="http://schemas.microsoft.com/office/drawing/2010/main">
                  <a:noFill/>
                </a14:hiddenFill>
              </a:ext>
            </a:extLst>
          </p:spPr>
        </p:cxnSp>
      </p:grpSp>
      <p:grpSp>
        <p:nvGrpSpPr>
          <p:cNvPr id="35" name="Group 34"/>
          <p:cNvGrpSpPr/>
          <p:nvPr/>
        </p:nvGrpSpPr>
        <p:grpSpPr>
          <a:xfrm>
            <a:off x="4861933" y="3030988"/>
            <a:ext cx="3427295" cy="400110"/>
            <a:chOff x="5987356" y="2659259"/>
            <a:chExt cx="3427295" cy="400110"/>
          </a:xfrm>
        </p:grpSpPr>
        <p:sp>
          <p:nvSpPr>
            <p:cNvPr id="36" name="TextBox 35"/>
            <p:cNvSpPr txBox="1"/>
            <p:nvPr/>
          </p:nvSpPr>
          <p:spPr bwMode="auto">
            <a:xfrm>
              <a:off x="6501161" y="2659259"/>
              <a:ext cx="2913490" cy="400110"/>
            </a:xfrm>
            <a:prstGeom prst="rect">
              <a:avLst/>
            </a:prstGeom>
            <a:solidFill>
              <a:srgbClr val="FFC000"/>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000" i="1" dirty="0" smtClean="0">
                  <a:solidFill>
                    <a:srgbClr val="000000"/>
                  </a:solidFill>
                  <a:latin typeface="Calibri" pitchFamily="34" charset="0"/>
                  <a:cs typeface="Calibri" pitchFamily="34" charset="0"/>
                </a:rPr>
                <a:t>a, b </a:t>
              </a:r>
              <a:r>
                <a:rPr lang="en-US" sz="2000" dirty="0" smtClean="0">
                  <a:solidFill>
                    <a:srgbClr val="000000"/>
                  </a:solidFill>
                  <a:latin typeface="Calibri" pitchFamily="34" charset="0"/>
                  <a:cs typeface="Calibri" pitchFamily="34" charset="0"/>
                </a:rPr>
                <a:t>are </a:t>
              </a:r>
              <a:r>
                <a:rPr lang="en-US" sz="2000" dirty="0" smtClean="0">
                  <a:solidFill>
                    <a:srgbClr val="0000FF"/>
                  </a:solidFill>
                  <a:latin typeface="Calibri" pitchFamily="34" charset="0"/>
                  <a:cs typeface="Calibri" pitchFamily="34" charset="0"/>
                </a:rPr>
                <a:t>actual parameters</a:t>
              </a:r>
              <a:endParaRPr lang="en-SG" sz="2000" dirty="0" smtClean="0">
                <a:solidFill>
                  <a:srgbClr val="0000FF"/>
                </a:solidFill>
                <a:latin typeface="Calibri" pitchFamily="34" charset="0"/>
                <a:cs typeface="Calibri" pitchFamily="34" charset="0"/>
              </a:endParaRPr>
            </a:p>
          </p:txBody>
        </p:sp>
        <p:cxnSp>
          <p:nvCxnSpPr>
            <p:cNvPr id="37" name="Straight Arrow Connector 11"/>
            <p:cNvCxnSpPr>
              <a:cxnSpLocks noChangeShapeType="1"/>
            </p:cNvCxnSpPr>
            <p:nvPr/>
          </p:nvCxnSpPr>
          <p:spPr bwMode="auto">
            <a:xfrm flipH="1">
              <a:off x="5987356" y="2870914"/>
              <a:ext cx="513805" cy="0"/>
            </a:xfrm>
            <a:prstGeom prst="straightConnector1">
              <a:avLst/>
            </a:prstGeom>
            <a:noFill/>
            <a:ln w="19050" cap="sq" algn="ctr">
              <a:solidFill>
                <a:srgbClr val="FFC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4356753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
                                            <p:txEl>
                                              <p:pRg st="0" end="0"/>
                                            </p:txEl>
                                          </p:spTgt>
                                        </p:tgtEl>
                                        <p:attrNameLst>
                                          <p:attrName>style.visibility</p:attrName>
                                        </p:attrNameLst>
                                      </p:cBhvr>
                                      <p:to>
                                        <p:strVal val="visible"/>
                                      </p:to>
                                    </p:set>
                                    <p:animEffect transition="in" filter="dissolve">
                                      <p:cBhvr>
                                        <p:cTn id="17" dur="500"/>
                                        <p:tgtEl>
                                          <p:spTgt spid="2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
                                            <p:txEl>
                                              <p:pRg st="1" end="1"/>
                                            </p:txEl>
                                          </p:spTgt>
                                        </p:tgtEl>
                                        <p:attrNameLst>
                                          <p:attrName>style.visibility</p:attrName>
                                        </p:attrNameLst>
                                      </p:cBhvr>
                                      <p:to>
                                        <p:strVal val="visible"/>
                                      </p:to>
                                    </p:set>
                                    <p:animEffect transition="in" filter="dissolve">
                                      <p:cBhvr>
                                        <p:cTn id="22" dur="500"/>
                                        <p:tgtEl>
                                          <p:spTgt spid="25">
                                            <p:txEl>
                                              <p:pRg st="1" end="1"/>
                                            </p:txEl>
                                          </p:spTgt>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25">
                                            <p:txEl>
                                              <p:pRg st="2" end="2"/>
                                            </p:txEl>
                                          </p:spTgt>
                                        </p:tgtEl>
                                        <p:attrNameLst>
                                          <p:attrName>style.visibility</p:attrName>
                                        </p:attrNameLst>
                                      </p:cBhvr>
                                      <p:to>
                                        <p:strVal val="visible"/>
                                      </p:to>
                                    </p:set>
                                    <p:animEffect transition="in" filter="dissolve">
                                      <p:cBhvr>
                                        <p:cTn id="26" dur="500"/>
                                        <p:tgtEl>
                                          <p:spTgt spid="25">
                                            <p:txEl>
                                              <p:pRg st="2" end="2"/>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5">
                                            <p:txEl>
                                              <p:pRg st="3" end="3"/>
                                            </p:txEl>
                                          </p:spTgt>
                                        </p:tgtEl>
                                        <p:attrNameLst>
                                          <p:attrName>style.visibility</p:attrName>
                                        </p:attrNameLst>
                                      </p:cBhvr>
                                      <p:to>
                                        <p:strVal val="visible"/>
                                      </p:to>
                                    </p:set>
                                    <p:animEffect transition="in" filter="dissolve">
                                      <p:cBhvr>
                                        <p:cTn id="29" dur="500"/>
                                        <p:tgtEl>
                                          <p:spTgt spid="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Functions </a:t>
            </a:r>
            <a:r>
              <a:rPr lang="en-GB" dirty="0" smtClean="0"/>
              <a:t>(5/8)</a:t>
            </a:r>
            <a:endParaRPr lang="en-SG" dirty="0"/>
          </a:p>
        </p:txBody>
      </p:sp>
      <p:sp>
        <p:nvSpPr>
          <p:cNvPr id="1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6"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39</a:t>
            </a:fld>
            <a:endParaRPr lang="en-US" sz="1000" dirty="0">
              <a:solidFill>
                <a:srgbClr val="000000"/>
              </a:solidFill>
            </a:endParaRPr>
          </a:p>
        </p:txBody>
      </p:sp>
      <p:grpSp>
        <p:nvGrpSpPr>
          <p:cNvPr id="6" name="Group 5"/>
          <p:cNvGrpSpPr/>
          <p:nvPr/>
        </p:nvGrpSpPr>
        <p:grpSpPr>
          <a:xfrm>
            <a:off x="2408696" y="1164134"/>
            <a:ext cx="5662354" cy="5262979"/>
            <a:chOff x="1982867" y="3041409"/>
            <a:chExt cx="4621147" cy="5262979"/>
          </a:xfrm>
        </p:grpSpPr>
        <p:sp>
          <p:nvSpPr>
            <p:cNvPr id="11" name="TextBox 11"/>
            <p:cNvSpPr txBox="1"/>
            <p:nvPr/>
          </p:nvSpPr>
          <p:spPr>
            <a:xfrm>
              <a:off x="1982867" y="3041409"/>
              <a:ext cx="4620961" cy="5262979"/>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SG" sz="1400" b="1" dirty="0">
                  <a:solidFill>
                    <a:srgbClr val="6600CC"/>
                  </a:solidFill>
                  <a:latin typeface="Courier New" pitchFamily="49" charset="0"/>
                  <a:cs typeface="Courier New" pitchFamily="49" charset="0"/>
                </a:rPr>
                <a:t>#include </a:t>
              </a:r>
              <a:r>
                <a:rPr lang="en-SG" sz="1400" b="1" dirty="0">
                  <a:solidFill>
                    <a:srgbClr val="006600"/>
                  </a:solidFill>
                  <a:latin typeface="Courier New" pitchFamily="49" charset="0"/>
                  <a:cs typeface="Courier New" pitchFamily="49" charset="0"/>
                </a:rPr>
                <a:t>&lt;</a:t>
              </a:r>
              <a:r>
                <a:rPr lang="en-SG" sz="1400" b="1" dirty="0" err="1">
                  <a:solidFill>
                    <a:srgbClr val="006600"/>
                  </a:solidFill>
                  <a:latin typeface="Courier New" pitchFamily="49" charset="0"/>
                  <a:cs typeface="Courier New" pitchFamily="49" charset="0"/>
                </a:rPr>
                <a:t>stdio.h</a:t>
              </a:r>
              <a:r>
                <a:rPr lang="en-SG" sz="1400" b="1" dirty="0">
                  <a:solidFill>
                    <a:srgbClr val="006600"/>
                  </a:solidFill>
                  <a:latin typeface="Courier New" pitchFamily="49" charset="0"/>
                  <a:cs typeface="Courier New" pitchFamily="49" charset="0"/>
                </a:rPr>
                <a:t>&gt;</a:t>
              </a:r>
            </a:p>
            <a:p>
              <a:pPr eaLnBrk="1" hangingPunct="1">
                <a:defRPr/>
              </a:pPr>
              <a:r>
                <a:rPr lang="en-SG" sz="1400" b="1" dirty="0">
                  <a:solidFill>
                    <a:srgbClr val="6600CC"/>
                  </a:solidFill>
                  <a:latin typeface="Courier New" pitchFamily="49" charset="0"/>
                  <a:cs typeface="Courier New" pitchFamily="49" charset="0"/>
                </a:rPr>
                <a:t>#include </a:t>
              </a:r>
              <a:r>
                <a:rPr lang="en-SG" sz="1400" b="1" dirty="0">
                  <a:solidFill>
                    <a:srgbClr val="006600"/>
                  </a:solidFill>
                  <a:latin typeface="Courier New" pitchFamily="49" charset="0"/>
                  <a:cs typeface="Courier New" pitchFamily="49" charset="0"/>
                </a:rPr>
                <a:t>&lt;</a:t>
              </a:r>
              <a:r>
                <a:rPr lang="en-SG" sz="1400" b="1" dirty="0" err="1">
                  <a:solidFill>
                    <a:srgbClr val="006600"/>
                  </a:solidFill>
                  <a:latin typeface="Courier New" pitchFamily="49" charset="0"/>
                  <a:cs typeface="Courier New" pitchFamily="49" charset="0"/>
                </a:rPr>
                <a:t>math.h</a:t>
              </a:r>
              <a:r>
                <a:rPr lang="en-SG" sz="1400" b="1" dirty="0">
                  <a:solidFill>
                    <a:srgbClr val="006600"/>
                  </a:solidFill>
                  <a:latin typeface="Courier New" pitchFamily="49" charset="0"/>
                  <a:cs typeface="Courier New" pitchFamily="49" charset="0"/>
                </a:rPr>
                <a:t>&gt;</a:t>
              </a:r>
            </a:p>
            <a:p>
              <a:pPr eaLnBrk="1" hangingPunct="1">
                <a:defRPr/>
              </a:pPr>
              <a:endParaRPr lang="en-SG" sz="1400" b="1" i="1" dirty="0">
                <a:solidFill>
                  <a:schemeClr val="tx1"/>
                </a:solidFill>
                <a:latin typeface="Courier New" pitchFamily="49" charset="0"/>
                <a:cs typeface="Courier New" pitchFamily="49" charset="0"/>
              </a:endParaRPr>
            </a:p>
            <a:p>
              <a:pPr eaLnBrk="1" hangingPunct="1">
                <a:defRPr/>
              </a:pPr>
              <a:r>
                <a:rPr lang="en-SG" sz="1400" b="1" dirty="0" smtClean="0">
                  <a:solidFill>
                    <a:srgbClr val="0000FF"/>
                  </a:solidFill>
                  <a:latin typeface="Courier New" pitchFamily="49" charset="0"/>
                  <a:cs typeface="Courier New" pitchFamily="49" charset="0"/>
                </a:rPr>
                <a:t>double</a:t>
              </a:r>
              <a:r>
                <a:rPr lang="en-SG" sz="1400" b="1" dirty="0" smtClean="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sqrt_sum_square</a:t>
              </a:r>
              <a:r>
                <a:rPr lang="en-SG" sz="1400" b="1" dirty="0">
                  <a:solidFill>
                    <a:schemeClr val="tx1"/>
                  </a:solidFill>
                  <a:latin typeface="Courier New" pitchFamily="49" charset="0"/>
                  <a:cs typeface="Courier New" pitchFamily="49" charset="0"/>
                </a:rPr>
                <a:t>(</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a:t>
              </a:r>
            </a:p>
            <a:p>
              <a:pPr eaLnBrk="1" hangingPunct="1">
                <a:defRPr/>
              </a:pPr>
              <a:endParaRPr lang="en-SG" sz="1400" b="1" dirty="0">
                <a:solidFill>
                  <a:schemeClr val="tx1"/>
                </a:solidFill>
                <a:latin typeface="Courier New" pitchFamily="49" charset="0"/>
                <a:cs typeface="Courier New" pitchFamily="49" charset="0"/>
              </a:endParaRPr>
            </a:p>
            <a:p>
              <a:pPr eaLnBrk="1" hangingPunct="1">
                <a:defRPr/>
              </a:pPr>
              <a:r>
                <a:rPr lang="en-SG" sz="1400" b="1" dirty="0" err="1">
                  <a:solidFill>
                    <a:srgbClr val="0000FF"/>
                  </a:solidFill>
                  <a:latin typeface="Courier New" pitchFamily="49" charset="0"/>
                  <a:cs typeface="Courier New" pitchFamily="49" charset="0"/>
                </a:rPr>
                <a:t>int</a:t>
              </a:r>
              <a:r>
                <a:rPr lang="en-SG" sz="1400" b="1" dirty="0">
                  <a:solidFill>
                    <a:schemeClr val="tx1"/>
                  </a:solidFill>
                  <a:latin typeface="Courier New" pitchFamily="49" charset="0"/>
                  <a:cs typeface="Courier New" pitchFamily="49" charset="0"/>
                </a:rPr>
                <a:t> main(</a:t>
              </a:r>
              <a:r>
                <a:rPr lang="en-SG" sz="1400" b="1" dirty="0">
                  <a:solidFill>
                    <a:srgbClr val="0000FF"/>
                  </a:solidFill>
                  <a:latin typeface="Courier New" pitchFamily="49" charset="0"/>
                  <a:cs typeface="Courier New" pitchFamily="49" charset="0"/>
                </a:rPr>
                <a:t>void</a:t>
              </a:r>
              <a:r>
                <a:rPr lang="en-SG" sz="1400" b="1" dirty="0">
                  <a:solidFill>
                    <a:schemeClr val="tx1"/>
                  </a:solidFill>
                  <a:latin typeface="Courier New" pitchFamily="49" charset="0"/>
                  <a:cs typeface="Courier New" pitchFamily="49" charset="0"/>
                </a:rPr>
                <a:t>)</a:t>
              </a:r>
            </a:p>
            <a:p>
              <a:pPr eaLnBrk="1" hangingPunct="1">
                <a:defRPr/>
              </a:pPr>
              <a:r>
                <a:rPr lang="en-SG" sz="1400" b="1" dirty="0">
                  <a:solidFill>
                    <a:schemeClr val="tx1"/>
                  </a:solidFill>
                  <a:latin typeface="Courier New" pitchFamily="49" charset="0"/>
                  <a:cs typeface="Courier New" pitchFamily="49" charset="0"/>
                </a:rPr>
                <a:t>{    </a:t>
              </a:r>
            </a:p>
            <a:p>
              <a:pPr eaLnBrk="1" hangingPunct="1">
                <a:defRPr/>
              </a:pPr>
              <a:r>
                <a:rPr lang="en-SG" sz="1400" b="1" dirty="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a:t>
              </a:r>
              <a:r>
                <a:rPr lang="en-SG" sz="1400" b="1" dirty="0" smtClean="0">
                  <a:solidFill>
                    <a:schemeClr val="tx1"/>
                  </a:solidFill>
                  <a:latin typeface="Courier New" pitchFamily="49" charset="0"/>
                  <a:cs typeface="Courier New" pitchFamily="49" charset="0"/>
                </a:rPr>
                <a:t>a </a:t>
              </a:r>
              <a:r>
                <a:rPr lang="en-SG" sz="1400" b="1" dirty="0">
                  <a:solidFill>
                    <a:schemeClr val="tx1"/>
                  </a:solidFill>
                  <a:latin typeface="Courier New" pitchFamily="49" charset="0"/>
                  <a:cs typeface="Courier New" pitchFamily="49" charset="0"/>
                </a:rPr>
                <a:t>= </a:t>
              </a:r>
              <a:r>
                <a:rPr lang="en-SG" sz="1400" b="1" dirty="0">
                  <a:solidFill>
                    <a:srgbClr val="006600"/>
                  </a:solidFill>
                  <a:latin typeface="Courier New" pitchFamily="49" charset="0"/>
                  <a:cs typeface="Courier New" pitchFamily="49" charset="0"/>
                </a:rPr>
                <a:t>1.23</a:t>
              </a:r>
              <a:r>
                <a:rPr lang="en-SG" sz="1400" b="1" dirty="0">
                  <a:solidFill>
                    <a:schemeClr val="tx1"/>
                  </a:solidFill>
                  <a:latin typeface="Courier New" pitchFamily="49" charset="0"/>
                  <a:cs typeface="Courier New" pitchFamily="49" charset="0"/>
                </a:rPr>
                <a:t>;</a:t>
              </a:r>
            </a:p>
            <a:p>
              <a:pPr eaLnBrk="1" hangingPunct="1">
                <a:defRPr/>
              </a:pPr>
              <a:r>
                <a:rPr lang="en-SG" sz="1400" b="1" dirty="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a:t>
              </a:r>
              <a:r>
                <a:rPr lang="en-SG" sz="1400" b="1" dirty="0" smtClean="0">
                  <a:solidFill>
                    <a:schemeClr val="tx1"/>
                  </a:solidFill>
                  <a:latin typeface="Courier New" pitchFamily="49" charset="0"/>
                  <a:cs typeface="Courier New" pitchFamily="49" charset="0"/>
                </a:rPr>
                <a:t>b </a:t>
              </a:r>
              <a:r>
                <a:rPr lang="en-SG" sz="1400" b="1" dirty="0">
                  <a:solidFill>
                    <a:schemeClr val="tx1"/>
                  </a:solidFill>
                  <a:latin typeface="Courier New" pitchFamily="49" charset="0"/>
                  <a:cs typeface="Courier New" pitchFamily="49" charset="0"/>
                </a:rPr>
                <a:t>= </a:t>
              </a:r>
              <a:r>
                <a:rPr lang="en-SG" sz="1400" b="1" dirty="0">
                  <a:solidFill>
                    <a:srgbClr val="006600"/>
                  </a:solidFill>
                  <a:latin typeface="Courier New" pitchFamily="49" charset="0"/>
                  <a:cs typeface="Courier New" pitchFamily="49" charset="0"/>
                </a:rPr>
                <a:t>4.56</a:t>
              </a:r>
              <a:r>
                <a:rPr lang="en-SG" sz="1400" b="1" dirty="0" smtClean="0">
                  <a:solidFill>
                    <a:schemeClr val="tx1"/>
                  </a:solidFill>
                  <a:latin typeface="Courier New" pitchFamily="49" charset="0"/>
                  <a:cs typeface="Courier New" pitchFamily="49" charset="0"/>
                </a:rPr>
                <a:t>;</a:t>
              </a:r>
              <a:endParaRPr lang="en-SG" sz="1400" b="1" dirty="0">
                <a:solidFill>
                  <a:schemeClr val="tx1"/>
                </a:solidFill>
                <a:latin typeface="Courier New" pitchFamily="49" charset="0"/>
                <a:cs typeface="Courier New" pitchFamily="49" charset="0"/>
              </a:endParaRPr>
            </a:p>
            <a:p>
              <a:pPr eaLnBrk="1" hangingPunct="1">
                <a:defRPr/>
              </a:pPr>
              <a:r>
                <a:rPr lang="en-SG" sz="1400" b="1" dirty="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a:t>
              </a:r>
              <a:r>
                <a:rPr lang="en-SG" sz="1400" b="1" dirty="0" smtClean="0">
                  <a:solidFill>
                    <a:schemeClr val="tx1"/>
                  </a:solidFill>
                  <a:latin typeface="Courier New" pitchFamily="49" charset="0"/>
                  <a:cs typeface="Courier New" pitchFamily="49" charset="0"/>
                </a:rPr>
                <a:t>c </a:t>
              </a:r>
              <a:r>
                <a:rPr lang="en-SG" sz="1400" b="1" dirty="0">
                  <a:solidFill>
                    <a:schemeClr val="tx1"/>
                  </a:solidFill>
                  <a:latin typeface="Courier New" pitchFamily="49" charset="0"/>
                  <a:cs typeface="Courier New" pitchFamily="49" charset="0"/>
                </a:rPr>
                <a:t>= </a:t>
              </a:r>
              <a:r>
                <a:rPr lang="en-SG" sz="1400" b="1" dirty="0" err="1" smtClean="0">
                  <a:solidFill>
                    <a:schemeClr val="tx1"/>
                  </a:solidFill>
                  <a:latin typeface="Courier New" pitchFamily="49" charset="0"/>
                  <a:cs typeface="Courier New" pitchFamily="49" charset="0"/>
                </a:rPr>
                <a:t>sqrt_sum_square</a:t>
              </a:r>
              <a:r>
                <a:rPr lang="en-SG" sz="1400" b="1" dirty="0" smtClean="0">
                  <a:solidFill>
                    <a:schemeClr val="tx1"/>
                  </a:solidFill>
                  <a:latin typeface="Courier New" pitchFamily="49" charset="0"/>
                  <a:cs typeface="Courier New" pitchFamily="49" charset="0"/>
                </a:rPr>
                <a:t>(a, b); </a:t>
              </a:r>
              <a:endParaRPr lang="en-SG" sz="1400" b="1" dirty="0">
                <a:solidFill>
                  <a:schemeClr val="tx1"/>
                </a:solidFill>
                <a:latin typeface="Courier New" pitchFamily="49" charset="0"/>
                <a:cs typeface="Courier New" pitchFamily="49" charset="0"/>
              </a:endParaRPr>
            </a:p>
            <a:p>
              <a:pPr eaLnBrk="1" hangingPunct="1">
                <a:defRPr/>
              </a:pPr>
              <a:endParaRPr lang="en-SG" sz="1400" b="1" dirty="0">
                <a:solidFill>
                  <a:schemeClr val="tx1"/>
                </a:solidFill>
                <a:latin typeface="Courier New" pitchFamily="49" charset="0"/>
                <a:cs typeface="Courier New" pitchFamily="49" charset="0"/>
              </a:endParaRPr>
            </a:p>
            <a:p>
              <a:pPr eaLnBrk="1" hangingPunct="1">
                <a:defRPr/>
              </a:pPr>
              <a:r>
                <a:rPr lang="en-SG" sz="1400" b="1" dirty="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printf</a:t>
              </a:r>
              <a:r>
                <a:rPr lang="en-SG" sz="1400" b="1" dirty="0">
                  <a:solidFill>
                    <a:schemeClr val="tx1"/>
                  </a:solidFill>
                  <a:latin typeface="Courier New" pitchFamily="49" charset="0"/>
                  <a:cs typeface="Courier New" pitchFamily="49" charset="0"/>
                </a:rPr>
                <a:t>(</a:t>
              </a:r>
              <a:r>
                <a:rPr lang="en-SG" sz="1400" b="1" dirty="0">
                  <a:solidFill>
                    <a:srgbClr val="006600"/>
                  </a:solidFill>
                  <a:latin typeface="Courier New" pitchFamily="49" charset="0"/>
                  <a:cs typeface="Courier New" pitchFamily="49" charset="0"/>
                </a:rPr>
                <a:t>"The distance of (</a:t>
              </a:r>
              <a:r>
                <a:rPr lang="en-SG" sz="1400" b="1" dirty="0">
                  <a:solidFill>
                    <a:srgbClr val="FF0000"/>
                  </a:solidFill>
                  <a:latin typeface="Courier New" pitchFamily="49" charset="0"/>
                  <a:cs typeface="Courier New" pitchFamily="49" charset="0"/>
                </a:rPr>
                <a:t>%.2f</a:t>
              </a:r>
              <a:r>
                <a:rPr lang="en-SG" sz="1400" b="1" dirty="0">
                  <a:solidFill>
                    <a:schemeClr val="tx1"/>
                  </a:solidFill>
                  <a:latin typeface="Courier New" pitchFamily="49" charset="0"/>
                  <a:cs typeface="Courier New" pitchFamily="49" charset="0"/>
                </a:rPr>
                <a:t>, </a:t>
              </a:r>
              <a:r>
                <a:rPr lang="en-SG" sz="1400" b="1" dirty="0">
                  <a:solidFill>
                    <a:srgbClr val="FF0000"/>
                  </a:solidFill>
                  <a:latin typeface="Courier New" pitchFamily="49" charset="0"/>
                  <a:cs typeface="Courier New" pitchFamily="49" charset="0"/>
                </a:rPr>
                <a:t>%.2f</a:t>
              </a:r>
              <a:r>
                <a:rPr lang="en-SG" sz="1400" b="1" dirty="0">
                  <a:solidFill>
                    <a:srgbClr val="006600"/>
                  </a:solidFill>
                  <a:latin typeface="Courier New" pitchFamily="49" charset="0"/>
                  <a:cs typeface="Courier New" pitchFamily="49" charset="0"/>
                </a:rPr>
                <a:t>)</a:t>
              </a:r>
              <a:r>
                <a:rPr lang="en-SG" sz="1400" b="1" dirty="0">
                  <a:solidFill>
                    <a:schemeClr val="tx1"/>
                  </a:solidFill>
                  <a:latin typeface="Courier New" pitchFamily="49" charset="0"/>
                  <a:cs typeface="Courier New" pitchFamily="49" charset="0"/>
                </a:rPr>
                <a:t> </a:t>
              </a:r>
              <a:r>
                <a:rPr lang="en-SG" sz="1400" b="1" dirty="0">
                  <a:solidFill>
                    <a:srgbClr val="006600"/>
                  </a:solidFill>
                  <a:latin typeface="Courier New" pitchFamily="49" charset="0"/>
                  <a:cs typeface="Courier New" pitchFamily="49" charset="0"/>
                </a:rPr>
                <a:t>",</a:t>
              </a:r>
              <a:r>
                <a:rPr lang="en-SG" sz="1400" b="1" dirty="0">
                  <a:solidFill>
                    <a:schemeClr val="tx1"/>
                  </a:solidFill>
                  <a:latin typeface="Courier New" pitchFamily="49" charset="0"/>
                  <a:cs typeface="Courier New" pitchFamily="49" charset="0"/>
                </a:rPr>
                <a:t> </a:t>
              </a:r>
              <a:r>
                <a:rPr lang="en-SG" sz="1400" b="1" dirty="0" smtClean="0">
                  <a:solidFill>
                    <a:schemeClr val="tx1"/>
                  </a:solidFill>
                  <a:latin typeface="Courier New" pitchFamily="49" charset="0"/>
                  <a:cs typeface="Courier New" pitchFamily="49" charset="0"/>
                </a:rPr>
                <a:t>a, b); </a:t>
              </a:r>
              <a:endParaRPr lang="en-SG" sz="1400" b="1" dirty="0">
                <a:solidFill>
                  <a:schemeClr val="tx1"/>
                </a:solidFill>
                <a:latin typeface="Courier New" pitchFamily="49" charset="0"/>
                <a:cs typeface="Courier New" pitchFamily="49" charset="0"/>
              </a:endParaRPr>
            </a:p>
            <a:p>
              <a:pPr eaLnBrk="1" hangingPunct="1">
                <a:defRPr/>
              </a:pPr>
              <a:r>
                <a:rPr lang="en-SG" sz="1400" b="1" dirty="0">
                  <a:solidFill>
                    <a:schemeClr val="tx1"/>
                  </a:solidFill>
                  <a:latin typeface="Courier New" pitchFamily="49" charset="0"/>
                  <a:cs typeface="Courier New" pitchFamily="49" charset="0"/>
                </a:rPr>
                <a:t>    </a:t>
              </a:r>
              <a:r>
                <a:rPr lang="en-SG" sz="1400" b="1" dirty="0" err="1" smtClean="0">
                  <a:solidFill>
                    <a:schemeClr val="tx1"/>
                  </a:solidFill>
                  <a:latin typeface="Courier New" pitchFamily="49" charset="0"/>
                  <a:cs typeface="Courier New" pitchFamily="49" charset="0"/>
                </a:rPr>
                <a:t>printf</a:t>
              </a:r>
              <a:r>
                <a:rPr lang="en-SG" sz="1400" b="1" dirty="0" smtClean="0">
                  <a:solidFill>
                    <a:schemeClr val="tx1"/>
                  </a:solidFill>
                  <a:latin typeface="Courier New" pitchFamily="49" charset="0"/>
                  <a:cs typeface="Courier New" pitchFamily="49" charset="0"/>
                </a:rPr>
                <a:t>(</a:t>
              </a:r>
              <a:r>
                <a:rPr lang="en-SG" sz="1400" b="1" dirty="0">
                  <a:solidFill>
                    <a:srgbClr val="006600"/>
                  </a:solidFill>
                  <a:latin typeface="Courier New" pitchFamily="49" charset="0"/>
                  <a:cs typeface="Courier New" pitchFamily="49" charset="0"/>
                </a:rPr>
                <a:t>"</a:t>
              </a:r>
              <a:r>
                <a:rPr lang="en-SG" sz="1400" b="1" dirty="0" smtClean="0">
                  <a:solidFill>
                    <a:srgbClr val="006600"/>
                  </a:solidFill>
                  <a:latin typeface="Courier New" pitchFamily="49" charset="0"/>
                  <a:cs typeface="Courier New" pitchFamily="49" charset="0"/>
                </a:rPr>
                <a:t>to original is: </a:t>
              </a:r>
              <a:r>
                <a:rPr lang="en-SG" sz="1400" b="1" dirty="0" smtClean="0">
                  <a:solidFill>
                    <a:srgbClr val="FF0000"/>
                  </a:solidFill>
                  <a:latin typeface="Courier New" pitchFamily="49" charset="0"/>
                  <a:cs typeface="Courier New" pitchFamily="49" charset="0"/>
                </a:rPr>
                <a:t>%.</a:t>
              </a:r>
              <a:r>
                <a:rPr lang="en-SG" sz="1400" b="1" dirty="0">
                  <a:solidFill>
                    <a:srgbClr val="FF0000"/>
                  </a:solidFill>
                  <a:latin typeface="Courier New" pitchFamily="49" charset="0"/>
                  <a:cs typeface="Courier New" pitchFamily="49" charset="0"/>
                </a:rPr>
                <a:t>2f\n</a:t>
              </a:r>
              <a:r>
                <a:rPr lang="en-SG" sz="1400" b="1" dirty="0">
                  <a:solidFill>
                    <a:srgbClr val="006600"/>
                  </a:solidFill>
                  <a:latin typeface="Courier New" pitchFamily="49" charset="0"/>
                  <a:cs typeface="Courier New" pitchFamily="49" charset="0"/>
                </a:rPr>
                <a:t>"</a:t>
              </a:r>
              <a:r>
                <a:rPr lang="en-SG" sz="1400" b="1" dirty="0">
                  <a:solidFill>
                    <a:schemeClr val="tx1"/>
                  </a:solidFill>
                  <a:latin typeface="Courier New" pitchFamily="49" charset="0"/>
                  <a:cs typeface="Courier New" pitchFamily="49" charset="0"/>
                </a:rPr>
                <a:t>, </a:t>
              </a:r>
              <a:r>
                <a:rPr lang="en-SG" sz="1400" b="1" dirty="0" smtClean="0">
                  <a:solidFill>
                    <a:schemeClr val="tx1"/>
                  </a:solidFill>
                  <a:latin typeface="Courier New" pitchFamily="49" charset="0"/>
                  <a:cs typeface="Courier New" pitchFamily="49" charset="0"/>
                </a:rPr>
                <a:t>c); </a:t>
              </a:r>
              <a:endParaRPr lang="en-SG" sz="1400" b="1" dirty="0">
                <a:solidFill>
                  <a:schemeClr val="tx1"/>
                </a:solidFill>
                <a:latin typeface="Courier New" pitchFamily="49" charset="0"/>
                <a:cs typeface="Courier New" pitchFamily="49" charset="0"/>
              </a:endParaRPr>
            </a:p>
            <a:p>
              <a:pPr eaLnBrk="1" hangingPunct="1">
                <a:defRPr/>
              </a:pPr>
              <a:endParaRPr lang="en-SG" sz="1400" b="1" dirty="0">
                <a:solidFill>
                  <a:schemeClr val="tx1"/>
                </a:solidFill>
                <a:latin typeface="Courier New" pitchFamily="49" charset="0"/>
                <a:cs typeface="Courier New" pitchFamily="49" charset="0"/>
              </a:endParaRPr>
            </a:p>
            <a:p>
              <a:pPr eaLnBrk="1" hangingPunct="1">
                <a:defRPr/>
              </a:pPr>
              <a:r>
                <a:rPr lang="en-SG" sz="1400" b="1" dirty="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return</a:t>
              </a:r>
              <a:r>
                <a:rPr lang="en-SG" sz="1400" b="1" dirty="0">
                  <a:solidFill>
                    <a:schemeClr val="tx1"/>
                  </a:solidFill>
                  <a:latin typeface="Courier New" pitchFamily="49" charset="0"/>
                  <a:cs typeface="Courier New" pitchFamily="49" charset="0"/>
                </a:rPr>
                <a:t> </a:t>
              </a:r>
              <a:r>
                <a:rPr lang="en-SG" sz="1400" b="1" dirty="0">
                  <a:solidFill>
                    <a:srgbClr val="006600"/>
                  </a:solidFill>
                  <a:latin typeface="Courier New" pitchFamily="49" charset="0"/>
                  <a:cs typeface="Courier New" pitchFamily="49" charset="0"/>
                </a:rPr>
                <a:t>0</a:t>
              </a:r>
              <a:r>
                <a:rPr lang="en-SG" sz="1400" b="1" dirty="0">
                  <a:solidFill>
                    <a:schemeClr val="tx1"/>
                  </a:solidFill>
                  <a:latin typeface="Courier New" pitchFamily="49" charset="0"/>
                  <a:cs typeface="Courier New" pitchFamily="49" charset="0"/>
                </a:rPr>
                <a:t>;</a:t>
              </a:r>
            </a:p>
            <a:p>
              <a:pPr eaLnBrk="1" hangingPunct="1">
                <a:defRPr/>
              </a:pPr>
              <a:r>
                <a:rPr lang="en-SG" sz="1400" b="1" dirty="0">
                  <a:solidFill>
                    <a:schemeClr val="tx1"/>
                  </a:solidFill>
                  <a:latin typeface="Courier New" pitchFamily="49" charset="0"/>
                  <a:cs typeface="Courier New" pitchFamily="49" charset="0"/>
                </a:rPr>
                <a:t>}</a:t>
              </a:r>
            </a:p>
            <a:p>
              <a:pPr eaLnBrk="1" hangingPunct="1">
                <a:defRPr/>
              </a:pPr>
              <a:endParaRPr lang="en-SG" sz="1400" b="1" dirty="0">
                <a:solidFill>
                  <a:schemeClr val="tx1"/>
                </a:solidFill>
                <a:latin typeface="Courier New" pitchFamily="49" charset="0"/>
                <a:cs typeface="Courier New" pitchFamily="49" charset="0"/>
              </a:endParaRPr>
            </a:p>
            <a:p>
              <a:pPr>
                <a:defRPr/>
              </a:pPr>
              <a:r>
                <a:rPr lang="en-SG" sz="1400" b="1" dirty="0">
                  <a:solidFill>
                    <a:srgbClr val="800000"/>
                  </a:solidFill>
                  <a:latin typeface="Courier New" pitchFamily="49" charset="0"/>
                  <a:cs typeface="Courier New" pitchFamily="49" charset="0"/>
                </a:rPr>
                <a:t>// return square root of (x^2 + y^2) </a:t>
              </a:r>
            </a:p>
            <a:p>
              <a:pPr eaLnBrk="1" hangingPunct="1">
                <a:defRPr/>
              </a:pP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sqrt_sum_square</a:t>
              </a:r>
              <a:r>
                <a:rPr lang="en-SG" sz="1400" b="1" dirty="0">
                  <a:solidFill>
                    <a:schemeClr val="tx1"/>
                  </a:solidFill>
                  <a:latin typeface="Courier New" pitchFamily="49" charset="0"/>
                  <a:cs typeface="Courier New" pitchFamily="49" charset="0"/>
                </a:rPr>
                <a:t>(</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x, </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y)</a:t>
              </a:r>
            </a:p>
            <a:p>
              <a:pPr eaLnBrk="1" hangingPunct="1">
                <a:defRPr/>
              </a:pPr>
              <a:r>
                <a:rPr lang="en-SG" sz="1400" b="1" dirty="0" smtClean="0">
                  <a:solidFill>
                    <a:schemeClr val="tx1"/>
                  </a:solidFill>
                  <a:latin typeface="Courier New" pitchFamily="49" charset="0"/>
                  <a:cs typeface="Courier New" pitchFamily="49" charset="0"/>
                </a:rPr>
                <a:t>{</a:t>
              </a:r>
              <a:endParaRPr lang="en-SG" sz="1400" b="1" dirty="0">
                <a:solidFill>
                  <a:schemeClr val="tx1"/>
                </a:solidFill>
                <a:latin typeface="Courier New" pitchFamily="49" charset="0"/>
                <a:cs typeface="Courier New" pitchFamily="49" charset="0"/>
              </a:endParaRPr>
            </a:p>
            <a:p>
              <a:pPr eaLnBrk="1" hangingPunct="1">
                <a:defRPr/>
              </a:pPr>
              <a:r>
                <a:rPr lang="en-SG" sz="1400" b="1" dirty="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sum_square</a:t>
              </a:r>
              <a:r>
                <a:rPr lang="en-SG" sz="1400" b="1" dirty="0" smtClean="0">
                  <a:solidFill>
                    <a:schemeClr val="tx1"/>
                  </a:solidFill>
                  <a:latin typeface="Courier New" pitchFamily="49" charset="0"/>
                  <a:cs typeface="Courier New" pitchFamily="49" charset="0"/>
                </a:rPr>
                <a:t>;</a:t>
              </a:r>
              <a:endParaRPr lang="en-SG" sz="1400" b="1" dirty="0">
                <a:solidFill>
                  <a:srgbClr val="800000"/>
                </a:solidFill>
                <a:latin typeface="Courier New" pitchFamily="49" charset="0"/>
                <a:cs typeface="Courier New" pitchFamily="49" charset="0"/>
              </a:endParaRPr>
            </a:p>
            <a:p>
              <a:pPr eaLnBrk="1" hangingPunct="1">
                <a:defRPr/>
              </a:pPr>
              <a:r>
                <a:rPr lang="en-SG" sz="1400" b="1" dirty="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sum_square</a:t>
              </a:r>
              <a:r>
                <a:rPr lang="en-SG" sz="1400" b="1" dirty="0">
                  <a:solidFill>
                    <a:schemeClr val="tx1"/>
                  </a:solidFill>
                  <a:latin typeface="Courier New" pitchFamily="49" charset="0"/>
                  <a:cs typeface="Courier New" pitchFamily="49" charset="0"/>
                </a:rPr>
                <a:t> = </a:t>
              </a:r>
              <a:r>
                <a:rPr lang="en-SG" sz="1400" b="1" dirty="0" err="1">
                  <a:solidFill>
                    <a:schemeClr val="tx1"/>
                  </a:solidFill>
                  <a:latin typeface="Courier New" pitchFamily="49" charset="0"/>
                  <a:cs typeface="Courier New" pitchFamily="49" charset="0"/>
                </a:rPr>
                <a:t>pow</a:t>
              </a:r>
              <a:r>
                <a:rPr lang="en-SG" sz="1400" b="1" dirty="0">
                  <a:solidFill>
                    <a:schemeClr val="tx1"/>
                  </a:solidFill>
                  <a:latin typeface="Courier New" pitchFamily="49" charset="0"/>
                  <a:cs typeface="Courier New" pitchFamily="49" charset="0"/>
                </a:rPr>
                <a:t>(x</a:t>
              </a:r>
              <a:r>
                <a:rPr lang="en-SG" sz="1400" b="1" dirty="0" smtClean="0">
                  <a:solidFill>
                    <a:schemeClr val="tx1"/>
                  </a:solidFill>
                  <a:latin typeface="Courier New" pitchFamily="49" charset="0"/>
                  <a:cs typeface="Courier New" pitchFamily="49" charset="0"/>
                </a:rPr>
                <a:t>, </a:t>
              </a:r>
              <a:r>
                <a:rPr lang="en-SG" sz="1400" b="1" dirty="0" smtClean="0">
                  <a:solidFill>
                    <a:srgbClr val="006600"/>
                  </a:solidFill>
                  <a:latin typeface="Courier New" pitchFamily="49" charset="0"/>
                  <a:cs typeface="Courier New" pitchFamily="49" charset="0"/>
                </a:rPr>
                <a:t>2</a:t>
              </a:r>
              <a:r>
                <a:rPr lang="en-SG" sz="1400" b="1" dirty="0">
                  <a:solidFill>
                    <a:schemeClr val="tx1"/>
                  </a:solidFill>
                  <a:latin typeface="Courier New" pitchFamily="49" charset="0"/>
                  <a:cs typeface="Courier New" pitchFamily="49" charset="0"/>
                </a:rPr>
                <a:t>) + </a:t>
              </a:r>
              <a:r>
                <a:rPr lang="en-SG" sz="1400" b="1" dirty="0" err="1">
                  <a:solidFill>
                    <a:schemeClr val="tx1"/>
                  </a:solidFill>
                  <a:latin typeface="Courier New" pitchFamily="49" charset="0"/>
                  <a:cs typeface="Courier New" pitchFamily="49" charset="0"/>
                </a:rPr>
                <a:t>pow</a:t>
              </a:r>
              <a:r>
                <a:rPr lang="en-SG" sz="1400" b="1" dirty="0">
                  <a:solidFill>
                    <a:schemeClr val="tx1"/>
                  </a:solidFill>
                  <a:latin typeface="Courier New" pitchFamily="49" charset="0"/>
                  <a:cs typeface="Courier New" pitchFamily="49" charset="0"/>
                </a:rPr>
                <a:t>(y</a:t>
              </a:r>
              <a:r>
                <a:rPr lang="en-SG" sz="1400" b="1" dirty="0" smtClean="0">
                  <a:solidFill>
                    <a:schemeClr val="tx1"/>
                  </a:solidFill>
                  <a:latin typeface="Courier New" pitchFamily="49" charset="0"/>
                  <a:cs typeface="Courier New" pitchFamily="49" charset="0"/>
                </a:rPr>
                <a:t>, </a:t>
              </a:r>
              <a:r>
                <a:rPr lang="en-SG" sz="1400" b="1" dirty="0" smtClean="0">
                  <a:solidFill>
                    <a:srgbClr val="006600"/>
                  </a:solidFill>
                  <a:latin typeface="Courier New" pitchFamily="49" charset="0"/>
                  <a:cs typeface="Courier New" pitchFamily="49" charset="0"/>
                </a:rPr>
                <a:t>2</a:t>
              </a:r>
              <a:r>
                <a:rPr lang="en-SG" sz="1400" b="1" dirty="0">
                  <a:solidFill>
                    <a:schemeClr val="tx1"/>
                  </a:solidFill>
                  <a:latin typeface="Courier New" pitchFamily="49" charset="0"/>
                  <a:cs typeface="Courier New" pitchFamily="49" charset="0"/>
                </a:rPr>
                <a:t>);</a:t>
              </a:r>
            </a:p>
            <a:p>
              <a:pPr eaLnBrk="1" hangingPunct="1">
                <a:defRPr/>
              </a:pPr>
              <a:r>
                <a:rPr lang="en-SG" sz="1400" b="1" dirty="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return</a:t>
              </a:r>
              <a:r>
                <a:rPr lang="en-SG" sz="1400" b="1" dirty="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sqrt</a:t>
              </a:r>
              <a:r>
                <a:rPr lang="en-SG" sz="1400" b="1" dirty="0">
                  <a:solidFill>
                    <a:schemeClr val="tx1"/>
                  </a:solidFill>
                  <a:latin typeface="Courier New" pitchFamily="49" charset="0"/>
                  <a:cs typeface="Courier New" pitchFamily="49" charset="0"/>
                </a:rPr>
                <a:t>(</a:t>
              </a:r>
              <a:r>
                <a:rPr lang="en-SG" sz="1400" b="1" dirty="0" err="1">
                  <a:solidFill>
                    <a:schemeClr val="tx1"/>
                  </a:solidFill>
                  <a:latin typeface="Courier New" pitchFamily="49" charset="0"/>
                  <a:cs typeface="Courier New" pitchFamily="49" charset="0"/>
                </a:rPr>
                <a:t>sum_square</a:t>
              </a:r>
              <a:r>
                <a:rPr lang="en-SG" sz="1400" b="1" dirty="0">
                  <a:solidFill>
                    <a:schemeClr val="tx1"/>
                  </a:solidFill>
                  <a:latin typeface="Courier New" pitchFamily="49" charset="0"/>
                  <a:cs typeface="Courier New" pitchFamily="49" charset="0"/>
                </a:rPr>
                <a:t>);</a:t>
              </a:r>
            </a:p>
            <a:p>
              <a:pPr eaLnBrk="1" hangingPunct="1">
                <a:defRPr/>
              </a:pPr>
              <a:r>
                <a:rPr lang="en-SG" sz="1400" b="1" dirty="0" smtClean="0">
                  <a:solidFill>
                    <a:schemeClr val="tx1"/>
                  </a:solidFill>
                  <a:latin typeface="Courier New" pitchFamily="49" charset="0"/>
                  <a:cs typeface="Courier New" pitchFamily="49" charset="0"/>
                </a:rPr>
                <a:t>}</a:t>
              </a:r>
              <a:endParaRPr lang="en-US" sz="1400" b="1" dirty="0" smtClean="0">
                <a:solidFill>
                  <a:schemeClr val="tx1"/>
                </a:solidFill>
                <a:latin typeface="Courier New" pitchFamily="49" charset="0"/>
                <a:cs typeface="Courier New" pitchFamily="49" charset="0"/>
              </a:endParaRPr>
            </a:p>
          </p:txBody>
        </p:sp>
        <p:sp>
          <p:nvSpPr>
            <p:cNvPr id="19" name="Rectangle 18"/>
            <p:cNvSpPr/>
            <p:nvPr/>
          </p:nvSpPr>
          <p:spPr>
            <a:xfrm>
              <a:off x="5493058" y="3041409"/>
              <a:ext cx="1110956"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Week2_Distance.c</a:t>
              </a:r>
              <a:endParaRPr lang="en-SG" sz="1100" dirty="0"/>
            </a:p>
          </p:txBody>
        </p:sp>
      </p:grpSp>
      <p:sp>
        <p:nvSpPr>
          <p:cNvPr id="21" name="Rectangle 3"/>
          <p:cNvSpPr>
            <a:spLocks noGrp="1" noChangeArrowheads="1"/>
          </p:cNvSpPr>
          <p:nvPr>
            <p:ph idx="1"/>
          </p:nvPr>
        </p:nvSpPr>
        <p:spPr>
          <a:xfrm>
            <a:off x="189571" y="1235075"/>
            <a:ext cx="2196790" cy="923330"/>
          </a:xfrm>
        </p:spPr>
        <p:txBody>
          <a:bodyPr>
            <a:spAutoFit/>
          </a:bodyPr>
          <a:lstStyle/>
          <a:p>
            <a:pPr marL="0" indent="0" eaLnBrk="1" hangingPunct="1">
              <a:buSzPct val="120000"/>
              <a:buFont typeface="Wingdings" pitchFamily="2" charset="2"/>
              <a:buNone/>
            </a:pPr>
            <a:r>
              <a:rPr lang="en-GB" sz="1800" dirty="0" smtClean="0">
                <a:solidFill>
                  <a:schemeClr val="tx1"/>
                </a:solidFill>
              </a:rPr>
              <a:t>The complete program of Week2_Distance.c:</a:t>
            </a:r>
            <a:endParaRPr lang="en-GB" sz="1600" dirty="0" smtClean="0">
              <a:solidFill>
                <a:schemeClr val="tx1"/>
              </a:solidFill>
            </a:endParaRPr>
          </a:p>
        </p:txBody>
      </p:sp>
      <p:grpSp>
        <p:nvGrpSpPr>
          <p:cNvPr id="22" name="Group 21"/>
          <p:cNvGrpSpPr/>
          <p:nvPr/>
        </p:nvGrpSpPr>
        <p:grpSpPr>
          <a:xfrm>
            <a:off x="5339953" y="2172343"/>
            <a:ext cx="3458359" cy="923330"/>
            <a:chOff x="5987356" y="2659259"/>
            <a:chExt cx="3458359" cy="923330"/>
          </a:xfrm>
        </p:grpSpPr>
        <p:sp>
          <p:nvSpPr>
            <p:cNvPr id="26" name="TextBox 25"/>
            <p:cNvSpPr txBox="1"/>
            <p:nvPr/>
          </p:nvSpPr>
          <p:spPr bwMode="auto">
            <a:xfrm>
              <a:off x="6501161" y="2659259"/>
              <a:ext cx="2944554" cy="923330"/>
            </a:xfrm>
            <a:prstGeom prst="rect">
              <a:avLst/>
            </a:prstGeom>
            <a:solidFill>
              <a:srgbClr val="81DEFF"/>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dirty="0" smtClean="0">
                  <a:solidFill>
                    <a:srgbClr val="0000FF"/>
                  </a:solidFill>
                  <a:latin typeface="Calibri" pitchFamily="34" charset="0"/>
                  <a:cs typeface="Calibri" pitchFamily="34" charset="0"/>
                </a:rPr>
                <a:t>Function prototype </a:t>
              </a:r>
              <a:r>
                <a:rPr lang="en-US" dirty="0" smtClean="0">
                  <a:solidFill>
                    <a:srgbClr val="000000"/>
                  </a:solidFill>
                  <a:latin typeface="Calibri" pitchFamily="34" charset="0"/>
                  <a:cs typeface="Calibri" pitchFamily="34" charset="0"/>
                </a:rPr>
                <a:t>is </a:t>
              </a:r>
              <a:r>
                <a:rPr lang="en-GB" dirty="0">
                  <a:latin typeface="Calibri" pitchFamily="34" charset="0"/>
                  <a:cs typeface="Calibri" pitchFamily="34" charset="0"/>
                </a:rPr>
                <a:t>needed if the caller is defined before the function been called</a:t>
              </a:r>
              <a:endParaRPr lang="en-SG" dirty="0" smtClean="0">
                <a:solidFill>
                  <a:srgbClr val="0000FF"/>
                </a:solidFill>
                <a:latin typeface="Calibri" pitchFamily="34" charset="0"/>
                <a:cs typeface="Calibri" pitchFamily="34" charset="0"/>
              </a:endParaRPr>
            </a:p>
          </p:txBody>
        </p:sp>
        <p:cxnSp>
          <p:nvCxnSpPr>
            <p:cNvPr id="27" name="Straight Arrow Connector 11"/>
            <p:cNvCxnSpPr>
              <a:cxnSpLocks noChangeShapeType="1"/>
            </p:cNvCxnSpPr>
            <p:nvPr/>
          </p:nvCxnSpPr>
          <p:spPr bwMode="auto">
            <a:xfrm flipH="1" flipV="1">
              <a:off x="5987356" y="2659259"/>
              <a:ext cx="513806" cy="211655"/>
            </a:xfrm>
            <a:prstGeom prst="straightConnector1">
              <a:avLst/>
            </a:prstGeom>
            <a:noFill/>
            <a:ln w="19050" cap="sq" algn="ctr">
              <a:solidFill>
                <a:srgbClr val="81DEFF"/>
              </a:solidFill>
              <a:round/>
              <a:headEnd/>
              <a:tailEnd type="triangle" w="med" len="med"/>
            </a:ln>
            <a:extLst>
              <a:ext uri="{909E8E84-426E-40DD-AFC4-6F175D3DCCD1}">
                <a14:hiddenFill xmlns:a14="http://schemas.microsoft.com/office/drawing/2010/main">
                  <a:noFill/>
                </a14:hiddenFill>
              </a:ext>
            </a:extLst>
          </p:spPr>
        </p:cxnSp>
      </p:grpSp>
      <p:sp>
        <p:nvSpPr>
          <p:cNvPr id="31" name="AutoShape 6"/>
          <p:cNvSpPr>
            <a:spLocks noChangeArrowheads="1"/>
          </p:cNvSpPr>
          <p:nvPr/>
        </p:nvSpPr>
        <p:spPr bwMode="auto">
          <a:xfrm>
            <a:off x="2453300" y="1773045"/>
            <a:ext cx="4267634" cy="360162"/>
          </a:xfrm>
          <a:prstGeom prst="roundRect">
            <a:avLst>
              <a:gd name="adj" fmla="val 8838"/>
            </a:avLst>
          </a:prstGeom>
          <a:noFill/>
          <a:ln w="38100" cap="rnd">
            <a:solidFill>
              <a:schemeClr val="accent1">
                <a:lumMod val="50000"/>
                <a:alpha val="72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46" name="Group 45"/>
          <p:cNvGrpSpPr/>
          <p:nvPr/>
        </p:nvGrpSpPr>
        <p:grpSpPr>
          <a:xfrm>
            <a:off x="53165" y="2609236"/>
            <a:ext cx="2854712" cy="646331"/>
            <a:chOff x="-11151" y="2609236"/>
            <a:chExt cx="2854712" cy="646331"/>
          </a:xfrm>
        </p:grpSpPr>
        <p:sp>
          <p:nvSpPr>
            <p:cNvPr id="38" name="TextBox 37"/>
            <p:cNvSpPr txBox="1"/>
            <p:nvPr/>
          </p:nvSpPr>
          <p:spPr bwMode="auto">
            <a:xfrm>
              <a:off x="-11151" y="2609236"/>
              <a:ext cx="2258113" cy="646331"/>
            </a:xfrm>
            <a:prstGeom prst="rect">
              <a:avLst/>
            </a:prstGeom>
            <a:solidFill>
              <a:srgbClr val="FFC000"/>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dirty="0" smtClean="0">
                  <a:latin typeface="Calibri" pitchFamily="34" charset="0"/>
                  <a:cs typeface="Calibri" pitchFamily="34" charset="0"/>
                </a:rPr>
                <a:t>these </a:t>
              </a:r>
              <a:r>
                <a:rPr lang="en-US" i="1" dirty="0" smtClean="0">
                  <a:latin typeface="Calibri" pitchFamily="34" charset="0"/>
                  <a:cs typeface="Calibri" pitchFamily="34" charset="0"/>
                </a:rPr>
                <a:t>a</a:t>
              </a:r>
              <a:r>
                <a:rPr lang="en-US" dirty="0" smtClean="0">
                  <a:latin typeface="Calibri" pitchFamily="34" charset="0"/>
                  <a:cs typeface="Calibri" pitchFamily="34" charset="0"/>
                </a:rPr>
                <a:t>, </a:t>
              </a:r>
              <a:r>
                <a:rPr lang="en-US" i="1" dirty="0" smtClean="0">
                  <a:latin typeface="Calibri" pitchFamily="34" charset="0"/>
                  <a:cs typeface="Calibri" pitchFamily="34" charset="0"/>
                </a:rPr>
                <a:t>b</a:t>
              </a:r>
              <a:r>
                <a:rPr lang="en-US" dirty="0" smtClean="0">
                  <a:latin typeface="Calibri" pitchFamily="34" charset="0"/>
                  <a:cs typeface="Calibri" pitchFamily="34" charset="0"/>
                </a:rPr>
                <a:t>, </a:t>
              </a:r>
              <a:r>
                <a:rPr lang="en-US" i="1" dirty="0" smtClean="0">
                  <a:latin typeface="Calibri" pitchFamily="34" charset="0"/>
                  <a:cs typeface="Calibri" pitchFamily="34" charset="0"/>
                </a:rPr>
                <a:t>c</a:t>
              </a:r>
              <a:r>
                <a:rPr lang="en-US" dirty="0" smtClean="0">
                  <a:latin typeface="Calibri" pitchFamily="34" charset="0"/>
                  <a:cs typeface="Calibri" pitchFamily="34" charset="0"/>
                </a:rPr>
                <a:t> are local to main function</a:t>
              </a:r>
              <a:endParaRPr lang="en-SG" dirty="0" smtClean="0">
                <a:latin typeface="Calibri" pitchFamily="34" charset="0"/>
                <a:cs typeface="Calibri" pitchFamily="34" charset="0"/>
              </a:endParaRPr>
            </a:p>
          </p:txBody>
        </p:sp>
        <p:cxnSp>
          <p:nvCxnSpPr>
            <p:cNvPr id="34" name="Straight Arrow Connector 11"/>
            <p:cNvCxnSpPr>
              <a:cxnSpLocks noChangeShapeType="1"/>
              <a:stCxn id="38" idx="3"/>
            </p:cNvCxnSpPr>
            <p:nvPr/>
          </p:nvCxnSpPr>
          <p:spPr bwMode="auto">
            <a:xfrm flipV="1">
              <a:off x="2246962" y="2821259"/>
              <a:ext cx="596599" cy="111143"/>
            </a:xfrm>
            <a:prstGeom prst="straightConnector1">
              <a:avLst/>
            </a:prstGeom>
            <a:noFill/>
            <a:ln w="19050" cap="sq"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40" name="Straight Arrow Connector 11"/>
            <p:cNvCxnSpPr>
              <a:cxnSpLocks noChangeShapeType="1"/>
              <a:stCxn id="38" idx="3"/>
            </p:cNvCxnSpPr>
            <p:nvPr/>
          </p:nvCxnSpPr>
          <p:spPr bwMode="auto">
            <a:xfrm>
              <a:off x="2246962" y="2932402"/>
              <a:ext cx="596599" cy="323165"/>
            </a:xfrm>
            <a:prstGeom prst="straightConnector1">
              <a:avLst/>
            </a:prstGeom>
            <a:noFill/>
            <a:ln w="19050" cap="sq"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41" name="Straight Arrow Connector 11"/>
            <p:cNvCxnSpPr>
              <a:cxnSpLocks noChangeShapeType="1"/>
            </p:cNvCxnSpPr>
            <p:nvPr/>
          </p:nvCxnSpPr>
          <p:spPr bwMode="auto">
            <a:xfrm>
              <a:off x="2246962" y="2930174"/>
              <a:ext cx="596599" cy="76200"/>
            </a:xfrm>
            <a:prstGeom prst="straightConnector1">
              <a:avLst/>
            </a:prstGeom>
            <a:noFill/>
            <a:ln w="19050" cap="sq" algn="ctr">
              <a:solidFill>
                <a:srgbClr val="FFC000"/>
              </a:solidFill>
              <a:round/>
              <a:headEnd/>
              <a:tailEnd type="triangle" w="med" len="med"/>
            </a:ln>
            <a:extLst>
              <a:ext uri="{909E8E84-426E-40DD-AFC4-6F175D3DCCD1}">
                <a14:hiddenFill xmlns:a14="http://schemas.microsoft.com/office/drawing/2010/main">
                  <a:noFill/>
                </a14:hiddenFill>
              </a:ext>
            </a:extLst>
          </p:spPr>
        </p:cxnSp>
      </p:grpSp>
      <p:grpSp>
        <p:nvGrpSpPr>
          <p:cNvPr id="47" name="Group 46"/>
          <p:cNvGrpSpPr/>
          <p:nvPr/>
        </p:nvGrpSpPr>
        <p:grpSpPr>
          <a:xfrm>
            <a:off x="4927127" y="5269353"/>
            <a:ext cx="4005004" cy="923330"/>
            <a:chOff x="-1781192" y="2609236"/>
            <a:chExt cx="4005004" cy="923330"/>
          </a:xfrm>
        </p:grpSpPr>
        <p:sp>
          <p:nvSpPr>
            <p:cNvPr id="48" name="TextBox 47"/>
            <p:cNvSpPr txBox="1"/>
            <p:nvPr/>
          </p:nvSpPr>
          <p:spPr bwMode="auto">
            <a:xfrm>
              <a:off x="-22430" y="2609236"/>
              <a:ext cx="2246242" cy="923330"/>
            </a:xfrm>
            <a:prstGeom prst="rect">
              <a:avLst/>
            </a:prstGeom>
            <a:solidFill>
              <a:srgbClr val="FFC000"/>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i="1" dirty="0" smtClean="0">
                  <a:latin typeface="Calibri" pitchFamily="34" charset="0"/>
                  <a:cs typeface="Calibri" pitchFamily="34" charset="0"/>
                </a:rPr>
                <a:t>such x</a:t>
              </a:r>
              <a:r>
                <a:rPr lang="en-US" dirty="0" smtClean="0">
                  <a:latin typeface="Calibri" pitchFamily="34" charset="0"/>
                  <a:cs typeface="Calibri" pitchFamily="34" charset="0"/>
                </a:rPr>
                <a:t>, </a:t>
              </a:r>
              <a:r>
                <a:rPr lang="en-US" i="1" dirty="0" smtClean="0">
                  <a:latin typeface="Calibri" pitchFamily="34" charset="0"/>
                  <a:cs typeface="Calibri" pitchFamily="34" charset="0"/>
                </a:rPr>
                <a:t>y</a:t>
              </a:r>
              <a:r>
                <a:rPr lang="en-US" dirty="0" smtClean="0">
                  <a:latin typeface="Calibri" pitchFamily="34" charset="0"/>
                  <a:cs typeface="Calibri" pitchFamily="34" charset="0"/>
                </a:rPr>
                <a:t>, </a:t>
              </a:r>
              <a:r>
                <a:rPr lang="en-US" i="1" dirty="0" err="1" smtClean="0">
                  <a:latin typeface="Calibri" pitchFamily="34" charset="0"/>
                  <a:cs typeface="Calibri" pitchFamily="34" charset="0"/>
                </a:rPr>
                <a:t>sum_square</a:t>
              </a:r>
              <a:r>
                <a:rPr lang="en-US" i="1" dirty="0" smtClean="0">
                  <a:latin typeface="Calibri" pitchFamily="34" charset="0"/>
                  <a:cs typeface="Calibri" pitchFamily="34" charset="0"/>
                </a:rPr>
                <a:t> </a:t>
              </a:r>
              <a:r>
                <a:rPr lang="en-US" dirty="0" smtClean="0">
                  <a:latin typeface="Calibri" pitchFamily="34" charset="0"/>
                  <a:cs typeface="Calibri" pitchFamily="34" charset="0"/>
                </a:rPr>
                <a:t>are local to this function</a:t>
              </a:r>
              <a:endParaRPr lang="en-SG" dirty="0" smtClean="0">
                <a:latin typeface="Calibri" pitchFamily="34" charset="0"/>
                <a:cs typeface="Calibri" pitchFamily="34" charset="0"/>
              </a:endParaRPr>
            </a:p>
          </p:txBody>
        </p:sp>
        <p:cxnSp>
          <p:nvCxnSpPr>
            <p:cNvPr id="49" name="Straight Arrow Connector 11"/>
            <p:cNvCxnSpPr>
              <a:cxnSpLocks noChangeShapeType="1"/>
            </p:cNvCxnSpPr>
            <p:nvPr/>
          </p:nvCxnSpPr>
          <p:spPr bwMode="auto">
            <a:xfrm flipH="1" flipV="1">
              <a:off x="-315810" y="2609236"/>
              <a:ext cx="293380" cy="325901"/>
            </a:xfrm>
            <a:prstGeom prst="straightConnector1">
              <a:avLst/>
            </a:prstGeom>
            <a:noFill/>
            <a:ln w="19050" cap="sq"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50" name="Straight Arrow Connector 11"/>
            <p:cNvCxnSpPr>
              <a:cxnSpLocks noChangeShapeType="1"/>
            </p:cNvCxnSpPr>
            <p:nvPr/>
          </p:nvCxnSpPr>
          <p:spPr bwMode="auto">
            <a:xfrm flipH="1" flipV="1">
              <a:off x="-1781192" y="2922031"/>
              <a:ext cx="1758762" cy="57710"/>
            </a:xfrm>
            <a:prstGeom prst="straightConnector1">
              <a:avLst/>
            </a:prstGeom>
            <a:noFill/>
            <a:ln w="19050" cap="sq" algn="ctr">
              <a:solidFill>
                <a:srgbClr val="FFC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2600219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dissolv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dissolv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pic>
        <p:nvPicPr>
          <p:cNvPr id="25606" name="Picture 4" descr="fig01_12"/>
          <p:cNvPicPr>
            <a:picLocks noChangeAspect="1" noChangeArrowheads="1"/>
          </p:cNvPicPr>
          <p:nvPr/>
        </p:nvPicPr>
        <p:blipFill>
          <a:blip r:embed="rId3" cstate="print"/>
          <a:srcRect/>
          <a:stretch>
            <a:fillRect/>
          </a:stretch>
        </p:blipFill>
        <p:spPr bwMode="auto">
          <a:xfrm>
            <a:off x="765788" y="3490334"/>
            <a:ext cx="7601724" cy="2824082"/>
          </a:xfrm>
          <a:prstGeom prst="rect">
            <a:avLst/>
          </a:prstGeom>
          <a:noFill/>
          <a:ln w="9525">
            <a:noFill/>
            <a:miter lim="800000"/>
            <a:headEnd/>
            <a:tailEnd/>
          </a:ln>
        </p:spPr>
      </p:pic>
      <p:sp>
        <p:nvSpPr>
          <p:cNvPr id="4" name="Title 3"/>
          <p:cNvSpPr>
            <a:spLocks noGrp="1"/>
          </p:cNvSpPr>
          <p:nvPr>
            <p:ph type="title"/>
          </p:nvPr>
        </p:nvSpPr>
        <p:spPr/>
        <p:txBody>
          <a:bodyPr/>
          <a:lstStyle/>
          <a:p>
            <a:r>
              <a:rPr lang="en-GB" dirty="0"/>
              <a:t>6. Program Structure</a:t>
            </a:r>
            <a:endParaRPr lang="en-SG" dirty="0"/>
          </a:p>
        </p:txBody>
      </p:sp>
      <p:sp>
        <p:nvSpPr>
          <p:cNvPr id="5" name="Content Placeholder 4"/>
          <p:cNvSpPr>
            <a:spLocks noGrp="1"/>
          </p:cNvSpPr>
          <p:nvPr>
            <p:ph idx="1"/>
          </p:nvPr>
        </p:nvSpPr>
        <p:spPr/>
        <p:txBody>
          <a:bodyPr/>
          <a:lstStyle/>
          <a:p>
            <a:pPr eaLnBrk="1" hangingPunct="1">
              <a:buSzPct val="80000"/>
            </a:pPr>
            <a:r>
              <a:rPr lang="en-US" sz="2800" dirty="0" smtClean="0">
                <a:solidFill>
                  <a:schemeClr val="tx1"/>
                </a:solidFill>
              </a:rPr>
              <a:t>In </a:t>
            </a:r>
            <a:r>
              <a:rPr lang="en-US" sz="2800" dirty="0">
                <a:solidFill>
                  <a:schemeClr val="tx1"/>
                </a:solidFill>
              </a:rPr>
              <a:t>general</a:t>
            </a:r>
            <a:r>
              <a:rPr lang="en-US" sz="2800" dirty="0" smtClean="0">
                <a:solidFill>
                  <a:schemeClr val="tx1"/>
                </a:solidFill>
              </a:rPr>
              <a:t>, </a:t>
            </a:r>
            <a:r>
              <a:rPr lang="en-US" sz="2800" dirty="0">
                <a:solidFill>
                  <a:schemeClr val="tx1"/>
                </a:solidFill>
              </a:rPr>
              <a:t>a C </a:t>
            </a:r>
            <a:r>
              <a:rPr lang="en-US" sz="2800" dirty="0" smtClean="0">
                <a:solidFill>
                  <a:schemeClr val="tx1"/>
                </a:solidFill>
              </a:rPr>
              <a:t>program </a:t>
            </a:r>
            <a:r>
              <a:rPr lang="en-US" sz="2800" dirty="0">
                <a:solidFill>
                  <a:schemeClr val="tx1"/>
                </a:solidFill>
              </a:rPr>
              <a:t>has 3 </a:t>
            </a:r>
            <a:r>
              <a:rPr lang="en-US" sz="2800" dirty="0" smtClean="0">
                <a:solidFill>
                  <a:schemeClr val="tx1"/>
                </a:solidFill>
              </a:rPr>
              <a:t>logical parts:</a:t>
            </a:r>
            <a:endParaRPr lang="en-US" dirty="0">
              <a:solidFill>
                <a:schemeClr val="tx1"/>
              </a:solidFill>
            </a:endParaRPr>
          </a:p>
          <a:p>
            <a:pPr marL="628650" lvl="1" indent="-342900" eaLnBrk="1" hangingPunct="1">
              <a:buSzPct val="60000"/>
              <a:buFont typeface="Wingdings" pitchFamily="2" charset="2"/>
              <a:buChar char="q"/>
            </a:pPr>
            <a:r>
              <a:rPr lang="en-US" sz="2400" dirty="0">
                <a:solidFill>
                  <a:srgbClr val="C00000"/>
                </a:solidFill>
              </a:rPr>
              <a:t>Input</a:t>
            </a:r>
            <a:r>
              <a:rPr lang="en-US" sz="2400" dirty="0">
                <a:solidFill>
                  <a:srgbClr val="0000FF"/>
                </a:solidFill>
              </a:rPr>
              <a:t> : </a:t>
            </a:r>
            <a:r>
              <a:rPr lang="en-US" sz="2400" dirty="0"/>
              <a:t>through </a:t>
            </a:r>
            <a:r>
              <a:rPr lang="en-US" sz="2400" b="1" dirty="0" err="1" smtClean="0">
                <a:solidFill>
                  <a:srgbClr val="0000FF"/>
                </a:solidFill>
                <a:latin typeface="Courier New" pitchFamily="49" charset="0"/>
                <a:cs typeface="Courier New" pitchFamily="49" charset="0"/>
              </a:rPr>
              <a:t>scanf</a:t>
            </a:r>
            <a:r>
              <a:rPr lang="en-US" sz="2400" dirty="0" smtClean="0">
                <a:solidFill>
                  <a:srgbClr val="0000FF"/>
                </a:solidFill>
              </a:rPr>
              <a:t> </a:t>
            </a:r>
            <a:r>
              <a:rPr lang="en-US" sz="2400" dirty="0"/>
              <a:t>(</a:t>
            </a:r>
            <a:r>
              <a:rPr lang="en-US" sz="2400" dirty="0" err="1"/>
              <a:t>std</a:t>
            </a:r>
            <a:r>
              <a:rPr lang="en-US" sz="2400" dirty="0"/>
              <a:t> input) or </a:t>
            </a:r>
            <a:r>
              <a:rPr lang="en-US" sz="2400" b="1" dirty="0" err="1">
                <a:solidFill>
                  <a:srgbClr val="0000FF"/>
                </a:solidFill>
                <a:latin typeface="Courier New" pitchFamily="49" charset="0"/>
                <a:cs typeface="Courier New" pitchFamily="49" charset="0"/>
              </a:rPr>
              <a:t>fscanf</a:t>
            </a:r>
            <a:r>
              <a:rPr lang="en-US" sz="2400" dirty="0">
                <a:solidFill>
                  <a:srgbClr val="0000FF"/>
                </a:solidFill>
                <a:cs typeface="Courier New" pitchFamily="49" charset="0"/>
              </a:rPr>
              <a:t> </a:t>
            </a:r>
            <a:r>
              <a:rPr lang="en-US" sz="2400" dirty="0">
                <a:cs typeface="Courier New" pitchFamily="49" charset="0"/>
              </a:rPr>
              <a:t>(file input)</a:t>
            </a:r>
          </a:p>
          <a:p>
            <a:pPr marL="628650" lvl="1" indent="-342900" eaLnBrk="1" hangingPunct="1">
              <a:buSzPct val="60000"/>
              <a:buFont typeface="Wingdings" pitchFamily="2" charset="2"/>
              <a:buChar char="q"/>
            </a:pPr>
            <a:r>
              <a:rPr lang="en-US" sz="2400" dirty="0">
                <a:solidFill>
                  <a:srgbClr val="C00000"/>
                </a:solidFill>
              </a:rPr>
              <a:t>Compute</a:t>
            </a:r>
            <a:r>
              <a:rPr lang="en-US" sz="2400" dirty="0">
                <a:solidFill>
                  <a:srgbClr val="0000FF"/>
                </a:solidFill>
              </a:rPr>
              <a:t>: </a:t>
            </a:r>
            <a:r>
              <a:rPr lang="en-US" sz="2400" dirty="0"/>
              <a:t>through </a:t>
            </a:r>
            <a:r>
              <a:rPr lang="en-US" sz="2400" dirty="0" smtClean="0"/>
              <a:t>arithmetic / </a:t>
            </a:r>
            <a:r>
              <a:rPr lang="en-US" sz="2400" dirty="0"/>
              <a:t>logic operations</a:t>
            </a:r>
          </a:p>
          <a:p>
            <a:pPr marL="628650" lvl="1" indent="-342900" eaLnBrk="1" hangingPunct="1">
              <a:buSzPct val="60000"/>
              <a:buFont typeface="Wingdings" pitchFamily="2" charset="2"/>
              <a:buChar char="q"/>
            </a:pPr>
            <a:r>
              <a:rPr lang="en-US" sz="2400" dirty="0">
                <a:solidFill>
                  <a:srgbClr val="C00000"/>
                </a:solidFill>
              </a:rPr>
              <a:t>Output</a:t>
            </a:r>
            <a:r>
              <a:rPr lang="en-US" sz="2400" dirty="0">
                <a:solidFill>
                  <a:srgbClr val="0000FF"/>
                </a:solidFill>
              </a:rPr>
              <a:t>: </a:t>
            </a:r>
            <a:r>
              <a:rPr lang="en-US" sz="2400" dirty="0"/>
              <a:t>through </a:t>
            </a:r>
            <a:r>
              <a:rPr lang="en-US" sz="2400" b="1" dirty="0" smtClean="0">
                <a:solidFill>
                  <a:srgbClr val="0000FF"/>
                </a:solidFill>
                <a:latin typeface="Courier New" pitchFamily="49" charset="0"/>
                <a:cs typeface="Courier New" pitchFamily="49" charset="0"/>
              </a:rPr>
              <a:t>printf</a:t>
            </a:r>
            <a:r>
              <a:rPr lang="en-US" sz="2400" dirty="0" smtClean="0"/>
              <a:t> </a:t>
            </a:r>
            <a:r>
              <a:rPr lang="en-US" sz="2400" dirty="0"/>
              <a:t>(</a:t>
            </a:r>
            <a:r>
              <a:rPr lang="en-US" sz="2400" dirty="0" err="1"/>
              <a:t>std</a:t>
            </a:r>
            <a:r>
              <a:rPr lang="en-US" sz="2400" dirty="0"/>
              <a:t> output) or </a:t>
            </a:r>
            <a:r>
              <a:rPr lang="en-US" sz="2400" b="1" dirty="0" err="1">
                <a:solidFill>
                  <a:srgbClr val="0000FF"/>
                </a:solidFill>
                <a:latin typeface="Courier New" pitchFamily="49" charset="0"/>
                <a:cs typeface="Courier New" pitchFamily="49" charset="0"/>
              </a:rPr>
              <a:t>fprintf</a:t>
            </a:r>
            <a:r>
              <a:rPr lang="en-US" sz="2400" dirty="0">
                <a:cs typeface="Courier New" pitchFamily="49" charset="0"/>
              </a:rPr>
              <a:t> (</a:t>
            </a:r>
            <a:r>
              <a:rPr lang="en-US" sz="2400" dirty="0"/>
              <a:t>file output</a:t>
            </a:r>
            <a:r>
              <a:rPr lang="en-US" sz="2400" dirty="0" smtClean="0"/>
              <a:t>)</a:t>
            </a:r>
            <a:endParaRPr lang="en-SG" sz="2400" dirty="0"/>
          </a:p>
        </p:txBody>
      </p:sp>
      <p:sp>
        <p:nvSpPr>
          <p:cNvPr id="9"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4</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dissolve">
                                      <p:cBhvr>
                                        <p:cTn id="7"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Functions </a:t>
            </a:r>
            <a:r>
              <a:rPr lang="en-GB" dirty="0" smtClean="0"/>
              <a:t>(6/8)</a:t>
            </a:r>
            <a:endParaRPr lang="en-SG" dirty="0"/>
          </a:p>
        </p:txBody>
      </p:sp>
      <p:sp>
        <p:nvSpPr>
          <p:cNvPr id="1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6"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40</a:t>
            </a:fld>
            <a:endParaRPr lang="en-US" sz="1000" dirty="0">
              <a:solidFill>
                <a:srgbClr val="000000"/>
              </a:solidFill>
            </a:endParaRPr>
          </a:p>
        </p:txBody>
      </p:sp>
      <p:sp>
        <p:nvSpPr>
          <p:cNvPr id="3" name="Content Placeholder 2"/>
          <p:cNvSpPr>
            <a:spLocks noGrp="1"/>
          </p:cNvSpPr>
          <p:nvPr>
            <p:ph idx="1"/>
          </p:nvPr>
        </p:nvSpPr>
        <p:spPr>
          <a:xfrm>
            <a:off x="457201" y="1371600"/>
            <a:ext cx="4337824" cy="4819781"/>
          </a:xfrm>
        </p:spPr>
        <p:txBody>
          <a:bodyPr wrap="square">
            <a:spAutoFit/>
          </a:bodyPr>
          <a:lstStyle/>
          <a:p>
            <a:r>
              <a:rPr lang="en-GB" dirty="0" smtClean="0">
                <a:solidFill>
                  <a:schemeClr val="tx1"/>
                </a:solidFill>
              </a:rPr>
              <a:t>A function </a:t>
            </a:r>
            <a:r>
              <a:rPr lang="en-GB" dirty="0">
                <a:solidFill>
                  <a:schemeClr val="tx1"/>
                </a:solidFill>
              </a:rPr>
              <a:t>is </a:t>
            </a:r>
            <a:r>
              <a:rPr lang="en-GB" dirty="0"/>
              <a:t>a block of code solving a task / sub-task</a:t>
            </a:r>
            <a:r>
              <a:rPr lang="en-GB" dirty="0" smtClean="0">
                <a:solidFill>
                  <a:schemeClr val="tx1"/>
                </a:solidFill>
              </a:rPr>
              <a:t>.</a:t>
            </a:r>
          </a:p>
          <a:p>
            <a:endParaRPr lang="en-GB" dirty="0" smtClean="0">
              <a:solidFill>
                <a:schemeClr val="tx1"/>
              </a:solidFill>
            </a:endParaRPr>
          </a:p>
          <a:p>
            <a:r>
              <a:rPr lang="en-GB" dirty="0" smtClean="0">
                <a:solidFill>
                  <a:schemeClr val="tx1"/>
                </a:solidFill>
              </a:rPr>
              <a:t>A </a:t>
            </a:r>
            <a:r>
              <a:rPr lang="en-GB" dirty="0">
                <a:solidFill>
                  <a:schemeClr val="tx1"/>
                </a:solidFill>
              </a:rPr>
              <a:t>function takes </a:t>
            </a:r>
            <a:r>
              <a:rPr lang="en-GB" dirty="0"/>
              <a:t>zero or more </a:t>
            </a:r>
            <a:r>
              <a:rPr lang="en-GB" dirty="0">
                <a:solidFill>
                  <a:schemeClr val="tx1"/>
                </a:solidFill>
              </a:rPr>
              <a:t>input parameters, and returns </a:t>
            </a:r>
            <a:r>
              <a:rPr lang="en-GB" dirty="0"/>
              <a:t>zero or </a:t>
            </a:r>
            <a:r>
              <a:rPr lang="en-GB" dirty="0" smtClean="0"/>
              <a:t>one </a:t>
            </a:r>
            <a:r>
              <a:rPr lang="en-GB" dirty="0" smtClean="0">
                <a:solidFill>
                  <a:schemeClr val="tx1"/>
                </a:solidFill>
              </a:rPr>
              <a:t>return </a:t>
            </a:r>
            <a:r>
              <a:rPr lang="en-GB" dirty="0" smtClean="0">
                <a:solidFill>
                  <a:schemeClr val="tx1"/>
                </a:solidFill>
              </a:rPr>
              <a:t>value.</a:t>
            </a:r>
            <a:endParaRPr lang="en-GB" dirty="0" smtClean="0">
              <a:solidFill>
                <a:schemeClr val="tx1"/>
              </a:solidFill>
            </a:endParaRPr>
          </a:p>
          <a:p>
            <a:endParaRPr lang="en-GB" dirty="0" smtClean="0"/>
          </a:p>
          <a:p>
            <a:r>
              <a:rPr lang="en-GB" dirty="0" smtClean="0"/>
              <a:t>Return </a:t>
            </a:r>
            <a:r>
              <a:rPr lang="en-GB" dirty="0"/>
              <a:t>value </a:t>
            </a:r>
            <a:r>
              <a:rPr lang="en-GB" dirty="0">
                <a:solidFill>
                  <a:schemeClr val="tx1"/>
                </a:solidFill>
              </a:rPr>
              <a:t>(if any) from function call </a:t>
            </a:r>
            <a:r>
              <a:rPr lang="en-GB" dirty="0" smtClean="0">
                <a:solidFill>
                  <a:schemeClr val="tx1"/>
                </a:solidFill>
              </a:rPr>
              <a:t>may be </a:t>
            </a:r>
            <a:r>
              <a:rPr lang="en-GB" dirty="0">
                <a:solidFill>
                  <a:schemeClr val="tx1"/>
                </a:solidFill>
              </a:rPr>
              <a:t>used </a:t>
            </a:r>
            <a:r>
              <a:rPr lang="en-GB" dirty="0" smtClean="0">
                <a:solidFill>
                  <a:schemeClr val="tx1"/>
                </a:solidFill>
              </a:rPr>
              <a:t>(or be skipped) by </a:t>
            </a:r>
            <a:r>
              <a:rPr lang="en-GB" dirty="0">
                <a:solidFill>
                  <a:schemeClr val="tx1"/>
                </a:solidFill>
              </a:rPr>
              <a:t>the caller</a:t>
            </a:r>
            <a:r>
              <a:rPr lang="en-GB" dirty="0" smtClean="0">
                <a:solidFill>
                  <a:schemeClr val="tx1"/>
                </a:solidFill>
              </a:rPr>
              <a:t>.</a:t>
            </a:r>
            <a:endParaRPr lang="en-SG" dirty="0">
              <a:solidFill>
                <a:schemeClr val="tx1"/>
              </a:solidFill>
            </a:endParaRPr>
          </a:p>
        </p:txBody>
      </p:sp>
      <p:sp>
        <p:nvSpPr>
          <p:cNvPr id="23" name="TextBox 22"/>
          <p:cNvSpPr txBox="1"/>
          <p:nvPr/>
        </p:nvSpPr>
        <p:spPr>
          <a:xfrm>
            <a:off x="4917688" y="278570"/>
            <a:ext cx="3992137" cy="6463308"/>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buFont typeface="Wingdings" pitchFamily="2" charset="2"/>
              <a:buNone/>
              <a:defRPr/>
            </a:pPr>
            <a:r>
              <a:rPr lang="en-US" b="1" dirty="0">
                <a:solidFill>
                  <a:srgbClr val="0000FF"/>
                </a:solidFill>
                <a:latin typeface="Courier New" pitchFamily="49" charset="0"/>
                <a:cs typeface="Courier New" pitchFamily="49" charset="0"/>
              </a:rPr>
              <a:t>preprocessor </a:t>
            </a:r>
            <a:r>
              <a:rPr lang="en-US" b="1" dirty="0" smtClean="0">
                <a:solidFill>
                  <a:srgbClr val="0000FF"/>
                </a:solidFill>
                <a:latin typeface="Courier New" pitchFamily="49" charset="0"/>
                <a:cs typeface="Courier New" pitchFamily="49" charset="0"/>
              </a:rPr>
              <a:t>directives</a:t>
            </a:r>
          </a:p>
          <a:p>
            <a:pPr>
              <a:buFont typeface="Wingdings" pitchFamily="2" charset="2"/>
              <a:buNone/>
              <a:defRPr/>
            </a:pPr>
            <a:endParaRPr lang="en-US" b="1" dirty="0">
              <a:solidFill>
                <a:srgbClr val="0000FF"/>
              </a:solidFill>
              <a:latin typeface="Courier New" pitchFamily="49" charset="0"/>
              <a:cs typeface="Courier New" pitchFamily="49" charset="0"/>
            </a:endParaRPr>
          </a:p>
          <a:p>
            <a:pPr>
              <a:buFont typeface="Wingdings" pitchFamily="2" charset="2"/>
              <a:buNone/>
              <a:defRPr/>
            </a:pPr>
            <a:r>
              <a:rPr lang="en-US" b="1" dirty="0">
                <a:solidFill>
                  <a:srgbClr val="0000FF"/>
                </a:solidFill>
                <a:latin typeface="Courier New" pitchFamily="49" charset="0"/>
                <a:cs typeface="Courier New" pitchFamily="49" charset="0"/>
              </a:rPr>
              <a:t>function </a:t>
            </a:r>
            <a:r>
              <a:rPr lang="en-US" b="1" dirty="0" smtClean="0">
                <a:solidFill>
                  <a:srgbClr val="0000FF"/>
                </a:solidFill>
                <a:latin typeface="Courier New" pitchFamily="49" charset="0"/>
                <a:cs typeface="Courier New" pitchFamily="49" charset="0"/>
              </a:rPr>
              <a:t>prototypes</a:t>
            </a:r>
          </a:p>
          <a:p>
            <a:pPr>
              <a:buFont typeface="Wingdings" pitchFamily="2" charset="2"/>
              <a:buNone/>
              <a:defRPr/>
            </a:pPr>
            <a:endParaRPr lang="en-US" b="1" dirty="0">
              <a:solidFill>
                <a:srgbClr val="0000FF"/>
              </a:solidFill>
              <a:latin typeface="Courier New" pitchFamily="49" charset="0"/>
              <a:cs typeface="Courier New" pitchFamily="49" charset="0"/>
            </a:endParaRPr>
          </a:p>
          <a:p>
            <a:pPr>
              <a:buFont typeface="Wingdings" pitchFamily="2" charset="2"/>
              <a:buNone/>
              <a:defRPr/>
            </a:pPr>
            <a:r>
              <a:rPr lang="en-US" b="1" dirty="0" smtClean="0">
                <a:solidFill>
                  <a:srgbClr val="C00000"/>
                </a:solidFill>
                <a:latin typeface="Courier New" pitchFamily="49" charset="0"/>
                <a:cs typeface="Courier New" pitchFamily="49" charset="0"/>
              </a:rPr>
              <a:t>main function</a:t>
            </a:r>
            <a:endParaRPr lang="en-US" b="1" dirty="0">
              <a:solidFill>
                <a:srgbClr val="C00000"/>
              </a:solidFill>
              <a:latin typeface="Courier New" pitchFamily="49" charset="0"/>
              <a:cs typeface="Courier New" pitchFamily="49" charset="0"/>
            </a:endParaRPr>
          </a:p>
          <a:p>
            <a:pPr>
              <a:buFont typeface="Wingdings" pitchFamily="2" charset="2"/>
              <a:buNone/>
              <a:defRPr/>
            </a:pPr>
            <a:r>
              <a:rPr lang="en-US" b="1" dirty="0">
                <a:solidFill>
                  <a:srgbClr val="0070C0"/>
                </a:solidFill>
                <a:latin typeface="Courier New" pitchFamily="49" charset="0"/>
                <a:cs typeface="Courier New" pitchFamily="49" charset="0"/>
              </a:rPr>
              <a:t>{</a:t>
            </a:r>
          </a:p>
          <a:p>
            <a:pPr>
              <a:buFont typeface="Wingdings" pitchFamily="2" charset="2"/>
              <a:buNone/>
              <a:defRPr/>
            </a:pPr>
            <a:r>
              <a:rPr lang="en-US" b="1" dirty="0">
                <a:solidFill>
                  <a:srgbClr val="00B050"/>
                </a:solidFill>
                <a:latin typeface="Courier New" pitchFamily="49" charset="0"/>
                <a:cs typeface="Courier New" pitchFamily="49" charset="0"/>
              </a:rPr>
              <a:t> </a:t>
            </a:r>
            <a:r>
              <a:rPr lang="en-US" b="1" dirty="0" smtClean="0">
                <a:solidFill>
                  <a:srgbClr val="00B050"/>
                </a:solidFill>
                <a:latin typeface="Courier New" pitchFamily="49" charset="0"/>
                <a:cs typeface="Courier New" pitchFamily="49" charset="0"/>
              </a:rPr>
              <a:t>   variable</a:t>
            </a:r>
            <a:r>
              <a:rPr lang="en-US" b="1" dirty="0" smtClean="0">
                <a:solidFill>
                  <a:srgbClr val="C00000"/>
                </a:solidFill>
                <a:latin typeface="Courier New" pitchFamily="49" charset="0"/>
                <a:cs typeface="Courier New" pitchFamily="49" charset="0"/>
              </a:rPr>
              <a:t> </a:t>
            </a:r>
            <a:r>
              <a:rPr lang="en-US" b="1" dirty="0" smtClean="0">
                <a:solidFill>
                  <a:srgbClr val="00B050"/>
                </a:solidFill>
                <a:latin typeface="Courier New" pitchFamily="49" charset="0"/>
                <a:cs typeface="Courier New" pitchFamily="49" charset="0"/>
              </a:rPr>
              <a:t>declarations</a:t>
            </a:r>
            <a:endParaRPr lang="en-US" b="1" dirty="0">
              <a:solidFill>
                <a:srgbClr val="00B050"/>
              </a:solidFill>
              <a:latin typeface="Courier New" pitchFamily="49" charset="0"/>
              <a:cs typeface="Courier New" pitchFamily="49" charset="0"/>
            </a:endParaRPr>
          </a:p>
          <a:p>
            <a:pPr>
              <a:buFont typeface="Wingdings" pitchFamily="2" charset="2"/>
              <a:buNone/>
              <a:defRPr/>
            </a:pPr>
            <a:r>
              <a:rPr lang="en-US" b="1" dirty="0">
                <a:solidFill>
                  <a:srgbClr val="00B050"/>
                </a:solidFill>
                <a:latin typeface="Courier New" pitchFamily="49" charset="0"/>
                <a:cs typeface="Courier New" pitchFamily="49" charset="0"/>
              </a:rPr>
              <a:t> </a:t>
            </a:r>
            <a:r>
              <a:rPr lang="en-US" b="1" dirty="0" smtClean="0">
                <a:solidFill>
                  <a:srgbClr val="00B050"/>
                </a:solidFill>
                <a:latin typeface="Courier New" pitchFamily="49" charset="0"/>
                <a:cs typeface="Courier New" pitchFamily="49" charset="0"/>
              </a:rPr>
              <a:t>   </a:t>
            </a:r>
            <a:r>
              <a:rPr lang="en-US" b="1" dirty="0" smtClean="0">
                <a:solidFill>
                  <a:srgbClr val="002060"/>
                </a:solidFill>
                <a:latin typeface="Courier New" pitchFamily="49" charset="0"/>
                <a:cs typeface="Courier New" pitchFamily="49" charset="0"/>
              </a:rPr>
              <a:t>executable </a:t>
            </a:r>
            <a:r>
              <a:rPr lang="en-US" b="1" dirty="0">
                <a:solidFill>
                  <a:srgbClr val="002060"/>
                </a:solidFill>
                <a:latin typeface="Courier New" pitchFamily="49" charset="0"/>
                <a:cs typeface="Courier New" pitchFamily="49" charset="0"/>
              </a:rPr>
              <a:t>statements</a:t>
            </a:r>
          </a:p>
          <a:p>
            <a:pPr>
              <a:buFont typeface="Wingdings" pitchFamily="2" charset="2"/>
              <a:buNone/>
              <a:defRPr/>
            </a:pPr>
            <a:r>
              <a:rPr lang="en-US" b="1" dirty="0" smtClean="0">
                <a:solidFill>
                  <a:srgbClr val="0070C0"/>
                </a:solidFill>
                <a:latin typeface="Courier New" pitchFamily="49" charset="0"/>
                <a:cs typeface="Courier New" pitchFamily="49" charset="0"/>
              </a:rPr>
              <a:t>}</a:t>
            </a:r>
          </a:p>
          <a:p>
            <a:pPr>
              <a:buFont typeface="Wingdings" pitchFamily="2" charset="2"/>
              <a:buNone/>
              <a:defRPr/>
            </a:pPr>
            <a:endParaRPr lang="en-US" b="1" dirty="0" smtClean="0">
              <a:solidFill>
                <a:srgbClr val="0070C0"/>
              </a:solidFill>
              <a:latin typeface="Courier New" pitchFamily="49" charset="0"/>
              <a:cs typeface="Courier New" pitchFamily="49" charset="0"/>
            </a:endParaRPr>
          </a:p>
          <a:p>
            <a:pPr>
              <a:buFont typeface="Wingdings" pitchFamily="2" charset="2"/>
              <a:buNone/>
              <a:defRPr/>
            </a:pPr>
            <a:r>
              <a:rPr lang="en-US" b="1" dirty="0" smtClean="0">
                <a:solidFill>
                  <a:srgbClr val="C00000"/>
                </a:solidFill>
                <a:latin typeface="Courier New" pitchFamily="49" charset="0"/>
                <a:cs typeface="Courier New" pitchFamily="49" charset="0"/>
              </a:rPr>
              <a:t>function1 </a:t>
            </a:r>
            <a:r>
              <a:rPr lang="en-US" b="1" dirty="0">
                <a:solidFill>
                  <a:srgbClr val="C00000"/>
                </a:solidFill>
                <a:latin typeface="Courier New" pitchFamily="49" charset="0"/>
                <a:cs typeface="Courier New" pitchFamily="49" charset="0"/>
              </a:rPr>
              <a:t>heading</a:t>
            </a:r>
          </a:p>
          <a:p>
            <a:pPr>
              <a:buFont typeface="Wingdings" pitchFamily="2" charset="2"/>
              <a:buNone/>
              <a:defRPr/>
            </a:pPr>
            <a:r>
              <a:rPr lang="en-US" b="1" dirty="0">
                <a:solidFill>
                  <a:srgbClr val="0070C0"/>
                </a:solidFill>
                <a:latin typeface="Courier New" pitchFamily="49" charset="0"/>
                <a:cs typeface="Courier New" pitchFamily="49" charset="0"/>
              </a:rPr>
              <a:t>{</a:t>
            </a:r>
          </a:p>
          <a:p>
            <a:pPr>
              <a:buFont typeface="Wingdings" pitchFamily="2" charset="2"/>
              <a:buNone/>
              <a:defRPr/>
            </a:pPr>
            <a:r>
              <a:rPr lang="en-US" b="1" dirty="0">
                <a:solidFill>
                  <a:srgbClr val="00B050"/>
                </a:solidFill>
                <a:latin typeface="Courier New" pitchFamily="49" charset="0"/>
                <a:cs typeface="Courier New" pitchFamily="49" charset="0"/>
              </a:rPr>
              <a:t>    </a:t>
            </a:r>
            <a:r>
              <a:rPr lang="en-US" b="1" dirty="0" smtClean="0">
                <a:solidFill>
                  <a:srgbClr val="00B050"/>
                </a:solidFill>
                <a:latin typeface="Courier New" pitchFamily="49" charset="0"/>
                <a:cs typeface="Courier New" pitchFamily="49" charset="0"/>
              </a:rPr>
              <a:t>variable</a:t>
            </a:r>
            <a:r>
              <a:rPr lang="en-US" b="1" dirty="0" smtClean="0">
                <a:solidFill>
                  <a:srgbClr val="C00000"/>
                </a:solidFill>
                <a:latin typeface="Courier New" pitchFamily="49" charset="0"/>
                <a:cs typeface="Courier New" pitchFamily="49" charset="0"/>
              </a:rPr>
              <a:t> </a:t>
            </a:r>
            <a:r>
              <a:rPr lang="en-US" b="1" dirty="0">
                <a:solidFill>
                  <a:srgbClr val="00B050"/>
                </a:solidFill>
                <a:latin typeface="Courier New" pitchFamily="49" charset="0"/>
                <a:cs typeface="Courier New" pitchFamily="49" charset="0"/>
              </a:rPr>
              <a:t>declarations</a:t>
            </a:r>
          </a:p>
          <a:p>
            <a:pPr>
              <a:buFont typeface="Wingdings" pitchFamily="2" charset="2"/>
              <a:buNone/>
              <a:defRPr/>
            </a:pPr>
            <a:r>
              <a:rPr lang="en-US" b="1" dirty="0">
                <a:solidFill>
                  <a:srgbClr val="00B050"/>
                </a:solidFill>
                <a:latin typeface="Courier New" pitchFamily="49" charset="0"/>
                <a:cs typeface="Courier New" pitchFamily="49" charset="0"/>
              </a:rPr>
              <a:t>    </a:t>
            </a:r>
            <a:r>
              <a:rPr lang="en-US" b="1" dirty="0" smtClean="0">
                <a:solidFill>
                  <a:srgbClr val="002060"/>
                </a:solidFill>
                <a:latin typeface="Courier New" pitchFamily="49" charset="0"/>
                <a:cs typeface="Courier New" pitchFamily="49" charset="0"/>
              </a:rPr>
              <a:t>executable </a:t>
            </a:r>
            <a:r>
              <a:rPr lang="en-US" b="1" dirty="0">
                <a:solidFill>
                  <a:srgbClr val="002060"/>
                </a:solidFill>
                <a:latin typeface="Courier New" pitchFamily="49" charset="0"/>
                <a:cs typeface="Courier New" pitchFamily="49" charset="0"/>
              </a:rPr>
              <a:t>statements</a:t>
            </a:r>
          </a:p>
          <a:p>
            <a:pPr>
              <a:buFont typeface="Wingdings" pitchFamily="2" charset="2"/>
              <a:buNone/>
              <a:defRPr/>
            </a:pPr>
            <a:r>
              <a:rPr lang="en-US" b="1" dirty="0" smtClean="0">
                <a:solidFill>
                  <a:srgbClr val="0070C0"/>
                </a:solidFill>
                <a:latin typeface="Courier New" pitchFamily="49" charset="0"/>
                <a:cs typeface="Courier New" pitchFamily="49" charset="0"/>
              </a:rPr>
              <a:t>}</a:t>
            </a:r>
          </a:p>
          <a:p>
            <a:pPr>
              <a:buFont typeface="Wingdings" pitchFamily="2" charset="2"/>
              <a:buNone/>
              <a:defRPr/>
            </a:pPr>
            <a:endParaRPr lang="en-US" b="1" dirty="0" smtClean="0">
              <a:solidFill>
                <a:schemeClr val="tx1"/>
              </a:solidFill>
              <a:latin typeface="Courier New" pitchFamily="49" charset="0"/>
              <a:cs typeface="Courier New" pitchFamily="49" charset="0"/>
            </a:endParaRPr>
          </a:p>
          <a:p>
            <a:pPr>
              <a:buFont typeface="Wingdings" pitchFamily="2" charset="2"/>
              <a:buNone/>
              <a:defRPr/>
            </a:pPr>
            <a:r>
              <a:rPr lang="en-US" b="1" dirty="0" smtClean="0">
                <a:solidFill>
                  <a:srgbClr val="C00000"/>
                </a:solidFill>
                <a:latin typeface="Courier New" pitchFamily="49" charset="0"/>
                <a:cs typeface="Courier New" pitchFamily="49" charset="0"/>
              </a:rPr>
              <a:t>function2 </a:t>
            </a:r>
            <a:r>
              <a:rPr lang="en-US" b="1" dirty="0">
                <a:solidFill>
                  <a:srgbClr val="C00000"/>
                </a:solidFill>
                <a:latin typeface="Courier New" pitchFamily="49" charset="0"/>
                <a:cs typeface="Courier New" pitchFamily="49" charset="0"/>
              </a:rPr>
              <a:t>heading</a:t>
            </a:r>
          </a:p>
          <a:p>
            <a:pPr>
              <a:buFont typeface="Wingdings" pitchFamily="2" charset="2"/>
              <a:buNone/>
              <a:defRPr/>
            </a:pPr>
            <a:r>
              <a:rPr lang="en-US" b="1" dirty="0">
                <a:solidFill>
                  <a:srgbClr val="0070C0"/>
                </a:solidFill>
                <a:latin typeface="Courier New" pitchFamily="49" charset="0"/>
                <a:cs typeface="Courier New" pitchFamily="49" charset="0"/>
              </a:rPr>
              <a:t>{</a:t>
            </a:r>
          </a:p>
          <a:p>
            <a:pPr>
              <a:buFont typeface="Wingdings" pitchFamily="2" charset="2"/>
              <a:buNone/>
              <a:defRPr/>
            </a:pPr>
            <a:r>
              <a:rPr lang="en-US" b="1" dirty="0">
                <a:solidFill>
                  <a:srgbClr val="00B050"/>
                </a:solidFill>
                <a:latin typeface="Courier New" pitchFamily="49" charset="0"/>
                <a:cs typeface="Courier New" pitchFamily="49" charset="0"/>
              </a:rPr>
              <a:t>    </a:t>
            </a:r>
            <a:r>
              <a:rPr lang="en-US" b="1" dirty="0" smtClean="0">
                <a:solidFill>
                  <a:srgbClr val="00B050"/>
                </a:solidFill>
                <a:latin typeface="Courier New" pitchFamily="49" charset="0"/>
                <a:cs typeface="Courier New" pitchFamily="49" charset="0"/>
              </a:rPr>
              <a:t>variable</a:t>
            </a:r>
            <a:r>
              <a:rPr lang="en-US" b="1" dirty="0" smtClean="0">
                <a:solidFill>
                  <a:srgbClr val="C00000"/>
                </a:solidFill>
                <a:latin typeface="Courier New" pitchFamily="49" charset="0"/>
                <a:cs typeface="Courier New" pitchFamily="49" charset="0"/>
              </a:rPr>
              <a:t> </a:t>
            </a:r>
            <a:r>
              <a:rPr lang="en-US" b="1" dirty="0">
                <a:solidFill>
                  <a:srgbClr val="00B050"/>
                </a:solidFill>
                <a:latin typeface="Courier New" pitchFamily="49" charset="0"/>
                <a:cs typeface="Courier New" pitchFamily="49" charset="0"/>
              </a:rPr>
              <a:t>declarations</a:t>
            </a:r>
          </a:p>
          <a:p>
            <a:pPr>
              <a:buFont typeface="Wingdings" pitchFamily="2" charset="2"/>
              <a:buNone/>
              <a:defRPr/>
            </a:pPr>
            <a:r>
              <a:rPr lang="en-US" b="1" dirty="0">
                <a:solidFill>
                  <a:srgbClr val="00B050"/>
                </a:solidFill>
                <a:latin typeface="Courier New" pitchFamily="49" charset="0"/>
                <a:cs typeface="Courier New" pitchFamily="49" charset="0"/>
              </a:rPr>
              <a:t>    </a:t>
            </a:r>
            <a:r>
              <a:rPr lang="en-US" b="1" dirty="0" smtClean="0">
                <a:solidFill>
                  <a:srgbClr val="002060"/>
                </a:solidFill>
                <a:latin typeface="Courier New" pitchFamily="49" charset="0"/>
                <a:cs typeface="Courier New" pitchFamily="49" charset="0"/>
              </a:rPr>
              <a:t>executable </a:t>
            </a:r>
            <a:r>
              <a:rPr lang="en-US" b="1" dirty="0">
                <a:solidFill>
                  <a:srgbClr val="002060"/>
                </a:solidFill>
                <a:latin typeface="Courier New" pitchFamily="49" charset="0"/>
                <a:cs typeface="Courier New" pitchFamily="49" charset="0"/>
              </a:rPr>
              <a:t>statements</a:t>
            </a:r>
          </a:p>
          <a:p>
            <a:pPr>
              <a:buFont typeface="Wingdings" pitchFamily="2" charset="2"/>
              <a:buNone/>
              <a:defRPr/>
            </a:pPr>
            <a:r>
              <a:rPr lang="en-US" b="1" dirty="0">
                <a:solidFill>
                  <a:srgbClr val="0070C0"/>
                </a:solidFill>
                <a:latin typeface="Courier New" pitchFamily="49" charset="0"/>
                <a:cs typeface="Courier New" pitchFamily="49" charset="0"/>
              </a:rPr>
              <a:t>}</a:t>
            </a:r>
          </a:p>
          <a:p>
            <a:pPr>
              <a:buFont typeface="Wingdings" pitchFamily="2" charset="2"/>
              <a:buNone/>
              <a:defRPr/>
            </a:pPr>
            <a:endParaRPr lang="en-US" b="1" dirty="0" smtClean="0">
              <a:solidFill>
                <a:schemeClr val="tx1"/>
              </a:solidFill>
              <a:latin typeface="Courier New" pitchFamily="49" charset="0"/>
              <a:cs typeface="Courier New" pitchFamily="49" charset="0"/>
            </a:endParaRPr>
          </a:p>
          <a:p>
            <a:pPr>
              <a:buFont typeface="Wingdings" pitchFamily="2" charset="2"/>
              <a:buNone/>
              <a:defRPr/>
            </a:pPr>
            <a:r>
              <a:rPr lang="en-US" b="1" dirty="0" smtClean="0">
                <a:solidFill>
                  <a:srgbClr val="C00000"/>
                </a:solidFill>
                <a:latin typeface="Courier New" pitchFamily="49" charset="0"/>
                <a:cs typeface="Courier New" pitchFamily="49" charset="0"/>
              </a:rPr>
              <a:t>more function definitions..</a:t>
            </a:r>
          </a:p>
        </p:txBody>
      </p:sp>
    </p:spTree>
    <p:extLst>
      <p:ext uri="{BB962C8B-B14F-4D97-AF65-F5344CB8AC3E}">
        <p14:creationId xmlns:p14="http://schemas.microsoft.com/office/powerpoint/2010/main" val="33940178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Functions </a:t>
            </a:r>
            <a:r>
              <a:rPr lang="en-GB" dirty="0" smtClean="0"/>
              <a:t>(7/8)</a:t>
            </a:r>
            <a:endParaRPr lang="en-SG" dirty="0"/>
          </a:p>
        </p:txBody>
      </p:sp>
      <p:sp>
        <p:nvSpPr>
          <p:cNvPr id="1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6"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41</a:t>
            </a:fld>
            <a:endParaRPr lang="en-US" sz="1000" dirty="0">
              <a:solidFill>
                <a:srgbClr val="000000"/>
              </a:solidFill>
            </a:endParaRPr>
          </a:p>
        </p:txBody>
      </p:sp>
      <p:sp>
        <p:nvSpPr>
          <p:cNvPr id="4" name="Content Placeholder 3"/>
          <p:cNvSpPr>
            <a:spLocks noGrp="1"/>
          </p:cNvSpPr>
          <p:nvPr>
            <p:ph idx="1"/>
          </p:nvPr>
        </p:nvSpPr>
        <p:spPr>
          <a:xfrm>
            <a:off x="457200" y="1371600"/>
            <a:ext cx="8229600" cy="523220"/>
          </a:xfrm>
        </p:spPr>
        <p:txBody>
          <a:bodyPr>
            <a:spAutoFit/>
          </a:bodyPr>
          <a:lstStyle/>
          <a:p>
            <a:r>
              <a:rPr lang="en-GB" sz="2800" dirty="0" smtClean="0">
                <a:solidFill>
                  <a:schemeClr val="tx1"/>
                </a:solidFill>
              </a:rPr>
              <a:t>General format of 4 kinds of functions</a:t>
            </a:r>
            <a:endParaRPr lang="en-SG" sz="2800" dirty="0">
              <a:solidFill>
                <a:schemeClr val="tx1"/>
              </a:solidFill>
            </a:endParaRPr>
          </a:p>
        </p:txBody>
      </p:sp>
      <p:sp>
        <p:nvSpPr>
          <p:cNvPr id="8" name="Text Box 4"/>
          <p:cNvSpPr txBox="1">
            <a:spLocks noChangeArrowheads="1"/>
          </p:cNvSpPr>
          <p:nvPr/>
        </p:nvSpPr>
        <p:spPr bwMode="auto">
          <a:xfrm>
            <a:off x="566108" y="2197875"/>
            <a:ext cx="4335501" cy="1815882"/>
          </a:xfrm>
          <a:prstGeom prst="rect">
            <a:avLst/>
          </a:prstGeom>
          <a:noFill/>
          <a:ln w="9525">
            <a:solidFill>
              <a:srgbClr val="00B050"/>
            </a:solidFill>
            <a:miter lim="800000"/>
            <a:headEnd/>
            <a:tailEnd/>
          </a:ln>
        </p:spPr>
        <p:txBody>
          <a:bodyPr wrap="square">
            <a:spAutoFit/>
          </a:bodyPr>
          <a:lstStyle/>
          <a:p>
            <a:pPr eaLnBrk="0" hangingPunct="0"/>
            <a:r>
              <a:rPr lang="en-US" sz="1600" b="1" dirty="0" smtClean="0">
                <a:solidFill>
                  <a:srgbClr val="800000"/>
                </a:solidFill>
                <a:latin typeface="Courier New" pitchFamily="49" charset="0"/>
              </a:rPr>
              <a:t>// takes no parameter</a:t>
            </a:r>
          </a:p>
          <a:p>
            <a:pPr eaLnBrk="0" hangingPunct="0"/>
            <a:r>
              <a:rPr lang="en-US" sz="1600" b="1" dirty="0" smtClean="0">
                <a:solidFill>
                  <a:srgbClr val="800000"/>
                </a:solidFill>
                <a:latin typeface="Courier New" pitchFamily="49" charset="0"/>
              </a:rPr>
              <a:t>// returns nothing</a:t>
            </a:r>
          </a:p>
          <a:p>
            <a:pPr eaLnBrk="0" hangingPunct="0"/>
            <a:r>
              <a:rPr lang="en-US" sz="1600" b="1" dirty="0" smtClean="0">
                <a:solidFill>
                  <a:srgbClr val="0000FF"/>
                </a:solidFill>
                <a:latin typeface="Courier New" pitchFamily="49" charset="0"/>
              </a:rPr>
              <a:t>void</a:t>
            </a:r>
            <a:r>
              <a:rPr lang="en-US" sz="1600" b="1" dirty="0" smtClean="0">
                <a:latin typeface="Courier New" pitchFamily="49" charset="0"/>
              </a:rPr>
              <a:t> </a:t>
            </a:r>
            <a:r>
              <a:rPr lang="en-US" sz="1600" b="1" dirty="0" err="1" smtClean="0">
                <a:latin typeface="Courier New" pitchFamily="49" charset="0"/>
              </a:rPr>
              <a:t>funcA</a:t>
            </a:r>
            <a:r>
              <a:rPr lang="en-US" sz="1600" b="1" dirty="0" smtClean="0">
                <a:latin typeface="Courier New" pitchFamily="49" charset="0"/>
              </a:rPr>
              <a:t> (</a:t>
            </a:r>
            <a:r>
              <a:rPr lang="en-US" sz="1600" b="1" dirty="0">
                <a:solidFill>
                  <a:srgbClr val="0000FF"/>
                </a:solidFill>
                <a:latin typeface="Courier New" pitchFamily="49" charset="0"/>
              </a:rPr>
              <a:t>void</a:t>
            </a:r>
            <a:r>
              <a:rPr lang="en-US" sz="1600" b="1" dirty="0" smtClean="0">
                <a:latin typeface="Courier New" pitchFamily="49" charset="0"/>
              </a:rPr>
              <a:t>)</a:t>
            </a:r>
          </a:p>
          <a:p>
            <a:pPr eaLnBrk="0" hangingPunct="0"/>
            <a:r>
              <a:rPr lang="en-US" sz="1600" b="1" dirty="0" smtClean="0">
                <a:latin typeface="Courier New" pitchFamily="49" charset="0"/>
              </a:rPr>
              <a:t>{</a:t>
            </a:r>
            <a:endParaRPr lang="en-US" sz="1600" b="1" i="1" dirty="0" smtClean="0">
              <a:latin typeface="Courier New" pitchFamily="49" charset="0"/>
            </a:endParaRPr>
          </a:p>
          <a:p>
            <a:pPr eaLnBrk="0" hangingPunct="0"/>
            <a:r>
              <a:rPr lang="en-US" sz="1600" b="1" dirty="0" smtClean="0">
                <a:latin typeface="Courier New" pitchFamily="49" charset="0"/>
              </a:rPr>
              <a:t>   printf(</a:t>
            </a:r>
            <a:r>
              <a:rPr lang="en-US" sz="1600" b="1" dirty="0" smtClean="0">
                <a:solidFill>
                  <a:srgbClr val="006600"/>
                </a:solidFill>
                <a:latin typeface="Courier New" pitchFamily="49" charset="0"/>
              </a:rPr>
              <a:t>"Welcome on board!</a:t>
            </a:r>
            <a:r>
              <a:rPr lang="en-US" sz="1600" b="1" dirty="0" smtClean="0">
                <a:solidFill>
                  <a:srgbClr val="FF0000"/>
                </a:solidFill>
                <a:latin typeface="Courier New" pitchFamily="49" charset="0"/>
              </a:rPr>
              <a:t>\n</a:t>
            </a:r>
            <a:r>
              <a:rPr lang="en-US" sz="1600" b="1" dirty="0" smtClean="0">
                <a:solidFill>
                  <a:srgbClr val="006600"/>
                </a:solidFill>
                <a:latin typeface="Courier New" pitchFamily="49" charset="0"/>
              </a:rPr>
              <a:t>"</a:t>
            </a:r>
            <a:r>
              <a:rPr lang="en-US" sz="1600" b="1" dirty="0" smtClean="0">
                <a:latin typeface="Courier New" pitchFamily="49" charset="0"/>
              </a:rPr>
              <a:t>);</a:t>
            </a:r>
          </a:p>
          <a:p>
            <a:pPr eaLnBrk="0" hangingPunct="0"/>
            <a:r>
              <a:rPr lang="en-US" sz="1600" b="1" dirty="0" smtClean="0">
                <a:latin typeface="Courier New" pitchFamily="49" charset="0"/>
              </a:rPr>
              <a:t>   </a:t>
            </a:r>
            <a:r>
              <a:rPr lang="en-US" sz="1600" b="1" dirty="0">
                <a:solidFill>
                  <a:srgbClr val="0000FF"/>
                </a:solidFill>
                <a:latin typeface="Courier New" pitchFamily="49" charset="0"/>
              </a:rPr>
              <a:t>return</a:t>
            </a:r>
            <a:r>
              <a:rPr lang="en-US" sz="1600" b="1" dirty="0" smtClean="0">
                <a:latin typeface="Courier New" pitchFamily="49" charset="0"/>
              </a:rPr>
              <a:t>;</a:t>
            </a:r>
          </a:p>
          <a:p>
            <a:pPr eaLnBrk="0" hangingPunct="0"/>
            <a:r>
              <a:rPr lang="en-US" sz="1600" b="1" dirty="0" smtClean="0">
                <a:latin typeface="Courier New" pitchFamily="49" charset="0"/>
              </a:rPr>
              <a:t>}</a:t>
            </a:r>
            <a:endParaRPr lang="en-US" sz="1600" b="1" dirty="0">
              <a:latin typeface="Courier New" pitchFamily="49" charset="0"/>
            </a:endParaRPr>
          </a:p>
        </p:txBody>
      </p:sp>
      <p:sp>
        <p:nvSpPr>
          <p:cNvPr id="9" name="Text Box 4"/>
          <p:cNvSpPr txBox="1">
            <a:spLocks noChangeArrowheads="1"/>
          </p:cNvSpPr>
          <p:nvPr/>
        </p:nvSpPr>
        <p:spPr bwMode="auto">
          <a:xfrm>
            <a:off x="568621" y="4227238"/>
            <a:ext cx="3439853" cy="1569660"/>
          </a:xfrm>
          <a:prstGeom prst="rect">
            <a:avLst/>
          </a:prstGeom>
          <a:noFill/>
          <a:ln w="9525">
            <a:solidFill>
              <a:srgbClr val="00B050"/>
            </a:solidFill>
            <a:miter lim="800000"/>
            <a:headEnd/>
            <a:tailEnd/>
          </a:ln>
        </p:spPr>
        <p:txBody>
          <a:bodyPr wrap="square">
            <a:spAutoFit/>
          </a:bodyPr>
          <a:lstStyle/>
          <a:p>
            <a:pPr eaLnBrk="0" hangingPunct="0"/>
            <a:r>
              <a:rPr lang="en-US" sz="1600" b="1" dirty="0" smtClean="0">
                <a:solidFill>
                  <a:srgbClr val="800000"/>
                </a:solidFill>
                <a:latin typeface="Courier New" pitchFamily="49" charset="0"/>
              </a:rPr>
              <a:t>// takes a parameter</a:t>
            </a:r>
          </a:p>
          <a:p>
            <a:pPr eaLnBrk="0" hangingPunct="0"/>
            <a:r>
              <a:rPr lang="en-US" sz="1600" b="1" dirty="0" smtClean="0">
                <a:solidFill>
                  <a:srgbClr val="800000"/>
                </a:solidFill>
                <a:latin typeface="Courier New" pitchFamily="49" charset="0"/>
              </a:rPr>
              <a:t>// returns nothing</a:t>
            </a:r>
          </a:p>
          <a:p>
            <a:pPr eaLnBrk="0" hangingPunct="0"/>
            <a:r>
              <a:rPr lang="en-US" sz="1600" b="1" dirty="0" smtClean="0">
                <a:solidFill>
                  <a:srgbClr val="0000FF"/>
                </a:solidFill>
                <a:latin typeface="Courier New" pitchFamily="49" charset="0"/>
              </a:rPr>
              <a:t>void </a:t>
            </a:r>
            <a:r>
              <a:rPr lang="en-US" sz="1600" b="1" dirty="0" err="1" smtClean="0">
                <a:latin typeface="Courier New" pitchFamily="49" charset="0"/>
              </a:rPr>
              <a:t>funcC</a:t>
            </a:r>
            <a:r>
              <a:rPr lang="en-US" sz="1600" b="1" dirty="0" smtClean="0">
                <a:latin typeface="Courier New" pitchFamily="49" charset="0"/>
              </a:rPr>
              <a:t> (</a:t>
            </a:r>
            <a:r>
              <a:rPr lang="en-US" sz="1600" b="1" dirty="0" smtClean="0">
                <a:solidFill>
                  <a:srgbClr val="0000FF"/>
                </a:solidFill>
                <a:latin typeface="Courier New" pitchFamily="49" charset="0"/>
              </a:rPr>
              <a:t>double </a:t>
            </a:r>
            <a:r>
              <a:rPr lang="en-US" sz="1600" b="1" dirty="0" smtClean="0">
                <a:latin typeface="Courier New" pitchFamily="49" charset="0"/>
              </a:rPr>
              <a:t>par)</a:t>
            </a:r>
          </a:p>
          <a:p>
            <a:pPr eaLnBrk="0" hangingPunct="0"/>
            <a:r>
              <a:rPr lang="en-US" sz="1600" b="1" dirty="0" smtClean="0">
                <a:latin typeface="Courier New" pitchFamily="49" charset="0"/>
              </a:rPr>
              <a:t>{</a:t>
            </a:r>
            <a:endParaRPr lang="en-US" sz="1600" b="1" i="1" dirty="0" smtClean="0">
              <a:latin typeface="Courier New" pitchFamily="49" charset="0"/>
            </a:endParaRPr>
          </a:p>
          <a:p>
            <a:pPr eaLnBrk="0" hangingPunct="0"/>
            <a:r>
              <a:rPr lang="en-US" sz="1600" b="1" dirty="0" smtClean="0">
                <a:latin typeface="Courier New" pitchFamily="49" charset="0"/>
              </a:rPr>
              <a:t>    printf(</a:t>
            </a:r>
            <a:r>
              <a:rPr lang="en-US" sz="1600" b="1" dirty="0" smtClean="0">
                <a:solidFill>
                  <a:srgbClr val="006600"/>
                </a:solidFill>
                <a:latin typeface="Courier New" pitchFamily="49" charset="0"/>
              </a:rPr>
              <a:t>"</a:t>
            </a:r>
            <a:r>
              <a:rPr lang="en-US" sz="1600" b="1" dirty="0" smtClean="0">
                <a:solidFill>
                  <a:srgbClr val="FF0000"/>
                </a:solidFill>
                <a:latin typeface="Courier New" pitchFamily="49" charset="0"/>
              </a:rPr>
              <a:t>%f\n</a:t>
            </a:r>
            <a:r>
              <a:rPr lang="en-US" sz="1600" b="1" dirty="0" smtClean="0">
                <a:solidFill>
                  <a:srgbClr val="006600"/>
                </a:solidFill>
                <a:latin typeface="Courier New" pitchFamily="49" charset="0"/>
              </a:rPr>
              <a:t>"</a:t>
            </a:r>
            <a:r>
              <a:rPr lang="en-US" sz="1600" b="1" dirty="0" smtClean="0">
                <a:latin typeface="Courier New" pitchFamily="49" charset="0"/>
              </a:rPr>
              <a:t>, par);</a:t>
            </a:r>
          </a:p>
          <a:p>
            <a:pPr eaLnBrk="0" hangingPunct="0"/>
            <a:r>
              <a:rPr lang="en-US" sz="1600" b="1" dirty="0" smtClean="0">
                <a:latin typeface="Courier New" pitchFamily="49" charset="0"/>
              </a:rPr>
              <a:t>}</a:t>
            </a:r>
            <a:endParaRPr lang="en-US" sz="1600" b="1" dirty="0">
              <a:latin typeface="Courier New" pitchFamily="49" charset="0"/>
            </a:endParaRPr>
          </a:p>
        </p:txBody>
      </p:sp>
      <p:sp>
        <p:nvSpPr>
          <p:cNvPr id="10" name="Text Box 4"/>
          <p:cNvSpPr txBox="1">
            <a:spLocks noChangeArrowheads="1"/>
          </p:cNvSpPr>
          <p:nvPr/>
        </p:nvSpPr>
        <p:spPr bwMode="auto">
          <a:xfrm>
            <a:off x="5146155" y="2189215"/>
            <a:ext cx="3455580" cy="1569660"/>
          </a:xfrm>
          <a:prstGeom prst="rect">
            <a:avLst/>
          </a:prstGeom>
          <a:noFill/>
          <a:ln w="9525">
            <a:solidFill>
              <a:srgbClr val="00B050"/>
            </a:solidFill>
            <a:miter lim="800000"/>
            <a:headEnd/>
            <a:tailEnd/>
          </a:ln>
        </p:spPr>
        <p:txBody>
          <a:bodyPr wrap="square">
            <a:spAutoFit/>
          </a:bodyPr>
          <a:lstStyle/>
          <a:p>
            <a:pPr eaLnBrk="0" hangingPunct="0"/>
            <a:r>
              <a:rPr lang="en-US" sz="1600" b="1" dirty="0" smtClean="0">
                <a:solidFill>
                  <a:srgbClr val="800000"/>
                </a:solidFill>
                <a:latin typeface="Courier New" pitchFamily="49" charset="0"/>
              </a:rPr>
              <a:t>// takes no parameter</a:t>
            </a:r>
          </a:p>
          <a:p>
            <a:pPr eaLnBrk="0" hangingPunct="0"/>
            <a:r>
              <a:rPr lang="en-US" sz="1600" b="1" dirty="0" smtClean="0">
                <a:solidFill>
                  <a:srgbClr val="800000"/>
                </a:solidFill>
                <a:latin typeface="Courier New" pitchFamily="49" charset="0"/>
              </a:rPr>
              <a:t>// returns a double value</a:t>
            </a:r>
          </a:p>
          <a:p>
            <a:pPr eaLnBrk="0" hangingPunct="0"/>
            <a:r>
              <a:rPr lang="en-US" sz="1600" b="1" dirty="0" smtClean="0">
                <a:solidFill>
                  <a:srgbClr val="0000FF"/>
                </a:solidFill>
                <a:latin typeface="Courier New" pitchFamily="49" charset="0"/>
              </a:rPr>
              <a:t>double</a:t>
            </a:r>
            <a:r>
              <a:rPr lang="en-US" sz="1600" b="1" dirty="0" smtClean="0">
                <a:latin typeface="Courier New" pitchFamily="49" charset="0"/>
              </a:rPr>
              <a:t> </a:t>
            </a:r>
            <a:r>
              <a:rPr lang="en-US" sz="1600" b="1" dirty="0" err="1" smtClean="0">
                <a:latin typeface="Courier New" pitchFamily="49" charset="0"/>
              </a:rPr>
              <a:t>funcB</a:t>
            </a:r>
            <a:r>
              <a:rPr lang="en-US" sz="1600" b="1" dirty="0" smtClean="0">
                <a:latin typeface="Courier New" pitchFamily="49" charset="0"/>
              </a:rPr>
              <a:t> ()</a:t>
            </a:r>
          </a:p>
          <a:p>
            <a:pPr eaLnBrk="0" hangingPunct="0"/>
            <a:r>
              <a:rPr lang="en-US" sz="1600" b="1" dirty="0" smtClean="0">
                <a:latin typeface="Courier New" pitchFamily="49" charset="0"/>
              </a:rPr>
              <a:t>{</a:t>
            </a:r>
            <a:endParaRPr lang="en-US" sz="1600" b="1" i="1" dirty="0" smtClean="0">
              <a:latin typeface="Courier New" pitchFamily="49" charset="0"/>
            </a:endParaRPr>
          </a:p>
          <a:p>
            <a:pPr eaLnBrk="0" hangingPunct="0"/>
            <a:r>
              <a:rPr lang="en-US" sz="1600" b="1" dirty="0" smtClean="0">
                <a:solidFill>
                  <a:srgbClr val="0000FF"/>
                </a:solidFill>
                <a:latin typeface="Courier New" pitchFamily="49" charset="0"/>
              </a:rPr>
              <a:t>    return</a:t>
            </a:r>
            <a:r>
              <a:rPr lang="en-US" sz="1600" b="1" dirty="0" smtClean="0">
                <a:latin typeface="Courier New" pitchFamily="49" charset="0"/>
              </a:rPr>
              <a:t> </a:t>
            </a:r>
            <a:r>
              <a:rPr lang="en-US" sz="1600" b="1" dirty="0" smtClean="0">
                <a:solidFill>
                  <a:srgbClr val="006600"/>
                </a:solidFill>
                <a:latin typeface="Courier New" pitchFamily="49" charset="0"/>
              </a:rPr>
              <a:t>3.1415926</a:t>
            </a:r>
            <a:r>
              <a:rPr lang="en-US" sz="1600" b="1" dirty="0" smtClean="0">
                <a:latin typeface="Courier New" pitchFamily="49" charset="0"/>
              </a:rPr>
              <a:t>;</a:t>
            </a:r>
          </a:p>
          <a:p>
            <a:pPr eaLnBrk="0" hangingPunct="0"/>
            <a:r>
              <a:rPr lang="en-US" sz="1600" b="1" dirty="0" smtClean="0">
                <a:latin typeface="Courier New" pitchFamily="49" charset="0"/>
              </a:rPr>
              <a:t>}</a:t>
            </a:r>
            <a:endParaRPr lang="en-US" sz="1600" b="1" dirty="0">
              <a:latin typeface="Courier New" pitchFamily="49" charset="0"/>
            </a:endParaRPr>
          </a:p>
        </p:txBody>
      </p:sp>
      <p:sp>
        <p:nvSpPr>
          <p:cNvPr id="11" name="Text Box 4"/>
          <p:cNvSpPr txBox="1">
            <a:spLocks noChangeArrowheads="1"/>
          </p:cNvSpPr>
          <p:nvPr/>
        </p:nvSpPr>
        <p:spPr bwMode="auto">
          <a:xfrm>
            <a:off x="4338074" y="4227238"/>
            <a:ext cx="4263662" cy="1569660"/>
          </a:xfrm>
          <a:prstGeom prst="rect">
            <a:avLst/>
          </a:prstGeom>
          <a:noFill/>
          <a:ln w="9525">
            <a:solidFill>
              <a:srgbClr val="00B050"/>
            </a:solidFill>
            <a:miter lim="800000"/>
            <a:headEnd/>
            <a:tailEnd/>
          </a:ln>
        </p:spPr>
        <p:txBody>
          <a:bodyPr wrap="square">
            <a:spAutoFit/>
          </a:bodyPr>
          <a:lstStyle/>
          <a:p>
            <a:pPr eaLnBrk="0" hangingPunct="0"/>
            <a:r>
              <a:rPr lang="en-US" sz="1600" b="1" dirty="0" smtClean="0">
                <a:solidFill>
                  <a:srgbClr val="800000"/>
                </a:solidFill>
                <a:latin typeface="Courier New" pitchFamily="49" charset="0"/>
              </a:rPr>
              <a:t>// </a:t>
            </a:r>
            <a:r>
              <a:rPr lang="en-US" sz="1600" b="1" smtClean="0">
                <a:solidFill>
                  <a:srgbClr val="800000"/>
                </a:solidFill>
                <a:latin typeface="Courier New" pitchFamily="49" charset="0"/>
              </a:rPr>
              <a:t>takes </a:t>
            </a:r>
            <a:r>
              <a:rPr lang="en-US" sz="1600" b="1" smtClean="0">
                <a:solidFill>
                  <a:srgbClr val="800000"/>
                </a:solidFill>
                <a:latin typeface="Courier New" pitchFamily="49" charset="0"/>
              </a:rPr>
              <a:t>two parameters</a:t>
            </a:r>
            <a:endParaRPr lang="en-US" sz="1600" b="1" dirty="0" smtClean="0">
              <a:solidFill>
                <a:srgbClr val="800000"/>
              </a:solidFill>
              <a:latin typeface="Courier New" pitchFamily="49" charset="0"/>
            </a:endParaRPr>
          </a:p>
          <a:p>
            <a:pPr eaLnBrk="0" hangingPunct="0"/>
            <a:r>
              <a:rPr lang="en-US" sz="1600" b="1" dirty="0" smtClean="0">
                <a:solidFill>
                  <a:srgbClr val="800000"/>
                </a:solidFill>
                <a:latin typeface="Courier New" pitchFamily="49" charset="0"/>
              </a:rPr>
              <a:t>// returns a double value</a:t>
            </a:r>
          </a:p>
          <a:p>
            <a:pPr eaLnBrk="0" hangingPunct="0"/>
            <a:r>
              <a:rPr lang="en-US" sz="1600" b="1" dirty="0" smtClean="0">
                <a:solidFill>
                  <a:srgbClr val="0000FF"/>
                </a:solidFill>
                <a:latin typeface="Courier New" pitchFamily="49" charset="0"/>
              </a:rPr>
              <a:t>double </a:t>
            </a:r>
            <a:r>
              <a:rPr lang="en-US" sz="1600" b="1" dirty="0" err="1" smtClean="0">
                <a:latin typeface="Courier New" pitchFamily="49" charset="0"/>
              </a:rPr>
              <a:t>funcD</a:t>
            </a:r>
            <a:r>
              <a:rPr lang="en-US" sz="1600" b="1" dirty="0" smtClean="0">
                <a:latin typeface="Courier New" pitchFamily="49" charset="0"/>
              </a:rPr>
              <a:t> (</a:t>
            </a:r>
            <a:r>
              <a:rPr lang="en-US" sz="1600" b="1" dirty="0" smtClean="0">
                <a:solidFill>
                  <a:srgbClr val="0000FF"/>
                </a:solidFill>
                <a:latin typeface="Courier New" pitchFamily="49" charset="0"/>
              </a:rPr>
              <a:t>double </a:t>
            </a:r>
            <a:r>
              <a:rPr lang="en-US" sz="1600" b="1" dirty="0" smtClean="0">
                <a:latin typeface="Courier New" pitchFamily="49" charset="0"/>
              </a:rPr>
              <a:t>a, </a:t>
            </a:r>
            <a:r>
              <a:rPr lang="en-US" sz="1600" b="1" dirty="0">
                <a:solidFill>
                  <a:srgbClr val="0000FF"/>
                </a:solidFill>
                <a:latin typeface="Courier New" pitchFamily="49" charset="0"/>
              </a:rPr>
              <a:t>double</a:t>
            </a:r>
            <a:r>
              <a:rPr lang="en-US" sz="1600" b="1" dirty="0" smtClean="0">
                <a:latin typeface="Courier New" pitchFamily="49" charset="0"/>
              </a:rPr>
              <a:t> b)</a:t>
            </a:r>
          </a:p>
          <a:p>
            <a:pPr eaLnBrk="0" hangingPunct="0"/>
            <a:r>
              <a:rPr lang="en-US" sz="1600" b="1" dirty="0" smtClean="0">
                <a:latin typeface="Courier New" pitchFamily="49" charset="0"/>
              </a:rPr>
              <a:t>{</a:t>
            </a:r>
            <a:endParaRPr lang="en-US" sz="1600" b="1" i="1" dirty="0" smtClean="0">
              <a:latin typeface="Courier New" pitchFamily="49" charset="0"/>
            </a:endParaRPr>
          </a:p>
          <a:p>
            <a:pPr eaLnBrk="0" hangingPunct="0"/>
            <a:r>
              <a:rPr lang="en-US" sz="1600" b="1" dirty="0">
                <a:solidFill>
                  <a:srgbClr val="0000FF"/>
                </a:solidFill>
                <a:latin typeface="Courier New" pitchFamily="49" charset="0"/>
              </a:rPr>
              <a:t> </a:t>
            </a:r>
            <a:r>
              <a:rPr lang="en-US" sz="1600" b="1" dirty="0" smtClean="0">
                <a:solidFill>
                  <a:srgbClr val="0000FF"/>
                </a:solidFill>
                <a:latin typeface="Courier New" pitchFamily="49" charset="0"/>
              </a:rPr>
              <a:t>   return</a:t>
            </a:r>
            <a:r>
              <a:rPr lang="en-US" sz="1600" b="1" dirty="0" smtClean="0">
                <a:latin typeface="Courier New" pitchFamily="49" charset="0"/>
              </a:rPr>
              <a:t> a + b;</a:t>
            </a:r>
          </a:p>
          <a:p>
            <a:pPr eaLnBrk="0" hangingPunct="0"/>
            <a:r>
              <a:rPr lang="en-US" sz="1600" b="1" dirty="0" smtClean="0">
                <a:latin typeface="Courier New" pitchFamily="49" charset="0"/>
              </a:rPr>
              <a:t>}</a:t>
            </a:r>
            <a:endParaRPr lang="en-US" sz="1600" b="1" dirty="0">
              <a:latin typeface="Courier New" pitchFamily="49" charset="0"/>
            </a:endParaRPr>
          </a:p>
        </p:txBody>
      </p:sp>
    </p:spTree>
    <p:extLst>
      <p:ext uri="{BB962C8B-B14F-4D97-AF65-F5344CB8AC3E}">
        <p14:creationId xmlns:p14="http://schemas.microsoft.com/office/powerpoint/2010/main" val="35423001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pic>
        <p:nvPicPr>
          <p:cNvPr id="35846" name="Picture 2"/>
          <p:cNvPicPr>
            <a:picLocks noChangeAspect="1" noChangeArrowheads="1"/>
          </p:cNvPicPr>
          <p:nvPr/>
        </p:nvPicPr>
        <p:blipFill>
          <a:blip r:embed="rId3" cstate="print"/>
          <a:srcRect/>
          <a:stretch>
            <a:fillRect/>
          </a:stretch>
        </p:blipFill>
        <p:spPr bwMode="auto">
          <a:xfrm>
            <a:off x="1126272" y="2192297"/>
            <a:ext cx="4973445" cy="4224699"/>
          </a:xfrm>
          <a:prstGeom prst="rect">
            <a:avLst/>
          </a:prstGeom>
          <a:noFill/>
          <a:ln w="9525">
            <a:noFill/>
            <a:miter lim="800000"/>
            <a:headEnd/>
            <a:tailEnd/>
          </a:ln>
        </p:spPr>
      </p:pic>
      <p:sp>
        <p:nvSpPr>
          <p:cNvPr id="10" name="Content Placeholder 2"/>
          <p:cNvSpPr txBox="1">
            <a:spLocks/>
          </p:cNvSpPr>
          <p:nvPr/>
        </p:nvSpPr>
        <p:spPr bwMode="auto">
          <a:xfrm>
            <a:off x="457200" y="1371600"/>
            <a:ext cx="8229600" cy="83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SG" dirty="0">
                <a:solidFill>
                  <a:schemeClr val="tx1"/>
                </a:solidFill>
              </a:rPr>
              <a:t>Some </a:t>
            </a:r>
            <a:r>
              <a:rPr lang="en-SG" dirty="0" smtClean="0">
                <a:solidFill>
                  <a:schemeClr val="tx1"/>
                </a:solidFill>
              </a:rPr>
              <a:t>useful </a:t>
            </a:r>
            <a:r>
              <a:rPr lang="en-SG" dirty="0">
                <a:solidFill>
                  <a:schemeClr val="tx1"/>
                </a:solidFill>
              </a:rPr>
              <a:t>Math </a:t>
            </a:r>
            <a:r>
              <a:rPr lang="en-SG" dirty="0" smtClean="0">
                <a:solidFill>
                  <a:schemeClr val="tx1"/>
                </a:solidFill>
              </a:rPr>
              <a:t>functions</a:t>
            </a:r>
          </a:p>
          <a:p>
            <a:pPr lvl="1">
              <a:buFont typeface="Wingdings" pitchFamily="2" charset="2"/>
              <a:buChar char="q"/>
            </a:pPr>
            <a:r>
              <a:rPr lang="en-SG" dirty="0"/>
              <a:t>function</a:t>
            </a:r>
            <a:r>
              <a:rPr lang="en-SG" dirty="0">
                <a:solidFill>
                  <a:srgbClr val="0000FF"/>
                </a:solidFill>
              </a:rPr>
              <a:t> abs(x) </a:t>
            </a:r>
            <a:r>
              <a:rPr lang="en-SG" dirty="0"/>
              <a:t>is from </a:t>
            </a:r>
            <a:r>
              <a:rPr lang="en-SG" dirty="0">
                <a:solidFill>
                  <a:srgbClr val="006600"/>
                </a:solidFill>
              </a:rPr>
              <a:t>&lt;</a:t>
            </a:r>
            <a:r>
              <a:rPr lang="en-SG" dirty="0" err="1">
                <a:solidFill>
                  <a:srgbClr val="006600"/>
                </a:solidFill>
              </a:rPr>
              <a:t>stdlib.h</a:t>
            </a:r>
            <a:r>
              <a:rPr lang="en-SG" dirty="0" smtClean="0">
                <a:solidFill>
                  <a:srgbClr val="006600"/>
                </a:solidFill>
              </a:rPr>
              <a:t>&gt;</a:t>
            </a:r>
            <a:r>
              <a:rPr lang="en-SG" dirty="0" smtClean="0"/>
              <a:t>; the </a:t>
            </a:r>
            <a:r>
              <a:rPr lang="en-SG" dirty="0"/>
              <a:t>rest are from </a:t>
            </a:r>
            <a:r>
              <a:rPr lang="en-SG" dirty="0">
                <a:solidFill>
                  <a:srgbClr val="006600"/>
                </a:solidFill>
              </a:rPr>
              <a:t>&lt;</a:t>
            </a:r>
            <a:r>
              <a:rPr lang="en-SG" dirty="0" err="1">
                <a:solidFill>
                  <a:srgbClr val="006600"/>
                </a:solidFill>
              </a:rPr>
              <a:t>math.h</a:t>
            </a:r>
            <a:r>
              <a:rPr lang="en-SG" dirty="0">
                <a:solidFill>
                  <a:srgbClr val="006600"/>
                </a:solidFill>
              </a:rPr>
              <a:t>&gt;</a:t>
            </a:r>
          </a:p>
        </p:txBody>
      </p:sp>
      <p:sp>
        <p:nvSpPr>
          <p:cNvPr id="12" name="TextBox 5"/>
          <p:cNvSpPr txBox="1"/>
          <p:nvPr/>
        </p:nvSpPr>
        <p:spPr>
          <a:xfrm>
            <a:off x="6443900" y="3642926"/>
            <a:ext cx="1859622" cy="1323439"/>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SG" sz="2000" dirty="0">
                <a:solidFill>
                  <a:schemeClr val="tx1"/>
                </a:solidFill>
                <a:latin typeface="Calibri" pitchFamily="34" charset="0"/>
                <a:cs typeface="Calibri" pitchFamily="34" charset="0"/>
              </a:rPr>
              <a:t>to compile with </a:t>
            </a:r>
            <a:r>
              <a:rPr lang="en-SG" sz="2000" dirty="0">
                <a:solidFill>
                  <a:srgbClr val="FF0000"/>
                </a:solidFill>
                <a:latin typeface="Calibri" pitchFamily="34" charset="0"/>
                <a:cs typeface="Calibri" pitchFamily="34" charset="0"/>
              </a:rPr>
              <a:t>–lm</a:t>
            </a:r>
            <a:r>
              <a:rPr lang="en-SG" sz="2000" dirty="0">
                <a:solidFill>
                  <a:schemeClr val="tx1"/>
                </a:solidFill>
                <a:latin typeface="Calibri" pitchFamily="34" charset="0"/>
                <a:cs typeface="Calibri" pitchFamily="34" charset="0"/>
              </a:rPr>
              <a:t> </a:t>
            </a:r>
            <a:r>
              <a:rPr lang="en-SG" sz="2000" dirty="0" smtClean="0">
                <a:solidFill>
                  <a:schemeClr val="tx1"/>
                </a:solidFill>
                <a:latin typeface="Calibri" pitchFamily="34" charset="0"/>
                <a:cs typeface="Calibri" pitchFamily="34" charset="0"/>
              </a:rPr>
              <a:t>option for using functions from </a:t>
            </a:r>
            <a:r>
              <a:rPr lang="en-SG" sz="2000" dirty="0" smtClean="0">
                <a:solidFill>
                  <a:srgbClr val="006600"/>
                </a:solidFill>
                <a:latin typeface="Calibri" pitchFamily="34" charset="0"/>
                <a:cs typeface="Calibri" pitchFamily="34" charset="0"/>
              </a:rPr>
              <a:t>&lt;</a:t>
            </a:r>
            <a:r>
              <a:rPr lang="en-SG" sz="2000" dirty="0" err="1" smtClean="0">
                <a:solidFill>
                  <a:srgbClr val="006600"/>
                </a:solidFill>
                <a:latin typeface="Calibri" pitchFamily="34" charset="0"/>
                <a:cs typeface="Calibri" pitchFamily="34" charset="0"/>
              </a:rPr>
              <a:t>math.h</a:t>
            </a:r>
            <a:r>
              <a:rPr lang="en-SG" sz="2000" dirty="0" smtClean="0">
                <a:solidFill>
                  <a:srgbClr val="006600"/>
                </a:solidFill>
                <a:latin typeface="Calibri" pitchFamily="34" charset="0"/>
                <a:cs typeface="Calibri" pitchFamily="34" charset="0"/>
              </a:rPr>
              <a:t>&gt;</a:t>
            </a:r>
            <a:endParaRPr lang="en-US" sz="2000" dirty="0">
              <a:solidFill>
                <a:srgbClr val="006600"/>
              </a:solidFill>
              <a:latin typeface="Calibri" pitchFamily="34" charset="0"/>
              <a:cs typeface="Calibri" pitchFamily="34" charset="0"/>
            </a:endParaRPr>
          </a:p>
        </p:txBody>
      </p:sp>
      <p:sp>
        <p:nvSpPr>
          <p:cNvPr id="5" name="Title 4"/>
          <p:cNvSpPr>
            <a:spLocks noGrp="1"/>
          </p:cNvSpPr>
          <p:nvPr>
            <p:ph type="title"/>
          </p:nvPr>
        </p:nvSpPr>
        <p:spPr/>
        <p:txBody>
          <a:bodyPr/>
          <a:lstStyle/>
          <a:p>
            <a:r>
              <a:rPr lang="en-GB" dirty="0"/>
              <a:t>3. Functions </a:t>
            </a:r>
            <a:r>
              <a:rPr lang="en-GB" dirty="0" smtClean="0"/>
              <a:t>(8/8)</a:t>
            </a:r>
            <a:endParaRPr lang="en-SG" dirty="0"/>
          </a:p>
        </p:txBody>
      </p:sp>
      <p:sp>
        <p:nvSpPr>
          <p:cNvPr id="11"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42</a:t>
            </a:fld>
            <a:endParaRPr lang="en-US" sz="1000" dirty="0">
              <a:solidFill>
                <a:srgbClr val="000000"/>
              </a:solidFill>
            </a:endParaRPr>
          </a:p>
        </p:txBody>
      </p:sp>
    </p:spTree>
    <p:extLst>
      <p:ext uri="{BB962C8B-B14F-4D97-AF65-F5344CB8AC3E}">
        <p14:creationId xmlns:p14="http://schemas.microsoft.com/office/powerpoint/2010/main" val="30185870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dissolve">
                                      <p:cBhvr>
                                        <p:cTn id="7" dur="500"/>
                                        <p:tgtEl>
                                          <p:spTgt spid="358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aphicFrame>
        <p:nvGraphicFramePr>
          <p:cNvPr id="2050" name="Object 2"/>
          <p:cNvGraphicFramePr>
            <a:graphicFrameLocks noChangeAspect="1"/>
          </p:cNvGraphicFramePr>
          <p:nvPr>
            <p:extLst>
              <p:ext uri="{D42A27DB-BD31-4B8C-83A1-F6EECF244321}">
                <p14:modId xmlns:p14="http://schemas.microsoft.com/office/powerpoint/2010/main" val="1276869242"/>
              </p:ext>
            </p:extLst>
          </p:nvPr>
        </p:nvGraphicFramePr>
        <p:xfrm>
          <a:off x="2644775" y="2553237"/>
          <a:ext cx="2911475" cy="1039813"/>
        </p:xfrm>
        <a:graphic>
          <a:graphicData uri="http://schemas.openxmlformats.org/presentationml/2006/ole">
            <mc:AlternateContent xmlns:mc="http://schemas.openxmlformats.org/markup-compatibility/2006">
              <mc:Choice xmlns:v="urn:schemas-microsoft-com:vml" Requires="v">
                <p:oleObj spid="_x0000_s87588" name="Equation" r:id="rId4" imgW="1244600" imgH="444500" progId="Equation.3">
                  <p:embed/>
                </p:oleObj>
              </mc:Choice>
              <mc:Fallback>
                <p:oleObj name="Equation" r:id="rId4" imgW="1244600" imgH="444500" progId="Equation.3">
                  <p:embed/>
                  <p:pic>
                    <p:nvPicPr>
                      <p:cNvPr id="0" name="Picture 3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4775" y="2553237"/>
                        <a:ext cx="2911475" cy="1039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GB" dirty="0" smtClean="0"/>
              <a:t>4. </a:t>
            </a:r>
            <a:r>
              <a:rPr lang="en-GB" dirty="0"/>
              <a:t>Exercise </a:t>
            </a:r>
            <a:r>
              <a:rPr lang="en-GB" dirty="0" smtClean="0"/>
              <a:t>#2: Speed of Sound</a:t>
            </a:r>
            <a:endParaRPr lang="en-SG" dirty="0"/>
          </a:p>
        </p:txBody>
      </p:sp>
      <p:sp>
        <p:nvSpPr>
          <p:cNvPr id="3" name="Content Placeholder 2"/>
          <p:cNvSpPr>
            <a:spLocks noGrp="1"/>
          </p:cNvSpPr>
          <p:nvPr>
            <p:ph idx="1"/>
          </p:nvPr>
        </p:nvSpPr>
        <p:spPr>
          <a:xfrm>
            <a:off x="457200" y="1371600"/>
            <a:ext cx="8229600" cy="1200329"/>
          </a:xfrm>
        </p:spPr>
        <p:txBody>
          <a:bodyPr>
            <a:spAutoFit/>
          </a:bodyPr>
          <a:lstStyle/>
          <a:p>
            <a:r>
              <a:rPr lang="en-GB" kern="1200" dirty="0">
                <a:solidFill>
                  <a:schemeClr val="tx1"/>
                </a:solidFill>
              </a:rPr>
              <a:t>Write a program that calculates the speed of sound (</a:t>
            </a:r>
            <a:r>
              <a:rPr lang="en-GB" i="1" kern="1200" dirty="0"/>
              <a:t>a</a:t>
            </a:r>
            <a:r>
              <a:rPr lang="en-GB" kern="1200" dirty="0">
                <a:solidFill>
                  <a:schemeClr val="tx1"/>
                </a:solidFill>
              </a:rPr>
              <a:t>) in air of a given temperature </a:t>
            </a:r>
            <a:r>
              <a:rPr lang="en-GB" i="1" kern="1200" dirty="0"/>
              <a:t>T </a:t>
            </a:r>
            <a:r>
              <a:rPr lang="en-GB" kern="1200" dirty="0" smtClean="0"/>
              <a:t>(</a:t>
            </a:r>
            <a:r>
              <a:rPr lang="en-GB" baseline="30000" dirty="0" err="1"/>
              <a:t>o</a:t>
            </a:r>
            <a:r>
              <a:rPr lang="en-GB" kern="1200" dirty="0" err="1" smtClean="0"/>
              <a:t>F</a:t>
            </a:r>
            <a:r>
              <a:rPr lang="en-GB" kern="1200" dirty="0"/>
              <a:t>)</a:t>
            </a:r>
            <a:r>
              <a:rPr lang="en-GB" kern="1200" dirty="0">
                <a:solidFill>
                  <a:schemeClr val="tx1"/>
                </a:solidFill>
              </a:rPr>
              <a:t>. Formula to compute the speed </a:t>
            </a:r>
            <a:r>
              <a:rPr lang="en-GB" i="1" kern="1200" dirty="0"/>
              <a:t>a</a:t>
            </a:r>
            <a:r>
              <a:rPr lang="en-GB" kern="1200" dirty="0">
                <a:solidFill>
                  <a:schemeClr val="tx1"/>
                </a:solidFill>
              </a:rPr>
              <a:t> in </a:t>
            </a:r>
            <a:r>
              <a:rPr lang="en-GB" kern="1200" dirty="0" err="1">
                <a:solidFill>
                  <a:schemeClr val="tx1"/>
                </a:solidFill>
              </a:rPr>
              <a:t>ft</a:t>
            </a:r>
            <a:r>
              <a:rPr lang="en-GB" kern="1200" dirty="0">
                <a:solidFill>
                  <a:schemeClr val="tx1"/>
                </a:solidFill>
              </a:rPr>
              <a:t>/sec:</a:t>
            </a:r>
            <a:endParaRPr lang="en-SG" kern="1200" dirty="0">
              <a:solidFill>
                <a:schemeClr val="tx1"/>
              </a:solidFill>
            </a:endParaRPr>
          </a:p>
        </p:txBody>
      </p:sp>
      <p:sp>
        <p:nvSpPr>
          <p:cNvPr id="11" name="Content Placeholder 2"/>
          <p:cNvSpPr txBox="1">
            <a:spLocks/>
          </p:cNvSpPr>
          <p:nvPr/>
        </p:nvSpPr>
        <p:spPr bwMode="auto">
          <a:xfrm>
            <a:off x="453486" y="3722072"/>
            <a:ext cx="8229600" cy="24560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SG" dirty="0" smtClean="0">
                <a:solidFill>
                  <a:schemeClr val="tx1"/>
                </a:solidFill>
              </a:rPr>
              <a:t>(</a:t>
            </a:r>
            <a:r>
              <a:rPr lang="en-SG" dirty="0" smtClean="0">
                <a:solidFill>
                  <a:srgbClr val="FF0000"/>
                </a:solidFill>
              </a:rPr>
              <a:t>This is a true story</a:t>
            </a:r>
            <a:r>
              <a:rPr lang="en-SG" dirty="0" smtClean="0">
                <a:solidFill>
                  <a:schemeClr val="tx1"/>
                </a:solidFill>
              </a:rPr>
              <a:t>) Being </a:t>
            </a:r>
            <a:r>
              <a:rPr lang="en-SG" dirty="0">
                <a:solidFill>
                  <a:schemeClr val="tx1"/>
                </a:solidFill>
              </a:rPr>
              <a:t>unable to correct compilation </a:t>
            </a:r>
            <a:r>
              <a:rPr lang="en-SG" dirty="0" smtClean="0">
                <a:solidFill>
                  <a:schemeClr val="tx1"/>
                </a:solidFill>
              </a:rPr>
              <a:t>errors, one </a:t>
            </a:r>
            <a:r>
              <a:rPr lang="en-SG" dirty="0">
                <a:solidFill>
                  <a:schemeClr val="tx1"/>
                </a:solidFill>
              </a:rPr>
              <a:t>of </a:t>
            </a:r>
            <a:r>
              <a:rPr lang="en-SG" dirty="0" smtClean="0">
                <a:solidFill>
                  <a:schemeClr val="tx1"/>
                </a:solidFill>
              </a:rPr>
              <a:t>the students </a:t>
            </a:r>
            <a:r>
              <a:rPr lang="en-SG" dirty="0">
                <a:solidFill>
                  <a:schemeClr val="tx1"/>
                </a:solidFill>
              </a:rPr>
              <a:t>sent me </a:t>
            </a:r>
            <a:r>
              <a:rPr lang="en-SG" dirty="0" smtClean="0">
                <a:solidFill>
                  <a:schemeClr val="tx1"/>
                </a:solidFill>
              </a:rPr>
              <a:t>his code, which can be downloaded as follows:</a:t>
            </a:r>
          </a:p>
          <a:p>
            <a:endParaRPr lang="en-US" dirty="0">
              <a:solidFill>
                <a:schemeClr val="tx1"/>
              </a:solidFill>
            </a:endParaRPr>
          </a:p>
          <a:p>
            <a:r>
              <a:rPr lang="en-GB" kern="0" dirty="0"/>
              <a:t>Help your friend by trying to understand his code, </a:t>
            </a:r>
            <a:r>
              <a:rPr lang="en-GB" kern="0" dirty="0" smtClean="0"/>
              <a:t>and modifying </a:t>
            </a:r>
            <a:r>
              <a:rPr lang="en-GB" kern="0" dirty="0"/>
              <a:t>it until it is error-free.</a:t>
            </a:r>
            <a:endParaRPr lang="en-SG" dirty="0">
              <a:solidFill>
                <a:schemeClr val="tx1"/>
              </a:solidFill>
            </a:endParaRPr>
          </a:p>
        </p:txBody>
      </p:sp>
      <p:sp>
        <p:nvSpPr>
          <p:cNvPr id="12" name="TextBox 16"/>
          <p:cNvSpPr txBox="1"/>
          <p:nvPr/>
        </p:nvSpPr>
        <p:spPr>
          <a:xfrm>
            <a:off x="1361891" y="4911365"/>
            <a:ext cx="5974574" cy="369332"/>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1800" b="1">
                <a:solidFill>
                  <a:schemeClr val="dk1"/>
                </a:solidFill>
                <a:latin typeface="Courier New" pitchFamily="49" charset="0"/>
                <a:cs typeface="Courier New" pitchFamily="49" charset="0"/>
              </a:defRPr>
            </a:lvl1pPr>
            <a:lvl2pPr>
              <a:defRPr>
                <a:solidFill>
                  <a:schemeClr val="dk1"/>
                </a:solidFill>
                <a:latin typeface="+mn-lt"/>
                <a:cs typeface="+mn-cs"/>
              </a:defRPr>
            </a:lvl2pPr>
            <a:lvl3pPr>
              <a:defRPr>
                <a:solidFill>
                  <a:schemeClr val="dk1"/>
                </a:solidFill>
                <a:latin typeface="+mn-lt"/>
                <a:cs typeface="+mn-cs"/>
              </a:defRPr>
            </a:lvl3pPr>
            <a:lvl4pPr>
              <a:defRPr>
                <a:solidFill>
                  <a:schemeClr val="dk1"/>
                </a:solidFill>
                <a:latin typeface="+mn-lt"/>
                <a:cs typeface="+mn-cs"/>
              </a:defRPr>
            </a:lvl4pPr>
            <a:lvl5pPr>
              <a:defRPr>
                <a:solidFill>
                  <a:schemeClr val="dk1"/>
                </a:solidFill>
                <a:latin typeface="+mn-lt"/>
                <a:cs typeface="+mn-cs"/>
              </a:defRPr>
            </a:lvl5pPr>
            <a:lvl6pPr>
              <a:defRPr>
                <a:solidFill>
                  <a:schemeClr val="dk1"/>
                </a:solidFill>
                <a:latin typeface="+mn-lt"/>
                <a:cs typeface="+mn-cs"/>
              </a:defRPr>
            </a:lvl6pPr>
            <a:lvl7pPr>
              <a:defRPr>
                <a:solidFill>
                  <a:schemeClr val="dk1"/>
                </a:solidFill>
                <a:latin typeface="+mn-lt"/>
                <a:cs typeface="+mn-cs"/>
              </a:defRPr>
            </a:lvl7pPr>
            <a:lvl8pPr>
              <a:defRPr>
                <a:solidFill>
                  <a:schemeClr val="dk1"/>
                </a:solidFill>
                <a:latin typeface="+mn-lt"/>
                <a:cs typeface="+mn-cs"/>
              </a:defRPr>
            </a:lvl8pPr>
            <a:lvl9pPr>
              <a:defRPr>
                <a:solidFill>
                  <a:schemeClr val="dk1"/>
                </a:solidFill>
                <a:latin typeface="+mn-lt"/>
                <a:cs typeface="+mn-cs"/>
              </a:defRPr>
            </a:lvl9pPr>
          </a:lstStyle>
          <a:p>
            <a:r>
              <a:rPr lang="en-US" dirty="0" err="1"/>
              <a:t>cp</a:t>
            </a:r>
            <a:r>
              <a:rPr lang="en-US" dirty="0"/>
              <a:t> </a:t>
            </a:r>
            <a:r>
              <a:rPr lang="en-US" dirty="0" smtClean="0"/>
              <a:t>~cs1010/lecture/Week2_SpeedOfSound.c </a:t>
            </a:r>
            <a:r>
              <a:rPr lang="en-US" dirty="0"/>
              <a:t>.</a:t>
            </a:r>
          </a:p>
        </p:txBody>
      </p:sp>
      <p:sp>
        <p:nvSpPr>
          <p:cNvPr id="10"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43</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dissolve">
                                      <p:cBhvr>
                                        <p:cTn id="11" dur="500"/>
                                        <p:tgtEl>
                                          <p:spTgt spid="205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dissolve">
                                      <p:cBhvr>
                                        <p:cTn id="16" dur="500"/>
                                        <p:tgtEl>
                                          <p:spTgt spid="11">
                                            <p:txEl>
                                              <p:pRg st="0" end="0"/>
                                            </p:txEl>
                                          </p:spTgt>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dissolve">
                                      <p:cBhvr>
                                        <p:cTn id="25"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381000"/>
            <a:ext cx="8382000" cy="838200"/>
          </a:xfrm>
        </p:spPr>
        <p:txBody>
          <a:bodyPr/>
          <a:lstStyle/>
          <a:p>
            <a:pPr eaLnBrk="1" hangingPunct="1"/>
            <a:r>
              <a:rPr lang="en-GB" sz="4000" smtClean="0">
                <a:solidFill>
                  <a:srgbClr val="9933FF"/>
                </a:solidFill>
                <a:latin typeface="Garamond" pitchFamily="18" charset="0"/>
              </a:rPr>
              <a:t>Summary for Today</a:t>
            </a:r>
            <a:endParaRPr lang="en-GB" sz="4800" smtClean="0">
              <a:solidFill>
                <a:srgbClr val="9933FF"/>
              </a:solidFill>
              <a:latin typeface="Garamond" pitchFamily="18" charset="0"/>
            </a:endParaRPr>
          </a:p>
        </p:txBody>
      </p:sp>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Content Placeholder 2"/>
          <p:cNvSpPr>
            <a:spLocks noGrp="1"/>
          </p:cNvSpPr>
          <p:nvPr>
            <p:ph idx="1"/>
          </p:nvPr>
        </p:nvSpPr>
        <p:spPr>
          <a:xfrm>
            <a:off x="457200" y="1371600"/>
            <a:ext cx="8229600" cy="4539704"/>
          </a:xfrm>
        </p:spPr>
        <p:txBody>
          <a:bodyPr>
            <a:spAutoFit/>
          </a:bodyPr>
          <a:lstStyle/>
          <a:p>
            <a:pPr>
              <a:spcBef>
                <a:spcPts val="1200"/>
              </a:spcBef>
            </a:pPr>
            <a:r>
              <a:rPr lang="en-SG" sz="3200" dirty="0">
                <a:solidFill>
                  <a:srgbClr val="C00000"/>
                </a:solidFill>
                <a:cs typeface="Arial" charset="0"/>
              </a:rPr>
              <a:t>Today’s most important </a:t>
            </a:r>
            <a:r>
              <a:rPr lang="en-SG" sz="3200" dirty="0" smtClean="0">
                <a:solidFill>
                  <a:srgbClr val="C00000"/>
                </a:solidFill>
                <a:cs typeface="Arial" charset="0"/>
              </a:rPr>
              <a:t>lessons</a:t>
            </a:r>
          </a:p>
          <a:p>
            <a:pPr lvl="1">
              <a:spcBef>
                <a:spcPts val="600"/>
              </a:spcBef>
              <a:buFont typeface="Wingdings" pitchFamily="2" charset="2"/>
              <a:buChar char="q"/>
            </a:pPr>
            <a:r>
              <a:rPr lang="en-US" sz="2400" dirty="0">
                <a:solidFill>
                  <a:srgbClr val="0000FF"/>
                </a:solidFill>
              </a:rPr>
              <a:t>Program </a:t>
            </a:r>
            <a:r>
              <a:rPr lang="en-US" sz="2400" dirty="0" smtClean="0">
                <a:solidFill>
                  <a:srgbClr val="0000FF"/>
                </a:solidFill>
              </a:rPr>
              <a:t>structure</a:t>
            </a:r>
          </a:p>
          <a:p>
            <a:pPr lvl="1">
              <a:spcBef>
                <a:spcPts val="600"/>
              </a:spcBef>
              <a:buFont typeface="Wingdings" pitchFamily="2" charset="2"/>
              <a:buChar char="q"/>
            </a:pPr>
            <a:r>
              <a:rPr lang="en-US" sz="2400" dirty="0">
                <a:solidFill>
                  <a:srgbClr val="0000FF"/>
                </a:solidFill>
              </a:rPr>
              <a:t>Arithmetic operations: </a:t>
            </a:r>
            <a:r>
              <a:rPr lang="en-US" sz="2400" dirty="0" smtClean="0">
                <a:solidFill>
                  <a:srgbClr val="0000FF"/>
                </a:solidFill>
              </a:rPr>
              <a:t>integer division, mixed </a:t>
            </a:r>
            <a:r>
              <a:rPr lang="en-US" sz="2400" dirty="0">
                <a:solidFill>
                  <a:srgbClr val="0000FF"/>
                </a:solidFill>
              </a:rPr>
              <a:t>types, </a:t>
            </a:r>
            <a:r>
              <a:rPr lang="en-US" sz="2400" dirty="0" smtClean="0">
                <a:solidFill>
                  <a:srgbClr val="0000FF"/>
                </a:solidFill>
              </a:rPr>
              <a:t>type casting</a:t>
            </a:r>
          </a:p>
          <a:p>
            <a:pPr lvl="1">
              <a:spcBef>
                <a:spcPts val="600"/>
              </a:spcBef>
              <a:buFont typeface="Wingdings" pitchFamily="2" charset="2"/>
              <a:buChar char="q"/>
            </a:pPr>
            <a:r>
              <a:rPr lang="en-US" sz="2400" dirty="0" smtClean="0">
                <a:solidFill>
                  <a:srgbClr val="0000FF"/>
                </a:solidFill>
              </a:rPr>
              <a:t>Top-down design for problem solving: divide and conquer</a:t>
            </a:r>
          </a:p>
          <a:p>
            <a:pPr lvl="1">
              <a:spcBef>
                <a:spcPts val="600"/>
              </a:spcBef>
              <a:buFont typeface="Wingdings" pitchFamily="2" charset="2"/>
              <a:buChar char="q"/>
            </a:pPr>
            <a:r>
              <a:rPr lang="en-US" sz="2400" dirty="0" smtClean="0">
                <a:solidFill>
                  <a:srgbClr val="0000FF"/>
                </a:solidFill>
              </a:rPr>
              <a:t>Modular programming: functions</a:t>
            </a:r>
          </a:p>
          <a:p>
            <a:pPr lvl="1">
              <a:spcBef>
                <a:spcPts val="600"/>
              </a:spcBef>
              <a:buFont typeface="Wingdings" pitchFamily="2" charset="2"/>
              <a:buChar char="q"/>
            </a:pPr>
            <a:r>
              <a:rPr lang="en-US" sz="2400" dirty="0">
                <a:solidFill>
                  <a:srgbClr val="0000FF"/>
                </a:solidFill>
              </a:rPr>
              <a:t>Acquaintance with </a:t>
            </a:r>
            <a:r>
              <a:rPr lang="en-US" sz="2400" dirty="0" smtClean="0">
                <a:solidFill>
                  <a:srgbClr val="0000FF"/>
                </a:solidFill>
              </a:rPr>
              <a:t>C language library functions</a:t>
            </a:r>
          </a:p>
          <a:p>
            <a:pPr lvl="2">
              <a:spcBef>
                <a:spcPts val="600"/>
              </a:spcBef>
              <a:buFont typeface="Wingdings" pitchFamily="2" charset="2"/>
              <a:buChar char="v"/>
            </a:pPr>
            <a:r>
              <a:rPr lang="en-US" sz="2200" dirty="0" smtClean="0">
                <a:latin typeface="Calibri" pitchFamily="34" charset="0"/>
                <a:cs typeface="Calibri" pitchFamily="34" charset="0"/>
              </a:rPr>
              <a:t>printf</a:t>
            </a:r>
            <a:r>
              <a:rPr lang="en-US" sz="2200" dirty="0" smtClean="0"/>
              <a:t>, </a:t>
            </a:r>
            <a:r>
              <a:rPr lang="en-US" sz="2200" dirty="0" err="1">
                <a:latin typeface="Calibri" pitchFamily="34" charset="0"/>
                <a:cs typeface="Calibri" pitchFamily="34" charset="0"/>
              </a:rPr>
              <a:t>scanf</a:t>
            </a:r>
            <a:endParaRPr lang="en-US" sz="2200" dirty="0">
              <a:latin typeface="Calibri" pitchFamily="34" charset="0"/>
              <a:cs typeface="Calibri" pitchFamily="34" charset="0"/>
            </a:endParaRPr>
          </a:p>
          <a:p>
            <a:pPr lvl="2">
              <a:spcBef>
                <a:spcPts val="600"/>
              </a:spcBef>
              <a:buFont typeface="Wingdings" pitchFamily="2" charset="2"/>
              <a:buChar char="v"/>
            </a:pPr>
            <a:r>
              <a:rPr lang="en-US" sz="2200" dirty="0" err="1">
                <a:latin typeface="Calibri" pitchFamily="34" charset="0"/>
                <a:cs typeface="Calibri" pitchFamily="34" charset="0"/>
              </a:rPr>
              <a:t>pow</a:t>
            </a:r>
            <a:r>
              <a:rPr lang="en-US" sz="2200" dirty="0" smtClean="0"/>
              <a:t>, </a:t>
            </a:r>
            <a:r>
              <a:rPr lang="en-US" sz="2200" dirty="0" err="1">
                <a:latin typeface="Calibri" pitchFamily="34" charset="0"/>
                <a:cs typeface="Calibri" pitchFamily="34" charset="0"/>
              </a:rPr>
              <a:t>sqrt</a:t>
            </a:r>
            <a:endParaRPr lang="en-SG" sz="2200" dirty="0">
              <a:latin typeface="Calibri" pitchFamily="34" charset="0"/>
              <a:cs typeface="Calibri" pitchFamily="34" charset="0"/>
            </a:endParaRPr>
          </a:p>
        </p:txBody>
      </p:sp>
      <p:sp>
        <p:nvSpPr>
          <p:cNvPr id="8"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44</a:t>
            </a:fld>
            <a:endParaRPr lang="en-US" sz="1000" dirty="0">
              <a:solidFill>
                <a:srgbClr val="000000"/>
              </a:solidFill>
            </a:endParaRPr>
          </a:p>
        </p:txBody>
      </p:sp>
      <p:pic>
        <p:nvPicPr>
          <p:cNvPr id="6" name="Picture 6" descr="youngboyreading.jpg"/>
          <p:cNvPicPr>
            <a:picLocks noChangeAspect="1"/>
          </p:cNvPicPr>
          <p:nvPr/>
        </p:nvPicPr>
        <p:blipFill>
          <a:blip r:embed="rId3" cstate="print"/>
          <a:srcRect/>
          <a:stretch>
            <a:fillRect/>
          </a:stretch>
        </p:blipFill>
        <p:spPr bwMode="auto">
          <a:xfrm>
            <a:off x="7506586" y="4792821"/>
            <a:ext cx="1362777" cy="157637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45059" name="Rectangle 7"/>
          <p:cNvSpPr>
            <a:spLocks noChangeArrowheads="1"/>
          </p:cNvSpPr>
          <p:nvPr/>
        </p:nvSpPr>
        <p:spPr bwMode="auto">
          <a:xfrm>
            <a:off x="4038600" y="1981200"/>
            <a:ext cx="4495800" cy="4191000"/>
          </a:xfrm>
          <a:prstGeom prst="rect">
            <a:avLst/>
          </a:prstGeom>
          <a:noFill/>
          <a:ln w="9525">
            <a:noFill/>
            <a:miter lim="800000"/>
            <a:headEnd/>
            <a:tailEnd/>
          </a:ln>
        </p:spPr>
        <p:txBody>
          <a:bodyPr/>
          <a:lstStyle/>
          <a:p>
            <a:pPr marL="342900" indent="-342900">
              <a:spcBef>
                <a:spcPct val="20000"/>
              </a:spcBef>
              <a:spcAft>
                <a:spcPct val="40000"/>
              </a:spcAft>
              <a:buClr>
                <a:schemeClr val="bg2"/>
              </a:buClr>
              <a:buSzPct val="75000"/>
              <a:buFont typeface="Wingdings" pitchFamily="2" charset="2"/>
              <a:buChar char="n"/>
            </a:pPr>
            <a:endParaRPr lang="en-SG" sz="2800" b="1" baseline="30000">
              <a:solidFill>
                <a:srgbClr val="800000"/>
              </a:solidFill>
            </a:endParaRPr>
          </a:p>
        </p:txBody>
      </p:sp>
      <p:sp>
        <p:nvSpPr>
          <p:cNvPr id="2" name="Title 1"/>
          <p:cNvSpPr>
            <a:spLocks noGrp="1"/>
          </p:cNvSpPr>
          <p:nvPr>
            <p:ph type="title"/>
          </p:nvPr>
        </p:nvSpPr>
        <p:spPr/>
        <p:txBody>
          <a:bodyPr/>
          <a:lstStyle/>
          <a:p>
            <a:r>
              <a:rPr lang="en-GB" dirty="0" smtClean="0"/>
              <a:t>Reminder</a:t>
            </a:r>
            <a:endParaRPr lang="en-SG" dirty="0"/>
          </a:p>
        </p:txBody>
      </p:sp>
      <p:sp>
        <p:nvSpPr>
          <p:cNvPr id="9" name="Content Placeholder 2"/>
          <p:cNvSpPr>
            <a:spLocks noGrp="1"/>
          </p:cNvSpPr>
          <p:nvPr>
            <p:ph idx="1"/>
          </p:nvPr>
        </p:nvSpPr>
        <p:spPr>
          <a:xfrm>
            <a:off x="457200" y="1371600"/>
            <a:ext cx="8229600" cy="4878259"/>
          </a:xfrm>
        </p:spPr>
        <p:txBody>
          <a:bodyPr>
            <a:spAutoFit/>
          </a:bodyPr>
          <a:lstStyle/>
          <a:p>
            <a:pPr>
              <a:spcBef>
                <a:spcPts val="1200"/>
              </a:spcBef>
            </a:pPr>
            <a:r>
              <a:rPr lang="en-US" sz="2800" dirty="0" smtClean="0">
                <a:solidFill>
                  <a:srgbClr val="C00000"/>
                </a:solidFill>
                <a:cs typeface="Arial" charset="0"/>
              </a:rPr>
              <a:t>Our first discussion session is on this Friday</a:t>
            </a:r>
          </a:p>
          <a:p>
            <a:pPr lvl="1">
              <a:spcBef>
                <a:spcPts val="900"/>
              </a:spcBef>
              <a:buFont typeface="Wingdings" pitchFamily="2" charset="2"/>
              <a:buChar char="q"/>
            </a:pPr>
            <a:r>
              <a:rPr lang="en-US" dirty="0" smtClean="0"/>
              <a:t>No attendance taken</a:t>
            </a:r>
          </a:p>
          <a:p>
            <a:pPr lvl="1">
              <a:spcBef>
                <a:spcPts val="900"/>
              </a:spcBef>
              <a:buFont typeface="Wingdings" pitchFamily="2" charset="2"/>
              <a:buChar char="q"/>
            </a:pPr>
            <a:r>
              <a:rPr lang="en-US" dirty="0" smtClean="0"/>
              <a:t>You may join any group if haven’t fixed a group yet.</a:t>
            </a:r>
          </a:p>
          <a:p>
            <a:pPr lvl="1">
              <a:spcBef>
                <a:spcPts val="600"/>
              </a:spcBef>
              <a:buFont typeface="Wingdings" pitchFamily="2" charset="2"/>
              <a:buChar char="q"/>
            </a:pPr>
            <a:endParaRPr lang="en-SG" sz="2200" dirty="0" smtClean="0"/>
          </a:p>
          <a:p>
            <a:pPr>
              <a:spcBef>
                <a:spcPts val="1200"/>
              </a:spcBef>
            </a:pPr>
            <a:r>
              <a:rPr lang="en-SG" sz="2800" dirty="0" smtClean="0">
                <a:solidFill>
                  <a:srgbClr val="C00000"/>
                </a:solidFill>
                <a:cs typeface="Arial" charset="0"/>
              </a:rPr>
              <a:t>Trial </a:t>
            </a:r>
            <a:r>
              <a:rPr lang="en-SG" sz="2800" dirty="0">
                <a:solidFill>
                  <a:srgbClr val="C00000"/>
                </a:solidFill>
                <a:cs typeface="Arial" charset="0"/>
              </a:rPr>
              <a:t>lab </a:t>
            </a:r>
            <a:r>
              <a:rPr lang="en-SG" sz="2800" dirty="0" smtClean="0">
                <a:solidFill>
                  <a:srgbClr val="C00000"/>
                </a:solidFill>
                <a:cs typeface="Arial" charset="0"/>
              </a:rPr>
              <a:t>(lab #0) </a:t>
            </a:r>
            <a:r>
              <a:rPr lang="en-SG" sz="2800" dirty="0" smtClean="0">
                <a:solidFill>
                  <a:schemeClr val="tx1"/>
                </a:solidFill>
                <a:cs typeface="Arial" charset="0"/>
              </a:rPr>
              <a:t>has been released.</a:t>
            </a:r>
          </a:p>
          <a:p>
            <a:pPr lvl="1">
              <a:spcBef>
                <a:spcPts val="900"/>
              </a:spcBef>
              <a:buFont typeface="Wingdings" pitchFamily="2" charset="2"/>
              <a:buChar char="q"/>
            </a:pPr>
            <a:r>
              <a:rPr lang="en-US" dirty="0"/>
              <a:t>Questions:</a:t>
            </a:r>
            <a:r>
              <a:rPr lang="en-US" dirty="0">
                <a:solidFill>
                  <a:srgbClr val="0000FF"/>
                </a:solidFill>
              </a:rPr>
              <a:t> </a:t>
            </a:r>
            <a:r>
              <a:rPr lang="en-US" dirty="0">
                <a:solidFill>
                  <a:srgbClr val="0000FF"/>
                </a:solidFill>
                <a:hlinkClick r:id="rId3"/>
              </a:rPr>
              <a:t>http://</a:t>
            </a:r>
            <a:r>
              <a:rPr lang="en-US" dirty="0" smtClean="0">
                <a:solidFill>
                  <a:srgbClr val="0000FF"/>
                </a:solidFill>
                <a:hlinkClick r:id="rId3"/>
              </a:rPr>
              <a:t>www.comp.nus.edu.sg/~cs1010/lab/lab0.html</a:t>
            </a:r>
            <a:endParaRPr lang="en-US" dirty="0" smtClean="0">
              <a:solidFill>
                <a:srgbClr val="0000FF"/>
              </a:solidFill>
            </a:endParaRPr>
          </a:p>
          <a:p>
            <a:pPr lvl="1">
              <a:spcBef>
                <a:spcPts val="900"/>
              </a:spcBef>
              <a:buFont typeface="Wingdings" pitchFamily="2" charset="2"/>
              <a:buChar char="q"/>
            </a:pPr>
            <a:r>
              <a:rPr lang="en-US" dirty="0"/>
              <a:t>Submit your programs to </a:t>
            </a:r>
            <a:r>
              <a:rPr lang="en-US" dirty="0" err="1" smtClean="0"/>
              <a:t>CodeCrunch</a:t>
            </a:r>
            <a:r>
              <a:rPr lang="en-US" dirty="0" smtClean="0"/>
              <a:t> </a:t>
            </a:r>
            <a:r>
              <a:rPr lang="en-US" dirty="0" smtClean="0">
                <a:hlinkClick r:id="rId4"/>
              </a:rPr>
              <a:t>https</a:t>
            </a:r>
            <a:r>
              <a:rPr lang="en-US" dirty="0">
                <a:hlinkClick r:id="rId4"/>
              </a:rPr>
              <a:t>://codes.comp.nus.edu.sg</a:t>
            </a:r>
            <a:r>
              <a:rPr lang="en-US" dirty="0" smtClean="0">
                <a:hlinkClick r:id="rId4"/>
              </a:rPr>
              <a:t>/</a:t>
            </a:r>
            <a:endParaRPr lang="en-US" dirty="0" smtClean="0"/>
          </a:p>
          <a:p>
            <a:pPr lvl="1">
              <a:spcBef>
                <a:spcPts val="900"/>
              </a:spcBef>
              <a:buFont typeface="Wingdings" pitchFamily="2" charset="2"/>
              <a:buChar char="q"/>
            </a:pPr>
            <a:r>
              <a:rPr lang="en-US" dirty="0" smtClean="0"/>
              <a:t>This </a:t>
            </a:r>
            <a:r>
              <a:rPr lang="en-US" dirty="0"/>
              <a:t>is </a:t>
            </a:r>
            <a:r>
              <a:rPr lang="en-US" dirty="0" smtClean="0"/>
              <a:t>an </a:t>
            </a:r>
            <a:r>
              <a:rPr lang="en-US" dirty="0">
                <a:solidFill>
                  <a:srgbClr val="0000FF"/>
                </a:solidFill>
              </a:rPr>
              <a:t>ungraded</a:t>
            </a:r>
            <a:r>
              <a:rPr lang="en-US" dirty="0" smtClean="0">
                <a:solidFill>
                  <a:srgbClr val="0000FF"/>
                </a:solidFill>
              </a:rPr>
              <a:t> lab</a:t>
            </a:r>
            <a:r>
              <a:rPr lang="en-US" dirty="0"/>
              <a:t>. The </a:t>
            </a:r>
            <a:r>
              <a:rPr lang="en-US" dirty="0" smtClean="0"/>
              <a:t>purpose is for you to </a:t>
            </a:r>
            <a:r>
              <a:rPr lang="en-SG" dirty="0" smtClean="0"/>
              <a:t>familiar </a:t>
            </a:r>
            <a:r>
              <a:rPr lang="en-SG" dirty="0"/>
              <a:t>yourself with </a:t>
            </a:r>
            <a:r>
              <a:rPr lang="en-SG" b="1" dirty="0" smtClean="0"/>
              <a:t>UNIX</a:t>
            </a:r>
            <a:r>
              <a:rPr lang="en-SG" dirty="0" smtClean="0"/>
              <a:t> </a:t>
            </a:r>
            <a:r>
              <a:rPr lang="en-SG" dirty="0"/>
              <a:t>environment, </a:t>
            </a:r>
            <a:r>
              <a:rPr lang="en-SG" b="1" dirty="0"/>
              <a:t>vim</a:t>
            </a:r>
            <a:r>
              <a:rPr lang="en-SG" dirty="0"/>
              <a:t> editor and </a:t>
            </a:r>
            <a:r>
              <a:rPr lang="en-SG" b="1" dirty="0" err="1" smtClean="0"/>
              <a:t>CodeCrunch</a:t>
            </a:r>
            <a:r>
              <a:rPr lang="en-SG" dirty="0"/>
              <a:t> </a:t>
            </a:r>
            <a:r>
              <a:rPr lang="en-SG" dirty="0" smtClean="0"/>
              <a:t>submission</a:t>
            </a:r>
            <a:r>
              <a:rPr lang="en-US" dirty="0" smtClean="0">
                <a:solidFill>
                  <a:srgbClr val="0000FF"/>
                </a:solidFill>
              </a:rPr>
              <a:t>.</a:t>
            </a:r>
          </a:p>
          <a:p>
            <a:pPr lvl="2">
              <a:spcBef>
                <a:spcPts val="300"/>
              </a:spcBef>
              <a:buFont typeface="Wingdings" pitchFamily="2" charset="2"/>
              <a:buChar char="q"/>
            </a:pPr>
            <a:r>
              <a:rPr lang="en-US" dirty="0" smtClean="0"/>
              <a:t>Seek help from your discussion leader (DL) this Friday.</a:t>
            </a:r>
            <a:endParaRPr lang="en-SG" dirty="0"/>
          </a:p>
        </p:txBody>
      </p:sp>
      <p:sp>
        <p:nvSpPr>
          <p:cNvPr id="7"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45</a:t>
            </a:fld>
            <a:endParaRPr lang="en-US" sz="1000" dirty="0">
              <a:solidFill>
                <a:srgbClr val="000000"/>
              </a:solidFill>
            </a:endParaRPr>
          </a:p>
        </p:txBody>
      </p:sp>
      <p:pic>
        <p:nvPicPr>
          <p:cNvPr id="10" name="Picture 8" descr="C:\Users\zlf\AppData\Local\Microsoft\Windows\Temporary Internet Files\Content.IE5\MVM596VG\MP900385257[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8434" y="104223"/>
            <a:ext cx="1848758" cy="1320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106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dissolve">
                                      <p:cBhvr>
                                        <p:cTn id="10" dur="500"/>
                                        <p:tgtEl>
                                          <p:spTgt spid="9">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dissolve">
                                      <p:cBhvr>
                                        <p:cTn id="13" dur="500"/>
                                        <p:tgtEl>
                                          <p:spTgt spid="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dissolve">
                                      <p:cBhvr>
                                        <p:cTn id="18" dur="500"/>
                                        <p:tgtEl>
                                          <p:spTgt spid="9">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dissolve">
                                      <p:cBhvr>
                                        <p:cTn id="21" dur="500"/>
                                        <p:tgtEl>
                                          <p:spTgt spid="9">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dissolve">
                                      <p:cBhvr>
                                        <p:cTn id="24" dur="500"/>
                                        <p:tgtEl>
                                          <p:spTgt spid="9">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dissolve">
                                      <p:cBhvr>
                                        <p:cTn id="27" dur="500"/>
                                        <p:tgtEl>
                                          <p:spTgt spid="9">
                                            <p:txEl>
                                              <p:pRg st="7" end="7"/>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dissolve">
                                      <p:cBhvr>
                                        <p:cTn id="30"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73163" y="2824163"/>
            <a:ext cx="6751637" cy="1143000"/>
          </a:xfrm>
        </p:spPr>
        <p:txBody>
          <a:bodyPr/>
          <a:lstStyle/>
          <a:p>
            <a:pPr algn="ctr" eaLnBrk="1" hangingPunct="1"/>
            <a:r>
              <a:rPr lang="en-GB" smtClean="0">
                <a:solidFill>
                  <a:srgbClr val="9933FF"/>
                </a:solidFill>
                <a:latin typeface="Garamond" pitchFamily="18" charset="0"/>
              </a:rPr>
              <a:t>End of File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82625" y="4913698"/>
            <a:ext cx="7205663" cy="1548000"/>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a:spAutoFit/>
          </a:bodyPr>
          <a:lstStyle/>
          <a:p>
            <a:r>
              <a:rPr lang="en-US" dirty="0">
                <a:solidFill>
                  <a:schemeClr val="bg1">
                    <a:lumMod val="50000"/>
                  </a:schemeClr>
                </a:solidFill>
                <a:effectLst>
                  <a:outerShdw blurRad="50800" dist="38100" dir="2700000" algn="tl" rotWithShape="0">
                    <a:prstClr val="black">
                      <a:alpha val="40000"/>
                    </a:prstClr>
                  </a:outerShdw>
                </a:effectLst>
              </a:rPr>
              <a:t>Another version:</a:t>
            </a:r>
          </a:p>
          <a:p>
            <a:pPr marL="185738" lvl="2">
              <a:buSzPct val="60000"/>
              <a:buFont typeface="Wingdings" pitchFamily="2" charset="2"/>
              <a:buNone/>
            </a:pPr>
            <a:endParaRPr lang="en-US" sz="1400" b="1" dirty="0">
              <a:solidFill>
                <a:srgbClr val="0000FF"/>
              </a:solidFill>
              <a:latin typeface="Courier New" pitchFamily="49" charset="0"/>
              <a:cs typeface="Courier New" pitchFamily="49" charset="0"/>
            </a:endParaRPr>
          </a:p>
          <a:p>
            <a:pPr marL="185738" lvl="2">
              <a:buSzPct val="60000"/>
              <a:buFont typeface="Wingdings" pitchFamily="2" charset="2"/>
              <a:buNone/>
            </a:pPr>
            <a:endParaRPr lang="en-US" sz="1400" b="1" dirty="0">
              <a:solidFill>
                <a:srgbClr val="0000FF"/>
              </a:solidFill>
              <a:latin typeface="Courier New" pitchFamily="49" charset="0"/>
              <a:cs typeface="Courier New" pitchFamily="49" charset="0"/>
            </a:endParaRPr>
          </a:p>
          <a:p>
            <a:pPr marL="185738" lvl="2">
              <a:buSzPct val="60000"/>
              <a:buFont typeface="Wingdings" pitchFamily="2" charset="2"/>
              <a:buNone/>
            </a:pPr>
            <a:endParaRPr lang="en-US" sz="1400" b="1" dirty="0">
              <a:solidFill>
                <a:srgbClr val="0000FF"/>
              </a:solidFill>
              <a:latin typeface="Courier New" pitchFamily="49" charset="0"/>
              <a:cs typeface="Courier New" pitchFamily="49" charset="0"/>
            </a:endParaRPr>
          </a:p>
          <a:p>
            <a:pPr marL="185738" lvl="2">
              <a:buSzPct val="60000"/>
              <a:buFont typeface="Wingdings" pitchFamily="2" charset="2"/>
              <a:buNone/>
            </a:pPr>
            <a:endParaRPr lang="en-US" sz="1400" b="1" dirty="0">
              <a:solidFill>
                <a:srgbClr val="0000FF"/>
              </a:solidFill>
              <a:latin typeface="Courier New" pitchFamily="49" charset="0"/>
              <a:cs typeface="Courier New" pitchFamily="49" charset="0"/>
            </a:endParaRPr>
          </a:p>
          <a:p>
            <a:pPr marL="185738" lvl="2">
              <a:buSzPct val="60000"/>
              <a:buFont typeface="Wingdings" pitchFamily="2" charset="2"/>
              <a:buNone/>
            </a:pPr>
            <a:endParaRPr lang="en-US" sz="1400" b="1" dirty="0">
              <a:solidFill>
                <a:srgbClr val="0000FF"/>
              </a:solidFill>
              <a:latin typeface="Courier New" pitchFamily="49" charset="0"/>
              <a:cs typeface="Courier New" pitchFamily="49" charset="0"/>
            </a:endParaRPr>
          </a:p>
        </p:txBody>
      </p:sp>
      <p:pic>
        <p:nvPicPr>
          <p:cNvPr id="28682" name="Picture 10"/>
          <p:cNvPicPr>
            <a:picLocks noChangeAspect="1" noChangeArrowheads="1"/>
          </p:cNvPicPr>
          <p:nvPr/>
        </p:nvPicPr>
        <p:blipFill>
          <a:blip r:embed="rId3" cstate="print"/>
          <a:srcRect/>
          <a:stretch>
            <a:fillRect/>
          </a:stretch>
        </p:blipFill>
        <p:spPr bwMode="auto">
          <a:xfrm>
            <a:off x="852488" y="5256790"/>
            <a:ext cx="6850062" cy="1131888"/>
          </a:xfrm>
          <a:prstGeom prst="rect">
            <a:avLst/>
          </a:prstGeom>
          <a:noFill/>
          <a:ln w="9525">
            <a:noFill/>
            <a:miter lim="800000"/>
            <a:headEnd/>
            <a:tailEnd/>
          </a:ln>
        </p:spPr>
      </p:pic>
      <p:sp>
        <p:nvSpPr>
          <p:cNvPr id="1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 name="TextBox 5"/>
          <p:cNvSpPr txBox="1"/>
          <p:nvPr/>
        </p:nvSpPr>
        <p:spPr>
          <a:xfrm>
            <a:off x="681038" y="2840423"/>
            <a:ext cx="7180262" cy="2032000"/>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a:spAutoFit/>
          </a:bodyPr>
          <a:lstStyle/>
          <a:p>
            <a:r>
              <a:rPr lang="en-US" dirty="0">
                <a:solidFill>
                  <a:schemeClr val="bg1">
                    <a:lumMod val="50000"/>
                  </a:schemeClr>
                </a:solidFill>
                <a:effectLst>
                  <a:outerShdw blurRad="50800" dist="38100" dir="2700000" algn="tl" rotWithShape="0">
                    <a:prstClr val="black">
                      <a:alpha val="40000"/>
                    </a:prstClr>
                  </a:outerShdw>
                </a:effectLst>
              </a:rPr>
              <a:t>One version:</a:t>
            </a: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r>
              <a:rPr lang="en-US" dirty="0">
                <a:solidFill>
                  <a:srgbClr val="000000"/>
                </a:solidFill>
              </a:rPr>
              <a:t/>
            </a:r>
            <a:br>
              <a:rPr lang="en-US" dirty="0">
                <a:solidFill>
                  <a:srgbClr val="000000"/>
                </a:solidFill>
              </a:rPr>
            </a:br>
            <a:endParaRPr lang="en-US" dirty="0">
              <a:solidFill>
                <a:srgbClr val="000000"/>
              </a:solidFill>
            </a:endParaRPr>
          </a:p>
        </p:txBody>
      </p:sp>
      <p:pic>
        <p:nvPicPr>
          <p:cNvPr id="28681" name="Picture 9"/>
          <p:cNvPicPr>
            <a:picLocks noChangeAspect="1" noChangeArrowheads="1"/>
          </p:cNvPicPr>
          <p:nvPr/>
        </p:nvPicPr>
        <p:blipFill>
          <a:blip r:embed="rId4" cstate="print"/>
          <a:srcRect/>
          <a:stretch>
            <a:fillRect/>
          </a:stretch>
        </p:blipFill>
        <p:spPr bwMode="auto">
          <a:xfrm>
            <a:off x="839788" y="3196023"/>
            <a:ext cx="6823075" cy="1587500"/>
          </a:xfrm>
          <a:prstGeom prst="rect">
            <a:avLst/>
          </a:prstGeom>
          <a:noFill/>
          <a:ln w="9525">
            <a:noFill/>
            <a:miter lim="800000"/>
            <a:headEnd/>
            <a:tailEnd/>
          </a:ln>
        </p:spPr>
      </p:pic>
      <p:sp>
        <p:nvSpPr>
          <p:cNvPr id="8" name="TextBox 7"/>
          <p:cNvSpPr txBox="1"/>
          <p:nvPr/>
        </p:nvSpPr>
        <p:spPr>
          <a:xfrm>
            <a:off x="4465579" y="3062237"/>
            <a:ext cx="4109709" cy="830997"/>
          </a:xfrm>
          <a:prstGeom prst="rect">
            <a:avLst/>
          </a:prstGeom>
          <a:solidFill>
            <a:srgbClr val="FFFFCC"/>
          </a:solidFill>
        </p:spPr>
        <p:style>
          <a:lnRef idx="2">
            <a:schemeClr val="accent1"/>
          </a:lnRef>
          <a:fillRef idx="1">
            <a:schemeClr val="lt1"/>
          </a:fillRef>
          <a:effectRef idx="0">
            <a:schemeClr val="accent1"/>
          </a:effectRef>
          <a:fontRef idx="minor">
            <a:schemeClr val="dk1"/>
          </a:fontRef>
        </p:style>
        <p:txBody>
          <a:bodyPr wrap="square">
            <a:spAutoFit/>
          </a:bodyPr>
          <a:lstStyle/>
          <a:p>
            <a:pPr marL="177800" lvl="2">
              <a:buSzPct val="120000"/>
              <a:buFont typeface="Wingdings" pitchFamily="2" charset="2"/>
              <a:buNone/>
              <a:defRPr/>
            </a:pPr>
            <a:r>
              <a:rPr lang="en-US" sz="1600" dirty="0"/>
              <a:t>“</a:t>
            </a:r>
            <a:r>
              <a:rPr lang="en-US" sz="1600" dirty="0">
                <a:solidFill>
                  <a:srgbClr val="0000FF"/>
                </a:solidFill>
              </a:rPr>
              <a:t>age</a:t>
            </a:r>
            <a:r>
              <a:rPr lang="en-US" sz="1600" dirty="0"/>
              <a:t>”  </a:t>
            </a:r>
            <a:r>
              <a:rPr lang="en-US" sz="1600" dirty="0" smtClean="0"/>
              <a:t>refers </a:t>
            </a:r>
            <a:r>
              <a:rPr lang="en-US" sz="1600" dirty="0"/>
              <a:t>to value in the variable </a:t>
            </a:r>
            <a:r>
              <a:rPr lang="en-US" sz="1600" dirty="0">
                <a:latin typeface="Courier New" pitchFamily="49" charset="0"/>
                <a:cs typeface="Courier New" pitchFamily="49" charset="0"/>
              </a:rPr>
              <a:t>age</a:t>
            </a:r>
            <a:r>
              <a:rPr lang="en-US" sz="1600" dirty="0"/>
              <a:t>.</a:t>
            </a:r>
          </a:p>
          <a:p>
            <a:pPr marL="177800" lvl="2">
              <a:buSzPct val="120000"/>
              <a:buFont typeface="Wingdings" pitchFamily="2" charset="2"/>
              <a:buNone/>
              <a:defRPr/>
            </a:pPr>
            <a:r>
              <a:rPr lang="en-US" sz="1600" dirty="0"/>
              <a:t>“</a:t>
            </a:r>
            <a:r>
              <a:rPr lang="en-US" sz="1600" dirty="0">
                <a:solidFill>
                  <a:srgbClr val="0000FF"/>
                </a:solidFill>
              </a:rPr>
              <a:t>&amp;age</a:t>
            </a:r>
            <a:r>
              <a:rPr lang="en-US" sz="1600" dirty="0"/>
              <a:t>” </a:t>
            </a:r>
            <a:r>
              <a:rPr lang="en-US" sz="1600" dirty="0" smtClean="0"/>
              <a:t>refers </a:t>
            </a:r>
            <a:r>
              <a:rPr lang="en-US" sz="1600" dirty="0"/>
              <a:t>to (address of) the memory cell </a:t>
            </a:r>
            <a:r>
              <a:rPr lang="en-US" sz="1600" dirty="0" smtClean="0"/>
              <a:t>corresponds to the variable </a:t>
            </a:r>
            <a:r>
              <a:rPr lang="en-US" sz="1600" dirty="0" smtClean="0">
                <a:latin typeface="Courier New" pitchFamily="49" charset="0"/>
                <a:cs typeface="Courier New" pitchFamily="49" charset="0"/>
              </a:rPr>
              <a:t>age</a:t>
            </a:r>
            <a:r>
              <a:rPr lang="en-US" sz="1600" dirty="0" smtClean="0"/>
              <a:t>.</a:t>
            </a:r>
            <a:endParaRPr lang="en-US" sz="1600" dirty="0"/>
          </a:p>
        </p:txBody>
      </p:sp>
      <p:grpSp>
        <p:nvGrpSpPr>
          <p:cNvPr id="16" name="Group 15"/>
          <p:cNvGrpSpPr/>
          <p:nvPr/>
        </p:nvGrpSpPr>
        <p:grpSpPr>
          <a:xfrm>
            <a:off x="6083407" y="1872571"/>
            <a:ext cx="1121664" cy="727602"/>
            <a:chOff x="5498592" y="1479150"/>
            <a:chExt cx="1121664" cy="727602"/>
          </a:xfrm>
        </p:grpSpPr>
        <p:sp>
          <p:nvSpPr>
            <p:cNvPr id="12" name="TextBox 11"/>
            <p:cNvSpPr txBox="1"/>
            <p:nvPr/>
          </p:nvSpPr>
          <p:spPr>
            <a:xfrm>
              <a:off x="5785992" y="1479150"/>
              <a:ext cx="603922" cy="369332"/>
            </a:xfrm>
            <a:prstGeom prst="rect">
              <a:avLst/>
            </a:prstGeom>
            <a:noFill/>
          </p:spPr>
          <p:txBody>
            <a:bodyPr wrap="square" rtlCol="0">
              <a:spAutoFit/>
            </a:bodyPr>
            <a:lstStyle/>
            <a:p>
              <a:r>
                <a:rPr lang="en-US" dirty="0" smtClean="0"/>
                <a:t>age</a:t>
              </a:r>
              <a:endParaRPr lang="en-SG" dirty="0"/>
            </a:p>
          </p:txBody>
        </p:sp>
        <p:grpSp>
          <p:nvGrpSpPr>
            <p:cNvPr id="14" name="Group 13"/>
            <p:cNvGrpSpPr/>
            <p:nvPr/>
          </p:nvGrpSpPr>
          <p:grpSpPr>
            <a:xfrm>
              <a:off x="5498592" y="1822704"/>
              <a:ext cx="1121664" cy="384048"/>
              <a:chOff x="5815584" y="1725168"/>
              <a:chExt cx="1121664" cy="384048"/>
            </a:xfrm>
          </p:grpSpPr>
          <p:sp>
            <p:nvSpPr>
              <p:cNvPr id="11" name="Rectangle 10"/>
              <p:cNvSpPr/>
              <p:nvPr/>
            </p:nvSpPr>
            <p:spPr bwMode="auto">
              <a:xfrm>
                <a:off x="5815584" y="1731264"/>
                <a:ext cx="1121664" cy="377952"/>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3" name="TextBox 12"/>
              <p:cNvSpPr txBox="1"/>
              <p:nvPr/>
            </p:nvSpPr>
            <p:spPr>
              <a:xfrm>
                <a:off x="5955792" y="1725168"/>
                <a:ext cx="853440" cy="369332"/>
              </a:xfrm>
              <a:prstGeom prst="rect">
                <a:avLst/>
              </a:prstGeom>
              <a:noFill/>
            </p:spPr>
            <p:txBody>
              <a:bodyPr wrap="square" rtlCol="0">
                <a:spAutoFit/>
              </a:bodyPr>
              <a:lstStyle/>
              <a:p>
                <a:pPr algn="ctr"/>
                <a:r>
                  <a:rPr lang="en-US" smtClean="0"/>
                  <a:t>20</a:t>
                </a:r>
                <a:endParaRPr lang="en-SG"/>
              </a:p>
            </p:txBody>
          </p:sp>
        </p:grpSp>
      </p:grpSp>
      <p:sp>
        <p:nvSpPr>
          <p:cNvPr id="2" name="Title 1"/>
          <p:cNvSpPr>
            <a:spLocks noGrp="1"/>
          </p:cNvSpPr>
          <p:nvPr>
            <p:ph type="title"/>
          </p:nvPr>
        </p:nvSpPr>
        <p:spPr/>
        <p:txBody>
          <a:bodyPr/>
          <a:lstStyle/>
          <a:p>
            <a:r>
              <a:rPr lang="en-GB" dirty="0" smtClean="0"/>
              <a:t>6. </a:t>
            </a:r>
            <a:r>
              <a:rPr lang="en-GB" dirty="0"/>
              <a:t>Program </a:t>
            </a:r>
            <a:r>
              <a:rPr lang="en-GB" dirty="0" smtClean="0"/>
              <a:t>Structure: </a:t>
            </a:r>
            <a:r>
              <a:rPr lang="en-GB" sz="3600" dirty="0" err="1"/>
              <a:t>Input/Output</a:t>
            </a:r>
            <a:r>
              <a:rPr lang="en-GB" sz="3600" dirty="0"/>
              <a:t> (1/3)</a:t>
            </a:r>
            <a:endParaRPr lang="en-SG" sz="3600" dirty="0"/>
          </a:p>
        </p:txBody>
      </p:sp>
      <p:sp>
        <p:nvSpPr>
          <p:cNvPr id="3" name="Content Placeholder 2"/>
          <p:cNvSpPr>
            <a:spLocks noGrp="1"/>
          </p:cNvSpPr>
          <p:nvPr>
            <p:ph idx="1"/>
          </p:nvPr>
        </p:nvSpPr>
        <p:spPr>
          <a:xfrm>
            <a:off x="457200" y="1371600"/>
            <a:ext cx="4025461" cy="1458861"/>
          </a:xfrm>
        </p:spPr>
        <p:txBody>
          <a:bodyPr wrap="square">
            <a:spAutoFit/>
          </a:bodyPr>
          <a:lstStyle/>
          <a:p>
            <a:pPr eaLnBrk="1" hangingPunct="1">
              <a:buSzPct val="80000"/>
            </a:pPr>
            <a:r>
              <a:rPr lang="en-US" dirty="0"/>
              <a:t>Input/output statements:</a:t>
            </a:r>
          </a:p>
          <a:p>
            <a:pPr lvl="1" indent="-292100" eaLnBrk="1" hangingPunct="1">
              <a:buSzPct val="60000"/>
              <a:buFont typeface="Wingdings" pitchFamily="2" charset="2"/>
              <a:buChar char="q"/>
            </a:pPr>
            <a:r>
              <a:rPr lang="en-US" sz="1800" dirty="0"/>
              <a:t>printf (</a:t>
            </a:r>
            <a:r>
              <a:rPr lang="en-US" sz="1800" dirty="0">
                <a:solidFill>
                  <a:srgbClr val="006600"/>
                </a:solidFill>
              </a:rPr>
              <a:t>string constant</a:t>
            </a:r>
            <a:r>
              <a:rPr lang="en-US" sz="1800" dirty="0"/>
              <a:t>);</a:t>
            </a:r>
          </a:p>
          <a:p>
            <a:pPr lvl="1" indent="-292100" eaLnBrk="1" hangingPunct="1">
              <a:buSzPct val="60000"/>
              <a:buFont typeface="Wingdings" pitchFamily="2" charset="2"/>
              <a:buChar char="q"/>
            </a:pPr>
            <a:r>
              <a:rPr lang="en-US" sz="1800" dirty="0"/>
              <a:t>printf (</a:t>
            </a:r>
            <a:r>
              <a:rPr lang="en-US" sz="1800" dirty="0">
                <a:solidFill>
                  <a:srgbClr val="FF0000"/>
                </a:solidFill>
              </a:rPr>
              <a:t>format string</a:t>
            </a:r>
            <a:r>
              <a:rPr lang="en-US" sz="1800" dirty="0"/>
              <a:t>,</a:t>
            </a:r>
            <a:r>
              <a:rPr lang="en-US" sz="1800" dirty="0">
                <a:solidFill>
                  <a:srgbClr val="C00000"/>
                </a:solidFill>
              </a:rPr>
              <a:t> </a:t>
            </a:r>
            <a:r>
              <a:rPr lang="en-US" sz="1800" dirty="0"/>
              <a:t>print list);</a:t>
            </a:r>
          </a:p>
          <a:p>
            <a:pPr lvl="1" indent="-292100" eaLnBrk="1" hangingPunct="1">
              <a:buSzPct val="60000"/>
              <a:buFont typeface="Wingdings" pitchFamily="2" charset="2"/>
              <a:buChar char="q"/>
            </a:pPr>
            <a:r>
              <a:rPr lang="en-US" sz="1800" dirty="0" err="1"/>
              <a:t>scanf</a:t>
            </a:r>
            <a:r>
              <a:rPr lang="en-US" sz="1800" dirty="0"/>
              <a:t> (</a:t>
            </a:r>
            <a:r>
              <a:rPr lang="en-US" sz="1800" dirty="0">
                <a:solidFill>
                  <a:srgbClr val="FF0000"/>
                </a:solidFill>
              </a:rPr>
              <a:t>format string</a:t>
            </a:r>
            <a:r>
              <a:rPr lang="en-US" sz="1800" dirty="0"/>
              <a:t>,</a:t>
            </a:r>
            <a:r>
              <a:rPr lang="en-US" sz="1800" dirty="0">
                <a:solidFill>
                  <a:srgbClr val="C00000"/>
                </a:solidFill>
              </a:rPr>
              <a:t> </a:t>
            </a:r>
            <a:r>
              <a:rPr lang="en-US" sz="1800" dirty="0"/>
              <a:t>input list</a:t>
            </a:r>
            <a:r>
              <a:rPr lang="en-US" sz="1800" dirty="0" smtClean="0"/>
              <a:t>);</a:t>
            </a:r>
            <a:endParaRPr lang="en-SG" dirty="0"/>
          </a:p>
        </p:txBody>
      </p:sp>
      <p:sp>
        <p:nvSpPr>
          <p:cNvPr id="20"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5</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2868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dissolve">
                                      <p:cBhvr>
                                        <p:cTn id="14" dur="500"/>
                                        <p:tgtEl>
                                          <p:spTgt spid="8"/>
                                        </p:tgtEl>
                                      </p:cBhvr>
                                    </p:animEffec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dissolv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par>
                                <p:cTn id="24" presetID="1" presetClass="entr" presetSubtype="0" fill="hold" nodeType="withEffect">
                                  <p:stCondLst>
                                    <p:cond delay="0"/>
                                  </p:stCondLst>
                                  <p:childTnLst>
                                    <p:set>
                                      <p:cBhvr>
                                        <p:cTn id="25" dur="1" fill="hold">
                                          <p:stCondLst>
                                            <p:cond delay="0"/>
                                          </p:stCondLst>
                                        </p:cTn>
                                        <p:tgtEl>
                                          <p:spTgt spid="28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aphicFrame>
        <p:nvGraphicFramePr>
          <p:cNvPr id="7" name="Table 6"/>
          <p:cNvGraphicFramePr>
            <a:graphicFrameLocks noGrp="1"/>
          </p:cNvGraphicFramePr>
          <p:nvPr>
            <p:extLst>
              <p:ext uri="{D42A27DB-BD31-4B8C-83A1-F6EECF244321}">
                <p14:modId xmlns:p14="http://schemas.microsoft.com/office/powerpoint/2010/main" val="550558385"/>
              </p:ext>
            </p:extLst>
          </p:nvPr>
        </p:nvGraphicFramePr>
        <p:xfrm>
          <a:off x="1370013" y="1836738"/>
          <a:ext cx="6607796" cy="2686691"/>
        </p:xfrm>
        <a:graphic>
          <a:graphicData uri="http://schemas.openxmlformats.org/drawingml/2006/table">
            <a:tbl>
              <a:tblPr firstRow="1" bandRow="1">
                <a:tableStyleId>{5C22544A-7EE6-4342-B048-85BDC9FD1C3A}</a:tableStyleId>
              </a:tblPr>
              <a:tblGrid>
                <a:gridCol w="1585222"/>
                <a:gridCol w="1895061"/>
                <a:gridCol w="3127513"/>
              </a:tblGrid>
              <a:tr h="383813">
                <a:tc>
                  <a:txBody>
                    <a:bodyPr/>
                    <a:lstStyle/>
                    <a:p>
                      <a:r>
                        <a:rPr lang="en-US" dirty="0" smtClean="0"/>
                        <a:t>Placeholder</a:t>
                      </a:r>
                      <a:endParaRPr lang="en-US" dirty="0"/>
                    </a:p>
                  </a:txBody>
                  <a:tcPr/>
                </a:tc>
                <a:tc>
                  <a:txBody>
                    <a:bodyPr/>
                    <a:lstStyle/>
                    <a:p>
                      <a:r>
                        <a:rPr lang="en-US" smtClean="0"/>
                        <a:t>Variable Type</a:t>
                      </a:r>
                      <a:endParaRPr lang="en-US"/>
                    </a:p>
                  </a:txBody>
                  <a:tcPr/>
                </a:tc>
                <a:tc>
                  <a:txBody>
                    <a:bodyPr/>
                    <a:lstStyle/>
                    <a:p>
                      <a:r>
                        <a:rPr lang="en-US" smtClean="0"/>
                        <a:t>Function Use</a:t>
                      </a:r>
                      <a:endParaRPr lang="en-US"/>
                    </a:p>
                  </a:txBody>
                  <a:tcPr/>
                </a:tc>
              </a:tr>
              <a:tr h="383813">
                <a:tc>
                  <a:txBody>
                    <a:bodyPr/>
                    <a:lstStyle/>
                    <a:p>
                      <a:pPr marL="0" indent="0"/>
                      <a:r>
                        <a:rPr lang="en-US" smtClean="0"/>
                        <a:t>%c</a:t>
                      </a:r>
                      <a:endParaRPr lang="en-US"/>
                    </a:p>
                  </a:txBody>
                  <a:tcPr/>
                </a:tc>
                <a:tc>
                  <a:txBody>
                    <a:bodyPr/>
                    <a:lstStyle/>
                    <a:p>
                      <a:r>
                        <a:rPr lang="en-US" smtClean="0"/>
                        <a:t>char</a:t>
                      </a:r>
                      <a:endParaRPr lang="en-US"/>
                    </a:p>
                  </a:txBody>
                  <a:tcPr/>
                </a:tc>
                <a:tc>
                  <a:txBody>
                    <a:bodyPr/>
                    <a:lstStyle/>
                    <a:p>
                      <a:r>
                        <a:rPr lang="en-US" baseline="0" dirty="0" smtClean="0"/>
                        <a:t>scanf / </a:t>
                      </a:r>
                      <a:r>
                        <a:rPr lang="en-US" dirty="0" smtClean="0"/>
                        <a:t>printf</a:t>
                      </a:r>
                      <a:endParaRPr lang="en-US" dirty="0"/>
                    </a:p>
                  </a:txBody>
                  <a:tcPr/>
                </a:tc>
              </a:tr>
              <a:tr h="383813">
                <a:tc>
                  <a:txBody>
                    <a:bodyPr/>
                    <a:lstStyle/>
                    <a:p>
                      <a:r>
                        <a:rPr lang="en-US" smtClean="0"/>
                        <a:t>%d</a:t>
                      </a:r>
                      <a:endParaRPr lang="en-US"/>
                    </a:p>
                  </a:txBody>
                  <a:tcPr/>
                </a:tc>
                <a:tc>
                  <a:txBody>
                    <a:bodyPr/>
                    <a:lstStyle/>
                    <a:p>
                      <a:r>
                        <a:rPr lang="en-US" dirty="0" smtClean="0"/>
                        <a:t>int</a:t>
                      </a:r>
                      <a:endParaRPr lang="en-US" dirty="0"/>
                    </a:p>
                  </a:txBody>
                  <a:tcPr/>
                </a:tc>
                <a:tc>
                  <a:txBody>
                    <a:bodyPr/>
                    <a:lstStyle/>
                    <a:p>
                      <a:r>
                        <a:rPr lang="en-US" baseline="0" dirty="0" smtClean="0"/>
                        <a:t>scanf / </a:t>
                      </a:r>
                      <a:r>
                        <a:rPr lang="en-US" dirty="0" smtClean="0"/>
                        <a:t>printf</a:t>
                      </a:r>
                      <a:endParaRPr lang="en-US" dirty="0"/>
                    </a:p>
                  </a:txBody>
                  <a:tcPr/>
                </a:tc>
              </a:tr>
              <a:tr h="383813">
                <a:tc>
                  <a:txBody>
                    <a:bodyPr/>
                    <a:lstStyle/>
                    <a:p>
                      <a:r>
                        <a:rPr lang="en-US" dirty="0" smtClean="0"/>
                        <a:t>%f</a:t>
                      </a:r>
                      <a:endParaRPr lang="en-US" dirty="0"/>
                    </a:p>
                  </a:txBody>
                  <a:tcPr/>
                </a:tc>
                <a:tc>
                  <a:txBody>
                    <a:bodyPr/>
                    <a:lstStyle/>
                    <a:p>
                      <a:r>
                        <a:rPr lang="en-US" smtClean="0"/>
                        <a:t>float</a:t>
                      </a:r>
                      <a:endParaRPr lang="en-US"/>
                    </a:p>
                  </a:txBody>
                  <a:tcPr/>
                </a:tc>
                <a:tc>
                  <a:txBody>
                    <a:bodyPr/>
                    <a:lstStyle/>
                    <a:p>
                      <a:r>
                        <a:rPr lang="en-US" dirty="0" smtClean="0"/>
                        <a:t>scanf</a:t>
                      </a:r>
                      <a:endParaRPr lang="en-US" dirty="0"/>
                    </a:p>
                  </a:txBody>
                  <a:tcPr/>
                </a:tc>
              </a:tr>
              <a:tr h="383813">
                <a:tc>
                  <a:txBody>
                    <a:bodyPr/>
                    <a:lstStyle/>
                    <a:p>
                      <a:r>
                        <a:rPr lang="en-US" smtClean="0"/>
                        <a:t>%lf</a:t>
                      </a:r>
                      <a:endParaRPr lang="en-US"/>
                    </a:p>
                  </a:txBody>
                  <a:tcPr/>
                </a:tc>
                <a:tc>
                  <a:txBody>
                    <a:bodyPr/>
                    <a:lstStyle/>
                    <a:p>
                      <a:r>
                        <a:rPr lang="en-US" smtClean="0"/>
                        <a:t>double</a:t>
                      </a:r>
                      <a:endParaRPr lang="en-US"/>
                    </a:p>
                  </a:txBody>
                  <a:tcPr/>
                </a:tc>
                <a:tc>
                  <a:txBody>
                    <a:bodyPr/>
                    <a:lstStyle/>
                    <a:p>
                      <a:r>
                        <a:rPr lang="en-US" dirty="0" smtClean="0"/>
                        <a:t>scanf</a:t>
                      </a:r>
                      <a:endParaRPr lang="en-US" dirty="0"/>
                    </a:p>
                  </a:txBody>
                  <a:tcPr/>
                </a:tc>
              </a:tr>
              <a:tr h="383813">
                <a:tc>
                  <a:txBody>
                    <a:bodyPr/>
                    <a:lstStyle/>
                    <a:p>
                      <a:r>
                        <a:rPr lang="en-US" dirty="0" smtClean="0"/>
                        <a:t>%f</a:t>
                      </a:r>
                      <a:endParaRPr lang="en-US" dirty="0"/>
                    </a:p>
                  </a:txBody>
                  <a:tcPr/>
                </a:tc>
                <a:tc>
                  <a:txBody>
                    <a:bodyPr/>
                    <a:lstStyle/>
                    <a:p>
                      <a:r>
                        <a:rPr lang="en-US" smtClean="0"/>
                        <a:t>float</a:t>
                      </a:r>
                      <a:r>
                        <a:rPr lang="en-US" baseline="0" smtClean="0"/>
                        <a:t> or </a:t>
                      </a:r>
                      <a:r>
                        <a:rPr lang="en-US" smtClean="0"/>
                        <a:t>double</a:t>
                      </a:r>
                      <a:endParaRPr lang="en-US"/>
                    </a:p>
                  </a:txBody>
                  <a:tcPr/>
                </a:tc>
                <a:tc>
                  <a:txBody>
                    <a:bodyPr/>
                    <a:lstStyle/>
                    <a:p>
                      <a:r>
                        <a:rPr lang="en-US" dirty="0" smtClean="0"/>
                        <a:t>printf</a:t>
                      </a:r>
                      <a:endParaRPr lang="en-US" dirty="0"/>
                    </a:p>
                  </a:txBody>
                  <a:tcPr/>
                </a:tc>
              </a:tr>
              <a:tr h="383813">
                <a:tc>
                  <a:txBody>
                    <a:bodyPr/>
                    <a:lstStyle/>
                    <a:p>
                      <a:r>
                        <a:rPr lang="en-US" dirty="0" smtClean="0"/>
                        <a:t>%e</a:t>
                      </a:r>
                      <a:endParaRPr lang="en-US" dirty="0"/>
                    </a:p>
                  </a:txBody>
                  <a:tcPr/>
                </a:tc>
                <a:tc>
                  <a:txBody>
                    <a:bodyPr/>
                    <a:lstStyle/>
                    <a:p>
                      <a:r>
                        <a:rPr lang="en-US" smtClean="0"/>
                        <a:t>float or double</a:t>
                      </a:r>
                      <a:endParaRPr lang="en-US"/>
                    </a:p>
                  </a:txBody>
                  <a:tcPr/>
                </a:tc>
                <a:tc>
                  <a:txBody>
                    <a:bodyPr/>
                    <a:lstStyle/>
                    <a:p>
                      <a:r>
                        <a:rPr lang="en-US" dirty="0" smtClean="0"/>
                        <a:t>printf (for scientific</a:t>
                      </a:r>
                      <a:r>
                        <a:rPr lang="en-US" baseline="0" dirty="0" smtClean="0"/>
                        <a:t> notation)</a:t>
                      </a:r>
                      <a:endParaRPr lang="en-US" dirty="0"/>
                    </a:p>
                  </a:txBody>
                  <a:tcPr/>
                </a:tc>
              </a:tr>
            </a:tbl>
          </a:graphicData>
        </a:graphic>
      </p:graphicFrame>
      <p:sp>
        <p:nvSpPr>
          <p:cNvPr id="3" name="Content Placeholder 2"/>
          <p:cNvSpPr>
            <a:spLocks noGrp="1"/>
          </p:cNvSpPr>
          <p:nvPr>
            <p:ph idx="1"/>
          </p:nvPr>
        </p:nvSpPr>
        <p:spPr>
          <a:xfrm>
            <a:off x="457200" y="1371600"/>
            <a:ext cx="8229600" cy="400110"/>
          </a:xfrm>
        </p:spPr>
        <p:txBody>
          <a:bodyPr>
            <a:spAutoFit/>
          </a:bodyPr>
          <a:lstStyle/>
          <a:p>
            <a:pPr eaLnBrk="1" hangingPunct="1">
              <a:buSzPct val="80000"/>
            </a:pPr>
            <a:r>
              <a:rPr lang="en-US" sz="2000" dirty="0">
                <a:solidFill>
                  <a:srgbClr val="FF0000"/>
                </a:solidFill>
              </a:rPr>
              <a:t>%d</a:t>
            </a:r>
            <a:r>
              <a:rPr lang="en-US" sz="2000" dirty="0">
                <a:solidFill>
                  <a:schemeClr val="tx1"/>
                </a:solidFill>
              </a:rPr>
              <a:t>, </a:t>
            </a:r>
            <a:r>
              <a:rPr lang="en-US" sz="2000" dirty="0">
                <a:solidFill>
                  <a:srgbClr val="FF0000"/>
                </a:solidFill>
              </a:rPr>
              <a:t>%f</a:t>
            </a:r>
            <a:r>
              <a:rPr lang="en-US" sz="2000" dirty="0">
                <a:solidFill>
                  <a:schemeClr val="tx1"/>
                </a:solidFill>
              </a:rPr>
              <a:t>,</a:t>
            </a:r>
            <a:r>
              <a:rPr lang="en-US" sz="2000" dirty="0"/>
              <a:t> </a:t>
            </a:r>
            <a:r>
              <a:rPr lang="en-US" sz="2000" dirty="0">
                <a:solidFill>
                  <a:srgbClr val="FF0000"/>
                </a:solidFill>
              </a:rPr>
              <a:t>%lf</a:t>
            </a:r>
            <a:r>
              <a:rPr lang="en-US" sz="2000" dirty="0">
                <a:solidFill>
                  <a:srgbClr val="C00000"/>
                </a:solidFill>
              </a:rPr>
              <a:t> </a:t>
            </a:r>
            <a:r>
              <a:rPr lang="en-US" sz="2000" dirty="0" smtClean="0">
                <a:solidFill>
                  <a:schemeClr val="tx1"/>
                </a:solidFill>
              </a:rPr>
              <a:t>etc</a:t>
            </a:r>
            <a:r>
              <a:rPr lang="en-US" sz="2000" dirty="0">
                <a:solidFill>
                  <a:schemeClr val="tx1"/>
                </a:solidFill>
              </a:rPr>
              <a:t>.  are </a:t>
            </a:r>
            <a:r>
              <a:rPr lang="en-US" sz="2000" dirty="0"/>
              <a:t>placeholder</a:t>
            </a:r>
            <a:r>
              <a:rPr lang="en-US" sz="2000" dirty="0">
                <a:solidFill>
                  <a:schemeClr val="tx1"/>
                </a:solidFill>
              </a:rPr>
              <a:t> (</a:t>
            </a:r>
            <a:r>
              <a:rPr lang="en-US" sz="2000" dirty="0" err="1">
                <a:solidFill>
                  <a:schemeClr val="tx1"/>
                </a:solidFill>
              </a:rPr>
              <a:t>a.k.a</a:t>
            </a:r>
            <a:r>
              <a:rPr lang="en-US" sz="2000" dirty="0">
                <a:solidFill>
                  <a:schemeClr val="tx1"/>
                </a:solidFill>
              </a:rPr>
              <a:t> </a:t>
            </a:r>
            <a:r>
              <a:rPr lang="en-US" sz="2000" dirty="0"/>
              <a:t>format </a:t>
            </a:r>
            <a:r>
              <a:rPr lang="en-US" sz="2000" dirty="0" err="1"/>
              <a:t>specifier</a:t>
            </a:r>
            <a:r>
              <a:rPr lang="en-US" sz="2000" dirty="0" smtClean="0">
                <a:solidFill>
                  <a:schemeClr val="tx1"/>
                </a:solidFill>
              </a:rPr>
              <a:t>)</a:t>
            </a:r>
            <a:endParaRPr lang="en-SG" dirty="0">
              <a:solidFill>
                <a:schemeClr val="tx1"/>
              </a:solidFill>
            </a:endParaRPr>
          </a:p>
        </p:txBody>
      </p:sp>
      <p:sp>
        <p:nvSpPr>
          <p:cNvPr id="4" name="Title 3"/>
          <p:cNvSpPr>
            <a:spLocks noGrp="1"/>
          </p:cNvSpPr>
          <p:nvPr>
            <p:ph type="title"/>
          </p:nvPr>
        </p:nvSpPr>
        <p:spPr/>
        <p:txBody>
          <a:bodyPr/>
          <a:lstStyle/>
          <a:p>
            <a:r>
              <a:rPr lang="en-GB" dirty="0"/>
              <a:t>6. Program Structure: </a:t>
            </a:r>
            <a:r>
              <a:rPr lang="en-GB" sz="3600" dirty="0" err="1"/>
              <a:t>Input/Output</a:t>
            </a:r>
            <a:r>
              <a:rPr lang="en-GB" sz="3600" dirty="0"/>
              <a:t> </a:t>
            </a:r>
            <a:r>
              <a:rPr lang="en-GB" sz="3600" dirty="0" smtClean="0"/>
              <a:t>(2/3</a:t>
            </a:r>
            <a:r>
              <a:rPr lang="en-GB" sz="3600" dirty="0"/>
              <a:t>)</a:t>
            </a:r>
            <a:endParaRPr lang="en-SG" dirty="0"/>
          </a:p>
        </p:txBody>
      </p:sp>
      <p:sp>
        <p:nvSpPr>
          <p:cNvPr id="12" name="Content Placeholder 2"/>
          <p:cNvSpPr txBox="1">
            <a:spLocks/>
          </p:cNvSpPr>
          <p:nvPr/>
        </p:nvSpPr>
        <p:spPr bwMode="auto">
          <a:xfrm>
            <a:off x="447550" y="4653914"/>
            <a:ext cx="8229600" cy="1508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buSzPct val="80000"/>
            </a:pPr>
            <a:r>
              <a:rPr lang="en-US" sz="2000" dirty="0">
                <a:solidFill>
                  <a:schemeClr val="tx1"/>
                </a:solidFill>
              </a:rPr>
              <a:t>More complex </a:t>
            </a:r>
            <a:r>
              <a:rPr lang="en-US" sz="2000" dirty="0" smtClean="0">
                <a:solidFill>
                  <a:schemeClr val="tx1"/>
                </a:solidFill>
              </a:rPr>
              <a:t>use in output: </a:t>
            </a:r>
            <a:r>
              <a:rPr lang="en-US" sz="2000" dirty="0">
                <a:solidFill>
                  <a:schemeClr val="tx1"/>
                </a:solidFill>
              </a:rPr>
              <a:t>e.g., </a:t>
            </a:r>
            <a:r>
              <a:rPr lang="en-US" sz="2000" dirty="0">
                <a:solidFill>
                  <a:srgbClr val="FF0000"/>
                </a:solidFill>
              </a:rPr>
              <a:t>%5d</a:t>
            </a:r>
            <a:r>
              <a:rPr lang="en-US" sz="2000" dirty="0">
                <a:solidFill>
                  <a:schemeClr val="tx1"/>
                </a:solidFill>
              </a:rPr>
              <a:t>,</a:t>
            </a:r>
            <a:r>
              <a:rPr lang="en-US" sz="2000" dirty="0">
                <a:solidFill>
                  <a:srgbClr val="C00000"/>
                </a:solidFill>
              </a:rPr>
              <a:t> </a:t>
            </a:r>
            <a:r>
              <a:rPr lang="en-US" sz="2000" dirty="0">
                <a:solidFill>
                  <a:srgbClr val="FF0000"/>
                </a:solidFill>
              </a:rPr>
              <a:t>%</a:t>
            </a:r>
            <a:r>
              <a:rPr lang="en-US" sz="2000" dirty="0" smtClean="0">
                <a:solidFill>
                  <a:srgbClr val="FF0000"/>
                </a:solidFill>
              </a:rPr>
              <a:t>8.2f</a:t>
            </a:r>
            <a:r>
              <a:rPr lang="en-US" sz="2000" dirty="0">
                <a:solidFill>
                  <a:schemeClr val="tx1"/>
                </a:solidFill>
              </a:rPr>
              <a:t>, </a:t>
            </a:r>
            <a:r>
              <a:rPr lang="en-US" sz="2000" dirty="0" smtClean="0">
                <a:solidFill>
                  <a:srgbClr val="FF0000"/>
                </a:solidFill>
              </a:rPr>
              <a:t>%.2f</a:t>
            </a:r>
            <a:endParaRPr lang="en-US" sz="2000" dirty="0">
              <a:solidFill>
                <a:srgbClr val="FF0000"/>
              </a:solidFill>
            </a:endParaRPr>
          </a:p>
          <a:p>
            <a:pPr marL="877887" lvl="1" indent="-342900">
              <a:buSzPct val="60000"/>
              <a:buFont typeface="Wingdings" pitchFamily="2" charset="2"/>
              <a:buChar char="q"/>
            </a:pPr>
            <a:r>
              <a:rPr lang="en-US" dirty="0">
                <a:solidFill>
                  <a:srgbClr val="0000FF"/>
                </a:solidFill>
              </a:rPr>
              <a:t>minimum field width</a:t>
            </a:r>
          </a:p>
          <a:p>
            <a:pPr marL="877887" lvl="1" indent="-342900">
              <a:buSzPct val="60000"/>
              <a:buFont typeface="Wingdings" pitchFamily="2" charset="2"/>
              <a:buChar char="q"/>
            </a:pPr>
            <a:r>
              <a:rPr lang="en-US" dirty="0">
                <a:solidFill>
                  <a:srgbClr val="0000FF"/>
                </a:solidFill>
              </a:rPr>
              <a:t>precision</a:t>
            </a:r>
          </a:p>
          <a:p>
            <a:pPr marL="877887" lvl="1" indent="-342900">
              <a:buSzPct val="60000"/>
              <a:buFont typeface="Wingdings" pitchFamily="2" charset="2"/>
              <a:buChar char="q"/>
            </a:pPr>
            <a:r>
              <a:rPr lang="en-US" dirty="0"/>
              <a:t>See Table 3.3 (next slide)</a:t>
            </a:r>
            <a:r>
              <a:rPr lang="en-US" dirty="0">
                <a:solidFill>
                  <a:srgbClr val="C00000"/>
                </a:solidFill>
              </a:rPr>
              <a:t> </a:t>
            </a:r>
            <a:r>
              <a:rPr lang="en-US" dirty="0"/>
              <a:t>for more example outputs.</a:t>
            </a:r>
            <a:endParaRPr lang="en-US" dirty="0">
              <a:solidFill>
                <a:srgbClr val="0000FF"/>
              </a:solidFill>
            </a:endParaRPr>
          </a:p>
        </p:txBody>
      </p:sp>
      <p:sp>
        <p:nvSpPr>
          <p:cNvPr id="11"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6</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493" y="472783"/>
            <a:ext cx="5898995" cy="5965063"/>
          </a:xfrm>
          <a:prstGeom prst="rect">
            <a:avLst/>
          </a:prstGeom>
        </p:spPr>
      </p:pic>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8" name="TextBox 7"/>
          <p:cNvSpPr txBox="1"/>
          <p:nvPr/>
        </p:nvSpPr>
        <p:spPr>
          <a:xfrm>
            <a:off x="7028121" y="1436688"/>
            <a:ext cx="1784282" cy="1015663"/>
          </a:xfrm>
          <a:prstGeom prst="rect">
            <a:avLst/>
          </a:prstGeom>
          <a:noFill/>
          <a:ln>
            <a:solidFill>
              <a:schemeClr val="bg2">
                <a:lumMod val="60000"/>
                <a:lumOff val="40000"/>
              </a:schemeClr>
            </a:solidFill>
          </a:ln>
        </p:spPr>
        <p:txBody>
          <a:bodyPr wrap="square">
            <a:spAutoFit/>
          </a:bodyPr>
          <a:lstStyle/>
          <a:p>
            <a:pPr>
              <a:defRPr/>
            </a:pPr>
            <a:r>
              <a:rPr lang="en-US" sz="1200" dirty="0">
                <a:latin typeface="Calibri" pitchFamily="34" charset="0"/>
                <a:cs typeface="Calibri" pitchFamily="34" charset="0"/>
              </a:rPr>
              <a:t>From:</a:t>
            </a:r>
          </a:p>
          <a:p>
            <a:pPr>
              <a:defRPr/>
            </a:pPr>
            <a:r>
              <a:rPr lang="en-US" sz="1200" dirty="0">
                <a:latin typeface="Calibri" pitchFamily="34" charset="0"/>
                <a:cs typeface="Calibri" pitchFamily="34" charset="0"/>
              </a:rPr>
              <a:t>C Programming for Engineering &amp; Computer Science, by Tan and </a:t>
            </a:r>
            <a:r>
              <a:rPr lang="en-US" sz="1200" dirty="0" err="1">
                <a:latin typeface="Calibri" pitchFamily="34" charset="0"/>
                <a:cs typeface="Calibri" pitchFamily="34" charset="0"/>
              </a:rPr>
              <a:t>D’Orazio</a:t>
            </a:r>
            <a:r>
              <a:rPr lang="en-US" sz="1200" dirty="0">
                <a:latin typeface="Calibri" pitchFamily="34" charset="0"/>
                <a:cs typeface="Calibri" pitchFamily="34" charset="0"/>
              </a:rPr>
              <a:t>, page 56.</a:t>
            </a:r>
          </a:p>
        </p:txBody>
      </p:sp>
      <p:sp>
        <p:nvSpPr>
          <p:cNvPr id="9"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7</a:t>
            </a:fld>
            <a:endParaRPr lang="en-US" sz="1000" dirty="0">
              <a:solidFill>
                <a:srgbClr val="000000"/>
              </a:solidFill>
            </a:endParaRPr>
          </a:p>
        </p:txBody>
      </p:sp>
    </p:spTree>
    <p:extLst>
      <p:ext uri="{BB962C8B-B14F-4D97-AF65-F5344CB8AC3E}">
        <p14:creationId xmlns:p14="http://schemas.microsoft.com/office/powerpoint/2010/main" val="266082034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381000"/>
            <a:ext cx="8382000" cy="838200"/>
          </a:xfrm>
        </p:spPr>
        <p:txBody>
          <a:bodyPr/>
          <a:lstStyle/>
          <a:p>
            <a:pPr eaLnBrk="1" hangingPunct="1"/>
            <a:r>
              <a:rPr lang="en-GB" dirty="0"/>
              <a:t>6. Program Structure: </a:t>
            </a:r>
            <a:r>
              <a:rPr lang="en-GB" sz="3600" dirty="0" err="1"/>
              <a:t>Input/Output</a:t>
            </a:r>
            <a:r>
              <a:rPr lang="en-GB" sz="3600" dirty="0"/>
              <a:t> </a:t>
            </a:r>
            <a:r>
              <a:rPr lang="en-GB" sz="3600" dirty="0" smtClean="0"/>
              <a:t>(3/3</a:t>
            </a:r>
            <a:r>
              <a:rPr lang="en-GB" sz="3600" dirty="0"/>
              <a:t>)</a:t>
            </a:r>
            <a:endParaRPr lang="en-GB" dirty="0" smtClean="0">
              <a:solidFill>
                <a:srgbClr val="9933FF"/>
              </a:solidFill>
              <a:latin typeface="Garamond" pitchFamily="18" charset="0"/>
            </a:endParaRPr>
          </a:p>
        </p:txBody>
      </p:sp>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Content Placeholder 5"/>
          <p:cNvSpPr txBox="1">
            <a:spLocks/>
          </p:cNvSpPr>
          <p:nvPr/>
        </p:nvSpPr>
        <p:spPr bwMode="auto">
          <a:xfrm>
            <a:off x="587375" y="1377950"/>
            <a:ext cx="8305416" cy="1508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buSzPct val="80000"/>
            </a:pPr>
            <a:r>
              <a:rPr lang="en-US" sz="2400" dirty="0">
                <a:solidFill>
                  <a:srgbClr val="FF0000"/>
                </a:solidFill>
              </a:rPr>
              <a:t>\n </a:t>
            </a:r>
            <a:r>
              <a:rPr lang="en-US" sz="2400" dirty="0"/>
              <a:t>is another format string – “</a:t>
            </a:r>
            <a:r>
              <a:rPr lang="en-US" sz="2400" dirty="0">
                <a:solidFill>
                  <a:srgbClr val="C00000"/>
                </a:solidFill>
              </a:rPr>
              <a:t>newline </a:t>
            </a:r>
            <a:r>
              <a:rPr lang="en-US" sz="2400" dirty="0">
                <a:solidFill>
                  <a:srgbClr val="0000FF"/>
                </a:solidFill>
              </a:rPr>
              <a:t>escape sequence</a:t>
            </a:r>
            <a:r>
              <a:rPr lang="en-US" sz="2400" dirty="0"/>
              <a:t>”</a:t>
            </a:r>
          </a:p>
          <a:p>
            <a:pPr marL="877887" lvl="1" indent="-342900">
              <a:buSzPct val="60000"/>
              <a:buFont typeface="Wingdings" pitchFamily="2" charset="2"/>
              <a:buChar char="q"/>
            </a:pPr>
            <a:r>
              <a:rPr lang="en-US" sz="2000" dirty="0"/>
              <a:t>Backslash character is used to indicate escape </a:t>
            </a:r>
            <a:r>
              <a:rPr lang="en-US" sz="2000" dirty="0" smtClean="0"/>
              <a:t>sequence.</a:t>
            </a:r>
            <a:endParaRPr lang="en-US" sz="2000" dirty="0"/>
          </a:p>
          <a:p>
            <a:pPr marL="877887" lvl="1" indent="-342900">
              <a:buSzPct val="60000"/>
              <a:buFont typeface="Wingdings" pitchFamily="2" charset="2"/>
              <a:buChar char="q"/>
            </a:pPr>
            <a:r>
              <a:rPr lang="en-US" sz="2000" dirty="0"/>
              <a:t>See </a:t>
            </a:r>
            <a:r>
              <a:rPr lang="en-US" sz="2000" dirty="0">
                <a:cs typeface="Arial" pitchFamily="34" charset="0"/>
              </a:rPr>
              <a:t>Table 2.1</a:t>
            </a:r>
            <a:r>
              <a:rPr lang="en-US" sz="2000" dirty="0"/>
              <a:t> (next slide) for other interesting escape </a:t>
            </a:r>
            <a:r>
              <a:rPr lang="en-US" sz="2000" dirty="0" smtClean="0"/>
              <a:t>sequences.</a:t>
            </a:r>
            <a:endParaRPr lang="en-US" sz="2000" dirty="0">
              <a:solidFill>
                <a:srgbClr val="0000FF"/>
              </a:solidFill>
            </a:endParaRPr>
          </a:p>
        </p:txBody>
      </p:sp>
      <p:sp>
        <p:nvSpPr>
          <p:cNvPr id="8"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8</a:t>
            </a:fld>
            <a:endParaRPr lang="en-US" sz="1000" dirty="0">
              <a:solidFill>
                <a:srgbClr val="000000"/>
              </a:solidFill>
            </a:endParaRPr>
          </a:p>
        </p:txBody>
      </p:sp>
    </p:spTree>
    <p:extLst>
      <p:ext uri="{BB962C8B-B14F-4D97-AF65-F5344CB8AC3E}">
        <p14:creationId xmlns:p14="http://schemas.microsoft.com/office/powerpoint/2010/main" val="355290330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92" y="520815"/>
            <a:ext cx="6601523" cy="5898841"/>
          </a:xfrm>
          <a:prstGeom prst="rect">
            <a:avLst/>
          </a:prstGeom>
        </p:spPr>
      </p:pic>
      <p:sp>
        <p:nvSpPr>
          <p:cNvPr id="11" name="TextBox 10"/>
          <p:cNvSpPr txBox="1"/>
          <p:nvPr/>
        </p:nvSpPr>
        <p:spPr>
          <a:xfrm>
            <a:off x="7049386" y="1436688"/>
            <a:ext cx="1763017" cy="1015663"/>
          </a:xfrm>
          <a:prstGeom prst="rect">
            <a:avLst/>
          </a:prstGeom>
          <a:noFill/>
          <a:ln>
            <a:solidFill>
              <a:schemeClr val="bg2">
                <a:lumMod val="60000"/>
                <a:lumOff val="40000"/>
              </a:schemeClr>
            </a:solidFill>
          </a:ln>
        </p:spPr>
        <p:txBody>
          <a:bodyPr wrap="square">
            <a:spAutoFit/>
          </a:bodyPr>
          <a:lstStyle/>
          <a:p>
            <a:pPr>
              <a:defRPr/>
            </a:pPr>
            <a:r>
              <a:rPr lang="en-US" sz="1200" dirty="0">
                <a:latin typeface="Calibri" pitchFamily="34" charset="0"/>
                <a:cs typeface="Calibri" pitchFamily="34" charset="0"/>
              </a:rPr>
              <a:t>From:</a:t>
            </a:r>
          </a:p>
          <a:p>
            <a:pPr>
              <a:defRPr/>
            </a:pPr>
            <a:r>
              <a:rPr lang="en-US" sz="1200" dirty="0">
                <a:latin typeface="Calibri" pitchFamily="34" charset="0"/>
                <a:cs typeface="Calibri" pitchFamily="34" charset="0"/>
              </a:rPr>
              <a:t>C Programming for Engineering &amp; Computer Science, by Tan and </a:t>
            </a:r>
            <a:r>
              <a:rPr lang="en-US" sz="1200" dirty="0" err="1">
                <a:latin typeface="Calibri" pitchFamily="34" charset="0"/>
                <a:cs typeface="Calibri" pitchFamily="34" charset="0"/>
              </a:rPr>
              <a:t>D’Orazio</a:t>
            </a:r>
            <a:r>
              <a:rPr lang="en-US" sz="1200" dirty="0">
                <a:latin typeface="Calibri" pitchFamily="34" charset="0"/>
                <a:cs typeface="Calibri" pitchFamily="34" charset="0"/>
              </a:rPr>
              <a:t>, page 56.</a:t>
            </a:r>
          </a:p>
        </p:txBody>
      </p:sp>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8"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9</a:t>
            </a:fld>
            <a:endParaRPr lang="en-US" sz="1000" dirty="0">
              <a:solidFill>
                <a:srgbClr val="000000"/>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Pixel">
  <a:themeElements>
    <a:clrScheme name="Custom 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C00000"/>
      </a:hlink>
      <a:folHlink>
        <a:srgbClr val="CC99FF"/>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solidFill>
            <a:srgbClr val="CC0000"/>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a:spPr>
      <a:bodyPr wrap="none" anchor="ctr"/>
      <a:lstStyle>
        <a:defPPr>
          <a:defRPr/>
        </a:defPPr>
      </a:lstStyle>
    </a:spDef>
    <a:lnDef>
      <a:spPr bwMode="auto">
        <a:noFill/>
        <a:ln w="19050" cap="sq" algn="ctr">
          <a:solidFill>
            <a:srgbClr val="81DEFF"/>
          </a:solidFill>
          <a:round/>
          <a:headEnd/>
          <a:tailEnd type="triangle" w="med" len="med"/>
        </a:ln>
        <a:extLst>
          <a:ext uri="{909E8E84-426E-40DD-AFC4-6F175D3DCCD1}">
            <a14:hiddenFill xmlns:a14="http://schemas.microsoft.com/office/drawing/2010/main">
              <a:noFill/>
            </a14:hiddenFill>
          </a:ext>
        </a:extLst>
      </a:spPr>
      <a:body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15744</TotalTime>
  <Words>4920</Words>
  <Application>Microsoft Office PowerPoint</Application>
  <PresentationFormat>On-screen Show (4:3)</PresentationFormat>
  <Paragraphs>813</Paragraphs>
  <Slides>46</Slides>
  <Notes>44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1_Pixel</vt:lpstr>
      <vt:lpstr>Equation</vt:lpstr>
      <vt:lpstr>CS1010: Programming Methodology</vt:lpstr>
      <vt:lpstr>Week 1 Outline Review</vt:lpstr>
      <vt:lpstr>Week 2 Part I: Outline</vt:lpstr>
      <vt:lpstr>6. Program Structure</vt:lpstr>
      <vt:lpstr>6. Program Structure: Input/Output (1/3)</vt:lpstr>
      <vt:lpstr>6. Program Structure: Input/Output (2/3)</vt:lpstr>
      <vt:lpstr>PowerPoint Presentation</vt:lpstr>
      <vt:lpstr>6. Program Structure: Input/Output (3/3)</vt:lpstr>
      <vt:lpstr>PowerPoint Presentation</vt:lpstr>
      <vt:lpstr>6. Program Structure: Compute (1/9)</vt:lpstr>
      <vt:lpstr>6. Program Structure: Compute (2/9)</vt:lpstr>
      <vt:lpstr>6. Program Structure: Compute (3/9)</vt:lpstr>
      <vt:lpstr>6. Program Structure: Compute (4/9)</vt:lpstr>
      <vt:lpstr>6. Program Structure: Compute (5/9)</vt:lpstr>
      <vt:lpstr>6. Program Structure: Compute (6/9)</vt:lpstr>
      <vt:lpstr>6. Program Structure: Compute (7/9)</vt:lpstr>
      <vt:lpstr>6. Program Structure: Compute (8/9)</vt:lpstr>
      <vt:lpstr>6. Program Structure: Compute (9/9)</vt:lpstr>
      <vt:lpstr>7. Demo #1 Fahrenheit to Celsius (1/2)</vt:lpstr>
      <vt:lpstr>7. Demo #1 Fahrenheit to Celsius (2/2)</vt:lpstr>
      <vt:lpstr>8. Coding Style</vt:lpstr>
      <vt:lpstr>9. Errors</vt:lpstr>
      <vt:lpstr>10. Ex #1: Temperature Estimate (1/3)</vt:lpstr>
      <vt:lpstr>10. Ex #1: Temperature Estimate (2/3)</vt:lpstr>
      <vt:lpstr>10. Ex #1: Temperature Estimate (3/3)</vt:lpstr>
      <vt:lpstr>Week 2 Part II: Outline</vt:lpstr>
      <vt:lpstr>1. General</vt:lpstr>
      <vt:lpstr>1. General</vt:lpstr>
      <vt:lpstr>2. Demo: Top-down Design (1/6)</vt:lpstr>
      <vt:lpstr>2. Demo: Top-down Design (2/6)</vt:lpstr>
      <vt:lpstr>2. Demo: Top-down Design (3/6)</vt:lpstr>
      <vt:lpstr>2. Demo: Top-down Design (4/6)</vt:lpstr>
      <vt:lpstr>2. Demo: Top-down Design (5/6)</vt:lpstr>
      <vt:lpstr>2. Demo: Top-down Design (6/6)</vt:lpstr>
      <vt:lpstr>3. Functions (1/8)</vt:lpstr>
      <vt:lpstr>3. Functions (2/8)</vt:lpstr>
      <vt:lpstr>3. Functions (3/8)</vt:lpstr>
      <vt:lpstr>3. Functions (4/8)</vt:lpstr>
      <vt:lpstr>3. Functions (5/8)</vt:lpstr>
      <vt:lpstr>3. Functions (6/8)</vt:lpstr>
      <vt:lpstr>3. Functions (7/8)</vt:lpstr>
      <vt:lpstr>3. Functions (8/8)</vt:lpstr>
      <vt:lpstr>4. Exercise #2: Speed of Sound</vt:lpstr>
      <vt:lpstr>Summary for Today</vt:lpstr>
      <vt:lpstr>Reminder</vt:lpstr>
      <vt:lpstr>End of File</vt:lpstr>
    </vt:vector>
  </TitlesOfParts>
  <Company>SoC, 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2 lecture notes</dc:subject>
  <dc:creator>Zhou Lifeng</dc:creator>
  <cp:lastModifiedBy>Zhou Lifeng</cp:lastModifiedBy>
  <cp:revision>2371</cp:revision>
  <cp:lastPrinted>2012-01-15T09:58:41Z</cp:lastPrinted>
  <dcterms:created xsi:type="dcterms:W3CDTF">1998-09-05T15:03:32Z</dcterms:created>
  <dcterms:modified xsi:type="dcterms:W3CDTF">2012-02-03T13:59:09Z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