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246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7" r:id="rId3"/>
    <p:sldId id="523" r:id="rId4"/>
    <p:sldId id="505" r:id="rId5"/>
    <p:sldId id="491" r:id="rId6"/>
    <p:sldId id="522" r:id="rId7"/>
    <p:sldId id="521" r:id="rId8"/>
    <p:sldId id="506" r:id="rId9"/>
    <p:sldId id="507" r:id="rId10"/>
    <p:sldId id="509" r:id="rId11"/>
    <p:sldId id="502" r:id="rId12"/>
    <p:sldId id="503" r:id="rId13"/>
    <p:sldId id="504" r:id="rId14"/>
    <p:sldId id="508" r:id="rId15"/>
    <p:sldId id="510" r:id="rId16"/>
    <p:sldId id="511" r:id="rId17"/>
    <p:sldId id="512" r:id="rId18"/>
    <p:sldId id="513" r:id="rId19"/>
    <p:sldId id="518" r:id="rId20"/>
    <p:sldId id="515" r:id="rId21"/>
    <p:sldId id="516" r:id="rId22"/>
    <p:sldId id="517" r:id="rId23"/>
    <p:sldId id="519" r:id="rId24"/>
    <p:sldId id="499" r:id="rId25"/>
    <p:sldId id="528" r:id="rId26"/>
    <p:sldId id="524" r:id="rId27"/>
    <p:sldId id="527" r:id="rId28"/>
    <p:sldId id="308" r:id="rId29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33FF"/>
    <a:srgbClr val="800000"/>
    <a:srgbClr val="0000FF"/>
    <a:srgbClr val="006600"/>
    <a:srgbClr val="8A8AB9"/>
    <a:srgbClr val="FFFFCC"/>
    <a:srgbClr val="993300"/>
    <a:srgbClr val="9933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3" autoAdjust="0"/>
    <p:restoredTop sz="91102" autoAdjust="0"/>
  </p:normalViewPr>
  <p:slideViewPr>
    <p:cSldViewPr snapToGrid="0">
      <p:cViewPr>
        <p:scale>
          <a:sx n="60" d="100"/>
          <a:sy n="60" d="100"/>
        </p:scale>
        <p:origin x="-11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808" y="-72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defTabSz="917368" eaLnBrk="0" hangingPunct="0">
              <a:defRPr sz="1300" dirty="0" smtClean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algn="r"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algn="r"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291C35D6-5D6D-4EC1-8CB3-F2FED503D9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9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defTabSz="917368" eaLnBrk="0" hangingPunct="0">
              <a:defRPr lang="en-GB" sz="13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algn="r"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75789ED3-BD27-4768-871A-DB2CB71097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5075" y="0"/>
            <a:ext cx="2886075" cy="492125"/>
          </a:xfrm>
          <a:prstGeom prst="rect">
            <a:avLst/>
          </a:prstGeom>
        </p:spPr>
        <p:txBody>
          <a:bodyPr vert="horz" wrap="square" lIns="88066" tIns="44034" rIns="88066" bIns="4403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0B796E2-6DCB-46E7-8BBE-4A9D42C50BBB}" type="datetimeFigureOut">
              <a:rPr lang="en-US"/>
              <a:pPr>
                <a:defRPr/>
              </a:pPr>
              <a:t>2/4/2012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37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Note that if n &lt; 1, there will be an output of 1, which is incorrect. However, we have written a pre-condition of n &gt; 0 in the documentation. 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The capability of while, do-while</a:t>
            </a:r>
            <a:r>
              <a:rPr lang="en-US" baseline="0" dirty="0" smtClean="0"/>
              <a:t> and for loop is the same. Just which syntax is easier to write code, given a specific problem.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>
              <a:buFont typeface="Calibri" pitchFamily="34" charset="0"/>
              <a:buAutoNum type="arabicPeriod"/>
            </a:pPr>
            <a:r>
              <a:rPr lang="en-US" dirty="0" smtClean="0"/>
              <a:t>Semicolon separates each of the 3 sections.</a:t>
            </a:r>
          </a:p>
          <a:p>
            <a:pPr marL="227013" indent="-227013" eaLnBrk="1" hangingPunct="1">
              <a:buFont typeface="Calibri" pitchFamily="34" charset="0"/>
              <a:buAutoNum type="arabicPeriod"/>
            </a:pPr>
            <a:r>
              <a:rPr lang="en-US" dirty="0" smtClean="0"/>
              <a:t>Each section may be empty, but semicolons must be present still.</a:t>
            </a:r>
          </a:p>
          <a:p>
            <a:pPr marL="227013" indent="-227013" eaLnBrk="1" hangingPunct="1">
              <a:buFont typeface="Calibri" pitchFamily="34" charset="0"/>
              <a:buAutoNum type="arabicPeriod"/>
            </a:pPr>
            <a:r>
              <a:rPr lang="en-US" dirty="0" smtClean="0"/>
              <a:t>If the condition is empty, it is evaluated as true and the loop will repeat until something else stops it.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What we cover here is the most common/simplest format. Other formats such as empty initialization/update, multiple initialization/update, composite condition, </a:t>
            </a:r>
            <a:r>
              <a:rPr lang="en-US" dirty="0" err="1" smtClean="0"/>
              <a:t>etc</a:t>
            </a:r>
            <a:r>
              <a:rPr lang="en-US" dirty="0" smtClean="0"/>
              <a:t>, as well as ++n, etc. are left out here.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r>
              <a:rPr lang="en-US" dirty="0" smtClean="0"/>
              <a:t>Instructors: pick up 1 exercise from Ex1 and Ex2 and let students try it on the spot. The other one</a:t>
            </a:r>
            <a:r>
              <a:rPr lang="en-US" baseline="0" dirty="0" smtClean="0"/>
              <a:t> will be their take-home exercise.</a:t>
            </a:r>
          </a:p>
          <a:p>
            <a:pPr marL="227013" indent="-227013" eaLnBrk="1" hangingPunct="1"/>
            <a:r>
              <a:rPr lang="en-US" baseline="0" dirty="0" smtClean="0"/>
              <a:t>In the given solution, sum must be initialized to be 0 before increasing it value.</a:t>
            </a:r>
          </a:p>
          <a:p>
            <a:pPr marL="457200" indent="-457200" eaLnBrk="1" hangingPunct="1">
              <a:buSzPct val="80000"/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You must define a variable first before you use it.</a:t>
            </a:r>
            <a:endParaRPr lang="en-US" altLang="zh-CN" dirty="0" smtClean="0">
              <a:cs typeface="Courier New" pitchFamily="49" charset="0"/>
            </a:endParaRPr>
          </a:p>
          <a:p>
            <a:pPr marL="457200" indent="-457200" eaLnBrk="1" hangingPunct="1">
              <a:buSzPct val="80000"/>
              <a:buFont typeface="Arial" pitchFamily="34" charset="0"/>
              <a:buChar char="•"/>
            </a:pPr>
            <a:r>
              <a:rPr lang="en-GB" sz="2800" dirty="0" smtClean="0"/>
              <a:t>You must initialize a variable before using its value.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figure out the formula 2*n – 1 first (design algorithm)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r>
              <a:rPr lang="en-US" dirty="0" smtClean="0"/>
              <a:t>First loop will run 10 times, second</a:t>
            </a:r>
            <a:r>
              <a:rPr lang="en-US" baseline="0" dirty="0" smtClean="0"/>
              <a:t>: 9 times, third: 10 times; last: 11 times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Good indentation can help to identify problems such as this.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Instructors:</a:t>
            </a:r>
            <a:r>
              <a:rPr lang="en-US" baseline="0" dirty="0" smtClean="0"/>
              <a:t> let students try and understand this topic on their own.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marR="0" indent="-22701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Instructors:</a:t>
            </a:r>
            <a:r>
              <a:rPr lang="en-US" baseline="0" dirty="0" smtClean="0"/>
              <a:t> let students try and understand this topic on their own.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b="0" dirty="0" smtClean="0"/>
              <a:t>If using break will greatly simplify your logic, then choose it.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r>
              <a:rPr lang="en-US" dirty="0" smtClean="0"/>
              <a:t>Try not to use continue in your own programming as the logic</a:t>
            </a:r>
            <a:r>
              <a:rPr lang="en-US" baseline="0" dirty="0" smtClean="0"/>
              <a:t> could become confusing even for programmers themselves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There are many algorithms for </a:t>
            </a:r>
            <a:r>
              <a:rPr lang="en-US" b="1" dirty="0" err="1" smtClean="0"/>
              <a:t>is_prime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'for' loop is a counting loop (counter based).</a:t>
            </a:r>
            <a:r>
              <a:rPr lang="en-US" baseline="0" dirty="0" smtClean="0"/>
              <a:t> 'while' and 'do-while' loops are conditional loops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425" indent="-225425"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Selection statement allows us to choose different path</a:t>
            </a:r>
            <a:r>
              <a:rPr lang="en-US" baseline="0" dirty="0" smtClean="0"/>
              <a:t> of the program to execute.</a:t>
            </a:r>
          </a:p>
          <a:p>
            <a:pPr eaLnBrk="1" hangingPunct="1"/>
            <a:r>
              <a:rPr lang="en-US" baseline="0" dirty="0" smtClean="0"/>
              <a:t>Loop allows us to repeat certain steps of the program.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baseline="0" dirty="0" smtClean="0"/>
              <a:t>Changing variable </a:t>
            </a:r>
            <a:r>
              <a:rPr lang="en-US" i="1" baseline="0" dirty="0" smtClean="0"/>
              <a:t>x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print_integers</a:t>
            </a:r>
            <a:r>
              <a:rPr lang="en-US" baseline="0" dirty="0" smtClean="0"/>
              <a:t> function will not affect variable </a:t>
            </a:r>
            <a:r>
              <a:rPr lang="en-US" i="1" baseline="0" dirty="0" smtClean="0"/>
              <a:t>a</a:t>
            </a:r>
            <a:r>
              <a:rPr lang="en-US" baseline="0" dirty="0" smtClean="0"/>
              <a:t> in main function.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r>
              <a:rPr lang="en-US" dirty="0" smtClean="0"/>
              <a:t>Answer will be given in class.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Use MI to solve (b)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The condition (d = 1) is an assignment statement, and it evaluates to 1 (which is true), hence an infinite loop.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Instructors: you may give such a demo: Week5_CommonError1.c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31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7DA4-E785-4767-93C1-DDEE6C0EE7F1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40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AE4AE2DD-CB43-4D67-B111-C6B44100661B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1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7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00716AC-4F37-4C88-8C16-B6749FEA0787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812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913F7633-FA9A-4B79-B148-3A435B79BE92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18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5D31353-C467-438B-BDCD-8971BD904CDA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14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1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DE17-95F1-419A-811B-E077D6D3FC4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61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01AEEA43-EA58-40EC-9E4F-1E15BDE5C153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91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6373D4F9-297F-4108-81F6-C65B1F81EABD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2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7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7" r:id="rId1"/>
    <p:sldLayoutId id="2147485248" r:id="rId2"/>
    <p:sldLayoutId id="2147485249" r:id="rId3"/>
    <p:sldLayoutId id="2147485250" r:id="rId4"/>
    <p:sldLayoutId id="2147485251" r:id="rId5"/>
    <p:sldLayoutId id="2147485252" r:id="rId6"/>
    <p:sldLayoutId id="2147485253" r:id="rId7"/>
    <p:sldLayoutId id="2147485254" r:id="rId8"/>
    <p:sldLayoutId id="2147485255" r:id="rId9"/>
    <p:sldLayoutId id="2147485256" r:id="rId10"/>
    <p:sldLayoutId id="2147485257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/lab2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codes.comp.nus.edu.s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3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7244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6914" y="1401763"/>
            <a:ext cx="622662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execute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8939" y="3654646"/>
            <a:ext cx="4981348" cy="2677656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 0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print_odd_integers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n);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7490" y="1415585"/>
            <a:ext cx="2241550" cy="64611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Execute loop body at least once.</a:t>
            </a:r>
            <a:endParaRPr lang="en-SG" dirty="0"/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</a:t>
            </a:r>
            <a:r>
              <a:rPr lang="en-GB" i="1" dirty="0"/>
              <a:t>do-while </a:t>
            </a:r>
            <a:r>
              <a:rPr lang="en-GB" dirty="0"/>
              <a:t>Loops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91588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Example: Print positive odd </a:t>
            </a:r>
            <a:r>
              <a:rPr lang="en-SG" dirty="0" smtClean="0">
                <a:solidFill>
                  <a:schemeClr val="tx1"/>
                </a:solidFill>
              </a:rPr>
              <a:t>integers up to </a:t>
            </a:r>
            <a:r>
              <a:rPr lang="en-SG" i="1" dirty="0" smtClean="0">
                <a:solidFill>
                  <a:schemeClr val="tx1"/>
                </a:solidFill>
              </a:rPr>
              <a:t>n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99" y="1519238"/>
            <a:ext cx="8055429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initialization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execute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81050" y="1976438"/>
            <a:ext cx="2212975" cy="2984500"/>
            <a:chOff x="781664" y="1976284"/>
            <a:chExt cx="2212259" cy="2984884"/>
          </a:xfrm>
        </p:grpSpPr>
        <p:cxnSp>
          <p:nvCxnSpPr>
            <p:cNvPr id="29709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378975" y="2470355"/>
              <a:ext cx="1814051" cy="825910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lg" len="med"/>
            </a:ln>
          </p:spPr>
        </p:cxnSp>
        <p:sp>
          <p:nvSpPr>
            <p:cNvPr id="29710" name="TextBox 9"/>
            <p:cNvSpPr txBox="1">
              <a:spLocks noChangeArrowheads="1"/>
            </p:cNvSpPr>
            <p:nvPr/>
          </p:nvSpPr>
          <p:spPr bwMode="auto">
            <a:xfrm>
              <a:off x="781664" y="3760839"/>
              <a:ext cx="2212259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Initialization: initialize the loop variable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778125" y="1976438"/>
            <a:ext cx="2738438" cy="3697287"/>
            <a:chOff x="2777612" y="1976903"/>
            <a:chExt cx="2738285" cy="3697104"/>
          </a:xfrm>
        </p:grpSpPr>
        <p:cxnSp>
          <p:nvCxnSpPr>
            <p:cNvPr id="29707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3731345" y="1976903"/>
              <a:ext cx="1308105" cy="2609846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9708" name="TextBox 12"/>
            <p:cNvSpPr txBox="1">
              <a:spLocks noChangeArrowheads="1"/>
            </p:cNvSpPr>
            <p:nvPr/>
          </p:nvSpPr>
          <p:spPr bwMode="auto">
            <a:xfrm>
              <a:off x="2777612" y="4473678"/>
              <a:ext cx="27382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</a:rPr>
                <a:t>Condition: repeat loop while the condition is true</a:t>
              </a:r>
              <a:endParaRPr lang="en-SG" sz="240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37188" y="1976437"/>
            <a:ext cx="2586037" cy="4100512"/>
            <a:chOff x="5437238" y="1976176"/>
            <a:chExt cx="2585885" cy="4100953"/>
          </a:xfrm>
        </p:grpSpPr>
        <p:cxnSp>
          <p:nvCxnSpPr>
            <p:cNvPr id="29705" name="Straight Arrow Connector 13"/>
            <p:cNvCxnSpPr>
              <a:cxnSpLocks noChangeShapeType="1"/>
              <a:stCxn id="29706" idx="0"/>
            </p:cNvCxnSpPr>
            <p:nvPr/>
          </p:nvCxnSpPr>
          <p:spPr bwMode="auto">
            <a:xfrm flipV="1">
              <a:off x="6730181" y="1976176"/>
              <a:ext cx="312832" cy="2900624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29706" name="TextBox 15"/>
            <p:cNvSpPr txBox="1">
              <a:spLocks noChangeArrowheads="1"/>
            </p:cNvSpPr>
            <p:nvPr/>
          </p:nvSpPr>
          <p:spPr bwMode="auto">
            <a:xfrm>
              <a:off x="5437238" y="4876800"/>
              <a:ext cx="25858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6600"/>
                  </a:solidFill>
                </a:rPr>
                <a:t>Update: change value of loop variable</a:t>
              </a:r>
              <a:endParaRPr lang="en-SG" sz="2400">
                <a:solidFill>
                  <a:srgbClr val="006600"/>
                </a:solidFill>
              </a:endParaRPr>
            </a:p>
          </p:txBody>
        </p:sp>
      </p:grp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</a:t>
            </a:r>
            <a:r>
              <a:rPr lang="en-GB" i="1" dirty="0"/>
              <a:t>for</a:t>
            </a:r>
            <a:r>
              <a:rPr lang="en-GB" dirty="0"/>
              <a:t> Loops (1/2)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588" y="2032000"/>
            <a:ext cx="4381726" cy="1631216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n&lt;=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n++)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781" y="3856940"/>
            <a:ext cx="2706687" cy="229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n=1;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(n&lt;=10)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n++;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Go to step 2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4071247" y="4190931"/>
            <a:ext cx="4397829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 smtClean="0"/>
              <a:t>Do </a:t>
            </a:r>
            <a:r>
              <a:rPr lang="en-US" sz="1600" dirty="0" smtClean="0">
                <a:solidFill>
                  <a:srgbClr val="C00000"/>
                </a:solidFill>
              </a:rPr>
              <a:t>initialization</a:t>
            </a:r>
            <a:r>
              <a:rPr lang="en-US" sz="1600" dirty="0" smtClean="0"/>
              <a:t> only once.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For each round: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 smtClean="0"/>
              <a:t>check </a:t>
            </a:r>
            <a:r>
              <a:rPr lang="en-US" sz="1600" dirty="0" smtClean="0">
                <a:solidFill>
                  <a:srgbClr val="0000FF"/>
                </a:solidFill>
              </a:rPr>
              <a:t>condition</a:t>
            </a:r>
            <a:r>
              <a:rPr lang="en-US" sz="1600" dirty="0" smtClean="0"/>
              <a:t> first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 smtClean="0"/>
              <a:t>do </a:t>
            </a:r>
            <a:r>
              <a:rPr lang="en-US" sz="1600" dirty="0" smtClean="0">
                <a:solidFill>
                  <a:srgbClr val="993300"/>
                </a:solidFill>
              </a:rPr>
              <a:t>body</a:t>
            </a:r>
            <a:r>
              <a:rPr lang="en-US" sz="1600" dirty="0" smtClean="0"/>
              <a:t> part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d</a:t>
            </a:r>
            <a:r>
              <a:rPr lang="en-US" sz="1600" dirty="0" smtClean="0"/>
              <a:t>o </a:t>
            </a:r>
            <a:r>
              <a:rPr lang="en-US" sz="1600" dirty="0" smtClean="0">
                <a:solidFill>
                  <a:srgbClr val="006600"/>
                </a:solidFill>
              </a:rPr>
              <a:t>update</a:t>
            </a:r>
            <a:r>
              <a:rPr lang="en-US" sz="1600" dirty="0" smtClean="0"/>
              <a:t> part</a:t>
            </a:r>
          </a:p>
          <a:p>
            <a:pPr lvl="1"/>
            <a:r>
              <a:rPr lang="en-US" sz="1600" dirty="0" smtClean="0"/>
              <a:t>* Any round condition is false, skip 2) - 3)</a:t>
            </a:r>
            <a:endParaRPr lang="en-SG" sz="1600" dirty="0"/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</a:t>
            </a:r>
            <a:r>
              <a:rPr lang="en-GB" i="1" dirty="0"/>
              <a:t>for</a:t>
            </a:r>
            <a:r>
              <a:rPr lang="en-GB" dirty="0"/>
              <a:t> Loops (2/2)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Example: Print numbers 1 to </a:t>
            </a:r>
            <a:r>
              <a:rPr lang="en-GB" dirty="0" smtClean="0">
                <a:solidFill>
                  <a:schemeClr val="tx1"/>
                </a:solidFill>
              </a:rPr>
              <a:t>10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6058" y="336233"/>
            <a:ext cx="458288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initialization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3250" y="1317171"/>
            <a:ext cx="6353175" cy="4997904"/>
            <a:chOff x="603676" y="1393023"/>
            <a:chExt cx="6353175" cy="4997904"/>
          </a:xfrm>
        </p:grpSpPr>
        <p:pic>
          <p:nvPicPr>
            <p:cNvPr id="9" name="Picture 8" descr="week5oddintegersv1.gif"/>
            <p:cNvPicPr>
              <a:picLocks noChangeAspect="1"/>
            </p:cNvPicPr>
            <p:nvPr/>
          </p:nvPicPr>
          <p:blipFill>
            <a:blip r:embed="rId3" cstate="print"/>
            <a:srcRect t="4075"/>
            <a:stretch>
              <a:fillRect/>
            </a:stretch>
          </p:blipFill>
          <p:spPr>
            <a:xfrm>
              <a:off x="603676" y="1393023"/>
              <a:ext cx="6353175" cy="4997904"/>
            </a:xfrm>
            <a:prstGeom prst="rect">
              <a:avLst/>
            </a:prstGeom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754" name="TextBox 10"/>
            <p:cNvSpPr txBox="1">
              <a:spLocks noChangeArrowheads="1"/>
            </p:cNvSpPr>
            <p:nvPr/>
          </p:nvSpPr>
          <p:spPr bwMode="auto">
            <a:xfrm>
              <a:off x="4215161" y="5341434"/>
              <a:ext cx="1215483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Version 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38625" y="2293938"/>
            <a:ext cx="4457700" cy="2230437"/>
            <a:chOff x="4238857" y="2293550"/>
            <a:chExt cx="4457700" cy="2231470"/>
          </a:xfrm>
        </p:grpSpPr>
        <p:pic>
          <p:nvPicPr>
            <p:cNvPr id="10" name="Picture 9" descr="week5oddintegersv2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8857" y="2293550"/>
              <a:ext cx="4457700" cy="2047235"/>
            </a:xfrm>
            <a:prstGeom prst="rect">
              <a:avLst/>
            </a:prstGeom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752" name="TextBox 11"/>
            <p:cNvSpPr txBox="1">
              <a:spLocks noChangeArrowheads="1"/>
            </p:cNvSpPr>
            <p:nvPr/>
          </p:nvSpPr>
          <p:spPr bwMode="auto">
            <a:xfrm>
              <a:off x="7088457" y="4155688"/>
              <a:ext cx="1230353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Version </a:t>
              </a:r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</a:t>
            </a:r>
            <a:r>
              <a:rPr lang="en-GB" i="1" dirty="0"/>
              <a:t>for</a:t>
            </a:r>
            <a:r>
              <a:rPr lang="en-GB" dirty="0"/>
              <a:t> Loops: Odd Integers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11785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Modify the program </a:t>
            </a:r>
            <a:r>
              <a:rPr lang="en-GB" dirty="0"/>
              <a:t>Week5_Od</a:t>
            </a:r>
            <a:r>
              <a:rPr lang="en-GB" dirty="0" smtClean="0"/>
              <a:t>dInteger.c </a:t>
            </a:r>
            <a:r>
              <a:rPr lang="en-GB" dirty="0">
                <a:solidFill>
                  <a:schemeClr val="tx1"/>
                </a:solidFill>
              </a:rPr>
              <a:t>to read a positive integer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and then compute the sum of all integers between 1 and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which are multiples of 3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</a:rPr>
              <a:t>Rename this program as: </a:t>
            </a:r>
            <a:r>
              <a:rPr lang="en-SG" dirty="0" smtClean="0"/>
              <a:t>Week5_SumMultiples3.c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SG" sz="2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Your program should </a:t>
            </a:r>
            <a:r>
              <a:rPr lang="en-US" dirty="0">
                <a:solidFill>
                  <a:schemeClr val="tx1"/>
                </a:solidFill>
              </a:rPr>
              <a:t>contain </a:t>
            </a: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 smtClean="0">
                <a:solidFill>
                  <a:schemeClr val="tx1"/>
                </a:solidFill>
              </a:rPr>
              <a:t>function: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sum_multiples_of_3(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to return sum of multiples of 3 in range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[1, n]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232" y="5241018"/>
            <a:ext cx="364074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18</a:t>
            </a:r>
            <a:endParaRPr lang="en-US" sz="16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  <p:sp>
        <p:nvSpPr>
          <p:cNvPr id="13" name="TextBox 16"/>
          <p:cNvSpPr txBox="1"/>
          <p:nvPr/>
        </p:nvSpPr>
        <p:spPr>
          <a:xfrm>
            <a:off x="653144" y="3133559"/>
            <a:ext cx="7523293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latin typeface="Courier New" pitchFamily="49" charset="0"/>
              </a:rPr>
              <a:t>cp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~cs1010/lecture/Week5_OddInteger.c Week5_SumMultiples3.c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Exercise #1: Sum of Multiples of 3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629721" y="5241018"/>
            <a:ext cx="364074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Sum = 408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175" y="3695251"/>
            <a:ext cx="2287588" cy="92333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8735" y="3695251"/>
            <a:ext cx="2773363" cy="92333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***********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126" y="4908324"/>
            <a:ext cx="2965903" cy="92333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*******************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1544" y="4906736"/>
            <a:ext cx="2290556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5392" y="3404678"/>
            <a:ext cx="1861073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Think! </a:t>
            </a:r>
            <a:r>
              <a:rPr lang="en-US" dirty="0" smtClean="0"/>
              <a:t>What is the relationship between the number of * and the iteration number?</a:t>
            </a:r>
            <a:endParaRPr lang="en-US" dirty="0"/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Exercise #2: Asterisks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8672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Write a program </a:t>
            </a:r>
            <a:r>
              <a:rPr lang="en-SG" dirty="0"/>
              <a:t>Week5_Asterisks.c </a:t>
            </a:r>
            <a:r>
              <a:rPr lang="en-SG" dirty="0">
                <a:solidFill>
                  <a:schemeClr val="tx1"/>
                </a:solidFill>
              </a:rPr>
              <a:t>to read an integer </a:t>
            </a:r>
            <a:r>
              <a:rPr lang="en-SG" i="1" dirty="0">
                <a:solidFill>
                  <a:schemeClr val="tx1"/>
                </a:solidFill>
              </a:rPr>
              <a:t>n</a:t>
            </a:r>
            <a:r>
              <a:rPr lang="en-SG" dirty="0">
                <a:solidFill>
                  <a:schemeClr val="tx1"/>
                </a:solidFill>
              </a:rPr>
              <a:t> (</a:t>
            </a:r>
            <a:r>
              <a:rPr lang="en-SG" i="1" dirty="0">
                <a:solidFill>
                  <a:schemeClr val="tx1"/>
                </a:solidFill>
              </a:rPr>
              <a:t>n</a:t>
            </a:r>
            <a:r>
              <a:rPr lang="en-SG" dirty="0">
                <a:solidFill>
                  <a:schemeClr val="tx1"/>
                </a:solidFill>
              </a:rPr>
              <a:t> &gt; 0) and print certain number of asterisks on a single line.</a:t>
            </a:r>
          </a:p>
          <a:p>
            <a:r>
              <a:rPr lang="en-SG" dirty="0">
                <a:solidFill>
                  <a:schemeClr val="tx1"/>
                </a:solidFill>
              </a:rPr>
              <a:t>Your program should contain a function:</a:t>
            </a:r>
          </a:p>
          <a:p>
            <a:pPr marL="0" indent="0">
              <a:buNone/>
            </a:pPr>
            <a:r>
              <a:rPr lang="en-SG" dirty="0" smtClean="0">
                <a:latin typeface="Calibri" pitchFamily="34" charset="0"/>
                <a:cs typeface="Calibri" pitchFamily="34" charset="0"/>
              </a:rPr>
              <a:t>	void 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print_asterisks</a:t>
            </a:r>
            <a:r>
              <a:rPr lang="en-SG" dirty="0">
                <a:latin typeface="Calibri" pitchFamily="34" charset="0"/>
                <a:cs typeface="Calibri" pitchFamily="34" charset="0"/>
              </a:rPr>
              <a:t>(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SG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FF0000"/>
                </a:solidFill>
              </a:rPr>
              <a:t>Off-by-one </a:t>
            </a:r>
            <a:r>
              <a:rPr lang="en-GB" sz="2800" dirty="0" smtClean="0">
                <a:solidFill>
                  <a:srgbClr val="FF0000"/>
                </a:solidFill>
              </a:rPr>
              <a:t>error</a:t>
            </a:r>
            <a:r>
              <a:rPr lang="en-GB" sz="2800" dirty="0" smtClean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make sure the loop repeats exactly the correct number of iterations</a:t>
            </a:r>
            <a:r>
              <a:rPr lang="en-GB" sz="2800" dirty="0" smtClean="0">
                <a:solidFill>
                  <a:schemeClr val="tx1"/>
                </a:solidFill>
              </a:rPr>
              <a:t>.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SG" sz="2800" dirty="0" smtClean="0">
                <a:solidFill>
                  <a:schemeClr val="tx1"/>
                </a:solidFill>
              </a:rPr>
              <a:t>Make </a:t>
            </a:r>
            <a:r>
              <a:rPr lang="en-SG" sz="2800" dirty="0">
                <a:solidFill>
                  <a:schemeClr val="tx1"/>
                </a:solidFill>
              </a:rPr>
              <a:t>sure your loop will eventually terminate</a:t>
            </a:r>
            <a:r>
              <a:rPr lang="en-SG" sz="2800" dirty="0" smtClean="0">
                <a:solidFill>
                  <a:schemeClr val="tx1"/>
                </a:solidFill>
              </a:rPr>
              <a:t>.</a:t>
            </a:r>
          </a:p>
          <a:p>
            <a:endParaRPr lang="en-GB" sz="2800" dirty="0" smtClean="0"/>
          </a:p>
          <a:p>
            <a:r>
              <a:rPr lang="en-GB" sz="2800" dirty="0" smtClean="0">
                <a:solidFill>
                  <a:schemeClr val="tx1"/>
                </a:solidFill>
              </a:rPr>
              <a:t>Be cautious of using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'='</a:t>
            </a:r>
            <a:r>
              <a:rPr lang="en-GB" sz="2800" dirty="0" smtClean="0"/>
              <a:t> </a:t>
            </a:r>
            <a:r>
              <a:rPr lang="en-GB" sz="2800" dirty="0">
                <a:solidFill>
                  <a:schemeClr val="tx1"/>
                </a:solidFill>
              </a:rPr>
              <a:t>where it should be </a:t>
            </a:r>
            <a:r>
              <a:rPr lang="en-GB" sz="2800" dirty="0" smtClean="0">
                <a:solidFill>
                  <a:srgbClr val="C00000"/>
                </a:solidFill>
              </a:rPr>
              <a:t>'=='</a:t>
            </a:r>
            <a:r>
              <a:rPr lang="en-GB" sz="2800" dirty="0" smtClean="0"/>
              <a:t> </a:t>
            </a:r>
            <a:r>
              <a:rPr lang="en-GB" sz="2800" dirty="0">
                <a:solidFill>
                  <a:schemeClr val="tx1"/>
                </a:solidFill>
              </a:rPr>
              <a:t>(as in slide </a:t>
            </a:r>
            <a:r>
              <a:rPr lang="en-GB" sz="2800" dirty="0" smtClean="0">
                <a:solidFill>
                  <a:schemeClr val="tx1"/>
                </a:solidFill>
              </a:rPr>
              <a:t>9).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588" y="2402124"/>
            <a:ext cx="4566783" cy="132343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n&lt;=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{...}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n&lt;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n++)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{...}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n=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n&lt;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n++)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n++)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{...}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Common Errors (1/2)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963" y="1904776"/>
            <a:ext cx="3917723" cy="2308324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5648" y="3516315"/>
            <a:ext cx="3845832" cy="286232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Common Errors (2/2)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4415167" y="2362767"/>
            <a:ext cx="507330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8370" y="3776626"/>
            <a:ext cx="1665516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0000FF"/>
                </a:solidFill>
                <a:cs typeface="Courier New" pitchFamily="49" charset="0"/>
              </a:rPr>
              <a:t>(infinite </a:t>
            </a:r>
            <a:r>
              <a:rPr lang="en-US" i="1" dirty="0">
                <a:solidFill>
                  <a:srgbClr val="0000FF"/>
                </a:solidFill>
                <a:cs typeface="Courier New" pitchFamily="49" charset="0"/>
              </a:rPr>
              <a:t>loop</a:t>
            </a:r>
            <a:r>
              <a:rPr lang="en-US" i="1" dirty="0" smtClean="0">
                <a:solidFill>
                  <a:srgbClr val="0000FF"/>
                </a:solidFill>
                <a:cs typeface="Courier New" pitchFamily="49" charset="0"/>
              </a:rPr>
              <a:t>!)</a:t>
            </a:r>
            <a:endParaRPr lang="en-SG" i="1" dirty="0">
              <a:solidFill>
                <a:srgbClr val="0000FF"/>
              </a:solidFill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What are the outputs for the following programs?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213" y="2127250"/>
            <a:ext cx="4979987" cy="2246313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one_seventh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7.0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(f !=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f);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 +=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one_seventh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Some Notes of </a:t>
            </a:r>
            <a:r>
              <a:rPr lang="en-GB" dirty="0" smtClean="0"/>
              <a:t>Caution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606139" y="2317940"/>
            <a:ext cx="1872347" cy="283154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0.000000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0.142857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0.285714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0.428571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0.571429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0.714286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0.857143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1.000000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1.132857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:</a:t>
            </a:r>
          </a:p>
          <a:p>
            <a:pPr>
              <a:defRPr/>
            </a:pPr>
            <a:r>
              <a:rPr lang="en-US" i="1" dirty="0">
                <a:solidFill>
                  <a:srgbClr val="0000FF"/>
                </a:solidFill>
                <a:cs typeface="Courier New" pitchFamily="49" charset="0"/>
              </a:rPr>
              <a:t>(infinite loop!)</a:t>
            </a:r>
            <a:endParaRPr lang="en-SG" i="1" dirty="0">
              <a:solidFill>
                <a:srgbClr val="0000FF"/>
              </a:solidFill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Involving real </a:t>
            </a:r>
            <a:r>
              <a:rPr lang="en-GB" sz="2800" dirty="0" smtClean="0">
                <a:solidFill>
                  <a:schemeClr val="tx1"/>
                </a:solidFill>
              </a:rPr>
              <a:t>numbers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457200" y="5355876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 smtClean="0">
                <a:solidFill>
                  <a:schemeClr val="tx1"/>
                </a:solidFill>
              </a:rPr>
              <a:t>Avoid </a:t>
            </a:r>
            <a:r>
              <a:rPr lang="en-SG" dirty="0">
                <a:solidFill>
                  <a:schemeClr val="tx1"/>
                </a:solidFill>
              </a:rPr>
              <a:t>using floating-point number in loop condition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3560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Download the following three programs: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SG" sz="2800" dirty="0">
                <a:solidFill>
                  <a:srgbClr val="C00000"/>
                </a:solidFill>
              </a:rPr>
              <a:t>Hand trace </a:t>
            </a:r>
            <a:r>
              <a:rPr lang="en-SG" sz="2800" dirty="0" smtClean="0">
                <a:solidFill>
                  <a:schemeClr val="tx1"/>
                </a:solidFill>
              </a:rPr>
              <a:t>them and </a:t>
            </a:r>
            <a:r>
              <a:rPr lang="en-SG" sz="2800" dirty="0">
                <a:solidFill>
                  <a:schemeClr val="tx1"/>
                </a:solidFill>
              </a:rPr>
              <a:t>write </a:t>
            </a:r>
            <a:r>
              <a:rPr lang="en-SG" sz="2800" dirty="0" smtClean="0">
                <a:solidFill>
                  <a:schemeClr val="tx1"/>
                </a:solidFill>
              </a:rPr>
              <a:t>down the outputs.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Then verify </a:t>
            </a:r>
            <a:r>
              <a:rPr lang="en-SG" sz="2800" dirty="0">
                <a:solidFill>
                  <a:schemeClr val="tx1"/>
                </a:solidFill>
              </a:rPr>
              <a:t>your answers by running the </a:t>
            </a:r>
            <a:r>
              <a:rPr lang="en-SG" sz="2800" dirty="0" smtClean="0">
                <a:solidFill>
                  <a:schemeClr val="tx1"/>
                </a:solidFill>
              </a:rPr>
              <a:t>programs.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1313949" y="1991532"/>
            <a:ext cx="6067678" cy="92333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~cs1010/lecture/Week5_NestedLoopEx1.c 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</a:t>
            </a:r>
            <a:r>
              <a:rPr lang="en-US" sz="1800" b="1" dirty="0" smtClean="0">
                <a:latin typeface="Courier New" pitchFamily="49" charset="0"/>
              </a:rPr>
              <a:t>cs1010/lecture/Week5_NestedLoopEx2.c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</a:t>
            </a:r>
            <a:r>
              <a:rPr lang="en-US" sz="1800" b="1" dirty="0" smtClean="0">
                <a:latin typeface="Courier New" pitchFamily="49" charset="0"/>
              </a:rPr>
              <a:t>cs1010/lecture/Week5_NestedLoopEx3.c .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Exercise #3: Nested Loops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671457" y="3074977"/>
            <a:ext cx="2764971" cy="707886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: </a:t>
            </a:r>
            <a:r>
              <a:rPr lang="en-SG" dirty="0" smtClean="0"/>
              <a:t>Can we download the three files in a batch?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38992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kern="1200" dirty="0">
                <a:solidFill>
                  <a:srgbClr val="0000FF"/>
                </a:solidFill>
                <a:ea typeface="+mn-ea"/>
              </a:rPr>
              <a:t>Understand the program control structure called </a:t>
            </a: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loops.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kern="1200" dirty="0">
                <a:solidFill>
                  <a:srgbClr val="0000FF"/>
                </a:solidFill>
                <a:ea typeface="+mn-ea"/>
              </a:rPr>
              <a:t>Compare the different types of repetition </a:t>
            </a: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structure.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6" y="4023648"/>
            <a:ext cx="8229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 smtClean="0">
                <a:solidFill>
                  <a:srgbClr val="C00000"/>
                </a:solidFill>
              </a:rPr>
              <a:t>References: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Chapter 4 Lessons 4.7 – 4.11</a:t>
            </a:r>
            <a:endParaRPr lang="en-SG" sz="2200" dirty="0">
              <a:solidFill>
                <a:srgbClr val="0000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5: Repetition Statements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break </a:t>
            </a:r>
            <a:r>
              <a:rPr lang="en-GB" dirty="0">
                <a:solidFill>
                  <a:schemeClr val="tx1"/>
                </a:solidFill>
              </a:rPr>
              <a:t>is used in in switch statement;</a:t>
            </a:r>
            <a:r>
              <a:rPr lang="en-GB" dirty="0"/>
              <a:t> </a:t>
            </a:r>
            <a:r>
              <a:rPr lang="en-GB" dirty="0" smtClean="0"/>
              <a:t>break </a:t>
            </a:r>
            <a:r>
              <a:rPr lang="en-GB" dirty="0">
                <a:solidFill>
                  <a:schemeClr val="tx1"/>
                </a:solidFill>
              </a:rPr>
              <a:t>can also be used in a </a:t>
            </a:r>
            <a:r>
              <a:rPr lang="en-GB" dirty="0" smtClean="0">
                <a:solidFill>
                  <a:schemeClr val="tx1"/>
                </a:solidFill>
              </a:rPr>
              <a:t>loop.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Test </a:t>
            </a:r>
            <a:r>
              <a:rPr lang="en-GB" dirty="0">
                <a:solidFill>
                  <a:schemeClr val="tx1"/>
                </a:solidFill>
              </a:rPr>
              <a:t>out </a:t>
            </a:r>
            <a:r>
              <a:rPr lang="en-GB" dirty="0"/>
              <a:t>Week5_BreakInLoop.c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break </a:t>
            </a:r>
            <a:r>
              <a:rPr lang="en-GB" dirty="0" smtClean="0">
                <a:solidFill>
                  <a:schemeClr val="tx1"/>
                </a:solidFill>
              </a:rPr>
              <a:t>is to jump </a:t>
            </a:r>
            <a:r>
              <a:rPr lang="en-GB" dirty="0">
                <a:solidFill>
                  <a:schemeClr val="tx1"/>
                </a:solidFill>
              </a:rPr>
              <a:t>out of </a:t>
            </a:r>
            <a:r>
              <a:rPr lang="en-GB" dirty="0" smtClean="0">
                <a:solidFill>
                  <a:schemeClr val="tx1"/>
                </a:solidFill>
              </a:rPr>
              <a:t>the enclosing loop </a:t>
            </a:r>
            <a:r>
              <a:rPr lang="en-GB" dirty="0">
                <a:solidFill>
                  <a:schemeClr val="tx1"/>
                </a:solidFill>
              </a:rPr>
              <a:t>immediately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Use </a:t>
            </a:r>
            <a:r>
              <a:rPr lang="en-GB" dirty="0" smtClean="0"/>
              <a:t>break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rgbClr val="C00000"/>
                </a:solidFill>
              </a:rPr>
              <a:t>sparingly</a:t>
            </a:r>
            <a:r>
              <a:rPr lang="en-SG" dirty="0">
                <a:solidFill>
                  <a:schemeClr val="tx1"/>
                </a:solidFill>
              </a:rPr>
              <a:t>, </a:t>
            </a:r>
            <a:r>
              <a:rPr lang="en-SG" dirty="0" smtClean="0">
                <a:solidFill>
                  <a:schemeClr val="tx1"/>
                </a:solidFill>
              </a:rPr>
              <a:t>as it is </a:t>
            </a:r>
            <a:r>
              <a:rPr lang="en-US" dirty="0">
                <a:solidFill>
                  <a:schemeClr val="tx1"/>
                </a:solidFill>
              </a:rPr>
              <a:t>likely to make </a:t>
            </a:r>
            <a:r>
              <a:rPr lang="en-US" dirty="0" smtClean="0">
                <a:solidFill>
                  <a:schemeClr val="tx1"/>
                </a:solidFill>
              </a:rPr>
              <a:t>your program harder to debug.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1194206" y="3156333"/>
            <a:ext cx="5761766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</a:t>
            </a:r>
            <a:r>
              <a:rPr lang="en-US" sz="1800" b="1" dirty="0" smtClean="0">
                <a:latin typeface="Courier New" pitchFamily="49" charset="0"/>
              </a:rPr>
              <a:t>cs1010/lecture/Week5_BreakInLoop.c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Using </a:t>
            </a:r>
            <a:r>
              <a:rPr lang="en-GB" i="1" dirty="0" smtClean="0"/>
              <a:t>break</a:t>
            </a:r>
            <a:r>
              <a:rPr lang="en-GB" dirty="0" smtClean="0"/>
              <a:t> </a:t>
            </a:r>
            <a:r>
              <a:rPr lang="en-GB" dirty="0"/>
              <a:t>in loop (1/2)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3" y="2300039"/>
            <a:ext cx="2781073" cy="353943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with 'break'</a:t>
            </a:r>
          </a:p>
          <a:p>
            <a:pPr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sum += n;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593" y="2300039"/>
            <a:ext cx="4985657" cy="4031873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without 'break'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sum;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is_positive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indicate if input n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is positive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is_positive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is_positive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is_positive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sum += n;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Using </a:t>
            </a:r>
            <a:r>
              <a:rPr lang="en-GB" i="1" dirty="0"/>
              <a:t>break</a:t>
            </a:r>
            <a:r>
              <a:rPr lang="en-GB" dirty="0"/>
              <a:t> in loop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loop with </a:t>
            </a:r>
            <a:r>
              <a:rPr lang="en-GB" dirty="0"/>
              <a:t>break </a:t>
            </a:r>
            <a:r>
              <a:rPr lang="en-GB" dirty="0">
                <a:solidFill>
                  <a:schemeClr val="tx1"/>
                </a:solidFill>
              </a:rPr>
              <a:t>can always be rewritten into </a:t>
            </a:r>
            <a:r>
              <a:rPr lang="en-GB" dirty="0" smtClean="0">
                <a:solidFill>
                  <a:schemeClr val="tx1"/>
                </a:solidFill>
              </a:rPr>
              <a:t>another one </a:t>
            </a:r>
            <a:r>
              <a:rPr lang="en-GB" dirty="0">
                <a:solidFill>
                  <a:schemeClr val="tx1"/>
                </a:solidFill>
              </a:rPr>
              <a:t>without </a:t>
            </a:r>
            <a:r>
              <a:rPr lang="en-GB" dirty="0"/>
              <a:t>break</a:t>
            </a:r>
            <a:r>
              <a:rPr lang="en-GB" dirty="0" smtClean="0"/>
              <a:t>.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39430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Test </a:t>
            </a:r>
            <a:r>
              <a:rPr lang="en-SG" sz="2800" dirty="0" smtClean="0">
                <a:solidFill>
                  <a:schemeClr val="tx1"/>
                </a:solidFill>
              </a:rPr>
              <a:t>out program </a:t>
            </a:r>
            <a:r>
              <a:rPr lang="en-SG" sz="2800" dirty="0"/>
              <a:t>Week5_ContinueInLoop.c </a:t>
            </a:r>
            <a:endParaRPr lang="en-SG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SG" sz="2800" dirty="0" smtClean="0"/>
              <a:t>continue </a:t>
            </a:r>
            <a:r>
              <a:rPr lang="en-SG" sz="2800" dirty="0" smtClean="0">
                <a:solidFill>
                  <a:schemeClr val="tx1"/>
                </a:solidFill>
              </a:rPr>
              <a:t>is to skip </a:t>
            </a:r>
            <a:r>
              <a:rPr lang="en-SG" sz="2800" dirty="0">
                <a:solidFill>
                  <a:schemeClr val="tx1"/>
                </a:solidFill>
              </a:rPr>
              <a:t>the rest body part of current round </a:t>
            </a:r>
            <a:r>
              <a:rPr lang="en-SG" sz="2800" dirty="0" smtClean="0">
                <a:solidFill>
                  <a:schemeClr val="tx1"/>
                </a:solidFill>
              </a:rPr>
              <a:t>of loop and </a:t>
            </a:r>
            <a:r>
              <a:rPr lang="en-SG" sz="2800" dirty="0">
                <a:solidFill>
                  <a:schemeClr val="tx1"/>
                </a:solidFill>
              </a:rPr>
              <a:t>proceed to next round.</a:t>
            </a:r>
          </a:p>
          <a:p>
            <a:endParaRPr lang="en-SG" sz="2800" dirty="0" smtClean="0"/>
          </a:p>
          <a:p>
            <a:r>
              <a:rPr lang="en-SG" sz="2800" dirty="0" smtClean="0"/>
              <a:t>continue </a:t>
            </a:r>
            <a:r>
              <a:rPr lang="en-SG" sz="2800" dirty="0">
                <a:solidFill>
                  <a:schemeClr val="tx1"/>
                </a:solidFill>
              </a:rPr>
              <a:t>is even </a:t>
            </a:r>
            <a:r>
              <a:rPr lang="en-SG" sz="2800" dirty="0" smtClean="0">
                <a:solidFill>
                  <a:srgbClr val="C00000"/>
                </a:solidFill>
              </a:rPr>
              <a:t>less </a:t>
            </a:r>
            <a:r>
              <a:rPr lang="en-SG" sz="2800" dirty="0">
                <a:solidFill>
                  <a:srgbClr val="C00000"/>
                </a:solidFill>
              </a:rPr>
              <a:t>often used </a:t>
            </a:r>
            <a:r>
              <a:rPr lang="en-SG" sz="2800" dirty="0" smtClean="0">
                <a:solidFill>
                  <a:schemeClr val="tx1"/>
                </a:solidFill>
              </a:rPr>
              <a:t>than </a:t>
            </a:r>
            <a:r>
              <a:rPr lang="en-SG" sz="2800" dirty="0" smtClean="0"/>
              <a:t>break</a:t>
            </a:r>
            <a:r>
              <a:rPr lang="en-SG" sz="2800" dirty="0" smtClean="0">
                <a:solidFill>
                  <a:schemeClr val="tx1"/>
                </a:solidFill>
              </a:rPr>
              <a:t>.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14. Using </a:t>
            </a:r>
            <a:r>
              <a:rPr lang="en-GB" i="1" dirty="0" smtClean="0"/>
              <a:t>continue</a:t>
            </a:r>
            <a:r>
              <a:rPr lang="en-GB" dirty="0" smtClean="0"/>
              <a:t> </a:t>
            </a:r>
            <a:r>
              <a:rPr lang="en-GB" dirty="0"/>
              <a:t>in loop</a:t>
            </a:r>
            <a:endParaRPr lang="en-SG" dirty="0"/>
          </a:p>
        </p:txBody>
      </p:sp>
      <p:sp>
        <p:nvSpPr>
          <p:cNvPr id="8" name="TextBox 16"/>
          <p:cNvSpPr txBox="1"/>
          <p:nvPr/>
        </p:nvSpPr>
        <p:spPr>
          <a:xfrm>
            <a:off x="1194205" y="2089505"/>
            <a:ext cx="6088337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</a:t>
            </a:r>
            <a:r>
              <a:rPr lang="en-US" sz="1800" b="1" dirty="0" smtClean="0">
                <a:latin typeface="Courier New" pitchFamily="49" charset="0"/>
              </a:rPr>
              <a:t>cs1010/lecture/Week5_ContinueInLoop.c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50" y="4158602"/>
            <a:ext cx="5984421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131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131 is a prime.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2875" y="4993627"/>
            <a:ext cx="5984421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713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713 is not a prime.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15. Exercise #4: Prime Number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5958"/>
          </a:xfr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Primality</a:t>
            </a:r>
            <a:r>
              <a:rPr lang="en-GB" dirty="0">
                <a:solidFill>
                  <a:srgbClr val="C00000"/>
                </a:solidFill>
              </a:rPr>
              <a:t> test </a:t>
            </a:r>
            <a:r>
              <a:rPr lang="en-GB" dirty="0">
                <a:solidFill>
                  <a:schemeClr val="tx1"/>
                </a:solidFill>
              </a:rPr>
              <a:t>is a classic programming </a:t>
            </a:r>
            <a:r>
              <a:rPr lang="en-GB" dirty="0" smtClean="0">
                <a:solidFill>
                  <a:schemeClr val="tx1"/>
                </a:solidFill>
              </a:rPr>
              <a:t>problem.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Given a positive integer, determine whether it is a </a:t>
            </a:r>
            <a:r>
              <a:rPr lang="en-GB" dirty="0" smtClean="0"/>
              <a:t>prime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A prime number has two distinct factors (divisors): 1 and itself. Examples: 2, 3, 5, 7, 11, ... (Note: 1 is not a prime</a:t>
            </a:r>
            <a:r>
              <a:rPr lang="en-GB" dirty="0" smtClean="0"/>
              <a:t>!)</a:t>
            </a:r>
          </a:p>
          <a:p>
            <a:r>
              <a:rPr lang="en-GB" dirty="0">
                <a:solidFill>
                  <a:schemeClr val="tx1"/>
                </a:solidFill>
              </a:rPr>
              <a:t>Write a program </a:t>
            </a:r>
            <a:r>
              <a:rPr lang="en-GB" dirty="0"/>
              <a:t>Week5_PrimeTest.c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You should include a function</a:t>
            </a:r>
            <a:r>
              <a:rPr lang="en-GB" dirty="0"/>
              <a:t>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is_prime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that takes a positive integer and check its </a:t>
            </a:r>
            <a:r>
              <a:rPr lang="en-GB" dirty="0" err="1">
                <a:solidFill>
                  <a:schemeClr val="tx1"/>
                </a:solidFill>
              </a:rPr>
              <a:t>primality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>
                <a:solidFill>
                  <a:schemeClr val="tx1"/>
                </a:solidFill>
              </a:rPr>
              <a:t>Return 1 if so, 0 otherwise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solidFill>
                  <a:srgbClr val="C00000"/>
                </a:solidFill>
              </a:rPr>
              <a:t>This is your take-home exercise.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39211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FF"/>
                </a:solidFill>
              </a:rPr>
              <a:t>Repetition statements (loops)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FF"/>
                </a:solidFill>
              </a:rPr>
              <a:t>while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0000FF"/>
                </a:solidFill>
              </a:rPr>
              <a:t>do-while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0000FF"/>
                </a:solidFill>
              </a:rPr>
              <a:t>for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Nested loops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FF"/>
                </a:solidFill>
              </a:rPr>
              <a:t>break </a:t>
            </a:r>
            <a:r>
              <a:rPr lang="en-US" sz="2400" dirty="0" smtClean="0"/>
              <a:t>and</a:t>
            </a:r>
            <a:r>
              <a:rPr lang="en-US" sz="2400" i="1" dirty="0" smtClean="0">
                <a:solidFill>
                  <a:srgbClr val="0000FF"/>
                </a:solidFill>
              </a:rPr>
              <a:t> continue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 (</a:t>
            </a:r>
            <a:r>
              <a:rPr lang="en-GB" dirty="0" smtClean="0"/>
              <a:t>1/3)</a:t>
            </a:r>
            <a:endParaRPr lang="en-SG" dirty="0"/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pic>
        <p:nvPicPr>
          <p:cNvPr id="10" name="Picture 2" descr="fig0501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112838" y="1154115"/>
            <a:ext cx="6835775" cy="504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 </a:t>
            </a:r>
            <a:r>
              <a:rPr lang="en-GB" dirty="0" smtClean="0"/>
              <a:t>(2/3)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979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32092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Today’s most important lessons (II)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We have </a:t>
            </a:r>
            <a:r>
              <a:rPr lang="en-US" sz="2400" dirty="0"/>
              <a:t>learned the 3 control </a:t>
            </a:r>
            <a:r>
              <a:rPr lang="en-US" sz="2400" dirty="0" smtClean="0"/>
              <a:t>structures: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00FF"/>
                </a:solidFill>
              </a:rPr>
              <a:t>Sequence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Selection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Repetition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400" dirty="0"/>
              <a:t>With these, </a:t>
            </a:r>
            <a:r>
              <a:rPr lang="en-SG" sz="2400" dirty="0" smtClean="0"/>
              <a:t>we are </a:t>
            </a:r>
            <a:r>
              <a:rPr lang="en-SG" sz="2400" dirty="0"/>
              <a:t>able to solve just any computing </a:t>
            </a:r>
            <a:r>
              <a:rPr lang="en-SG" sz="2400" dirty="0" smtClean="0"/>
              <a:t>problem virtually!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400" dirty="0"/>
              <a:t>However, writing good programs is more than just learning the syntax</a:t>
            </a:r>
            <a:r>
              <a:rPr lang="en-SG" sz="2400" dirty="0" smtClean="0"/>
              <a:t>: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rgbClr val="0000FF"/>
                </a:solidFill>
              </a:rPr>
              <a:t>Variables should be </a:t>
            </a:r>
            <a:r>
              <a:rPr lang="en-US" sz="2000" dirty="0" smtClean="0">
                <a:solidFill>
                  <a:srgbClr val="0000FF"/>
                </a:solidFill>
              </a:rPr>
              <a:t>descriptive</a:t>
            </a:r>
            <a:endParaRPr lang="en-US" sz="2000" dirty="0">
              <a:solidFill>
                <a:srgbClr val="0000FF"/>
              </a:solidFill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rgbClr val="0000FF"/>
                </a:solidFill>
              </a:rPr>
              <a:t>Logic should be clear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000" dirty="0">
                <a:solidFill>
                  <a:srgbClr val="0000FF"/>
                </a:solidFill>
              </a:rPr>
              <a:t>Algorithm should be efficient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 </a:t>
            </a:r>
            <a:r>
              <a:rPr lang="en-GB" dirty="0" smtClean="0"/>
              <a:t>(3/3)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 rot="20376120">
            <a:off x="5151778" y="4868217"/>
            <a:ext cx="2218986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Practice makes perfect!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4878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SG" sz="2800" b="1" baseline="30000">
              <a:solidFill>
                <a:srgbClr val="8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</a:t>
            </a:r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600986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2800" dirty="0">
                <a:solidFill>
                  <a:srgbClr val="C00000"/>
                </a:solidFill>
                <a:cs typeface="Arial" charset="0"/>
              </a:rPr>
              <a:t>Take-home lab </a:t>
            </a:r>
            <a:r>
              <a:rPr lang="en-SG" sz="2800" dirty="0" smtClean="0">
                <a:solidFill>
                  <a:srgbClr val="C00000"/>
                </a:solidFill>
                <a:cs typeface="Arial" charset="0"/>
              </a:rPr>
              <a:t>#2 </a:t>
            </a:r>
            <a:r>
              <a:rPr lang="en-SG" sz="2800" dirty="0">
                <a:solidFill>
                  <a:schemeClr val="tx1"/>
                </a:solidFill>
                <a:cs typeface="Arial" charset="0"/>
              </a:rPr>
              <a:t>has been </a:t>
            </a:r>
            <a:r>
              <a:rPr lang="en-SG" sz="2800" dirty="0" smtClean="0">
                <a:solidFill>
                  <a:schemeClr val="tx1"/>
                </a:solidFill>
                <a:cs typeface="Arial" charset="0"/>
              </a:rPr>
              <a:t>released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200" dirty="0"/>
              <a:t>Questions: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  <a:hlinkClick r:id="rId3"/>
              </a:rPr>
              <a:t>http://</a:t>
            </a:r>
            <a:r>
              <a:rPr lang="en-US" sz="2200" dirty="0" smtClean="0">
                <a:solidFill>
                  <a:srgbClr val="0000FF"/>
                </a:solidFill>
                <a:hlinkClick r:id="rId3"/>
              </a:rPr>
              <a:t>www.comp.nus.edu.sg/~cs1010/lab/lab2.html</a:t>
            </a:r>
            <a:endParaRPr lang="en-US" sz="22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200" dirty="0"/>
              <a:t>Submit your programs to </a:t>
            </a:r>
            <a:r>
              <a:rPr lang="en-US" sz="2200" dirty="0" err="1" smtClean="0"/>
              <a:t>CodeCrunch</a:t>
            </a:r>
            <a:endParaRPr lang="en-US" sz="2200" dirty="0" smtClean="0"/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>
                <a:hlinkClick r:id="rId4"/>
              </a:rPr>
              <a:t>https://codes.comp.nus.edu.sg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000" dirty="0">
                <a:solidFill>
                  <a:srgbClr val="7030A0"/>
                </a:solidFill>
              </a:rPr>
              <a:t>Deadline: </a:t>
            </a:r>
            <a:r>
              <a:rPr lang="en-SG" sz="2000" dirty="0" smtClean="0">
                <a:solidFill>
                  <a:srgbClr val="7030A0"/>
                </a:solidFill>
              </a:rPr>
              <a:t>12 </a:t>
            </a:r>
            <a:r>
              <a:rPr lang="en-SG" sz="2000" dirty="0">
                <a:solidFill>
                  <a:srgbClr val="7030A0"/>
                </a:solidFill>
              </a:rPr>
              <a:t>February 2012, </a:t>
            </a:r>
            <a:r>
              <a:rPr lang="en-SG" sz="2000" dirty="0" smtClean="0">
                <a:solidFill>
                  <a:srgbClr val="7030A0"/>
                </a:solidFill>
              </a:rPr>
              <a:t>Sunday, 6pm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200" dirty="0"/>
              <a:t>This is your </a:t>
            </a:r>
            <a:r>
              <a:rPr lang="en-US" sz="2200" dirty="0" smtClean="0"/>
              <a:t>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graded </a:t>
            </a:r>
            <a:r>
              <a:rPr lang="en-US" sz="2200" dirty="0">
                <a:solidFill>
                  <a:srgbClr val="0000FF"/>
                </a:solidFill>
              </a:rPr>
              <a:t>lab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0000FF"/>
                </a:solidFill>
              </a:rPr>
              <a:t> 1 attempt mark </a:t>
            </a:r>
            <a:r>
              <a:rPr lang="en-US" sz="2200" dirty="0"/>
              <a:t>will be carried forward to your final mark.</a:t>
            </a:r>
            <a:endParaRPr lang="en-SG" sz="2000" dirty="0"/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  <p:pic>
        <p:nvPicPr>
          <p:cNvPr id="7" name="Picture 8" descr="C:\Users\zlf\AppData\Local\Microsoft\Windows\Temporary Internet Files\Content.IE5\MVM596VG\MP900385257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34" y="104223"/>
            <a:ext cx="1848758" cy="13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7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pic>
        <p:nvPicPr>
          <p:cNvPr id="20486" name="Picture 5" descr="k18469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3425" y="420523"/>
            <a:ext cx="16033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600" dirty="0" smtClean="0"/>
              <a:t>Control </a:t>
            </a:r>
            <a:r>
              <a:rPr lang="en-SG" sz="2600" dirty="0"/>
              <a:t>structures</a:t>
            </a:r>
            <a:r>
              <a:rPr lang="en-SG" sz="2600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Sequence (done</a:t>
            </a:r>
            <a:r>
              <a:rPr lang="en-SG" sz="2200" dirty="0" smtClean="0"/>
              <a:t>!)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Selection: </a:t>
            </a:r>
            <a:r>
              <a:rPr lang="en-SG" sz="2200" i="1" dirty="0"/>
              <a:t>if</a:t>
            </a:r>
            <a:r>
              <a:rPr lang="en-SG" sz="2200" dirty="0"/>
              <a:t>, </a:t>
            </a:r>
            <a:r>
              <a:rPr lang="en-SG" sz="2200" i="1" dirty="0"/>
              <a:t>if-else</a:t>
            </a:r>
            <a:r>
              <a:rPr lang="en-SG" sz="2200" dirty="0"/>
              <a:t>, </a:t>
            </a:r>
            <a:r>
              <a:rPr lang="en-SG" sz="2200" i="1" dirty="0"/>
              <a:t>switch</a:t>
            </a:r>
            <a:r>
              <a:rPr lang="en-SG" sz="2200" dirty="0"/>
              <a:t> (done</a:t>
            </a:r>
            <a:r>
              <a:rPr lang="en-SG" sz="2200" dirty="0" smtClean="0"/>
              <a:t>!)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 smtClean="0"/>
              <a:t>Repetition</a:t>
            </a:r>
          </a:p>
          <a:p>
            <a:r>
              <a:rPr lang="en-SG" sz="2600" dirty="0">
                <a:solidFill>
                  <a:srgbClr val="C00000"/>
                </a:solidFill>
              </a:rPr>
              <a:t>Loop</a:t>
            </a:r>
            <a:r>
              <a:rPr lang="en-SG" sz="2600" dirty="0">
                <a:solidFill>
                  <a:schemeClr val="tx1"/>
                </a:solidFill>
              </a:rPr>
              <a:t>: allow us to specify the </a:t>
            </a:r>
            <a:r>
              <a:rPr lang="en-SG" sz="2600" dirty="0">
                <a:solidFill>
                  <a:srgbClr val="C00000"/>
                </a:solidFill>
              </a:rPr>
              <a:t>repetition of a groups of </a:t>
            </a:r>
            <a:r>
              <a:rPr lang="en-SG" sz="2600" dirty="0" smtClean="0">
                <a:solidFill>
                  <a:srgbClr val="C00000"/>
                </a:solidFill>
              </a:rPr>
              <a:t>steps</a:t>
            </a:r>
          </a:p>
          <a:p>
            <a:r>
              <a:rPr lang="en-GB" sz="2600" dirty="0">
                <a:solidFill>
                  <a:schemeClr val="tx1"/>
                </a:solidFill>
              </a:rPr>
              <a:t>When do you need to use loops?</a:t>
            </a:r>
            <a:endParaRPr lang="en-SG" sz="26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Any steps repeated in the solution? If yes, which ones?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/>
              <a:t>Do you know before-hand how many times to repeat the group of steps? If no, what is the condition to keep repeating?</a:t>
            </a:r>
            <a:endParaRPr lang="en-SG" sz="22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/>
              <a:t>1. What are Loops?</a:t>
            </a:r>
            <a:endParaRPr lang="en-GB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7150" y="1401763"/>
            <a:ext cx="571507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execute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06767" y="1839685"/>
            <a:ext cx="2936049" cy="3589564"/>
            <a:chOff x="2989997" y="1839995"/>
            <a:chExt cx="2935977" cy="3589685"/>
          </a:xfrm>
        </p:grpSpPr>
        <p:cxnSp>
          <p:nvCxnSpPr>
            <p:cNvPr id="22536" name="Straight Arrow Connector 10"/>
            <p:cNvCxnSpPr>
              <a:cxnSpLocks noChangeShapeType="1"/>
              <a:stCxn id="22537" idx="0"/>
            </p:cNvCxnSpPr>
            <p:nvPr/>
          </p:nvCxnSpPr>
          <p:spPr bwMode="auto">
            <a:xfrm flipV="1">
              <a:off x="4457986" y="1839995"/>
              <a:ext cx="1016895" cy="2020025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2537" name="TextBox 12"/>
            <p:cNvSpPr txBox="1">
              <a:spLocks noChangeArrowheads="1"/>
            </p:cNvSpPr>
            <p:nvPr/>
          </p:nvSpPr>
          <p:spPr bwMode="auto">
            <a:xfrm>
              <a:off x="2989997" y="3860020"/>
              <a:ext cx="2935977" cy="15696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If condition is </a:t>
              </a:r>
              <a:r>
                <a:rPr lang="en-US" sz="2400" b="1" dirty="0">
                  <a:solidFill>
                    <a:srgbClr val="006600"/>
                  </a:solidFill>
                </a:rPr>
                <a:t>true</a:t>
              </a:r>
              <a:r>
                <a:rPr lang="en-US" sz="2400" dirty="0"/>
                <a:t>, execute loop body, otherwise terminate loop.</a:t>
              </a:r>
              <a:endParaRPr lang="en-SG" sz="2400" dirty="0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13482" y="3659685"/>
            <a:ext cx="3057494" cy="1015663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We call the number of times a loop repeats </a:t>
            </a: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00FF"/>
                </a:solidFill>
              </a:rPr>
              <a:t>the </a:t>
            </a:r>
            <a:r>
              <a:rPr lang="en-US" sz="2000" dirty="0">
                <a:solidFill>
                  <a:srgbClr val="0000FF"/>
                </a:solidFill>
              </a:rPr>
              <a:t>number of </a:t>
            </a:r>
            <a:r>
              <a:rPr lang="en-US" sz="2000" i="1" dirty="0" smtClean="0">
                <a:solidFill>
                  <a:srgbClr val="0000FF"/>
                </a:solidFill>
              </a:rPr>
              <a:t>iterations”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i="1" dirty="0"/>
              <a:t>while </a:t>
            </a:r>
            <a:r>
              <a:rPr lang="en-GB" dirty="0"/>
              <a:t>Loops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5238" y="5282692"/>
            <a:ext cx="6889750" cy="70788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two integers a and b (a&lt;=b):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-3 8</a:t>
            </a:r>
          </a:p>
          <a:p>
            <a:pPr>
              <a:defRPr/>
            </a:pPr>
            <a:r>
              <a:rPr lang="en-US" sz="20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-3 -2 -1 0 1 2 3 4 5 6 7 </a:t>
            </a:r>
            <a:r>
              <a:rPr lang="en-US" sz="20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sz="20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Demo #1: Print Integers (1/2)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42563"/>
          </a:xfrm>
        </p:spPr>
        <p:txBody>
          <a:bodyPr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Write a program </a:t>
            </a:r>
            <a:r>
              <a:rPr lang="en-GB" sz="2800" dirty="0"/>
              <a:t>Week5_Integers.c</a:t>
            </a:r>
            <a:r>
              <a:rPr lang="en-GB" sz="2800" dirty="0">
                <a:solidFill>
                  <a:schemeClr val="tx1"/>
                </a:solidFill>
              </a:rPr>
              <a:t> to accept 2 integer </a:t>
            </a:r>
            <a:r>
              <a:rPr lang="en-GB" sz="2800" i="1" dirty="0">
                <a:solidFill>
                  <a:schemeClr val="tx1"/>
                </a:solidFill>
              </a:rPr>
              <a:t>a</a:t>
            </a:r>
            <a:r>
              <a:rPr lang="en-GB" sz="2800" dirty="0">
                <a:solidFill>
                  <a:schemeClr val="tx1"/>
                </a:solidFill>
              </a:rPr>
              <a:t> and </a:t>
            </a:r>
            <a:r>
              <a:rPr lang="en-GB" sz="2800" i="1" dirty="0">
                <a:solidFill>
                  <a:schemeClr val="tx1"/>
                </a:solidFill>
              </a:rPr>
              <a:t>b</a:t>
            </a:r>
            <a:r>
              <a:rPr lang="en-GB" sz="2800" dirty="0">
                <a:solidFill>
                  <a:schemeClr val="tx1"/>
                </a:solidFill>
              </a:rPr>
              <a:t> (assume </a:t>
            </a:r>
            <a:r>
              <a:rPr lang="en-GB" sz="2800" i="1" dirty="0" smtClean="0">
                <a:solidFill>
                  <a:schemeClr val="tx1"/>
                </a:solidFill>
              </a:rPr>
              <a:t>a </a:t>
            </a:r>
            <a:r>
              <a:rPr lang="en-GB" sz="2800" dirty="0" smtClean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lang="en-GB" sz="2800" i="1" dirty="0" smtClean="0">
                <a:solidFill>
                  <a:schemeClr val="tx1"/>
                </a:solidFill>
              </a:rPr>
              <a:t>b</a:t>
            </a:r>
            <a:r>
              <a:rPr lang="en-GB" sz="2800" dirty="0">
                <a:solidFill>
                  <a:schemeClr val="tx1"/>
                </a:solidFill>
              </a:rPr>
              <a:t>) and print integers between </a:t>
            </a:r>
            <a:r>
              <a:rPr lang="en-GB" sz="2800" i="1" dirty="0">
                <a:solidFill>
                  <a:schemeClr val="tx1"/>
                </a:solidFill>
              </a:rPr>
              <a:t>a</a:t>
            </a:r>
            <a:r>
              <a:rPr lang="en-GB" sz="2800" dirty="0">
                <a:solidFill>
                  <a:schemeClr val="tx1"/>
                </a:solidFill>
              </a:rPr>
              <a:t> and </a:t>
            </a:r>
            <a:r>
              <a:rPr lang="en-GB" sz="2800" i="1" dirty="0" smtClean="0">
                <a:solidFill>
                  <a:schemeClr val="tx1"/>
                </a:solidFill>
              </a:rPr>
              <a:t>b</a:t>
            </a:r>
            <a:r>
              <a:rPr lang="en-GB" sz="2800" dirty="0" smtClean="0">
                <a:solidFill>
                  <a:schemeClr val="tx1"/>
                </a:solidFill>
              </a:rPr>
              <a:t>, both inclusive.</a:t>
            </a:r>
          </a:p>
          <a:p>
            <a:pPr>
              <a:spcBef>
                <a:spcPts val="1800"/>
              </a:spcBef>
            </a:pPr>
            <a:r>
              <a:rPr lang="en-GB" sz="2800" dirty="0" smtClean="0">
                <a:solidFill>
                  <a:schemeClr val="tx1"/>
                </a:solidFill>
              </a:rPr>
              <a:t>Your program should </a:t>
            </a:r>
            <a:r>
              <a:rPr lang="en-GB" sz="2800" dirty="0">
                <a:solidFill>
                  <a:schemeClr val="tx1"/>
                </a:solidFill>
              </a:rPr>
              <a:t>have a </a:t>
            </a:r>
            <a:r>
              <a:rPr lang="en-GB" sz="2800" dirty="0" smtClean="0">
                <a:solidFill>
                  <a:schemeClr val="tx1"/>
                </a:solidFill>
              </a:rPr>
              <a:t>function</a:t>
            </a:r>
          </a:p>
          <a:p>
            <a:pPr marL="0" indent="0">
              <a:buNone/>
            </a:pPr>
            <a:r>
              <a:rPr lang="en-GB" sz="2800" dirty="0" smtClean="0"/>
              <a:t>	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void </a:t>
            </a:r>
            <a:r>
              <a:rPr lang="en-GB" sz="2800" dirty="0" err="1">
                <a:latin typeface="Calibri" pitchFamily="34" charset="0"/>
                <a:cs typeface="Calibri" pitchFamily="34" charset="0"/>
              </a:rPr>
              <a:t>print_integers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GB" sz="2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GB" sz="2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   </a:t>
            </a:r>
            <a:r>
              <a:rPr lang="en-GB" sz="2800" dirty="0">
                <a:solidFill>
                  <a:schemeClr val="tx1"/>
                </a:solidFill>
              </a:rPr>
              <a:t>to </a:t>
            </a:r>
            <a:r>
              <a:rPr lang="en-GB" sz="2800" dirty="0" smtClean="0">
                <a:solidFill>
                  <a:schemeClr val="tx1"/>
                </a:solidFill>
              </a:rPr>
              <a:t>print </a:t>
            </a:r>
            <a:r>
              <a:rPr lang="en-GB" sz="2800" dirty="0">
                <a:solidFill>
                  <a:schemeClr val="tx1"/>
                </a:solidFill>
              </a:rPr>
              <a:t>out integers.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GB" sz="2800" dirty="0" smtClean="0">
                <a:solidFill>
                  <a:schemeClr val="tx1"/>
                </a:solidFill>
              </a:rPr>
              <a:t>Sample </a:t>
            </a:r>
            <a:r>
              <a:rPr lang="en-GB" sz="2800" dirty="0">
                <a:solidFill>
                  <a:schemeClr val="tx1"/>
                </a:solidFill>
              </a:rPr>
              <a:t>run: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Demo #1: Print Integers (2/2)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5941" y="1101057"/>
            <a:ext cx="6154216" cy="5693866"/>
            <a:chOff x="544679" y="1111690"/>
            <a:chExt cx="6154216" cy="5693866"/>
          </a:xfrm>
        </p:grpSpPr>
        <p:sp>
          <p:nvSpPr>
            <p:cNvPr id="11" name="TextBox 10"/>
            <p:cNvSpPr txBox="1"/>
            <p:nvPr/>
          </p:nvSpPr>
          <p:spPr>
            <a:xfrm>
              <a:off x="544679" y="1111690"/>
              <a:ext cx="6154216" cy="5693866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List integers between a and b (a &lt;= b)</a:t>
              </a:r>
            </a:p>
            <a:p>
              <a:pPr eaLnBrk="1" hangingPunct="1">
                <a:defRPr/>
              </a:pPr>
              <a:r>
                <a:rPr lang="en-SG" sz="14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print_integers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// function prototype</a:t>
              </a:r>
              <a:endParaRPr lang="en-SG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a, b;</a:t>
              </a:r>
            </a:p>
            <a:p>
              <a:pPr>
                <a:defRPr/>
              </a:pPr>
              <a:endParaRPr lang="en-SG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 a and b (a&lt;=b): "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&amp;a, &amp;b);</a:t>
              </a: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print_integers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(a, b);</a:t>
              </a:r>
            </a:p>
            <a:p>
              <a:pPr>
                <a:defRPr/>
              </a:pPr>
              <a:endParaRPr lang="en-SG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SG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integers in range [x, y]</a:t>
              </a:r>
            </a:p>
            <a:p>
              <a:pPr>
                <a:defRPr/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x &lt;= y</a:t>
              </a:r>
            </a:p>
            <a:p>
              <a:pPr>
                <a:defRPr/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print_integers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y)</a:t>
              </a: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x;</a:t>
              </a:r>
              <a:endParaRPr lang="en-SG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&lt;= 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y)</a:t>
              </a: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{   </a:t>
              </a: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  <a:endParaRPr lang="en-SG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}   </a:t>
              </a:r>
            </a:p>
            <a:p>
              <a:pPr>
                <a:defRPr/>
              </a:pPr>
              <a:r>
                <a:rPr lang="en-SG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change line</a:t>
              </a:r>
            </a:p>
            <a:p>
              <a:pPr>
                <a:defRPr/>
              </a:pPr>
              <a:r>
                <a:rPr lang="en-SG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7626" y="1111690"/>
              <a:ext cx="1361269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Week5_Integers.c</a:t>
              </a:r>
              <a:endParaRPr lang="en-SG" sz="11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08377" y="4737286"/>
            <a:ext cx="3978423" cy="786811"/>
            <a:chOff x="5411244" y="2830885"/>
            <a:chExt cx="3978423" cy="786811"/>
          </a:xfrm>
        </p:grpSpPr>
        <p:cxnSp>
          <p:nvCxnSpPr>
            <p:cNvPr id="7" name="Straight Arrow Connector 6"/>
            <p:cNvCxnSpPr/>
            <p:nvPr/>
          </p:nvCxnSpPr>
          <p:spPr bwMode="auto">
            <a:xfrm rot="10800000">
              <a:off x="5411244" y="2830885"/>
              <a:ext cx="789140" cy="175363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8A8AB9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9" name="TextBox 17"/>
            <p:cNvSpPr txBox="1"/>
            <p:nvPr/>
          </p:nvSpPr>
          <p:spPr>
            <a:xfrm>
              <a:off x="6146646" y="2909810"/>
              <a:ext cx="3243021" cy="707886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Q</a:t>
              </a: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: Any suggestion to improve </a:t>
              </a:r>
              <a:r>
                <a:rPr lang="en-US" sz="2000" dirty="0" err="1" smtClean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print_integers</a:t>
              </a:r>
              <a:r>
                <a:rPr lang="en-US" sz="2000" dirty="0" smtClean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() </a:t>
              </a: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function?</a:t>
              </a:r>
              <a:endParaRPr lang="en-SG" sz="2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2963" y="2600772"/>
            <a:ext cx="4578352" cy="341632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 0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print_odd_integers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(i%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       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</a:t>
            </a:r>
            <a:r>
              <a:rPr lang="en-GB" i="1" dirty="0"/>
              <a:t>while </a:t>
            </a:r>
            <a:r>
              <a:rPr lang="en-GB" dirty="0"/>
              <a:t>Loops: Examples (1/3)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54107"/>
          </a:xfrm>
        </p:spPr>
        <p:txBody>
          <a:bodyPr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Example: Given a positive integer </a:t>
            </a:r>
            <a:r>
              <a:rPr lang="en-GB" sz="2800" i="1" dirty="0">
                <a:solidFill>
                  <a:schemeClr val="tx1"/>
                </a:solidFill>
              </a:rPr>
              <a:t>n</a:t>
            </a:r>
            <a:r>
              <a:rPr lang="en-GB" sz="2800" dirty="0">
                <a:solidFill>
                  <a:schemeClr val="tx1"/>
                </a:solidFill>
              </a:rPr>
              <a:t>, print positive odd integers </a:t>
            </a:r>
            <a:r>
              <a:rPr lang="en-GB" sz="2800" dirty="0" smtClean="0">
                <a:solidFill>
                  <a:schemeClr val="tx1"/>
                </a:solidFill>
              </a:rPr>
              <a:t>up to </a:t>
            </a:r>
            <a:r>
              <a:rPr lang="en-GB" sz="2800" i="1" dirty="0" smtClean="0">
                <a:solidFill>
                  <a:schemeClr val="tx1"/>
                </a:solidFill>
              </a:rPr>
              <a:t>n</a:t>
            </a:r>
            <a:r>
              <a:rPr lang="en-GB" sz="2800" dirty="0" smtClean="0">
                <a:solidFill>
                  <a:schemeClr val="tx1"/>
                </a:solidFill>
              </a:rPr>
              <a:t>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9009" y="3695461"/>
            <a:ext cx="2100703" cy="40011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: </a:t>
            </a:r>
            <a:r>
              <a:rPr lang="en-SG" dirty="0"/>
              <a:t>Any other way?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71475" y="2271710"/>
            <a:ext cx="3884838" cy="2067837"/>
            <a:chOff x="370702" y="2347783"/>
            <a:chExt cx="3886196" cy="2067352"/>
          </a:xfrm>
        </p:grpSpPr>
        <p:sp>
          <p:nvSpPr>
            <p:cNvPr id="6" name="TextBox 5"/>
            <p:cNvSpPr txBox="1"/>
            <p:nvPr/>
          </p:nvSpPr>
          <p:spPr>
            <a:xfrm>
              <a:off x="1018628" y="2384286"/>
              <a:ext cx="3238270" cy="2030849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a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(a*a &lt;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a *=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26638" name="TextBox 10"/>
            <p:cNvSpPr txBox="1">
              <a:spLocks noChangeArrowheads="1"/>
            </p:cNvSpPr>
            <p:nvPr/>
          </p:nvSpPr>
          <p:spPr bwMode="auto">
            <a:xfrm>
              <a:off x="370702" y="2347783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(a)</a:t>
              </a:r>
              <a:endParaRPr lang="en-SG" sz="200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71475" y="4498296"/>
            <a:ext cx="5452383" cy="1779726"/>
            <a:chOff x="370702" y="4464908"/>
            <a:chExt cx="5453040" cy="1779809"/>
          </a:xfrm>
        </p:grpSpPr>
        <p:sp>
          <p:nvSpPr>
            <p:cNvPr id="8" name="TextBox 7"/>
            <p:cNvSpPr txBox="1"/>
            <p:nvPr/>
          </p:nvSpPr>
          <p:spPr>
            <a:xfrm>
              <a:off x="1018481" y="4490309"/>
              <a:ext cx="4805261" cy="1754408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99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(b &lt; c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"b=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c=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b, c);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b++; c--;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6636" name="TextBox 11"/>
            <p:cNvSpPr txBox="1">
              <a:spLocks noChangeArrowheads="1"/>
            </p:cNvSpPr>
            <p:nvPr/>
          </p:nvSpPr>
          <p:spPr bwMode="auto">
            <a:xfrm>
              <a:off x="370702" y="4464908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(b)</a:t>
              </a:r>
              <a:endParaRPr lang="en-SG" sz="2000"/>
            </a:p>
          </p:txBody>
        </p:sp>
      </p:grp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Trace </a:t>
            </a:r>
            <a:r>
              <a:rPr lang="en-SG" dirty="0">
                <a:solidFill>
                  <a:schemeClr val="tx1"/>
                </a:solidFill>
              </a:rPr>
              <a:t>the following codes </a:t>
            </a:r>
            <a:r>
              <a:rPr lang="en-SG" dirty="0" smtClean="0">
                <a:solidFill>
                  <a:schemeClr val="tx1"/>
                </a:solidFill>
              </a:rPr>
              <a:t>manually and </a:t>
            </a:r>
            <a:r>
              <a:rPr lang="en-SG" dirty="0">
                <a:solidFill>
                  <a:schemeClr val="tx1"/>
                </a:solidFill>
              </a:rPr>
              <a:t>write out their outputs.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2688" y="2846830"/>
            <a:ext cx="1733115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1 2 4 8 16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0230" y="4246697"/>
            <a:ext cx="1733115" cy="203132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b=0, c=99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b=1, c=98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b=2, c=97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   :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   :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b=48, c=51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b=49, c=50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</a:t>
            </a:r>
            <a:r>
              <a:rPr lang="en-GB" i="1" dirty="0"/>
              <a:t>while </a:t>
            </a:r>
            <a:r>
              <a:rPr lang="en-GB" dirty="0"/>
              <a:t>Loops: Examples (2/3)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71475" y="2347912"/>
            <a:ext cx="4552950" cy="1790838"/>
            <a:chOff x="370702" y="2347783"/>
            <a:chExt cx="4552990" cy="1790554"/>
          </a:xfrm>
        </p:grpSpPr>
        <p:sp>
          <p:nvSpPr>
            <p:cNvPr id="6" name="TextBox 5"/>
            <p:cNvSpPr txBox="1"/>
            <p:nvPr/>
          </p:nvSpPr>
          <p:spPr>
            <a:xfrm>
              <a:off x="1018408" y="2384289"/>
              <a:ext cx="3905284" cy="1754048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(d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d);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99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7659" name="TextBox 10"/>
            <p:cNvSpPr txBox="1">
              <a:spLocks noChangeArrowheads="1"/>
            </p:cNvSpPr>
            <p:nvPr/>
          </p:nvSpPr>
          <p:spPr bwMode="auto">
            <a:xfrm>
              <a:off x="370702" y="2347783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(c)</a:t>
              </a:r>
              <a:endParaRPr lang="en-SG" sz="2000"/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25371" y="5507946"/>
            <a:ext cx="7219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If you encounter an infinite loop, press </a:t>
            </a:r>
            <a:r>
              <a:rPr lang="en-US" dirty="0" smtClean="0">
                <a:solidFill>
                  <a:srgbClr val="0000FF"/>
                </a:solidFill>
              </a:rPr>
              <a:t>control-c</a:t>
            </a:r>
            <a:r>
              <a:rPr lang="en-US" dirty="0" smtClean="0"/>
              <a:t> </a:t>
            </a:r>
            <a:r>
              <a:rPr lang="en-US" dirty="0"/>
              <a:t>to stop it (in UNIX).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37144" y="4543884"/>
            <a:ext cx="7416244" cy="713921"/>
          </a:xfrm>
          <a:prstGeom prst="rect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compilation warning will be reported:</a:t>
            </a:r>
          </a:p>
          <a:p>
            <a:r>
              <a:rPr lang="en-SG" dirty="0">
                <a:solidFill>
                  <a:srgbClr val="FF0000"/>
                </a:solidFill>
              </a:rPr>
              <a:t>warning: suggest parentheses around assignment used as truth value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31568" y="2681130"/>
            <a:ext cx="326575" cy="312442"/>
          </a:xfrm>
          <a:prstGeom prst="ellipse">
            <a:avLst/>
          </a:prstGeom>
          <a:noFill/>
          <a:ln w="3810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</a:t>
            </a:r>
            <a:r>
              <a:rPr lang="en-GB" i="1" dirty="0"/>
              <a:t>while </a:t>
            </a:r>
            <a:r>
              <a:rPr lang="en-GB" dirty="0"/>
              <a:t>Loops: Examples (3/3)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5545127" y="2433435"/>
            <a:ext cx="1733115" cy="147732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d=1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d=1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d=1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i="1" dirty="0">
                <a:solidFill>
                  <a:srgbClr val="0000FF"/>
                </a:solidFill>
                <a:cs typeface="Courier New" pitchFamily="49" charset="0"/>
              </a:rPr>
              <a:t>(Infinite loop</a:t>
            </a:r>
            <a:r>
              <a:rPr lang="en-US" i="1" dirty="0" smtClean="0">
                <a:solidFill>
                  <a:srgbClr val="0000FF"/>
                </a:solidFill>
                <a:cs typeface="Courier New" pitchFamily="49" charset="0"/>
              </a:rPr>
              <a:t>!)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Trace the following code manually and write out its output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19050" cap="sq" algn="ctr">
          <a:solidFill>
            <a:srgbClr val="81DEFF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13923</TotalTime>
  <Words>2550</Words>
  <Application>Microsoft Office PowerPoint</Application>
  <PresentationFormat>On-screen Show (4:3)</PresentationFormat>
  <Paragraphs>457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1_Pixel</vt:lpstr>
      <vt:lpstr>CS1010: Programming Methodology</vt:lpstr>
      <vt:lpstr>Week 5: Repetition Statements</vt:lpstr>
      <vt:lpstr>1. What are Loops?</vt:lpstr>
      <vt:lpstr>2. while Loops</vt:lpstr>
      <vt:lpstr>3. Demo #1: Print Integers (1/2)</vt:lpstr>
      <vt:lpstr>3. Demo #1: Print Integers (2/2)</vt:lpstr>
      <vt:lpstr>4. while Loops: Examples (1/3)</vt:lpstr>
      <vt:lpstr>4. while Loops: Examples (2/3)</vt:lpstr>
      <vt:lpstr>4. while Loops: Examples (3/3)</vt:lpstr>
      <vt:lpstr>5. do-while Loops</vt:lpstr>
      <vt:lpstr>6. for Loops (1/2)</vt:lpstr>
      <vt:lpstr>6. for Loops (2/2)</vt:lpstr>
      <vt:lpstr>7. for Loops: Odd Integers</vt:lpstr>
      <vt:lpstr>8. Exercise #1: Sum of Multiples of 3</vt:lpstr>
      <vt:lpstr>9. Exercise #2: Asterisks</vt:lpstr>
      <vt:lpstr>10. Common Errors (1/2)</vt:lpstr>
      <vt:lpstr>10. Common Errors (2/2)</vt:lpstr>
      <vt:lpstr>11. Some Notes of Caution</vt:lpstr>
      <vt:lpstr>12. Exercise #3: Nested Loops</vt:lpstr>
      <vt:lpstr>13. Using break in loop (1/2)</vt:lpstr>
      <vt:lpstr>13. Using break in loop (2/2)</vt:lpstr>
      <vt:lpstr>14. Using continue in loop</vt:lpstr>
      <vt:lpstr>15. Exercise #4: Prime Number</vt:lpstr>
      <vt:lpstr>Summary for Today (1/3)</vt:lpstr>
      <vt:lpstr>Summary for Today (2/3)</vt:lpstr>
      <vt:lpstr>Summary for Today (3/3)</vt:lpstr>
      <vt:lpstr>Reminder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5 lecture notes</dc:subject>
  <dc:creator>Zhou Lifeng</dc:creator>
  <cp:lastModifiedBy>Zhou Lifeng</cp:lastModifiedBy>
  <cp:revision>1607</cp:revision>
  <dcterms:created xsi:type="dcterms:W3CDTF">1998-09-05T15:03:32Z</dcterms:created>
  <dcterms:modified xsi:type="dcterms:W3CDTF">2012-02-03T16:28:45Z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