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82" r:id="rId1"/>
  </p:sldMasterIdLst>
  <p:notesMasterIdLst>
    <p:notesMasterId r:id="rId24"/>
  </p:notesMasterIdLst>
  <p:handoutMasterIdLst>
    <p:handoutMasterId r:id="rId25"/>
  </p:handoutMasterIdLst>
  <p:sldIdLst>
    <p:sldId id="256" r:id="rId2"/>
    <p:sldId id="537" r:id="rId3"/>
    <p:sldId id="546" r:id="rId4"/>
    <p:sldId id="526" r:id="rId5"/>
    <p:sldId id="527" r:id="rId6"/>
    <p:sldId id="528" r:id="rId7"/>
    <p:sldId id="529" r:id="rId8"/>
    <p:sldId id="539" r:id="rId9"/>
    <p:sldId id="551" r:id="rId10"/>
    <p:sldId id="547" r:id="rId11"/>
    <p:sldId id="504" r:id="rId12"/>
    <p:sldId id="506" r:id="rId13"/>
    <p:sldId id="507" r:id="rId14"/>
    <p:sldId id="508" r:id="rId15"/>
    <p:sldId id="505" r:id="rId16"/>
    <p:sldId id="523" r:id="rId17"/>
    <p:sldId id="522" r:id="rId18"/>
    <p:sldId id="524" r:id="rId19"/>
    <p:sldId id="549" r:id="rId20"/>
    <p:sldId id="548" r:id="rId21"/>
    <p:sldId id="550" r:id="rId22"/>
    <p:sldId id="308" r:id="rId23"/>
  </p:sldIdLst>
  <p:sldSz cx="9144000" cy="6858000" type="screen4x3"/>
  <p:notesSz cx="6662738" cy="98329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FFCC"/>
    <a:srgbClr val="CCFF99"/>
    <a:srgbClr val="FFFFCC"/>
    <a:srgbClr val="006600"/>
    <a:srgbClr val="FFCCCC"/>
    <a:srgbClr val="FF0000"/>
    <a:srgbClr val="CC0000"/>
    <a:srgbClr val="FFCC66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89907" autoAdjust="0"/>
  </p:normalViewPr>
  <p:slideViewPr>
    <p:cSldViewPr snapToGrid="0">
      <p:cViewPr>
        <p:scale>
          <a:sx n="56" d="100"/>
          <a:sy n="56" d="100"/>
        </p:scale>
        <p:origin x="-1152" y="-1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32"/>
    </p:cViewPr>
  </p:notesTextViewPr>
  <p:sorterViewPr>
    <p:cViewPr>
      <p:scale>
        <a:sx n="66" d="100"/>
        <a:sy n="66" d="100"/>
      </p:scale>
      <p:origin x="0" y="1968"/>
    </p:cViewPr>
  </p:sorterViewPr>
  <p:notesViewPr>
    <p:cSldViewPr snapToGrid="0">
      <p:cViewPr>
        <p:scale>
          <a:sx n="66" d="100"/>
          <a:sy n="66" d="100"/>
        </p:scale>
        <p:origin x="-3534" y="-450"/>
      </p:cViewPr>
      <p:guideLst>
        <p:guide orient="horz" pos="3098"/>
        <p:guide pos="209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4221" tIns="47110" rIns="94221" bIns="47110" numCol="1" anchor="t" anchorCtr="0" compatLnSpc="1">
            <a:prstTxWarp prst="textNoShape">
              <a:avLst/>
            </a:prstTxWarp>
          </a:bodyPr>
          <a:lstStyle>
            <a:lvl1pPr defTabSz="942569" eaLnBrk="0" hangingPunct="0">
              <a:defRPr sz="13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GB"/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3488" y="0"/>
            <a:ext cx="2889250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4221" tIns="47110" rIns="94221" bIns="47110" numCol="1" anchor="t" anchorCtr="0" compatLnSpc="1">
            <a:prstTxWarp prst="textNoShape">
              <a:avLst/>
            </a:prstTxWarp>
          </a:bodyPr>
          <a:lstStyle>
            <a:lvl1pPr algn="r" defTabSz="942569" eaLnBrk="0" hangingPunct="0">
              <a:defRPr sz="13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40850"/>
            <a:ext cx="2889250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4221" tIns="47110" rIns="94221" bIns="47110" numCol="1" anchor="b" anchorCtr="0" compatLnSpc="1">
            <a:prstTxWarp prst="textNoShape">
              <a:avLst/>
            </a:prstTxWarp>
          </a:bodyPr>
          <a:lstStyle>
            <a:lvl1pPr defTabSz="942569" eaLnBrk="0" hangingPunct="0">
              <a:defRPr sz="13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3488" y="9340850"/>
            <a:ext cx="2889250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4221" tIns="47110" rIns="94221" bIns="47110" numCol="1" anchor="b" anchorCtr="0" compatLnSpc="1">
            <a:prstTxWarp prst="textNoShape">
              <a:avLst/>
            </a:prstTxWarp>
          </a:bodyPr>
          <a:lstStyle>
            <a:lvl1pPr algn="r" defTabSz="942569" eaLnBrk="0" hangingPunct="0">
              <a:defRPr sz="13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fld id="{34A60937-6589-4D82-9B40-0B0AF58255A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9621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4221" tIns="47110" rIns="94221" bIns="47110" numCol="1" anchor="t" anchorCtr="0" compatLnSpc="1">
            <a:prstTxWarp prst="textNoShape">
              <a:avLst/>
            </a:prstTxWarp>
          </a:bodyPr>
          <a:lstStyle>
            <a:lvl1pPr defTabSz="942569" eaLnBrk="0" hangingPunct="0">
              <a:defRPr lang="en-GB" sz="1400"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CS1010 Programming Methodology</a:t>
            </a:r>
          </a:p>
        </p:txBody>
      </p:sp>
      <p:sp>
        <p:nvSpPr>
          <p:cNvPr id="6861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4713" y="738188"/>
            <a:ext cx="4914900" cy="3686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68838"/>
            <a:ext cx="4884738" cy="4425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4221" tIns="47110" rIns="94221" bIns="471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0850"/>
            <a:ext cx="2889250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4221" tIns="47110" rIns="94221" bIns="47110" numCol="1" anchor="b" anchorCtr="0" compatLnSpc="1">
            <a:prstTxWarp prst="textNoShape">
              <a:avLst/>
            </a:prstTxWarp>
          </a:bodyPr>
          <a:lstStyle>
            <a:lvl1pPr defTabSz="942569" eaLnBrk="0" hangingPunct="0">
              <a:defRPr sz="13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3488" y="9340850"/>
            <a:ext cx="2889250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4221" tIns="47110" rIns="94221" bIns="47110" numCol="1" anchor="b" anchorCtr="0" compatLnSpc="1">
            <a:prstTxWarp prst="textNoShape">
              <a:avLst/>
            </a:prstTxWarp>
          </a:bodyPr>
          <a:lstStyle>
            <a:lvl1pPr algn="r" defTabSz="942569" eaLnBrk="0" hangingPunct="0">
              <a:defRPr sz="13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fld id="{BD682E59-7E3C-4778-8C65-3C96AF796D8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773488" y="0"/>
            <a:ext cx="2887662" cy="492125"/>
          </a:xfrm>
          <a:prstGeom prst="rect">
            <a:avLst/>
          </a:prstGeom>
        </p:spPr>
        <p:txBody>
          <a:bodyPr vert="horz" lIns="90486" tIns="45243" rIns="90486" bIns="45243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6211233-8BA4-4642-800F-3B4C3193B0DB}" type="datetimeFigureOut">
              <a:rPr lang="en-US"/>
              <a:pPr>
                <a:defRPr/>
              </a:pPr>
              <a:t>2/15/2012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0711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CS1010 </a:t>
            </a:r>
            <a:r>
              <a:rPr dirty="0"/>
              <a:t>Programming Methodology</a:t>
            </a:r>
          </a:p>
        </p:txBody>
      </p:sp>
      <p:sp>
        <p:nvSpPr>
          <p:cNvPr id="6963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/>
              <a:t>CS1010 Programming Methodology</a:t>
            </a: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SG" dirty="0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b="0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3838" indent="-223838" eaLnBrk="1" hangingPunct="1">
              <a:buFont typeface="Calibri" pitchFamily="34" charset="0"/>
              <a:buAutoNum type="arabicPeriod"/>
            </a:pPr>
            <a:r>
              <a:rPr lang="en-US" dirty="0" smtClean="0"/>
              <a:t>&amp; is the address operator, hence x contains the address of variable a.</a:t>
            </a:r>
          </a:p>
          <a:p>
            <a:pPr marL="223838" indent="-223838" eaLnBrk="1" hangingPunct="1">
              <a:buFont typeface="Calibri" pitchFamily="34" charset="0"/>
              <a:buAutoNum type="arabicPeriod"/>
            </a:pPr>
            <a:r>
              <a:rPr lang="en-US" dirty="0" smtClean="0"/>
              <a:t>* is the indirection operator, hence *x is a.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r>
              <a:rPr lang="en-US" b="0" dirty="0" smtClean="0"/>
              <a:t>Week6_FunctionDemo3.c: In function 'f':</a:t>
            </a:r>
          </a:p>
          <a:p>
            <a:pPr marL="0" indent="0" eaLnBrk="1" hangingPunct="1">
              <a:buFont typeface="Calibri" pitchFamily="34" charset="0"/>
              <a:buNone/>
            </a:pPr>
            <a:r>
              <a:rPr lang="en-US" b="0" dirty="0" smtClean="0"/>
              <a:t>Week6_FunctionDemo3.c:21:2: warning: format '%d' expects type 'int', but argument 2 has type 'int *'</a:t>
            </a:r>
          </a:p>
          <a:p>
            <a:pPr marL="0" indent="0" eaLnBrk="1" hangingPunct="1">
              <a:buFont typeface="Calibri" pitchFamily="34" charset="0"/>
              <a:buNone/>
            </a:pPr>
            <a:r>
              <a:rPr lang="en-US" b="0" dirty="0" smtClean="0"/>
              <a:t>Week6_FunctionDemo3.c:21:2: warning: format '%d' expects type 'int', but argument 3 has type 'int *'</a:t>
            </a:r>
          </a:p>
          <a:p>
            <a:pPr marL="0" indent="0" eaLnBrk="1" hangingPunct="1">
              <a:buFont typeface="Calibri" pitchFamily="34" charset="0"/>
              <a:buNone/>
            </a:pPr>
            <a:r>
              <a:rPr lang="en-US" b="0" dirty="0" smtClean="0"/>
              <a:t>Week6_FunctionDemo3.c:21:2: warning: format '%d' expects type 'int', but argument 4 has type 'int *'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b="0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b="0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 smtClean="0"/>
              <a:t>Need to change picture!</a:t>
            </a:r>
            <a:endParaRPr lang="en-SG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CS1010 Programming Methodology</a:t>
            </a:r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r>
              <a:rPr lang="en-US" dirty="0" smtClean="0"/>
              <a:t>There is no fixed values for the addresses. Hence the addresses of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vary from run to run.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CS1010 Programming Methodology</a:t>
            </a: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CS1010 Programming Methodology</a:t>
            </a:r>
            <a:endParaRPr lang="en-US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5408" indent="-225408" eaLnBrk="1" hangingPunct="1"/>
            <a:r>
              <a:rPr lang="en-SG" sz="1200" smtClean="0">
                <a:solidFill>
                  <a:srgbClr val="0000FF"/>
                </a:solidFill>
              </a:rPr>
              <a:t>PE1 covers selection</a:t>
            </a:r>
            <a:r>
              <a:rPr lang="en-SG" sz="1200" dirty="0" smtClean="0"/>
              <a:t>, </a:t>
            </a:r>
            <a:r>
              <a:rPr lang="en-SG" sz="1200" dirty="0" smtClean="0">
                <a:solidFill>
                  <a:srgbClr val="0000FF"/>
                </a:solidFill>
              </a:rPr>
              <a:t>repetition</a:t>
            </a:r>
            <a:r>
              <a:rPr lang="en-SG" sz="1200" dirty="0" smtClean="0"/>
              <a:t> and </a:t>
            </a:r>
            <a:r>
              <a:rPr lang="en-SG" sz="1200" dirty="0" smtClean="0">
                <a:solidFill>
                  <a:srgbClr val="0000FF"/>
                </a:solidFill>
              </a:rPr>
              <a:t>function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CS1010 Programming Methodology</a:t>
            </a:r>
            <a:endParaRPr lang="en-US" dirty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/>
              <a:t>CS1010 Programming Methodology</a:t>
            </a: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SG" dirty="0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SG" b="1" dirty="0" smtClean="0"/>
              <a:t>indirection operator </a:t>
            </a:r>
            <a:r>
              <a:rPr lang="en-SG" dirty="0" smtClean="0"/>
              <a:t>– refer to the memory address stored in the pointer variable following the * to get the/put a value at that address.</a:t>
            </a:r>
            <a:endParaRPr lang="en-US" dirty="0" smtClean="0"/>
          </a:p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 use a different color (blue) for </a:t>
            </a:r>
            <a:r>
              <a:rPr lang="en-US" i="1" dirty="0" smtClean="0"/>
              <a:t>p</a:t>
            </a:r>
            <a:r>
              <a:rPr lang="en-US" dirty="0" smtClean="0"/>
              <a:t> to indicate that it is of different type (pointer/address) from </a:t>
            </a:r>
            <a:r>
              <a:rPr lang="en-US" i="1" dirty="0" err="1" smtClean="0"/>
              <a:t>i</a:t>
            </a:r>
            <a:r>
              <a:rPr lang="en-US" dirty="0" smtClean="0"/>
              <a:t>, </a:t>
            </a:r>
            <a:r>
              <a:rPr lang="en-US" i="1" dirty="0" smtClean="0"/>
              <a:t>j</a:t>
            </a:r>
            <a:r>
              <a:rPr lang="en-US" dirty="0" smtClean="0"/>
              <a:t> (integers).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8600" indent="-228600" eaLnBrk="1" hangingPunct="1"/>
            <a:r>
              <a:rPr lang="en-US" dirty="0" err="1" smtClean="0"/>
              <a:t>i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+ 2;</a:t>
            </a:r>
          </a:p>
          <a:p>
            <a:pPr marL="228600" indent="-228600" eaLnBrk="1" hangingPunct="1"/>
            <a:r>
              <a:rPr lang="en-US" dirty="0" smtClean="0"/>
              <a:t>*p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+ 2;</a:t>
            </a:r>
          </a:p>
          <a:p>
            <a:pPr marL="228600" indent="-228600" eaLnBrk="1" hangingPunct="1"/>
            <a:r>
              <a:rPr lang="en-US" baseline="0" dirty="0" err="1" smtClean="0"/>
              <a:t>i</a:t>
            </a:r>
            <a:r>
              <a:rPr lang="en-US" baseline="0" dirty="0" smtClean="0"/>
              <a:t> = *p + 2;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r>
              <a:rPr lang="en-US" dirty="0" smtClean="0"/>
              <a:t>A compilation warning will be issued on: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 smtClean="0"/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printf(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%f\n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b);</a:t>
            </a:r>
            <a:endParaRPr lang="en-SG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r>
              <a:rPr lang="en-US" dirty="0" smtClean="0"/>
              <a:t>A compilation warning will</a:t>
            </a:r>
            <a:r>
              <a:rPr lang="en-US" baseline="0" dirty="0" smtClean="0"/>
              <a:t> be issued on this program, reminding us such a problem:</a:t>
            </a:r>
          </a:p>
          <a:p>
            <a:pPr marL="0" indent="0" eaLnBrk="1" hangingPunct="1">
              <a:buFont typeface="+mj-lt"/>
              <a:buNone/>
            </a:pPr>
            <a:r>
              <a:rPr lang="en-US" baseline="0" dirty="0" smtClean="0"/>
              <a:t>	</a:t>
            </a:r>
            <a:r>
              <a:rPr lang="en-SG" b="1" dirty="0" smtClean="0"/>
              <a:t>warning: 'n' is used uninitialized in this function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 smtClean="0"/>
              <a:t>You</a:t>
            </a:r>
            <a:r>
              <a:rPr lang="en-US" baseline="0" dirty="0" smtClean="0"/>
              <a:t> may define a pointer and at the same time give initial value, e.g.,: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aseline="0" dirty="0" err="1" smtClean="0"/>
              <a:t>int</a:t>
            </a:r>
            <a:r>
              <a:rPr lang="en-US" baseline="0" dirty="0" smtClean="0"/>
              <a:t> *n = NULL;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aseline="0" dirty="0" err="1" smtClean="0"/>
              <a:t>int</a:t>
            </a:r>
            <a:r>
              <a:rPr lang="en-US" baseline="0" dirty="0" smtClean="0"/>
              <a:t> a, *m = &amp;a;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r>
              <a:rPr lang="en-US" dirty="0" smtClean="0"/>
              <a:t>Instructors:</a:t>
            </a:r>
            <a:r>
              <a:rPr lang="en-US" baseline="0" dirty="0" smtClean="0"/>
              <a:t> You may give a break after Exercise 1.</a:t>
            </a: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29902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902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7338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CS1010 (AY2011/2 Semester 1)</a:t>
            </a:r>
            <a:endParaRPr lang="en-US" dirty="0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Week6 - </a:t>
            </a:r>
            <a:fld id="{1C32B94C-36FD-4F93-A343-CD819190AE24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CS1010 (AY2011/2 Semester 1)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Week6 - </a:t>
            </a:r>
            <a:fld id="{33028317-9F15-4DD3-BCBB-0DB947CE6F74}" type="slidenum">
              <a:rPr/>
              <a:pPr>
                <a:defRPr/>
              </a:pPr>
              <a:t>‹#›</a:t>
            </a:fld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37338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CS1010 (AY2011/2 Semester 1)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Week6 - </a:t>
            </a:r>
            <a:fld id="{54BCB5AF-9C55-4C0C-8CB7-444AC30E93B2}" type="slidenum">
              <a:rPr/>
              <a:pPr>
                <a:defRPr/>
              </a:pPr>
              <a:t>‹#›</a:t>
            </a:fld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37338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6860"/>
            <a:ext cx="8229600" cy="808894"/>
          </a:xfrm>
        </p:spPr>
        <p:txBody>
          <a:bodyPr/>
          <a:lstStyle>
            <a:lvl1pPr>
              <a:defRPr sz="4000">
                <a:solidFill>
                  <a:srgbClr val="9933FF"/>
                </a:solidFill>
                <a:latin typeface="Garamond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495800"/>
          </a:xfrm>
        </p:spPr>
        <p:txBody>
          <a:bodyPr/>
          <a:lstStyle>
            <a:lvl1pPr>
              <a:defRPr sz="2400">
                <a:solidFill>
                  <a:srgbClr val="0000FF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CS1010 (AY2011/2 Semester 1)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lang="en-US" sz="1000">
                <a:latin typeface="+mj-lt"/>
              </a:defRPr>
            </a:lvl1pPr>
          </a:lstStyle>
          <a:p>
            <a:pPr>
              <a:defRPr/>
            </a:pPr>
            <a:r>
              <a:t>Week6 - </a:t>
            </a:r>
            <a:fld id="{862EAC80-4D47-4337-9794-8D7627173231}" type="slidenum">
              <a:rPr/>
              <a:pPr>
                <a:defRPr/>
              </a:pPr>
              <a:t>‹#›</a:t>
            </a:fld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3886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CS1010 (AY2011/2 Semester 1)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Week6 - </a:t>
            </a:r>
            <a:fld id="{BFD05FE5-D899-4239-B865-1A90391D6139}" type="slidenum">
              <a:rPr/>
              <a:pPr>
                <a:defRPr/>
              </a:pPr>
              <a:t>‹#›</a:t>
            </a:fld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CS1010 (AY2011/2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Week6 - </a:t>
            </a:r>
            <a:fld id="{EAC8BFC7-9E9B-4858-BB65-C7989A1E1D6A}" type="slidenum">
              <a:rPr/>
              <a:pPr>
                <a:defRPr/>
              </a:pPr>
              <a:t>‹#›</a:t>
            </a:fld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36576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CS1010 (AY2011/2 Semester 1)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Week6 - </a:t>
            </a:r>
            <a:fld id="{331CAFA5-8086-42B3-99E0-CC2E0F2A84B9}" type="slidenum">
              <a:rPr/>
              <a:pPr>
                <a:defRPr/>
              </a:pPr>
              <a:t>‹#›</a:t>
            </a:fld>
            <a:endParaRPr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>
          <a:xfrm>
            <a:off x="38100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CS1010 (AY2011/2 Semester 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Week6 - </a:t>
            </a:r>
            <a:fld id="{D2E41109-7A88-4B65-A09E-B69326577230}" type="slidenum">
              <a:rPr/>
              <a:pPr>
                <a:defRPr/>
              </a:pPr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38100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85800" y="6248400"/>
            <a:ext cx="2895600" cy="457200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 dirty="0" smtClean="0"/>
              <a:t>© CS1010 (AY2011/2 Semester 1)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Week6 - </a:t>
            </a:r>
            <a:fld id="{37E977FC-C46A-44F4-B65B-9BD0E898BE39}" type="slidenum">
              <a:rPr/>
              <a:pPr>
                <a:defRPr/>
              </a:pPr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>
          <a:xfrm>
            <a:off x="39624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CS1010 (AY2011/2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Week6 - </a:t>
            </a:r>
            <a:fld id="{8C2DD85F-6F2C-4171-ACFC-C81EA434C16F}" type="slidenum">
              <a:rPr/>
              <a:pPr>
                <a:defRPr/>
              </a:pPr>
              <a:t>‹#›</a:t>
            </a:fld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3886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3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CS1010 (AY2011/2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Week6 - </a:t>
            </a:r>
            <a:fld id="{C791B7DB-B1A0-4237-9F19-2BDD669CEBAD}" type="slidenum">
              <a:rPr/>
              <a:pPr>
                <a:defRPr/>
              </a:pPr>
              <a:t>‹#›</a:t>
            </a:fld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0386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CS1010 (AY2011/2 Semester 1)</a:t>
            </a:r>
            <a:endParaRPr lang="en-US" dirty="0"/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lang="en-US" sz="1000"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t>Week6 - </a:t>
            </a:r>
            <a:fld id="{9061B80F-24BC-49AF-ABDC-3479B6B28098}" type="slidenum">
              <a:rPr/>
              <a:pPr>
                <a:defRPr/>
              </a:pPr>
              <a:t>‹#›</a:t>
            </a:fld>
            <a:endParaRPr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9798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9799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9799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29799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29799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9799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29799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9799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9799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800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814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05" r:id="rId1"/>
    <p:sldLayoutId id="2147484906" r:id="rId2"/>
    <p:sldLayoutId id="2147484907" r:id="rId3"/>
    <p:sldLayoutId id="2147484908" r:id="rId4"/>
    <p:sldLayoutId id="2147484909" r:id="rId5"/>
    <p:sldLayoutId id="2147484910" r:id="rId6"/>
    <p:sldLayoutId id="2147484911" r:id="rId7"/>
    <p:sldLayoutId id="2147484912" r:id="rId8"/>
    <p:sldLayoutId id="2147484913" r:id="rId9"/>
    <p:sldLayoutId id="2147484914" r:id="rId10"/>
    <p:sldLayoutId id="2147484915" r:id="rId11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13" descr="Full_Colour_Thum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4724400"/>
            <a:ext cx="1600200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7744" y="2590800"/>
            <a:ext cx="8153400" cy="1066800"/>
          </a:xfrm>
        </p:spPr>
        <p:txBody>
          <a:bodyPr/>
          <a:lstStyle/>
          <a:p>
            <a:pPr eaLnBrk="1" hangingPunct="1"/>
            <a:r>
              <a:rPr lang="en-GB" sz="3600" b="1" dirty="0" smtClean="0">
                <a:solidFill>
                  <a:srgbClr val="C00000"/>
                </a:solidFill>
              </a:rPr>
              <a:t>CS1010: Programming Methodology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40587" y="2068802"/>
            <a:ext cx="4031413" cy="341632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altLang="zh-CN" b="1" dirty="0" err="1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fr-FR" altLang="zh-CN" b="1" dirty="0">
                <a:latin typeface="Courier New" pitchFamily="49" charset="0"/>
              </a:rPr>
              <a:t> </a:t>
            </a:r>
            <a:r>
              <a:rPr lang="fr-FR" altLang="zh-CN" b="1" dirty="0" smtClean="0">
                <a:latin typeface="Courier New" pitchFamily="49" charset="0"/>
              </a:rPr>
              <a:t>swap(</a:t>
            </a:r>
            <a:r>
              <a:rPr lang="fr-FR" altLang="zh-CN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fr-FR" altLang="zh-CN" b="1" dirty="0" smtClean="0">
                <a:latin typeface="Courier New" pitchFamily="49" charset="0"/>
              </a:rPr>
              <a:t>, </a:t>
            </a:r>
            <a:r>
              <a:rPr lang="fr-FR" altLang="zh-CN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fr-FR" altLang="zh-CN" b="1" dirty="0" smtClean="0">
                <a:latin typeface="Courier New" pitchFamily="49" charset="0"/>
              </a:rPr>
              <a:t>);</a:t>
            </a:r>
          </a:p>
          <a:p>
            <a:endParaRPr lang="en-US" altLang="zh-CN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CN" b="1" dirty="0" smtClean="0">
                <a:latin typeface="Courier New" pitchFamily="49" charset="0"/>
              </a:rPr>
              <a:t> main(</a:t>
            </a:r>
            <a:r>
              <a:rPr lang="en-US" altLang="zh-CN" b="1" dirty="0" smtClean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altLang="zh-CN" b="1" dirty="0" smtClean="0">
                <a:latin typeface="Courier New" pitchFamily="49" charset="0"/>
              </a:rPr>
              <a:t>)</a:t>
            </a:r>
          </a:p>
          <a:p>
            <a:pPr eaLnBrk="1" hangingPunct="1"/>
            <a:r>
              <a:rPr lang="en-US" altLang="zh-CN" b="1" dirty="0" smtClean="0">
                <a:latin typeface="Courier New" pitchFamily="49" charset="0"/>
              </a:rPr>
              <a:t>{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9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b =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-2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swap(a, 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printf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d\n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a, 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zh-CN" b="1" dirty="0" smtClean="0">
                <a:latin typeface="Courier New" pitchFamily="49" charset="0"/>
              </a:rPr>
              <a:t>}</a:t>
            </a:r>
            <a:endParaRPr lang="en-US" altLang="zh-CN" b="1" dirty="0">
              <a:latin typeface="Courier New" pitchFamily="49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897703" y="2068802"/>
            <a:ext cx="3370554" cy="203132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fr-FR" altLang="zh-CN" b="1" dirty="0" err="1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fr-FR" altLang="zh-CN" b="1" dirty="0">
                <a:latin typeface="Courier New" pitchFamily="49" charset="0"/>
              </a:rPr>
              <a:t> </a:t>
            </a:r>
            <a:r>
              <a:rPr lang="fr-FR" altLang="zh-CN" b="1" dirty="0" smtClean="0">
                <a:latin typeface="Courier New" pitchFamily="49" charset="0"/>
              </a:rPr>
              <a:t>swap(</a:t>
            </a:r>
            <a:r>
              <a:rPr lang="fr-FR" altLang="zh-CN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fr-FR" altLang="zh-CN" b="1" dirty="0" smtClean="0">
                <a:latin typeface="Courier New" pitchFamily="49" charset="0"/>
              </a:rPr>
              <a:t> </a:t>
            </a:r>
            <a:r>
              <a:rPr lang="fr-FR" altLang="zh-CN" b="1" dirty="0">
                <a:latin typeface="Courier New" pitchFamily="49" charset="0"/>
              </a:rPr>
              <a:t>x, </a:t>
            </a:r>
            <a:r>
              <a:rPr lang="fr-FR" altLang="zh-CN" b="1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fr-FR" altLang="zh-CN" b="1" dirty="0">
                <a:latin typeface="Courier New" pitchFamily="49" charset="0"/>
              </a:rPr>
              <a:t> y</a:t>
            </a:r>
            <a:r>
              <a:rPr lang="fr-FR" altLang="zh-CN" b="1" dirty="0" smtClean="0">
                <a:latin typeface="Courier New" pitchFamily="49" charset="0"/>
              </a:rPr>
              <a:t>)</a:t>
            </a:r>
          </a:p>
          <a:p>
            <a:pPr eaLnBrk="1" hangingPunct="1"/>
            <a:r>
              <a:rPr lang="fr-FR" altLang="zh-CN" b="1" dirty="0" smtClean="0">
                <a:latin typeface="Courier New" pitchFamily="49" charset="0"/>
              </a:rPr>
              <a:t>{</a:t>
            </a:r>
            <a:endParaRPr lang="fr-FR" altLang="zh-CN" b="1" dirty="0">
              <a:latin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temp;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temp = x;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y = temp;</a:t>
            </a:r>
            <a:endParaRPr lang="fr-FR" altLang="zh-CN" b="1" dirty="0">
              <a:latin typeface="Courier New" pitchFamily="49" charset="0"/>
            </a:endParaRPr>
          </a:p>
          <a:p>
            <a:pPr eaLnBrk="1" hangingPunct="1"/>
            <a:r>
              <a:rPr lang="fr-FR" altLang="zh-CN" b="1" dirty="0">
                <a:latin typeface="Courier New" pitchFamily="49" charset="0"/>
              </a:rPr>
              <a:t>}</a:t>
            </a:r>
            <a:endParaRPr lang="en-US" altLang="zh-CN" b="1" dirty="0">
              <a:latin typeface="Courier New" pitchFamily="49" charset="0"/>
            </a:endParaRPr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386860"/>
            <a:ext cx="8229600" cy="808894"/>
          </a:xfrm>
        </p:spPr>
        <p:txBody>
          <a:bodyPr/>
          <a:lstStyle/>
          <a:p>
            <a:r>
              <a:rPr lang="en-GB" dirty="0" smtClean="0"/>
              <a:t>4. </a:t>
            </a:r>
            <a:r>
              <a:rPr lang="en-GB" dirty="0"/>
              <a:t>Functions: </a:t>
            </a:r>
            <a:r>
              <a:rPr lang="en-GB" dirty="0" smtClean="0"/>
              <a:t>Revisit</a:t>
            </a:r>
            <a:endParaRPr lang="en-SG" dirty="0"/>
          </a:p>
        </p:txBody>
      </p:sp>
      <p:sp>
        <p:nvSpPr>
          <p:cNvPr id="20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Week6 - </a:t>
            </a:r>
            <a:fld id="{D49BE81B-3DA1-4D29-AC5A-6FBE662ADA16}" type="slidenum">
              <a:rPr lang="en-US" sz="1000"/>
              <a:pPr algn="r" eaLnBrk="1" hangingPunct="1"/>
              <a:t>10</a:t>
            </a:fld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4729158" y="4275311"/>
            <a:ext cx="678213" cy="338554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sz="1600" dirty="0" smtClean="0">
                <a:solidFill>
                  <a:srgbClr val="9933FF"/>
                </a:solidFill>
              </a:rPr>
              <a:t>9 -2</a:t>
            </a:r>
            <a:endParaRPr lang="en-US" sz="1600" dirty="0">
              <a:solidFill>
                <a:srgbClr val="9933FF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1665"/>
          </a:xfrm>
        </p:spPr>
        <p:txBody>
          <a:bodyPr>
            <a:spAutoFit/>
          </a:bodyPr>
          <a:lstStyle/>
          <a:p>
            <a:r>
              <a:rPr lang="en-SG" dirty="0">
                <a:solidFill>
                  <a:schemeClr val="tx1"/>
                </a:solidFill>
              </a:rPr>
              <a:t>Values are copied to formal parameter!</a:t>
            </a:r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5068264" y="4884799"/>
            <a:ext cx="2822220" cy="1015663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SG" sz="20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Q</a:t>
            </a:r>
            <a:r>
              <a:rPr lang="en-SG" sz="2000" dirty="0" smtClean="0">
                <a:latin typeface="Calibri" pitchFamily="34" charset="0"/>
                <a:cs typeface="Calibri" pitchFamily="34" charset="0"/>
              </a:rPr>
              <a:t>: </a:t>
            </a:r>
            <a:r>
              <a:rPr lang="en-SG" sz="2000" dirty="0">
                <a:latin typeface="Calibri" pitchFamily="34" charset="0"/>
                <a:cs typeface="Calibri" pitchFamily="34" charset="0"/>
              </a:rPr>
              <a:t>Can we modify actual parameter through a function?</a:t>
            </a:r>
          </a:p>
        </p:txBody>
      </p:sp>
    </p:spTree>
    <p:extLst>
      <p:ext uri="{BB962C8B-B14F-4D97-AF65-F5344CB8AC3E}">
        <p14:creationId xmlns:p14="http://schemas.microsoft.com/office/powerpoint/2010/main" val="3711123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55826" y="1484138"/>
            <a:ext cx="7576931" cy="4801314"/>
            <a:chOff x="755826" y="1484138"/>
            <a:chExt cx="7576931" cy="4801314"/>
          </a:xfrm>
        </p:grpSpPr>
        <p:sp>
          <p:nvSpPr>
            <p:cNvPr id="7" name="TextBox 6"/>
            <p:cNvSpPr txBox="1"/>
            <p:nvPr/>
          </p:nvSpPr>
          <p:spPr>
            <a:xfrm>
              <a:off x="755826" y="1484138"/>
              <a:ext cx="7574400" cy="4801314"/>
            </a:xfrm>
            <a:prstGeom prst="rect">
              <a:avLst/>
            </a:prstGeom>
            <a:ln w="9525"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b="1" dirty="0" smtClean="0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b="1" dirty="0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include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f(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defRPr/>
              </a:pP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a =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b =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-2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c =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f(a, b, c);</a:t>
              </a: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 =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b =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c =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a, b, c);</a:t>
              </a: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defRPr/>
              </a:pP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f(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x,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y,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z)</a:t>
              </a: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x =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+ y;</a:t>
              </a: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y =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* x;</a:t>
              </a: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z = x + y + z;</a:t>
              </a: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"x =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y =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z =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x, y, z);</a:t>
              </a: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 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464937" y="6029399"/>
              <a:ext cx="1867820" cy="253916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050" b="1" dirty="0">
                  <a:latin typeface="Courier New" pitchFamily="49" charset="0"/>
                  <a:cs typeface="Courier New" pitchFamily="49" charset="0"/>
                </a:rPr>
                <a:t>Week6_FunctionDemo1.c</a:t>
              </a:r>
              <a:endParaRPr lang="en-US" sz="11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554132" y="1278466"/>
            <a:ext cx="2833511" cy="584775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600"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>
                <a:solidFill>
                  <a:srgbClr val="9933FF"/>
                </a:solidFill>
              </a:rPr>
              <a:t>x = 1, y = 10, z = 16</a:t>
            </a:r>
          </a:p>
          <a:p>
            <a:r>
              <a:rPr lang="en-US" dirty="0">
                <a:solidFill>
                  <a:srgbClr val="9933FF"/>
                </a:solidFill>
              </a:rPr>
              <a:t>a = 9, b = -2, c = 5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4968172" y="2177523"/>
            <a:ext cx="2879725" cy="511175"/>
            <a:chOff x="4708632" y="2007475"/>
            <a:chExt cx="2879836" cy="511975"/>
          </a:xfrm>
        </p:grpSpPr>
        <p:grpSp>
          <p:nvGrpSpPr>
            <p:cNvPr id="22556" name="Group 13"/>
            <p:cNvGrpSpPr>
              <a:grpSpLocks/>
            </p:cNvGrpSpPr>
            <p:nvPr/>
          </p:nvGrpSpPr>
          <p:grpSpPr bwMode="auto">
            <a:xfrm>
              <a:off x="4708632" y="2007475"/>
              <a:ext cx="798787" cy="511975"/>
              <a:chOff x="4834756" y="1996965"/>
              <a:chExt cx="798787" cy="511975"/>
            </a:xfrm>
          </p:grpSpPr>
          <p:sp>
            <p:nvSpPr>
              <p:cNvPr id="22563" name="TextBox 9"/>
              <p:cNvSpPr txBox="1">
                <a:spLocks noChangeArrowheads="1"/>
              </p:cNvSpPr>
              <p:nvPr/>
            </p:nvSpPr>
            <p:spPr bwMode="auto">
              <a:xfrm>
                <a:off x="4834756" y="1996965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a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22564" name="TextBox 10"/>
              <p:cNvSpPr txBox="1">
                <a:spLocks noChangeArrowheads="1"/>
              </p:cNvSpPr>
              <p:nvPr/>
            </p:nvSpPr>
            <p:spPr bwMode="auto">
              <a:xfrm>
                <a:off x="5102770" y="2170386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latin typeface="Calibri" pitchFamily="34" charset="0"/>
                  </a:rPr>
                  <a:t>9</a:t>
                </a:r>
                <a:endParaRPr lang="en-SG" sz="1600">
                  <a:latin typeface="Calibri" pitchFamily="34" charset="0"/>
                </a:endParaRPr>
              </a:p>
            </p:txBody>
          </p:sp>
        </p:grpSp>
        <p:grpSp>
          <p:nvGrpSpPr>
            <p:cNvPr id="22557" name="Group 14"/>
            <p:cNvGrpSpPr>
              <a:grpSpLocks/>
            </p:cNvGrpSpPr>
            <p:nvPr/>
          </p:nvGrpSpPr>
          <p:grpSpPr bwMode="auto">
            <a:xfrm>
              <a:off x="5796453" y="2007475"/>
              <a:ext cx="798787" cy="511975"/>
              <a:chOff x="6027681" y="2023240"/>
              <a:chExt cx="798787" cy="511975"/>
            </a:xfrm>
          </p:grpSpPr>
          <p:sp>
            <p:nvSpPr>
              <p:cNvPr id="22561" name="TextBox 11"/>
              <p:cNvSpPr txBox="1">
                <a:spLocks noChangeArrowheads="1"/>
              </p:cNvSpPr>
              <p:nvPr/>
            </p:nvSpPr>
            <p:spPr bwMode="auto">
              <a:xfrm>
                <a:off x="6027681" y="2023240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b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22562" name="TextBox 12"/>
              <p:cNvSpPr txBox="1">
                <a:spLocks noChangeArrowheads="1"/>
              </p:cNvSpPr>
              <p:nvPr/>
            </p:nvSpPr>
            <p:spPr bwMode="auto">
              <a:xfrm>
                <a:off x="6295695" y="2196661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latin typeface="Calibri" pitchFamily="34" charset="0"/>
                  </a:rPr>
                  <a:t>-2</a:t>
                </a:r>
                <a:endParaRPr lang="en-SG" sz="1600">
                  <a:latin typeface="Calibri" pitchFamily="34" charset="0"/>
                </a:endParaRPr>
              </a:p>
            </p:txBody>
          </p:sp>
        </p:grpSp>
        <p:grpSp>
          <p:nvGrpSpPr>
            <p:cNvPr id="22558" name="Group 15"/>
            <p:cNvGrpSpPr>
              <a:grpSpLocks/>
            </p:cNvGrpSpPr>
            <p:nvPr/>
          </p:nvGrpSpPr>
          <p:grpSpPr bwMode="auto">
            <a:xfrm>
              <a:off x="6789681" y="2007475"/>
              <a:ext cx="798787" cy="511975"/>
              <a:chOff x="6027681" y="2023240"/>
              <a:chExt cx="798787" cy="511975"/>
            </a:xfrm>
          </p:grpSpPr>
          <p:sp>
            <p:nvSpPr>
              <p:cNvPr id="22559" name="TextBox 16"/>
              <p:cNvSpPr txBox="1">
                <a:spLocks noChangeArrowheads="1"/>
              </p:cNvSpPr>
              <p:nvPr/>
            </p:nvSpPr>
            <p:spPr bwMode="auto">
              <a:xfrm>
                <a:off x="6027681" y="2023240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c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22560" name="TextBox 17"/>
              <p:cNvSpPr txBox="1">
                <a:spLocks noChangeArrowheads="1"/>
              </p:cNvSpPr>
              <p:nvPr/>
            </p:nvSpPr>
            <p:spPr bwMode="auto">
              <a:xfrm>
                <a:off x="6295695" y="2196661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latin typeface="Calibri" pitchFamily="34" charset="0"/>
                  </a:rPr>
                  <a:t>5</a:t>
                </a:r>
                <a:endParaRPr lang="en-SG" sz="1600">
                  <a:latin typeface="Calibri" pitchFamily="34" charset="0"/>
                </a:endParaRPr>
              </a:p>
            </p:txBody>
          </p:sp>
        </p:grp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4963410" y="4042835"/>
            <a:ext cx="2879725" cy="511175"/>
            <a:chOff x="4703376" y="3873061"/>
            <a:chExt cx="2879836" cy="511975"/>
          </a:xfrm>
        </p:grpSpPr>
        <p:grpSp>
          <p:nvGrpSpPr>
            <p:cNvPr id="22547" name="Group 18"/>
            <p:cNvGrpSpPr>
              <a:grpSpLocks/>
            </p:cNvGrpSpPr>
            <p:nvPr/>
          </p:nvGrpSpPr>
          <p:grpSpPr bwMode="auto">
            <a:xfrm>
              <a:off x="4703376" y="3873061"/>
              <a:ext cx="798787" cy="511975"/>
              <a:chOff x="4834756" y="1996965"/>
              <a:chExt cx="798787" cy="511975"/>
            </a:xfrm>
          </p:grpSpPr>
          <p:sp>
            <p:nvSpPr>
              <p:cNvPr id="22554" name="TextBox 19"/>
              <p:cNvSpPr txBox="1">
                <a:spLocks noChangeArrowheads="1"/>
              </p:cNvSpPr>
              <p:nvPr/>
            </p:nvSpPr>
            <p:spPr bwMode="auto">
              <a:xfrm>
                <a:off x="4834756" y="1996965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x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22555" name="TextBox 20"/>
              <p:cNvSpPr txBox="1">
                <a:spLocks noChangeArrowheads="1"/>
              </p:cNvSpPr>
              <p:nvPr/>
            </p:nvSpPr>
            <p:spPr bwMode="auto">
              <a:xfrm>
                <a:off x="5102770" y="2170386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latin typeface="Calibri" pitchFamily="34" charset="0"/>
                  </a:rPr>
                  <a:t>9</a:t>
                </a:r>
                <a:endParaRPr lang="en-SG" sz="1600">
                  <a:latin typeface="Calibri" pitchFamily="34" charset="0"/>
                </a:endParaRPr>
              </a:p>
            </p:txBody>
          </p:sp>
        </p:grpSp>
        <p:grpSp>
          <p:nvGrpSpPr>
            <p:cNvPr id="22548" name="Group 21"/>
            <p:cNvGrpSpPr>
              <a:grpSpLocks/>
            </p:cNvGrpSpPr>
            <p:nvPr/>
          </p:nvGrpSpPr>
          <p:grpSpPr bwMode="auto">
            <a:xfrm>
              <a:off x="5791197" y="3873061"/>
              <a:ext cx="798787" cy="511975"/>
              <a:chOff x="6027681" y="2023240"/>
              <a:chExt cx="798787" cy="511975"/>
            </a:xfrm>
          </p:grpSpPr>
          <p:sp>
            <p:nvSpPr>
              <p:cNvPr id="22552" name="TextBox 22"/>
              <p:cNvSpPr txBox="1">
                <a:spLocks noChangeArrowheads="1"/>
              </p:cNvSpPr>
              <p:nvPr/>
            </p:nvSpPr>
            <p:spPr bwMode="auto">
              <a:xfrm>
                <a:off x="6027681" y="2023240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y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22553" name="TextBox 23"/>
              <p:cNvSpPr txBox="1">
                <a:spLocks noChangeArrowheads="1"/>
              </p:cNvSpPr>
              <p:nvPr/>
            </p:nvSpPr>
            <p:spPr bwMode="auto">
              <a:xfrm>
                <a:off x="6295695" y="2196661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latin typeface="Calibri" pitchFamily="34" charset="0"/>
                  </a:rPr>
                  <a:t>-2</a:t>
                </a:r>
                <a:endParaRPr lang="en-SG" sz="1600">
                  <a:latin typeface="Calibri" pitchFamily="34" charset="0"/>
                </a:endParaRPr>
              </a:p>
            </p:txBody>
          </p:sp>
        </p:grpSp>
        <p:grpSp>
          <p:nvGrpSpPr>
            <p:cNvPr id="22549" name="Group 24"/>
            <p:cNvGrpSpPr>
              <a:grpSpLocks/>
            </p:cNvGrpSpPr>
            <p:nvPr/>
          </p:nvGrpSpPr>
          <p:grpSpPr bwMode="auto">
            <a:xfrm>
              <a:off x="6784425" y="3873061"/>
              <a:ext cx="798787" cy="511975"/>
              <a:chOff x="6027681" y="2023240"/>
              <a:chExt cx="798787" cy="511975"/>
            </a:xfrm>
          </p:grpSpPr>
          <p:sp>
            <p:nvSpPr>
              <p:cNvPr id="22550" name="TextBox 25"/>
              <p:cNvSpPr txBox="1">
                <a:spLocks noChangeArrowheads="1"/>
              </p:cNvSpPr>
              <p:nvPr/>
            </p:nvSpPr>
            <p:spPr bwMode="auto">
              <a:xfrm>
                <a:off x="6027681" y="2023240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z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22551" name="TextBox 26"/>
              <p:cNvSpPr txBox="1">
                <a:spLocks noChangeArrowheads="1"/>
              </p:cNvSpPr>
              <p:nvPr/>
            </p:nvSpPr>
            <p:spPr bwMode="auto">
              <a:xfrm>
                <a:off x="6295695" y="2196661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latin typeface="Calibri" pitchFamily="34" charset="0"/>
                  </a:rPr>
                  <a:t>5</a:t>
                </a:r>
                <a:endParaRPr lang="en-SG" sz="1600">
                  <a:latin typeface="Calibri" pitchFamily="34" charset="0"/>
                </a:endParaRPr>
              </a:p>
            </p:txBody>
          </p:sp>
        </p:grpSp>
      </p:grpSp>
      <p:grpSp>
        <p:nvGrpSpPr>
          <p:cNvPr id="12" name="Group 38"/>
          <p:cNvGrpSpPr>
            <a:grpSpLocks/>
          </p:cNvGrpSpPr>
          <p:nvPr/>
        </p:nvGrpSpPr>
        <p:grpSpPr bwMode="auto">
          <a:xfrm>
            <a:off x="5341235" y="4215873"/>
            <a:ext cx="530225" cy="649287"/>
            <a:chOff x="5081748" y="4046483"/>
            <a:chExt cx="530773" cy="648608"/>
          </a:xfrm>
        </p:grpSpPr>
        <p:cxnSp>
          <p:nvCxnSpPr>
            <p:cNvPr id="22545" name="Straight Connector 30"/>
            <p:cNvCxnSpPr>
              <a:cxnSpLocks noChangeShapeType="1"/>
            </p:cNvCxnSpPr>
            <p:nvPr/>
          </p:nvCxnSpPr>
          <p:spPr bwMode="auto">
            <a:xfrm rot="5400000">
              <a:off x="5087008" y="4056993"/>
              <a:ext cx="294289" cy="273269"/>
            </a:xfrm>
            <a:prstGeom prst="lin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2546" name="TextBox 31"/>
            <p:cNvSpPr txBox="1">
              <a:spLocks noChangeArrowheads="1"/>
            </p:cNvSpPr>
            <p:nvPr/>
          </p:nvSpPr>
          <p:spPr bwMode="auto">
            <a:xfrm>
              <a:off x="5081748" y="4356537"/>
              <a:ext cx="53077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latin typeface="Calibri" pitchFamily="34" charset="0"/>
                </a:rPr>
                <a:t>1</a:t>
              </a:r>
              <a:endParaRPr lang="en-SG" sz="1600">
                <a:latin typeface="Calibri" pitchFamily="34" charset="0"/>
              </a:endParaRPr>
            </a:p>
          </p:txBody>
        </p:sp>
      </p:grpSp>
      <p:grpSp>
        <p:nvGrpSpPr>
          <p:cNvPr id="13" name="Group 39"/>
          <p:cNvGrpSpPr>
            <a:grpSpLocks/>
          </p:cNvGrpSpPr>
          <p:nvPr/>
        </p:nvGrpSpPr>
        <p:grpSpPr bwMode="auto">
          <a:xfrm>
            <a:off x="6450897" y="4242860"/>
            <a:ext cx="530225" cy="647700"/>
            <a:chOff x="6190589" y="4072759"/>
            <a:chExt cx="530773" cy="648608"/>
          </a:xfrm>
        </p:grpSpPr>
        <p:cxnSp>
          <p:nvCxnSpPr>
            <p:cNvPr id="22543" name="Straight Connector 32"/>
            <p:cNvCxnSpPr>
              <a:cxnSpLocks noChangeShapeType="1"/>
            </p:cNvCxnSpPr>
            <p:nvPr/>
          </p:nvCxnSpPr>
          <p:spPr bwMode="auto">
            <a:xfrm rot="5400000">
              <a:off x="6195849" y="4083269"/>
              <a:ext cx="294289" cy="273269"/>
            </a:xfrm>
            <a:prstGeom prst="lin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2544" name="TextBox 33"/>
            <p:cNvSpPr txBox="1">
              <a:spLocks noChangeArrowheads="1"/>
            </p:cNvSpPr>
            <p:nvPr/>
          </p:nvSpPr>
          <p:spPr bwMode="auto">
            <a:xfrm>
              <a:off x="6190589" y="4382813"/>
              <a:ext cx="53077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latin typeface="Calibri" pitchFamily="34" charset="0"/>
                </a:rPr>
                <a:t>10</a:t>
              </a:r>
              <a:endParaRPr lang="en-SG" sz="1600">
                <a:latin typeface="Calibri" pitchFamily="34" charset="0"/>
              </a:endParaRPr>
            </a:p>
          </p:txBody>
        </p:sp>
      </p:grpSp>
      <p:grpSp>
        <p:nvGrpSpPr>
          <p:cNvPr id="14" name="Group 40"/>
          <p:cNvGrpSpPr>
            <a:grpSpLocks/>
          </p:cNvGrpSpPr>
          <p:nvPr/>
        </p:nvGrpSpPr>
        <p:grpSpPr bwMode="auto">
          <a:xfrm>
            <a:off x="7427210" y="4231748"/>
            <a:ext cx="531812" cy="647700"/>
            <a:chOff x="7168052" y="4062248"/>
            <a:chExt cx="530773" cy="648608"/>
          </a:xfrm>
        </p:grpSpPr>
        <p:cxnSp>
          <p:nvCxnSpPr>
            <p:cNvPr id="22541" name="Straight Connector 34"/>
            <p:cNvCxnSpPr>
              <a:cxnSpLocks noChangeShapeType="1"/>
            </p:cNvCxnSpPr>
            <p:nvPr/>
          </p:nvCxnSpPr>
          <p:spPr bwMode="auto">
            <a:xfrm rot="5400000">
              <a:off x="7173312" y="4072758"/>
              <a:ext cx="294289" cy="273269"/>
            </a:xfrm>
            <a:prstGeom prst="lin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2542" name="TextBox 35"/>
            <p:cNvSpPr txBox="1">
              <a:spLocks noChangeArrowheads="1"/>
            </p:cNvSpPr>
            <p:nvPr/>
          </p:nvSpPr>
          <p:spPr bwMode="auto">
            <a:xfrm>
              <a:off x="7168052" y="4372302"/>
              <a:ext cx="53077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latin typeface="Calibri" pitchFamily="34" charset="0"/>
                </a:rPr>
                <a:t>16</a:t>
              </a:r>
              <a:endParaRPr lang="en-SG" sz="1600">
                <a:latin typeface="Calibri" pitchFamily="34" charset="0"/>
              </a:endParaRPr>
            </a:p>
          </p:txBody>
        </p:sp>
      </p:grpSp>
      <p:sp>
        <p:nvSpPr>
          <p:cNvPr id="39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457200" y="386860"/>
            <a:ext cx="8229600" cy="808894"/>
          </a:xfrm>
        </p:spPr>
        <p:txBody>
          <a:bodyPr/>
          <a:lstStyle/>
          <a:p>
            <a:pPr eaLnBrk="1" hangingPunct="1"/>
            <a:r>
              <a:rPr lang="en-GB" dirty="0" smtClean="0"/>
              <a:t>5. </a:t>
            </a:r>
            <a:r>
              <a:rPr lang="en-GB" dirty="0"/>
              <a:t>Functions with </a:t>
            </a:r>
            <a:r>
              <a:rPr lang="en-GB" dirty="0">
                <a:solidFill>
                  <a:srgbClr val="C00000"/>
                </a:solidFill>
              </a:rPr>
              <a:t>&amp;</a:t>
            </a:r>
            <a:r>
              <a:rPr lang="en-GB" dirty="0"/>
              <a:t>parameters (</a:t>
            </a:r>
            <a:r>
              <a:rPr lang="en-GB" dirty="0" smtClean="0"/>
              <a:t>1/4)</a:t>
            </a:r>
            <a:endParaRPr lang="en-GB" sz="9600" dirty="0"/>
          </a:p>
        </p:txBody>
      </p:sp>
      <p:sp>
        <p:nvSpPr>
          <p:cNvPr id="40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Week6 - </a:t>
            </a:r>
            <a:fld id="{D49BE81B-3DA1-4D29-AC5A-6FBE662ADA16}" type="slidenum">
              <a:rPr lang="en-US" sz="1000"/>
              <a:pPr algn="r" eaLnBrk="1" hangingPunct="1"/>
              <a:t>11</a:t>
            </a:fld>
            <a:endParaRPr lang="en-US" sz="1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755826" y="1484138"/>
            <a:ext cx="7576931" cy="4801314"/>
            <a:chOff x="755826" y="1484138"/>
            <a:chExt cx="7576931" cy="4801314"/>
          </a:xfrm>
        </p:grpSpPr>
        <p:sp>
          <p:nvSpPr>
            <p:cNvPr id="7" name="TextBox 6"/>
            <p:cNvSpPr txBox="1"/>
            <p:nvPr/>
          </p:nvSpPr>
          <p:spPr>
            <a:xfrm>
              <a:off x="755826" y="1484138"/>
              <a:ext cx="7575373" cy="4801314"/>
            </a:xfrm>
            <a:prstGeom prst="rect">
              <a:avLst/>
            </a:prstGeom>
            <a:ln w="9525"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b="1" dirty="0" smtClean="0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b="1" dirty="0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include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defRPr/>
              </a:pP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f(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*,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*,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*);</a:t>
              </a:r>
            </a:p>
            <a:p>
              <a:pPr>
                <a:defRPr/>
              </a:pP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a =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b =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-2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c =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f(&amp;a, &amp;b, &amp;c);</a:t>
              </a: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 =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b =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c =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a, b, c);</a:t>
              </a: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defRPr/>
              </a:pP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f(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*x,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*y,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*z)</a:t>
              </a: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*x =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+ *y;</a:t>
              </a: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*y =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* *x;</a:t>
              </a: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*z = *x + *y + *z;</a:t>
              </a: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"*x =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*y =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*z =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*x, *y, *z);</a:t>
              </a: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 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464937" y="6029399"/>
              <a:ext cx="1867820" cy="253916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050" b="1" dirty="0" smtClean="0">
                  <a:latin typeface="Courier New" pitchFamily="49" charset="0"/>
                  <a:cs typeface="Courier New" pitchFamily="49" charset="0"/>
                </a:rPr>
                <a:t>Week6_FunctionDemo2.c</a:t>
              </a:r>
              <a:endParaRPr lang="en-US" sz="11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91129" y="1255890"/>
            <a:ext cx="3220692" cy="584775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600"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>
                <a:solidFill>
                  <a:srgbClr val="9933FF"/>
                </a:solidFill>
              </a:rPr>
              <a:t>*x = 1, *y = 10, *z = 16</a:t>
            </a:r>
          </a:p>
          <a:p>
            <a:r>
              <a:rPr lang="en-US" dirty="0">
                <a:solidFill>
                  <a:srgbClr val="9933FF"/>
                </a:solidFill>
              </a:rPr>
              <a:t>a = 1, b = 10, c = 16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968172" y="2177523"/>
            <a:ext cx="2879725" cy="511175"/>
            <a:chOff x="4708632" y="2007475"/>
            <a:chExt cx="2879836" cy="511975"/>
          </a:xfrm>
        </p:grpSpPr>
        <p:grpSp>
          <p:nvGrpSpPr>
            <p:cNvPr id="23597" name="Group 13"/>
            <p:cNvGrpSpPr>
              <a:grpSpLocks/>
            </p:cNvGrpSpPr>
            <p:nvPr/>
          </p:nvGrpSpPr>
          <p:grpSpPr bwMode="auto">
            <a:xfrm>
              <a:off x="4708632" y="2007475"/>
              <a:ext cx="798787" cy="511975"/>
              <a:chOff x="4834756" y="1996965"/>
              <a:chExt cx="798787" cy="511975"/>
            </a:xfrm>
          </p:grpSpPr>
          <p:sp>
            <p:nvSpPr>
              <p:cNvPr id="23604" name="TextBox 17"/>
              <p:cNvSpPr txBox="1">
                <a:spLocks noChangeArrowheads="1"/>
              </p:cNvSpPr>
              <p:nvPr/>
            </p:nvSpPr>
            <p:spPr bwMode="auto">
              <a:xfrm>
                <a:off x="4834756" y="1996965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a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23605" name="TextBox 18"/>
              <p:cNvSpPr txBox="1">
                <a:spLocks noChangeArrowheads="1"/>
              </p:cNvSpPr>
              <p:nvPr/>
            </p:nvSpPr>
            <p:spPr bwMode="auto">
              <a:xfrm>
                <a:off x="5102770" y="2170386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latin typeface="Calibri" pitchFamily="34" charset="0"/>
                  </a:rPr>
                  <a:t>9</a:t>
                </a:r>
                <a:endParaRPr lang="en-SG" sz="1600">
                  <a:latin typeface="Calibri" pitchFamily="34" charset="0"/>
                </a:endParaRPr>
              </a:p>
            </p:txBody>
          </p:sp>
        </p:grpSp>
        <p:grpSp>
          <p:nvGrpSpPr>
            <p:cNvPr id="23598" name="Group 14"/>
            <p:cNvGrpSpPr>
              <a:grpSpLocks/>
            </p:cNvGrpSpPr>
            <p:nvPr/>
          </p:nvGrpSpPr>
          <p:grpSpPr bwMode="auto">
            <a:xfrm>
              <a:off x="5796453" y="2007475"/>
              <a:ext cx="798787" cy="511975"/>
              <a:chOff x="6027681" y="2023240"/>
              <a:chExt cx="798787" cy="511975"/>
            </a:xfrm>
          </p:grpSpPr>
          <p:sp>
            <p:nvSpPr>
              <p:cNvPr id="23602" name="TextBox 15"/>
              <p:cNvSpPr txBox="1">
                <a:spLocks noChangeArrowheads="1"/>
              </p:cNvSpPr>
              <p:nvPr/>
            </p:nvSpPr>
            <p:spPr bwMode="auto">
              <a:xfrm>
                <a:off x="6027681" y="2023240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b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23603" name="TextBox 16"/>
              <p:cNvSpPr txBox="1">
                <a:spLocks noChangeArrowheads="1"/>
              </p:cNvSpPr>
              <p:nvPr/>
            </p:nvSpPr>
            <p:spPr bwMode="auto">
              <a:xfrm>
                <a:off x="6295695" y="2196661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latin typeface="Calibri" pitchFamily="34" charset="0"/>
                  </a:rPr>
                  <a:t>-2</a:t>
                </a:r>
                <a:endParaRPr lang="en-SG" sz="1600">
                  <a:latin typeface="Calibri" pitchFamily="34" charset="0"/>
                </a:endParaRPr>
              </a:p>
            </p:txBody>
          </p:sp>
        </p:grpSp>
        <p:grpSp>
          <p:nvGrpSpPr>
            <p:cNvPr id="23599" name="Group 15"/>
            <p:cNvGrpSpPr>
              <a:grpSpLocks/>
            </p:cNvGrpSpPr>
            <p:nvPr/>
          </p:nvGrpSpPr>
          <p:grpSpPr bwMode="auto">
            <a:xfrm>
              <a:off x="6789681" y="2007475"/>
              <a:ext cx="798787" cy="511975"/>
              <a:chOff x="6027681" y="2023240"/>
              <a:chExt cx="798787" cy="511975"/>
            </a:xfrm>
          </p:grpSpPr>
          <p:sp>
            <p:nvSpPr>
              <p:cNvPr id="23600" name="TextBox 13"/>
              <p:cNvSpPr txBox="1">
                <a:spLocks noChangeArrowheads="1"/>
              </p:cNvSpPr>
              <p:nvPr/>
            </p:nvSpPr>
            <p:spPr bwMode="auto">
              <a:xfrm>
                <a:off x="6027681" y="2023240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c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23601" name="TextBox 14"/>
              <p:cNvSpPr txBox="1">
                <a:spLocks noChangeArrowheads="1"/>
              </p:cNvSpPr>
              <p:nvPr/>
            </p:nvSpPr>
            <p:spPr bwMode="auto">
              <a:xfrm>
                <a:off x="6295695" y="2196661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latin typeface="Calibri" pitchFamily="34" charset="0"/>
                  </a:rPr>
                  <a:t>5</a:t>
                </a:r>
                <a:endParaRPr lang="en-SG" sz="1600">
                  <a:latin typeface="Calibri" pitchFamily="34" charset="0"/>
                </a:endParaRPr>
              </a:p>
            </p:txBody>
          </p:sp>
        </p:grpSp>
      </p:grpSp>
      <p:grpSp>
        <p:nvGrpSpPr>
          <p:cNvPr id="23584" name="Group 19"/>
          <p:cNvGrpSpPr>
            <a:grpSpLocks/>
          </p:cNvGrpSpPr>
          <p:nvPr/>
        </p:nvGrpSpPr>
        <p:grpSpPr bwMode="auto">
          <a:xfrm>
            <a:off x="4963410" y="4042079"/>
            <a:ext cx="2879725" cy="511931"/>
            <a:chOff x="4703376" y="3873061"/>
            <a:chExt cx="2879836" cy="511975"/>
          </a:xfrm>
        </p:grpSpPr>
        <p:grpSp>
          <p:nvGrpSpPr>
            <p:cNvPr id="23588" name="Group 18"/>
            <p:cNvGrpSpPr>
              <a:grpSpLocks/>
            </p:cNvGrpSpPr>
            <p:nvPr/>
          </p:nvGrpSpPr>
          <p:grpSpPr bwMode="auto">
            <a:xfrm>
              <a:off x="4703376" y="3873061"/>
              <a:ext cx="798787" cy="511975"/>
              <a:chOff x="4834756" y="1996965"/>
              <a:chExt cx="798787" cy="511975"/>
            </a:xfrm>
          </p:grpSpPr>
          <p:sp>
            <p:nvSpPr>
              <p:cNvPr id="23595" name="TextBox 27"/>
              <p:cNvSpPr txBox="1">
                <a:spLocks noChangeArrowheads="1"/>
              </p:cNvSpPr>
              <p:nvPr/>
            </p:nvSpPr>
            <p:spPr bwMode="auto">
              <a:xfrm>
                <a:off x="4834756" y="1996965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x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103053" y="2170774"/>
                <a:ext cx="530246" cy="338166"/>
              </a:xfrm>
              <a:prstGeom prst="rect">
                <a:avLst/>
              </a:prstGeom>
              <a:solidFill>
                <a:schemeClr val="accent5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SG" sz="1600" dirty="0">
                  <a:latin typeface="Calibri" pitchFamily="34" charset="0"/>
                </a:endParaRPr>
              </a:p>
            </p:txBody>
          </p:sp>
        </p:grpSp>
        <p:grpSp>
          <p:nvGrpSpPr>
            <p:cNvPr id="23589" name="Group 21"/>
            <p:cNvGrpSpPr>
              <a:grpSpLocks/>
            </p:cNvGrpSpPr>
            <p:nvPr/>
          </p:nvGrpSpPr>
          <p:grpSpPr bwMode="auto">
            <a:xfrm>
              <a:off x="5791197" y="3873061"/>
              <a:ext cx="798787" cy="511975"/>
              <a:chOff x="6027681" y="2023240"/>
              <a:chExt cx="798787" cy="511975"/>
            </a:xfrm>
          </p:grpSpPr>
          <p:sp>
            <p:nvSpPr>
              <p:cNvPr id="23593" name="TextBox 25"/>
              <p:cNvSpPr txBox="1">
                <a:spLocks noChangeArrowheads="1"/>
              </p:cNvSpPr>
              <p:nvPr/>
            </p:nvSpPr>
            <p:spPr bwMode="auto">
              <a:xfrm>
                <a:off x="6027681" y="2023240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y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295637" y="2197049"/>
                <a:ext cx="530246" cy="338166"/>
              </a:xfrm>
              <a:prstGeom prst="rect">
                <a:avLst/>
              </a:prstGeom>
              <a:solidFill>
                <a:schemeClr val="accent5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SG" sz="1600" dirty="0">
                  <a:latin typeface="Calibri" pitchFamily="34" charset="0"/>
                </a:endParaRPr>
              </a:p>
            </p:txBody>
          </p:sp>
        </p:grpSp>
        <p:grpSp>
          <p:nvGrpSpPr>
            <p:cNvPr id="23590" name="Group 24"/>
            <p:cNvGrpSpPr>
              <a:grpSpLocks/>
            </p:cNvGrpSpPr>
            <p:nvPr/>
          </p:nvGrpSpPr>
          <p:grpSpPr bwMode="auto">
            <a:xfrm>
              <a:off x="6784425" y="3873061"/>
              <a:ext cx="798787" cy="511975"/>
              <a:chOff x="6027681" y="2023240"/>
              <a:chExt cx="798787" cy="511975"/>
            </a:xfrm>
          </p:grpSpPr>
          <p:sp>
            <p:nvSpPr>
              <p:cNvPr id="23591" name="TextBox 23"/>
              <p:cNvSpPr txBox="1">
                <a:spLocks noChangeArrowheads="1"/>
              </p:cNvSpPr>
              <p:nvPr/>
            </p:nvSpPr>
            <p:spPr bwMode="auto">
              <a:xfrm>
                <a:off x="6027681" y="2023240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z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296222" y="2197049"/>
                <a:ext cx="530246" cy="338166"/>
              </a:xfrm>
              <a:prstGeom prst="rect">
                <a:avLst/>
              </a:prstGeom>
              <a:solidFill>
                <a:schemeClr val="accent5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SG" sz="1600" dirty="0">
                  <a:latin typeface="Calibri" pitchFamily="34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5494165" y="2672823"/>
            <a:ext cx="2094105" cy="1716069"/>
            <a:chOff x="5234518" y="2672823"/>
            <a:chExt cx="2094105" cy="1716069"/>
          </a:xfrm>
        </p:grpSpPr>
        <p:cxnSp>
          <p:nvCxnSpPr>
            <p:cNvPr id="23585" name="Straight Arrow Connector 30"/>
            <p:cNvCxnSpPr>
              <a:cxnSpLocks noChangeShapeType="1"/>
            </p:cNvCxnSpPr>
            <p:nvPr/>
          </p:nvCxnSpPr>
          <p:spPr bwMode="auto">
            <a:xfrm rot="5400000" flipH="1" flipV="1">
              <a:off x="4390933" y="3532171"/>
              <a:ext cx="1695051" cy="7881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</p:spPr>
        </p:cxnSp>
        <p:cxnSp>
          <p:nvCxnSpPr>
            <p:cNvPr id="23586" name="Straight Arrow Connector 31"/>
            <p:cNvCxnSpPr>
              <a:cxnSpLocks noChangeShapeType="1"/>
            </p:cNvCxnSpPr>
            <p:nvPr/>
          </p:nvCxnSpPr>
          <p:spPr bwMode="auto">
            <a:xfrm rot="5400000" flipH="1" flipV="1">
              <a:off x="5499732" y="3537426"/>
              <a:ext cx="1695051" cy="7881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</p:spPr>
        </p:cxnSp>
        <p:cxnSp>
          <p:nvCxnSpPr>
            <p:cNvPr id="23587" name="Straight Arrow Connector 32"/>
            <p:cNvCxnSpPr>
              <a:cxnSpLocks noChangeShapeType="1"/>
            </p:cNvCxnSpPr>
            <p:nvPr/>
          </p:nvCxnSpPr>
          <p:spPr bwMode="auto">
            <a:xfrm rot="5400000" flipH="1" flipV="1">
              <a:off x="6477157" y="3516408"/>
              <a:ext cx="1695051" cy="7881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</p:spPr>
        </p:cxnSp>
      </p:grpSp>
      <p:grpSp>
        <p:nvGrpSpPr>
          <p:cNvPr id="13" name="Group 36"/>
          <p:cNvGrpSpPr>
            <a:grpSpLocks/>
          </p:cNvGrpSpPr>
          <p:nvPr/>
        </p:nvGrpSpPr>
        <p:grpSpPr bwMode="auto">
          <a:xfrm>
            <a:off x="5352347" y="2032587"/>
            <a:ext cx="530225" cy="627734"/>
            <a:chOff x="5092259" y="1862338"/>
            <a:chExt cx="530773" cy="628613"/>
          </a:xfrm>
        </p:grpSpPr>
        <p:cxnSp>
          <p:nvCxnSpPr>
            <p:cNvPr id="23582" name="Straight Connector 34"/>
            <p:cNvCxnSpPr>
              <a:cxnSpLocks noChangeShapeType="1"/>
            </p:cNvCxnSpPr>
            <p:nvPr/>
          </p:nvCxnSpPr>
          <p:spPr bwMode="auto">
            <a:xfrm rot="5400000">
              <a:off x="5097519" y="2207172"/>
              <a:ext cx="294289" cy="273269"/>
            </a:xfrm>
            <a:prstGeom prst="lin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3583" name="TextBox 35"/>
            <p:cNvSpPr txBox="1">
              <a:spLocks noChangeArrowheads="1"/>
            </p:cNvSpPr>
            <p:nvPr/>
          </p:nvSpPr>
          <p:spPr bwMode="auto">
            <a:xfrm>
              <a:off x="5092259" y="1862338"/>
              <a:ext cx="53077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dirty="0">
                  <a:latin typeface="Calibri" pitchFamily="34" charset="0"/>
                </a:rPr>
                <a:t>1</a:t>
              </a:r>
              <a:endParaRPr lang="en-SG" sz="1600" dirty="0">
                <a:latin typeface="Calibri" pitchFamily="34" charset="0"/>
              </a:endParaRPr>
            </a:p>
          </p:txBody>
        </p:sp>
      </p:grpSp>
      <p:grpSp>
        <p:nvGrpSpPr>
          <p:cNvPr id="14" name="Group 37"/>
          <p:cNvGrpSpPr>
            <a:grpSpLocks/>
          </p:cNvGrpSpPr>
          <p:nvPr/>
        </p:nvGrpSpPr>
        <p:grpSpPr bwMode="auto">
          <a:xfrm>
            <a:off x="6476220" y="2049390"/>
            <a:ext cx="538590" cy="616399"/>
            <a:chOff x="5108029" y="1875196"/>
            <a:chExt cx="537537" cy="615755"/>
          </a:xfrm>
        </p:grpSpPr>
        <p:cxnSp>
          <p:nvCxnSpPr>
            <p:cNvPr id="23580" name="Straight Connector 38"/>
            <p:cNvCxnSpPr>
              <a:cxnSpLocks noChangeShapeType="1"/>
            </p:cNvCxnSpPr>
            <p:nvPr/>
          </p:nvCxnSpPr>
          <p:spPr bwMode="auto">
            <a:xfrm rot="5400000">
              <a:off x="5097519" y="2207172"/>
              <a:ext cx="294289" cy="273269"/>
            </a:xfrm>
            <a:prstGeom prst="lin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3581" name="TextBox 39"/>
            <p:cNvSpPr txBox="1">
              <a:spLocks noChangeArrowheads="1"/>
            </p:cNvSpPr>
            <p:nvPr/>
          </p:nvSpPr>
          <p:spPr bwMode="auto">
            <a:xfrm>
              <a:off x="5114793" y="1875196"/>
              <a:ext cx="53077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dirty="0">
                  <a:latin typeface="Calibri" pitchFamily="34" charset="0"/>
                </a:rPr>
                <a:t>10</a:t>
              </a:r>
              <a:endParaRPr lang="en-SG" sz="1600" dirty="0">
                <a:latin typeface="Calibri" pitchFamily="34" charset="0"/>
              </a:endParaRPr>
            </a:p>
          </p:txBody>
        </p:sp>
      </p:grpSp>
      <p:grpSp>
        <p:nvGrpSpPr>
          <p:cNvPr id="15" name="Group 40"/>
          <p:cNvGrpSpPr>
            <a:grpSpLocks/>
          </p:cNvGrpSpPr>
          <p:nvPr/>
        </p:nvGrpSpPr>
        <p:grpSpPr bwMode="auto">
          <a:xfrm>
            <a:off x="7474759" y="2049565"/>
            <a:ext cx="538589" cy="605111"/>
            <a:chOff x="5108029" y="1886473"/>
            <a:chExt cx="537537" cy="604478"/>
          </a:xfrm>
        </p:grpSpPr>
        <p:cxnSp>
          <p:nvCxnSpPr>
            <p:cNvPr id="23578" name="Straight Connector 41"/>
            <p:cNvCxnSpPr>
              <a:cxnSpLocks noChangeShapeType="1"/>
            </p:cNvCxnSpPr>
            <p:nvPr/>
          </p:nvCxnSpPr>
          <p:spPr bwMode="auto">
            <a:xfrm rot="5400000">
              <a:off x="5097519" y="2207172"/>
              <a:ext cx="294289" cy="273269"/>
            </a:xfrm>
            <a:prstGeom prst="lin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3579" name="TextBox 42"/>
            <p:cNvSpPr txBox="1">
              <a:spLocks noChangeArrowheads="1"/>
            </p:cNvSpPr>
            <p:nvPr/>
          </p:nvSpPr>
          <p:spPr bwMode="auto">
            <a:xfrm>
              <a:off x="5114793" y="1886473"/>
              <a:ext cx="53077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dirty="0">
                  <a:latin typeface="Calibri" pitchFamily="34" charset="0"/>
                </a:rPr>
                <a:t>16</a:t>
              </a:r>
              <a:endParaRPr lang="en-SG" sz="1600" dirty="0">
                <a:latin typeface="Calibri" pitchFamily="34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5331352" y="4866396"/>
            <a:ext cx="3292475" cy="369332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>
                <a:latin typeface="Courier New" pitchFamily="49" charset="0"/>
                <a:cs typeface="Courier New" pitchFamily="49" charset="0"/>
              </a:rPr>
              <a:t>*x </a:t>
            </a:r>
            <a:r>
              <a:rPr lang="en-US" dirty="0"/>
              <a:t>is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*y </a:t>
            </a:r>
            <a:r>
              <a:rPr lang="en-US" dirty="0"/>
              <a:t>is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/>
              <a:t>,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*z </a:t>
            </a:r>
            <a:r>
              <a:rPr lang="en-US" dirty="0"/>
              <a:t>is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/>
              <a:t>!</a:t>
            </a:r>
          </a:p>
        </p:txBody>
      </p:sp>
      <p:grpSp>
        <p:nvGrpSpPr>
          <p:cNvPr id="16" name="Group 55"/>
          <p:cNvGrpSpPr>
            <a:grpSpLocks/>
          </p:cNvGrpSpPr>
          <p:nvPr/>
        </p:nvGrpSpPr>
        <p:grpSpPr bwMode="auto">
          <a:xfrm>
            <a:off x="2296761" y="1771650"/>
            <a:ext cx="2111377" cy="304800"/>
            <a:chOff x="2217684" y="1770994"/>
            <a:chExt cx="2110776" cy="304800"/>
          </a:xfrm>
        </p:grpSpPr>
        <p:sp>
          <p:nvSpPr>
            <p:cNvPr id="23575" name="Oval 44"/>
            <p:cNvSpPr>
              <a:spLocks noChangeArrowheads="1"/>
            </p:cNvSpPr>
            <p:nvPr/>
          </p:nvSpPr>
          <p:spPr bwMode="auto">
            <a:xfrm>
              <a:off x="2217684" y="1770994"/>
              <a:ext cx="199696" cy="304800"/>
            </a:xfrm>
            <a:prstGeom prst="ellips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3576" name="Oval 45"/>
            <p:cNvSpPr>
              <a:spLocks noChangeArrowheads="1"/>
            </p:cNvSpPr>
            <p:nvPr/>
          </p:nvSpPr>
          <p:spPr bwMode="auto">
            <a:xfrm>
              <a:off x="3176625" y="1770994"/>
              <a:ext cx="199696" cy="304800"/>
            </a:xfrm>
            <a:prstGeom prst="ellips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3577" name="Oval 46"/>
            <p:cNvSpPr>
              <a:spLocks noChangeArrowheads="1"/>
            </p:cNvSpPr>
            <p:nvPr/>
          </p:nvSpPr>
          <p:spPr bwMode="auto">
            <a:xfrm>
              <a:off x="4128764" y="1770994"/>
              <a:ext cx="199696" cy="304800"/>
            </a:xfrm>
            <a:prstGeom prst="ellips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17" name="Group 53"/>
          <p:cNvGrpSpPr>
            <a:grpSpLocks/>
          </p:cNvGrpSpPr>
          <p:nvPr/>
        </p:nvGrpSpPr>
        <p:grpSpPr bwMode="auto">
          <a:xfrm>
            <a:off x="1610607" y="2889781"/>
            <a:ext cx="1297380" cy="304800"/>
            <a:chOff x="1655379" y="2753711"/>
            <a:chExt cx="1297152" cy="304800"/>
          </a:xfrm>
        </p:grpSpPr>
        <p:sp>
          <p:nvSpPr>
            <p:cNvPr id="23572" name="Oval 47"/>
            <p:cNvSpPr>
              <a:spLocks noChangeArrowheads="1"/>
            </p:cNvSpPr>
            <p:nvPr/>
          </p:nvSpPr>
          <p:spPr bwMode="auto">
            <a:xfrm>
              <a:off x="1655379" y="2753711"/>
              <a:ext cx="201565" cy="304800"/>
            </a:xfrm>
            <a:prstGeom prst="ellips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3573" name="Oval 48"/>
            <p:cNvSpPr>
              <a:spLocks noChangeArrowheads="1"/>
            </p:cNvSpPr>
            <p:nvPr/>
          </p:nvSpPr>
          <p:spPr bwMode="auto">
            <a:xfrm>
              <a:off x="2200545" y="2753711"/>
              <a:ext cx="201565" cy="304800"/>
            </a:xfrm>
            <a:prstGeom prst="ellips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3574" name="Oval 49"/>
            <p:cNvSpPr>
              <a:spLocks noChangeArrowheads="1"/>
            </p:cNvSpPr>
            <p:nvPr/>
          </p:nvSpPr>
          <p:spPr bwMode="auto">
            <a:xfrm>
              <a:off x="2750966" y="2753711"/>
              <a:ext cx="201565" cy="304800"/>
            </a:xfrm>
            <a:prstGeom prst="ellips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18" name="Group 54"/>
          <p:cNvGrpSpPr>
            <a:grpSpLocks/>
          </p:cNvGrpSpPr>
          <p:nvPr/>
        </p:nvGrpSpPr>
        <p:grpSpPr bwMode="auto">
          <a:xfrm>
            <a:off x="2272066" y="4237922"/>
            <a:ext cx="2402361" cy="304800"/>
            <a:chOff x="2249213" y="3978166"/>
            <a:chExt cx="2402592" cy="304800"/>
          </a:xfrm>
        </p:grpSpPr>
        <p:sp>
          <p:nvSpPr>
            <p:cNvPr id="23569" name="Oval 50"/>
            <p:cNvSpPr>
              <a:spLocks noChangeArrowheads="1"/>
            </p:cNvSpPr>
            <p:nvPr/>
          </p:nvSpPr>
          <p:spPr bwMode="auto">
            <a:xfrm>
              <a:off x="2249213" y="3978166"/>
              <a:ext cx="201619" cy="304800"/>
            </a:xfrm>
            <a:prstGeom prst="ellips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3570" name="Oval 51"/>
            <p:cNvSpPr>
              <a:spLocks noChangeArrowheads="1"/>
            </p:cNvSpPr>
            <p:nvPr/>
          </p:nvSpPr>
          <p:spPr bwMode="auto">
            <a:xfrm>
              <a:off x="3360596" y="3978166"/>
              <a:ext cx="201620" cy="304800"/>
            </a:xfrm>
            <a:prstGeom prst="ellips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3571" name="Oval 52"/>
            <p:cNvSpPr>
              <a:spLocks noChangeArrowheads="1"/>
            </p:cNvSpPr>
            <p:nvPr/>
          </p:nvSpPr>
          <p:spPr bwMode="auto">
            <a:xfrm>
              <a:off x="4450185" y="3978166"/>
              <a:ext cx="201620" cy="304800"/>
            </a:xfrm>
            <a:prstGeom prst="ellips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56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55" name="Title 1"/>
          <p:cNvSpPr>
            <a:spLocks noGrp="1"/>
          </p:cNvSpPr>
          <p:nvPr>
            <p:ph type="title"/>
          </p:nvPr>
        </p:nvSpPr>
        <p:spPr>
          <a:xfrm>
            <a:off x="457200" y="386860"/>
            <a:ext cx="8229600" cy="808894"/>
          </a:xfrm>
        </p:spPr>
        <p:txBody>
          <a:bodyPr/>
          <a:lstStyle/>
          <a:p>
            <a:pPr eaLnBrk="1" hangingPunct="1"/>
            <a:r>
              <a:rPr lang="en-GB" dirty="0" smtClean="0"/>
              <a:t>5. </a:t>
            </a:r>
            <a:r>
              <a:rPr lang="en-GB" dirty="0"/>
              <a:t>Functions with </a:t>
            </a:r>
            <a:r>
              <a:rPr lang="en-GB" dirty="0">
                <a:solidFill>
                  <a:srgbClr val="C00000"/>
                </a:solidFill>
              </a:rPr>
              <a:t>&amp;</a:t>
            </a:r>
            <a:r>
              <a:rPr lang="en-GB" dirty="0"/>
              <a:t>parameters </a:t>
            </a:r>
            <a:r>
              <a:rPr lang="en-GB" dirty="0" smtClean="0"/>
              <a:t>(2/4)</a:t>
            </a:r>
            <a:endParaRPr lang="en-GB" sz="9600" dirty="0"/>
          </a:p>
        </p:txBody>
      </p:sp>
      <p:sp>
        <p:nvSpPr>
          <p:cNvPr id="57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Week6 - </a:t>
            </a:r>
            <a:fld id="{D49BE81B-3DA1-4D29-AC5A-6FBE662ADA16}" type="slidenum">
              <a:rPr lang="en-US" sz="1000"/>
              <a:pPr algn="r" eaLnBrk="1" hangingPunct="1"/>
              <a:t>12</a:t>
            </a:fld>
            <a:endParaRPr lang="en-US" sz="1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55825" y="1484138"/>
            <a:ext cx="7576932" cy="4801314"/>
            <a:chOff x="755825" y="1484138"/>
            <a:chExt cx="7576932" cy="4801314"/>
          </a:xfrm>
        </p:grpSpPr>
        <p:sp>
          <p:nvSpPr>
            <p:cNvPr id="12" name="TextBox 11"/>
            <p:cNvSpPr txBox="1"/>
            <p:nvPr/>
          </p:nvSpPr>
          <p:spPr>
            <a:xfrm>
              <a:off x="755825" y="1484138"/>
              <a:ext cx="7574400" cy="4801314"/>
            </a:xfrm>
            <a:prstGeom prst="rect">
              <a:avLst/>
            </a:prstGeom>
            <a:ln w="9525"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b="1" dirty="0" smtClean="0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b="1" dirty="0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include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defRPr/>
              </a:pP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f(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*,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*,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*);</a:t>
              </a:r>
            </a:p>
            <a:p>
              <a:pPr>
                <a:defRPr/>
              </a:pP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a =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b =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-2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c =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f(&amp;a, &amp;b, &amp;c);</a:t>
              </a: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 =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b =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c =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a, b, c);</a:t>
              </a: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defRPr/>
              </a:pP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f(i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*x,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*y,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*z)</a:t>
              </a: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*x =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+ *y;</a:t>
              </a: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*y =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* *x;</a:t>
              </a: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*z = *x + *y + *z;</a:t>
              </a: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"x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y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z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x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y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 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64937" y="6029399"/>
              <a:ext cx="1867820" cy="253916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050" b="1" dirty="0" smtClean="0">
                  <a:latin typeface="Courier New" pitchFamily="49" charset="0"/>
                  <a:cs typeface="Courier New" pitchFamily="49" charset="0"/>
                </a:rPr>
                <a:t>Week6_FunctionDemo3.c</a:t>
              </a:r>
              <a:endParaRPr lang="en-US" sz="11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5557138" y="3712636"/>
            <a:ext cx="2536996" cy="1631216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20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Compiler’s warning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because x, y, z are NOT integer variables!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They are pointers holding addresses.</a:t>
            </a:r>
          </a:p>
        </p:txBody>
      </p:sp>
      <p:grpSp>
        <p:nvGrpSpPr>
          <p:cNvPr id="13" name="Group 44"/>
          <p:cNvGrpSpPr>
            <a:grpSpLocks/>
          </p:cNvGrpSpPr>
          <p:nvPr/>
        </p:nvGrpSpPr>
        <p:grpSpPr bwMode="auto">
          <a:xfrm>
            <a:off x="2997555" y="5626457"/>
            <a:ext cx="2511396" cy="342000"/>
            <a:chOff x="2249214" y="3978166"/>
            <a:chExt cx="2323798" cy="342000"/>
          </a:xfrm>
        </p:grpSpPr>
        <p:sp>
          <p:nvSpPr>
            <p:cNvPr id="14" name="Oval 45"/>
            <p:cNvSpPr>
              <a:spLocks noChangeArrowheads="1"/>
            </p:cNvSpPr>
            <p:nvPr/>
          </p:nvSpPr>
          <p:spPr bwMode="auto">
            <a:xfrm>
              <a:off x="2249214" y="3978166"/>
              <a:ext cx="316453" cy="342000"/>
            </a:xfrm>
            <a:prstGeom prst="ellips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5" name="Oval 46"/>
            <p:cNvSpPr>
              <a:spLocks noChangeArrowheads="1"/>
            </p:cNvSpPr>
            <p:nvPr/>
          </p:nvSpPr>
          <p:spPr bwMode="auto">
            <a:xfrm>
              <a:off x="3258143" y="3978166"/>
              <a:ext cx="316453" cy="342000"/>
            </a:xfrm>
            <a:prstGeom prst="ellips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6" name="Oval 47"/>
            <p:cNvSpPr>
              <a:spLocks noChangeArrowheads="1"/>
            </p:cNvSpPr>
            <p:nvPr/>
          </p:nvSpPr>
          <p:spPr bwMode="auto">
            <a:xfrm>
              <a:off x="4256559" y="3978166"/>
              <a:ext cx="316453" cy="342000"/>
            </a:xfrm>
            <a:prstGeom prst="ellips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9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7200" y="386860"/>
            <a:ext cx="8229600" cy="808894"/>
          </a:xfrm>
        </p:spPr>
        <p:txBody>
          <a:bodyPr/>
          <a:lstStyle/>
          <a:p>
            <a:pPr eaLnBrk="1" hangingPunct="1"/>
            <a:r>
              <a:rPr lang="en-GB" dirty="0" smtClean="0"/>
              <a:t>5. </a:t>
            </a:r>
            <a:r>
              <a:rPr lang="en-GB" dirty="0"/>
              <a:t>Functions with </a:t>
            </a:r>
            <a:r>
              <a:rPr lang="en-GB" dirty="0">
                <a:solidFill>
                  <a:srgbClr val="C00000"/>
                </a:solidFill>
              </a:rPr>
              <a:t>&amp;</a:t>
            </a:r>
            <a:r>
              <a:rPr lang="en-GB" dirty="0"/>
              <a:t>parameters </a:t>
            </a:r>
            <a:r>
              <a:rPr lang="en-GB" dirty="0" smtClean="0"/>
              <a:t>(3/4)</a:t>
            </a:r>
            <a:endParaRPr lang="en-GB" sz="9600" dirty="0"/>
          </a:p>
        </p:txBody>
      </p:sp>
      <p:sp>
        <p:nvSpPr>
          <p:cNvPr id="20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Week6 - </a:t>
            </a:r>
            <a:fld id="{D49BE81B-3DA1-4D29-AC5A-6FBE662ADA16}" type="slidenum">
              <a:rPr lang="en-US" sz="1000"/>
              <a:pPr algn="r" eaLnBrk="1" hangingPunct="1"/>
              <a:t>13</a:t>
            </a:fld>
            <a:endParaRPr lang="en-US" sz="1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55825" y="1484138"/>
            <a:ext cx="7576932" cy="4801314"/>
            <a:chOff x="755825" y="1484138"/>
            <a:chExt cx="7576932" cy="4801314"/>
          </a:xfrm>
        </p:grpSpPr>
        <p:sp>
          <p:nvSpPr>
            <p:cNvPr id="18" name="TextBox 17"/>
            <p:cNvSpPr txBox="1"/>
            <p:nvPr/>
          </p:nvSpPr>
          <p:spPr>
            <a:xfrm>
              <a:off x="755825" y="1484138"/>
              <a:ext cx="7574400" cy="4801314"/>
            </a:xfrm>
            <a:prstGeom prst="rect">
              <a:avLst/>
            </a:prstGeom>
            <a:ln w="9525"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b="1" dirty="0" smtClean="0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b="1" dirty="0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include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defRPr/>
              </a:pP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f(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*,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*,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*);</a:t>
              </a:r>
            </a:p>
            <a:p>
              <a:pPr>
                <a:defRPr/>
              </a:pP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a =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b =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-2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c =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f(&amp;a, &amp;b, &amp;c);</a:t>
              </a: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 =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b =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c =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a, b, c);</a:t>
              </a: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defRPr/>
              </a:pP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f(i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*x,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*y,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*z)</a:t>
              </a: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*x =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+ *y;</a:t>
              </a: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*y =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* *x;</a:t>
              </a: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*z = *x + *y + *z;</a:t>
              </a: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"x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%p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y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%p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z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%p\n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x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y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 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464937" y="6029399"/>
              <a:ext cx="1867820" cy="253916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050" b="1" dirty="0" smtClean="0">
                  <a:latin typeface="Courier New" pitchFamily="49" charset="0"/>
                  <a:cs typeface="Courier New" pitchFamily="49" charset="0"/>
                </a:rPr>
                <a:t>Week6_FunctionDemo4.c</a:t>
              </a:r>
              <a:endParaRPr lang="en-US" sz="11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5012267" y="4932893"/>
            <a:ext cx="3081866" cy="400110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use 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%p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for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printing pointers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98739" y="1301046"/>
            <a:ext cx="4503394" cy="523220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600"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sz="1400" dirty="0">
                <a:solidFill>
                  <a:srgbClr val="9933FF"/>
                </a:solidFill>
              </a:rPr>
              <a:t>x = ffbff78c, y = ffbff788, z = ffbff784</a:t>
            </a:r>
          </a:p>
          <a:p>
            <a:r>
              <a:rPr lang="en-US" sz="1400" dirty="0">
                <a:solidFill>
                  <a:srgbClr val="9933FF"/>
                </a:solidFill>
              </a:rPr>
              <a:t>a = 1, b = 10, c = 16</a:t>
            </a:r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4831468" y="1523119"/>
            <a:ext cx="4052888" cy="1560971"/>
            <a:chOff x="4921180" y="1376855"/>
            <a:chExt cx="4053112" cy="1561010"/>
          </a:xfrm>
        </p:grpSpPr>
        <p:cxnSp>
          <p:nvCxnSpPr>
            <p:cNvPr id="25611" name="Straight Arrow Connector 13"/>
            <p:cNvCxnSpPr>
              <a:cxnSpLocks noChangeShapeType="1"/>
            </p:cNvCxnSpPr>
            <p:nvPr/>
          </p:nvCxnSpPr>
          <p:spPr bwMode="auto">
            <a:xfrm flipH="1" flipV="1">
              <a:off x="4963224" y="1408388"/>
              <a:ext cx="1477008" cy="606126"/>
            </a:xfrm>
            <a:prstGeom prst="straightConnector1">
              <a:avLst/>
            </a:prstGeom>
            <a:noFill/>
            <a:ln w="12700" cap="sq" algn="ctr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25612" name="Straight Arrow Connector 14"/>
            <p:cNvCxnSpPr>
              <a:cxnSpLocks noChangeShapeType="1"/>
            </p:cNvCxnSpPr>
            <p:nvPr/>
          </p:nvCxnSpPr>
          <p:spPr bwMode="auto">
            <a:xfrm flipH="1" flipV="1">
              <a:off x="6515836" y="1392624"/>
              <a:ext cx="245711" cy="621890"/>
            </a:xfrm>
            <a:prstGeom prst="straightConnector1">
              <a:avLst/>
            </a:prstGeom>
            <a:noFill/>
            <a:ln w="12700" cap="sq" algn="ctr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25613" name="Straight Arrow Connector 16"/>
            <p:cNvCxnSpPr>
              <a:cxnSpLocks noChangeShapeType="1"/>
            </p:cNvCxnSpPr>
            <p:nvPr/>
          </p:nvCxnSpPr>
          <p:spPr bwMode="auto">
            <a:xfrm flipV="1">
              <a:off x="7179259" y="1376855"/>
              <a:ext cx="714012" cy="637659"/>
            </a:xfrm>
            <a:prstGeom prst="straightConnector1">
              <a:avLst/>
            </a:prstGeom>
            <a:noFill/>
            <a:ln w="12700" cap="sq" algn="ctr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sp>
          <p:nvSpPr>
            <p:cNvPr id="20" name="TextBox 19"/>
            <p:cNvSpPr txBox="1"/>
            <p:nvPr/>
          </p:nvSpPr>
          <p:spPr>
            <a:xfrm>
              <a:off x="4921180" y="2014514"/>
              <a:ext cx="4053112" cy="923351"/>
            </a:xfrm>
            <a:prstGeom prst="rect">
              <a:avLst/>
            </a:prstGeom>
            <a:solidFill>
              <a:srgbClr val="CCFFCC"/>
            </a:solidFill>
            <a:ln>
              <a:solidFill>
                <a:srgbClr val="CCFFCC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dirty="0">
                  <a:latin typeface="Calibri" pitchFamily="34" charset="0"/>
                  <a:cs typeface="Calibri" pitchFamily="34" charset="0"/>
                </a:rPr>
                <a:t>These are the addresses of variables </a:t>
              </a:r>
              <a:r>
                <a:rPr lang="en-US" i="1" dirty="0">
                  <a:latin typeface="Calibri" pitchFamily="34" charset="0"/>
                  <a:cs typeface="Calibri" pitchFamily="34" charset="0"/>
                </a:rPr>
                <a:t>a</a:t>
              </a:r>
              <a:r>
                <a:rPr lang="en-US" dirty="0">
                  <a:latin typeface="Calibri" pitchFamily="34" charset="0"/>
                  <a:cs typeface="Calibri" pitchFamily="34" charset="0"/>
                </a:rPr>
                <a:t>, </a:t>
              </a:r>
              <a:r>
                <a:rPr lang="en-US" i="1" dirty="0">
                  <a:latin typeface="Calibri" pitchFamily="34" charset="0"/>
                  <a:cs typeface="Calibri" pitchFamily="34" charset="0"/>
                </a:rPr>
                <a:t>b</a:t>
              </a:r>
              <a:r>
                <a:rPr lang="en-US" dirty="0">
                  <a:latin typeface="Calibri" pitchFamily="34" charset="0"/>
                  <a:cs typeface="Calibri" pitchFamily="34" charset="0"/>
                </a:rPr>
                <a:t> and </a:t>
              </a:r>
              <a:r>
                <a:rPr lang="en-US" i="1" dirty="0">
                  <a:latin typeface="Calibri" pitchFamily="34" charset="0"/>
                  <a:cs typeface="Calibri" pitchFamily="34" charset="0"/>
                </a:rPr>
                <a:t>c</a:t>
              </a:r>
              <a:r>
                <a:rPr lang="en-US" dirty="0">
                  <a:latin typeface="Calibri" pitchFamily="34" charset="0"/>
                  <a:cs typeface="Calibri" pitchFamily="34" charset="0"/>
                </a:rPr>
                <a:t> respectively. (Values </a:t>
              </a:r>
              <a:r>
                <a:rPr lang="en-US" dirty="0" smtClean="0">
                  <a:latin typeface="Calibri" pitchFamily="34" charset="0"/>
                  <a:cs typeface="Calibri" pitchFamily="34" charset="0"/>
                </a:rPr>
                <a:t>will vary </a:t>
              </a:r>
              <a:r>
                <a:rPr lang="en-US" dirty="0">
                  <a:latin typeface="Calibri" pitchFamily="34" charset="0"/>
                  <a:cs typeface="Calibri" pitchFamily="34" charset="0"/>
                </a:rPr>
                <a:t>from run to run.)</a:t>
              </a:r>
            </a:p>
          </p:txBody>
        </p:sp>
      </p:grpSp>
      <p:grpSp>
        <p:nvGrpSpPr>
          <p:cNvPr id="19" name="Group 44"/>
          <p:cNvGrpSpPr>
            <a:grpSpLocks/>
          </p:cNvGrpSpPr>
          <p:nvPr/>
        </p:nvGrpSpPr>
        <p:grpSpPr bwMode="auto">
          <a:xfrm>
            <a:off x="2986266" y="5615168"/>
            <a:ext cx="2531465" cy="342000"/>
            <a:chOff x="2463724" y="4192657"/>
            <a:chExt cx="2531708" cy="342000"/>
          </a:xfrm>
        </p:grpSpPr>
        <p:sp>
          <p:nvSpPr>
            <p:cNvPr id="21" name="Oval 45"/>
            <p:cNvSpPr>
              <a:spLocks noChangeArrowheads="1"/>
            </p:cNvSpPr>
            <p:nvPr/>
          </p:nvSpPr>
          <p:spPr bwMode="auto">
            <a:xfrm>
              <a:off x="2463724" y="4192657"/>
              <a:ext cx="342033" cy="342000"/>
            </a:xfrm>
            <a:prstGeom prst="ellips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2" name="Oval 46"/>
            <p:cNvSpPr>
              <a:spLocks noChangeArrowheads="1"/>
            </p:cNvSpPr>
            <p:nvPr/>
          </p:nvSpPr>
          <p:spPr bwMode="auto">
            <a:xfrm>
              <a:off x="3552547" y="4192657"/>
              <a:ext cx="342033" cy="342000"/>
            </a:xfrm>
            <a:prstGeom prst="ellips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3" name="Oval 47"/>
            <p:cNvSpPr>
              <a:spLocks noChangeArrowheads="1"/>
            </p:cNvSpPr>
            <p:nvPr/>
          </p:nvSpPr>
          <p:spPr bwMode="auto">
            <a:xfrm>
              <a:off x="4653399" y="4192657"/>
              <a:ext cx="342033" cy="342000"/>
            </a:xfrm>
            <a:prstGeom prst="ellips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6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457200" y="386860"/>
            <a:ext cx="8229600" cy="808894"/>
          </a:xfrm>
        </p:spPr>
        <p:txBody>
          <a:bodyPr/>
          <a:lstStyle/>
          <a:p>
            <a:pPr eaLnBrk="1" hangingPunct="1"/>
            <a:r>
              <a:rPr lang="en-GB" dirty="0" smtClean="0"/>
              <a:t>5. </a:t>
            </a:r>
            <a:r>
              <a:rPr lang="en-GB" dirty="0"/>
              <a:t>Functions with </a:t>
            </a:r>
            <a:r>
              <a:rPr lang="en-GB" dirty="0">
                <a:solidFill>
                  <a:srgbClr val="C00000"/>
                </a:solidFill>
              </a:rPr>
              <a:t>&amp;</a:t>
            </a:r>
            <a:r>
              <a:rPr lang="en-GB" dirty="0"/>
              <a:t>parameters </a:t>
            </a:r>
            <a:r>
              <a:rPr lang="en-GB" dirty="0" smtClean="0"/>
              <a:t>(4/4)</a:t>
            </a:r>
            <a:endParaRPr lang="en-GB" sz="9600" dirty="0"/>
          </a:p>
        </p:txBody>
      </p:sp>
      <p:sp>
        <p:nvSpPr>
          <p:cNvPr id="27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Week6 - </a:t>
            </a:r>
            <a:fld id="{D49BE81B-3DA1-4D29-AC5A-6FBE662ADA16}" type="slidenum">
              <a:rPr lang="en-US" sz="1000"/>
              <a:pPr algn="r" eaLnBrk="1" hangingPunct="1"/>
              <a:t>14</a:t>
            </a:fld>
            <a:endParaRPr lang="en-US" sz="1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5278" y="1363834"/>
            <a:ext cx="3730628" cy="5016758"/>
          </a:xfrm>
          <a:prstGeom prst="rect">
            <a:avLst/>
          </a:prstGeom>
          <a:ln w="9525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fr-FR" altLang="zh-CN" sz="1600" b="1" dirty="0" err="1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fr-FR" altLang="zh-CN" sz="1600" b="1" dirty="0">
                <a:latin typeface="Courier New" pitchFamily="49" charset="0"/>
              </a:rPr>
              <a:t> </a:t>
            </a:r>
            <a:r>
              <a:rPr lang="fr-FR" altLang="zh-CN" sz="1600" b="1" dirty="0" smtClean="0">
                <a:latin typeface="Courier New" pitchFamily="49" charset="0"/>
              </a:rPr>
              <a:t>swap(</a:t>
            </a:r>
            <a:r>
              <a:rPr lang="fr-FR" altLang="zh-CN" sz="1600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fr-FR" altLang="zh-CN" sz="1600" b="1" dirty="0">
                <a:latin typeface="Courier New" pitchFamily="49" charset="0"/>
              </a:rPr>
              <a:t>, </a:t>
            </a:r>
            <a:r>
              <a:rPr lang="fr-FR" altLang="zh-CN" sz="1600" b="1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fr-FR" altLang="zh-CN" sz="1600" b="1" dirty="0">
                <a:latin typeface="Courier New" pitchFamily="49" charset="0"/>
              </a:rPr>
              <a:t>);</a:t>
            </a:r>
            <a:endParaRPr lang="en-US" altLang="zh-CN" sz="16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zh-CN" sz="1600" b="1" dirty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CN" sz="1600" b="1" dirty="0">
                <a:latin typeface="Courier New" pitchFamily="49" charset="0"/>
              </a:rPr>
              <a:t> main(</a:t>
            </a:r>
            <a:r>
              <a:rPr lang="en-US" altLang="zh-CN" sz="1600" b="1" dirty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altLang="zh-CN" sz="1600" b="1" dirty="0">
                <a:latin typeface="Courier New" pitchFamily="49" charset="0"/>
              </a:rPr>
              <a:t>)</a:t>
            </a:r>
          </a:p>
          <a:p>
            <a:pPr eaLnBrk="1" hangingPunct="1"/>
            <a:r>
              <a:rPr lang="en-US" altLang="zh-CN" sz="1600" b="1" dirty="0">
                <a:latin typeface="Courier New" pitchFamily="49" charset="0"/>
              </a:rPr>
              <a:t>{</a:t>
            </a:r>
          </a:p>
          <a:p>
            <a:pPr eaLnBrk="1" hangingPunct="1"/>
            <a:r>
              <a:rPr lang="en-US" altLang="zh-CN" sz="1600" b="1" dirty="0">
                <a:latin typeface="Courier New" pitchFamily="49" charset="0"/>
              </a:rPr>
              <a:t>   </a:t>
            </a:r>
            <a:r>
              <a:rPr lang="en-US" altLang="zh-CN" sz="1600" b="1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CN" sz="1600" b="1" dirty="0">
                <a:latin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</a:rPr>
              <a:t>a </a:t>
            </a:r>
            <a:r>
              <a:rPr lang="en-US" altLang="zh-CN" sz="1600" b="1" dirty="0">
                <a:latin typeface="Courier New" pitchFamily="49" charset="0"/>
              </a:rPr>
              <a:t>= </a:t>
            </a:r>
            <a:r>
              <a:rPr lang="en-US" altLang="zh-CN" sz="1600" b="1" dirty="0" smtClean="0">
                <a:solidFill>
                  <a:srgbClr val="006600"/>
                </a:solidFill>
                <a:latin typeface="Courier New" pitchFamily="49" charset="0"/>
              </a:rPr>
              <a:t>9</a:t>
            </a:r>
            <a:r>
              <a:rPr lang="en-US" altLang="zh-CN" sz="1600" b="1" dirty="0" smtClean="0">
                <a:latin typeface="Courier New" pitchFamily="49" charset="0"/>
              </a:rPr>
              <a:t>, b </a:t>
            </a:r>
            <a:r>
              <a:rPr lang="en-US" altLang="zh-CN" sz="1600" b="1" dirty="0">
                <a:latin typeface="Courier New" pitchFamily="49" charset="0"/>
              </a:rPr>
              <a:t>= </a:t>
            </a:r>
            <a:r>
              <a:rPr lang="en-US" altLang="zh-CN" sz="1600" b="1" dirty="0" smtClean="0">
                <a:solidFill>
                  <a:srgbClr val="006600"/>
                </a:solidFill>
                <a:latin typeface="Courier New" pitchFamily="49" charset="0"/>
              </a:rPr>
              <a:t>-2</a:t>
            </a:r>
            <a:r>
              <a:rPr lang="en-US" altLang="zh-CN" sz="1600" b="1" dirty="0" smtClean="0">
                <a:latin typeface="Courier New" pitchFamily="49" charset="0"/>
              </a:rPr>
              <a:t>;</a:t>
            </a:r>
            <a:endParaRPr lang="en-US" altLang="zh-CN" sz="1600" b="1" dirty="0">
              <a:latin typeface="Courier New" pitchFamily="49" charset="0"/>
            </a:endParaRPr>
          </a:p>
          <a:p>
            <a:pPr eaLnBrk="1" hangingPunct="1"/>
            <a:endParaRPr lang="en-US" altLang="zh-CN" sz="1600" b="1" dirty="0">
              <a:latin typeface="Courier New" pitchFamily="49" charset="0"/>
            </a:endParaRPr>
          </a:p>
          <a:p>
            <a:pPr eaLnBrk="1" hangingPunct="1"/>
            <a:r>
              <a:rPr lang="en-US" altLang="zh-CN" sz="1600" b="1" dirty="0">
                <a:latin typeface="Courier New" pitchFamily="49" charset="0"/>
              </a:rPr>
              <a:t>   </a:t>
            </a:r>
            <a:r>
              <a:rPr lang="en-US" altLang="zh-CN" sz="1600" b="1" dirty="0" smtClean="0">
                <a:latin typeface="Courier New" pitchFamily="49" charset="0"/>
              </a:rPr>
              <a:t>swap(a, b);</a:t>
            </a:r>
            <a:endParaRPr lang="en-US" altLang="zh-CN" sz="1600" b="1" dirty="0">
              <a:latin typeface="Courier New" pitchFamily="49" charset="0"/>
            </a:endParaRPr>
          </a:p>
          <a:p>
            <a:pPr eaLnBrk="1" hangingPunct="1"/>
            <a:r>
              <a:rPr lang="en-US" altLang="zh-CN" sz="1600" b="1" dirty="0">
                <a:latin typeface="Courier New" pitchFamily="49" charset="0"/>
              </a:rPr>
              <a:t>   </a:t>
            </a:r>
            <a:r>
              <a:rPr lang="en-US" altLang="zh-CN" sz="1600" b="1" dirty="0" err="1">
                <a:latin typeface="Courier New" pitchFamily="49" charset="0"/>
              </a:rPr>
              <a:t>printf</a:t>
            </a:r>
            <a:r>
              <a:rPr lang="en-US" altLang="zh-CN" sz="1600" b="1" dirty="0" smtClean="0">
                <a:latin typeface="Courier New" pitchFamily="49" charset="0"/>
              </a:rPr>
              <a:t>(</a:t>
            </a:r>
            <a:r>
              <a:rPr lang="en-US" altLang="zh-CN" sz="1600" b="1" dirty="0" smtClean="0">
                <a:solidFill>
                  <a:srgbClr val="006600"/>
                </a:solidFill>
                <a:latin typeface="Courier New" pitchFamily="49" charset="0"/>
              </a:rPr>
              <a:t>"a = 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</a:rPr>
              <a:t>%d</a:t>
            </a:r>
            <a:r>
              <a:rPr lang="en-US" altLang="zh-CN" sz="1600" b="1" dirty="0">
                <a:solidFill>
                  <a:srgbClr val="006600"/>
                </a:solidFill>
                <a:latin typeface="Courier New" pitchFamily="49" charset="0"/>
              </a:rPr>
              <a:t>,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zh-CN" sz="1600" b="1" dirty="0">
                <a:solidFill>
                  <a:srgbClr val="006600"/>
                </a:solidFill>
                <a:latin typeface="Courier New" pitchFamily="49" charset="0"/>
              </a:rPr>
              <a:t>"</a:t>
            </a:r>
          </a:p>
          <a:p>
            <a:pPr eaLnBrk="1" hangingPunct="1"/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</a:rPr>
              <a:t>         </a:t>
            </a:r>
            <a:r>
              <a:rPr lang="en-US" altLang="zh-CN" sz="1600" b="1" dirty="0">
                <a:solidFill>
                  <a:srgbClr val="006600"/>
                </a:solidFill>
                <a:latin typeface="Courier New" pitchFamily="49" charset="0"/>
              </a:rPr>
              <a:t>"b = 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</a:rPr>
              <a:t>%d\n</a:t>
            </a:r>
            <a:r>
              <a:rPr lang="en-US" altLang="zh-CN" sz="1600" b="1" dirty="0">
                <a:solidFill>
                  <a:srgbClr val="006600"/>
                </a:solidFill>
                <a:latin typeface="Courier New" pitchFamily="49" charset="0"/>
              </a:rPr>
              <a:t>"</a:t>
            </a:r>
            <a:r>
              <a:rPr lang="en-US" altLang="zh-CN" sz="1600" b="1" dirty="0">
                <a:latin typeface="Courier New" pitchFamily="49" charset="0"/>
              </a:rPr>
              <a:t>, </a:t>
            </a:r>
            <a:r>
              <a:rPr lang="en-US" altLang="zh-CN" sz="1600" b="1" dirty="0" smtClean="0">
                <a:latin typeface="Courier New" pitchFamily="49" charset="0"/>
              </a:rPr>
              <a:t>a, b);</a:t>
            </a:r>
            <a:endParaRPr lang="en-US" altLang="zh-CN" sz="1600" b="1" dirty="0">
              <a:latin typeface="Courier New" pitchFamily="49" charset="0"/>
            </a:endParaRPr>
          </a:p>
          <a:p>
            <a:pPr eaLnBrk="1" hangingPunct="1"/>
            <a:endParaRPr lang="en-US" altLang="zh-CN" sz="1600" b="1" dirty="0">
              <a:latin typeface="Courier New" pitchFamily="49" charset="0"/>
            </a:endParaRPr>
          </a:p>
          <a:p>
            <a:pPr eaLnBrk="1" hangingPunct="1"/>
            <a:r>
              <a:rPr lang="en-US" altLang="zh-CN" sz="1600" b="1" dirty="0">
                <a:latin typeface="Courier New" pitchFamily="49" charset="0"/>
              </a:rPr>
              <a:t>   </a:t>
            </a:r>
            <a:r>
              <a:rPr lang="en-US" altLang="zh-CN" sz="1600" b="1" dirty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US" altLang="zh-CN" sz="1600" b="1" dirty="0">
                <a:latin typeface="Courier New" pitchFamily="49" charset="0"/>
              </a:rPr>
              <a:t> </a:t>
            </a:r>
            <a:r>
              <a:rPr lang="en-US" altLang="zh-CN" sz="1600" b="1" dirty="0">
                <a:solidFill>
                  <a:srgbClr val="006600"/>
                </a:solidFill>
                <a:latin typeface="Courier New" pitchFamily="49" charset="0"/>
              </a:rPr>
              <a:t>0</a:t>
            </a:r>
            <a:r>
              <a:rPr lang="en-US" altLang="zh-CN" sz="1600" b="1" dirty="0"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altLang="zh-CN" sz="1600" b="1" dirty="0">
                <a:latin typeface="Courier New" pitchFamily="49" charset="0"/>
              </a:rPr>
              <a:t>}</a:t>
            </a:r>
          </a:p>
          <a:p>
            <a:pPr>
              <a:defRPr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fr-FR" altLang="zh-CN" sz="1600" b="1" dirty="0" err="1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fr-FR" altLang="zh-CN" sz="1600" b="1" dirty="0">
                <a:latin typeface="Courier New" pitchFamily="49" charset="0"/>
              </a:rPr>
              <a:t> </a:t>
            </a:r>
            <a:r>
              <a:rPr lang="fr-FR" altLang="zh-CN" sz="1600" b="1" dirty="0" smtClean="0">
                <a:latin typeface="Courier New" pitchFamily="49" charset="0"/>
              </a:rPr>
              <a:t>swap(</a:t>
            </a:r>
            <a:r>
              <a:rPr lang="fr-FR" altLang="zh-CN" sz="1600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fr-FR" altLang="zh-CN" sz="1600" b="1" dirty="0" smtClean="0">
                <a:latin typeface="Courier New" pitchFamily="49" charset="0"/>
              </a:rPr>
              <a:t> </a:t>
            </a:r>
            <a:r>
              <a:rPr lang="fr-FR" altLang="zh-CN" sz="1600" b="1" dirty="0">
                <a:latin typeface="Courier New" pitchFamily="49" charset="0"/>
              </a:rPr>
              <a:t>x, </a:t>
            </a:r>
            <a:r>
              <a:rPr lang="fr-FR" altLang="zh-CN" sz="1600" b="1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fr-FR" altLang="zh-CN" sz="1600" b="1" dirty="0">
                <a:latin typeface="Courier New" pitchFamily="49" charset="0"/>
              </a:rPr>
              <a:t> y</a:t>
            </a:r>
            <a:r>
              <a:rPr lang="fr-FR" altLang="zh-CN" sz="1600" b="1" dirty="0" smtClean="0">
                <a:latin typeface="Courier New" pitchFamily="49" charset="0"/>
              </a:rPr>
              <a:t>)</a:t>
            </a:r>
          </a:p>
          <a:p>
            <a:pPr eaLnBrk="1" hangingPunct="1"/>
            <a:r>
              <a:rPr lang="fr-FR" altLang="zh-CN" sz="1600" b="1" dirty="0" smtClean="0">
                <a:latin typeface="Courier New" pitchFamily="49" charset="0"/>
              </a:rPr>
              <a:t>{</a:t>
            </a:r>
            <a:endParaRPr lang="fr-FR" altLang="zh-CN" sz="1600" b="1" dirty="0">
              <a:latin typeface="Courier New" pitchFamily="49" charset="0"/>
            </a:endParaRPr>
          </a:p>
          <a:p>
            <a:pPr eaLnBrk="1" hangingPunct="1"/>
            <a:r>
              <a:rPr lang="fr-FR" altLang="zh-CN" sz="1600" b="1" dirty="0">
                <a:latin typeface="Courier New" pitchFamily="49" charset="0"/>
              </a:rPr>
              <a:t>   </a:t>
            </a:r>
            <a:r>
              <a:rPr lang="fr-FR" altLang="zh-CN" sz="1600" b="1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fr-FR" altLang="zh-CN" sz="1600" b="1" dirty="0">
                <a:latin typeface="Courier New" pitchFamily="49" charset="0"/>
              </a:rPr>
              <a:t> </a:t>
            </a:r>
            <a:r>
              <a:rPr lang="fr-FR" altLang="zh-CN" sz="1600" b="1" dirty="0" err="1" smtClean="0">
                <a:latin typeface="Courier New" pitchFamily="49" charset="0"/>
              </a:rPr>
              <a:t>temp</a:t>
            </a:r>
            <a:r>
              <a:rPr lang="fr-FR" altLang="zh-CN" sz="1600" b="1" dirty="0" smtClean="0">
                <a:latin typeface="Courier New" pitchFamily="49" charset="0"/>
              </a:rPr>
              <a:t>;</a:t>
            </a:r>
            <a:endParaRPr lang="fr-FR" altLang="zh-CN" sz="1600" b="1" dirty="0">
              <a:latin typeface="Courier New" pitchFamily="49" charset="0"/>
            </a:endParaRPr>
          </a:p>
          <a:p>
            <a:pPr eaLnBrk="1" hangingPunct="1"/>
            <a:r>
              <a:rPr lang="fr-FR" altLang="zh-CN" sz="1600" b="1" dirty="0">
                <a:latin typeface="Courier New" pitchFamily="49" charset="0"/>
              </a:rPr>
              <a:t> </a:t>
            </a:r>
            <a:r>
              <a:rPr lang="fr-FR" altLang="zh-CN" sz="1600" b="1" dirty="0" smtClean="0">
                <a:latin typeface="Courier New" pitchFamily="49" charset="0"/>
              </a:rPr>
              <a:t>  </a:t>
            </a:r>
            <a:r>
              <a:rPr lang="fr-FR" altLang="zh-CN" sz="1600" b="1" dirty="0" err="1" smtClean="0">
                <a:latin typeface="Courier New" pitchFamily="49" charset="0"/>
              </a:rPr>
              <a:t>temp</a:t>
            </a:r>
            <a:r>
              <a:rPr lang="fr-FR" altLang="zh-CN" sz="1600" b="1" dirty="0" smtClean="0">
                <a:latin typeface="Courier New" pitchFamily="49" charset="0"/>
              </a:rPr>
              <a:t> </a:t>
            </a:r>
            <a:r>
              <a:rPr lang="fr-FR" altLang="zh-CN" sz="1600" b="1" dirty="0">
                <a:latin typeface="Courier New" pitchFamily="49" charset="0"/>
              </a:rPr>
              <a:t>= x;</a:t>
            </a:r>
          </a:p>
          <a:p>
            <a:pPr eaLnBrk="1" hangingPunct="1"/>
            <a:r>
              <a:rPr lang="fr-FR" altLang="zh-CN" sz="1600" b="1" dirty="0">
                <a:latin typeface="Courier New" pitchFamily="49" charset="0"/>
              </a:rPr>
              <a:t>   x = y;</a:t>
            </a:r>
          </a:p>
          <a:p>
            <a:pPr eaLnBrk="1" hangingPunct="1"/>
            <a:r>
              <a:rPr lang="fr-FR" altLang="zh-CN" sz="1600" b="1" dirty="0">
                <a:latin typeface="Courier New" pitchFamily="49" charset="0"/>
              </a:rPr>
              <a:t>   y = </a:t>
            </a:r>
            <a:r>
              <a:rPr lang="fr-FR" altLang="zh-CN" sz="1600" b="1" dirty="0" err="1">
                <a:latin typeface="Courier New" pitchFamily="49" charset="0"/>
              </a:rPr>
              <a:t>temp</a:t>
            </a:r>
            <a:r>
              <a:rPr lang="fr-FR" altLang="zh-CN" sz="1600" b="1" dirty="0">
                <a:latin typeface="Courier New" pitchFamily="49" charset="0"/>
              </a:rPr>
              <a:t>;</a:t>
            </a:r>
          </a:p>
          <a:p>
            <a:pPr eaLnBrk="1" hangingPunct="1"/>
            <a:r>
              <a:rPr lang="fr-FR" altLang="zh-CN" sz="1600" b="1" dirty="0">
                <a:latin typeface="Courier New" pitchFamily="49" charset="0"/>
              </a:rPr>
              <a:t>}</a:t>
            </a:r>
            <a:endParaRPr lang="en-US" altLang="zh-CN" sz="1600" b="1" dirty="0"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53112" y="5312695"/>
            <a:ext cx="3302532" cy="707886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20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Q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: What is the output? 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Have </a:t>
            </a:r>
            <a:r>
              <a:rPr lang="en-US" sz="2000" i="1" dirty="0" smtClean="0">
                <a:latin typeface="Calibri" pitchFamily="34" charset="0"/>
                <a:cs typeface="Calibri" pitchFamily="34" charset="0"/>
              </a:rPr>
              <a:t>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US" sz="2000" i="1" dirty="0" smtClean="0">
                <a:latin typeface="Calibri" pitchFamily="34" charset="0"/>
                <a:cs typeface="Calibri" pitchFamily="34" charset="0"/>
              </a:rPr>
              <a:t>b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been swapped?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78400" y="4619852"/>
            <a:ext cx="2235199" cy="369332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600"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sz="1800" dirty="0">
                <a:solidFill>
                  <a:srgbClr val="9933FF"/>
                </a:solidFill>
              </a:rPr>
              <a:t>a = -2, b = 9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386860"/>
            <a:ext cx="8229600" cy="808894"/>
          </a:xfrm>
        </p:spPr>
        <p:txBody>
          <a:bodyPr/>
          <a:lstStyle/>
          <a:p>
            <a:pPr eaLnBrk="1" hangingPunct="1"/>
            <a:r>
              <a:rPr lang="en-GB" dirty="0" smtClean="0"/>
              <a:t>6. </a:t>
            </a:r>
            <a:r>
              <a:rPr lang="en-GB" dirty="0"/>
              <a:t>Exercise </a:t>
            </a:r>
            <a:r>
              <a:rPr lang="en-GB" dirty="0" smtClean="0"/>
              <a:t>#2: Swap Variables</a:t>
            </a:r>
            <a:endParaRPr lang="en-GB" sz="9600" dirty="0"/>
          </a:p>
        </p:txBody>
      </p:sp>
      <p:sp>
        <p:nvSpPr>
          <p:cNvPr id="15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Week6 - </a:t>
            </a:r>
            <a:fld id="{D49BE81B-3DA1-4D29-AC5A-6FBE662ADA16}" type="slidenum">
              <a:rPr lang="en-US" sz="1000"/>
              <a:pPr algn="r" eaLnBrk="1" hangingPunct="1"/>
              <a:t>15</a:t>
            </a:fld>
            <a:endParaRPr lang="en-US" sz="1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81694" y="1563513"/>
            <a:ext cx="4205105" cy="2939266"/>
          </a:xfr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SG" dirty="0" smtClean="0">
                <a:solidFill>
                  <a:schemeClr val="tx1"/>
                </a:solidFill>
              </a:rPr>
              <a:t>Download skeleton file: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sz="2000" dirty="0" smtClean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Modify the program </a:t>
            </a:r>
            <a:r>
              <a:rPr lang="en-US" dirty="0" smtClean="0">
                <a:solidFill>
                  <a:schemeClr val="tx1"/>
                </a:solidFill>
              </a:rPr>
              <a:t>to swap </a:t>
            </a:r>
            <a:r>
              <a:rPr lang="en-US" i="1" dirty="0" smtClean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i="1" dirty="0" smtClean="0">
                <a:solidFill>
                  <a:schemeClr val="tx1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 through function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swap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sz="2000" dirty="0" smtClean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Sample run: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8" name="TextBox 16"/>
          <p:cNvSpPr txBox="1"/>
          <p:nvPr/>
        </p:nvSpPr>
        <p:spPr>
          <a:xfrm>
            <a:off x="4515557" y="2108464"/>
            <a:ext cx="4375162" cy="338554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cs typeface="Courier New" pitchFamily="49" charset="0"/>
              </a:defRPr>
            </a:lvl1pPr>
          </a:lstStyle>
          <a:p>
            <a:r>
              <a:rPr lang="en-US" sz="1600" b="1" dirty="0" err="1">
                <a:latin typeface="Courier New" pitchFamily="49" charset="0"/>
              </a:rPr>
              <a:t>cp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~cs1010/lecture/</a:t>
            </a:r>
            <a:r>
              <a:rPr lang="en-GB" sz="1600" b="1" dirty="0" smtClean="0">
                <a:latin typeface="Courier New" pitchFamily="49" charset="0"/>
              </a:rPr>
              <a:t>Week6_Swap.c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7816" y="1860550"/>
            <a:ext cx="6767336" cy="4524375"/>
          </a:xfrm>
          <a:prstGeom prst="rect">
            <a:avLst/>
          </a:prstGeom>
          <a:ln w="9525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swap(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a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9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b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-2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swap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(&amp;a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&amp;b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"a 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, b 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%d\n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a, b);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swap(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*y)</a:t>
            </a:r>
          </a:p>
          <a:p>
            <a:pPr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temp;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temp =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*x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*x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*y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*y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 temp;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059991" y="2103942"/>
            <a:ext cx="1908516" cy="2760134"/>
            <a:chOff x="2409950" y="2103942"/>
            <a:chExt cx="1908516" cy="2760134"/>
          </a:xfrm>
        </p:grpSpPr>
        <p:sp>
          <p:nvSpPr>
            <p:cNvPr id="12" name="Oval 45"/>
            <p:cNvSpPr>
              <a:spLocks noChangeArrowheads="1"/>
            </p:cNvSpPr>
            <p:nvPr/>
          </p:nvSpPr>
          <p:spPr bwMode="auto">
            <a:xfrm>
              <a:off x="3031420" y="4559276"/>
              <a:ext cx="306000" cy="304800"/>
            </a:xfrm>
            <a:prstGeom prst="ellips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3" name="Oval 46"/>
            <p:cNvSpPr>
              <a:spLocks noChangeArrowheads="1"/>
            </p:cNvSpPr>
            <p:nvPr/>
          </p:nvSpPr>
          <p:spPr bwMode="auto">
            <a:xfrm>
              <a:off x="4012466" y="4559276"/>
              <a:ext cx="306000" cy="304800"/>
            </a:xfrm>
            <a:prstGeom prst="ellips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4" name="Oval 47"/>
            <p:cNvSpPr>
              <a:spLocks noChangeArrowheads="1"/>
            </p:cNvSpPr>
            <p:nvPr/>
          </p:nvSpPr>
          <p:spPr bwMode="auto">
            <a:xfrm>
              <a:off x="2409950" y="3346099"/>
              <a:ext cx="306000" cy="304800"/>
            </a:xfrm>
            <a:prstGeom prst="ellips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5" name="Oval 45"/>
            <p:cNvSpPr>
              <a:spLocks noChangeArrowheads="1"/>
            </p:cNvSpPr>
            <p:nvPr/>
          </p:nvSpPr>
          <p:spPr bwMode="auto">
            <a:xfrm>
              <a:off x="3009196" y="2103942"/>
              <a:ext cx="306000" cy="304800"/>
            </a:xfrm>
            <a:prstGeom prst="ellips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6" name="Oval 46"/>
            <p:cNvSpPr>
              <a:spLocks noChangeArrowheads="1"/>
            </p:cNvSpPr>
            <p:nvPr/>
          </p:nvSpPr>
          <p:spPr bwMode="auto">
            <a:xfrm>
              <a:off x="3832196" y="2103942"/>
              <a:ext cx="306000" cy="304800"/>
            </a:xfrm>
            <a:prstGeom prst="ellips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7" name="Oval 47"/>
            <p:cNvSpPr>
              <a:spLocks noChangeArrowheads="1"/>
            </p:cNvSpPr>
            <p:nvPr/>
          </p:nvSpPr>
          <p:spPr bwMode="auto">
            <a:xfrm>
              <a:off x="2912309" y="3340453"/>
              <a:ext cx="306000" cy="304800"/>
            </a:xfrm>
            <a:prstGeom prst="ellips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18" name="Group 9"/>
          <p:cNvGrpSpPr>
            <a:grpSpLocks/>
          </p:cNvGrpSpPr>
          <p:nvPr/>
        </p:nvGrpSpPr>
        <p:grpSpPr bwMode="auto">
          <a:xfrm>
            <a:off x="5272974" y="3024198"/>
            <a:ext cx="1886535" cy="511175"/>
            <a:chOff x="4708632" y="2007475"/>
            <a:chExt cx="1886608" cy="511975"/>
          </a:xfrm>
        </p:grpSpPr>
        <p:grpSp>
          <p:nvGrpSpPr>
            <p:cNvPr id="19" name="Group 13"/>
            <p:cNvGrpSpPr>
              <a:grpSpLocks/>
            </p:cNvGrpSpPr>
            <p:nvPr/>
          </p:nvGrpSpPr>
          <p:grpSpPr bwMode="auto">
            <a:xfrm>
              <a:off x="4708632" y="2007475"/>
              <a:ext cx="798787" cy="511975"/>
              <a:chOff x="4834756" y="1996965"/>
              <a:chExt cx="798787" cy="511975"/>
            </a:xfrm>
          </p:grpSpPr>
          <p:sp>
            <p:nvSpPr>
              <p:cNvPr id="26" name="TextBox 17"/>
              <p:cNvSpPr txBox="1">
                <a:spLocks noChangeArrowheads="1"/>
              </p:cNvSpPr>
              <p:nvPr/>
            </p:nvSpPr>
            <p:spPr bwMode="auto">
              <a:xfrm>
                <a:off x="4834756" y="1996965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a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27" name="TextBox 18"/>
              <p:cNvSpPr txBox="1">
                <a:spLocks noChangeArrowheads="1"/>
              </p:cNvSpPr>
              <p:nvPr/>
            </p:nvSpPr>
            <p:spPr bwMode="auto">
              <a:xfrm>
                <a:off x="5102770" y="2170386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latin typeface="Calibri" pitchFamily="34" charset="0"/>
                  </a:rPr>
                  <a:t>9</a:t>
                </a:r>
                <a:endParaRPr lang="en-SG" sz="1600">
                  <a:latin typeface="Calibri" pitchFamily="34" charset="0"/>
                </a:endParaRPr>
              </a:p>
            </p:txBody>
          </p:sp>
        </p:grpSp>
        <p:grpSp>
          <p:nvGrpSpPr>
            <p:cNvPr id="20" name="Group 14"/>
            <p:cNvGrpSpPr>
              <a:grpSpLocks/>
            </p:cNvGrpSpPr>
            <p:nvPr/>
          </p:nvGrpSpPr>
          <p:grpSpPr bwMode="auto">
            <a:xfrm>
              <a:off x="5796453" y="2007475"/>
              <a:ext cx="798787" cy="511975"/>
              <a:chOff x="6027681" y="2023240"/>
              <a:chExt cx="798787" cy="511975"/>
            </a:xfrm>
          </p:grpSpPr>
          <p:sp>
            <p:nvSpPr>
              <p:cNvPr id="24" name="TextBox 15"/>
              <p:cNvSpPr txBox="1">
                <a:spLocks noChangeArrowheads="1"/>
              </p:cNvSpPr>
              <p:nvPr/>
            </p:nvSpPr>
            <p:spPr bwMode="auto">
              <a:xfrm>
                <a:off x="6027681" y="2023240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b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25" name="TextBox 16"/>
              <p:cNvSpPr txBox="1">
                <a:spLocks noChangeArrowheads="1"/>
              </p:cNvSpPr>
              <p:nvPr/>
            </p:nvSpPr>
            <p:spPr bwMode="auto">
              <a:xfrm>
                <a:off x="6295695" y="2196661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latin typeface="Calibri" pitchFamily="34" charset="0"/>
                  </a:rPr>
                  <a:t>-2</a:t>
                </a:r>
                <a:endParaRPr lang="en-SG" sz="1600">
                  <a:latin typeface="Calibri" pitchFamily="34" charset="0"/>
                </a:endParaRPr>
              </a:p>
            </p:txBody>
          </p:sp>
        </p:grpSp>
      </p:grpSp>
      <p:grpSp>
        <p:nvGrpSpPr>
          <p:cNvPr id="28" name="Group 33"/>
          <p:cNvGrpSpPr>
            <a:grpSpLocks/>
          </p:cNvGrpSpPr>
          <p:nvPr/>
        </p:nvGrpSpPr>
        <p:grpSpPr bwMode="auto">
          <a:xfrm>
            <a:off x="5268212" y="3535260"/>
            <a:ext cx="1885948" cy="1323552"/>
            <a:chOff x="4703376" y="2982340"/>
            <a:chExt cx="1886021" cy="1323666"/>
          </a:xfrm>
        </p:grpSpPr>
        <p:grpSp>
          <p:nvGrpSpPr>
            <p:cNvPr id="29" name="Group 19"/>
            <p:cNvGrpSpPr>
              <a:grpSpLocks/>
            </p:cNvGrpSpPr>
            <p:nvPr/>
          </p:nvGrpSpPr>
          <p:grpSpPr bwMode="auto">
            <a:xfrm>
              <a:off x="4703376" y="3873061"/>
              <a:ext cx="1886021" cy="432945"/>
              <a:chOff x="4703376" y="3873061"/>
              <a:chExt cx="1886021" cy="432945"/>
            </a:xfrm>
          </p:grpSpPr>
          <p:grpSp>
            <p:nvGrpSpPr>
              <p:cNvPr id="33" name="Group 18"/>
              <p:cNvGrpSpPr>
                <a:grpSpLocks/>
              </p:cNvGrpSpPr>
              <p:nvPr/>
            </p:nvGrpSpPr>
            <p:grpSpPr bwMode="auto">
              <a:xfrm>
                <a:off x="4703376" y="3873061"/>
                <a:ext cx="798542" cy="432945"/>
                <a:chOff x="4834756" y="1996965"/>
                <a:chExt cx="798542" cy="432945"/>
              </a:xfrm>
            </p:grpSpPr>
            <p:sp>
              <p:nvSpPr>
                <p:cNvPr id="40" name="TextBox 27"/>
                <p:cNvSpPr txBox="1">
                  <a:spLocks noChangeArrowheads="1"/>
                </p:cNvSpPr>
                <p:nvPr/>
              </p:nvSpPr>
              <p:spPr bwMode="auto">
                <a:xfrm>
                  <a:off x="4834756" y="1996965"/>
                  <a:ext cx="336331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latin typeface="Calibri" pitchFamily="34" charset="0"/>
                    </a:rPr>
                    <a:t>x</a:t>
                  </a:r>
                  <a:endParaRPr lang="en-SG" sz="1600">
                    <a:latin typeface="Calibri" pitchFamily="34" charset="0"/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5103053" y="2091744"/>
                  <a:ext cx="530245" cy="338166"/>
                </a:xfrm>
                <a:prstGeom prst="rect">
                  <a:avLst/>
                </a:prstGeom>
                <a:solidFill>
                  <a:schemeClr val="accent5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SG" sz="1600" dirty="0">
                    <a:latin typeface="Calibri" pitchFamily="34" charset="0"/>
                  </a:endParaRPr>
                </a:p>
              </p:txBody>
            </p:sp>
          </p:grpSp>
          <p:grpSp>
            <p:nvGrpSpPr>
              <p:cNvPr id="34" name="Group 21"/>
              <p:cNvGrpSpPr>
                <a:grpSpLocks/>
              </p:cNvGrpSpPr>
              <p:nvPr/>
            </p:nvGrpSpPr>
            <p:grpSpPr bwMode="auto">
              <a:xfrm>
                <a:off x="5791197" y="3873061"/>
                <a:ext cx="798200" cy="432945"/>
                <a:chOff x="6027681" y="2023240"/>
                <a:chExt cx="798200" cy="432945"/>
              </a:xfrm>
            </p:grpSpPr>
            <p:sp>
              <p:nvSpPr>
                <p:cNvPr id="38" name="TextBox 25"/>
                <p:cNvSpPr txBox="1">
                  <a:spLocks noChangeArrowheads="1"/>
                </p:cNvSpPr>
                <p:nvPr/>
              </p:nvSpPr>
              <p:spPr bwMode="auto">
                <a:xfrm>
                  <a:off x="6027681" y="2023240"/>
                  <a:ext cx="336331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latin typeface="Calibri" pitchFamily="34" charset="0"/>
                    </a:rPr>
                    <a:t>y</a:t>
                  </a:r>
                  <a:endParaRPr lang="en-SG" sz="1600">
                    <a:latin typeface="Calibri" pitchFamily="34" charset="0"/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6295636" y="2118019"/>
                  <a:ext cx="530245" cy="338166"/>
                </a:xfrm>
                <a:prstGeom prst="rect">
                  <a:avLst/>
                </a:prstGeom>
                <a:solidFill>
                  <a:schemeClr val="accent5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SG" sz="1600" dirty="0">
                    <a:latin typeface="Calibri" pitchFamily="34" charset="0"/>
                  </a:endParaRPr>
                </a:p>
              </p:txBody>
            </p:sp>
          </p:grpSp>
        </p:grpSp>
        <p:cxnSp>
          <p:nvCxnSpPr>
            <p:cNvPr id="30" name="Straight Arrow Connector 30"/>
            <p:cNvCxnSpPr>
              <a:cxnSpLocks noChangeShapeType="1"/>
            </p:cNvCxnSpPr>
            <p:nvPr/>
          </p:nvCxnSpPr>
          <p:spPr bwMode="auto">
            <a:xfrm rot="5400000" flipH="1" flipV="1">
              <a:off x="4662042" y="3554449"/>
              <a:ext cx="1152099" cy="7881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</p:spPr>
        </p:cxnSp>
        <p:cxnSp>
          <p:nvCxnSpPr>
            <p:cNvPr id="31" name="Straight Arrow Connector 31"/>
            <p:cNvCxnSpPr>
              <a:cxnSpLocks noChangeShapeType="1"/>
            </p:cNvCxnSpPr>
            <p:nvPr/>
          </p:nvCxnSpPr>
          <p:spPr bwMode="auto">
            <a:xfrm rot="5400000" flipH="1" flipV="1">
              <a:off x="5770884" y="3559705"/>
              <a:ext cx="1152099" cy="7881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</p:spPr>
        </p:cxnSp>
      </p:grpSp>
      <p:sp>
        <p:nvSpPr>
          <p:cNvPr id="37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Week6 - </a:t>
            </a:r>
            <a:fld id="{D49BE81B-3DA1-4D29-AC5A-6FBE662ADA16}" type="slidenum">
              <a:rPr lang="en-US" sz="1000"/>
              <a:pPr algn="r" eaLnBrk="1" hangingPunct="1"/>
              <a:t>16</a:t>
            </a:fld>
            <a:endParaRPr lang="en-US" sz="1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6. </a:t>
            </a:r>
            <a:r>
              <a:rPr lang="en-GB" dirty="0"/>
              <a:t>Exercise #</a:t>
            </a:r>
            <a:r>
              <a:rPr lang="en-GB" dirty="0" smtClean="0"/>
              <a:t>2 Solution</a:t>
            </a:r>
            <a:endParaRPr lang="en-SG" dirty="0"/>
          </a:p>
        </p:txBody>
      </p: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1665"/>
          </a:xfrm>
        </p:spPr>
        <p:txBody>
          <a:bodyPr>
            <a:spAutoFit/>
          </a:bodyPr>
          <a:lstStyle/>
          <a:p>
            <a:r>
              <a:rPr lang="en-SG" dirty="0">
                <a:solidFill>
                  <a:schemeClr val="tx1"/>
                </a:solidFill>
              </a:rPr>
              <a:t>Need to use pointers to swap actual </a:t>
            </a:r>
            <a:r>
              <a:rPr lang="en-SG" dirty="0" smtClean="0">
                <a:solidFill>
                  <a:schemeClr val="tx1"/>
                </a:solidFill>
              </a:rPr>
              <a:t>parameters:</a:t>
            </a:r>
            <a:endParaRPr lang="en-S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89003"/>
          </a:xfrm>
        </p:spPr>
        <p:txBody>
          <a:bodyPr>
            <a:spAutoFit/>
          </a:bodyPr>
          <a:lstStyle/>
          <a:p>
            <a:r>
              <a:rPr lang="en-SG" sz="2800" dirty="0" smtClean="0"/>
              <a:t>“Undefined symbol” error</a:t>
            </a:r>
          </a:p>
          <a:p>
            <a:pPr lvl="1"/>
            <a:endParaRPr lang="en-US" sz="2200" dirty="0"/>
          </a:p>
          <a:p>
            <a:pPr lvl="1"/>
            <a:endParaRPr lang="en-US" sz="2200" dirty="0" smtClean="0"/>
          </a:p>
          <a:p>
            <a:pPr lvl="1"/>
            <a:endParaRPr lang="en-US" sz="2200" dirty="0"/>
          </a:p>
          <a:p>
            <a:pPr lvl="1"/>
            <a:endParaRPr lang="en-US" sz="2200" dirty="0" smtClean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>
              <a:buFont typeface="Wingdings" pitchFamily="2" charset="2"/>
              <a:buChar char="q"/>
            </a:pPr>
            <a:r>
              <a:rPr lang="en-US" sz="2200" dirty="0"/>
              <a:t>The </a:t>
            </a:r>
            <a:r>
              <a:rPr lang="en-US" sz="2200" dirty="0" smtClean="0"/>
              <a:t>compiler (linker) </a:t>
            </a:r>
            <a:r>
              <a:rPr lang="en-US" sz="2200" dirty="0"/>
              <a:t>was not able to find a certain function, etc., and </a:t>
            </a:r>
            <a:r>
              <a:rPr lang="en-US" sz="2200" dirty="0" smtClean="0"/>
              <a:t>therefore report error.</a:t>
            </a:r>
          </a:p>
          <a:p>
            <a:pPr lvl="1">
              <a:buFont typeface="Wingdings" pitchFamily="2" charset="2"/>
              <a:buChar char="q"/>
            </a:pPr>
            <a:r>
              <a:rPr lang="en-SG" sz="2200" dirty="0"/>
              <a:t>Usually this means you </a:t>
            </a:r>
            <a:r>
              <a:rPr lang="en-SG" sz="2200" dirty="0" smtClean="0">
                <a:solidFill>
                  <a:srgbClr val="C00000"/>
                </a:solidFill>
              </a:rPr>
              <a:t>forget </a:t>
            </a:r>
            <a:r>
              <a:rPr lang="en-SG" sz="2200" dirty="0">
                <a:solidFill>
                  <a:srgbClr val="C00000"/>
                </a:solidFill>
              </a:rPr>
              <a:t>to link </a:t>
            </a:r>
            <a:r>
              <a:rPr lang="en-SG" sz="2200" dirty="0"/>
              <a:t>with a certain library or object file. This also happens if you </a:t>
            </a:r>
            <a:r>
              <a:rPr lang="en-SG" sz="2200" dirty="0">
                <a:solidFill>
                  <a:srgbClr val="C00000"/>
                </a:solidFill>
              </a:rPr>
              <a:t>mistype a function name</a:t>
            </a:r>
            <a:r>
              <a:rPr lang="en-SG" sz="2200" dirty="0"/>
              <a:t>.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9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Week6 - </a:t>
            </a:r>
            <a:fld id="{D49BE81B-3DA1-4D29-AC5A-6FBE662ADA16}" type="slidenum">
              <a:rPr lang="en-US" sz="1000"/>
              <a:pPr algn="r" eaLnBrk="1" hangingPunct="1"/>
              <a:t>17</a:t>
            </a:fld>
            <a:endParaRPr lang="en-US" sz="1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Common Error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68" y="1986844"/>
            <a:ext cx="7530995" cy="2156177"/>
          </a:xfrm>
          <a:prstGeom prst="rect">
            <a:avLst/>
          </a:prstGeom>
        </p:spPr>
      </p:pic>
      <p:sp>
        <p:nvSpPr>
          <p:cNvPr id="14" name="Oval 52"/>
          <p:cNvSpPr>
            <a:spLocks noChangeArrowheads="1"/>
          </p:cNvSpPr>
          <p:nvPr/>
        </p:nvSpPr>
        <p:spPr bwMode="auto">
          <a:xfrm>
            <a:off x="420106" y="2619023"/>
            <a:ext cx="1487717" cy="801511"/>
          </a:xfrm>
          <a:prstGeom prst="ellipse">
            <a:avLst/>
          </a:prstGeom>
          <a:noFill/>
          <a:ln w="19050" cap="sq" algn="ctr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791260"/>
          </a:xfrm>
        </p:spPr>
        <p:txBody>
          <a:bodyPr>
            <a:spAutoFit/>
          </a:bodyPr>
          <a:lstStyle/>
          <a:p>
            <a:r>
              <a:rPr lang="en-SG" dirty="0">
                <a:solidFill>
                  <a:srgbClr val="C00000"/>
                </a:solidFill>
              </a:rPr>
              <a:t>Hand</a:t>
            </a:r>
            <a:r>
              <a:rPr lang="en-SG" dirty="0">
                <a:solidFill>
                  <a:schemeClr val="tx1"/>
                </a:solidFill>
              </a:rPr>
              <a:t> trace the given code and write down the outputs</a:t>
            </a:r>
            <a:r>
              <a:rPr lang="en-SG" dirty="0" smtClean="0">
                <a:solidFill>
                  <a:schemeClr val="tx1"/>
                </a:solidFill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SG" smtClean="0">
                <a:solidFill>
                  <a:schemeClr val="tx1"/>
                </a:solidFill>
              </a:rPr>
              <a:t>Then verify </a:t>
            </a:r>
            <a:r>
              <a:rPr lang="en-SG" dirty="0">
                <a:solidFill>
                  <a:schemeClr val="tx1"/>
                </a:solidFill>
              </a:rPr>
              <a:t>your answer by running the </a:t>
            </a:r>
            <a:r>
              <a:rPr lang="en-SG" dirty="0" smtClean="0">
                <a:solidFill>
                  <a:schemeClr val="tx1"/>
                </a:solidFill>
              </a:rPr>
              <a:t>program.</a:t>
            </a:r>
          </a:p>
          <a:p>
            <a:r>
              <a:rPr lang="en-SG" dirty="0">
                <a:solidFill>
                  <a:schemeClr val="tx1"/>
                </a:solidFill>
              </a:rPr>
              <a:t>Sample run (</a:t>
            </a:r>
            <a:r>
              <a:rPr lang="en-SG" dirty="0"/>
              <a:t>addresses been printed may vary</a:t>
            </a:r>
            <a:r>
              <a:rPr lang="en-SG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2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636889" y="1837537"/>
            <a:ext cx="5700884" cy="369332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cs typeface="Courier New" pitchFamily="49" charset="0"/>
              </a:defRPr>
            </a:lvl1pPr>
          </a:lstStyle>
          <a:p>
            <a:r>
              <a:rPr lang="en-US" sz="1800" b="1" dirty="0" err="1">
                <a:latin typeface="Courier New" pitchFamily="49" charset="0"/>
              </a:rPr>
              <a:t>cp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~cs1010/lecture/</a:t>
            </a:r>
            <a:r>
              <a:rPr lang="en-GB" sz="1800" b="1" dirty="0" smtClean="0">
                <a:latin typeface="Courier New" pitchFamily="49" charset="0"/>
              </a:rPr>
              <a:t>Week6_FunctionEx1.c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28750" y="3238840"/>
            <a:ext cx="6360583" cy="1323439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a = 5, b = 7.100000, c = 12, d = 22.300000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&amp;a = ffbff74c</a:t>
            </a:r>
            <a:r>
              <a:rPr lang="en-US" sz="1600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&amp;b = ffbff740</a:t>
            </a:r>
          </a:p>
          <a:p>
            <a:pPr>
              <a:defRPr/>
            </a:pPr>
            <a:r>
              <a:rPr lang="en-US" sz="1600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w = 12, x = 22.300000,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y = ffbff74c</a:t>
            </a:r>
            <a:r>
              <a:rPr lang="en-US" sz="1600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z = ffbff740</a:t>
            </a:r>
          </a:p>
          <a:p>
            <a:pPr>
              <a:defRPr/>
            </a:pPr>
            <a:r>
              <a:rPr lang="en-US" sz="1600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After returning from function f:</a:t>
            </a:r>
          </a:p>
          <a:p>
            <a:pPr>
              <a:defRPr/>
            </a:pPr>
            <a:r>
              <a:rPr lang="en-US" sz="1600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a = 20, b = 35.500000, c = 12, d = 22.300000</a:t>
            </a:r>
          </a:p>
        </p:txBody>
      </p:sp>
      <p:grpSp>
        <p:nvGrpSpPr>
          <p:cNvPr id="28678" name="Group 28677"/>
          <p:cNvGrpSpPr/>
          <p:nvPr/>
        </p:nvGrpSpPr>
        <p:grpSpPr>
          <a:xfrm>
            <a:off x="510185" y="4655703"/>
            <a:ext cx="8159682" cy="1495944"/>
            <a:chOff x="510185" y="4587969"/>
            <a:chExt cx="8159682" cy="1495944"/>
          </a:xfrm>
        </p:grpSpPr>
        <p:grpSp>
          <p:nvGrpSpPr>
            <p:cNvPr id="19" name="Group 13"/>
            <p:cNvGrpSpPr>
              <a:grpSpLocks/>
            </p:cNvGrpSpPr>
            <p:nvPr/>
          </p:nvGrpSpPr>
          <p:grpSpPr bwMode="auto">
            <a:xfrm>
              <a:off x="2010489" y="4587969"/>
              <a:ext cx="798756" cy="511175"/>
              <a:chOff x="4834756" y="1996965"/>
              <a:chExt cx="798787" cy="511975"/>
            </a:xfrm>
          </p:grpSpPr>
          <p:sp>
            <p:nvSpPr>
              <p:cNvPr id="23" name="TextBox 17"/>
              <p:cNvSpPr txBox="1">
                <a:spLocks noChangeArrowheads="1"/>
              </p:cNvSpPr>
              <p:nvPr/>
            </p:nvSpPr>
            <p:spPr bwMode="auto">
              <a:xfrm>
                <a:off x="4834756" y="1996965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a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24" name="TextBox 18"/>
              <p:cNvSpPr txBox="1">
                <a:spLocks noChangeArrowheads="1"/>
              </p:cNvSpPr>
              <p:nvPr/>
            </p:nvSpPr>
            <p:spPr bwMode="auto">
              <a:xfrm>
                <a:off x="5102770" y="2170386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 smtClean="0">
                    <a:latin typeface="Calibri" pitchFamily="34" charset="0"/>
                  </a:rPr>
                  <a:t>5</a:t>
                </a:r>
                <a:endParaRPr lang="en-SG" sz="1600" dirty="0">
                  <a:latin typeface="Calibri" pitchFamily="34" charset="0"/>
                </a:endParaRPr>
              </a:p>
            </p:txBody>
          </p:sp>
        </p:grpSp>
        <p:grpSp>
          <p:nvGrpSpPr>
            <p:cNvPr id="20" name="Group 14"/>
            <p:cNvGrpSpPr>
              <a:grpSpLocks/>
            </p:cNvGrpSpPr>
            <p:nvPr/>
          </p:nvGrpSpPr>
          <p:grpSpPr bwMode="auto">
            <a:xfrm>
              <a:off x="3007980" y="4587969"/>
              <a:ext cx="1292530" cy="511175"/>
              <a:chOff x="5790612" y="2023240"/>
              <a:chExt cx="1292577" cy="511975"/>
            </a:xfrm>
          </p:grpSpPr>
          <p:sp>
            <p:nvSpPr>
              <p:cNvPr id="21" name="TextBox 15"/>
              <p:cNvSpPr txBox="1">
                <a:spLocks noChangeArrowheads="1"/>
              </p:cNvSpPr>
              <p:nvPr/>
            </p:nvSpPr>
            <p:spPr bwMode="auto">
              <a:xfrm>
                <a:off x="5790612" y="2023240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 dirty="0">
                    <a:latin typeface="Calibri" pitchFamily="34" charset="0"/>
                  </a:rPr>
                  <a:t>b</a:t>
                </a:r>
                <a:endParaRPr lang="en-SG" sz="1600" dirty="0">
                  <a:latin typeface="Calibri" pitchFamily="34" charset="0"/>
                </a:endParaRPr>
              </a:p>
            </p:txBody>
          </p:sp>
          <p:sp>
            <p:nvSpPr>
              <p:cNvPr id="22" name="TextBox 16"/>
              <p:cNvSpPr txBox="1">
                <a:spLocks noChangeArrowheads="1"/>
              </p:cNvSpPr>
              <p:nvPr/>
            </p:nvSpPr>
            <p:spPr bwMode="auto">
              <a:xfrm>
                <a:off x="6024748" y="2196661"/>
                <a:ext cx="1058441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 smtClean="0">
                    <a:latin typeface="Calibri" pitchFamily="34" charset="0"/>
                  </a:rPr>
                  <a:t>7.1</a:t>
                </a:r>
                <a:endParaRPr lang="en-SG" sz="1600" dirty="0">
                  <a:latin typeface="Calibri" pitchFamily="34" charset="0"/>
                </a:endParaRPr>
              </a:p>
            </p:txBody>
          </p:sp>
        </p:grpSp>
        <p:grpSp>
          <p:nvGrpSpPr>
            <p:cNvPr id="29" name="Group 18"/>
            <p:cNvGrpSpPr>
              <a:grpSpLocks/>
            </p:cNvGrpSpPr>
            <p:nvPr/>
          </p:nvGrpSpPr>
          <p:grpSpPr bwMode="auto">
            <a:xfrm>
              <a:off x="2005727" y="5594560"/>
              <a:ext cx="798511" cy="489353"/>
              <a:chOff x="4834756" y="1996965"/>
              <a:chExt cx="798542" cy="489395"/>
            </a:xfrm>
          </p:grpSpPr>
          <p:sp>
            <p:nvSpPr>
              <p:cNvPr id="33" name="TextBox 27"/>
              <p:cNvSpPr txBox="1">
                <a:spLocks noChangeArrowheads="1"/>
              </p:cNvSpPr>
              <p:nvPr/>
            </p:nvSpPr>
            <p:spPr bwMode="auto">
              <a:xfrm>
                <a:off x="4834756" y="1996965"/>
                <a:ext cx="336331" cy="3385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 dirty="0" smtClean="0">
                    <a:latin typeface="Calibri" pitchFamily="34" charset="0"/>
                  </a:rPr>
                  <a:t>y</a:t>
                </a:r>
                <a:endParaRPr lang="en-SG" sz="1600" dirty="0">
                  <a:latin typeface="Calibri" pitchFamily="34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103053" y="2148194"/>
                <a:ext cx="530245" cy="338166"/>
              </a:xfrm>
              <a:prstGeom prst="rect">
                <a:avLst/>
              </a:prstGeom>
              <a:solidFill>
                <a:schemeClr val="accent5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SG" sz="1600" dirty="0">
                  <a:latin typeface="Calibri" pitchFamily="34" charset="0"/>
                </a:endParaRPr>
              </a:p>
            </p:txBody>
          </p:sp>
        </p:grpSp>
        <p:grpSp>
          <p:nvGrpSpPr>
            <p:cNvPr id="30" name="Group 21"/>
            <p:cNvGrpSpPr>
              <a:grpSpLocks/>
            </p:cNvGrpSpPr>
            <p:nvPr/>
          </p:nvGrpSpPr>
          <p:grpSpPr bwMode="auto">
            <a:xfrm>
              <a:off x="3240266" y="5594560"/>
              <a:ext cx="809459" cy="489353"/>
              <a:chOff x="6027681" y="2023240"/>
              <a:chExt cx="809490" cy="489395"/>
            </a:xfrm>
          </p:grpSpPr>
          <p:sp>
            <p:nvSpPr>
              <p:cNvPr id="31" name="TextBox 25"/>
              <p:cNvSpPr txBox="1">
                <a:spLocks noChangeArrowheads="1"/>
              </p:cNvSpPr>
              <p:nvPr/>
            </p:nvSpPr>
            <p:spPr bwMode="auto">
              <a:xfrm>
                <a:off x="6027681" y="2023240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 dirty="0">
                    <a:latin typeface="Calibri" pitchFamily="34" charset="0"/>
                  </a:rPr>
                  <a:t>z</a:t>
                </a:r>
                <a:endParaRPr lang="en-SG" sz="1600" dirty="0">
                  <a:latin typeface="Calibri" pitchFamily="34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306926" y="2174469"/>
                <a:ext cx="530245" cy="338166"/>
              </a:xfrm>
              <a:prstGeom prst="rect">
                <a:avLst/>
              </a:prstGeom>
              <a:solidFill>
                <a:schemeClr val="accent5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SG" sz="1600" dirty="0">
                  <a:latin typeface="Calibri" pitchFamily="34" charset="0"/>
                </a:endParaRPr>
              </a:p>
            </p:txBody>
          </p:sp>
        </p:grpSp>
        <p:cxnSp>
          <p:nvCxnSpPr>
            <p:cNvPr id="27" name="Straight Arrow Connector 30"/>
            <p:cNvCxnSpPr>
              <a:cxnSpLocks noChangeShapeType="1"/>
            </p:cNvCxnSpPr>
            <p:nvPr/>
          </p:nvCxnSpPr>
          <p:spPr bwMode="auto">
            <a:xfrm rot="5400000" flipH="1" flipV="1">
              <a:off x="2180422" y="5500246"/>
              <a:ext cx="720001" cy="7881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</p:spPr>
        </p:cxnSp>
        <p:cxnSp>
          <p:nvCxnSpPr>
            <p:cNvPr id="28" name="Straight Arrow Connector 31"/>
            <p:cNvCxnSpPr>
              <a:cxnSpLocks noChangeShapeType="1"/>
            </p:cNvCxnSpPr>
            <p:nvPr/>
          </p:nvCxnSpPr>
          <p:spPr bwMode="auto">
            <a:xfrm rot="5400000" flipH="1" flipV="1">
              <a:off x="3435978" y="5505502"/>
              <a:ext cx="720001" cy="7881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</p:spPr>
        </p:cxnSp>
        <p:grpSp>
          <p:nvGrpSpPr>
            <p:cNvPr id="35" name="Group 13"/>
            <p:cNvGrpSpPr>
              <a:grpSpLocks/>
            </p:cNvGrpSpPr>
            <p:nvPr/>
          </p:nvGrpSpPr>
          <p:grpSpPr bwMode="auto">
            <a:xfrm>
              <a:off x="4522290" y="4593612"/>
              <a:ext cx="798756" cy="511175"/>
              <a:chOff x="4834756" y="1996965"/>
              <a:chExt cx="798787" cy="511975"/>
            </a:xfrm>
          </p:grpSpPr>
          <p:sp>
            <p:nvSpPr>
              <p:cNvPr id="36" name="TextBox 17"/>
              <p:cNvSpPr txBox="1">
                <a:spLocks noChangeArrowheads="1"/>
              </p:cNvSpPr>
              <p:nvPr/>
            </p:nvSpPr>
            <p:spPr bwMode="auto">
              <a:xfrm>
                <a:off x="4834756" y="1996965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 dirty="0" smtClean="0">
                    <a:latin typeface="Calibri" pitchFamily="34" charset="0"/>
                  </a:rPr>
                  <a:t>c</a:t>
                </a:r>
                <a:endParaRPr lang="en-SG" sz="1600" dirty="0">
                  <a:latin typeface="Calibri" pitchFamily="34" charset="0"/>
                </a:endParaRPr>
              </a:p>
            </p:txBody>
          </p:sp>
          <p:sp>
            <p:nvSpPr>
              <p:cNvPr id="37" name="TextBox 18"/>
              <p:cNvSpPr txBox="1">
                <a:spLocks noChangeArrowheads="1"/>
              </p:cNvSpPr>
              <p:nvPr/>
            </p:nvSpPr>
            <p:spPr bwMode="auto">
              <a:xfrm>
                <a:off x="5102770" y="2170386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 smtClean="0">
                    <a:latin typeface="Calibri" pitchFamily="34" charset="0"/>
                  </a:rPr>
                  <a:t>12</a:t>
                </a:r>
                <a:endParaRPr lang="en-SG" sz="1600" dirty="0">
                  <a:latin typeface="Calibri" pitchFamily="34" charset="0"/>
                </a:endParaRPr>
              </a:p>
            </p:txBody>
          </p:sp>
        </p:grpSp>
        <p:grpSp>
          <p:nvGrpSpPr>
            <p:cNvPr id="38" name="Group 14"/>
            <p:cNvGrpSpPr>
              <a:grpSpLocks/>
            </p:cNvGrpSpPr>
            <p:nvPr/>
          </p:nvGrpSpPr>
          <p:grpSpPr bwMode="auto">
            <a:xfrm>
              <a:off x="5564937" y="4593612"/>
              <a:ext cx="1292530" cy="511175"/>
              <a:chOff x="5801901" y="2023240"/>
              <a:chExt cx="1292577" cy="511975"/>
            </a:xfrm>
          </p:grpSpPr>
          <p:sp>
            <p:nvSpPr>
              <p:cNvPr id="39" name="TextBox 15"/>
              <p:cNvSpPr txBox="1">
                <a:spLocks noChangeArrowheads="1"/>
              </p:cNvSpPr>
              <p:nvPr/>
            </p:nvSpPr>
            <p:spPr bwMode="auto">
              <a:xfrm>
                <a:off x="5801901" y="2023240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 dirty="0" smtClean="0">
                    <a:latin typeface="Calibri" pitchFamily="34" charset="0"/>
                  </a:rPr>
                  <a:t>d</a:t>
                </a:r>
                <a:endParaRPr lang="en-SG" sz="1600" dirty="0">
                  <a:latin typeface="Calibri" pitchFamily="34" charset="0"/>
                </a:endParaRPr>
              </a:p>
            </p:txBody>
          </p:sp>
          <p:sp>
            <p:nvSpPr>
              <p:cNvPr id="40" name="TextBox 16"/>
              <p:cNvSpPr txBox="1">
                <a:spLocks noChangeArrowheads="1"/>
              </p:cNvSpPr>
              <p:nvPr/>
            </p:nvSpPr>
            <p:spPr bwMode="auto">
              <a:xfrm>
                <a:off x="6036037" y="2196661"/>
                <a:ext cx="1058441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 smtClean="0">
                    <a:latin typeface="Calibri" pitchFamily="34" charset="0"/>
                  </a:rPr>
                  <a:t>22.3</a:t>
                </a:r>
                <a:endParaRPr lang="en-SG" sz="1600" dirty="0">
                  <a:latin typeface="Calibri" pitchFamily="34" charset="0"/>
                </a:endParaRPr>
              </a:p>
            </p:txBody>
          </p:sp>
        </p:grpSp>
        <p:grpSp>
          <p:nvGrpSpPr>
            <p:cNvPr id="41" name="Group 13"/>
            <p:cNvGrpSpPr>
              <a:grpSpLocks/>
            </p:cNvGrpSpPr>
            <p:nvPr/>
          </p:nvGrpSpPr>
          <p:grpSpPr bwMode="auto">
            <a:xfrm>
              <a:off x="4516644" y="5570109"/>
              <a:ext cx="798756" cy="511175"/>
              <a:chOff x="4834756" y="1996965"/>
              <a:chExt cx="798787" cy="511975"/>
            </a:xfrm>
          </p:grpSpPr>
          <p:sp>
            <p:nvSpPr>
              <p:cNvPr id="42" name="TextBox 17"/>
              <p:cNvSpPr txBox="1">
                <a:spLocks noChangeArrowheads="1"/>
              </p:cNvSpPr>
              <p:nvPr/>
            </p:nvSpPr>
            <p:spPr bwMode="auto">
              <a:xfrm>
                <a:off x="4834756" y="1996965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 dirty="0" smtClean="0">
                    <a:latin typeface="Calibri" pitchFamily="34" charset="0"/>
                  </a:rPr>
                  <a:t>w</a:t>
                </a:r>
                <a:endParaRPr lang="en-SG" sz="1600" dirty="0">
                  <a:latin typeface="Calibri" pitchFamily="34" charset="0"/>
                </a:endParaRPr>
              </a:p>
            </p:txBody>
          </p:sp>
          <p:sp>
            <p:nvSpPr>
              <p:cNvPr id="43" name="TextBox 18"/>
              <p:cNvSpPr txBox="1">
                <a:spLocks noChangeArrowheads="1"/>
              </p:cNvSpPr>
              <p:nvPr/>
            </p:nvSpPr>
            <p:spPr bwMode="auto">
              <a:xfrm>
                <a:off x="5102770" y="2170386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 smtClean="0">
                    <a:latin typeface="Calibri" pitchFamily="34" charset="0"/>
                  </a:rPr>
                  <a:t>12</a:t>
                </a:r>
                <a:endParaRPr lang="en-SG" sz="1600" dirty="0">
                  <a:latin typeface="Calibri" pitchFamily="34" charset="0"/>
                </a:endParaRPr>
              </a:p>
            </p:txBody>
          </p:sp>
        </p:grpSp>
        <p:grpSp>
          <p:nvGrpSpPr>
            <p:cNvPr id="44" name="Group 14"/>
            <p:cNvGrpSpPr>
              <a:grpSpLocks/>
            </p:cNvGrpSpPr>
            <p:nvPr/>
          </p:nvGrpSpPr>
          <p:grpSpPr bwMode="auto">
            <a:xfrm>
              <a:off x="5581768" y="5570109"/>
              <a:ext cx="1303820" cy="511175"/>
              <a:chOff x="5824461" y="2023240"/>
              <a:chExt cx="1303886" cy="511975"/>
            </a:xfrm>
          </p:grpSpPr>
          <p:sp>
            <p:nvSpPr>
              <p:cNvPr id="45" name="TextBox 15"/>
              <p:cNvSpPr txBox="1">
                <a:spLocks noChangeArrowheads="1"/>
              </p:cNvSpPr>
              <p:nvPr/>
            </p:nvSpPr>
            <p:spPr bwMode="auto">
              <a:xfrm>
                <a:off x="5824461" y="2023240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 dirty="0" smtClean="0">
                    <a:latin typeface="Calibri" pitchFamily="34" charset="0"/>
                  </a:rPr>
                  <a:t>x</a:t>
                </a:r>
                <a:endParaRPr lang="en-SG" sz="1600" dirty="0">
                  <a:latin typeface="Calibri" pitchFamily="34" charset="0"/>
                </a:endParaRPr>
              </a:p>
            </p:txBody>
          </p:sp>
          <p:sp>
            <p:nvSpPr>
              <p:cNvPr id="46" name="TextBox 16"/>
              <p:cNvSpPr txBox="1">
                <a:spLocks noChangeArrowheads="1"/>
              </p:cNvSpPr>
              <p:nvPr/>
            </p:nvSpPr>
            <p:spPr bwMode="auto">
              <a:xfrm>
                <a:off x="6069906" y="2196661"/>
                <a:ext cx="1058441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 smtClean="0">
                    <a:latin typeface="Calibri" pitchFamily="34" charset="0"/>
                  </a:rPr>
                  <a:t>22.3</a:t>
                </a:r>
                <a:endParaRPr lang="en-SG" sz="1600" dirty="0">
                  <a:latin typeface="Calibri" pitchFamily="34" charset="0"/>
                </a:endParaRPr>
              </a:p>
            </p:txBody>
          </p:sp>
        </p:grpSp>
        <p:cxnSp>
          <p:nvCxnSpPr>
            <p:cNvPr id="47" name="Straight Arrow Connector 30"/>
            <p:cNvCxnSpPr>
              <a:cxnSpLocks noChangeShapeType="1"/>
            </p:cNvCxnSpPr>
            <p:nvPr/>
          </p:nvCxnSpPr>
          <p:spPr bwMode="auto">
            <a:xfrm rot="5400000" flipH="1" flipV="1">
              <a:off x="4691581" y="5393388"/>
              <a:ext cx="720001" cy="7881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prstDash val="dash"/>
              <a:round/>
              <a:headEnd type="triangle"/>
              <a:tailEnd type="none" w="med" len="med"/>
            </a:ln>
          </p:spPr>
        </p:cxnSp>
        <p:cxnSp>
          <p:nvCxnSpPr>
            <p:cNvPr id="48" name="Straight Arrow Connector 31"/>
            <p:cNvCxnSpPr>
              <a:cxnSpLocks noChangeShapeType="1"/>
            </p:cNvCxnSpPr>
            <p:nvPr/>
          </p:nvCxnSpPr>
          <p:spPr bwMode="auto">
            <a:xfrm rot="5400000" flipH="1" flipV="1">
              <a:off x="5958426" y="5398644"/>
              <a:ext cx="720001" cy="7881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prstDash val="dash"/>
              <a:round/>
              <a:headEnd type="triangle"/>
              <a:tailEnd type="none" w="med" len="med"/>
            </a:ln>
          </p:spPr>
        </p:cxnSp>
        <p:sp>
          <p:nvSpPr>
            <p:cNvPr id="49" name="Line Callout 2 (Border and Accent Bar) 48"/>
            <p:cNvSpPr/>
            <p:nvPr/>
          </p:nvSpPr>
          <p:spPr bwMode="auto">
            <a:xfrm>
              <a:off x="7418989" y="5188865"/>
              <a:ext cx="1250878" cy="300246"/>
            </a:xfrm>
            <a:prstGeom prst="accentBorderCallout2">
              <a:avLst>
                <a:gd name="adj1" fmla="val 16638"/>
                <a:gd name="adj2" fmla="val -4070"/>
                <a:gd name="adj3" fmla="val 37317"/>
                <a:gd name="adj4" fmla="val -36260"/>
                <a:gd name="adj5" fmla="val 55871"/>
                <a:gd name="adj6" fmla="val -186829"/>
              </a:avLst>
            </a:prstGeom>
            <a:solidFill>
              <a:srgbClr val="9999CC">
                <a:lumMod val="20000"/>
                <a:lumOff val="80000"/>
              </a:srgbClr>
            </a:solidFill>
            <a:ln w="12700" cap="sq" cmpd="sng" algn="ctr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lvl="0" algn="ctr"/>
              <a:r>
                <a:rPr lang="en-US" altLang="ja-JP" sz="1200" b="1" dirty="0" smtClean="0">
                  <a:solidFill>
                    <a:srgbClr val="FF0000"/>
                  </a:solidFill>
                  <a:ea typeface="ＭＳ Ｐゴシック" pitchFamily="34" charset="-128"/>
                </a:rPr>
                <a:t>copying </a:t>
              </a:r>
              <a:r>
                <a:rPr lang="en-US" altLang="ja-JP" sz="1200" b="1" dirty="0">
                  <a:solidFill>
                    <a:srgbClr val="FF0000"/>
                  </a:solidFill>
                  <a:ea typeface="ＭＳ Ｐゴシック" pitchFamily="34" charset="-128"/>
                </a:rPr>
                <a:t>value</a:t>
              </a:r>
              <a:endParaRPr lang="en-SG" altLang="ja-JP" sz="1200" b="1" dirty="0">
                <a:solidFill>
                  <a:srgbClr val="FF0000"/>
                </a:solidFill>
                <a:ea typeface="ＭＳ Ｐゴシック" pitchFamily="34" charset="-128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 bwMode="auto">
            <a:xfrm flipH="1">
              <a:off x="6305942" y="5338988"/>
              <a:ext cx="1034024" cy="170454"/>
            </a:xfrm>
            <a:prstGeom prst="line">
              <a:avLst/>
            </a:prstGeom>
            <a:solidFill>
              <a:srgbClr val="9999CC">
                <a:lumMod val="20000"/>
                <a:lumOff val="80000"/>
              </a:srgbClr>
            </a:solidFill>
            <a:ln w="12700" cap="sq" cmpd="sng" algn="ctr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5" name="Line Callout 2 (Border and Accent Bar) 54"/>
            <p:cNvSpPr/>
            <p:nvPr/>
          </p:nvSpPr>
          <p:spPr bwMode="auto">
            <a:xfrm>
              <a:off x="510185" y="5210786"/>
              <a:ext cx="1126704" cy="300246"/>
            </a:xfrm>
            <a:prstGeom prst="accentBorderCallout2">
              <a:avLst>
                <a:gd name="adj1" fmla="val 31678"/>
                <a:gd name="adj2" fmla="val 102136"/>
                <a:gd name="adj3" fmla="val 33557"/>
                <a:gd name="adj4" fmla="val 144089"/>
                <a:gd name="adj5" fmla="val 63390"/>
                <a:gd name="adj6" fmla="val 291188"/>
              </a:avLst>
            </a:prstGeom>
            <a:solidFill>
              <a:srgbClr val="9999CC">
                <a:lumMod val="20000"/>
                <a:lumOff val="80000"/>
              </a:srgbClr>
            </a:solidFill>
            <a:ln w="12700" cap="sq" cmpd="sng" algn="ctr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lvl="0" algn="ctr"/>
              <a:r>
                <a:rPr lang="en-US" altLang="ja-JP" sz="1200" b="1" dirty="0" smtClean="0">
                  <a:solidFill>
                    <a:srgbClr val="FF0000"/>
                  </a:solidFill>
                  <a:ea typeface="ＭＳ Ｐゴシック" pitchFamily="34" charset="-128"/>
                </a:rPr>
                <a:t>pointing</a:t>
              </a:r>
              <a:endParaRPr lang="en-SG" altLang="ja-JP" sz="1200" b="1" dirty="0">
                <a:solidFill>
                  <a:srgbClr val="FF0000"/>
                </a:solidFill>
                <a:ea typeface="ＭＳ Ｐゴシック" pitchFamily="34" charset="-128"/>
              </a:endParaRPr>
            </a:p>
          </p:txBody>
        </p:sp>
        <p:cxnSp>
          <p:nvCxnSpPr>
            <p:cNvPr id="56" name="Straight Connector 55"/>
            <p:cNvCxnSpPr>
              <a:stCxn id="55" idx="0"/>
            </p:cNvCxnSpPr>
            <p:nvPr/>
          </p:nvCxnSpPr>
          <p:spPr bwMode="auto">
            <a:xfrm>
              <a:off x="1636889" y="5360909"/>
              <a:ext cx="903533" cy="209200"/>
            </a:xfrm>
            <a:prstGeom prst="line">
              <a:avLst/>
            </a:prstGeom>
            <a:solidFill>
              <a:srgbClr val="9999CC">
                <a:lumMod val="20000"/>
                <a:lumOff val="80000"/>
              </a:srgbClr>
            </a:solidFill>
            <a:ln w="12700" cap="sq" cmpd="sng" algn="ctr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8. </a:t>
            </a:r>
            <a:r>
              <a:rPr lang="en-GB" dirty="0"/>
              <a:t>Exercise </a:t>
            </a:r>
            <a:r>
              <a:rPr lang="en-GB" dirty="0" smtClean="0"/>
              <a:t>#3</a:t>
            </a:r>
            <a:endParaRPr lang="en-SG" dirty="0"/>
          </a:p>
        </p:txBody>
      </p:sp>
      <p:sp>
        <p:nvSpPr>
          <p:cNvPr id="51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Week6 - </a:t>
            </a:r>
            <a:fld id="{D49BE81B-3DA1-4D29-AC5A-6FBE662ADA16}" type="slidenum">
              <a:rPr lang="en-US" sz="1000"/>
              <a:pPr algn="r" eaLnBrk="1" hangingPunct="1"/>
              <a:t>18</a:t>
            </a:fld>
            <a:endParaRPr lang="en-US" sz="1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9. Functions: Summary</a:t>
            </a:r>
            <a:endParaRPr lang="en-S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1371600"/>
            <a:ext cx="8229600" cy="4758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GB" dirty="0"/>
              <a:t>Use of functions allow us to manage a complex </a:t>
            </a:r>
            <a:r>
              <a:rPr lang="en-GB" dirty="0" smtClean="0"/>
              <a:t>task </a:t>
            </a:r>
            <a:r>
              <a:rPr lang="en-GB" dirty="0"/>
              <a:t>with a number of </a:t>
            </a:r>
            <a:r>
              <a:rPr lang="en-GB" dirty="0" smtClean="0"/>
              <a:t>simple ones.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Divide-and-conquer</a:t>
            </a:r>
          </a:p>
          <a:p>
            <a:r>
              <a:rPr lang="en-GB" dirty="0"/>
              <a:t>Function allows a team of programmers working together on a large </a:t>
            </a:r>
            <a:r>
              <a:rPr lang="en-GB" dirty="0" smtClean="0"/>
              <a:t>program.</a:t>
            </a:r>
          </a:p>
          <a:p>
            <a:pPr lvl="1">
              <a:buFont typeface="Wingdings" pitchFamily="2" charset="2"/>
              <a:buChar char="q"/>
            </a:pPr>
            <a:r>
              <a:rPr lang="en-GB" dirty="0"/>
              <a:t>Each programmer will be responsible for a particular set of functions</a:t>
            </a:r>
            <a:r>
              <a:rPr lang="en-GB" dirty="0" smtClean="0"/>
              <a:t>.</a:t>
            </a:r>
          </a:p>
          <a:p>
            <a:r>
              <a:rPr lang="en-GB" dirty="0"/>
              <a:t>Function is good mechanism to allow re-use across different </a:t>
            </a:r>
            <a:r>
              <a:rPr lang="en-GB" dirty="0" smtClean="0"/>
              <a:t>programs. </a:t>
            </a:r>
          </a:p>
          <a:p>
            <a:pPr lvl="1">
              <a:buFont typeface="Wingdings" pitchFamily="2" charset="2"/>
              <a:buChar char="q"/>
            </a:pPr>
            <a:r>
              <a:rPr lang="en-GB" dirty="0" smtClean="0"/>
              <a:t>Use functions like building blocks.</a:t>
            </a:r>
          </a:p>
          <a:p>
            <a:r>
              <a:rPr lang="en-GB" dirty="0"/>
              <a:t>Function allows incremental implementation and </a:t>
            </a:r>
            <a:r>
              <a:rPr lang="en-GB" dirty="0" smtClean="0"/>
              <a:t>testing</a:t>
            </a:r>
          </a:p>
          <a:p>
            <a:pPr lvl="1">
              <a:buFont typeface="Wingdings" pitchFamily="2" charset="2"/>
              <a:buChar char="q"/>
            </a:pPr>
            <a:r>
              <a:rPr lang="en-GB" dirty="0" smtClean="0">
                <a:solidFill>
                  <a:schemeClr val="tx1"/>
                </a:solidFill>
              </a:rPr>
              <a:t>stub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6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Week6 - </a:t>
            </a:r>
            <a:fld id="{D49BE81B-3DA1-4D29-AC5A-6FBE662ADA16}" type="slidenum">
              <a:rPr lang="en-US" sz="1000"/>
              <a:pPr algn="r" eaLnBrk="1" hangingPunct="1"/>
              <a:t>19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706396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Week 6: Pointers and </a:t>
            </a:r>
            <a:r>
              <a:rPr lang="en-GB" dirty="0" smtClean="0"/>
              <a:t>Functions II</a:t>
            </a:r>
            <a:endParaRPr lang="en-GB" sz="9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938992"/>
          </a:xfrm>
        </p:spPr>
        <p:txBody>
          <a:bodyPr>
            <a:spAutoFit/>
          </a:bodyPr>
          <a:lstStyle/>
          <a:p>
            <a:pPr>
              <a:spcBef>
                <a:spcPts val="1200"/>
              </a:spcBef>
              <a:buClr>
                <a:srgbClr val="00007D"/>
              </a:buClr>
            </a:pPr>
            <a:r>
              <a:rPr lang="en-SG" sz="2800" kern="1200" dirty="0">
                <a:solidFill>
                  <a:srgbClr val="C00000"/>
                </a:solidFill>
              </a:rPr>
              <a:t>Objectives:</a:t>
            </a:r>
          </a:p>
          <a:p>
            <a:pPr lvl="1">
              <a:spcBef>
                <a:spcPts val="1200"/>
              </a:spcBef>
              <a:buClr>
                <a:srgbClr val="9999CC"/>
              </a:buClr>
              <a:buFont typeface="Wingdings" pitchFamily="2" charset="2"/>
              <a:buChar char="q"/>
            </a:pPr>
            <a:r>
              <a:rPr lang="en-SG" sz="2400" dirty="0">
                <a:solidFill>
                  <a:srgbClr val="0000FF"/>
                </a:solidFill>
              </a:rPr>
              <a:t>Understand </a:t>
            </a:r>
            <a:r>
              <a:rPr lang="en-SG" sz="2400" dirty="0" smtClean="0">
                <a:solidFill>
                  <a:srgbClr val="0000FF"/>
                </a:solidFill>
              </a:rPr>
              <a:t>the principle of pointer.</a:t>
            </a:r>
          </a:p>
          <a:p>
            <a:pPr lvl="1">
              <a:spcBef>
                <a:spcPts val="1200"/>
              </a:spcBef>
              <a:buClr>
                <a:srgbClr val="9999CC"/>
              </a:buClr>
              <a:buFont typeface="Wingdings" pitchFamily="2" charset="2"/>
              <a:buChar char="q"/>
            </a:pPr>
            <a:r>
              <a:rPr lang="en-SG" sz="2400" dirty="0" smtClean="0">
                <a:solidFill>
                  <a:srgbClr val="0000FF"/>
                </a:solidFill>
              </a:rPr>
              <a:t>Understand how </a:t>
            </a:r>
            <a:r>
              <a:rPr lang="en-SG" sz="2400" dirty="0">
                <a:solidFill>
                  <a:srgbClr val="0000FF"/>
                </a:solidFill>
              </a:rPr>
              <a:t>to use function to </a:t>
            </a:r>
            <a:r>
              <a:rPr lang="en-SG" sz="2400" dirty="0" smtClean="0">
                <a:solidFill>
                  <a:srgbClr val="0000FF"/>
                </a:solidFill>
              </a:rPr>
              <a:t>modify actual parameter.</a:t>
            </a:r>
            <a:endParaRPr lang="en-SG" sz="2400" kern="1200" dirty="0">
              <a:solidFill>
                <a:srgbClr val="0000FF"/>
              </a:solidFill>
              <a:ea typeface="+mn-ea"/>
            </a:endParaRP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57196" y="3876891"/>
            <a:ext cx="82296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1200"/>
              </a:spcBef>
              <a:buClr>
                <a:srgbClr val="00007D"/>
              </a:buClr>
            </a:pPr>
            <a:r>
              <a:rPr lang="en-SG" sz="2800" kern="1200" dirty="0" smtClean="0">
                <a:solidFill>
                  <a:srgbClr val="C00000"/>
                </a:solidFill>
              </a:rPr>
              <a:t>References:</a:t>
            </a:r>
          </a:p>
          <a:p>
            <a:pPr lvl="1">
              <a:spcBef>
                <a:spcPts val="1200"/>
              </a:spcBef>
              <a:buClr>
                <a:srgbClr val="9999CC"/>
              </a:buClr>
              <a:buFont typeface="Wingdings" pitchFamily="2" charset="2"/>
              <a:buChar char="q"/>
            </a:pPr>
            <a:r>
              <a:rPr lang="en-SG" sz="2400" dirty="0">
                <a:solidFill>
                  <a:srgbClr val="0000FF"/>
                </a:solidFill>
              </a:rPr>
              <a:t>Chapter 5: Lessons 5.4 – 5.5 (Functions that “return” more than one value</a:t>
            </a:r>
            <a:r>
              <a:rPr lang="en-SG" sz="2400" dirty="0" smtClean="0">
                <a:solidFill>
                  <a:srgbClr val="0000FF"/>
                </a:solidFill>
              </a:rPr>
              <a:t>)</a:t>
            </a:r>
          </a:p>
          <a:p>
            <a:pPr lvl="1">
              <a:spcBef>
                <a:spcPts val="1200"/>
              </a:spcBef>
              <a:buClr>
                <a:srgbClr val="9999CC"/>
              </a:buClr>
              <a:buFont typeface="Wingdings" pitchFamily="2" charset="2"/>
              <a:buChar char="q"/>
            </a:pPr>
            <a:r>
              <a:rPr lang="en-SG" sz="2400" dirty="0">
                <a:solidFill>
                  <a:srgbClr val="0000FF"/>
                </a:solidFill>
              </a:rPr>
              <a:t>Chapter 8: Data Structures and Large Program Design</a:t>
            </a:r>
            <a:endParaRPr lang="en-SG" sz="2400" kern="1200" dirty="0">
              <a:solidFill>
                <a:srgbClr val="0000FF"/>
              </a:solidFill>
              <a:ea typeface="+mn-ea"/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Week6 - </a:t>
            </a:r>
            <a:fld id="{D49BE81B-3DA1-4D29-AC5A-6FBE662ADA16}" type="slidenum">
              <a:rPr lang="en-US" sz="1000"/>
              <a:pPr algn="r" eaLnBrk="1" hangingPunct="1"/>
              <a:t>2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81610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847207"/>
          </a:xfrm>
        </p:spPr>
        <p:txBody>
          <a:bodyPr>
            <a:spAutoFit/>
          </a:bodyPr>
          <a:lstStyle/>
          <a:p>
            <a:pPr>
              <a:spcBef>
                <a:spcPts val="1200"/>
              </a:spcBef>
            </a:pPr>
            <a:r>
              <a:rPr lang="en-SG" sz="3200" dirty="0">
                <a:solidFill>
                  <a:srgbClr val="C00000"/>
                </a:solidFill>
                <a:cs typeface="Arial" charset="0"/>
              </a:rPr>
              <a:t>Today’s most important </a:t>
            </a:r>
            <a:r>
              <a:rPr lang="en-SG" sz="3200" dirty="0" smtClean="0">
                <a:solidFill>
                  <a:srgbClr val="C00000"/>
                </a:solidFill>
                <a:cs typeface="Arial" charset="0"/>
              </a:rPr>
              <a:t>lessons</a:t>
            </a:r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SG" sz="2600" dirty="0">
                <a:solidFill>
                  <a:srgbClr val="0000FF"/>
                </a:solidFill>
              </a:rPr>
              <a:t>Pointer is a special variable that holds an address</a:t>
            </a:r>
            <a:r>
              <a:rPr lang="en-SG" sz="2600" dirty="0" smtClean="0">
                <a:solidFill>
                  <a:srgbClr val="0000FF"/>
                </a:solidFill>
              </a:rPr>
              <a:t>.</a:t>
            </a:r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SG" sz="2600" dirty="0">
                <a:solidFill>
                  <a:srgbClr val="0000FF"/>
                </a:solidFill>
              </a:rPr>
              <a:t>Pointer can be used to access a memory slot </a:t>
            </a:r>
            <a:r>
              <a:rPr lang="en-SG" sz="2600" dirty="0" smtClean="0">
                <a:solidFill>
                  <a:srgbClr val="0000FF"/>
                </a:solidFill>
              </a:rPr>
              <a:t>directly.</a:t>
            </a:r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SG" sz="2600" dirty="0">
                <a:solidFill>
                  <a:srgbClr val="0000FF"/>
                </a:solidFill>
              </a:rPr>
              <a:t>Pointer must refer to a memory slot first, then you can retrieve data from or write data to that memory slot</a:t>
            </a:r>
            <a:r>
              <a:rPr lang="en-SG" sz="2600" dirty="0" smtClean="0">
                <a:solidFill>
                  <a:srgbClr val="0000FF"/>
                </a:solidFill>
              </a:rPr>
              <a:t>.</a:t>
            </a:r>
            <a:endParaRPr lang="en-US" sz="2600" dirty="0" smtClean="0">
              <a:solidFill>
                <a:srgbClr val="0000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for </a:t>
            </a:r>
            <a:r>
              <a:rPr lang="en-GB" dirty="0" smtClean="0"/>
              <a:t>Today</a:t>
            </a:r>
            <a:endParaRPr lang="en-SG" dirty="0"/>
          </a:p>
        </p:txBody>
      </p:sp>
      <p:pic>
        <p:nvPicPr>
          <p:cNvPr id="8" name="Picture 6" descr="youngboyreading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6586" y="4792821"/>
            <a:ext cx="1362777" cy="1576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Week6 - </a:t>
            </a:r>
            <a:fld id="{D49BE81B-3DA1-4D29-AC5A-6FBE662ADA16}" type="slidenum">
              <a:rPr lang="en-US" sz="1000"/>
              <a:pPr algn="r" eaLnBrk="1" hangingPunct="1"/>
              <a:t>20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7077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/>
          <a:lstStyle/>
          <a:p>
            <a:pPr eaLnBrk="1" hangingPunct="1"/>
            <a:r>
              <a:rPr lang="en-GB" dirty="0" smtClean="0"/>
              <a:t>Reminder: Practical Exam #1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39759"/>
          </a:xfrm>
        </p:spPr>
        <p:txBody>
          <a:bodyPr>
            <a:spAutoFit/>
          </a:bodyPr>
          <a:lstStyle/>
          <a:p>
            <a:pPr>
              <a:spcBef>
                <a:spcPts val="1200"/>
              </a:spcBef>
            </a:pPr>
            <a:r>
              <a:rPr lang="en-SG" sz="2800" dirty="0" smtClean="0">
                <a:solidFill>
                  <a:schemeClr val="tx1"/>
                </a:solidFill>
                <a:cs typeface="Arial" charset="0"/>
              </a:rPr>
              <a:t>This </a:t>
            </a:r>
            <a:r>
              <a:rPr lang="en-SG" sz="2800" dirty="0">
                <a:solidFill>
                  <a:schemeClr val="tx1"/>
                </a:solidFill>
                <a:cs typeface="Arial" charset="0"/>
              </a:rPr>
              <a:t>Saturday (</a:t>
            </a:r>
            <a:r>
              <a:rPr lang="en-SG" sz="2800" dirty="0" smtClean="0">
                <a:solidFill>
                  <a:srgbClr val="C00000"/>
                </a:solidFill>
                <a:cs typeface="Arial" charset="0"/>
              </a:rPr>
              <a:t>18 February 2012</a:t>
            </a:r>
            <a:r>
              <a:rPr lang="en-SG" sz="2800" dirty="0" smtClean="0">
                <a:solidFill>
                  <a:schemeClr val="tx1"/>
                </a:solidFill>
                <a:cs typeface="Arial" charset="0"/>
              </a:rPr>
              <a:t>)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q"/>
            </a:pPr>
            <a:r>
              <a:rPr lang="en-US" sz="2200" dirty="0" smtClean="0"/>
              <a:t>Open book</a:t>
            </a:r>
            <a:endParaRPr lang="en-SG" sz="2200" dirty="0" smtClean="0"/>
          </a:p>
          <a:p>
            <a:pPr lvl="1">
              <a:spcBef>
                <a:spcPts val="600"/>
              </a:spcBef>
              <a:buFont typeface="Wingdings" pitchFamily="2" charset="2"/>
              <a:buChar char="q"/>
            </a:pPr>
            <a:r>
              <a:rPr lang="en-SG" sz="2200" dirty="0" smtClean="0"/>
              <a:t>Covers up to </a:t>
            </a:r>
            <a:r>
              <a:rPr lang="en-SG" sz="2200" dirty="0" smtClean="0">
                <a:solidFill>
                  <a:srgbClr val="0000FF"/>
                </a:solidFill>
              </a:rPr>
              <a:t>Week 5</a:t>
            </a:r>
            <a:r>
              <a:rPr lang="en-SG" sz="2200" dirty="0" smtClean="0"/>
              <a:t> topics.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q"/>
            </a:pPr>
            <a:r>
              <a:rPr lang="en-SG" sz="2200" dirty="0" smtClean="0"/>
              <a:t>Check </a:t>
            </a:r>
            <a:r>
              <a:rPr lang="en-SG" sz="2200" dirty="0" smtClean="0">
                <a:solidFill>
                  <a:srgbClr val="0000FF"/>
                </a:solidFill>
              </a:rPr>
              <a:t>IVLE </a:t>
            </a:r>
            <a:r>
              <a:rPr lang="en-SG" sz="2200" dirty="0" err="1" smtClean="0">
                <a:solidFill>
                  <a:srgbClr val="0000FF"/>
                </a:solidFill>
              </a:rPr>
              <a:t>workbin</a:t>
            </a:r>
            <a:r>
              <a:rPr lang="en-SG" sz="2200" dirty="0" smtClean="0">
                <a:solidFill>
                  <a:srgbClr val="0000FF"/>
                </a:solidFill>
              </a:rPr>
              <a:t> -&gt; Practical Exam 1</a:t>
            </a:r>
            <a:r>
              <a:rPr lang="en-SG" sz="2200" dirty="0" smtClean="0"/>
              <a:t> for </a:t>
            </a:r>
            <a:r>
              <a:rPr lang="en-SG" sz="2200" dirty="0"/>
              <a:t>seating </a:t>
            </a:r>
            <a:r>
              <a:rPr lang="en-SG" sz="2200" dirty="0" smtClean="0"/>
              <a:t>plan, past year sample papers, etc.</a:t>
            </a:r>
            <a:endParaRPr lang="en-US" sz="2200" dirty="0" smtClean="0">
              <a:solidFill>
                <a:srgbClr val="0000FF"/>
              </a:solidFill>
            </a:endParaRPr>
          </a:p>
          <a:p>
            <a:pPr lvl="1">
              <a:spcBef>
                <a:spcPts val="600"/>
              </a:spcBef>
              <a:buFont typeface="Wingdings" pitchFamily="2" charset="2"/>
              <a:buChar char="q"/>
            </a:pPr>
            <a:r>
              <a:rPr lang="en-US" sz="2200" dirty="0" smtClean="0"/>
              <a:t>10am – 12nn (please arrive </a:t>
            </a:r>
            <a:r>
              <a:rPr lang="en-US" sz="2200" dirty="0"/>
              <a:t>at </a:t>
            </a:r>
            <a:r>
              <a:rPr lang="en-US" sz="2200" dirty="0" smtClean="0"/>
              <a:t>respective labs 9:50am)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q"/>
            </a:pPr>
            <a:endParaRPr lang="en-SG" dirty="0"/>
          </a:p>
          <a:p>
            <a:pPr>
              <a:spcBef>
                <a:spcPts val="1200"/>
              </a:spcBef>
            </a:pPr>
            <a:r>
              <a:rPr lang="en-SG" sz="2800" dirty="0" smtClean="0">
                <a:solidFill>
                  <a:schemeClr val="tx1"/>
                </a:solidFill>
                <a:cs typeface="Arial" charset="0"/>
              </a:rPr>
              <a:t>Secure </a:t>
            </a:r>
            <a:r>
              <a:rPr lang="en-SG" sz="2800" dirty="0">
                <a:solidFill>
                  <a:schemeClr val="tx1"/>
                </a:solidFill>
                <a:cs typeface="Arial" charset="0"/>
              </a:rPr>
              <a:t>exam environment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q"/>
            </a:pPr>
            <a:r>
              <a:rPr lang="en-SG" sz="2200" dirty="0"/>
              <a:t>No Internet </a:t>
            </a:r>
            <a:r>
              <a:rPr lang="en-SG" sz="2200" dirty="0" smtClean="0"/>
              <a:t>connection.</a:t>
            </a:r>
            <a:endParaRPr lang="en-US" sz="2200" dirty="0">
              <a:solidFill>
                <a:srgbClr val="0000FF"/>
              </a:solidFill>
            </a:endParaRPr>
          </a:p>
          <a:p>
            <a:pPr lvl="1">
              <a:spcBef>
                <a:spcPts val="600"/>
              </a:spcBef>
              <a:buFont typeface="Wingdings" pitchFamily="2" charset="2"/>
              <a:buChar char="q"/>
            </a:pPr>
            <a:r>
              <a:rPr lang="en-SG" sz="2200" dirty="0"/>
              <a:t>Connect to </a:t>
            </a:r>
            <a:r>
              <a:rPr lang="en-SG" sz="2200" dirty="0" smtClean="0">
                <a:solidFill>
                  <a:srgbClr val="0000FF"/>
                </a:solidFill>
              </a:rPr>
              <a:t>plab1 </a:t>
            </a:r>
            <a:r>
              <a:rPr lang="en-SG" sz="2200" dirty="0"/>
              <a:t>server </a:t>
            </a:r>
            <a:r>
              <a:rPr lang="en-SG" sz="2200" dirty="0" smtClean="0"/>
              <a:t>with given account/password.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q"/>
            </a:pPr>
            <a:r>
              <a:rPr lang="en-US" sz="2200" dirty="0" smtClean="0"/>
              <a:t>No activity may be done outside UNIX environment.</a:t>
            </a:r>
            <a:endParaRPr lang="en-SG" sz="2200" dirty="0" smtClean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66563" name="Rectangle 7"/>
          <p:cNvSpPr>
            <a:spLocks noChangeArrowheads="1"/>
          </p:cNvSpPr>
          <p:nvPr/>
        </p:nvSpPr>
        <p:spPr bwMode="auto">
          <a:xfrm>
            <a:off x="4038600" y="1981200"/>
            <a:ext cx="44958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4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sz="2800" b="1" baseline="30000">
              <a:solidFill>
                <a:srgbClr val="800000"/>
              </a:solidFill>
            </a:endParaRPr>
          </a:p>
        </p:txBody>
      </p:sp>
      <p:pic>
        <p:nvPicPr>
          <p:cNvPr id="8" name="Picture 8" descr="C:\Users\zlf\AppData\Local\Microsoft\Windows\Temporary Internet Files\Content.IE5\MVM596VG\MP900385257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434" y="104223"/>
            <a:ext cx="1848758" cy="132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Week6 - </a:t>
            </a:r>
            <a:fld id="{D49BE81B-3DA1-4D29-AC5A-6FBE662ADA16}" type="slidenum">
              <a:rPr lang="en-US" sz="1000"/>
              <a:pPr algn="r" eaLnBrk="1" hangingPunct="1"/>
              <a:t>21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539120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824163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smtClean="0">
                <a:solidFill>
                  <a:srgbClr val="9933FF"/>
                </a:solidFill>
                <a:latin typeface="Garamond" pitchFamily="18" charset="0"/>
              </a:rPr>
              <a:t>End of File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40587" y="2068802"/>
            <a:ext cx="4031413" cy="341632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altLang="zh-CN" b="1" dirty="0" err="1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fr-FR" altLang="zh-CN" b="1" dirty="0">
                <a:latin typeface="Courier New" pitchFamily="49" charset="0"/>
              </a:rPr>
              <a:t> </a:t>
            </a:r>
            <a:r>
              <a:rPr lang="fr-FR" altLang="zh-CN" b="1" dirty="0" smtClean="0">
                <a:latin typeface="Courier New" pitchFamily="49" charset="0"/>
              </a:rPr>
              <a:t>swap(</a:t>
            </a:r>
            <a:r>
              <a:rPr lang="fr-FR" altLang="zh-CN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fr-FR" altLang="zh-CN" b="1" dirty="0" smtClean="0">
                <a:latin typeface="Courier New" pitchFamily="49" charset="0"/>
              </a:rPr>
              <a:t>, </a:t>
            </a:r>
            <a:r>
              <a:rPr lang="fr-FR" altLang="zh-CN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fr-FR" altLang="zh-CN" b="1" dirty="0" smtClean="0">
                <a:latin typeface="Courier New" pitchFamily="49" charset="0"/>
              </a:rPr>
              <a:t>);</a:t>
            </a:r>
          </a:p>
          <a:p>
            <a:endParaRPr lang="en-US" altLang="zh-CN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CN" b="1" dirty="0" smtClean="0">
                <a:latin typeface="Courier New" pitchFamily="49" charset="0"/>
              </a:rPr>
              <a:t> main(</a:t>
            </a:r>
            <a:r>
              <a:rPr lang="en-US" altLang="zh-CN" b="1" dirty="0" smtClean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altLang="zh-CN" b="1" dirty="0" smtClean="0">
                <a:latin typeface="Courier New" pitchFamily="49" charset="0"/>
              </a:rPr>
              <a:t>)</a:t>
            </a:r>
          </a:p>
          <a:p>
            <a:pPr eaLnBrk="1" hangingPunct="1"/>
            <a:r>
              <a:rPr lang="en-US" altLang="zh-CN" b="1" dirty="0" smtClean="0">
                <a:latin typeface="Courier New" pitchFamily="49" charset="0"/>
              </a:rPr>
              <a:t>{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9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b =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-2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swap(a, 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printf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d\n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a, 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zh-CN" b="1" dirty="0" smtClean="0">
                <a:latin typeface="Courier New" pitchFamily="49" charset="0"/>
              </a:rPr>
              <a:t>}</a:t>
            </a:r>
            <a:endParaRPr lang="en-US" altLang="zh-CN" b="1" dirty="0">
              <a:latin typeface="Courier New" pitchFamily="49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897703" y="2068802"/>
            <a:ext cx="3370554" cy="203132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fr-FR" altLang="zh-CN" b="1" dirty="0" err="1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fr-FR" altLang="zh-CN" b="1" dirty="0">
                <a:latin typeface="Courier New" pitchFamily="49" charset="0"/>
              </a:rPr>
              <a:t> </a:t>
            </a:r>
            <a:r>
              <a:rPr lang="fr-FR" altLang="zh-CN" b="1" dirty="0" smtClean="0">
                <a:latin typeface="Courier New" pitchFamily="49" charset="0"/>
              </a:rPr>
              <a:t>swap(</a:t>
            </a:r>
            <a:r>
              <a:rPr lang="fr-FR" altLang="zh-CN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fr-FR" altLang="zh-CN" b="1" dirty="0" smtClean="0">
                <a:latin typeface="Courier New" pitchFamily="49" charset="0"/>
              </a:rPr>
              <a:t> </a:t>
            </a:r>
            <a:r>
              <a:rPr lang="fr-FR" altLang="zh-CN" b="1" dirty="0">
                <a:latin typeface="Courier New" pitchFamily="49" charset="0"/>
              </a:rPr>
              <a:t>x, </a:t>
            </a:r>
            <a:r>
              <a:rPr lang="fr-FR" altLang="zh-CN" b="1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fr-FR" altLang="zh-CN" b="1" dirty="0">
                <a:latin typeface="Courier New" pitchFamily="49" charset="0"/>
              </a:rPr>
              <a:t> y</a:t>
            </a:r>
            <a:r>
              <a:rPr lang="fr-FR" altLang="zh-CN" b="1" dirty="0" smtClean="0">
                <a:latin typeface="Courier New" pitchFamily="49" charset="0"/>
              </a:rPr>
              <a:t>)</a:t>
            </a:r>
          </a:p>
          <a:p>
            <a:pPr eaLnBrk="1" hangingPunct="1"/>
            <a:r>
              <a:rPr lang="fr-FR" altLang="zh-CN" b="1" dirty="0" smtClean="0">
                <a:latin typeface="Courier New" pitchFamily="49" charset="0"/>
              </a:rPr>
              <a:t>{</a:t>
            </a:r>
            <a:endParaRPr lang="fr-FR" altLang="zh-CN" b="1" dirty="0">
              <a:latin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temp;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temp = x;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y = temp;</a:t>
            </a:r>
            <a:endParaRPr lang="fr-FR" altLang="zh-CN" b="1" dirty="0">
              <a:latin typeface="Courier New" pitchFamily="49" charset="0"/>
            </a:endParaRPr>
          </a:p>
          <a:p>
            <a:pPr eaLnBrk="1" hangingPunct="1"/>
            <a:r>
              <a:rPr lang="fr-FR" altLang="zh-CN" b="1" dirty="0">
                <a:latin typeface="Courier New" pitchFamily="49" charset="0"/>
              </a:rPr>
              <a:t>}</a:t>
            </a:r>
            <a:endParaRPr lang="en-US" altLang="zh-CN" b="1" dirty="0">
              <a:latin typeface="Courier New" pitchFamily="49" charset="0"/>
            </a:endParaRPr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386860"/>
            <a:ext cx="8229600" cy="808894"/>
          </a:xfrm>
        </p:spPr>
        <p:txBody>
          <a:bodyPr/>
          <a:lstStyle/>
          <a:p>
            <a:r>
              <a:rPr lang="en-GB" dirty="0" smtClean="0"/>
              <a:t>1. Motivating Example</a:t>
            </a:r>
            <a:endParaRPr lang="en-SG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462843" y="5610618"/>
            <a:ext cx="822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SG" dirty="0">
                <a:solidFill>
                  <a:schemeClr val="tx1"/>
                </a:solidFill>
              </a:rPr>
              <a:t>What if we really what to swap </a:t>
            </a:r>
            <a:r>
              <a:rPr lang="en-SG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SG" dirty="0" smtClean="0">
                <a:solidFill>
                  <a:schemeClr val="tx1"/>
                </a:solidFill>
              </a:rPr>
              <a:t> </a:t>
            </a:r>
            <a:r>
              <a:rPr lang="en-SG" dirty="0">
                <a:solidFill>
                  <a:schemeClr val="tx1"/>
                </a:solidFill>
              </a:rPr>
              <a:t>and </a:t>
            </a:r>
            <a:r>
              <a:rPr lang="en-SG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SG" dirty="0" smtClean="0">
                <a:solidFill>
                  <a:schemeClr val="tx1"/>
                </a:solidFill>
              </a:rPr>
              <a:t> through </a:t>
            </a:r>
            <a:r>
              <a:rPr lang="en-SG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swap</a:t>
            </a:r>
            <a:r>
              <a:rPr lang="en-SG" dirty="0" smtClean="0">
                <a:solidFill>
                  <a:schemeClr val="tx1"/>
                </a:solidFill>
              </a:rPr>
              <a:t>?</a:t>
            </a:r>
            <a:endParaRPr lang="en-SG" dirty="0"/>
          </a:p>
        </p:txBody>
      </p:sp>
      <p:sp>
        <p:nvSpPr>
          <p:cNvPr id="20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Week6 - </a:t>
            </a:r>
            <a:fld id="{D49BE81B-3DA1-4D29-AC5A-6FBE662ADA16}" type="slidenum">
              <a:rPr lang="en-US" sz="1000"/>
              <a:pPr algn="r" eaLnBrk="1" hangingPunct="1"/>
              <a:t>3</a:t>
            </a:fld>
            <a:endParaRPr 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4897703" y="4692034"/>
            <a:ext cx="3370553" cy="707886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20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Q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: Will the value of </a:t>
            </a:r>
            <a:r>
              <a:rPr lang="en-US" sz="2000" i="1" dirty="0" smtClean="0">
                <a:latin typeface="Calibri" pitchFamily="34" charset="0"/>
                <a:cs typeface="Calibri" pitchFamily="34" charset="0"/>
              </a:rPr>
              <a:t>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US" sz="2000" i="1" dirty="0" smtClean="0">
                <a:latin typeface="Calibri" pitchFamily="34" charset="0"/>
                <a:cs typeface="Calibri" pitchFamily="34" charset="0"/>
              </a:rPr>
              <a:t>b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in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main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function been swapped?</a:t>
            </a:r>
            <a:endParaRPr lang="en-SG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59823" y="4275311"/>
            <a:ext cx="678213" cy="338554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sz="1600" dirty="0" smtClean="0">
                <a:solidFill>
                  <a:srgbClr val="9933FF"/>
                </a:solidFill>
              </a:rPr>
              <a:t>9 -2</a:t>
            </a:r>
            <a:endParaRPr lang="en-US" sz="1600" dirty="0">
              <a:solidFill>
                <a:srgbClr val="9933FF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1665"/>
          </a:xfrm>
        </p:spPr>
        <p:txBody>
          <a:bodyPr>
            <a:spAutoFit/>
          </a:bodyPr>
          <a:lstStyle/>
          <a:p>
            <a:r>
              <a:rPr lang="en-SG" dirty="0">
                <a:solidFill>
                  <a:schemeClr val="tx1"/>
                </a:solidFill>
              </a:rPr>
              <a:t>Values are </a:t>
            </a:r>
            <a:r>
              <a:rPr lang="en-SG" u="sng" dirty="0">
                <a:solidFill>
                  <a:schemeClr val="tx1"/>
                </a:solidFill>
              </a:rPr>
              <a:t>copied</a:t>
            </a:r>
            <a:r>
              <a:rPr lang="en-SG" dirty="0">
                <a:solidFill>
                  <a:schemeClr val="tx1"/>
                </a:solidFill>
              </a:rPr>
              <a:t> </a:t>
            </a:r>
            <a:r>
              <a:rPr lang="en-SG" dirty="0" smtClean="0">
                <a:solidFill>
                  <a:schemeClr val="tx1"/>
                </a:solidFill>
              </a:rPr>
              <a:t>from actual to </a:t>
            </a:r>
            <a:r>
              <a:rPr lang="en-SG" dirty="0">
                <a:solidFill>
                  <a:schemeClr val="tx1"/>
                </a:solidFill>
              </a:rPr>
              <a:t>formal </a:t>
            </a:r>
            <a:r>
              <a:rPr lang="en-SG" dirty="0" smtClean="0">
                <a:solidFill>
                  <a:schemeClr val="tx1"/>
                </a:solidFill>
              </a:rPr>
              <a:t>parameters!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599619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6" grpId="0" animBg="1"/>
      <p:bldP spid="17" grpId="0" animBg="1"/>
      <p:bldP spid="1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7115" y="3903665"/>
            <a:ext cx="6234113" cy="72327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j =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600"/>
              </a:spcBef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*p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p is a pointer to an integer variable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7114" y="4621565"/>
            <a:ext cx="6400066" cy="3693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 =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p now stores the address of variable </a:t>
            </a:r>
            <a:r>
              <a:rPr lang="en-US" sz="1400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sz="14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6650568" y="3687763"/>
            <a:ext cx="2047875" cy="1277937"/>
            <a:chOff x="6515735" y="4042728"/>
            <a:chExt cx="2046555" cy="1276985"/>
          </a:xfrm>
        </p:grpSpPr>
        <p:grpSp>
          <p:nvGrpSpPr>
            <p:cNvPr id="20492" name="Group 13"/>
            <p:cNvGrpSpPr>
              <a:grpSpLocks/>
            </p:cNvGrpSpPr>
            <p:nvPr/>
          </p:nvGrpSpPr>
          <p:grpSpPr bwMode="auto">
            <a:xfrm>
              <a:off x="6515735" y="4042728"/>
              <a:ext cx="798754" cy="511175"/>
              <a:chOff x="4834756" y="1996965"/>
              <a:chExt cx="798785" cy="511975"/>
            </a:xfrm>
          </p:grpSpPr>
          <p:sp>
            <p:nvSpPr>
              <p:cNvPr id="20499" name="TextBox 9"/>
              <p:cNvSpPr txBox="1">
                <a:spLocks noChangeArrowheads="1"/>
              </p:cNvSpPr>
              <p:nvPr/>
            </p:nvSpPr>
            <p:spPr bwMode="auto">
              <a:xfrm>
                <a:off x="4834756" y="1996965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i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20500" name="TextBox 10"/>
              <p:cNvSpPr txBox="1">
                <a:spLocks noChangeArrowheads="1"/>
              </p:cNvSpPr>
              <p:nvPr/>
            </p:nvSpPr>
            <p:spPr bwMode="auto">
              <a:xfrm>
                <a:off x="5102769" y="2170386"/>
                <a:ext cx="530772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latin typeface="Calibri" pitchFamily="34" charset="0"/>
                  </a:rPr>
                  <a:t>10</a:t>
                </a:r>
                <a:endParaRPr lang="en-SG" sz="1600">
                  <a:latin typeface="Calibri" pitchFamily="34" charset="0"/>
                </a:endParaRPr>
              </a:p>
            </p:txBody>
          </p:sp>
        </p:grpSp>
        <p:grpSp>
          <p:nvGrpSpPr>
            <p:cNvPr id="20493" name="Group 14"/>
            <p:cNvGrpSpPr>
              <a:grpSpLocks/>
            </p:cNvGrpSpPr>
            <p:nvPr/>
          </p:nvGrpSpPr>
          <p:grpSpPr bwMode="auto">
            <a:xfrm>
              <a:off x="7763534" y="4042728"/>
              <a:ext cx="798756" cy="511175"/>
              <a:chOff x="6027681" y="2023240"/>
              <a:chExt cx="798787" cy="511975"/>
            </a:xfrm>
          </p:grpSpPr>
          <p:sp>
            <p:nvSpPr>
              <p:cNvPr id="20497" name="TextBox 11"/>
              <p:cNvSpPr txBox="1">
                <a:spLocks noChangeArrowheads="1"/>
              </p:cNvSpPr>
              <p:nvPr/>
            </p:nvSpPr>
            <p:spPr bwMode="auto">
              <a:xfrm>
                <a:off x="6027681" y="2023240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j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20498" name="TextBox 12"/>
              <p:cNvSpPr txBox="1">
                <a:spLocks noChangeArrowheads="1"/>
              </p:cNvSpPr>
              <p:nvPr/>
            </p:nvSpPr>
            <p:spPr bwMode="auto">
              <a:xfrm>
                <a:off x="6295695" y="2196661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latin typeface="Calibri" pitchFamily="34" charset="0"/>
                  </a:rPr>
                  <a:t>20</a:t>
                </a:r>
                <a:endParaRPr lang="en-SG" sz="1600">
                  <a:latin typeface="Calibri" pitchFamily="34" charset="0"/>
                </a:endParaRPr>
              </a:p>
            </p:txBody>
          </p:sp>
        </p:grpSp>
        <p:grpSp>
          <p:nvGrpSpPr>
            <p:cNvPr id="20494" name="Group 15"/>
            <p:cNvGrpSpPr>
              <a:grpSpLocks/>
            </p:cNvGrpSpPr>
            <p:nvPr/>
          </p:nvGrpSpPr>
          <p:grpSpPr bwMode="auto">
            <a:xfrm>
              <a:off x="7156524" y="4808538"/>
              <a:ext cx="798756" cy="511175"/>
              <a:chOff x="6027681" y="2023240"/>
              <a:chExt cx="798787" cy="511975"/>
            </a:xfrm>
          </p:grpSpPr>
          <p:sp>
            <p:nvSpPr>
              <p:cNvPr id="20495" name="TextBox 16"/>
              <p:cNvSpPr txBox="1">
                <a:spLocks noChangeArrowheads="1"/>
              </p:cNvSpPr>
              <p:nvPr/>
            </p:nvSpPr>
            <p:spPr bwMode="auto">
              <a:xfrm>
                <a:off x="6027681" y="2023240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p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14" name="TextBox 17"/>
              <p:cNvSpPr txBox="1">
                <a:spLocks noChangeArrowheads="1"/>
              </p:cNvSpPr>
              <p:nvPr/>
            </p:nvSpPr>
            <p:spPr bwMode="auto">
              <a:xfrm>
                <a:off x="6295954" y="2196801"/>
                <a:ext cx="529904" cy="338414"/>
              </a:xfrm>
              <a:prstGeom prst="rect">
                <a:avLst/>
              </a:prstGeom>
              <a:solidFill>
                <a:schemeClr val="accent1">
                  <a:lumMod val="9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SG" sz="1600" dirty="0">
                  <a:latin typeface="Calibri" pitchFamily="34" charset="0"/>
                  <a:cs typeface="Arial" pitchFamily="34" charset="0"/>
                </a:endParaRPr>
              </a:p>
            </p:txBody>
          </p:sp>
        </p:grpSp>
      </p:grpSp>
      <p:cxnSp>
        <p:nvCxnSpPr>
          <p:cNvPr id="21" name="Straight Arrow Connector 20"/>
          <p:cNvCxnSpPr>
            <a:cxnSpLocks noChangeShapeType="1"/>
          </p:cNvCxnSpPr>
          <p:nvPr/>
        </p:nvCxnSpPr>
        <p:spPr bwMode="auto">
          <a:xfrm flipH="1" flipV="1">
            <a:off x="7449837" y="4199319"/>
            <a:ext cx="389770" cy="567592"/>
          </a:xfrm>
          <a:prstGeom prst="straightConnector1">
            <a:avLst/>
          </a:prstGeom>
          <a:noFill/>
          <a:ln w="19050" cap="sq" algn="ctr">
            <a:solidFill>
              <a:srgbClr val="0000FF"/>
            </a:solidFill>
            <a:round/>
            <a:headEnd/>
            <a:tailEnd type="triangle" w="med" len="med"/>
          </a:ln>
        </p:spPr>
      </p:cxnSp>
      <p:sp>
        <p:nvSpPr>
          <p:cNvPr id="22" name="TextBox 21"/>
          <p:cNvSpPr txBox="1"/>
          <p:nvPr/>
        </p:nvSpPr>
        <p:spPr>
          <a:xfrm>
            <a:off x="4581703" y="5384271"/>
            <a:ext cx="2314462" cy="338554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sz="1600" dirty="0">
                <a:solidFill>
                  <a:srgbClr val="9933FF"/>
                </a:solidFill>
              </a:rPr>
              <a:t>value of </a:t>
            </a:r>
            <a:r>
              <a:rPr lang="en-US" sz="1600" dirty="0" err="1">
                <a:solidFill>
                  <a:srgbClr val="9933FF"/>
                </a:solidFill>
              </a:rPr>
              <a:t>i</a:t>
            </a:r>
            <a:r>
              <a:rPr lang="en-US" sz="1600" dirty="0">
                <a:solidFill>
                  <a:srgbClr val="9933FF"/>
                </a:solidFill>
              </a:rPr>
              <a:t> is 10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1478845" y="5841647"/>
            <a:ext cx="55065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After </a:t>
            </a:r>
            <a:r>
              <a:rPr lang="en-US" dirty="0">
                <a:solidFill>
                  <a:srgbClr val="FF0000"/>
                </a:solidFill>
              </a:rPr>
              <a:t>address </a:t>
            </a:r>
            <a:r>
              <a:rPr lang="en-US" dirty="0" smtClean="0">
                <a:solidFill>
                  <a:srgbClr val="FF0000"/>
                </a:solidFill>
              </a:rPr>
              <a:t>assignment,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is equivalent to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758" y="4988456"/>
            <a:ext cx="5880100" cy="3693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"value of 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is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%d\n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*p); </a:t>
            </a:r>
            <a:endParaRPr lang="en-US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457200" y="386860"/>
            <a:ext cx="8229600" cy="808894"/>
          </a:xfrm>
        </p:spPr>
        <p:txBody>
          <a:bodyPr/>
          <a:lstStyle/>
          <a:p>
            <a:r>
              <a:rPr lang="en-GB" dirty="0"/>
              <a:t>2. Pointer Variables (</a:t>
            </a:r>
            <a:r>
              <a:rPr lang="en-GB" dirty="0" smtClean="0"/>
              <a:t>1/5)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456057"/>
          </a:xfrm>
        </p:spPr>
        <p:txBody>
          <a:bodyPr>
            <a:spAutoFit/>
          </a:bodyPr>
          <a:lstStyle/>
          <a:p>
            <a:r>
              <a:rPr lang="en-SG" dirty="0"/>
              <a:t>A pointer variable </a:t>
            </a:r>
            <a:r>
              <a:rPr lang="en-SG" dirty="0">
                <a:solidFill>
                  <a:schemeClr val="tx1"/>
                </a:solidFill>
              </a:rPr>
              <a:t>stores the (memory) address of another variable</a:t>
            </a:r>
            <a:r>
              <a:rPr lang="en-SG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SG" dirty="0">
                <a:solidFill>
                  <a:schemeClr val="tx1"/>
                </a:solidFill>
              </a:rPr>
              <a:t>C provide two unary pointer </a:t>
            </a:r>
            <a:r>
              <a:rPr lang="en-SG" dirty="0" smtClean="0">
                <a:solidFill>
                  <a:schemeClr val="tx1"/>
                </a:solidFill>
              </a:rPr>
              <a:t>operators:</a:t>
            </a:r>
          </a:p>
          <a:p>
            <a:pPr lvl="1">
              <a:buFont typeface="Wingdings" pitchFamily="2" charset="2"/>
              <a:buChar char="q"/>
            </a:pPr>
            <a:r>
              <a:rPr lang="en-SG" dirty="0"/>
              <a:t>Address operator </a:t>
            </a:r>
            <a:r>
              <a:rPr lang="en-SG" b="1" dirty="0" smtClean="0">
                <a:solidFill>
                  <a:srgbClr val="C00000"/>
                </a:solidFill>
              </a:rPr>
              <a:t>&amp;</a:t>
            </a:r>
          </a:p>
          <a:p>
            <a:pPr lvl="1">
              <a:buFont typeface="Wingdings" pitchFamily="2" charset="2"/>
              <a:buChar char="q"/>
            </a:pPr>
            <a:r>
              <a:rPr lang="en-SG" dirty="0"/>
              <a:t>Indirection operator </a:t>
            </a:r>
            <a:r>
              <a:rPr lang="en-SG" b="1" dirty="0" smtClean="0">
                <a:solidFill>
                  <a:srgbClr val="C00000"/>
                </a:solidFill>
              </a:rPr>
              <a:t>*</a:t>
            </a:r>
          </a:p>
          <a:p>
            <a:r>
              <a:rPr lang="en-SG" dirty="0">
                <a:solidFill>
                  <a:schemeClr val="tx1"/>
                </a:solidFill>
              </a:rPr>
              <a:t>Example:</a:t>
            </a:r>
          </a:p>
        </p:txBody>
      </p:sp>
      <p:sp>
        <p:nvSpPr>
          <p:cNvPr id="29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Week6 - </a:t>
            </a:r>
            <a:fld id="{D49BE81B-3DA1-4D29-AC5A-6FBE662ADA16}" type="slidenum">
              <a:rPr lang="en-US" sz="1000"/>
              <a:pPr algn="r" eaLnBrk="1" hangingPunct="1"/>
              <a:t>4</a:t>
            </a:fld>
            <a:endParaRPr lang="en-US" sz="1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2" grpId="0" animBg="1"/>
      <p:bldP spid="23" grpId="0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5175" y="1939925"/>
            <a:ext cx="7235825" cy="141605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j =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*p; </a:t>
            </a: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p is a pointer to an integer variable</a:t>
            </a:r>
          </a:p>
          <a:p>
            <a:pPr>
              <a:defRPr/>
            </a:pP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 = &amp;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p now stores the address of variable </a:t>
            </a:r>
            <a:r>
              <a:rPr lang="en-US" sz="1400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sz="14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"value of </a:t>
            </a:r>
            <a:r>
              <a:rPr lang="en-US" sz="16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is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%d\n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*p); </a:t>
            </a:r>
            <a:endParaRPr lang="en-US" sz="16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5175" y="3697288"/>
            <a:ext cx="7235825" cy="5842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*p accesses the value of pointed/referred variable 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*p = *p +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increment *p (which is </a:t>
            </a:r>
            <a:r>
              <a:rPr lang="en-US" sz="1400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) by 2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515100" y="1871663"/>
            <a:ext cx="2047875" cy="1276350"/>
            <a:chOff x="6515735" y="4042728"/>
            <a:chExt cx="2046555" cy="1276985"/>
          </a:xfrm>
        </p:grpSpPr>
        <p:grpSp>
          <p:nvGrpSpPr>
            <p:cNvPr id="21524" name="Group 13"/>
            <p:cNvGrpSpPr>
              <a:grpSpLocks/>
            </p:cNvGrpSpPr>
            <p:nvPr/>
          </p:nvGrpSpPr>
          <p:grpSpPr bwMode="auto">
            <a:xfrm>
              <a:off x="6515735" y="4042728"/>
              <a:ext cx="798754" cy="511175"/>
              <a:chOff x="4834756" y="1996965"/>
              <a:chExt cx="798785" cy="511975"/>
            </a:xfrm>
          </p:grpSpPr>
          <p:sp>
            <p:nvSpPr>
              <p:cNvPr id="21531" name="TextBox 9"/>
              <p:cNvSpPr txBox="1">
                <a:spLocks noChangeArrowheads="1"/>
              </p:cNvSpPr>
              <p:nvPr/>
            </p:nvSpPr>
            <p:spPr bwMode="auto">
              <a:xfrm>
                <a:off x="4834756" y="1996965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i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21532" name="TextBox 10"/>
              <p:cNvSpPr txBox="1">
                <a:spLocks noChangeArrowheads="1"/>
              </p:cNvSpPr>
              <p:nvPr/>
            </p:nvSpPr>
            <p:spPr bwMode="auto">
              <a:xfrm>
                <a:off x="5102769" y="2170386"/>
                <a:ext cx="530772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latin typeface="Calibri" pitchFamily="34" charset="0"/>
                  </a:rPr>
                  <a:t>10</a:t>
                </a:r>
                <a:endParaRPr lang="en-SG" sz="1600">
                  <a:latin typeface="Calibri" pitchFamily="34" charset="0"/>
                </a:endParaRPr>
              </a:p>
            </p:txBody>
          </p:sp>
        </p:grpSp>
        <p:grpSp>
          <p:nvGrpSpPr>
            <p:cNvPr id="21525" name="Group 14"/>
            <p:cNvGrpSpPr>
              <a:grpSpLocks/>
            </p:cNvGrpSpPr>
            <p:nvPr/>
          </p:nvGrpSpPr>
          <p:grpSpPr bwMode="auto">
            <a:xfrm>
              <a:off x="7763534" y="4042728"/>
              <a:ext cx="798756" cy="511175"/>
              <a:chOff x="6027681" y="2023240"/>
              <a:chExt cx="798787" cy="511975"/>
            </a:xfrm>
          </p:grpSpPr>
          <p:sp>
            <p:nvSpPr>
              <p:cNvPr id="21529" name="TextBox 11"/>
              <p:cNvSpPr txBox="1">
                <a:spLocks noChangeArrowheads="1"/>
              </p:cNvSpPr>
              <p:nvPr/>
            </p:nvSpPr>
            <p:spPr bwMode="auto">
              <a:xfrm>
                <a:off x="6027681" y="2023240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j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21530" name="TextBox 12"/>
              <p:cNvSpPr txBox="1">
                <a:spLocks noChangeArrowheads="1"/>
              </p:cNvSpPr>
              <p:nvPr/>
            </p:nvSpPr>
            <p:spPr bwMode="auto">
              <a:xfrm>
                <a:off x="6295695" y="2196661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>
                    <a:latin typeface="Calibri" pitchFamily="34" charset="0"/>
                  </a:rPr>
                  <a:t>20</a:t>
                </a:r>
                <a:endParaRPr lang="en-SG" sz="1600" dirty="0">
                  <a:latin typeface="Calibri" pitchFamily="34" charset="0"/>
                </a:endParaRPr>
              </a:p>
            </p:txBody>
          </p:sp>
        </p:grpSp>
        <p:grpSp>
          <p:nvGrpSpPr>
            <p:cNvPr id="21526" name="Group 15"/>
            <p:cNvGrpSpPr>
              <a:grpSpLocks/>
            </p:cNvGrpSpPr>
            <p:nvPr/>
          </p:nvGrpSpPr>
          <p:grpSpPr bwMode="auto">
            <a:xfrm>
              <a:off x="7156524" y="4808538"/>
              <a:ext cx="798756" cy="511175"/>
              <a:chOff x="6027681" y="2023240"/>
              <a:chExt cx="798787" cy="511975"/>
            </a:xfrm>
          </p:grpSpPr>
          <p:sp>
            <p:nvSpPr>
              <p:cNvPr id="21527" name="TextBox 16"/>
              <p:cNvSpPr txBox="1">
                <a:spLocks noChangeArrowheads="1"/>
              </p:cNvSpPr>
              <p:nvPr/>
            </p:nvSpPr>
            <p:spPr bwMode="auto">
              <a:xfrm>
                <a:off x="6027681" y="2023240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p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14" name="TextBox 17"/>
              <p:cNvSpPr txBox="1">
                <a:spLocks noChangeArrowheads="1"/>
              </p:cNvSpPr>
              <p:nvPr/>
            </p:nvSpPr>
            <p:spPr bwMode="auto">
              <a:xfrm>
                <a:off x="6295954" y="2196379"/>
                <a:ext cx="529904" cy="338836"/>
              </a:xfrm>
              <a:prstGeom prst="rect">
                <a:avLst/>
              </a:prstGeom>
              <a:solidFill>
                <a:schemeClr val="accent1">
                  <a:lumMod val="9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SG" sz="1600" dirty="0">
                  <a:latin typeface="Calibri" pitchFamily="34" charset="0"/>
                  <a:cs typeface="Arial" pitchFamily="34" charset="0"/>
                </a:endParaRPr>
              </a:p>
            </p:txBody>
          </p:sp>
        </p:grpSp>
      </p:grp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rot="16200000" flipV="1">
            <a:off x="7287419" y="2497931"/>
            <a:ext cx="407988" cy="282575"/>
          </a:xfrm>
          <a:prstGeom prst="straightConnector1">
            <a:avLst/>
          </a:prstGeom>
          <a:noFill/>
          <a:ln w="19050" cap="sq" algn="ctr">
            <a:solidFill>
              <a:srgbClr val="0000FF"/>
            </a:solidFill>
            <a:round/>
            <a:headEnd/>
            <a:tailEnd type="triangle" w="med" len="med"/>
          </a:ln>
        </p:spPr>
      </p:cxnSp>
      <p:sp>
        <p:nvSpPr>
          <p:cNvPr id="20" name="TextBox 19"/>
          <p:cNvSpPr txBox="1"/>
          <p:nvPr/>
        </p:nvSpPr>
        <p:spPr>
          <a:xfrm>
            <a:off x="765175" y="4535488"/>
            <a:ext cx="5886450" cy="3683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 = &amp;j; </a:t>
            </a: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p now stores the address of variable j</a:t>
            </a:r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6904038" y="1784350"/>
            <a:ext cx="633412" cy="547688"/>
            <a:chOff x="6903720" y="1785098"/>
            <a:chExt cx="633680" cy="546622"/>
          </a:xfrm>
        </p:grpSpPr>
        <p:cxnSp>
          <p:nvCxnSpPr>
            <p:cNvPr id="21522" name="Straight Connector 21"/>
            <p:cNvCxnSpPr>
              <a:cxnSpLocks noChangeShapeType="1"/>
            </p:cNvCxnSpPr>
            <p:nvPr/>
          </p:nvCxnSpPr>
          <p:spPr bwMode="auto">
            <a:xfrm rot="10800000" flipV="1">
              <a:off x="6903720" y="2137410"/>
              <a:ext cx="297180" cy="194310"/>
            </a:xfrm>
            <a:prstGeom prst="lin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1523" name="TextBox 12"/>
            <p:cNvSpPr txBox="1">
              <a:spLocks noChangeArrowheads="1"/>
            </p:cNvSpPr>
            <p:nvPr/>
          </p:nvSpPr>
          <p:spPr bwMode="auto">
            <a:xfrm>
              <a:off x="7006648" y="1785098"/>
              <a:ext cx="530752" cy="33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latin typeface="Calibri" pitchFamily="34" charset="0"/>
                </a:rPr>
                <a:t>12</a:t>
              </a:r>
              <a:endParaRPr lang="en-SG" sz="1600">
                <a:latin typeface="Calibri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765175" y="5099050"/>
            <a:ext cx="6710363" cy="36988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*p =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value of *p (which is j now) becomes 12</a:t>
            </a:r>
          </a:p>
        </p:txBody>
      </p:sp>
      <p:cxnSp>
        <p:nvCxnSpPr>
          <p:cNvPr id="26" name="Straight Arrow Connector 25"/>
          <p:cNvCxnSpPr>
            <a:cxnSpLocks noChangeShapeType="1"/>
          </p:cNvCxnSpPr>
          <p:nvPr/>
        </p:nvCxnSpPr>
        <p:spPr bwMode="auto">
          <a:xfrm rot="16200000" flipV="1">
            <a:off x="7271367" y="2496521"/>
            <a:ext cx="396875" cy="258762"/>
          </a:xfrm>
          <a:prstGeom prst="straightConnector1">
            <a:avLst/>
          </a:prstGeom>
          <a:noFill/>
          <a:ln w="63500" cap="sq" algn="ctr">
            <a:solidFill>
              <a:schemeClr val="bg1"/>
            </a:solidFill>
            <a:round/>
            <a:headEnd/>
            <a:tailEnd type="triangle" w="med" len="med"/>
          </a:ln>
        </p:spPr>
      </p:cxnSp>
      <p:cxnSp>
        <p:nvCxnSpPr>
          <p:cNvPr id="27" name="Straight Arrow Connector 26"/>
          <p:cNvCxnSpPr>
            <a:cxnSpLocks noChangeShapeType="1"/>
          </p:cNvCxnSpPr>
          <p:nvPr/>
        </p:nvCxnSpPr>
        <p:spPr bwMode="auto">
          <a:xfrm rot="5400000" flipH="1" flipV="1">
            <a:off x="7759701" y="2474912"/>
            <a:ext cx="406400" cy="288925"/>
          </a:xfrm>
          <a:prstGeom prst="straightConnector1">
            <a:avLst/>
          </a:prstGeom>
          <a:noFill/>
          <a:ln w="19050" cap="sq" algn="ctr">
            <a:solidFill>
              <a:srgbClr val="0000FF"/>
            </a:solidFill>
            <a:round/>
            <a:headEnd/>
            <a:tailEnd type="triangle" w="med" len="med"/>
          </a:ln>
        </p:spPr>
      </p:cxnSp>
      <p:grpSp>
        <p:nvGrpSpPr>
          <p:cNvPr id="9" name="Group 33"/>
          <p:cNvGrpSpPr>
            <a:grpSpLocks/>
          </p:cNvGrpSpPr>
          <p:nvPr/>
        </p:nvGrpSpPr>
        <p:grpSpPr bwMode="auto">
          <a:xfrm>
            <a:off x="8142288" y="1789113"/>
            <a:ext cx="633412" cy="546100"/>
            <a:chOff x="6903720" y="1785098"/>
            <a:chExt cx="633680" cy="546622"/>
          </a:xfrm>
        </p:grpSpPr>
        <p:cxnSp>
          <p:nvCxnSpPr>
            <p:cNvPr id="21520" name="Straight Connector 34"/>
            <p:cNvCxnSpPr>
              <a:cxnSpLocks noChangeShapeType="1"/>
            </p:cNvCxnSpPr>
            <p:nvPr/>
          </p:nvCxnSpPr>
          <p:spPr bwMode="auto">
            <a:xfrm rot="10800000" flipV="1">
              <a:off x="6903720" y="2137410"/>
              <a:ext cx="297180" cy="194310"/>
            </a:xfrm>
            <a:prstGeom prst="lin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1521" name="TextBox 12"/>
            <p:cNvSpPr txBox="1">
              <a:spLocks noChangeArrowheads="1"/>
            </p:cNvSpPr>
            <p:nvPr/>
          </p:nvSpPr>
          <p:spPr bwMode="auto">
            <a:xfrm>
              <a:off x="7006648" y="1785098"/>
              <a:ext cx="530752" cy="33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dirty="0">
                  <a:latin typeface="Calibri" pitchFamily="34" charset="0"/>
                </a:rPr>
                <a:t>12</a:t>
              </a:r>
              <a:endParaRPr lang="en-SG" sz="1600" dirty="0">
                <a:latin typeface="Calibri" pitchFamily="34" charset="0"/>
              </a:endParaRPr>
            </a:p>
          </p:txBody>
        </p:sp>
      </p:grp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457200" y="386860"/>
            <a:ext cx="8229600" cy="808894"/>
          </a:xfrm>
        </p:spPr>
        <p:txBody>
          <a:bodyPr/>
          <a:lstStyle/>
          <a:p>
            <a:r>
              <a:rPr lang="en-GB" dirty="0"/>
              <a:t>2. Pointer Variables </a:t>
            </a:r>
            <a:r>
              <a:rPr lang="en-GB" dirty="0" smtClean="0"/>
              <a:t>(2/5)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1665"/>
          </a:xfrm>
        </p:spPr>
        <p:txBody>
          <a:bodyPr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Example (cont</a:t>
            </a:r>
            <a:r>
              <a:rPr lang="en-GB" dirty="0" smtClean="0">
                <a:solidFill>
                  <a:schemeClr val="tx1"/>
                </a:solidFill>
              </a:rPr>
              <a:t>.):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1478845" y="5841647"/>
            <a:ext cx="55065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After </a:t>
            </a:r>
            <a:r>
              <a:rPr lang="en-US" dirty="0">
                <a:solidFill>
                  <a:srgbClr val="FF0000"/>
                </a:solidFill>
              </a:rPr>
              <a:t>address </a:t>
            </a:r>
            <a:r>
              <a:rPr lang="en-US" dirty="0" smtClean="0">
                <a:solidFill>
                  <a:srgbClr val="FF0000"/>
                </a:solidFill>
              </a:rPr>
              <a:t>assignment,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is equivalent to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Week6 - </a:t>
            </a:r>
            <a:fld id="{D49BE81B-3DA1-4D29-AC5A-6FBE662ADA16}" type="slidenum">
              <a:rPr lang="en-US" sz="1000"/>
              <a:pPr algn="r" eaLnBrk="1" hangingPunct="1"/>
              <a:t>5</a:t>
            </a:fld>
            <a:endParaRPr lang="en-US" sz="1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0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1255" y="1801626"/>
            <a:ext cx="4025432" cy="3785652"/>
          </a:xfrm>
          <a:prstGeom prst="rect">
            <a:avLst/>
          </a:prstGeom>
          <a:ln w="9525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defRPr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main(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a, *b;</a:t>
            </a:r>
          </a:p>
          <a:p>
            <a:pPr>
              <a:defRPr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b = &amp;a;</a:t>
            </a:r>
          </a:p>
          <a:p>
            <a:pPr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*b =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12.34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%f\n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a);</a:t>
            </a:r>
          </a:p>
          <a:p>
            <a:pPr>
              <a:defRPr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68889" y="2007346"/>
            <a:ext cx="2731911" cy="400110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20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Q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: What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is the output?</a:t>
            </a:r>
            <a:endParaRPr lang="en-SG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68889" y="2854678"/>
            <a:ext cx="4079568" cy="707886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20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Q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: What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is the output if the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statement is changed to:</a:t>
            </a:r>
            <a:endParaRPr lang="en-SG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40306" y="3684079"/>
            <a:ext cx="3115235" cy="369332"/>
          </a:xfrm>
          <a:prstGeom prst="rect">
            <a:avLst/>
          </a:prstGeom>
          <a:solidFill>
            <a:schemeClr val="bg1"/>
          </a:solidFill>
          <a:ln w="9525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%f\n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*b);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40306" y="4562619"/>
            <a:ext cx="3115235" cy="369332"/>
          </a:xfrm>
          <a:prstGeom prst="rect">
            <a:avLst/>
          </a:prstGeom>
          <a:solidFill>
            <a:schemeClr val="bg1"/>
          </a:solidFill>
          <a:ln w="9525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%f\n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b);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40306" y="5347031"/>
            <a:ext cx="3115235" cy="369332"/>
          </a:xfrm>
          <a:prstGeom prst="rect">
            <a:avLst/>
          </a:prstGeom>
          <a:solidFill>
            <a:schemeClr val="bg1"/>
          </a:solidFill>
          <a:ln w="9525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%f\n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*a);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09295" y="2274856"/>
            <a:ext cx="1399485" cy="338554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sz="1600" dirty="0">
                <a:solidFill>
                  <a:srgbClr val="9933FF"/>
                </a:solidFill>
              </a:rPr>
              <a:t>12.340000</a:t>
            </a:r>
            <a:endParaRPr lang="en-SG" sz="1600" dirty="0">
              <a:solidFill>
                <a:srgbClr val="9933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39000" y="3944055"/>
            <a:ext cx="1306689" cy="338554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600"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>
                <a:solidFill>
                  <a:srgbClr val="9933FF"/>
                </a:solidFill>
              </a:rPr>
              <a:t>12.340000</a:t>
            </a:r>
            <a:endParaRPr lang="en-SG" dirty="0">
              <a:solidFill>
                <a:srgbClr val="9933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39001" y="4809150"/>
            <a:ext cx="1306688" cy="338554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600"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>
                <a:solidFill>
                  <a:srgbClr val="9933FF"/>
                </a:solidFill>
              </a:rPr>
              <a:t>??</a:t>
            </a:r>
            <a:endParaRPr lang="en-SG" dirty="0">
              <a:solidFill>
                <a:srgbClr val="9933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39001" y="5620456"/>
            <a:ext cx="1306688" cy="338554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600"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>
                <a:solidFill>
                  <a:srgbClr val="9933FF"/>
                </a:solidFill>
              </a:rPr>
              <a:t>Error</a:t>
            </a:r>
            <a:endParaRPr lang="en-SG" dirty="0">
              <a:solidFill>
                <a:srgbClr val="9933FF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992659" y="942065"/>
            <a:ext cx="1406671" cy="1217976"/>
            <a:chOff x="2749402" y="4966924"/>
            <a:chExt cx="1406671" cy="1217976"/>
          </a:xfrm>
        </p:grpSpPr>
        <p:grpSp>
          <p:nvGrpSpPr>
            <p:cNvPr id="19" name="Group 14"/>
            <p:cNvGrpSpPr>
              <a:grpSpLocks/>
            </p:cNvGrpSpPr>
            <p:nvPr/>
          </p:nvGrpSpPr>
          <p:grpSpPr bwMode="auto">
            <a:xfrm>
              <a:off x="2952068" y="4966924"/>
              <a:ext cx="1204005" cy="511834"/>
              <a:chOff x="5623191" y="2083249"/>
              <a:chExt cx="1203276" cy="512253"/>
            </a:xfrm>
          </p:grpSpPr>
          <p:sp>
            <p:nvSpPr>
              <p:cNvPr id="23" name="TextBox 11"/>
              <p:cNvSpPr txBox="1">
                <a:spLocks noChangeArrowheads="1"/>
              </p:cNvSpPr>
              <p:nvPr/>
            </p:nvSpPr>
            <p:spPr bwMode="auto">
              <a:xfrm>
                <a:off x="5623191" y="2083249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 dirty="0" smtClean="0">
                    <a:latin typeface="Calibri" pitchFamily="34" charset="0"/>
                  </a:rPr>
                  <a:t>a</a:t>
                </a:r>
                <a:endParaRPr lang="en-SG" sz="1600" dirty="0">
                  <a:latin typeface="Calibri" pitchFamily="34" charset="0"/>
                </a:endParaRPr>
              </a:p>
            </p:txBody>
          </p:sp>
          <p:sp>
            <p:nvSpPr>
              <p:cNvPr id="24" name="TextBox 12"/>
              <p:cNvSpPr txBox="1">
                <a:spLocks noChangeArrowheads="1"/>
              </p:cNvSpPr>
              <p:nvPr/>
            </p:nvSpPr>
            <p:spPr bwMode="auto">
              <a:xfrm>
                <a:off x="5877821" y="2256671"/>
                <a:ext cx="948646" cy="338831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endParaRPr lang="en-SG" sz="1600" dirty="0">
                  <a:latin typeface="Calibri" pitchFamily="34" charset="0"/>
                </a:endParaRPr>
              </a:p>
            </p:txBody>
          </p:sp>
        </p:grpSp>
        <p:grpSp>
          <p:nvGrpSpPr>
            <p:cNvPr id="20" name="Group 15"/>
            <p:cNvGrpSpPr>
              <a:grpSpLocks/>
            </p:cNvGrpSpPr>
            <p:nvPr/>
          </p:nvGrpSpPr>
          <p:grpSpPr bwMode="auto">
            <a:xfrm>
              <a:off x="2749402" y="5673344"/>
              <a:ext cx="798661" cy="511556"/>
              <a:chOff x="6027681" y="2023240"/>
              <a:chExt cx="798177" cy="511975"/>
            </a:xfrm>
          </p:grpSpPr>
          <p:sp>
            <p:nvSpPr>
              <p:cNvPr id="21" name="TextBox 16"/>
              <p:cNvSpPr txBox="1">
                <a:spLocks noChangeArrowheads="1"/>
              </p:cNvSpPr>
              <p:nvPr/>
            </p:nvSpPr>
            <p:spPr bwMode="auto">
              <a:xfrm>
                <a:off x="6027681" y="2023240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 dirty="0" smtClean="0">
                    <a:latin typeface="Calibri" pitchFamily="34" charset="0"/>
                  </a:rPr>
                  <a:t>b</a:t>
                </a:r>
                <a:endParaRPr lang="en-SG" sz="1600" dirty="0">
                  <a:latin typeface="Calibri" pitchFamily="34" charset="0"/>
                </a:endParaRPr>
              </a:p>
            </p:txBody>
          </p:sp>
          <p:sp>
            <p:nvSpPr>
              <p:cNvPr id="22" name="TextBox 17"/>
              <p:cNvSpPr txBox="1">
                <a:spLocks noChangeArrowheads="1"/>
              </p:cNvSpPr>
              <p:nvPr/>
            </p:nvSpPr>
            <p:spPr bwMode="auto">
              <a:xfrm>
                <a:off x="6295954" y="2196801"/>
                <a:ext cx="529904" cy="338414"/>
              </a:xfrm>
              <a:prstGeom prst="rect">
                <a:avLst/>
              </a:prstGeom>
              <a:solidFill>
                <a:schemeClr val="accent1">
                  <a:lumMod val="9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SG" sz="1600" dirty="0">
                  <a:latin typeface="Calibri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27" name="Straight Arrow Connector 26"/>
            <p:cNvCxnSpPr>
              <a:cxnSpLocks noChangeShapeType="1"/>
            </p:cNvCxnSpPr>
            <p:nvPr/>
          </p:nvCxnSpPr>
          <p:spPr bwMode="auto">
            <a:xfrm rot="5400000" flipH="1" flipV="1">
              <a:off x="3244850" y="5530850"/>
              <a:ext cx="520700" cy="431800"/>
            </a:xfrm>
            <a:prstGeom prst="straightConnector1">
              <a:avLst/>
            </a:prstGeom>
            <a:noFill/>
            <a:ln w="19050" cap="sq" algn="ctr">
              <a:solidFill>
                <a:srgbClr val="0000FF"/>
              </a:solidFill>
              <a:round/>
              <a:headEnd/>
              <a:tailEnd type="triangle" w="med" len="med"/>
            </a:ln>
          </p:spPr>
        </p:cxnSp>
      </p:grpSp>
      <p:sp>
        <p:nvSpPr>
          <p:cNvPr id="25" name="TextBox 12"/>
          <p:cNvSpPr txBox="1">
            <a:spLocks noChangeArrowheads="1"/>
          </p:cNvSpPr>
          <p:nvPr/>
        </p:nvSpPr>
        <p:spPr bwMode="auto">
          <a:xfrm>
            <a:off x="7608780" y="1123839"/>
            <a:ext cx="700237" cy="337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latin typeface="Calibri" pitchFamily="34" charset="0"/>
              </a:rPr>
              <a:t>12.34</a:t>
            </a:r>
            <a:endParaRPr lang="en-SG" sz="1600" dirty="0">
              <a:latin typeface="Calibri" pitchFamily="34" charset="0"/>
            </a:endParaRPr>
          </a:p>
        </p:txBody>
      </p:sp>
      <p:sp>
        <p:nvSpPr>
          <p:cNvPr id="31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457200" y="386860"/>
            <a:ext cx="8229600" cy="808894"/>
          </a:xfrm>
        </p:spPr>
        <p:txBody>
          <a:bodyPr/>
          <a:lstStyle/>
          <a:p>
            <a:r>
              <a:rPr lang="en-GB" dirty="0"/>
              <a:t>2. Pointer Variables </a:t>
            </a:r>
            <a:r>
              <a:rPr lang="en-GB" dirty="0" smtClean="0"/>
              <a:t>(3/5)</a:t>
            </a:r>
            <a:endParaRPr lang="en-SG" dirty="0"/>
          </a:p>
        </p:txBody>
      </p:sp>
      <p:sp>
        <p:nvSpPr>
          <p:cNvPr id="33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Week6 - </a:t>
            </a:r>
            <a:fld id="{D49BE81B-3DA1-4D29-AC5A-6FBE662ADA16}" type="slidenum">
              <a:rPr lang="en-US" sz="1000"/>
              <a:pPr algn="r" eaLnBrk="1" hangingPunct="1"/>
              <a:t>6</a:t>
            </a:fld>
            <a:endParaRPr lang="en-US" sz="1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modules\CS1020_10s2\lecture\mine\lecture8\question_ma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518" y="1427138"/>
            <a:ext cx="1316388" cy="103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6610194" y="2343003"/>
            <a:ext cx="971698" cy="698500"/>
            <a:chOff x="6168200" y="3455233"/>
            <a:chExt cx="971698" cy="698500"/>
          </a:xfrm>
        </p:grpSpPr>
        <p:grpSp>
          <p:nvGrpSpPr>
            <p:cNvPr id="19" name="Group 15"/>
            <p:cNvGrpSpPr>
              <a:grpSpLocks/>
            </p:cNvGrpSpPr>
            <p:nvPr/>
          </p:nvGrpSpPr>
          <p:grpSpPr bwMode="auto">
            <a:xfrm>
              <a:off x="6168200" y="3642177"/>
              <a:ext cx="798661" cy="511556"/>
              <a:chOff x="6027681" y="2023240"/>
              <a:chExt cx="798177" cy="511975"/>
            </a:xfrm>
          </p:grpSpPr>
          <p:sp>
            <p:nvSpPr>
              <p:cNvPr id="21" name="TextBox 16"/>
              <p:cNvSpPr txBox="1">
                <a:spLocks noChangeArrowheads="1"/>
              </p:cNvSpPr>
              <p:nvPr/>
            </p:nvSpPr>
            <p:spPr bwMode="auto">
              <a:xfrm>
                <a:off x="6027681" y="2023240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 dirty="0" smtClean="0">
                    <a:latin typeface="Calibri" pitchFamily="34" charset="0"/>
                  </a:rPr>
                  <a:t>n</a:t>
                </a:r>
                <a:endParaRPr lang="en-SG" sz="1600" dirty="0">
                  <a:latin typeface="Calibri" pitchFamily="34" charset="0"/>
                </a:endParaRPr>
              </a:p>
            </p:txBody>
          </p:sp>
          <p:sp>
            <p:nvSpPr>
              <p:cNvPr id="22" name="TextBox 17"/>
              <p:cNvSpPr txBox="1">
                <a:spLocks noChangeArrowheads="1"/>
              </p:cNvSpPr>
              <p:nvPr/>
            </p:nvSpPr>
            <p:spPr bwMode="auto">
              <a:xfrm>
                <a:off x="6295954" y="2196801"/>
                <a:ext cx="529904" cy="338414"/>
              </a:xfrm>
              <a:prstGeom prst="rect">
                <a:avLst/>
              </a:prstGeom>
              <a:solidFill>
                <a:schemeClr val="accent1">
                  <a:lumMod val="9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SG" sz="1600" dirty="0">
                  <a:latin typeface="Calibri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20" name="Straight Arrow Connector 19"/>
            <p:cNvCxnSpPr>
              <a:cxnSpLocks noChangeShapeType="1"/>
            </p:cNvCxnSpPr>
            <p:nvPr/>
          </p:nvCxnSpPr>
          <p:spPr bwMode="auto">
            <a:xfrm rot="5400000" flipH="1" flipV="1">
              <a:off x="6663648" y="3499683"/>
              <a:ext cx="520700" cy="431800"/>
            </a:xfrm>
            <a:prstGeom prst="straightConnector1">
              <a:avLst/>
            </a:prstGeom>
            <a:noFill/>
            <a:ln w="19050" cap="sq" algn="ctr">
              <a:solidFill>
                <a:srgbClr val="0000FF"/>
              </a:solidFill>
              <a:round/>
              <a:headEnd/>
              <a:tailEnd type="triangle" w="med" len="med"/>
            </a:ln>
          </p:spPr>
        </p:cxnSp>
      </p:grpSp>
      <p:sp>
        <p:nvSpPr>
          <p:cNvPr id="27" name="TextBox 26"/>
          <p:cNvSpPr txBox="1"/>
          <p:nvPr/>
        </p:nvSpPr>
        <p:spPr>
          <a:xfrm>
            <a:off x="4850524" y="3404889"/>
            <a:ext cx="3417732" cy="1400383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60363" indent="-360363">
              <a:spcAft>
                <a:spcPts val="600"/>
              </a:spcAft>
              <a:buFont typeface="Wingdings" pitchFamily="2" charset="2"/>
              <a:buChar char="§"/>
              <a:tabLst>
                <a:tab pos="360363" algn="l"/>
              </a:tabLst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Where the pointer </a:t>
            </a:r>
            <a:r>
              <a:rPr lang="en-US" sz="2000" i="1" dirty="0" smtClean="0">
                <a:solidFill>
                  <a:srgbClr val="CC0000"/>
                </a:solidFill>
                <a:latin typeface="Calibri" pitchFamily="34" charset="0"/>
                <a:cs typeface="Calibri" pitchFamily="34" charset="0"/>
              </a:rPr>
              <a:t>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is pointing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to?</a:t>
            </a:r>
          </a:p>
          <a:p>
            <a:pPr marL="360363" indent="-360363">
              <a:buFont typeface="Wingdings" pitchFamily="2" charset="2"/>
              <a:buChar char="§"/>
              <a:tabLst>
                <a:tab pos="360363" algn="l"/>
              </a:tabLst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Result: Segmentation Fault (core dumped)</a:t>
            </a:r>
            <a:endParaRPr lang="en-SG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386860"/>
            <a:ext cx="8229600" cy="808894"/>
          </a:xfrm>
        </p:spPr>
        <p:txBody>
          <a:bodyPr/>
          <a:lstStyle/>
          <a:p>
            <a:r>
              <a:rPr lang="en-GB" dirty="0"/>
              <a:t>2. Pointer Variables </a:t>
            </a:r>
            <a:r>
              <a:rPr lang="en-GB" dirty="0" smtClean="0"/>
              <a:t>(4/5)</a:t>
            </a:r>
            <a:endParaRPr lang="en-SG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457200" y="5029236"/>
            <a:ext cx="82296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SG" dirty="0">
                <a:solidFill>
                  <a:schemeClr val="tx1"/>
                </a:solidFill>
              </a:rPr>
              <a:t>A </a:t>
            </a:r>
            <a:r>
              <a:rPr lang="en-SG" dirty="0"/>
              <a:t>pointer variable </a:t>
            </a:r>
            <a:r>
              <a:rPr lang="en-SG" dirty="0">
                <a:solidFill>
                  <a:schemeClr val="tx1"/>
                </a:solidFill>
              </a:rPr>
              <a:t>is capable of pointing to a variable</a:t>
            </a:r>
            <a:r>
              <a:rPr lang="en-SG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SG" dirty="0">
                <a:solidFill>
                  <a:schemeClr val="tx1"/>
                </a:solidFill>
              </a:rPr>
              <a:t>Without assigning address, a pointer points to nowhere.</a:t>
            </a:r>
          </a:p>
        </p:txBody>
      </p:sp>
      <p:sp>
        <p:nvSpPr>
          <p:cNvPr id="28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Week6 - </a:t>
            </a:r>
            <a:fld id="{D49BE81B-3DA1-4D29-AC5A-6FBE662ADA16}" type="slidenum">
              <a:rPr lang="en-US" sz="1000"/>
              <a:pPr algn="r" eaLnBrk="1" hangingPunct="1"/>
              <a:t>7</a:t>
            </a:fld>
            <a:endParaRPr lang="en-US" sz="1000" dirty="0"/>
          </a:p>
        </p:txBody>
      </p:sp>
      <p:grpSp>
        <p:nvGrpSpPr>
          <p:cNvPr id="2" name="Group 1"/>
          <p:cNvGrpSpPr/>
          <p:nvPr/>
        </p:nvGrpSpPr>
        <p:grpSpPr>
          <a:xfrm>
            <a:off x="676723" y="1575846"/>
            <a:ext cx="3804966" cy="3416320"/>
            <a:chOff x="676723" y="1575846"/>
            <a:chExt cx="3804966" cy="3416320"/>
          </a:xfrm>
        </p:grpSpPr>
        <p:sp>
          <p:nvSpPr>
            <p:cNvPr id="6" name="TextBox 5"/>
            <p:cNvSpPr txBox="1"/>
            <p:nvPr/>
          </p:nvSpPr>
          <p:spPr>
            <a:xfrm>
              <a:off x="676723" y="1575846"/>
              <a:ext cx="3804966" cy="3416320"/>
            </a:xfrm>
            <a:prstGeom prst="rect">
              <a:avLst/>
            </a:prstGeom>
            <a:ln w="9525"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b="1" dirty="0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#include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defRPr/>
              </a:pPr>
              <a:endPara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 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main(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 </a:t>
              </a: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>
                <a:defRPr/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 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*n;</a:t>
              </a:r>
            </a:p>
            <a:p>
              <a:pPr>
                <a:defRPr/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compilation warning</a:t>
              </a:r>
            </a:p>
            <a:p>
              <a:pPr>
                <a:defRPr/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   *n =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123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endParaRPr lang="en-US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, *n);</a:t>
              </a:r>
            </a:p>
            <a:p>
              <a:pPr>
                <a:defRPr/>
              </a:pPr>
              <a:endParaRPr lang="en-US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;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737930" y="4730556"/>
              <a:ext cx="1742785" cy="26161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100" dirty="0" smtClean="0"/>
                <a:t>Week6_CommonErrorr.c</a:t>
              </a:r>
              <a:endParaRPr lang="en-SG" sz="11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680178" y="1826722"/>
            <a:ext cx="3099955" cy="400110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20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Q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: What’s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wrong with this?</a:t>
            </a:r>
            <a:endParaRPr lang="en-SG" sz="2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6" grpId="0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28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Week6 - </a:t>
            </a:r>
            <a:fld id="{D49BE81B-3DA1-4D29-AC5A-6FBE662ADA16}" type="slidenum">
              <a:rPr lang="en-US" sz="1000"/>
              <a:pPr algn="r" eaLnBrk="1" hangingPunct="1"/>
              <a:t>8</a:t>
            </a:fld>
            <a:endParaRPr lang="en-US" sz="1000" dirty="0"/>
          </a:p>
        </p:txBody>
      </p:sp>
      <p:grpSp>
        <p:nvGrpSpPr>
          <p:cNvPr id="2" name="Group 1"/>
          <p:cNvGrpSpPr/>
          <p:nvPr/>
        </p:nvGrpSpPr>
        <p:grpSpPr>
          <a:xfrm>
            <a:off x="1026680" y="2208030"/>
            <a:ext cx="7552881" cy="4524315"/>
            <a:chOff x="868634" y="2275764"/>
            <a:chExt cx="7552881" cy="4524315"/>
          </a:xfrm>
        </p:grpSpPr>
        <p:sp>
          <p:nvSpPr>
            <p:cNvPr id="6" name="TextBox 5"/>
            <p:cNvSpPr txBox="1"/>
            <p:nvPr/>
          </p:nvSpPr>
          <p:spPr>
            <a:xfrm>
              <a:off x="868634" y="2275764"/>
              <a:ext cx="7552875" cy="4524315"/>
            </a:xfrm>
            <a:prstGeom prst="rect">
              <a:avLst/>
            </a:prstGeom>
            <a:ln w="9525"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600" b="1" dirty="0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#include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endPara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 </a:t>
              </a:r>
            </a:p>
            <a:p>
              <a:pPr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*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n;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n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NULL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... Code for processing</a:t>
              </a:r>
            </a:p>
            <a:p>
              <a:pPr>
                <a:defRPr/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(n !=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NULL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defRPr/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       *n =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123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(n !=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NULL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   printf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*n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defRPr/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</a:t>
              </a:r>
            </a:p>
            <a:p>
              <a:pPr>
                <a:defRPr/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"Pointer n is standing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alone!</a:t>
              </a:r>
              <a:r>
                <a:rPr lang="en-SG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</a:t>
              </a:r>
              <a:r>
                <a:rPr lang="en-SG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defRPr/>
              </a:pP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801933" y="2281407"/>
              <a:ext cx="1619582" cy="26161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100" dirty="0" smtClean="0"/>
                <a:t>Week6_NULLPointer.c</a:t>
              </a:r>
              <a:endParaRPr lang="en-SG" sz="1100" dirty="0"/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386860"/>
            <a:ext cx="8229600" cy="808894"/>
          </a:xfrm>
        </p:spPr>
        <p:txBody>
          <a:bodyPr/>
          <a:lstStyle/>
          <a:p>
            <a:r>
              <a:rPr lang="en-GB" dirty="0"/>
              <a:t>2. Pointer Variables </a:t>
            </a:r>
            <a:r>
              <a:rPr lang="en-GB" dirty="0" smtClean="0"/>
              <a:t>(5/5)</a:t>
            </a:r>
            <a:endParaRPr lang="en-SG" dirty="0"/>
          </a:p>
        </p:txBody>
      </p:sp>
      <p:sp>
        <p:nvSpPr>
          <p:cNvPr id="24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830997"/>
          </a:xfrm>
        </p:spPr>
        <p:txBody>
          <a:bodyPr>
            <a:spAutoFit/>
          </a:bodyPr>
          <a:lstStyle/>
          <a:p>
            <a:r>
              <a:rPr lang="en-SG" dirty="0" smtClean="0">
                <a:solidFill>
                  <a:schemeClr val="tx1"/>
                </a:solidFill>
              </a:rPr>
              <a:t>A good habit is to assign </a:t>
            </a:r>
            <a:r>
              <a:rPr lang="en-SG" dirty="0" smtClean="0">
                <a:solidFill>
                  <a:srgbClr val="006600"/>
                </a:solidFill>
              </a:rPr>
              <a:t>NULL</a:t>
            </a:r>
            <a:r>
              <a:rPr lang="en-SG" dirty="0" smtClean="0"/>
              <a:t> </a:t>
            </a:r>
            <a:r>
              <a:rPr lang="en-SG" dirty="0" smtClean="0">
                <a:solidFill>
                  <a:schemeClr val="tx1"/>
                </a:solidFill>
              </a:rPr>
              <a:t>value</a:t>
            </a:r>
            <a:r>
              <a:rPr lang="en-SG" dirty="0" smtClean="0"/>
              <a:t> </a:t>
            </a:r>
            <a:r>
              <a:rPr lang="en-SG" dirty="0" smtClean="0">
                <a:solidFill>
                  <a:schemeClr val="tx1"/>
                </a:solidFill>
              </a:rPr>
              <a:t>to a pointer when it is not pointing to anywhere.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6" name="Line Callout 2 (Border and Accent Bar) 25"/>
          <p:cNvSpPr/>
          <p:nvPr/>
        </p:nvSpPr>
        <p:spPr bwMode="auto">
          <a:xfrm>
            <a:off x="4965161" y="3889566"/>
            <a:ext cx="3095105" cy="1015663"/>
          </a:xfrm>
          <a:prstGeom prst="accentBorderCallout2">
            <a:avLst>
              <a:gd name="adj1" fmla="val 46344"/>
              <a:gd name="adj2" fmla="val -4473"/>
              <a:gd name="adj3" fmla="val 48633"/>
              <a:gd name="adj4" fmla="val -27221"/>
              <a:gd name="adj5" fmla="val 50342"/>
              <a:gd name="adj6" fmla="val -48192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make sure pointer is pointing to a memory slot before storing values into it</a:t>
            </a:r>
            <a:endParaRPr lang="en-SG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7530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056495"/>
          </a:xfrm>
        </p:spPr>
        <p:txBody>
          <a:bodyPr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Download the following two programs:</a:t>
            </a: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SG" sz="2800" dirty="0" smtClean="0">
                <a:solidFill>
                  <a:srgbClr val="C00000"/>
                </a:solidFill>
              </a:rPr>
              <a:t>Hand </a:t>
            </a:r>
            <a:r>
              <a:rPr lang="en-SG" sz="2800" dirty="0">
                <a:solidFill>
                  <a:srgbClr val="C00000"/>
                </a:solidFill>
              </a:rPr>
              <a:t>trace </a:t>
            </a:r>
            <a:r>
              <a:rPr lang="en-SG" sz="2800" dirty="0" smtClean="0">
                <a:solidFill>
                  <a:schemeClr val="tx1"/>
                </a:solidFill>
              </a:rPr>
              <a:t>them and </a:t>
            </a:r>
            <a:r>
              <a:rPr lang="en-SG" sz="2800" dirty="0">
                <a:solidFill>
                  <a:schemeClr val="tx1"/>
                </a:solidFill>
              </a:rPr>
              <a:t>write </a:t>
            </a:r>
            <a:r>
              <a:rPr lang="en-SG" sz="2800" dirty="0" smtClean="0">
                <a:solidFill>
                  <a:schemeClr val="tx1"/>
                </a:solidFill>
              </a:rPr>
              <a:t>down the outputs.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SG" sz="2800" dirty="0" smtClean="0">
                <a:solidFill>
                  <a:schemeClr val="tx1"/>
                </a:solidFill>
              </a:rPr>
              <a:t>Then verify </a:t>
            </a:r>
            <a:r>
              <a:rPr lang="en-SG" sz="2800" dirty="0">
                <a:solidFill>
                  <a:schemeClr val="tx1"/>
                </a:solidFill>
              </a:rPr>
              <a:t>your answers by running the </a:t>
            </a:r>
            <a:r>
              <a:rPr lang="en-SG" sz="2800" dirty="0" smtClean="0">
                <a:solidFill>
                  <a:schemeClr val="tx1"/>
                </a:solidFill>
              </a:rPr>
              <a:t>programs.</a:t>
            </a:r>
            <a:endParaRPr lang="en-SG" sz="2800" dirty="0">
              <a:solidFill>
                <a:schemeClr val="tx1"/>
              </a:solidFill>
            </a:endParaRP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7" name="TextBox 16"/>
          <p:cNvSpPr txBox="1"/>
          <p:nvPr/>
        </p:nvSpPr>
        <p:spPr>
          <a:xfrm>
            <a:off x="1313948" y="1980243"/>
            <a:ext cx="6238319" cy="707886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cs typeface="Courier New" pitchFamily="49" charset="0"/>
              </a:defRPr>
            </a:lvl1pPr>
          </a:lstStyle>
          <a:p>
            <a:r>
              <a:rPr lang="en-US" b="1" dirty="0" err="1">
                <a:latin typeface="Courier New" pitchFamily="49" charset="0"/>
              </a:rPr>
              <a:t>cp</a:t>
            </a:r>
            <a:r>
              <a:rPr lang="en-US" b="1" dirty="0">
                <a:latin typeface="Courier New" pitchFamily="49" charset="0"/>
              </a:rPr>
              <a:t> ~</a:t>
            </a:r>
            <a:r>
              <a:rPr lang="en-US" b="1" dirty="0" smtClean="0">
                <a:latin typeface="Courier New" pitchFamily="49" charset="0"/>
              </a:rPr>
              <a:t>cs1010/lecture/Week6_PointerEx1.c .</a:t>
            </a:r>
          </a:p>
          <a:p>
            <a:r>
              <a:rPr lang="en-US" b="1" dirty="0" err="1">
                <a:latin typeface="Courier New" pitchFamily="49" charset="0"/>
              </a:rPr>
              <a:t>cp</a:t>
            </a:r>
            <a:r>
              <a:rPr lang="en-US" b="1" dirty="0">
                <a:latin typeface="Courier New" pitchFamily="49" charset="0"/>
              </a:rPr>
              <a:t> ~</a:t>
            </a:r>
            <a:r>
              <a:rPr lang="en-US" b="1" dirty="0" smtClean="0">
                <a:latin typeface="Courier New" pitchFamily="49" charset="0"/>
              </a:rPr>
              <a:t>cs1010/lecture/Week6_PointerEx2.c .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Week6 - </a:t>
            </a:r>
            <a:fld id="{D49BE81B-3DA1-4D29-AC5A-6FBE662ADA16}" type="slidenum">
              <a:rPr lang="en-US" sz="1000"/>
              <a:pPr algn="r" eaLnBrk="1" hangingPunct="1"/>
              <a:t>9</a:t>
            </a:fld>
            <a:endParaRPr lang="en-US" sz="1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</a:t>
            </a:r>
            <a:r>
              <a:rPr lang="en-GB" dirty="0"/>
              <a:t>Exercise </a:t>
            </a:r>
            <a:r>
              <a:rPr lang="en-GB" dirty="0" smtClean="0"/>
              <a:t>#1: Trace Codes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103847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Pixel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C00000"/>
      </a:hlink>
      <a:folHlink>
        <a:srgbClr val="CC99FF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sq" algn="ctr">
          <a:solidFill>
            <a:srgbClr val="FF0000"/>
          </a:solidFill>
          <a:round/>
          <a:headEnd type="none" w="sm" len="sm"/>
          <a:tailEnd type="none" w="sm" len="sm"/>
        </a:ln>
      </a:spPr>
      <a:bodyPr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12403</TotalTime>
  <Words>2669</Words>
  <Application>Microsoft Office PowerPoint</Application>
  <PresentationFormat>On-screen Show (4:3)</PresentationFormat>
  <Paragraphs>485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Pixel</vt:lpstr>
      <vt:lpstr>CS1010: Programming Methodology</vt:lpstr>
      <vt:lpstr>Week 6: Pointers and Functions II</vt:lpstr>
      <vt:lpstr>1. Motivating Example</vt:lpstr>
      <vt:lpstr>2. Pointer Variables (1/5)</vt:lpstr>
      <vt:lpstr>2. Pointer Variables (2/5)</vt:lpstr>
      <vt:lpstr>2. Pointer Variables (3/5)</vt:lpstr>
      <vt:lpstr>2. Pointer Variables (4/5)</vt:lpstr>
      <vt:lpstr>2. Pointer Variables (5/5)</vt:lpstr>
      <vt:lpstr>3. Exercise #1: Trace Codes</vt:lpstr>
      <vt:lpstr>4. Functions: Revisit</vt:lpstr>
      <vt:lpstr>5. Functions with &amp;parameters (1/4)</vt:lpstr>
      <vt:lpstr>5. Functions with &amp;parameters (2/4)</vt:lpstr>
      <vt:lpstr>5. Functions with &amp;parameters (3/4)</vt:lpstr>
      <vt:lpstr>5. Functions with &amp;parameters (4/4)</vt:lpstr>
      <vt:lpstr>6. Exercise #2: Swap Variables</vt:lpstr>
      <vt:lpstr>6. Exercise #2 Solution</vt:lpstr>
      <vt:lpstr>7. Common Error</vt:lpstr>
      <vt:lpstr>8. Exercise #3</vt:lpstr>
      <vt:lpstr>9. Functions: Summary</vt:lpstr>
      <vt:lpstr>Summary for Today</vt:lpstr>
      <vt:lpstr>Reminder: Practical Exam #1</vt:lpstr>
      <vt:lpstr>End of File</vt:lpstr>
    </vt:vector>
  </TitlesOfParts>
  <Company>SoC, 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6 lecture notes</dc:subject>
  <dc:creator>Zhou Lifeng</dc:creator>
  <cp:lastModifiedBy>Zhou Lifeng</cp:lastModifiedBy>
  <cp:revision>1847</cp:revision>
  <dcterms:created xsi:type="dcterms:W3CDTF">1998-09-05T15:03:32Z</dcterms:created>
  <dcterms:modified xsi:type="dcterms:W3CDTF">2012-02-15T14:25:51Z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