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6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604" r:id="rId3"/>
    <p:sldId id="605" r:id="rId4"/>
    <p:sldId id="596" r:id="rId5"/>
    <p:sldId id="597" r:id="rId6"/>
    <p:sldId id="606" r:id="rId7"/>
    <p:sldId id="562" r:id="rId8"/>
    <p:sldId id="556" r:id="rId9"/>
    <p:sldId id="557" r:id="rId10"/>
    <p:sldId id="558" r:id="rId11"/>
    <p:sldId id="564" r:id="rId12"/>
    <p:sldId id="565" r:id="rId13"/>
    <p:sldId id="598" r:id="rId14"/>
    <p:sldId id="599" r:id="rId15"/>
    <p:sldId id="600" r:id="rId16"/>
    <p:sldId id="566" r:id="rId17"/>
    <p:sldId id="607" r:id="rId18"/>
    <p:sldId id="608" r:id="rId19"/>
    <p:sldId id="308" r:id="rId20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66CCFF"/>
    <a:srgbClr val="66FFCC"/>
    <a:srgbClr val="33CCCC"/>
    <a:srgbClr val="81DEE1"/>
    <a:srgbClr val="81DEFF"/>
    <a:srgbClr val="006600"/>
    <a:srgbClr val="99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7915" autoAdjust="0"/>
  </p:normalViewPr>
  <p:slideViewPr>
    <p:cSldViewPr snapToGrid="0" snapToObjects="1">
      <p:cViewPr>
        <p:scale>
          <a:sx n="60" d="100"/>
          <a:sy n="60" d="100"/>
        </p:scale>
        <p:origin x="-972" y="-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08" y="-78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252DA37-A21E-4BCC-A1ED-248BB5CF86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96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>
            <a:lvl1pPr defTabSz="91736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542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01" tIns="45851" rIns="91701" bIns="45851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DAC741-07A4-4BBD-BEC4-F165810EB0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6075" cy="492125"/>
          </a:xfrm>
          <a:prstGeom prst="rect">
            <a:avLst/>
          </a:prstGeom>
        </p:spPr>
        <p:txBody>
          <a:bodyPr vert="horz" wrap="square" lIns="88066" tIns="44034" rIns="88066" bIns="4403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FCEFFC-A8CC-4ABE-BD62-1161FF8F1A74}" type="datetimeFigureOut">
              <a:rPr lang="en-US"/>
              <a:pPr>
                <a:defRPr/>
              </a:pPr>
              <a:t>3/4/2012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16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>
              <a:buFont typeface="Calibri" pitchFamily="34" charset="0"/>
              <a:buNone/>
            </a:pPr>
            <a:r>
              <a:rPr lang="en-US" sz="1200" dirty="0" smtClean="0"/>
              <a:t>A two-dimensional array where rows may have different length</a:t>
            </a:r>
            <a:r>
              <a:rPr lang="en-US" sz="1200" baseline="0" dirty="0" smtClean="0"/>
              <a:t> is called ragged array – we will see such examples in string.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b="0" baseline="0" smtClean="0"/>
              <a:t> 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b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>
              <a:buFont typeface="Calibri" pitchFamily="34" charset="0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015" indent="-225015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Instructors: You may spend 1.5 hours on multidimensional</a:t>
            </a:r>
            <a:r>
              <a:rPr lang="en-US" baseline="0" dirty="0" smtClean="0"/>
              <a:t> array and then proceed to the week 9 topic: </a:t>
            </a:r>
            <a:r>
              <a:rPr lang="en-US" b="1" baseline="0" dirty="0" smtClean="0"/>
              <a:t>Characters and Strings</a:t>
            </a:r>
            <a:r>
              <a:rPr lang="en-US" baseline="0" dirty="0" smtClean="0"/>
              <a:t>. </a:t>
            </a:r>
            <a:r>
              <a:rPr lang="en-US" dirty="0" smtClean="0"/>
              <a:t>You may</a:t>
            </a:r>
            <a:r>
              <a:rPr lang="en-US" baseline="0" dirty="0" smtClean="0"/>
              <a:t> stop when reaching page 12.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/>
            <a:r>
              <a:rPr lang="en-US" dirty="0" smtClean="0"/>
              <a:t>Q: How about the rest slots</a:t>
            </a:r>
            <a:r>
              <a:rPr lang="en-US" baseline="0" dirty="0" smtClean="0"/>
              <a:t> of </a:t>
            </a:r>
            <a:r>
              <a:rPr lang="en-US" i="1" baseline="0" dirty="0" smtClean="0"/>
              <a:t>a</a:t>
            </a:r>
            <a:r>
              <a:rPr lang="en-US" baseline="0" dirty="0" smtClean="0"/>
              <a:t>? Are they zeroes?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7013" indent="-227013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First</a:t>
            </a:r>
            <a:r>
              <a:rPr lang="en-US" baseline="0" dirty="0" smtClean="0"/>
              <a:t> dimension in function header / prototype can be skipped; instead, we may separately provide the number of rows </a:t>
            </a:r>
            <a:r>
              <a:rPr lang="en-US" baseline="0" smtClean="0"/>
              <a:t>to process as </a:t>
            </a:r>
            <a:r>
              <a:rPr lang="en-US" baseline="0" dirty="0" smtClean="0"/>
              <a:t>the second parameter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1C32B94C-36FD-4F93-A343-CD819190AE2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268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028317-9F15-4DD3-BCBB-0DB947CE6F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212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54BCB5AF-9C55-4C0C-8CB7-444AC30E93B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470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62EAC80-4D47-4337-9794-8D7627173231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982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BFD05FE5-D899-4239-B865-1A90391D61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65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EAC8BFC7-9E9B-4858-BB65-C7989A1E1D6A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712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1CAFA5-8086-42B3-99E0-CC2E0F2A84B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065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D2E41109-7A88-4B65-A09E-B69326577230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4004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7E977FC-C46A-44F4-B65B-9BD0E898BE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664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C2DD85F-6F2C-4171-ACFC-C81EA434C16F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253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C791B7DB-B1A0-4237-9F19-2BDD669CEBAD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04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9061B80F-24BC-49AF-ABDC-3479B6B28098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77" r:id="rId1"/>
    <p:sldLayoutId id="2147485678" r:id="rId2"/>
    <p:sldLayoutId id="2147485679" r:id="rId3"/>
    <p:sldLayoutId id="2147485680" r:id="rId4"/>
    <p:sldLayoutId id="2147485681" r:id="rId5"/>
    <p:sldLayoutId id="2147485682" r:id="rId6"/>
    <p:sldLayoutId id="2147485683" r:id="rId7"/>
    <p:sldLayoutId id="2147485684" r:id="rId8"/>
    <p:sldLayoutId id="2147485685" r:id="rId9"/>
    <p:sldLayoutId id="2147485686" r:id="rId10"/>
    <p:sldLayoutId id="2147485687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3" descr="Full_Colour_Thum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 r="10257" b="5946"/>
          <a:stretch>
            <a:fillRect/>
          </a:stretch>
        </p:blipFill>
        <p:spPr bwMode="auto">
          <a:xfrm>
            <a:off x="3109913" y="3251647"/>
            <a:ext cx="22606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33400" y="5233145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Note that in implementing a matrix as an array in C, the row number and column number </a:t>
            </a:r>
            <a:r>
              <a:rPr lang="en-US" sz="2400" u="sng" dirty="0">
                <a:solidFill>
                  <a:srgbClr val="FF0000"/>
                </a:solidFill>
                <a:latin typeface="+mn-lt"/>
                <a:cs typeface="+mn-cs"/>
              </a:rPr>
              <a:t>start at 0 instead of 1</a:t>
            </a:r>
            <a:r>
              <a:rPr lang="en-US" sz="2400" dirty="0">
                <a:latin typeface="+mn-lt"/>
                <a:cs typeface="+mn-cs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dirty="0"/>
              <a:t>Matrices 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12859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A </a:t>
            </a:r>
            <a:r>
              <a:rPr lang="en-SG" dirty="0" smtClean="0">
                <a:solidFill>
                  <a:schemeClr val="tx1"/>
                </a:solidFill>
              </a:rPr>
              <a:t>2D </a:t>
            </a:r>
            <a:r>
              <a:rPr lang="en-SG" dirty="0">
                <a:solidFill>
                  <a:schemeClr val="tx1"/>
                </a:solidFill>
              </a:rPr>
              <a:t>array where </a:t>
            </a:r>
            <a:r>
              <a:rPr lang="en-SG" u="sng" dirty="0">
                <a:solidFill>
                  <a:schemeClr val="tx1"/>
                </a:solidFill>
              </a:rPr>
              <a:t>all rows have the same length</a:t>
            </a:r>
            <a:r>
              <a:rPr lang="en-SG" dirty="0">
                <a:solidFill>
                  <a:schemeClr val="tx1"/>
                </a:solidFill>
              </a:rPr>
              <a:t> is sometimes known as a </a:t>
            </a:r>
            <a:r>
              <a:rPr lang="en-SG" dirty="0"/>
              <a:t>matrix</a:t>
            </a:r>
            <a:r>
              <a:rPr lang="en-SG" dirty="0">
                <a:solidFill>
                  <a:schemeClr val="tx1"/>
                </a:solidFill>
              </a:rPr>
              <a:t> because it resembles that mathematical concept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A matrix </a:t>
            </a:r>
            <a:r>
              <a:rPr lang="en-SG" i="1" dirty="0">
                <a:cs typeface="Calibri" pitchFamily="34" charset="0"/>
              </a:rPr>
              <a:t>A</a:t>
            </a:r>
            <a:r>
              <a:rPr lang="en-SG" dirty="0">
                <a:solidFill>
                  <a:schemeClr val="tx1"/>
                </a:solidFill>
              </a:rPr>
              <a:t> with </a:t>
            </a:r>
            <a:r>
              <a:rPr lang="en-SG" i="1" dirty="0"/>
              <a:t>m</a:t>
            </a:r>
            <a:r>
              <a:rPr lang="en-SG" dirty="0">
                <a:solidFill>
                  <a:schemeClr val="tx1"/>
                </a:solidFill>
              </a:rPr>
              <a:t> rows and </a:t>
            </a:r>
            <a:r>
              <a:rPr lang="en-SG" i="1" dirty="0"/>
              <a:t>n</a:t>
            </a:r>
            <a:r>
              <a:rPr lang="en-SG" dirty="0">
                <a:solidFill>
                  <a:schemeClr val="tx1"/>
                </a:solidFill>
              </a:rPr>
              <a:t> columns is represented mathematically in the following manner.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65545"/>
              </p:ext>
            </p:extLst>
          </p:nvPr>
        </p:nvGraphicFramePr>
        <p:xfrm>
          <a:off x="1600200" y="4152025"/>
          <a:ext cx="53340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94" name="Equation" r:id="rId4" imgW="2908080" imgH="711000" progId="Equation.3">
                  <p:embed/>
                </p:oleObj>
              </mc:Choice>
              <mc:Fallback>
                <p:oleObj name="Equation" r:id="rId4" imgW="290808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52025"/>
                        <a:ext cx="5334000" cy="13033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dirty="0"/>
              <a:t>Demo </a:t>
            </a:r>
            <a:r>
              <a:rPr lang="en-GB" dirty="0" smtClean="0"/>
              <a:t>#2: </a:t>
            </a:r>
            <a:r>
              <a:rPr lang="en-GB" dirty="0"/>
              <a:t>Matrix Addition (1/2) </a:t>
            </a:r>
            <a:endParaRPr lang="en-SG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00200" y="5480258"/>
            <a:ext cx="5197424" cy="492611"/>
            <a:chOff x="1600200" y="5214433"/>
            <a:chExt cx="5197424" cy="492611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5214433"/>
              <a:ext cx="1260000" cy="483840"/>
              <a:chOff x="1600200" y="5214433"/>
              <a:chExt cx="1260000" cy="48384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1600200" y="5214433"/>
                <a:ext cx="1260000" cy="0"/>
              </a:xfrm>
              <a:prstGeom prst="line">
                <a:avLst/>
              </a:prstGeom>
              <a:noFill/>
              <a:ln w="19050" cap="sq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3" name="TextBox 2"/>
              <p:cNvSpPr txBox="1"/>
              <p:nvPr/>
            </p:nvSpPr>
            <p:spPr>
              <a:xfrm>
                <a:off x="2040629" y="5298163"/>
                <a:ext cx="379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A</a:t>
                </a:r>
                <a:endParaRPr lang="en-SG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36346" y="5215767"/>
              <a:ext cx="1512000" cy="483840"/>
              <a:chOff x="1600200" y="5214433"/>
              <a:chExt cx="1512000" cy="483840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>
                <a:off x="1600200" y="5214433"/>
                <a:ext cx="1512000" cy="0"/>
              </a:xfrm>
              <a:prstGeom prst="line">
                <a:avLst/>
              </a:prstGeom>
              <a:noFill/>
              <a:ln w="19050" cap="sq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2207894" y="5298163"/>
                <a:ext cx="379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B</a:t>
                </a:r>
                <a:endParaRPr lang="en-SG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73624" y="5223204"/>
              <a:ext cx="1224000" cy="483840"/>
              <a:chOff x="1600200" y="5214433"/>
              <a:chExt cx="1224000" cy="483840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1600200" y="5214433"/>
                <a:ext cx="1224000" cy="0"/>
              </a:xfrm>
              <a:prstGeom prst="line">
                <a:avLst/>
              </a:prstGeom>
              <a:noFill/>
              <a:ln w="19050" cap="sq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2029478" y="5298163"/>
                <a:ext cx="379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endParaRPr lang="en-SG" sz="2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628412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To add two matrices, both must have the same number of rows, and the same number of columns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SG" sz="1400" dirty="0" smtClea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en-SG" dirty="0">
                <a:solidFill>
                  <a:schemeClr val="tx1"/>
                </a:solidFill>
              </a:rPr>
              <a:t>To compute </a:t>
            </a:r>
            <a:r>
              <a:rPr lang="en-SG" kern="1200" dirty="0">
                <a:latin typeface="Arial" charset="0"/>
                <a:cs typeface="Arial" charset="0"/>
              </a:rPr>
              <a:t>C = A + B</a:t>
            </a:r>
            <a:r>
              <a:rPr lang="en-SG" dirty="0">
                <a:solidFill>
                  <a:schemeClr val="tx1"/>
                </a:solidFill>
              </a:rPr>
              <a:t>, where </a:t>
            </a:r>
            <a:r>
              <a:rPr lang="en-SG" kern="1200" dirty="0">
                <a:latin typeface="Arial" charset="0"/>
                <a:cs typeface="Arial" charset="0"/>
              </a:rPr>
              <a:t>A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SG" kern="1200" dirty="0">
                <a:latin typeface="Arial" charset="0"/>
                <a:cs typeface="Arial" charset="0"/>
              </a:rPr>
              <a:t>B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SG" kern="1200" dirty="0">
                <a:latin typeface="Arial" charset="0"/>
                <a:cs typeface="Arial" charset="0"/>
              </a:rPr>
              <a:t>C</a:t>
            </a:r>
            <a:r>
              <a:rPr lang="en-SG" dirty="0">
                <a:solidFill>
                  <a:schemeClr val="tx1"/>
                </a:solidFill>
              </a:rPr>
              <a:t> are </a:t>
            </a:r>
            <a:r>
              <a:rPr lang="en-SG" dirty="0" smtClean="0">
                <a:solidFill>
                  <a:schemeClr val="tx1"/>
                </a:solidFill>
              </a:rPr>
              <a:t>matrices:</a:t>
            </a:r>
          </a:p>
          <a:p>
            <a:pPr marL="0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	</a:t>
            </a:r>
            <a:r>
              <a:rPr lang="en-SG" dirty="0" smtClean="0"/>
              <a:t>c</a:t>
            </a:r>
            <a:r>
              <a:rPr lang="en-SG" i="1" baseline="-25000" dirty="0" smtClean="0"/>
              <a:t>i,j</a:t>
            </a:r>
            <a:r>
              <a:rPr lang="en-SG" dirty="0" smtClean="0"/>
              <a:t>  </a:t>
            </a:r>
            <a:r>
              <a:rPr lang="en-SG" dirty="0"/>
              <a:t>= </a:t>
            </a:r>
            <a:r>
              <a:rPr lang="en-SG" dirty="0" err="1"/>
              <a:t>a</a:t>
            </a:r>
            <a:r>
              <a:rPr lang="en-SG" i="1" baseline="-25000" dirty="0" err="1"/>
              <a:t>i,j</a:t>
            </a:r>
            <a:r>
              <a:rPr lang="en-SG" dirty="0"/>
              <a:t> + </a:t>
            </a:r>
            <a:r>
              <a:rPr lang="en-SG" dirty="0" err="1" smtClean="0"/>
              <a:t>b</a:t>
            </a:r>
            <a:r>
              <a:rPr lang="en-SG" i="1" baseline="-25000" dirty="0" err="1" smtClean="0"/>
              <a:t>i,j</a:t>
            </a:r>
            <a:endParaRPr lang="en-SG" i="1" baseline="-25000" dirty="0" smtClean="0"/>
          </a:p>
          <a:p>
            <a:pPr>
              <a:spcBef>
                <a:spcPts val="2400"/>
              </a:spcBef>
            </a:pPr>
            <a:r>
              <a:rPr lang="en-SG" dirty="0" smtClean="0">
                <a:solidFill>
                  <a:schemeClr val="tx1"/>
                </a:solidFill>
              </a:rPr>
              <a:t>Example </a:t>
            </a:r>
            <a:r>
              <a:rPr lang="en-SG" dirty="0">
                <a:solidFill>
                  <a:schemeClr val="tx1"/>
                </a:solidFill>
              </a:rPr>
              <a:t>on </a:t>
            </a:r>
            <a:r>
              <a:rPr lang="en-SG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dirty="0">
                <a:sym typeface="Symbol" pitchFamily="18" charset="2"/>
              </a:rPr>
              <a:t> </a:t>
            </a:r>
            <a:r>
              <a:rPr lang="en-SG" dirty="0" smtClean="0">
                <a:solidFill>
                  <a:schemeClr val="tx1"/>
                </a:solidFill>
              </a:rPr>
              <a:t>3 </a:t>
            </a:r>
            <a:r>
              <a:rPr lang="en-SG" dirty="0">
                <a:solidFill>
                  <a:schemeClr val="tx1"/>
                </a:solidFill>
              </a:rPr>
              <a:t>matrices: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527729"/>
            <a:ext cx="8229600" cy="2554545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sum </a:t>
            </a:r>
            <a:r>
              <a:rPr lang="en-SG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mtxA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SG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mtxB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to obtain </a:t>
            </a:r>
            <a:r>
              <a:rPr lang="en-SG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mtxC</a:t>
            </a:r>
            <a:endParaRPr lang="en-SG" sz="16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sumMatrix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mtxA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[][MAX_COL],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mtxB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[][MAX_COL], </a:t>
            </a: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	            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mtxC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[][MAX_COL],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row_size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col_size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row, col;</a:t>
            </a: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endParaRPr lang="en-SG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(row=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 row&lt;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row_size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 row++)</a:t>
            </a: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(col=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 col&lt;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col_size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 col++) </a:t>
            </a: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mtxC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[row][col] =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mtxA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[row][col] +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mtxB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[row][col];</a:t>
            </a:r>
          </a:p>
          <a:p>
            <a:pPr>
              <a:tabLst>
                <a:tab pos="268288" algn="l"/>
                <a:tab pos="534988" algn="l"/>
                <a:tab pos="803275" algn="l"/>
                <a:tab pos="1081088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47328"/>
              </p:ext>
            </p:extLst>
          </p:nvPr>
        </p:nvGraphicFramePr>
        <p:xfrm>
          <a:off x="1600200" y="4205407"/>
          <a:ext cx="53340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4" name="Equation" r:id="rId4" imgW="2908300" imgH="711200" progId="Equation.3">
                  <p:embed/>
                </p:oleObj>
              </mc:Choice>
              <mc:Fallback>
                <p:oleObj name="Equation" r:id="rId4" imgW="2908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05407"/>
                        <a:ext cx="5334000" cy="13033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Demo </a:t>
            </a:r>
            <a:r>
              <a:rPr lang="en-GB" dirty="0" smtClean="0"/>
              <a:t>#2: </a:t>
            </a:r>
            <a:r>
              <a:rPr lang="en-GB" dirty="0"/>
              <a:t>Matrix Addition (2/2) 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5501524"/>
            <a:ext cx="5197424" cy="492611"/>
            <a:chOff x="1600200" y="5214433"/>
            <a:chExt cx="5197424" cy="492611"/>
          </a:xfrm>
        </p:grpSpPr>
        <p:grpSp>
          <p:nvGrpSpPr>
            <p:cNvPr id="11" name="Group 10"/>
            <p:cNvGrpSpPr/>
            <p:nvPr/>
          </p:nvGrpSpPr>
          <p:grpSpPr>
            <a:xfrm>
              <a:off x="1600200" y="5214433"/>
              <a:ext cx="1260000" cy="483840"/>
              <a:chOff x="1600200" y="5214433"/>
              <a:chExt cx="1260000" cy="483840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600200" y="5214433"/>
                <a:ext cx="1260000" cy="0"/>
              </a:xfrm>
              <a:prstGeom prst="line">
                <a:avLst/>
              </a:prstGeom>
              <a:noFill/>
              <a:ln w="19050" cap="sq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2040629" y="5298163"/>
                <a:ext cx="379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A</a:t>
                </a:r>
                <a:endParaRPr lang="en-SG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36346" y="5215767"/>
              <a:ext cx="1512000" cy="483840"/>
              <a:chOff x="1600200" y="5214433"/>
              <a:chExt cx="1512000" cy="483840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600200" y="5214433"/>
                <a:ext cx="1512000" cy="0"/>
              </a:xfrm>
              <a:prstGeom prst="line">
                <a:avLst/>
              </a:prstGeom>
              <a:noFill/>
              <a:ln w="19050" cap="sq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2207894" y="5298163"/>
                <a:ext cx="379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B</a:t>
                </a:r>
                <a:endParaRPr lang="en-SG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73624" y="5223204"/>
              <a:ext cx="1224000" cy="483840"/>
              <a:chOff x="1600200" y="5214433"/>
              <a:chExt cx="1224000" cy="483840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1600200" y="5214433"/>
                <a:ext cx="1224000" cy="0"/>
              </a:xfrm>
              <a:prstGeom prst="line">
                <a:avLst/>
              </a:prstGeom>
              <a:noFill/>
              <a:ln w="19050" cap="sq" algn="ctr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2029478" y="5298163"/>
                <a:ext cx="3791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endParaRPr lang="en-SG" sz="2000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523680" y="1652347"/>
            <a:ext cx="3200400" cy="3032125"/>
            <a:chOff x="2438400" y="1802367"/>
            <a:chExt cx="3200400" cy="3031850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895600" y="2171699"/>
              <a:ext cx="2743200" cy="2662518"/>
              <a:chOff x="2895600" y="2171699"/>
              <a:chExt cx="2743200" cy="2662518"/>
            </a:xfrm>
          </p:grpSpPr>
          <p:sp>
            <p:nvSpPr>
              <p:cNvPr id="49172" name="Rectangle 5"/>
              <p:cNvSpPr>
                <a:spLocks noChangeArrowheads="1"/>
              </p:cNvSpPr>
              <p:nvPr/>
            </p:nvSpPr>
            <p:spPr bwMode="auto">
              <a:xfrm>
                <a:off x="28956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73" name="Rectangle 11"/>
              <p:cNvSpPr>
                <a:spLocks noChangeArrowheads="1"/>
              </p:cNvSpPr>
              <p:nvPr/>
            </p:nvSpPr>
            <p:spPr bwMode="auto">
              <a:xfrm>
                <a:off x="33528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74" name="Rectangle 12"/>
              <p:cNvSpPr>
                <a:spLocks noChangeArrowheads="1"/>
              </p:cNvSpPr>
              <p:nvPr/>
            </p:nvSpPr>
            <p:spPr bwMode="auto">
              <a:xfrm>
                <a:off x="38100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75" name="Rectangle 13"/>
              <p:cNvSpPr>
                <a:spLocks noChangeArrowheads="1"/>
              </p:cNvSpPr>
              <p:nvPr/>
            </p:nvSpPr>
            <p:spPr bwMode="auto">
              <a:xfrm>
                <a:off x="42672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76" name="Rectangle 14"/>
              <p:cNvSpPr>
                <a:spLocks noChangeArrowheads="1"/>
              </p:cNvSpPr>
              <p:nvPr/>
            </p:nvSpPr>
            <p:spPr bwMode="auto">
              <a:xfrm>
                <a:off x="47244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181600" y="2172221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178" name="Rectangle 16"/>
              <p:cNvSpPr>
                <a:spLocks noChangeArrowheads="1"/>
              </p:cNvSpPr>
              <p:nvPr/>
            </p:nvSpPr>
            <p:spPr bwMode="auto">
              <a:xfrm>
                <a:off x="2895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352800" y="2616681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180" name="Rectangle 18"/>
              <p:cNvSpPr>
                <a:spLocks noChangeArrowheads="1"/>
              </p:cNvSpPr>
              <p:nvPr/>
            </p:nvSpPr>
            <p:spPr bwMode="auto">
              <a:xfrm>
                <a:off x="38100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267200" y="2616681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182" name="Rectangle 20"/>
              <p:cNvSpPr>
                <a:spLocks noChangeArrowheads="1"/>
              </p:cNvSpPr>
              <p:nvPr/>
            </p:nvSpPr>
            <p:spPr bwMode="auto">
              <a:xfrm>
                <a:off x="47244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83" name="Rectangle 21"/>
              <p:cNvSpPr>
                <a:spLocks noChangeArrowheads="1"/>
              </p:cNvSpPr>
              <p:nvPr/>
            </p:nvSpPr>
            <p:spPr bwMode="auto">
              <a:xfrm>
                <a:off x="5181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84" name="Rectangle 22"/>
              <p:cNvSpPr>
                <a:spLocks noChangeArrowheads="1"/>
              </p:cNvSpPr>
              <p:nvPr/>
            </p:nvSpPr>
            <p:spPr bwMode="auto">
              <a:xfrm>
                <a:off x="28956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352800" y="3059553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186" name="Rectangle 24"/>
              <p:cNvSpPr>
                <a:spLocks noChangeArrowheads="1"/>
              </p:cNvSpPr>
              <p:nvPr/>
            </p:nvSpPr>
            <p:spPr bwMode="auto">
              <a:xfrm>
                <a:off x="38100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267200" y="3059553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188" name="Rectangle 26"/>
              <p:cNvSpPr>
                <a:spLocks noChangeArrowheads="1"/>
              </p:cNvSpPr>
              <p:nvPr/>
            </p:nvSpPr>
            <p:spPr bwMode="auto">
              <a:xfrm>
                <a:off x="47244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181600" y="3059553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190" name="Rectangle 28"/>
              <p:cNvSpPr>
                <a:spLocks noChangeArrowheads="1"/>
              </p:cNvSpPr>
              <p:nvPr/>
            </p:nvSpPr>
            <p:spPr bwMode="auto">
              <a:xfrm>
                <a:off x="2895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352800" y="3504013"/>
                <a:ext cx="457200" cy="4428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192" name="Rectangle 30"/>
              <p:cNvSpPr>
                <a:spLocks noChangeArrowheads="1"/>
              </p:cNvSpPr>
              <p:nvPr/>
            </p:nvSpPr>
            <p:spPr bwMode="auto">
              <a:xfrm>
                <a:off x="38100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93" name="Rectangle 31"/>
              <p:cNvSpPr>
                <a:spLocks noChangeArrowheads="1"/>
              </p:cNvSpPr>
              <p:nvPr/>
            </p:nvSpPr>
            <p:spPr bwMode="auto">
              <a:xfrm>
                <a:off x="42672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94" name="Rectangle 32"/>
              <p:cNvSpPr>
                <a:spLocks noChangeArrowheads="1"/>
              </p:cNvSpPr>
              <p:nvPr/>
            </p:nvSpPr>
            <p:spPr bwMode="auto">
              <a:xfrm>
                <a:off x="47244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95" name="Rectangle 33"/>
              <p:cNvSpPr>
                <a:spLocks noChangeArrowheads="1"/>
              </p:cNvSpPr>
              <p:nvPr/>
            </p:nvSpPr>
            <p:spPr bwMode="auto">
              <a:xfrm>
                <a:off x="5181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96" name="Rectangle 34"/>
              <p:cNvSpPr>
                <a:spLocks noChangeArrowheads="1"/>
              </p:cNvSpPr>
              <p:nvPr/>
            </p:nvSpPr>
            <p:spPr bwMode="auto">
              <a:xfrm>
                <a:off x="28956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197" name="Rectangle 35"/>
              <p:cNvSpPr>
                <a:spLocks noChangeArrowheads="1"/>
              </p:cNvSpPr>
              <p:nvPr/>
            </p:nvSpPr>
            <p:spPr bwMode="auto">
              <a:xfrm>
                <a:off x="33528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810000" y="3946885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4267200" y="3946885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200" name="Rectangle 38"/>
              <p:cNvSpPr>
                <a:spLocks noChangeArrowheads="1"/>
              </p:cNvSpPr>
              <p:nvPr/>
            </p:nvSpPr>
            <p:spPr bwMode="auto">
              <a:xfrm>
                <a:off x="47244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181600" y="3946885"/>
                <a:ext cx="457200" cy="4444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95600" y="4391344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203" name="Rectangle 41"/>
              <p:cNvSpPr>
                <a:spLocks noChangeArrowheads="1"/>
              </p:cNvSpPr>
              <p:nvPr/>
            </p:nvSpPr>
            <p:spPr bwMode="auto">
              <a:xfrm>
                <a:off x="33528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204" name="Rectangle 42"/>
              <p:cNvSpPr>
                <a:spLocks noChangeArrowheads="1"/>
              </p:cNvSpPr>
              <p:nvPr/>
            </p:nvSpPr>
            <p:spPr bwMode="auto">
              <a:xfrm>
                <a:off x="38100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267200" y="4391344"/>
                <a:ext cx="457200" cy="442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9206" name="Rectangle 44"/>
              <p:cNvSpPr>
                <a:spLocks noChangeArrowheads="1"/>
              </p:cNvSpPr>
              <p:nvPr/>
            </p:nvSpPr>
            <p:spPr bwMode="auto">
              <a:xfrm>
                <a:off x="47244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207" name="Rectangle 45"/>
              <p:cNvSpPr>
                <a:spLocks noChangeArrowheads="1"/>
              </p:cNvSpPr>
              <p:nvPr/>
            </p:nvSpPr>
            <p:spPr bwMode="auto">
              <a:xfrm>
                <a:off x="51816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160" name="TextBox 47"/>
            <p:cNvSpPr txBox="1">
              <a:spLocks noChangeArrowheads="1"/>
            </p:cNvSpPr>
            <p:nvPr/>
          </p:nvSpPr>
          <p:spPr bwMode="auto">
            <a:xfrm>
              <a:off x="28956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0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1" name="TextBox 48"/>
            <p:cNvSpPr txBox="1">
              <a:spLocks noChangeArrowheads="1"/>
            </p:cNvSpPr>
            <p:nvPr/>
          </p:nvSpPr>
          <p:spPr bwMode="auto">
            <a:xfrm>
              <a:off x="33528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1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2" name="TextBox 49"/>
            <p:cNvSpPr txBox="1">
              <a:spLocks noChangeArrowheads="1"/>
            </p:cNvSpPr>
            <p:nvPr/>
          </p:nvSpPr>
          <p:spPr bwMode="auto">
            <a:xfrm>
              <a:off x="38100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2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3" name="TextBox 50"/>
            <p:cNvSpPr txBox="1">
              <a:spLocks noChangeArrowheads="1"/>
            </p:cNvSpPr>
            <p:nvPr/>
          </p:nvSpPr>
          <p:spPr bwMode="auto">
            <a:xfrm>
              <a:off x="42672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3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4" name="TextBox 51"/>
            <p:cNvSpPr txBox="1">
              <a:spLocks noChangeArrowheads="1"/>
            </p:cNvSpPr>
            <p:nvPr/>
          </p:nvSpPr>
          <p:spPr bwMode="auto">
            <a:xfrm>
              <a:off x="47244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4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5" name="TextBox 52"/>
            <p:cNvSpPr txBox="1">
              <a:spLocks noChangeArrowheads="1"/>
            </p:cNvSpPr>
            <p:nvPr/>
          </p:nvSpPr>
          <p:spPr bwMode="auto">
            <a:xfrm>
              <a:off x="5181600" y="1802367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5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6" name="TextBox 53"/>
            <p:cNvSpPr txBox="1">
              <a:spLocks noChangeArrowheads="1"/>
            </p:cNvSpPr>
            <p:nvPr/>
          </p:nvSpPr>
          <p:spPr bwMode="auto">
            <a:xfrm>
              <a:off x="2438400" y="2171699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0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7" name="TextBox 54"/>
            <p:cNvSpPr txBox="1">
              <a:spLocks noChangeArrowheads="1"/>
            </p:cNvSpPr>
            <p:nvPr/>
          </p:nvSpPr>
          <p:spPr bwMode="auto">
            <a:xfrm>
              <a:off x="2438400" y="2615452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1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8" name="TextBox 55"/>
            <p:cNvSpPr txBox="1">
              <a:spLocks noChangeArrowheads="1"/>
            </p:cNvSpPr>
            <p:nvPr/>
          </p:nvSpPr>
          <p:spPr bwMode="auto">
            <a:xfrm>
              <a:off x="2438400" y="3059205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2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69" name="TextBox 56"/>
            <p:cNvSpPr txBox="1">
              <a:spLocks noChangeArrowheads="1"/>
            </p:cNvSpPr>
            <p:nvPr/>
          </p:nvSpPr>
          <p:spPr bwMode="auto">
            <a:xfrm>
              <a:off x="2438400" y="3502958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3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70" name="TextBox 57"/>
            <p:cNvSpPr txBox="1">
              <a:spLocks noChangeArrowheads="1"/>
            </p:cNvSpPr>
            <p:nvPr/>
          </p:nvSpPr>
          <p:spPr bwMode="auto">
            <a:xfrm>
              <a:off x="2438400" y="3946711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4</a:t>
              </a:r>
              <a:endParaRPr lang="en-SG">
                <a:solidFill>
                  <a:srgbClr val="800000"/>
                </a:solidFill>
              </a:endParaRPr>
            </a:p>
          </p:txBody>
        </p:sp>
        <p:sp>
          <p:nvSpPr>
            <p:cNvPr id="49171" name="TextBox 58"/>
            <p:cNvSpPr txBox="1">
              <a:spLocks noChangeArrowheads="1"/>
            </p:cNvSpPr>
            <p:nvPr/>
          </p:nvSpPr>
          <p:spPr bwMode="auto">
            <a:xfrm>
              <a:off x="2438400" y="4390464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800000"/>
                  </a:solidFill>
                </a:rPr>
                <a:t>5</a:t>
              </a:r>
              <a:endParaRPr lang="en-SG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18714" y="2265912"/>
            <a:ext cx="1662166" cy="470038"/>
            <a:chOff x="3887425" y="5753829"/>
            <a:chExt cx="1662166" cy="470038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4979020" y="5753829"/>
              <a:ext cx="570571" cy="20082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3887425" y="5854535"/>
              <a:ext cx="1147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entrance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735231" y="4517207"/>
            <a:ext cx="818221" cy="597278"/>
            <a:chOff x="3392297" y="5459324"/>
            <a:chExt cx="818221" cy="597278"/>
          </a:xfrm>
        </p:grpSpPr>
        <p:cxnSp>
          <p:nvCxnSpPr>
            <p:cNvPr id="63" name="Straight Arrow Connector 62"/>
            <p:cNvCxnSpPr>
              <a:stCxn id="64" idx="0"/>
            </p:cNvCxnSpPr>
            <p:nvPr/>
          </p:nvCxnSpPr>
          <p:spPr bwMode="auto">
            <a:xfrm flipH="1" flipV="1">
              <a:off x="3392297" y="5459324"/>
              <a:ext cx="517288" cy="22794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3608651" y="5687270"/>
              <a:ext cx="60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exit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43813" y="3397143"/>
            <a:ext cx="2958705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Valid path: 'E</a:t>
            </a:r>
            <a:r>
              <a:rPr lang="en-US" dirty="0"/>
              <a:t>', </a:t>
            </a:r>
            <a:r>
              <a:rPr lang="en-US" dirty="0" smtClean="0"/>
              <a:t>'E', 'S', 'N' </a:t>
            </a:r>
            <a:endParaRPr lang="en-SG" dirty="0"/>
          </a:p>
        </p:txBody>
      </p:sp>
      <p:sp>
        <p:nvSpPr>
          <p:cNvPr id="70" name="TextBox 69"/>
          <p:cNvSpPr txBox="1"/>
          <p:nvPr/>
        </p:nvSpPr>
        <p:spPr>
          <a:xfrm>
            <a:off x="838233" y="4380884"/>
            <a:ext cx="2958705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Invalid </a:t>
            </a:r>
            <a:r>
              <a:rPr lang="en-US" dirty="0"/>
              <a:t>path: 'E', 'E', </a:t>
            </a:r>
            <a:r>
              <a:rPr lang="en-US" dirty="0" smtClean="0"/>
              <a:t>'E', 'S' 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834519" y="4867814"/>
            <a:ext cx="2958705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Invalid </a:t>
            </a:r>
            <a:r>
              <a:rPr lang="en-US" dirty="0"/>
              <a:t>path: 'E', 'E', </a:t>
            </a:r>
            <a:r>
              <a:rPr lang="en-US" dirty="0" smtClean="0"/>
              <a:t>'E', 'N' </a:t>
            </a:r>
            <a:endParaRPr lang="en-SG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SG" dirty="0"/>
              <a:t>Exercise </a:t>
            </a:r>
            <a:r>
              <a:rPr lang="en-SG" dirty="0" smtClean="0"/>
              <a:t>#1: </a:t>
            </a:r>
            <a:r>
              <a:rPr lang="en-SG" dirty="0"/>
              <a:t>Valid Path in </a:t>
            </a:r>
            <a:r>
              <a:rPr lang="en-SG" dirty="0" smtClean="0"/>
              <a:t>Maze (1/3)</a:t>
            </a:r>
            <a:endParaRPr lang="en-SG" dirty="0"/>
          </a:p>
        </p:txBody>
      </p:sp>
      <p:sp>
        <p:nvSpPr>
          <p:cNvPr id="7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pic>
        <p:nvPicPr>
          <p:cNvPr id="113666" name="Picture 2" descr="C:\modules\CS1010\lecture\mine\week8\comp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95" y="1822514"/>
            <a:ext cx="1355957" cy="13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ontent Placeholder 14"/>
          <p:cNvSpPr txBox="1">
            <a:spLocks/>
          </p:cNvSpPr>
          <p:nvPr/>
        </p:nvSpPr>
        <p:spPr bwMode="auto">
          <a:xfrm>
            <a:off x="453485" y="5391052"/>
            <a:ext cx="8355977" cy="85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00000"/>
              <a:buNone/>
            </a:pPr>
            <a:r>
              <a:rPr lang="en-SG" dirty="0" smtClean="0">
                <a:solidFill>
                  <a:schemeClr val="tx1"/>
                </a:solidFill>
              </a:rPr>
              <a:t>Check validity of given paths: </a:t>
            </a:r>
            <a:r>
              <a:rPr lang="en-SG" dirty="0" smtClean="0"/>
              <a:t>a valid path won’t hit any wall or go out of boundary.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832620" y="3895736"/>
            <a:ext cx="2958705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Valid path: 'S', 'S', 'S', 'S' </a:t>
            </a:r>
            <a:endParaRPr lang="en-SG" dirty="0"/>
          </a:p>
        </p:txBody>
      </p:sp>
      <p:sp>
        <p:nvSpPr>
          <p:cNvPr id="6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Example 6*6 </a:t>
            </a:r>
            <a:r>
              <a:rPr lang="en-GB" dirty="0" smtClean="0">
                <a:solidFill>
                  <a:schemeClr val="tx1"/>
                </a:solidFill>
              </a:rPr>
              <a:t>maze: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2280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2" grpId="0" animBg="1"/>
      <p:bldP spid="79" grpId="0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33165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Write a </a:t>
            </a:r>
            <a:r>
              <a:rPr lang="en-SG" dirty="0" smtClean="0">
                <a:solidFill>
                  <a:schemeClr val="tx1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isValid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maze[][N], char path[],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pathlen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n-SG" sz="2400" dirty="0">
                <a:solidFill>
                  <a:schemeClr val="tx1"/>
                </a:solidFill>
              </a:rPr>
              <a:t>that takes as inputs a </a:t>
            </a:r>
            <a:r>
              <a:rPr lang="en-SG" sz="2400" i="1" dirty="0" smtClean="0">
                <a:solidFill>
                  <a:schemeClr val="tx1"/>
                </a:solidFill>
              </a:rPr>
              <a:t>N</a:t>
            </a:r>
            <a:r>
              <a:rPr lang="en-GB" sz="2400" i="1" dirty="0">
                <a:sym typeface="Symbol" pitchFamily="18" charset="2"/>
              </a:rPr>
              <a:t> 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SG" sz="2400" dirty="0" smtClean="0">
                <a:solidFill>
                  <a:schemeClr val="tx1"/>
                </a:solidFill>
              </a:rPr>
              <a:t> </a:t>
            </a:r>
            <a:r>
              <a:rPr lang="en-SG" sz="2400" i="1" dirty="0" smtClean="0">
                <a:solidFill>
                  <a:schemeClr val="tx1"/>
                </a:solidFill>
              </a:rPr>
              <a:t>N </a:t>
            </a:r>
            <a:r>
              <a:rPr lang="en-SG" sz="2400" dirty="0">
                <a:solidFill>
                  <a:srgbClr val="C00000"/>
                </a:solidFill>
                <a:latin typeface="Calibri" pitchFamily="34" charset="0"/>
                <a:ea typeface="+mn-ea"/>
              </a:rPr>
              <a:t>maze</a:t>
            </a:r>
            <a:r>
              <a:rPr lang="en-SG" sz="2400" dirty="0">
                <a:solidFill>
                  <a:srgbClr val="C00000"/>
                </a:solidFill>
              </a:rPr>
              <a:t> </a:t>
            </a:r>
            <a:r>
              <a:rPr lang="en-SG" sz="2400" dirty="0">
                <a:solidFill>
                  <a:schemeClr val="tx1"/>
                </a:solidFill>
              </a:rPr>
              <a:t>and a </a:t>
            </a:r>
            <a:r>
              <a:rPr lang="en-SG" sz="2400" dirty="0">
                <a:solidFill>
                  <a:srgbClr val="C00000"/>
                </a:solidFill>
                <a:latin typeface="Calibri" pitchFamily="34" charset="0"/>
                <a:ea typeface="+mn-ea"/>
              </a:rPr>
              <a:t>path</a:t>
            </a:r>
            <a:r>
              <a:rPr lang="en-SG" sz="2400" dirty="0">
                <a:solidFill>
                  <a:schemeClr val="tx1"/>
                </a:solidFill>
              </a:rPr>
              <a:t> of length </a:t>
            </a:r>
            <a:r>
              <a:rPr lang="en-SG" sz="2400" dirty="0" err="1">
                <a:solidFill>
                  <a:srgbClr val="C00000"/>
                </a:solidFill>
                <a:latin typeface="Calibri" pitchFamily="34" charset="0"/>
                <a:ea typeface="+mn-ea"/>
              </a:rPr>
              <a:t>pathlen</a:t>
            </a:r>
            <a:r>
              <a:rPr lang="en-SG" sz="2400" dirty="0">
                <a:solidFill>
                  <a:schemeClr val="tx1"/>
                </a:solidFill>
              </a:rPr>
              <a:t>, and returns 1 if path is valid in maze; else returns 0.</a:t>
            </a:r>
            <a:endParaRPr lang="en-SG" sz="24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SG" dirty="0" smtClean="0">
                <a:solidFill>
                  <a:schemeClr val="tx1"/>
                </a:solidFill>
              </a:rPr>
              <a:t>Skeleton</a:t>
            </a:r>
            <a:r>
              <a:rPr lang="en-SG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</a:rPr>
              <a:t>Sample run: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SG" dirty="0"/>
              <a:t>Exercise #1: Valid Path in Maze (</a:t>
            </a:r>
            <a:r>
              <a:rPr lang="en-SG" dirty="0" smtClean="0"/>
              <a:t>2/3)</a:t>
            </a:r>
            <a:endParaRPr lang="en-SG" dirty="0"/>
          </a:p>
        </p:txBody>
      </p:sp>
      <p:sp>
        <p:nvSpPr>
          <p:cNvPr id="6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420286" y="4136870"/>
            <a:ext cx="2047728" cy="2019342"/>
            <a:chOff x="2438400" y="1703455"/>
            <a:chExt cx="3200400" cy="3130762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895600" y="2171699"/>
              <a:ext cx="2743200" cy="2662518"/>
              <a:chOff x="2895600" y="2171699"/>
              <a:chExt cx="2743200" cy="2662518"/>
            </a:xfrm>
          </p:grpSpPr>
          <p:sp>
            <p:nvSpPr>
              <p:cNvPr id="50196" name="Rectangle 5"/>
              <p:cNvSpPr>
                <a:spLocks noChangeArrowheads="1"/>
              </p:cNvSpPr>
              <p:nvPr/>
            </p:nvSpPr>
            <p:spPr bwMode="auto">
              <a:xfrm>
                <a:off x="28956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197" name="Rectangle 11"/>
              <p:cNvSpPr>
                <a:spLocks noChangeArrowheads="1"/>
              </p:cNvSpPr>
              <p:nvPr/>
            </p:nvSpPr>
            <p:spPr bwMode="auto">
              <a:xfrm>
                <a:off x="33528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198" name="Rectangle 12"/>
              <p:cNvSpPr>
                <a:spLocks noChangeArrowheads="1"/>
              </p:cNvSpPr>
              <p:nvPr/>
            </p:nvSpPr>
            <p:spPr bwMode="auto">
              <a:xfrm>
                <a:off x="38100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199" name="Rectangle 13"/>
              <p:cNvSpPr>
                <a:spLocks noChangeArrowheads="1"/>
              </p:cNvSpPr>
              <p:nvPr/>
            </p:nvSpPr>
            <p:spPr bwMode="auto">
              <a:xfrm>
                <a:off x="42672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00" name="Rectangle 14"/>
              <p:cNvSpPr>
                <a:spLocks noChangeArrowheads="1"/>
              </p:cNvSpPr>
              <p:nvPr/>
            </p:nvSpPr>
            <p:spPr bwMode="auto">
              <a:xfrm>
                <a:off x="4724400" y="2171699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180965" y="2171346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02" name="Rectangle 16"/>
              <p:cNvSpPr>
                <a:spLocks noChangeArrowheads="1"/>
              </p:cNvSpPr>
              <p:nvPr/>
            </p:nvSpPr>
            <p:spPr bwMode="auto">
              <a:xfrm>
                <a:off x="2895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354070" y="2615899"/>
                <a:ext cx="455613" cy="4423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04" name="Rectangle 18"/>
              <p:cNvSpPr>
                <a:spLocks noChangeArrowheads="1"/>
              </p:cNvSpPr>
              <p:nvPr/>
            </p:nvSpPr>
            <p:spPr bwMode="auto">
              <a:xfrm>
                <a:off x="38100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267518" y="2615899"/>
                <a:ext cx="457835" cy="4423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06" name="Rectangle 20"/>
              <p:cNvSpPr>
                <a:spLocks noChangeArrowheads="1"/>
              </p:cNvSpPr>
              <p:nvPr/>
            </p:nvSpPr>
            <p:spPr bwMode="auto">
              <a:xfrm>
                <a:off x="47244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07" name="Rectangle 21"/>
              <p:cNvSpPr>
                <a:spLocks noChangeArrowheads="1"/>
              </p:cNvSpPr>
              <p:nvPr/>
            </p:nvSpPr>
            <p:spPr bwMode="auto">
              <a:xfrm>
                <a:off x="5181600" y="2615452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08" name="Rectangle 22"/>
              <p:cNvSpPr>
                <a:spLocks noChangeArrowheads="1"/>
              </p:cNvSpPr>
              <p:nvPr/>
            </p:nvSpPr>
            <p:spPr bwMode="auto">
              <a:xfrm>
                <a:off x="28956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354070" y="3058230"/>
                <a:ext cx="455613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10" name="Rectangle 24"/>
              <p:cNvSpPr>
                <a:spLocks noChangeArrowheads="1"/>
              </p:cNvSpPr>
              <p:nvPr/>
            </p:nvSpPr>
            <p:spPr bwMode="auto">
              <a:xfrm>
                <a:off x="38100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267518" y="3058230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12" name="Rectangle 26"/>
              <p:cNvSpPr>
                <a:spLocks noChangeArrowheads="1"/>
              </p:cNvSpPr>
              <p:nvPr/>
            </p:nvSpPr>
            <p:spPr bwMode="auto">
              <a:xfrm>
                <a:off x="4724400" y="3059205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180965" y="3058230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14" name="Rectangle 28"/>
              <p:cNvSpPr>
                <a:spLocks noChangeArrowheads="1"/>
              </p:cNvSpPr>
              <p:nvPr/>
            </p:nvSpPr>
            <p:spPr bwMode="auto">
              <a:xfrm>
                <a:off x="2895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354070" y="3502782"/>
                <a:ext cx="455613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16" name="Rectangle 30"/>
              <p:cNvSpPr>
                <a:spLocks noChangeArrowheads="1"/>
              </p:cNvSpPr>
              <p:nvPr/>
            </p:nvSpPr>
            <p:spPr bwMode="auto">
              <a:xfrm>
                <a:off x="38100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17" name="Rectangle 31"/>
              <p:cNvSpPr>
                <a:spLocks noChangeArrowheads="1"/>
              </p:cNvSpPr>
              <p:nvPr/>
            </p:nvSpPr>
            <p:spPr bwMode="auto">
              <a:xfrm>
                <a:off x="42672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18" name="Rectangle 32"/>
              <p:cNvSpPr>
                <a:spLocks noChangeArrowheads="1"/>
              </p:cNvSpPr>
              <p:nvPr/>
            </p:nvSpPr>
            <p:spPr bwMode="auto">
              <a:xfrm>
                <a:off x="47244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19" name="Rectangle 33"/>
              <p:cNvSpPr>
                <a:spLocks noChangeArrowheads="1"/>
              </p:cNvSpPr>
              <p:nvPr/>
            </p:nvSpPr>
            <p:spPr bwMode="auto">
              <a:xfrm>
                <a:off x="5181600" y="3502958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20" name="Rectangle 34"/>
              <p:cNvSpPr>
                <a:spLocks noChangeArrowheads="1"/>
              </p:cNvSpPr>
              <p:nvPr/>
            </p:nvSpPr>
            <p:spPr bwMode="auto">
              <a:xfrm>
                <a:off x="28956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21" name="Rectangle 35"/>
              <p:cNvSpPr>
                <a:spLocks noChangeArrowheads="1"/>
              </p:cNvSpPr>
              <p:nvPr/>
            </p:nvSpPr>
            <p:spPr bwMode="auto">
              <a:xfrm>
                <a:off x="33528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809684" y="3947335"/>
                <a:ext cx="457835" cy="44232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4267518" y="3947335"/>
                <a:ext cx="457835" cy="44232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24" name="Rectangle 38"/>
              <p:cNvSpPr>
                <a:spLocks noChangeArrowheads="1"/>
              </p:cNvSpPr>
              <p:nvPr/>
            </p:nvSpPr>
            <p:spPr bwMode="auto">
              <a:xfrm>
                <a:off x="4724400" y="3946711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180965" y="3947335"/>
                <a:ext cx="457835" cy="44232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96236" y="4389664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27" name="Rectangle 41"/>
              <p:cNvSpPr>
                <a:spLocks noChangeArrowheads="1"/>
              </p:cNvSpPr>
              <p:nvPr/>
            </p:nvSpPr>
            <p:spPr bwMode="auto">
              <a:xfrm>
                <a:off x="33528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28" name="Rectangle 42"/>
              <p:cNvSpPr>
                <a:spLocks noChangeArrowheads="1"/>
              </p:cNvSpPr>
              <p:nvPr/>
            </p:nvSpPr>
            <p:spPr bwMode="auto">
              <a:xfrm>
                <a:off x="38100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267518" y="4389664"/>
                <a:ext cx="457835" cy="44455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  <p:sp>
            <p:nvSpPr>
              <p:cNvPr id="50230" name="Rectangle 44"/>
              <p:cNvSpPr>
                <a:spLocks noChangeArrowheads="1"/>
              </p:cNvSpPr>
              <p:nvPr/>
            </p:nvSpPr>
            <p:spPr bwMode="auto">
              <a:xfrm>
                <a:off x="47244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231" name="Rectangle 45"/>
              <p:cNvSpPr>
                <a:spLocks noChangeArrowheads="1"/>
              </p:cNvSpPr>
              <p:nvPr/>
            </p:nvSpPr>
            <p:spPr bwMode="auto">
              <a:xfrm>
                <a:off x="5181600" y="4390464"/>
                <a:ext cx="457200" cy="44375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0184" name="TextBox 47"/>
            <p:cNvSpPr txBox="1">
              <a:spLocks noChangeArrowheads="1"/>
            </p:cNvSpPr>
            <p:nvPr/>
          </p:nvSpPr>
          <p:spPr bwMode="auto">
            <a:xfrm>
              <a:off x="2895599" y="170345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800000"/>
                  </a:solidFill>
                </a:rPr>
                <a:t>0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  <p:sp>
          <p:nvSpPr>
            <p:cNvPr id="50185" name="TextBox 48"/>
            <p:cNvSpPr txBox="1">
              <a:spLocks noChangeArrowheads="1"/>
            </p:cNvSpPr>
            <p:nvPr/>
          </p:nvSpPr>
          <p:spPr bwMode="auto">
            <a:xfrm>
              <a:off x="3352800" y="1703455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1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50186" name="TextBox 49"/>
            <p:cNvSpPr txBox="1">
              <a:spLocks noChangeArrowheads="1"/>
            </p:cNvSpPr>
            <p:nvPr/>
          </p:nvSpPr>
          <p:spPr bwMode="auto">
            <a:xfrm>
              <a:off x="3810000" y="170345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800000"/>
                  </a:solidFill>
                </a:rPr>
                <a:t>2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  <p:sp>
          <p:nvSpPr>
            <p:cNvPr id="50187" name="TextBox 50"/>
            <p:cNvSpPr txBox="1">
              <a:spLocks noChangeArrowheads="1"/>
            </p:cNvSpPr>
            <p:nvPr/>
          </p:nvSpPr>
          <p:spPr bwMode="auto">
            <a:xfrm>
              <a:off x="4267200" y="170345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800000"/>
                  </a:solidFill>
                </a:rPr>
                <a:t>3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  <p:sp>
          <p:nvSpPr>
            <p:cNvPr id="50188" name="TextBox 51"/>
            <p:cNvSpPr txBox="1">
              <a:spLocks noChangeArrowheads="1"/>
            </p:cNvSpPr>
            <p:nvPr/>
          </p:nvSpPr>
          <p:spPr bwMode="auto">
            <a:xfrm>
              <a:off x="4724400" y="170345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800000"/>
                  </a:solidFill>
                </a:rPr>
                <a:t>4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  <p:sp>
          <p:nvSpPr>
            <p:cNvPr id="50189" name="TextBox 52"/>
            <p:cNvSpPr txBox="1">
              <a:spLocks noChangeArrowheads="1"/>
            </p:cNvSpPr>
            <p:nvPr/>
          </p:nvSpPr>
          <p:spPr bwMode="auto">
            <a:xfrm>
              <a:off x="5181601" y="1703457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solidFill>
                    <a:srgbClr val="800000"/>
                  </a:solidFill>
                </a:rPr>
                <a:t>5</a:t>
              </a:r>
              <a:endParaRPr lang="en-SG" sz="1400" dirty="0">
                <a:solidFill>
                  <a:srgbClr val="800000"/>
                </a:solidFill>
              </a:endParaRPr>
            </a:p>
          </p:txBody>
        </p:sp>
        <p:sp>
          <p:nvSpPr>
            <p:cNvPr id="50190" name="TextBox 53"/>
            <p:cNvSpPr txBox="1">
              <a:spLocks noChangeArrowheads="1"/>
            </p:cNvSpPr>
            <p:nvPr/>
          </p:nvSpPr>
          <p:spPr bwMode="auto">
            <a:xfrm>
              <a:off x="2438400" y="2171700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0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50191" name="TextBox 54"/>
            <p:cNvSpPr txBox="1">
              <a:spLocks noChangeArrowheads="1"/>
            </p:cNvSpPr>
            <p:nvPr/>
          </p:nvSpPr>
          <p:spPr bwMode="auto">
            <a:xfrm>
              <a:off x="2438400" y="2615452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1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50192" name="TextBox 55"/>
            <p:cNvSpPr txBox="1">
              <a:spLocks noChangeArrowheads="1"/>
            </p:cNvSpPr>
            <p:nvPr/>
          </p:nvSpPr>
          <p:spPr bwMode="auto">
            <a:xfrm>
              <a:off x="2438400" y="3059204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2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50193" name="TextBox 56"/>
            <p:cNvSpPr txBox="1">
              <a:spLocks noChangeArrowheads="1"/>
            </p:cNvSpPr>
            <p:nvPr/>
          </p:nvSpPr>
          <p:spPr bwMode="auto">
            <a:xfrm>
              <a:off x="2438400" y="3502958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3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50194" name="TextBox 57"/>
            <p:cNvSpPr txBox="1">
              <a:spLocks noChangeArrowheads="1"/>
            </p:cNvSpPr>
            <p:nvPr/>
          </p:nvSpPr>
          <p:spPr bwMode="auto">
            <a:xfrm>
              <a:off x="2438400" y="3946711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4</a:t>
              </a:r>
              <a:endParaRPr lang="en-SG" sz="1400">
                <a:solidFill>
                  <a:srgbClr val="800000"/>
                </a:solidFill>
              </a:endParaRPr>
            </a:p>
          </p:txBody>
        </p:sp>
        <p:sp>
          <p:nvSpPr>
            <p:cNvPr id="50195" name="TextBox 58"/>
            <p:cNvSpPr txBox="1">
              <a:spLocks noChangeArrowheads="1"/>
            </p:cNvSpPr>
            <p:nvPr/>
          </p:nvSpPr>
          <p:spPr bwMode="auto">
            <a:xfrm>
              <a:off x="2438400" y="4390465"/>
              <a:ext cx="45719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rgbClr val="800000"/>
                  </a:solidFill>
                </a:rPr>
                <a:t>5</a:t>
              </a:r>
              <a:endParaRPr lang="en-SG" sz="1400">
                <a:solidFill>
                  <a:srgbClr val="800000"/>
                </a:solidFill>
              </a:endParaRPr>
            </a:p>
          </p:txBody>
        </p:sp>
      </p:grpSp>
      <p:sp>
        <p:nvSpPr>
          <p:cNvPr id="58" name="TextBox 16"/>
          <p:cNvSpPr txBox="1"/>
          <p:nvPr/>
        </p:nvSpPr>
        <p:spPr>
          <a:xfrm>
            <a:off x="2922531" y="3546254"/>
            <a:ext cx="4375150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</a:t>
            </a:r>
            <a:r>
              <a:rPr lang="en-GB" sz="1600" b="1" dirty="0" smtClean="0">
                <a:latin typeface="Courier New" pitchFamily="49" charset="0"/>
              </a:rPr>
              <a:t>Week8_Maze.c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40277" y="4534788"/>
            <a:ext cx="2884886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/>
              <a:t>path 1 is valid</a:t>
            </a:r>
          </a:p>
          <a:p>
            <a:r>
              <a:rPr lang="en-SG" dirty="0"/>
              <a:t>path 2 is valid</a:t>
            </a:r>
          </a:p>
          <a:p>
            <a:r>
              <a:rPr lang="en-SG" dirty="0"/>
              <a:t>path </a:t>
            </a:r>
            <a:r>
              <a:rPr lang="en-SG" dirty="0" smtClean="0"/>
              <a:t>3 </a:t>
            </a:r>
            <a:r>
              <a:rPr lang="en-SG" dirty="0"/>
              <a:t>is not valid</a:t>
            </a:r>
          </a:p>
          <a:p>
            <a:r>
              <a:rPr lang="en-SG" dirty="0"/>
              <a:t>path 4</a:t>
            </a:r>
            <a:r>
              <a:rPr lang="en-SG" dirty="0" smtClean="0"/>
              <a:t> </a:t>
            </a:r>
            <a:r>
              <a:rPr lang="en-SG" dirty="0"/>
              <a:t>is not </a:t>
            </a:r>
            <a:r>
              <a:rPr lang="en-SG" dirty="0" smtClean="0"/>
              <a:t>valid</a:t>
            </a:r>
            <a:endParaRPr lang="en-SG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158941" y="5707819"/>
            <a:ext cx="48038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* 4 test cases are hardcoded in the main function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709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SG" dirty="0"/>
              <a:t>Exercise #1: Valid Path in Maze </a:t>
            </a:r>
            <a:r>
              <a:rPr lang="en-SG" dirty="0" smtClean="0"/>
              <a:t>(3/3)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1299071"/>
            <a:ext cx="7985891" cy="501675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maze[][N],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path[],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pathlen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y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coordinates of current position</a:t>
            </a:r>
          </a:p>
          <a:p>
            <a:pPr eaLnBrk="1" hangingPunct="1"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pathlen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{   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path[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{   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'N'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x--;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'S'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x++;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y--;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'E'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y++;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}   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// invalid cell or hit wall!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x&lt;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|| x&gt;=N || y&lt;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y&gt;=N || maze[x][y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]==WALL 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pPr eaLnBrk="1" hangingPunct="1"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87006" y="1297950"/>
            <a:ext cx="1156086" cy="26161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r>
              <a:rPr lang="en-US" sz="1100" dirty="0" smtClean="0"/>
              <a:t>Week8_Maze.c</a:t>
            </a:r>
            <a:endParaRPr lang="en-SG" sz="1100" dirty="0"/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6378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42865"/>
              </p:ext>
            </p:extLst>
          </p:nvPr>
        </p:nvGraphicFramePr>
        <p:xfrm>
          <a:off x="1555288" y="4611016"/>
          <a:ext cx="5748761" cy="133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6" name="Equation" r:id="rId4" imgW="3060700" imgH="711200" progId="Equation.3">
                  <p:embed/>
                </p:oleObj>
              </mc:Choice>
              <mc:Fallback>
                <p:oleObj name="Equation" r:id="rId4" imgW="30607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288" y="4611016"/>
                        <a:ext cx="5748761" cy="13351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Ex </a:t>
            </a:r>
            <a:r>
              <a:rPr lang="en-GB" dirty="0"/>
              <a:t>#2: Matrix Multiplication (1/2)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077766"/>
          </a:xfrm>
        </p:spPr>
        <p:txBody>
          <a:bodyPr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To multiply two matrices </a:t>
            </a:r>
            <a:r>
              <a:rPr lang="en-US" kern="1200" dirty="0">
                <a:latin typeface="Arial" charset="0"/>
                <a:cs typeface="Arial" charset="0"/>
              </a:rPr>
              <a:t>A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US" kern="1200" dirty="0">
                <a:latin typeface="Arial" charset="0"/>
                <a:cs typeface="Arial" charset="0"/>
              </a:rPr>
              <a:t>B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, the number of columns in A must be the same as the number of rows in </a:t>
            </a:r>
            <a:r>
              <a:rPr lang="en-US" kern="1200" dirty="0">
                <a:latin typeface="Arial" charset="0"/>
                <a:cs typeface="Arial" charset="0"/>
              </a:rPr>
              <a:t>B</a:t>
            </a:r>
            <a:r>
              <a:rPr lang="en-US" kern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1"/>
                </a:solidFill>
              </a:rPr>
              <a:t>The resulting matrix has same number of rows as </a:t>
            </a:r>
            <a:r>
              <a:rPr lang="en-US" kern="1200" dirty="0">
                <a:latin typeface="Arial" charset="0"/>
                <a:cs typeface="Arial" charset="0"/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number of columns as </a:t>
            </a:r>
            <a:r>
              <a:rPr lang="en-US" kern="1200" dirty="0">
                <a:latin typeface="Arial" charset="0"/>
                <a:cs typeface="Arial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For example, multiplying a 4</a:t>
            </a:r>
            <a:r>
              <a:rPr lang="en-US" dirty="0">
                <a:sym typeface="Symbol" pitchFamily="18" charset="2"/>
              </a:rPr>
              <a:t>5 matrix with a 53 matrix gives a 43 matrix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1"/>
                </a:solidFill>
              </a:rPr>
              <a:t>Example on 3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chemeClr val="tx1"/>
                </a:solidFill>
              </a:rPr>
              <a:t>3 matrices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: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Ex </a:t>
            </a:r>
            <a:r>
              <a:rPr lang="en-GB" dirty="0"/>
              <a:t>#2: Matrix Multiplication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468409" cy="1508105"/>
          </a:xfrm>
        </p:spPr>
        <p:txBody>
          <a:bodyPr wrap="square">
            <a:spAutoFit/>
          </a:bodyPr>
          <a:lstStyle/>
          <a:p>
            <a:r>
              <a:rPr lang="en-SG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Complete the </a:t>
            </a:r>
            <a:r>
              <a:rPr lang="en-SG" kern="1200" dirty="0" err="1">
                <a:latin typeface="Calibri" pitchFamily="34" charset="0"/>
                <a:cs typeface="Calibri" pitchFamily="34" charset="0"/>
              </a:rPr>
              <a:t>prodMatrix</a:t>
            </a:r>
            <a:r>
              <a:rPr lang="en-SG" kern="1200" dirty="0">
                <a:latin typeface="Calibri" pitchFamily="34" charset="0"/>
                <a:cs typeface="Calibri" pitchFamily="34" charset="0"/>
              </a:rPr>
              <a:t>()</a:t>
            </a:r>
            <a:r>
              <a:rPr lang="en-SG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function in </a:t>
            </a:r>
            <a:r>
              <a:rPr lang="en-SG" kern="1200" dirty="0">
                <a:latin typeface="Arial" charset="0"/>
                <a:cs typeface="Arial" charset="0"/>
              </a:rPr>
              <a:t>Week8_MatrixOps.c </a:t>
            </a:r>
            <a:endParaRPr lang="en-SG" kern="1200" dirty="0" smtClean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Skeleton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</a:rPr>
              <a:t>Use the following example as your sample run:</a:t>
            </a:r>
            <a:endParaRPr lang="en-SG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29480"/>
              </p:ext>
            </p:extLst>
          </p:nvPr>
        </p:nvGraphicFramePr>
        <p:xfrm>
          <a:off x="1555750" y="3025840"/>
          <a:ext cx="5748338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7" name="Equation" r:id="rId4" imgW="3060700" imgH="711200" progId="Equation.3">
                  <p:embed/>
                </p:oleObj>
              </mc:Choice>
              <mc:Fallback>
                <p:oleObj name="Equation" r:id="rId4" imgW="30607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025840"/>
                        <a:ext cx="5748338" cy="1335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6"/>
          <p:cNvSpPr txBox="1"/>
          <p:nvPr/>
        </p:nvSpPr>
        <p:spPr>
          <a:xfrm>
            <a:off x="2669664" y="1937836"/>
            <a:ext cx="4849869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latin typeface="Courier New" pitchFamily="49" charset="0"/>
              </a:rPr>
              <a:t>cp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~cs1010/lecture/</a:t>
            </a:r>
            <a:r>
              <a:rPr lang="en-GB" sz="1600" b="1" dirty="0" smtClean="0">
                <a:latin typeface="Courier New" pitchFamily="49" charset="0"/>
              </a:rPr>
              <a:t>Week8_MatrixOps.c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.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60738" y="4448075"/>
            <a:ext cx="8229600" cy="15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00100" lvl="2" indent="0">
              <a:buNone/>
            </a:pPr>
            <a:r>
              <a:rPr lang="en-US" sz="2200" dirty="0" err="1">
                <a:solidFill>
                  <a:srgbClr val="0000FF"/>
                </a:solidFill>
              </a:rPr>
              <a:t>c</a:t>
            </a:r>
            <a:r>
              <a:rPr lang="en-US" sz="2200" i="1" baseline="-10000" dirty="0" err="1">
                <a:solidFill>
                  <a:srgbClr val="0000FF"/>
                </a:solidFill>
              </a:rPr>
              <a:t>i</a:t>
            </a:r>
            <a:r>
              <a:rPr lang="en-US" sz="2200" baseline="-10000" dirty="0" err="1">
                <a:solidFill>
                  <a:srgbClr val="0000FF"/>
                </a:solidFill>
              </a:rPr>
              <a:t>,</a:t>
            </a:r>
            <a:r>
              <a:rPr lang="en-US" sz="2200" i="1" baseline="-10000" dirty="0" err="1">
                <a:solidFill>
                  <a:srgbClr val="0000FF"/>
                </a:solidFill>
              </a:rPr>
              <a:t>j</a:t>
            </a:r>
            <a:r>
              <a:rPr lang="en-US" sz="2200" dirty="0">
                <a:solidFill>
                  <a:srgbClr val="0000FF"/>
                </a:solidFill>
              </a:rPr>
              <a:t> = ( a</a:t>
            </a:r>
            <a:r>
              <a:rPr lang="en-US" sz="2200" i="1" baseline="-12000" dirty="0">
                <a:solidFill>
                  <a:srgbClr val="0000FF"/>
                </a:solidFill>
              </a:rPr>
              <a:t>i</a:t>
            </a:r>
            <a:r>
              <a:rPr lang="en-US" sz="2200" baseline="-12000" dirty="0">
                <a:solidFill>
                  <a:srgbClr val="0000FF"/>
                </a:solidFill>
              </a:rPr>
              <a:t>,1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200" dirty="0">
                <a:solidFill>
                  <a:srgbClr val="0000FF"/>
                </a:solidFill>
              </a:rPr>
              <a:t> b</a:t>
            </a:r>
            <a:r>
              <a:rPr lang="en-US" sz="2200" baseline="-12000" dirty="0">
                <a:solidFill>
                  <a:srgbClr val="0000FF"/>
                </a:solidFill>
              </a:rPr>
              <a:t>1,</a:t>
            </a:r>
            <a:r>
              <a:rPr lang="en-US" sz="2200" i="1" baseline="-12000" dirty="0">
                <a:solidFill>
                  <a:srgbClr val="0000FF"/>
                </a:solidFill>
              </a:rPr>
              <a:t>j</a:t>
            </a:r>
            <a:r>
              <a:rPr lang="en-US" sz="2200" dirty="0">
                <a:solidFill>
                  <a:srgbClr val="0000FF"/>
                </a:solidFill>
              </a:rPr>
              <a:t> ) + ( a</a:t>
            </a:r>
            <a:r>
              <a:rPr lang="en-US" sz="2200" i="1" baseline="-12000" dirty="0">
                <a:solidFill>
                  <a:srgbClr val="0000FF"/>
                </a:solidFill>
              </a:rPr>
              <a:t>i</a:t>
            </a:r>
            <a:r>
              <a:rPr lang="en-US" sz="2200" baseline="-12000" dirty="0">
                <a:solidFill>
                  <a:srgbClr val="0000FF"/>
                </a:solidFill>
              </a:rPr>
              <a:t>,2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200" dirty="0">
                <a:solidFill>
                  <a:srgbClr val="0000FF"/>
                </a:solidFill>
              </a:rPr>
              <a:t> b</a:t>
            </a:r>
            <a:r>
              <a:rPr lang="en-US" sz="2200" baseline="-12000" dirty="0">
                <a:solidFill>
                  <a:srgbClr val="0000FF"/>
                </a:solidFill>
              </a:rPr>
              <a:t>2,</a:t>
            </a:r>
            <a:r>
              <a:rPr lang="en-US" sz="2200" i="1" baseline="-12000" dirty="0">
                <a:solidFill>
                  <a:srgbClr val="0000FF"/>
                </a:solidFill>
              </a:rPr>
              <a:t>j</a:t>
            </a:r>
            <a:r>
              <a:rPr lang="en-US" sz="2200" dirty="0">
                <a:solidFill>
                  <a:srgbClr val="0000FF"/>
                </a:solidFill>
              </a:rPr>
              <a:t> ) + . . . + ( </a:t>
            </a:r>
            <a:r>
              <a:rPr lang="en-US" sz="2200" dirty="0" err="1">
                <a:solidFill>
                  <a:srgbClr val="0000FF"/>
                </a:solidFill>
              </a:rPr>
              <a:t>a</a:t>
            </a:r>
            <a:r>
              <a:rPr lang="en-US" sz="2200" i="1" baseline="-12000" dirty="0" err="1">
                <a:solidFill>
                  <a:srgbClr val="0000FF"/>
                </a:solidFill>
              </a:rPr>
              <a:t>i</a:t>
            </a:r>
            <a:r>
              <a:rPr lang="en-US" sz="2200" baseline="-12000" dirty="0" err="1">
                <a:solidFill>
                  <a:srgbClr val="0000FF"/>
                </a:solidFill>
              </a:rPr>
              <a:t>,</a:t>
            </a:r>
            <a:r>
              <a:rPr lang="en-US" sz="2200" i="1" baseline="-12000" dirty="0" err="1">
                <a:solidFill>
                  <a:srgbClr val="0000FF"/>
                </a:solidFill>
              </a:rPr>
              <a:t>n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b</a:t>
            </a:r>
            <a:r>
              <a:rPr lang="en-US" sz="2200" i="1" baseline="-12000" dirty="0" err="1">
                <a:solidFill>
                  <a:srgbClr val="0000FF"/>
                </a:solidFill>
              </a:rPr>
              <a:t>n</a:t>
            </a:r>
            <a:r>
              <a:rPr lang="en-US" sz="2200" baseline="-12000" dirty="0" err="1">
                <a:solidFill>
                  <a:srgbClr val="0000FF"/>
                </a:solidFill>
              </a:rPr>
              <a:t>,</a:t>
            </a:r>
            <a:r>
              <a:rPr lang="en-US" sz="2200" i="1" baseline="-12000" dirty="0" err="1">
                <a:solidFill>
                  <a:srgbClr val="0000FF"/>
                </a:solidFill>
              </a:rPr>
              <a:t>j</a:t>
            </a:r>
            <a:r>
              <a:rPr lang="en-US" sz="2200" i="1" baseline="-250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) </a:t>
            </a:r>
            <a:endParaRPr lang="en-US" sz="2200" dirty="0" smtClean="0">
              <a:solidFill>
                <a:srgbClr val="0000FF"/>
              </a:solidFill>
            </a:endParaRPr>
          </a:p>
          <a:p>
            <a:pPr marL="800100" lvl="2" indent="0">
              <a:buNone/>
            </a:pPr>
            <a:r>
              <a:rPr lang="en-US" dirty="0" err="1"/>
              <a:t>c</a:t>
            </a:r>
            <a:r>
              <a:rPr lang="en-US" i="1" baseline="-12000" dirty="0" err="1"/>
              <a:t>i</a:t>
            </a:r>
            <a:r>
              <a:rPr lang="en-US" baseline="-12000" dirty="0" err="1"/>
              <a:t>,</a:t>
            </a:r>
            <a:r>
              <a:rPr lang="en-US" i="1" baseline="-12000" dirty="0" err="1"/>
              <a:t>j</a:t>
            </a:r>
            <a:r>
              <a:rPr lang="en-US" dirty="0"/>
              <a:t> is sum of terms produced by multiplying the elements of A’s row </a:t>
            </a:r>
            <a:r>
              <a:rPr lang="en-US" i="1" dirty="0" err="1"/>
              <a:t>i</a:t>
            </a:r>
            <a:r>
              <a:rPr lang="en-US" dirty="0"/>
              <a:t> with B’s column </a:t>
            </a:r>
            <a:r>
              <a:rPr lang="en-US" i="1" dirty="0"/>
              <a:t>j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This is your take-home exercise.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2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dirty="0"/>
              <a:t>Summary for Today</a:t>
            </a:r>
            <a:endParaRPr lang="en-GB" dirty="0" smtClean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5539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00767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Multidimensional array </a:t>
            </a:r>
            <a:r>
              <a:rPr lang="en-SG" sz="2600" dirty="0" smtClean="0">
                <a:solidFill>
                  <a:srgbClr val="0000FF"/>
                </a:solidFill>
              </a:rPr>
              <a:t>declaration.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 smtClean="0">
                <a:solidFill>
                  <a:srgbClr val="0000FF"/>
                </a:solidFill>
              </a:rPr>
              <a:t>Multidimensional array initializers.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Using </a:t>
            </a:r>
            <a:r>
              <a:rPr lang="en-SG" sz="2600" dirty="0" smtClean="0">
                <a:solidFill>
                  <a:srgbClr val="0000FF"/>
                </a:solidFill>
              </a:rPr>
              <a:t>2D array </a:t>
            </a:r>
            <a:r>
              <a:rPr lang="en-SG" sz="2600" dirty="0">
                <a:solidFill>
                  <a:srgbClr val="0000FF"/>
                </a:solidFill>
              </a:rPr>
              <a:t>for problem </a:t>
            </a:r>
            <a:r>
              <a:rPr lang="en-SG" sz="2600" dirty="0" smtClean="0">
                <a:solidFill>
                  <a:srgbClr val="0000FF"/>
                </a:solidFill>
              </a:rPr>
              <a:t>solving.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600" dirty="0" smtClean="0">
                <a:solidFill>
                  <a:srgbClr val="0000FF"/>
                </a:solidFill>
              </a:rPr>
              <a:t>Passing 2D array </a:t>
            </a:r>
            <a:r>
              <a:rPr lang="en-US" sz="2600" dirty="0">
                <a:solidFill>
                  <a:srgbClr val="0000FF"/>
                </a:solidFill>
              </a:rPr>
              <a:t>into </a:t>
            </a:r>
            <a:r>
              <a:rPr lang="en-US" sz="2600" dirty="0" smtClean="0">
                <a:solidFill>
                  <a:srgbClr val="0000FF"/>
                </a:solidFill>
              </a:rPr>
              <a:t>function.</a:t>
            </a:r>
          </a:p>
        </p:txBody>
      </p:sp>
      <p:pic>
        <p:nvPicPr>
          <p:cNvPr id="10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241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8: Multidimensional Arrays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38992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Understand the concept and application of multidimensional </a:t>
            </a:r>
            <a:r>
              <a:rPr lang="en-GB" sz="2400" dirty="0" smtClean="0">
                <a:solidFill>
                  <a:srgbClr val="0000FF"/>
                </a:solidFill>
              </a:rPr>
              <a:t>arrays.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 smtClean="0">
                <a:solidFill>
                  <a:srgbClr val="0000FF"/>
                </a:solidFill>
              </a:rPr>
              <a:t>Able to solve complex problems with 2D arrays.</a:t>
            </a:r>
            <a:endParaRPr lang="en-SG" sz="2400" kern="1200" dirty="0">
              <a:solidFill>
                <a:srgbClr val="0000FF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6" y="3876891"/>
            <a:ext cx="82296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dirty="0" smtClean="0">
                <a:solidFill>
                  <a:srgbClr val="C00000"/>
                </a:solidFill>
              </a:rPr>
              <a:t>References: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Chapter 6 Numeric Arrays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2547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0. </a:t>
            </a:r>
            <a:r>
              <a:rPr lang="en-GB" dirty="0"/>
              <a:t>Week 7 </a:t>
            </a:r>
            <a:r>
              <a:rPr lang="en-GB" dirty="0" smtClean="0"/>
              <a:t>Ex </a:t>
            </a:r>
            <a:r>
              <a:rPr lang="en-GB" dirty="0"/>
              <a:t>#2: Set </a:t>
            </a:r>
            <a:r>
              <a:rPr lang="en-GB" dirty="0" smtClean="0"/>
              <a:t>Containment (1/3)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</a:rPr>
              <a:t>Consider two arrays </a:t>
            </a:r>
            <a:r>
              <a:rPr lang="en-US" sz="2200" dirty="0" err="1">
                <a:solidFill>
                  <a:srgbClr val="C00000"/>
                </a:solidFill>
                <a:latin typeface="Calibri" pitchFamily="34" charset="0"/>
              </a:rPr>
              <a:t>arrA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and </a:t>
            </a:r>
            <a:r>
              <a:rPr lang="en-US" sz="2200" dirty="0" err="1">
                <a:solidFill>
                  <a:srgbClr val="C00000"/>
                </a:solidFill>
                <a:latin typeface="Calibri" pitchFamily="34" charset="0"/>
              </a:rPr>
              <a:t>arrB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of </a:t>
            </a:r>
            <a:r>
              <a:rPr lang="en-US" sz="2200" u="sng" dirty="0" smtClean="0">
                <a:solidFill>
                  <a:schemeClr val="tx1"/>
                </a:solidFill>
              </a:rPr>
              <a:t>distinct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int</a:t>
            </a:r>
            <a:r>
              <a:rPr lang="en-US" sz="2200" dirty="0" smtClean="0">
                <a:solidFill>
                  <a:schemeClr val="tx1"/>
                </a:solidFill>
              </a:rPr>
              <a:t> values, where their sizes are </a:t>
            </a:r>
            <a:r>
              <a:rPr lang="en-US" sz="2200" dirty="0" err="1">
                <a:solidFill>
                  <a:srgbClr val="C00000"/>
                </a:solidFill>
                <a:latin typeface="Calibri" pitchFamily="34" charset="0"/>
              </a:rPr>
              <a:t>sizeA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and </a:t>
            </a:r>
            <a:r>
              <a:rPr lang="en-US" sz="2200" dirty="0" err="1">
                <a:solidFill>
                  <a:srgbClr val="C00000"/>
                </a:solidFill>
                <a:latin typeface="Calibri" pitchFamily="34" charset="0"/>
              </a:rPr>
              <a:t>sizeB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respectively (less than 10).</a:t>
            </a:r>
          </a:p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Write a function</a:t>
            </a: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	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isSubset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arrA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[],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sizeA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arrB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[],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SG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SG" sz="2200" dirty="0" err="1">
                <a:latin typeface="Calibri" pitchFamily="34" charset="0"/>
                <a:cs typeface="Calibri" pitchFamily="34" charset="0"/>
              </a:rPr>
              <a:t>sizeB</a:t>
            </a:r>
            <a:r>
              <a:rPr lang="en-SG" sz="22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SG" sz="2200" dirty="0" smtClean="0">
                <a:solidFill>
                  <a:schemeClr val="tx1"/>
                </a:solidFill>
              </a:rPr>
              <a:t>     to check if numbers in </a:t>
            </a:r>
            <a:r>
              <a:rPr lang="en-SG" sz="2200" dirty="0" err="1">
                <a:solidFill>
                  <a:srgbClr val="C00000"/>
                </a:solidFill>
                <a:latin typeface="Calibri" pitchFamily="34" charset="0"/>
              </a:rPr>
              <a:t>arrA</a:t>
            </a:r>
            <a:r>
              <a:rPr lang="en-SG" sz="2200" dirty="0" smtClean="0">
                <a:solidFill>
                  <a:schemeClr val="tx1"/>
                </a:solidFill>
              </a:rPr>
              <a:t> </a:t>
            </a:r>
            <a:r>
              <a:rPr lang="en-SG" sz="2200" dirty="0">
                <a:solidFill>
                  <a:schemeClr val="tx1"/>
                </a:solidFill>
              </a:rPr>
              <a:t>is a subset of </a:t>
            </a:r>
            <a:r>
              <a:rPr lang="en-SG" sz="2200" dirty="0" smtClean="0">
                <a:solidFill>
                  <a:schemeClr val="tx1"/>
                </a:solidFill>
              </a:rPr>
              <a:t>numbers </a:t>
            </a:r>
            <a:r>
              <a:rPr lang="en-SG" sz="2200" dirty="0">
                <a:solidFill>
                  <a:schemeClr val="tx1"/>
                </a:solidFill>
              </a:rPr>
              <a:t>in </a:t>
            </a:r>
            <a:r>
              <a:rPr lang="en-SG" sz="2200" dirty="0" err="1">
                <a:solidFill>
                  <a:srgbClr val="C00000"/>
                </a:solidFill>
                <a:latin typeface="Calibri" pitchFamily="34" charset="0"/>
              </a:rPr>
              <a:t>arrB</a:t>
            </a:r>
            <a:r>
              <a:rPr lang="en-SG" sz="2200" dirty="0" smtClean="0">
                <a:solidFill>
                  <a:schemeClr val="tx1"/>
                </a:solidFill>
              </a:rPr>
              <a:t>.  </a:t>
            </a:r>
          </a:p>
          <a:p>
            <a:pPr marL="0" indent="0">
              <a:buNone/>
            </a:pPr>
            <a:r>
              <a:rPr lang="en-SG" sz="2200" dirty="0">
                <a:solidFill>
                  <a:schemeClr val="tx1"/>
                </a:solidFill>
              </a:rPr>
              <a:t> </a:t>
            </a:r>
            <a:r>
              <a:rPr lang="en-SG" sz="2200" dirty="0" smtClean="0">
                <a:solidFill>
                  <a:schemeClr val="tx1"/>
                </a:solidFill>
              </a:rPr>
              <a:t>    This </a:t>
            </a:r>
            <a:r>
              <a:rPr lang="en-SG" sz="2200" dirty="0">
                <a:solidFill>
                  <a:schemeClr val="tx1"/>
                </a:solidFill>
              </a:rPr>
              <a:t>function returns 1 if </a:t>
            </a:r>
            <a:r>
              <a:rPr lang="en-SG" sz="2200" dirty="0" smtClean="0">
                <a:solidFill>
                  <a:schemeClr val="tx1"/>
                </a:solidFill>
              </a:rPr>
              <a:t>so, </a:t>
            </a:r>
            <a:r>
              <a:rPr lang="en-SG" sz="2200" dirty="0">
                <a:solidFill>
                  <a:schemeClr val="tx1"/>
                </a:solidFill>
              </a:rPr>
              <a:t>0 </a:t>
            </a:r>
            <a:r>
              <a:rPr lang="en-SG" sz="2200" dirty="0" smtClean="0">
                <a:solidFill>
                  <a:schemeClr val="tx1"/>
                </a:solidFill>
              </a:rPr>
              <a:t>otherwise.</a:t>
            </a:r>
          </a:p>
          <a:p>
            <a:pPr>
              <a:spcBef>
                <a:spcPts val="1800"/>
              </a:spcBef>
            </a:pPr>
            <a:r>
              <a:rPr lang="en-SG" sz="2200" dirty="0" smtClean="0">
                <a:solidFill>
                  <a:schemeClr val="tx1"/>
                </a:solidFill>
              </a:rPr>
              <a:t>Sample </a:t>
            </a:r>
            <a:r>
              <a:rPr lang="en-SG" sz="2200" dirty="0">
                <a:solidFill>
                  <a:schemeClr val="tx1"/>
                </a:solidFill>
              </a:rPr>
              <a:t>run: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8795" y="4579637"/>
            <a:ext cx="5413824" cy="1323439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>
                <a:solidFill>
                  <a:schemeClr val="tx1"/>
                </a:solidFill>
              </a:rPr>
              <a:t>Size of 1st array? </a:t>
            </a:r>
            <a:r>
              <a:rPr lang="en-SG" dirty="0">
                <a:solidFill>
                  <a:srgbClr val="0000FF"/>
                </a:solidFill>
              </a:rPr>
              <a:t>4</a:t>
            </a:r>
          </a:p>
          <a:p>
            <a:r>
              <a:rPr lang="en-SG" dirty="0">
                <a:solidFill>
                  <a:schemeClr val="tx1"/>
                </a:solidFill>
              </a:rPr>
              <a:t>        Enter 4 values: </a:t>
            </a:r>
            <a:r>
              <a:rPr lang="en-SG" dirty="0">
                <a:solidFill>
                  <a:srgbClr val="0000FF"/>
                </a:solidFill>
              </a:rPr>
              <a:t>14 5 1 9</a:t>
            </a:r>
          </a:p>
          <a:p>
            <a:r>
              <a:rPr lang="en-SG" dirty="0">
                <a:solidFill>
                  <a:schemeClr val="tx1"/>
                </a:solidFill>
              </a:rPr>
              <a:t>Size of </a:t>
            </a:r>
            <a:r>
              <a:rPr lang="en-SG" dirty="0" smtClean="0">
                <a:solidFill>
                  <a:schemeClr val="tx1"/>
                </a:solidFill>
              </a:rPr>
              <a:t>2nd </a:t>
            </a:r>
            <a:r>
              <a:rPr lang="en-SG" dirty="0">
                <a:solidFill>
                  <a:schemeClr val="tx1"/>
                </a:solidFill>
              </a:rPr>
              <a:t>array? </a:t>
            </a:r>
            <a:r>
              <a:rPr lang="en-SG" dirty="0">
                <a:solidFill>
                  <a:srgbClr val="0000FF"/>
                </a:solidFill>
              </a:rPr>
              <a:t>7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        Enter 7 values: </a:t>
            </a:r>
            <a:r>
              <a:rPr lang="en-SG" dirty="0">
                <a:solidFill>
                  <a:srgbClr val="0000FF"/>
                </a:solidFill>
              </a:rPr>
              <a:t>2 9 3 14 5 6 1</a:t>
            </a:r>
          </a:p>
          <a:p>
            <a:r>
              <a:rPr lang="en-SG" dirty="0"/>
              <a:t>1st array is a subset of 2nd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5399" y="3931106"/>
            <a:ext cx="2101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Algorithm!</a:t>
            </a:r>
            <a:endParaRPr lang="en-SG" sz="3200" b="1" i="1" dirty="0">
              <a:solidFill>
                <a:srgbClr val="C0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8191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0. </a:t>
            </a:r>
            <a:r>
              <a:rPr lang="en-GB" dirty="0"/>
              <a:t>Week 7 </a:t>
            </a:r>
            <a:r>
              <a:rPr lang="en-GB" dirty="0" smtClean="0"/>
              <a:t>Ex </a:t>
            </a:r>
            <a:r>
              <a:rPr lang="en-GB" dirty="0"/>
              <a:t>#2: Set </a:t>
            </a:r>
            <a:r>
              <a:rPr lang="en-GB" dirty="0" smtClean="0"/>
              <a:t>Containment (2/3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2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3294" y="1475429"/>
            <a:ext cx="7746485" cy="3878588"/>
            <a:chOff x="493294" y="1375070"/>
            <a:chExt cx="7746485" cy="3878588"/>
          </a:xfrm>
        </p:grpSpPr>
        <p:sp>
          <p:nvSpPr>
            <p:cNvPr id="12" name="TextBox 11"/>
            <p:cNvSpPr txBox="1"/>
            <p:nvPr/>
          </p:nvSpPr>
          <p:spPr>
            <a:xfrm>
              <a:off x="493294" y="1375673"/>
              <a:ext cx="7740000" cy="3877985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checks whether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arrA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is a subset of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arrB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isSubset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j, count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{  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j&lt;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j++)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{  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[j])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count++;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  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  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== count;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3779" y="1375070"/>
              <a:ext cx="183600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Week7_SetContainment.c</a:t>
              </a:r>
              <a:endParaRPr lang="en-SG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58329" y="2746205"/>
            <a:ext cx="1607984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Version 1</a:t>
            </a:r>
            <a:endParaRPr lang="en-SG" sz="24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699599" y="4385442"/>
            <a:ext cx="3940833" cy="1504924"/>
            <a:chOff x="4521183" y="4340838"/>
            <a:chExt cx="3940833" cy="1504924"/>
          </a:xfrm>
        </p:grpSpPr>
        <p:grpSp>
          <p:nvGrpSpPr>
            <p:cNvPr id="4" name="Group 3"/>
            <p:cNvGrpSpPr/>
            <p:nvPr/>
          </p:nvGrpSpPr>
          <p:grpSpPr>
            <a:xfrm>
              <a:off x="4521183" y="4340838"/>
              <a:ext cx="2922809" cy="395987"/>
              <a:chOff x="2559019" y="5810367"/>
              <a:chExt cx="2922809" cy="475299"/>
            </a:xfrm>
          </p:grpSpPr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2559019" y="5842361"/>
                <a:ext cx="754835" cy="443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CN" dirty="0" err="1" smtClean="0">
                    <a:ea typeface="ＭＳ Ｐゴシック" pitchFamily="34" charset="-128"/>
                  </a:rPr>
                  <a:t>arrA</a:t>
                </a:r>
                <a:endParaRPr lang="en-US" altLang="zh-CN" dirty="0">
                  <a:ea typeface="ＭＳ Ｐゴシック" pitchFamily="34" charset="-128"/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3291553" y="5810367"/>
                <a:ext cx="2190275" cy="431800"/>
              </a:xfrm>
              <a:prstGeom prst="rect">
                <a:avLst/>
              </a:prstGeom>
              <a:solidFill>
                <a:srgbClr val="F7F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>
                <a:off x="3851389" y="5811344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4406430" y="5811344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4950319" y="5811344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547914" y="5450009"/>
              <a:ext cx="3914102" cy="395753"/>
              <a:chOff x="1116584" y="5660397"/>
              <a:chExt cx="3914102" cy="474684"/>
            </a:xfrm>
          </p:grpSpPr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843460" y="5660397"/>
                <a:ext cx="3187226" cy="431800"/>
              </a:xfrm>
              <a:prstGeom prst="rect">
                <a:avLst/>
              </a:prstGeom>
              <a:solidFill>
                <a:srgbClr val="F7F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>
                <a:off x="2369842" y="5661375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2902581" y="5661375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4511948" y="5661375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>
                <a:off x="3435319" y="5661375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>
                <a:off x="3990360" y="5661375"/>
                <a:ext cx="0" cy="4278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61" name="Text Box 9"/>
              <p:cNvSpPr txBox="1">
                <a:spLocks noChangeArrowheads="1"/>
              </p:cNvSpPr>
              <p:nvPr/>
            </p:nvSpPr>
            <p:spPr bwMode="auto">
              <a:xfrm>
                <a:off x="1116584" y="5692088"/>
                <a:ext cx="701064" cy="442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CN" dirty="0" err="1" smtClean="0">
                    <a:ea typeface="ＭＳ Ｐゴシック" pitchFamily="34" charset="-128"/>
                  </a:rPr>
                  <a:t>arrB</a:t>
                </a:r>
                <a:endParaRPr lang="en-US" altLang="zh-CN" dirty="0">
                  <a:ea typeface="ＭＳ Ｐゴシック" pitchFamily="34" charset="-128"/>
                </a:endParaRPr>
              </a:p>
            </p:txBody>
          </p:sp>
        </p:grpSp>
      </p:grpSp>
      <p:cxnSp>
        <p:nvCxnSpPr>
          <p:cNvPr id="63" name="Straight Arrow Connector 14"/>
          <p:cNvCxnSpPr>
            <a:cxnSpLocks noChangeShapeType="1"/>
          </p:cNvCxnSpPr>
          <p:nvPr/>
        </p:nvCxnSpPr>
        <p:spPr bwMode="auto">
          <a:xfrm flipH="1">
            <a:off x="5711405" y="4781429"/>
            <a:ext cx="1" cy="667356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15"/>
          <p:cNvCxnSpPr>
            <a:cxnSpLocks noChangeShapeType="1"/>
          </p:cNvCxnSpPr>
          <p:nvPr/>
        </p:nvCxnSpPr>
        <p:spPr bwMode="auto">
          <a:xfrm>
            <a:off x="5765178" y="4781429"/>
            <a:ext cx="379147" cy="667356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15"/>
          <p:cNvCxnSpPr>
            <a:cxnSpLocks noChangeShapeType="1"/>
          </p:cNvCxnSpPr>
          <p:nvPr/>
        </p:nvCxnSpPr>
        <p:spPr bwMode="auto">
          <a:xfrm>
            <a:off x="5832084" y="4781429"/>
            <a:ext cx="981308" cy="667356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5495405" y="4429487"/>
            <a:ext cx="432000" cy="288000"/>
          </a:xfrm>
          <a:prstGeom prst="roundRect">
            <a:avLst>
              <a:gd name="adj" fmla="val 24889"/>
            </a:avLst>
          </a:prstGeom>
          <a:noFill/>
          <a:ln w="19050" cap="rnd">
            <a:solidFill>
              <a:srgbClr val="A5002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4760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0. </a:t>
            </a:r>
            <a:r>
              <a:rPr lang="en-GB" dirty="0"/>
              <a:t>Week 7 </a:t>
            </a:r>
            <a:r>
              <a:rPr lang="en-GB" dirty="0" smtClean="0"/>
              <a:t>Ex </a:t>
            </a:r>
            <a:r>
              <a:rPr lang="en-GB" dirty="0"/>
              <a:t>#2: Set Containment </a:t>
            </a:r>
            <a:r>
              <a:rPr lang="en-GB" dirty="0" smtClean="0"/>
              <a:t>(3/3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3296" y="1475429"/>
            <a:ext cx="7746483" cy="4432586"/>
            <a:chOff x="482145" y="1375070"/>
            <a:chExt cx="7746483" cy="4432586"/>
          </a:xfrm>
        </p:grpSpPr>
        <p:sp>
          <p:nvSpPr>
            <p:cNvPr id="12" name="TextBox 11"/>
            <p:cNvSpPr txBox="1"/>
            <p:nvPr/>
          </p:nvSpPr>
          <p:spPr>
            <a:xfrm>
              <a:off x="482145" y="1375673"/>
              <a:ext cx="7740000" cy="4431983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checks whether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arrA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is a subset of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arrB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isSubset_v2(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j, contains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&amp;&amp; contains;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assume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arrA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]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is not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in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arrB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verify it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contains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j&lt;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sizeB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&amp;&amp; !contains; j++)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{  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arrA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arrB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[j])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contains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  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   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contains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92628" y="1375070"/>
              <a:ext cx="183600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Week7_SetContainment.c</a:t>
              </a:r>
              <a:endParaRPr lang="en-SG" sz="11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58329" y="2746205"/>
            <a:ext cx="1607984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Version 2</a:t>
            </a:r>
            <a:endParaRPr lang="en-SG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25616" y="4553588"/>
            <a:ext cx="3778500" cy="1295087"/>
            <a:chOff x="4521183" y="4340832"/>
            <a:chExt cx="3940833" cy="1474146"/>
          </a:xfrm>
        </p:grpSpPr>
        <p:grpSp>
          <p:nvGrpSpPr>
            <p:cNvPr id="10" name="Group 9"/>
            <p:cNvGrpSpPr/>
            <p:nvPr/>
          </p:nvGrpSpPr>
          <p:grpSpPr>
            <a:xfrm>
              <a:off x="4521183" y="4340832"/>
              <a:ext cx="3940833" cy="1474146"/>
              <a:chOff x="4521183" y="4340832"/>
              <a:chExt cx="3940833" cy="147414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521183" y="4340832"/>
                <a:ext cx="2922809" cy="365209"/>
                <a:chOff x="2559019" y="5810367"/>
                <a:chExt cx="2922809" cy="438357"/>
              </a:xfrm>
            </p:grpSpPr>
            <p:sp>
              <p:nvSpPr>
                <p:cNvPr id="2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559019" y="5842361"/>
                  <a:ext cx="754835" cy="406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600" dirty="0" err="1" smtClean="0">
                      <a:ea typeface="ＭＳ Ｐゴシック" pitchFamily="34" charset="-128"/>
                    </a:rPr>
                    <a:t>arrA</a:t>
                  </a:r>
                  <a:endParaRPr lang="en-US" altLang="zh-CN" sz="1600" dirty="0">
                    <a:ea typeface="ＭＳ Ｐゴシック" pitchFamily="34" charset="-128"/>
                  </a:endParaRPr>
                </a:p>
              </p:txBody>
            </p:sp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291553" y="5810367"/>
                  <a:ext cx="2190275" cy="431800"/>
                </a:xfrm>
                <a:prstGeom prst="rect">
                  <a:avLst/>
                </a:prstGeom>
                <a:solidFill>
                  <a:srgbClr val="F7FD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3851389" y="5811344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4406430" y="5811344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  <p:sp>
              <p:nvSpPr>
                <p:cNvPr id="27" name="Line 17"/>
                <p:cNvSpPr>
                  <a:spLocks noChangeShapeType="1"/>
                </p:cNvSpPr>
                <p:nvPr/>
              </p:nvSpPr>
              <p:spPr bwMode="auto">
                <a:xfrm>
                  <a:off x="4950319" y="5811344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547914" y="5450003"/>
                <a:ext cx="3914102" cy="364975"/>
                <a:chOff x="1116584" y="5660397"/>
                <a:chExt cx="3914102" cy="437768"/>
              </a:xfrm>
            </p:grpSpPr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3460" y="5660397"/>
                  <a:ext cx="3187226" cy="431800"/>
                </a:xfrm>
                <a:prstGeom prst="rect">
                  <a:avLst/>
                </a:prstGeom>
                <a:solidFill>
                  <a:srgbClr val="F7FD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17" name="Line 13"/>
                <p:cNvSpPr>
                  <a:spLocks noChangeShapeType="1"/>
                </p:cNvSpPr>
                <p:nvPr/>
              </p:nvSpPr>
              <p:spPr bwMode="auto">
                <a:xfrm>
                  <a:off x="2369842" y="5661375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  <p:sp>
              <p:nvSpPr>
                <p:cNvPr id="18" name="Line 14"/>
                <p:cNvSpPr>
                  <a:spLocks noChangeShapeType="1"/>
                </p:cNvSpPr>
                <p:nvPr/>
              </p:nvSpPr>
              <p:spPr bwMode="auto">
                <a:xfrm>
                  <a:off x="2902581" y="5661375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  <p:sp>
              <p:nvSpPr>
                <p:cNvPr id="19" name="Line 15"/>
                <p:cNvSpPr>
                  <a:spLocks noChangeShapeType="1"/>
                </p:cNvSpPr>
                <p:nvPr/>
              </p:nvSpPr>
              <p:spPr bwMode="auto">
                <a:xfrm>
                  <a:off x="4511948" y="5661375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3435319" y="5661375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3990360" y="5661375"/>
                  <a:ext cx="0" cy="4278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SG" sz="1600"/>
                </a:p>
              </p:txBody>
            </p:sp>
            <p:sp>
              <p:nvSpPr>
                <p:cNvPr id="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16584" y="5692088"/>
                  <a:ext cx="701064" cy="4060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600" dirty="0" err="1" smtClean="0">
                      <a:ea typeface="ＭＳ Ｐゴシック" pitchFamily="34" charset="-128"/>
                    </a:rPr>
                    <a:t>arrB</a:t>
                  </a:r>
                  <a:endParaRPr lang="en-US" altLang="zh-CN" sz="1600" dirty="0">
                    <a:ea typeface="ＭＳ Ｐゴシック" pitchFamily="34" charset="-128"/>
                  </a:endParaRPr>
                </a:p>
              </p:txBody>
            </p:sp>
          </p:grpSp>
        </p:grpSp>
        <p:cxnSp>
          <p:nvCxnSpPr>
            <p:cNvPr id="28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532989" y="4736825"/>
              <a:ext cx="1" cy="667356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15"/>
            <p:cNvCxnSpPr>
              <a:cxnSpLocks noChangeShapeType="1"/>
            </p:cNvCxnSpPr>
            <p:nvPr/>
          </p:nvCxnSpPr>
          <p:spPr bwMode="auto">
            <a:xfrm>
              <a:off x="5586762" y="4736825"/>
              <a:ext cx="379147" cy="667356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15"/>
            <p:cNvCxnSpPr>
              <a:cxnSpLocks noChangeShapeType="1"/>
            </p:cNvCxnSpPr>
            <p:nvPr/>
          </p:nvCxnSpPr>
          <p:spPr bwMode="auto">
            <a:xfrm>
              <a:off x="5653668" y="4736825"/>
              <a:ext cx="981308" cy="667356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AutoShape 43"/>
            <p:cNvSpPr>
              <a:spLocks noChangeArrowheads="1"/>
            </p:cNvSpPr>
            <p:nvPr/>
          </p:nvSpPr>
          <p:spPr bwMode="auto">
            <a:xfrm>
              <a:off x="5316989" y="4384883"/>
              <a:ext cx="432000" cy="288000"/>
            </a:xfrm>
            <a:prstGeom prst="roundRect">
              <a:avLst>
                <a:gd name="adj" fmla="val 24889"/>
              </a:avLst>
            </a:prstGeom>
            <a:noFill/>
            <a:ln w="1905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Times New Roman" pitchFamily="18" charset="0"/>
              </a:endParaRPr>
            </a:p>
          </p:txBody>
        </p:sp>
      </p:grpSp>
      <p:sp>
        <p:nvSpPr>
          <p:cNvPr id="32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1475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/>
              <a:t>Multidimensional Arrays (1/2)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74195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In general, an array can have </a:t>
            </a:r>
            <a:r>
              <a:rPr lang="en-SG" dirty="0" smtClean="0"/>
              <a:t>any number of dimensions.</a:t>
            </a:r>
          </a:p>
          <a:p>
            <a:r>
              <a:rPr lang="en-SG" dirty="0">
                <a:solidFill>
                  <a:schemeClr val="tx1"/>
                </a:solidFill>
              </a:rPr>
              <a:t>Example of a </a:t>
            </a:r>
            <a:r>
              <a:rPr lang="en-SG" dirty="0"/>
              <a:t>2-dimensional (2D) </a:t>
            </a:r>
            <a:r>
              <a:rPr lang="en-SG" dirty="0">
                <a:solidFill>
                  <a:schemeClr val="tx1"/>
                </a:solidFill>
              </a:rPr>
              <a:t>array</a:t>
            </a:r>
            <a:r>
              <a:rPr lang="en-SG" dirty="0" smtClean="0">
                <a:solidFill>
                  <a:schemeClr val="tx1"/>
                </a:solidFill>
              </a:rPr>
              <a:t>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09638" y="2749550"/>
            <a:ext cx="4130713" cy="132238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4" name="Group 69"/>
          <p:cNvGrpSpPr/>
          <p:nvPr/>
        </p:nvGrpSpPr>
        <p:grpSpPr>
          <a:xfrm>
            <a:off x="5611813" y="2749550"/>
            <a:ext cx="2413000" cy="1165225"/>
            <a:chOff x="5611813" y="2749550"/>
            <a:chExt cx="2413000" cy="1165225"/>
          </a:xfrm>
        </p:grpSpPr>
        <p:grpSp>
          <p:nvGrpSpPr>
            <p:cNvPr id="15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17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18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19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20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21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23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24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5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7439" y="3050746"/>
            <a:ext cx="252000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666996" y="3610350"/>
            <a:ext cx="252000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FF0000"/>
                </a:solidFill>
              </a:rPr>
              <a:t>9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938309" y="3325048"/>
            <a:ext cx="396000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rgbClr val="FF0000"/>
                </a:solidFill>
              </a:rPr>
              <a:t>16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460738" y="4309846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>
                <a:solidFill>
                  <a:schemeClr val="tx1"/>
                </a:solidFill>
              </a:rPr>
              <a:t>Multidimensional arrays </a:t>
            </a:r>
            <a:r>
              <a:rPr lang="en-SG" dirty="0">
                <a:solidFill>
                  <a:schemeClr val="tx1"/>
                </a:solidFill>
              </a:rPr>
              <a:t>are stored in </a:t>
            </a:r>
            <a:r>
              <a:rPr lang="en-SG" dirty="0"/>
              <a:t>row-major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smtClean="0">
                <a:solidFill>
                  <a:schemeClr val="tx1"/>
                </a:solidFill>
              </a:rPr>
              <a:t>order.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45" name="Group 51"/>
          <p:cNvGrpSpPr>
            <a:grpSpLocks/>
          </p:cNvGrpSpPr>
          <p:nvPr/>
        </p:nvGrpSpPr>
        <p:grpSpPr bwMode="auto">
          <a:xfrm>
            <a:off x="719533" y="4928741"/>
            <a:ext cx="7445375" cy="1027112"/>
            <a:chOff x="974271" y="5024846"/>
            <a:chExt cx="7445829" cy="1026226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53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54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55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56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57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58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59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a[2][0]</a:t>
                </a:r>
                <a:endParaRPr lang="en-SG" dirty="0"/>
              </a:p>
            </p:txBody>
          </p:sp>
          <p:sp>
            <p:nvSpPr>
              <p:cNvPr id="60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61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47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48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49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50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63061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302" name="Group 301"/>
          <p:cNvGrpSpPr/>
          <p:nvPr/>
        </p:nvGrpSpPr>
        <p:grpSpPr>
          <a:xfrm>
            <a:off x="1148575" y="2107578"/>
            <a:ext cx="1862254" cy="1208066"/>
            <a:chOff x="1148575" y="1929162"/>
            <a:chExt cx="1862254" cy="120806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03427" y="1929162"/>
              <a:ext cx="1552550" cy="838734"/>
            </a:xfrm>
            <a:prstGeom prst="rect">
              <a:avLst/>
            </a:prstGeom>
            <a:noFill/>
          </p:spPr>
        </p:pic>
        <p:sp>
          <p:nvSpPr>
            <p:cNvPr id="163" name="TextBox 162"/>
            <p:cNvSpPr txBox="1"/>
            <p:nvPr/>
          </p:nvSpPr>
          <p:spPr>
            <a:xfrm>
              <a:off x="1148575" y="2767896"/>
              <a:ext cx="186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matrix[3][3]</a:t>
              </a:r>
              <a:endParaRPr lang="en-S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4029308" y="1802417"/>
            <a:ext cx="4657492" cy="1929851"/>
            <a:chOff x="4029308" y="1759885"/>
            <a:chExt cx="4657492" cy="1929851"/>
          </a:xfrm>
        </p:grpSpPr>
        <p:grpSp>
          <p:nvGrpSpPr>
            <p:cNvPr id="300" name="Group 299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</a:t>
                </a:r>
                <a:endParaRPr lang="en-SG" sz="12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</a:t>
                </a:r>
                <a:endParaRPr lang="en-SG" sz="12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</a:t>
                </a:r>
                <a:endParaRPr lang="en-SG" sz="12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</a:t>
                </a:r>
                <a:endParaRPr lang="en-SG" sz="12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</a:t>
                </a:r>
                <a:endParaRPr lang="en-SG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Jan</a:t>
                </a:r>
                <a:endParaRPr lang="en-SG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Feb</a:t>
                </a:r>
                <a:endParaRPr lang="en-SG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Dec</a:t>
                </a:r>
                <a:endParaRPr lang="en-SG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:</a:t>
                </a:r>
                <a:endParaRPr lang="en-SG" sz="1600" b="1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32.1</a:t>
                </a:r>
                <a:endParaRPr lang="en-SG" sz="12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31.9</a:t>
                </a:r>
                <a:endParaRPr lang="en-SG" sz="1200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32.4</a:t>
                </a:r>
                <a:endParaRPr lang="en-SG" sz="12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32.6</a:t>
                </a:r>
                <a:endParaRPr lang="en-SG" sz="12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33.0</a:t>
                </a:r>
                <a:endParaRPr lang="en-SG" sz="1200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0</a:t>
                </a:r>
                <a:endParaRPr lang="en-SG" sz="12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31.8</a:t>
                </a:r>
                <a:endParaRPr lang="en-SG" sz="1200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32.3</a:t>
                </a:r>
                <a:endParaRPr lang="en-SG" sz="12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30.9</a:t>
                </a:r>
                <a:endParaRPr lang="en-SG" sz="1200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31.6</a:t>
                </a:r>
                <a:endParaRPr lang="en-SG" sz="12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32.2</a:t>
                </a:r>
                <a:endParaRPr lang="en-SG" sz="1200" dirty="0"/>
              </a:p>
            </p:txBody>
          </p:sp>
          <p:cxnSp>
            <p:nvCxnSpPr>
              <p:cNvPr id="191" name="Straight Connector 190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3" name="Straight Connector 192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4" name="TextBox 193"/>
            <p:cNvSpPr txBox="1"/>
            <p:nvPr/>
          </p:nvSpPr>
          <p:spPr>
            <a:xfrm>
              <a:off x="4029308" y="3320404"/>
              <a:ext cx="465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Daily temperatures: temperatures[12][31]</a:t>
              </a:r>
              <a:endParaRPr lang="en-S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587891" y="3700210"/>
            <a:ext cx="8129318" cy="2733986"/>
            <a:chOff x="587891" y="3591808"/>
            <a:chExt cx="8129318" cy="2733986"/>
          </a:xfrm>
        </p:grpSpPr>
        <p:sp>
          <p:nvSpPr>
            <p:cNvPr id="298" name="TextBox 297"/>
            <p:cNvSpPr txBox="1"/>
            <p:nvPr/>
          </p:nvSpPr>
          <p:spPr>
            <a:xfrm>
              <a:off x="3042426" y="5956462"/>
              <a:ext cx="349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Students’ lab marks: marks[4][5][3]</a:t>
              </a:r>
              <a:endParaRPr lang="en-SG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369" name="Group 368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370" name="Rectangle 36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372" name="TextBox 37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376" name="TextBox 37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377" name="TextBox 37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378" name="TextBox 37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379" name="TextBox 37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50</a:t>
                  </a:r>
                  <a:endParaRPr lang="en-SG" sz="1100" dirty="0"/>
                </a:p>
              </p:txBody>
            </p:sp>
            <p:sp>
              <p:nvSpPr>
                <p:cNvPr id="380" name="TextBox 37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45</a:t>
                  </a:r>
                  <a:endParaRPr lang="en-SG" sz="1100" dirty="0"/>
                </a:p>
              </p:txBody>
            </p:sp>
            <p:sp>
              <p:nvSpPr>
                <p:cNvPr id="381" name="TextBox 38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57</a:t>
                  </a:r>
                  <a:endParaRPr lang="en-SG" sz="1100" dirty="0"/>
                </a:p>
              </p:txBody>
            </p:sp>
            <p:sp>
              <p:nvSpPr>
                <p:cNvPr id="382" name="TextBox 38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383" name="TextBox 38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63</a:t>
                  </a:r>
                  <a:endParaRPr lang="en-SG" sz="1100" dirty="0"/>
                </a:p>
              </p:txBody>
            </p:sp>
            <p:sp>
              <p:nvSpPr>
                <p:cNvPr id="384" name="TextBox 38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385" name="TextBox 38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387" name="TextBox 38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33</a:t>
                  </a:r>
                  <a:endParaRPr lang="en-SG" sz="1100" dirty="0"/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42</a:t>
                  </a:r>
                  <a:endParaRPr lang="en-SG" sz="1100" dirty="0"/>
                </a:p>
              </p:txBody>
            </p:sp>
            <p:sp>
              <p:nvSpPr>
                <p:cNvPr id="389" name="TextBox 38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390" name="Straight Connector 38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91" name="Straight Connector 39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92" name="TextBox 39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393" name="TextBox 39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394" name="TextBox 39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396" name="TextBox 395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340" name="Group 339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341" name="Rectangle 340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350" name="TextBox 349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351" name="TextBox 350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66</a:t>
                  </a:r>
                  <a:endParaRPr lang="en-SG" sz="1100" dirty="0"/>
                </a:p>
              </p:txBody>
            </p:sp>
            <p:sp>
              <p:nvSpPr>
                <p:cNvPr id="352" name="TextBox 351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90</a:t>
                  </a:r>
                  <a:endParaRPr lang="en-SG" sz="1100" dirty="0"/>
                </a:p>
              </p:txBody>
            </p:sp>
            <p:sp>
              <p:nvSpPr>
                <p:cNvPr id="353" name="TextBox 352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83</a:t>
                  </a:r>
                  <a:endParaRPr lang="en-SG" sz="1100" dirty="0"/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77</a:t>
                  </a:r>
                  <a:endParaRPr lang="en-SG" sz="1100" dirty="0"/>
                </a:p>
              </p:txBody>
            </p:sp>
            <p:sp>
              <p:nvSpPr>
                <p:cNvPr id="355" name="TextBox 354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81</a:t>
                  </a:r>
                  <a:endParaRPr lang="en-SG" sz="1100" dirty="0"/>
                </a:p>
              </p:txBody>
            </p:sp>
            <p:sp>
              <p:nvSpPr>
                <p:cNvPr id="356" name="TextBox 355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64</a:t>
                  </a:r>
                  <a:endParaRPr lang="en-SG" sz="1100" dirty="0"/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361" name="Straight Connector 360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62" name="Straight Connector 361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3" name="TextBox 362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93</a:t>
                  </a:r>
                  <a:endParaRPr lang="en-SG" sz="1100" dirty="0"/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314" name="Rectangle 31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319" name="TextBox 31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59</a:t>
                  </a:r>
                  <a:endParaRPr lang="en-SG" sz="1100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68</a:t>
                  </a:r>
                  <a:endParaRPr lang="en-SG" sz="1100" dirty="0"/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0</a:t>
                  </a:r>
                  <a:endParaRPr lang="en-SG" sz="1100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67</a:t>
                  </a:r>
                  <a:endParaRPr lang="en-SG" sz="1100" dirty="0"/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71</a:t>
                  </a:r>
                  <a:endParaRPr lang="en-SG" sz="1100" dirty="0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75</a:t>
                  </a:r>
                  <a:endParaRPr lang="en-SG" sz="1100" dirty="0"/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38</a:t>
                  </a:r>
                  <a:endParaRPr lang="en-SG" sz="1100" dirty="0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52</a:t>
                  </a:r>
                  <a:endParaRPr lang="en-SG" sz="1100" dirty="0"/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334" name="Straight Connector 33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5" name="Straight Connector 33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36" name="TextBox 33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337" name="TextBox 33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78</a:t>
                  </a:r>
                  <a:endParaRPr lang="en-SG" sz="1100" dirty="0"/>
                </a:p>
              </p:txBody>
            </p:sp>
            <p:sp>
              <p:nvSpPr>
                <p:cNvPr id="338" name="TextBox 33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86</a:t>
                  </a:r>
                  <a:endParaRPr lang="en-SG" sz="1100" dirty="0"/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299" name="TextBox 298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312" name="Group 311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246" name="Rectangle 245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Ex1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Ex3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Lab1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Lab2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Lab3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Lab4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76</a:t>
                  </a:r>
                  <a:endParaRPr lang="en-SG" sz="11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80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62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60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72</a:t>
                  </a:r>
                  <a:endParaRPr lang="en-SG" sz="11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20" name="Straight Connector 219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Lab5</a:t>
                  </a:r>
                  <a:endParaRPr lang="en-SG" sz="1100" dirty="0"/>
                </a:p>
              </p:txBody>
            </p:sp>
            <p:sp>
              <p:nvSpPr>
                <p:cNvPr id="307" name="TextBox 30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58</a:t>
                  </a:r>
                  <a:endParaRPr lang="en-SG" sz="1100" dirty="0"/>
                </a:p>
              </p:txBody>
            </p:sp>
            <p:sp>
              <p:nvSpPr>
                <p:cNvPr id="308" name="TextBox 30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79</a:t>
                  </a:r>
                  <a:endParaRPr lang="en-SG" sz="1100" dirty="0"/>
                </a:p>
              </p:txBody>
            </p:sp>
            <p:sp>
              <p:nvSpPr>
                <p:cNvPr id="309" name="TextBox 30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73</a:t>
                  </a:r>
                  <a:endParaRPr lang="en-SG" sz="1100" dirty="0"/>
                </a:p>
              </p:txBody>
            </p:sp>
          </p:grpSp>
        </p:grpSp>
      </p:grpSp>
      <p:sp>
        <p:nvSpPr>
          <p:cNvPr id="15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GB" dirty="0"/>
              <a:t>Examples of </a:t>
            </a:r>
            <a:r>
              <a:rPr lang="en-GB" dirty="0" smtClean="0"/>
              <a:t>applications</a:t>
            </a:r>
            <a:endParaRPr lang="en-S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Multidimensional Arrays (2/2)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9638" y="1710277"/>
            <a:ext cx="6640512" cy="4247317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nesting one-dimensional initializers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,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the first dimension can be unspecified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partial initialization</a:t>
            </a:r>
          </a:p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};</a:t>
            </a:r>
          </a:p>
        </p:txBody>
      </p:sp>
      <p:sp>
        <p:nvSpPr>
          <p:cNvPr id="9" name="Line Callout 2 8"/>
          <p:cNvSpPr/>
          <p:nvPr/>
        </p:nvSpPr>
        <p:spPr bwMode="auto">
          <a:xfrm>
            <a:off x="6486096" y="4417484"/>
            <a:ext cx="2105012" cy="923330"/>
          </a:xfrm>
          <a:prstGeom prst="borderCallout2">
            <a:avLst>
              <a:gd name="adj1" fmla="val 24013"/>
              <a:gd name="adj2" fmla="val 644"/>
              <a:gd name="adj3" fmla="val 25652"/>
              <a:gd name="adj4" fmla="val -37487"/>
              <a:gd name="adj5" fmla="val 95502"/>
              <a:gd name="adj6" fmla="val -91680"/>
            </a:avLst>
          </a:prstGeom>
          <a:solidFill>
            <a:srgbClr val="99CC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Q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: What happens to those unmentioned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elements?</a:t>
            </a:r>
            <a:endParaRPr kumimoji="0" lang="en-S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Multidimensional Array Initializers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9638" y="1220411"/>
            <a:ext cx="6640512" cy="5263582"/>
            <a:chOff x="909638" y="1220411"/>
            <a:chExt cx="6640512" cy="5263582"/>
          </a:xfrm>
        </p:grpSpPr>
        <p:sp>
          <p:nvSpPr>
            <p:cNvPr id="6" name="TextBox 5"/>
            <p:cNvSpPr txBox="1"/>
            <p:nvPr/>
          </p:nvSpPr>
          <p:spPr>
            <a:xfrm>
              <a:off x="909638" y="1221014"/>
              <a:ext cx="6640512" cy="5262979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columns in array</a:t>
              </a:r>
              <a:endParaRPr lang="en-US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foo[][N] = {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(foo,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sum all elements in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[][N],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rows)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j, total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rows;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(j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j &lt; N; j++) {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total +=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][j];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15603" y="1220411"/>
              <a:ext cx="133200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Week8_2DArray.c</a:t>
              </a:r>
              <a:endParaRPr lang="en-SG" sz="1100" dirty="0"/>
            </a:p>
          </p:txBody>
        </p:sp>
      </p:grpSp>
      <p:cxnSp>
        <p:nvCxnSpPr>
          <p:cNvPr id="14" name="Straight Connector 13"/>
          <p:cNvCxnSpPr/>
          <p:nvPr/>
        </p:nvCxnSpPr>
        <p:spPr bwMode="auto">
          <a:xfrm>
            <a:off x="2587602" y="2020963"/>
            <a:ext cx="1080000" cy="0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5" name="Straight Connector 14"/>
          <p:cNvCxnSpPr/>
          <p:nvPr/>
        </p:nvCxnSpPr>
        <p:spPr bwMode="auto">
          <a:xfrm>
            <a:off x="5300462" y="2969510"/>
            <a:ext cx="357963" cy="0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6" name="Straight Connector 15"/>
          <p:cNvCxnSpPr/>
          <p:nvPr/>
        </p:nvCxnSpPr>
        <p:spPr bwMode="auto">
          <a:xfrm>
            <a:off x="5300461" y="3228754"/>
            <a:ext cx="357963" cy="0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/>
          <p:nvPr/>
        </p:nvCxnSpPr>
        <p:spPr bwMode="auto">
          <a:xfrm>
            <a:off x="2576450" y="4444570"/>
            <a:ext cx="1440000" cy="0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19" name="Line Callout 2 (Border and Accent Bar) 18"/>
          <p:cNvSpPr/>
          <p:nvPr/>
        </p:nvSpPr>
        <p:spPr bwMode="auto">
          <a:xfrm>
            <a:off x="6015740" y="4741695"/>
            <a:ext cx="2692173" cy="923330"/>
          </a:xfrm>
          <a:prstGeom prst="accentBorderCallout2">
            <a:avLst>
              <a:gd name="adj1" fmla="val 16638"/>
              <a:gd name="adj2" fmla="val -4070"/>
              <a:gd name="adj3" fmla="val 16638"/>
              <a:gd name="adj4" fmla="val -11813"/>
              <a:gd name="adj5" fmla="val -35081"/>
              <a:gd name="adj6" fmla="val -73492"/>
            </a:avLst>
          </a:prstGeom>
          <a:solidFill>
            <a:srgbClr val="9999CC">
              <a:lumMod val="20000"/>
              <a:lumOff val="80000"/>
            </a:srgb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second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dimension must be specified; first dimension is not required.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6257027" y="3018729"/>
            <a:ext cx="2413000" cy="1165225"/>
            <a:chOff x="5611813" y="2749550"/>
            <a:chExt cx="2413000" cy="1165225"/>
          </a:xfrm>
        </p:grpSpPr>
        <p:grpSp>
          <p:nvGrpSpPr>
            <p:cNvPr id="2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7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1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0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3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0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2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2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2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2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2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2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2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1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0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0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2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0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6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2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0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4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0</a:t>
                </a:r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6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Week8 -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Demo #1: 2D Array in Function Calls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algn="ctr">
          <a:solidFill>
            <a:srgbClr val="FF0000"/>
          </a:solidFill>
          <a:round/>
          <a:headEnd type="none" w="sm" len="sm"/>
          <a:tailEnd type="none" w="sm" len="sm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15927</TotalTime>
  <Words>1835</Words>
  <Application>Microsoft Office PowerPoint</Application>
  <PresentationFormat>On-screen Show (4:3)</PresentationFormat>
  <Paragraphs>456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Pixel</vt:lpstr>
      <vt:lpstr>Equation</vt:lpstr>
      <vt:lpstr>CS1010: Programming Methodology</vt:lpstr>
      <vt:lpstr>Week 8: Multidimensional Arrays</vt:lpstr>
      <vt:lpstr>0. Week 7 Ex #2: Set Containment (1/3)</vt:lpstr>
      <vt:lpstr>0. Week 7 Ex #2: Set Containment (2/3)</vt:lpstr>
      <vt:lpstr>0. Week 7 Ex #2: Set Containment (3/3)</vt:lpstr>
      <vt:lpstr>1. Multidimensional Arrays (1/2)</vt:lpstr>
      <vt:lpstr>1. Multidimensional Arrays (2/2)</vt:lpstr>
      <vt:lpstr>2. Multidimensional Array Initializers</vt:lpstr>
      <vt:lpstr>3. Demo #1: 2D Array in Function Calls</vt:lpstr>
      <vt:lpstr>4. Matrices </vt:lpstr>
      <vt:lpstr>5. Demo #2: Matrix Addition (1/2) </vt:lpstr>
      <vt:lpstr>5. Demo #2: Matrix Addition (2/2) </vt:lpstr>
      <vt:lpstr>6. Exercise #1: Valid Path in Maze (1/3)</vt:lpstr>
      <vt:lpstr>6. Exercise #1: Valid Path in Maze (2/3)</vt:lpstr>
      <vt:lpstr>6. Exercise #1: Valid Path in Maze (3/3)</vt:lpstr>
      <vt:lpstr>7. Ex #2: Matrix Multiplication (1/2)</vt:lpstr>
      <vt:lpstr>7. Ex #2: Matrix Multiplication (2/2)</vt:lpstr>
      <vt:lpstr>Summary for Today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8 lecture notes</dc:subject>
  <dc:creator>Zhou Lifeng</dc:creator>
  <cp:lastModifiedBy>Zhou Lifeng</cp:lastModifiedBy>
  <cp:revision>1911</cp:revision>
  <dcterms:created xsi:type="dcterms:W3CDTF">1998-09-05T15:03:32Z</dcterms:created>
  <dcterms:modified xsi:type="dcterms:W3CDTF">2012-03-04T15:49:07Z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