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397" r:id="rId1"/>
  </p:sldMasterIdLst>
  <p:notesMasterIdLst>
    <p:notesMasterId r:id="rId48"/>
  </p:notesMasterIdLst>
  <p:handoutMasterIdLst>
    <p:handoutMasterId r:id="rId49"/>
  </p:handoutMasterIdLst>
  <p:sldIdLst>
    <p:sldId id="256" r:id="rId2"/>
    <p:sldId id="743" r:id="rId3"/>
    <p:sldId id="733" r:id="rId4"/>
    <p:sldId id="695" r:id="rId5"/>
    <p:sldId id="707" r:id="rId6"/>
    <p:sldId id="708" r:id="rId7"/>
    <p:sldId id="709" r:id="rId8"/>
    <p:sldId id="710" r:id="rId9"/>
    <p:sldId id="734" r:id="rId10"/>
    <p:sldId id="646" r:id="rId11"/>
    <p:sldId id="730" r:id="rId12"/>
    <p:sldId id="735" r:id="rId13"/>
    <p:sldId id="764" r:id="rId14"/>
    <p:sldId id="712" r:id="rId15"/>
    <p:sldId id="744" r:id="rId16"/>
    <p:sldId id="761" r:id="rId17"/>
    <p:sldId id="663" r:id="rId18"/>
    <p:sldId id="763" r:id="rId19"/>
    <p:sldId id="762" r:id="rId20"/>
    <p:sldId id="765" r:id="rId21"/>
    <p:sldId id="766" r:id="rId22"/>
    <p:sldId id="752" r:id="rId23"/>
    <p:sldId id="753" r:id="rId24"/>
    <p:sldId id="731" r:id="rId25"/>
    <p:sldId id="754" r:id="rId26"/>
    <p:sldId id="755" r:id="rId27"/>
    <p:sldId id="756" r:id="rId28"/>
    <p:sldId id="757" r:id="rId29"/>
    <p:sldId id="758" r:id="rId30"/>
    <p:sldId id="759" r:id="rId31"/>
    <p:sldId id="760" r:id="rId32"/>
    <p:sldId id="737" r:id="rId33"/>
    <p:sldId id="694" r:id="rId34"/>
    <p:sldId id="685" r:id="rId35"/>
    <p:sldId id="714" r:id="rId36"/>
    <p:sldId id="715" r:id="rId37"/>
    <p:sldId id="732" r:id="rId38"/>
    <p:sldId id="723" r:id="rId39"/>
    <p:sldId id="727" r:id="rId40"/>
    <p:sldId id="738" r:id="rId41"/>
    <p:sldId id="726" r:id="rId42"/>
    <p:sldId id="725" r:id="rId43"/>
    <p:sldId id="692" r:id="rId44"/>
    <p:sldId id="746" r:id="rId45"/>
    <p:sldId id="747" r:id="rId46"/>
    <p:sldId id="308" r:id="rId47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5FF"/>
    <a:srgbClr val="CCFFFF"/>
    <a:srgbClr val="CCFFCC"/>
    <a:srgbClr val="0000FF"/>
    <a:srgbClr val="006600"/>
    <a:srgbClr val="CC6600"/>
    <a:srgbClr val="FFFFCC"/>
    <a:srgbClr val="CC0000"/>
    <a:srgbClr val="FF66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1" autoAdjust="0"/>
    <p:restoredTop sz="88181" autoAdjust="0"/>
  </p:normalViewPr>
  <p:slideViewPr>
    <p:cSldViewPr snapToGrid="0">
      <p:cViewPr varScale="1">
        <p:scale>
          <a:sx n="58" d="100"/>
          <a:sy n="58" d="100"/>
        </p:scale>
        <p:origin x="-10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544"/>
    </p:cViewPr>
  </p:sorterViewPr>
  <p:notesViewPr>
    <p:cSldViewPr snapToGrid="0">
      <p:cViewPr>
        <p:scale>
          <a:sx n="100" d="100"/>
          <a:sy n="100" d="100"/>
        </p:scale>
        <p:origin x="-2808" y="-84"/>
      </p:cViewPr>
      <p:guideLst>
        <p:guide orient="horz" pos="3098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t" anchorCtr="0" compatLnSpc="1">
            <a:prstTxWarp prst="textNoShape">
              <a:avLst/>
            </a:prstTxWarp>
          </a:bodyPr>
          <a:lstStyle>
            <a:lvl1pPr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t" anchorCtr="0" compatLnSpc="1">
            <a:prstTxWarp prst="textNoShape">
              <a:avLst/>
            </a:prstTxWarp>
          </a:bodyPr>
          <a:lstStyle>
            <a:lvl1pPr algn="r"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b" anchorCtr="0" compatLnSpc="1">
            <a:prstTxWarp prst="textNoShape">
              <a:avLst/>
            </a:prstTxWarp>
          </a:bodyPr>
          <a:lstStyle>
            <a:lvl1pPr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b" anchorCtr="0" compatLnSpc="1">
            <a:prstTxWarp prst="textNoShape">
              <a:avLst/>
            </a:prstTxWarp>
          </a:bodyPr>
          <a:lstStyle>
            <a:lvl1pPr algn="r"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B21C1AB-2ECD-47A2-BECB-1206244394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60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t" anchorCtr="0" compatLnSpc="1">
            <a:prstTxWarp prst="textNoShape">
              <a:avLst/>
            </a:prstTxWarp>
          </a:bodyPr>
          <a:lstStyle>
            <a:lvl1pPr defTabSz="946641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512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b" anchorCtr="0" compatLnSpc="1">
            <a:prstTxWarp prst="textNoShape">
              <a:avLst/>
            </a:prstTxWarp>
          </a:bodyPr>
          <a:lstStyle>
            <a:lvl1pPr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b" anchorCtr="0" compatLnSpc="1">
            <a:prstTxWarp prst="textNoShape">
              <a:avLst/>
            </a:prstTxWarp>
          </a:bodyPr>
          <a:lstStyle>
            <a:lvl1pPr algn="r"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665D7BF7-5EAD-4592-A03D-57F7673998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lIns="90877" tIns="45438" rIns="90877" bIns="45438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2874BB-76A7-4FF7-AFC7-7E0F7BB9E78F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4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5425" indent="-225425" eaLnBrk="1" hangingPunct="1">
              <a:spcBef>
                <a:spcPct val="0"/>
              </a:spcBef>
            </a:pPr>
            <a:endParaRPr lang="en-US" sz="1800" smtClean="0">
              <a:latin typeface="Arial" charset="0"/>
            </a:endParaRPr>
          </a:p>
          <a:p>
            <a:pPr marL="225425" indent="-225425" eaLnBrk="1" hangingPunct="1">
              <a:spcBef>
                <a:spcPct val="0"/>
              </a:spcBef>
            </a:pPr>
            <a:endParaRPr lang="en-US" sz="1800" smtClean="0">
              <a:latin typeface="Arial" charset="0"/>
            </a:endParaRP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1041400" y="4821238"/>
            <a:ext cx="4883150" cy="442595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marL="227013" indent="-227013">
              <a:buFont typeface="Calibri" pitchFamily="34" charset="0"/>
              <a:buAutoNum type="arabicPeriod"/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Picked from real student’s program.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1041400" y="4821238"/>
            <a:ext cx="4883150" cy="442595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marL="227013" indent="-227013">
              <a:buFont typeface="Calibri" pitchFamily="34" charset="0"/>
              <a:buAutoNum type="arabicPeriod"/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Picked from real student’s program.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sz="1800" dirty="0" smtClean="0">
                <a:latin typeface="Arial" charset="0"/>
              </a:rPr>
              <a:t>Second version is more adopted</a:t>
            </a:r>
            <a:r>
              <a:rPr lang="en-US" sz="1800" baseline="0" dirty="0" smtClean="0">
                <a:latin typeface="Arial" charset="0"/>
              </a:rPr>
              <a:t> by seasoned programmers.</a:t>
            </a:r>
            <a:endParaRPr lang="en-US" sz="1800" dirty="0" smtClean="0">
              <a:latin typeface="Arial" charset="0"/>
            </a:endParaRP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1041400" y="4821238"/>
            <a:ext cx="4883150" cy="442595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marL="227013" indent="-227013">
              <a:buFont typeface="Calibri" pitchFamily="34" charset="0"/>
              <a:buAutoNum type="arabicPeriod"/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Picked from real student’s program.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lang="en-US" sz="1800" dirty="0" smtClean="0">
                <a:latin typeface="Arial" charset="0"/>
              </a:rPr>
              <a:t>Instructors:</a:t>
            </a:r>
            <a:r>
              <a:rPr lang="en-US" sz="1800" baseline="0" dirty="0" smtClean="0">
                <a:latin typeface="Arial" charset="0"/>
              </a:rPr>
              <a:t> You may stop here for week 8 lecture and leave the rest to week 9.</a:t>
            </a:r>
            <a:endParaRPr lang="en-US" sz="180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SG" sz="1800" dirty="0" smtClean="0">
                <a:latin typeface="Arial" charset="0"/>
              </a:rPr>
              <a:t>Last character of array is null character '\0' – marks the end of string.</a:t>
            </a:r>
          </a:p>
          <a:p>
            <a:pPr marL="223838" marR="0" indent="-2238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SG" sz="1800" dirty="0" smtClean="0">
                <a:latin typeface="Arial" charset="0"/>
              </a:rPr>
              <a:t>Note that the character '0' has ASCII value of 48 while '\0' has ASCII value 0.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 smtClean="0">
                <a:cs typeface="Times New Roman" pitchFamily="18" charset="0"/>
              </a:rPr>
              <a:t>In text processing, one may use either normal character array or string. </a:t>
            </a:r>
            <a:r>
              <a:rPr lang="en-US" dirty="0" smtClean="0">
                <a:cs typeface="Times New Roman" pitchFamily="18" charset="0"/>
              </a:rPr>
              <a:t>Difference between them is the additional '\0' for</a:t>
            </a:r>
            <a:r>
              <a:rPr lang="en-US" baseline="0" dirty="0" smtClean="0">
                <a:cs typeface="Times New Roman" pitchFamily="18" charset="0"/>
              </a:rPr>
              <a:t> string</a:t>
            </a:r>
            <a:r>
              <a:rPr lang="en-US" dirty="0" smtClean="0">
                <a:cs typeface="Times New Roman" pitchFamily="18" charset="0"/>
              </a:rPr>
              <a:t>. Later on you will see C</a:t>
            </a:r>
            <a:r>
              <a:rPr lang="en-US" baseline="0" dirty="0" smtClean="0">
                <a:cs typeface="Times New Roman" pitchFamily="18" charset="0"/>
              </a:rPr>
              <a:t> language provide quite a number of string functions for processing a string of text conveniently.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sz="1800" dirty="0" smtClean="0">
                <a:latin typeface="Arial" charset="0"/>
              </a:rPr>
              <a:t>Like </a:t>
            </a:r>
            <a:r>
              <a:rPr lang="en-US" sz="1800" dirty="0" err="1" smtClean="0">
                <a:latin typeface="Arial" charset="0"/>
              </a:rPr>
              <a:t>int</a:t>
            </a:r>
            <a:r>
              <a:rPr lang="en-US" sz="1800" dirty="0" smtClean="0">
                <a:latin typeface="Arial" charset="0"/>
              </a:rPr>
              <a:t>, char</a:t>
            </a:r>
            <a:r>
              <a:rPr lang="en-US" sz="1800" baseline="0" dirty="0" smtClean="0">
                <a:latin typeface="Arial" charset="0"/>
              </a:rPr>
              <a:t> is a discrete type and therefore can be used in switch statement. String is an array, so cannot be compared by literal value.</a:t>
            </a:r>
            <a:endParaRPr lang="en-US" sz="180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>
              <a:buFont typeface="+mj-lt"/>
              <a:buNone/>
            </a:pPr>
            <a:endParaRPr lang="en-SG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0" dirty="0" smtClean="0">
                <a:cs typeface="Times New Roman" pitchFamily="18" charset="0"/>
              </a:rPr>
              <a:t>Another input function </a:t>
            </a:r>
            <a:r>
              <a:rPr lang="en-US" b="1" dirty="0" smtClean="0">
                <a:cs typeface="Times New Roman" pitchFamily="18" charset="0"/>
              </a:rPr>
              <a:t>gets() </a:t>
            </a:r>
            <a:r>
              <a:rPr lang="en-US" dirty="0" smtClean="0">
                <a:cs typeface="Times New Roman" pitchFamily="18" charset="0"/>
              </a:rPr>
              <a:t>is not introduced</a:t>
            </a:r>
            <a:r>
              <a:rPr lang="en-US" baseline="0" dirty="0" smtClean="0">
                <a:cs typeface="Times New Roman" pitchFamily="18" charset="0"/>
              </a:rPr>
              <a:t> here, due to security reason.</a:t>
            </a:r>
            <a:endParaRPr lang="en-US" b="1" baseline="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 smtClean="0">
                <a:cs typeface="Times New Roman" pitchFamily="18" charset="0"/>
              </a:rPr>
              <a:t>See http://linux.die.net/man/3/gets and http://www.manpagez.com/man/3/fgets/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US" b="0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spcBef>
                <a:spcPct val="0"/>
              </a:spcBef>
              <a:buFont typeface="+mj-lt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sz="1800" dirty="0" smtClean="0">
                <a:latin typeface="Arial" charset="0"/>
              </a:rPr>
              <a:t>You may also read in data char</a:t>
            </a:r>
            <a:r>
              <a:rPr lang="en-US" sz="1800" baseline="0" dirty="0" smtClean="0">
                <a:latin typeface="Arial" charset="0"/>
              </a:rPr>
              <a:t> by char and print out along the way.</a:t>
            </a:r>
            <a:endParaRPr lang="en-US" sz="1800" dirty="0" smtClean="0">
              <a:latin typeface="Arial" charset="0"/>
            </a:endParaRP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1041400" y="4821238"/>
            <a:ext cx="4883150" cy="442595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marL="227013" indent="-227013">
              <a:buFont typeface="Calibri" pitchFamily="34" charset="0"/>
              <a:buAutoNum type="arabicPeriod"/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Picked from real student’s program.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dirty="0" smtClean="0">
                <a:cs typeface="Times New Roman" pitchFamily="18" charset="0"/>
              </a:rPr>
              <a:t>The reason for such an output (and the output is non-deterministic) is that the </a:t>
            </a:r>
            <a:r>
              <a:rPr lang="en-US" dirty="0" err="1" smtClean="0">
                <a:cs typeface="Times New Roman" pitchFamily="18" charset="0"/>
              </a:rPr>
              <a:t>strlen</a:t>
            </a:r>
            <a:r>
              <a:rPr lang="en-US" dirty="0" smtClean="0">
                <a:cs typeface="Times New Roman" pitchFamily="18" charset="0"/>
              </a:rPr>
              <a:t>()</a:t>
            </a:r>
            <a:r>
              <a:rPr lang="en-US" baseline="0" dirty="0" smtClean="0">
                <a:cs typeface="Times New Roman" pitchFamily="18" charset="0"/>
              </a:rPr>
              <a:t> function will start counting from the character at location pointed to by </a:t>
            </a:r>
            <a:r>
              <a:rPr lang="en-US" baseline="0" dirty="0" err="1" smtClean="0">
                <a:cs typeface="Times New Roman" pitchFamily="18" charset="0"/>
              </a:rPr>
              <a:t>str</a:t>
            </a:r>
            <a:r>
              <a:rPr lang="en-US" baseline="0" dirty="0" smtClean="0">
                <a:cs typeface="Times New Roman" pitchFamily="18" charset="0"/>
              </a:rPr>
              <a:t>, till the '\0' character.</a:t>
            </a:r>
          </a:p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baseline="0" dirty="0" smtClean="0">
                <a:cs typeface="Times New Roman" pitchFamily="18" charset="0"/>
              </a:rPr>
              <a:t>Likewise, </a:t>
            </a:r>
            <a:r>
              <a:rPr lang="en-US" baseline="0" dirty="0" err="1" smtClean="0">
                <a:cs typeface="Times New Roman" pitchFamily="18" charset="0"/>
              </a:rPr>
              <a:t>printf</a:t>
            </a:r>
            <a:r>
              <a:rPr lang="en-US" baseline="0" dirty="0" smtClean="0">
                <a:cs typeface="Times New Roman" pitchFamily="18" charset="0"/>
              </a:rPr>
              <a:t>() will print %s from the location pointed to by </a:t>
            </a:r>
            <a:r>
              <a:rPr lang="en-US" baseline="0" dirty="0" err="1" smtClean="0">
                <a:cs typeface="Times New Roman" pitchFamily="18" charset="0"/>
              </a:rPr>
              <a:t>str</a:t>
            </a:r>
            <a:r>
              <a:rPr lang="en-US" baseline="0" dirty="0" smtClean="0">
                <a:cs typeface="Times New Roman" pitchFamily="18" charset="0"/>
              </a:rPr>
              <a:t> till the '\0' character.</a:t>
            </a:r>
          </a:p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baseline="0" dirty="0" smtClean="0">
                <a:cs typeface="Times New Roman" pitchFamily="18" charset="0"/>
              </a:rPr>
              <a:t>Without a properly terminator in string, string functions do not work.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5425" indent="-225425" eaLnBrk="1" hangingPunct="1">
              <a:spcBef>
                <a:spcPct val="0"/>
              </a:spcBef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5425" indent="-225425" eaLnBrk="1" hangingPunct="1">
              <a:spcBef>
                <a:spcPct val="0"/>
              </a:spcBef>
            </a:pPr>
            <a:r>
              <a:rPr lang="en-US" dirty="0" smtClean="0">
                <a:cs typeface="Times New Roman" pitchFamily="18" charset="0"/>
              </a:rPr>
              <a:t>s1 and</a:t>
            </a:r>
            <a:r>
              <a:rPr lang="en-US" baseline="0" dirty="0" smtClean="0">
                <a:cs typeface="Times New Roman" pitchFamily="18" charset="0"/>
              </a:rPr>
              <a:t> s2 are pointers to strings, which we will learn in page 38.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7013" indent="-2270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Initializing strings character by character is tedious, use function </a:t>
            </a:r>
            <a:r>
              <a:rPr lang="en-US" b="1" dirty="0" err="1" smtClean="0">
                <a:cs typeface="Times New Roman" pitchFamily="18" charset="0"/>
              </a:rPr>
              <a:t>strcpy</a:t>
            </a:r>
            <a:r>
              <a:rPr lang="en-US" b="1" dirty="0" smtClean="0">
                <a:cs typeface="Times New Roman" pitchFamily="18" charset="0"/>
              </a:rPr>
              <a:t>()</a:t>
            </a:r>
          </a:p>
          <a:p>
            <a:pPr marL="227013" indent="-227013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You must ensure that the destination buffer (s1) is able to hold all the characters in the source array, including the terminating null character. Otherwise, </a:t>
            </a:r>
            <a:r>
              <a:rPr lang="en-US" b="1" dirty="0" err="1" smtClean="0">
                <a:cs typeface="Times New Roman" pitchFamily="18" charset="0"/>
              </a:rPr>
              <a:t>strcpy</a:t>
            </a:r>
            <a:r>
              <a:rPr lang="en-US" b="1" dirty="0" smtClean="0">
                <a:cs typeface="Times New Roman" pitchFamily="18" charset="0"/>
              </a:rPr>
              <a:t>() </a:t>
            </a:r>
            <a:r>
              <a:rPr lang="en-US" dirty="0" smtClean="0">
                <a:cs typeface="Times New Roman" pitchFamily="18" charset="0"/>
              </a:rPr>
              <a:t>will overwrite memory past the end of the buffer, causing a buffer overflow.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7013" indent="-2270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Calibri" pitchFamily="34" charset="0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7013" indent="-2270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Calibri" pitchFamily="34" charset="0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ASCII values for '\n' and '\0' are 10 and 0 respectively</a:t>
            </a:r>
            <a:endParaRPr lang="en-SG" dirty="0" smtClean="0">
              <a:cs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4C12A8F9-75F3-4303-943E-2200654E99F6}" type="slidenum">
              <a:rPr lang="en-GB" smtClean="0">
                <a:cs typeface="Arial" pitchFamily="34" charset="0"/>
              </a:rPr>
              <a:pPr defTabSz="941388"/>
              <a:t>3</a:t>
            </a:fld>
            <a:endParaRPr lang="en-GB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</a:pPr>
            <a:r>
              <a:rPr lang="en-US" dirty="0" smtClean="0">
                <a:cs typeface="Times New Roman" pitchFamily="18" charset="0"/>
              </a:rPr>
              <a:t>Some sample inputs: (a) { pineapple, apple</a:t>
            </a:r>
            <a:r>
              <a:rPr lang="en-US" baseline="0" dirty="0" smtClean="0">
                <a:cs typeface="Times New Roman" pitchFamily="18" charset="0"/>
              </a:rPr>
              <a:t> }, (b) { mango, </a:t>
            </a:r>
            <a:r>
              <a:rPr lang="en-US" baseline="0" dirty="0" err="1" smtClean="0">
                <a:cs typeface="Times New Roman" pitchFamily="18" charset="0"/>
              </a:rPr>
              <a:t>mangosteen</a:t>
            </a:r>
            <a:r>
              <a:rPr lang="en-US" baseline="0" dirty="0" smtClean="0">
                <a:cs typeface="Times New Roman" pitchFamily="18" charset="0"/>
              </a:rPr>
              <a:t> }, (c) { pear, pear }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CS1010 </a:t>
            </a:r>
            <a:r>
              <a:rPr dirty="0"/>
              <a:t>Programming Methodology</a:t>
            </a: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US" b="0" dirty="0" smtClean="0">
                <a:cs typeface="Times New Roman" pitchFamily="18" charset="0"/>
              </a:rPr>
              <a:t>This exercise is tough as </a:t>
            </a:r>
            <a:r>
              <a:rPr lang="en-US" b="0" smtClean="0">
                <a:cs typeface="Times New Roman" pitchFamily="18" charset="0"/>
              </a:rPr>
              <a:t>it </a:t>
            </a:r>
            <a:r>
              <a:rPr lang="en-US" b="0" smtClean="0">
                <a:cs typeface="Times New Roman" pitchFamily="18" charset="0"/>
              </a:rPr>
              <a:t>requires </a:t>
            </a:r>
            <a:r>
              <a:rPr lang="en-US" b="0" dirty="0" smtClean="0">
                <a:cs typeface="Times New Roman" pitchFamily="18" charset="0"/>
              </a:rPr>
              <a:t>pointer arithmetic (i.e., calculation </a:t>
            </a:r>
            <a:r>
              <a:rPr lang="en-US" b="0" smtClean="0">
                <a:cs typeface="Times New Roman" pitchFamily="18" charset="0"/>
              </a:rPr>
              <a:t>of addresses).</a:t>
            </a:r>
            <a:endParaRPr lang="en-US" b="0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r>
              <a:rPr lang="en-US" dirty="0" smtClean="0">
                <a:cs typeface="Times New Roman" pitchFamily="18" charset="0"/>
              </a:rPr>
              <a:t>Instructors:</a:t>
            </a:r>
            <a:r>
              <a:rPr lang="en-US" baseline="0" dirty="0" smtClean="0">
                <a:cs typeface="Times New Roman" pitchFamily="18" charset="0"/>
              </a:rPr>
              <a:t> You may give a break here and let students play the game in group.	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dirty="0" smtClean="0"/>
              <a:t>Assigning a string constant to a pointer means let the pointer point to that string constant (i.e., pointer hold address of the first slot of that string constant)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dirty="0" smtClean="0"/>
              <a:t>Assigning</a:t>
            </a:r>
            <a:r>
              <a:rPr lang="en-US" baseline="0" dirty="0" smtClean="0"/>
              <a:t> a string constant to a char array is to copy contents from string constant to array, making it a string.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09" tIns="46305" rIns="92609" bIns="46305"/>
          <a:lstStyle/>
          <a:p>
            <a:pPr>
              <a:defRPr/>
            </a:pPr>
            <a:r>
              <a:rPr lang="en-US" sz="1400" dirty="0">
                <a:latin typeface="+mn-lt"/>
              </a:rPr>
              <a:t>CS1010 Programming Methodology</a:t>
            </a:r>
          </a:p>
        </p:txBody>
      </p:sp>
      <p:sp>
        <p:nvSpPr>
          <p:cNvPr id="58371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09" tIns="46305" rIns="92609" bIns="46305" anchor="b"/>
          <a:lstStyle/>
          <a:p>
            <a:pPr defTabSz="925513"/>
            <a:r>
              <a:rPr lang="en-US" sz="12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58372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09" tIns="46305" rIns="92609" bIns="46305" anchor="b"/>
          <a:lstStyle/>
          <a:p>
            <a:pPr algn="r" defTabSz="925513"/>
            <a:fld id="{407669F5-8D9E-46F8-864B-9545693685C5}" type="slidenum">
              <a:rPr lang="en-US" sz="1200">
                <a:latin typeface="Times New Roman" pitchFamily="18" charset="0"/>
              </a:rPr>
              <a:pPr algn="r" defTabSz="925513"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6487" cy="3686175"/>
          </a:xfrm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2013"/>
            <a:ext cx="4887912" cy="4422775"/>
          </a:xfrm>
          <a:solidFill>
            <a:srgbClr val="FFFFFF"/>
          </a:solidFill>
          <a:ln w="9525"/>
        </p:spPr>
        <p:txBody>
          <a:bodyPr lIns="92601" tIns="46301" rIns="92601" bIns="46301"/>
          <a:lstStyle/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Characters can be stored in a computer memory using the ASCII encoding. The ASCII codes range from 0 to 127. The character 'A' is represented as 65, for example. 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The ASCII values from 0 to 32 are called </a:t>
            </a:r>
            <a:r>
              <a:rPr lang="en-US" b="1" dirty="0" smtClean="0">
                <a:cs typeface="Times New Roman" pitchFamily="18" charset="0"/>
              </a:rPr>
              <a:t>nonprintable control characters</a:t>
            </a:r>
            <a:r>
              <a:rPr lang="en-US" dirty="0" smtClean="0">
                <a:cs typeface="Times New Roman" pitchFamily="18" charset="0"/>
              </a:rPr>
              <a:t>. For example, ASCII code 04 </a:t>
            </a:r>
            <a:r>
              <a:rPr lang="en-US" dirty="0" err="1" smtClean="0">
                <a:cs typeface="Times New Roman" pitchFamily="18" charset="0"/>
              </a:rPr>
              <a:t>eot</a:t>
            </a:r>
            <a:r>
              <a:rPr lang="en-US" dirty="0" smtClean="0">
                <a:cs typeface="Times New Roman" pitchFamily="18" charset="0"/>
              </a:rPr>
              <a:t> stands for End of Transmission. We can use this character to signal the end of transmission of data when sending data over a communication line.</a:t>
            </a:r>
            <a:endParaRPr lang="en-US" sz="180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Assigning a string constant to a pointer means let the pointer point to that string constant (i.e., pointer hold address of the first slot of that string constant)</a:t>
            </a:r>
          </a:p>
          <a:p>
            <a:pPr marL="227013" indent="-227013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Array of strings is</a:t>
            </a:r>
            <a:r>
              <a:rPr lang="en-US" baseline="0" dirty="0" smtClean="0"/>
              <a:t> a 2D array where each row is a string. You may either process it slot by slot in the normal way, or row by row (i.e., treat each row as a string).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Assigning a string constant to a pointer means let the pointer point to that string constant (i.e., pointer hold address of the first slot of that string constant)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Students are to use an array of strings to keep</a:t>
            </a:r>
            <a:r>
              <a:rPr lang="en-US" baseline="0" dirty="0" smtClean="0"/>
              <a:t> 10 words </a:t>
            </a:r>
            <a:r>
              <a:rPr lang="en-US" dirty="0" smtClean="0"/>
              <a:t>and use</a:t>
            </a:r>
            <a:r>
              <a:rPr lang="en-US" baseline="0" dirty="0" smtClean="0"/>
              <a:t> </a:t>
            </a:r>
            <a:r>
              <a:rPr lang="en-US" dirty="0" smtClean="0"/>
              <a:t>random number generator to pick up 1</a:t>
            </a:r>
            <a:r>
              <a:rPr lang="en-US" baseline="0" dirty="0" smtClean="0"/>
              <a:t> from the 10 words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015" indent="-225015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408" indent="-225408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CS1010 </a:t>
            </a:r>
            <a:r>
              <a:rPr dirty="0"/>
              <a:t>Programming Methodology</a:t>
            </a: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US" dirty="0" smtClean="0">
                <a:cs typeface="Times New Roman" pitchFamily="18" charset="0"/>
              </a:rPr>
              <a:t>This program illustrate a number of points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Declaration of char variable and initialization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Relationship between char and integer (through ASCII value)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Using %d and %c on a character or an integer (note that using %c on an integer makes sense only if the integer is within the range of ASCII values 0 - 127)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Comparing characters (through ASCII values)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Using char variable as loop variable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US" b="0" dirty="0" smtClean="0">
                <a:cs typeface="Times New Roman" pitchFamily="18" charset="0"/>
              </a:rPr>
              <a:t>Pay attention to the syntax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US" b="0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US" b="0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733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1C32B94C-36FD-4F93-A343-CD819190AE2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981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3028317-9F15-4DD3-BCBB-0DB947CE6F74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5896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54BCB5AF-9C55-4C0C-8CB7-444AC30E93B2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7338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668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862EAC80-4D47-4337-9794-8D7627173231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824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BFD05FE5-D899-4239-B865-1A90391D613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978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EAC8BFC7-9E9B-4858-BB65-C7989A1E1D6A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657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778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31CAFA5-8086-42B3-99E0-CC2E0F2A84B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135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D2E41109-7A88-4B65-A09E-B69326577230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38100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730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2895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37E977FC-C46A-44F4-B65B-9BD0E898BE39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39624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23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8C2DD85F-6F2C-4171-ACFC-C81EA434C16F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3886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00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C791B7DB-B1A0-4237-9F19-2BDD669CEBAD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03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805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>
                <a:solidFill>
                  <a:srgbClr val="000000"/>
                </a:solidFill>
              </a:rPr>
              <a:t>Week6 - </a:t>
            </a:r>
            <a:fld id="{9061B80F-24BC-49AF-ABDC-3479B6B28098}" type="slidenum">
              <a:rPr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  <p:sldLayoutId id="2147485400" r:id="rId3"/>
    <p:sldLayoutId id="2147485401" r:id="rId4"/>
    <p:sldLayoutId id="2147485402" r:id="rId5"/>
    <p:sldLayoutId id="2147485403" r:id="rId6"/>
    <p:sldLayoutId id="2147485404" r:id="rId7"/>
    <p:sldLayoutId id="2147485405" r:id="rId8"/>
    <p:sldLayoutId id="2147485406" r:id="rId9"/>
    <p:sldLayoutId id="2147485407" r:id="rId10"/>
    <p:sldLayoutId id="2147485408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element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cc.edu/faculty/paul.bladek/c_string_functions.ht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f.ac.uk/Dave/C/node19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gman.no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labs/lab4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codes.comp.nus.edu.sg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13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7244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590800"/>
            <a:ext cx="8153400" cy="1066800"/>
          </a:xfrm>
        </p:spPr>
        <p:txBody>
          <a:bodyPr/>
          <a:lstStyle/>
          <a:p>
            <a:pPr eaLnBrk="1" hangingPunct="1"/>
            <a:r>
              <a:rPr lang="en-GB" sz="3600" b="1" dirty="0" smtClean="0">
                <a:solidFill>
                  <a:srgbClr val="C00000"/>
                </a:solidFill>
              </a:rPr>
              <a:t>CS1010: Programming Methodology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300980" y="2012753"/>
            <a:ext cx="3511933" cy="1899355"/>
            <a:chOff x="4300980" y="2313830"/>
            <a:chExt cx="3511933" cy="189935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00980" y="2313830"/>
              <a:ext cx="3500357" cy="18993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80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70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'B'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'C'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. . .</a:t>
              </a:r>
            </a:p>
          </p:txBody>
        </p:sp>
        <p:sp>
          <p:nvSpPr>
            <p:cNvPr id="16395" name="TextBox 11"/>
            <p:cNvSpPr txBox="1">
              <a:spLocks noChangeArrowheads="1"/>
            </p:cNvSpPr>
            <p:nvPr/>
          </p:nvSpPr>
          <p:spPr bwMode="auto">
            <a:xfrm>
              <a:off x="6901519" y="3333228"/>
              <a:ext cx="91139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000FF"/>
                  </a:solidFill>
                  <a:sym typeface="Wingdings" pitchFamily="2" charset="2"/>
                </a:rPr>
                <a:t>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55664" y="2614907"/>
            <a:ext cx="3230199" cy="2579087"/>
            <a:chOff x="855664" y="2471058"/>
            <a:chExt cx="3229613" cy="2579088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855664" y="2471058"/>
              <a:ext cx="3229613" cy="244336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A,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B,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C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F;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80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A;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70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B;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C;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. . .</a:t>
              </a:r>
            </a:p>
          </p:txBody>
        </p:sp>
        <p:sp>
          <p:nvSpPr>
            <p:cNvPr id="16393" name="TextBox 13"/>
            <p:cNvSpPr txBox="1">
              <a:spLocks noChangeArrowheads="1"/>
            </p:cNvSpPr>
            <p:nvPr/>
          </p:nvSpPr>
          <p:spPr bwMode="auto">
            <a:xfrm>
              <a:off x="3091918" y="3942150"/>
              <a:ext cx="968828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rgbClr val="FF0000"/>
                  </a:solidFill>
                  <a:sym typeface="Wingdings 2"/>
                </a:rPr>
                <a:t></a:t>
              </a:r>
              <a:endParaRPr lang="en-US" sz="6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91333" y="4074975"/>
            <a:ext cx="3521579" cy="2308324"/>
            <a:chOff x="4291333" y="4376052"/>
            <a:chExt cx="3521579" cy="2308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91333" y="4376052"/>
              <a:ext cx="3521579" cy="230832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 </a:t>
              </a:r>
              <a:r>
                <a:rPr lang="en-US" sz="1600" b="1" dirty="0" smtClean="0">
                  <a:latin typeface="Courier New" pitchFamily="49" charset="0"/>
                </a:rPr>
                <a:t>grade;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80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</a:rPr>
                <a:t>	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'A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70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</a:rPr>
                <a:t>	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'B'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</a:rPr>
                <a:t>	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'C'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. .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.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grade;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6891873" y="5800565"/>
              <a:ext cx="91139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000FF"/>
                  </a:solidFill>
                  <a:sym typeface="Wingdings" pitchFamily="2" charset="2"/>
                </a:rPr>
                <a:t>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1.5 </a:t>
            </a:r>
            <a:r>
              <a:rPr lang="en-GB" dirty="0">
                <a:cs typeface="Arial" charset="0"/>
              </a:rPr>
              <a:t>Characters: Common Error</a:t>
            </a:r>
            <a:endParaRPr lang="en-SG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character variable named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does not means it is equivalent to </a:t>
            </a:r>
            <a:r>
              <a:rPr lang="en-US" b="1" kern="1200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'A</a:t>
            </a:r>
            <a:r>
              <a:rPr lang="en-US" b="1" kern="1200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45696"/>
          </a:xfrm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Write a program </a:t>
            </a:r>
            <a:r>
              <a:rPr lang="en-US" sz="2600" dirty="0" smtClean="0"/>
              <a:t>Week9_SumDigits.c </a:t>
            </a:r>
            <a:r>
              <a:rPr lang="en-US" sz="2600" dirty="0">
                <a:solidFill>
                  <a:schemeClr val="tx1"/>
                </a:solidFill>
              </a:rPr>
              <a:t>to read </a:t>
            </a:r>
            <a:r>
              <a:rPr lang="en-US" sz="2600" dirty="0" smtClean="0">
                <a:solidFill>
                  <a:schemeClr val="tx1"/>
                </a:solidFill>
              </a:rPr>
              <a:t>a line </a:t>
            </a:r>
            <a:r>
              <a:rPr lang="en-US" sz="2600" dirty="0">
                <a:solidFill>
                  <a:schemeClr val="tx1"/>
                </a:solidFill>
              </a:rPr>
              <a:t>of characters; sum up </a:t>
            </a:r>
            <a:r>
              <a:rPr lang="en-US" sz="2600" dirty="0" smtClean="0">
                <a:solidFill>
                  <a:schemeClr val="tx1"/>
                </a:solidFill>
              </a:rPr>
              <a:t>literal values </a:t>
            </a:r>
            <a:r>
              <a:rPr lang="en-US" sz="2600" dirty="0">
                <a:solidFill>
                  <a:schemeClr val="tx1"/>
                </a:solidFill>
              </a:rPr>
              <a:t>of digit characters (e.g., </a:t>
            </a:r>
            <a:r>
              <a:rPr lang="en-US" sz="2600" dirty="0">
                <a:solidFill>
                  <a:srgbClr val="006600"/>
                </a:solidFill>
              </a:rPr>
              <a:t>5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>
                <a:solidFill>
                  <a:srgbClr val="006600"/>
                </a:solidFill>
              </a:rPr>
              <a:t>'5'</a:t>
            </a:r>
            <a:r>
              <a:rPr lang="en-US" sz="2600" dirty="0">
                <a:solidFill>
                  <a:schemeClr val="tx1"/>
                </a:solidFill>
              </a:rPr>
              <a:t>) while ignoring non-digit ones; stop after reading the first whitespace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Engage appropriate character functions introduced before</a:t>
            </a:r>
            <a:r>
              <a:rPr lang="en-US" sz="22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endParaRPr lang="en-US" sz="2200" dirty="0"/>
          </a:p>
          <a:p>
            <a:r>
              <a:rPr lang="en-US" sz="2600" dirty="0" smtClean="0">
                <a:solidFill>
                  <a:schemeClr val="tx1"/>
                </a:solidFill>
              </a:rPr>
              <a:t>Skeleton: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Sample </a:t>
            </a:r>
            <a:r>
              <a:rPr lang="en-US" sz="2600" dirty="0">
                <a:solidFill>
                  <a:schemeClr val="tx1"/>
                </a:solidFill>
              </a:rPr>
              <a:t>runs:</a:t>
            </a:r>
            <a:endParaRPr lang="en-SG" sz="2600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60810" y="4694845"/>
            <a:ext cx="4592285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Enter input: </a:t>
            </a:r>
            <a:r>
              <a:rPr lang="en-US" sz="1800" dirty="0" smtClean="0">
                <a:solidFill>
                  <a:srgbClr val="0000FF"/>
                </a:solidFill>
              </a:rPr>
              <a:t>v7d/K3-968</a:t>
            </a:r>
            <a:r>
              <a:rPr lang="en-US" sz="1800" dirty="0">
                <a:solidFill>
                  <a:srgbClr val="0000FF"/>
                </a:solidFill>
              </a:rPr>
              <a:t>+?.2</a:t>
            </a:r>
            <a:r>
              <a:rPr lang="en-US" sz="1800" dirty="0" smtClean="0">
                <a:solidFill>
                  <a:srgbClr val="0000FF"/>
                </a:solidFill>
              </a:rPr>
              <a:t>@+</a:t>
            </a:r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/>
              <a:t>Sum = </a:t>
            </a:r>
            <a:r>
              <a:rPr lang="en-US" sz="1800" dirty="0" smtClean="0"/>
              <a:t>35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60811" y="5497086"/>
            <a:ext cx="4592285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Enter input: </a:t>
            </a:r>
            <a:r>
              <a:rPr lang="en-US" sz="1800" dirty="0">
                <a:solidFill>
                  <a:srgbClr val="0000FF"/>
                </a:solidFill>
              </a:rPr>
              <a:t>^71()-2%:</a:t>
            </a:r>
            <a:r>
              <a:rPr lang="en-US" sz="1800" dirty="0" smtClean="0">
                <a:solidFill>
                  <a:srgbClr val="0000FF"/>
                </a:solidFill>
              </a:rPr>
              <a:t>46" </a:t>
            </a:r>
            <a:r>
              <a:rPr lang="en-US" sz="1800" dirty="0">
                <a:solidFill>
                  <a:srgbClr val="0000FF"/>
                </a:solidFill>
              </a:rPr>
              <a:t>9W35j</a:t>
            </a:r>
          </a:p>
          <a:p>
            <a:r>
              <a:rPr lang="en-US" sz="1800" dirty="0"/>
              <a:t>Sum = 20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65339" y="3883878"/>
            <a:ext cx="5561138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~cs1010/lecture/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Week9_SumDigits.c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1.6 Ex #1: Summing Digit Characters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986773" y="1245819"/>
            <a:ext cx="4931998" cy="5016758"/>
            <a:chOff x="219086" y="1245819"/>
            <a:chExt cx="4851561" cy="5016758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19086" y="1245819"/>
              <a:ext cx="4851561" cy="501675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ctype.h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sum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c;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input: 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</a:rPr>
                <a:t>, sum);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30184" y="6000967"/>
              <a:ext cx="1640249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Week9_SumDigitsV2. c</a:t>
              </a:r>
              <a:endParaRPr lang="en-SG" sz="1100" dirty="0"/>
            </a:p>
          </p:txBody>
        </p:sp>
      </p:grp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4353587" y="3685373"/>
            <a:ext cx="4467020" cy="132343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</a:rPr>
              <a:t> ( !</a:t>
            </a:r>
            <a:r>
              <a:rPr lang="en-US" sz="1600" b="1" dirty="0" err="1" smtClean="0">
                <a:latin typeface="Courier New" pitchFamily="49" charset="0"/>
              </a:rPr>
              <a:t>isspace</a:t>
            </a:r>
            <a:r>
              <a:rPr lang="en-US" sz="1600" b="1" dirty="0" smtClean="0">
                <a:latin typeface="Courier New" pitchFamily="49" charset="0"/>
              </a:rPr>
              <a:t>( c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</a:rPr>
              <a:t>getchar</a:t>
            </a:r>
            <a:r>
              <a:rPr lang="en-US" sz="1600" b="1" dirty="0" smtClean="0">
                <a:latin typeface="Courier New" pitchFamily="49" charset="0"/>
              </a:rPr>
              <a:t>() ) 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marL="342900" indent="-342900">
              <a:defRPr/>
            </a:pPr>
            <a:r>
              <a:rPr lang="en-US" sz="1600" b="1" dirty="0">
                <a:latin typeface="Courier New" pitchFamily="49" charset="0"/>
              </a:rPr>
              <a:t>{   </a:t>
            </a:r>
          </a:p>
          <a:p>
            <a:pPr marL="342900" indent="-342900">
              <a:defRPr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</a:rPr>
              <a:t> ( </a:t>
            </a:r>
            <a:r>
              <a:rPr lang="en-US" sz="1600" b="1" dirty="0" err="1">
                <a:latin typeface="Courier New" pitchFamily="49" charset="0"/>
              </a:rPr>
              <a:t>isdigit</a:t>
            </a:r>
            <a:r>
              <a:rPr lang="en-US" sz="1600" b="1" dirty="0">
                <a:latin typeface="Courier New" pitchFamily="49" charset="0"/>
              </a:rPr>
              <a:t>(c) )</a:t>
            </a:r>
          </a:p>
          <a:p>
            <a:pPr marL="342900" indent="-342900">
              <a:defRPr/>
            </a:pPr>
            <a:r>
              <a:rPr lang="en-US" sz="1600" b="1" dirty="0">
                <a:latin typeface="Courier New" pitchFamily="49" charset="0"/>
              </a:rPr>
              <a:t>        sum += c -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'0'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600" b="1" dirty="0">
                <a:latin typeface="Courier New" pitchFamily="49" charset="0"/>
              </a:rPr>
              <a:t>}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1.6 </a:t>
            </a:r>
            <a:r>
              <a:rPr lang="en-GB" dirty="0">
                <a:cs typeface="Arial" charset="0"/>
              </a:rPr>
              <a:t>Ex #</a:t>
            </a:r>
            <a:r>
              <a:rPr lang="en-GB" dirty="0" smtClean="0">
                <a:cs typeface="Arial" charset="0"/>
              </a:rPr>
              <a:t>1: Reference Solution</a:t>
            </a:r>
            <a:endParaRPr lang="en-SG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7588" y="1245819"/>
            <a:ext cx="3651010" cy="5016758"/>
            <a:chOff x="219086" y="1245819"/>
            <a:chExt cx="3651010" cy="5016758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19086" y="1245819"/>
              <a:ext cx="3640740" cy="501675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ctype.h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sum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</a:rPr>
                <a:t> c;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input: 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c = </a:t>
              </a:r>
              <a:r>
                <a:rPr lang="en-US" sz="1600" b="1" dirty="0" err="1">
                  <a:latin typeface="Courier New" pitchFamily="49" charset="0"/>
                </a:rPr>
                <a:t>getchar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while</a:t>
              </a:r>
              <a:r>
                <a:rPr lang="en-US" sz="1600" b="1" dirty="0">
                  <a:latin typeface="Courier New" pitchFamily="49" charset="0"/>
                </a:rPr>
                <a:t> ( !</a:t>
              </a:r>
              <a:r>
                <a:rPr lang="en-US" sz="1600" b="1" dirty="0" err="1">
                  <a:latin typeface="Courier New" pitchFamily="49" charset="0"/>
                </a:rPr>
                <a:t>isspace</a:t>
              </a:r>
              <a:r>
                <a:rPr lang="en-US" sz="1600" b="1" dirty="0">
                  <a:latin typeface="Courier New" pitchFamily="49" charset="0"/>
                </a:rPr>
                <a:t>(c) 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{   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</a:rPr>
                <a:t> ( </a:t>
              </a:r>
              <a:r>
                <a:rPr lang="en-US" sz="1600" b="1" dirty="0" err="1">
                  <a:latin typeface="Courier New" pitchFamily="49" charset="0"/>
                </a:rPr>
                <a:t>isdigit</a:t>
              </a:r>
              <a:r>
                <a:rPr lang="en-US" sz="1600" b="1" dirty="0">
                  <a:latin typeface="Courier New" pitchFamily="49" charset="0"/>
                </a:rPr>
                <a:t>(c) 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        sum += c -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'0'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    c = </a:t>
              </a:r>
              <a:r>
                <a:rPr lang="en-US" sz="1600" b="1" dirty="0" err="1">
                  <a:latin typeface="Courier New" pitchFamily="49" charset="0"/>
                </a:rPr>
                <a:t>getchar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}   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</a:rPr>
                <a:t>, sum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41124" y="6000967"/>
              <a:ext cx="1628972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Week9_SumDigitsV1.c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299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SG" sz="2800" dirty="0" smtClean="0">
                <a:solidFill>
                  <a:schemeClr val="tx1"/>
                </a:solidFill>
              </a:rPr>
              <a:t>An </a:t>
            </a:r>
            <a:r>
              <a:rPr lang="en-SG" sz="2800" dirty="0">
                <a:solidFill>
                  <a:schemeClr val="tx1"/>
                </a:solidFill>
              </a:rPr>
              <a:t>array </a:t>
            </a:r>
            <a:r>
              <a:rPr lang="en-SG" sz="2800" dirty="0" smtClean="0">
                <a:solidFill>
                  <a:schemeClr val="tx1"/>
                </a:solidFill>
              </a:rPr>
              <a:t>in which all elements </a:t>
            </a:r>
            <a:r>
              <a:rPr lang="en-SG" sz="2800" dirty="0">
                <a:solidFill>
                  <a:schemeClr val="tx1"/>
                </a:solidFill>
              </a:rPr>
              <a:t>are </a:t>
            </a:r>
            <a:r>
              <a:rPr lang="en-SG" sz="2800" dirty="0" smtClean="0">
                <a:solidFill>
                  <a:schemeClr val="tx1"/>
                </a:solidFill>
              </a:rPr>
              <a:t>characters.</a:t>
            </a:r>
            <a:endParaRPr lang="en-S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2. Character Arrays</a:t>
            </a:r>
            <a:endParaRPr lang="en-SG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884243" y="2085109"/>
            <a:ext cx="6616522" cy="4247317"/>
            <a:chOff x="655637" y="2324601"/>
            <a:chExt cx="6616522" cy="4247317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55637" y="2324601"/>
              <a:ext cx="6616522" cy="424731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b="1" dirty="0" smtClean="0">
                  <a:latin typeface="Courier New" pitchFamily="49" charset="0"/>
                </a:rPr>
                <a:t>{</a:t>
              </a:r>
            </a:p>
            <a:p>
              <a:pPr marL="342900" indent="-342900"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</a:rPr>
                <a:t>;</a:t>
              </a:r>
              <a:endParaRPr lang="en-US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latin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b="1" dirty="0" smtClean="0">
                  <a:latin typeface="Courier New" pitchFamily="49" charset="0"/>
                </a:rPr>
                <a:t> fruit[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 smtClean="0">
                  <a:latin typeface="Courier New" pitchFamily="49" charset="0"/>
                </a:rPr>
                <a:t>];</a:t>
              </a:r>
              <a:endParaRPr lang="en-US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latin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</a:rPr>
                <a:t>;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&lt;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</a:rPr>
                <a:t>;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++)</a:t>
              </a:r>
              <a:endParaRPr lang="nn-NO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nn-NO" b="1" dirty="0" smtClean="0">
                  <a:latin typeface="Courier New" pitchFamily="49" charset="0"/>
                </a:rPr>
                <a:t>        scanf(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n-NO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n-NO" b="1" dirty="0" smtClean="0">
                  <a:latin typeface="Courier New" pitchFamily="49" charset="0"/>
                </a:rPr>
                <a:t>, &amp;fruit[i]);</a:t>
              </a:r>
            </a:p>
            <a:p>
              <a:pPr marL="342900" indent="-342900">
                <a:defRPr/>
              </a:pPr>
              <a:endParaRPr lang="en-US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</a:rPr>
                <a:t> (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</a:rPr>
                <a:t>;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&lt;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</a:rPr>
                <a:t>;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++)</a:t>
              </a:r>
            </a:p>
            <a:p>
              <a:pPr marL="342900" indent="-342900">
                <a:defRPr/>
              </a:pPr>
              <a:r>
                <a:rPr lang="en-US" b="1" dirty="0">
                  <a:latin typeface="Courier New" pitchFamily="49" charset="0"/>
                </a:rPr>
                <a:t>        </a:t>
              </a:r>
              <a:r>
                <a:rPr lang="en-US" b="1" dirty="0" err="1" smtClean="0">
                  <a:latin typeface="Courier New" pitchFamily="49" charset="0"/>
                </a:rPr>
                <a:t>putchar</a:t>
              </a:r>
              <a:r>
                <a:rPr lang="en-US" b="1" dirty="0" smtClean="0">
                  <a:latin typeface="Courier New" pitchFamily="49" charset="0"/>
                </a:rPr>
                <a:t>(fruit[</a:t>
              </a:r>
              <a:r>
                <a:rPr lang="en-US" b="1" dirty="0" err="1" smtClean="0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] </a:t>
              </a:r>
              <a:r>
                <a:rPr lang="en-US" b="1" dirty="0" smtClean="0">
                  <a:latin typeface="Courier New" pitchFamily="49" charset="0"/>
                </a:rPr>
                <a:t>-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 </a:t>
              </a:r>
              <a:r>
                <a:rPr lang="en-US" b="1" dirty="0" smtClean="0">
                  <a:latin typeface="Courier New" pitchFamily="49" charset="0"/>
                </a:rPr>
                <a:t>+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US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03625" y="2324601"/>
              <a:ext cx="176683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Week9_CharacterArray.c</a:t>
              </a:r>
              <a:endParaRPr lang="en-SG" sz="11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13150" y="4008712"/>
            <a:ext cx="2695096" cy="400110"/>
            <a:chOff x="1501514" y="5290166"/>
            <a:chExt cx="2695096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1501514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</a:t>
              </a:r>
              <a:endParaRPr lang="en-SG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1467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endParaRPr lang="en-SG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142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endParaRPr lang="en-SG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1372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</a:t>
              </a:r>
              <a:endParaRPr lang="en-SG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661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</a:t>
              </a:r>
              <a:endParaRPr lang="en-SG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770628" y="4636587"/>
            <a:ext cx="1024987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800" dirty="0" smtClean="0">
                <a:solidFill>
                  <a:srgbClr val="0000FF"/>
                </a:solidFill>
              </a:rPr>
              <a:t>apple</a:t>
            </a:r>
            <a:endParaRPr lang="en-US" sz="18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1800" dirty="0" smtClean="0"/>
              <a:t>APPLE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861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453253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We </a:t>
            </a:r>
            <a:r>
              <a:rPr lang="en-US" sz="2800" dirty="0">
                <a:solidFill>
                  <a:schemeClr val="tx1"/>
                </a:solidFill>
              </a:rPr>
              <a:t>have seen </a:t>
            </a:r>
            <a:r>
              <a:rPr lang="en-US" sz="2800" dirty="0"/>
              <a:t>string </a:t>
            </a:r>
            <a:r>
              <a:rPr lang="en-US" sz="2800" dirty="0" smtClean="0"/>
              <a:t>constants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 string is </a:t>
            </a:r>
            <a:r>
              <a:rPr lang="en-US" sz="2800" dirty="0"/>
              <a:t>an array of characters, </a:t>
            </a:r>
            <a:r>
              <a:rPr lang="en-US" sz="2800" dirty="0">
                <a:solidFill>
                  <a:schemeClr val="tx1"/>
                </a:solidFill>
              </a:rPr>
              <a:t>terminated by a </a:t>
            </a:r>
            <a:r>
              <a:rPr lang="en-US" sz="2800" dirty="0"/>
              <a:t>null character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'\0'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(which has ASCII value of </a:t>
            </a:r>
            <a:r>
              <a:rPr lang="en-US" sz="2800" dirty="0"/>
              <a:t>zero</a:t>
            </a:r>
            <a:r>
              <a:rPr lang="en-US" sz="2800" dirty="0" smtClean="0">
                <a:solidFill>
                  <a:schemeClr val="tx1"/>
                </a:solidFill>
              </a:rPr>
              <a:t>).</a:t>
            </a:r>
            <a:endParaRPr lang="en-S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3. Strings</a:t>
            </a:r>
            <a:endParaRPr lang="en-SG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09087" y="5156479"/>
            <a:ext cx="3770286" cy="400110"/>
            <a:chOff x="1501514" y="5290166"/>
            <a:chExt cx="3770286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1501514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</a:t>
              </a:r>
              <a:endParaRPr lang="en-SG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1467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</a:t>
              </a:r>
              <a:endParaRPr lang="en-SG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142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SG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1372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SG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661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SG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6562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SG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3180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73189" y="5009262"/>
            <a:ext cx="3271646" cy="673181"/>
            <a:chOff x="4773189" y="5216096"/>
            <a:chExt cx="3271646" cy="673181"/>
          </a:xfrm>
        </p:grpSpPr>
        <p:sp>
          <p:nvSpPr>
            <p:cNvPr id="26" name="Oval 25"/>
            <p:cNvSpPr/>
            <p:nvPr/>
          </p:nvSpPr>
          <p:spPr bwMode="auto">
            <a:xfrm>
              <a:off x="4773189" y="5216096"/>
              <a:ext cx="686053" cy="673181"/>
            </a:xfrm>
            <a:prstGeom prst="ellipse">
              <a:avLst/>
            </a:prstGeom>
            <a:noFill/>
            <a:ln w="1905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Line Callout 2 (Border and Accent Bar) 26"/>
            <p:cNvSpPr/>
            <p:nvPr/>
          </p:nvSpPr>
          <p:spPr bwMode="auto">
            <a:xfrm>
              <a:off x="6441896" y="5301758"/>
              <a:ext cx="1602939" cy="33855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0210"/>
                <a:gd name="adj6" fmla="val -6485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string terminator</a:t>
              </a:r>
              <a:endParaRPr lang="en-SG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tangle 81"/>
          <p:cNvSpPr>
            <a:spLocks noChangeArrowheads="1"/>
          </p:cNvSpPr>
          <p:nvPr/>
        </p:nvSpPr>
        <p:spPr bwMode="auto">
          <a:xfrm>
            <a:off x="763464" y="2149277"/>
            <a:ext cx="5016849" cy="707886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chemeClr val="bg2"/>
              </a:buClr>
              <a:buSzPct val="75000"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#define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ERROR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"*****Error -"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  <a:p>
            <a:pPr>
              <a:buClr>
                <a:schemeClr val="bg2"/>
              </a:buClr>
              <a:buSzPct val="75000"/>
            </a:pP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"Average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%.2f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avg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SG" dirty="0" smtClean="0">
                <a:solidFill>
                  <a:schemeClr val="tx1"/>
                </a:solidFill>
              </a:rPr>
              <a:t>Initializer </a:t>
            </a:r>
            <a:r>
              <a:rPr lang="en-SG" dirty="0">
                <a:solidFill>
                  <a:schemeClr val="tx1"/>
                </a:solidFill>
              </a:rPr>
              <a:t>for </a:t>
            </a:r>
            <a:r>
              <a:rPr lang="en-SG" dirty="0" smtClean="0">
                <a:solidFill>
                  <a:schemeClr val="tx1"/>
                </a:solidFill>
              </a:rPr>
              <a:t>string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Two ways</a:t>
            </a:r>
            <a:r>
              <a:rPr lang="en-US" dirty="0" smtClean="0"/>
              <a:t>: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3. Strings</a:t>
            </a:r>
            <a:r>
              <a:rPr lang="en-GB" dirty="0">
                <a:cs typeface="Arial" charset="0"/>
              </a:rPr>
              <a:t> </a:t>
            </a:r>
            <a:r>
              <a:rPr lang="en-GB" dirty="0" smtClean="0">
                <a:cs typeface="Arial" charset="0"/>
              </a:rPr>
              <a:t>or Char Arrays?</a:t>
            </a:r>
            <a:endParaRPr lang="en-SG" dirty="0"/>
          </a:p>
        </p:txBody>
      </p:sp>
      <p:sp>
        <p:nvSpPr>
          <p:cNvPr id="3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42745" y="1000064"/>
            <a:ext cx="3060000" cy="1061440"/>
            <a:chOff x="3993479" y="4021957"/>
            <a:chExt cx="3060000" cy="1061440"/>
          </a:xfrm>
        </p:grpSpPr>
        <p:sp>
          <p:nvSpPr>
            <p:cNvPr id="30" name="Line Callout 2 (Border and Accent Bar) 29"/>
            <p:cNvSpPr/>
            <p:nvPr/>
          </p:nvSpPr>
          <p:spPr bwMode="auto">
            <a:xfrm>
              <a:off x="4855026" y="4021957"/>
              <a:ext cx="1669749" cy="584775"/>
            </a:xfrm>
            <a:prstGeom prst="accentBorderCallout2">
              <a:avLst>
                <a:gd name="adj1" fmla="val 40413"/>
                <a:gd name="adj2" fmla="val 106824"/>
                <a:gd name="adj3" fmla="val 85132"/>
                <a:gd name="adj4" fmla="val 115792"/>
                <a:gd name="adj5" fmla="val 128047"/>
                <a:gd name="adj6" fmla="val 12035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string terminator auto added</a:t>
              </a:r>
              <a:endParaRPr lang="en-SG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93479" y="4714065"/>
              <a:ext cx="3060000" cy="369332"/>
              <a:chOff x="1501514" y="5290166"/>
              <a:chExt cx="3235048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501514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41467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SG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81420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S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121372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</a:t>
                </a:r>
                <a:endParaRPr lang="en-SG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656610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</a:t>
                </a:r>
                <a:endParaRPr lang="en-SG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6562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</p:grpSp>
      </p:grpSp>
      <p:sp>
        <p:nvSpPr>
          <p:cNvPr id="42" name="Rectangle 81"/>
          <p:cNvSpPr>
            <a:spLocks noChangeArrowheads="1"/>
          </p:cNvSpPr>
          <p:nvPr/>
        </p:nvSpPr>
        <p:spPr bwMode="auto">
          <a:xfrm>
            <a:off x="1123322" y="2256133"/>
            <a:ext cx="6670343" cy="661720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-114300"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fruit_name</a:t>
            </a:r>
            <a:r>
              <a:rPr lang="en-US" sz="1600" b="1" dirty="0">
                <a:latin typeface="Courier New" pitchFamily="49" charset="0"/>
              </a:rPr>
              <a:t>[]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"apple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pPr indent="-114300"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fruit_name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1600" b="1" dirty="0" smtClean="0">
                <a:latin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</a:rPr>
              <a:t>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'l'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'e'</a:t>
            </a:r>
            <a:r>
              <a:rPr lang="en-US" sz="1600" b="1" dirty="0" smtClean="0">
                <a:latin typeface="Courier New" pitchFamily="49" charset="0"/>
              </a:rPr>
              <a:t>};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352800" y="2052085"/>
            <a:ext cx="1781870" cy="204048"/>
          </a:xfrm>
          <a:prstGeom prst="straightConnector1">
            <a:avLst/>
          </a:prstGeom>
          <a:noFill/>
          <a:ln w="28575" cap="flat" cmpd="sng" algn="ctr">
            <a:solidFill>
              <a:srgbClr val="CC6600"/>
            </a:solidFill>
            <a:prstDash val="solid"/>
            <a:tailEnd type="arrow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5141765" y="3865251"/>
            <a:ext cx="3060000" cy="369332"/>
            <a:chOff x="1501514" y="5290166"/>
            <a:chExt cx="3235048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1501514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41467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8142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2137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5661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656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</p:grp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1123323" y="3893181"/>
            <a:ext cx="2229477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90060" y="2959264"/>
            <a:ext cx="3403881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Why 2</a:t>
            </a:r>
            <a:r>
              <a:rPr lang="en-US" sz="2000" baseline="30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line is also a string?</a:t>
            </a:r>
            <a:endParaRPr lang="en-SG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134670" y="4676897"/>
            <a:ext cx="3060000" cy="369332"/>
            <a:chOff x="1501514" y="5290166"/>
            <a:chExt cx="3235048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1501514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41467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SG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8142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2137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SG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5661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656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</p:grpSp>
      <p:sp>
        <p:nvSpPr>
          <p:cNvPr id="69" name="Rectangle 81"/>
          <p:cNvSpPr>
            <a:spLocks noChangeArrowheads="1"/>
          </p:cNvSpPr>
          <p:nvPr/>
        </p:nvSpPr>
        <p:spPr bwMode="auto">
          <a:xfrm>
            <a:off x="1116228" y="4400685"/>
            <a:ext cx="3253753" cy="86177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indent="-11430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'e'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11430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'g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Rectangle 81"/>
          <p:cNvSpPr>
            <a:spLocks noChangeArrowheads="1"/>
          </p:cNvSpPr>
          <p:nvPr/>
        </p:nvSpPr>
        <p:spPr bwMode="auto">
          <a:xfrm>
            <a:off x="1123323" y="5426096"/>
            <a:ext cx="5883534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-114300">
              <a:spcBef>
                <a:spcPts val="6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fruit_name</a:t>
            </a:r>
            <a:r>
              <a:rPr lang="en-US" sz="1600" b="1" dirty="0">
                <a:latin typeface="Courier New" pitchFamily="49" charset="0"/>
              </a:rPr>
              <a:t>[]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'l'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'e'</a:t>
            </a:r>
            <a:r>
              <a:rPr lang="en-US" sz="1600" b="1" dirty="0" smtClean="0">
                <a:latin typeface="Courier New" pitchFamily="49" charset="0"/>
              </a:rPr>
              <a:t>};</a:t>
            </a:r>
            <a:endParaRPr lang="en-US" sz="1400" dirty="0"/>
          </a:p>
        </p:txBody>
      </p:sp>
      <p:sp>
        <p:nvSpPr>
          <p:cNvPr id="71" name="Content Placeholder 3"/>
          <p:cNvSpPr txBox="1">
            <a:spLocks/>
          </p:cNvSpPr>
          <p:nvPr/>
        </p:nvSpPr>
        <p:spPr bwMode="auto">
          <a:xfrm>
            <a:off x="460738" y="3267812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SG" dirty="0" smtClean="0">
                <a:solidFill>
                  <a:schemeClr val="tx1"/>
                </a:solidFill>
              </a:rPr>
              <a:t>How about the followings?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648592" y="5903230"/>
            <a:ext cx="2549265" cy="369332"/>
            <a:chOff x="1501514" y="5290166"/>
            <a:chExt cx="2695096" cy="369332"/>
          </a:xfrm>
        </p:grpSpPr>
        <p:sp>
          <p:nvSpPr>
            <p:cNvPr id="73" name="TextBox 72"/>
            <p:cNvSpPr txBox="1"/>
            <p:nvPr/>
          </p:nvSpPr>
          <p:spPr>
            <a:xfrm>
              <a:off x="1501514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41467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8142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2137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SG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5661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412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5" grpId="0" animBg="1"/>
      <p:bldP spid="61" grpId="0" animBg="1"/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00"/>
                </a:solidFill>
              </a:rPr>
              <a:t>'A'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600"/>
                </a:solidFill>
              </a:rPr>
              <a:t>"A"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the same thing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Can you do this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Can</a:t>
            </a:r>
            <a:r>
              <a:rPr lang="en-US" sz="2800" dirty="0"/>
              <a:t> char </a:t>
            </a:r>
            <a:r>
              <a:rPr lang="en-US" sz="2800" dirty="0">
                <a:solidFill>
                  <a:schemeClr val="tx1"/>
                </a:solidFill>
              </a:rPr>
              <a:t>be used in a </a:t>
            </a:r>
            <a:r>
              <a:rPr lang="en-US" sz="2800" dirty="0"/>
              <a:t>switch</a:t>
            </a:r>
            <a:r>
              <a:rPr lang="en-US" sz="2800" dirty="0">
                <a:solidFill>
                  <a:schemeClr val="tx1"/>
                </a:solidFill>
              </a:rPr>
              <a:t> statement? How about </a:t>
            </a:r>
            <a:r>
              <a:rPr lang="en-US" sz="2800" dirty="0"/>
              <a:t>string</a:t>
            </a:r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S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4. </a:t>
            </a:r>
            <a:r>
              <a:rPr lang="en-GB" dirty="0">
                <a:cs typeface="Arial" charset="0"/>
              </a:rPr>
              <a:t>Quick Quiz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" name="Rectangle 81"/>
          <p:cNvSpPr>
            <a:spLocks noChangeArrowheads="1"/>
          </p:cNvSpPr>
          <p:nvPr/>
        </p:nvSpPr>
        <p:spPr bwMode="auto">
          <a:xfrm>
            <a:off x="935485" y="3432751"/>
            <a:ext cx="3234639" cy="400110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'at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22699" y="4933850"/>
            <a:ext cx="1472005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char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can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4704" y="1461999"/>
            <a:ext cx="516992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dirty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No</a:t>
            </a:r>
            <a:endParaRPr lang="en-SG" dirty="0">
              <a:solidFill>
                <a:srgbClr val="8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2699" y="3442183"/>
            <a:ext cx="516992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US" dirty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No</a:t>
            </a:r>
            <a:endParaRPr lang="en-SG" dirty="0">
              <a:solidFill>
                <a:srgbClr val="8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22698" y="5333562"/>
            <a:ext cx="1472005" cy="40011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cs typeface="Calibri" pitchFamily="34" charset="0"/>
              </a:rPr>
              <a:t>String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–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no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55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"/>
          <p:cNvSpPr txBox="1">
            <a:spLocks/>
          </p:cNvSpPr>
          <p:nvPr/>
        </p:nvSpPr>
        <p:spPr bwMode="auto">
          <a:xfrm>
            <a:off x="457200" y="2416656"/>
            <a:ext cx="8229600" cy="28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800" dirty="0">
                <a:solidFill>
                  <a:schemeClr val="tx1"/>
                </a:solidFill>
              </a:rPr>
              <a:t>Print string to </a:t>
            </a:r>
            <a:r>
              <a:rPr lang="en-US" sz="2800" dirty="0" smtClean="0">
                <a:solidFill>
                  <a:schemeClr val="tx1"/>
                </a:solidFill>
              </a:rPr>
              <a:t>screen</a:t>
            </a:r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</a:pPr>
            <a:endParaRPr lang="en-US" sz="2800" dirty="0" smtClean="0"/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</a:pPr>
            <a:endParaRPr lang="en-US" sz="2800" dirty="0" smtClean="0"/>
          </a:p>
          <a:p>
            <a:pPr>
              <a:spcBef>
                <a:spcPts val="3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Output stops when the first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'\0'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is met.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5. </a:t>
            </a:r>
            <a:r>
              <a:rPr lang="en-GB" dirty="0">
                <a:cs typeface="Arial" charset="0"/>
              </a:rPr>
              <a:t>Strings: </a:t>
            </a:r>
            <a:r>
              <a:rPr lang="en-GB" dirty="0" smtClean="0">
                <a:cs typeface="Arial" charset="0"/>
              </a:rPr>
              <a:t>Output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913615" y="3169453"/>
            <a:ext cx="7466592" cy="1138773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0" lvl="2" indent="-195262"/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must be a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!</a:t>
            </a:r>
            <a:endParaRPr lang="en-US" sz="2000" b="1" dirty="0">
              <a:latin typeface="Courier New" pitchFamily="49" charset="0"/>
            </a:endParaRPr>
          </a:p>
          <a:p>
            <a:pPr marL="0" lvl="2" indent="-195262"/>
            <a:r>
              <a:rPr lang="en-US" sz="2000" b="1" dirty="0" smtClean="0">
                <a:latin typeface="Courier New" pitchFamily="49" charset="0"/>
              </a:rPr>
              <a:t>puts(</a:t>
            </a:r>
            <a:r>
              <a:rPr lang="en-US" sz="2000" b="1" dirty="0" err="1" smtClean="0">
                <a:latin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</a:rPr>
              <a:t>);              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// auto change line</a:t>
            </a:r>
          </a:p>
          <a:p>
            <a:pPr marL="0" lvl="2" indent="-195262"/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913615" y="1497268"/>
            <a:ext cx="5120646" cy="400110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"apple"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14996" y="1831691"/>
            <a:ext cx="3570781" cy="369332"/>
            <a:chOff x="5014996" y="1831691"/>
            <a:chExt cx="3570781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014996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25732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36468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47204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53480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64215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4996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6. </a:t>
            </a:r>
            <a:r>
              <a:rPr lang="en-GB" dirty="0">
                <a:cs typeface="Arial" charset="0"/>
              </a:rPr>
              <a:t>Strings: </a:t>
            </a:r>
            <a:r>
              <a:rPr lang="en-GB" dirty="0" smtClean="0">
                <a:cs typeface="Arial" charset="0"/>
              </a:rPr>
              <a:t>Input a Word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7" name="Rectangle 81"/>
          <p:cNvSpPr>
            <a:spLocks noChangeArrowheads="1"/>
          </p:cNvSpPr>
          <p:nvPr/>
        </p:nvSpPr>
        <p:spPr bwMode="auto">
          <a:xfrm>
            <a:off x="838704" y="2534517"/>
            <a:ext cx="7466592" cy="830997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0" lvl="2" indent="-195262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  <a:p>
            <a:pPr marL="0" lvl="2" indent="-195262"/>
            <a:r>
              <a:rPr lang="en-SG" sz="2000" b="1" dirty="0" err="1" smtClean="0">
                <a:latin typeface="Courier New" pitchFamily="49" charset="0"/>
              </a:rPr>
              <a:t>scanf</a:t>
            </a:r>
            <a:r>
              <a:rPr lang="en-SG" sz="2000" b="1" dirty="0" smtClean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%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SG" sz="2000" b="1" dirty="0" smtClean="0">
                <a:latin typeface="Courier New" pitchFamily="49" charset="0"/>
              </a:rPr>
              <a:t>, name);        </a:t>
            </a:r>
            <a:r>
              <a:rPr lang="en-SG" sz="2000" b="1" dirty="0" smtClean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SG" sz="2000" b="1" dirty="0">
                <a:solidFill>
                  <a:srgbClr val="800000"/>
                </a:solidFill>
                <a:latin typeface="Courier New" pitchFamily="49" charset="0"/>
              </a:rPr>
              <a:t>reads in a </a:t>
            </a:r>
            <a:r>
              <a:rPr lang="en-SG" sz="2800" b="1" dirty="0">
                <a:solidFill>
                  <a:srgbClr val="FF0000"/>
                </a:solidFill>
                <a:latin typeface="Courier New" pitchFamily="49" charset="0"/>
              </a:rPr>
              <a:t>word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92288"/>
            <a:ext cx="8229600" cy="1717393"/>
          </a:xfr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chemeClr val="tx1"/>
                </a:solidFill>
              </a:rPr>
              <a:t>Note the absence of the </a:t>
            </a:r>
            <a:r>
              <a:rPr lang="en-SG" sz="2400" dirty="0">
                <a:solidFill>
                  <a:srgbClr val="FF0000"/>
                </a:solidFill>
              </a:rPr>
              <a:t>&amp;</a:t>
            </a:r>
            <a:r>
              <a:rPr lang="en-SG" sz="2400" dirty="0">
                <a:solidFill>
                  <a:schemeClr val="tx1"/>
                </a:solidFill>
              </a:rPr>
              <a:t> operator in the </a:t>
            </a:r>
            <a:r>
              <a:rPr lang="en-SG" sz="2400" dirty="0" smtClean="0">
                <a:solidFill>
                  <a:schemeClr val="tx1"/>
                </a:solidFill>
              </a:rPr>
              <a:t>second argument </a:t>
            </a:r>
            <a:r>
              <a:rPr lang="en-SG" sz="2400" dirty="0">
                <a:solidFill>
                  <a:schemeClr val="tx1"/>
                </a:solidFill>
              </a:rPr>
              <a:t>of </a:t>
            </a:r>
            <a:r>
              <a:rPr lang="en-SG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endParaRPr lang="en-US" sz="2400" dirty="0"/>
          </a:p>
          <a:p>
            <a:pPr lvl="1">
              <a:buFont typeface="Wingdings" pitchFamily="2" charset="2"/>
              <a:buChar char="q"/>
            </a:pPr>
            <a:r>
              <a:rPr lang="en-SG" sz="2400" dirty="0" smtClean="0"/>
              <a:t>User input should not exceed 9 characters.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sz="2800" dirty="0" smtClean="0">
                <a:solidFill>
                  <a:schemeClr val="tx1"/>
                </a:solidFill>
              </a:rPr>
              <a:t>We use the following routine to read in a </a:t>
            </a:r>
            <a:r>
              <a:rPr lang="en-SG" sz="2800" u="sng" dirty="0" smtClean="0">
                <a:solidFill>
                  <a:schemeClr val="tx1"/>
                </a:solidFill>
              </a:rPr>
              <a:t>word</a:t>
            </a:r>
            <a:r>
              <a:rPr lang="en-SG" sz="2800" dirty="0" smtClean="0">
                <a:solidFill>
                  <a:schemeClr val="tx1"/>
                </a:solidFill>
              </a:rPr>
              <a:t> (i.e., without whitespaces inside).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4267196" y="4173934"/>
            <a:ext cx="1254574" cy="46166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Why?</a:t>
            </a:r>
            <a:endParaRPr lang="en-SG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1315" y="5316936"/>
            <a:ext cx="1254574" cy="46166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Why?</a:t>
            </a:r>
            <a:endParaRPr lang="en-SG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62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54107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We use the following routine to read in </a:t>
            </a:r>
            <a:r>
              <a:rPr lang="en-SG" sz="2800" u="sng" dirty="0">
                <a:solidFill>
                  <a:schemeClr val="tx1"/>
                </a:solidFill>
              </a:rPr>
              <a:t>a line of input</a:t>
            </a:r>
            <a:r>
              <a:rPr lang="en-SG" sz="2800" dirty="0">
                <a:solidFill>
                  <a:schemeClr val="tx1"/>
                </a:solidFill>
              </a:rPr>
              <a:t> and store </a:t>
            </a:r>
            <a:r>
              <a:rPr lang="en-SG" sz="2800" dirty="0" smtClean="0">
                <a:solidFill>
                  <a:schemeClr val="tx1"/>
                </a:solidFill>
              </a:rPr>
              <a:t>it as </a:t>
            </a:r>
            <a:r>
              <a:rPr lang="en-SG" sz="2800" dirty="0">
                <a:solidFill>
                  <a:schemeClr val="tx1"/>
                </a:solidFill>
              </a:rPr>
              <a:t>a string.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6. </a:t>
            </a:r>
            <a:r>
              <a:rPr lang="en-GB" dirty="0">
                <a:cs typeface="Arial" charset="0"/>
              </a:rPr>
              <a:t>Strings: </a:t>
            </a:r>
            <a:r>
              <a:rPr lang="en-GB" dirty="0" smtClean="0">
                <a:cs typeface="Arial" charset="0"/>
              </a:rPr>
              <a:t>Input a Sentence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7" name="Rectangle 81"/>
          <p:cNvSpPr>
            <a:spLocks noChangeArrowheads="1"/>
          </p:cNvSpPr>
          <p:nvPr/>
        </p:nvSpPr>
        <p:spPr bwMode="auto">
          <a:xfrm>
            <a:off x="913615" y="2298432"/>
            <a:ext cx="7466592" cy="2369880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0" lvl="2" indent="-195262"/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195262"/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[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SG" b="1" dirty="0" smtClean="0">
                <a:latin typeface="Courier New" pitchFamily="49" charset="0"/>
              </a:rPr>
              <a:t>+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</a:rPr>
              <a:t>];</a:t>
            </a:r>
          </a:p>
          <a:p>
            <a:pPr marL="0" lvl="2" indent="-195262"/>
            <a:endParaRPr lang="en-SG" b="1" dirty="0">
              <a:latin typeface="Courier New" pitchFamily="49" charset="0"/>
            </a:endParaRPr>
          </a:p>
          <a:p>
            <a:pPr marL="0" lvl="2" indent="-195262"/>
            <a:r>
              <a:rPr lang="en-SG" b="1" dirty="0" err="1" smtClean="0">
                <a:latin typeface="Courier New" pitchFamily="49" charset="0"/>
              </a:rPr>
              <a:t>printf</a:t>
            </a:r>
            <a:r>
              <a:rPr lang="en-SG" b="1" dirty="0">
                <a:latin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</a:rPr>
              <a:t>"Enter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</a:rPr>
              <a:t>sentence: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SG" b="1" dirty="0">
                <a:latin typeface="Courier New" pitchFamily="49" charset="0"/>
              </a:rPr>
              <a:t>);</a:t>
            </a:r>
          </a:p>
          <a:p>
            <a:pPr marL="0" lvl="2" indent="-195262"/>
            <a:r>
              <a:rPr lang="en-SG" b="1" dirty="0" err="1" smtClean="0">
                <a:latin typeface="Courier New" pitchFamily="49" charset="0"/>
              </a:rPr>
              <a:t>fgets</a:t>
            </a:r>
            <a:r>
              <a:rPr lang="en-SG" b="1" dirty="0" smtClean="0">
                <a:latin typeface="Courier New" pitchFamily="49" charset="0"/>
              </a:rPr>
              <a:t>(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</a:rPr>
              <a:t>,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SG" b="1" dirty="0" smtClean="0">
                <a:latin typeface="Courier New" pitchFamily="49" charset="0"/>
              </a:rPr>
              <a:t>, </a:t>
            </a:r>
            <a:r>
              <a:rPr lang="en-SG" b="1" dirty="0" err="1">
                <a:solidFill>
                  <a:srgbClr val="006600"/>
                </a:solidFill>
                <a:latin typeface="Courier New" pitchFamily="49" charset="0"/>
              </a:rPr>
              <a:t>stdin</a:t>
            </a:r>
            <a:r>
              <a:rPr lang="en-SG" b="1" dirty="0" smtClean="0">
                <a:latin typeface="Courier New" pitchFamily="49" charset="0"/>
              </a:rPr>
              <a:t>);</a:t>
            </a:r>
          </a:p>
          <a:p>
            <a:pPr marL="0" lvl="2" indent="-195262"/>
            <a:r>
              <a:rPr lang="en-US" b="1" dirty="0" err="1" smtClean="0">
                <a:latin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SG" b="1" dirty="0" err="1">
                <a:solidFill>
                  <a:srgbClr val="CC6600"/>
                </a:solidFill>
                <a:latin typeface="Courier New" pitchFamily="49" charset="0"/>
              </a:rPr>
              <a:t>strlen</a:t>
            </a:r>
            <a:r>
              <a:rPr lang="en-SG" b="1" dirty="0">
                <a:latin typeface="Courier New" pitchFamily="49" charset="0"/>
              </a:rPr>
              <a:t>(</a:t>
            </a:r>
            <a:r>
              <a:rPr lang="en-SG" b="1" dirty="0" err="1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);  </a:t>
            </a: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find length of string</a:t>
            </a:r>
            <a:endParaRPr lang="en-SG" b="1" dirty="0">
              <a:latin typeface="Courier New" pitchFamily="49" charset="0"/>
            </a:endParaRPr>
          </a:p>
          <a:p>
            <a:pPr marL="0" lvl="2" indent="-195262"/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 smtClean="0">
                <a:latin typeface="Courier New" pitchFamily="49" charset="0"/>
              </a:rPr>
              <a:t> ( 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[len-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</a:rPr>
              <a:t>] ==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'\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</a:rPr>
              <a:t>n' </a:t>
            </a:r>
            <a:r>
              <a:rPr lang="en-SG" b="1" dirty="0" smtClean="0">
                <a:latin typeface="Courier New" pitchFamily="49" charset="0"/>
              </a:rPr>
              <a:t>)</a:t>
            </a:r>
            <a:endParaRPr lang="en-SG" b="1" dirty="0">
              <a:latin typeface="Courier New" pitchFamily="49" charset="0"/>
            </a:endParaRPr>
          </a:p>
          <a:p>
            <a:pPr marL="0" lvl="2" indent="-195262"/>
            <a:r>
              <a:rPr lang="en-SG" b="1" dirty="0" smtClean="0">
                <a:latin typeface="Courier New" pitchFamily="49" charset="0"/>
              </a:rPr>
              <a:t>    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[len-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</a:rPr>
              <a:t>] =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'\0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</a:rPr>
              <a:t>'</a:t>
            </a:r>
            <a:r>
              <a:rPr lang="en-SG" b="1" dirty="0" smtClean="0">
                <a:latin typeface="Courier New" pitchFamily="49" charset="0"/>
              </a:rPr>
              <a:t>;</a:t>
            </a:r>
            <a:endParaRPr lang="en-SG" b="1" dirty="0">
              <a:latin typeface="Courier New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57196" y="4691826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Font typeface="Wingdings" pitchFamily="2" charset="2"/>
              <a:buChar char="q"/>
            </a:pPr>
            <a:r>
              <a:rPr lang="en-SG" sz="2400" dirty="0" smtClean="0">
                <a:solidFill>
                  <a:schemeClr val="tx1"/>
                </a:solidFill>
              </a:rPr>
              <a:t>Will read up to 5 characters.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err="1" smtClean="0"/>
              <a:t>fgets</a:t>
            </a:r>
            <a:r>
              <a:rPr lang="en-US" sz="2400" dirty="0" smtClean="0"/>
              <a:t> will read in and store new line char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'\n'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SG" sz="2400" dirty="0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859533" y="5646717"/>
            <a:ext cx="796582" cy="40957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000" dirty="0" smtClean="0">
                <a:solidFill>
                  <a:schemeClr val="bg1"/>
                </a:solidFill>
              </a:rPr>
              <a:t>eat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58221" y="5666838"/>
            <a:ext cx="3060000" cy="369332"/>
            <a:chOff x="1501514" y="5290166"/>
            <a:chExt cx="32350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501514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41467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8142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2137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\n</a:t>
              </a:r>
              <a:endParaRPr lang="en-S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5661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656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sp>
        <p:nvSpPr>
          <p:cNvPr id="38" name="TextBox 48"/>
          <p:cNvSpPr txBox="1">
            <a:spLocks noChangeArrowheads="1"/>
          </p:cNvSpPr>
          <p:nvPr/>
        </p:nvSpPr>
        <p:spPr bwMode="auto">
          <a:xfrm>
            <a:off x="9421889" y="5682435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 smtClean="0">
                <a:solidFill>
                  <a:srgbClr val="800000"/>
                </a:solidFill>
              </a:rPr>
              <a:t>\0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47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162 L -0.41545 7.40741E-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Week </a:t>
            </a:r>
            <a:r>
              <a:rPr lang="en-GB" dirty="0" smtClean="0"/>
              <a:t>9: </a:t>
            </a:r>
            <a:r>
              <a:rPr lang="en-GB" dirty="0">
                <a:cs typeface="Arial" charset="0"/>
              </a:rPr>
              <a:t>Characters and Strings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92881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Declare and manipulate data of char data </a:t>
            </a:r>
            <a:r>
              <a:rPr lang="en-SG" sz="2400" dirty="0" smtClean="0">
                <a:solidFill>
                  <a:srgbClr val="0000FF"/>
                </a:solidFill>
              </a:rPr>
              <a:t>type.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kern="1200" dirty="0">
                <a:solidFill>
                  <a:srgbClr val="0000FF"/>
                </a:solidFill>
                <a:ea typeface="+mn-ea"/>
              </a:rPr>
              <a:t>Learn fundamental operations on </a:t>
            </a: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strings.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Write string processing </a:t>
            </a:r>
            <a:r>
              <a:rPr lang="en-GB" sz="2400" dirty="0" smtClean="0">
                <a:solidFill>
                  <a:srgbClr val="0000FF"/>
                </a:solidFill>
              </a:rPr>
              <a:t>programs.</a:t>
            </a:r>
            <a:endParaRPr lang="en-SG" sz="2400" kern="1200" dirty="0">
              <a:solidFill>
                <a:srgbClr val="0000FF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000000"/>
                </a:solidFill>
              </a:rPr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196" y="3876891"/>
            <a:ext cx="82296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dirty="0" smtClean="0">
                <a:solidFill>
                  <a:srgbClr val="C00000"/>
                </a:solidFill>
              </a:rPr>
              <a:t>References: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Chapter 7: </a:t>
            </a:r>
            <a:r>
              <a:rPr lang="en-GB" sz="2400" dirty="0" smtClean="0">
                <a:solidFill>
                  <a:srgbClr val="0000FF"/>
                </a:solidFill>
              </a:rPr>
              <a:t>Strings </a:t>
            </a:r>
          </a:p>
          <a:p>
            <a:pPr lvl="2">
              <a:spcBef>
                <a:spcPts val="1200"/>
              </a:spcBef>
              <a:buClr>
                <a:srgbClr val="9999CC"/>
              </a:buClr>
              <a:buSzPct val="85000"/>
              <a:buFont typeface="Arial" pitchFamily="34" charset="0"/>
              <a:buChar char="◊"/>
            </a:pPr>
            <a:r>
              <a:rPr lang="fr-FR" sz="2000" dirty="0" err="1" smtClean="0">
                <a:solidFill>
                  <a:srgbClr val="0000FF"/>
                </a:solidFill>
              </a:rPr>
              <a:t>Lessons</a:t>
            </a:r>
            <a:r>
              <a:rPr lang="fr-FR" sz="2000" dirty="0" smtClean="0">
                <a:solidFill>
                  <a:srgbClr val="0000FF"/>
                </a:solidFill>
              </a:rPr>
              <a:t> </a:t>
            </a:r>
            <a:r>
              <a:rPr lang="fr-FR" sz="2000" dirty="0">
                <a:solidFill>
                  <a:srgbClr val="0000FF"/>
                </a:solidFill>
              </a:rPr>
              <a:t>7.1 – 7.4 , </a:t>
            </a:r>
            <a:r>
              <a:rPr lang="fr-FR" sz="2000" dirty="0" err="1">
                <a:solidFill>
                  <a:srgbClr val="0000FF"/>
                </a:solidFill>
              </a:rPr>
              <a:t>Lessons</a:t>
            </a:r>
            <a:r>
              <a:rPr lang="fr-FR" sz="2000" dirty="0">
                <a:solidFill>
                  <a:srgbClr val="0000FF"/>
                </a:solidFill>
              </a:rPr>
              <a:t> 7.6 – </a:t>
            </a:r>
            <a:r>
              <a:rPr lang="fr-FR" sz="2000" dirty="0" smtClean="0">
                <a:solidFill>
                  <a:srgbClr val="0000FF"/>
                </a:solidFill>
              </a:rPr>
              <a:t>7.8</a:t>
            </a:r>
            <a:endParaRPr lang="en-GB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92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7. </a:t>
            </a:r>
            <a:r>
              <a:rPr lang="en-GB" dirty="0">
                <a:cs typeface="Arial" charset="0"/>
              </a:rPr>
              <a:t>Demo </a:t>
            </a:r>
            <a:r>
              <a:rPr lang="en-GB" dirty="0" smtClean="0">
                <a:cs typeface="Arial" charset="0"/>
              </a:rPr>
              <a:t>#4: </a:t>
            </a:r>
            <a:r>
              <a:rPr lang="en-GB" dirty="0">
                <a:cs typeface="Arial" charset="0"/>
              </a:rPr>
              <a:t>Counting Vowels</a:t>
            </a:r>
            <a:endParaRPr lang="en-SG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339" y="4274052"/>
            <a:ext cx="7401261" cy="70788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Enter a string </a:t>
            </a:r>
            <a:r>
              <a:rPr lang="en-US" sz="2000" dirty="0" smtClean="0">
                <a:solidFill>
                  <a:srgbClr val="000000"/>
                </a:solidFill>
              </a:rPr>
              <a:t>(&lt;=30 </a:t>
            </a:r>
            <a:r>
              <a:rPr lang="en-US" sz="2000" dirty="0">
                <a:solidFill>
                  <a:srgbClr val="000000"/>
                </a:solidFill>
              </a:rPr>
              <a:t>chars</a:t>
            </a:r>
            <a:r>
              <a:rPr lang="en-US" sz="2000" dirty="0" smtClean="0">
                <a:solidFill>
                  <a:srgbClr val="000000"/>
                </a:solidFill>
              </a:rPr>
              <a:t>): </a:t>
            </a:r>
            <a:r>
              <a:rPr lang="en-US" sz="2000" dirty="0">
                <a:solidFill>
                  <a:srgbClr val="0000FF"/>
                </a:solidFill>
              </a:rPr>
              <a:t>WHAT</a:t>
            </a:r>
            <a:r>
              <a:rPr lang="en-US" sz="2000" dirty="0">
                <a:solidFill>
                  <a:srgbClr val="0000FF"/>
                </a:solidFill>
                <a:sym typeface="Wingdings 2"/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is</a:t>
            </a:r>
            <a:r>
              <a:rPr lang="en-US" sz="2000" dirty="0">
                <a:solidFill>
                  <a:srgbClr val="0000FF"/>
                </a:solidFill>
                <a:sym typeface="Wingdings 2"/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your</a:t>
            </a:r>
            <a:r>
              <a:rPr lang="en-US" sz="2000" dirty="0">
                <a:solidFill>
                  <a:srgbClr val="0000FF"/>
                </a:solidFill>
                <a:sym typeface="Wingdings 2"/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name?</a:t>
            </a:r>
          </a:p>
          <a:p>
            <a:pPr>
              <a:defRPr/>
            </a:pPr>
            <a:r>
              <a:rPr lang="en-US" sz="2000" dirty="0"/>
              <a:t>Number of vowels: </a:t>
            </a:r>
            <a:r>
              <a:rPr lang="en-US" sz="2000" dirty="0" smtClean="0"/>
              <a:t>6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63834"/>
          </a:xfr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 program </a:t>
            </a:r>
            <a:r>
              <a:rPr lang="en-US" sz="2800" dirty="0" smtClean="0"/>
              <a:t>Week9_CountVowels.c </a:t>
            </a:r>
            <a:r>
              <a:rPr lang="en-US" sz="2800" dirty="0">
                <a:solidFill>
                  <a:schemeClr val="tx1"/>
                </a:solidFill>
              </a:rPr>
              <a:t>to count the number of vowels in a given input string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Assume that the input string has at most </a:t>
            </a:r>
            <a:r>
              <a:rPr lang="en-US" sz="2200" dirty="0">
                <a:solidFill>
                  <a:srgbClr val="006600"/>
                </a:solidFill>
              </a:rPr>
              <a:t>30</a:t>
            </a:r>
            <a:r>
              <a:rPr lang="en-US" sz="2200" dirty="0"/>
              <a:t> characters</a:t>
            </a:r>
            <a:r>
              <a:rPr lang="en-US" sz="22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endParaRPr lang="en-US" dirty="0"/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Sample run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747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2125" y="775724"/>
            <a:ext cx="8215896" cy="6009545"/>
            <a:chOff x="492125" y="904320"/>
            <a:chExt cx="8215896" cy="6009545"/>
          </a:xfrm>
        </p:grpSpPr>
        <p:sp>
          <p:nvSpPr>
            <p:cNvPr id="18435" name="Rectangle 8"/>
            <p:cNvSpPr>
              <a:spLocks noChangeArrowheads="1"/>
            </p:cNvSpPr>
            <p:nvPr/>
          </p:nvSpPr>
          <p:spPr bwMode="auto">
            <a:xfrm>
              <a:off x="492125" y="904320"/>
              <a:ext cx="8215896" cy="600164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</a:rPr>
                <a:t>string.h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</a:t>
              </a: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ctype.h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  <a:endParaRPr lang="en-US" sz="16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{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count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31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];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a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string (&lt;=30 chars):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31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latin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] ==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'\n'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	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[len-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'\0'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latin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++) {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switch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 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toupper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[</a:t>
              </a:r>
              <a:r>
                <a:rPr lang="en-US" sz="16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]) )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{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'A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'E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'I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'O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'U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: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          count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++; 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	}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"Number of vowels: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count);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58903" y="6652255"/>
              <a:ext cx="1645002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Week9_CountVowels.c</a:t>
              </a:r>
              <a:endParaRPr lang="en-SG" sz="1100" dirty="0"/>
            </a:p>
          </p:txBody>
        </p:sp>
      </p:grpSp>
      <p:sp>
        <p:nvSpPr>
          <p:cNvPr id="6" name="Line Callout 2 (Border and Accent Bar) 5"/>
          <p:cNvSpPr/>
          <p:nvPr/>
        </p:nvSpPr>
        <p:spPr bwMode="auto">
          <a:xfrm>
            <a:off x="4512928" y="1302094"/>
            <a:ext cx="2694698" cy="830997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16667"/>
              <a:gd name="adj5" fmla="val -13842"/>
              <a:gd name="adj6" fmla="val -56033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C00000"/>
                </a:solidFill>
              </a:rPr>
              <a:t>&lt;</a:t>
            </a:r>
            <a:r>
              <a:rPr lang="en-US" sz="1600" dirty="0" err="1">
                <a:solidFill>
                  <a:srgbClr val="C00000"/>
                </a:solidFill>
              </a:rPr>
              <a:t>string.h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  <a:r>
              <a:rPr lang="en-SG" sz="1600" dirty="0">
                <a:solidFill>
                  <a:srgbClr val="C00000"/>
                </a:solidFill>
              </a:rPr>
              <a:t> </a:t>
            </a:r>
            <a:r>
              <a:rPr lang="en-SG" sz="1600" dirty="0"/>
              <a:t>to use string functions such as </a:t>
            </a:r>
            <a:r>
              <a:rPr lang="en-SG" sz="1600" dirty="0" err="1" smtClean="0">
                <a:solidFill>
                  <a:srgbClr val="C00000"/>
                </a:solidFill>
              </a:rPr>
              <a:t>strlen</a:t>
            </a:r>
            <a:r>
              <a:rPr lang="en-SG" sz="1600" dirty="0" smtClean="0">
                <a:solidFill>
                  <a:srgbClr val="C00000"/>
                </a:solidFill>
              </a:rPr>
              <a:t>()</a:t>
            </a:r>
            <a:r>
              <a:rPr lang="en-SG" sz="1600" dirty="0" smtClean="0"/>
              <a:t>.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283088" y="452557"/>
            <a:ext cx="5588303" cy="55399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500" dirty="0">
                <a:solidFill>
                  <a:srgbClr val="000000"/>
                </a:solidFill>
              </a:rPr>
              <a:t>Enter a </a:t>
            </a:r>
            <a:r>
              <a:rPr lang="en-US" sz="1500" dirty="0" smtClean="0">
                <a:solidFill>
                  <a:srgbClr val="000000"/>
                </a:solidFill>
              </a:rPr>
              <a:t>string (&lt;=30 chars): </a:t>
            </a:r>
            <a:r>
              <a:rPr lang="en-US" sz="1500" dirty="0">
                <a:solidFill>
                  <a:srgbClr val="0000FF"/>
                </a:solidFill>
              </a:rPr>
              <a:t>WHAT</a:t>
            </a:r>
            <a:r>
              <a:rPr lang="en-US" sz="1500" dirty="0">
                <a:solidFill>
                  <a:srgbClr val="0000FF"/>
                </a:solidFill>
                <a:sym typeface="Wingdings 2"/>
              </a:rPr>
              <a:t> </a:t>
            </a:r>
            <a:r>
              <a:rPr lang="en-US" sz="1500" dirty="0">
                <a:solidFill>
                  <a:srgbClr val="0000FF"/>
                </a:solidFill>
              </a:rPr>
              <a:t>is</a:t>
            </a:r>
            <a:r>
              <a:rPr lang="en-US" sz="1500" dirty="0">
                <a:solidFill>
                  <a:srgbClr val="0000FF"/>
                </a:solidFill>
                <a:sym typeface="Wingdings 2"/>
              </a:rPr>
              <a:t> </a:t>
            </a:r>
            <a:r>
              <a:rPr lang="en-US" sz="1500" dirty="0">
                <a:solidFill>
                  <a:srgbClr val="0000FF"/>
                </a:solidFill>
              </a:rPr>
              <a:t>your</a:t>
            </a:r>
            <a:r>
              <a:rPr lang="en-US" sz="1500" dirty="0">
                <a:solidFill>
                  <a:srgbClr val="0000FF"/>
                </a:solidFill>
                <a:sym typeface="Wingdings 2"/>
              </a:rPr>
              <a:t> </a:t>
            </a:r>
            <a:r>
              <a:rPr lang="en-US" sz="1500" dirty="0">
                <a:solidFill>
                  <a:srgbClr val="0000FF"/>
                </a:solidFill>
              </a:rPr>
              <a:t>name?</a:t>
            </a:r>
          </a:p>
          <a:p>
            <a:pPr>
              <a:defRPr/>
            </a:pPr>
            <a:r>
              <a:rPr lang="en-US" sz="1500" dirty="0"/>
              <a:t>Number of vowels: </a:t>
            </a:r>
            <a:r>
              <a:rPr lang="en-US" sz="1500" dirty="0" smtClean="0"/>
              <a:t>6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2600509" y="2263760"/>
            <a:ext cx="1393395" cy="40011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Why 31?</a:t>
            </a:r>
            <a:endParaRPr lang="en-SG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85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785652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</a:rPr>
              <a:t>Write a program </a:t>
            </a:r>
            <a:r>
              <a:rPr lang="en-US" sz="2200" dirty="0" smtClean="0"/>
              <a:t>Week9_FindElements.c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that breaks a compound into its elemental components, assuming that each element name begins with an uppercase letter.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1800" dirty="0" smtClean="0"/>
              <a:t>If </a:t>
            </a:r>
            <a:r>
              <a:rPr lang="en-US" sz="1800" dirty="0"/>
              <a:t>you are interested in the element period table, you may refer to: </a:t>
            </a:r>
            <a:r>
              <a:rPr lang="en-US" sz="1800" dirty="0">
                <a:hlinkClick r:id="rId3"/>
              </a:rPr>
              <a:t>http://www.webelements.com/compounds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You may assume that each compound is at most </a:t>
            </a:r>
            <a:r>
              <a:rPr lang="en-US" sz="2200" dirty="0">
                <a:solidFill>
                  <a:srgbClr val="006600"/>
                </a:solidFill>
              </a:rPr>
              <a:t>10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characters </a:t>
            </a:r>
            <a:r>
              <a:rPr lang="en-US" sz="2200" smtClean="0">
                <a:solidFill>
                  <a:schemeClr val="tx1"/>
                </a:solidFill>
              </a:rPr>
              <a:t>long.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Skeleton: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solidFill>
                  <a:schemeClr val="tx1"/>
                </a:solidFill>
              </a:rPr>
              <a:t>Sample run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  <a:endParaRPr lang="en-SG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8. </a:t>
            </a:r>
            <a:r>
              <a:rPr lang="en-GB" dirty="0">
                <a:cs typeface="Arial" charset="0"/>
              </a:rPr>
              <a:t>Exercise </a:t>
            </a:r>
            <a:r>
              <a:rPr lang="en-GB" dirty="0" smtClean="0">
                <a:cs typeface="Arial" charset="0"/>
              </a:rPr>
              <a:t>#2: </a:t>
            </a:r>
            <a:r>
              <a:rPr lang="en-GB" dirty="0">
                <a:cs typeface="Arial" charset="0"/>
              </a:rPr>
              <a:t>Find Elements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6305" y="4775207"/>
            <a:ext cx="3458809" cy="156966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Enter a compound: </a:t>
            </a:r>
            <a:r>
              <a:rPr lang="en-US" dirty="0">
                <a:solidFill>
                  <a:srgbClr val="0000FF"/>
                </a:solidFill>
              </a:rPr>
              <a:t>H2ZrCO4</a:t>
            </a:r>
          </a:p>
          <a:p>
            <a:pPr>
              <a:defRPr/>
            </a:pPr>
            <a:r>
              <a:rPr lang="en-US" dirty="0"/>
              <a:t>The elements are: </a:t>
            </a:r>
          </a:p>
          <a:p>
            <a:pPr>
              <a:defRPr/>
            </a:pPr>
            <a:r>
              <a:rPr lang="en-US" dirty="0"/>
              <a:t>H2</a:t>
            </a:r>
          </a:p>
          <a:p>
            <a:pPr>
              <a:defRPr/>
            </a:pPr>
            <a:r>
              <a:rPr lang="en-US" dirty="0" err="1"/>
              <a:t>Zr</a:t>
            </a:r>
            <a:endParaRPr lang="en-US" dirty="0"/>
          </a:p>
          <a:p>
            <a:pPr>
              <a:defRPr/>
            </a:pPr>
            <a:r>
              <a:rPr lang="en-US" dirty="0"/>
              <a:t>C</a:t>
            </a:r>
          </a:p>
          <a:p>
            <a:pPr>
              <a:defRPr/>
            </a:pPr>
            <a:r>
              <a:rPr lang="en-US" dirty="0" smtClean="0"/>
              <a:t>O4</a:t>
            </a:r>
            <a:endParaRPr lang="en-US" dirty="0"/>
          </a:p>
        </p:txBody>
      </p:sp>
      <p:sp>
        <p:nvSpPr>
          <p:cNvPr id="11" name="TextBox 16"/>
          <p:cNvSpPr txBox="1"/>
          <p:nvPr/>
        </p:nvSpPr>
        <p:spPr>
          <a:xfrm>
            <a:off x="2640814" y="4214596"/>
            <a:ext cx="5386772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~cs1010/lecture/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Week9_FindElements.c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765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8. Exercise #2: Reference Solution</a:t>
            </a:r>
            <a:endParaRPr lang="en-SG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1771" y="1150116"/>
            <a:ext cx="6378107" cy="5262979"/>
            <a:chOff x="219086" y="1011893"/>
            <a:chExt cx="3560872" cy="5262979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19086" y="1011893"/>
              <a:ext cx="3560872" cy="526297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 smtClean="0">
                  <a:latin typeface="Courier New" pitchFamily="49" charset="0"/>
                </a:rPr>
                <a:t> compound[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  <a:r>
                <a:rPr lang="en-US" sz="1600" b="1" dirty="0" smtClean="0">
                  <a:latin typeface="Courier New" pitchFamily="49" charset="0"/>
                </a:rPr>
                <a:t>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 smtClean="0">
                  <a:latin typeface="Courier New" pitchFamily="49" charset="0"/>
                </a:rPr>
                <a:t>];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a compound: 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scanf</a:t>
              </a:r>
              <a:r>
                <a:rPr lang="en-US" sz="1600" b="1" dirty="0" smtClean="0"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</a:rPr>
                <a:t>, compound);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no blank in input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"The elements are: 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while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(compound[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] !=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'\0'</a:t>
              </a:r>
              <a:r>
                <a:rPr lang="en-US" sz="1600" b="1" dirty="0"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latin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( </a:t>
              </a:r>
              <a:r>
                <a:rPr lang="en-US" sz="1600" b="1" dirty="0" err="1">
                  <a:latin typeface="Courier New" pitchFamily="49" charset="0"/>
                </a:rPr>
                <a:t>isupper</a:t>
              </a:r>
              <a:r>
                <a:rPr lang="en-US" sz="1600" b="1" dirty="0">
                  <a:latin typeface="Courier New" pitchFamily="49" charset="0"/>
                </a:rPr>
                <a:t>(compound[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]) 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  </a:t>
              </a: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\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</a:rPr>
                <a:t>n%c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</a:rPr>
                <a:t>, compound[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]);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else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  </a:t>
              </a: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>
                  <a:latin typeface="Courier New" pitchFamily="49" charset="0"/>
                </a:rPr>
                <a:t>putchar</a:t>
              </a:r>
              <a:r>
                <a:rPr lang="en-US" sz="1600" b="1" dirty="0">
                  <a:latin typeface="Courier New" pitchFamily="49" charset="0"/>
                </a:rPr>
                <a:t>(compound[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]);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  </a:t>
              </a:r>
              <a:r>
                <a:rPr lang="en-US" sz="1600" b="1" dirty="0" err="1" smtClean="0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++;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3246" y="1011893"/>
              <a:ext cx="935402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Week9_FindElements.c</a:t>
              </a:r>
              <a:endParaRPr lang="en-SG" sz="1100" dirty="0"/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16447" y="4144896"/>
            <a:ext cx="4108817" cy="21698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sz="1500" b="1" dirty="0" err="1" smtClean="0">
                <a:latin typeface="Courier New" pitchFamily="49" charset="0"/>
              </a:rPr>
              <a:t>len</a:t>
            </a:r>
            <a:r>
              <a:rPr lang="en-US" sz="1500" b="1" dirty="0" smtClean="0">
                <a:latin typeface="Courier New" pitchFamily="49" charset="0"/>
              </a:rPr>
              <a:t> = </a:t>
            </a:r>
            <a:r>
              <a:rPr lang="en-US" sz="1500" b="1" dirty="0" err="1" smtClean="0">
                <a:latin typeface="Courier New" pitchFamily="49" charset="0"/>
              </a:rPr>
              <a:t>strlen</a:t>
            </a:r>
            <a:r>
              <a:rPr lang="en-US" sz="1500" b="1" dirty="0" smtClean="0">
                <a:latin typeface="Courier New" pitchFamily="49" charset="0"/>
              </a:rPr>
              <a:t>(compound);</a:t>
            </a:r>
          </a:p>
          <a:p>
            <a:pPr marL="342900" indent="-342900">
              <a:defRPr/>
            </a:pPr>
            <a:r>
              <a:rPr lang="en-US" sz="15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500" b="1" dirty="0" smtClean="0">
                <a:latin typeface="Courier New" pitchFamily="49" charset="0"/>
              </a:rPr>
              <a:t> (</a:t>
            </a:r>
            <a:r>
              <a:rPr lang="en-US" sz="1500" b="1" dirty="0" err="1" smtClean="0">
                <a:latin typeface="Courier New" pitchFamily="49" charset="0"/>
              </a:rPr>
              <a:t>i</a:t>
            </a:r>
            <a:r>
              <a:rPr lang="en-US" sz="1500" b="1" dirty="0" smtClean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500" b="1" dirty="0" smtClean="0">
                <a:latin typeface="Courier New" pitchFamily="49" charset="0"/>
              </a:rPr>
              <a:t>; </a:t>
            </a:r>
            <a:r>
              <a:rPr lang="en-US" sz="1500" b="1" dirty="0" err="1" smtClean="0">
                <a:latin typeface="Courier New" pitchFamily="49" charset="0"/>
              </a:rPr>
              <a:t>i</a:t>
            </a:r>
            <a:r>
              <a:rPr lang="en-US" sz="1500" b="1" dirty="0" smtClean="0">
                <a:latin typeface="Courier New" pitchFamily="49" charset="0"/>
              </a:rPr>
              <a:t>&lt;</a:t>
            </a:r>
            <a:r>
              <a:rPr lang="en-US" sz="1500" b="1" dirty="0" err="1" smtClean="0">
                <a:latin typeface="Courier New" pitchFamily="49" charset="0"/>
              </a:rPr>
              <a:t>len</a:t>
            </a:r>
            <a:r>
              <a:rPr lang="en-US" sz="1500" b="1" dirty="0" smtClean="0">
                <a:latin typeface="Courier New" pitchFamily="49" charset="0"/>
              </a:rPr>
              <a:t>; </a:t>
            </a:r>
            <a:r>
              <a:rPr lang="en-US" sz="1500" b="1" dirty="0" err="1" smtClean="0">
                <a:latin typeface="Courier New" pitchFamily="49" charset="0"/>
              </a:rPr>
              <a:t>i</a:t>
            </a:r>
            <a:r>
              <a:rPr lang="en-US" sz="1500" b="1" dirty="0" smtClean="0">
                <a:latin typeface="Courier New" pitchFamily="49" charset="0"/>
              </a:rPr>
              <a:t>++)</a:t>
            </a:r>
            <a:endParaRPr lang="en-US" sz="15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500" b="1" dirty="0" smtClean="0">
                <a:latin typeface="Courier New" pitchFamily="49" charset="0"/>
              </a:rPr>
              <a:t>{</a:t>
            </a:r>
            <a:endParaRPr lang="en-US" sz="15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500" b="1" dirty="0" smtClean="0">
                <a:latin typeface="Courier New" pitchFamily="49" charset="0"/>
              </a:rPr>
              <a:t>   </a:t>
            </a:r>
            <a:r>
              <a:rPr lang="en-US" sz="15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( </a:t>
            </a:r>
            <a:r>
              <a:rPr lang="en-US" sz="1500" b="1" dirty="0" err="1">
                <a:latin typeface="Courier New" pitchFamily="49" charset="0"/>
              </a:rPr>
              <a:t>isupper</a:t>
            </a:r>
            <a:r>
              <a:rPr lang="en-US" sz="1500" b="1" dirty="0">
                <a:latin typeface="Courier New" pitchFamily="49" charset="0"/>
              </a:rPr>
              <a:t>(compound[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]) )</a:t>
            </a:r>
          </a:p>
          <a:p>
            <a:pPr marL="342900" indent="-342900">
              <a:defRPr/>
            </a:pPr>
            <a:r>
              <a:rPr lang="en-US" sz="1500" b="1" dirty="0" smtClean="0">
                <a:latin typeface="Courier New" pitchFamily="49" charset="0"/>
              </a:rPr>
              <a:t>      </a:t>
            </a:r>
            <a:r>
              <a:rPr lang="en-US" sz="1500" b="1" dirty="0" err="1">
                <a:latin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n%c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500" b="1" dirty="0">
                <a:latin typeface="Courier New" pitchFamily="49" charset="0"/>
              </a:rPr>
              <a:t>, compound[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]);</a:t>
            </a:r>
          </a:p>
          <a:p>
            <a:pPr marL="342900" indent="-342900">
              <a:defRPr/>
            </a:pPr>
            <a:r>
              <a:rPr lang="en-US" sz="1500" b="1" dirty="0" smtClean="0">
                <a:latin typeface="Courier New" pitchFamily="49" charset="0"/>
              </a:rPr>
              <a:t>   </a:t>
            </a:r>
            <a:r>
              <a:rPr lang="en-US" sz="1500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  <a:endParaRPr lang="en-US" sz="1500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500" b="1" dirty="0" smtClean="0">
                <a:latin typeface="Courier New" pitchFamily="49" charset="0"/>
              </a:rPr>
              <a:t>      </a:t>
            </a:r>
            <a:r>
              <a:rPr lang="en-US" sz="1500" b="1" dirty="0" err="1">
                <a:latin typeface="Courier New" pitchFamily="49" charset="0"/>
              </a:rPr>
              <a:t>putchar</a:t>
            </a:r>
            <a:r>
              <a:rPr lang="en-US" sz="1500" b="1" dirty="0">
                <a:latin typeface="Courier New" pitchFamily="49" charset="0"/>
              </a:rPr>
              <a:t>(compound[</a:t>
            </a:r>
            <a:r>
              <a:rPr lang="en-US" sz="1500" b="1" dirty="0" err="1">
                <a:latin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</a:rPr>
              <a:t>]);</a:t>
            </a:r>
          </a:p>
          <a:p>
            <a:pPr marL="342900" indent="-342900">
              <a:defRPr/>
            </a:pPr>
            <a:r>
              <a:rPr lang="en-US" sz="1500" b="1" dirty="0" smtClean="0">
                <a:latin typeface="Courier New" pitchFamily="49" charset="0"/>
              </a:rPr>
              <a:t>}</a:t>
            </a:r>
            <a:endParaRPr lang="en-US" sz="1500" b="1" dirty="0"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500" b="1" dirty="0" err="1" smtClean="0">
                <a:latin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15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500" b="1" dirty="0" smtClean="0">
                <a:latin typeface="Courier New" pitchFamily="49" charset="0"/>
              </a:rPr>
              <a:t>);</a:t>
            </a:r>
            <a:endParaRPr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74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39787" y="1898248"/>
            <a:ext cx="5165797" cy="4524315"/>
            <a:chOff x="739787" y="1898248"/>
            <a:chExt cx="5165797" cy="4524315"/>
          </a:xfrm>
        </p:grpSpPr>
        <p:sp>
          <p:nvSpPr>
            <p:cNvPr id="10" name="TextBox 9"/>
            <p:cNvSpPr txBox="1"/>
            <p:nvPr/>
          </p:nvSpPr>
          <p:spPr>
            <a:xfrm>
              <a:off x="739787" y="1898248"/>
              <a:ext cx="5162309" cy="452431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1558" y="1898248"/>
              <a:ext cx="1124026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Week9_Error.c</a:t>
              </a:r>
              <a:endParaRPr lang="en-SG" sz="11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00535" y="3855063"/>
            <a:ext cx="3715500" cy="1138773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correct way is to add the following: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or write,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"apple"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4614" y="5789271"/>
            <a:ext cx="544965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%s and string functions work only on 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truely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strings.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9. </a:t>
            </a:r>
            <a:r>
              <a:rPr lang="en-GB" dirty="0">
                <a:cs typeface="Arial" charset="0"/>
              </a:rPr>
              <a:t>Character Array </a:t>
            </a:r>
            <a:r>
              <a:rPr lang="en-GB" dirty="0" smtClean="0">
                <a:cs typeface="Arial" charset="0"/>
              </a:rPr>
              <a:t>w/o Terminator </a:t>
            </a:r>
            <a:r>
              <a:rPr lang="en-GB" dirty="0" smtClean="0">
                <a:solidFill>
                  <a:srgbClr val="FF0000"/>
                </a:solidFill>
                <a:cs typeface="Arial" charset="0"/>
              </a:rPr>
              <a:t>'\0'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03978" y="1691304"/>
            <a:ext cx="2216920" cy="958374"/>
            <a:chOff x="5061273" y="2342909"/>
            <a:chExt cx="2216920" cy="958374"/>
          </a:xfrm>
        </p:grpSpPr>
        <p:sp>
          <p:nvSpPr>
            <p:cNvPr id="13" name="TextBox 12"/>
            <p:cNvSpPr txBox="1"/>
            <p:nvPr/>
          </p:nvSpPr>
          <p:spPr>
            <a:xfrm>
              <a:off x="5061273" y="2342909"/>
              <a:ext cx="2216920" cy="3693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One possible output: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61273" y="2716508"/>
              <a:ext cx="2216920" cy="584775"/>
            </a:xfrm>
            <a:prstGeom prst="rect">
              <a:avLst/>
            </a:prstGeom>
            <a:ln w="19050">
              <a:solidFill>
                <a:srgbClr val="8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9933FF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SG" dirty="0"/>
                <a:t>Length = 8</a:t>
              </a:r>
            </a:p>
            <a:p>
              <a:r>
                <a:rPr lang="en-SG" dirty="0" err="1"/>
                <a:t>str</a:t>
              </a:r>
              <a:r>
                <a:rPr lang="en-SG" dirty="0"/>
                <a:t> = </a:t>
              </a:r>
              <a:r>
                <a:rPr lang="en-SG" dirty="0" err="1"/>
                <a:t>apple¿øp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49141" y="3219418"/>
            <a:ext cx="4282894" cy="369332"/>
            <a:chOff x="4562253" y="3688550"/>
            <a:chExt cx="4282894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4562253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87264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1800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6811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76887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1897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29822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54833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89369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13147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US" dirty="0"/>
              <a:t>What is the output of this code</a:t>
            </a:r>
            <a:r>
              <a:rPr lang="en-US" dirty="0" smtClean="0"/>
              <a:t>?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10. </a:t>
            </a:r>
            <a:r>
              <a:rPr lang="en-GB" dirty="0">
                <a:cs typeface="Arial" charset="0"/>
              </a:rPr>
              <a:t>String Functions (</a:t>
            </a:r>
            <a:r>
              <a:rPr lang="en-GB" dirty="0" smtClean="0">
                <a:cs typeface="Arial" charset="0"/>
              </a:rPr>
              <a:t>1/5)</a:t>
            </a:r>
            <a:endParaRPr lang="en-SG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308324"/>
          </a:xfrm>
        </p:spPr>
        <p:txBody>
          <a:bodyPr>
            <a:spAutoFit/>
          </a:bodyPr>
          <a:lstStyle/>
          <a:p>
            <a:r>
              <a:rPr lang="en-US" dirty="0"/>
              <a:t>C provides a library of string </a:t>
            </a:r>
            <a:r>
              <a:rPr lang="en-US" dirty="0" smtClean="0"/>
              <a:t>functions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Must include </a:t>
            </a:r>
            <a:r>
              <a:rPr lang="en-US" dirty="0">
                <a:solidFill>
                  <a:srgbClr val="006600"/>
                </a:solidFill>
              </a:rPr>
              <a:t>&lt;</a:t>
            </a:r>
            <a:r>
              <a:rPr lang="en-US" dirty="0" err="1">
                <a:solidFill>
                  <a:srgbClr val="006600"/>
                </a:solidFill>
              </a:rPr>
              <a:t>string.h</a:t>
            </a:r>
            <a:r>
              <a:rPr lang="en-US" dirty="0" smtClean="0">
                <a:solidFill>
                  <a:srgbClr val="006600"/>
                </a:solidFill>
              </a:rPr>
              <a:t>&gt;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Reference book: Table </a:t>
            </a:r>
            <a:r>
              <a:rPr lang="en-US" dirty="0"/>
              <a:t>7.3 (</a:t>
            </a:r>
            <a:r>
              <a:rPr lang="en-US" dirty="0" smtClean="0"/>
              <a:t>page </a:t>
            </a:r>
            <a:r>
              <a:rPr lang="en-US" dirty="0"/>
              <a:t>509 – 514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www.edcc.edu/faculty/paul.bladek/c_string_functions.htm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www.cs.cf.ac.uk/Dave/C/node19.html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and other links you can find on the </a:t>
            </a:r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7" name="Rectangle 81"/>
          <p:cNvSpPr>
            <a:spLocks noChangeArrowheads="1"/>
          </p:cNvSpPr>
          <p:nvPr/>
        </p:nvSpPr>
        <p:spPr bwMode="auto">
          <a:xfrm>
            <a:off x="1162872" y="4754951"/>
            <a:ext cx="4334414" cy="369332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"Matthew Ho"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8072" y="5237159"/>
            <a:ext cx="7052912" cy="768722"/>
            <a:chOff x="1681867" y="2320298"/>
            <a:chExt cx="7052912" cy="768722"/>
          </a:xfrm>
        </p:grpSpPr>
        <p:grpSp>
          <p:nvGrpSpPr>
            <p:cNvPr id="10" name="Group 9"/>
            <p:cNvGrpSpPr/>
            <p:nvPr/>
          </p:nvGrpSpPr>
          <p:grpSpPr>
            <a:xfrm>
              <a:off x="1681867" y="2320298"/>
              <a:ext cx="7052912" cy="343081"/>
              <a:chOff x="1505533" y="2725738"/>
              <a:chExt cx="7052912" cy="343081"/>
            </a:xfrm>
          </p:grpSpPr>
          <p:sp>
            <p:nvSpPr>
              <p:cNvPr id="24" name="TextBox 19"/>
              <p:cNvSpPr txBox="1">
                <a:spLocks noChangeArrowheads="1"/>
              </p:cNvSpPr>
              <p:nvPr/>
            </p:nvSpPr>
            <p:spPr bwMode="auto">
              <a:xfrm>
                <a:off x="1505533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25" name="TextBox 20"/>
              <p:cNvSpPr txBox="1">
                <a:spLocks noChangeArrowheads="1"/>
              </p:cNvSpPr>
              <p:nvPr/>
            </p:nvSpPr>
            <p:spPr bwMode="auto">
              <a:xfrm>
                <a:off x="255707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26" name="TextBox 21"/>
              <p:cNvSpPr txBox="1">
                <a:spLocks noChangeArrowheads="1"/>
              </p:cNvSpPr>
              <p:nvPr/>
            </p:nvSpPr>
            <p:spPr bwMode="auto">
              <a:xfrm>
                <a:off x="311785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27" name="TextBox 22"/>
              <p:cNvSpPr txBox="1">
                <a:spLocks noChangeArrowheads="1"/>
              </p:cNvSpPr>
              <p:nvPr/>
            </p:nvSpPr>
            <p:spPr bwMode="auto">
              <a:xfrm>
                <a:off x="364158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4207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29" name="TextBox 24"/>
              <p:cNvSpPr txBox="1">
                <a:spLocks noChangeArrowheads="1"/>
              </p:cNvSpPr>
              <p:nvPr/>
            </p:nvSpPr>
            <p:spPr bwMode="auto">
              <a:xfrm>
                <a:off x="4752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30" name="TextBox 25"/>
              <p:cNvSpPr txBox="1">
                <a:spLocks noChangeArrowheads="1"/>
              </p:cNvSpPr>
              <p:nvPr/>
            </p:nvSpPr>
            <p:spPr bwMode="auto">
              <a:xfrm>
                <a:off x="528334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583298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32" name="TextBox 38"/>
              <p:cNvSpPr txBox="1">
                <a:spLocks noChangeArrowheads="1"/>
              </p:cNvSpPr>
              <p:nvPr/>
            </p:nvSpPr>
            <p:spPr bwMode="auto">
              <a:xfrm>
                <a:off x="638223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33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34" name="TextBox 39"/>
              <p:cNvSpPr txBox="1">
                <a:spLocks noChangeArrowheads="1"/>
              </p:cNvSpPr>
              <p:nvPr/>
            </p:nvSpPr>
            <p:spPr bwMode="auto">
              <a:xfrm>
                <a:off x="7407563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7989168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27348" y="2719688"/>
              <a:ext cx="6598381" cy="369332"/>
              <a:chOff x="2127348" y="2719688"/>
              <a:chExt cx="6598381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734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</a:t>
                </a:r>
                <a:endParaRPr lang="en-SG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7104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2692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</a:t>
                </a:r>
                <a:endParaRPr lang="en-S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7061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</a:t>
                </a:r>
                <a:endParaRPr lang="en-SG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20792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</a:t>
                </a:r>
                <a:endParaRPr lang="en-SG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64486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</a:t>
                </a:r>
                <a:endParaRPr lang="en-S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11909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:endParaRPr lang="en-SG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55604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</a:t>
                </a:r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1148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6736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1721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7309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</p:grpSp>
      </p:grpSp>
      <p:sp>
        <p:nvSpPr>
          <p:cNvPr id="36" name="Content Placeholder 3"/>
          <p:cNvSpPr txBox="1">
            <a:spLocks/>
          </p:cNvSpPr>
          <p:nvPr/>
        </p:nvSpPr>
        <p:spPr bwMode="auto">
          <a:xfrm>
            <a:off x="457200" y="386449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strlen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(s)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Return the number of chars in </a:t>
            </a:r>
            <a:r>
              <a:rPr lang="en-SG" i="1" dirty="0" smtClean="0">
                <a:solidFill>
                  <a:srgbClr val="0000FF"/>
                </a:solidFill>
              </a:rPr>
              <a:t>s</a:t>
            </a:r>
            <a:r>
              <a:rPr lang="en-SG" dirty="0" smtClean="0"/>
              <a:t>, excluding the null character.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950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05301"/>
          </a:xfrm>
        </p:spPr>
        <p:txBody>
          <a:bodyPr>
            <a:spAutoFit/>
          </a:bodyPr>
          <a:lstStyle/>
          <a:p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strcmp (</a:t>
            </a:r>
            <a:r>
              <a:rPr lang="en-US" b="1" kern="1200" dirty="0">
                <a:solidFill>
                  <a:srgbClr val="CC6600"/>
                </a:solidFill>
                <a:cs typeface="Calibri" pitchFamily="34" charset="0"/>
              </a:rPr>
              <a:t>s1, s2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Compare </a:t>
            </a:r>
            <a:r>
              <a:rPr lang="en-US" i="1" dirty="0">
                <a:solidFill>
                  <a:srgbClr val="0000FF"/>
                </a:solidFill>
              </a:rPr>
              <a:t>s1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s2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character by character, according to their ASCII values.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Return</a:t>
            </a:r>
          </a:p>
          <a:p>
            <a:pPr lvl="2"/>
            <a:r>
              <a:rPr lang="en-SG" dirty="0"/>
              <a:t>a </a:t>
            </a:r>
            <a:r>
              <a:rPr lang="en-SG" dirty="0">
                <a:solidFill>
                  <a:srgbClr val="C00000"/>
                </a:solidFill>
              </a:rPr>
              <a:t>negative integer </a:t>
            </a:r>
            <a:r>
              <a:rPr lang="en-SG" dirty="0"/>
              <a:t>if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/>
              <a:t> is lexicographically less than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/>
              <a:t>, </a:t>
            </a:r>
            <a:r>
              <a:rPr lang="en-SG" dirty="0" smtClean="0"/>
              <a:t>or</a:t>
            </a:r>
          </a:p>
          <a:p>
            <a:pPr lvl="2"/>
            <a:r>
              <a:rPr lang="en-SG" dirty="0"/>
              <a:t>a </a:t>
            </a:r>
            <a:r>
              <a:rPr lang="en-SG" dirty="0">
                <a:solidFill>
                  <a:srgbClr val="C00000"/>
                </a:solidFill>
              </a:rPr>
              <a:t>positive integer </a:t>
            </a:r>
            <a:r>
              <a:rPr lang="en-SG" dirty="0"/>
              <a:t>if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/>
              <a:t> is lexicographically greater than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/>
              <a:t>, or</a:t>
            </a:r>
          </a:p>
          <a:p>
            <a:pPr lvl="2"/>
            <a:r>
              <a:rPr lang="en-SG" dirty="0"/>
              <a:t>0 if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/>
              <a:t> and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/>
              <a:t> are equal</a:t>
            </a:r>
            <a:r>
              <a:rPr lang="en-SG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10. String Functions </a:t>
            </a:r>
            <a:r>
              <a:rPr lang="en-GB" dirty="0" smtClean="0">
                <a:cs typeface="Arial" charset="0"/>
              </a:rPr>
              <a:t>(2/5)</a:t>
            </a:r>
            <a:endParaRPr lang="en-SG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Rectangle 81"/>
          <p:cNvSpPr>
            <a:spLocks noChangeArrowheads="1"/>
          </p:cNvSpPr>
          <p:nvPr/>
        </p:nvSpPr>
        <p:spPr bwMode="auto">
          <a:xfrm>
            <a:off x="1445907" y="3947558"/>
            <a:ext cx="5869293" cy="1200329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*s1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*s2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s3[]=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(s1, s2);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(s1, s3);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strcmp(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57200" y="534499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dirty="0" err="1">
                <a:solidFill>
                  <a:srgbClr val="CC6600"/>
                </a:solidFill>
                <a:cs typeface="Calibri" pitchFamily="34" charset="0"/>
              </a:rPr>
              <a:t>strncmp</a:t>
            </a:r>
            <a:r>
              <a:rPr lang="en-US" b="1" dirty="0">
                <a:solidFill>
                  <a:srgbClr val="CC6600"/>
                </a:solidFill>
                <a:cs typeface="Calibri" pitchFamily="34" charset="0"/>
              </a:rPr>
              <a:t> (s1, s2, n)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Compare the first </a:t>
            </a:r>
            <a:r>
              <a:rPr lang="en-SG" i="1" dirty="0" smtClean="0"/>
              <a:t>n</a:t>
            </a:r>
            <a:r>
              <a:rPr lang="en-SG" dirty="0" smtClean="0"/>
              <a:t> characters of </a:t>
            </a:r>
            <a:r>
              <a:rPr lang="en-SG" i="1" dirty="0" smtClean="0">
                <a:solidFill>
                  <a:srgbClr val="0000FF"/>
                </a:solidFill>
              </a:rPr>
              <a:t>s1</a:t>
            </a:r>
            <a:r>
              <a:rPr lang="en-SG" dirty="0" smtClean="0"/>
              <a:t> and </a:t>
            </a:r>
            <a:r>
              <a:rPr lang="en-SG" i="1" dirty="0" smtClean="0">
                <a:solidFill>
                  <a:srgbClr val="0000FF"/>
                </a:solidFill>
              </a:rPr>
              <a:t>s2</a:t>
            </a:r>
            <a:r>
              <a:rPr lang="en-S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80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strcpy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</a:t>
            </a:r>
            <a:r>
              <a:rPr lang="en-US" b="1" kern="1200" dirty="0">
                <a:solidFill>
                  <a:srgbClr val="CC6600"/>
                </a:solidFill>
                <a:cs typeface="Calibri" pitchFamily="34" charset="0"/>
              </a:rPr>
              <a:t>s1, s2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Copy the string pointed to by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/>
              <a:t> into array pointed to by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 smtClean="0"/>
              <a:t>.</a:t>
            </a:r>
            <a:endParaRPr lang="en-SG" dirty="0"/>
          </a:p>
        </p:txBody>
      </p:sp>
      <p:grpSp>
        <p:nvGrpSpPr>
          <p:cNvPr id="63" name="Group 62"/>
          <p:cNvGrpSpPr/>
          <p:nvPr/>
        </p:nvGrpSpPr>
        <p:grpSpPr>
          <a:xfrm>
            <a:off x="1124670" y="4006269"/>
            <a:ext cx="4045805" cy="338554"/>
            <a:chOff x="4703508" y="2138066"/>
            <a:chExt cx="4045805" cy="338554"/>
          </a:xfrm>
        </p:grpSpPr>
        <p:sp>
          <p:nvSpPr>
            <p:cNvPr id="64" name="TextBox 63"/>
            <p:cNvSpPr txBox="1"/>
            <p:nvPr/>
          </p:nvSpPr>
          <p:spPr>
            <a:xfrm>
              <a:off x="4703508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</a:t>
              </a:r>
              <a:endParaRPr lang="en-SG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08382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</a:t>
              </a:r>
              <a:endParaRPr lang="en-SG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13254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</a:t>
              </a:r>
              <a:endParaRPr lang="en-SG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18126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</a:t>
              </a:r>
              <a:endParaRPr lang="en-SG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19463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</a:t>
              </a:r>
              <a:endParaRPr lang="en-SG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24336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</a:t>
              </a:r>
              <a:endParaRPr lang="en-SG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29751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\0</a:t>
              </a:r>
              <a:endParaRPr lang="en-SG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34624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9532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44405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997" y="4017017"/>
            <a:ext cx="4003002" cy="324000"/>
            <a:chOff x="9181310" y="2222189"/>
            <a:chExt cx="4003002" cy="343272"/>
          </a:xfrm>
        </p:grpSpPr>
        <p:sp>
          <p:nvSpPr>
            <p:cNvPr id="46" name="TextBox 48"/>
            <p:cNvSpPr txBox="1">
              <a:spLocks noChangeArrowheads="1"/>
            </p:cNvSpPr>
            <p:nvPr/>
          </p:nvSpPr>
          <p:spPr bwMode="auto">
            <a:xfrm>
              <a:off x="11198440" y="2222189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y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47" name="TextBox 48"/>
            <p:cNvSpPr txBox="1">
              <a:spLocks noChangeArrowheads="1"/>
            </p:cNvSpPr>
            <p:nvPr/>
          </p:nvSpPr>
          <p:spPr bwMode="auto">
            <a:xfrm>
              <a:off x="11607978" y="2222192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48" name="TextBox 48"/>
            <p:cNvSpPr txBox="1">
              <a:spLocks noChangeArrowheads="1"/>
            </p:cNvSpPr>
            <p:nvPr/>
          </p:nvSpPr>
          <p:spPr bwMode="auto">
            <a:xfrm>
              <a:off x="11998752" y="2224548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>
                  <a:solidFill>
                    <a:srgbClr val="800000"/>
                  </a:solidFill>
                </a:rPr>
                <a:t>l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12407898" y="2222192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>
                  <a:solidFill>
                    <a:srgbClr val="800000"/>
                  </a:solidFill>
                </a:rPr>
                <a:t>o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0" name="TextBox 48"/>
            <p:cNvSpPr txBox="1">
              <a:spLocks noChangeArrowheads="1"/>
            </p:cNvSpPr>
            <p:nvPr/>
          </p:nvSpPr>
          <p:spPr bwMode="auto">
            <a:xfrm>
              <a:off x="12803625" y="2222192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>
                  <a:solidFill>
                    <a:srgbClr val="800000"/>
                  </a:solidFill>
                </a:rPr>
                <a:t>n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4" name="TextBox 48"/>
            <p:cNvSpPr txBox="1">
              <a:spLocks noChangeArrowheads="1"/>
            </p:cNvSpPr>
            <p:nvPr/>
          </p:nvSpPr>
          <p:spPr bwMode="auto">
            <a:xfrm>
              <a:off x="9181310" y="2224548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A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5" name="TextBox 48"/>
            <p:cNvSpPr txBox="1">
              <a:spLocks noChangeArrowheads="1"/>
            </p:cNvSpPr>
            <p:nvPr/>
          </p:nvSpPr>
          <p:spPr bwMode="auto">
            <a:xfrm>
              <a:off x="9579559" y="2224551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6" name="TextBox 48"/>
            <p:cNvSpPr txBox="1">
              <a:spLocks noChangeArrowheads="1"/>
            </p:cNvSpPr>
            <p:nvPr/>
          </p:nvSpPr>
          <p:spPr bwMode="auto">
            <a:xfrm>
              <a:off x="9981622" y="2226907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v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10390768" y="2224551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75" name="TextBox 48"/>
            <p:cNvSpPr txBox="1">
              <a:spLocks noChangeArrowheads="1"/>
            </p:cNvSpPr>
            <p:nvPr/>
          </p:nvSpPr>
          <p:spPr bwMode="auto">
            <a:xfrm>
              <a:off x="10797784" y="2224551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r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10. String Functions </a:t>
            </a:r>
            <a:r>
              <a:rPr lang="en-GB" dirty="0" smtClean="0">
                <a:cs typeface="Arial" charset="0"/>
              </a:rPr>
              <a:t>(3/5)</a:t>
            </a:r>
            <a:endParaRPr lang="en-SG" dirty="0"/>
          </a:p>
        </p:txBody>
      </p:sp>
      <p:sp>
        <p:nvSpPr>
          <p:cNvPr id="8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8" name="Rectangle 81"/>
          <p:cNvSpPr>
            <a:spLocks noChangeArrowheads="1"/>
          </p:cNvSpPr>
          <p:nvPr/>
        </p:nvSpPr>
        <p:spPr bwMode="auto">
          <a:xfrm>
            <a:off x="1162872" y="2339398"/>
            <a:ext cx="3147015" cy="584775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10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"Matthew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03508" y="2323128"/>
            <a:ext cx="4045805" cy="338554"/>
            <a:chOff x="4703508" y="2138066"/>
            <a:chExt cx="4045805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4703508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08382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13254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18126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19463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24336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29751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34624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39532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?</a:t>
              </a:r>
              <a:endParaRPr lang="en-SG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44405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</p:grpSp>
      <p:sp>
        <p:nvSpPr>
          <p:cNvPr id="74" name="Rectangle 81"/>
          <p:cNvSpPr>
            <a:spLocks noChangeArrowheads="1"/>
          </p:cNvSpPr>
          <p:nvPr/>
        </p:nvSpPr>
        <p:spPr bwMode="auto">
          <a:xfrm>
            <a:off x="1162871" y="3514766"/>
            <a:ext cx="4247610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(name,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very long name"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75064" y="4006269"/>
            <a:ext cx="2831151" cy="338554"/>
            <a:chOff x="5175064" y="4942465"/>
            <a:chExt cx="2831151" cy="338554"/>
          </a:xfrm>
        </p:grpSpPr>
        <p:sp>
          <p:nvSpPr>
            <p:cNvPr id="76" name="TextBox 75"/>
            <p:cNvSpPr txBox="1"/>
            <p:nvPr/>
          </p:nvSpPr>
          <p:spPr>
            <a:xfrm>
              <a:off x="5175064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</a:t>
              </a:r>
              <a:endParaRPr lang="en-SG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79938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SG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84810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</a:t>
              </a:r>
              <a:endParaRPr lang="en-SG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89682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</a:t>
              </a:r>
              <a:endParaRPr lang="en-SG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91019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</a:t>
              </a:r>
              <a:endParaRPr lang="en-SG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95892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</a:t>
              </a:r>
              <a:endParaRPr lang="en-SG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1307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\0</a:t>
              </a:r>
              <a:endParaRPr lang="en-SG" sz="16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27304" y="2333886"/>
            <a:ext cx="2807355" cy="324000"/>
            <a:chOff x="9181310" y="2222189"/>
            <a:chExt cx="2807355" cy="363409"/>
          </a:xfrm>
        </p:grpSpPr>
        <p:sp>
          <p:nvSpPr>
            <p:cNvPr id="95" name="TextBox 48"/>
            <p:cNvSpPr txBox="1">
              <a:spLocks noChangeArrowheads="1"/>
            </p:cNvSpPr>
            <p:nvPr/>
          </p:nvSpPr>
          <p:spPr bwMode="auto">
            <a:xfrm>
              <a:off x="11198440" y="2222189"/>
              <a:ext cx="380687" cy="358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w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6" name="TextBox 48"/>
            <p:cNvSpPr txBox="1">
              <a:spLocks noChangeArrowheads="1"/>
            </p:cNvSpPr>
            <p:nvPr/>
          </p:nvSpPr>
          <p:spPr bwMode="auto">
            <a:xfrm>
              <a:off x="11607978" y="2222192"/>
              <a:ext cx="380687" cy="358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\0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0" name="TextBox 48"/>
            <p:cNvSpPr txBox="1">
              <a:spLocks noChangeArrowheads="1"/>
            </p:cNvSpPr>
            <p:nvPr/>
          </p:nvSpPr>
          <p:spPr bwMode="auto">
            <a:xfrm>
              <a:off x="9181310" y="2224548"/>
              <a:ext cx="380687" cy="358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M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1" name="TextBox 48"/>
            <p:cNvSpPr txBox="1">
              <a:spLocks noChangeArrowheads="1"/>
            </p:cNvSpPr>
            <p:nvPr/>
          </p:nvSpPr>
          <p:spPr bwMode="auto">
            <a:xfrm>
              <a:off x="9579559" y="2224551"/>
              <a:ext cx="380687" cy="358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a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2" name="TextBox 48"/>
            <p:cNvSpPr txBox="1">
              <a:spLocks noChangeArrowheads="1"/>
            </p:cNvSpPr>
            <p:nvPr/>
          </p:nvSpPr>
          <p:spPr bwMode="auto">
            <a:xfrm>
              <a:off x="9981622" y="2226907"/>
              <a:ext cx="380687" cy="358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t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0390768" y="2224551"/>
              <a:ext cx="380687" cy="358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t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4" name="TextBox 48"/>
            <p:cNvSpPr txBox="1">
              <a:spLocks noChangeArrowheads="1"/>
            </p:cNvSpPr>
            <p:nvPr/>
          </p:nvSpPr>
          <p:spPr bwMode="auto">
            <a:xfrm>
              <a:off x="10797784" y="2224551"/>
              <a:ext cx="380687" cy="358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</p:grpSp>
      <p:sp>
        <p:nvSpPr>
          <p:cNvPr id="86" name="Content Placeholder 1"/>
          <p:cNvSpPr txBox="1">
            <a:spLocks/>
          </p:cNvSpPr>
          <p:nvPr/>
        </p:nvSpPr>
        <p:spPr bwMode="auto">
          <a:xfrm>
            <a:off x="457196" y="3058926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Font typeface="Wingdings" pitchFamily="2" charset="2"/>
              <a:buChar char="q"/>
            </a:pPr>
            <a:r>
              <a:rPr lang="en-US" dirty="0"/>
              <a:t>What happens when string to be copied is too long?</a:t>
            </a:r>
            <a:endParaRPr lang="en-SG" dirty="0"/>
          </a:p>
        </p:txBody>
      </p:sp>
      <p:sp>
        <p:nvSpPr>
          <p:cNvPr id="88" name="Content Placeholder 4"/>
          <p:cNvSpPr txBox="1">
            <a:spLocks/>
          </p:cNvSpPr>
          <p:nvPr/>
        </p:nvSpPr>
        <p:spPr bwMode="auto">
          <a:xfrm>
            <a:off x="457200" y="485512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CC6600"/>
                </a:solidFill>
                <a:cs typeface="Calibri" pitchFamily="34" charset="0"/>
              </a:rPr>
              <a:t>strncpy</a:t>
            </a:r>
            <a:r>
              <a:rPr lang="en-US" b="1" dirty="0" smtClean="0">
                <a:solidFill>
                  <a:srgbClr val="CC6600"/>
                </a:solidFill>
                <a:cs typeface="Calibri" pitchFamily="34" charset="0"/>
              </a:rPr>
              <a:t> (</a:t>
            </a:r>
            <a:r>
              <a:rPr lang="en-US" b="1" dirty="0">
                <a:solidFill>
                  <a:srgbClr val="CC6600"/>
                </a:solidFill>
                <a:cs typeface="Calibri" pitchFamily="34" charset="0"/>
              </a:rPr>
              <a:t>s1, s2, n)</a:t>
            </a:r>
            <a:endParaRPr lang="en-US" b="1" kern="1200" dirty="0" smtClean="0">
              <a:solidFill>
                <a:srgbClr val="CC6600"/>
              </a:solidFill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Copy the first </a:t>
            </a:r>
            <a:r>
              <a:rPr lang="en-SG" i="1" dirty="0" smtClean="0"/>
              <a:t>n</a:t>
            </a:r>
            <a:r>
              <a:rPr lang="en-SG" dirty="0" smtClean="0"/>
              <a:t> characters of </a:t>
            </a:r>
            <a:r>
              <a:rPr lang="en-SG" i="1" dirty="0" smtClean="0">
                <a:solidFill>
                  <a:srgbClr val="0000FF"/>
                </a:solidFill>
              </a:rPr>
              <a:t>s2</a:t>
            </a:r>
            <a:r>
              <a:rPr lang="en-SG" dirty="0" smtClean="0"/>
              <a:t> into </a:t>
            </a:r>
            <a:r>
              <a:rPr lang="en-SG" i="1" dirty="0" smtClean="0">
                <a:solidFill>
                  <a:srgbClr val="0000FF"/>
                </a:solidFill>
              </a:rPr>
              <a:t>s1</a:t>
            </a:r>
            <a:r>
              <a:rPr lang="en-S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9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4" grpId="0" animBg="1"/>
      <p:bldP spid="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10. String Functions </a:t>
            </a:r>
            <a:r>
              <a:rPr lang="en-GB" dirty="0" smtClean="0">
                <a:cs typeface="Arial" charset="0"/>
              </a:rPr>
              <a:t>(4/5)</a:t>
            </a:r>
            <a:endParaRPr lang="en-SG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1"/>
          <p:cNvSpPr>
            <a:spLocks noChangeArrowheads="1"/>
          </p:cNvSpPr>
          <p:nvPr/>
        </p:nvSpPr>
        <p:spPr bwMode="auto">
          <a:xfrm>
            <a:off x="1162871" y="2586152"/>
            <a:ext cx="6066268" cy="646331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s1[12]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"apple"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*s2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pie"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(s1, s2);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38773"/>
          </a:xfrm>
        </p:spPr>
        <p:txBody>
          <a:bodyPr>
            <a:spAutoFit/>
          </a:bodyPr>
          <a:lstStyle/>
          <a:p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strcat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(s1</a:t>
            </a:r>
            <a:r>
              <a:rPr lang="en-US" b="1" kern="1200" dirty="0">
                <a:solidFill>
                  <a:srgbClr val="CC6600"/>
                </a:solidFill>
                <a:cs typeface="Calibri" pitchFamily="34" charset="0"/>
              </a:rPr>
              <a:t>, s2)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Append </a:t>
            </a:r>
            <a:r>
              <a:rPr lang="en-SG" dirty="0"/>
              <a:t>a copy of string </a:t>
            </a:r>
            <a:r>
              <a:rPr lang="en-SG" i="1" kern="1200" dirty="0">
                <a:solidFill>
                  <a:srgbClr val="0000FF"/>
                </a:solidFill>
                <a:ea typeface="+mn-ea"/>
              </a:rPr>
              <a:t>s2</a:t>
            </a:r>
            <a:r>
              <a:rPr lang="en-SG" dirty="0"/>
              <a:t>, including the terminating null character, to the end of string </a:t>
            </a:r>
            <a:r>
              <a:rPr lang="en-SG" i="1" kern="1200" dirty="0">
                <a:solidFill>
                  <a:srgbClr val="0000FF"/>
                </a:solidFill>
                <a:ea typeface="+mn-ea"/>
              </a:rPr>
              <a:t>s1</a:t>
            </a:r>
            <a:r>
              <a:rPr lang="en-SG" dirty="0"/>
              <a:t>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3642" y="3364767"/>
            <a:ext cx="6911394" cy="768722"/>
            <a:chOff x="1823385" y="2320298"/>
            <a:chExt cx="6911394" cy="768722"/>
          </a:xfrm>
        </p:grpSpPr>
        <p:grpSp>
          <p:nvGrpSpPr>
            <p:cNvPr id="28" name="Group 27"/>
            <p:cNvGrpSpPr/>
            <p:nvPr/>
          </p:nvGrpSpPr>
          <p:grpSpPr>
            <a:xfrm>
              <a:off x="1823385" y="2320298"/>
              <a:ext cx="6911394" cy="343081"/>
              <a:chOff x="1647051" y="2725738"/>
              <a:chExt cx="6911394" cy="343081"/>
            </a:xfrm>
          </p:grpSpPr>
          <p:sp>
            <p:nvSpPr>
              <p:cNvPr id="42" name="TextBox 19"/>
              <p:cNvSpPr txBox="1">
                <a:spLocks noChangeArrowheads="1"/>
              </p:cNvSpPr>
              <p:nvPr/>
            </p:nvSpPr>
            <p:spPr bwMode="auto">
              <a:xfrm>
                <a:off x="1647051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/>
                  <a:t>s1[0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43" name="TextBox 20"/>
              <p:cNvSpPr txBox="1">
                <a:spLocks noChangeArrowheads="1"/>
              </p:cNvSpPr>
              <p:nvPr/>
            </p:nvSpPr>
            <p:spPr bwMode="auto">
              <a:xfrm>
                <a:off x="255707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44" name="TextBox 21"/>
              <p:cNvSpPr txBox="1">
                <a:spLocks noChangeArrowheads="1"/>
              </p:cNvSpPr>
              <p:nvPr/>
            </p:nvSpPr>
            <p:spPr bwMode="auto">
              <a:xfrm>
                <a:off x="311785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45" name="TextBox 22"/>
              <p:cNvSpPr txBox="1">
                <a:spLocks noChangeArrowheads="1"/>
              </p:cNvSpPr>
              <p:nvPr/>
            </p:nvSpPr>
            <p:spPr bwMode="auto">
              <a:xfrm>
                <a:off x="364158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46" name="TextBox 23"/>
              <p:cNvSpPr txBox="1">
                <a:spLocks noChangeArrowheads="1"/>
              </p:cNvSpPr>
              <p:nvPr/>
            </p:nvSpPr>
            <p:spPr bwMode="auto">
              <a:xfrm>
                <a:off x="4207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47" name="TextBox 24"/>
              <p:cNvSpPr txBox="1">
                <a:spLocks noChangeArrowheads="1"/>
              </p:cNvSpPr>
              <p:nvPr/>
            </p:nvSpPr>
            <p:spPr bwMode="auto">
              <a:xfrm>
                <a:off x="4752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48" name="TextBox 25"/>
              <p:cNvSpPr txBox="1">
                <a:spLocks noChangeArrowheads="1"/>
              </p:cNvSpPr>
              <p:nvPr/>
            </p:nvSpPr>
            <p:spPr bwMode="auto">
              <a:xfrm>
                <a:off x="528334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49" name="TextBox 26"/>
              <p:cNvSpPr txBox="1">
                <a:spLocks noChangeArrowheads="1"/>
              </p:cNvSpPr>
              <p:nvPr/>
            </p:nvSpPr>
            <p:spPr bwMode="auto">
              <a:xfrm>
                <a:off x="583298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50" name="TextBox 38"/>
              <p:cNvSpPr txBox="1">
                <a:spLocks noChangeArrowheads="1"/>
              </p:cNvSpPr>
              <p:nvPr/>
            </p:nvSpPr>
            <p:spPr bwMode="auto">
              <a:xfrm>
                <a:off x="638223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52" name="TextBox 39"/>
              <p:cNvSpPr txBox="1">
                <a:spLocks noChangeArrowheads="1"/>
              </p:cNvSpPr>
              <p:nvPr/>
            </p:nvSpPr>
            <p:spPr bwMode="auto">
              <a:xfrm>
                <a:off x="7407563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53" name="TextBox 39"/>
              <p:cNvSpPr txBox="1">
                <a:spLocks noChangeArrowheads="1"/>
              </p:cNvSpPr>
              <p:nvPr/>
            </p:nvSpPr>
            <p:spPr bwMode="auto">
              <a:xfrm>
                <a:off x="7989168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127348" y="2719688"/>
              <a:ext cx="6598381" cy="369332"/>
              <a:chOff x="2127348" y="2719688"/>
              <a:chExt cx="6598381" cy="36933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12734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67104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SG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2692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SG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7061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</a:t>
                </a:r>
                <a:endParaRPr lang="en-SG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20792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</a:t>
                </a:r>
                <a:endParaRPr lang="en-S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864486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11909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955604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1148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6736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1721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17309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887229" y="3788329"/>
            <a:ext cx="2670192" cy="340660"/>
            <a:chOff x="3887229" y="4169339"/>
            <a:chExt cx="2670192" cy="340660"/>
          </a:xfrm>
        </p:grpSpPr>
        <p:sp>
          <p:nvSpPr>
            <p:cNvPr id="55" name="TextBox 48"/>
            <p:cNvSpPr txBox="1">
              <a:spLocks noChangeArrowheads="1"/>
            </p:cNvSpPr>
            <p:nvPr/>
          </p:nvSpPr>
          <p:spPr bwMode="auto">
            <a:xfrm>
              <a:off x="6089421" y="4169339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\0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7" name="TextBox 48"/>
            <p:cNvSpPr txBox="1">
              <a:spLocks noChangeArrowheads="1"/>
            </p:cNvSpPr>
            <p:nvPr/>
          </p:nvSpPr>
          <p:spPr bwMode="auto">
            <a:xfrm>
              <a:off x="3887229" y="4171442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966055" y="4171445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err="1" smtClean="0">
                  <a:solidFill>
                    <a:srgbClr val="800000"/>
                  </a:solidFill>
                </a:rPr>
                <a:t>i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61" name="TextBox 48"/>
            <p:cNvSpPr txBox="1">
              <a:spLocks noChangeArrowheads="1"/>
            </p:cNvSpPr>
            <p:nvPr/>
          </p:nvSpPr>
          <p:spPr bwMode="auto">
            <a:xfrm>
              <a:off x="5525475" y="4171445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8" name="TextBox 48"/>
            <p:cNvSpPr txBox="1">
              <a:spLocks noChangeArrowheads="1"/>
            </p:cNvSpPr>
            <p:nvPr/>
          </p:nvSpPr>
          <p:spPr bwMode="auto">
            <a:xfrm>
              <a:off x="4426996" y="4171445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p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</p:grpSp>
      <p:sp>
        <p:nvSpPr>
          <p:cNvPr id="63" name="Content Placeholder 4"/>
          <p:cNvSpPr txBox="1">
            <a:spLocks/>
          </p:cNvSpPr>
          <p:nvPr/>
        </p:nvSpPr>
        <p:spPr bwMode="auto">
          <a:xfrm>
            <a:off x="457200" y="480069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CC6600"/>
                </a:solidFill>
                <a:cs typeface="Calibri" pitchFamily="34" charset="0"/>
              </a:rPr>
              <a:t>strncat</a:t>
            </a:r>
            <a:r>
              <a:rPr lang="en-US" b="1" dirty="0" smtClean="0">
                <a:solidFill>
                  <a:srgbClr val="CC6600"/>
                </a:solidFill>
                <a:cs typeface="Calibri" pitchFamily="34" charset="0"/>
              </a:rPr>
              <a:t> (s1</a:t>
            </a:r>
            <a:r>
              <a:rPr lang="en-US" b="1" dirty="0">
                <a:solidFill>
                  <a:srgbClr val="CC6600"/>
                </a:solidFill>
                <a:cs typeface="Calibri" pitchFamily="34" charset="0"/>
              </a:rPr>
              <a:t>, s2, n)</a:t>
            </a:r>
            <a:endParaRPr lang="en-US" b="1" kern="1200" dirty="0" smtClean="0">
              <a:solidFill>
                <a:srgbClr val="CC6600"/>
              </a:solidFill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SG" dirty="0"/>
              <a:t>Append </a:t>
            </a:r>
            <a:r>
              <a:rPr lang="en-SG" dirty="0" smtClean="0"/>
              <a:t>at most </a:t>
            </a:r>
            <a:r>
              <a:rPr lang="en-SG" i="1" dirty="0" smtClean="0"/>
              <a:t>n</a:t>
            </a:r>
            <a:r>
              <a:rPr lang="en-SG" dirty="0" smtClean="0"/>
              <a:t> characters from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 smtClean="0"/>
              <a:t> to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10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10. String Functions </a:t>
            </a:r>
            <a:r>
              <a:rPr lang="en-GB" dirty="0" smtClean="0">
                <a:cs typeface="Arial" charset="0"/>
              </a:rPr>
              <a:t>(5/5)</a:t>
            </a:r>
            <a:endParaRPr lang="en-SG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Rectangle 81"/>
          <p:cNvSpPr>
            <a:spLocks noChangeArrowheads="1"/>
          </p:cNvSpPr>
          <p:nvPr/>
        </p:nvSpPr>
        <p:spPr bwMode="auto">
          <a:xfrm>
            <a:off x="1162871" y="5383854"/>
            <a:ext cx="6066268" cy="646331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"orange"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"ran"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Up Arrow 2"/>
          <p:cNvSpPr/>
          <p:nvPr/>
        </p:nvSpPr>
        <p:spPr bwMode="auto">
          <a:xfrm flipV="1">
            <a:off x="3853979" y="5217316"/>
            <a:ext cx="139849" cy="250607"/>
          </a:xfrm>
          <a:prstGeom prst="up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908038"/>
            <a:ext cx="8229600" cy="1205458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strstr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</a:t>
            </a:r>
            <a:r>
              <a:rPr lang="en-US" b="1" kern="1200" dirty="0">
                <a:solidFill>
                  <a:srgbClr val="CC6600"/>
                </a:solidFill>
                <a:cs typeface="Calibri" pitchFamily="34" charset="0"/>
              </a:rPr>
              <a:t>s1, s2)</a:t>
            </a:r>
          </a:p>
          <a:p>
            <a:pPr lvl="1">
              <a:spcBef>
                <a:spcPts val="480"/>
              </a:spcBef>
              <a:buFont typeface="Wingdings" pitchFamily="2" charset="2"/>
              <a:buChar char="q"/>
            </a:pPr>
            <a:r>
              <a:rPr lang="en-US" dirty="0"/>
              <a:t>Returns a pointer to the first appearance of string </a:t>
            </a:r>
            <a:r>
              <a:rPr lang="en-US" i="1" kern="1200" dirty="0">
                <a:solidFill>
                  <a:srgbClr val="0000FF"/>
                </a:solidFill>
                <a:ea typeface="+mn-ea"/>
              </a:rPr>
              <a:t>s2</a:t>
            </a:r>
            <a:r>
              <a:rPr lang="en-US" dirty="0" smtClean="0"/>
              <a:t> in </a:t>
            </a:r>
            <a:r>
              <a:rPr lang="en-US" i="1" kern="1200" dirty="0">
                <a:solidFill>
                  <a:srgbClr val="0000FF"/>
                </a:solidFill>
                <a:ea typeface="+mn-ea"/>
              </a:rPr>
              <a:t>s1</a:t>
            </a:r>
            <a:r>
              <a:rPr lang="en-US" dirty="0"/>
              <a:t>.</a:t>
            </a:r>
            <a:endParaRPr lang="en-US" dirty="0">
              <a:solidFill>
                <a:srgbClr val="006600"/>
              </a:solidFill>
            </a:endParaRPr>
          </a:p>
          <a:p>
            <a:pPr lvl="1">
              <a:spcBef>
                <a:spcPts val="480"/>
              </a:spcBef>
              <a:buFont typeface="Wingdings" pitchFamily="2" charset="2"/>
              <a:buChar char="q"/>
            </a:pPr>
            <a:r>
              <a:rPr lang="en-US" dirty="0"/>
              <a:t>Returns a </a:t>
            </a:r>
            <a:r>
              <a:rPr lang="en-US" dirty="0">
                <a:solidFill>
                  <a:srgbClr val="006600"/>
                </a:solidFill>
              </a:rPr>
              <a:t>NULL</a:t>
            </a:r>
            <a:r>
              <a:rPr lang="en-US" dirty="0"/>
              <a:t> pointer if </a:t>
            </a:r>
            <a:r>
              <a:rPr lang="en-US" i="1" kern="1200" dirty="0">
                <a:solidFill>
                  <a:srgbClr val="0000FF"/>
                </a:solidFill>
                <a:ea typeface="+mn-ea"/>
              </a:rPr>
              <a:t>s2</a:t>
            </a:r>
            <a:r>
              <a:rPr lang="en-US" dirty="0"/>
              <a:t> is not found in </a:t>
            </a:r>
            <a:r>
              <a:rPr lang="en-US" i="1" kern="1200" dirty="0">
                <a:solidFill>
                  <a:srgbClr val="0000FF"/>
                </a:solidFill>
                <a:ea typeface="+mn-ea"/>
              </a:rPr>
              <a:t>s1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 bwMode="auto">
          <a:xfrm>
            <a:off x="457200" y="1371600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strchr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(s, c)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Return </a:t>
            </a:r>
            <a:r>
              <a:rPr lang="en-SG" dirty="0"/>
              <a:t>a pointer to the first occurrence of </a:t>
            </a:r>
            <a:r>
              <a:rPr lang="en-SG" dirty="0" smtClean="0"/>
              <a:t>character </a:t>
            </a:r>
            <a:r>
              <a:rPr lang="en-SG" i="1" dirty="0">
                <a:solidFill>
                  <a:srgbClr val="0000FF"/>
                </a:solidFill>
              </a:rPr>
              <a:t>c</a:t>
            </a:r>
            <a:r>
              <a:rPr lang="en-SG" dirty="0" smtClean="0"/>
              <a:t> </a:t>
            </a:r>
            <a:r>
              <a:rPr lang="en-SG" dirty="0"/>
              <a:t>in string </a:t>
            </a:r>
            <a:r>
              <a:rPr lang="en-SG" i="1" dirty="0">
                <a:solidFill>
                  <a:srgbClr val="0000FF"/>
                </a:solidFill>
              </a:rPr>
              <a:t>s</a:t>
            </a:r>
            <a:r>
              <a:rPr lang="en-SG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Returns a </a:t>
            </a:r>
            <a:r>
              <a:rPr lang="en-US" dirty="0">
                <a:solidFill>
                  <a:srgbClr val="006600"/>
                </a:solidFill>
              </a:rPr>
              <a:t>NULL</a:t>
            </a:r>
            <a:r>
              <a:rPr lang="en-US" dirty="0"/>
              <a:t> pointer if </a:t>
            </a:r>
            <a:r>
              <a:rPr lang="en-SG" i="1" dirty="0">
                <a:solidFill>
                  <a:srgbClr val="0000FF"/>
                </a:solidFill>
              </a:rPr>
              <a:t>c</a:t>
            </a:r>
            <a:r>
              <a:rPr lang="en-US" dirty="0" smtClean="0"/>
              <a:t> </a:t>
            </a:r>
            <a:r>
              <a:rPr lang="en-US" dirty="0"/>
              <a:t>is not found in </a:t>
            </a:r>
            <a:r>
              <a:rPr lang="en-SG" i="1" dirty="0">
                <a:solidFill>
                  <a:srgbClr val="0000FF"/>
                </a:solidFill>
              </a:rPr>
              <a:t>s</a:t>
            </a:r>
            <a:r>
              <a:rPr lang="en-US" dirty="0" smtClean="0"/>
              <a:t>.</a:t>
            </a:r>
            <a:endParaRPr lang="en-SG" dirty="0"/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 bwMode="auto">
          <a:xfrm>
            <a:off x="1162871" y="2828763"/>
            <a:ext cx="6066268" cy="646331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"orange"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 flipV="1">
            <a:off x="3978770" y="2620801"/>
            <a:ext cx="139849" cy="250607"/>
          </a:xfrm>
          <a:prstGeom prst="up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926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70537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In C, </a:t>
            </a:r>
            <a:r>
              <a:rPr lang="en-SG" dirty="0" smtClean="0"/>
              <a:t>characters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are represented using the data type </a:t>
            </a:r>
            <a:r>
              <a:rPr lang="en-SG" b="1" kern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SG" dirty="0"/>
              <a:t>Character constants </a:t>
            </a:r>
            <a:r>
              <a:rPr lang="en-SG" dirty="0">
                <a:solidFill>
                  <a:schemeClr val="tx1"/>
                </a:solidFill>
              </a:rPr>
              <a:t>are written as symbols enclosed in single quotes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dirty="0"/>
              <a:t>Examples: </a:t>
            </a:r>
            <a:r>
              <a:rPr lang="en-SG" b="1" kern="1200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'G'</a:t>
            </a:r>
            <a:r>
              <a:rPr lang="en-SG" dirty="0" smtClean="0"/>
              <a:t>, </a:t>
            </a:r>
            <a:r>
              <a:rPr lang="en-SG" b="1" kern="1200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'8'</a:t>
            </a:r>
            <a:r>
              <a:rPr lang="en-SG" dirty="0"/>
              <a:t>, </a:t>
            </a:r>
            <a:r>
              <a:rPr lang="en-SG" b="1" kern="1200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'*'</a:t>
            </a:r>
            <a:r>
              <a:rPr lang="en-SG" dirty="0"/>
              <a:t>, </a:t>
            </a:r>
            <a:r>
              <a:rPr lang="en-SG" b="1" kern="1200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' '</a:t>
            </a:r>
            <a:r>
              <a:rPr lang="en-SG" dirty="0"/>
              <a:t>, </a:t>
            </a:r>
            <a:r>
              <a:rPr lang="en-SG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'\n</a:t>
            </a:r>
            <a:r>
              <a:rPr lang="en-SG" b="1" kern="12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SG" dirty="0" smtClean="0"/>
              <a:t>, </a:t>
            </a:r>
            <a:r>
              <a:rPr lang="en-SG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'\</a:t>
            </a:r>
            <a:r>
              <a:rPr lang="en-SG" b="1" kern="12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0'</a:t>
            </a:r>
            <a:endParaRPr lang="en-SG" b="1" kern="1200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dirty="0"/>
              <a:t>Recall: </a:t>
            </a:r>
            <a:r>
              <a:rPr lang="en-SG" dirty="0" smtClean="0">
                <a:solidFill>
                  <a:srgbClr val="9915FF"/>
                </a:solidFill>
              </a:rPr>
              <a:t>Week 8 Exercise 1 “Valid </a:t>
            </a:r>
            <a:r>
              <a:rPr lang="en-SG" dirty="0">
                <a:solidFill>
                  <a:srgbClr val="9915FF"/>
                </a:solidFill>
              </a:rPr>
              <a:t>P</a:t>
            </a:r>
            <a:r>
              <a:rPr lang="en-SG" dirty="0" smtClean="0">
                <a:solidFill>
                  <a:srgbClr val="9915FF"/>
                </a:solidFill>
              </a:rPr>
              <a:t>ath in Maze”</a:t>
            </a:r>
          </a:p>
          <a:p>
            <a:pPr>
              <a:spcBef>
                <a:spcPts val="1200"/>
              </a:spcBef>
            </a:pPr>
            <a:r>
              <a:rPr lang="en-SG" dirty="0">
                <a:solidFill>
                  <a:schemeClr val="tx1"/>
                </a:solidFill>
              </a:rPr>
              <a:t>Characters are stored in one byte, and are encoded as numbers using the </a:t>
            </a:r>
            <a:r>
              <a:rPr lang="en-SG" dirty="0"/>
              <a:t>ASCII</a:t>
            </a:r>
            <a:r>
              <a:rPr lang="en-SG" dirty="0">
                <a:solidFill>
                  <a:schemeClr val="tx1"/>
                </a:solidFill>
              </a:rPr>
              <a:t> scheme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i="1" dirty="0">
                <a:solidFill>
                  <a:srgbClr val="0000FF"/>
                </a:solidFill>
              </a:rPr>
              <a:t>ASCII</a:t>
            </a:r>
            <a:r>
              <a:rPr lang="en-SG" dirty="0"/>
              <a:t> (American Standard Code for Information Interchange), is one of the document coding schemes widely used today.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i="1" dirty="0">
                <a:solidFill>
                  <a:srgbClr val="0000FF"/>
                </a:solidFill>
              </a:rPr>
              <a:t>Unicode</a:t>
            </a:r>
            <a:r>
              <a:rPr lang="en-SG" dirty="0">
                <a:solidFill>
                  <a:srgbClr val="0000FF"/>
                </a:solidFill>
              </a:rPr>
              <a:t> </a:t>
            </a:r>
            <a:r>
              <a:rPr lang="en-SG" dirty="0"/>
              <a:t>is another commonly used standard for multi-language texts</a:t>
            </a:r>
            <a:r>
              <a:rPr lang="en-SG" dirty="0" smtClean="0"/>
              <a:t>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1. Characters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2151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5687" y="1208458"/>
            <a:ext cx="8414657" cy="5016758"/>
            <a:chOff x="492125" y="1211263"/>
            <a:chExt cx="8194675" cy="501675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2125" y="1211263"/>
              <a:ext cx="8194675" cy="501675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	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s1[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pineapples"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s2[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apple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*p;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"strcmp(s1,s2)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strcmp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(s1, s2));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//compare s1, s2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 =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strstr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(s1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s2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check the first appearance of s2 in s1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(p !=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(s1,s2) returns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p);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(s1,s2) returns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(s1,s2);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copy s2 to s1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"After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s1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s1);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90514" y="1211263"/>
              <a:ext cx="1792478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Week9_StringFunctions.c</a:t>
              </a:r>
              <a:endParaRPr lang="en-SG" sz="1100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11. </a:t>
            </a:r>
            <a:r>
              <a:rPr lang="en-GB" dirty="0">
                <a:cs typeface="Arial" charset="0"/>
              </a:rPr>
              <a:t>Demo </a:t>
            </a:r>
            <a:r>
              <a:rPr lang="en-GB" dirty="0" smtClean="0">
                <a:cs typeface="Arial" charset="0"/>
              </a:rPr>
              <a:t>#5: </a:t>
            </a:r>
            <a:r>
              <a:rPr lang="en-GB" dirty="0">
                <a:cs typeface="Arial" charset="0"/>
              </a:rPr>
              <a:t>String </a:t>
            </a:r>
            <a:r>
              <a:rPr lang="en-GB" dirty="0" smtClean="0">
                <a:cs typeface="Arial" charset="0"/>
              </a:rPr>
              <a:t>Functions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181193" y="5556469"/>
            <a:ext cx="3624943" cy="830997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 err="1" smtClean="0"/>
              <a:t>strcmp</a:t>
            </a:r>
            <a:r>
              <a:rPr lang="en-SG" dirty="0" smtClean="0"/>
              <a:t>(s1,s2</a:t>
            </a:r>
            <a:r>
              <a:rPr lang="en-SG" dirty="0"/>
              <a:t>) = 15</a:t>
            </a:r>
          </a:p>
          <a:p>
            <a:r>
              <a:rPr lang="en-SG" dirty="0" err="1"/>
              <a:t>strstr</a:t>
            </a:r>
            <a:r>
              <a:rPr lang="en-SG" dirty="0"/>
              <a:t>(s1,s2) returns apples</a:t>
            </a:r>
          </a:p>
          <a:p>
            <a:r>
              <a:rPr lang="en-SG" dirty="0"/>
              <a:t>After </a:t>
            </a:r>
            <a:r>
              <a:rPr lang="en-SG" dirty="0" err="1" smtClean="0"/>
              <a:t>strcpy</a:t>
            </a:r>
            <a:r>
              <a:rPr lang="en-SG" dirty="0" smtClean="0"/>
              <a:t>, </a:t>
            </a:r>
            <a:r>
              <a:rPr lang="en-SG" dirty="0"/>
              <a:t>s1 = 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41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5958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Write a program </a:t>
            </a:r>
            <a:r>
              <a:rPr lang="en-SG" dirty="0" smtClean="0"/>
              <a:t>Week9_CountThe.c </a:t>
            </a:r>
            <a:r>
              <a:rPr lang="en-SG" dirty="0">
                <a:solidFill>
                  <a:schemeClr val="tx1"/>
                </a:solidFill>
              </a:rPr>
              <a:t>to count the number of times “</a:t>
            </a:r>
            <a:r>
              <a:rPr lang="en-SG" i="1" dirty="0"/>
              <a:t>the</a:t>
            </a:r>
            <a:r>
              <a:rPr lang="en-SG" dirty="0">
                <a:solidFill>
                  <a:schemeClr val="tx1"/>
                </a:solidFill>
              </a:rPr>
              <a:t>” appears in user’s </a:t>
            </a:r>
            <a:r>
              <a:rPr lang="en-SG" dirty="0" smtClean="0">
                <a:solidFill>
                  <a:schemeClr val="tx1"/>
                </a:solidFill>
              </a:rPr>
              <a:t>input.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The program ends when the user enters an empty string.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You may assume that each string entered by the user contains at most </a:t>
            </a:r>
            <a:r>
              <a:rPr lang="en-SG" dirty="0" smtClean="0"/>
              <a:t>50 </a:t>
            </a:r>
            <a:r>
              <a:rPr lang="en-SG" dirty="0"/>
              <a:t>characters</a:t>
            </a:r>
            <a:r>
              <a:rPr lang="en-SG" dirty="0" smtClean="0"/>
              <a:t>.</a:t>
            </a:r>
          </a:p>
          <a:p>
            <a:r>
              <a:rPr lang="en-SG" dirty="0">
                <a:solidFill>
                  <a:schemeClr val="tx1"/>
                </a:solidFill>
              </a:rPr>
              <a:t>The entered string “</a:t>
            </a:r>
            <a:r>
              <a:rPr lang="en-SG" i="1" dirty="0"/>
              <a:t>the</a:t>
            </a:r>
            <a:r>
              <a:rPr lang="en-SG" dirty="0">
                <a:solidFill>
                  <a:schemeClr val="tx1"/>
                </a:solidFill>
              </a:rPr>
              <a:t>” may contain uppercase or lowercase </a:t>
            </a:r>
            <a:r>
              <a:rPr lang="en-SG" dirty="0" smtClean="0">
                <a:solidFill>
                  <a:schemeClr val="tx1"/>
                </a:solidFill>
              </a:rPr>
              <a:t>letters, </a:t>
            </a:r>
            <a:r>
              <a:rPr lang="en-SG" dirty="0">
                <a:solidFill>
                  <a:schemeClr val="tx1"/>
                </a:solidFill>
              </a:rPr>
              <a:t>or may be part of a longer word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endParaRPr lang="en-SG" dirty="0" smtClean="0">
              <a:solidFill>
                <a:srgbClr val="C00000"/>
              </a:solidFill>
            </a:endParaRPr>
          </a:p>
          <a:p>
            <a:endParaRPr lang="en-SG" dirty="0">
              <a:solidFill>
                <a:srgbClr val="C00000"/>
              </a:solidFill>
            </a:endParaRPr>
          </a:p>
          <a:p>
            <a:endParaRPr lang="en-SG" dirty="0" smtClean="0">
              <a:solidFill>
                <a:srgbClr val="C00000"/>
              </a:solidFill>
            </a:endParaRPr>
          </a:p>
          <a:p>
            <a:endParaRPr lang="en-SG" dirty="0">
              <a:solidFill>
                <a:srgbClr val="C00000"/>
              </a:solidFill>
            </a:endParaRPr>
          </a:p>
          <a:p>
            <a:r>
              <a:rPr lang="en-SG" dirty="0" smtClean="0">
                <a:solidFill>
                  <a:srgbClr val="C00000"/>
                </a:solidFill>
              </a:rPr>
              <a:t>This </a:t>
            </a:r>
            <a:r>
              <a:rPr lang="en-SG" dirty="0">
                <a:solidFill>
                  <a:srgbClr val="C00000"/>
                </a:solidFill>
              </a:rPr>
              <a:t>is your take-home exercise.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12. </a:t>
            </a:r>
            <a:r>
              <a:rPr lang="en-GB" smtClean="0">
                <a:cs typeface="Arial" charset="0"/>
              </a:rPr>
              <a:t>Ex #3 </a:t>
            </a:r>
            <a:r>
              <a:rPr lang="en-GB" dirty="0">
                <a:cs typeface="Arial" charset="0"/>
              </a:rPr>
              <a:t>(take-home): Counting “</a:t>
            </a:r>
            <a:r>
              <a:rPr lang="en-GB" i="1" dirty="0">
                <a:cs typeface="Arial" charset="0"/>
              </a:rPr>
              <a:t>the</a:t>
            </a:r>
            <a:r>
              <a:rPr lang="en-GB" dirty="0" smtClean="0">
                <a:cs typeface="Arial" charset="0"/>
              </a:rPr>
              <a:t>” 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5354" y="4128568"/>
            <a:ext cx="8198776" cy="156966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dk1"/>
                </a:solidFill>
              </a:rPr>
              <a:t>Enter strings, each with &lt;=50 char, </a:t>
            </a:r>
            <a:r>
              <a:rPr lang="en-US" dirty="0" smtClean="0">
                <a:solidFill>
                  <a:schemeClr val="dk1"/>
                </a:solidFill>
              </a:rPr>
              <a:t>and </a:t>
            </a:r>
            <a:r>
              <a:rPr lang="en-US" dirty="0">
                <a:solidFill>
                  <a:schemeClr val="dk1"/>
                </a:solidFill>
              </a:rPr>
              <a:t>end with an empty string.</a:t>
            </a:r>
          </a:p>
          <a:p>
            <a:pPr>
              <a:defRPr/>
            </a:pPr>
            <a:r>
              <a:rPr lang="en-US" dirty="0">
                <a:solidFill>
                  <a:srgbClr val="CC6600"/>
                </a:solidFill>
              </a:rPr>
              <a:t>The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CC6600"/>
                </a:solidFill>
              </a:rPr>
              <a:t>the</a:t>
            </a:r>
            <a:r>
              <a:rPr lang="en-US" dirty="0">
                <a:solidFill>
                  <a:srgbClr val="0000FF"/>
                </a:solidFill>
              </a:rPr>
              <a:t>me is white,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Which is </a:t>
            </a:r>
            <a:r>
              <a:rPr lang="en-US" dirty="0" err="1">
                <a:solidFill>
                  <a:srgbClr val="0000FF"/>
                </a:solidFill>
              </a:rPr>
              <a:t>Mr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CC6600"/>
                </a:solidFill>
              </a:rPr>
              <a:t>The</a:t>
            </a:r>
            <a:r>
              <a:rPr lang="en-US" dirty="0" err="1" smtClean="0">
                <a:solidFill>
                  <a:srgbClr val="0000FF"/>
                </a:solidFill>
              </a:rPr>
              <a:t>ng's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favourite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But </a:t>
            </a:r>
            <a:r>
              <a:rPr lang="en-US" dirty="0">
                <a:solidFill>
                  <a:srgbClr val="CC6600"/>
                </a:solidFill>
              </a:rPr>
              <a:t>the</a:t>
            </a:r>
            <a:r>
              <a:rPr lang="en-US" dirty="0">
                <a:solidFill>
                  <a:srgbClr val="0000FF"/>
                </a:solidFill>
              </a:rPr>
              <a:t>n, Ca</a:t>
            </a:r>
            <a:r>
              <a:rPr lang="en-US" dirty="0">
                <a:solidFill>
                  <a:srgbClr val="CC6600"/>
                </a:solidFill>
              </a:rPr>
              <a:t>the</a:t>
            </a:r>
            <a:r>
              <a:rPr lang="en-US" dirty="0">
                <a:solidFill>
                  <a:srgbClr val="0000FF"/>
                </a:solidFill>
              </a:rPr>
              <a:t>rine prefers green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Number </a:t>
            </a:r>
            <a:r>
              <a:rPr lang="en-US" dirty="0"/>
              <a:t>of times "the" appears: 5 </a:t>
            </a:r>
          </a:p>
        </p:txBody>
      </p:sp>
    </p:spTree>
    <p:extLst>
      <p:ext uri="{BB962C8B-B14F-4D97-AF65-F5344CB8AC3E}">
        <p14:creationId xmlns:p14="http://schemas.microsoft.com/office/powerpoint/2010/main" val="1309225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angma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6086" y="3014506"/>
            <a:ext cx="4620145" cy="355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13. </a:t>
            </a:r>
            <a:r>
              <a:rPr lang="en-GB" dirty="0">
                <a:cs typeface="Arial" charset="0"/>
              </a:rPr>
              <a:t>Demo </a:t>
            </a:r>
            <a:r>
              <a:rPr lang="en-GB" dirty="0" smtClean="0">
                <a:cs typeface="Arial" charset="0"/>
              </a:rPr>
              <a:t>#6: </a:t>
            </a:r>
            <a:r>
              <a:rPr lang="en-GB" dirty="0">
                <a:cs typeface="Arial" charset="0"/>
              </a:rPr>
              <a:t>Hangman Game v</a:t>
            </a:r>
            <a:r>
              <a:rPr lang="en-GB" dirty="0" smtClean="0">
                <a:cs typeface="Arial" charset="0"/>
              </a:rPr>
              <a:t>1 </a:t>
            </a:r>
            <a:r>
              <a:rPr lang="en-GB" dirty="0">
                <a:cs typeface="Arial" charset="0"/>
              </a:rPr>
              <a:t>(</a:t>
            </a:r>
            <a:r>
              <a:rPr lang="en-GB" dirty="0" smtClean="0">
                <a:cs typeface="Arial" charset="0"/>
              </a:rPr>
              <a:t>1/6)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43527"/>
          </a:xfrm>
        </p:spPr>
        <p:txBody>
          <a:bodyPr>
            <a:spAutoFit/>
          </a:bodyPr>
          <a:lstStyle/>
          <a:p>
            <a:r>
              <a:rPr lang="en-US" dirty="0"/>
              <a:t>Hangman game </a:t>
            </a:r>
            <a:r>
              <a:rPr lang="en-US" dirty="0">
                <a:solidFill>
                  <a:schemeClr val="tx1"/>
                </a:solidFill>
              </a:rPr>
              <a:t>– Player tries to guess a word by filling in the blanks. Each incorrect guess brings the player closer to being “hanged”.</a:t>
            </a:r>
          </a:p>
          <a:p>
            <a:r>
              <a:rPr lang="en-US" dirty="0"/>
              <a:t>Let’s play! </a:t>
            </a:r>
            <a:r>
              <a:rPr lang="en-US" dirty="0">
                <a:hlinkClick r:id="rId4"/>
              </a:rPr>
              <a:t>http://www.hangman.no</a:t>
            </a:r>
            <a:r>
              <a:rPr lang="en-US" dirty="0" smtClean="0">
                <a:hlinkClick r:id="rId4"/>
              </a:rPr>
              <a:t>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8355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Write a program </a:t>
            </a:r>
            <a:r>
              <a:rPr lang="en-US" sz="2800" dirty="0" smtClean="0"/>
              <a:t>Week9_Hangman_ver1.c </a:t>
            </a:r>
            <a:r>
              <a:rPr lang="en-US" sz="2800" dirty="0">
                <a:solidFill>
                  <a:schemeClr val="tx1"/>
                </a:solidFill>
              </a:rPr>
              <a:t>to simulate this game.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Assume that a player is given 5 lives.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Each incorrect guess will reduce the number of lives by 1. 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Each correct guess will display the letter in the word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SG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13. Demo </a:t>
            </a:r>
            <a:r>
              <a:rPr lang="en-GB" dirty="0" smtClean="0">
                <a:cs typeface="Arial" charset="0"/>
              </a:rPr>
              <a:t>#6: </a:t>
            </a:r>
            <a:r>
              <a:rPr lang="en-GB" dirty="0">
                <a:cs typeface="Arial" charset="0"/>
              </a:rPr>
              <a:t>Hangman Game v</a:t>
            </a:r>
            <a:r>
              <a:rPr lang="en-GB" dirty="0" smtClean="0">
                <a:cs typeface="Arial" charset="0"/>
              </a:rPr>
              <a:t>1 </a:t>
            </a:r>
            <a:r>
              <a:rPr lang="en-GB" dirty="0">
                <a:cs typeface="Arial" charset="0"/>
              </a:rPr>
              <a:t>(2/6)</a:t>
            </a:r>
            <a:endParaRPr lang="en-SG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5740" y="1766887"/>
            <a:ext cx="4480714" cy="418576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400" dirty="0"/>
              <a:t>Number of lives: </a:t>
            </a:r>
            <a:r>
              <a:rPr lang="en-US" sz="1400" dirty="0" smtClean="0"/>
              <a:t>5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Guess a letter in the word _ _ _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h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400" dirty="0"/>
              <a:t>Number of lives: </a:t>
            </a:r>
            <a:r>
              <a:rPr lang="en-US" sz="1400" dirty="0" smtClean="0"/>
              <a:t>4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Guess a letter in the word _ _ _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p</a:t>
            </a:r>
          </a:p>
          <a:p>
            <a:pPr>
              <a:defRPr/>
            </a:pPr>
            <a:r>
              <a:rPr lang="en-US" sz="1400" dirty="0"/>
              <a:t>Number of lives: 4</a:t>
            </a:r>
          </a:p>
          <a:p>
            <a:pPr>
              <a:defRPr/>
            </a:pPr>
            <a:r>
              <a:rPr lang="en-US" sz="1400" dirty="0"/>
              <a:t>Guess a letter in the word _ p </a:t>
            </a:r>
            <a:r>
              <a:rPr lang="en-US" sz="1400" dirty="0" err="1"/>
              <a:t>p</a:t>
            </a:r>
            <a:r>
              <a:rPr lang="en-US" sz="1400" dirty="0"/>
              <a:t>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b</a:t>
            </a:r>
          </a:p>
          <a:p>
            <a:pPr>
              <a:defRPr/>
            </a:pPr>
            <a:r>
              <a:rPr lang="en-US" sz="1400" dirty="0"/>
              <a:t>Number of lives: 3</a:t>
            </a:r>
          </a:p>
          <a:p>
            <a:pPr>
              <a:defRPr/>
            </a:pPr>
            <a:r>
              <a:rPr lang="en-US" sz="1400" dirty="0"/>
              <a:t>Guess a letter in the word _ p </a:t>
            </a:r>
            <a:r>
              <a:rPr lang="en-US" sz="1400" dirty="0" err="1"/>
              <a:t>p</a:t>
            </a:r>
            <a:r>
              <a:rPr lang="en-US" sz="1400" dirty="0"/>
              <a:t>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m</a:t>
            </a:r>
          </a:p>
          <a:p>
            <a:pPr>
              <a:defRPr/>
            </a:pPr>
            <a:r>
              <a:rPr lang="en-US" sz="1400" dirty="0"/>
              <a:t>Number of lives: 2</a:t>
            </a:r>
          </a:p>
          <a:p>
            <a:pPr>
              <a:defRPr/>
            </a:pPr>
            <a:r>
              <a:rPr lang="en-US" sz="1400" dirty="0"/>
              <a:t>Guess a letter in the word _ p </a:t>
            </a:r>
            <a:r>
              <a:rPr lang="en-US" sz="1400" dirty="0" err="1"/>
              <a:t>p</a:t>
            </a:r>
            <a:r>
              <a:rPr lang="en-US" sz="1400" dirty="0"/>
              <a:t>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x</a:t>
            </a:r>
          </a:p>
          <a:p>
            <a:pPr>
              <a:defRPr/>
            </a:pPr>
            <a:r>
              <a:rPr lang="en-US" sz="1400" dirty="0"/>
              <a:t>Number of lives: 1</a:t>
            </a:r>
          </a:p>
          <a:p>
            <a:pPr>
              <a:defRPr/>
            </a:pPr>
            <a:r>
              <a:rPr lang="en-US" sz="1400" dirty="0"/>
              <a:t>Guess a letter in the word _ p </a:t>
            </a:r>
            <a:r>
              <a:rPr lang="en-US" sz="1400" dirty="0" err="1"/>
              <a:t>p</a:t>
            </a:r>
            <a:r>
              <a:rPr lang="en-US" sz="1400" dirty="0"/>
              <a:t> _ _</a:t>
            </a:r>
          </a:p>
          <a:p>
            <a:pPr>
              <a:defRPr/>
            </a:pPr>
            <a:r>
              <a:rPr lang="en-US" sz="1400" dirty="0" err="1">
                <a:solidFill>
                  <a:srgbClr val="0000FF"/>
                </a:solidFill>
              </a:rPr>
              <a:t>i</a:t>
            </a:r>
            <a:endParaRPr lang="en-US" sz="14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1400" dirty="0"/>
              <a:t>Sorry, you’re hanged! The word is apple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766763" y="1606550"/>
            <a:ext cx="77724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22471" y="1357313"/>
            <a:ext cx="4051109" cy="4155299"/>
            <a:chOff x="4722471" y="1357313"/>
            <a:chExt cx="4051109" cy="4155299"/>
          </a:xfrm>
        </p:grpSpPr>
        <p:sp>
          <p:nvSpPr>
            <p:cNvPr id="14" name="TextBox 13"/>
            <p:cNvSpPr txBox="1"/>
            <p:nvPr/>
          </p:nvSpPr>
          <p:spPr>
            <a:xfrm>
              <a:off x="4722471" y="1973182"/>
              <a:ext cx="4051109" cy="3539430"/>
            </a:xfrm>
            <a:prstGeom prst="rect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9933FF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pPr>
                <a:defRPr/>
              </a:pPr>
              <a:r>
                <a:rPr lang="en-US" sz="1400" dirty="0"/>
                <a:t>Number of lives: </a:t>
              </a:r>
              <a:r>
                <a:rPr lang="en-US" sz="1400" dirty="0" smtClean="0"/>
                <a:t>5</a:t>
              </a:r>
              <a:endParaRPr lang="en-US" sz="1400" dirty="0"/>
            </a:p>
            <a:p>
              <a:pPr>
                <a:defRPr/>
              </a:pPr>
              <a:r>
                <a:rPr lang="en-US" sz="1400" dirty="0"/>
                <a:t>Guess a letter in the word _ _ _ _ _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p</a:t>
              </a:r>
            </a:p>
            <a:p>
              <a:pPr>
                <a:defRPr/>
              </a:pPr>
              <a:r>
                <a:rPr lang="en-US" sz="1400" dirty="0"/>
                <a:t>Number of lives: </a:t>
              </a:r>
              <a:r>
                <a:rPr lang="en-US" sz="1400" dirty="0" smtClean="0"/>
                <a:t>5</a:t>
              </a:r>
              <a:endParaRPr lang="en-US" sz="1400" dirty="0"/>
            </a:p>
            <a:p>
              <a:pPr>
                <a:defRPr/>
              </a:pPr>
              <a:r>
                <a:rPr lang="en-US" sz="1400" dirty="0"/>
                <a:t>Guess a letter in the word _ p </a:t>
              </a:r>
              <a:r>
                <a:rPr lang="en-US" sz="1400" dirty="0" err="1"/>
                <a:t>p</a:t>
              </a:r>
              <a:r>
                <a:rPr lang="en-US" sz="1400" dirty="0"/>
                <a:t> _ _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e</a:t>
              </a:r>
            </a:p>
            <a:p>
              <a:pPr>
                <a:defRPr/>
              </a:pPr>
              <a:r>
                <a:rPr lang="en-US" sz="1400" dirty="0"/>
                <a:t>Number of lives: </a:t>
              </a:r>
              <a:r>
                <a:rPr lang="en-US" sz="1400" dirty="0" smtClean="0"/>
                <a:t>5</a:t>
              </a:r>
              <a:endParaRPr lang="en-US" sz="1400" dirty="0"/>
            </a:p>
            <a:p>
              <a:pPr>
                <a:defRPr/>
              </a:pPr>
              <a:r>
                <a:rPr lang="en-US" sz="1400" dirty="0"/>
                <a:t>Guess a letter in the word _ p </a:t>
              </a:r>
              <a:r>
                <a:rPr lang="en-US" sz="1400" dirty="0" err="1"/>
                <a:t>p</a:t>
              </a:r>
              <a:r>
                <a:rPr lang="en-US" sz="1400" dirty="0"/>
                <a:t> _ e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o</a:t>
              </a:r>
            </a:p>
            <a:p>
              <a:pPr>
                <a:defRPr/>
              </a:pPr>
              <a:r>
                <a:rPr lang="en-US" sz="1400" dirty="0"/>
                <a:t>Number of lives: 4</a:t>
              </a:r>
            </a:p>
            <a:p>
              <a:pPr>
                <a:defRPr/>
              </a:pPr>
              <a:r>
                <a:rPr lang="en-US" sz="1400" dirty="0"/>
                <a:t>Guess a letter in the word _ p </a:t>
              </a:r>
              <a:r>
                <a:rPr lang="en-US" sz="1400" dirty="0" err="1"/>
                <a:t>p</a:t>
              </a:r>
              <a:r>
                <a:rPr lang="en-US" sz="1400" dirty="0"/>
                <a:t> _ e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a</a:t>
              </a:r>
            </a:p>
            <a:p>
              <a:pPr>
                <a:defRPr/>
              </a:pPr>
              <a:r>
                <a:rPr lang="en-US" sz="1400" dirty="0"/>
                <a:t>Number of lives: </a:t>
              </a:r>
              <a:r>
                <a:rPr lang="en-US" sz="1400" dirty="0" smtClean="0"/>
                <a:t>4</a:t>
              </a:r>
              <a:endParaRPr lang="en-US" sz="1400" dirty="0"/>
            </a:p>
            <a:p>
              <a:pPr>
                <a:defRPr/>
              </a:pPr>
              <a:r>
                <a:rPr lang="en-US" sz="1400" dirty="0"/>
                <a:t>Guess a letter in the word a p </a:t>
              </a:r>
              <a:r>
                <a:rPr lang="en-US" sz="1400" dirty="0" err="1"/>
                <a:t>p</a:t>
              </a:r>
              <a:r>
                <a:rPr lang="en-US" sz="1400" dirty="0"/>
                <a:t> _ e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l</a:t>
              </a:r>
            </a:p>
            <a:p>
              <a:pPr>
                <a:defRPr/>
              </a:pPr>
              <a:r>
                <a:rPr lang="en-US" sz="1400" dirty="0"/>
                <a:t>Congratulations! The word is apple.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404112" y="1357313"/>
              <a:ext cx="22685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en-US" sz="2000" dirty="0"/>
                <a:t>Sample run #2: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13. Demo </a:t>
            </a:r>
            <a:r>
              <a:rPr lang="en-GB" dirty="0" smtClean="0">
                <a:cs typeface="Arial" charset="0"/>
              </a:rPr>
              <a:t>#6: </a:t>
            </a:r>
            <a:r>
              <a:rPr lang="en-GB" dirty="0">
                <a:cs typeface="Arial" charset="0"/>
              </a:rPr>
              <a:t>Hangman Game v</a:t>
            </a:r>
            <a:r>
              <a:rPr lang="en-GB" dirty="0" smtClean="0">
                <a:cs typeface="Arial" charset="0"/>
              </a:rPr>
              <a:t>1 </a:t>
            </a:r>
            <a:r>
              <a:rPr lang="en-GB" dirty="0">
                <a:cs typeface="Arial" charset="0"/>
              </a:rPr>
              <a:t>(3/6)</a:t>
            </a:r>
            <a:endParaRPr lang="en-SG" dirty="0">
              <a:cs typeface="Arial" charset="0"/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1054400" y="1354845"/>
            <a:ext cx="2268570" cy="400110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Sample run </a:t>
            </a:r>
            <a:r>
              <a:rPr lang="en-US" sz="2000" dirty="0" smtClean="0">
                <a:solidFill>
                  <a:schemeClr val="tx1"/>
                </a:solidFill>
              </a:rPr>
              <a:t>#1: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00" y="1414462"/>
            <a:ext cx="7805195" cy="4524315"/>
            <a:chOff x="609600" y="1414462"/>
            <a:chExt cx="7805195" cy="452431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09600" y="1414462"/>
              <a:ext cx="7805195" cy="452431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// for string function 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</a:rPr>
                <a:t>strlen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() </a:t>
              </a:r>
              <a:endPara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</a:rPr>
                <a:t>has_letter</a:t>
              </a:r>
              <a:r>
                <a:rPr lang="en-US" b="1" dirty="0">
                  <a:latin typeface="Courier New" pitchFamily="49" charset="0"/>
                </a:rPr>
                <a:t>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</a:rPr>
                <a:t> [], char);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b="1" dirty="0">
                <a:latin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char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input;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word[]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"apple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</a:rPr>
                <a:t>; 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// to guess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 smtClean="0">
                  <a:latin typeface="Courier New" pitchFamily="49" charset="0"/>
                </a:rPr>
                <a:t> show[] </a:t>
              </a:r>
              <a:r>
                <a:rPr lang="en-US" b="1" dirty="0">
                  <a:latin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"_____"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live panel show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to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user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, count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</a:rPr>
                <a:t>num_lives</a:t>
              </a:r>
              <a:r>
                <a:rPr lang="en-US" b="1" dirty="0">
                  <a:latin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length = </a:t>
              </a:r>
              <a:r>
                <a:rPr lang="en-US" b="1" dirty="0" err="1">
                  <a:latin typeface="Courier New" pitchFamily="49" charset="0"/>
                </a:rPr>
                <a:t>strlen</a:t>
              </a:r>
              <a:r>
                <a:rPr lang="en-US" b="1" dirty="0">
                  <a:latin typeface="Courier New" pitchFamily="49" charset="0"/>
                </a:rPr>
                <a:t>(word);</a:t>
              </a:r>
            </a:p>
            <a:p>
              <a:pPr marL="342900" indent="-342900">
                <a:defRPr/>
              </a:pPr>
              <a:endParaRPr lang="en-US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  //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to be continued next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page</a:t>
              </a:r>
            </a:p>
            <a:p>
              <a:pPr marL="342900" indent="-342900">
                <a:defRPr/>
              </a:pPr>
              <a:r>
                <a:rPr lang="en-US" dirty="0" smtClean="0">
                  <a:latin typeface="Courier New" pitchFamily="49" charset="0"/>
                </a:rPr>
                <a:t>    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32929" y="1414463"/>
              <a:ext cx="1776448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Week9_Hangman_ver1.c</a:t>
              </a:r>
              <a:endParaRPr lang="en-SG" sz="1100" dirty="0"/>
            </a:p>
          </p:txBody>
        </p:sp>
      </p:grp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13. Demo #6: Hangman Game v1 (4/6)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/>
          <a:p>
            <a:r>
              <a:rPr lang="en-GB" sz="3600" dirty="0" smtClean="0">
                <a:cs typeface="Arial" charset="0"/>
              </a:rPr>
              <a:t>2.7 </a:t>
            </a:r>
            <a:r>
              <a:rPr lang="en-GB" sz="3600" dirty="0">
                <a:cs typeface="Arial" charset="0"/>
              </a:rPr>
              <a:t>Demo #6: Hangman Game Ver1 </a:t>
            </a:r>
            <a:r>
              <a:rPr lang="en-GB" sz="3600" dirty="0" smtClean="0">
                <a:cs typeface="Arial" charset="0"/>
              </a:rPr>
              <a:t>(5/6)</a:t>
            </a:r>
            <a:endParaRPr lang="en-SG" sz="3600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2" y="473613"/>
            <a:ext cx="8153400" cy="624786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"Number of lives: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"Guess a letter in the word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puts(show);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// print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out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"_____" in the first round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%c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&amp;input</a:t>
            </a:r>
            <a:r>
              <a:rPr lang="en-US" sz="1600" b="1" dirty="0" smtClean="0">
                <a:latin typeface="Courier New" pitchFamily="49" charset="0"/>
              </a:rPr>
              <a:t>);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get rid of whitespace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if</a:t>
            </a:r>
            <a:r>
              <a:rPr lang="en-US" sz="1600" b="1" dirty="0" smtClean="0">
                <a:latin typeface="Courier New" pitchFamily="49" charset="0"/>
              </a:rPr>
              <a:t> ( </a:t>
            </a:r>
            <a:r>
              <a:rPr lang="en-US" sz="1600" b="1" dirty="0" err="1" smtClean="0">
                <a:latin typeface="Courier New" pitchFamily="49" charset="0"/>
              </a:rPr>
              <a:t>has_letter</a:t>
            </a:r>
            <a:r>
              <a:rPr lang="en-US" sz="1600" b="1" dirty="0" smtClean="0">
                <a:latin typeface="Courier New" pitchFamily="49" charset="0"/>
              </a:rPr>
              <a:t>(word</a:t>
            </a:r>
            <a:r>
              <a:rPr lang="en-US" sz="1600" b="1" dirty="0">
                <a:latin typeface="Courier New" pitchFamily="49" charset="0"/>
              </a:rPr>
              <a:t>, input</a:t>
            </a:r>
            <a:r>
              <a:rPr lang="en-US" sz="1600" b="1" dirty="0" smtClean="0">
                <a:latin typeface="Courier New" pitchFamily="49" charset="0"/>
              </a:rPr>
              <a:t>) ) {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function on next page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&lt;length;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show the correctly guessed letter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 (</a:t>
            </a:r>
            <a:r>
              <a:rPr lang="en-US" sz="1600" b="1" dirty="0">
                <a:latin typeface="Courier New" pitchFamily="49" charset="0"/>
              </a:rPr>
              <a:t>input == word[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]) &amp;&amp; </a:t>
            </a:r>
            <a:r>
              <a:rPr lang="en-US" sz="1600" b="1" dirty="0" smtClean="0">
                <a:latin typeface="Courier New" pitchFamily="49" charset="0"/>
              </a:rPr>
              <a:t>(show[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'_'</a:t>
            </a:r>
            <a:r>
              <a:rPr lang="en-US" sz="1600" b="1" dirty="0" smtClean="0">
                <a:latin typeface="Courier New" pitchFamily="49" charset="0"/>
              </a:rPr>
              <a:t>) )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show[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 input;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count++;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one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more letter revealed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num_lives</a:t>
            </a:r>
            <a:r>
              <a:rPr lang="en-US" sz="1600" b="1" dirty="0" smtClean="0">
                <a:latin typeface="Courier New" pitchFamily="49" charset="0"/>
              </a:rPr>
              <a:t>--;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decrease number of lives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( 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&gt;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) &amp;&amp; (count != length</a:t>
            </a:r>
            <a:r>
              <a:rPr lang="en-US" sz="1600" b="1" dirty="0" smtClean="0">
                <a:latin typeface="Courier New" pitchFamily="49" charset="0"/>
              </a:rPr>
              <a:t>) );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"Sorry, you're hanged! The word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word);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"Congratulations! The word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word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14350" y="1433352"/>
            <a:ext cx="7634227" cy="424731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to continue previous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page</a:t>
            </a:r>
          </a:p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// Check whether word contains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input character</a:t>
            </a:r>
            <a:endParaRPr lang="en-US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has_letter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</a:rPr>
              <a:t> word[],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input)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j;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length =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b="1" dirty="0">
                <a:latin typeface="Courier New" pitchFamily="49" charset="0"/>
              </a:rPr>
              <a:t>(word);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(j=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; j&lt;length; j++)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</a:rPr>
              <a:t> (input </a:t>
            </a:r>
            <a:r>
              <a:rPr lang="en-US" b="1" dirty="0">
                <a:latin typeface="Courier New" pitchFamily="49" charset="0"/>
              </a:rPr>
              <a:t>== word[j])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</a:rPr>
              <a:t>; 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// input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appears in word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}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;  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input does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not occur in word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13. Demo #6: Hangman Game v1 (6/6)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3684" y="1123247"/>
            <a:ext cx="8263801" cy="5254761"/>
            <a:chOff x="158750" y="1092425"/>
            <a:chExt cx="8263801" cy="525476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8750" y="1099596"/>
              <a:ext cx="8263801" cy="52475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5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5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sz="1500" b="1" dirty="0" smtClean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500" b="1" dirty="0" smtClean="0">
                  <a:latin typeface="Courier New" pitchFamily="49" charset="0"/>
                </a:rPr>
                <a:t> main(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500" b="1" dirty="0" smtClean="0">
                  <a:latin typeface="Courier New" pitchFamily="49" charset="0"/>
                </a:rPr>
                <a:t>)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smtClean="0">
                  <a:latin typeface="Courier New" pitchFamily="49" charset="0"/>
                </a:rPr>
                <a:t>{</a:t>
              </a: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500" b="1" dirty="0" smtClean="0">
                  <a:latin typeface="Courier New" pitchFamily="49" charset="0"/>
                </a:rPr>
                <a:t> name[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r>
                <a:rPr lang="en-US" sz="1500" b="1" dirty="0" smtClean="0">
                  <a:latin typeface="Courier New" pitchFamily="49" charset="0"/>
                </a:rPr>
                <a:t>] </a:t>
              </a:r>
              <a:r>
                <a:rPr lang="en-US" sz="1500" b="1" dirty="0">
                  <a:latin typeface="Courier New" pitchFamily="49" charset="0"/>
                </a:rPr>
                <a:t>=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"Chan Tan"</a:t>
              </a:r>
              <a:r>
                <a:rPr lang="en-US" sz="1500" b="1" dirty="0">
                  <a:latin typeface="Courier New" pitchFamily="49" charset="0"/>
                </a:rPr>
                <a:t>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char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>
                  <a:latin typeface="Courier New" pitchFamily="49" charset="0"/>
                </a:rPr>
                <a:t>*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"Chan Tan"</a:t>
              </a:r>
              <a:r>
                <a:rPr lang="en-US" sz="1500" b="1" dirty="0">
                  <a:latin typeface="Courier New" pitchFamily="49" charset="0"/>
                </a:rPr>
                <a:t>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								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"name =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namePtr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"Address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of 1st array 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element for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 =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%p\n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"Address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of 1st array element for 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namePtr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%p\n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2000" b="1" dirty="0" err="1">
                  <a:solidFill>
                    <a:srgbClr val="CC6600"/>
                  </a:solidFill>
                  <a:latin typeface="Courier New" pitchFamily="49" charset="0"/>
                </a:rPr>
                <a:t>strcpy</a:t>
              </a:r>
              <a:r>
                <a:rPr lang="en-US" sz="1500" b="1" dirty="0" smtClean="0">
                  <a:latin typeface="Courier New" pitchFamily="49" charset="0"/>
                </a:rPr>
                <a:t>(name</a:t>
              </a:r>
              <a:r>
                <a:rPr lang="en-US" sz="1500" b="1" dirty="0">
                  <a:latin typeface="Courier New" pitchFamily="49" charset="0"/>
                </a:rPr>
                <a:t>,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"Lee Hsu"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namePtr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>
                  <a:latin typeface="Courier New" pitchFamily="49" charset="0"/>
                </a:rPr>
                <a:t>= </a:t>
              </a:r>
              <a:r>
                <a:rPr lang="en-US" sz="1500" b="1" dirty="0" smtClean="0">
                  <a:latin typeface="Courier New" pitchFamily="49" charset="0"/>
                </a:rPr>
                <a:t>     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Lee Hsu"</a:t>
              </a:r>
              <a:r>
                <a:rPr lang="en-US" sz="1500" b="1" dirty="0">
                  <a:latin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"name =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namePtr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"Address of 1st array element for name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%p\n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"Address of 1st array element for 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namePtr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%p\n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500" b="1" dirty="0" smtClean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smtClean="0">
                  <a:latin typeface="Courier New" pitchFamily="49" charset="0"/>
                </a:rPr>
                <a:t>  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500" b="1" dirty="0" smtClean="0">
                  <a:latin typeface="Courier New" pitchFamily="49" charset="0"/>
                </a:rPr>
                <a:t>;</a:t>
              </a: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smtClean="0">
                  <a:latin typeface="Courier New" pitchFamily="49" charset="0"/>
                </a:rPr>
                <a:t>}</a:t>
              </a:r>
              <a:endParaRPr lang="en-US" sz="15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91066" y="1092425"/>
              <a:ext cx="1627369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Week9_StringPointer.c</a:t>
              </a:r>
              <a:endParaRPr lang="en-SG" sz="1100" dirty="0"/>
            </a:p>
          </p:txBody>
        </p:sp>
      </p:grpSp>
      <p:sp>
        <p:nvSpPr>
          <p:cNvPr id="8" name="Line Callout 2 (Border and Accent Bar) 7"/>
          <p:cNvSpPr>
            <a:spLocks/>
          </p:cNvSpPr>
          <p:nvPr/>
        </p:nvSpPr>
        <p:spPr bwMode="auto">
          <a:xfrm>
            <a:off x="4376851" y="1550790"/>
            <a:ext cx="4633588" cy="1323439"/>
          </a:xfrm>
          <a:prstGeom prst="accentBorderCallout2">
            <a:avLst>
              <a:gd name="adj1" fmla="val 36032"/>
              <a:gd name="adj2" fmla="val -2181"/>
              <a:gd name="adj3" fmla="val 36402"/>
              <a:gd name="adj4" fmla="val -6768"/>
              <a:gd name="adj5" fmla="val 46401"/>
              <a:gd name="adj6" fmla="val -11748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is a character array of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12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elements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namePtr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is a pointer to a character. 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Difference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is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sets aside space for 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12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characters, but </a:t>
            </a:r>
            <a:r>
              <a:rPr lang="en-US" sz="16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namePtr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is a char pointer variable that is initialized to point to a string constant of </a:t>
            </a:r>
            <a:r>
              <a:rPr lang="en-US" sz="1600" u="sng" dirty="0">
                <a:latin typeface="Calibri" pitchFamily="34" charset="0"/>
                <a:cs typeface="Calibri" pitchFamily="34" charset="0"/>
              </a:rPr>
              <a:t>9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characters.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Callout 2 (Border and Accent Bar) 10"/>
          <p:cNvSpPr>
            <a:spLocks/>
          </p:cNvSpPr>
          <p:nvPr/>
        </p:nvSpPr>
        <p:spPr bwMode="auto">
          <a:xfrm>
            <a:off x="4344951" y="3948450"/>
            <a:ext cx="4266519" cy="584775"/>
          </a:xfrm>
          <a:prstGeom prst="accentBorderCallout2">
            <a:avLst>
              <a:gd name="adj1" fmla="val 17023"/>
              <a:gd name="adj2" fmla="val -1792"/>
              <a:gd name="adj3" fmla="val 18987"/>
              <a:gd name="adj4" fmla="val -7327"/>
              <a:gd name="adj5" fmla="val 42396"/>
              <a:gd name="adj6" fmla="val -17275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updated using </a:t>
            </a:r>
            <a:r>
              <a:rPr lang="en-US" sz="16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strcpy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namePtr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point to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another string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constant using =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Callout 2 (Border and Accent Bar) 10"/>
          <p:cNvSpPr>
            <a:spLocks/>
          </p:cNvSpPr>
          <p:nvPr/>
        </p:nvSpPr>
        <p:spPr bwMode="auto">
          <a:xfrm>
            <a:off x="4232950" y="5679146"/>
            <a:ext cx="4613338" cy="584775"/>
          </a:xfrm>
          <a:prstGeom prst="accentBorderCallout2">
            <a:avLst>
              <a:gd name="adj1" fmla="val 13792"/>
              <a:gd name="adj2" fmla="val -1958"/>
              <a:gd name="adj3" fmla="val 13792"/>
              <a:gd name="adj4" fmla="val -10116"/>
              <a:gd name="adj5" fmla="val -2441"/>
              <a:gd name="adj6" fmla="val -24896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Address of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array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remains the same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namePtr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points to another string of different address 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3233" y="2124807"/>
            <a:ext cx="247426" cy="402256"/>
            <a:chOff x="333487" y="2124807"/>
            <a:chExt cx="247426" cy="402256"/>
          </a:xfrm>
        </p:grpSpPr>
        <p:sp>
          <p:nvSpPr>
            <p:cNvPr id="2" name="Right Arrow 1"/>
            <p:cNvSpPr/>
            <p:nvPr/>
          </p:nvSpPr>
          <p:spPr bwMode="auto">
            <a:xfrm>
              <a:off x="333487" y="2124807"/>
              <a:ext cx="247426" cy="166571"/>
            </a:xfrm>
            <a:prstGeom prst="rightArrow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333487" y="2360492"/>
              <a:ext cx="247426" cy="166571"/>
            </a:xfrm>
            <a:prstGeom prst="rightArrow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2955" y="4008932"/>
            <a:ext cx="247426" cy="402256"/>
            <a:chOff x="333487" y="2124807"/>
            <a:chExt cx="247426" cy="402256"/>
          </a:xfrm>
        </p:grpSpPr>
        <p:sp>
          <p:nvSpPr>
            <p:cNvPr id="17" name="Right Arrow 16"/>
            <p:cNvSpPr/>
            <p:nvPr/>
          </p:nvSpPr>
          <p:spPr bwMode="auto">
            <a:xfrm>
              <a:off x="333487" y="2124807"/>
              <a:ext cx="247426" cy="166571"/>
            </a:xfrm>
            <a:prstGeom prst="rightArrow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  <p:sp>
          <p:nvSpPr>
            <p:cNvPr id="18" name="Right Arrow 17"/>
            <p:cNvSpPr/>
            <p:nvPr/>
          </p:nvSpPr>
          <p:spPr bwMode="auto">
            <a:xfrm>
              <a:off x="333487" y="2360492"/>
              <a:ext cx="247426" cy="166571"/>
            </a:xfrm>
            <a:prstGeom prst="rightArrow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14. Pointer to String (1/3)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174" y="4029356"/>
            <a:ext cx="1478866" cy="761859"/>
            <a:chOff x="293339" y="2853773"/>
            <a:chExt cx="1478866" cy="761859"/>
          </a:xfrm>
        </p:grpSpPr>
        <p:sp>
          <p:nvSpPr>
            <p:cNvPr id="32780" name="TextBox 42"/>
            <p:cNvSpPr txBox="1">
              <a:spLocks noChangeArrowheads="1"/>
            </p:cNvSpPr>
            <p:nvPr/>
          </p:nvSpPr>
          <p:spPr bwMode="auto">
            <a:xfrm>
              <a:off x="293339" y="2853773"/>
              <a:ext cx="1052320" cy="338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namePtr</a:t>
              </a:r>
            </a:p>
          </p:txBody>
        </p:sp>
        <p:sp>
          <p:nvSpPr>
            <p:cNvPr id="32781" name="Rectangle 55"/>
            <p:cNvSpPr>
              <a:spLocks noChangeArrowheads="1"/>
            </p:cNvSpPr>
            <p:nvPr/>
          </p:nvSpPr>
          <p:spPr bwMode="auto">
            <a:xfrm>
              <a:off x="619921" y="3209306"/>
              <a:ext cx="551561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600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32782" name="Straight Arrow Connector 57"/>
            <p:cNvCxnSpPr>
              <a:cxnSpLocks noChangeShapeType="1"/>
            </p:cNvCxnSpPr>
            <p:nvPr/>
          </p:nvCxnSpPr>
          <p:spPr bwMode="auto">
            <a:xfrm>
              <a:off x="982788" y="3426980"/>
              <a:ext cx="789417" cy="188652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14. </a:t>
            </a:r>
            <a:r>
              <a:rPr lang="en-GB" dirty="0">
                <a:cs typeface="Arial" charset="0"/>
              </a:rPr>
              <a:t>Pointer to String (</a:t>
            </a:r>
            <a:r>
              <a:rPr lang="en-GB" dirty="0" smtClean="0">
                <a:cs typeface="Arial" charset="0"/>
              </a:rPr>
              <a:t>2/3)</a:t>
            </a:r>
            <a:endParaRPr lang="en-SG" dirty="0"/>
          </a:p>
        </p:txBody>
      </p:sp>
      <p:sp>
        <p:nvSpPr>
          <p:cNvPr id="5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5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40748" y="1141119"/>
            <a:ext cx="8269332" cy="156966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name[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 dirty="0" smtClean="0">
                <a:latin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"Chan Tan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*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"Chan Tan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"name =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name);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"Address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of 1st array element for name =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%p\n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name);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"Address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of 1st array element for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%p\n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 smtClean="0">
                <a:latin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8072" y="2809581"/>
            <a:ext cx="7052912" cy="768722"/>
            <a:chOff x="1681867" y="2320298"/>
            <a:chExt cx="7052912" cy="768722"/>
          </a:xfrm>
        </p:grpSpPr>
        <p:grpSp>
          <p:nvGrpSpPr>
            <p:cNvPr id="74" name="Group 73"/>
            <p:cNvGrpSpPr/>
            <p:nvPr/>
          </p:nvGrpSpPr>
          <p:grpSpPr>
            <a:xfrm>
              <a:off x="1681867" y="2320298"/>
              <a:ext cx="7052912" cy="343081"/>
              <a:chOff x="1505533" y="2725738"/>
              <a:chExt cx="7052912" cy="343081"/>
            </a:xfrm>
          </p:grpSpPr>
          <p:sp>
            <p:nvSpPr>
              <p:cNvPr id="32794" name="TextBox 19"/>
              <p:cNvSpPr txBox="1">
                <a:spLocks noChangeArrowheads="1"/>
              </p:cNvSpPr>
              <p:nvPr/>
            </p:nvSpPr>
            <p:spPr bwMode="auto">
              <a:xfrm>
                <a:off x="1505533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32795" name="TextBox 20"/>
              <p:cNvSpPr txBox="1">
                <a:spLocks noChangeArrowheads="1"/>
              </p:cNvSpPr>
              <p:nvPr/>
            </p:nvSpPr>
            <p:spPr bwMode="auto">
              <a:xfrm>
                <a:off x="255707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32796" name="TextBox 21"/>
              <p:cNvSpPr txBox="1">
                <a:spLocks noChangeArrowheads="1"/>
              </p:cNvSpPr>
              <p:nvPr/>
            </p:nvSpPr>
            <p:spPr bwMode="auto">
              <a:xfrm>
                <a:off x="311785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32797" name="TextBox 22"/>
              <p:cNvSpPr txBox="1">
                <a:spLocks noChangeArrowheads="1"/>
              </p:cNvSpPr>
              <p:nvPr/>
            </p:nvSpPr>
            <p:spPr bwMode="auto">
              <a:xfrm>
                <a:off x="364158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32798" name="TextBox 23"/>
              <p:cNvSpPr txBox="1">
                <a:spLocks noChangeArrowheads="1"/>
              </p:cNvSpPr>
              <p:nvPr/>
            </p:nvSpPr>
            <p:spPr bwMode="auto">
              <a:xfrm>
                <a:off x="4207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32799" name="TextBox 24"/>
              <p:cNvSpPr txBox="1">
                <a:spLocks noChangeArrowheads="1"/>
              </p:cNvSpPr>
              <p:nvPr/>
            </p:nvSpPr>
            <p:spPr bwMode="auto">
              <a:xfrm>
                <a:off x="4752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32800" name="TextBox 25"/>
              <p:cNvSpPr txBox="1">
                <a:spLocks noChangeArrowheads="1"/>
              </p:cNvSpPr>
              <p:nvPr/>
            </p:nvSpPr>
            <p:spPr bwMode="auto">
              <a:xfrm>
                <a:off x="528334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32801" name="TextBox 26"/>
              <p:cNvSpPr txBox="1">
                <a:spLocks noChangeArrowheads="1"/>
              </p:cNvSpPr>
              <p:nvPr/>
            </p:nvSpPr>
            <p:spPr bwMode="auto">
              <a:xfrm>
                <a:off x="583298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32802" name="TextBox 38"/>
              <p:cNvSpPr txBox="1">
                <a:spLocks noChangeArrowheads="1"/>
              </p:cNvSpPr>
              <p:nvPr/>
            </p:nvSpPr>
            <p:spPr bwMode="auto">
              <a:xfrm>
                <a:off x="638223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32803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72" name="TextBox 39"/>
              <p:cNvSpPr txBox="1">
                <a:spLocks noChangeArrowheads="1"/>
              </p:cNvSpPr>
              <p:nvPr/>
            </p:nvSpPr>
            <p:spPr bwMode="auto">
              <a:xfrm>
                <a:off x="7407563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73" name="TextBox 39"/>
              <p:cNvSpPr txBox="1">
                <a:spLocks noChangeArrowheads="1"/>
              </p:cNvSpPr>
              <p:nvPr/>
            </p:nvSpPr>
            <p:spPr bwMode="auto">
              <a:xfrm>
                <a:off x="7989168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127348" y="2719688"/>
              <a:ext cx="6598381" cy="369332"/>
              <a:chOff x="2127348" y="2719688"/>
              <a:chExt cx="6598381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12734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</a:t>
                </a:r>
                <a:endParaRPr lang="en-SG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7104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</a:t>
                </a:r>
                <a:endParaRPr lang="en-SG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22692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77061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endParaRPr lang="en-SG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320792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864486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</a:t>
                </a:r>
                <a:endParaRPr lang="en-SG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11909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955604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endParaRPr lang="en-SG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1148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06736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61721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17309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661040" y="4617357"/>
            <a:ext cx="4936771" cy="369332"/>
            <a:chOff x="1390181" y="3832121"/>
            <a:chExt cx="4936771" cy="369332"/>
          </a:xfrm>
        </p:grpSpPr>
        <p:sp>
          <p:nvSpPr>
            <p:cNvPr id="108" name="TextBox 107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SG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SG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83625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27319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SG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674742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18437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7431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583925" y="5260564"/>
            <a:ext cx="5614258" cy="954107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SG" sz="1400" dirty="0" smtClean="0"/>
              <a:t>name </a:t>
            </a:r>
            <a:r>
              <a:rPr lang="en-SG" sz="1400" dirty="0"/>
              <a:t>= Chan Tan</a:t>
            </a:r>
          </a:p>
          <a:p>
            <a:pPr>
              <a:defRPr/>
            </a:pPr>
            <a:r>
              <a:rPr lang="en-SG" sz="1400" dirty="0" err="1"/>
              <a:t>namePtr</a:t>
            </a:r>
            <a:r>
              <a:rPr lang="en-SG" sz="1400" dirty="0"/>
              <a:t> = Chan Tan</a:t>
            </a:r>
          </a:p>
          <a:p>
            <a:pPr>
              <a:defRPr/>
            </a:pPr>
            <a:r>
              <a:rPr lang="en-SG" sz="1400" dirty="0"/>
              <a:t>Address of 1st array element for name = ffbff6e0</a:t>
            </a:r>
          </a:p>
          <a:p>
            <a:pPr>
              <a:defRPr/>
            </a:pPr>
            <a:r>
              <a:rPr lang="en-SG" sz="1400" dirty="0"/>
              <a:t>Address of 1st array element for </a:t>
            </a:r>
            <a:r>
              <a:rPr lang="en-SG" sz="1400" dirty="0" err="1"/>
              <a:t>namePtr</a:t>
            </a:r>
            <a:r>
              <a:rPr lang="en-SG" sz="1400" dirty="0"/>
              <a:t> = </a:t>
            </a:r>
            <a:r>
              <a:rPr lang="en-SG" sz="1400" dirty="0" smtClean="0"/>
              <a:t>10a70</a:t>
            </a:r>
            <a:endParaRPr lang="en-US" sz="1400" dirty="0"/>
          </a:p>
        </p:txBody>
      </p:sp>
      <p:sp>
        <p:nvSpPr>
          <p:cNvPr id="144" name="Line Callout 2 (Border and Accent Bar) 10"/>
          <p:cNvSpPr>
            <a:spLocks/>
          </p:cNvSpPr>
          <p:nvPr/>
        </p:nvSpPr>
        <p:spPr bwMode="auto">
          <a:xfrm>
            <a:off x="7319379" y="4570012"/>
            <a:ext cx="1421850" cy="584775"/>
          </a:xfrm>
          <a:prstGeom prst="accentBorderCallout2">
            <a:avLst>
              <a:gd name="adj1" fmla="val 43441"/>
              <a:gd name="adj2" fmla="val -3380"/>
              <a:gd name="adj3" fmla="val 25806"/>
              <a:gd name="adj4" fmla="val -20429"/>
              <a:gd name="adj5" fmla="val 22369"/>
              <a:gd name="adj6" fmla="val -47744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string constant in system area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299979" y="1221165"/>
            <a:ext cx="247426" cy="166571"/>
          </a:xfrm>
          <a:prstGeom prst="right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51" name="Right Arrow 50"/>
          <p:cNvSpPr/>
          <p:nvPr/>
        </p:nvSpPr>
        <p:spPr bwMode="auto">
          <a:xfrm>
            <a:off x="299979" y="1456850"/>
            <a:ext cx="247426" cy="166571"/>
          </a:xfrm>
          <a:prstGeom prst="right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50" grpId="0" animBg="1"/>
      <p:bldP spid="50" grpId="1" animBg="1"/>
      <p:bldP spid="50" grpId="2" animBg="1"/>
      <p:bldP spid="51" grpId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 txBox="1">
            <a:spLocks noGrp="1"/>
          </p:cNvSpPr>
          <p:nvPr/>
        </p:nvSpPr>
        <p:spPr bwMode="auto">
          <a:xfrm>
            <a:off x="2286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800">
              <a:latin typeface="Times New Roman" pitchFamily="18" charset="0"/>
            </a:endParaRPr>
          </a:p>
          <a:p>
            <a:r>
              <a:rPr lang="en-US" sz="800">
                <a:solidFill>
                  <a:srgbClr val="996633"/>
                </a:solidFill>
                <a:latin typeface="Times New Roman" pitchFamily="18" charset="0"/>
              </a:rPr>
              <a:t>©The McGraw-Hill Companies, Inc. Permission required for reproduction or display.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485328" y="1423392"/>
            <a:ext cx="6332538" cy="4594225"/>
            <a:chOff x="687" y="681"/>
            <a:chExt cx="3989" cy="2894"/>
          </a:xfrm>
        </p:grpSpPr>
        <p:sp>
          <p:nvSpPr>
            <p:cNvPr id="69636" name="Rectangle 1028"/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pic>
          <p:nvPicPr>
            <p:cNvPr id="11278" name="Picture 10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030"/>
          <p:cNvGrpSpPr>
            <a:grpSpLocks/>
          </p:cNvGrpSpPr>
          <p:nvPr/>
        </p:nvGrpSpPr>
        <p:grpSpPr bwMode="auto">
          <a:xfrm>
            <a:off x="852041" y="1591667"/>
            <a:ext cx="7954962" cy="3170237"/>
            <a:chOff x="643" y="838"/>
            <a:chExt cx="5011" cy="1997"/>
          </a:xfrm>
        </p:grpSpPr>
        <p:grpSp>
          <p:nvGrpSpPr>
            <p:cNvPr id="11271" name="Group 1031"/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69640" name="AutoShape 1032"/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For example, character </a:t>
                </a:r>
                <a:r>
                  <a:rPr lang="en-US" altLang="ja-JP" sz="1400" dirty="0">
                    <a:solidFill>
                      <a:srgbClr val="FF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'O'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is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(row value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70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+ col value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9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=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).</a:t>
                </a:r>
              </a:p>
            </p:txBody>
          </p:sp>
          <p:cxnSp>
            <p:nvCxnSpPr>
              <p:cNvPr id="11276" name="AutoShape 1033"/>
              <p:cNvCxnSpPr>
                <a:cxnSpLocks noChangeShapeType="1"/>
                <a:stCxn id="69640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11272" name="AutoShape 1034"/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O</a:t>
              </a:r>
            </a:p>
          </p:txBody>
        </p:sp>
        <p:sp>
          <p:nvSpPr>
            <p:cNvPr id="11273" name="AutoShape 1035"/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11274" name="AutoShape 1036"/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70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1.1 </a:t>
            </a:r>
            <a:r>
              <a:rPr lang="en-US" dirty="0">
                <a:cs typeface="Arial" charset="0"/>
              </a:rPr>
              <a:t>Characters: </a:t>
            </a:r>
            <a:r>
              <a:rPr lang="en-US" dirty="0" smtClean="0">
                <a:cs typeface="Arial" charset="0"/>
              </a:rPr>
              <a:t>ASCII </a:t>
            </a:r>
            <a:r>
              <a:rPr lang="en-US" dirty="0">
                <a:cs typeface="Arial" charset="0"/>
              </a:rPr>
              <a:t>T</a:t>
            </a:r>
            <a:r>
              <a:rPr lang="en-US" dirty="0" smtClean="0">
                <a:cs typeface="Arial" charset="0"/>
              </a:rPr>
              <a:t>able</a:t>
            </a:r>
            <a:endParaRPr lang="en-SG" dirty="0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14. </a:t>
            </a:r>
            <a:r>
              <a:rPr lang="en-GB" dirty="0">
                <a:cs typeface="Arial" charset="0"/>
              </a:rPr>
              <a:t>Pointer to String </a:t>
            </a:r>
            <a:r>
              <a:rPr lang="en-GB" dirty="0" smtClean="0">
                <a:cs typeface="Arial" charset="0"/>
              </a:rPr>
              <a:t>(3/3)</a:t>
            </a:r>
            <a:endParaRPr lang="en-SG" dirty="0"/>
          </a:p>
        </p:txBody>
      </p:sp>
      <p:sp>
        <p:nvSpPr>
          <p:cNvPr id="7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40747" y="1141119"/>
            <a:ext cx="8322495" cy="156966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strcpy</a:t>
            </a:r>
            <a:r>
              <a:rPr lang="en-US" sz="1600" b="1" dirty="0">
                <a:latin typeface="Courier New" pitchFamily="49" charset="0"/>
              </a:rPr>
              <a:t>(name,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"Lee Hsu"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 =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"Lee Hsu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"name =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name);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"Address of 1st array element for name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%p\n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name);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"Address of 1st array element for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%p\n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8072" y="2809581"/>
            <a:ext cx="7052912" cy="768722"/>
            <a:chOff x="1681867" y="2320298"/>
            <a:chExt cx="7052912" cy="768722"/>
          </a:xfrm>
        </p:grpSpPr>
        <p:grpSp>
          <p:nvGrpSpPr>
            <p:cNvPr id="74" name="Group 73"/>
            <p:cNvGrpSpPr/>
            <p:nvPr/>
          </p:nvGrpSpPr>
          <p:grpSpPr>
            <a:xfrm>
              <a:off x="1681867" y="2320298"/>
              <a:ext cx="7052912" cy="343081"/>
              <a:chOff x="1505533" y="2725738"/>
              <a:chExt cx="7052912" cy="343081"/>
            </a:xfrm>
          </p:grpSpPr>
          <p:sp>
            <p:nvSpPr>
              <p:cNvPr id="32794" name="TextBox 19"/>
              <p:cNvSpPr txBox="1">
                <a:spLocks noChangeArrowheads="1"/>
              </p:cNvSpPr>
              <p:nvPr/>
            </p:nvSpPr>
            <p:spPr bwMode="auto">
              <a:xfrm>
                <a:off x="1505533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32795" name="TextBox 20"/>
              <p:cNvSpPr txBox="1">
                <a:spLocks noChangeArrowheads="1"/>
              </p:cNvSpPr>
              <p:nvPr/>
            </p:nvSpPr>
            <p:spPr bwMode="auto">
              <a:xfrm>
                <a:off x="255707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32796" name="TextBox 21"/>
              <p:cNvSpPr txBox="1">
                <a:spLocks noChangeArrowheads="1"/>
              </p:cNvSpPr>
              <p:nvPr/>
            </p:nvSpPr>
            <p:spPr bwMode="auto">
              <a:xfrm>
                <a:off x="311785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32797" name="TextBox 22"/>
              <p:cNvSpPr txBox="1">
                <a:spLocks noChangeArrowheads="1"/>
              </p:cNvSpPr>
              <p:nvPr/>
            </p:nvSpPr>
            <p:spPr bwMode="auto">
              <a:xfrm>
                <a:off x="364158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32798" name="TextBox 23"/>
              <p:cNvSpPr txBox="1">
                <a:spLocks noChangeArrowheads="1"/>
              </p:cNvSpPr>
              <p:nvPr/>
            </p:nvSpPr>
            <p:spPr bwMode="auto">
              <a:xfrm>
                <a:off x="4207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32799" name="TextBox 24"/>
              <p:cNvSpPr txBox="1">
                <a:spLocks noChangeArrowheads="1"/>
              </p:cNvSpPr>
              <p:nvPr/>
            </p:nvSpPr>
            <p:spPr bwMode="auto">
              <a:xfrm>
                <a:off x="4752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32800" name="TextBox 25"/>
              <p:cNvSpPr txBox="1">
                <a:spLocks noChangeArrowheads="1"/>
              </p:cNvSpPr>
              <p:nvPr/>
            </p:nvSpPr>
            <p:spPr bwMode="auto">
              <a:xfrm>
                <a:off x="528334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32801" name="TextBox 26"/>
              <p:cNvSpPr txBox="1">
                <a:spLocks noChangeArrowheads="1"/>
              </p:cNvSpPr>
              <p:nvPr/>
            </p:nvSpPr>
            <p:spPr bwMode="auto">
              <a:xfrm>
                <a:off x="583298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32802" name="TextBox 38"/>
              <p:cNvSpPr txBox="1">
                <a:spLocks noChangeArrowheads="1"/>
              </p:cNvSpPr>
              <p:nvPr/>
            </p:nvSpPr>
            <p:spPr bwMode="auto">
              <a:xfrm>
                <a:off x="638223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32803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72" name="TextBox 39"/>
              <p:cNvSpPr txBox="1">
                <a:spLocks noChangeArrowheads="1"/>
              </p:cNvSpPr>
              <p:nvPr/>
            </p:nvSpPr>
            <p:spPr bwMode="auto">
              <a:xfrm>
                <a:off x="7407563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73" name="TextBox 39"/>
              <p:cNvSpPr txBox="1">
                <a:spLocks noChangeArrowheads="1"/>
              </p:cNvSpPr>
              <p:nvPr/>
            </p:nvSpPr>
            <p:spPr bwMode="auto">
              <a:xfrm>
                <a:off x="7989168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127348" y="2719688"/>
              <a:ext cx="6598381" cy="369332"/>
              <a:chOff x="2127348" y="2719688"/>
              <a:chExt cx="6598381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12734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</a:t>
                </a:r>
                <a:endParaRPr lang="en-SG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7104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</a:t>
                </a:r>
                <a:endParaRPr lang="en-SG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22692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77061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endParaRPr lang="en-SG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320792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864486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</a:t>
                </a:r>
                <a:endParaRPr lang="en-SG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11909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955604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endParaRPr lang="en-SG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1148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06736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61721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17309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</p:grpSp>
      </p:grpSp>
      <p:sp>
        <p:nvSpPr>
          <p:cNvPr id="143" name="TextBox 142"/>
          <p:cNvSpPr txBox="1"/>
          <p:nvPr/>
        </p:nvSpPr>
        <p:spPr>
          <a:xfrm>
            <a:off x="1583925" y="5260564"/>
            <a:ext cx="5614258" cy="954107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SG" sz="1400" dirty="0"/>
              <a:t>name = Lee Hsu</a:t>
            </a:r>
          </a:p>
          <a:p>
            <a:pPr>
              <a:defRPr/>
            </a:pPr>
            <a:r>
              <a:rPr lang="en-SG" sz="1400" dirty="0" err="1"/>
              <a:t>namePtr</a:t>
            </a:r>
            <a:r>
              <a:rPr lang="en-SG" sz="1400" dirty="0"/>
              <a:t> = Lee Hsu</a:t>
            </a:r>
          </a:p>
          <a:p>
            <a:pPr>
              <a:defRPr/>
            </a:pPr>
            <a:r>
              <a:rPr lang="en-SG" sz="1400" dirty="0"/>
              <a:t>Address of 1st array </a:t>
            </a:r>
            <a:r>
              <a:rPr lang="en-SG" sz="1400" dirty="0" smtClean="0"/>
              <a:t>element for </a:t>
            </a:r>
            <a:r>
              <a:rPr lang="en-SG" sz="1400" dirty="0"/>
              <a:t>name = ffbff6e0</a:t>
            </a:r>
          </a:p>
          <a:p>
            <a:pPr>
              <a:defRPr/>
            </a:pPr>
            <a:r>
              <a:rPr lang="en-SG" sz="1400" dirty="0"/>
              <a:t>Address of 1st array element for </a:t>
            </a:r>
            <a:r>
              <a:rPr lang="en-SG" sz="1400" dirty="0" err="1"/>
              <a:t>namePtr</a:t>
            </a:r>
            <a:r>
              <a:rPr lang="en-SG" sz="1400" dirty="0"/>
              <a:t> = 108b0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60881" y="3220954"/>
            <a:ext cx="4254776" cy="340615"/>
            <a:chOff x="1360881" y="3220954"/>
            <a:chExt cx="4254776" cy="340615"/>
          </a:xfrm>
        </p:grpSpPr>
        <p:sp>
          <p:nvSpPr>
            <p:cNvPr id="92" name="TextBox 48"/>
            <p:cNvSpPr txBox="1">
              <a:spLocks noChangeArrowheads="1"/>
            </p:cNvSpPr>
            <p:nvPr/>
          </p:nvSpPr>
          <p:spPr bwMode="auto">
            <a:xfrm>
              <a:off x="1360881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L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3" name="TextBox 48"/>
            <p:cNvSpPr txBox="1">
              <a:spLocks noChangeArrowheads="1"/>
            </p:cNvSpPr>
            <p:nvPr/>
          </p:nvSpPr>
          <p:spPr bwMode="auto">
            <a:xfrm>
              <a:off x="1893690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4" name="TextBox 48"/>
            <p:cNvSpPr txBox="1">
              <a:spLocks noChangeArrowheads="1"/>
            </p:cNvSpPr>
            <p:nvPr/>
          </p:nvSpPr>
          <p:spPr bwMode="auto">
            <a:xfrm>
              <a:off x="2444196" y="3223431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5" name="TextBox 48"/>
            <p:cNvSpPr txBox="1">
              <a:spLocks noChangeArrowheads="1"/>
            </p:cNvSpPr>
            <p:nvPr/>
          </p:nvSpPr>
          <p:spPr bwMode="auto">
            <a:xfrm>
              <a:off x="2989774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 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6" name="TextBox 48"/>
            <p:cNvSpPr txBox="1">
              <a:spLocks noChangeArrowheads="1"/>
            </p:cNvSpPr>
            <p:nvPr/>
          </p:nvSpPr>
          <p:spPr bwMode="auto">
            <a:xfrm>
              <a:off x="3532857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H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7" name="TextBox 48"/>
            <p:cNvSpPr txBox="1">
              <a:spLocks noChangeArrowheads="1"/>
            </p:cNvSpPr>
            <p:nvPr/>
          </p:nvSpPr>
          <p:spPr bwMode="auto">
            <a:xfrm>
              <a:off x="4093637" y="3223431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s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8" name="TextBox 48"/>
            <p:cNvSpPr txBox="1">
              <a:spLocks noChangeArrowheads="1"/>
            </p:cNvSpPr>
            <p:nvPr/>
          </p:nvSpPr>
          <p:spPr bwMode="auto">
            <a:xfrm>
              <a:off x="4650454" y="3221721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u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9" name="TextBox 48"/>
            <p:cNvSpPr txBox="1">
              <a:spLocks noChangeArrowheads="1"/>
            </p:cNvSpPr>
            <p:nvPr/>
          </p:nvSpPr>
          <p:spPr bwMode="auto">
            <a:xfrm>
              <a:off x="5169569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\0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82174" y="4029356"/>
            <a:ext cx="1478866" cy="761859"/>
            <a:chOff x="293339" y="2853773"/>
            <a:chExt cx="1478866" cy="761859"/>
          </a:xfrm>
        </p:grpSpPr>
        <p:sp>
          <p:nvSpPr>
            <p:cNvPr id="122" name="TextBox 42"/>
            <p:cNvSpPr txBox="1">
              <a:spLocks noChangeArrowheads="1"/>
            </p:cNvSpPr>
            <p:nvPr/>
          </p:nvSpPr>
          <p:spPr bwMode="auto">
            <a:xfrm>
              <a:off x="293339" y="2853773"/>
              <a:ext cx="1052320" cy="338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 err="1"/>
                <a:t>namePtr</a:t>
              </a:r>
              <a:endParaRPr lang="en-US" sz="1600" dirty="0"/>
            </a:p>
          </p:txBody>
        </p:sp>
        <p:sp>
          <p:nvSpPr>
            <p:cNvPr id="123" name="Rectangle 55"/>
            <p:cNvSpPr>
              <a:spLocks noChangeArrowheads="1"/>
            </p:cNvSpPr>
            <p:nvPr/>
          </p:nvSpPr>
          <p:spPr bwMode="auto">
            <a:xfrm>
              <a:off x="619921" y="3209306"/>
              <a:ext cx="551561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600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124" name="Straight Arrow Connector 57"/>
            <p:cNvCxnSpPr>
              <a:cxnSpLocks noChangeShapeType="1"/>
            </p:cNvCxnSpPr>
            <p:nvPr/>
          </p:nvCxnSpPr>
          <p:spPr bwMode="auto">
            <a:xfrm>
              <a:off x="982788" y="3426980"/>
              <a:ext cx="789417" cy="188652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5" name="Group 124"/>
          <p:cNvGrpSpPr/>
          <p:nvPr/>
        </p:nvGrpSpPr>
        <p:grpSpPr>
          <a:xfrm>
            <a:off x="1661040" y="4617357"/>
            <a:ext cx="4936771" cy="369332"/>
            <a:chOff x="1390181" y="3832121"/>
            <a:chExt cx="4936771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SG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SG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583625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27319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SG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674742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218437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77431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659330" y="3937563"/>
            <a:ext cx="4380892" cy="369332"/>
            <a:chOff x="1390181" y="3832121"/>
            <a:chExt cx="4380892" cy="369332"/>
          </a:xfrm>
        </p:grpSpPr>
        <p:sp>
          <p:nvSpPr>
            <p:cNvPr id="136" name="TextBox 135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SG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583625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SG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27319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endParaRPr lang="en-SG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74742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</a:t>
              </a:r>
              <a:endParaRPr lang="en-SG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18437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cxnSp>
        <p:nvCxnSpPr>
          <p:cNvPr id="148" name="Straight Arrow Connector 147"/>
          <p:cNvCxnSpPr>
            <a:cxnSpLocks noChangeShapeType="1"/>
            <a:endCxn id="136" idx="1"/>
          </p:cNvCxnSpPr>
          <p:nvPr/>
        </p:nvCxnSpPr>
        <p:spPr bwMode="auto">
          <a:xfrm flipV="1">
            <a:off x="848072" y="4122229"/>
            <a:ext cx="811258" cy="431937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68" name="Right Arrow 67"/>
          <p:cNvSpPr/>
          <p:nvPr/>
        </p:nvSpPr>
        <p:spPr bwMode="auto">
          <a:xfrm>
            <a:off x="299979" y="1221165"/>
            <a:ext cx="247426" cy="166571"/>
          </a:xfrm>
          <a:prstGeom prst="right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69" name="Right Arrow 68"/>
          <p:cNvSpPr/>
          <p:nvPr/>
        </p:nvSpPr>
        <p:spPr bwMode="auto">
          <a:xfrm>
            <a:off x="299979" y="1456850"/>
            <a:ext cx="247426" cy="166571"/>
          </a:xfrm>
          <a:prstGeom prst="right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71" name="TextBox 70"/>
          <p:cNvSpPr txBox="1"/>
          <p:nvPr/>
        </p:nvSpPr>
        <p:spPr>
          <a:xfrm>
            <a:off x="1078762" y="4386184"/>
            <a:ext cx="521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SG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88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68" grpId="0" animBg="1"/>
      <p:bldP spid="68" grpId="1" animBg="1"/>
      <p:bldP spid="68" grpId="2" animBg="1"/>
      <p:bldP spid="69" grpId="0" animBg="1"/>
      <p:bldP spid="69" grpId="1" animBg="1"/>
      <p:bldP spid="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15. </a:t>
            </a:r>
            <a:r>
              <a:rPr lang="en-GB" dirty="0">
                <a:cs typeface="Arial" charset="0"/>
              </a:rPr>
              <a:t>Array of Strings</a:t>
            </a:r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3943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Declaration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Declaration and Initialization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Output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2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3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935484" y="1930994"/>
            <a:ext cx="6192513" cy="830997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fruits[NUM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][STRSIZE]; 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</a:rPr>
              <a:t>// where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</a:rPr>
              <a:t>NUM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</a:rPr>
              <a:t>is the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</a:rPr>
              <a:t>number </a:t>
            </a:r>
            <a:r>
              <a:rPr lang="en-SG" sz="1600" b="1" dirty="0">
                <a:solidFill>
                  <a:srgbClr val="800000"/>
                </a:solidFill>
                <a:latin typeface="Courier New" pitchFamily="49" charset="0"/>
              </a:rPr>
              <a:t>of 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</a:rPr>
              <a:t>fruits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</a:rPr>
              <a:t>// and STRSIZE is the max size of each fruit name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935485" y="3681751"/>
            <a:ext cx="5862502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1600" b="1" dirty="0" smtClean="0">
                <a:latin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</a:rPr>
              <a:t>fruits[][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SG" sz="1600" b="1" dirty="0">
                <a:latin typeface="Courier New" pitchFamily="49" charset="0"/>
              </a:rPr>
              <a:t>] = {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"apple"</a:t>
            </a:r>
            <a:r>
              <a:rPr lang="en-SG" sz="1600" b="1" dirty="0">
                <a:latin typeface="Courier New" pitchFamily="49" charset="0"/>
              </a:rPr>
              <a:t>,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"mango"</a:t>
            </a:r>
            <a:r>
              <a:rPr lang="en-SG" sz="1600" b="1" dirty="0">
                <a:latin typeface="Courier New" pitchFamily="49" charset="0"/>
              </a:rPr>
              <a:t>,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"pear"</a:t>
            </a:r>
            <a:r>
              <a:rPr lang="en-SG" sz="1600" b="1" dirty="0" smtClean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 bwMode="auto">
          <a:xfrm>
            <a:off x="935485" y="4852055"/>
            <a:ext cx="6439328" cy="830997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fruit[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]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means the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starting address of i</a:t>
            </a:r>
            <a:r>
              <a:rPr lang="en-US" sz="1600" b="1" baseline="30000" dirty="0">
                <a:solidFill>
                  <a:srgbClr val="800000"/>
                </a:solidFill>
                <a:latin typeface="Courier New" pitchFamily="49" charset="0"/>
              </a:rPr>
              <a:t>th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row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"fruits: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%s\n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fruits[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], fruits[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"character: 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fruits[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1279" y="5502602"/>
            <a:ext cx="2574730" cy="584775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fruits: </a:t>
            </a:r>
            <a:r>
              <a:rPr lang="fr-FR" dirty="0" err="1"/>
              <a:t>apple</a:t>
            </a:r>
            <a:r>
              <a:rPr lang="fr-FR" dirty="0"/>
              <a:t> </a:t>
            </a:r>
            <a:r>
              <a:rPr lang="fr-FR" dirty="0" err="1"/>
              <a:t>mango</a:t>
            </a:r>
            <a:endParaRPr lang="fr-FR" dirty="0"/>
          </a:p>
          <a:p>
            <a:r>
              <a:rPr lang="fr-FR" dirty="0" err="1"/>
              <a:t>character</a:t>
            </a:r>
            <a:r>
              <a:rPr lang="fr-FR" dirty="0"/>
              <a:t>: 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35819" y="2759508"/>
            <a:ext cx="2250981" cy="900728"/>
            <a:chOff x="6435819" y="2759508"/>
            <a:chExt cx="2250981" cy="900728"/>
          </a:xfrm>
        </p:grpSpPr>
        <p:sp>
          <p:nvSpPr>
            <p:cNvPr id="82" name="TextBox 81"/>
            <p:cNvSpPr txBox="1"/>
            <p:nvPr/>
          </p:nvSpPr>
          <p:spPr>
            <a:xfrm>
              <a:off x="6436029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SG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11622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</a:t>
              </a:r>
              <a:endParaRPr lang="en-SG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87212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</a:t>
              </a:r>
              <a:endParaRPr lang="en-SG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62803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</a:t>
              </a:r>
              <a:endParaRPr lang="en-SG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35115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</a:t>
              </a:r>
              <a:endParaRPr lang="en-SG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310705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\0</a:t>
              </a:r>
              <a:endParaRPr lang="en-SG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36501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</a:t>
              </a:r>
              <a:endParaRPr lang="en-SG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12093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SG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87684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SG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563274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</a:t>
              </a:r>
              <a:endParaRPr lang="en-SG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935586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</a:t>
              </a:r>
              <a:endParaRPr lang="en-SG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311176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\0</a:t>
              </a:r>
              <a:endParaRPr lang="en-SG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35819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</a:t>
              </a:r>
              <a:endParaRPr lang="en-SG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11411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</a:t>
              </a:r>
              <a:endParaRPr lang="en-SG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87001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SG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62593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</a:t>
              </a:r>
              <a:endParaRPr lang="en-SG" sz="1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934904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\0</a:t>
              </a:r>
              <a:endParaRPr lang="en-SG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10494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\0</a:t>
              </a:r>
              <a:endParaRPr lang="en-SG" sz="1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2375" y="1839881"/>
            <a:ext cx="1374136" cy="979807"/>
            <a:chOff x="3762375" y="1839881"/>
            <a:chExt cx="1374136" cy="979807"/>
          </a:xfrm>
        </p:grpSpPr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3762375" y="1839881"/>
              <a:ext cx="8595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fruits[0]</a:t>
              </a:r>
              <a:endParaRPr lang="en-US" sz="1600" dirty="0"/>
            </a:p>
          </p:txBody>
        </p:sp>
        <p:sp>
          <p:nvSpPr>
            <p:cNvPr id="17" name="Rectangle 55"/>
            <p:cNvSpPr>
              <a:spLocks noChangeArrowheads="1"/>
            </p:cNvSpPr>
            <p:nvPr/>
          </p:nvSpPr>
          <p:spPr bwMode="auto">
            <a:xfrm>
              <a:off x="4584950" y="1839881"/>
              <a:ext cx="551561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600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9" name="Rectangle 55"/>
            <p:cNvSpPr>
              <a:spLocks noChangeArrowheads="1"/>
            </p:cNvSpPr>
            <p:nvPr/>
          </p:nvSpPr>
          <p:spPr bwMode="auto">
            <a:xfrm>
              <a:off x="4584949" y="2161558"/>
              <a:ext cx="551561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600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0" name="Rectangle 55"/>
            <p:cNvSpPr>
              <a:spLocks noChangeArrowheads="1"/>
            </p:cNvSpPr>
            <p:nvPr/>
          </p:nvSpPr>
          <p:spPr bwMode="auto">
            <a:xfrm>
              <a:off x="4584950" y="2481134"/>
              <a:ext cx="551561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600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1" name="TextBox 42"/>
            <p:cNvSpPr txBox="1">
              <a:spLocks noChangeArrowheads="1"/>
            </p:cNvSpPr>
            <p:nvPr/>
          </p:nvSpPr>
          <p:spPr bwMode="auto">
            <a:xfrm>
              <a:off x="3762375" y="2154206"/>
              <a:ext cx="8595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fruits[1]</a:t>
              </a:r>
              <a:endParaRPr lang="en-US" sz="1600" dirty="0"/>
            </a:p>
          </p:txBody>
        </p:sp>
        <p:sp>
          <p:nvSpPr>
            <p:cNvPr id="22" name="TextBox 42"/>
            <p:cNvSpPr txBox="1">
              <a:spLocks noChangeArrowheads="1"/>
            </p:cNvSpPr>
            <p:nvPr/>
          </p:nvSpPr>
          <p:spPr bwMode="auto">
            <a:xfrm>
              <a:off x="3766201" y="2473854"/>
              <a:ext cx="8595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fruits[2]</a:t>
              </a:r>
              <a:endParaRPr lang="en-US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60973" y="1107529"/>
            <a:ext cx="3573477" cy="3071203"/>
            <a:chOff x="5360973" y="1107529"/>
            <a:chExt cx="3573477" cy="3071203"/>
          </a:xfrm>
        </p:grpSpPr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5360973" y="1107529"/>
              <a:ext cx="3573477" cy="307120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9050" cap="sq" algn="ctr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52878" y="1111769"/>
              <a:ext cx="1074266" cy="6463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System area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16. </a:t>
            </a:r>
            <a:r>
              <a:rPr lang="en-GB" dirty="0">
                <a:cs typeface="Arial" charset="0"/>
              </a:rPr>
              <a:t>Array of Pointers to Strings</a:t>
            </a:r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376245" cy="4154984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Declaration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/>
              <a:t>Initialization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/>
              <a:t>Declare and initialize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Output</a:t>
            </a:r>
            <a:endParaRPr lang="en-SG" dirty="0"/>
          </a:p>
        </p:txBody>
      </p:sp>
      <p:sp>
        <p:nvSpPr>
          <p:cNvPr id="5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11364" y="5261627"/>
            <a:ext cx="1131071" cy="830997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fr-FR" dirty="0" err="1"/>
              <a:t>pear</a:t>
            </a:r>
            <a:endParaRPr lang="fr-FR" dirty="0"/>
          </a:p>
          <a:p>
            <a:r>
              <a:rPr lang="fr-FR" dirty="0"/>
              <a:t>banana</a:t>
            </a:r>
          </a:p>
          <a:p>
            <a:r>
              <a:rPr lang="fr-FR" dirty="0"/>
              <a:t>cherry</a:t>
            </a:r>
            <a:endParaRPr lang="en-US" dirty="0"/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935486" y="1910515"/>
            <a:ext cx="2179190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*fruits[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];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935485" y="2978330"/>
            <a:ext cx="2826890" cy="830997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fruits[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fruits[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"banana"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fr-FR" sz="1600" b="1" dirty="0">
                <a:latin typeface="Courier New" pitchFamily="49" charset="0"/>
                <a:cs typeface="Courier New" pitchFamily="49" charset="0"/>
              </a:rPr>
              <a:t>fruits[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"cherry"</a:t>
            </a:r>
            <a:r>
              <a:rPr lang="fr-FR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3" name="Rectangle 81"/>
          <p:cNvSpPr>
            <a:spLocks noChangeArrowheads="1"/>
          </p:cNvSpPr>
          <p:nvPr/>
        </p:nvSpPr>
        <p:spPr bwMode="auto">
          <a:xfrm>
            <a:off x="935485" y="5489514"/>
            <a:ext cx="3887603" cy="584775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fruits[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935485" y="4387730"/>
            <a:ext cx="6651878" cy="584775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*fruits[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</a:rPr>
              <a:t>] = {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1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apple</a:t>
            </a:r>
            <a:r>
              <a:rPr lang="fr-FR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"banana"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"cherry</a:t>
            </a:r>
            <a:r>
              <a:rPr lang="fr-FR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1600" b="1" dirty="0">
                <a:latin typeface="Courier New" pitchFamily="49" charset="0"/>
              </a:rPr>
              <a:t>fruits[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"pear"</a:t>
            </a:r>
            <a:r>
              <a:rPr lang="en-US" sz="1600" b="1" dirty="0">
                <a:latin typeface="Courier New" pitchFamily="49" charset="0"/>
              </a:rPr>
              <a:t>;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	// new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assignment of address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cxnSp>
        <p:nvCxnSpPr>
          <p:cNvPr id="18" name="Straight Arrow Connector 57"/>
          <p:cNvCxnSpPr>
            <a:cxnSpLocks noChangeShapeType="1"/>
          </p:cNvCxnSpPr>
          <p:nvPr/>
        </p:nvCxnSpPr>
        <p:spPr bwMode="auto">
          <a:xfrm>
            <a:off x="4947817" y="2057555"/>
            <a:ext cx="1120337" cy="24999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23" name="Group 22"/>
          <p:cNvGrpSpPr/>
          <p:nvPr/>
        </p:nvGrpSpPr>
        <p:grpSpPr>
          <a:xfrm>
            <a:off x="6124475" y="2122883"/>
            <a:ext cx="2606951" cy="369332"/>
            <a:chOff x="1390181" y="3832121"/>
            <a:chExt cx="3289774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3625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27319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79465" y="2840911"/>
            <a:ext cx="3045101" cy="369332"/>
            <a:chOff x="5999822" y="2443076"/>
            <a:chExt cx="3045101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5999822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30668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71170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02016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37996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68842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06992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37309" y="3624661"/>
            <a:ext cx="3045101" cy="369332"/>
            <a:chOff x="5999822" y="2443076"/>
            <a:chExt cx="3045101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5999822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S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30668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71170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02016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SG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737996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S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68842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</a:t>
              </a:r>
              <a:endParaRPr lang="en-S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606992" y="2443076"/>
              <a:ext cx="43793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cxnSp>
        <p:nvCxnSpPr>
          <p:cNvPr id="60" name="Straight Arrow Connector 57"/>
          <p:cNvCxnSpPr>
            <a:cxnSpLocks noChangeShapeType="1"/>
            <a:endCxn id="41" idx="1"/>
          </p:cNvCxnSpPr>
          <p:nvPr/>
        </p:nvCxnSpPr>
        <p:spPr bwMode="auto">
          <a:xfrm>
            <a:off x="4959322" y="2384731"/>
            <a:ext cx="820143" cy="640846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62" name="Straight Arrow Connector 57"/>
          <p:cNvCxnSpPr>
            <a:cxnSpLocks noChangeShapeType="1"/>
          </p:cNvCxnSpPr>
          <p:nvPr/>
        </p:nvCxnSpPr>
        <p:spPr bwMode="auto">
          <a:xfrm>
            <a:off x="4860730" y="2650411"/>
            <a:ext cx="776579" cy="1137286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grpSp>
        <p:nvGrpSpPr>
          <p:cNvPr id="64" name="Group 63"/>
          <p:cNvGrpSpPr/>
          <p:nvPr/>
        </p:nvGrpSpPr>
        <p:grpSpPr>
          <a:xfrm>
            <a:off x="5630223" y="1275631"/>
            <a:ext cx="2176106" cy="369332"/>
            <a:chOff x="1390181" y="3832121"/>
            <a:chExt cx="2746080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SG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83625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cxnSp>
        <p:nvCxnSpPr>
          <p:cNvPr id="73" name="Straight Arrow Connector 57"/>
          <p:cNvCxnSpPr>
            <a:cxnSpLocks noChangeShapeType="1"/>
            <a:endCxn id="65" idx="1"/>
          </p:cNvCxnSpPr>
          <p:nvPr/>
        </p:nvCxnSpPr>
        <p:spPr bwMode="auto">
          <a:xfrm flipV="1">
            <a:off x="4947817" y="1460297"/>
            <a:ext cx="682406" cy="548861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76" name="TextBox 75"/>
          <p:cNvSpPr txBox="1"/>
          <p:nvPr/>
        </p:nvSpPr>
        <p:spPr>
          <a:xfrm>
            <a:off x="5387721" y="1843542"/>
            <a:ext cx="521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SG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17. Exercise #4: </a:t>
            </a:r>
            <a:r>
              <a:rPr lang="en-GB" dirty="0">
                <a:cs typeface="Arial" charset="0"/>
              </a:rPr>
              <a:t>Hangman Game </a:t>
            </a:r>
            <a:r>
              <a:rPr lang="en-GB" dirty="0" smtClean="0">
                <a:cs typeface="Arial" charset="0"/>
              </a:rPr>
              <a:t>v2</a:t>
            </a:r>
            <a:endParaRPr lang="en-SG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5203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Modify the program </a:t>
            </a:r>
            <a:r>
              <a:rPr lang="en-US" sz="2800" dirty="0" smtClean="0"/>
              <a:t>Week9_Hangman_ver1.c </a:t>
            </a:r>
            <a:r>
              <a:rPr lang="en-US" sz="2800" dirty="0">
                <a:solidFill>
                  <a:schemeClr val="tx1"/>
                </a:solidFill>
              </a:rPr>
              <a:t>to</a:t>
            </a:r>
            <a:r>
              <a:rPr lang="en-US" sz="2800" dirty="0"/>
              <a:t> </a:t>
            </a:r>
            <a:r>
              <a:rPr lang="en-US" sz="2800" dirty="0" smtClean="0"/>
              <a:t>Week9_Hangman_ver2.c </a:t>
            </a:r>
            <a:r>
              <a:rPr lang="en-US" sz="2800" dirty="0">
                <a:solidFill>
                  <a:schemeClr val="tx1"/>
                </a:solidFill>
              </a:rPr>
              <a:t>as follows: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/>
              <a:t>Program will keep a list of </a:t>
            </a:r>
            <a:r>
              <a:rPr lang="en-US" sz="2400" dirty="0">
                <a:solidFill>
                  <a:srgbClr val="006600"/>
                </a:solidFill>
              </a:rPr>
              <a:t>10</a:t>
            </a:r>
            <a:r>
              <a:rPr lang="en-US" sz="2400" dirty="0"/>
              <a:t> words and randomly choose a word from this list for the user to guess. (Each word is at most </a:t>
            </a:r>
            <a:r>
              <a:rPr lang="en-US" sz="2400" dirty="0">
                <a:solidFill>
                  <a:srgbClr val="006600"/>
                </a:solidFill>
              </a:rPr>
              <a:t>15</a:t>
            </a:r>
            <a:r>
              <a:rPr lang="en-US" sz="2400" dirty="0"/>
              <a:t> characters long.)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/>
              <a:t>Allow user the option to exit the game or guess the next word</a:t>
            </a:r>
            <a:r>
              <a:rPr lang="en-US" sz="2400" dirty="0" smtClean="0"/>
              <a:t>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q"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</a:rPr>
              <a:t>This is your take-home exercise.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We will discuss this exercise in this week’s discussion session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dirty="0"/>
              <a:t>Summary for Today</a:t>
            </a:r>
            <a:endParaRPr lang="en-GB" dirty="0" smtClean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5539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b="1" baseline="30000">
              <a:solidFill>
                <a:srgbClr val="8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62815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600" dirty="0" smtClean="0">
                <a:solidFill>
                  <a:srgbClr val="0000FF"/>
                </a:solidFill>
              </a:rPr>
              <a:t>Characters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Declaring and using </a:t>
            </a:r>
            <a:r>
              <a:rPr lang="en-SG" sz="2400" dirty="0" smtClean="0">
                <a:solidFill>
                  <a:srgbClr val="0000FF"/>
                </a:solidFill>
              </a:rPr>
              <a:t>characters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Character </a:t>
            </a:r>
            <a:r>
              <a:rPr lang="en-SG" sz="2400" dirty="0" smtClean="0">
                <a:solidFill>
                  <a:srgbClr val="0000FF"/>
                </a:solidFill>
              </a:rPr>
              <a:t>I/O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Character functions</a:t>
            </a:r>
            <a:endParaRPr lang="en-SG" sz="2400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Strings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Declaring and initializing </a:t>
            </a:r>
            <a:r>
              <a:rPr lang="en-SG" sz="2400" dirty="0" smtClean="0">
                <a:solidFill>
                  <a:srgbClr val="0000FF"/>
                </a:solidFill>
              </a:rPr>
              <a:t>strings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String </a:t>
            </a:r>
            <a:r>
              <a:rPr lang="en-SG" sz="2400" dirty="0" smtClean="0">
                <a:solidFill>
                  <a:srgbClr val="0000FF"/>
                </a:solidFill>
              </a:rPr>
              <a:t>I/O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Array of strings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 smtClean="0">
                <a:solidFill>
                  <a:srgbClr val="0000FF"/>
                </a:solidFill>
              </a:rPr>
              <a:t>String </a:t>
            </a:r>
            <a:r>
              <a:rPr lang="en-SG" sz="2400" dirty="0">
                <a:solidFill>
                  <a:srgbClr val="0000FF"/>
                </a:solidFill>
              </a:rPr>
              <a:t>functions</a:t>
            </a:r>
          </a:p>
        </p:txBody>
      </p:sp>
      <p:pic>
        <p:nvPicPr>
          <p:cNvPr id="10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1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smtClean="0"/>
              <a:t>Announcement</a:t>
            </a:r>
            <a:endParaRPr lang="en-GB" dirty="0" smtClean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66563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b="1" baseline="30000">
              <a:solidFill>
                <a:srgbClr val="800000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39540"/>
          </a:xfr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Take-home lab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#4 </a:t>
            </a:r>
            <a:r>
              <a:rPr lang="en-SG" sz="3200" dirty="0">
                <a:solidFill>
                  <a:schemeClr val="tx1"/>
                </a:solidFill>
                <a:cs typeface="Arial" charset="0"/>
              </a:rPr>
              <a:t>has been released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Questions: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rgbClr val="0000FF"/>
                </a:solidFill>
                <a:hlinkClick r:id="rId3"/>
              </a:rPr>
              <a:t>www.comp.nus.edu.sg/~cs1010/lab/lab4.html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Submit your programs to </a:t>
            </a:r>
            <a:r>
              <a:rPr lang="en-US" sz="2400" dirty="0" err="1"/>
              <a:t>CodeCrunch</a:t>
            </a:r>
            <a:endParaRPr lang="en-US" sz="2400" dirty="0"/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>
                <a:hlinkClick r:id="rId4"/>
              </a:rPr>
              <a:t>https://codes.comp.nus.edu.sg/</a:t>
            </a:r>
            <a:endParaRPr lang="en-US" sz="2400" dirty="0"/>
          </a:p>
          <a:p>
            <a:pPr lvl="2">
              <a:spcBef>
                <a:spcPts val="12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7030A0"/>
                </a:solidFill>
              </a:rPr>
              <a:t>Deadline: </a:t>
            </a:r>
            <a:r>
              <a:rPr lang="en-SG" sz="2400" dirty="0" smtClean="0">
                <a:solidFill>
                  <a:srgbClr val="7030A0"/>
                </a:solidFill>
              </a:rPr>
              <a:t>17 March 2012</a:t>
            </a:r>
            <a:r>
              <a:rPr lang="en-SG" sz="2400" dirty="0">
                <a:solidFill>
                  <a:srgbClr val="7030A0"/>
                </a:solidFill>
              </a:rPr>
              <a:t>, Saturday, </a:t>
            </a:r>
            <a:r>
              <a:rPr lang="en-SG" sz="2400" dirty="0" smtClean="0">
                <a:solidFill>
                  <a:srgbClr val="7030A0"/>
                </a:solidFill>
              </a:rPr>
              <a:t>6pm</a:t>
            </a:r>
            <a:endParaRPr lang="en-SG" sz="2400" dirty="0">
              <a:solidFill>
                <a:srgbClr val="7030A0"/>
              </a:solidFill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/>
              <a:t>This is your </a:t>
            </a:r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graded </a:t>
            </a:r>
            <a:r>
              <a:rPr lang="en-US" sz="2400" dirty="0">
                <a:solidFill>
                  <a:srgbClr val="0000FF"/>
                </a:solidFill>
              </a:rPr>
              <a:t>lab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00FF"/>
                </a:solidFill>
              </a:rPr>
              <a:t> 1 attempt mark </a:t>
            </a:r>
            <a:r>
              <a:rPr lang="en-US" sz="2400" dirty="0"/>
              <a:t>will be carried forward to your final mark</a:t>
            </a:r>
            <a:r>
              <a:rPr lang="en-US" sz="2400" dirty="0" smtClean="0"/>
              <a:t>.</a:t>
            </a:r>
            <a:endParaRPr lang="en-SG" sz="2400" dirty="0"/>
          </a:p>
        </p:txBody>
      </p:sp>
      <p:pic>
        <p:nvPicPr>
          <p:cNvPr id="9" name="Picture 8" descr="C:\Users\zlf\AppData\Local\Microsoft\Windows\Temporary Internet Files\Content.IE5\MVM596VG\MP900385257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79" y="25200"/>
            <a:ext cx="1848758" cy="132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86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  <a:endParaRPr lang="en-GB" b="1" smtClean="0">
              <a:solidFill>
                <a:srgbClr val="993366"/>
              </a:solidFill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37807" y="1447086"/>
            <a:ext cx="7244367" cy="4801314"/>
            <a:chOff x="737807" y="1447086"/>
            <a:chExt cx="7244367" cy="4801314"/>
          </a:xfrm>
        </p:grpSpPr>
        <p:sp>
          <p:nvSpPr>
            <p:cNvPr id="16" name="TextBox 15"/>
            <p:cNvSpPr txBox="1"/>
            <p:nvPr/>
          </p:nvSpPr>
          <p:spPr>
            <a:xfrm>
              <a:off x="737807" y="1447086"/>
              <a:ext cx="7244367" cy="480131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defRPr/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{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 ch1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ch2, ch3;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ch2 = ch1 +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// two </a:t>
              </a:r>
              <a:r>
                <a:rPr lang="en-US" b="1">
                  <a:solidFill>
                    <a:srgbClr val="800000"/>
                  </a:solidFill>
                  <a:latin typeface="Courier New" pitchFamily="49" charset="0"/>
                </a:rPr>
                <a:t>positions </a:t>
              </a:r>
              <a:r>
                <a:rPr lang="en-US" b="1" smtClean="0">
                  <a:solidFill>
                    <a:srgbClr val="800000"/>
                  </a:solidFill>
                  <a:latin typeface="Courier New" pitchFamily="49" charset="0"/>
                </a:rPr>
                <a:t>forward in table…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ch2 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ch2);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ch2 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ch2);</a:t>
              </a:r>
            </a:p>
            <a:p>
              <a:pPr marL="342900" indent="-342900">
                <a:defRPr/>
              </a:pPr>
              <a:endParaRPr lang="en-US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65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   // to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be continued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next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page</a:t>
              </a:r>
            </a:p>
            <a:p>
              <a:pPr marL="342900" indent="-342900">
                <a:defRPr/>
              </a:pPr>
              <a:endParaRPr 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3936" y="1447264"/>
              <a:ext cx="1885453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Week9_CharacterDemo1.c</a:t>
              </a:r>
              <a:endParaRPr lang="en-SG" sz="1100" dirty="0"/>
            </a:p>
          </p:txBody>
        </p:sp>
      </p:grpSp>
      <p:sp>
        <p:nvSpPr>
          <p:cNvPr id="11" name="Line Callout 2 (Border and Accent Bar) 10"/>
          <p:cNvSpPr/>
          <p:nvPr/>
        </p:nvSpPr>
        <p:spPr bwMode="auto">
          <a:xfrm>
            <a:off x="5570398" y="2316692"/>
            <a:ext cx="1995162" cy="338554"/>
          </a:xfrm>
          <a:prstGeom prst="accentBorderCallout2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declare </a:t>
            </a: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char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variables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5505909" y="3870610"/>
            <a:ext cx="1530753" cy="5847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557"/>
              <a:gd name="adj6" fmla="val -5284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%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to print out a character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3316" y="4707920"/>
            <a:ext cx="1263913" cy="107721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/>
              <a:t>ch2 = c</a:t>
            </a:r>
          </a:p>
          <a:p>
            <a:r>
              <a:rPr lang="en-SG" dirty="0"/>
              <a:t>ch2 = 99</a:t>
            </a:r>
          </a:p>
          <a:p>
            <a:r>
              <a:rPr lang="en-SG" dirty="0" err="1" smtClean="0"/>
              <a:t>i</a:t>
            </a:r>
            <a:r>
              <a:rPr lang="en-SG" dirty="0" smtClean="0"/>
              <a:t> </a:t>
            </a:r>
            <a:r>
              <a:rPr lang="en-SG" dirty="0"/>
              <a:t>= 65</a:t>
            </a:r>
          </a:p>
          <a:p>
            <a:r>
              <a:rPr lang="en-SG" dirty="0" err="1"/>
              <a:t>i</a:t>
            </a:r>
            <a:r>
              <a:rPr lang="en-SG" dirty="0"/>
              <a:t> = A</a:t>
            </a:r>
          </a:p>
        </p:txBody>
      </p:sp>
      <p:sp>
        <p:nvSpPr>
          <p:cNvPr id="21" name="Line Callout 2 (Border and Accent Bar) 20"/>
          <p:cNvSpPr/>
          <p:nvPr/>
        </p:nvSpPr>
        <p:spPr bwMode="auto">
          <a:xfrm>
            <a:off x="5102400" y="4569421"/>
            <a:ext cx="1733298" cy="830997"/>
          </a:xfrm>
          <a:prstGeom prst="accentBorderCallout2">
            <a:avLst>
              <a:gd name="adj1" fmla="val 18750"/>
              <a:gd name="adj2" fmla="val -8333"/>
              <a:gd name="adj3" fmla="val 568"/>
              <a:gd name="adj4" fmla="val -31258"/>
              <a:gd name="adj5" fmla="val -41693"/>
              <a:gd name="adj6" fmla="val -89090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%d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to print out ASCII value of a character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1.2 </a:t>
            </a:r>
            <a:r>
              <a:rPr lang="en-GB" dirty="0">
                <a:cs typeface="Arial" charset="0"/>
              </a:rPr>
              <a:t>Demo #1: Using Characters (1/2)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5894" y="1530511"/>
            <a:ext cx="6296629" cy="3693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 //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to continue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previous page</a:t>
            </a:r>
          </a:p>
          <a:p>
            <a:pPr marL="342900" indent="-342900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'A'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"'A' is less than 'c'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"'A' is not less than 'c'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(ch3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 ch3 &lt;=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't'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 ch3++)</a:t>
            </a: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"ch3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%c\n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, ch3);</a:t>
            </a:r>
          </a:p>
          <a:p>
            <a:pPr marL="342900" indent="-342900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Line Callout 2 (Border and Accent Bar) 10"/>
          <p:cNvSpPr/>
          <p:nvPr/>
        </p:nvSpPr>
        <p:spPr bwMode="auto">
          <a:xfrm>
            <a:off x="4334992" y="1955648"/>
            <a:ext cx="1820481" cy="338554"/>
          </a:xfrm>
          <a:prstGeom prst="accentBorderCallout2">
            <a:avLst>
              <a:gd name="adj1" fmla="val 18750"/>
              <a:gd name="adj2" fmla="val -8333"/>
              <a:gd name="adj3" fmla="val 21900"/>
              <a:gd name="adj4" fmla="val -26585"/>
              <a:gd name="adj5" fmla="val 97282"/>
              <a:gd name="adj6" fmla="val -6648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compare characters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6723003" y="3430960"/>
            <a:ext cx="2072653" cy="5847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490"/>
              <a:gd name="adj6" fmla="val -4679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character variable as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loop counter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5867" y="4439000"/>
            <a:ext cx="2691274" cy="156966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/>
              <a:t>'A' is less than </a:t>
            </a:r>
            <a:r>
              <a:rPr lang="en-SG" dirty="0" smtClean="0"/>
              <a:t>'c'</a:t>
            </a:r>
          </a:p>
          <a:p>
            <a:r>
              <a:rPr lang="en-SG" dirty="0"/>
              <a:t>ch3 = p</a:t>
            </a:r>
          </a:p>
          <a:p>
            <a:r>
              <a:rPr lang="en-SG" dirty="0"/>
              <a:t>ch3 = q</a:t>
            </a:r>
          </a:p>
          <a:p>
            <a:r>
              <a:rPr lang="en-SG" dirty="0"/>
              <a:t>ch3 = r</a:t>
            </a:r>
          </a:p>
          <a:p>
            <a:r>
              <a:rPr lang="en-SG" dirty="0"/>
              <a:t>ch3 = s</a:t>
            </a:r>
          </a:p>
          <a:p>
            <a:r>
              <a:rPr lang="en-SG" dirty="0"/>
              <a:t>ch3 = </a:t>
            </a:r>
            <a:r>
              <a:rPr lang="en-SG" dirty="0" smtClean="0"/>
              <a:t>t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charset="0"/>
              </a:rPr>
              <a:t>1.2 Demo #1: Using Characters (2/2)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243" y="2324601"/>
            <a:ext cx="5897563" cy="3785652"/>
            <a:chOff x="655637" y="2324601"/>
            <a:chExt cx="5897563" cy="3785652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55637" y="2324601"/>
              <a:ext cx="5897563" cy="378565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character: 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</a:rPr>
                <a:t>getchar</a:t>
              </a:r>
              <a:r>
                <a:rPr lang="en-US" sz="1600" b="1" dirty="0" smtClean="0">
                  <a:latin typeface="Courier New" pitchFamily="49" charset="0"/>
                </a:rPr>
                <a:t>();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("%c", &amp;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"Character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entered is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putchar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 smtClean="0">
                  <a:latin typeface="Courier New" pitchFamily="49" charset="0"/>
                </a:rPr>
                <a:t>); 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("%c",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putchar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'\n'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5403" y="2324601"/>
              <a:ext cx="1885453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Week9_CharacterDemo2.c</a:t>
              </a:r>
              <a:endParaRPr lang="en-SG" sz="1100" dirty="0"/>
            </a:p>
          </p:txBody>
        </p:sp>
      </p:grpSp>
      <p:sp>
        <p:nvSpPr>
          <p:cNvPr id="11" name="Line Callout 2 (Border and Accent Bar) 10"/>
          <p:cNvSpPr/>
          <p:nvPr/>
        </p:nvSpPr>
        <p:spPr bwMode="auto">
          <a:xfrm>
            <a:off x="3767707" y="3401964"/>
            <a:ext cx="2524235" cy="33855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986"/>
              <a:gd name="adj6" fmla="val -470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read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 character from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stdin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3377125" y="5475857"/>
            <a:ext cx="2418739" cy="33855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213"/>
              <a:gd name="adj6" fmla="val -5652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print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 character to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stdout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1.3 </a:t>
            </a:r>
            <a:r>
              <a:rPr lang="en-GB" dirty="0">
                <a:cs typeface="Arial" charset="0"/>
              </a:rPr>
              <a:t>Demo #2: Character I/O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28956" y="4552908"/>
            <a:ext cx="2631687" cy="52322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Enter a character: </a:t>
            </a:r>
            <a:r>
              <a:rPr lang="en-US" sz="1400" dirty="0">
                <a:solidFill>
                  <a:srgbClr val="0000FF"/>
                </a:solidFill>
              </a:rPr>
              <a:t>W</a:t>
            </a:r>
          </a:p>
          <a:p>
            <a:pPr>
              <a:defRPr/>
            </a:pPr>
            <a:r>
              <a:rPr lang="en-US" sz="1400" dirty="0"/>
              <a:t>Character entered is W </a:t>
            </a:r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Besides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()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()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we can also use </a:t>
            </a:r>
            <a:r>
              <a:rPr lang="en-US" dirty="0" err="1"/>
              <a:t>getchar</a:t>
            </a:r>
            <a:r>
              <a:rPr lang="en-US" dirty="0"/>
              <a:t>()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putchar</a:t>
            </a:r>
            <a:r>
              <a:rPr lang="en-US" dirty="0"/>
              <a:t>() </a:t>
            </a:r>
            <a:r>
              <a:rPr lang="en-US" dirty="0">
                <a:solidFill>
                  <a:schemeClr val="tx1"/>
                </a:solidFill>
              </a:rPr>
              <a:t>for character </a:t>
            </a:r>
            <a:r>
              <a:rPr lang="en-US" dirty="0" smtClean="0">
                <a:solidFill>
                  <a:schemeClr val="tx1"/>
                </a:solidFill>
              </a:rPr>
              <a:t>input and output.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5327" y="1116453"/>
            <a:ext cx="8223759" cy="5324535"/>
            <a:chOff x="434894" y="1272567"/>
            <a:chExt cx="8223759" cy="5324535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4894" y="1272567"/>
              <a:ext cx="8223759" cy="5324535"/>
            </a:xfrm>
            <a:prstGeom prst="rect">
              <a:avLst/>
            </a:prstGeom>
            <a:noFill/>
            <a:ln w="9525" algn="ctr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ctype.h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{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character: 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getchar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isalpha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E46C0A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{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</a:rPr>
                <a:t>is English letter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?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isupper(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FF6699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{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</a:rPr>
                <a:t>is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upper case?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 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 uppercase-letter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 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"Corresponding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lowercase: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tolower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) </a:t>
              </a:r>
              <a:r>
                <a:rPr lang="en-US" sz="1400" b="1" dirty="0" smtClean="0">
                  <a:latin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}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else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islower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{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</a:rPr>
                <a:t>is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lower case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</a:rPr>
                <a:t>?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 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 is a lowercase-letter.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 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"Corresponding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uppercase: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toupper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) </a:t>
              </a:r>
              <a:r>
                <a:rPr lang="en-US" sz="1400" b="1" dirty="0" smtClean="0">
                  <a:latin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}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}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isdigit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 digit character.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isalnum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CC66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an alphanumeric character.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isspace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 is a whitespace character</a:t>
              </a:r>
              <a:r>
                <a:rPr lang="en-US" sz="1400" b="1" dirty="0">
                  <a:latin typeface="Courier New" pitchFamily="49" charset="0"/>
                </a:rPr>
                <a:t>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ispunct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 is a punctuation character.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73200" y="1274500"/>
              <a:ext cx="1885453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Week9_CharacterDemo3.c</a:t>
              </a:r>
              <a:endParaRPr lang="en-SG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65239" y="3547024"/>
            <a:ext cx="2548130" cy="830997"/>
            <a:chOff x="6261100" y="3835400"/>
            <a:chExt cx="2548130" cy="830997"/>
          </a:xfrm>
        </p:grpSpPr>
        <p:cxnSp>
          <p:nvCxnSpPr>
            <p:cNvPr id="11" name="Straight Arrow Connector 10"/>
            <p:cNvCxnSpPr>
              <a:stCxn id="9" idx="1"/>
            </p:cNvCxnSpPr>
            <p:nvPr/>
          </p:nvCxnSpPr>
          <p:spPr bwMode="auto">
            <a:xfrm flipH="1" flipV="1">
              <a:off x="6261101" y="3945977"/>
              <a:ext cx="685798" cy="30492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6261100" y="4330392"/>
              <a:ext cx="685800" cy="215900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946899" y="3835400"/>
              <a:ext cx="1862331" cy="8309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600" dirty="0" err="1" smtClean="0">
                  <a:latin typeface="Calibri" pitchFamily="34" charset="0"/>
                  <a:cs typeface="Calibri" pitchFamily="34" charset="0"/>
                </a:rPr>
                <a:t>tolower</a:t>
              </a: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sz="1600" dirty="0" err="1" smtClean="0">
                  <a:latin typeface="Calibri" pitchFamily="34" charset="0"/>
                  <a:cs typeface="Calibri" pitchFamily="34" charset="0"/>
                </a:rPr>
                <a:t>ch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) and </a:t>
              </a: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toupper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ch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) do </a:t>
              </a:r>
              <a:r>
                <a:rPr lang="en-US" sz="16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NOT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 change </a:t>
              </a:r>
              <a:r>
                <a:rPr lang="en-US" sz="1600" i="1" dirty="0" err="1" smtClean="0">
                  <a:latin typeface="Calibri" pitchFamily="34" charset="0"/>
                  <a:cs typeface="Calibri" pitchFamily="34" charset="0"/>
                </a:rPr>
                <a:t>ch</a:t>
              </a: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 itself!</a:t>
              </a:r>
              <a:endParaRPr lang="en-SG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1.4 </a:t>
            </a:r>
            <a:r>
              <a:rPr lang="en-GB" dirty="0">
                <a:cs typeface="Arial" charset="0"/>
              </a:rPr>
              <a:t>Demo #3: Character Functions</a:t>
            </a:r>
            <a:endParaRPr lang="en-SG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353490" y="1238558"/>
            <a:ext cx="2921619" cy="5847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810"/>
              <a:gd name="adj6" fmla="val -3550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to use character functions, need to include library 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ctype.h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SG" sz="16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779180" y="6459379"/>
            <a:ext cx="907620" cy="246221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30561"/>
              </p:ext>
            </p:extLst>
          </p:nvPr>
        </p:nvGraphicFramePr>
        <p:xfrm>
          <a:off x="267631" y="520527"/>
          <a:ext cx="8575285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28"/>
                <a:gridCol w="71127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Char function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Explanation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isalpha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Returns a nonzero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is an English letter; return zero otherwise.</a:t>
                      </a:r>
                      <a:endParaRPr lang="en-SG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isupper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nonzero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an uppercase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English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letter;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islower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nonzero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lowercase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English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letter;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isdigit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nonzero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digit character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('0', '1', … '9');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isalnum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nonzero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an English letter or a digit character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isspace(c)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nonzero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blank, </a:t>
                      </a:r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formfeed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, newline, tab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 (i.e., whitespace)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ispunct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nonzero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punctuation ('"', ',', … ';'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tolower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</a:p>
                    <a:p>
                      <a:pPr algn="ctr"/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an uppercase English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letter, returns corresponding lowercase letter; returns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otherwise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toupper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lowercase English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letter, returns corresponding uppercase letter; returns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otherwise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424"/>
  <p:tag name="TIMELINE" val="26.3"/>
</p:tagLst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sq" algn="ctr">
          <a:solidFill>
            <a:srgbClr val="FF0000"/>
          </a:solidFill>
          <a:round/>
          <a:headEnd type="none" w="sm" len="sm"/>
          <a:tailEnd type="none" w="sm" len="sm"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28503</TotalTime>
  <Words>5451</Words>
  <Application>Microsoft Office PowerPoint</Application>
  <PresentationFormat>On-screen Show (4:3)</PresentationFormat>
  <Paragraphs>1205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1_Pixel</vt:lpstr>
      <vt:lpstr>CS1010: Programming Methodology</vt:lpstr>
      <vt:lpstr>Week 9: Characters and Strings</vt:lpstr>
      <vt:lpstr>1. Characters</vt:lpstr>
      <vt:lpstr>1.1 Characters: ASCII Table</vt:lpstr>
      <vt:lpstr>1.2 Demo #1: Using Characters (1/2)</vt:lpstr>
      <vt:lpstr>1.2 Demo #1: Using Characters (2/2)</vt:lpstr>
      <vt:lpstr>1.3 Demo #2: Character I/O</vt:lpstr>
      <vt:lpstr>1.4 Demo #3: Character Functions</vt:lpstr>
      <vt:lpstr>PowerPoint Presentation</vt:lpstr>
      <vt:lpstr>1.5 Characters: Common Error</vt:lpstr>
      <vt:lpstr>1.6 Ex #1: Summing Digit Characters</vt:lpstr>
      <vt:lpstr>1.6 Ex #1: Reference Solution</vt:lpstr>
      <vt:lpstr>2. Character Arrays</vt:lpstr>
      <vt:lpstr>3. Strings</vt:lpstr>
      <vt:lpstr>3. Strings or Char Arrays?</vt:lpstr>
      <vt:lpstr>4. Quick Quiz</vt:lpstr>
      <vt:lpstr>5. Strings: Output</vt:lpstr>
      <vt:lpstr>6. Strings: Input a Word</vt:lpstr>
      <vt:lpstr>6. Strings: Input a Sentence</vt:lpstr>
      <vt:lpstr>7. Demo #4: Counting Vowels</vt:lpstr>
      <vt:lpstr>PowerPoint Presentation</vt:lpstr>
      <vt:lpstr>8. Exercise #2: Find Elements</vt:lpstr>
      <vt:lpstr>8. Exercise #2: Reference Solution</vt:lpstr>
      <vt:lpstr>9. Character Array w/o Terminator '\0'</vt:lpstr>
      <vt:lpstr>10. String Functions (1/5)</vt:lpstr>
      <vt:lpstr>10. String Functions (2/5)</vt:lpstr>
      <vt:lpstr>10. String Functions (3/5)</vt:lpstr>
      <vt:lpstr>10. String Functions (4/5)</vt:lpstr>
      <vt:lpstr>10. String Functions (5/5)</vt:lpstr>
      <vt:lpstr>11. Demo #5: String Functions</vt:lpstr>
      <vt:lpstr>12. Ex #3 (take-home): Counting “the” </vt:lpstr>
      <vt:lpstr>13. Demo #6: Hangman Game v1 (1/6)</vt:lpstr>
      <vt:lpstr>13. Demo #6: Hangman Game v1 (2/6)</vt:lpstr>
      <vt:lpstr>13. Demo #6: Hangman Game v1 (3/6)</vt:lpstr>
      <vt:lpstr>13. Demo #6: Hangman Game v1 (4/6)</vt:lpstr>
      <vt:lpstr>2.7 Demo #6: Hangman Game Ver1 (5/6)</vt:lpstr>
      <vt:lpstr>13. Demo #6: Hangman Game v1 (6/6)</vt:lpstr>
      <vt:lpstr>14. Pointer to String (1/3)</vt:lpstr>
      <vt:lpstr>14. Pointer to String (2/3)</vt:lpstr>
      <vt:lpstr>14. Pointer to String (3/3)</vt:lpstr>
      <vt:lpstr>15. Array of Strings</vt:lpstr>
      <vt:lpstr>16. Array of Pointers to Strings</vt:lpstr>
      <vt:lpstr>17. Exercise #4: Hangman Game v2</vt:lpstr>
      <vt:lpstr>Summary for Today</vt:lpstr>
      <vt:lpstr>Announcement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9 lecture notes</dc:subject>
  <dc:creator>Zhou Lifeng</dc:creator>
  <cp:lastModifiedBy>Zhou Lifeng</cp:lastModifiedBy>
  <cp:revision>3504</cp:revision>
  <dcterms:created xsi:type="dcterms:W3CDTF">1998-09-05T15:03:32Z</dcterms:created>
  <dcterms:modified xsi:type="dcterms:W3CDTF">2012-03-14T16:34:14Z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