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76" r:id="rId1"/>
  </p:sldMasterIdLst>
  <p:notesMasterIdLst>
    <p:notesMasterId r:id="rId13"/>
  </p:notesMasterIdLst>
  <p:handoutMasterIdLst>
    <p:handoutMasterId r:id="rId14"/>
  </p:handoutMasterIdLst>
  <p:sldIdLst>
    <p:sldId id="256" r:id="rId2"/>
    <p:sldId id="359" r:id="rId3"/>
    <p:sldId id="353" r:id="rId4"/>
    <p:sldId id="354" r:id="rId5"/>
    <p:sldId id="355" r:id="rId6"/>
    <p:sldId id="356" r:id="rId7"/>
    <p:sldId id="357" r:id="rId8"/>
    <p:sldId id="327" r:id="rId9"/>
    <p:sldId id="358" r:id="rId10"/>
    <p:sldId id="361" r:id="rId11"/>
    <p:sldId id="308" r:id="rId12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FF"/>
    <a:srgbClr val="9933FF"/>
    <a:srgbClr val="003300"/>
    <a:srgbClr val="006600"/>
    <a:srgbClr val="CCFFCC"/>
    <a:srgbClr val="9933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0969" autoAdjust="0"/>
  </p:normalViewPr>
  <p:slideViewPr>
    <p:cSldViewPr>
      <p:cViewPr varScale="1">
        <p:scale>
          <a:sx n="60" d="100"/>
          <a:sy n="60" d="100"/>
        </p:scale>
        <p:origin x="-105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102"/>
      </p:cViewPr>
      <p:guideLst>
        <p:guide orient="horz" pos="3128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7988" cy="4964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540" tIns="47270" rIns="94540" bIns="47270" numCol="1" anchor="t" anchorCtr="0" compatLnSpc="1">
            <a:prstTxWarp prst="textNoShape">
              <a:avLst/>
            </a:prstTxWarp>
          </a:bodyPr>
          <a:lstStyle>
            <a:lvl1pPr defTabSz="945642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 smtClean="0"/>
              <a:t>CS1010 </a:t>
            </a:r>
            <a:r>
              <a:rPr lang="en-GB" dirty="0"/>
              <a:t>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9" y="1"/>
            <a:ext cx="2947987" cy="4964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540" tIns="47270" rIns="94540" bIns="47270" numCol="1" anchor="t" anchorCtr="0" compatLnSpc="1">
            <a:prstTxWarp prst="textNoShape">
              <a:avLst/>
            </a:prstTxWarp>
          </a:bodyPr>
          <a:lstStyle>
            <a:lvl1pPr algn="r" defTabSz="945642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147"/>
            <a:ext cx="2947988" cy="49649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540" tIns="47270" rIns="94540" bIns="47270" numCol="1" anchor="b" anchorCtr="0" compatLnSpc="1">
            <a:prstTxWarp prst="textNoShape">
              <a:avLst/>
            </a:prstTxWarp>
          </a:bodyPr>
          <a:lstStyle>
            <a:lvl1pPr defTabSz="945642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9" y="9430147"/>
            <a:ext cx="2947987" cy="49649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540" tIns="47270" rIns="94540" bIns="47270" numCol="1" anchor="b" anchorCtr="0" compatLnSpc="1">
            <a:prstTxWarp prst="textNoShape">
              <a:avLst/>
            </a:prstTxWarp>
          </a:bodyPr>
          <a:lstStyle>
            <a:lvl1pPr algn="r" defTabSz="945642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F17A2C5-9F8B-4BE0-82C7-895F0C5C70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078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7988" cy="4964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540" tIns="47270" rIns="94540" bIns="47270" numCol="1" anchor="t" anchorCtr="0" compatLnSpc="1">
            <a:prstTxWarp prst="textNoShape">
              <a:avLst/>
            </a:prstTxWarp>
          </a:bodyPr>
          <a:lstStyle>
            <a:lvl1pPr defTabSz="945642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 smtClean="0"/>
              <a:t>CS1010 Programming Methodology</a:t>
            </a:r>
            <a:endParaRPr lang="en-GB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9" y="1"/>
            <a:ext cx="2947987" cy="4964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540" tIns="47270" rIns="94540" bIns="47270" numCol="1" anchor="t" anchorCtr="0" compatLnSpc="1">
            <a:prstTxWarp prst="textNoShape">
              <a:avLst/>
            </a:prstTxWarp>
          </a:bodyPr>
          <a:lstStyle>
            <a:lvl1pPr algn="r" defTabSz="945642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4276"/>
            <a:ext cx="4981575" cy="446842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540" tIns="47270" rIns="94540" bIns="472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147"/>
            <a:ext cx="2947988" cy="49649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540" tIns="47270" rIns="94540" bIns="47270" numCol="1" anchor="b" anchorCtr="0" compatLnSpc="1">
            <a:prstTxWarp prst="textNoShape">
              <a:avLst/>
            </a:prstTxWarp>
          </a:bodyPr>
          <a:lstStyle>
            <a:lvl1pPr defTabSz="945642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9" y="9430147"/>
            <a:ext cx="2947987" cy="49649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540" tIns="47270" rIns="94540" bIns="47270" numCol="1" anchor="b" anchorCtr="0" compatLnSpc="1">
            <a:prstTxWarp prst="textNoShape">
              <a:avLst/>
            </a:prstTxWarp>
          </a:bodyPr>
          <a:lstStyle>
            <a:lvl1pPr algn="r" defTabSz="945642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429F803A-BF78-427A-A1A7-E1679E23E4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16042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latin typeface="+mj-lt"/>
              </a:rPr>
              <a:t>CS1010 </a:t>
            </a:r>
            <a:r>
              <a:rPr lang="en-GB" dirty="0">
                <a:latin typeface="+mj-lt"/>
              </a:rPr>
              <a:t>Programming Methodology</a:t>
            </a:r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5425" lvl="1" indent="-225425" eaLnBrk="1" hangingPunct="1">
              <a:buFont typeface="Calibri" pitchFamily="34" charset="0"/>
              <a:buNone/>
            </a:pPr>
            <a:r>
              <a:rPr lang="en-GB" dirty="0" smtClean="0"/>
              <a:t>Instructors: Please spend 20 minutes on this subject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latin typeface="+mn-lt"/>
              </a:rPr>
              <a:t> CS1010 Programming </a:t>
            </a:r>
            <a:r>
              <a:rPr lang="en-GB" dirty="0">
                <a:latin typeface="+mn-lt"/>
              </a:rPr>
              <a:t>Methodology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CS1010 Programming Methodology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9F803A-BF78-427A-A1A7-E1679E23E4AD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145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latin typeface="+mj-lt"/>
              </a:rPr>
              <a:t>CS1010 Programming </a:t>
            </a:r>
            <a:r>
              <a:rPr lang="en-GB" dirty="0">
                <a:latin typeface="+mj-lt"/>
              </a:rPr>
              <a:t>Methodology</a:t>
            </a: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latin typeface="+mj-lt"/>
              </a:rPr>
              <a:t>CS1010 Programming </a:t>
            </a:r>
            <a:r>
              <a:rPr lang="en-GB" dirty="0">
                <a:latin typeface="+mj-lt"/>
              </a:rPr>
              <a:t>Methodology</a:t>
            </a: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latin typeface="+mn-lt"/>
              </a:rPr>
              <a:t>CS1010 Programming Methodology</a:t>
            </a:r>
            <a:endParaRPr lang="en-GB" dirty="0">
              <a:latin typeface="+mn-lt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latin typeface="+mn-lt"/>
              </a:rPr>
              <a:t>CS1010 Programming Methodology</a:t>
            </a:r>
            <a:endParaRPr lang="en-GB" dirty="0">
              <a:latin typeface="+mn-lt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230146" indent="-230146"/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564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3203" indent="-289693" defTabSz="96564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8773" indent="-231755" defTabSz="96564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22283" indent="-231755" defTabSz="96564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85792" indent="-231755" defTabSz="96564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49301" indent="-231755" defTabSz="9656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12811" indent="-231755" defTabSz="9656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76320" indent="-231755" defTabSz="9656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39830" indent="-231755" defTabSz="9656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3180116-8D7B-4A10-A22E-5D3D2C8F0533}" type="slidenum">
              <a:rPr lang="en-GB">
                <a:latin typeface="Times New Roman" pitchFamily="18" charset="0"/>
              </a:rPr>
              <a:pPr/>
              <a:t>7</a:t>
            </a:fld>
            <a:endParaRPr lang="en-GB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latin typeface="+mn-lt"/>
              </a:rPr>
              <a:t>CS1010 Programming </a:t>
            </a:r>
            <a:r>
              <a:rPr lang="en-GB" dirty="0" smtClean="0">
                <a:latin typeface="+mj-lt"/>
              </a:rPr>
              <a:t>Methodology</a:t>
            </a:r>
            <a:endParaRPr lang="en-GB" dirty="0">
              <a:latin typeface="+mj-lt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latin typeface="+mn-lt"/>
              </a:rPr>
              <a:t>CS1010 Programming </a:t>
            </a:r>
            <a:r>
              <a:rPr lang="en-GB" dirty="0" smtClean="0">
                <a:latin typeface="+mj-lt"/>
              </a:rPr>
              <a:t>Methodology</a:t>
            </a:r>
            <a:endParaRPr lang="en-GB" dirty="0">
              <a:latin typeface="+mj-lt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990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90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7338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826CE3FE-375E-445E-AA3D-D35679B60A26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138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461F7DA4-E785-4767-93C1-DDEE6C0EE7F1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7338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951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AE4AE2DD-CB43-4D67-B111-C6B44100661B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7338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86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Welcome - </a:t>
            </a:r>
            <a:fld id="{20DB9246-4AC0-4F17-8C23-364850F519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>
          <a:xfrm>
            <a:off x="457200" y="6400799"/>
            <a:ext cx="2667000" cy="3206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>
            <a:lvl1pPr>
              <a:defRPr sz="4000">
                <a:solidFill>
                  <a:srgbClr val="9933FF"/>
                </a:solidFill>
                <a:latin typeface="Garamond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z="1000">
                <a:latin typeface="+mj-lt"/>
              </a:defRPr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CC4E50E2-CD7E-4F2D-86CF-4347527F4E5E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86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587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800716AC-4F37-4C88-8C16-B6749FEA0787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825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913F7633-FA9A-4B79-B148-3A435B79BE92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36576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791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C5D31353-C467-438B-BDCD-8971BD904CDA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127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4E794475-146A-4151-98FD-9FB37E3BD9B5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191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2895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461FDE17-95F1-419A-811B-E077D6D3FC46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>
          <a:xfrm>
            <a:off x="39624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107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01AEEA43-EA58-40EC-9E4F-1E15BDE5C153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3886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412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6373D4F9-297F-4108-81F6-C65B1F81EABD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0386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24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CS1010 Programming Methodology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lang="en-US" sz="10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2BA8DEFE-F8A0-4495-9E9A-55C0FD41D5E9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979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80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63" r:id="rId12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zhoulife@comp.nus.edu.s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vle.nus.edu.s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3" descr="Full_Colour_Thum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648200"/>
            <a:ext cx="16002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7744" y="2590800"/>
            <a:ext cx="8153400" cy="1066800"/>
          </a:xfrm>
        </p:spPr>
        <p:txBody>
          <a:bodyPr/>
          <a:lstStyle/>
          <a:p>
            <a:pPr eaLnBrk="1" hangingPunct="1"/>
            <a:r>
              <a:rPr lang="en-GB" sz="3600" b="1" dirty="0" smtClean="0">
                <a:solidFill>
                  <a:srgbClr val="C00000"/>
                </a:solidFill>
              </a:rPr>
              <a:t>CS1010: Programming Methodology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Advices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29985"/>
          </a:xfrm>
        </p:spPr>
        <p:txBody>
          <a:bodyPr>
            <a:spAutoFit/>
          </a:bodyPr>
          <a:lstStyle/>
          <a:p>
            <a:r>
              <a:rPr lang="en-GB" sz="2800" dirty="0"/>
              <a:t>This is a practice-centric module</a:t>
            </a:r>
          </a:p>
          <a:p>
            <a:pPr lvl="1">
              <a:buFont typeface="Wingdings" pitchFamily="2" charset="2"/>
              <a:buChar char="q"/>
            </a:pPr>
            <a:r>
              <a:rPr lang="en-GB" sz="2400" dirty="0"/>
              <a:t>Learning C syntax – 30% workload</a:t>
            </a:r>
          </a:p>
          <a:p>
            <a:pPr lvl="1">
              <a:buFont typeface="Wingdings" pitchFamily="2" charset="2"/>
              <a:buChar char="q"/>
            </a:pPr>
            <a:r>
              <a:rPr lang="en-GB" sz="2400" dirty="0"/>
              <a:t>Problem solving using C – 70% workload</a:t>
            </a:r>
          </a:p>
          <a:p>
            <a:pPr lvl="1">
              <a:buFont typeface="Wingdings" pitchFamily="2" charset="2"/>
              <a:buChar char="q"/>
            </a:pPr>
            <a:r>
              <a:rPr lang="en-GB" sz="2400" dirty="0"/>
              <a:t>Conclusion: coding, coding, coding!</a:t>
            </a:r>
          </a:p>
          <a:p>
            <a:pPr lvl="1"/>
            <a:endParaRPr lang="en-GB" sz="1800" dirty="0"/>
          </a:p>
          <a:p>
            <a:pPr>
              <a:spcBef>
                <a:spcPts val="672"/>
              </a:spcBef>
            </a:pPr>
            <a:r>
              <a:rPr lang="en-GB" sz="2800" dirty="0"/>
              <a:t>Catch up with the module</a:t>
            </a:r>
          </a:p>
          <a:p>
            <a:pPr lvl="1">
              <a:buFont typeface="Wingdings" pitchFamily="2" charset="2"/>
              <a:buChar char="q"/>
            </a:pPr>
            <a:r>
              <a:rPr lang="en-GB" sz="2400" dirty="0"/>
              <a:t>daily, weekly, monthly</a:t>
            </a:r>
          </a:p>
          <a:p>
            <a:endParaRPr lang="en-GB" sz="2800" dirty="0"/>
          </a:p>
          <a:p>
            <a:pPr>
              <a:spcBef>
                <a:spcPts val="672"/>
              </a:spcBef>
            </a:pPr>
            <a:r>
              <a:rPr lang="en-GB" sz="2800" dirty="0"/>
              <a:t>Our Module is not bell-curve based</a:t>
            </a:r>
          </a:p>
          <a:p>
            <a:pPr lvl="1">
              <a:buFont typeface="Wingdings" pitchFamily="2" charset="2"/>
              <a:buChar char="q"/>
            </a:pPr>
            <a:r>
              <a:rPr lang="en-GB" sz="2400" dirty="0"/>
              <a:t>You will </a:t>
            </a:r>
            <a:r>
              <a:rPr lang="en-GB" sz="2400" dirty="0" smtClean="0"/>
              <a:t>get an </a:t>
            </a:r>
            <a:r>
              <a:rPr lang="en-GB" sz="2400" dirty="0" smtClean="0">
                <a:solidFill>
                  <a:srgbClr val="C00000"/>
                </a:solidFill>
              </a:rPr>
              <a:t>'A'</a:t>
            </a:r>
            <a:r>
              <a:rPr lang="en-GB" sz="2400" dirty="0" smtClean="0"/>
              <a:t> </a:t>
            </a:r>
            <a:r>
              <a:rPr lang="en-GB" sz="2400" dirty="0"/>
              <a:t>if you deserve it</a:t>
            </a:r>
            <a:r>
              <a:rPr lang="en-GB" sz="2400" dirty="0" smtClean="0"/>
              <a:t>.</a:t>
            </a:r>
            <a:endParaRPr lang="en-SG" dirty="0"/>
          </a:p>
        </p:txBody>
      </p:sp>
      <p:sp>
        <p:nvSpPr>
          <p:cNvPr id="4" name="Slide Number Placeholder 6"/>
          <p:cNvSpPr txBox="1">
            <a:spLocks noGrp="1"/>
          </p:cNvSpPr>
          <p:nvPr/>
        </p:nvSpPr>
        <p:spPr bwMode="auto">
          <a:xfrm>
            <a:off x="7783989" y="6459379"/>
            <a:ext cx="902811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Welcome - </a:t>
            </a:r>
            <a:fld id="{D49BE81B-3DA1-4D29-AC5A-6FBE662ADA16}" type="slidenum">
              <a:rPr lang="en-US" sz="1000"/>
              <a:pPr algn="r" eaLnBrk="1" hangingPunct="1"/>
              <a:t>10</a:t>
            </a:fld>
            <a:endParaRPr lang="en-US" sz="1000" dirty="0"/>
          </a:p>
        </p:txBody>
      </p:sp>
      <p:sp>
        <p:nvSpPr>
          <p:cNvPr id="5" name="Footer Placeholder 6"/>
          <p:cNvSpPr txBox="1">
            <a:spLocks/>
          </p:cNvSpPr>
          <p:nvPr/>
        </p:nvSpPr>
        <p:spPr bwMode="auto">
          <a:xfrm>
            <a:off x="457200" y="6459379"/>
            <a:ext cx="221246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US" sz="1000" kern="1200">
                <a:solidFill>
                  <a:schemeClr val="tx1"/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SG" smtClean="0"/>
              <a:t>CS1010 Programming Methodology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3636968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827837" cy="1143000"/>
          </a:xfrm>
        </p:spPr>
        <p:txBody>
          <a:bodyPr/>
          <a:lstStyle/>
          <a:p>
            <a:pPr algn="ctr" eaLnBrk="1" hangingPunct="1"/>
            <a:r>
              <a:rPr lang="en-GB" b="1" dirty="0" smtClean="0">
                <a:solidFill>
                  <a:srgbClr val="9933FF"/>
                </a:solidFill>
                <a:latin typeface="Garamond" pitchFamily="18" charset="0"/>
              </a:rPr>
              <a:t>End of file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Welcome to CS1010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51961"/>
          </a:xfrm>
        </p:spPr>
        <p:txBody>
          <a:bodyPr>
            <a:spAutoFit/>
          </a:bodyPr>
          <a:lstStyle/>
          <a:p>
            <a:r>
              <a:rPr lang="en-SG" sz="3200" dirty="0" smtClean="0">
                <a:solidFill>
                  <a:schemeClr val="tx1"/>
                </a:solidFill>
              </a:rPr>
              <a:t>CS1010 cohort </a:t>
            </a:r>
            <a:r>
              <a:rPr lang="en-SG" sz="3200" dirty="0">
                <a:solidFill>
                  <a:schemeClr val="tx1"/>
                </a:solidFill>
              </a:rPr>
              <a:t>is split into</a:t>
            </a:r>
          </a:p>
          <a:p>
            <a:pPr lvl="1">
              <a:buFont typeface="Wingdings" pitchFamily="2" charset="2"/>
              <a:buChar char="q"/>
            </a:pPr>
            <a:r>
              <a:rPr lang="en-SG" sz="2800" dirty="0"/>
              <a:t> </a:t>
            </a:r>
            <a:r>
              <a:rPr lang="en-SG" sz="2800" u="sng" dirty="0">
                <a:solidFill>
                  <a:srgbClr val="0000FF"/>
                </a:solidFill>
              </a:rPr>
              <a:t>three</a:t>
            </a:r>
            <a:r>
              <a:rPr lang="en-SG" sz="2800" dirty="0">
                <a:solidFill>
                  <a:srgbClr val="0000FF"/>
                </a:solidFill>
              </a:rPr>
              <a:t> lecture groups </a:t>
            </a:r>
            <a:r>
              <a:rPr lang="en-SG" sz="2800" dirty="0"/>
              <a:t>(sectional groups):</a:t>
            </a:r>
          </a:p>
          <a:p>
            <a:pPr lvl="2">
              <a:buFont typeface="Wingdings" pitchFamily="2" charset="2"/>
              <a:buChar char="q"/>
            </a:pPr>
            <a:r>
              <a:rPr lang="en-US" sz="2400" dirty="0"/>
              <a:t>Monday 9am-12nn, </a:t>
            </a:r>
            <a:r>
              <a:rPr lang="en-US" sz="2400" dirty="0" smtClean="0"/>
              <a:t>PL2 </a:t>
            </a:r>
            <a:r>
              <a:rPr lang="en-US" sz="2400" dirty="0"/>
              <a:t>(Dr. Zhou </a:t>
            </a:r>
            <a:r>
              <a:rPr lang="en-US" sz="2400" dirty="0" err="1"/>
              <a:t>Lifeng</a:t>
            </a:r>
            <a:r>
              <a:rPr lang="en-US" sz="2400" dirty="0"/>
              <a:t>)</a:t>
            </a:r>
            <a:endParaRPr lang="en-SG" sz="2400" dirty="0"/>
          </a:p>
          <a:p>
            <a:pPr lvl="2">
              <a:buFont typeface="Wingdings" pitchFamily="2" charset="2"/>
              <a:buChar char="q"/>
            </a:pPr>
            <a:r>
              <a:rPr lang="en-US" sz="2400" dirty="0"/>
              <a:t>Tuesday 9am-12nn , </a:t>
            </a:r>
            <a:r>
              <a:rPr lang="en-US" sz="2400" dirty="0" smtClean="0"/>
              <a:t>PL2 (A/P Tan Sun </a:t>
            </a:r>
            <a:r>
              <a:rPr lang="en-US" sz="2400" dirty="0" err="1" smtClean="0"/>
              <a:t>Teck</a:t>
            </a:r>
            <a:r>
              <a:rPr lang="en-US" sz="2400" dirty="0" smtClean="0"/>
              <a:t>)</a:t>
            </a:r>
            <a:endParaRPr lang="en-US" sz="2400" dirty="0"/>
          </a:p>
          <a:p>
            <a:pPr lvl="2">
              <a:buFont typeface="Wingdings" pitchFamily="2" charset="2"/>
              <a:buChar char="q"/>
            </a:pPr>
            <a:r>
              <a:rPr lang="en-US" sz="2400" dirty="0"/>
              <a:t>Tuesday 12nn-3pm, </a:t>
            </a:r>
            <a:r>
              <a:rPr lang="en-US" sz="2400" dirty="0" smtClean="0"/>
              <a:t>PL1 (Dr. Zhou </a:t>
            </a:r>
            <a:r>
              <a:rPr lang="en-US" sz="2400" dirty="0" err="1" smtClean="0"/>
              <a:t>Lifeng</a:t>
            </a:r>
            <a:r>
              <a:rPr lang="en-US" sz="2400" dirty="0" smtClean="0"/>
              <a:t>)</a:t>
            </a:r>
          </a:p>
          <a:p>
            <a:pPr lvl="1"/>
            <a:endParaRPr lang="en-SG" sz="2800" dirty="0"/>
          </a:p>
          <a:p>
            <a:pPr lvl="1">
              <a:buFont typeface="Wingdings" pitchFamily="2" charset="2"/>
              <a:buChar char="q"/>
            </a:pPr>
            <a:r>
              <a:rPr lang="en-SG" sz="2800" dirty="0">
                <a:solidFill>
                  <a:srgbClr val="0000FF"/>
                </a:solidFill>
              </a:rPr>
              <a:t> </a:t>
            </a:r>
            <a:r>
              <a:rPr lang="en-SG" sz="2800" u="sng" dirty="0" smtClean="0">
                <a:solidFill>
                  <a:srgbClr val="0000FF"/>
                </a:solidFill>
              </a:rPr>
              <a:t>six</a:t>
            </a:r>
            <a:r>
              <a:rPr lang="en-SG" sz="2800" dirty="0" smtClean="0">
                <a:solidFill>
                  <a:srgbClr val="0000FF"/>
                </a:solidFill>
              </a:rPr>
              <a:t> discussion </a:t>
            </a:r>
            <a:r>
              <a:rPr lang="en-SG" sz="2800" dirty="0">
                <a:solidFill>
                  <a:srgbClr val="0000FF"/>
                </a:solidFill>
              </a:rPr>
              <a:t>groups</a:t>
            </a:r>
            <a:r>
              <a:rPr lang="en-SG" sz="2800" dirty="0"/>
              <a:t> </a:t>
            </a:r>
            <a:r>
              <a:rPr lang="en-SG" sz="2800" dirty="0" smtClean="0"/>
              <a:t>(tutorial groups</a:t>
            </a:r>
            <a:r>
              <a:rPr lang="en-SG" sz="2800" dirty="0"/>
              <a:t>):</a:t>
            </a:r>
          </a:p>
          <a:p>
            <a:pPr lvl="2">
              <a:buFont typeface="Wingdings" pitchFamily="2" charset="2"/>
              <a:buChar char="q"/>
            </a:pPr>
            <a:r>
              <a:rPr lang="en-SG" sz="2400" dirty="0"/>
              <a:t>All on Friday: 10-12nn, 12-2pm, 2-4pm, 4-6pm</a:t>
            </a:r>
          </a:p>
          <a:p>
            <a:pPr lvl="2">
              <a:buFont typeface="Wingdings" pitchFamily="2" charset="2"/>
              <a:buChar char="q"/>
            </a:pPr>
            <a:r>
              <a:rPr lang="en-US" sz="2400" dirty="0"/>
              <a:t>Start </a:t>
            </a:r>
            <a:r>
              <a:rPr lang="en-US" sz="2400" dirty="0" smtClean="0"/>
              <a:t>from Friday of </a:t>
            </a:r>
            <a:r>
              <a:rPr lang="en-US" sz="2400" dirty="0" smtClean="0">
                <a:solidFill>
                  <a:srgbClr val="FF0000"/>
                </a:solidFill>
              </a:rPr>
              <a:t>week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!</a:t>
            </a:r>
            <a:endParaRPr lang="en-SG" sz="2800" dirty="0"/>
          </a:p>
        </p:txBody>
      </p:sp>
      <p:sp>
        <p:nvSpPr>
          <p:cNvPr id="13" name="Slide Number Placeholder 6"/>
          <p:cNvSpPr txBox="1">
            <a:spLocks noGrp="1"/>
          </p:cNvSpPr>
          <p:nvPr/>
        </p:nvSpPr>
        <p:spPr bwMode="auto">
          <a:xfrm>
            <a:off x="7783989" y="6459379"/>
            <a:ext cx="902811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Welcome - </a:t>
            </a:r>
            <a:fld id="{D49BE81B-3DA1-4D29-AC5A-6FBE662ADA16}" type="slidenum">
              <a:rPr lang="en-US" sz="1000"/>
              <a:pPr algn="r" eaLnBrk="1" hangingPunct="1"/>
              <a:t>2</a:t>
            </a:fld>
            <a:endParaRPr lang="en-US" sz="1000" dirty="0"/>
          </a:p>
        </p:txBody>
      </p:sp>
      <p:sp>
        <p:nvSpPr>
          <p:cNvPr id="14" name="Footer Placeholder 6"/>
          <p:cNvSpPr txBox="1">
            <a:spLocks/>
          </p:cNvSpPr>
          <p:nvPr/>
        </p:nvSpPr>
        <p:spPr bwMode="auto">
          <a:xfrm>
            <a:off x="457200" y="6459379"/>
            <a:ext cx="221246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US" sz="1000" kern="1200">
                <a:solidFill>
                  <a:schemeClr val="tx1"/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SG" smtClean="0"/>
              <a:t>CS1010 Programming Methodology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5653371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783989" y="6459379"/>
            <a:ext cx="902811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Welcome - </a:t>
            </a:r>
            <a:fld id="{D49BE81B-3DA1-4D29-AC5A-6FBE662ADA16}" type="slidenum">
              <a:rPr lang="en-US" sz="1000"/>
              <a:pPr algn="r" eaLnBrk="1" hangingPunct="1"/>
              <a:t>3</a:t>
            </a:fld>
            <a:endParaRPr lang="en-US" sz="1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Overview</a:t>
            </a:r>
            <a:endParaRPr lang="en-S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72"/>
              </a:spcBef>
            </a:pPr>
            <a:r>
              <a:rPr lang="en-GB" dirty="0">
                <a:solidFill>
                  <a:schemeClr val="tx1"/>
                </a:solidFill>
              </a:rPr>
              <a:t>This entry-level module introduces</a:t>
            </a:r>
          </a:p>
          <a:p>
            <a:pPr lvl="1">
              <a:buFont typeface="Wingdings" pitchFamily="2" charset="2"/>
              <a:buChar char="q"/>
            </a:pPr>
            <a:r>
              <a:rPr lang="en-GB" dirty="0" smtClean="0"/>
              <a:t>fundamental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/>
              <a:t>concepts of</a:t>
            </a:r>
            <a:r>
              <a:rPr lang="en-GB" i="1" dirty="0"/>
              <a:t> </a:t>
            </a:r>
            <a:r>
              <a:rPr lang="en-GB" i="1" dirty="0">
                <a:solidFill>
                  <a:srgbClr val="0000FF"/>
                </a:solidFill>
              </a:rPr>
              <a:t>problem solving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en-GB" dirty="0"/>
              <a:t>by </a:t>
            </a:r>
            <a:r>
              <a:rPr lang="en-GB" i="1" dirty="0">
                <a:solidFill>
                  <a:srgbClr val="0000FF"/>
                </a:solidFill>
              </a:rPr>
              <a:t>programming </a:t>
            </a:r>
            <a:r>
              <a:rPr lang="en-GB" dirty="0"/>
              <a:t>using an imperative programming language, </a:t>
            </a:r>
            <a:r>
              <a:rPr lang="en-GB" dirty="0">
                <a:solidFill>
                  <a:srgbClr val="0000FF"/>
                </a:solidFill>
              </a:rPr>
              <a:t>C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pPr>
              <a:spcBef>
                <a:spcPts val="672"/>
              </a:spcBef>
            </a:pPr>
            <a:r>
              <a:rPr lang="en-GB" dirty="0" smtClean="0">
                <a:solidFill>
                  <a:schemeClr val="tx1"/>
                </a:solidFill>
              </a:rPr>
              <a:t>Outcomes:</a:t>
            </a:r>
            <a:endParaRPr lang="en-GB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GB" dirty="0"/>
              <a:t>Know how to write </a:t>
            </a:r>
            <a:r>
              <a:rPr lang="en-GB" u="sng" dirty="0"/>
              <a:t>good small programs</a:t>
            </a:r>
            <a:r>
              <a:rPr lang="en-GB" dirty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GB" dirty="0"/>
              <a:t>Know how to solve </a:t>
            </a:r>
            <a:r>
              <a:rPr lang="en-GB" u="sng" dirty="0"/>
              <a:t>simple algorithmic problems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pPr>
              <a:spcBef>
                <a:spcPts val="672"/>
              </a:spcBef>
            </a:pPr>
            <a:r>
              <a:rPr lang="en-GB" dirty="0">
                <a:solidFill>
                  <a:schemeClr val="tx1"/>
                </a:solidFill>
              </a:rPr>
              <a:t>We teach more than C language alone</a:t>
            </a:r>
          </a:p>
          <a:p>
            <a:pPr lvl="1">
              <a:buFont typeface="Wingdings" pitchFamily="2" charset="2"/>
              <a:buChar char="q"/>
            </a:pPr>
            <a:r>
              <a:rPr lang="en-GB" dirty="0"/>
              <a:t>Also language-independent and </a:t>
            </a:r>
            <a:r>
              <a:rPr lang="en-GB" u="sng" dirty="0"/>
              <a:t>transferrable</a:t>
            </a:r>
            <a:r>
              <a:rPr lang="en-GB" dirty="0"/>
              <a:t> skills: logical thinking, writing algorithms, testing and debugging your programs, etc</a:t>
            </a:r>
            <a:r>
              <a:rPr lang="en-GB" dirty="0" smtClean="0"/>
              <a:t>.</a:t>
            </a:r>
            <a:endParaRPr lang="en-SG" dirty="0"/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457200" y="6459379"/>
            <a:ext cx="221246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US" sz="1000" kern="1200">
                <a:solidFill>
                  <a:schemeClr val="tx1"/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SG" smtClean="0"/>
              <a:t>CS1010 Programming Methodology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345300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underline_highlight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429000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24500" y="1981200"/>
            <a:ext cx="320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120000"/>
              <a:buFont typeface="Wingdings" pitchFamily="2" charset="2"/>
              <a:buNone/>
              <a:defRPr/>
            </a:pPr>
            <a:r>
              <a:rPr lang="en-GB" sz="2800" kern="0" dirty="0">
                <a:solidFill>
                  <a:srgbClr val="663300"/>
                </a:solidFill>
                <a:latin typeface="Lucida Sans" pitchFamily="34" charset="0"/>
                <a:cs typeface="+mn-cs"/>
              </a:rPr>
              <a:t>C constructs</a:t>
            </a:r>
            <a:r>
              <a:rPr lang="en-GB" sz="2800" kern="0" dirty="0">
                <a:latin typeface="Lucida Sans" pitchFamily="34" charset="0"/>
                <a:cs typeface="+mn-cs"/>
              </a:rPr>
              <a:t> </a:t>
            </a: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5524500" y="3886200"/>
            <a:ext cx="320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</a:pPr>
            <a:r>
              <a:rPr lang="en-GB" sz="2800">
                <a:solidFill>
                  <a:srgbClr val="0000FF"/>
                </a:solidFill>
                <a:latin typeface="Lucida Sans" pitchFamily="34" charset="0"/>
              </a:rPr>
              <a:t>Problem solving</a:t>
            </a: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5524500" y="5334000"/>
            <a:ext cx="320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</a:pPr>
            <a:r>
              <a:rPr lang="en-GB" sz="2800" dirty="0">
                <a:solidFill>
                  <a:srgbClr val="CC00FF"/>
                </a:solidFill>
                <a:latin typeface="Lucida Sans" pitchFamily="34" charset="0"/>
              </a:rPr>
              <a:t>Program 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838200" y="1295400"/>
            <a:ext cx="4572000" cy="4960938"/>
            <a:chOff x="528" y="816"/>
            <a:chExt cx="2880" cy="3125"/>
          </a:xfrm>
        </p:grpSpPr>
        <p:sp>
          <p:nvSpPr>
            <p:cNvPr id="9226" name="AutoShape 25"/>
            <p:cNvSpPr>
              <a:spLocks noChangeArrowheads="1"/>
            </p:cNvSpPr>
            <p:nvPr/>
          </p:nvSpPr>
          <p:spPr bwMode="auto">
            <a:xfrm>
              <a:off x="528" y="816"/>
              <a:ext cx="2880" cy="1968"/>
            </a:xfrm>
            <a:prstGeom prst="downArrowCallout">
              <a:avLst>
                <a:gd name="adj1" fmla="val 36585"/>
                <a:gd name="adj2" fmla="val 36585"/>
                <a:gd name="adj3" fmla="val 16667"/>
                <a:gd name="adj4" fmla="val 66667"/>
              </a:avLst>
            </a:prstGeom>
            <a:gradFill rotWithShape="0">
              <a:gsLst>
                <a:gs pos="0">
                  <a:srgbClr val="CCFFCC"/>
                </a:gs>
                <a:gs pos="100000">
                  <a:srgbClr val="FFFFFF"/>
                </a:gs>
              </a:gsLst>
              <a:lin ang="5400000" scaled="1"/>
            </a:gra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720" y="1008"/>
              <a:ext cx="2496" cy="970"/>
              <a:chOff x="720" y="1008"/>
              <a:chExt cx="2496" cy="970"/>
            </a:xfrm>
          </p:grpSpPr>
          <p:pic>
            <p:nvPicPr>
              <p:cNvPr id="9230" name="Picture 7" descr="Saw%20-%20Hack%20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112" y="1056"/>
                <a:ext cx="568" cy="6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31" name="Picture 11" descr="Chisels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88" y="1008"/>
                <a:ext cx="466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32" name="Picture 15" descr="Drill%20-%20Electric%2017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640" y="1440"/>
                <a:ext cx="576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33" name="Picture 19" descr="Hardware%20Symbol%20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20" y="1440"/>
                <a:ext cx="768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9228" name="Picture 23" descr="At%20Work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536" y="3120"/>
              <a:ext cx="900" cy="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9" name="Picture 30" descr="lb01p02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728" y="2064"/>
              <a:ext cx="490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" name="Slide Number Placeholder 6"/>
          <p:cNvSpPr txBox="1">
            <a:spLocks noGrp="1"/>
          </p:cNvSpPr>
          <p:nvPr/>
        </p:nvSpPr>
        <p:spPr bwMode="auto">
          <a:xfrm>
            <a:off x="7783989" y="6459379"/>
            <a:ext cx="902811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Welcome - </a:t>
            </a:r>
            <a:fld id="{D49BE81B-3DA1-4D29-AC5A-6FBE662ADA16}" type="slidenum">
              <a:rPr lang="en-US" sz="1000"/>
              <a:pPr algn="r" eaLnBrk="1" hangingPunct="1"/>
              <a:t>4</a:t>
            </a:fld>
            <a:endParaRPr lang="en-US" sz="10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Skills</a:t>
            </a:r>
            <a:endParaRPr lang="en-SG" dirty="0"/>
          </a:p>
        </p:txBody>
      </p:sp>
      <p:sp>
        <p:nvSpPr>
          <p:cNvPr id="23" name="Footer Placeholder 6"/>
          <p:cNvSpPr txBox="1">
            <a:spLocks/>
          </p:cNvSpPr>
          <p:nvPr/>
        </p:nvSpPr>
        <p:spPr bwMode="auto">
          <a:xfrm>
            <a:off x="457200" y="6459379"/>
            <a:ext cx="221246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US" sz="1000" kern="1200">
                <a:solidFill>
                  <a:schemeClr val="tx1"/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SG" smtClean="0"/>
              <a:t>CS1010 Programming Methodology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73021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9" grpId="0" autoUpdateAnimBg="0"/>
      <p:bldP spid="1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 descr="At%20the%20Computer%20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457200"/>
            <a:ext cx="18288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783989" y="6459379"/>
            <a:ext cx="902811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Welcome - </a:t>
            </a:r>
            <a:fld id="{D49BE81B-3DA1-4D29-AC5A-6FBE662ADA16}" type="slidenum">
              <a:rPr lang="en-US" sz="1000"/>
              <a:pPr algn="r" eaLnBrk="1" hangingPunct="1"/>
              <a:t>5</a:t>
            </a:fld>
            <a:endParaRPr lang="en-US" sz="1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Workload</a:t>
            </a:r>
            <a:endParaRPr lang="en-S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Lectures</a:t>
            </a:r>
            <a:r>
              <a:rPr lang="en-GB" sz="2800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itchFamily="2" charset="2"/>
              <a:buChar char="q"/>
            </a:pPr>
            <a:r>
              <a:rPr lang="en-GB" sz="2200" dirty="0"/>
              <a:t>Weekly, 3 hours per session</a:t>
            </a:r>
          </a:p>
          <a:p>
            <a:pPr lvl="1"/>
            <a:endParaRPr lang="en-GB" sz="2200" dirty="0"/>
          </a:p>
          <a:p>
            <a:r>
              <a:rPr lang="en-GB" sz="2800" dirty="0"/>
              <a:t>Discussion sessions:</a:t>
            </a:r>
            <a:endParaRPr lang="en-GB" sz="28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GB" sz="2200" dirty="0"/>
              <a:t>Weekly, 2 hours per session, </a:t>
            </a:r>
            <a:r>
              <a:rPr lang="en-GB" sz="2200" dirty="0">
                <a:solidFill>
                  <a:srgbClr val="FF0000"/>
                </a:solidFill>
              </a:rPr>
              <a:t>starting from week 2</a:t>
            </a:r>
            <a:r>
              <a:rPr lang="en-GB" sz="2200" dirty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GB" sz="2200" dirty="0"/>
              <a:t>No discussion session in </a:t>
            </a:r>
            <a:r>
              <a:rPr lang="en-GB" sz="2200" dirty="0">
                <a:solidFill>
                  <a:srgbClr val="FF0000"/>
                </a:solidFill>
              </a:rPr>
              <a:t>week 12</a:t>
            </a:r>
            <a:r>
              <a:rPr lang="en-GB" sz="2200" dirty="0"/>
              <a:t> due to Good Friday.</a:t>
            </a:r>
          </a:p>
          <a:p>
            <a:pPr lvl="1"/>
            <a:endParaRPr lang="en-GB" sz="2200" dirty="0"/>
          </a:p>
          <a:p>
            <a:r>
              <a:rPr lang="en-GB" sz="2800" dirty="0"/>
              <a:t>Take-home lab assignments:</a:t>
            </a:r>
            <a:endParaRPr lang="en-GB" sz="28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GB" sz="2200" dirty="0"/>
              <a:t>1 trial-lab (ungraded)</a:t>
            </a:r>
          </a:p>
          <a:p>
            <a:pPr lvl="1">
              <a:buFont typeface="Wingdings" pitchFamily="2" charset="2"/>
              <a:buChar char="q"/>
            </a:pPr>
            <a:r>
              <a:rPr lang="en-GB" sz="2200" dirty="0"/>
              <a:t>5 take-home labs (</a:t>
            </a:r>
            <a:r>
              <a:rPr lang="en-GB" sz="2200" dirty="0">
                <a:solidFill>
                  <a:srgbClr val="FF0000"/>
                </a:solidFill>
              </a:rPr>
              <a:t>graded</a:t>
            </a:r>
            <a:r>
              <a:rPr lang="en-GB" sz="2200" dirty="0" smtClean="0"/>
              <a:t>)</a:t>
            </a:r>
            <a:endParaRPr lang="en-SG" dirty="0"/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457200" y="6459379"/>
            <a:ext cx="221246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US" sz="1000" kern="1200">
                <a:solidFill>
                  <a:schemeClr val="tx1"/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SG" smtClean="0"/>
              <a:t>CS1010 Programming Methodology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4129778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783989" y="6459379"/>
            <a:ext cx="902811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Welcome - </a:t>
            </a:r>
            <a:fld id="{D49BE81B-3DA1-4D29-AC5A-6FBE662ADA16}" type="slidenum">
              <a:rPr lang="en-US" sz="1000"/>
              <a:pPr algn="r" eaLnBrk="1" hangingPunct="1"/>
              <a:t>6</a:t>
            </a:fld>
            <a:endParaRPr lang="en-US" sz="10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457200" y="6459379"/>
            <a:ext cx="221246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US" sz="1000" kern="1200">
                <a:solidFill>
                  <a:schemeClr val="tx1"/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SG" smtClean="0"/>
              <a:t>CS1010 Programming Methodology</a:t>
            </a:r>
            <a:endParaRPr lang="en-SG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Assessments</a:t>
            </a:r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CA </a:t>
            </a:r>
            <a:r>
              <a:rPr lang="en-GB" sz="2800" dirty="0">
                <a:solidFill>
                  <a:srgbClr val="FF0000"/>
                </a:solidFill>
              </a:rPr>
              <a:t>(60%)</a:t>
            </a:r>
          </a:p>
          <a:p>
            <a:pPr lvl="1">
              <a:buFont typeface="Wingdings" pitchFamily="2" charset="2"/>
              <a:buChar char="q"/>
            </a:pPr>
            <a:r>
              <a:rPr lang="en-GB" sz="2400" dirty="0"/>
              <a:t>Take-home lab assignments </a:t>
            </a:r>
            <a:r>
              <a:rPr lang="en-GB" sz="2400" dirty="0">
                <a:solidFill>
                  <a:srgbClr val="FF0000"/>
                </a:solidFill>
              </a:rPr>
              <a:t>(5%)</a:t>
            </a:r>
          </a:p>
          <a:p>
            <a:pPr lvl="1">
              <a:buFont typeface="Wingdings" pitchFamily="2" charset="2"/>
              <a:buChar char="q"/>
            </a:pPr>
            <a:r>
              <a:rPr lang="en-GB" sz="2400" dirty="0"/>
              <a:t>Discussion session attendance </a:t>
            </a:r>
            <a:r>
              <a:rPr lang="en-GB" sz="2400" dirty="0">
                <a:solidFill>
                  <a:srgbClr val="FF0000"/>
                </a:solidFill>
              </a:rPr>
              <a:t>(5%)</a:t>
            </a:r>
          </a:p>
          <a:p>
            <a:pPr lvl="1">
              <a:buFont typeface="Wingdings" pitchFamily="2" charset="2"/>
              <a:buChar char="q"/>
            </a:pPr>
            <a:r>
              <a:rPr lang="en-GB" sz="2400" dirty="0"/>
              <a:t>2 Practical Exams </a:t>
            </a:r>
            <a:r>
              <a:rPr lang="en-GB" sz="2400" dirty="0">
                <a:solidFill>
                  <a:srgbClr val="FF0000"/>
                </a:solidFill>
              </a:rPr>
              <a:t>(10%+25%)</a:t>
            </a:r>
          </a:p>
          <a:p>
            <a:pPr lvl="1">
              <a:buFont typeface="Wingdings" pitchFamily="2" charset="2"/>
              <a:buChar char="q"/>
            </a:pPr>
            <a:r>
              <a:rPr lang="en-GB" sz="2400" dirty="0"/>
              <a:t>Term Test</a:t>
            </a:r>
            <a:r>
              <a:rPr lang="en-GB" sz="2400" dirty="0">
                <a:solidFill>
                  <a:srgbClr val="FF0000"/>
                </a:solidFill>
              </a:rPr>
              <a:t> (15%)</a:t>
            </a:r>
          </a:p>
          <a:p>
            <a:pPr lvl="1">
              <a:buFont typeface="Wingdings" pitchFamily="2" charset="2"/>
              <a:buChar char="q"/>
            </a:pPr>
            <a:endParaRPr lang="en-GB" sz="2200" dirty="0"/>
          </a:p>
          <a:p>
            <a:r>
              <a:rPr lang="en-GB" sz="2800" dirty="0"/>
              <a:t>Final exam: </a:t>
            </a:r>
            <a:r>
              <a:rPr lang="en-GB" sz="2800" dirty="0">
                <a:solidFill>
                  <a:srgbClr val="FF0000"/>
                </a:solidFill>
              </a:rPr>
              <a:t>(40%)</a:t>
            </a:r>
          </a:p>
          <a:p>
            <a:pPr lvl="1">
              <a:buFont typeface="Wingdings" pitchFamily="2" charset="2"/>
              <a:buChar char="q"/>
            </a:pPr>
            <a:r>
              <a:rPr lang="en-GB" sz="2200" dirty="0"/>
              <a:t>Monday, 23 April 2012, 9am</a:t>
            </a:r>
          </a:p>
          <a:p>
            <a:pPr lvl="1">
              <a:buFont typeface="Wingdings" pitchFamily="2" charset="2"/>
              <a:buChar char="q"/>
            </a:pPr>
            <a:endParaRPr lang="en-GB" sz="2200" dirty="0"/>
          </a:p>
          <a:p>
            <a:r>
              <a:rPr lang="en-GB" sz="2800" dirty="0"/>
              <a:t>All exams are open </a:t>
            </a:r>
            <a:r>
              <a:rPr lang="en-GB" sz="2800" dirty="0" smtClean="0"/>
              <a:t>book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69806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Tan_Dorazio_cover_small.jpg"/>
          <p:cNvPicPr>
            <a:picLocks noChangeAspect="1"/>
          </p:cNvPicPr>
          <p:nvPr/>
        </p:nvPicPr>
        <p:blipFill>
          <a:blip r:embed="rId3" cstate="print"/>
          <a:srcRect l="8000" r="9334" b="3999"/>
          <a:stretch>
            <a:fillRect/>
          </a:stretch>
        </p:blipFill>
        <p:spPr bwMode="auto">
          <a:xfrm>
            <a:off x="5943600" y="990600"/>
            <a:ext cx="2590800" cy="30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783989" y="6459379"/>
            <a:ext cx="902811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Welcome - </a:t>
            </a:r>
            <a:fld id="{D49BE81B-3DA1-4D29-AC5A-6FBE662ADA16}" type="slidenum">
              <a:rPr lang="en-US" sz="1000"/>
              <a:pPr algn="r" eaLnBrk="1" hangingPunct="1"/>
              <a:t>7</a:t>
            </a:fld>
            <a:endParaRPr lang="en-US" sz="1000" dirty="0"/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457200" y="6459379"/>
            <a:ext cx="221246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US" sz="1000" kern="1200">
                <a:solidFill>
                  <a:schemeClr val="tx1"/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SG" smtClean="0"/>
              <a:t>CS1010 Programming Methodology</a:t>
            </a:r>
            <a:endParaRPr lang="en-SG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5334000" cy="3853363"/>
          </a:xfrm>
        </p:spPr>
        <p:txBody>
          <a:bodyPr>
            <a:spAutoFit/>
          </a:bodyPr>
          <a:lstStyle/>
          <a:p>
            <a:r>
              <a:rPr lang="en-GB" sz="2800" dirty="0"/>
              <a:t>Reference book:</a:t>
            </a:r>
          </a:p>
          <a:p>
            <a:pPr lvl="1">
              <a:buFont typeface="Wingdings" pitchFamily="2" charset="2"/>
              <a:buChar char="q"/>
            </a:pPr>
            <a:r>
              <a:rPr lang="en-GB" sz="2200" dirty="0">
                <a:solidFill>
                  <a:srgbClr val="800000"/>
                </a:solidFill>
              </a:rPr>
              <a:t>C Programming For Engineering &amp; Computer </a:t>
            </a:r>
            <a:r>
              <a:rPr lang="en-GB" sz="2200" dirty="0" smtClean="0">
                <a:solidFill>
                  <a:srgbClr val="800000"/>
                </a:solidFill>
              </a:rPr>
              <a:t>Science</a:t>
            </a:r>
          </a:p>
          <a:p>
            <a:pPr marL="457200" lvl="1" indent="0">
              <a:buNone/>
            </a:pPr>
            <a:r>
              <a:rPr lang="en-GB" sz="1800" dirty="0">
                <a:solidFill>
                  <a:srgbClr val="800000"/>
                </a:solidFill>
              </a:rPr>
              <a:t>	</a:t>
            </a:r>
            <a:r>
              <a:rPr lang="en-GB" sz="1800" dirty="0" smtClean="0"/>
              <a:t>by</a:t>
            </a:r>
            <a:r>
              <a:rPr lang="en-GB" sz="1800" dirty="0" smtClean="0">
                <a:solidFill>
                  <a:srgbClr val="800000"/>
                </a:solidFill>
              </a:rPr>
              <a:t> </a:t>
            </a:r>
            <a:r>
              <a:rPr lang="en-SG" sz="1800" dirty="0" smtClean="0"/>
              <a:t>H.H</a:t>
            </a:r>
            <a:r>
              <a:rPr lang="en-SG" sz="1800" dirty="0"/>
              <a:t>. Tan and T.B. </a:t>
            </a:r>
            <a:r>
              <a:rPr lang="en-SG" sz="1800" dirty="0" err="1"/>
              <a:t>D'Orazio</a:t>
            </a:r>
            <a:endParaRPr lang="en-GB" sz="1800" dirty="0">
              <a:solidFill>
                <a:srgbClr val="800000"/>
              </a:solidFill>
            </a:endParaRPr>
          </a:p>
          <a:p>
            <a:pPr lvl="1"/>
            <a:endParaRPr lang="en-GB" sz="2200" dirty="0"/>
          </a:p>
          <a:p>
            <a:r>
              <a:rPr lang="en-GB" sz="2800" dirty="0"/>
              <a:t>Internet resources:</a:t>
            </a:r>
          </a:p>
          <a:p>
            <a:pPr lvl="1">
              <a:buFont typeface="Wingdings" pitchFamily="2" charset="2"/>
              <a:buChar char="q"/>
            </a:pPr>
            <a:r>
              <a:rPr lang="en-GB" sz="2200" dirty="0"/>
              <a:t>Google</a:t>
            </a:r>
          </a:p>
          <a:p>
            <a:pPr lvl="1"/>
            <a:endParaRPr lang="en-GB" sz="2200" dirty="0"/>
          </a:p>
          <a:p>
            <a:r>
              <a:rPr lang="en-GB" sz="2800" dirty="0"/>
              <a:t>CS1010 </a:t>
            </a:r>
            <a:r>
              <a:rPr lang="en-GB" sz="2800" dirty="0" smtClean="0"/>
              <a:t>IVLE</a:t>
            </a:r>
            <a:endParaRPr lang="en-GB" sz="2800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8514538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modules\CS1010\lecture\iv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905000"/>
            <a:ext cx="9086850" cy="390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IVLE: Workspace</a:t>
            </a:r>
            <a:endParaRPr lang="en-SG" dirty="0"/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3124200" y="1625251"/>
            <a:ext cx="3733800" cy="2184748"/>
            <a:chOff x="3581400" y="852714"/>
            <a:chExt cx="3733800" cy="1976677"/>
          </a:xfrm>
        </p:grpSpPr>
        <p:cxnSp>
          <p:nvCxnSpPr>
            <p:cNvPr id="16" name="Straight Arrow Connector 7"/>
            <p:cNvCxnSpPr>
              <a:cxnSpLocks noChangeShapeType="1"/>
            </p:cNvCxnSpPr>
            <p:nvPr/>
          </p:nvCxnSpPr>
          <p:spPr bwMode="auto">
            <a:xfrm flipV="1">
              <a:off x="3581400" y="1371600"/>
              <a:ext cx="2438400" cy="1457791"/>
            </a:xfrm>
            <a:prstGeom prst="straightConnector1">
              <a:avLst/>
            </a:prstGeom>
            <a:noFill/>
            <a:ln w="12700" cap="sq" algn="ctr">
              <a:solidFill>
                <a:srgbClr val="993366"/>
              </a:solidFill>
              <a:round/>
              <a:headEnd type="triangle" w="med" len="med"/>
              <a:tailEnd/>
            </a:ln>
          </p:spPr>
        </p:cxnSp>
        <p:sp>
          <p:nvSpPr>
            <p:cNvPr id="17" name="TextBox 8"/>
            <p:cNvSpPr txBox="1">
              <a:spLocks noChangeArrowheads="1"/>
            </p:cNvSpPr>
            <p:nvPr/>
          </p:nvSpPr>
          <p:spPr bwMode="auto">
            <a:xfrm>
              <a:off x="5562600" y="852714"/>
              <a:ext cx="17526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solidFill>
                    <a:srgbClr val="993366"/>
                  </a:solidFill>
                </a:rPr>
                <a:t>Watch out for announcements</a:t>
              </a:r>
            </a:p>
          </p:txBody>
        </p:sp>
      </p:grp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2514600" y="4724401"/>
            <a:ext cx="3467100" cy="1676400"/>
            <a:chOff x="3124200" y="3556364"/>
            <a:chExt cx="3467100" cy="1677044"/>
          </a:xfrm>
        </p:grpSpPr>
        <p:cxnSp>
          <p:nvCxnSpPr>
            <p:cNvPr id="19" name="Straight Arrow Connector 10"/>
            <p:cNvCxnSpPr>
              <a:cxnSpLocks noChangeShapeType="1"/>
              <a:endCxn id="20" idx="1"/>
            </p:cNvCxnSpPr>
            <p:nvPr/>
          </p:nvCxnSpPr>
          <p:spPr bwMode="auto">
            <a:xfrm>
              <a:off x="3124200" y="3556364"/>
              <a:ext cx="1752600" cy="1384545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 type="triangle" w="med" len="med"/>
              <a:tailEnd/>
            </a:ln>
          </p:spPr>
        </p:cxnSp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>
              <a:off x="4876800" y="4648408"/>
              <a:ext cx="1714500" cy="58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rgbClr val="006600"/>
                  </a:solidFill>
                </a:rPr>
                <a:t>Download course materials</a:t>
              </a:r>
              <a:endParaRPr lang="en-US" sz="1600" dirty="0">
                <a:solidFill>
                  <a:srgbClr val="006600"/>
                </a:solidFill>
              </a:endParaRPr>
            </a:p>
          </p:txBody>
        </p:sp>
      </p:grpSp>
      <p:sp>
        <p:nvSpPr>
          <p:cNvPr id="21" name="Slide Number Placeholder 6"/>
          <p:cNvSpPr txBox="1">
            <a:spLocks noGrp="1"/>
          </p:cNvSpPr>
          <p:nvPr/>
        </p:nvSpPr>
        <p:spPr bwMode="auto">
          <a:xfrm>
            <a:off x="7783989" y="6459379"/>
            <a:ext cx="902811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Welcome - </a:t>
            </a:r>
            <a:fld id="{D49BE81B-3DA1-4D29-AC5A-6FBE662ADA16}" type="slidenum">
              <a:rPr lang="en-US" sz="1000"/>
              <a:pPr algn="r" eaLnBrk="1" hangingPunct="1"/>
              <a:t>8</a:t>
            </a:fld>
            <a:endParaRPr lang="en-US" sz="10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57200" y="1371600"/>
            <a:ext cx="38282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GB" sz="2800" dirty="0">
                <a:hlinkClick r:id="rId4"/>
              </a:rPr>
              <a:t>http://ivle.nus.edu.sg</a:t>
            </a:r>
            <a:endParaRPr lang="en-GB" sz="2200" dirty="0"/>
          </a:p>
        </p:txBody>
      </p:sp>
      <p:sp>
        <p:nvSpPr>
          <p:cNvPr id="24" name="Footer Placeholder 6"/>
          <p:cNvSpPr txBox="1">
            <a:spLocks/>
          </p:cNvSpPr>
          <p:nvPr/>
        </p:nvSpPr>
        <p:spPr bwMode="auto">
          <a:xfrm>
            <a:off x="457200" y="6459379"/>
            <a:ext cx="221246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US" sz="1000" kern="1200">
                <a:solidFill>
                  <a:schemeClr val="tx1"/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SG" smtClean="0"/>
              <a:t>CS1010 Programming Methodology</a:t>
            </a:r>
            <a:endParaRPr lang="en-SG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IVLE: Schedule</a:t>
            </a:r>
            <a:endParaRPr lang="en-SG" dirty="0"/>
          </a:p>
        </p:txBody>
      </p:sp>
      <p:sp>
        <p:nvSpPr>
          <p:cNvPr id="21" name="Slide Number Placeholder 6"/>
          <p:cNvSpPr txBox="1">
            <a:spLocks noGrp="1"/>
          </p:cNvSpPr>
          <p:nvPr/>
        </p:nvSpPr>
        <p:spPr bwMode="auto">
          <a:xfrm>
            <a:off x="7783989" y="6459379"/>
            <a:ext cx="902811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Welcome - </a:t>
            </a:r>
            <a:fld id="{D49BE81B-3DA1-4D29-AC5A-6FBE662ADA16}" type="slidenum">
              <a:rPr lang="en-US" sz="1000"/>
              <a:pPr algn="r" eaLnBrk="1" hangingPunct="1"/>
              <a:t>9</a:t>
            </a:fld>
            <a:endParaRPr lang="en-US" sz="10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457200" y="6459379"/>
            <a:ext cx="221246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US" sz="1000" kern="1200">
                <a:solidFill>
                  <a:schemeClr val="tx1"/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SG" smtClean="0"/>
              <a:t>CS1010 Programming Methodology</a:t>
            </a:r>
            <a:endParaRPr lang="en-SG" dirty="0" smtClean="0"/>
          </a:p>
        </p:txBody>
      </p:sp>
      <p:pic>
        <p:nvPicPr>
          <p:cNvPr id="1027" name="Picture 3" descr="C:\modules\CS1010\lecture\schedu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25842"/>
            <a:ext cx="6658604" cy="545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029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Pixel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C00000"/>
      </a:hlink>
      <a:folHlink>
        <a:srgbClr val="CC99FF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>
          <a:solidFill>
            <a:srgbClr val="CC0000"/>
          </a:solidFill>
          <a:prstDash val="solid"/>
          <a:round/>
          <a:headEnd type="none" w="sm" len="sm"/>
          <a:tailEnd type="triangle" w="med" len="med"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wrap="none" anchor="ctr"/>
      <a:lstStyle>
        <a:defPPr>
          <a:defRPr/>
        </a:defPPr>
      </a:lstStyle>
    </a:spDef>
    <a:lnDef>
      <a:spPr bwMode="auto">
        <a:noFill/>
        <a:ln w="28575" cap="flat" cmpd="sng" algn="ctr">
          <a:solidFill>
            <a:srgbClr val="0000FF"/>
          </a:solidFill>
          <a:prstDash val="solid"/>
          <a:tailEnd type="triangle"/>
        </a:ln>
        <a:effectLst/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9848</TotalTime>
  <Words>429</Words>
  <Application>Microsoft Office PowerPoint</Application>
  <PresentationFormat>On-screen Show (4:3)</PresentationFormat>
  <Paragraphs>104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2_Pixel</vt:lpstr>
      <vt:lpstr>CS1010: Programming Methodology</vt:lpstr>
      <vt:lpstr>Welcome to CS1010</vt:lpstr>
      <vt:lpstr>Module Overview</vt:lpstr>
      <vt:lpstr>Skills</vt:lpstr>
      <vt:lpstr>Workload</vt:lpstr>
      <vt:lpstr>Assessments</vt:lpstr>
      <vt:lpstr>Resources</vt:lpstr>
      <vt:lpstr>IVLE: Workspace</vt:lpstr>
      <vt:lpstr>IVLE: Schedule</vt:lpstr>
      <vt:lpstr>Some Advices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Welcome (AY2010/2011 Semester 1)</dc:subject>
  <dc:creator>Zhou Lifeng</dc:creator>
  <cp:lastModifiedBy>Zhou Lifeng</cp:lastModifiedBy>
  <cp:revision>897</cp:revision>
  <dcterms:created xsi:type="dcterms:W3CDTF">1998-09-05T15:03:32Z</dcterms:created>
  <dcterms:modified xsi:type="dcterms:W3CDTF">2012-01-08T13:29:24Z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