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542" r:id="rId2"/>
    <p:sldId id="1202" r:id="rId3"/>
    <p:sldId id="1204" r:id="rId4"/>
    <p:sldId id="1205" r:id="rId5"/>
    <p:sldId id="1206" r:id="rId6"/>
    <p:sldId id="1276" r:id="rId7"/>
    <p:sldId id="1207" r:id="rId8"/>
    <p:sldId id="1208" r:id="rId9"/>
    <p:sldId id="1209" r:id="rId10"/>
    <p:sldId id="1210" r:id="rId11"/>
    <p:sldId id="1262" r:id="rId12"/>
    <p:sldId id="1211" r:id="rId13"/>
    <p:sldId id="1212" r:id="rId14"/>
    <p:sldId id="1213" r:id="rId15"/>
    <p:sldId id="1277" r:id="rId16"/>
    <p:sldId id="1249" r:id="rId17"/>
    <p:sldId id="1250" r:id="rId18"/>
    <p:sldId id="1253" r:id="rId19"/>
    <p:sldId id="1254" r:id="rId20"/>
    <p:sldId id="1263" r:id="rId21"/>
    <p:sldId id="1264" r:id="rId22"/>
    <p:sldId id="1274" r:id="rId23"/>
    <p:sldId id="1255" r:id="rId24"/>
    <p:sldId id="1216" r:id="rId25"/>
    <p:sldId id="1217" r:id="rId26"/>
    <p:sldId id="1218" r:id="rId27"/>
    <p:sldId id="1278" r:id="rId28"/>
    <p:sldId id="1265" r:id="rId29"/>
    <p:sldId id="1266" r:id="rId30"/>
    <p:sldId id="1267" r:id="rId31"/>
    <p:sldId id="1268" r:id="rId32"/>
    <p:sldId id="1269" r:id="rId33"/>
    <p:sldId id="1270" r:id="rId34"/>
    <p:sldId id="1261" r:id="rId35"/>
    <p:sldId id="1220" r:id="rId36"/>
    <p:sldId id="1271" r:id="rId37"/>
    <p:sldId id="1272" r:id="rId38"/>
    <p:sldId id="1273" r:id="rId39"/>
    <p:sldId id="1221" r:id="rId40"/>
    <p:sldId id="1238" r:id="rId41"/>
    <p:sldId id="1239" r:id="rId42"/>
    <p:sldId id="1226" r:id="rId43"/>
    <p:sldId id="1227" r:id="rId44"/>
    <p:sldId id="1228" r:id="rId45"/>
    <p:sldId id="1229" r:id="rId46"/>
    <p:sldId id="1230" r:id="rId47"/>
    <p:sldId id="1231" r:id="rId48"/>
    <p:sldId id="1232" r:id="rId49"/>
    <p:sldId id="1233" r:id="rId50"/>
    <p:sldId id="1275" r:id="rId51"/>
    <p:sldId id="1246" r:id="rId52"/>
    <p:sldId id="1235" r:id="rId53"/>
    <p:sldId id="1236" r:id="rId54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AB8D8D"/>
    <a:srgbClr val="F7F5CD"/>
    <a:srgbClr val="990000"/>
    <a:srgbClr val="D5F1CF"/>
    <a:srgbClr val="F1C7C7"/>
    <a:srgbClr val="E9E1C9"/>
    <a:srgbClr val="F6F5BD"/>
    <a:srgbClr val="DED8C4"/>
    <a:srgbClr val="E7D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49" autoAdjust="0"/>
  </p:normalViewPr>
  <p:slideViewPr>
    <p:cSldViewPr snapToObjects="1">
      <p:cViewPr varScale="1">
        <p:scale>
          <a:sx n="79" d="100"/>
          <a:sy n="79" d="100"/>
        </p:scale>
        <p:origin x="20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6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1" y="-26988"/>
            <a:ext cx="3810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rgbClr val="FFD579"/>
                </a:solidFill>
                <a:latin typeface="Times New Roman" pitchFamily="18" charset="0"/>
              </a:rPr>
              <a:t>Killian – CSCI 380 – Millersville University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Exceptional Control Flow: </a:t>
            </a:r>
            <a:br>
              <a:rPr lang="en-US" dirty="0"/>
            </a:br>
            <a:r>
              <a:rPr lang="en-US" dirty="0"/>
              <a:t>Exceptions and Processes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CSCI 380 : Operating Systems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Instructor:</a:t>
            </a:r>
            <a:r>
              <a:rPr lang="en-US" dirty="0"/>
              <a:t> </a:t>
            </a:r>
          </a:p>
          <a:p>
            <a:r>
              <a:rPr lang="en-US" dirty="0"/>
              <a:t>William Killian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569912"/>
            <a:ext cx="6819900" cy="573088"/>
          </a:xfrm>
        </p:spPr>
        <p:txBody>
          <a:bodyPr/>
          <a:lstStyle/>
          <a:p>
            <a:r>
              <a:rPr lang="en-US" dirty="0"/>
              <a:t>Synchronous Exceptions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Caused by events that occur as a result of executing an instruction: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Traps</a:t>
            </a:r>
          </a:p>
          <a:p>
            <a:pPr lvl="2"/>
            <a:r>
              <a:rPr lang="en-US" dirty="0"/>
              <a:t>Intentional</a:t>
            </a:r>
          </a:p>
          <a:p>
            <a:pPr lvl="2"/>
            <a:r>
              <a:rPr lang="en-US" dirty="0"/>
              <a:t>Examples: </a:t>
            </a:r>
            <a:r>
              <a:rPr lang="en-US" b="1" i="1" dirty="0"/>
              <a:t>system calls</a:t>
            </a:r>
            <a:r>
              <a:rPr lang="en-US" dirty="0"/>
              <a:t>, breakpoint traps, special instructions</a:t>
            </a:r>
          </a:p>
          <a:p>
            <a:pPr lvl="2"/>
            <a:r>
              <a:rPr lang="en-US" dirty="0"/>
              <a:t>Returns control to “next” instruction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Faults</a:t>
            </a:r>
          </a:p>
          <a:p>
            <a:pPr lvl="2"/>
            <a:r>
              <a:rPr lang="en-US" dirty="0"/>
              <a:t>Unintentional but possibly recoverable </a:t>
            </a:r>
          </a:p>
          <a:p>
            <a:pPr lvl="2"/>
            <a:r>
              <a:rPr lang="en-US" dirty="0"/>
              <a:t>Examples: page faults (recoverable), protection faults (unrecoverable), floating point exceptions</a:t>
            </a:r>
          </a:p>
          <a:p>
            <a:pPr lvl="2"/>
            <a:r>
              <a:rPr lang="en-US" dirty="0"/>
              <a:t>Either re-executes faulting (“current”) instruction or aborts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Aborts</a:t>
            </a:r>
          </a:p>
          <a:p>
            <a:pPr lvl="2"/>
            <a:r>
              <a:rPr lang="en-US" dirty="0"/>
              <a:t>Unintentional and unrecoverable</a:t>
            </a:r>
          </a:p>
          <a:p>
            <a:pPr lvl="2"/>
            <a:r>
              <a:rPr lang="en-US" dirty="0"/>
              <a:t>Examples: illegal instruction, parity error, machine check</a:t>
            </a:r>
          </a:p>
          <a:p>
            <a:pPr lvl="2"/>
            <a:r>
              <a:rPr lang="en-US" dirty="0"/>
              <a:t>Aborts current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09844"/>
              </p:ext>
            </p:extLst>
          </p:nvPr>
        </p:nvGraphicFramePr>
        <p:xfrm>
          <a:off x="457200" y="2311400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C00000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/>
                        </a:rPr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6875" y="1219200"/>
            <a:ext cx="7896225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Each x86-64 system call has a unique ID number</a:t>
            </a:r>
          </a:p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9224004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188912"/>
            <a:ext cx="8606503" cy="573088"/>
          </a:xfrm>
          <a:noFill/>
          <a:ln/>
        </p:spPr>
        <p:txBody>
          <a:bodyPr/>
          <a:lstStyle/>
          <a:p>
            <a:r>
              <a:rPr lang="en-US" dirty="0"/>
              <a:t>System Call Example: Opening File</a:t>
            </a:r>
          </a:p>
        </p:txBody>
      </p:sp>
      <p:sp>
        <p:nvSpPr>
          <p:cNvPr id="48027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63008" y="859519"/>
            <a:ext cx="8399992" cy="1045481"/>
          </a:xfrm>
        </p:spPr>
        <p:txBody>
          <a:bodyPr>
            <a:normAutofit/>
          </a:bodyPr>
          <a:lstStyle/>
          <a:p>
            <a:r>
              <a:rPr lang="en-US" sz="2000" b="0" dirty="0"/>
              <a:t>User calls: </a:t>
            </a:r>
            <a:r>
              <a:rPr lang="en-US" sz="2000" dirty="0">
                <a:latin typeface="Courier New" pitchFamily="49" charset="0"/>
              </a:rPr>
              <a:t>open(filename, options)</a:t>
            </a:r>
            <a:endParaRPr lang="en-US" sz="2000" b="0" dirty="0"/>
          </a:p>
          <a:p>
            <a:r>
              <a:rPr lang="en-US" sz="2000" b="0" dirty="0"/>
              <a:t>Calls __</a:t>
            </a:r>
            <a:r>
              <a:rPr lang="en-US" sz="2000" dirty="0">
                <a:latin typeface="Courier New" pitchFamily="49" charset="0"/>
              </a:rPr>
              <a:t>open</a:t>
            </a:r>
            <a:r>
              <a:rPr lang="en-US" sz="2000" b="0" dirty="0"/>
              <a:t> function, which invokes system call instruction </a:t>
            </a:r>
            <a:r>
              <a:rPr lang="en-US" sz="2000" dirty="0" err="1">
                <a:latin typeface="Courier New" pitchFamily="49" charset="0"/>
              </a:rPr>
              <a:t>syscall</a:t>
            </a:r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pPr marL="0" indent="0">
              <a:buNone/>
            </a:pPr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0272" name="Text Box 16"/>
          <p:cNvSpPr txBox="1">
            <a:spLocks noChangeArrowheads="1"/>
          </p:cNvSpPr>
          <p:nvPr/>
        </p:nvSpPr>
        <p:spPr bwMode="auto">
          <a:xfrm>
            <a:off x="529303" y="1917918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00000000000e5d70 &lt;__open&gt;:</a:t>
            </a: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e5d79:   b8 02 00 00 00      mov  $0x2,%eax  # </a:t>
            </a:r>
            <a:r>
              <a:rPr lang="sk-SK" sz="1600" dirty="0">
                <a:solidFill>
                  <a:srgbClr val="000000"/>
                </a:solidFill>
                <a:latin typeface="Courier New"/>
                <a:cs typeface="Courier New"/>
              </a:rPr>
              <a:t>open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 is syscall #2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e5d7e:   0f 05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syscall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# Return value in 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e5d80:   48 3d 01 f0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ff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 $0xfffffffffffff001,%rax 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...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e5dfa:   c3      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2382" y="4191000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173772" y="4191000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6770" y="47132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303120" y="53181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16170" y="53244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H="1" flipV="1">
            <a:off x="1290420" y="5387975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>
            <a:off x="1290420" y="5414962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165132" y="4953000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146332" y="5410200"/>
            <a:ext cx="1219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Open file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2165132" y="5719762"/>
            <a:ext cx="914772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85800" y="5086513"/>
            <a:ext cx="65068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syscall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782334" y="5291872"/>
            <a:ext cx="49832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cmp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2" name="Rectangle 15"/>
          <p:cNvSpPr txBox="1">
            <a:spLocks noChangeArrowheads="1"/>
          </p:cNvSpPr>
          <p:nvPr/>
        </p:nvSpPr>
        <p:spPr bwMode="auto">
          <a:xfrm>
            <a:off x="5410200" y="4241215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en-US" sz="2000" b="0" dirty="0"/>
              <a:t>contains </a:t>
            </a:r>
            <a:r>
              <a:rPr lang="en-US" sz="2000" b="0" dirty="0" err="1"/>
              <a:t>syscall</a:t>
            </a:r>
            <a:r>
              <a:rPr lang="en-US" sz="2000" b="0" dirty="0"/>
              <a:t> number</a:t>
            </a:r>
          </a:p>
          <a:p>
            <a:r>
              <a:rPr lang="en-US" sz="2000" b="0" dirty="0"/>
              <a:t>Other arguments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%r10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en-US" sz="2000" b="0" dirty="0"/>
              <a:t>Return value in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en-US" sz="2000" b="0" dirty="0">
                <a:latin typeface="Calibri"/>
                <a:cs typeface="Calibri"/>
              </a:rPr>
              <a:t>Negative value is an error corresponding to negative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652" y="587375"/>
            <a:ext cx="7893050" cy="555625"/>
          </a:xfrm>
          <a:noFill/>
          <a:ln/>
        </p:spPr>
        <p:txBody>
          <a:bodyPr/>
          <a:lstStyle/>
          <a:p>
            <a:r>
              <a:rPr lang="en-US" dirty="0"/>
              <a:t>Fault Example: Page Fault</a:t>
            </a:r>
          </a:p>
        </p:txBody>
      </p:sp>
      <p:sp>
        <p:nvSpPr>
          <p:cNvPr id="4812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1066800"/>
          </a:xfrm>
        </p:spPr>
        <p:txBody>
          <a:bodyPr/>
          <a:lstStyle/>
          <a:p>
            <a:r>
              <a:rPr lang="en-US" sz="2000" b="0" dirty="0"/>
              <a:t>User writes to memory location</a:t>
            </a:r>
          </a:p>
          <a:p>
            <a:r>
              <a:rPr lang="en-US" sz="2000" b="0" dirty="0"/>
              <a:t>That portion (page) of user’s memory </a:t>
            </a:r>
            <a:br>
              <a:rPr lang="en-US" sz="2000" b="0" dirty="0"/>
            </a:br>
            <a:r>
              <a:rPr lang="en-US" sz="2000" b="0" dirty="0"/>
              <a:t>is currently on disk</a:t>
            </a:r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endParaRPr lang="en-US" sz="22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81298" name="Text Box 18"/>
          <p:cNvSpPr txBox="1">
            <a:spLocks noChangeArrowheads="1"/>
          </p:cNvSpPr>
          <p:nvPr/>
        </p:nvSpPr>
        <p:spPr bwMode="auto"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a[1000];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main 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a[500] = 13;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81299" name="Text Box 19"/>
          <p:cNvSpPr txBox="1">
            <a:spLocks noChangeArrowheads="1"/>
          </p:cNvSpPr>
          <p:nvPr/>
        </p:nvSpPr>
        <p:spPr bwMode="auto">
          <a:xfrm>
            <a:off x="914400" y="2488982"/>
            <a:ext cx="7348538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 80483b7:	c7 05 10 9d 04 08 0d 	movl   $0xd,0x8049d10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38200" y="3633951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581400" y="3633951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1652588" y="415623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658938" y="476107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4471988" y="476742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 flipV="1">
            <a:off x="1646237" y="4767426"/>
            <a:ext cx="28321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1646238" y="485791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124964" y="4395951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502150" y="4740166"/>
            <a:ext cx="197485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Copy page from disk to memory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520951" y="5147442"/>
            <a:ext cx="1817130" cy="6437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Return and </a:t>
            </a:r>
            <a:r>
              <a:rPr lang="en-US" sz="1800" b="0" i="1" dirty="0" err="1">
                <a:latin typeface="Calibri" pitchFamily="34" charset="0"/>
              </a:rPr>
              <a:t>reexecute</a:t>
            </a:r>
            <a:r>
              <a:rPr lang="en-US" sz="1800" b="0" i="1" dirty="0">
                <a:latin typeface="Calibri" pitchFamily="34" charset="0"/>
              </a:rPr>
              <a:t> </a:t>
            </a:r>
            <a:r>
              <a:rPr lang="en-US" sz="1800" b="0" i="1" dirty="0" err="1">
                <a:latin typeface="Calibri" pitchFamily="34" charset="0"/>
              </a:rPr>
              <a:t>movl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1098332" y="4595649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555625"/>
          </a:xfrm>
          <a:noFill/>
          <a:ln/>
        </p:spPr>
        <p:txBody>
          <a:bodyPr/>
          <a:lstStyle/>
          <a:p>
            <a:r>
              <a:rPr lang="en-US" dirty="0"/>
              <a:t>Fault Example: Invalid Memory Reference</a:t>
            </a:r>
          </a:p>
        </p:txBody>
      </p:sp>
      <p:sp>
        <p:nvSpPr>
          <p:cNvPr id="48231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17634" y="5525815"/>
            <a:ext cx="6705600" cy="874985"/>
          </a:xfrm>
        </p:spPr>
        <p:txBody>
          <a:bodyPr/>
          <a:lstStyle/>
          <a:p>
            <a:r>
              <a:rPr lang="en-US" sz="2000" b="0" dirty="0"/>
              <a:t>Sends </a:t>
            </a:r>
            <a:r>
              <a:rPr lang="en-US" sz="2000" dirty="0">
                <a:latin typeface="Courier New" pitchFamily="49" charset="0"/>
              </a:rPr>
              <a:t>SIGSEGV</a:t>
            </a:r>
            <a:r>
              <a:rPr lang="en-US" sz="2000" b="0" dirty="0"/>
              <a:t> signal to user process</a:t>
            </a:r>
          </a:p>
          <a:p>
            <a:r>
              <a:rPr lang="en-US" sz="2000" b="0" dirty="0"/>
              <a:t>User process exits with “segmentation fault”</a:t>
            </a:r>
          </a:p>
        </p:txBody>
      </p:sp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a[1000];</a:t>
            </a:r>
          </a:p>
          <a:p>
            <a:r>
              <a:rPr lang="en-US" sz="1600" dirty="0" err="1">
                <a:latin typeface="Courier New" pitchFamily="49" charset="0"/>
              </a:rPr>
              <a:t>main ()</a:t>
            </a:r>
          </a:p>
          <a:p>
            <a:r>
              <a:rPr lang="en-US" sz="1600" dirty="0" err="1">
                <a:latin typeface="Courier New" pitchFamily="49" charset="0"/>
              </a:rPr>
              <a:t>{</a:t>
            </a:r>
          </a:p>
          <a:p>
            <a:r>
              <a:rPr lang="en-US" sz="1600" dirty="0" err="1">
                <a:latin typeface="Courier New" pitchFamily="49" charset="0"/>
              </a:rPr>
              <a:t>    a[5000] = 13;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  <p:sp>
        <p:nvSpPr>
          <p:cNvPr id="482320" name="Text Box 16"/>
          <p:cNvSpPr txBox="1">
            <a:spLocks noChangeArrowheads="1"/>
          </p:cNvSpPr>
          <p:nvPr/>
        </p:nvSpPr>
        <p:spPr bwMode="auto">
          <a:xfrm>
            <a:off x="959068" y="2667000"/>
            <a:ext cx="739337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 80483b7:	c7 05 60 e3 04 08 0d 	movl   $0xd,0x804e360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0450" y="3276600"/>
            <a:ext cx="1511126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0" y="3276600"/>
            <a:ext cx="1746317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1874838" y="3798887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1881188" y="4403725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4694238" y="4410075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277364" y="4038600"/>
            <a:ext cx="221311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Exception: page fault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724400" y="4495800"/>
            <a:ext cx="22860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Detect invalid address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19049" y="4240574"/>
            <a:ext cx="544573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movl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708634" y="5005551"/>
            <a:ext cx="17683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477000" y="4814841"/>
            <a:ext cx="160020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Signal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8" grpId="0" build="p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6" grpId="0"/>
      <p:bldP spid="27" grpId="0"/>
      <p:bldP spid="29" grpId="0"/>
      <p:bldP spid="31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/>
              <a:t>Processes</a:t>
            </a:r>
          </a:p>
          <a:p>
            <a:r>
              <a:rPr lang="en-US" dirty="0">
                <a:solidFill>
                  <a:schemeClr val="bg2"/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6474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149" y="457200"/>
            <a:ext cx="5245100" cy="573088"/>
          </a:xfrm>
        </p:spPr>
        <p:txBody>
          <a:bodyPr/>
          <a:lstStyle/>
          <a:p>
            <a:r>
              <a:rPr 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143000"/>
            <a:ext cx="7100887" cy="5530850"/>
          </a:xfrm>
        </p:spPr>
        <p:txBody>
          <a:bodyPr/>
          <a:lstStyle/>
          <a:p>
            <a:r>
              <a:rPr lang="en-US" dirty="0"/>
              <a:t>Definition: A </a:t>
            </a:r>
            <a:r>
              <a:rPr lang="en-US" i="1" dirty="0">
                <a:solidFill>
                  <a:srgbClr val="C00000"/>
                </a:solidFill>
              </a:rPr>
              <a:t>process</a:t>
            </a:r>
            <a:r>
              <a:rPr lang="en-US" dirty="0"/>
              <a:t> is an instance of a running program.</a:t>
            </a:r>
          </a:p>
          <a:p>
            <a:pPr lvl="1"/>
            <a:r>
              <a:rPr lang="en-US" dirty="0"/>
              <a:t>One of the most profound ideas in computer science</a:t>
            </a:r>
          </a:p>
          <a:p>
            <a:pPr lvl="1"/>
            <a:r>
              <a:rPr lang="en-US" dirty="0"/>
              <a:t>Not the same as “program” or “processor”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provides each program with two key abstractions: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Logical control flow</a:t>
            </a:r>
          </a:p>
          <a:p>
            <a:pPr lvl="2"/>
            <a:r>
              <a:rPr lang="en-US" dirty="0"/>
              <a:t>Each program seems to have exclusive use of the CPU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context switching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Private address space</a:t>
            </a:r>
          </a:p>
          <a:p>
            <a:pPr lvl="2"/>
            <a:r>
              <a:rPr lang="en-US" dirty="0"/>
              <a:t>Each program seems to have exclusive use of main memory. </a:t>
            </a:r>
          </a:p>
          <a:p>
            <a:pPr lvl="2"/>
            <a:r>
              <a:rPr lang="en-US" dirty="0"/>
              <a:t>Provided by kernel mechanism called </a:t>
            </a:r>
            <a:r>
              <a:rPr lang="en-US" i="1" dirty="0"/>
              <a:t>virtual memory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Registers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Stack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Heap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402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Multiprocessing: The Illusion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396875" y="4501452"/>
            <a:ext cx="7896225" cy="1975548"/>
          </a:xfrm>
        </p:spPr>
        <p:txBody>
          <a:bodyPr/>
          <a:lstStyle/>
          <a:p>
            <a:r>
              <a:rPr lang="en-US" dirty="0"/>
              <a:t>Computer runs many processes simultaneously</a:t>
            </a:r>
          </a:p>
          <a:p>
            <a:pPr lvl="1"/>
            <a:r>
              <a:rPr lang="en-US" dirty="0"/>
              <a:t>Applications for one or more users</a:t>
            </a:r>
          </a:p>
          <a:p>
            <a:pPr lvl="2"/>
            <a:r>
              <a:rPr lang="en-US" dirty="0"/>
              <a:t>Web browsers, email clients, editors, …</a:t>
            </a:r>
          </a:p>
          <a:p>
            <a:pPr lvl="1"/>
            <a:r>
              <a:rPr lang="en-US" dirty="0"/>
              <a:t>Background tasks</a:t>
            </a:r>
          </a:p>
          <a:p>
            <a:pPr lvl="2"/>
            <a:r>
              <a:rPr lang="en-US" dirty="0"/>
              <a:t>Monitoring network &amp; I/O devices</a:t>
            </a:r>
          </a:p>
          <a:p>
            <a:pPr lvl="2"/>
            <a:endParaRPr lang="en-US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900316" y="3809828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680234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257137" y="38100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1687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168400"/>
            <a:ext cx="7277100" cy="4851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923924"/>
          </a:xfrm>
          <a:solidFill>
            <a:schemeClr val="bg1">
              <a:alpha val="76000"/>
            </a:schemeClr>
          </a:solidFill>
        </p:spPr>
        <p:txBody>
          <a:bodyPr/>
          <a:lstStyle/>
          <a:p>
            <a:r>
              <a:rPr lang="en-US" dirty="0"/>
              <a:t>Running program “top” on Mac</a:t>
            </a:r>
          </a:p>
          <a:p>
            <a:pPr lvl="1"/>
            <a:r>
              <a:rPr lang="en-US" dirty="0"/>
              <a:t>System has 123 processes, 5 of which are active</a:t>
            </a:r>
          </a:p>
          <a:p>
            <a:pPr lvl="1"/>
            <a:r>
              <a:rPr lang="en-US" dirty="0"/>
              <a:t>Identified by Process ID (PID)</a:t>
            </a:r>
          </a:p>
        </p:txBody>
      </p:sp>
    </p:spTree>
    <p:extLst>
      <p:ext uri="{BB962C8B-B14F-4D97-AF65-F5344CB8AC3E}">
        <p14:creationId xmlns:p14="http://schemas.microsoft.com/office/powerpoint/2010/main" val="419645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processor executes multiple processes concurrently</a:t>
            </a:r>
          </a:p>
          <a:p>
            <a:pPr lvl="1"/>
            <a:r>
              <a:rPr lang="en-US" dirty="0"/>
              <a:t>Process executions interleaved (multitasking) </a:t>
            </a:r>
          </a:p>
          <a:p>
            <a:pPr lvl="1"/>
            <a:r>
              <a:rPr lang="en-US" dirty="0"/>
              <a:t>Address spaces managed by virtual memory system (later in course)</a:t>
            </a:r>
          </a:p>
          <a:p>
            <a:pPr lvl="1"/>
            <a:r>
              <a:rPr lang="en-US" dirty="0"/>
              <a:t>Register values for </a:t>
            </a:r>
            <a:r>
              <a:rPr lang="en-US" dirty="0" err="1"/>
              <a:t>nonexecuting</a:t>
            </a:r>
            <a:r>
              <a:rPr lang="en-US" dirty="0"/>
              <a:t> processes saved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750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  <a:p>
            <a:r>
              <a:rPr lang="en-US" dirty="0">
                <a:solidFill>
                  <a:srgbClr val="7F7F7F"/>
                </a:solidFill>
              </a:rPr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Save current registers in memory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527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>
            <a:off x="14478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Schedule next process for execution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695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(Traditional)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/>
              <a:t>Load saved registers and switch address space (context switch)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5" name="Up Arrow 4"/>
          <p:cNvSpPr/>
          <p:nvPr/>
        </p:nvSpPr>
        <p:spPr bwMode="auto">
          <a:xfrm flipV="1">
            <a:off x="3200400" y="3573699"/>
            <a:ext cx="228600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/>
              <a:t>Multiprocessing: The (Modern) Reality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191001" y="3957638"/>
            <a:ext cx="4724400" cy="2671762"/>
          </a:xfrm>
        </p:spPr>
        <p:txBody>
          <a:bodyPr/>
          <a:lstStyle/>
          <a:p>
            <a:r>
              <a:rPr lang="en-US" dirty="0"/>
              <a:t>Multicore processors</a:t>
            </a:r>
          </a:p>
          <a:p>
            <a:pPr lvl="1"/>
            <a:r>
              <a:rPr lang="en-US" dirty="0"/>
              <a:t>Multiple CPUs on single chip</a:t>
            </a:r>
          </a:p>
          <a:p>
            <a:pPr lvl="1"/>
            <a:r>
              <a:rPr lang="en-US" dirty="0"/>
              <a:t>Share main memory (and some of the caches)</a:t>
            </a:r>
          </a:p>
          <a:p>
            <a:pPr lvl="1"/>
            <a:r>
              <a:rPr lang="en-US" dirty="0"/>
              <a:t>Each can execute a separate process</a:t>
            </a:r>
          </a:p>
          <a:p>
            <a:pPr lvl="2"/>
            <a:r>
              <a:rPr lang="en-US" dirty="0"/>
              <a:t>Scheduling of processors onto cores done by kernel</a:t>
            </a:r>
          </a:p>
          <a:p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040386" y="3040297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730870" y="3040299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Stack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Heap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Code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Data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321670" y="3040298"/>
            <a:ext cx="1066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Saved registers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052716" y="4503504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/>
              <a:t>Registers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838200" y="1676400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5826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93712"/>
            <a:ext cx="6070600" cy="573088"/>
          </a:xfrm>
        </p:spPr>
        <p:txBody>
          <a:bodyPr/>
          <a:lstStyle/>
          <a:p>
            <a:r>
              <a:rPr lang="en-US" dirty="0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219200"/>
            <a:ext cx="7896225" cy="2590800"/>
          </a:xfrm>
        </p:spPr>
        <p:txBody>
          <a:bodyPr/>
          <a:lstStyle/>
          <a:p>
            <a:r>
              <a:rPr lang="en-US" dirty="0"/>
              <a:t>Each process is a logical control flow. </a:t>
            </a:r>
          </a:p>
          <a:p>
            <a:r>
              <a:rPr lang="en-US" dirty="0"/>
              <a:t>Two processes </a:t>
            </a:r>
            <a:r>
              <a:rPr lang="en-US" i="1" dirty="0"/>
              <a:t>run </a:t>
            </a:r>
            <a:r>
              <a:rPr lang="en-US" i="1" dirty="0">
                <a:solidFill>
                  <a:srgbClr val="C00000"/>
                </a:solidFill>
              </a:rPr>
              <a:t>concurrently</a:t>
            </a:r>
            <a:r>
              <a:rPr lang="en-US" dirty="0"/>
              <a:t> (</a:t>
            </a:r>
            <a:r>
              <a:rPr lang="en-US" i="1" dirty="0"/>
              <a:t>are concurrent)</a:t>
            </a:r>
            <a:r>
              <a:rPr lang="en-US" dirty="0"/>
              <a:t> if their flows overlap in time</a:t>
            </a:r>
          </a:p>
          <a:p>
            <a:r>
              <a:rPr lang="en-US" dirty="0"/>
              <a:t>Otherwise, they are </a:t>
            </a:r>
            <a:r>
              <a:rPr lang="en-US" i="1" dirty="0">
                <a:solidFill>
                  <a:srgbClr val="C00000"/>
                </a:solidFill>
              </a:rPr>
              <a:t>sequential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Examples (running on single core):</a:t>
            </a:r>
          </a:p>
          <a:p>
            <a:pPr lvl="1"/>
            <a:r>
              <a:rPr lang="en-US" dirty="0"/>
              <a:t>Concurrent: A &amp; B, A &amp; C</a:t>
            </a:r>
          </a:p>
          <a:p>
            <a:pPr lvl="1"/>
            <a:r>
              <a:rPr lang="en-US" dirty="0"/>
              <a:t>Sequential: B &amp; C</a:t>
            </a:r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31242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2622332" y="42672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5385" name="Text Box 9"/>
          <p:cNvSpPr txBox="1">
            <a:spLocks noChangeArrowheads="1"/>
          </p:cNvSpPr>
          <p:nvPr/>
        </p:nvSpPr>
        <p:spPr bwMode="auto">
          <a:xfrm>
            <a:off x="4146332" y="4267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5386" name="Text Box 10"/>
          <p:cNvSpPr txBox="1">
            <a:spLocks noChangeArrowheads="1"/>
          </p:cNvSpPr>
          <p:nvPr/>
        </p:nvSpPr>
        <p:spPr bwMode="auto">
          <a:xfrm>
            <a:off x="5670332" y="42672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6172200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3124200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>
            <a:off x="6172200" y="586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>
            <a:off x="2667000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>
            <a:off x="26670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>
            <a:off x="2667000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4" name="Line 18"/>
          <p:cNvSpPr>
            <a:spLocks noChangeShapeType="1"/>
          </p:cNvSpPr>
          <p:nvPr/>
        </p:nvSpPr>
        <p:spPr bwMode="auto">
          <a:xfrm>
            <a:off x="2667000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5395" name="Line 19"/>
          <p:cNvSpPr>
            <a:spLocks noChangeShapeType="1"/>
          </p:cNvSpPr>
          <p:nvPr/>
        </p:nvSpPr>
        <p:spPr bwMode="auto">
          <a:xfrm>
            <a:off x="2667000" y="6172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 Box 1031"/>
          <p:cNvSpPr txBox="1">
            <a:spLocks noChangeArrowheads="1"/>
          </p:cNvSpPr>
          <p:nvPr/>
        </p:nvSpPr>
        <p:spPr bwMode="auto">
          <a:xfrm>
            <a:off x="1010947" y="5177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1" name="Down Arrow 20"/>
          <p:cNvSpPr/>
          <p:nvPr/>
        </p:nvSpPr>
        <p:spPr bwMode="auto">
          <a:xfrm>
            <a:off x="1752600" y="4800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3" grpId="0" animBg="1"/>
      <p:bldP spid="485384" grpId="0"/>
      <p:bldP spid="485385" grpId="0"/>
      <p:bldP spid="485386" grpId="0"/>
      <p:bldP spid="485387" grpId="0" animBg="1"/>
      <p:bldP spid="485388" grpId="0" animBg="1"/>
      <p:bldP spid="485389" grpId="0" animBg="1"/>
      <p:bldP spid="485390" grpId="0" animBg="1"/>
      <p:bldP spid="485391" grpId="0" animBg="1"/>
      <p:bldP spid="485392" grpId="0" animBg="1"/>
      <p:bldP spid="485393" grpId="0" animBg="1"/>
      <p:bldP spid="485394" grpId="0" animBg="1"/>
      <p:bldP spid="485395" grpId="0" animBg="1"/>
      <p:bldP spid="20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/>
              <a:t>User View of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031" y="1285875"/>
            <a:ext cx="7896225" cy="1990725"/>
          </a:xfrm>
        </p:spPr>
        <p:txBody>
          <a:bodyPr/>
          <a:lstStyle/>
          <a:p>
            <a:r>
              <a:rPr lang="en-US" dirty="0"/>
              <a:t>Control flows for concurrent processes are physically disjoint in time</a:t>
            </a:r>
          </a:p>
          <a:p>
            <a:endParaRPr lang="en-US" dirty="0"/>
          </a:p>
          <a:p>
            <a:r>
              <a:rPr lang="en-US" dirty="0"/>
              <a:t>However, we can think of concurrent processes as running in parallel with each other</a:t>
            </a: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1219200" y="431165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>
            <a:off x="3276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07" name="Text Box 7"/>
          <p:cNvSpPr txBox="1">
            <a:spLocks noChangeArrowheads="1"/>
          </p:cNvSpPr>
          <p:nvPr/>
        </p:nvSpPr>
        <p:spPr bwMode="auto">
          <a:xfrm>
            <a:off x="2709863" y="3810000"/>
            <a:ext cx="99969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6408" name="Text Box 8"/>
          <p:cNvSpPr txBox="1">
            <a:spLocks noChangeArrowheads="1"/>
          </p:cNvSpPr>
          <p:nvPr/>
        </p:nvSpPr>
        <p:spPr bwMode="auto">
          <a:xfrm>
            <a:off x="4233863" y="38100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6409" name="Text Box 9"/>
          <p:cNvSpPr txBox="1">
            <a:spLocks noChangeArrowheads="1"/>
          </p:cNvSpPr>
          <p:nvPr/>
        </p:nvSpPr>
        <p:spPr bwMode="auto">
          <a:xfrm>
            <a:off x="5757863" y="3810000"/>
            <a:ext cx="983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solidFill>
                  <a:srgbClr val="C00000"/>
                </a:solidFill>
                <a:latin typeface="Calibri" pitchFamily="34" charset="0"/>
              </a:rPr>
              <a:t>Process C</a:t>
            </a:r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>
            <a:off x="4800600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>
            <a:off x="6324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3276600" y="449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194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5" name="Line 15"/>
          <p:cNvSpPr>
            <a:spLocks noChangeShapeType="1"/>
          </p:cNvSpPr>
          <p:nvPr/>
        </p:nvSpPr>
        <p:spPr bwMode="auto">
          <a:xfrm>
            <a:off x="6324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6" name="Line 16"/>
          <p:cNvSpPr>
            <a:spLocks noChangeShapeType="1"/>
          </p:cNvSpPr>
          <p:nvPr/>
        </p:nvSpPr>
        <p:spPr bwMode="auto">
          <a:xfrm>
            <a:off x="2819400" y="4343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6417" name="Line 17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1981200" y="4000500"/>
            <a:ext cx="457200" cy="1257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2120444" y="50598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120444" y="59107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20444" y="42030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5842000" cy="573088"/>
          </a:xfrm>
        </p:spPr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900"/>
            <a:ext cx="8294687" cy="2552700"/>
          </a:xfrm>
        </p:spPr>
        <p:txBody>
          <a:bodyPr/>
          <a:lstStyle/>
          <a:p>
            <a:r>
              <a:rPr lang="en-US" dirty="0"/>
              <a:t>Processes are managed by a shared chunk of memory-resident OS code called the </a:t>
            </a:r>
            <a:r>
              <a:rPr lang="en-US" i="1" dirty="0">
                <a:solidFill>
                  <a:srgbClr val="C00000"/>
                </a:solidFill>
              </a:rPr>
              <a:t>kernel</a:t>
            </a:r>
          </a:p>
          <a:p>
            <a:pPr lvl="1"/>
            <a:r>
              <a:rPr lang="en-US" dirty="0"/>
              <a:t>Important: the kernel is not a separate process, but rather runs as part of some existing process.</a:t>
            </a:r>
          </a:p>
          <a:p>
            <a:r>
              <a:rPr lang="en-US" dirty="0"/>
              <a:t>Control flow passes from one process to another via a </a:t>
            </a:r>
            <a:r>
              <a:rPr lang="en-US" i="1" dirty="0">
                <a:solidFill>
                  <a:srgbClr val="C00000"/>
                </a:solidFill>
              </a:rPr>
              <a:t>context switch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2342466" y="35814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3865458" y="35814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7430" name="Line 6"/>
          <p:cNvSpPr>
            <a:spLocks noChangeShapeType="1"/>
          </p:cNvSpPr>
          <p:nvPr/>
        </p:nvSpPr>
        <p:spPr bwMode="auto">
          <a:xfrm flipH="1">
            <a:off x="2895600" y="42062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5" name="Line 11"/>
          <p:cNvSpPr>
            <a:spLocks noChangeShapeType="1"/>
          </p:cNvSpPr>
          <p:nvPr/>
        </p:nvSpPr>
        <p:spPr bwMode="auto">
          <a:xfrm flipH="1">
            <a:off x="3721100" y="35814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5422900" y="42672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5422900" y="46815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5422900" y="50942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5405438" y="55308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5422900" y="59880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487451" name="AutoShape 27"/>
          <p:cNvSpPr>
            <a:spLocks/>
          </p:cNvSpPr>
          <p:nvPr/>
        </p:nvSpPr>
        <p:spPr bwMode="auto">
          <a:xfrm>
            <a:off x="6858000" y="46273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2" name="Text Box 28"/>
          <p:cNvSpPr txBox="1">
            <a:spLocks noChangeArrowheads="1"/>
          </p:cNvSpPr>
          <p:nvPr/>
        </p:nvSpPr>
        <p:spPr bwMode="auto">
          <a:xfrm>
            <a:off x="6937375" y="46485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487453" name="AutoShape 29"/>
          <p:cNvSpPr>
            <a:spLocks/>
          </p:cNvSpPr>
          <p:nvPr/>
        </p:nvSpPr>
        <p:spPr bwMode="auto">
          <a:xfrm>
            <a:off x="6858000" y="54968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487454" name="Text Box 30"/>
          <p:cNvSpPr txBox="1">
            <a:spLocks noChangeArrowheads="1"/>
          </p:cNvSpPr>
          <p:nvPr/>
        </p:nvSpPr>
        <p:spPr bwMode="auto">
          <a:xfrm>
            <a:off x="6937375" y="55180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33400" y="49530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32" name="Down Arrow 31"/>
          <p:cNvSpPr/>
          <p:nvPr/>
        </p:nvSpPr>
        <p:spPr bwMode="auto">
          <a:xfrm>
            <a:off x="1295400" y="41529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H="1">
            <a:off x="2889250" y="59039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 flipH="1">
            <a:off x="4489450" y="50657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>
            <a:stCxn id="487430" idx="1"/>
            <a:endCxn id="39" idx="0"/>
          </p:cNvCxnSpPr>
          <p:nvPr/>
        </p:nvCxnSpPr>
        <p:spPr bwMode="auto">
          <a:xfrm rot="16200000" flipH="1">
            <a:off x="3476224" y="40462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39" idx="1"/>
            <a:endCxn id="38" idx="0"/>
          </p:cNvCxnSpPr>
          <p:nvPr/>
        </p:nvCxnSpPr>
        <p:spPr bwMode="auto">
          <a:xfrm rot="16200000" flipH="1" flipV="1">
            <a:off x="3483737" y="48982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Exceptional Control Flow</a:t>
            </a:r>
          </a:p>
          <a:p>
            <a:r>
              <a:rPr lang="en-US" dirty="0">
                <a:solidFill>
                  <a:schemeClr val="bg2"/>
                </a:solidFill>
              </a:rPr>
              <a:t>Exceptions</a:t>
            </a:r>
          </a:p>
          <a:p>
            <a:r>
              <a:rPr lang="en-US" dirty="0">
                <a:solidFill>
                  <a:srgbClr val="808080"/>
                </a:solidFill>
              </a:rPr>
              <a:t>Processes</a:t>
            </a:r>
          </a:p>
          <a:p>
            <a:r>
              <a:rPr lang="en-US" dirty="0"/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4151027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088" y="387578"/>
            <a:ext cx="7620912" cy="573088"/>
          </a:xfrm>
        </p:spPr>
        <p:txBody>
          <a:bodyPr/>
          <a:lstStyle/>
          <a:p>
            <a:r>
              <a:rPr lang="en-US" dirty="0"/>
              <a:t>System Call Error Handling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4899"/>
            <a:ext cx="8294687" cy="2647771"/>
          </a:xfrm>
        </p:spPr>
        <p:txBody>
          <a:bodyPr/>
          <a:lstStyle/>
          <a:p>
            <a:r>
              <a:rPr lang="en-US" dirty="0"/>
              <a:t>On error</a:t>
            </a:r>
            <a:r>
              <a:rPr lang="en-US"/>
              <a:t>, Linux </a:t>
            </a:r>
            <a:r>
              <a:rPr lang="en-US" dirty="0"/>
              <a:t>system-level functions typically return -1 and set global variable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 to indicate cause. </a:t>
            </a:r>
          </a:p>
          <a:p>
            <a:r>
              <a:rPr lang="en-US" dirty="0"/>
              <a:t>Hard and fast rule: </a:t>
            </a:r>
          </a:p>
          <a:p>
            <a:pPr lvl="1"/>
            <a:r>
              <a:rPr lang="en-US" dirty="0"/>
              <a:t>You must check the return status of every system-level function</a:t>
            </a:r>
          </a:p>
          <a:p>
            <a:pPr lvl="1"/>
            <a:r>
              <a:rPr lang="en-US" dirty="0"/>
              <a:t>Only exception is the handful of functions that return </a:t>
            </a:r>
            <a:r>
              <a:rPr lang="en-US" dirty="0">
                <a:latin typeface="Courier New"/>
                <a:cs typeface="Courier New"/>
              </a:rPr>
              <a:t>void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28600" y="3810000"/>
            <a:ext cx="8662009" cy="120032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 {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: %s\n"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80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Error-reporting functions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Can simplify somewhat using an </a:t>
            </a:r>
            <a:r>
              <a:rPr lang="en-US" i="1" dirty="0"/>
              <a:t>error-reporting function</a:t>
            </a:r>
            <a:r>
              <a:rPr lang="en-US" dirty="0"/>
              <a:t>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1981200"/>
            <a:ext cx="7689199" cy="14773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Unix-style error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"%s: %s\n"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msg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4230469"/>
            <a:ext cx="4214878" cy="64633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48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800" y="457200"/>
            <a:ext cx="4292600" cy="573088"/>
          </a:xfrm>
        </p:spPr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472067" name="Text Box 1027"/>
          <p:cNvSpPr txBox="1">
            <a:spLocks noChangeArrowheads="1"/>
          </p:cNvSpPr>
          <p:nvPr/>
        </p:nvSpPr>
        <p:spPr bwMode="auto">
          <a:xfrm>
            <a:off x="3190875" y="3460750"/>
            <a:ext cx="1774012" cy="26776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1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2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inst</a:t>
            </a:r>
            <a:r>
              <a:rPr lang="en-US" baseline="-25000" dirty="0">
                <a:latin typeface="Calibri" pitchFamily="34" charset="0"/>
              </a:rPr>
              <a:t>3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inst</a:t>
            </a:r>
            <a:r>
              <a:rPr lang="en-US" baseline="-25000" dirty="0" err="1">
                <a:latin typeface="Calibri" pitchFamily="34" charset="0"/>
              </a:rPr>
              <a:t>n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472068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52547" y="1219200"/>
            <a:ext cx="8294687" cy="1741487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72069" name="Text Box 1029"/>
          <p:cNvSpPr txBox="1">
            <a:spLocks noChangeArrowheads="1"/>
          </p:cNvSpPr>
          <p:nvPr/>
        </p:nvSpPr>
        <p:spPr bwMode="auto">
          <a:xfrm>
            <a:off x="3190875" y="2895600"/>
            <a:ext cx="281641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472071" name="Text Box 1031"/>
          <p:cNvSpPr txBox="1">
            <a:spLocks noChangeArrowheads="1"/>
          </p:cNvSpPr>
          <p:nvPr/>
        </p:nvSpPr>
        <p:spPr bwMode="auto">
          <a:xfrm>
            <a:off x="1544347" y="437068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2438400" y="3613150"/>
            <a:ext cx="457200" cy="2362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Error-handling Wrappers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r>
              <a:rPr lang="en-US" dirty="0"/>
              <a:t>We simplify the code we present to you even further by using Stevens-style error-handling wrappers: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= fork()) &lt; 0)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"Fork </a:t>
            </a:r>
            <a:r>
              <a:rPr lang="nb-NO" sz="1800" dirty="0" err="1">
                <a:solidFill>
                  <a:srgbClr val="9D206F"/>
                </a:solidFill>
                <a:latin typeface="Menlo-Regular"/>
              </a:rPr>
              <a:t>error</a:t>
            </a:r>
            <a:r>
              <a:rPr lang="nb-NO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4116" y="5221069"/>
            <a:ext cx="2269259" cy="36933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nb-N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();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Process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25241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current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ourier New"/>
                <a:cs typeface="Courier New"/>
              </a:rPr>
              <a:t>pid_t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getppid</a:t>
            </a:r>
            <a:r>
              <a:rPr lang="en-US" dirty="0">
                <a:latin typeface="Courier New"/>
                <a:cs typeface="Courier New"/>
              </a:rPr>
              <a:t>(void)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Returns PID of parent process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39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387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From a programmer’s perspective, we can think of a process as being in one of three states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either executing, or waiting to be executed and will eventually be </a:t>
            </a:r>
            <a:r>
              <a:rPr lang="en-US" i="1" dirty="0">
                <a:latin typeface="Calibri"/>
                <a:cs typeface="Calibri"/>
              </a:rPr>
              <a:t>scheduled</a:t>
            </a:r>
            <a:r>
              <a:rPr lang="en-US" dirty="0">
                <a:latin typeface="Calibri"/>
                <a:cs typeface="Calibri"/>
              </a:rPr>
              <a:t> (i.e., chosen to execute) by the kernel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Stopped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execution is </a:t>
            </a:r>
            <a:r>
              <a:rPr lang="en-US" i="1" dirty="0">
                <a:latin typeface="Calibri"/>
                <a:cs typeface="Calibri"/>
              </a:rPr>
              <a:t>suspended</a:t>
            </a:r>
            <a:r>
              <a:rPr lang="en-US" dirty="0">
                <a:latin typeface="Calibri"/>
                <a:cs typeface="Calibri"/>
              </a:rPr>
              <a:t> and will not be scheduled until further notice (next lecture when we study signals)	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Process is stopped permanently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5821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Processes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089525"/>
          </a:xfrm>
        </p:spPr>
        <p:txBody>
          <a:bodyPr/>
          <a:lstStyle/>
          <a:p>
            <a:r>
              <a:rPr lang="en-US" dirty="0"/>
              <a:t>Process becomes terminated for one of three reasons:</a:t>
            </a:r>
          </a:p>
          <a:p>
            <a:pPr lvl="1"/>
            <a:r>
              <a:rPr lang="en-US" dirty="0"/>
              <a:t>Receiving a signal whose default action is to terminate (next lecture)</a:t>
            </a:r>
          </a:p>
          <a:p>
            <a:pPr lvl="1"/>
            <a:r>
              <a:rPr lang="en-US" dirty="0"/>
              <a:t>Returning from the </a:t>
            </a:r>
            <a:r>
              <a:rPr lang="en-US" dirty="0">
                <a:latin typeface="Courier New"/>
                <a:cs typeface="Courier New"/>
              </a:rPr>
              <a:t>main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Calling the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function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void exit(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status)</a:t>
            </a:r>
          </a:p>
          <a:p>
            <a:pPr lvl="1"/>
            <a:r>
              <a:rPr lang="en-US" dirty="0"/>
              <a:t>Terminates with an </a:t>
            </a:r>
            <a:r>
              <a:rPr lang="en-US" i="1" dirty="0"/>
              <a:t>exit status </a:t>
            </a:r>
            <a:r>
              <a:rPr lang="en-US" dirty="0"/>
              <a:t>of </a:t>
            </a:r>
            <a:r>
              <a:rPr lang="en-US" dirty="0">
                <a:latin typeface="Courier New"/>
                <a:cs typeface="Courier New"/>
              </a:rPr>
              <a:t>status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Convention: normal return status is 0, nonzero on error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Another way to explicitly set the exit status is to return an integer value from the main routine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>
                <a:latin typeface="Calibri"/>
                <a:cs typeface="Calibri"/>
              </a:rPr>
              <a:t> is called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lang="en-US" dirty="0">
                <a:latin typeface="Calibri"/>
                <a:cs typeface="Calibri"/>
              </a:rPr>
              <a:t> but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never </a:t>
            </a:r>
            <a:r>
              <a:rPr lang="en-US" dirty="0">
                <a:latin typeface="Calibri"/>
                <a:cs typeface="Calibri"/>
              </a:rPr>
              <a:t>returns.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9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>
                <a:latin typeface="Calibri"/>
                <a:cs typeface="Calibri"/>
              </a:rPr>
              <a:t>Parent process </a:t>
            </a:r>
            <a:r>
              <a:rPr lang="en-US" dirty="0">
                <a:latin typeface="Calibri"/>
                <a:cs typeface="Calibri"/>
              </a:rPr>
              <a:t>creates a new running </a:t>
            </a:r>
            <a:r>
              <a:rPr lang="en-US" i="1" dirty="0">
                <a:latin typeface="Calibri"/>
                <a:cs typeface="Calibri"/>
              </a:rPr>
              <a:t>child process </a:t>
            </a:r>
            <a:r>
              <a:rPr lang="en-US" dirty="0">
                <a:latin typeface="Calibri"/>
                <a:cs typeface="Calibri"/>
              </a:rPr>
              <a:t>by calling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fork(void)</a:t>
            </a:r>
            <a:endParaRPr lang="en-US" dirty="0"/>
          </a:p>
          <a:p>
            <a:pPr lvl="1"/>
            <a:r>
              <a:rPr lang="en-US" dirty="0"/>
              <a:t>Returns 0 to the child process, child’s PID to parent process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Child is </a:t>
            </a:r>
            <a:r>
              <a:rPr lang="en-US" i="1" dirty="0">
                <a:latin typeface="Calibri"/>
                <a:cs typeface="Calibri"/>
              </a:rPr>
              <a:t>almost</a:t>
            </a:r>
            <a:r>
              <a:rPr lang="en-US" dirty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2008059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</a:t>
            </a:r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Call once, return twice</a:t>
            </a:r>
          </a:p>
          <a:p>
            <a:r>
              <a:rPr lang="en-US" dirty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Can’t predict execution order of parent and child</a:t>
            </a:r>
          </a:p>
          <a:p>
            <a:r>
              <a:rPr lang="en-US" dirty="0">
                <a:latin typeface="Calibri"/>
                <a:cs typeface="Calibri"/>
              </a:rPr>
              <a:t>Duplicate but separate address space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has a value of 1 when fork returns in parent and child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Subsequent changes to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>
                <a:latin typeface="Calibri"/>
                <a:cs typeface="Calibri"/>
              </a:rPr>
              <a:t> are independent</a:t>
            </a:r>
          </a:p>
          <a:p>
            <a:r>
              <a:rPr lang="en-US" dirty="0">
                <a:latin typeface="Calibri"/>
                <a:cs typeface="Calibri"/>
              </a:rPr>
              <a:t>Shared open files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stdout</a:t>
            </a:r>
            <a:r>
              <a:rPr lang="en-US" dirty="0">
                <a:latin typeface="Calibri"/>
                <a:cs typeface="Calibri"/>
              </a:rPr>
              <a:t> is the same in both parent and 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with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process graph </a:t>
            </a:r>
            <a:r>
              <a:rPr lang="en-US" dirty="0"/>
              <a:t>is a useful tool for capturing the partial ordering of statements in a concurrent program:</a:t>
            </a:r>
          </a:p>
          <a:p>
            <a:pPr lvl="1"/>
            <a:r>
              <a:rPr lang="en-US" dirty="0"/>
              <a:t>Each vertex is the execution of a statement</a:t>
            </a:r>
          </a:p>
          <a:p>
            <a:pPr lvl="1"/>
            <a:r>
              <a:rPr lang="en-US" dirty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/>
              <a:t> happens before b</a:t>
            </a:r>
          </a:p>
          <a:p>
            <a:pPr lvl="1"/>
            <a:r>
              <a:rPr lang="en-US" dirty="0"/>
              <a:t>Edges can be labeled with current value of variables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/>
              <a:t> vertices can be labeled with output</a:t>
            </a:r>
          </a:p>
          <a:p>
            <a:pPr lvl="1"/>
            <a:r>
              <a:rPr lang="en-US" dirty="0"/>
              <a:t>Each graph begins with a vertex with no </a:t>
            </a:r>
            <a:r>
              <a:rPr lang="en-US" dirty="0" err="1"/>
              <a:t>inedges</a:t>
            </a:r>
            <a:r>
              <a:rPr lang="en-US" dirty="0"/>
              <a:t> 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Any </a:t>
            </a:r>
            <a:r>
              <a:rPr lang="en-US" i="1" dirty="0"/>
              <a:t>topological sort </a:t>
            </a:r>
            <a:r>
              <a:rPr lang="en-US" dirty="0"/>
              <a:t>of the graph corresponds to a feasible total ordering. </a:t>
            </a:r>
          </a:p>
          <a:p>
            <a:pPr lvl="1"/>
            <a:r>
              <a:rPr lang="en-US" dirty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73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 Example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8788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=2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main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fork</a:t>
            </a: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66290" y="2716546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urier New" charset="0"/>
              </a:rPr>
              <a:t>x</a:t>
            </a:r>
            <a:r>
              <a:rPr lang="en-US" sz="1600" dirty="0">
                <a:latin typeface="Courier New" charset="0"/>
              </a:rPr>
              <a:t>==1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=0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ourier New"/>
                <a:cs typeface="Courier New"/>
              </a:rPr>
              <a:t>exit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Parent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rial"/>
                <a:cs typeface="Arial"/>
              </a:rPr>
              <a:t>Child</a:t>
            </a: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73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/>
              <a:t>Original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Relabled</a:t>
            </a:r>
            <a:r>
              <a:rPr lang="en-US" dirty="0"/>
              <a:t> graph: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=2</a:t>
              </a: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main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atin typeface="Courier New" charset="0"/>
                </a:rPr>
                <a:t>x</a:t>
              </a:r>
              <a:r>
                <a:rPr lang="en-US" sz="1600" dirty="0">
                  <a:latin typeface="Courier New" charset="0"/>
                </a:rPr>
                <a:t>==1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=0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exit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a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b</a:t>
              </a: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2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Two consecutive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</a:t>
            </a:r>
          </a:p>
        </p:txBody>
      </p:sp>
      <p:sp>
        <p:nvSpPr>
          <p:cNvPr id="49152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2964123" cy="230832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fork();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88921" y="1295400"/>
            <a:ext cx="4640679" cy="2667000"/>
            <a:chOff x="3124200" y="3505200"/>
            <a:chExt cx="4640679" cy="2667000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3511276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124200" y="5833646"/>
              <a:ext cx="928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65188" y="57835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295522" y="57869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15812" y="5820946"/>
              <a:ext cx="950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0" name="Elbow Connector 35"/>
            <p:cNvCxnSpPr/>
            <p:nvPr/>
          </p:nvCxnSpPr>
          <p:spPr>
            <a:xfrm rot="5400000" flipH="1" flipV="1">
              <a:off x="6465299" y="50577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7244278" y="51221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56628" y="58259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3602716" y="58352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866167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17657" y="5105400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6381242" y="58191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7220136" y="57670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87989" y="58209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438088" y="57962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51866" y="5833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4529528" y="58284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35"/>
            <p:cNvCxnSpPr>
              <a:endCxn id="86" idx="2"/>
            </p:cNvCxnSpPr>
            <p:nvPr/>
          </p:nvCxnSpPr>
          <p:spPr>
            <a:xfrm rot="5400000" flipH="1" flipV="1">
              <a:off x="4294242" y="47253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65188" y="44881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6295522" y="44915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878277" y="4495800"/>
              <a:ext cx="1017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0" name="Elbow Connector 35"/>
            <p:cNvCxnSpPr/>
            <p:nvPr/>
          </p:nvCxnSpPr>
          <p:spPr>
            <a:xfrm rot="5400000" flipH="1" flipV="1">
              <a:off x="6476216" y="3743554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7244278" y="37969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5456628" y="45305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866167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17657" y="3846512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6381242" y="45237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>
              <a:spLocks noChangeAspect="1"/>
            </p:cNvSpPr>
            <p:nvPr/>
          </p:nvSpPr>
          <p:spPr>
            <a:xfrm>
              <a:off x="7220136" y="44716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87989" y="45255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02" name="Text Box 407"/>
            <p:cNvSpPr txBox="1">
              <a:spLocks noChangeArrowheads="1"/>
            </p:cNvSpPr>
            <p:nvPr/>
          </p:nvSpPr>
          <p:spPr bwMode="auto">
            <a:xfrm>
              <a:off x="6913523" y="3505200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379073" y="5528846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34547" y="4800600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07873" y="5496311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207873" y="4191000"/>
              <a:ext cx="430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5452646"/>
              <a:ext cx="554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118" name="Text Box 407"/>
            <p:cNvSpPr txBox="1">
              <a:spLocks noChangeArrowheads="1"/>
            </p:cNvSpPr>
            <p:nvPr/>
          </p:nvSpPr>
          <p:spPr bwMode="auto">
            <a:xfrm>
              <a:off x="6858000" y="4157246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Courier New" charset="0"/>
                </a:rPr>
                <a:t>Bye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747618" y="4267200"/>
            <a:ext cx="17379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554050" y="4267200"/>
            <a:ext cx="18904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122" name="Rectangle 3"/>
          <p:cNvSpPr>
            <a:spLocks noChangeArrowheads="1"/>
          </p:cNvSpPr>
          <p:nvPr/>
        </p:nvSpPr>
        <p:spPr bwMode="auto">
          <a:xfrm>
            <a:off x="2090478" y="36407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6299200" cy="573088"/>
          </a:xfrm>
        </p:spPr>
        <p:txBody>
          <a:bodyPr/>
          <a:lstStyle/>
          <a:p>
            <a:r>
              <a:rPr lang="en-US"/>
              <a:t>Altering the Control Flow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0950"/>
            <a:ext cx="8624887" cy="5378450"/>
          </a:xfrm>
        </p:spPr>
        <p:txBody>
          <a:bodyPr/>
          <a:lstStyle/>
          <a:p>
            <a:r>
              <a:rPr lang="en-US" dirty="0"/>
              <a:t>Up to now: two mechanisms for changing control flow:</a:t>
            </a:r>
          </a:p>
          <a:p>
            <a:pPr lvl="1"/>
            <a:r>
              <a:rPr lang="en-US" dirty="0"/>
              <a:t>Jumps and branches</a:t>
            </a:r>
          </a:p>
          <a:p>
            <a:pPr lvl="1"/>
            <a:r>
              <a:rPr lang="en-US" dirty="0"/>
              <a:t>Call and return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React to changes in </a:t>
            </a:r>
            <a:r>
              <a:rPr lang="en-US" b="1" i="1" dirty="0">
                <a:solidFill>
                  <a:srgbClr val="C00000"/>
                </a:solidFill>
              </a:rPr>
              <a:t>program state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Insufficient  for a useful system: </a:t>
            </a:r>
            <a:br>
              <a:rPr lang="en-US" dirty="0"/>
            </a:br>
            <a:r>
              <a:rPr lang="en-US" dirty="0"/>
              <a:t>Difficult to react to changes in </a:t>
            </a:r>
            <a:r>
              <a:rPr lang="en-US" i="1" dirty="0">
                <a:solidFill>
                  <a:srgbClr val="C00000"/>
                </a:solidFill>
              </a:rPr>
              <a:t>system state </a:t>
            </a:r>
          </a:p>
          <a:p>
            <a:pPr lvl="1"/>
            <a:r>
              <a:rPr lang="en-US" dirty="0"/>
              <a:t>Data arrives from a disk or a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at the keyboard</a:t>
            </a:r>
          </a:p>
          <a:p>
            <a:pPr lvl="1"/>
            <a:r>
              <a:rPr lang="en-US" dirty="0"/>
              <a:t>System timer expires</a:t>
            </a:r>
          </a:p>
          <a:p>
            <a:endParaRPr lang="en-US" dirty="0"/>
          </a:p>
          <a:p>
            <a:r>
              <a:rPr lang="en-US" dirty="0"/>
              <a:t>System needs mechanisms for “exceptional control flow”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29551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parent</a:t>
            </a: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fork4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!=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	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090164" y="2068202"/>
            <a:ext cx="4863336" cy="1213951"/>
            <a:chOff x="2767585" y="4328459"/>
            <a:chExt cx="5721572" cy="1428183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3206476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67585" y="5376446"/>
              <a:ext cx="1032089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060388" y="53263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990722" y="53297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11011" y="5363746"/>
              <a:ext cx="1084145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Elbow Connector 35"/>
            <p:cNvCxnSpPr/>
            <p:nvPr/>
          </p:nvCxnSpPr>
          <p:spPr>
            <a:xfrm rot="5400000" flipH="1" flipV="1">
              <a:off x="6160499" y="4600584"/>
              <a:ext cx="640392" cy="88593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39478" y="46649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5151828" y="53687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3297916" y="5378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561367" y="5363746"/>
              <a:ext cx="947222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2857" y="4648200"/>
              <a:ext cx="112842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6076442" y="53619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6915336" y="53098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35216" y="5363746"/>
              <a:ext cx="1192488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4133288" y="5339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47065" y="5376446"/>
              <a:ext cx="763947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4224728" y="53712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35"/>
            <p:cNvCxnSpPr>
              <a:stCxn id="43" idx="0"/>
            </p:cNvCxnSpPr>
            <p:nvPr/>
          </p:nvCxnSpPr>
          <p:spPr>
            <a:xfrm rot="5400000" flipH="1" flipV="1">
              <a:off x="4307401" y="4620228"/>
              <a:ext cx="677858" cy="834582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5060388" y="46278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3477" y="4622800"/>
              <a:ext cx="1017034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453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94440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74105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806202" y="4328459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738196" y="4994354"/>
              <a:ext cx="488866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7009706" y="5346700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7848600" y="52899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30411" y="5350088"/>
              <a:ext cx="1058746" cy="380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7705" y="4994354"/>
              <a:ext cx="624672" cy="380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3572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842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2915978" y="422497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457200"/>
            <a:ext cx="8434737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 Example: Nested </a:t>
            </a:r>
            <a:r>
              <a:rPr lang="en-US" dirty="0">
                <a:latin typeface="Courier New"/>
                <a:cs typeface="Courier New"/>
              </a:rPr>
              <a:t>fork</a:t>
            </a:r>
            <a:r>
              <a:rPr lang="en-US" dirty="0"/>
              <a:t>s in children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173493" y="1536690"/>
            <a:ext cx="3936933" cy="313932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fork5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"L0\n"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"L1\n"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"L2\n"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53664" y="1799014"/>
            <a:ext cx="4863336" cy="1782386"/>
            <a:chOff x="4153664" y="1487067"/>
            <a:chExt cx="4863336" cy="178238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526721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53664" y="2946288"/>
              <a:ext cx="8772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102546" y="2903739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93330" y="233516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20576" y="2935493"/>
              <a:ext cx="92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54" name="Elbow Connector 35"/>
            <p:cNvCxnSpPr/>
            <p:nvPr/>
          </p:nvCxnSpPr>
          <p:spPr>
            <a:xfrm rot="5400000" flipH="1" flipV="1">
              <a:off x="7037642" y="1715351"/>
              <a:ext cx="544331" cy="753043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699773" y="1770045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6180270" y="2368266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604445" y="294763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528379" y="2305691"/>
              <a:ext cx="8051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37145" y="1755826"/>
              <a:ext cx="95916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966192" y="236250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679252" y="231824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71150" y="2305691"/>
              <a:ext cx="101361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314512" y="2914534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71222" y="2946288"/>
              <a:ext cx="6493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V="1">
              <a:off x="5392235" y="2941877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35"/>
            <p:cNvCxnSpPr>
              <a:stCxn id="64" idx="0"/>
            </p:cNvCxnSpPr>
            <p:nvPr/>
          </p:nvCxnSpPr>
          <p:spPr>
            <a:xfrm rot="5400000" flipH="1" flipV="1">
              <a:off x="5462509" y="2303503"/>
              <a:ext cx="576177" cy="7093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102546" y="2310017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88672" y="2305691"/>
              <a:ext cx="8644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389726" y="2621511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49209" y="1487067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86489" y="2621511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4206" y="2055502"/>
              <a:ext cx="41553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L1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70966" y="2050056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7759467" y="1816191"/>
              <a:ext cx="713060" cy="288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8472527" y="1767980"/>
              <a:ext cx="77724" cy="777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17066" y="1755826"/>
              <a:ext cx="899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4766" y="1487067"/>
              <a:ext cx="5309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420718" y="4089400"/>
            <a:ext cx="17379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47750" y="4089400"/>
            <a:ext cx="18904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L0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L1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L2</a:t>
            </a:r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2904610" y="4318348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6997700" cy="573088"/>
          </a:xfrm>
        </p:spPr>
        <p:txBody>
          <a:bodyPr/>
          <a:lstStyle/>
          <a:p>
            <a:r>
              <a:rPr lang="en-US" dirty="0"/>
              <a:t>Reaping Child Processes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679" y="1098550"/>
            <a:ext cx="8307387" cy="5454650"/>
          </a:xfrm>
        </p:spPr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/>
              <a:t>When process terminates, it still consumes system resources</a:t>
            </a:r>
          </a:p>
          <a:p>
            <a:pPr lvl="2"/>
            <a:r>
              <a:rPr lang="en-US" dirty="0"/>
              <a:t>Examples: Exit status, various OS tables</a:t>
            </a:r>
          </a:p>
          <a:p>
            <a:pPr lvl="1"/>
            <a:r>
              <a:rPr lang="en-US" dirty="0"/>
              <a:t>Called a “zombie”</a:t>
            </a:r>
          </a:p>
          <a:p>
            <a:pPr lvl="2"/>
            <a:r>
              <a:rPr lang="en-US" dirty="0"/>
              <a:t>Living corpse, half alive and half dead</a:t>
            </a:r>
          </a:p>
          <a:p>
            <a:r>
              <a:rPr lang="en-US" dirty="0"/>
              <a:t>Reaping</a:t>
            </a:r>
          </a:p>
          <a:p>
            <a:pPr lvl="1"/>
            <a:r>
              <a:rPr lang="en-US" dirty="0"/>
              <a:t>Performed by parent on terminated child (using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Parent is given exit status information</a:t>
            </a:r>
          </a:p>
          <a:p>
            <a:pPr lvl="1"/>
            <a:r>
              <a:rPr lang="en-US" dirty="0"/>
              <a:t>Kernel then deletes zombie child process</a:t>
            </a:r>
          </a:p>
          <a:p>
            <a:r>
              <a:rPr lang="en-US" dirty="0"/>
              <a:t>What if parent doesn’t reap?</a:t>
            </a:r>
          </a:p>
          <a:p>
            <a:pPr lvl="1"/>
            <a:r>
              <a:rPr lang="en-US" dirty="0"/>
              <a:t>If any parent terminates without reaping a child, then the orphaned child will be reaped by </a:t>
            </a:r>
            <a:r>
              <a:rPr lang="en-US" b="1" dirty="0">
                <a:latin typeface="Courier New" pitchFamily="49" charset="0"/>
              </a:rPr>
              <a:t>init</a:t>
            </a:r>
            <a:r>
              <a:rPr lang="en-US" dirty="0"/>
              <a:t> process (</a:t>
            </a:r>
            <a:r>
              <a:rPr lang="en-US" dirty="0" err="1"/>
              <a:t>pid</a:t>
            </a:r>
            <a:r>
              <a:rPr lang="en-US" dirty="0"/>
              <a:t> == 1)</a:t>
            </a:r>
          </a:p>
          <a:p>
            <a:pPr lvl="1"/>
            <a:r>
              <a:rPr lang="en-US" dirty="0"/>
              <a:t>So, only need explicit reaping in long-running processes</a:t>
            </a:r>
          </a:p>
          <a:p>
            <a:pPr lvl="2"/>
            <a:r>
              <a:rPr lang="en-US" dirty="0"/>
              <a:t>e.g., shells and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7 &amp;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Parent, PID =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Child, PID = 6640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6639 ttyp9    00:00:03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6640 ttyp9    00:00:00 forks &lt;defunct&gt;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6641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</a:t>
            </a:r>
            <a:r>
              <a:rPr lang="en-US" sz="1600" i="1" dirty="0">
                <a:latin typeface="Courier New" pitchFamily="49" charset="0"/>
              </a:rPr>
              <a:t> kill 6639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[1]    Terminated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6642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2006600" cy="1095375"/>
          </a:xfrm>
        </p:spPr>
        <p:txBody>
          <a:bodyPr/>
          <a:lstStyle/>
          <a:p>
            <a:pPr marL="0" indent="0"/>
            <a:r>
              <a:rPr lang="en-US" dirty="0"/>
              <a:t>Zombie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81600" y="3994150"/>
            <a:ext cx="3962400" cy="2635250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ps</a:t>
            </a:r>
            <a:r>
              <a:rPr lang="en-US" sz="2000" b="0" dirty="0"/>
              <a:t> shows child process as “defunct” (i.e., a zombie)</a:t>
            </a:r>
          </a:p>
          <a:p>
            <a:endParaRPr lang="en-US" sz="2000" b="0" dirty="0"/>
          </a:p>
          <a:p>
            <a:r>
              <a:rPr lang="en-US" sz="2000" b="0" dirty="0"/>
              <a:t>Killing parent allows child to be reaped by </a:t>
            </a:r>
            <a:r>
              <a:rPr lang="en-US" sz="2000" dirty="0">
                <a:latin typeface="Courier New" pitchFamily="49" charset="0"/>
              </a:rPr>
              <a:t>init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fork7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"Terminating Child, PID = %d\n"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Running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getpid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96007" y="2586714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267200" y="4267200"/>
            <a:ext cx="990601" cy="152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H="1">
            <a:off x="1600200" y="5257800"/>
            <a:ext cx="3657600" cy="3048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>
                <a:latin typeface="Courier New" pitchFamily="49" charset="0"/>
              </a:rPr>
              <a:t>./forks 8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Terminating Parent, PID = 6675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Running Child, PID = 6676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i="1" dirty="0" err="1">
                <a:latin typeface="Courier New" pitchFamily="49" charset="0"/>
              </a:rPr>
              <a:t>ps</a:t>
            </a:r>
            <a:endParaRPr lang="en-US" sz="1600" i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6676 ttyp9    00:00:06 forks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6677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kill 6676</a:t>
            </a:r>
          </a:p>
          <a:p>
            <a:pPr algn="l">
              <a:lnSpc>
                <a:spcPct val="100000"/>
              </a:lnSpc>
            </a:pPr>
            <a:r>
              <a:rPr lang="en-US" sz="1600" i="1" dirty="0" err="1">
                <a:latin typeface="Courier New" pitchFamily="49" charset="0"/>
              </a:rPr>
              <a:t>linux</a:t>
            </a:r>
            <a:r>
              <a:rPr lang="en-US" sz="1600" i="1" dirty="0">
                <a:latin typeface="Courier New" pitchFamily="49" charset="0"/>
              </a:rPr>
              <a:t>&gt;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PID TTY          TIME CMD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6585 ttyp9    00:00:00 </a:t>
            </a:r>
            <a:r>
              <a:rPr lang="en-US" sz="1600" dirty="0" err="1">
                <a:latin typeface="Courier New" pitchFamily="49" charset="0"/>
              </a:rPr>
              <a:t>tcsh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6678 ttyp9    00:00:00 </a:t>
            </a:r>
            <a:r>
              <a:rPr lang="en-US" sz="1600" dirty="0" err="1">
                <a:latin typeface="Courier New" pitchFamily="49" charset="0"/>
              </a:rPr>
              <a:t>ps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3657600" cy="1617663"/>
          </a:xfrm>
        </p:spPr>
        <p:txBody>
          <a:bodyPr/>
          <a:lstStyle/>
          <a:p>
            <a:pPr marL="0" indent="0"/>
            <a:r>
              <a:rPr lang="en-US" dirty="0"/>
              <a:t>Non-</a:t>
            </a:r>
            <a:br>
              <a:rPr lang="en-US" dirty="0"/>
            </a:br>
            <a:r>
              <a:rPr lang="en-US" dirty="0"/>
              <a:t>terminating</a:t>
            </a:r>
            <a:br>
              <a:rPr lang="en-US" dirty="0"/>
            </a:br>
            <a:r>
              <a:rPr lang="en-US" dirty="0"/>
              <a:t>Child Example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56100" y="3765550"/>
            <a:ext cx="4330700" cy="2711450"/>
          </a:xfrm>
        </p:spPr>
        <p:txBody>
          <a:bodyPr/>
          <a:lstStyle/>
          <a:p>
            <a:r>
              <a:rPr lang="en-US" sz="2000" b="0" dirty="0"/>
              <a:t>Child process still active even though parent has terminated</a:t>
            </a:r>
          </a:p>
          <a:p>
            <a:endParaRPr lang="en-US" sz="2000" b="0" dirty="0"/>
          </a:p>
          <a:p>
            <a:r>
              <a:rPr lang="en-US" sz="2000" b="0" dirty="0"/>
              <a:t>Must kill child explicitly, or else will keep running indefinitely</a:t>
            </a: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fork8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"Running Child, PID = %d\n"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Infinite loop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5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5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Terminating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 </a:t>
            </a:r>
            <a:r>
              <a:rPr lang="da-DK" sz="15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500" dirty="0">
                <a:solidFill>
                  <a:srgbClr val="9D206F"/>
                </a:solidFill>
                <a:latin typeface="Menlo-Regular"/>
              </a:rPr>
              <a:t>, PID = %d\n"</a:t>
            </a:r>
            <a:r>
              <a:rPr lang="da-DK" sz="15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       getpid());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4769" y="3258881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810000" y="4038600"/>
            <a:ext cx="622300" cy="9144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2362200" y="5029200"/>
            <a:ext cx="2070100" cy="457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058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wait</a:t>
            </a:r>
            <a:r>
              <a:rPr lang="en-US" dirty="0"/>
              <a:t>: Synchronizing with Children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55000" cy="51054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Parent reaps a child by calling the </a:t>
            </a:r>
            <a:r>
              <a:rPr lang="en-US" dirty="0">
                <a:latin typeface="Courier New"/>
                <a:cs typeface="Courier New"/>
              </a:rPr>
              <a:t>wait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  <a:p>
            <a:pPr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wait(int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child_status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Suspends current process until one of its children terminates</a:t>
            </a:r>
          </a:p>
          <a:p>
            <a:pPr lvl="1"/>
            <a:r>
              <a:rPr lang="en-US" dirty="0"/>
              <a:t>Return value is the </a:t>
            </a:r>
            <a:r>
              <a:rPr lang="en-US" b="1" dirty="0" err="1">
                <a:latin typeface="Courier New" pitchFamily="49" charset="0"/>
              </a:rPr>
              <a:t>pid</a:t>
            </a:r>
            <a:r>
              <a:rPr lang="en-US" dirty="0"/>
              <a:t> of the child process that terminated</a:t>
            </a:r>
          </a:p>
          <a:p>
            <a:pPr lvl="1"/>
            <a:r>
              <a:rPr lang="en-US" dirty="0"/>
              <a:t>If </a:t>
            </a:r>
            <a:r>
              <a:rPr lang="en-US" b="1" dirty="0" err="1">
                <a:latin typeface="Courier New" pitchFamily="49" charset="0"/>
              </a:rPr>
              <a:t>child_status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!= NULL</a:t>
            </a:r>
            <a:r>
              <a:rPr lang="en-US" dirty="0"/>
              <a:t>, then the integer it points to will be set to  a value that indicates reason the child terminated and the exit status:</a:t>
            </a:r>
          </a:p>
          <a:p>
            <a:pPr lvl="2"/>
            <a:r>
              <a:rPr lang="en-US" dirty="0"/>
              <a:t>Checked using macros defined in </a:t>
            </a:r>
            <a:r>
              <a:rPr lang="en-US" dirty="0" err="1">
                <a:latin typeface="Courier New"/>
                <a:cs typeface="Courier New"/>
              </a:rPr>
              <a:t>wait.h</a:t>
            </a:r>
            <a:endParaRPr lang="en-US" dirty="0">
              <a:latin typeface="Courier New"/>
              <a:cs typeface="Courier New"/>
            </a:endParaRPr>
          </a:p>
          <a:p>
            <a:pPr lvl="3"/>
            <a:r>
              <a:rPr lang="en-US" dirty="0">
                <a:latin typeface="Courier New"/>
                <a:cs typeface="Courier New"/>
              </a:rPr>
              <a:t>WIFEXITED, WEXITSTATUS, WIFSIGNALED, WTERMSIG, WIFSTOPPED, WSTOPSIG, WIFCONTINUED</a:t>
            </a:r>
          </a:p>
          <a:p>
            <a:pPr lvl="3"/>
            <a:r>
              <a:rPr lang="en-US" dirty="0">
                <a:latin typeface="Calibri"/>
                <a:cs typeface="Calibri"/>
              </a:rPr>
              <a:t>See textbook for details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wait</a:t>
            </a:r>
            <a:r>
              <a:rPr lang="en-US"/>
              <a:t>: Synchronizing with Children</a:t>
            </a: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fork9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"HC: hello from child\n"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exit(0);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else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"HP: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hello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from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parent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"CT: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child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has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"Bye\n"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5936076" y="1959174"/>
            <a:ext cx="3131724" cy="1850826"/>
            <a:chOff x="4592180" y="4635500"/>
            <a:chExt cx="3367445" cy="1990135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709180" y="62280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639514" y="62314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9804" y="6265446"/>
              <a:ext cx="950256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800620" y="62704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10159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wait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725234" y="6263645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7564128" y="62115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2402" y="626544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782080" y="62407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2180" y="6278146"/>
              <a:ext cx="799809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fork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873520" y="6272957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35"/>
            <p:cNvCxnSpPr>
              <a:endCxn id="44" idx="2"/>
            </p:cNvCxnSpPr>
            <p:nvPr/>
          </p:nvCxnSpPr>
          <p:spPr>
            <a:xfrm rot="5400000" flipH="1" flipV="1">
              <a:off x="4638234" y="5169845"/>
              <a:ext cx="1262381" cy="879511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5709180" y="493268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6639514" y="49360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22269" y="4940300"/>
              <a:ext cx="1017034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err="1">
                  <a:latin typeface="Courier New"/>
                  <a:cs typeface="Courier New"/>
                </a:rPr>
                <a:t>printf</a:t>
              </a:r>
              <a:endParaRPr lang="en-US" sz="1500" b="1" dirty="0">
                <a:latin typeface="Courier New"/>
                <a:cs typeface="Courier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800620" y="4975021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29" idx="7"/>
            </p:cNvCxnSpPr>
            <p:nvPr/>
          </p:nvCxnSpPr>
          <p:spPr>
            <a:xfrm flipH="1">
              <a:off x="6717563" y="4971633"/>
              <a:ext cx="7671" cy="127323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242981" y="4639856"/>
              <a:ext cx="947223" cy="34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latin typeface="Courier New"/>
                  <a:cs typeface="Courier New"/>
                </a:rPr>
                <a:t>exit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43922" y="5940811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HP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543922" y="4635500"/>
              <a:ext cx="446813" cy="3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HC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08765" y="5626100"/>
              <a:ext cx="570937" cy="595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CT</a:t>
              </a:r>
            </a:p>
            <a:p>
              <a:pPr algn="ctr"/>
              <a:r>
                <a:rPr lang="en-US"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Bye</a:t>
              </a:r>
            </a:p>
          </p:txBody>
        </p:sp>
      </p:grp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4800600" y="44958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7296" y="4999672"/>
            <a:ext cx="173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24964" y="4999672"/>
            <a:ext cx="18904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Infeasible output: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HP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CT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Bye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HC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553200" cy="573088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Another wait </a:t>
            </a:r>
            <a:r>
              <a:rPr lang="en-US" dirty="0"/>
              <a:t>Example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578" y="1052512"/>
            <a:ext cx="8307388" cy="1233488"/>
          </a:xfrm>
        </p:spPr>
        <p:txBody>
          <a:bodyPr/>
          <a:lstStyle/>
          <a:p>
            <a:r>
              <a:rPr lang="en-US" sz="2000" b="0" dirty="0"/>
              <a:t>If multiple children completed, will take in arbitrary order</a:t>
            </a:r>
          </a:p>
          <a:p>
            <a:r>
              <a:rPr lang="en-US" sz="2000" b="0" dirty="0"/>
              <a:t>Can use macros WIFEXITED and WEXITSTATUS to get information about exit status</a:t>
            </a: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fork10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 N;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++)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wait(&amp;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terminated with exit status %d\n"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58413" y="619553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844" y="493712"/>
            <a:ext cx="88392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waitpid</a:t>
            </a:r>
            <a:r>
              <a:rPr lang="en-US" sz="3400" dirty="0"/>
              <a:t>: Waiting for a Specific Process</a:t>
            </a:r>
            <a:endParaRPr lang="en-US" sz="3400" dirty="0">
              <a:latin typeface="Courier New" pitchFamily="49" charset="0"/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2966"/>
            <a:ext cx="8610600" cy="1099234"/>
          </a:xfrm>
        </p:spPr>
        <p:txBody>
          <a:bodyPr/>
          <a:lstStyle/>
          <a:p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waitpid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pid_t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pid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&amp;status,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options)</a:t>
            </a:r>
          </a:p>
          <a:p>
            <a:pPr lvl="1"/>
            <a:r>
              <a:rPr lang="en-US" dirty="0"/>
              <a:t>Suspends current process until specific process terminates</a:t>
            </a:r>
          </a:p>
          <a:p>
            <a:pPr lvl="1"/>
            <a:r>
              <a:rPr lang="en-US" dirty="0"/>
              <a:t>Various options (see textbook)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fork11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600" dirty="0">
                <a:solidFill>
                  <a:srgbClr val="000000"/>
                </a:solidFill>
                <a:latin typeface="Menlo-Regular"/>
              </a:rPr>
              <a:t>[i] = fork()) == 0)</a:t>
            </a:r>
          </a:p>
          <a:p>
            <a:r>
              <a:rPr lang="nb-NO" sz="1600" dirty="0">
                <a:solidFill>
                  <a:srgbClr val="000000"/>
                </a:solidFill>
                <a:latin typeface="Menlo-Regular"/>
              </a:rPr>
              <a:t>            exit(100+i); </a:t>
            </a:r>
            <a:r>
              <a:rPr lang="nb-NO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nb-NO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(i = N-1; i &gt;= 0; i--) {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[i], &amp;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 0);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6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6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"Child %d terminate abnormally\n"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46615" y="6382147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573088"/>
          </a:xfrm>
        </p:spPr>
        <p:txBody>
          <a:bodyPr/>
          <a:lstStyle/>
          <a:p>
            <a:r>
              <a:rPr lang="en-US" sz="3400" dirty="0" err="1">
                <a:latin typeface="Courier New" pitchFamily="49" charset="0"/>
              </a:rPr>
              <a:t>execve</a:t>
            </a:r>
            <a:r>
              <a:rPr lang="en-US" sz="3400" dirty="0">
                <a:latin typeface="Courier" pitchFamily="49" charset="0"/>
              </a:rPr>
              <a:t>:</a:t>
            </a:r>
            <a:r>
              <a:rPr lang="en-US" sz="3400" dirty="0"/>
              <a:t> Loading and Running Programs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410200"/>
          </a:xfrm>
        </p:spPr>
        <p:txBody>
          <a:bodyPr/>
          <a:lstStyle/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execve</a:t>
            </a:r>
            <a:r>
              <a:rPr lang="en-US" sz="2000" dirty="0">
                <a:latin typeface="Courier New"/>
                <a:cs typeface="Courier New"/>
              </a:rPr>
              <a:t>(char *filename, char 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[], char *</a:t>
            </a:r>
            <a:r>
              <a:rPr lang="en-US" sz="2000" dirty="0" err="1">
                <a:latin typeface="Courier New"/>
                <a:cs typeface="Courier New"/>
              </a:rPr>
              <a:t>envp</a:t>
            </a:r>
            <a:r>
              <a:rPr lang="en-US" sz="2000" dirty="0">
                <a:latin typeface="Courier New"/>
                <a:cs typeface="Courier New"/>
              </a:rPr>
              <a:t>[])</a:t>
            </a:r>
            <a:endParaRPr lang="en-US" dirty="0"/>
          </a:p>
          <a:p>
            <a:r>
              <a:rPr lang="en-US" dirty="0"/>
              <a:t>Loads and runs in the current process:</a:t>
            </a:r>
          </a:p>
          <a:p>
            <a:pPr lvl="1"/>
            <a:r>
              <a:rPr lang="en-US" dirty="0"/>
              <a:t>Executable  file 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filename</a:t>
            </a: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Can be object file or script file beginning with </a:t>
            </a:r>
            <a:r>
              <a:rPr lang="en-US" dirty="0">
                <a:latin typeface="Courier New"/>
                <a:ea typeface="+mn-ea"/>
                <a:cs typeface="Courier New"/>
              </a:rPr>
              <a:t>#!interpreter          </a:t>
            </a:r>
            <a:r>
              <a:rPr lang="en-US" dirty="0">
                <a:latin typeface="Calibri"/>
                <a:ea typeface="+mn-ea"/>
                <a:cs typeface="Calibri"/>
              </a:rPr>
              <a:t>(e.g., </a:t>
            </a:r>
            <a:r>
              <a:rPr lang="en-US" dirty="0">
                <a:latin typeface="Courier New"/>
                <a:ea typeface="+mn-ea"/>
                <a:cs typeface="Courier New"/>
              </a:rPr>
              <a:t>#!/bin/bash</a:t>
            </a:r>
            <a:r>
              <a:rPr lang="en-US" dirty="0">
                <a:latin typeface="Calibri"/>
                <a:ea typeface="+mn-ea"/>
                <a:cs typeface="Calibri"/>
              </a:rPr>
              <a:t>)</a:t>
            </a:r>
            <a:endParaRPr lang="en-US" dirty="0">
              <a:latin typeface="Courier New"/>
              <a:ea typeface="+mn-ea"/>
              <a:cs typeface="Courier New"/>
            </a:endParaRPr>
          </a:p>
          <a:p>
            <a:pPr lvl="1"/>
            <a:r>
              <a:rPr lang="en-US" dirty="0"/>
              <a:t>…with argument list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>
                <a:latin typeface="Calibri"/>
                <a:ea typeface="+mn-ea"/>
                <a:cs typeface="Calibri"/>
              </a:rPr>
              <a:t>By convention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argv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[0]==filename</a:t>
            </a:r>
          </a:p>
          <a:p>
            <a:pPr lvl="1"/>
            <a:r>
              <a:rPr lang="en-US" dirty="0"/>
              <a:t>…and  environment variable </a:t>
            </a:r>
            <a:r>
              <a:rPr lang="en-US" dirty="0">
                <a:latin typeface="Calibri"/>
                <a:ea typeface="+mn-ea"/>
                <a:cs typeface="Calibri"/>
              </a:rPr>
              <a:t>list</a:t>
            </a:r>
            <a:r>
              <a:rPr lang="en-US" b="1" dirty="0"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49" charset="0"/>
                <a:ea typeface="+mn-ea"/>
                <a:cs typeface="+mn-cs"/>
              </a:rPr>
              <a:t>envp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pPr lvl="2"/>
            <a:r>
              <a:rPr lang="en-US" dirty="0"/>
              <a:t>“name=value” strings (e.g., </a:t>
            </a:r>
            <a:r>
              <a:rPr lang="en-US" dirty="0">
                <a:latin typeface="Courier New"/>
                <a:cs typeface="Courier New"/>
              </a:rPr>
              <a:t>USER=</a:t>
            </a:r>
            <a:r>
              <a:rPr lang="en-US" dirty="0" err="1">
                <a:latin typeface="Courier New"/>
                <a:cs typeface="Courier New"/>
              </a:rPr>
              <a:t>droh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urier New"/>
                <a:cs typeface="Courier New"/>
              </a:rPr>
              <a:t>getenv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putenv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printenv</a:t>
            </a:r>
            <a:endParaRPr lang="en-US" b="1" dirty="0">
              <a:latin typeface="Courier New" pitchFamily="49" charset="0"/>
              <a:ea typeface="+mn-ea"/>
              <a:cs typeface="+mn-cs"/>
            </a:endParaRPr>
          </a:p>
          <a:p>
            <a:r>
              <a:rPr lang="en-US" dirty="0"/>
              <a:t>Overwrites code, data, and stack</a:t>
            </a:r>
          </a:p>
          <a:p>
            <a:pPr lvl="1"/>
            <a:r>
              <a:rPr lang="en-US" dirty="0"/>
              <a:t>Retains PID, open files and signal context</a:t>
            </a:r>
          </a:p>
          <a:p>
            <a:r>
              <a:rPr lang="en-US" dirty="0"/>
              <a:t>Called </a:t>
            </a:r>
            <a:r>
              <a:rPr lang="en-US" dirty="0">
                <a:solidFill>
                  <a:srgbClr val="FF0000"/>
                </a:solidFill>
              </a:rPr>
              <a:t>once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never </a:t>
            </a:r>
            <a:r>
              <a:rPr lang="en-US" dirty="0"/>
              <a:t>returns</a:t>
            </a:r>
          </a:p>
          <a:p>
            <a:pPr lvl="1"/>
            <a:r>
              <a:rPr lang="en-US" dirty="0"/>
              <a:t>…except if there is an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686800" cy="573088"/>
          </a:xfrm>
        </p:spPr>
        <p:txBody>
          <a:bodyPr/>
          <a:lstStyle/>
          <a:p>
            <a:r>
              <a:rPr lang="en-US"/>
              <a:t>Exceptional Control Flow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82700"/>
            <a:ext cx="8281987" cy="5118100"/>
          </a:xfrm>
        </p:spPr>
        <p:txBody>
          <a:bodyPr/>
          <a:lstStyle/>
          <a:p>
            <a:r>
              <a:rPr lang="en-US" dirty="0"/>
              <a:t>Exists at all levels of a computer system</a:t>
            </a:r>
          </a:p>
          <a:p>
            <a:r>
              <a:rPr lang="en-US" dirty="0"/>
              <a:t>Low level mechanisms</a:t>
            </a:r>
          </a:p>
          <a:p>
            <a:pPr lvl="1"/>
            <a:r>
              <a:rPr lang="en-US" dirty="0"/>
              <a:t>1. </a:t>
            </a:r>
            <a:r>
              <a:rPr lang="en-US" b="1" dirty="0">
                <a:solidFill>
                  <a:srgbClr val="FF0000"/>
                </a:solidFill>
              </a:rPr>
              <a:t>Exceptions </a:t>
            </a:r>
          </a:p>
          <a:p>
            <a:pPr lvl="2"/>
            <a:r>
              <a:rPr lang="en-US" dirty="0"/>
              <a:t>Change in control flow in response to a system event </a:t>
            </a:r>
            <a:br>
              <a:rPr lang="en-US" dirty="0"/>
            </a:br>
            <a:r>
              <a:rPr lang="en-US" dirty="0"/>
              <a:t>(i.e.,  change in system state)</a:t>
            </a:r>
          </a:p>
          <a:p>
            <a:pPr lvl="2"/>
            <a:r>
              <a:rPr lang="en-US" dirty="0"/>
              <a:t>Implemented using combination of hardware and OS software	</a:t>
            </a:r>
          </a:p>
          <a:p>
            <a:r>
              <a:rPr lang="en-US" dirty="0"/>
              <a:t>Higher level mechanisms</a:t>
            </a:r>
          </a:p>
          <a:p>
            <a:pPr lvl="1"/>
            <a:r>
              <a:rPr lang="en-US" dirty="0"/>
              <a:t>2. </a:t>
            </a:r>
            <a:r>
              <a:rPr lang="en-US" b="1" dirty="0">
                <a:solidFill>
                  <a:srgbClr val="FF0000"/>
                </a:solidFill>
              </a:rPr>
              <a:t>Process context switch</a:t>
            </a:r>
          </a:p>
          <a:p>
            <a:pPr lvl="2"/>
            <a:r>
              <a:rPr lang="en-US" dirty="0"/>
              <a:t>Implemented by OS software and hardware timer</a:t>
            </a:r>
          </a:p>
          <a:p>
            <a:pPr lvl="1"/>
            <a:r>
              <a:rPr lang="en-US" dirty="0"/>
              <a:t>3. </a:t>
            </a:r>
            <a:r>
              <a:rPr lang="en-US" b="1" dirty="0">
                <a:solidFill>
                  <a:srgbClr val="FF0000"/>
                </a:solidFill>
              </a:rPr>
              <a:t>Signals</a:t>
            </a:r>
          </a:p>
          <a:p>
            <a:pPr lvl="2"/>
            <a:r>
              <a:rPr lang="en-US" dirty="0"/>
              <a:t>Implemented by OS software </a:t>
            </a:r>
          </a:p>
          <a:p>
            <a:pPr lvl="1"/>
            <a:r>
              <a:rPr lang="en-US" dirty="0"/>
              <a:t>4. </a:t>
            </a:r>
            <a:r>
              <a:rPr lang="en-US" b="1" dirty="0">
                <a:solidFill>
                  <a:srgbClr val="FF0000"/>
                </a:solidFill>
              </a:rPr>
              <a:t>Nonlocal jumps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>
                <a:latin typeface="Courier New"/>
                <a:cs typeface="Courier New"/>
              </a:rPr>
              <a:t>()</a:t>
            </a:r>
            <a:r>
              <a:rPr lang="en-US" dirty="0"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lvl="2"/>
            <a:r>
              <a:rPr lang="en-US" dirty="0"/>
              <a:t>Implemented by C runtime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3259926" cy="1905000"/>
          </a:xfrm>
        </p:spPr>
        <p:txBody>
          <a:bodyPr/>
          <a:lstStyle/>
          <a:p>
            <a:r>
              <a:rPr lang="en-US" dirty="0"/>
              <a:t>Structure of </a:t>
            </a:r>
            <a:br>
              <a:rPr lang="en-US" dirty="0"/>
            </a:br>
            <a:r>
              <a:rPr lang="en-US" dirty="0"/>
              <a:t>the stack when a new program starts</a:t>
            </a:r>
          </a:p>
        </p:txBody>
      </p:sp>
      <p:sp>
        <p:nvSpPr>
          <p:cNvPr id="38" name="Rectangle 379"/>
          <p:cNvSpPr>
            <a:spLocks noChangeArrowheads="1"/>
          </p:cNvSpPr>
          <p:nvPr/>
        </p:nvSpPr>
        <p:spPr bwMode="auto"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environment variable strings</a:t>
            </a:r>
          </a:p>
        </p:txBody>
      </p:sp>
      <p:sp>
        <p:nvSpPr>
          <p:cNvPr id="39" name="Rectangle 381"/>
          <p:cNvSpPr>
            <a:spLocks noChangeArrowheads="1"/>
          </p:cNvSpPr>
          <p:nvPr/>
        </p:nvSpPr>
        <p:spPr bwMode="auto"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Null-terminated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command-line arg strings</a:t>
            </a:r>
          </a:p>
        </p:txBody>
      </p:sp>
      <p:sp>
        <p:nvSpPr>
          <p:cNvPr id="40" name="Rectangle 382"/>
          <p:cNvSpPr>
            <a:spLocks noChangeArrowheads="1"/>
          </p:cNvSpPr>
          <p:nvPr/>
        </p:nvSpPr>
        <p:spPr bwMode="auto"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383"/>
          <p:cNvSpPr>
            <a:spLocks noChangeArrowheads="1"/>
          </p:cNvSpPr>
          <p:nvPr/>
        </p:nvSpPr>
        <p:spPr bwMode="auto"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[n] == NULL</a:t>
            </a:r>
          </a:p>
        </p:txBody>
      </p:sp>
      <p:sp>
        <p:nvSpPr>
          <p:cNvPr id="42" name="Rectangle 384"/>
          <p:cNvSpPr>
            <a:spLocks noChangeArrowheads="1"/>
          </p:cNvSpPr>
          <p:nvPr/>
        </p:nvSpPr>
        <p:spPr bwMode="auto"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envp[n-1]</a:t>
            </a:r>
          </a:p>
        </p:txBody>
      </p:sp>
      <p:sp>
        <p:nvSpPr>
          <p:cNvPr id="43" name="Rectangle 385"/>
          <p:cNvSpPr>
            <a:spLocks noChangeArrowheads="1"/>
          </p:cNvSpPr>
          <p:nvPr/>
        </p:nvSpPr>
        <p:spPr bwMode="auto"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4" name="Rectangle 386"/>
          <p:cNvSpPr>
            <a:spLocks noChangeArrowheads="1"/>
          </p:cNvSpPr>
          <p:nvPr/>
        </p:nvSpPr>
        <p:spPr bwMode="auto"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envp[0]</a:t>
            </a:r>
          </a:p>
        </p:txBody>
      </p:sp>
      <p:sp>
        <p:nvSpPr>
          <p:cNvPr id="45" name="Rectangle 387"/>
          <p:cNvSpPr>
            <a:spLocks noChangeArrowheads="1"/>
          </p:cNvSpPr>
          <p:nvPr/>
        </p:nvSpPr>
        <p:spPr bwMode="auto">
          <a:xfrm>
            <a:off x="3997944" y="3276600"/>
            <a:ext cx="2819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argv[argc] = NULL</a:t>
            </a:r>
          </a:p>
        </p:txBody>
      </p:sp>
      <p:sp>
        <p:nvSpPr>
          <p:cNvPr id="46" name="Rectangle 388"/>
          <p:cNvSpPr>
            <a:spLocks noChangeArrowheads="1"/>
          </p:cNvSpPr>
          <p:nvPr/>
        </p:nvSpPr>
        <p:spPr bwMode="auto"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argv[argc-1]</a:t>
            </a:r>
          </a:p>
        </p:txBody>
      </p:sp>
      <p:sp>
        <p:nvSpPr>
          <p:cNvPr id="47" name="Rectangle 389"/>
          <p:cNvSpPr>
            <a:spLocks noChangeArrowheads="1"/>
          </p:cNvSpPr>
          <p:nvPr/>
        </p:nvSpPr>
        <p:spPr bwMode="auto"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48" name="Rectangle 390"/>
          <p:cNvSpPr>
            <a:spLocks noChangeArrowheads="1"/>
          </p:cNvSpPr>
          <p:nvPr/>
        </p:nvSpPr>
        <p:spPr bwMode="auto"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argv[0]</a:t>
            </a:r>
          </a:p>
        </p:txBody>
      </p:sp>
      <p:sp>
        <p:nvSpPr>
          <p:cNvPr id="49" name="Rectangle 399"/>
          <p:cNvSpPr>
            <a:spLocks noChangeArrowheads="1"/>
          </p:cNvSpPr>
          <p:nvPr/>
        </p:nvSpPr>
        <p:spPr bwMode="auto">
          <a:xfrm>
            <a:off x="4009385" y="548807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Future stack frame for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 Box 401"/>
          <p:cNvSpPr txBox="1">
            <a:spLocks noChangeArrowheads="1"/>
          </p:cNvSpPr>
          <p:nvPr/>
        </p:nvSpPr>
        <p:spPr bwMode="auto"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environ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(global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var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51" name="Line 406"/>
          <p:cNvSpPr>
            <a:spLocks noChangeShapeType="1"/>
          </p:cNvSpPr>
          <p:nvPr/>
        </p:nvSpPr>
        <p:spPr bwMode="auto">
          <a:xfrm flipV="1">
            <a:off x="3045404" y="4435332"/>
            <a:ext cx="961021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Line 407"/>
          <p:cNvSpPr>
            <a:spLocks noChangeShapeType="1"/>
          </p:cNvSpPr>
          <p:nvPr/>
        </p:nvSpPr>
        <p:spPr bwMode="auto">
          <a:xfrm flipH="1">
            <a:off x="3616944" y="42799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408"/>
          <p:cNvSpPr>
            <a:spLocks noChangeShapeType="1"/>
          </p:cNvSpPr>
          <p:nvPr/>
        </p:nvSpPr>
        <p:spPr bwMode="auto">
          <a:xfrm flipV="1">
            <a:off x="3616944" y="1676400"/>
            <a:ext cx="0" cy="25908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409"/>
          <p:cNvSpPr>
            <a:spLocks noChangeShapeType="1"/>
          </p:cNvSpPr>
          <p:nvPr/>
        </p:nvSpPr>
        <p:spPr bwMode="auto">
          <a:xfrm>
            <a:off x="3616944" y="16764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411"/>
          <p:cNvSpPr>
            <a:spLocks noChangeShapeType="1"/>
          </p:cNvSpPr>
          <p:nvPr/>
        </p:nvSpPr>
        <p:spPr bwMode="auto">
          <a:xfrm flipH="1">
            <a:off x="6703044" y="3060700"/>
            <a:ext cx="495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412"/>
          <p:cNvSpPr>
            <a:spLocks noChangeShapeType="1"/>
          </p:cNvSpPr>
          <p:nvPr/>
        </p:nvSpPr>
        <p:spPr bwMode="auto">
          <a:xfrm flipH="1" flipV="1">
            <a:off x="7236444" y="990600"/>
            <a:ext cx="0" cy="20574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413"/>
          <p:cNvSpPr>
            <a:spLocks noChangeShapeType="1"/>
          </p:cNvSpPr>
          <p:nvPr/>
        </p:nvSpPr>
        <p:spPr bwMode="auto">
          <a:xfrm>
            <a:off x="6817344" y="990600"/>
            <a:ext cx="3810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Oval 417"/>
          <p:cNvSpPr>
            <a:spLocks noChangeAspect="1" noChangeArrowheads="1"/>
          </p:cNvSpPr>
          <p:nvPr/>
        </p:nvSpPr>
        <p:spPr bwMode="auto"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Oval 419"/>
          <p:cNvSpPr>
            <a:spLocks noChangeAspect="1" noChangeArrowheads="1"/>
          </p:cNvSpPr>
          <p:nvPr/>
        </p:nvSpPr>
        <p:spPr bwMode="auto"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421"/>
          <p:cNvSpPr txBox="1">
            <a:spLocks noChangeArrowheads="1"/>
          </p:cNvSpPr>
          <p:nvPr/>
        </p:nvSpPr>
        <p:spPr bwMode="auto"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Bottom of stack</a:t>
            </a:r>
          </a:p>
        </p:txBody>
      </p:sp>
      <p:sp>
        <p:nvSpPr>
          <p:cNvPr id="61" name="Text Box 422"/>
          <p:cNvSpPr txBox="1">
            <a:spLocks noChangeArrowheads="1"/>
          </p:cNvSpPr>
          <p:nvPr/>
        </p:nvSpPr>
        <p:spPr bwMode="auto"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Top of stack</a:t>
            </a:r>
          </a:p>
        </p:txBody>
      </p:sp>
      <p:sp>
        <p:nvSpPr>
          <p:cNvPr id="64" name="Line 431"/>
          <p:cNvSpPr>
            <a:spLocks noChangeShapeType="1"/>
          </p:cNvSpPr>
          <p:nvPr/>
        </p:nvSpPr>
        <p:spPr bwMode="auto">
          <a:xfrm>
            <a:off x="7406067" y="3154102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433"/>
          <p:cNvSpPr>
            <a:spLocks noChangeShapeType="1"/>
          </p:cNvSpPr>
          <p:nvPr/>
        </p:nvSpPr>
        <p:spPr bwMode="auto">
          <a:xfrm flipH="1">
            <a:off x="6830040" y="3153838"/>
            <a:ext cx="585722" cy="1600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Text Box 401"/>
          <p:cNvSpPr txBox="1">
            <a:spLocks noChangeArrowheads="1"/>
          </p:cNvSpPr>
          <p:nvPr/>
        </p:nvSpPr>
        <p:spPr bwMode="auto">
          <a:xfrm>
            <a:off x="1912773" y="4132836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rsi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7" name="Text Box 401"/>
          <p:cNvSpPr txBox="1">
            <a:spLocks noChangeArrowheads="1"/>
          </p:cNvSpPr>
          <p:nvPr/>
        </p:nvSpPr>
        <p:spPr bwMode="auto"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envp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(in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  <p:sp>
        <p:nvSpPr>
          <p:cNvPr id="68" name="Line 431"/>
          <p:cNvSpPr>
            <a:spLocks noChangeShapeType="1"/>
          </p:cNvSpPr>
          <p:nvPr/>
        </p:nvSpPr>
        <p:spPr bwMode="auto">
          <a:xfrm flipV="1">
            <a:off x="7421182" y="2940361"/>
            <a:ext cx="398673" cy="1942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4001615" y="4801237"/>
            <a:ext cx="2819400" cy="685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 frame for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libc_start_main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70" name="Rectangle 382"/>
          <p:cNvSpPr>
            <a:spLocks noChangeArrowheads="1"/>
          </p:cNvSpPr>
          <p:nvPr/>
        </p:nvSpPr>
        <p:spPr bwMode="auto"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Text Box 401"/>
          <p:cNvSpPr txBox="1">
            <a:spLocks noChangeArrowheads="1"/>
          </p:cNvSpPr>
          <p:nvPr/>
        </p:nvSpPr>
        <p:spPr bwMode="auto">
          <a:xfrm>
            <a:off x="1905000" y="4914535"/>
            <a:ext cx="1113312" cy="584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argc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in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%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/>
                <a:cs typeface="Courier New"/>
              </a:rPr>
              <a:t>rdi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3060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Example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2590800" y="33528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envp</a:t>
            </a:r>
            <a:r>
              <a:rPr lang="en-US" sz="1800" b="0" dirty="0">
                <a:latin typeface="Courier New"/>
                <a:cs typeface="Courier New"/>
              </a:rPr>
              <a:t>[n]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2590800" y="36576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envp</a:t>
            </a:r>
            <a:r>
              <a:rPr lang="en-US" sz="1800" b="0" dirty="0">
                <a:latin typeface="Courier New"/>
                <a:cs typeface="Courier New"/>
              </a:rPr>
              <a:t>[n-1]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590800" y="4267200"/>
            <a:ext cx="2209800" cy="293132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envp</a:t>
            </a:r>
            <a:r>
              <a:rPr lang="en-US" sz="1800" b="0" dirty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90800" y="3962400"/>
            <a:ext cx="2209800" cy="304800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>
                <a:latin typeface="Courier New"/>
                <a:cs typeface="Courier New"/>
              </a:rPr>
              <a:t>…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90799" y="2035998"/>
            <a:ext cx="2743201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>
                <a:latin typeface="Courier New"/>
                <a:cs typeface="Courier New"/>
              </a:rPr>
              <a:t>[</a:t>
            </a:r>
            <a:r>
              <a:rPr lang="en-US" sz="1800" b="0" dirty="0" err="1">
                <a:latin typeface="Courier New"/>
                <a:cs typeface="Courier New"/>
              </a:rPr>
              <a:t>argc</a:t>
            </a:r>
            <a:r>
              <a:rPr lang="en-US" sz="1800" b="0" dirty="0">
                <a:latin typeface="Courier New"/>
                <a:cs typeface="Courier New"/>
              </a:rPr>
              <a:t>] = NULL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590800" y="22976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>
                <a:latin typeface="Courier New"/>
                <a:cs typeface="Courier New"/>
              </a:rPr>
              <a:t>[2]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2590800" y="2831068"/>
            <a:ext cx="27432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>
                <a:latin typeface="Courier New"/>
                <a:cs typeface="Courier New"/>
              </a:rPr>
              <a:t>[0]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590800" y="2602468"/>
            <a:ext cx="2743200" cy="27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800" b="0" dirty="0" err="1">
                <a:latin typeface="Courier New"/>
                <a:cs typeface="Courier New"/>
              </a:rPr>
              <a:t>myargv</a:t>
            </a:r>
            <a:r>
              <a:rPr lang="en-US" sz="1800" b="0" dirty="0">
                <a:latin typeface="Courier New"/>
                <a:cs typeface="Courier New"/>
              </a:rPr>
              <a:t>[1]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86905" y="2907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/bin/</a:t>
            </a:r>
            <a:r>
              <a:rPr lang="en-US" sz="1800" b="0" dirty="0" err="1">
                <a:latin typeface="Courier New"/>
                <a:cs typeface="Courier New"/>
              </a:rPr>
              <a:t>ls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6905" y="259815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-</a:t>
            </a:r>
            <a:r>
              <a:rPr lang="en-US" sz="1800" b="0" dirty="0" err="1">
                <a:latin typeface="Courier New"/>
                <a:cs typeface="Courier New"/>
              </a:rPr>
              <a:t>lt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89388" y="229766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/</a:t>
            </a:r>
            <a:r>
              <a:rPr lang="en-US" sz="1800" b="0" dirty="0" err="1">
                <a:latin typeface="Courier New"/>
                <a:cs typeface="Courier New"/>
              </a:rPr>
              <a:t>usr</a:t>
            </a:r>
            <a:r>
              <a:rPr lang="en-US" sz="1800" b="0" dirty="0">
                <a:latin typeface="Courier New"/>
                <a:cs typeface="Courier New"/>
              </a:rPr>
              <a:t>/include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423413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USER=</a:t>
            </a:r>
            <a:r>
              <a:rPr lang="en-US" sz="1800" b="0" dirty="0" err="1">
                <a:latin typeface="Courier New"/>
                <a:cs typeface="Courier New"/>
              </a:rPr>
              <a:t>droh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62600" y="362407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“</a:t>
            </a:r>
            <a:r>
              <a:rPr lang="en-US" sz="1800" b="0" dirty="0">
                <a:latin typeface="Courier New"/>
                <a:cs typeface="Courier New"/>
              </a:rPr>
              <a:t>PWD=/</a:t>
            </a:r>
            <a:r>
              <a:rPr lang="en-US" sz="1800" b="0" dirty="0" err="1">
                <a:latin typeface="Courier New"/>
                <a:cs typeface="Courier New"/>
              </a:rPr>
              <a:t>usr</a:t>
            </a:r>
            <a:r>
              <a:rPr lang="en-US" sz="1800" b="0" dirty="0">
                <a:latin typeface="Courier New"/>
                <a:cs typeface="Courier New"/>
              </a:rPr>
              <a:t>/</a:t>
            </a:r>
            <a:r>
              <a:rPr lang="en-US" sz="1800" b="0" dirty="0" err="1">
                <a:latin typeface="Courier New"/>
                <a:cs typeface="Courier New"/>
              </a:rPr>
              <a:t>droh</a:t>
            </a:r>
            <a:r>
              <a:rPr lang="en-US" sz="1800" dirty="0">
                <a:latin typeface="Courier New"/>
                <a:cs typeface="Courier New"/>
              </a:rPr>
              <a:t>”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3340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V="1">
            <a:off x="5334000" y="2782821"/>
            <a:ext cx="717550" cy="350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5334000" y="2481530"/>
            <a:ext cx="736469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3"/>
            <a:endCxn id="33" idx="1"/>
          </p:cNvCxnSpPr>
          <p:nvPr/>
        </p:nvCxnSpPr>
        <p:spPr bwMode="auto">
          <a:xfrm>
            <a:off x="4800600" y="4413766"/>
            <a:ext cx="762000" cy="503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5" idx="3"/>
            <a:endCxn id="35" idx="1"/>
          </p:cNvCxnSpPr>
          <p:nvPr/>
        </p:nvCxnSpPr>
        <p:spPr bwMode="auto">
          <a:xfrm flipV="1">
            <a:off x="4800600" y="3808740"/>
            <a:ext cx="762000" cy="126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85800" y="4376470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/>
                <a:cs typeface="Courier New"/>
              </a:rPr>
              <a:t>environ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1828800" y="4560332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838200" y="2907268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latin typeface="Courier New"/>
                <a:cs typeface="Courier New"/>
              </a:rPr>
              <a:t>myargv</a:t>
            </a:r>
            <a:endParaRPr lang="en-US" sz="1800" b="0" dirty="0">
              <a:latin typeface="Courier New"/>
              <a:cs typeface="Courier New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1828800" y="3091130"/>
            <a:ext cx="717550" cy="8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622643" y="4983540"/>
            <a:ext cx="7225957" cy="156966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9D0003"/>
                </a:solidFill>
                <a:latin typeface="Menlo-Regular"/>
              </a:rPr>
              <a:t>/* Child runs program */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</a:t>
            </a:r>
            <a:r>
              <a:rPr lang="en-US" sz="1600" dirty="0">
                <a:solidFill>
                  <a:srgbClr val="9D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72004C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myargv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exit(1);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}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}                                                                                                    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81000" y="1262966"/>
            <a:ext cx="7568111" cy="4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Executes</a:t>
            </a:r>
            <a:r>
              <a:rPr lang="en-US" sz="2000" dirty="0">
                <a:latin typeface="Courier New" pitchFamily="49" charset="0"/>
              </a:rPr>
              <a:t> “</a:t>
            </a:r>
            <a:r>
              <a:rPr lang="en-US" sz="2000" b="0" dirty="0">
                <a:latin typeface="Courier New"/>
                <a:cs typeface="Courier New"/>
              </a:rPr>
              <a:t>/bin/</a:t>
            </a:r>
            <a:r>
              <a:rPr lang="en-US" sz="2000" b="0" dirty="0" err="1">
                <a:latin typeface="Courier New"/>
                <a:cs typeface="Courier New"/>
              </a:rPr>
              <a:t>ls</a:t>
            </a:r>
            <a:r>
              <a:rPr lang="en-US" sz="2000" b="0" dirty="0">
                <a:latin typeface="Courier New"/>
                <a:cs typeface="Courier New"/>
              </a:rPr>
              <a:t> –</a:t>
            </a:r>
            <a:r>
              <a:rPr lang="en-US" sz="2000" b="0" dirty="0" err="1">
                <a:latin typeface="Courier New"/>
                <a:cs typeface="Courier New"/>
              </a:rPr>
              <a:t>lt</a:t>
            </a:r>
            <a:r>
              <a:rPr lang="en-US" sz="2000" b="0" dirty="0">
                <a:latin typeface="Courier New"/>
                <a:cs typeface="Courier New"/>
              </a:rPr>
              <a:t> /</a:t>
            </a:r>
            <a:r>
              <a:rPr lang="en-US" sz="2000" b="0" dirty="0" err="1">
                <a:latin typeface="Courier New"/>
                <a:cs typeface="Courier New"/>
              </a:rPr>
              <a:t>usr</a:t>
            </a:r>
            <a:r>
              <a:rPr lang="en-US" sz="2000" b="0" dirty="0">
                <a:latin typeface="Courier New"/>
                <a:cs typeface="Courier New"/>
              </a:rPr>
              <a:t>/include</a:t>
            </a:r>
            <a:r>
              <a:rPr lang="en-US" sz="2000" dirty="0">
                <a:latin typeface="Courier New" pitchFamily="49" charset="0"/>
              </a:rPr>
              <a:t>” </a:t>
            </a:r>
            <a:r>
              <a:rPr lang="en-US" sz="2000" dirty="0">
                <a:latin typeface="Calibri"/>
                <a:cs typeface="Calibri"/>
              </a:rPr>
              <a:t>in child process using current environment: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3622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Courier New"/>
                <a:cs typeface="Courier New"/>
              </a:rPr>
              <a:t>(</a:t>
            </a:r>
            <a:r>
              <a:rPr lang="en-US" sz="1800" b="0" dirty="0" err="1">
                <a:latin typeface="Courier New"/>
                <a:cs typeface="Courier New"/>
              </a:rPr>
              <a:t>argc</a:t>
            </a:r>
            <a:r>
              <a:rPr lang="en-US" sz="1800" b="0" dirty="0">
                <a:latin typeface="Courier New"/>
                <a:cs typeface="Courier New"/>
              </a:rPr>
              <a:t> == 3)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Events that require nonstandard control flow</a:t>
            </a:r>
          </a:p>
          <a:p>
            <a:pPr lvl="1"/>
            <a:r>
              <a:rPr lang="en-US" dirty="0"/>
              <a:t>Generated externally (interrupts) or internally (traps and faults)</a:t>
            </a:r>
          </a:p>
          <a:p>
            <a:endParaRPr lang="en-US" dirty="0"/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At any given time, system has multiple active processes</a:t>
            </a:r>
          </a:p>
          <a:p>
            <a:pPr lvl="1"/>
            <a:r>
              <a:rPr lang="en-US" dirty="0"/>
              <a:t>Only one can execute at a time on a single core, though</a:t>
            </a:r>
          </a:p>
          <a:p>
            <a:pPr lvl="1"/>
            <a:r>
              <a:rPr lang="en-US" dirty="0"/>
              <a:t>Each process appears to have total control of </a:t>
            </a:r>
            <a:br>
              <a:rPr lang="en-US" dirty="0"/>
            </a:br>
            <a:r>
              <a:rPr lang="en-US" dirty="0"/>
              <a:t>processor + private memory space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Spawning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fork</a:t>
            </a:r>
          </a:p>
          <a:p>
            <a:pPr lvl="1"/>
            <a:r>
              <a:rPr lang="en-US" dirty="0"/>
              <a:t>One call, two returns</a:t>
            </a:r>
          </a:p>
          <a:p>
            <a:r>
              <a:rPr lang="en-US" dirty="0"/>
              <a:t>Process completion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exit</a:t>
            </a:r>
          </a:p>
          <a:p>
            <a:pPr lvl="1"/>
            <a:r>
              <a:rPr lang="en-US" dirty="0"/>
              <a:t>One call, no return</a:t>
            </a:r>
          </a:p>
          <a:p>
            <a:r>
              <a:rPr lang="en-US" dirty="0"/>
              <a:t>Reaping and waiting for processes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/>
                <a:cs typeface="Courier New"/>
              </a:rPr>
              <a:t>wait</a:t>
            </a:r>
            <a:r>
              <a:rPr lang="en-US" dirty="0"/>
              <a:t> or </a:t>
            </a:r>
            <a:r>
              <a:rPr lang="en-US" dirty="0" err="1">
                <a:latin typeface="Courier New"/>
                <a:cs typeface="Courier New"/>
              </a:rPr>
              <a:t>waitpid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Loading and running programs</a:t>
            </a:r>
          </a:p>
          <a:p>
            <a:pPr lvl="1"/>
            <a:r>
              <a:rPr lang="en-US" dirty="0"/>
              <a:t>Call </a:t>
            </a:r>
            <a:r>
              <a:rPr lang="en-US" dirty="0" err="1">
                <a:latin typeface="Courier New"/>
                <a:cs typeface="Courier New"/>
              </a:rPr>
              <a:t>execve</a:t>
            </a:r>
            <a:r>
              <a:rPr lang="en-US" dirty="0"/>
              <a:t> (or variant)</a:t>
            </a:r>
          </a:p>
          <a:p>
            <a:pPr lvl="1"/>
            <a:r>
              <a:rPr lang="en-US" dirty="0"/>
              <a:t>One call, (normally) no return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Exceptional Control Flow</a:t>
            </a:r>
          </a:p>
          <a:p>
            <a:r>
              <a:rPr lang="en-US" dirty="0"/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</p:txBody>
      </p:sp>
    </p:spTree>
    <p:extLst>
      <p:ext uri="{BB962C8B-B14F-4D97-AF65-F5344CB8AC3E}">
        <p14:creationId xmlns:p14="http://schemas.microsoft.com/office/powerpoint/2010/main" val="344691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3352800" cy="573088"/>
          </a:xfrm>
          <a:noFill/>
          <a:ln/>
        </p:spPr>
        <p:txBody>
          <a:bodyPr lIns="91294" tIns="45647" rIns="91294" bIns="45647" anchor="t"/>
          <a:lstStyle/>
          <a:p>
            <a:r>
              <a:rPr lang="en-US"/>
              <a:t>Exceptions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86800" cy="1902130"/>
          </a:xfrm>
          <a:noFill/>
          <a:ln/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exception</a:t>
            </a:r>
            <a:r>
              <a:rPr lang="en-US" dirty="0"/>
              <a:t> is a transfer of control to the OS </a:t>
            </a:r>
            <a:r>
              <a:rPr lang="en-US" i="1" dirty="0"/>
              <a:t>kernel</a:t>
            </a:r>
            <a:r>
              <a:rPr lang="en-US" dirty="0"/>
              <a:t> in response to some </a:t>
            </a:r>
            <a:r>
              <a:rPr lang="en-US" i="1" dirty="0"/>
              <a:t>event</a:t>
            </a:r>
            <a:r>
              <a:rPr lang="en-US" dirty="0"/>
              <a:t>  (i.e., change in processor state)</a:t>
            </a:r>
          </a:p>
          <a:p>
            <a:pPr lvl="1"/>
            <a:r>
              <a:rPr lang="en-US" dirty="0"/>
              <a:t>Kernel is the memory-resident part of the OS</a:t>
            </a:r>
          </a:p>
          <a:p>
            <a:pPr lvl="1"/>
            <a:r>
              <a:rPr lang="en-US" dirty="0"/>
              <a:t>Examples of events: Divide by 0, arithmetic overflow, page fault, I/O request completes, typing Ctrl-C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494562" y="3500438"/>
            <a:ext cx="154403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5105400" y="3500438"/>
            <a:ext cx="1779228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476166" name="Line 6"/>
          <p:cNvSpPr>
            <a:spLocks noChangeShapeType="1"/>
          </p:cNvSpPr>
          <p:nvPr/>
        </p:nvSpPr>
        <p:spPr bwMode="auto">
          <a:xfrm>
            <a:off x="3233738" y="40227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7" name="Line 7"/>
          <p:cNvSpPr>
            <a:spLocks noChangeShapeType="1"/>
          </p:cNvSpPr>
          <p:nvPr/>
        </p:nvSpPr>
        <p:spPr bwMode="auto">
          <a:xfrm>
            <a:off x="3240088" y="46275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8" name="Line 8"/>
          <p:cNvSpPr>
            <a:spLocks noChangeShapeType="1"/>
          </p:cNvSpPr>
          <p:nvPr/>
        </p:nvSpPr>
        <p:spPr bwMode="auto">
          <a:xfrm>
            <a:off x="6053138" y="46339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69" name="Line 9"/>
          <p:cNvSpPr>
            <a:spLocks noChangeShapeType="1"/>
          </p:cNvSpPr>
          <p:nvPr/>
        </p:nvSpPr>
        <p:spPr bwMode="auto">
          <a:xfrm flipH="1" flipV="1">
            <a:off x="3227388" y="46974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0" name="Line 10"/>
          <p:cNvSpPr>
            <a:spLocks noChangeShapeType="1"/>
          </p:cNvSpPr>
          <p:nvPr/>
        </p:nvSpPr>
        <p:spPr bwMode="auto">
          <a:xfrm>
            <a:off x="3233738" y="47244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4102100" y="43005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6083300" y="45735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476173" name="Rectangle 13"/>
          <p:cNvSpPr>
            <a:spLocks noChangeArrowheads="1"/>
          </p:cNvSpPr>
          <p:nvPr/>
        </p:nvSpPr>
        <p:spPr bwMode="auto">
          <a:xfrm>
            <a:off x="3733800" y="51407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 Return to </a:t>
            </a:r>
            <a:r>
              <a:rPr lang="en-US" sz="1800" b="0" i="1" dirty="0" err="1">
                <a:latin typeface="Calibri" pitchFamily="34" charset="0"/>
              </a:rPr>
              <a:t>I_current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1040139" y="4359166"/>
            <a:ext cx="804863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476175" name="Text Box 15"/>
          <p:cNvSpPr txBox="1">
            <a:spLocks noChangeArrowheads="1"/>
          </p:cNvSpPr>
          <p:nvPr/>
        </p:nvSpPr>
        <p:spPr bwMode="auto">
          <a:xfrm>
            <a:off x="2396803" y="4395951"/>
            <a:ext cx="8670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I_current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2613978" y="4601310"/>
            <a:ext cx="64992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I_next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476177" name="Line 17"/>
          <p:cNvSpPr>
            <a:spLocks noChangeShapeType="1"/>
          </p:cNvSpPr>
          <p:nvPr/>
        </p:nvSpPr>
        <p:spPr bwMode="auto">
          <a:xfrm>
            <a:off x="1716251" y="4544623"/>
            <a:ext cx="6858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7" grpId="0" animBg="1"/>
      <p:bldP spid="476168" grpId="0" animBg="1"/>
      <p:bldP spid="476169" grpId="0" animBg="1"/>
      <p:bldP spid="476170" grpId="0" animBg="1"/>
      <p:bldP spid="476171" grpId="0"/>
      <p:bldP spid="476172" grpId="0"/>
      <p:bldP spid="476173" grpId="0"/>
      <p:bldP spid="476174" grpId="0"/>
      <p:bldP spid="476176" grpId="0"/>
      <p:bldP spid="476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11188" y="35560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611188" y="37846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11188" y="40132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1179513" y="40767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90525" y="35052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0525" y="3708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390525" y="396240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1004888" y="4025900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11188" y="4495800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223838" y="4445000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1179513" y="36449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1179513" y="38608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1179513" y="4559300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721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Tables</a:t>
            </a:r>
          </a:p>
        </p:txBody>
      </p:sp>
      <p:sp>
        <p:nvSpPr>
          <p:cNvPr id="47721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5181600" y="2340138"/>
            <a:ext cx="3810000" cy="3222462"/>
          </a:xfrm>
        </p:spPr>
        <p:txBody>
          <a:bodyPr/>
          <a:lstStyle/>
          <a:p>
            <a:r>
              <a:rPr lang="en-US" sz="2000" dirty="0"/>
              <a:t>Each type of event has a </a:t>
            </a:r>
            <a:br>
              <a:rPr lang="en-US" sz="2000" dirty="0"/>
            </a:br>
            <a:r>
              <a:rPr lang="en-US" sz="2000" dirty="0"/>
              <a:t>unique exception number k</a:t>
            </a:r>
          </a:p>
          <a:p>
            <a:endParaRPr lang="en-US" sz="2000" dirty="0"/>
          </a:p>
          <a:p>
            <a:r>
              <a:rPr lang="en-US" sz="2000" dirty="0"/>
              <a:t>k = index into exception table </a:t>
            </a:r>
            <a:br>
              <a:rPr lang="en-US" sz="2000" dirty="0"/>
            </a:br>
            <a:r>
              <a:rPr lang="en-US" sz="2000" dirty="0"/>
              <a:t>(a.k.a. interrupt vector)</a:t>
            </a:r>
          </a:p>
          <a:p>
            <a:endParaRPr lang="en-US" sz="2000" dirty="0"/>
          </a:p>
          <a:p>
            <a:r>
              <a:rPr lang="en-US" sz="2000" dirty="0"/>
              <a:t>Handler k is called each time </a:t>
            </a:r>
            <a:br>
              <a:rPr lang="en-US" sz="2000" dirty="0"/>
            </a:br>
            <a:r>
              <a:rPr lang="en-US" sz="2000" dirty="0"/>
              <a:t>exception k occurs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11624" y="2993480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Table</a:t>
            </a:r>
          </a:p>
        </p:txBody>
      </p:sp>
      <p:sp>
        <p:nvSpPr>
          <p:cNvPr id="477192" name="Line 8"/>
          <p:cNvSpPr>
            <a:spLocks noChangeShapeType="1"/>
          </p:cNvSpPr>
          <p:nvPr/>
        </p:nvSpPr>
        <p:spPr bwMode="auto">
          <a:xfrm flipV="1">
            <a:off x="1220788" y="3797300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1" name="Line 17"/>
          <p:cNvSpPr>
            <a:spLocks noChangeShapeType="1"/>
          </p:cNvSpPr>
          <p:nvPr/>
        </p:nvSpPr>
        <p:spPr bwMode="auto">
          <a:xfrm flipV="1">
            <a:off x="1220788" y="2425700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2" name="Rectangle 18"/>
          <p:cNvSpPr>
            <a:spLocks noChangeArrowheads="1"/>
          </p:cNvSpPr>
          <p:nvPr/>
        </p:nvSpPr>
        <p:spPr bwMode="auto"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77203" name="Rectangle 19"/>
          <p:cNvSpPr>
            <a:spLocks noChangeArrowheads="1"/>
          </p:cNvSpPr>
          <p:nvPr/>
        </p:nvSpPr>
        <p:spPr bwMode="auto"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V="1">
            <a:off x="1220788" y="3111500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06" name="Rectangle 22"/>
          <p:cNvSpPr>
            <a:spLocks noChangeArrowheads="1"/>
          </p:cNvSpPr>
          <p:nvPr/>
        </p:nvSpPr>
        <p:spPr bwMode="auto"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77207" name="Rectangle 23"/>
          <p:cNvSpPr>
            <a:spLocks noChangeArrowheads="1"/>
          </p:cNvSpPr>
          <p:nvPr/>
        </p:nvSpPr>
        <p:spPr bwMode="auto"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77208" name="Text Box 24"/>
          <p:cNvSpPr txBox="1">
            <a:spLocks noChangeArrowheads="1"/>
          </p:cNvSpPr>
          <p:nvPr/>
        </p:nvSpPr>
        <p:spPr bwMode="auto">
          <a:xfrm>
            <a:off x="3581400" y="4406900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77210" name="Line 26"/>
          <p:cNvSpPr>
            <a:spLocks noChangeShapeType="1"/>
          </p:cNvSpPr>
          <p:nvPr/>
        </p:nvSpPr>
        <p:spPr bwMode="auto">
          <a:xfrm>
            <a:off x="1220788" y="4603750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7211" name="Text Box 27"/>
          <p:cNvSpPr txBox="1">
            <a:spLocks noChangeArrowheads="1"/>
          </p:cNvSpPr>
          <p:nvPr/>
        </p:nvSpPr>
        <p:spPr bwMode="auto">
          <a:xfrm>
            <a:off x="433551" y="1625025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 rot="5400000">
            <a:off x="-124894" y="2837150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766" y="569912"/>
            <a:ext cx="7912100" cy="573088"/>
          </a:xfrm>
        </p:spPr>
        <p:txBody>
          <a:bodyPr/>
          <a:lstStyle/>
          <a:p>
            <a:r>
              <a:rPr lang="en-US"/>
              <a:t>Asynchronous Exceptions (Interrupts)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Caused by events external to the processor</a:t>
            </a:r>
          </a:p>
          <a:p>
            <a:pPr lvl="1"/>
            <a:r>
              <a:rPr lang="en-US" dirty="0"/>
              <a:t>Indicated by setting the processor’s </a:t>
            </a:r>
            <a:r>
              <a:rPr lang="en-US" i="1" dirty="0"/>
              <a:t>interrupt pin</a:t>
            </a:r>
          </a:p>
          <a:p>
            <a:pPr lvl="1"/>
            <a:r>
              <a:rPr lang="en-US" dirty="0"/>
              <a:t>Handler returns to “next” instruction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Timer interrupt</a:t>
            </a:r>
          </a:p>
          <a:p>
            <a:pPr lvl="2"/>
            <a:r>
              <a:rPr lang="en-US" dirty="0"/>
              <a:t>Every few </a:t>
            </a:r>
            <a:r>
              <a:rPr lang="en-US" dirty="0" err="1"/>
              <a:t>ms</a:t>
            </a:r>
            <a:r>
              <a:rPr lang="en-US" dirty="0"/>
              <a:t>, an external timer chip triggers an interrupt</a:t>
            </a:r>
          </a:p>
          <a:p>
            <a:pPr lvl="2"/>
            <a:r>
              <a:rPr lang="en-US" dirty="0"/>
              <a:t>Used by the kernel to take back control from user programs</a:t>
            </a:r>
          </a:p>
          <a:p>
            <a:pPr lvl="1"/>
            <a:r>
              <a:rPr lang="en-US" dirty="0"/>
              <a:t> I/O interrupt from external device</a:t>
            </a:r>
          </a:p>
          <a:p>
            <a:pPr lvl="2"/>
            <a:r>
              <a:rPr lang="en-US" dirty="0"/>
              <a:t>Hitting Ctrl-C at the keyboard</a:t>
            </a:r>
          </a:p>
          <a:p>
            <a:pPr lvl="2"/>
            <a:r>
              <a:rPr lang="en-US" dirty="0"/>
              <a:t>Arrival of a packet from a network</a:t>
            </a:r>
          </a:p>
          <a:p>
            <a:pPr lvl="2"/>
            <a:r>
              <a:rPr lang="en-US" dirty="0"/>
              <a:t>Arrival of data from a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14417</TotalTime>
  <Words>3718</Words>
  <Application>Microsoft Macintosh PowerPoint</Application>
  <PresentationFormat>On-screen Show (4:3)</PresentationFormat>
  <Paragraphs>995</Paragraphs>
  <Slides>53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Arial Narrow</vt:lpstr>
      <vt:lpstr>Calibri</vt:lpstr>
      <vt:lpstr>Courier</vt:lpstr>
      <vt:lpstr>Courier New</vt:lpstr>
      <vt:lpstr>Helvetica</vt:lpstr>
      <vt:lpstr>Menlo-Regular</vt:lpstr>
      <vt:lpstr>Times New Roman</vt:lpstr>
      <vt:lpstr>Wingdings</vt:lpstr>
      <vt:lpstr>Wingdings 2</vt:lpstr>
      <vt:lpstr>template2007</vt:lpstr>
      <vt:lpstr>Exceptional Control Flow:  Exceptions and Processes  CSCI 380 : Operating Systems</vt:lpstr>
      <vt:lpstr>Today</vt:lpstr>
      <vt:lpstr>Control Flow</vt:lpstr>
      <vt:lpstr>Altering the Control Flow</vt:lpstr>
      <vt:lpstr>Exceptional Control Flow</vt:lpstr>
      <vt:lpstr>Today</vt:lpstr>
      <vt:lpstr>Exceptions</vt:lpstr>
      <vt:lpstr>Exception Tables</vt:lpstr>
      <vt:lpstr>Asynchronous Exceptions (Interrupts)</vt:lpstr>
      <vt:lpstr>Synchronous Exceptions</vt:lpstr>
      <vt:lpstr>System Calls</vt:lpstr>
      <vt:lpstr>System Call Example: Opening File</vt:lpstr>
      <vt:lpstr>Fault Example: Page Fault</vt:lpstr>
      <vt:lpstr>Fault Example: Invalid Memory Reference</vt:lpstr>
      <vt:lpstr>Today</vt:lpstr>
      <vt:lpstr>Processes</vt:lpstr>
      <vt:lpstr>Multiprocessing: The Illusion</vt:lpstr>
      <vt:lpstr>Multiprocessing Example</vt:lpstr>
      <vt:lpstr>Multiprocessing: The (Traditional) Reality</vt:lpstr>
      <vt:lpstr>Multiprocessing: The (Traditional) Reality</vt:lpstr>
      <vt:lpstr>Multiprocessing: The (Traditional) Reality</vt:lpstr>
      <vt:lpstr>Multiprocessing: The (Traditional) Reality</vt:lpstr>
      <vt:lpstr>Multiprocessing: The (Modern) Reality</vt:lpstr>
      <vt:lpstr>Concurrent Processes</vt:lpstr>
      <vt:lpstr>User View of Concurrent Processes</vt:lpstr>
      <vt:lpstr>Context Switching</vt:lpstr>
      <vt:lpstr>Today</vt:lpstr>
      <vt:lpstr>System Call Error Handling</vt:lpstr>
      <vt:lpstr>Error-reporting functions </vt:lpstr>
      <vt:lpstr>Error-handling Wrappers </vt:lpstr>
      <vt:lpstr>Obtaining Process IDs</vt:lpstr>
      <vt:lpstr>Creating and Terminating Processes</vt:lpstr>
      <vt:lpstr>Terminating Processes </vt:lpstr>
      <vt:lpstr>Creating Processes</vt:lpstr>
      <vt:lpstr>fork Example</vt:lpstr>
      <vt:lpstr>Modeling fork with Process Graphs</vt:lpstr>
      <vt:lpstr>Process Graph Example</vt:lpstr>
      <vt:lpstr>Interpreting Process Graphs</vt:lpstr>
      <vt:lpstr>fork Example: Two consecutive forks</vt:lpstr>
      <vt:lpstr>fork Example: Nested forks in parent</vt:lpstr>
      <vt:lpstr>fork Example: Nested forks in children</vt:lpstr>
      <vt:lpstr>Reaping Child Processes</vt:lpstr>
      <vt:lpstr>Zombie Example</vt:lpstr>
      <vt:lpstr>Non- terminating Child Example</vt:lpstr>
      <vt:lpstr>wait: Synchronizing with Children</vt:lpstr>
      <vt:lpstr>wait: Synchronizing with Children</vt:lpstr>
      <vt:lpstr>Another wait Example</vt:lpstr>
      <vt:lpstr>waitpid: Waiting for a Specific Process</vt:lpstr>
      <vt:lpstr>execve: Loading and Running Programs</vt:lpstr>
      <vt:lpstr>Structure of  the stack when a new program starts</vt:lpstr>
      <vt:lpstr>execve Example</vt:lpstr>
      <vt:lpstr>Summary</vt:lpstr>
      <vt:lpstr>Summary (cont.)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William Killian</cp:lastModifiedBy>
  <cp:revision>629</cp:revision>
  <cp:lastPrinted>1999-09-20T15:19:18Z</cp:lastPrinted>
  <dcterms:created xsi:type="dcterms:W3CDTF">2011-10-11T15:51:12Z</dcterms:created>
  <dcterms:modified xsi:type="dcterms:W3CDTF">2019-01-20T23:10:34Z</dcterms:modified>
</cp:coreProperties>
</file>