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</p:sldMasterIdLst>
  <p:notesMasterIdLst>
    <p:notesMasterId r:id="rId2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7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231" autoAdjust="0"/>
  </p:normalViewPr>
  <p:slideViewPr>
    <p:cSldViewPr>
      <p:cViewPr varScale="1">
        <p:scale>
          <a:sx n="74" d="100"/>
          <a:sy n="74" d="100"/>
        </p:scale>
        <p:origin x="21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16F9-6F8B-564B-9227-76DA300A01E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F20B1-36C7-2E4B-B49C-9368D9E7F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2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0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05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825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88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3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723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2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8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9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8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7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1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0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1" y="-26988"/>
            <a:ext cx="4572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200" b="1" dirty="0">
                <a:solidFill>
                  <a:srgbClr val="FFD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Killian – CSCI 380 – Operating Systems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(Malloc)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380: Operating Systems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Instructor:</a:t>
            </a:r>
          </a:p>
          <a:p>
            <a:r>
              <a:rPr lang="en-US" dirty="0"/>
              <a:t>William Killian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/>
              <a:t>It can be hard for me to debug your allocator, because this is a more open-ended lab</a:t>
            </a:r>
          </a:p>
          <a:p>
            <a:r>
              <a:rPr lang="en-US" dirty="0"/>
              <a:t>Before asking for help, ask yourself some questions:</a:t>
            </a:r>
          </a:p>
          <a:p>
            <a:pPr lvl="1"/>
            <a:r>
              <a:rPr lang="en-US" dirty="0"/>
              <a:t>What part of which trace file triggers the error?</a:t>
            </a:r>
          </a:p>
          <a:p>
            <a:pPr lvl="1"/>
            <a:r>
              <a:rPr lang="en-US" dirty="0"/>
              <a:t>Around the point of the error, what sequence of events do you expect?</a:t>
            </a:r>
          </a:p>
          <a:p>
            <a:pPr lvl="1"/>
            <a:r>
              <a:rPr lang="en-US" dirty="0"/>
              <a:t>What part of the sequence already happened?</a:t>
            </a:r>
          </a:p>
          <a:p>
            <a:r>
              <a:rPr lang="en-US" dirty="0"/>
              <a:t>If you can’t answer, it’s a good idea to gather more information…</a:t>
            </a:r>
          </a:p>
          <a:p>
            <a:pPr lvl="1"/>
            <a:r>
              <a:rPr lang="en-US" dirty="0"/>
              <a:t>How can you measure which step worked OK?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, breakpoints, heap checker…</a:t>
            </a:r>
          </a:p>
        </p:txBody>
      </p:sp>
    </p:spTree>
    <p:extLst>
      <p:ext uri="{BB962C8B-B14F-4D97-AF65-F5344CB8AC3E}">
        <p14:creationId xmlns:p14="http://schemas.microsoft.com/office/powerpoint/2010/main" val="348132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en-US" dirty="0"/>
              <a:t>Bring to us a detailed story, not just a “plot summary”</a:t>
            </a:r>
          </a:p>
          <a:p>
            <a:pPr lvl="1"/>
            <a:r>
              <a:rPr lang="en-US" dirty="0"/>
              <a:t>“Allocations of size blah corrupt my heap after coalescing the previous block at this line number...” is detailed</a:t>
            </a:r>
          </a:p>
          <a:p>
            <a:pPr lvl="1"/>
            <a:r>
              <a:rPr lang="en-US" dirty="0"/>
              <a:t>“It </a:t>
            </a:r>
            <a:r>
              <a:rPr lang="en-US" dirty="0" err="1"/>
              <a:t>segfaults</a:t>
            </a:r>
            <a:r>
              <a:rPr lang="en-US" dirty="0"/>
              <a:t>” is not</a:t>
            </a:r>
          </a:p>
          <a:p>
            <a:r>
              <a:rPr lang="en-US" dirty="0"/>
              <a:t>Most importantly: don’t hesitate to come to office hours if you really need help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Debugging: Error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It is hard to write code that is completely correct the first time, but certain practices can make your code less error-prone</a:t>
            </a:r>
          </a:p>
          <a:p>
            <a:r>
              <a:rPr lang="en-US" dirty="0"/>
              <a:t>Plan what each function does before writing code</a:t>
            </a:r>
          </a:p>
          <a:p>
            <a:pPr lvl="1"/>
            <a:r>
              <a:rPr lang="en-US" dirty="0"/>
              <a:t>Draw pictures when linked list is involved</a:t>
            </a:r>
          </a:p>
          <a:p>
            <a:pPr lvl="1"/>
            <a:r>
              <a:rPr lang="en-US" dirty="0"/>
              <a:t>Consider edge cases when the block is at start/end of list</a:t>
            </a:r>
          </a:p>
          <a:p>
            <a:r>
              <a:rPr lang="en-US" dirty="0"/>
              <a:t>Write </a:t>
            </a:r>
            <a:r>
              <a:rPr lang="en-US" dirty="0" err="1"/>
              <a:t>pseudocode</a:t>
            </a:r>
            <a:r>
              <a:rPr lang="en-US" dirty="0"/>
              <a:t> first</a:t>
            </a:r>
          </a:p>
          <a:p>
            <a:r>
              <a:rPr lang="en-US" dirty="0"/>
              <a:t>Document your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774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Debugging: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had 60 </a:t>
            </a:r>
            <a:r>
              <a:rPr lang="en-US" dirty="0" err="1"/>
              <a:t>util</a:t>
            </a:r>
            <a:r>
              <a:rPr lang="en-US" dirty="0"/>
              <a:t> points just 5 minutes ago!”</a:t>
            </a:r>
          </a:p>
          <a:p>
            <a:r>
              <a:rPr lang="en-US" dirty="0"/>
              <a:t>Save the allocator after each major progress</a:t>
            </a:r>
          </a:p>
          <a:p>
            <a:r>
              <a:rPr lang="en-US" dirty="0"/>
              <a:t>Most basic: copy files around using the </a:t>
            </a:r>
            <a:r>
              <a:rPr lang="en-US" dirty="0" err="1"/>
              <a:t>cp</a:t>
            </a:r>
            <a:r>
              <a:rPr lang="en-US" dirty="0"/>
              <a:t> command</a:t>
            </a:r>
          </a:p>
          <a:p>
            <a:r>
              <a:rPr lang="en-US" dirty="0"/>
              <a:t>Alternatively: keep different versions in separate c files, and use “</a:t>
            </a:r>
            <a:r>
              <a:rPr lang="en-US" dirty="0" err="1"/>
              <a:t>ln</a:t>
            </a:r>
            <a:r>
              <a:rPr lang="en-US" dirty="0"/>
              <a:t> –s mm-version-</a:t>
            </a:r>
            <a:r>
              <a:rPr lang="en-US" dirty="0" err="1"/>
              <a:t>x.c</a:t>
            </a:r>
            <a:r>
              <a:rPr lang="en-US" dirty="0"/>
              <a:t> </a:t>
            </a:r>
            <a:r>
              <a:rPr lang="en-US" dirty="0" err="1"/>
              <a:t>mm.c</a:t>
            </a:r>
            <a:r>
              <a:rPr lang="en-US" dirty="0"/>
              <a:t>” to start using a particular version</a:t>
            </a:r>
          </a:p>
          <a:p>
            <a:r>
              <a:rPr lang="en-US" dirty="0"/>
              <a:t>Or use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svn</a:t>
            </a:r>
            <a:r>
              <a:rPr lang="en-US" dirty="0"/>
              <a:t>/</a:t>
            </a:r>
            <a:r>
              <a:rPr lang="en-US" dirty="0" err="1"/>
              <a:t>cvs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Make sure your repository is private if you use remote repos</a:t>
            </a:r>
          </a:p>
        </p:txBody>
      </p:sp>
    </p:spTree>
    <p:extLst>
      <p:ext uri="{BB962C8B-B14F-4D97-AF65-F5344CB8AC3E}">
        <p14:creationId xmlns:p14="http://schemas.microsoft.com/office/powerpoint/2010/main" val="286254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better performance, sometimes you would want to tweak certain parameters.</a:t>
            </a:r>
          </a:p>
          <a:p>
            <a:pPr lvl="1"/>
            <a:r>
              <a:rPr lang="en-US" dirty="0"/>
              <a:t>Number of size classes, the separation of size classes, the amount by which the heap is extended (CHUNKSIZE)…</a:t>
            </a:r>
          </a:p>
          <a:p>
            <a:r>
              <a:rPr lang="en-US" dirty="0"/>
              <a:t>It is better to write modular and encapsulated code so that changing the parameters only requires changing a few lines of code</a:t>
            </a:r>
          </a:p>
          <a:p>
            <a:pPr lvl="1"/>
            <a:r>
              <a:rPr lang="en-US" dirty="0"/>
              <a:t>Use inline functions and macros wisely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3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hit a bottleneck, find which part is limiting your performance</a:t>
            </a:r>
          </a:p>
          <a:p>
            <a:r>
              <a:rPr lang="en-US" dirty="0"/>
              <a:t>A profiler is good for this kind of job</a:t>
            </a:r>
          </a:p>
          <a:p>
            <a:r>
              <a:rPr lang="en-US" dirty="0"/>
              <a:t>To use </a:t>
            </a:r>
            <a:r>
              <a:rPr lang="en-US" dirty="0" err="1"/>
              <a:t>gprof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Change the </a:t>
            </a:r>
            <a:r>
              <a:rPr lang="en-US" dirty="0" err="1"/>
              <a:t>Makefile</a:t>
            </a:r>
            <a:r>
              <a:rPr lang="en-US" dirty="0"/>
              <a:t> to add “-</a:t>
            </a:r>
            <a:r>
              <a:rPr lang="en-US" dirty="0" err="1"/>
              <a:t>pg</a:t>
            </a:r>
            <a:r>
              <a:rPr lang="en-US" dirty="0"/>
              <a:t>” to the compilation flag</a:t>
            </a:r>
          </a:p>
          <a:p>
            <a:pPr lvl="1"/>
            <a:r>
              <a:rPr lang="en-US" dirty="0"/>
              <a:t>Run the driver. This will generate a file called </a:t>
            </a:r>
            <a:r>
              <a:rPr lang="en-US" dirty="0" err="1"/>
              <a:t>gmon.out</a:t>
            </a:r>
            <a:endParaRPr lang="en-US" dirty="0"/>
          </a:p>
          <a:p>
            <a:pPr lvl="1"/>
            <a:r>
              <a:rPr lang="en-US" dirty="0"/>
              <a:t>Run “</a:t>
            </a:r>
            <a:r>
              <a:rPr lang="en-US" dirty="0" err="1"/>
              <a:t>gprof</a:t>
            </a:r>
            <a:r>
              <a:rPr lang="en-US" dirty="0"/>
              <a:t> ./</a:t>
            </a:r>
            <a:r>
              <a:rPr lang="en-US" dirty="0" err="1"/>
              <a:t>mdriver</a:t>
            </a:r>
            <a:r>
              <a:rPr lang="en-US" dirty="0"/>
              <a:t>” to see the result</a:t>
            </a:r>
          </a:p>
          <a:p>
            <a:pPr lvl="1"/>
            <a:r>
              <a:rPr lang="en-US" dirty="0"/>
              <a:t>Don’t forget to change the </a:t>
            </a:r>
            <a:r>
              <a:rPr lang="en-US" dirty="0" err="1"/>
              <a:t>Makefile</a:t>
            </a:r>
            <a:r>
              <a:rPr lang="en-US" dirty="0"/>
              <a:t> back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1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now, if not already</a:t>
            </a:r>
          </a:p>
          <a:p>
            <a:r>
              <a:rPr lang="en-US" dirty="0"/>
              <a:t>Come to office hours early</a:t>
            </a:r>
          </a:p>
          <a:p>
            <a:r>
              <a:rPr lang="en-US" dirty="0"/>
              <a:t>Write the heap checker well</a:t>
            </a:r>
          </a:p>
          <a:p>
            <a:r>
              <a:rPr lang="en-US" dirty="0"/>
              <a:t>Be prepared to start over several times</a:t>
            </a:r>
          </a:p>
          <a:p>
            <a:pPr lvl="1"/>
            <a:r>
              <a:rPr lang="en-US" dirty="0"/>
              <a:t>Though this shouldn’t be necessary since we have a path:</a:t>
            </a:r>
          </a:p>
          <a:p>
            <a:pPr lvl="2"/>
            <a:r>
              <a:rPr lang="en-US" dirty="0"/>
              <a:t>Explicit</a:t>
            </a:r>
          </a:p>
          <a:p>
            <a:pPr lvl="2"/>
            <a:r>
              <a:rPr lang="en-US" dirty="0"/>
              <a:t>Implicit</a:t>
            </a:r>
          </a:p>
          <a:p>
            <a:pPr lvl="2"/>
            <a:r>
              <a:rPr lang="en-US" dirty="0"/>
              <a:t>Segmented</a:t>
            </a:r>
          </a:p>
          <a:p>
            <a:r>
              <a:rPr lang="en-US" dirty="0"/>
              <a:t>Before handing in, check:</a:t>
            </a:r>
          </a:p>
          <a:p>
            <a:pPr lvl="1"/>
            <a:r>
              <a:rPr lang="en-US" dirty="0"/>
              <a:t>Does the header comment contain a detailed description of your approach?</a:t>
            </a:r>
          </a:p>
          <a:p>
            <a:pPr lvl="1"/>
            <a:r>
              <a:rPr lang="en-US" dirty="0"/>
              <a:t>Is the indentation correct? Any line over 80 chars? (go to </a:t>
            </a:r>
            <a:r>
              <a:rPr lang="en-US" dirty="0" err="1"/>
              <a:t>autolab</a:t>
            </a:r>
            <a:r>
              <a:rPr lang="en-US" dirty="0"/>
              <a:t> to verify these)</a:t>
            </a:r>
          </a:p>
        </p:txBody>
      </p:sp>
    </p:spTree>
    <p:extLst>
      <p:ext uri="{BB962C8B-B14F-4D97-AF65-F5344CB8AC3E}">
        <p14:creationId xmlns:p14="http://schemas.microsoft.com/office/powerpoint/2010/main" val="231102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82418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errors are identified by the driver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error message is straightforward in most cases</a:t>
            </a:r>
          </a:p>
          <a:p>
            <a:pPr lvl="1"/>
            <a:r>
              <a:rPr lang="en-US" dirty="0"/>
              <a:t>“garbled byte” means part of the payload returned to the user has been overwritten by your allocator</a:t>
            </a:r>
          </a:p>
          <a:p>
            <a:pPr lvl="1"/>
            <a:r>
              <a:rPr lang="en-US" dirty="0"/>
              <a:t>“out of memory” occurs when the memory is used very inefficiently, or there are lost blocks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16059"/>
            <a:ext cx="7766783" cy="553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31388"/>
            <a:ext cx="7766783" cy="104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11914"/>
            <a:ext cx="8077199" cy="303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3975173"/>
            <a:ext cx="6019799" cy="43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6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most of the times…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“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mdriver</a:t>
            </a:r>
            <a:r>
              <a:rPr lang="en-US" dirty="0"/>
              <a:t>” and “run” to find out which line </a:t>
            </a:r>
            <a:r>
              <a:rPr lang="en-US" dirty="0" err="1"/>
              <a:t>segfaults</a:t>
            </a:r>
            <a:endParaRPr lang="en-US" dirty="0"/>
          </a:p>
          <a:p>
            <a:pPr lvl="1"/>
            <a:r>
              <a:rPr lang="en-US" dirty="0"/>
              <a:t>Note that a </a:t>
            </a:r>
            <a:r>
              <a:rPr lang="en-US" dirty="0" err="1"/>
              <a:t>segfault</a:t>
            </a:r>
            <a:r>
              <a:rPr lang="en-US" dirty="0"/>
              <a:t> occurring at line 200 could actually be caused by a bug on line 70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7239000" cy="10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resolve a </a:t>
            </a:r>
            <a:r>
              <a:rPr lang="en-US" dirty="0" err="1"/>
              <a:t>segfault</a:t>
            </a:r>
            <a:r>
              <a:rPr lang="en-US" dirty="0"/>
              <a:t>, it is necessary to find the earliest time things went wrong.</a:t>
            </a:r>
          </a:p>
          <a:p>
            <a:r>
              <a:rPr lang="en-US" dirty="0"/>
              <a:t>One way to do this is to print the whole heap before/after relevant functions</a:t>
            </a:r>
          </a:p>
          <a:p>
            <a:pPr lvl="1"/>
            <a:r>
              <a:rPr lang="en-US" dirty="0"/>
              <a:t>Scroll up from the point of </a:t>
            </a:r>
            <a:r>
              <a:rPr lang="en-US" dirty="0" err="1"/>
              <a:t>segfault</a:t>
            </a:r>
            <a:r>
              <a:rPr lang="en-US" dirty="0"/>
              <a:t> and find the earliest operation that makes the heap look wrong</a:t>
            </a:r>
          </a:p>
          <a:p>
            <a:pPr lvl="1"/>
            <a:r>
              <a:rPr lang="en-US" dirty="0"/>
              <a:t>Sometimes this gives too much information, not all of which are useful</a:t>
            </a:r>
          </a:p>
          <a:p>
            <a:r>
              <a:rPr lang="en-US" dirty="0"/>
              <a:t>The heap checker can make this easier</a:t>
            </a:r>
          </a:p>
          <a:p>
            <a:pPr lvl="1"/>
            <a:r>
              <a:rPr lang="en-US" dirty="0"/>
              <a:t>Checks violation of invariants (corruption of the heap)</a:t>
            </a:r>
          </a:p>
        </p:txBody>
      </p:sp>
    </p:spTree>
    <p:extLst>
      <p:ext uri="{BB962C8B-B14F-4D97-AF65-F5344CB8AC3E}">
        <p14:creationId xmlns:p14="http://schemas.microsoft.com/office/powerpoint/2010/main" val="331517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settled on a design, write the heap checker that checks all the invariants of the particular design</a:t>
            </a:r>
          </a:p>
          <a:p>
            <a:r>
              <a:rPr lang="en-US" dirty="0"/>
              <a:t>The checking should be detailed enough that the heap check passes if and only if the heap is truly well-formed</a:t>
            </a:r>
          </a:p>
          <a:p>
            <a:r>
              <a:rPr lang="en-US" dirty="0"/>
              <a:t>Call the heap checker before/after the major operations whenever the heap should be well-formed</a:t>
            </a:r>
          </a:p>
          <a:p>
            <a:r>
              <a:rPr lang="en-US" dirty="0"/>
              <a:t>Define macros to enable/disable it conveniently</a:t>
            </a:r>
          </a:p>
          <a:p>
            <a:pPr lvl="1"/>
            <a:r>
              <a:rPr lang="en-US" dirty="0"/>
              <a:t>e.g.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0"/>
            <a:ext cx="7213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95382"/>
            <a:ext cx="7592093" cy="762000"/>
          </a:xfrm>
        </p:spPr>
        <p:txBody>
          <a:bodyPr/>
          <a:lstStyle/>
          <a:p>
            <a:r>
              <a:rPr lang="en-US" dirty="0"/>
              <a:t>Invariants (non-exhaustive)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914400"/>
            <a:ext cx="8442325" cy="4972050"/>
          </a:xfrm>
        </p:spPr>
        <p:txBody>
          <a:bodyPr/>
          <a:lstStyle/>
          <a:p>
            <a:r>
              <a:rPr lang="en-US" dirty="0"/>
              <a:t>Block level:</a:t>
            </a:r>
          </a:p>
          <a:p>
            <a:pPr lvl="1"/>
            <a:r>
              <a:rPr lang="en-US" dirty="0"/>
              <a:t>Header and footer match</a:t>
            </a:r>
          </a:p>
          <a:p>
            <a:pPr lvl="1"/>
            <a:r>
              <a:rPr lang="en-US" dirty="0"/>
              <a:t>Payload area is aligned</a:t>
            </a:r>
          </a:p>
          <a:p>
            <a:r>
              <a:rPr lang="en-US" dirty="0"/>
              <a:t>List level:</a:t>
            </a:r>
          </a:p>
          <a:p>
            <a:pPr lvl="1"/>
            <a:r>
              <a:rPr lang="en-US" dirty="0"/>
              <a:t>Next/</a:t>
            </a:r>
            <a:r>
              <a:rPr lang="en-US" dirty="0" err="1"/>
              <a:t>prev</a:t>
            </a:r>
            <a:r>
              <a:rPr lang="en-US" dirty="0"/>
              <a:t> pointers in consecutive free blocks are consistent</a:t>
            </a:r>
          </a:p>
          <a:p>
            <a:pPr lvl="1"/>
            <a:r>
              <a:rPr lang="en-US" dirty="0"/>
              <a:t>Free list contains no allocated blocks</a:t>
            </a:r>
          </a:p>
          <a:p>
            <a:pPr lvl="1"/>
            <a:r>
              <a:rPr lang="en-US" dirty="0"/>
              <a:t>All free blocks are in the free list</a:t>
            </a:r>
          </a:p>
          <a:p>
            <a:pPr lvl="1"/>
            <a:r>
              <a:rPr lang="en-US" dirty="0"/>
              <a:t>No contiguous free blocks in memory (unless you defer coalescing)</a:t>
            </a:r>
          </a:p>
          <a:p>
            <a:pPr lvl="1"/>
            <a:r>
              <a:rPr lang="en-US" dirty="0"/>
              <a:t>No cycles in the list (unless you use circular lists)</a:t>
            </a:r>
          </a:p>
          <a:p>
            <a:pPr lvl="1"/>
            <a:r>
              <a:rPr lang="en-US" dirty="0"/>
              <a:t>Segregated list contains only blocks that belong to the size class</a:t>
            </a:r>
          </a:p>
          <a:p>
            <a:r>
              <a:rPr lang="en-US" dirty="0"/>
              <a:t>Heap level:</a:t>
            </a:r>
          </a:p>
          <a:p>
            <a:pPr lvl="1"/>
            <a:r>
              <a:rPr lang="en-US" dirty="0"/>
              <a:t>Prologue/Epilogue blocks are at specific locations (e.g. heap boundaries) and have special size/</a:t>
            </a:r>
            <a:r>
              <a:rPr lang="en-US" dirty="0" err="1"/>
              <a:t>alloc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All blocks stay in between the heap boundaries</a:t>
            </a:r>
          </a:p>
          <a:p>
            <a:r>
              <a:rPr lang="en-US" dirty="0"/>
              <a:t>And your own invariants (e.g. address order)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Hare and Tortoise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cycles in linked lists</a:t>
            </a:r>
          </a:p>
          <a:p>
            <a:r>
              <a:rPr lang="en-US" dirty="0"/>
              <a:t>Set two pointers “hare” and “tortoise” to the beginning of the list</a:t>
            </a:r>
          </a:p>
          <a:p>
            <a:r>
              <a:rPr lang="en-US" dirty="0"/>
              <a:t>During each iteration, move the hare pointer forward two nodes and move the tortoise forward one node. If they are pointing to the same node after this, the list has a cycle.</a:t>
            </a:r>
          </a:p>
          <a:p>
            <a:r>
              <a:rPr lang="en-US" dirty="0"/>
              <a:t>If the hare reaches the end of the list, there are no cycles.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8" y="4648201"/>
            <a:ext cx="3657600" cy="1170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648201"/>
            <a:ext cx="3732213" cy="12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watch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Uninitialized pointers and/or memory</a:t>
            </a:r>
          </a:p>
          <a:p>
            <a:r>
              <a:rPr lang="en-US" dirty="0"/>
              <a:t>Make sure </a:t>
            </a:r>
            <a:r>
              <a:rPr lang="en-US" dirty="0" err="1"/>
              <a:t>mm_init</a:t>
            </a:r>
            <a:r>
              <a:rPr lang="en-US" dirty="0"/>
              <a:t>() initializes everything</a:t>
            </a:r>
          </a:p>
          <a:p>
            <a:pPr lvl="1"/>
            <a:r>
              <a:rPr lang="en-US" dirty="0"/>
              <a:t>It is called by the driver between each iteration of every trace</a:t>
            </a:r>
          </a:p>
          <a:p>
            <a:pPr lvl="1"/>
            <a:r>
              <a:rPr lang="en-US" dirty="0"/>
              <a:t>If something is overlooked, you might be able to pass every single trace file, but the complete driver test will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3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Illegal accesses, uninitialized values…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70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1032</Words>
  <Application>Microsoft Macintosh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Office Theme</vt:lpstr>
      <vt:lpstr>(Malloc) Debugging</vt:lpstr>
      <vt:lpstr>Errors</vt:lpstr>
      <vt:lpstr>Errors</vt:lpstr>
      <vt:lpstr>Segfault</vt:lpstr>
      <vt:lpstr>Heap Checker</vt:lpstr>
      <vt:lpstr>Invariants (non-exhaustive)</vt:lpstr>
      <vt:lpstr>Hare and Tortoise Algorithm</vt:lpstr>
      <vt:lpstr>Other things to watch for</vt:lpstr>
      <vt:lpstr>Valgrind</vt:lpstr>
      <vt:lpstr>Asking for help</vt:lpstr>
      <vt:lpstr>Asking for help</vt:lpstr>
      <vt:lpstr>Beyond Debugging: Error prevention</vt:lpstr>
      <vt:lpstr>Beyond Debugging: Version control</vt:lpstr>
      <vt:lpstr>Optimization</vt:lpstr>
      <vt:lpstr>Optimization</vt:lpstr>
      <vt:lpstr>Final Words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Tan</dc:creator>
  <cp:lastModifiedBy>William Killian</cp:lastModifiedBy>
  <cp:revision>138</cp:revision>
  <cp:lastPrinted>2013-09-08T09:52:32Z</cp:lastPrinted>
  <dcterms:created xsi:type="dcterms:W3CDTF">2006-08-16T00:00:00Z</dcterms:created>
  <dcterms:modified xsi:type="dcterms:W3CDTF">2019-01-20T23:12:03Z</dcterms:modified>
</cp:coreProperties>
</file>