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42" r:id="rId2"/>
    <p:sldId id="1568" r:id="rId3"/>
    <p:sldId id="1470" r:id="rId4"/>
    <p:sldId id="1472" r:id="rId5"/>
    <p:sldId id="1559" r:id="rId6"/>
    <p:sldId id="1560" r:id="rId7"/>
    <p:sldId id="1561" r:id="rId8"/>
    <p:sldId id="1562" r:id="rId9"/>
    <p:sldId id="1563" r:id="rId10"/>
    <p:sldId id="1473" r:id="rId11"/>
    <p:sldId id="1474" r:id="rId12"/>
    <p:sldId id="1475" r:id="rId13"/>
    <p:sldId id="1476" r:id="rId14"/>
    <p:sldId id="1555" r:id="rId15"/>
    <p:sldId id="1527" r:id="rId16"/>
    <p:sldId id="1566" r:id="rId17"/>
    <p:sldId id="1538" r:id="rId18"/>
    <p:sldId id="1539" r:id="rId19"/>
    <p:sldId id="1540" r:id="rId20"/>
    <p:sldId id="1541" r:id="rId21"/>
    <p:sldId id="1542" r:id="rId22"/>
    <p:sldId id="1543" r:id="rId23"/>
    <p:sldId id="1544" r:id="rId24"/>
    <p:sldId id="1545" r:id="rId25"/>
    <p:sldId id="1546" r:id="rId26"/>
    <p:sldId id="1549" r:id="rId27"/>
    <p:sldId id="1488" r:id="rId28"/>
    <p:sldId id="1489" r:id="rId29"/>
    <p:sldId id="1532" r:id="rId30"/>
    <p:sldId id="1490" r:id="rId31"/>
    <p:sldId id="1491" r:id="rId32"/>
    <p:sldId id="1528" r:id="rId33"/>
    <p:sldId id="1512" r:id="rId34"/>
    <p:sldId id="1513" r:id="rId35"/>
    <p:sldId id="1514" r:id="rId36"/>
    <p:sldId id="1505" r:id="rId37"/>
    <p:sldId id="1515" r:id="rId38"/>
    <p:sldId id="1558" r:id="rId39"/>
    <p:sldId id="1569" r:id="rId40"/>
    <p:sldId id="1552" r:id="rId41"/>
    <p:sldId id="1553" r:id="rId42"/>
    <p:sldId id="1554" r:id="rId43"/>
    <p:sldId id="1551" r:id="rId44"/>
  </p:sldIdLst>
  <p:sldSz cx="9144000" cy="6858000" type="screen4x3"/>
  <p:notesSz cx="7302500" cy="9586913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579"/>
    <a:srgbClr val="990000"/>
    <a:srgbClr val="F6F5BD"/>
    <a:srgbClr val="F1C7C7"/>
    <a:srgbClr val="D5F1CF"/>
    <a:srgbClr val="EBAFAF"/>
    <a:srgbClr val="ACE3A1"/>
    <a:srgbClr val="CCCCCC"/>
    <a:srgbClr val="8DBA84"/>
    <a:srgbClr val="8A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4649" autoAdjust="0"/>
  </p:normalViewPr>
  <p:slideViewPr>
    <p:cSldViewPr snapToObjects="1">
      <p:cViewPr varScale="1">
        <p:scale>
          <a:sx n="79" d="100"/>
          <a:sy n="79" d="100"/>
        </p:scale>
        <p:origin x="2064" y="192"/>
      </p:cViewPr>
      <p:guideLst>
        <p:guide orient="horz" pos="672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96001" y="-26988"/>
            <a:ext cx="3048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rgbClr val="FFD579"/>
                </a:solidFill>
                <a:latin typeface="Times New Roman" pitchFamily="18" charset="0"/>
              </a:rPr>
              <a:t>Killian – CSCI 380 – Millersville University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System-Level I/O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CSCI 380: Operating Systems	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William Killian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Returns 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Linux 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input (</a:t>
            </a:r>
            <a:r>
              <a:rPr lang="en-US" dirty="0" err="1"/>
              <a:t>stdin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1: 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2: standard error (</a:t>
            </a:r>
            <a:r>
              <a:rPr lang="en-US" dirty="0" err="1"/>
              <a:t>stderr</a:t>
            </a:r>
            <a:r>
              <a:rPr lang="en-US" dirty="0"/>
              <a:t>)</a:t>
            </a:r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Closing 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Returns 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Short 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 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dirty="0" err="1"/>
              <a:t>stdin</a:t>
            </a:r>
            <a:r>
              <a:rPr lang="en-US" dirty="0"/>
              <a:t> to </a:t>
            </a:r>
            <a:r>
              <a:rPr lang="en-US" dirty="0" err="1"/>
              <a:t>stdout</a:t>
            </a:r>
            <a:r>
              <a:rPr lang="en-US" dirty="0"/>
              <a:t>, 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990600" y="2057400"/>
            <a:ext cx="64611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Courier New"/>
                <a:cs typeface="Courier New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(Read(STDIN_FILENO,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Write(STDOUT_FILENO,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/>
              <a:t>On Short Counts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sockets</a:t>
            </a:r>
          </a:p>
          <a:p>
            <a:endParaRPr lang="en-US" dirty="0"/>
          </a:p>
          <a:p>
            <a:r>
              <a:rPr lang="en-US" dirty="0"/>
              <a:t>Short 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</a:p>
          <a:p>
            <a:endParaRPr lang="en-US" dirty="0"/>
          </a:p>
          <a:p>
            <a:r>
              <a:rPr lang="en-US" dirty="0"/>
              <a:t>Best practice is to always allow for short counts.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/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1257900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Device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Protection 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User 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Group 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Device 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Total 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modification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st_ctime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Stat(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4876801" y="1143000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files.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92982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(disk)</a:t>
            </a: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Files: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files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sz="2000" dirty="0">
                <a:ea typeface="+mn-ea"/>
                <a:cs typeface="+mn-cs"/>
              </a:rPr>
              <a:t>Note: situation unchanged by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>
                <a:ea typeface="+mn-ea"/>
                <a:cs typeface="+mn-cs"/>
              </a:rPr>
              <a:t>functions (use </a:t>
            </a:r>
            <a:r>
              <a:rPr lang="en-US" sz="2000" b="1" dirty="0" err="1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>
                <a:ea typeface="+mn-ea"/>
                <a:cs typeface="+mn-cs"/>
              </a:rPr>
              <a:t> to change)</a:t>
            </a:r>
          </a:p>
          <a:p>
            <a:r>
              <a:rPr lang="en-US" i="1" dirty="0">
                <a:solidFill>
                  <a:srgbClr val="C00000"/>
                </a:solidFill>
              </a:rPr>
              <a:t>Before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/>
              <a:t>How Processes Share Files: </a:t>
            </a:r>
            <a:r>
              <a:rPr lang="en-US" sz="3200" dirty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files</a:t>
            </a:r>
          </a:p>
          <a:p>
            <a:r>
              <a:rPr lang="en-US" i="1" dirty="0">
                <a:solidFill>
                  <a:srgbClr val="C00000"/>
                </a:solidFill>
              </a:rPr>
              <a:t>After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parent’s, and +1 to each </a:t>
            </a:r>
            <a:r>
              <a:rPr lang="en-US" dirty="0" err="1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Parent</a:t>
            </a: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/>
          </a:p>
          <a:p>
            <a:r>
              <a:rPr lang="en-US" dirty="0"/>
              <a:t>Answer: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 to 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Example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>
                <a:latin typeface="Courier New"/>
                <a:cs typeface="Courier New"/>
              </a:rPr>
              <a:t>exec</a:t>
            </a: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B</a:t>
              </a: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(cont.)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=0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</a:t>
            </a: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(</a:t>
            </a:r>
            <a:r>
              <a:rPr lang="en-US" dirty="0" err="1">
                <a:latin typeface="Courier New" pitchFamily="49" charset="0"/>
              </a:rPr>
              <a:t>libc.so</a:t>
            </a:r>
            <a:r>
              <a:rPr lang="en-US" dirty="0"/>
              <a:t>) 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K&amp;R</a:t>
            </a:r>
          </a:p>
          <a:p>
            <a:endParaRPr lang="en-US" dirty="0"/>
          </a:p>
          <a:p>
            <a:r>
              <a:rPr lang="en-US" dirty="0"/>
              <a:t>Examples 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memory</a:t>
            </a:r>
          </a:p>
          <a:p>
            <a:pPr lvl="1"/>
            <a:endParaRPr lang="en-US" dirty="0"/>
          </a:p>
          <a:p>
            <a:r>
              <a:rPr lang="en-US" dirty="0"/>
              <a:t>C programs begin life with three open streams </a:t>
            </a:r>
            <a:br>
              <a:rPr lang="en-US" dirty="0"/>
            </a:br>
            <a:r>
              <a:rPr lang="en-US" dirty="0"/>
              <a:t>(defined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 (standard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 (descriptor 0)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1)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 (descriptor 2) */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/>
              <a:t>Applications often read/write one character at a time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getc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ungetc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gets, </a:t>
            </a:r>
            <a:r>
              <a:rPr lang="en-US" dirty="0" err="1">
                <a:latin typeface="Courier New"/>
                <a:cs typeface="Courier New"/>
              </a:rPr>
              <a:t>fgets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text one character at a time, stopping at newline</a:t>
            </a:r>
          </a:p>
          <a:p>
            <a:r>
              <a:rPr lang="en-US" dirty="0"/>
              <a:t>Implementing as Unix I/O calls expensive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write</a:t>
            </a:r>
            <a:r>
              <a:rPr lang="en-US" dirty="0"/>
              <a:t> require Unix kernel calls</a:t>
            </a:r>
          </a:p>
          <a:p>
            <a:pPr lvl="2"/>
            <a:r>
              <a:rPr lang="en-US" dirty="0"/>
              <a:t>&gt; 10,000 clock cycles</a:t>
            </a:r>
          </a:p>
          <a:p>
            <a:r>
              <a:rPr lang="en-US" dirty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dirty="0">
                <a:latin typeface="Courier New"/>
                <a:cs typeface="Courier New"/>
              </a:rPr>
              <a:t>read </a:t>
            </a:r>
            <a:r>
              <a:rPr lang="en-US" dirty="0"/>
              <a:t>to 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I/O Overview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/>
              <a:t>B</a:t>
            </a:r>
            <a:r>
              <a:rPr lang="en-US" i="1" baseline="-25000" dirty="0"/>
              <a:t>0 </a:t>
            </a:r>
            <a:r>
              <a:rPr lang="en-US" i="1" dirty="0"/>
              <a:t>, B</a:t>
            </a:r>
            <a:r>
              <a:rPr lang="en-US" i="1" baseline="-25000" dirty="0"/>
              <a:t>1 </a:t>
            </a:r>
            <a:r>
              <a:rPr lang="en-US" i="1" dirty="0"/>
              <a:t>, 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Cool fact: All 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/>
          </a:p>
          <a:p>
            <a:r>
              <a:rPr lang="en-US" dirty="0"/>
              <a:t>Even the kernel is represented as a file: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vmlinuz-3.13.0-55-generic </a:t>
            </a:r>
            <a:r>
              <a:rPr lang="en-US" dirty="0"/>
              <a:t>(kernel image)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 	                                                  </a:t>
            </a:r>
            <a:r>
              <a:rPr lang="en-US" dirty="0"/>
              <a:t>(kernel data structures)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Buffer flushed to output </a:t>
            </a:r>
            <a:r>
              <a:rPr lang="en-US" dirty="0" err="1"/>
              <a:t>fd</a:t>
            </a:r>
            <a:r>
              <a:rPr lang="en-US" dirty="0"/>
              <a:t> on “\n”, call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>
                <a:latin typeface="+mn-lt"/>
                <a:cs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or return from </a:t>
            </a:r>
            <a:r>
              <a:rPr lang="en-US" dirty="0">
                <a:latin typeface="Courier New"/>
                <a:cs typeface="Courier New"/>
              </a:rPr>
              <a:t>main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, 6);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Linux </a:t>
            </a:r>
            <a:r>
              <a:rPr lang="en-US" dirty="0" err="1">
                <a:latin typeface="Courier New" pitchFamily="49" charset="0"/>
              </a:rPr>
              <a:t>strace</a:t>
            </a:r>
            <a:r>
              <a:rPr lang="en-US" dirty="0"/>
              <a:t> 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6)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exit_group(0)                        = 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/>
              <a:t>Closing remarks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00200"/>
            <a:ext cx="8750300" cy="4876800"/>
          </a:xfrm>
        </p:spPr>
        <p:txBody>
          <a:bodyPr/>
          <a:lstStyle/>
          <a:p>
            <a:r>
              <a:rPr lang="en-US" dirty="0"/>
              <a:t>Standard I/O and RIO are implemented using low-level Unix I/O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I/O</a:t>
            </a:r>
          </a:p>
          <a:p>
            <a:pPr lvl="2"/>
            <a:r>
              <a:rPr lang="en-US" dirty="0"/>
              <a:t>All other I/O packages are implemented using Unix I/O functions</a:t>
            </a:r>
          </a:p>
          <a:p>
            <a:pPr lvl="1"/>
            <a:r>
              <a:rPr lang="en-US" dirty="0"/>
              <a:t>Unix I/O provides functions for accessing file metadata</a:t>
            </a:r>
          </a:p>
          <a:p>
            <a:pPr lvl="1"/>
            <a:r>
              <a:rPr lang="en-US" dirty="0"/>
              <a:t>Unix I/O functions are </a:t>
            </a:r>
            <a:r>
              <a:rPr lang="en-US" dirty="0" err="1"/>
              <a:t>async</a:t>
            </a:r>
            <a:r>
              <a:rPr lang="en-US" dirty="0"/>
              <a:t>-signal-safe and can be used safely in signal handlers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Dealing with short counts is tricky and error prone</a:t>
            </a:r>
          </a:p>
          <a:p>
            <a:pPr lvl="1"/>
            <a:r>
              <a:rPr lang="en-US" dirty="0"/>
              <a:t>Efficient reading of text lines requires some form of buffering, also tricky and error prone</a:t>
            </a:r>
          </a:p>
          <a:p>
            <a:pPr lvl="1"/>
            <a:r>
              <a:rPr lang="en-US" dirty="0"/>
              <a:t>Both of these issues are addressed by the standard I/O and RIO packages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362075"/>
            <a:ext cx="8458200" cy="497205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metadata</a:t>
            </a:r>
          </a:p>
          <a:p>
            <a:pPr lvl="1"/>
            <a:r>
              <a:rPr lang="en-US" dirty="0"/>
              <a:t>Standard I/O functions are not </a:t>
            </a:r>
            <a:r>
              <a:rPr lang="en-US" dirty="0" err="1"/>
              <a:t>async</a:t>
            </a:r>
            <a:r>
              <a:rPr lang="en-US" dirty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sockets (CS:APP3e, Sec 10.11)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functions</a:t>
            </a:r>
          </a:p>
          <a:p>
            <a:pPr lvl="1"/>
            <a:r>
              <a:rPr lang="en-US" dirty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endParaRPr lang="en-US" dirty="0"/>
          </a:p>
          <a:p>
            <a:r>
              <a:rPr lang="en-US" dirty="0"/>
              <a:t>When to use raw Unix I/O </a:t>
            </a:r>
          </a:p>
          <a:p>
            <a:pPr lvl="1"/>
            <a:r>
              <a:rPr lang="en-US" dirty="0"/>
              <a:t>Inside signal handlers, because Unix I/O is </a:t>
            </a:r>
            <a:r>
              <a:rPr lang="en-US" dirty="0" err="1"/>
              <a:t>async</a:t>
            </a:r>
            <a:r>
              <a:rPr lang="en-US" dirty="0"/>
              <a:t>-signal-safe</a:t>
            </a:r>
          </a:p>
          <a:p>
            <a:pPr lvl="1"/>
            <a:r>
              <a:rPr lang="en-US" dirty="0"/>
              <a:t>In rare cases when you need absolute highest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/>
              <a:t>Aside: Working 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62074"/>
            <a:ext cx="9067800" cy="54959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Functions you should never use on binary files</a:t>
            </a:r>
          </a:p>
          <a:p>
            <a:pPr lvl="1"/>
            <a:r>
              <a:rPr lang="en-US" dirty="0"/>
              <a:t>Text-oriented I/O such as </a:t>
            </a:r>
            <a:r>
              <a:rPr lang="en-US" b="1" dirty="0" err="1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 EOL characters. 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strcpy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 (end of string) as special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For Further Information</a:t>
            </a:r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518525" cy="4972050"/>
          </a:xfrm>
        </p:spPr>
        <p:txBody>
          <a:bodyPr/>
          <a:lstStyle/>
          <a:p>
            <a:r>
              <a:rPr lang="en-US" dirty="0"/>
              <a:t>The Unix bible:</a:t>
            </a:r>
          </a:p>
          <a:p>
            <a:pPr lvl="1"/>
            <a:r>
              <a:rPr lang="en-US" dirty="0"/>
              <a:t>W. Richard  Stevens &amp; Stephen A. </a:t>
            </a:r>
            <a:r>
              <a:rPr lang="en-US" dirty="0" err="1"/>
              <a:t>Rago</a:t>
            </a:r>
            <a:r>
              <a:rPr lang="en-US" dirty="0"/>
              <a:t>, </a:t>
            </a:r>
            <a:r>
              <a:rPr lang="en-US" b="1" i="1" dirty="0"/>
              <a:t>Advanced Programming in the Unix Environment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Edition, Addison Wesley, 2005</a:t>
            </a:r>
          </a:p>
          <a:p>
            <a:pPr lvl="2"/>
            <a:r>
              <a:rPr lang="en-US" dirty="0"/>
              <a:t>Updated from </a:t>
            </a:r>
            <a:r>
              <a:rPr lang="en-US" dirty="0" err="1"/>
              <a:t>Stevens’s</a:t>
            </a:r>
            <a:r>
              <a:rPr lang="en-US" dirty="0"/>
              <a:t> 1993 classic text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Linux bible:</a:t>
            </a:r>
          </a:p>
          <a:p>
            <a:pPr lvl="1"/>
            <a:r>
              <a:rPr lang="en-US" dirty="0"/>
              <a:t>Michael </a:t>
            </a:r>
            <a:r>
              <a:rPr lang="en-US" dirty="0" err="1"/>
              <a:t>Kerrisk</a:t>
            </a:r>
            <a:r>
              <a:rPr lang="en-US" dirty="0"/>
              <a:t>, The Linux Programming Interface, No Starch Press, 2010</a:t>
            </a:r>
          </a:p>
          <a:p>
            <a:pPr lvl="2"/>
            <a:r>
              <a:rPr lang="en-US" dirty="0"/>
              <a:t>Encyclopedic and authoritative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91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I/O Overview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/>
              <a:t>Elegant mapping of files to devices allows kernel to export simple interface called </a:t>
            </a:r>
            <a:r>
              <a:rPr lang="en-US" i="1" dirty="0"/>
              <a:t>Unix I/O:</a:t>
            </a:r>
          </a:p>
          <a:p>
            <a:pPr lvl="1"/>
            <a:r>
              <a:rPr lang="en-US" dirty="0"/>
              <a:t>Opening 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lseek</a:t>
            </a:r>
            <a:r>
              <a:rPr lang="en-US" b="1" dirty="0">
                <a:latin typeface="Courier New" pitchFamily="49" charset="0"/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file position = 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7592093" cy="762000"/>
          </a:xfrm>
        </p:spPr>
        <p:txBody>
          <a:bodyPr/>
          <a:lstStyle/>
          <a:p>
            <a:r>
              <a:rPr lang="en-US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the contents of the resulting 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/>
              <a:t>Only recommended operation on a directory: read 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file has a </a:t>
            </a:r>
            <a:r>
              <a:rPr lang="en-US" i="1" dirty="0"/>
              <a:t>type</a:t>
            </a:r>
            <a:r>
              <a:rPr lang="en-US" dirty="0"/>
              <a:t> indicating its role in the system</a:t>
            </a:r>
          </a:p>
          <a:p>
            <a:pPr lvl="1"/>
            <a:r>
              <a:rPr lang="en-US" i="1" dirty="0"/>
              <a:t>Regular file: </a:t>
            </a:r>
            <a:r>
              <a:rPr lang="en-US" dirty="0"/>
              <a:t>Contains arbitrary data</a:t>
            </a:r>
          </a:p>
          <a:p>
            <a:pPr lvl="1"/>
            <a:r>
              <a:rPr lang="en-US" i="1" dirty="0"/>
              <a:t>Directory:  </a:t>
            </a:r>
            <a:r>
              <a:rPr lang="en-US" dirty="0"/>
              <a:t>Index for a related group of files</a:t>
            </a:r>
          </a:p>
          <a:p>
            <a:pPr lvl="1"/>
            <a:r>
              <a:rPr lang="en-US" i="1" dirty="0"/>
              <a:t>Socket:</a:t>
            </a:r>
            <a:r>
              <a:rPr lang="en-US" dirty="0"/>
              <a:t> For communicating with a process on another machine</a:t>
            </a:r>
          </a:p>
          <a:p>
            <a:endParaRPr lang="en-US" dirty="0"/>
          </a:p>
          <a:p>
            <a:r>
              <a:rPr lang="en-US" dirty="0"/>
              <a:t>Other file types beyond our scope</a:t>
            </a:r>
          </a:p>
          <a:p>
            <a:pPr lvl="1"/>
            <a:r>
              <a:rPr lang="en-US" i="1" dirty="0"/>
              <a:t>Named pipes (FIFOs)</a:t>
            </a:r>
          </a:p>
          <a:p>
            <a:pPr lvl="1"/>
            <a:r>
              <a:rPr lang="en-US" i="1" dirty="0"/>
              <a:t>Symbolic links</a:t>
            </a:r>
          </a:p>
          <a:p>
            <a:pPr lvl="1"/>
            <a:r>
              <a:rPr lang="en-US" i="1" dirty="0"/>
              <a:t>Character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52022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regular file contains arbitrary data</a:t>
            </a:r>
          </a:p>
          <a:p>
            <a:r>
              <a:rPr lang="en-US" dirty="0"/>
              <a:t>Applications 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/>
              <a:t>Text files are regular files with only ASCII or Unicode characters</a:t>
            </a:r>
          </a:p>
          <a:p>
            <a:pPr lvl="1"/>
            <a:r>
              <a:rPr lang="en-US" dirty="0"/>
              <a:t>Binary files are everything else</a:t>
            </a:r>
          </a:p>
          <a:p>
            <a:pPr lvl="2"/>
            <a:r>
              <a:rPr lang="en-US" dirty="0"/>
              <a:t>e.g., object files, JPEG images</a:t>
            </a:r>
          </a:p>
          <a:p>
            <a:pPr lvl="1"/>
            <a:r>
              <a:rPr lang="en-US" dirty="0"/>
              <a:t>Kernel </a:t>
            </a:r>
            <a:r>
              <a:rPr lang="en-US" dirty="0" err="1"/>
              <a:t>doesn</a:t>
            </a:r>
            <a:r>
              <a:rPr lang="fr-FR" dirty="0"/>
              <a:t>’</a:t>
            </a:r>
            <a:r>
              <a:rPr lang="en-US" dirty="0"/>
              <a:t>t know the difference!</a:t>
            </a:r>
          </a:p>
          <a:p>
            <a:r>
              <a:rPr lang="en-US" dirty="0"/>
              <a:t>Text 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(‘</a:t>
            </a:r>
            <a:r>
              <a:rPr lang="en-US" dirty="0">
                <a:latin typeface="Courier New"/>
                <a:cs typeface="Courier New"/>
              </a:rPr>
              <a:t>\n</a:t>
            </a:r>
            <a:r>
              <a:rPr lang="en-US" dirty="0"/>
              <a:t>’)	</a:t>
            </a:r>
          </a:p>
          <a:p>
            <a:pPr lvl="2"/>
            <a:r>
              <a:rPr lang="en-US" dirty="0"/>
              <a:t>Newline is </a:t>
            </a:r>
            <a:r>
              <a:rPr lang="en-US" dirty="0">
                <a:latin typeface="Courier New"/>
                <a:cs typeface="Courier New"/>
              </a:rPr>
              <a:t>0xa</a:t>
            </a:r>
            <a:r>
              <a:rPr lang="en-US" dirty="0"/>
              <a:t>, same as ASCII line feed character (LF)</a:t>
            </a:r>
          </a:p>
          <a:p>
            <a:r>
              <a:rPr lang="en-US" dirty="0"/>
              <a:t>End of line (EOL) indicators in other systems</a:t>
            </a:r>
          </a:p>
          <a:p>
            <a:pPr lvl="1"/>
            <a:r>
              <a:rPr lang="en-US" dirty="0"/>
              <a:t>Linux and Mac OS: ‘</a:t>
            </a:r>
            <a:r>
              <a:rPr lang="en-US" dirty="0">
                <a:latin typeface="Courier New"/>
                <a:cs typeface="Courier New"/>
              </a:rPr>
              <a:t>\n</a:t>
            </a:r>
            <a:r>
              <a:rPr lang="en-US" dirty="0"/>
              <a:t>’ (</a:t>
            </a:r>
            <a:r>
              <a:rPr lang="en-US" dirty="0">
                <a:latin typeface="Courier New"/>
                <a:cs typeface="Courier New"/>
              </a:rPr>
              <a:t>0xa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line feed </a:t>
            </a:r>
            <a:r>
              <a:rPr lang="en-US"/>
              <a:t>(LF)</a:t>
            </a:r>
          </a:p>
          <a:p>
            <a:pPr lvl="1"/>
            <a:r>
              <a:rPr lang="en-US"/>
              <a:t>Windows </a:t>
            </a:r>
            <a:r>
              <a:rPr lang="en-US" dirty="0"/>
              <a:t>and Internet protocols: ‘</a:t>
            </a:r>
            <a:r>
              <a:rPr lang="en-US" dirty="0">
                <a:latin typeface="Courier New"/>
                <a:cs typeface="Courier New"/>
              </a:rPr>
              <a:t>\r\n</a:t>
            </a:r>
            <a:r>
              <a:rPr lang="en-US" dirty="0"/>
              <a:t>’ (</a:t>
            </a:r>
            <a:r>
              <a:rPr lang="en-US" dirty="0">
                <a:latin typeface="Courier New"/>
                <a:cs typeface="Courier New"/>
              </a:rPr>
              <a:t>0xd 0xa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Carriage return (CR) followed by line feed (LF)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07457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consists of an array of </a:t>
            </a:r>
            <a:r>
              <a:rPr lang="en-US" i="1" dirty="0"/>
              <a:t>links</a:t>
            </a:r>
          </a:p>
          <a:p>
            <a:pPr lvl="1"/>
            <a:r>
              <a:rPr lang="en-US" dirty="0"/>
              <a:t>Each link maps a </a:t>
            </a:r>
            <a:r>
              <a:rPr lang="en-US" i="1" dirty="0"/>
              <a:t>filenam</a:t>
            </a:r>
            <a:r>
              <a:rPr lang="en-US" dirty="0"/>
              <a:t>e to a file</a:t>
            </a:r>
          </a:p>
          <a:p>
            <a:r>
              <a:rPr lang="en-US" dirty="0"/>
              <a:t>Each directory contains at least two entries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/>
              <a:t> (dot) is  a link to itself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..</a:t>
            </a:r>
            <a:r>
              <a:rPr lang="en-US" dirty="0"/>
              <a:t> (dot dot) is a link to </a:t>
            </a:r>
            <a:r>
              <a:rPr lang="en-US" i="1" dirty="0"/>
              <a:t>the parent directory </a:t>
            </a:r>
            <a:r>
              <a:rPr lang="en-US" dirty="0"/>
              <a:t>in the </a:t>
            </a:r>
            <a:r>
              <a:rPr lang="en-US" i="1" dirty="0"/>
              <a:t>directory hierarchy</a:t>
            </a:r>
            <a:r>
              <a:rPr lang="en-US" dirty="0"/>
              <a:t> (next slide)</a:t>
            </a:r>
          </a:p>
          <a:p>
            <a:r>
              <a:rPr lang="en-US" dirty="0"/>
              <a:t>Commands for manipulating directories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mkdir</a:t>
            </a:r>
            <a:r>
              <a:rPr lang="en-US" dirty="0"/>
              <a:t>: create empty directory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ls</a:t>
            </a:r>
            <a:r>
              <a:rPr lang="en-US" dirty="0"/>
              <a:t>: view directory contents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rmdir</a:t>
            </a:r>
            <a:r>
              <a:rPr lang="en-US" dirty="0"/>
              <a:t>: delete empty directory</a:t>
            </a:r>
          </a:p>
        </p:txBody>
      </p:sp>
    </p:spTree>
    <p:extLst>
      <p:ext uri="{BB962C8B-B14F-4D97-AF65-F5344CB8AC3E}">
        <p14:creationId xmlns:p14="http://schemas.microsoft.com/office/powerpoint/2010/main" val="346448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Hierarchy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8899525" cy="5267325"/>
          </a:xfrm>
        </p:spPr>
        <p:txBody>
          <a:bodyPr/>
          <a:lstStyle/>
          <a:p>
            <a:r>
              <a:rPr lang="en-US" dirty="0"/>
              <a:t>All files are organized as a hierarchy anchored by root directory named 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/>
              <a:t> (slash)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Kernel maintains </a:t>
            </a:r>
            <a:r>
              <a:rPr lang="en-US" i="1" dirty="0"/>
              <a:t>current working directory (</a:t>
            </a:r>
            <a:r>
              <a:rPr lang="en-US" i="1" dirty="0" err="1"/>
              <a:t>cwd</a:t>
            </a:r>
            <a:r>
              <a:rPr lang="en-US" i="1" dirty="0"/>
              <a:t>) </a:t>
            </a:r>
            <a:r>
              <a:rPr lang="en-US" dirty="0"/>
              <a:t>for each process</a:t>
            </a:r>
          </a:p>
          <a:p>
            <a:pPr lvl="1"/>
            <a:r>
              <a:rPr lang="en-US" dirty="0"/>
              <a:t>Modified using the </a:t>
            </a:r>
            <a:r>
              <a:rPr lang="en-US" dirty="0">
                <a:latin typeface="Courier New"/>
                <a:cs typeface="Courier New"/>
              </a:rPr>
              <a:t>cd</a:t>
            </a:r>
            <a:r>
              <a:rPr lang="en-US" dirty="0"/>
              <a:t> command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 New"/>
                <a:cs typeface="Courier New"/>
              </a:rPr>
              <a:t>droh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bryant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25483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25483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25483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25483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25483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32722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32722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39199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32722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32722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32722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32722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39199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39199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39199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47581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046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Pathnames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914525"/>
          </a:xfrm>
        </p:spPr>
        <p:txBody>
          <a:bodyPr/>
          <a:lstStyle/>
          <a:p>
            <a:r>
              <a:rPr lang="en-US" dirty="0"/>
              <a:t>Locations of files in the hierarchy denoted by </a:t>
            </a:r>
            <a:r>
              <a:rPr lang="en-US" i="1" dirty="0"/>
              <a:t>pathnames</a:t>
            </a:r>
          </a:p>
          <a:p>
            <a:pPr lvl="1"/>
            <a:r>
              <a:rPr lang="en-US" i="1" dirty="0"/>
              <a:t>Absolute pathname </a:t>
            </a:r>
            <a:r>
              <a:rPr lang="en-US" dirty="0"/>
              <a:t>starts with ‘/’ and denotes path from root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/home/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>
                <a:latin typeface="+mn-lt"/>
                <a:cs typeface="Courier New"/>
              </a:rPr>
              <a:t>Relative pathname </a:t>
            </a:r>
            <a:r>
              <a:rPr lang="en-US" dirty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../home/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 New"/>
                <a:cs typeface="Courier New"/>
              </a:rPr>
              <a:t>droh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bryant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38437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38437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38437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38437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38437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45676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45676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52153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45676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45676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45676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45676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52153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52153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52153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60535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  <a:cs typeface="Courier New"/>
              </a:rPr>
              <a:t>cwd</a:t>
            </a:r>
            <a:r>
              <a:rPr lang="en-US" sz="1800" dirty="0">
                <a:latin typeface="+mn-lt"/>
                <a:cs typeface="Courier New"/>
              </a:rPr>
              <a:t>: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/>
                <a:cs typeface="Courier New"/>
              </a:rPr>
              <a:t>/home/</a:t>
            </a:r>
            <a:r>
              <a:rPr lang="en-US" sz="1800" dirty="0" err="1">
                <a:solidFill>
                  <a:schemeClr val="accent2"/>
                </a:solidFill>
                <a:latin typeface="Courier New"/>
                <a:cs typeface="Courier New"/>
              </a:rPr>
              <a:t>bryant</a:t>
            </a:r>
            <a:endParaRPr lang="en-US" sz="1800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929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17560</TotalTime>
  <Words>3735</Words>
  <Application>Microsoft Macintosh PowerPoint</Application>
  <PresentationFormat>On-screen Show (4:3)</PresentationFormat>
  <Paragraphs>773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System-Level I/O  CSCI 380: Operating Systems </vt:lpstr>
      <vt:lpstr>Today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Today</vt:lpstr>
      <vt:lpstr>File Metadata</vt:lpstr>
      <vt:lpstr>Example of Accessing 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Today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Today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For Further Information</vt:lpstr>
      <vt:lpstr>Extra Slides</vt:lpstr>
      <vt:lpstr>Fun with File Descriptors (1)</vt:lpstr>
      <vt:lpstr>Fun with File Descriptors (2)</vt:lpstr>
      <vt:lpstr>Fun with File Descriptors (3)</vt:lpstr>
      <vt:lpstr>Accessing Directories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Killian</cp:lastModifiedBy>
  <cp:revision>762</cp:revision>
  <cp:lastPrinted>2012-10-18T17:15:46Z</cp:lastPrinted>
  <dcterms:created xsi:type="dcterms:W3CDTF">2012-10-18T16:33:38Z</dcterms:created>
  <dcterms:modified xsi:type="dcterms:W3CDTF">2019-01-20T23:14:12Z</dcterms:modified>
</cp:coreProperties>
</file>