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66"/>
  </p:notesMasterIdLst>
  <p:sldIdLst>
    <p:sldId id="256" r:id="rId2"/>
    <p:sldId id="124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1244" r:id="rId23"/>
    <p:sldId id="1201" r:id="rId24"/>
    <p:sldId id="1173" r:id="rId25"/>
    <p:sldId id="1174" r:id="rId26"/>
    <p:sldId id="1175" r:id="rId27"/>
    <p:sldId id="1176" r:id="rId28"/>
    <p:sldId id="1177" r:id="rId29"/>
    <p:sldId id="1178" r:id="rId30"/>
    <p:sldId id="1202" r:id="rId31"/>
    <p:sldId id="1203" r:id="rId32"/>
    <p:sldId id="1204" r:id="rId33"/>
    <p:sldId id="1205" r:id="rId34"/>
    <p:sldId id="1206" r:id="rId35"/>
    <p:sldId id="1207" r:id="rId36"/>
    <p:sldId id="1208" r:id="rId37"/>
    <p:sldId id="1209" r:id="rId38"/>
    <p:sldId id="1210" r:id="rId39"/>
    <p:sldId id="1211" r:id="rId40"/>
    <p:sldId id="1179" r:id="rId41"/>
    <p:sldId id="1241" r:id="rId42"/>
    <p:sldId id="1181" r:id="rId43"/>
    <p:sldId id="1182" r:id="rId44"/>
    <p:sldId id="1183" r:id="rId45"/>
    <p:sldId id="1184" r:id="rId46"/>
    <p:sldId id="1185" r:id="rId47"/>
    <p:sldId id="1214" r:id="rId48"/>
    <p:sldId id="1216" r:id="rId49"/>
    <p:sldId id="1217" r:id="rId50"/>
    <p:sldId id="1242" r:id="rId51"/>
    <p:sldId id="1243" r:id="rId52"/>
    <p:sldId id="1246" r:id="rId53"/>
    <p:sldId id="1247" r:id="rId54"/>
    <p:sldId id="1248" r:id="rId55"/>
    <p:sldId id="1249" r:id="rId56"/>
    <p:sldId id="1250" r:id="rId57"/>
    <p:sldId id="1251" r:id="rId58"/>
    <p:sldId id="1252" r:id="rId59"/>
    <p:sldId id="1253" r:id="rId60"/>
    <p:sldId id="1254" r:id="rId61"/>
    <p:sldId id="1255" r:id="rId62"/>
    <p:sldId id="1256" r:id="rId63"/>
    <p:sldId id="1257" r:id="rId64"/>
    <p:sldId id="1258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2"/>
    <p:restoredTop sz="94665"/>
  </p:normalViewPr>
  <p:slideViewPr>
    <p:cSldViewPr snapToGrid="0" snapToObjects="1">
      <p:cViewPr varScale="1">
        <p:scale>
          <a:sx n="85" d="100"/>
          <a:sy n="85" d="100"/>
        </p:scale>
        <p:origin x="1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BD9111-0358-4CF9-8E3B-B50A318FFE39}" type="doc">
      <dgm:prSet loTypeId="urn:microsoft.com/office/officeart/2005/8/layout/list1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5963BA2-0503-4939-A614-09F3F3CB903A}">
      <dgm:prSet/>
      <dgm:spPr/>
      <dgm:t>
        <a:bodyPr/>
        <a:lstStyle/>
        <a:p>
          <a:r>
            <a:rPr lang="en-US"/>
            <a:t>Data Operations:</a:t>
          </a:r>
        </a:p>
      </dgm:t>
    </dgm:pt>
    <dgm:pt modelId="{E094E1BD-74BB-49E5-B537-B80ED2893B42}" type="parTrans" cxnId="{60ABD09A-7446-475C-AD65-E4818537B4D0}">
      <dgm:prSet/>
      <dgm:spPr/>
      <dgm:t>
        <a:bodyPr/>
        <a:lstStyle/>
        <a:p>
          <a:endParaRPr lang="en-US"/>
        </a:p>
      </dgm:t>
    </dgm:pt>
    <dgm:pt modelId="{5FA54B52-AE4A-4CD4-87D3-05C30DB4CB48}" type="sibTrans" cxnId="{60ABD09A-7446-475C-AD65-E4818537B4D0}">
      <dgm:prSet/>
      <dgm:spPr/>
      <dgm:t>
        <a:bodyPr/>
        <a:lstStyle/>
        <a:p>
          <a:endParaRPr lang="en-US"/>
        </a:p>
      </dgm:t>
    </dgm:pt>
    <dgm:pt modelId="{5FBF65FE-8CFB-48D6-9159-1109E779FDD1}">
      <dgm:prSet/>
      <dgm:spPr/>
      <dgm:t>
        <a:bodyPr/>
        <a:lstStyle/>
        <a:p>
          <a:r>
            <a:rPr lang="en-US"/>
            <a:t>create()    delete()</a:t>
          </a:r>
        </a:p>
      </dgm:t>
    </dgm:pt>
    <dgm:pt modelId="{C0E719C2-E4F9-4B6A-81D5-0F948636A2CF}" type="parTrans" cxnId="{C6D94232-247E-4024-BD34-F090EFF7686F}">
      <dgm:prSet/>
      <dgm:spPr/>
      <dgm:t>
        <a:bodyPr/>
        <a:lstStyle/>
        <a:p>
          <a:endParaRPr lang="en-US"/>
        </a:p>
      </dgm:t>
    </dgm:pt>
    <dgm:pt modelId="{DC7BB829-B1DF-4068-A711-90E928350B39}" type="sibTrans" cxnId="{C6D94232-247E-4024-BD34-F090EFF7686F}">
      <dgm:prSet/>
      <dgm:spPr/>
      <dgm:t>
        <a:bodyPr/>
        <a:lstStyle/>
        <a:p>
          <a:endParaRPr lang="en-US"/>
        </a:p>
      </dgm:t>
    </dgm:pt>
    <dgm:pt modelId="{082EC56F-6EB5-4586-B475-975FF63608EE}">
      <dgm:prSet/>
      <dgm:spPr/>
      <dgm:t>
        <a:bodyPr/>
        <a:lstStyle/>
        <a:p>
          <a:r>
            <a:rPr lang="en-US"/>
            <a:t>open()      close()</a:t>
          </a:r>
        </a:p>
      </dgm:t>
    </dgm:pt>
    <dgm:pt modelId="{12D2D98C-1A37-4DC7-96BD-387E6298BAD9}" type="parTrans" cxnId="{86C5E6A6-184A-42E9-8996-51295EEC9928}">
      <dgm:prSet/>
      <dgm:spPr/>
      <dgm:t>
        <a:bodyPr/>
        <a:lstStyle/>
        <a:p>
          <a:endParaRPr lang="en-US"/>
        </a:p>
      </dgm:t>
    </dgm:pt>
    <dgm:pt modelId="{47347B4D-1E55-4495-B1F2-BEC0C1805D42}" type="sibTrans" cxnId="{86C5E6A6-184A-42E9-8996-51295EEC9928}">
      <dgm:prSet/>
      <dgm:spPr/>
      <dgm:t>
        <a:bodyPr/>
        <a:lstStyle/>
        <a:p>
          <a:endParaRPr lang="en-US"/>
        </a:p>
      </dgm:t>
    </dgm:pt>
    <dgm:pt modelId="{E6A4E5F7-35FA-4A3F-8A5B-CC2496B8F781}">
      <dgm:prSet/>
      <dgm:spPr/>
      <dgm:t>
        <a:bodyPr/>
        <a:lstStyle/>
        <a:p>
          <a:r>
            <a:rPr lang="en-US"/>
            <a:t>read()      write()</a:t>
          </a:r>
        </a:p>
      </dgm:t>
    </dgm:pt>
    <dgm:pt modelId="{C74256E2-29F4-45C8-9F56-1213D20D53B7}" type="parTrans" cxnId="{DA993BCC-D43C-4083-B452-1433E4B057C1}">
      <dgm:prSet/>
      <dgm:spPr/>
      <dgm:t>
        <a:bodyPr/>
        <a:lstStyle/>
        <a:p>
          <a:endParaRPr lang="en-US"/>
        </a:p>
      </dgm:t>
    </dgm:pt>
    <dgm:pt modelId="{B7A64FA4-F45E-4B86-91C8-59E600359280}" type="sibTrans" cxnId="{DA993BCC-D43C-4083-B452-1433E4B057C1}">
      <dgm:prSet/>
      <dgm:spPr/>
      <dgm:t>
        <a:bodyPr/>
        <a:lstStyle/>
        <a:p>
          <a:endParaRPr lang="en-US"/>
        </a:p>
      </dgm:t>
    </dgm:pt>
    <dgm:pt modelId="{EA22F62A-434F-4C01-860F-A983FB6CB39C}">
      <dgm:prSet/>
      <dgm:spPr/>
      <dgm:t>
        <a:bodyPr/>
        <a:lstStyle/>
        <a:p>
          <a:r>
            <a:rPr lang="en-US"/>
            <a:t>seek()</a:t>
          </a:r>
        </a:p>
      </dgm:t>
    </dgm:pt>
    <dgm:pt modelId="{BA192AE9-146E-45B4-A0DA-422AEC9B9E6F}" type="parTrans" cxnId="{AFAD2AD9-FB6D-4F7F-A850-A67AA5970193}">
      <dgm:prSet/>
      <dgm:spPr/>
      <dgm:t>
        <a:bodyPr/>
        <a:lstStyle/>
        <a:p>
          <a:endParaRPr lang="en-US"/>
        </a:p>
      </dgm:t>
    </dgm:pt>
    <dgm:pt modelId="{AD26C48A-4C50-4036-9811-8D5AD813332C}" type="sibTrans" cxnId="{AFAD2AD9-FB6D-4F7F-A850-A67AA5970193}">
      <dgm:prSet/>
      <dgm:spPr/>
      <dgm:t>
        <a:bodyPr/>
        <a:lstStyle/>
        <a:p>
          <a:endParaRPr lang="en-US"/>
        </a:p>
      </dgm:t>
    </dgm:pt>
    <dgm:pt modelId="{EB69C65C-87BC-4E94-A123-6232951D42BD}">
      <dgm:prSet/>
      <dgm:spPr/>
      <dgm:t>
        <a:bodyPr/>
        <a:lstStyle/>
        <a:p>
          <a:r>
            <a:rPr lang="en-US"/>
            <a:t>Naming Operations:</a:t>
          </a:r>
        </a:p>
      </dgm:t>
    </dgm:pt>
    <dgm:pt modelId="{F2850FB4-05CC-4AF5-84C4-F2BFE52F3593}" type="parTrans" cxnId="{FA2143F1-3049-4362-BE86-C19D2DA4D7B6}">
      <dgm:prSet/>
      <dgm:spPr/>
      <dgm:t>
        <a:bodyPr/>
        <a:lstStyle/>
        <a:p>
          <a:endParaRPr lang="en-US"/>
        </a:p>
      </dgm:t>
    </dgm:pt>
    <dgm:pt modelId="{E5F88432-756F-4AC3-82F5-3DC0A8B27C7F}" type="sibTrans" cxnId="{FA2143F1-3049-4362-BE86-C19D2DA4D7B6}">
      <dgm:prSet/>
      <dgm:spPr/>
      <dgm:t>
        <a:bodyPr/>
        <a:lstStyle/>
        <a:p>
          <a:endParaRPr lang="en-US"/>
        </a:p>
      </dgm:t>
    </dgm:pt>
    <dgm:pt modelId="{CFEAA94C-770B-4852-A6D4-63B0F3DE4309}">
      <dgm:prSet/>
      <dgm:spPr/>
      <dgm:t>
        <a:bodyPr/>
        <a:lstStyle/>
        <a:p>
          <a:r>
            <a:rPr lang="en-US"/>
            <a:t>hardLink()        softLink()</a:t>
          </a:r>
        </a:p>
      </dgm:t>
    </dgm:pt>
    <dgm:pt modelId="{1030A481-E563-4242-BA58-21582528A58F}" type="parTrans" cxnId="{11DC524E-FE42-41DF-ACD6-DBF5C94E615E}">
      <dgm:prSet/>
      <dgm:spPr/>
      <dgm:t>
        <a:bodyPr/>
        <a:lstStyle/>
        <a:p>
          <a:endParaRPr lang="en-US"/>
        </a:p>
      </dgm:t>
    </dgm:pt>
    <dgm:pt modelId="{46578DF3-092D-432E-A1F5-68D911BCD1D3}" type="sibTrans" cxnId="{11DC524E-FE42-41DF-ACD6-DBF5C94E615E}">
      <dgm:prSet/>
      <dgm:spPr/>
      <dgm:t>
        <a:bodyPr/>
        <a:lstStyle/>
        <a:p>
          <a:endParaRPr lang="en-US"/>
        </a:p>
      </dgm:t>
    </dgm:pt>
    <dgm:pt modelId="{AEACBF01-4D1D-4CEA-B9B8-3490D888B1C0}">
      <dgm:prSet/>
      <dgm:spPr/>
      <dgm:t>
        <a:bodyPr/>
        <a:lstStyle/>
        <a:p>
          <a:r>
            <a:rPr lang="en-US"/>
            <a:t>setAttribute()    getAttribute()</a:t>
          </a:r>
        </a:p>
      </dgm:t>
    </dgm:pt>
    <dgm:pt modelId="{F203FD8C-6985-4157-9C21-8B02B398FBF5}" type="parTrans" cxnId="{93E10065-7170-4161-9900-1FB5F6E678BF}">
      <dgm:prSet/>
      <dgm:spPr/>
      <dgm:t>
        <a:bodyPr/>
        <a:lstStyle/>
        <a:p>
          <a:endParaRPr lang="en-US"/>
        </a:p>
      </dgm:t>
    </dgm:pt>
    <dgm:pt modelId="{76C7AD05-C9CB-45DB-A5F1-088C71879FE1}" type="sibTrans" cxnId="{93E10065-7170-4161-9900-1FB5F6E678BF}">
      <dgm:prSet/>
      <dgm:spPr/>
      <dgm:t>
        <a:bodyPr/>
        <a:lstStyle/>
        <a:p>
          <a:endParaRPr lang="en-US"/>
        </a:p>
      </dgm:t>
    </dgm:pt>
    <dgm:pt modelId="{11489008-C2A5-4D05-959F-D6F84AE151E4}">
      <dgm:prSet/>
      <dgm:spPr/>
      <dgm:t>
        <a:bodyPr/>
        <a:lstStyle/>
        <a:p>
          <a:r>
            <a:rPr lang="en-US"/>
            <a:t>rename()</a:t>
          </a:r>
        </a:p>
      </dgm:t>
    </dgm:pt>
    <dgm:pt modelId="{4CFD3522-21B6-4F7F-A82B-7DE69BA823FE}" type="parTrans" cxnId="{1EA6EC44-FE50-4B91-BF29-691D6EE34D35}">
      <dgm:prSet/>
      <dgm:spPr/>
      <dgm:t>
        <a:bodyPr/>
        <a:lstStyle/>
        <a:p>
          <a:endParaRPr lang="en-US"/>
        </a:p>
      </dgm:t>
    </dgm:pt>
    <dgm:pt modelId="{DF251337-F7E0-43F0-AF33-136005A8FD87}" type="sibTrans" cxnId="{1EA6EC44-FE50-4B91-BF29-691D6EE34D35}">
      <dgm:prSet/>
      <dgm:spPr/>
      <dgm:t>
        <a:bodyPr/>
        <a:lstStyle/>
        <a:p>
          <a:endParaRPr lang="en-US"/>
        </a:p>
      </dgm:t>
    </dgm:pt>
    <dgm:pt modelId="{93EE7C64-D42F-2846-B8DE-F4048F0EFB2A}" type="pres">
      <dgm:prSet presAssocID="{28BD9111-0358-4CF9-8E3B-B50A318FFE39}" presName="linear" presStyleCnt="0">
        <dgm:presLayoutVars>
          <dgm:dir/>
          <dgm:animLvl val="lvl"/>
          <dgm:resizeHandles val="exact"/>
        </dgm:presLayoutVars>
      </dgm:prSet>
      <dgm:spPr/>
    </dgm:pt>
    <dgm:pt modelId="{F7C13CAC-0CF5-BF43-A51E-3405182FA664}" type="pres">
      <dgm:prSet presAssocID="{75963BA2-0503-4939-A614-09F3F3CB903A}" presName="parentLin" presStyleCnt="0"/>
      <dgm:spPr/>
    </dgm:pt>
    <dgm:pt modelId="{38AE460E-58A5-BE4A-8DEE-D394915BCA15}" type="pres">
      <dgm:prSet presAssocID="{75963BA2-0503-4939-A614-09F3F3CB903A}" presName="parentLeftMargin" presStyleLbl="node1" presStyleIdx="0" presStyleCnt="2"/>
      <dgm:spPr/>
    </dgm:pt>
    <dgm:pt modelId="{58CF8CB9-B6EE-C14C-9DCA-737814B8FE97}" type="pres">
      <dgm:prSet presAssocID="{75963BA2-0503-4939-A614-09F3F3CB903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4B476B6-30F7-CE40-99D6-A655FCCF21DA}" type="pres">
      <dgm:prSet presAssocID="{75963BA2-0503-4939-A614-09F3F3CB903A}" presName="negativeSpace" presStyleCnt="0"/>
      <dgm:spPr/>
    </dgm:pt>
    <dgm:pt modelId="{AEDD43CC-A82F-A642-8CF2-34762FBF8C40}" type="pres">
      <dgm:prSet presAssocID="{75963BA2-0503-4939-A614-09F3F3CB903A}" presName="childText" presStyleLbl="conFgAcc1" presStyleIdx="0" presStyleCnt="2">
        <dgm:presLayoutVars>
          <dgm:bulletEnabled val="1"/>
        </dgm:presLayoutVars>
      </dgm:prSet>
      <dgm:spPr/>
    </dgm:pt>
    <dgm:pt modelId="{BA59EC34-6573-9E40-80BB-F445F0360D67}" type="pres">
      <dgm:prSet presAssocID="{5FA54B52-AE4A-4CD4-87D3-05C30DB4CB48}" presName="spaceBetweenRectangles" presStyleCnt="0"/>
      <dgm:spPr/>
    </dgm:pt>
    <dgm:pt modelId="{D3795781-AB4D-8649-9638-51958D30A6A3}" type="pres">
      <dgm:prSet presAssocID="{EB69C65C-87BC-4E94-A123-6232951D42BD}" presName="parentLin" presStyleCnt="0"/>
      <dgm:spPr/>
    </dgm:pt>
    <dgm:pt modelId="{2E76CC43-AFAE-C043-B412-E94D9F470DEF}" type="pres">
      <dgm:prSet presAssocID="{EB69C65C-87BC-4E94-A123-6232951D42BD}" presName="parentLeftMargin" presStyleLbl="node1" presStyleIdx="0" presStyleCnt="2"/>
      <dgm:spPr/>
    </dgm:pt>
    <dgm:pt modelId="{4398124B-B283-8E4E-9519-09F060FDB18B}" type="pres">
      <dgm:prSet presAssocID="{EB69C65C-87BC-4E94-A123-6232951D42B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5B51C05-3B5F-024F-AA49-D3E05AF6DE7B}" type="pres">
      <dgm:prSet presAssocID="{EB69C65C-87BC-4E94-A123-6232951D42BD}" presName="negativeSpace" presStyleCnt="0"/>
      <dgm:spPr/>
    </dgm:pt>
    <dgm:pt modelId="{22990CCD-1BDD-244B-B9E1-D7E05980A8D1}" type="pres">
      <dgm:prSet presAssocID="{EB69C65C-87BC-4E94-A123-6232951D42B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7AFA913-B5C7-A547-8CA3-F83FB9BED5E5}" type="presOf" srcId="{CFEAA94C-770B-4852-A6D4-63B0F3DE4309}" destId="{22990CCD-1BDD-244B-B9E1-D7E05980A8D1}" srcOrd="0" destOrd="0" presId="urn:microsoft.com/office/officeart/2005/8/layout/list1"/>
    <dgm:cxn modelId="{C6D94232-247E-4024-BD34-F090EFF7686F}" srcId="{75963BA2-0503-4939-A614-09F3F3CB903A}" destId="{5FBF65FE-8CFB-48D6-9159-1109E779FDD1}" srcOrd="0" destOrd="0" parTransId="{C0E719C2-E4F9-4B6A-81D5-0F948636A2CF}" sibTransId="{DC7BB829-B1DF-4068-A711-90E928350B39}"/>
    <dgm:cxn modelId="{1EA6EC44-FE50-4B91-BF29-691D6EE34D35}" srcId="{EB69C65C-87BC-4E94-A123-6232951D42BD}" destId="{11489008-C2A5-4D05-959F-D6F84AE151E4}" srcOrd="2" destOrd="0" parTransId="{4CFD3522-21B6-4F7F-A82B-7DE69BA823FE}" sibTransId="{DF251337-F7E0-43F0-AF33-136005A8FD87}"/>
    <dgm:cxn modelId="{A6ECEC45-54EF-0945-9B0D-62959EA1FC80}" type="presOf" srcId="{11489008-C2A5-4D05-959F-D6F84AE151E4}" destId="{22990CCD-1BDD-244B-B9E1-D7E05980A8D1}" srcOrd="0" destOrd="2" presId="urn:microsoft.com/office/officeart/2005/8/layout/list1"/>
    <dgm:cxn modelId="{11DC524E-FE42-41DF-ACD6-DBF5C94E615E}" srcId="{EB69C65C-87BC-4E94-A123-6232951D42BD}" destId="{CFEAA94C-770B-4852-A6D4-63B0F3DE4309}" srcOrd="0" destOrd="0" parTransId="{1030A481-E563-4242-BA58-21582528A58F}" sibTransId="{46578DF3-092D-432E-A1F5-68D911BCD1D3}"/>
    <dgm:cxn modelId="{80A4F05A-FB6A-E94D-90B4-11920DCF7E61}" type="presOf" srcId="{5FBF65FE-8CFB-48D6-9159-1109E779FDD1}" destId="{AEDD43CC-A82F-A642-8CF2-34762FBF8C40}" srcOrd="0" destOrd="0" presId="urn:microsoft.com/office/officeart/2005/8/layout/list1"/>
    <dgm:cxn modelId="{93E10065-7170-4161-9900-1FB5F6E678BF}" srcId="{EB69C65C-87BC-4E94-A123-6232951D42BD}" destId="{AEACBF01-4D1D-4CEA-B9B8-3490D888B1C0}" srcOrd="1" destOrd="0" parTransId="{F203FD8C-6985-4157-9C21-8B02B398FBF5}" sibTransId="{76C7AD05-C9CB-45DB-A5F1-088C71879FE1}"/>
    <dgm:cxn modelId="{4BB5078C-1170-0946-9D15-25A1F8629FEB}" type="presOf" srcId="{EA22F62A-434F-4C01-860F-A983FB6CB39C}" destId="{AEDD43CC-A82F-A642-8CF2-34762FBF8C40}" srcOrd="0" destOrd="3" presId="urn:microsoft.com/office/officeart/2005/8/layout/list1"/>
    <dgm:cxn modelId="{60ABD09A-7446-475C-AD65-E4818537B4D0}" srcId="{28BD9111-0358-4CF9-8E3B-B50A318FFE39}" destId="{75963BA2-0503-4939-A614-09F3F3CB903A}" srcOrd="0" destOrd="0" parTransId="{E094E1BD-74BB-49E5-B537-B80ED2893B42}" sibTransId="{5FA54B52-AE4A-4CD4-87D3-05C30DB4CB48}"/>
    <dgm:cxn modelId="{0F87F5A4-026F-8F47-92B6-586A5126A418}" type="presOf" srcId="{28BD9111-0358-4CF9-8E3B-B50A318FFE39}" destId="{93EE7C64-D42F-2846-B8DE-F4048F0EFB2A}" srcOrd="0" destOrd="0" presId="urn:microsoft.com/office/officeart/2005/8/layout/list1"/>
    <dgm:cxn modelId="{BE4021A5-FBC0-9C43-A232-71E6A8163C2F}" type="presOf" srcId="{EB69C65C-87BC-4E94-A123-6232951D42BD}" destId="{2E76CC43-AFAE-C043-B412-E94D9F470DEF}" srcOrd="0" destOrd="0" presId="urn:microsoft.com/office/officeart/2005/8/layout/list1"/>
    <dgm:cxn modelId="{86C5E6A6-184A-42E9-8996-51295EEC9928}" srcId="{75963BA2-0503-4939-A614-09F3F3CB903A}" destId="{082EC56F-6EB5-4586-B475-975FF63608EE}" srcOrd="1" destOrd="0" parTransId="{12D2D98C-1A37-4DC7-96BD-387E6298BAD9}" sibTransId="{47347B4D-1E55-4495-B1F2-BEC0C1805D42}"/>
    <dgm:cxn modelId="{B39C10A9-25B1-2441-954E-39F49414CE29}" type="presOf" srcId="{EB69C65C-87BC-4E94-A123-6232951D42BD}" destId="{4398124B-B283-8E4E-9519-09F060FDB18B}" srcOrd="1" destOrd="0" presId="urn:microsoft.com/office/officeart/2005/8/layout/list1"/>
    <dgm:cxn modelId="{87862DB0-CB7D-5F4B-91D1-F5C267ED5EA7}" type="presOf" srcId="{082EC56F-6EB5-4586-B475-975FF63608EE}" destId="{AEDD43CC-A82F-A642-8CF2-34762FBF8C40}" srcOrd="0" destOrd="1" presId="urn:microsoft.com/office/officeart/2005/8/layout/list1"/>
    <dgm:cxn modelId="{DA993BCC-D43C-4083-B452-1433E4B057C1}" srcId="{75963BA2-0503-4939-A614-09F3F3CB903A}" destId="{E6A4E5F7-35FA-4A3F-8A5B-CC2496B8F781}" srcOrd="2" destOrd="0" parTransId="{C74256E2-29F4-45C8-9F56-1213D20D53B7}" sibTransId="{B7A64FA4-F45E-4B86-91C8-59E600359280}"/>
    <dgm:cxn modelId="{3D75E8CF-2074-8B42-930B-28FBE611FB12}" type="presOf" srcId="{75963BA2-0503-4939-A614-09F3F3CB903A}" destId="{38AE460E-58A5-BE4A-8DEE-D394915BCA15}" srcOrd="0" destOrd="0" presId="urn:microsoft.com/office/officeart/2005/8/layout/list1"/>
    <dgm:cxn modelId="{AFAD2AD9-FB6D-4F7F-A850-A67AA5970193}" srcId="{75963BA2-0503-4939-A614-09F3F3CB903A}" destId="{EA22F62A-434F-4C01-860F-A983FB6CB39C}" srcOrd="3" destOrd="0" parTransId="{BA192AE9-146E-45B4-A0DA-422AEC9B9E6F}" sibTransId="{AD26C48A-4C50-4036-9811-8D5AD813332C}"/>
    <dgm:cxn modelId="{71971BE7-9C31-4B43-B9BB-7698BB64770F}" type="presOf" srcId="{AEACBF01-4D1D-4CEA-B9B8-3490D888B1C0}" destId="{22990CCD-1BDD-244B-B9E1-D7E05980A8D1}" srcOrd="0" destOrd="1" presId="urn:microsoft.com/office/officeart/2005/8/layout/list1"/>
    <dgm:cxn modelId="{FB33D5E7-1ECF-6246-ADE4-22A0AB9313F2}" type="presOf" srcId="{E6A4E5F7-35FA-4A3F-8A5B-CC2496B8F781}" destId="{AEDD43CC-A82F-A642-8CF2-34762FBF8C40}" srcOrd="0" destOrd="2" presId="urn:microsoft.com/office/officeart/2005/8/layout/list1"/>
    <dgm:cxn modelId="{FA2143F1-3049-4362-BE86-C19D2DA4D7B6}" srcId="{28BD9111-0358-4CF9-8E3B-B50A318FFE39}" destId="{EB69C65C-87BC-4E94-A123-6232951D42BD}" srcOrd="1" destOrd="0" parTransId="{F2850FB4-05CC-4AF5-84C4-F2BFE52F3593}" sibTransId="{E5F88432-756F-4AC3-82F5-3DC0A8B27C7F}"/>
    <dgm:cxn modelId="{240150F8-8F1C-B647-AA7C-53000BA717DA}" type="presOf" srcId="{75963BA2-0503-4939-A614-09F3F3CB903A}" destId="{58CF8CB9-B6EE-C14C-9DCA-737814B8FE97}" srcOrd="1" destOrd="0" presId="urn:microsoft.com/office/officeart/2005/8/layout/list1"/>
    <dgm:cxn modelId="{1B3C90DE-0BF6-8E40-A919-5AF4AEF2EF97}" type="presParOf" srcId="{93EE7C64-D42F-2846-B8DE-F4048F0EFB2A}" destId="{F7C13CAC-0CF5-BF43-A51E-3405182FA664}" srcOrd="0" destOrd="0" presId="urn:microsoft.com/office/officeart/2005/8/layout/list1"/>
    <dgm:cxn modelId="{169F4236-4CE8-3749-8415-4E272563DF94}" type="presParOf" srcId="{F7C13CAC-0CF5-BF43-A51E-3405182FA664}" destId="{38AE460E-58A5-BE4A-8DEE-D394915BCA15}" srcOrd="0" destOrd="0" presId="urn:microsoft.com/office/officeart/2005/8/layout/list1"/>
    <dgm:cxn modelId="{2A04C823-88A2-DE41-9183-B48472EC004D}" type="presParOf" srcId="{F7C13CAC-0CF5-BF43-A51E-3405182FA664}" destId="{58CF8CB9-B6EE-C14C-9DCA-737814B8FE97}" srcOrd="1" destOrd="0" presId="urn:microsoft.com/office/officeart/2005/8/layout/list1"/>
    <dgm:cxn modelId="{855B11FF-C1F2-C544-B447-F069D6E51820}" type="presParOf" srcId="{93EE7C64-D42F-2846-B8DE-F4048F0EFB2A}" destId="{E4B476B6-30F7-CE40-99D6-A655FCCF21DA}" srcOrd="1" destOrd="0" presId="urn:microsoft.com/office/officeart/2005/8/layout/list1"/>
    <dgm:cxn modelId="{E805BC76-FE34-BF44-8FBD-B72E71E423E0}" type="presParOf" srcId="{93EE7C64-D42F-2846-B8DE-F4048F0EFB2A}" destId="{AEDD43CC-A82F-A642-8CF2-34762FBF8C40}" srcOrd="2" destOrd="0" presId="urn:microsoft.com/office/officeart/2005/8/layout/list1"/>
    <dgm:cxn modelId="{807538EE-1A81-D940-A150-C5E5FB406817}" type="presParOf" srcId="{93EE7C64-D42F-2846-B8DE-F4048F0EFB2A}" destId="{BA59EC34-6573-9E40-80BB-F445F0360D67}" srcOrd="3" destOrd="0" presId="urn:microsoft.com/office/officeart/2005/8/layout/list1"/>
    <dgm:cxn modelId="{9F7B904E-63EA-ED4E-8EA4-FD219AA97D6C}" type="presParOf" srcId="{93EE7C64-D42F-2846-B8DE-F4048F0EFB2A}" destId="{D3795781-AB4D-8649-9638-51958D30A6A3}" srcOrd="4" destOrd="0" presId="urn:microsoft.com/office/officeart/2005/8/layout/list1"/>
    <dgm:cxn modelId="{20B92290-D5A9-7D47-B579-233FBAB035F6}" type="presParOf" srcId="{D3795781-AB4D-8649-9638-51958D30A6A3}" destId="{2E76CC43-AFAE-C043-B412-E94D9F470DEF}" srcOrd="0" destOrd="0" presId="urn:microsoft.com/office/officeart/2005/8/layout/list1"/>
    <dgm:cxn modelId="{EF8AED55-23D1-9A4B-AB8C-2FF97807C15A}" type="presParOf" srcId="{D3795781-AB4D-8649-9638-51958D30A6A3}" destId="{4398124B-B283-8E4E-9519-09F060FDB18B}" srcOrd="1" destOrd="0" presId="urn:microsoft.com/office/officeart/2005/8/layout/list1"/>
    <dgm:cxn modelId="{20EDFE95-0A15-F245-B528-65A4FF39B8BD}" type="presParOf" srcId="{93EE7C64-D42F-2846-B8DE-F4048F0EFB2A}" destId="{C5B51C05-3B5F-024F-AA49-D3E05AF6DE7B}" srcOrd="5" destOrd="0" presId="urn:microsoft.com/office/officeart/2005/8/layout/list1"/>
    <dgm:cxn modelId="{5D216441-29B2-8846-AEE6-590A0C83D486}" type="presParOf" srcId="{93EE7C64-D42F-2846-B8DE-F4048F0EFB2A}" destId="{22990CCD-1BDD-244B-B9E1-D7E05980A8D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D0EDBC-E4E1-4249-969E-65FF2ED9360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C41475-3294-41FF-B363-8C8F9FBD6359}">
      <dgm:prSet/>
      <dgm:spPr/>
      <dgm:t>
        <a:bodyPr/>
        <a:lstStyle/>
        <a:p>
          <a:r>
            <a:rPr lang="en-US"/>
            <a:t>Programmer’s View:</a:t>
          </a:r>
        </a:p>
      </dgm:t>
    </dgm:pt>
    <dgm:pt modelId="{357D23B0-3A95-47B8-85D9-C6A4F4F2BB61}" type="parTrans" cxnId="{A4EE0999-F643-4CC0-999D-600045BA091B}">
      <dgm:prSet/>
      <dgm:spPr/>
      <dgm:t>
        <a:bodyPr/>
        <a:lstStyle/>
        <a:p>
          <a:endParaRPr lang="en-US"/>
        </a:p>
      </dgm:t>
    </dgm:pt>
    <dgm:pt modelId="{1C24D075-9160-43F9-97E9-370D7B77FF81}" type="sibTrans" cxnId="{A4EE0999-F643-4CC0-999D-600045BA091B}">
      <dgm:prSet/>
      <dgm:spPr/>
      <dgm:t>
        <a:bodyPr/>
        <a:lstStyle/>
        <a:p>
          <a:endParaRPr lang="en-US"/>
        </a:p>
      </dgm:t>
    </dgm:pt>
    <dgm:pt modelId="{F208013C-236A-4E2C-824A-EAF61994E2E6}">
      <dgm:prSet/>
      <dgm:spPr/>
      <dgm:t>
        <a:bodyPr/>
        <a:lstStyle/>
        <a:p>
          <a:r>
            <a:rPr lang="en-US" i="1"/>
            <a:t>Sequential: </a:t>
          </a:r>
          <a:r>
            <a:rPr lang="en-US"/>
            <a:t>data processed in order</a:t>
          </a:r>
        </a:p>
      </dgm:t>
    </dgm:pt>
    <dgm:pt modelId="{A6F42402-5E87-4ED3-8A20-5C8447BE256A}" type="parTrans" cxnId="{8498740F-1ED5-4CDC-8529-28F322549582}">
      <dgm:prSet/>
      <dgm:spPr/>
      <dgm:t>
        <a:bodyPr/>
        <a:lstStyle/>
        <a:p>
          <a:endParaRPr lang="en-US"/>
        </a:p>
      </dgm:t>
    </dgm:pt>
    <dgm:pt modelId="{6B8FD6AE-1424-41AE-B229-70C04D482B66}" type="sibTrans" cxnId="{8498740F-1ED5-4CDC-8529-28F322549582}">
      <dgm:prSet/>
      <dgm:spPr/>
      <dgm:t>
        <a:bodyPr/>
        <a:lstStyle/>
        <a:p>
          <a:endParaRPr lang="en-US"/>
        </a:p>
      </dgm:t>
    </dgm:pt>
    <dgm:pt modelId="{F72FF3B5-295E-4442-ABB7-289F8F902259}">
      <dgm:prSet/>
      <dgm:spPr/>
      <dgm:t>
        <a:bodyPr/>
        <a:lstStyle/>
        <a:p>
          <a:r>
            <a:rPr lang="en-US"/>
            <a:t>Most programs use this method</a:t>
          </a:r>
        </a:p>
      </dgm:t>
    </dgm:pt>
    <dgm:pt modelId="{0937BF56-C6A8-4023-A198-C2B6F202AEE9}" type="parTrans" cxnId="{3623DD34-C318-4291-A0DA-E328B9FFF92F}">
      <dgm:prSet/>
      <dgm:spPr/>
      <dgm:t>
        <a:bodyPr/>
        <a:lstStyle/>
        <a:p>
          <a:endParaRPr lang="en-US"/>
        </a:p>
      </dgm:t>
    </dgm:pt>
    <dgm:pt modelId="{42C62026-CCED-4024-A98D-A660BFF42EC2}" type="sibTrans" cxnId="{3623DD34-C318-4291-A0DA-E328B9FFF92F}">
      <dgm:prSet/>
      <dgm:spPr/>
      <dgm:t>
        <a:bodyPr/>
        <a:lstStyle/>
        <a:p>
          <a:endParaRPr lang="en-US"/>
        </a:p>
      </dgm:t>
    </dgm:pt>
    <dgm:pt modelId="{B6A75B1C-9EE9-4163-9963-04E6F0B812BF}">
      <dgm:prSet/>
      <dgm:spPr/>
      <dgm:t>
        <a:bodyPr/>
        <a:lstStyle/>
        <a:p>
          <a:r>
            <a:rPr lang="en-US"/>
            <a:t>Ex: compiler reading a source file</a:t>
          </a:r>
        </a:p>
      </dgm:t>
    </dgm:pt>
    <dgm:pt modelId="{2CF2CE85-A973-418C-A7CA-74532DD5A969}" type="parTrans" cxnId="{17BE48C3-C598-40CB-905F-3942500E2B17}">
      <dgm:prSet/>
      <dgm:spPr/>
      <dgm:t>
        <a:bodyPr/>
        <a:lstStyle/>
        <a:p>
          <a:endParaRPr lang="en-US"/>
        </a:p>
      </dgm:t>
    </dgm:pt>
    <dgm:pt modelId="{BF3E4260-FFF5-479E-980A-C5BEA3564352}" type="sibTrans" cxnId="{17BE48C3-C598-40CB-905F-3942500E2B17}">
      <dgm:prSet/>
      <dgm:spPr/>
      <dgm:t>
        <a:bodyPr/>
        <a:lstStyle/>
        <a:p>
          <a:endParaRPr lang="en-US"/>
        </a:p>
      </dgm:t>
    </dgm:pt>
    <dgm:pt modelId="{FD286B11-CFD6-4CF0-86CB-577400B4D4FF}">
      <dgm:prSet/>
      <dgm:spPr/>
      <dgm:t>
        <a:bodyPr/>
        <a:lstStyle/>
        <a:p>
          <a:r>
            <a:rPr lang="en-US" i="1"/>
            <a:t>Direct: </a:t>
          </a:r>
          <a:r>
            <a:rPr lang="en-US"/>
            <a:t>address a block based on a key value</a:t>
          </a:r>
        </a:p>
      </dgm:t>
    </dgm:pt>
    <dgm:pt modelId="{1F279F92-E934-40E6-9A6F-3DE776726589}" type="parTrans" cxnId="{1A0A8CFB-B3C1-4322-9034-375FF18E0E32}">
      <dgm:prSet/>
      <dgm:spPr/>
      <dgm:t>
        <a:bodyPr/>
        <a:lstStyle/>
        <a:p>
          <a:endParaRPr lang="en-US"/>
        </a:p>
      </dgm:t>
    </dgm:pt>
    <dgm:pt modelId="{9343892B-D062-4A88-BE24-11CCAC16DC9F}" type="sibTrans" cxnId="{1A0A8CFB-B3C1-4322-9034-375FF18E0E32}">
      <dgm:prSet/>
      <dgm:spPr/>
      <dgm:t>
        <a:bodyPr/>
        <a:lstStyle/>
        <a:p>
          <a:endParaRPr lang="en-US"/>
        </a:p>
      </dgm:t>
    </dgm:pt>
    <dgm:pt modelId="{C114E664-CA79-444B-BFFE-CC156D7A4176}">
      <dgm:prSet/>
      <dgm:spPr/>
      <dgm:t>
        <a:bodyPr/>
        <a:lstStyle/>
        <a:p>
          <a:r>
            <a:rPr lang="en-US"/>
            <a:t>Databases often do this</a:t>
          </a:r>
        </a:p>
      </dgm:t>
    </dgm:pt>
    <dgm:pt modelId="{CCB938D1-6B34-406A-B96D-D382E5278C0C}" type="parTrans" cxnId="{26DFE4F1-CA97-4C43-ADB3-DAF31AEFDC70}">
      <dgm:prSet/>
      <dgm:spPr/>
      <dgm:t>
        <a:bodyPr/>
        <a:lstStyle/>
        <a:p>
          <a:endParaRPr lang="en-US"/>
        </a:p>
      </dgm:t>
    </dgm:pt>
    <dgm:pt modelId="{EB986FC7-DA96-4459-81BC-34636D6C9492}" type="sibTrans" cxnId="{26DFE4F1-CA97-4C43-ADB3-DAF31AEFDC70}">
      <dgm:prSet/>
      <dgm:spPr/>
      <dgm:t>
        <a:bodyPr/>
        <a:lstStyle/>
        <a:p>
          <a:endParaRPr lang="en-US"/>
        </a:p>
      </dgm:t>
    </dgm:pt>
    <dgm:pt modelId="{FCC5AF13-3059-400E-9CC6-09189029E9D0}">
      <dgm:prSet/>
      <dgm:spPr/>
      <dgm:t>
        <a:bodyPr/>
        <a:lstStyle/>
        <a:p>
          <a:r>
            <a:rPr lang="en-US"/>
            <a:t>Ex: hash table, dictionary</a:t>
          </a:r>
        </a:p>
      </dgm:t>
    </dgm:pt>
    <dgm:pt modelId="{EAC7324D-B0DE-4D2D-B6AF-4CDF2500334A}" type="parTrans" cxnId="{A22E7AD8-D842-4D13-8222-86761ABF643E}">
      <dgm:prSet/>
      <dgm:spPr/>
      <dgm:t>
        <a:bodyPr/>
        <a:lstStyle/>
        <a:p>
          <a:endParaRPr lang="en-US"/>
        </a:p>
      </dgm:t>
    </dgm:pt>
    <dgm:pt modelId="{C86AE1D2-B963-4875-B095-EB7608FF1CD1}" type="sibTrans" cxnId="{A22E7AD8-D842-4D13-8222-86761ABF643E}">
      <dgm:prSet/>
      <dgm:spPr/>
      <dgm:t>
        <a:bodyPr/>
        <a:lstStyle/>
        <a:p>
          <a:endParaRPr lang="en-US"/>
        </a:p>
      </dgm:t>
    </dgm:pt>
    <dgm:pt modelId="{27CF8C67-5192-4EB9-9595-8E02AC7A6A00}">
      <dgm:prSet/>
      <dgm:spPr/>
      <dgm:t>
        <a:bodyPr/>
        <a:lstStyle/>
        <a:p>
          <a:r>
            <a:rPr lang="en-US"/>
            <a:t>Operating System’s View:</a:t>
          </a:r>
        </a:p>
      </dgm:t>
    </dgm:pt>
    <dgm:pt modelId="{A057F35B-70C4-4BB3-96EA-EB6D6EE017AA}" type="parTrans" cxnId="{8DC1842E-C9FC-4C62-9790-4912184C99E3}">
      <dgm:prSet/>
      <dgm:spPr/>
      <dgm:t>
        <a:bodyPr/>
        <a:lstStyle/>
        <a:p>
          <a:endParaRPr lang="en-US"/>
        </a:p>
      </dgm:t>
    </dgm:pt>
    <dgm:pt modelId="{3DB277BF-23FB-49B7-A89E-5C6A00A7859E}" type="sibTrans" cxnId="{8DC1842E-C9FC-4C62-9790-4912184C99E3}">
      <dgm:prSet/>
      <dgm:spPr/>
      <dgm:t>
        <a:bodyPr/>
        <a:lstStyle/>
        <a:p>
          <a:endParaRPr lang="en-US"/>
        </a:p>
      </dgm:t>
    </dgm:pt>
    <dgm:pt modelId="{64B379DB-2F5E-43A1-9C25-7D7D77FE19D5}">
      <dgm:prSet/>
      <dgm:spPr/>
      <dgm:t>
        <a:bodyPr/>
        <a:lstStyle/>
        <a:p>
          <a:r>
            <a:rPr lang="en-US" i="1"/>
            <a:t>Sequential: </a:t>
          </a:r>
          <a:r>
            <a:rPr lang="en-US"/>
            <a:t>keep a pointer to the next byte in the file; update pointer on each read/write operation</a:t>
          </a:r>
        </a:p>
      </dgm:t>
    </dgm:pt>
    <dgm:pt modelId="{17DAF2BB-E4F2-4A76-8B1D-A0B74277199A}" type="parTrans" cxnId="{74B737D6-4F4C-483E-BA67-4B965D51C86F}">
      <dgm:prSet/>
      <dgm:spPr/>
      <dgm:t>
        <a:bodyPr/>
        <a:lstStyle/>
        <a:p>
          <a:endParaRPr lang="en-US"/>
        </a:p>
      </dgm:t>
    </dgm:pt>
    <dgm:pt modelId="{BE2A2B62-7BE3-40D0-B8F2-898147ABE7E5}" type="sibTrans" cxnId="{74B737D6-4F4C-483E-BA67-4B965D51C86F}">
      <dgm:prSet/>
      <dgm:spPr/>
      <dgm:t>
        <a:bodyPr/>
        <a:lstStyle/>
        <a:p>
          <a:endParaRPr lang="en-US"/>
        </a:p>
      </dgm:t>
    </dgm:pt>
    <dgm:pt modelId="{8A3197D3-5398-420F-A622-7EA97F9A1CE8}">
      <dgm:prSet/>
      <dgm:spPr/>
      <dgm:t>
        <a:bodyPr/>
        <a:lstStyle/>
        <a:p>
          <a:r>
            <a:rPr lang="en-US" i="1"/>
            <a:t>Direct: </a:t>
          </a:r>
          <a:r>
            <a:rPr lang="en-US"/>
            <a:t>address any block in the file directly provided its offset within the file</a:t>
          </a:r>
        </a:p>
      </dgm:t>
    </dgm:pt>
    <dgm:pt modelId="{731839C7-1957-4ED1-A69A-4C3C8110AB6C}" type="parTrans" cxnId="{C232C8B9-68C7-4A8A-A132-0E21D2CC8C08}">
      <dgm:prSet/>
      <dgm:spPr/>
      <dgm:t>
        <a:bodyPr/>
        <a:lstStyle/>
        <a:p>
          <a:endParaRPr lang="en-US"/>
        </a:p>
      </dgm:t>
    </dgm:pt>
    <dgm:pt modelId="{88201209-00C4-472C-AF42-AB46AC6D3D98}" type="sibTrans" cxnId="{C232C8B9-68C7-4A8A-A132-0E21D2CC8C08}">
      <dgm:prSet/>
      <dgm:spPr/>
      <dgm:t>
        <a:bodyPr/>
        <a:lstStyle/>
        <a:p>
          <a:endParaRPr lang="en-US"/>
        </a:p>
      </dgm:t>
    </dgm:pt>
    <dgm:pt modelId="{36A931D3-658F-5349-B776-C0EB4A73A22F}" type="pres">
      <dgm:prSet presAssocID="{6BD0EDBC-E4E1-4249-969E-65FF2ED93602}" presName="linear" presStyleCnt="0">
        <dgm:presLayoutVars>
          <dgm:dir/>
          <dgm:animLvl val="lvl"/>
          <dgm:resizeHandles val="exact"/>
        </dgm:presLayoutVars>
      </dgm:prSet>
      <dgm:spPr/>
    </dgm:pt>
    <dgm:pt modelId="{1A88B957-5C51-9145-BEE7-668DABB92095}" type="pres">
      <dgm:prSet presAssocID="{0CC41475-3294-41FF-B363-8C8F9FBD6359}" presName="parentLin" presStyleCnt="0"/>
      <dgm:spPr/>
    </dgm:pt>
    <dgm:pt modelId="{A6E003E3-A2E6-9545-8E8A-58F3C922F28D}" type="pres">
      <dgm:prSet presAssocID="{0CC41475-3294-41FF-B363-8C8F9FBD6359}" presName="parentLeftMargin" presStyleLbl="node1" presStyleIdx="0" presStyleCnt="2"/>
      <dgm:spPr/>
    </dgm:pt>
    <dgm:pt modelId="{0454C0D1-5A33-3949-8358-B7C8F77D5F8D}" type="pres">
      <dgm:prSet presAssocID="{0CC41475-3294-41FF-B363-8C8F9FBD635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33A44F1-D9B1-F149-A957-B6E958FF8A03}" type="pres">
      <dgm:prSet presAssocID="{0CC41475-3294-41FF-B363-8C8F9FBD6359}" presName="negativeSpace" presStyleCnt="0"/>
      <dgm:spPr/>
    </dgm:pt>
    <dgm:pt modelId="{3F6725FB-AAD3-344F-AA41-4DD5ABF4FE57}" type="pres">
      <dgm:prSet presAssocID="{0CC41475-3294-41FF-B363-8C8F9FBD6359}" presName="childText" presStyleLbl="conFgAcc1" presStyleIdx="0" presStyleCnt="2">
        <dgm:presLayoutVars>
          <dgm:bulletEnabled val="1"/>
        </dgm:presLayoutVars>
      </dgm:prSet>
      <dgm:spPr/>
    </dgm:pt>
    <dgm:pt modelId="{33F6C226-8A7A-BA40-B449-DEE5466F153F}" type="pres">
      <dgm:prSet presAssocID="{1C24D075-9160-43F9-97E9-370D7B77FF81}" presName="spaceBetweenRectangles" presStyleCnt="0"/>
      <dgm:spPr/>
    </dgm:pt>
    <dgm:pt modelId="{F2C6D7A5-4E88-5B42-85B4-B9D67BD7D60A}" type="pres">
      <dgm:prSet presAssocID="{27CF8C67-5192-4EB9-9595-8E02AC7A6A00}" presName="parentLin" presStyleCnt="0"/>
      <dgm:spPr/>
    </dgm:pt>
    <dgm:pt modelId="{9F36B9A3-4037-D342-9734-78994DC8B456}" type="pres">
      <dgm:prSet presAssocID="{27CF8C67-5192-4EB9-9595-8E02AC7A6A00}" presName="parentLeftMargin" presStyleLbl="node1" presStyleIdx="0" presStyleCnt="2"/>
      <dgm:spPr/>
    </dgm:pt>
    <dgm:pt modelId="{26B9AC29-674D-9C4A-8F85-50265FFF1F39}" type="pres">
      <dgm:prSet presAssocID="{27CF8C67-5192-4EB9-9595-8E02AC7A6A0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C396C13-34A9-1646-951A-5EFB330742FF}" type="pres">
      <dgm:prSet presAssocID="{27CF8C67-5192-4EB9-9595-8E02AC7A6A00}" presName="negativeSpace" presStyleCnt="0"/>
      <dgm:spPr/>
    </dgm:pt>
    <dgm:pt modelId="{9269A848-F5CD-D74F-89C5-84227C79B47B}" type="pres">
      <dgm:prSet presAssocID="{27CF8C67-5192-4EB9-9595-8E02AC7A6A0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498740F-1ED5-4CDC-8529-28F322549582}" srcId="{0CC41475-3294-41FF-B363-8C8F9FBD6359}" destId="{F208013C-236A-4E2C-824A-EAF61994E2E6}" srcOrd="0" destOrd="0" parTransId="{A6F42402-5E87-4ED3-8A20-5C8447BE256A}" sibTransId="{6B8FD6AE-1424-41AE-B229-70C04D482B66}"/>
    <dgm:cxn modelId="{8DC1842E-C9FC-4C62-9790-4912184C99E3}" srcId="{6BD0EDBC-E4E1-4249-969E-65FF2ED93602}" destId="{27CF8C67-5192-4EB9-9595-8E02AC7A6A00}" srcOrd="1" destOrd="0" parTransId="{A057F35B-70C4-4BB3-96EA-EB6D6EE017AA}" sibTransId="{3DB277BF-23FB-49B7-A89E-5C6A00A7859E}"/>
    <dgm:cxn modelId="{3623DD34-C318-4291-A0DA-E328B9FFF92F}" srcId="{F208013C-236A-4E2C-824A-EAF61994E2E6}" destId="{F72FF3B5-295E-4442-ABB7-289F8F902259}" srcOrd="0" destOrd="0" parTransId="{0937BF56-C6A8-4023-A198-C2B6F202AEE9}" sibTransId="{42C62026-CCED-4024-A98D-A660BFF42EC2}"/>
    <dgm:cxn modelId="{0B698543-D855-3042-B416-3CFE7599C1FA}" type="presOf" srcId="{27CF8C67-5192-4EB9-9595-8E02AC7A6A00}" destId="{9F36B9A3-4037-D342-9734-78994DC8B456}" srcOrd="0" destOrd="0" presId="urn:microsoft.com/office/officeart/2005/8/layout/list1"/>
    <dgm:cxn modelId="{88BEE643-156B-994C-8D8E-5D245488B10B}" type="presOf" srcId="{F72FF3B5-295E-4442-ABB7-289F8F902259}" destId="{3F6725FB-AAD3-344F-AA41-4DD5ABF4FE57}" srcOrd="0" destOrd="1" presId="urn:microsoft.com/office/officeart/2005/8/layout/list1"/>
    <dgm:cxn modelId="{5FCA4F70-D89F-D84C-87FD-8F9F1AA57B3E}" type="presOf" srcId="{B6A75B1C-9EE9-4163-9963-04E6F0B812BF}" destId="{3F6725FB-AAD3-344F-AA41-4DD5ABF4FE57}" srcOrd="0" destOrd="2" presId="urn:microsoft.com/office/officeart/2005/8/layout/list1"/>
    <dgm:cxn modelId="{27DAE47B-8ABF-BC4F-B27A-B8F7F7B93B7C}" type="presOf" srcId="{F208013C-236A-4E2C-824A-EAF61994E2E6}" destId="{3F6725FB-AAD3-344F-AA41-4DD5ABF4FE57}" srcOrd="0" destOrd="0" presId="urn:microsoft.com/office/officeart/2005/8/layout/list1"/>
    <dgm:cxn modelId="{37CC657F-81CF-674A-8F3F-45693E807A83}" type="presOf" srcId="{FD286B11-CFD6-4CF0-86CB-577400B4D4FF}" destId="{3F6725FB-AAD3-344F-AA41-4DD5ABF4FE57}" srcOrd="0" destOrd="3" presId="urn:microsoft.com/office/officeart/2005/8/layout/list1"/>
    <dgm:cxn modelId="{899F9A85-4992-8D47-990C-F8046C9D72C4}" type="presOf" srcId="{FCC5AF13-3059-400E-9CC6-09189029E9D0}" destId="{3F6725FB-AAD3-344F-AA41-4DD5ABF4FE57}" srcOrd="0" destOrd="5" presId="urn:microsoft.com/office/officeart/2005/8/layout/list1"/>
    <dgm:cxn modelId="{F4E5EA8D-5881-F947-A76E-424C1775453D}" type="presOf" srcId="{27CF8C67-5192-4EB9-9595-8E02AC7A6A00}" destId="{26B9AC29-674D-9C4A-8F85-50265FFF1F39}" srcOrd="1" destOrd="0" presId="urn:microsoft.com/office/officeart/2005/8/layout/list1"/>
    <dgm:cxn modelId="{95C2FC97-5524-9A4C-8247-84BFEF7BCBED}" type="presOf" srcId="{8A3197D3-5398-420F-A622-7EA97F9A1CE8}" destId="{9269A848-F5CD-D74F-89C5-84227C79B47B}" srcOrd="0" destOrd="1" presId="urn:microsoft.com/office/officeart/2005/8/layout/list1"/>
    <dgm:cxn modelId="{A4EE0999-F643-4CC0-999D-600045BA091B}" srcId="{6BD0EDBC-E4E1-4249-969E-65FF2ED93602}" destId="{0CC41475-3294-41FF-B363-8C8F9FBD6359}" srcOrd="0" destOrd="0" parTransId="{357D23B0-3A95-47B8-85D9-C6A4F4F2BB61}" sibTransId="{1C24D075-9160-43F9-97E9-370D7B77FF81}"/>
    <dgm:cxn modelId="{CF042F9B-07C4-7946-91E8-5AD912C9937D}" type="presOf" srcId="{C114E664-CA79-444B-BFFE-CC156D7A4176}" destId="{3F6725FB-AAD3-344F-AA41-4DD5ABF4FE57}" srcOrd="0" destOrd="4" presId="urn:microsoft.com/office/officeart/2005/8/layout/list1"/>
    <dgm:cxn modelId="{B46CA9AA-5C16-9A48-9D06-C613316AAD6D}" type="presOf" srcId="{6BD0EDBC-E4E1-4249-969E-65FF2ED93602}" destId="{36A931D3-658F-5349-B776-C0EB4A73A22F}" srcOrd="0" destOrd="0" presId="urn:microsoft.com/office/officeart/2005/8/layout/list1"/>
    <dgm:cxn modelId="{C232C8B9-68C7-4A8A-A132-0E21D2CC8C08}" srcId="{27CF8C67-5192-4EB9-9595-8E02AC7A6A00}" destId="{8A3197D3-5398-420F-A622-7EA97F9A1CE8}" srcOrd="1" destOrd="0" parTransId="{731839C7-1957-4ED1-A69A-4C3C8110AB6C}" sibTransId="{88201209-00C4-472C-AF42-AB46AC6D3D98}"/>
    <dgm:cxn modelId="{9BC498C1-4CA9-D543-B793-4F40DD8A7294}" type="presOf" srcId="{64B379DB-2F5E-43A1-9C25-7D7D77FE19D5}" destId="{9269A848-F5CD-D74F-89C5-84227C79B47B}" srcOrd="0" destOrd="0" presId="urn:microsoft.com/office/officeart/2005/8/layout/list1"/>
    <dgm:cxn modelId="{17BE48C3-C598-40CB-905F-3942500E2B17}" srcId="{F208013C-236A-4E2C-824A-EAF61994E2E6}" destId="{B6A75B1C-9EE9-4163-9963-04E6F0B812BF}" srcOrd="1" destOrd="0" parTransId="{2CF2CE85-A973-418C-A7CA-74532DD5A969}" sibTransId="{BF3E4260-FFF5-479E-980A-C5BEA3564352}"/>
    <dgm:cxn modelId="{74B737D6-4F4C-483E-BA67-4B965D51C86F}" srcId="{27CF8C67-5192-4EB9-9595-8E02AC7A6A00}" destId="{64B379DB-2F5E-43A1-9C25-7D7D77FE19D5}" srcOrd="0" destOrd="0" parTransId="{17DAF2BB-E4F2-4A76-8B1D-A0B74277199A}" sibTransId="{BE2A2B62-7BE3-40D0-B8F2-898147ABE7E5}"/>
    <dgm:cxn modelId="{A22E7AD8-D842-4D13-8222-86761ABF643E}" srcId="{FD286B11-CFD6-4CF0-86CB-577400B4D4FF}" destId="{FCC5AF13-3059-400E-9CC6-09189029E9D0}" srcOrd="1" destOrd="0" parTransId="{EAC7324D-B0DE-4D2D-B6AF-4CDF2500334A}" sibTransId="{C86AE1D2-B963-4875-B095-EB7608FF1CD1}"/>
    <dgm:cxn modelId="{72EF36E7-B8A0-A54C-B36F-2E8FDC1AF4BC}" type="presOf" srcId="{0CC41475-3294-41FF-B363-8C8F9FBD6359}" destId="{0454C0D1-5A33-3949-8358-B7C8F77D5F8D}" srcOrd="1" destOrd="0" presId="urn:microsoft.com/office/officeart/2005/8/layout/list1"/>
    <dgm:cxn modelId="{BB9C11ED-A39A-C543-AE01-5569DA4EE073}" type="presOf" srcId="{0CC41475-3294-41FF-B363-8C8F9FBD6359}" destId="{A6E003E3-A2E6-9545-8E8A-58F3C922F28D}" srcOrd="0" destOrd="0" presId="urn:microsoft.com/office/officeart/2005/8/layout/list1"/>
    <dgm:cxn modelId="{26DFE4F1-CA97-4C43-ADB3-DAF31AEFDC70}" srcId="{FD286B11-CFD6-4CF0-86CB-577400B4D4FF}" destId="{C114E664-CA79-444B-BFFE-CC156D7A4176}" srcOrd="0" destOrd="0" parTransId="{CCB938D1-6B34-406A-B96D-D382E5278C0C}" sibTransId="{EB986FC7-DA96-4459-81BC-34636D6C9492}"/>
    <dgm:cxn modelId="{1A0A8CFB-B3C1-4322-9034-375FF18E0E32}" srcId="{0CC41475-3294-41FF-B363-8C8F9FBD6359}" destId="{FD286B11-CFD6-4CF0-86CB-577400B4D4FF}" srcOrd="1" destOrd="0" parTransId="{1F279F92-E934-40E6-9A6F-3DE776726589}" sibTransId="{9343892B-D062-4A88-BE24-11CCAC16DC9F}"/>
    <dgm:cxn modelId="{2C4E2B33-CD9E-5A40-A23D-5DC632ED78F0}" type="presParOf" srcId="{36A931D3-658F-5349-B776-C0EB4A73A22F}" destId="{1A88B957-5C51-9145-BEE7-668DABB92095}" srcOrd="0" destOrd="0" presId="urn:microsoft.com/office/officeart/2005/8/layout/list1"/>
    <dgm:cxn modelId="{9E90EF85-3C3B-CD41-8510-976AEB81ECCD}" type="presParOf" srcId="{1A88B957-5C51-9145-BEE7-668DABB92095}" destId="{A6E003E3-A2E6-9545-8E8A-58F3C922F28D}" srcOrd="0" destOrd="0" presId="urn:microsoft.com/office/officeart/2005/8/layout/list1"/>
    <dgm:cxn modelId="{589D7157-62A0-C549-9A3D-17CFC25D1DCB}" type="presParOf" srcId="{1A88B957-5C51-9145-BEE7-668DABB92095}" destId="{0454C0D1-5A33-3949-8358-B7C8F77D5F8D}" srcOrd="1" destOrd="0" presId="urn:microsoft.com/office/officeart/2005/8/layout/list1"/>
    <dgm:cxn modelId="{2430DC32-6632-D049-BF22-90817BC1368C}" type="presParOf" srcId="{36A931D3-658F-5349-B776-C0EB4A73A22F}" destId="{833A44F1-D9B1-F149-A957-B6E958FF8A03}" srcOrd="1" destOrd="0" presId="urn:microsoft.com/office/officeart/2005/8/layout/list1"/>
    <dgm:cxn modelId="{DC8692C9-513F-2B43-8D47-68ABC2AFB857}" type="presParOf" srcId="{36A931D3-658F-5349-B776-C0EB4A73A22F}" destId="{3F6725FB-AAD3-344F-AA41-4DD5ABF4FE57}" srcOrd="2" destOrd="0" presId="urn:microsoft.com/office/officeart/2005/8/layout/list1"/>
    <dgm:cxn modelId="{A4C2DD3D-8CC2-0E48-BC57-42322BEF75FB}" type="presParOf" srcId="{36A931D3-658F-5349-B776-C0EB4A73A22F}" destId="{33F6C226-8A7A-BA40-B449-DEE5466F153F}" srcOrd="3" destOrd="0" presId="urn:microsoft.com/office/officeart/2005/8/layout/list1"/>
    <dgm:cxn modelId="{B900DA1A-13E5-E241-9E04-D943E08E97CD}" type="presParOf" srcId="{36A931D3-658F-5349-B776-C0EB4A73A22F}" destId="{F2C6D7A5-4E88-5B42-85B4-B9D67BD7D60A}" srcOrd="4" destOrd="0" presId="urn:microsoft.com/office/officeart/2005/8/layout/list1"/>
    <dgm:cxn modelId="{D4F1201F-D77D-A34A-9A87-4406DFD8EB1C}" type="presParOf" srcId="{F2C6D7A5-4E88-5B42-85B4-B9D67BD7D60A}" destId="{9F36B9A3-4037-D342-9734-78994DC8B456}" srcOrd="0" destOrd="0" presId="urn:microsoft.com/office/officeart/2005/8/layout/list1"/>
    <dgm:cxn modelId="{DA717C65-9530-FB48-9FFE-0996984542C2}" type="presParOf" srcId="{F2C6D7A5-4E88-5B42-85B4-B9D67BD7D60A}" destId="{26B9AC29-674D-9C4A-8F85-50265FFF1F39}" srcOrd="1" destOrd="0" presId="urn:microsoft.com/office/officeart/2005/8/layout/list1"/>
    <dgm:cxn modelId="{D283D559-1937-A84F-83BE-B44D7581327E}" type="presParOf" srcId="{36A931D3-658F-5349-B776-C0EB4A73A22F}" destId="{9C396C13-34A9-1646-951A-5EFB330742FF}" srcOrd="5" destOrd="0" presId="urn:microsoft.com/office/officeart/2005/8/layout/list1"/>
    <dgm:cxn modelId="{1011C3B8-D76A-4947-9A3E-F36017A8903B}" type="presParOf" srcId="{36A931D3-658F-5349-B776-C0EB4A73A22F}" destId="{9269A848-F5CD-D74F-89C5-84227C79B47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52F22D-EDE7-4891-AEFD-4C96E49C597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A89841C-E265-468A-A6B9-7D981C2F7B91}">
      <dgm:prSet/>
      <dgm:spPr/>
      <dgm:t>
        <a:bodyPr/>
        <a:lstStyle/>
        <a:p>
          <a:r>
            <a:rPr lang="en-US"/>
            <a:t>Naming</a:t>
          </a:r>
        </a:p>
      </dgm:t>
    </dgm:pt>
    <dgm:pt modelId="{76518E80-A593-4C67-9F8A-0C915FF15404}" type="parTrans" cxnId="{B07D94F7-DDBA-440E-8A46-A7C487229A1A}">
      <dgm:prSet/>
      <dgm:spPr/>
      <dgm:t>
        <a:bodyPr/>
        <a:lstStyle/>
        <a:p>
          <a:endParaRPr lang="en-US"/>
        </a:p>
      </dgm:t>
    </dgm:pt>
    <dgm:pt modelId="{D2F1D847-0E1E-4EA7-94B8-5404727D11C3}" type="sibTrans" cxnId="{B07D94F7-DDBA-440E-8A46-A7C487229A1A}">
      <dgm:prSet/>
      <dgm:spPr/>
      <dgm:t>
        <a:bodyPr/>
        <a:lstStyle/>
        <a:p>
          <a:endParaRPr lang="en-US"/>
        </a:p>
      </dgm:t>
    </dgm:pt>
    <dgm:pt modelId="{0E2D888D-4D5B-43EB-8273-D610D20F5A80}">
      <dgm:prSet/>
      <dgm:spPr/>
      <dgm:t>
        <a:bodyPr/>
        <a:lstStyle/>
        <a:p>
          <a:r>
            <a:rPr lang="en-US"/>
            <a:t>Protection</a:t>
          </a:r>
        </a:p>
      </dgm:t>
    </dgm:pt>
    <dgm:pt modelId="{698A5D97-9447-43F2-A903-202E477A3897}" type="parTrans" cxnId="{9827EDD0-8CA6-4047-8E03-327E6008BF1C}">
      <dgm:prSet/>
      <dgm:spPr/>
      <dgm:t>
        <a:bodyPr/>
        <a:lstStyle/>
        <a:p>
          <a:endParaRPr lang="en-US"/>
        </a:p>
      </dgm:t>
    </dgm:pt>
    <dgm:pt modelId="{ECDF1DCB-7D35-4DC2-9167-64C93A62A8A0}" type="sibTrans" cxnId="{9827EDD0-8CA6-4047-8E03-327E6008BF1C}">
      <dgm:prSet/>
      <dgm:spPr/>
      <dgm:t>
        <a:bodyPr/>
        <a:lstStyle/>
        <a:p>
          <a:endParaRPr lang="en-US"/>
        </a:p>
      </dgm:t>
    </dgm:pt>
    <dgm:pt modelId="{C4C6261B-7462-466B-92C9-985AD5FF4B4D}">
      <dgm:prSet/>
      <dgm:spPr/>
      <dgm:t>
        <a:bodyPr/>
        <a:lstStyle/>
        <a:p>
          <a:r>
            <a:rPr lang="en-US"/>
            <a:t>Persistence</a:t>
          </a:r>
        </a:p>
      </dgm:t>
    </dgm:pt>
    <dgm:pt modelId="{7DD1E66D-8DAF-40AB-B723-B8FA7F213BD1}" type="parTrans" cxnId="{571A8BF4-D20A-4268-B1E3-FFFCF16559A7}">
      <dgm:prSet/>
      <dgm:spPr/>
      <dgm:t>
        <a:bodyPr/>
        <a:lstStyle/>
        <a:p>
          <a:endParaRPr lang="en-US"/>
        </a:p>
      </dgm:t>
    </dgm:pt>
    <dgm:pt modelId="{EA114149-AA8C-4DAB-9676-3BDE4FAD4C8A}" type="sibTrans" cxnId="{571A8BF4-D20A-4268-B1E3-FFFCF16559A7}">
      <dgm:prSet/>
      <dgm:spPr/>
      <dgm:t>
        <a:bodyPr/>
        <a:lstStyle/>
        <a:p>
          <a:endParaRPr lang="en-US"/>
        </a:p>
      </dgm:t>
    </dgm:pt>
    <dgm:pt modelId="{930E79BC-F700-43FC-ACBE-779A6FE24C3A}">
      <dgm:prSet/>
      <dgm:spPr/>
      <dgm:t>
        <a:bodyPr/>
        <a:lstStyle/>
        <a:p>
          <a:r>
            <a:rPr lang="en-US"/>
            <a:t>Fast</a:t>
          </a:r>
        </a:p>
      </dgm:t>
    </dgm:pt>
    <dgm:pt modelId="{36D17667-9912-44D4-BD7E-D30E797B3EB5}" type="parTrans" cxnId="{596FDC67-3FFF-4C95-A3CE-91F366D7851A}">
      <dgm:prSet/>
      <dgm:spPr/>
      <dgm:t>
        <a:bodyPr/>
        <a:lstStyle/>
        <a:p>
          <a:endParaRPr lang="en-US"/>
        </a:p>
      </dgm:t>
    </dgm:pt>
    <dgm:pt modelId="{E0E8E8EB-AEC1-4BFD-A118-9F767AEC142D}" type="sibTrans" cxnId="{596FDC67-3FFF-4C95-A3CE-91F366D7851A}">
      <dgm:prSet/>
      <dgm:spPr/>
      <dgm:t>
        <a:bodyPr/>
        <a:lstStyle/>
        <a:p>
          <a:endParaRPr lang="en-US"/>
        </a:p>
      </dgm:t>
    </dgm:pt>
    <dgm:pt modelId="{121D9F78-8268-3649-B019-476FCD3FF19A}" type="pres">
      <dgm:prSet presAssocID="{8052F22D-EDE7-4891-AEFD-4C96E49C5973}" presName="vert0" presStyleCnt="0">
        <dgm:presLayoutVars>
          <dgm:dir/>
          <dgm:animOne val="branch"/>
          <dgm:animLvl val="lvl"/>
        </dgm:presLayoutVars>
      </dgm:prSet>
      <dgm:spPr/>
    </dgm:pt>
    <dgm:pt modelId="{4426A646-F641-F046-9D4D-69AA81D33379}" type="pres">
      <dgm:prSet presAssocID="{BA89841C-E265-468A-A6B9-7D981C2F7B91}" presName="thickLine" presStyleLbl="alignNode1" presStyleIdx="0" presStyleCnt="4"/>
      <dgm:spPr/>
    </dgm:pt>
    <dgm:pt modelId="{AE1C64AF-3BED-2A41-81B1-9B6F80E981F6}" type="pres">
      <dgm:prSet presAssocID="{BA89841C-E265-468A-A6B9-7D981C2F7B91}" presName="horz1" presStyleCnt="0"/>
      <dgm:spPr/>
    </dgm:pt>
    <dgm:pt modelId="{74BBFE4D-9A5F-384F-81B9-92804D6B5BC7}" type="pres">
      <dgm:prSet presAssocID="{BA89841C-E265-468A-A6B9-7D981C2F7B91}" presName="tx1" presStyleLbl="revTx" presStyleIdx="0" presStyleCnt="4"/>
      <dgm:spPr/>
    </dgm:pt>
    <dgm:pt modelId="{5C2FDE54-45A1-AF40-8700-21B6F4DEC0F8}" type="pres">
      <dgm:prSet presAssocID="{BA89841C-E265-468A-A6B9-7D981C2F7B91}" presName="vert1" presStyleCnt="0"/>
      <dgm:spPr/>
    </dgm:pt>
    <dgm:pt modelId="{F6556230-5ECA-CF4F-9FA1-A3B384ADFC9E}" type="pres">
      <dgm:prSet presAssocID="{0E2D888D-4D5B-43EB-8273-D610D20F5A80}" presName="thickLine" presStyleLbl="alignNode1" presStyleIdx="1" presStyleCnt="4"/>
      <dgm:spPr/>
    </dgm:pt>
    <dgm:pt modelId="{61D8E55A-5974-5842-96B7-D7BCD5040D4F}" type="pres">
      <dgm:prSet presAssocID="{0E2D888D-4D5B-43EB-8273-D610D20F5A80}" presName="horz1" presStyleCnt="0"/>
      <dgm:spPr/>
    </dgm:pt>
    <dgm:pt modelId="{73DB8DE9-A072-2D40-B3E2-E7CA91100CD8}" type="pres">
      <dgm:prSet presAssocID="{0E2D888D-4D5B-43EB-8273-D610D20F5A80}" presName="tx1" presStyleLbl="revTx" presStyleIdx="1" presStyleCnt="4"/>
      <dgm:spPr/>
    </dgm:pt>
    <dgm:pt modelId="{ABDC5B44-0259-F444-8FDA-89D6680ADC4C}" type="pres">
      <dgm:prSet presAssocID="{0E2D888D-4D5B-43EB-8273-D610D20F5A80}" presName="vert1" presStyleCnt="0"/>
      <dgm:spPr/>
    </dgm:pt>
    <dgm:pt modelId="{4E2E29C6-11A8-7C4C-8157-C380E8ADEFE8}" type="pres">
      <dgm:prSet presAssocID="{C4C6261B-7462-466B-92C9-985AD5FF4B4D}" presName="thickLine" presStyleLbl="alignNode1" presStyleIdx="2" presStyleCnt="4"/>
      <dgm:spPr/>
    </dgm:pt>
    <dgm:pt modelId="{D1B435FA-C51D-914B-A18D-05B422071325}" type="pres">
      <dgm:prSet presAssocID="{C4C6261B-7462-466B-92C9-985AD5FF4B4D}" presName="horz1" presStyleCnt="0"/>
      <dgm:spPr/>
    </dgm:pt>
    <dgm:pt modelId="{C2A2B48E-2F60-F845-838C-692EA6ED0BCF}" type="pres">
      <dgm:prSet presAssocID="{C4C6261B-7462-466B-92C9-985AD5FF4B4D}" presName="tx1" presStyleLbl="revTx" presStyleIdx="2" presStyleCnt="4"/>
      <dgm:spPr/>
    </dgm:pt>
    <dgm:pt modelId="{65C9D0C8-8E9C-844D-825E-A8B0A9901B1F}" type="pres">
      <dgm:prSet presAssocID="{C4C6261B-7462-466B-92C9-985AD5FF4B4D}" presName="vert1" presStyleCnt="0"/>
      <dgm:spPr/>
    </dgm:pt>
    <dgm:pt modelId="{857E49F9-F3AE-5044-85FB-41742A83B3DD}" type="pres">
      <dgm:prSet presAssocID="{930E79BC-F700-43FC-ACBE-779A6FE24C3A}" presName="thickLine" presStyleLbl="alignNode1" presStyleIdx="3" presStyleCnt="4"/>
      <dgm:spPr/>
    </dgm:pt>
    <dgm:pt modelId="{9B55D550-F6FE-7E47-B02A-FC7C785B9F3A}" type="pres">
      <dgm:prSet presAssocID="{930E79BC-F700-43FC-ACBE-779A6FE24C3A}" presName="horz1" presStyleCnt="0"/>
      <dgm:spPr/>
    </dgm:pt>
    <dgm:pt modelId="{2A1CFC73-DE91-5545-8AE8-01507760CDEB}" type="pres">
      <dgm:prSet presAssocID="{930E79BC-F700-43FC-ACBE-779A6FE24C3A}" presName="tx1" presStyleLbl="revTx" presStyleIdx="3" presStyleCnt="4"/>
      <dgm:spPr/>
    </dgm:pt>
    <dgm:pt modelId="{34079EB6-D2D3-274D-82F0-B5A65E14E7EB}" type="pres">
      <dgm:prSet presAssocID="{930E79BC-F700-43FC-ACBE-779A6FE24C3A}" presName="vert1" presStyleCnt="0"/>
      <dgm:spPr/>
    </dgm:pt>
  </dgm:ptLst>
  <dgm:cxnLst>
    <dgm:cxn modelId="{6AAB0703-93FC-1B44-917B-9755EF3E5B2A}" type="presOf" srcId="{8052F22D-EDE7-4891-AEFD-4C96E49C5973}" destId="{121D9F78-8268-3649-B019-476FCD3FF19A}" srcOrd="0" destOrd="0" presId="urn:microsoft.com/office/officeart/2008/layout/LinedList"/>
    <dgm:cxn modelId="{596FDC67-3FFF-4C95-A3CE-91F366D7851A}" srcId="{8052F22D-EDE7-4891-AEFD-4C96E49C5973}" destId="{930E79BC-F700-43FC-ACBE-779A6FE24C3A}" srcOrd="3" destOrd="0" parTransId="{36D17667-9912-44D4-BD7E-D30E797B3EB5}" sibTransId="{E0E8E8EB-AEC1-4BFD-A118-9F767AEC142D}"/>
    <dgm:cxn modelId="{85DF5493-DFD3-E440-AA95-EA9C8F1AC394}" type="presOf" srcId="{0E2D888D-4D5B-43EB-8273-D610D20F5A80}" destId="{73DB8DE9-A072-2D40-B3E2-E7CA91100CD8}" srcOrd="0" destOrd="0" presId="urn:microsoft.com/office/officeart/2008/layout/LinedList"/>
    <dgm:cxn modelId="{C909929D-0FE4-F949-AFA3-69FAFE3A13C2}" type="presOf" srcId="{C4C6261B-7462-466B-92C9-985AD5FF4B4D}" destId="{C2A2B48E-2F60-F845-838C-692EA6ED0BCF}" srcOrd="0" destOrd="0" presId="urn:microsoft.com/office/officeart/2008/layout/LinedList"/>
    <dgm:cxn modelId="{BAD532A6-40AD-AB45-BCC0-BAD67A232907}" type="presOf" srcId="{930E79BC-F700-43FC-ACBE-779A6FE24C3A}" destId="{2A1CFC73-DE91-5545-8AE8-01507760CDEB}" srcOrd="0" destOrd="0" presId="urn:microsoft.com/office/officeart/2008/layout/LinedList"/>
    <dgm:cxn modelId="{9827EDD0-8CA6-4047-8E03-327E6008BF1C}" srcId="{8052F22D-EDE7-4891-AEFD-4C96E49C5973}" destId="{0E2D888D-4D5B-43EB-8273-D610D20F5A80}" srcOrd="1" destOrd="0" parTransId="{698A5D97-9447-43F2-A903-202E477A3897}" sibTransId="{ECDF1DCB-7D35-4DC2-9167-64C93A62A8A0}"/>
    <dgm:cxn modelId="{6B5433D5-B741-0D43-AAC3-2E5F3F5D3CAC}" type="presOf" srcId="{BA89841C-E265-468A-A6B9-7D981C2F7B91}" destId="{74BBFE4D-9A5F-384F-81B9-92804D6B5BC7}" srcOrd="0" destOrd="0" presId="urn:microsoft.com/office/officeart/2008/layout/LinedList"/>
    <dgm:cxn modelId="{571A8BF4-D20A-4268-B1E3-FFFCF16559A7}" srcId="{8052F22D-EDE7-4891-AEFD-4C96E49C5973}" destId="{C4C6261B-7462-466B-92C9-985AD5FF4B4D}" srcOrd="2" destOrd="0" parTransId="{7DD1E66D-8DAF-40AB-B723-B8FA7F213BD1}" sibTransId="{EA114149-AA8C-4DAB-9676-3BDE4FAD4C8A}"/>
    <dgm:cxn modelId="{B07D94F7-DDBA-440E-8A46-A7C487229A1A}" srcId="{8052F22D-EDE7-4891-AEFD-4C96E49C5973}" destId="{BA89841C-E265-468A-A6B9-7D981C2F7B91}" srcOrd="0" destOrd="0" parTransId="{76518E80-A593-4C67-9F8A-0C915FF15404}" sibTransId="{D2F1D847-0E1E-4EA7-94B8-5404727D11C3}"/>
    <dgm:cxn modelId="{01CB427D-763F-3640-9266-40E8F98F8DF8}" type="presParOf" srcId="{121D9F78-8268-3649-B019-476FCD3FF19A}" destId="{4426A646-F641-F046-9D4D-69AA81D33379}" srcOrd="0" destOrd="0" presId="urn:microsoft.com/office/officeart/2008/layout/LinedList"/>
    <dgm:cxn modelId="{DCFB1AC2-A091-A049-9D85-13841BFBD566}" type="presParOf" srcId="{121D9F78-8268-3649-B019-476FCD3FF19A}" destId="{AE1C64AF-3BED-2A41-81B1-9B6F80E981F6}" srcOrd="1" destOrd="0" presId="urn:microsoft.com/office/officeart/2008/layout/LinedList"/>
    <dgm:cxn modelId="{E0322801-0E12-224C-ACE9-490F69D4A5F0}" type="presParOf" srcId="{AE1C64AF-3BED-2A41-81B1-9B6F80E981F6}" destId="{74BBFE4D-9A5F-384F-81B9-92804D6B5BC7}" srcOrd="0" destOrd="0" presId="urn:microsoft.com/office/officeart/2008/layout/LinedList"/>
    <dgm:cxn modelId="{07760370-65C4-7A45-A22B-FB608D18D85D}" type="presParOf" srcId="{AE1C64AF-3BED-2A41-81B1-9B6F80E981F6}" destId="{5C2FDE54-45A1-AF40-8700-21B6F4DEC0F8}" srcOrd="1" destOrd="0" presId="urn:microsoft.com/office/officeart/2008/layout/LinedList"/>
    <dgm:cxn modelId="{E00A54B3-8CE1-8446-9268-C4D7F020DECC}" type="presParOf" srcId="{121D9F78-8268-3649-B019-476FCD3FF19A}" destId="{F6556230-5ECA-CF4F-9FA1-A3B384ADFC9E}" srcOrd="2" destOrd="0" presId="urn:microsoft.com/office/officeart/2008/layout/LinedList"/>
    <dgm:cxn modelId="{23315AFB-8320-544B-B607-3526191B8F12}" type="presParOf" srcId="{121D9F78-8268-3649-B019-476FCD3FF19A}" destId="{61D8E55A-5974-5842-96B7-D7BCD5040D4F}" srcOrd="3" destOrd="0" presId="urn:microsoft.com/office/officeart/2008/layout/LinedList"/>
    <dgm:cxn modelId="{7DC47F7D-4B47-384B-9768-2E71970054AC}" type="presParOf" srcId="{61D8E55A-5974-5842-96B7-D7BCD5040D4F}" destId="{73DB8DE9-A072-2D40-B3E2-E7CA91100CD8}" srcOrd="0" destOrd="0" presId="urn:microsoft.com/office/officeart/2008/layout/LinedList"/>
    <dgm:cxn modelId="{AEAC7797-2BCE-6644-82DC-659FCE6A9F6C}" type="presParOf" srcId="{61D8E55A-5974-5842-96B7-D7BCD5040D4F}" destId="{ABDC5B44-0259-F444-8FDA-89D6680ADC4C}" srcOrd="1" destOrd="0" presId="urn:microsoft.com/office/officeart/2008/layout/LinedList"/>
    <dgm:cxn modelId="{AC3DA214-DB4A-204A-AE28-125E59A73A23}" type="presParOf" srcId="{121D9F78-8268-3649-B019-476FCD3FF19A}" destId="{4E2E29C6-11A8-7C4C-8157-C380E8ADEFE8}" srcOrd="4" destOrd="0" presId="urn:microsoft.com/office/officeart/2008/layout/LinedList"/>
    <dgm:cxn modelId="{76CBBCFD-AA5E-624A-BA82-019492627E00}" type="presParOf" srcId="{121D9F78-8268-3649-B019-476FCD3FF19A}" destId="{D1B435FA-C51D-914B-A18D-05B422071325}" srcOrd="5" destOrd="0" presId="urn:microsoft.com/office/officeart/2008/layout/LinedList"/>
    <dgm:cxn modelId="{2C952492-E3AC-D443-AB7A-F7BA6555E96F}" type="presParOf" srcId="{D1B435FA-C51D-914B-A18D-05B422071325}" destId="{C2A2B48E-2F60-F845-838C-692EA6ED0BCF}" srcOrd="0" destOrd="0" presId="urn:microsoft.com/office/officeart/2008/layout/LinedList"/>
    <dgm:cxn modelId="{72D57F19-A763-674F-ACC4-395B6778BF1A}" type="presParOf" srcId="{D1B435FA-C51D-914B-A18D-05B422071325}" destId="{65C9D0C8-8E9C-844D-825E-A8B0A9901B1F}" srcOrd="1" destOrd="0" presId="urn:microsoft.com/office/officeart/2008/layout/LinedList"/>
    <dgm:cxn modelId="{6E71DCE1-005D-884E-BCDD-2318D32CBCF5}" type="presParOf" srcId="{121D9F78-8268-3649-B019-476FCD3FF19A}" destId="{857E49F9-F3AE-5044-85FB-41742A83B3DD}" srcOrd="6" destOrd="0" presId="urn:microsoft.com/office/officeart/2008/layout/LinedList"/>
    <dgm:cxn modelId="{E17149A7-3CAF-7845-BCE6-DE308A9BE5B8}" type="presParOf" srcId="{121D9F78-8268-3649-B019-476FCD3FF19A}" destId="{9B55D550-F6FE-7E47-B02A-FC7C785B9F3A}" srcOrd="7" destOrd="0" presId="urn:microsoft.com/office/officeart/2008/layout/LinedList"/>
    <dgm:cxn modelId="{13A29040-C9E9-5E49-8DAA-98EA87DC14D6}" type="presParOf" srcId="{9B55D550-F6FE-7E47-B02A-FC7C785B9F3A}" destId="{2A1CFC73-DE91-5545-8AE8-01507760CDEB}" srcOrd="0" destOrd="0" presId="urn:microsoft.com/office/officeart/2008/layout/LinedList"/>
    <dgm:cxn modelId="{389B3009-2BDB-7A43-81E8-8098F7A95E93}" type="presParOf" srcId="{9B55D550-F6FE-7E47-B02A-FC7C785B9F3A}" destId="{34079EB6-D2D3-274D-82F0-B5A65E14E7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3F7032-B599-4944-A883-9325298E7776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7D3FABE-5BE0-4677-B66A-3A675A5D5D00}">
      <dgm:prSet/>
      <dgm:spPr/>
      <dgm:t>
        <a:bodyPr/>
        <a:lstStyle/>
        <a:p>
          <a:r>
            <a:rPr lang="en-US"/>
            <a:t>Average time to access some target sector approximated by:</a:t>
          </a:r>
        </a:p>
      </dgm:t>
    </dgm:pt>
    <dgm:pt modelId="{537A9428-704F-4FE6-9E3C-7A21A88BCDDD}" type="parTrans" cxnId="{A16FDCA6-9C69-4447-A5AE-DB0754BAC390}">
      <dgm:prSet/>
      <dgm:spPr/>
      <dgm:t>
        <a:bodyPr/>
        <a:lstStyle/>
        <a:p>
          <a:endParaRPr lang="en-US"/>
        </a:p>
      </dgm:t>
    </dgm:pt>
    <dgm:pt modelId="{808071B6-FADD-4582-8B4B-D1B87858BF2E}" type="sibTrans" cxnId="{A16FDCA6-9C69-4447-A5AE-DB0754BAC390}">
      <dgm:prSet/>
      <dgm:spPr/>
      <dgm:t>
        <a:bodyPr/>
        <a:lstStyle/>
        <a:p>
          <a:endParaRPr lang="en-US"/>
        </a:p>
      </dgm:t>
    </dgm:pt>
    <dgm:pt modelId="{4AF4F816-BB82-409E-B233-9E56C51F2910}">
      <dgm:prSet/>
      <dgm:spPr/>
      <dgm:t>
        <a:bodyPr/>
        <a:lstStyle/>
        <a:p>
          <a:r>
            <a:rPr lang="en-US"/>
            <a:t>T</a:t>
          </a:r>
          <a:r>
            <a:rPr lang="en-US" baseline="-25000"/>
            <a:t>access</a:t>
          </a:r>
          <a:r>
            <a:rPr lang="en-US"/>
            <a:t>  =  T</a:t>
          </a:r>
          <a:r>
            <a:rPr lang="en-US" baseline="-25000"/>
            <a:t>avg seek</a:t>
          </a:r>
          <a:r>
            <a:rPr lang="en-US"/>
            <a:t> +  T</a:t>
          </a:r>
          <a:r>
            <a:rPr lang="en-US" baseline="-25000"/>
            <a:t>avg rotation</a:t>
          </a:r>
          <a:r>
            <a:rPr lang="en-US"/>
            <a:t> + T</a:t>
          </a:r>
          <a:r>
            <a:rPr lang="en-US" baseline="-25000"/>
            <a:t>avg transfer</a:t>
          </a:r>
          <a:r>
            <a:rPr lang="en-US"/>
            <a:t> </a:t>
          </a:r>
        </a:p>
      </dgm:t>
    </dgm:pt>
    <dgm:pt modelId="{735594F5-1E3B-4DDE-B1BF-292F32D37A43}" type="parTrans" cxnId="{60313C69-64F3-410F-87F8-B1C516B1E4F7}">
      <dgm:prSet/>
      <dgm:spPr/>
      <dgm:t>
        <a:bodyPr/>
        <a:lstStyle/>
        <a:p>
          <a:endParaRPr lang="en-US"/>
        </a:p>
      </dgm:t>
    </dgm:pt>
    <dgm:pt modelId="{F5CE36F7-7AF9-41F3-98A8-F8C4A3DFF6FD}" type="sibTrans" cxnId="{60313C69-64F3-410F-87F8-B1C516B1E4F7}">
      <dgm:prSet/>
      <dgm:spPr/>
      <dgm:t>
        <a:bodyPr/>
        <a:lstStyle/>
        <a:p>
          <a:endParaRPr lang="en-US"/>
        </a:p>
      </dgm:t>
    </dgm:pt>
    <dgm:pt modelId="{AA4CD1C2-C006-4A94-8C7A-4145186713AE}">
      <dgm:prSet/>
      <dgm:spPr/>
      <dgm:t>
        <a:bodyPr/>
        <a:lstStyle/>
        <a:p>
          <a:r>
            <a:rPr lang="en-US"/>
            <a:t>Seek time (T</a:t>
          </a:r>
          <a:r>
            <a:rPr lang="en-US" baseline="-25000"/>
            <a:t>avg seek</a:t>
          </a:r>
          <a:r>
            <a:rPr lang="en-US"/>
            <a:t>)</a:t>
          </a:r>
        </a:p>
      </dgm:t>
    </dgm:pt>
    <dgm:pt modelId="{29D30636-659A-4DBD-908F-1040972D1968}" type="parTrans" cxnId="{3AFA8CE8-055A-411F-B3A6-2D3B2A4F4688}">
      <dgm:prSet/>
      <dgm:spPr/>
      <dgm:t>
        <a:bodyPr/>
        <a:lstStyle/>
        <a:p>
          <a:endParaRPr lang="en-US"/>
        </a:p>
      </dgm:t>
    </dgm:pt>
    <dgm:pt modelId="{037076AE-78BF-4978-A1A7-03D42B6CF51D}" type="sibTrans" cxnId="{3AFA8CE8-055A-411F-B3A6-2D3B2A4F4688}">
      <dgm:prSet/>
      <dgm:spPr/>
      <dgm:t>
        <a:bodyPr/>
        <a:lstStyle/>
        <a:p>
          <a:endParaRPr lang="en-US"/>
        </a:p>
      </dgm:t>
    </dgm:pt>
    <dgm:pt modelId="{6313925B-F52A-4730-867A-013C275DE1A8}">
      <dgm:prSet/>
      <dgm:spPr/>
      <dgm:t>
        <a:bodyPr/>
        <a:lstStyle/>
        <a:p>
          <a:r>
            <a:rPr lang="en-US"/>
            <a:t>Time to position heads over cylinder containing target sector.</a:t>
          </a:r>
        </a:p>
      </dgm:t>
    </dgm:pt>
    <dgm:pt modelId="{3E2794D9-EF07-47F7-B67B-C566111F85AC}" type="parTrans" cxnId="{D8D97958-D517-4D8D-B595-AA5AACC7BBDB}">
      <dgm:prSet/>
      <dgm:spPr/>
      <dgm:t>
        <a:bodyPr/>
        <a:lstStyle/>
        <a:p>
          <a:endParaRPr lang="en-US"/>
        </a:p>
      </dgm:t>
    </dgm:pt>
    <dgm:pt modelId="{63383B6A-5C46-40A9-889E-28EC868CA1CA}" type="sibTrans" cxnId="{D8D97958-D517-4D8D-B595-AA5AACC7BBDB}">
      <dgm:prSet/>
      <dgm:spPr/>
      <dgm:t>
        <a:bodyPr/>
        <a:lstStyle/>
        <a:p>
          <a:endParaRPr lang="en-US"/>
        </a:p>
      </dgm:t>
    </dgm:pt>
    <dgm:pt modelId="{6B601BA2-438D-4E68-8A3A-5D270044E0AA}">
      <dgm:prSet/>
      <dgm:spPr/>
      <dgm:t>
        <a:bodyPr/>
        <a:lstStyle/>
        <a:p>
          <a:r>
            <a:rPr lang="en-US"/>
            <a:t>Typical  T</a:t>
          </a:r>
          <a:r>
            <a:rPr lang="en-US" baseline="-25000"/>
            <a:t>avg seek</a:t>
          </a:r>
          <a:r>
            <a:rPr lang="en-US"/>
            <a:t> is 3—9 ms</a:t>
          </a:r>
        </a:p>
      </dgm:t>
    </dgm:pt>
    <dgm:pt modelId="{E2714A09-64F3-43A2-AAEF-F09FBCFC1C76}" type="parTrans" cxnId="{7841E007-4F72-4857-B3D9-EE201160165D}">
      <dgm:prSet/>
      <dgm:spPr/>
      <dgm:t>
        <a:bodyPr/>
        <a:lstStyle/>
        <a:p>
          <a:endParaRPr lang="en-US"/>
        </a:p>
      </dgm:t>
    </dgm:pt>
    <dgm:pt modelId="{B0FAAD8D-035A-4355-9D8F-3118AAA02983}" type="sibTrans" cxnId="{7841E007-4F72-4857-B3D9-EE201160165D}">
      <dgm:prSet/>
      <dgm:spPr/>
      <dgm:t>
        <a:bodyPr/>
        <a:lstStyle/>
        <a:p>
          <a:endParaRPr lang="en-US"/>
        </a:p>
      </dgm:t>
    </dgm:pt>
    <dgm:pt modelId="{7EBF73E7-65CD-46A2-BA35-1C26998D1810}">
      <dgm:prSet/>
      <dgm:spPr/>
      <dgm:t>
        <a:bodyPr/>
        <a:lstStyle/>
        <a:p>
          <a:r>
            <a:rPr lang="en-US"/>
            <a:t>Rotational latency (T</a:t>
          </a:r>
          <a:r>
            <a:rPr lang="en-US" baseline="-25000"/>
            <a:t>avg rotation</a:t>
          </a:r>
          <a:r>
            <a:rPr lang="en-US"/>
            <a:t>)</a:t>
          </a:r>
        </a:p>
      </dgm:t>
    </dgm:pt>
    <dgm:pt modelId="{92F482EB-BCE3-4564-AFE0-D384AC74F695}" type="parTrans" cxnId="{07693FBF-BA04-4A4C-91FA-8B520C1BE857}">
      <dgm:prSet/>
      <dgm:spPr/>
      <dgm:t>
        <a:bodyPr/>
        <a:lstStyle/>
        <a:p>
          <a:endParaRPr lang="en-US"/>
        </a:p>
      </dgm:t>
    </dgm:pt>
    <dgm:pt modelId="{0D13373C-3455-408D-90E5-EF0ED66602E0}" type="sibTrans" cxnId="{07693FBF-BA04-4A4C-91FA-8B520C1BE857}">
      <dgm:prSet/>
      <dgm:spPr/>
      <dgm:t>
        <a:bodyPr/>
        <a:lstStyle/>
        <a:p>
          <a:endParaRPr lang="en-US"/>
        </a:p>
      </dgm:t>
    </dgm:pt>
    <dgm:pt modelId="{66C0F320-A349-488C-B4C0-CC8724F7D08B}">
      <dgm:prSet/>
      <dgm:spPr/>
      <dgm:t>
        <a:bodyPr/>
        <a:lstStyle/>
        <a:p>
          <a:r>
            <a:rPr lang="en-US"/>
            <a:t>Time waiting for first bit of target sector to pass under r/w head.</a:t>
          </a:r>
        </a:p>
      </dgm:t>
    </dgm:pt>
    <dgm:pt modelId="{B6735A0C-D582-4C22-94DB-0783B0E0241F}" type="parTrans" cxnId="{2721E8CE-A638-4CA9-B3A3-11F904B07E2C}">
      <dgm:prSet/>
      <dgm:spPr/>
      <dgm:t>
        <a:bodyPr/>
        <a:lstStyle/>
        <a:p>
          <a:endParaRPr lang="en-US"/>
        </a:p>
      </dgm:t>
    </dgm:pt>
    <dgm:pt modelId="{8DE90031-2FBF-4A32-8105-1E624DD70040}" type="sibTrans" cxnId="{2721E8CE-A638-4CA9-B3A3-11F904B07E2C}">
      <dgm:prSet/>
      <dgm:spPr/>
      <dgm:t>
        <a:bodyPr/>
        <a:lstStyle/>
        <a:p>
          <a:endParaRPr lang="en-US"/>
        </a:p>
      </dgm:t>
    </dgm:pt>
    <dgm:pt modelId="{C949BF56-84BD-49BE-991B-ADE4359002B5}">
      <dgm:prSet/>
      <dgm:spPr/>
      <dgm:t>
        <a:bodyPr/>
        <a:lstStyle/>
        <a:p>
          <a:r>
            <a:rPr lang="en-US"/>
            <a:t>T</a:t>
          </a:r>
          <a:r>
            <a:rPr lang="en-US" baseline="-25000"/>
            <a:t>avg rotation</a:t>
          </a:r>
          <a:r>
            <a:rPr lang="en-US"/>
            <a:t> = 1/2 x 1/RPMs x 60 sec/1 min</a:t>
          </a:r>
        </a:p>
      </dgm:t>
    </dgm:pt>
    <dgm:pt modelId="{10F289FE-7C71-4A47-AEC6-E008AF047B8A}" type="parTrans" cxnId="{81BE831A-6DB4-4F29-8725-7AFB7AA56071}">
      <dgm:prSet/>
      <dgm:spPr/>
      <dgm:t>
        <a:bodyPr/>
        <a:lstStyle/>
        <a:p>
          <a:endParaRPr lang="en-US"/>
        </a:p>
      </dgm:t>
    </dgm:pt>
    <dgm:pt modelId="{BB1DC74C-2CC4-4B93-8544-550794B1DD08}" type="sibTrans" cxnId="{81BE831A-6DB4-4F29-8725-7AFB7AA56071}">
      <dgm:prSet/>
      <dgm:spPr/>
      <dgm:t>
        <a:bodyPr/>
        <a:lstStyle/>
        <a:p>
          <a:endParaRPr lang="en-US"/>
        </a:p>
      </dgm:t>
    </dgm:pt>
    <dgm:pt modelId="{28B560B1-40EE-4119-948E-6F82C9522456}">
      <dgm:prSet/>
      <dgm:spPr/>
      <dgm:t>
        <a:bodyPr/>
        <a:lstStyle/>
        <a:p>
          <a:r>
            <a:rPr lang="en-US"/>
            <a:t>Typical T</a:t>
          </a:r>
          <a:r>
            <a:rPr lang="en-US" baseline="-25000"/>
            <a:t>avg rotation</a:t>
          </a:r>
          <a:r>
            <a:rPr lang="en-US"/>
            <a:t> = 7,200 RPMs</a:t>
          </a:r>
        </a:p>
      </dgm:t>
    </dgm:pt>
    <dgm:pt modelId="{4D7B4CAD-A9AF-4F48-B65C-13AEE011968D}" type="parTrans" cxnId="{56F663C4-D69E-4A3F-97E5-73BC90213FC5}">
      <dgm:prSet/>
      <dgm:spPr/>
      <dgm:t>
        <a:bodyPr/>
        <a:lstStyle/>
        <a:p>
          <a:endParaRPr lang="en-US"/>
        </a:p>
      </dgm:t>
    </dgm:pt>
    <dgm:pt modelId="{2298C9E5-CEA7-4EC3-9AB4-ED0668AB5B46}" type="sibTrans" cxnId="{56F663C4-D69E-4A3F-97E5-73BC90213FC5}">
      <dgm:prSet/>
      <dgm:spPr/>
      <dgm:t>
        <a:bodyPr/>
        <a:lstStyle/>
        <a:p>
          <a:endParaRPr lang="en-US"/>
        </a:p>
      </dgm:t>
    </dgm:pt>
    <dgm:pt modelId="{3E5E66FF-0153-452C-A6D6-02A04A0262F7}">
      <dgm:prSet/>
      <dgm:spPr/>
      <dgm:t>
        <a:bodyPr/>
        <a:lstStyle/>
        <a:p>
          <a:r>
            <a:rPr lang="en-US"/>
            <a:t>Transfer time (T</a:t>
          </a:r>
          <a:r>
            <a:rPr lang="en-US" baseline="-25000"/>
            <a:t>avg transfer</a:t>
          </a:r>
          <a:r>
            <a:rPr lang="en-US"/>
            <a:t>)	</a:t>
          </a:r>
        </a:p>
      </dgm:t>
    </dgm:pt>
    <dgm:pt modelId="{29A54483-3321-4232-A196-2985C7B215BE}" type="parTrans" cxnId="{0A6E4C90-C189-4E2A-990A-F54FDBB721C0}">
      <dgm:prSet/>
      <dgm:spPr/>
      <dgm:t>
        <a:bodyPr/>
        <a:lstStyle/>
        <a:p>
          <a:endParaRPr lang="en-US"/>
        </a:p>
      </dgm:t>
    </dgm:pt>
    <dgm:pt modelId="{F966474A-8FAF-44D9-B9F5-B658BDB51841}" type="sibTrans" cxnId="{0A6E4C90-C189-4E2A-990A-F54FDBB721C0}">
      <dgm:prSet/>
      <dgm:spPr/>
      <dgm:t>
        <a:bodyPr/>
        <a:lstStyle/>
        <a:p>
          <a:endParaRPr lang="en-US"/>
        </a:p>
      </dgm:t>
    </dgm:pt>
    <dgm:pt modelId="{C467872E-EA63-4AFA-A14E-A79B84AD0709}">
      <dgm:prSet/>
      <dgm:spPr/>
      <dgm:t>
        <a:bodyPr/>
        <a:lstStyle/>
        <a:p>
          <a:r>
            <a:rPr lang="en-US"/>
            <a:t>Time to read the bits in the target sector.</a:t>
          </a:r>
        </a:p>
      </dgm:t>
    </dgm:pt>
    <dgm:pt modelId="{76E4A784-A99A-468E-8C71-13A3DEED8AD3}" type="parTrans" cxnId="{7504C63E-13F5-4DF1-A697-FB7D9483D016}">
      <dgm:prSet/>
      <dgm:spPr/>
      <dgm:t>
        <a:bodyPr/>
        <a:lstStyle/>
        <a:p>
          <a:endParaRPr lang="en-US"/>
        </a:p>
      </dgm:t>
    </dgm:pt>
    <dgm:pt modelId="{80A9E862-4C4B-4DBF-9C1F-6AB83E0AF159}" type="sibTrans" cxnId="{7504C63E-13F5-4DF1-A697-FB7D9483D016}">
      <dgm:prSet/>
      <dgm:spPr/>
      <dgm:t>
        <a:bodyPr/>
        <a:lstStyle/>
        <a:p>
          <a:endParaRPr lang="en-US"/>
        </a:p>
      </dgm:t>
    </dgm:pt>
    <dgm:pt modelId="{80381F90-CD27-4A72-821E-FEF19E9DBE34}">
      <dgm:prSet/>
      <dgm:spPr/>
      <dgm:t>
        <a:bodyPr/>
        <a:lstStyle/>
        <a:p>
          <a:r>
            <a:rPr lang="en-US"/>
            <a:t>T</a:t>
          </a:r>
          <a:r>
            <a:rPr lang="en-US" baseline="-25000"/>
            <a:t>avg transfer</a:t>
          </a:r>
          <a:r>
            <a:rPr lang="en-US"/>
            <a:t> = 1/RPM x 1/(avg # sectors/track) x 60 secs/1 min.</a:t>
          </a:r>
        </a:p>
      </dgm:t>
    </dgm:pt>
    <dgm:pt modelId="{3AEA82D9-CAD7-4290-8EC4-AD4EFAFF1E2A}" type="parTrans" cxnId="{840C948F-9550-40E7-971E-A0329BDBCC70}">
      <dgm:prSet/>
      <dgm:spPr/>
      <dgm:t>
        <a:bodyPr/>
        <a:lstStyle/>
        <a:p>
          <a:endParaRPr lang="en-US"/>
        </a:p>
      </dgm:t>
    </dgm:pt>
    <dgm:pt modelId="{E954B953-D26E-4B79-9F7A-2576991093FB}" type="sibTrans" cxnId="{840C948F-9550-40E7-971E-A0329BDBCC70}">
      <dgm:prSet/>
      <dgm:spPr/>
      <dgm:t>
        <a:bodyPr/>
        <a:lstStyle/>
        <a:p>
          <a:endParaRPr lang="en-US"/>
        </a:p>
      </dgm:t>
    </dgm:pt>
    <dgm:pt modelId="{F81AD258-BB8B-B745-AD23-82F6E5325222}" type="pres">
      <dgm:prSet presAssocID="{553F7032-B599-4944-A883-9325298E7776}" presName="linear" presStyleCnt="0">
        <dgm:presLayoutVars>
          <dgm:animLvl val="lvl"/>
          <dgm:resizeHandles val="exact"/>
        </dgm:presLayoutVars>
      </dgm:prSet>
      <dgm:spPr/>
    </dgm:pt>
    <dgm:pt modelId="{8871C58E-985E-2B4D-AE6A-089F63A0DC46}" type="pres">
      <dgm:prSet presAssocID="{A7D3FABE-5BE0-4677-B66A-3A675A5D5D0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3B8A519-021C-E54E-9E8C-5777CC307232}" type="pres">
      <dgm:prSet presAssocID="{A7D3FABE-5BE0-4677-B66A-3A675A5D5D00}" presName="childText" presStyleLbl="revTx" presStyleIdx="0" presStyleCnt="4">
        <dgm:presLayoutVars>
          <dgm:bulletEnabled val="1"/>
        </dgm:presLayoutVars>
      </dgm:prSet>
      <dgm:spPr/>
    </dgm:pt>
    <dgm:pt modelId="{5549009B-C7E9-4B45-BEA2-30DD2902B2F5}" type="pres">
      <dgm:prSet presAssocID="{AA4CD1C2-C006-4A94-8C7A-4145186713A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BF101FA-729A-AC41-8123-59E0AC068D4E}" type="pres">
      <dgm:prSet presAssocID="{AA4CD1C2-C006-4A94-8C7A-4145186713AE}" presName="childText" presStyleLbl="revTx" presStyleIdx="1" presStyleCnt="4">
        <dgm:presLayoutVars>
          <dgm:bulletEnabled val="1"/>
        </dgm:presLayoutVars>
      </dgm:prSet>
      <dgm:spPr/>
    </dgm:pt>
    <dgm:pt modelId="{D5F1E744-65E4-F648-94C5-3AC8894F6147}" type="pres">
      <dgm:prSet presAssocID="{7EBF73E7-65CD-46A2-BA35-1C26998D181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1245FA-E8A1-A74C-B3BC-1A27AB0607A0}" type="pres">
      <dgm:prSet presAssocID="{7EBF73E7-65CD-46A2-BA35-1C26998D1810}" presName="childText" presStyleLbl="revTx" presStyleIdx="2" presStyleCnt="4">
        <dgm:presLayoutVars>
          <dgm:bulletEnabled val="1"/>
        </dgm:presLayoutVars>
      </dgm:prSet>
      <dgm:spPr/>
    </dgm:pt>
    <dgm:pt modelId="{61BEA934-4F2E-B54A-A632-716C9954B98C}" type="pres">
      <dgm:prSet presAssocID="{3E5E66FF-0153-452C-A6D6-02A04A0262F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2E01B1E-9A93-B448-82E6-8DA9F1F7CEC7}" type="pres">
      <dgm:prSet presAssocID="{3E5E66FF-0153-452C-A6D6-02A04A0262F7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841E007-4F72-4857-B3D9-EE201160165D}" srcId="{AA4CD1C2-C006-4A94-8C7A-4145186713AE}" destId="{6B601BA2-438D-4E68-8A3A-5D270044E0AA}" srcOrd="1" destOrd="0" parTransId="{E2714A09-64F3-43A2-AAEF-F09FBCFC1C76}" sibTransId="{B0FAAD8D-035A-4355-9D8F-3118AAA02983}"/>
    <dgm:cxn modelId="{81BE831A-6DB4-4F29-8725-7AFB7AA56071}" srcId="{7EBF73E7-65CD-46A2-BA35-1C26998D1810}" destId="{C949BF56-84BD-49BE-991B-ADE4359002B5}" srcOrd="1" destOrd="0" parTransId="{10F289FE-7C71-4A47-AEC6-E008AF047B8A}" sibTransId="{BB1DC74C-2CC4-4B93-8544-550794B1DD08}"/>
    <dgm:cxn modelId="{38A5E61D-624D-4D41-9E62-74B137CD7A26}" type="presOf" srcId="{66C0F320-A349-488C-B4C0-CC8724F7D08B}" destId="{7B1245FA-E8A1-A74C-B3BC-1A27AB0607A0}" srcOrd="0" destOrd="0" presId="urn:microsoft.com/office/officeart/2005/8/layout/vList2"/>
    <dgm:cxn modelId="{7504C63E-13F5-4DF1-A697-FB7D9483D016}" srcId="{3E5E66FF-0153-452C-A6D6-02A04A0262F7}" destId="{C467872E-EA63-4AFA-A14E-A79B84AD0709}" srcOrd="0" destOrd="0" parTransId="{76E4A784-A99A-468E-8C71-13A3DEED8AD3}" sibTransId="{80A9E862-4C4B-4DBF-9C1F-6AB83E0AF159}"/>
    <dgm:cxn modelId="{5A5E0854-E907-8F40-A06F-2B1CCDDC313B}" type="presOf" srcId="{4AF4F816-BB82-409E-B233-9E56C51F2910}" destId="{43B8A519-021C-E54E-9E8C-5777CC307232}" srcOrd="0" destOrd="0" presId="urn:microsoft.com/office/officeart/2005/8/layout/vList2"/>
    <dgm:cxn modelId="{D9389156-918A-C147-9F62-C6B51D5C223F}" type="presOf" srcId="{C467872E-EA63-4AFA-A14E-A79B84AD0709}" destId="{E2E01B1E-9A93-B448-82E6-8DA9F1F7CEC7}" srcOrd="0" destOrd="0" presId="urn:microsoft.com/office/officeart/2005/8/layout/vList2"/>
    <dgm:cxn modelId="{D8D97958-D517-4D8D-B595-AA5AACC7BBDB}" srcId="{AA4CD1C2-C006-4A94-8C7A-4145186713AE}" destId="{6313925B-F52A-4730-867A-013C275DE1A8}" srcOrd="0" destOrd="0" parTransId="{3E2794D9-EF07-47F7-B67B-C566111F85AC}" sibTransId="{63383B6A-5C46-40A9-889E-28EC868CA1CA}"/>
    <dgm:cxn modelId="{9113915A-66D0-BB43-96AD-1A9DF3B7ED2C}" type="presOf" srcId="{3E5E66FF-0153-452C-A6D6-02A04A0262F7}" destId="{61BEA934-4F2E-B54A-A632-716C9954B98C}" srcOrd="0" destOrd="0" presId="urn:microsoft.com/office/officeart/2005/8/layout/vList2"/>
    <dgm:cxn modelId="{60313C69-64F3-410F-87F8-B1C516B1E4F7}" srcId="{A7D3FABE-5BE0-4677-B66A-3A675A5D5D00}" destId="{4AF4F816-BB82-409E-B233-9E56C51F2910}" srcOrd="0" destOrd="0" parTransId="{735594F5-1E3B-4DDE-B1BF-292F32D37A43}" sibTransId="{F5CE36F7-7AF9-41F3-98A8-F8C4A3DFF6FD}"/>
    <dgm:cxn modelId="{3C293C6E-9DDC-4143-83E4-58E8AC113C67}" type="presOf" srcId="{C949BF56-84BD-49BE-991B-ADE4359002B5}" destId="{7B1245FA-E8A1-A74C-B3BC-1A27AB0607A0}" srcOrd="0" destOrd="1" presId="urn:microsoft.com/office/officeart/2005/8/layout/vList2"/>
    <dgm:cxn modelId="{EC7FA376-5506-9A47-BBEE-8CCCA6467B8A}" type="presOf" srcId="{AA4CD1C2-C006-4A94-8C7A-4145186713AE}" destId="{5549009B-C7E9-4B45-BEA2-30DD2902B2F5}" srcOrd="0" destOrd="0" presId="urn:microsoft.com/office/officeart/2005/8/layout/vList2"/>
    <dgm:cxn modelId="{8FD0EE87-E5E1-6240-BD2D-658794DA6EE7}" type="presOf" srcId="{6B601BA2-438D-4E68-8A3A-5D270044E0AA}" destId="{6BF101FA-729A-AC41-8123-59E0AC068D4E}" srcOrd="0" destOrd="1" presId="urn:microsoft.com/office/officeart/2005/8/layout/vList2"/>
    <dgm:cxn modelId="{C40E2F88-2ABC-8E47-94E3-007D06643796}" type="presOf" srcId="{28B560B1-40EE-4119-948E-6F82C9522456}" destId="{7B1245FA-E8A1-A74C-B3BC-1A27AB0607A0}" srcOrd="0" destOrd="2" presId="urn:microsoft.com/office/officeart/2005/8/layout/vList2"/>
    <dgm:cxn modelId="{840C948F-9550-40E7-971E-A0329BDBCC70}" srcId="{3E5E66FF-0153-452C-A6D6-02A04A0262F7}" destId="{80381F90-CD27-4A72-821E-FEF19E9DBE34}" srcOrd="1" destOrd="0" parTransId="{3AEA82D9-CAD7-4290-8EC4-AD4EFAFF1E2A}" sibTransId="{E954B953-D26E-4B79-9F7A-2576991093FB}"/>
    <dgm:cxn modelId="{0A6E4C90-C189-4E2A-990A-F54FDBB721C0}" srcId="{553F7032-B599-4944-A883-9325298E7776}" destId="{3E5E66FF-0153-452C-A6D6-02A04A0262F7}" srcOrd="3" destOrd="0" parTransId="{29A54483-3321-4232-A196-2985C7B215BE}" sibTransId="{F966474A-8FAF-44D9-B9F5-B658BDB51841}"/>
    <dgm:cxn modelId="{E8C2CAA6-D9D8-FA48-9F26-9A4D52FB2B35}" type="presOf" srcId="{7EBF73E7-65CD-46A2-BA35-1C26998D1810}" destId="{D5F1E744-65E4-F648-94C5-3AC8894F6147}" srcOrd="0" destOrd="0" presId="urn:microsoft.com/office/officeart/2005/8/layout/vList2"/>
    <dgm:cxn modelId="{A16FDCA6-9C69-4447-A5AE-DB0754BAC390}" srcId="{553F7032-B599-4944-A883-9325298E7776}" destId="{A7D3FABE-5BE0-4677-B66A-3A675A5D5D00}" srcOrd="0" destOrd="0" parTransId="{537A9428-704F-4FE6-9E3C-7A21A88BCDDD}" sibTransId="{808071B6-FADD-4582-8B4B-D1B87858BF2E}"/>
    <dgm:cxn modelId="{07693FBF-BA04-4A4C-91FA-8B520C1BE857}" srcId="{553F7032-B599-4944-A883-9325298E7776}" destId="{7EBF73E7-65CD-46A2-BA35-1C26998D1810}" srcOrd="2" destOrd="0" parTransId="{92F482EB-BCE3-4564-AFE0-D384AC74F695}" sibTransId="{0D13373C-3455-408D-90E5-EF0ED66602E0}"/>
    <dgm:cxn modelId="{56F663C4-D69E-4A3F-97E5-73BC90213FC5}" srcId="{7EBF73E7-65CD-46A2-BA35-1C26998D1810}" destId="{28B560B1-40EE-4119-948E-6F82C9522456}" srcOrd="2" destOrd="0" parTransId="{4D7B4CAD-A9AF-4F48-B65C-13AEE011968D}" sibTransId="{2298C9E5-CEA7-4EC3-9AB4-ED0668AB5B46}"/>
    <dgm:cxn modelId="{008BE9C4-916B-E740-908B-0F7DD6349EDF}" type="presOf" srcId="{A7D3FABE-5BE0-4677-B66A-3A675A5D5D00}" destId="{8871C58E-985E-2B4D-AE6A-089F63A0DC46}" srcOrd="0" destOrd="0" presId="urn:microsoft.com/office/officeart/2005/8/layout/vList2"/>
    <dgm:cxn modelId="{2721E8CE-A638-4CA9-B3A3-11F904B07E2C}" srcId="{7EBF73E7-65CD-46A2-BA35-1C26998D1810}" destId="{66C0F320-A349-488C-B4C0-CC8724F7D08B}" srcOrd="0" destOrd="0" parTransId="{B6735A0C-D582-4C22-94DB-0783B0E0241F}" sibTransId="{8DE90031-2FBF-4A32-8105-1E624DD70040}"/>
    <dgm:cxn modelId="{B23795D2-9C6E-F549-946A-8631E1311E19}" type="presOf" srcId="{553F7032-B599-4944-A883-9325298E7776}" destId="{F81AD258-BB8B-B745-AD23-82F6E5325222}" srcOrd="0" destOrd="0" presId="urn:microsoft.com/office/officeart/2005/8/layout/vList2"/>
    <dgm:cxn modelId="{3AFA8CE8-055A-411F-B3A6-2D3B2A4F4688}" srcId="{553F7032-B599-4944-A883-9325298E7776}" destId="{AA4CD1C2-C006-4A94-8C7A-4145186713AE}" srcOrd="1" destOrd="0" parTransId="{29D30636-659A-4DBD-908F-1040972D1968}" sibTransId="{037076AE-78BF-4978-A1A7-03D42B6CF51D}"/>
    <dgm:cxn modelId="{E999C8EB-A150-E44E-AE81-FD6F245F8FAE}" type="presOf" srcId="{80381F90-CD27-4A72-821E-FEF19E9DBE34}" destId="{E2E01B1E-9A93-B448-82E6-8DA9F1F7CEC7}" srcOrd="0" destOrd="1" presId="urn:microsoft.com/office/officeart/2005/8/layout/vList2"/>
    <dgm:cxn modelId="{E459F2EF-F9D9-D148-B604-FA8A0A2BF0E1}" type="presOf" srcId="{6313925B-F52A-4730-867A-013C275DE1A8}" destId="{6BF101FA-729A-AC41-8123-59E0AC068D4E}" srcOrd="0" destOrd="0" presId="urn:microsoft.com/office/officeart/2005/8/layout/vList2"/>
    <dgm:cxn modelId="{E60EAD5A-90DB-B343-9AF1-14D55B90CC25}" type="presParOf" srcId="{F81AD258-BB8B-B745-AD23-82F6E5325222}" destId="{8871C58E-985E-2B4D-AE6A-089F63A0DC46}" srcOrd="0" destOrd="0" presId="urn:microsoft.com/office/officeart/2005/8/layout/vList2"/>
    <dgm:cxn modelId="{F49FE104-61B6-7747-B8F0-23F72174B89A}" type="presParOf" srcId="{F81AD258-BB8B-B745-AD23-82F6E5325222}" destId="{43B8A519-021C-E54E-9E8C-5777CC307232}" srcOrd="1" destOrd="0" presId="urn:microsoft.com/office/officeart/2005/8/layout/vList2"/>
    <dgm:cxn modelId="{3A449416-1A8A-F141-B108-F55BDB2DFD0E}" type="presParOf" srcId="{F81AD258-BB8B-B745-AD23-82F6E5325222}" destId="{5549009B-C7E9-4B45-BEA2-30DD2902B2F5}" srcOrd="2" destOrd="0" presId="urn:microsoft.com/office/officeart/2005/8/layout/vList2"/>
    <dgm:cxn modelId="{0A7CCC70-FA18-EB4E-BD85-BBD199897FFB}" type="presParOf" srcId="{F81AD258-BB8B-B745-AD23-82F6E5325222}" destId="{6BF101FA-729A-AC41-8123-59E0AC068D4E}" srcOrd="3" destOrd="0" presId="urn:microsoft.com/office/officeart/2005/8/layout/vList2"/>
    <dgm:cxn modelId="{DDE9EB22-12C7-014F-AD69-D65AB7970779}" type="presParOf" srcId="{F81AD258-BB8B-B745-AD23-82F6E5325222}" destId="{D5F1E744-65E4-F648-94C5-3AC8894F6147}" srcOrd="4" destOrd="0" presId="urn:microsoft.com/office/officeart/2005/8/layout/vList2"/>
    <dgm:cxn modelId="{E332383A-84BA-E64B-9829-ED031CE74CF2}" type="presParOf" srcId="{F81AD258-BB8B-B745-AD23-82F6E5325222}" destId="{7B1245FA-E8A1-A74C-B3BC-1A27AB0607A0}" srcOrd="5" destOrd="0" presId="urn:microsoft.com/office/officeart/2005/8/layout/vList2"/>
    <dgm:cxn modelId="{8D7FAA30-EB50-FD43-ADB7-57125B65BCC8}" type="presParOf" srcId="{F81AD258-BB8B-B745-AD23-82F6E5325222}" destId="{61BEA934-4F2E-B54A-A632-716C9954B98C}" srcOrd="6" destOrd="0" presId="urn:microsoft.com/office/officeart/2005/8/layout/vList2"/>
    <dgm:cxn modelId="{001D34A1-DF4B-F744-BBDB-90CB6B47B1FA}" type="presParOf" srcId="{F81AD258-BB8B-B745-AD23-82F6E5325222}" destId="{E2E01B1E-9A93-B448-82E6-8DA9F1F7CEC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3C64EB-09AB-410A-A2AD-385F9380008D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E77186-68E8-4539-9BE3-9454C1CD1F20}">
      <dgm:prSet/>
      <dgm:spPr/>
      <dgm:t>
        <a:bodyPr/>
        <a:lstStyle/>
        <a:p>
          <a:r>
            <a:rPr lang="en-US"/>
            <a:t>Advantages </a:t>
          </a:r>
        </a:p>
      </dgm:t>
    </dgm:pt>
    <dgm:pt modelId="{B57C4212-3D3F-4613-9C81-9FCF84BCA84B}" type="parTrans" cxnId="{126F2E47-8856-47BF-8515-DF482724978D}">
      <dgm:prSet/>
      <dgm:spPr/>
      <dgm:t>
        <a:bodyPr/>
        <a:lstStyle/>
        <a:p>
          <a:endParaRPr lang="en-US"/>
        </a:p>
      </dgm:t>
    </dgm:pt>
    <dgm:pt modelId="{4E6AEA24-DADE-43F3-95A2-67A2A397E43B}" type="sibTrans" cxnId="{126F2E47-8856-47BF-8515-DF482724978D}">
      <dgm:prSet/>
      <dgm:spPr/>
      <dgm:t>
        <a:bodyPr/>
        <a:lstStyle/>
        <a:p>
          <a:endParaRPr lang="en-US"/>
        </a:p>
      </dgm:t>
    </dgm:pt>
    <dgm:pt modelId="{F7E145B7-CB66-4C7C-BCFC-F114FBB77EBD}">
      <dgm:prSet/>
      <dgm:spPr/>
      <dgm:t>
        <a:bodyPr/>
        <a:lstStyle/>
        <a:p>
          <a:r>
            <a:rPr lang="en-US"/>
            <a:t>No moving parts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faster, less power, more rugged</a:t>
          </a:r>
        </a:p>
      </dgm:t>
    </dgm:pt>
    <dgm:pt modelId="{82297B79-A291-4B8B-97C0-B65E407B1446}" type="parTrans" cxnId="{7B2681D7-87DE-408D-A4FD-EE1FFA8B2AC2}">
      <dgm:prSet/>
      <dgm:spPr/>
      <dgm:t>
        <a:bodyPr/>
        <a:lstStyle/>
        <a:p>
          <a:endParaRPr lang="en-US"/>
        </a:p>
      </dgm:t>
    </dgm:pt>
    <dgm:pt modelId="{373C6A70-6891-4462-B318-8726EAB7221E}" type="sibTrans" cxnId="{7B2681D7-87DE-408D-A4FD-EE1FFA8B2AC2}">
      <dgm:prSet/>
      <dgm:spPr/>
      <dgm:t>
        <a:bodyPr/>
        <a:lstStyle/>
        <a:p>
          <a:endParaRPr lang="en-US"/>
        </a:p>
      </dgm:t>
    </dgm:pt>
    <dgm:pt modelId="{F1D5232D-7C01-431D-B3F5-CD1692519065}">
      <dgm:prSet/>
      <dgm:spPr/>
      <dgm:t>
        <a:bodyPr/>
        <a:lstStyle/>
        <a:p>
          <a:r>
            <a:rPr lang="en-US"/>
            <a:t>Disadvantages</a:t>
          </a:r>
        </a:p>
      </dgm:t>
    </dgm:pt>
    <dgm:pt modelId="{54736B1C-7161-48D8-AF28-59EA2932568F}" type="parTrans" cxnId="{61B411DB-2747-4823-A013-E9BC934E6CA4}">
      <dgm:prSet/>
      <dgm:spPr/>
      <dgm:t>
        <a:bodyPr/>
        <a:lstStyle/>
        <a:p>
          <a:endParaRPr lang="en-US"/>
        </a:p>
      </dgm:t>
    </dgm:pt>
    <dgm:pt modelId="{61D989CA-4709-4809-8819-8C41C9534B53}" type="sibTrans" cxnId="{61B411DB-2747-4823-A013-E9BC934E6CA4}">
      <dgm:prSet/>
      <dgm:spPr/>
      <dgm:t>
        <a:bodyPr/>
        <a:lstStyle/>
        <a:p>
          <a:endParaRPr lang="en-US"/>
        </a:p>
      </dgm:t>
    </dgm:pt>
    <dgm:pt modelId="{6BA31E15-5D43-4962-AAE0-2814D9FA51A5}">
      <dgm:prSet/>
      <dgm:spPr/>
      <dgm:t>
        <a:bodyPr/>
        <a:lstStyle/>
        <a:p>
          <a:r>
            <a:rPr lang="en-US"/>
            <a:t>Have the potential to wear out </a:t>
          </a:r>
        </a:p>
      </dgm:t>
    </dgm:pt>
    <dgm:pt modelId="{B86AC04D-F2BF-4F73-BE24-BF893463C194}" type="parTrans" cxnId="{2EA232B3-3803-45DE-85B6-22D41F98ED23}">
      <dgm:prSet/>
      <dgm:spPr/>
      <dgm:t>
        <a:bodyPr/>
        <a:lstStyle/>
        <a:p>
          <a:endParaRPr lang="en-US"/>
        </a:p>
      </dgm:t>
    </dgm:pt>
    <dgm:pt modelId="{287879C7-020A-4B09-AA82-0C5C73BA8DE6}" type="sibTrans" cxnId="{2EA232B3-3803-45DE-85B6-22D41F98ED23}">
      <dgm:prSet/>
      <dgm:spPr/>
      <dgm:t>
        <a:bodyPr/>
        <a:lstStyle/>
        <a:p>
          <a:endParaRPr lang="en-US"/>
        </a:p>
      </dgm:t>
    </dgm:pt>
    <dgm:pt modelId="{C91FBF4E-37B3-4695-AFC0-11311B6A585E}">
      <dgm:prSet/>
      <dgm:spPr/>
      <dgm:t>
        <a:bodyPr/>
        <a:lstStyle/>
        <a:p>
          <a:r>
            <a:rPr lang="en-US"/>
            <a:t>Mitigated by “wear leveling logic” in flash translation layer</a:t>
          </a:r>
        </a:p>
      </dgm:t>
    </dgm:pt>
    <dgm:pt modelId="{B0F6DFF9-EC5F-4521-907E-10C5E9F33519}" type="parTrans" cxnId="{581DC961-B56B-442C-9DA6-06707690A4BB}">
      <dgm:prSet/>
      <dgm:spPr/>
      <dgm:t>
        <a:bodyPr/>
        <a:lstStyle/>
        <a:p>
          <a:endParaRPr lang="en-US"/>
        </a:p>
      </dgm:t>
    </dgm:pt>
    <dgm:pt modelId="{98F0CC8D-129B-414B-B517-56C962081CAE}" type="sibTrans" cxnId="{581DC961-B56B-442C-9DA6-06707690A4BB}">
      <dgm:prSet/>
      <dgm:spPr/>
      <dgm:t>
        <a:bodyPr/>
        <a:lstStyle/>
        <a:p>
          <a:endParaRPr lang="en-US"/>
        </a:p>
      </dgm:t>
    </dgm:pt>
    <dgm:pt modelId="{7726D93A-89BC-4A21-A491-EB02DB74115E}">
      <dgm:prSet/>
      <dgm:spPr/>
      <dgm:t>
        <a:bodyPr/>
        <a:lstStyle/>
        <a:p>
          <a:r>
            <a:rPr lang="en-US"/>
            <a:t>E.g. Intel SSD 730 guarantees 128 petabyte (128 x 10</a:t>
          </a:r>
          <a:r>
            <a:rPr lang="en-US" baseline="30000"/>
            <a:t>15</a:t>
          </a:r>
          <a:r>
            <a:rPr lang="en-US"/>
            <a:t> bytes) of writes before they wear out</a:t>
          </a:r>
        </a:p>
      </dgm:t>
    </dgm:pt>
    <dgm:pt modelId="{2D2F38BB-6913-4F21-85CF-2512C166485D}" type="parTrans" cxnId="{0DF6A846-E80D-4A76-90DC-1A50B82EFAB4}">
      <dgm:prSet/>
      <dgm:spPr/>
      <dgm:t>
        <a:bodyPr/>
        <a:lstStyle/>
        <a:p>
          <a:endParaRPr lang="en-US"/>
        </a:p>
      </dgm:t>
    </dgm:pt>
    <dgm:pt modelId="{BC96BD92-0351-46BD-8C58-9D06215A0DC9}" type="sibTrans" cxnId="{0DF6A846-E80D-4A76-90DC-1A50B82EFAB4}">
      <dgm:prSet/>
      <dgm:spPr/>
      <dgm:t>
        <a:bodyPr/>
        <a:lstStyle/>
        <a:p>
          <a:endParaRPr lang="en-US"/>
        </a:p>
      </dgm:t>
    </dgm:pt>
    <dgm:pt modelId="{47B78DC6-96B1-4D3A-B1F8-806D6C939061}">
      <dgm:prSet/>
      <dgm:spPr/>
      <dgm:t>
        <a:bodyPr/>
        <a:lstStyle/>
        <a:p>
          <a:r>
            <a:rPr lang="en-US"/>
            <a:t>In 2015, about 30 times more expensive per byte</a:t>
          </a:r>
        </a:p>
      </dgm:t>
    </dgm:pt>
    <dgm:pt modelId="{0DC098F3-26D9-4FAE-9B2B-6DE80030A579}" type="parTrans" cxnId="{0DFF547A-8CFE-49FE-A983-422170E1AAA3}">
      <dgm:prSet/>
      <dgm:spPr/>
      <dgm:t>
        <a:bodyPr/>
        <a:lstStyle/>
        <a:p>
          <a:endParaRPr lang="en-US"/>
        </a:p>
      </dgm:t>
    </dgm:pt>
    <dgm:pt modelId="{F5DCA774-41EA-4628-A315-DFA4355E3D23}" type="sibTrans" cxnId="{0DFF547A-8CFE-49FE-A983-422170E1AAA3}">
      <dgm:prSet/>
      <dgm:spPr/>
      <dgm:t>
        <a:bodyPr/>
        <a:lstStyle/>
        <a:p>
          <a:endParaRPr lang="en-US"/>
        </a:p>
      </dgm:t>
    </dgm:pt>
    <dgm:pt modelId="{AFDCF27A-9C5E-4492-859B-1B2EE934A279}">
      <dgm:prSet/>
      <dgm:spPr/>
      <dgm:t>
        <a:bodyPr/>
        <a:lstStyle/>
        <a:p>
          <a:r>
            <a:rPr lang="en-US"/>
            <a:t>Applications</a:t>
          </a:r>
        </a:p>
      </dgm:t>
    </dgm:pt>
    <dgm:pt modelId="{D7F2F496-E1D2-450F-8DA3-F03A78958DF5}" type="parTrans" cxnId="{6378B323-97DB-4EA9-A541-4AB3336F80F1}">
      <dgm:prSet/>
      <dgm:spPr/>
      <dgm:t>
        <a:bodyPr/>
        <a:lstStyle/>
        <a:p>
          <a:endParaRPr lang="en-US"/>
        </a:p>
      </dgm:t>
    </dgm:pt>
    <dgm:pt modelId="{1D7F4528-5AAF-4888-A65F-5172C191202A}" type="sibTrans" cxnId="{6378B323-97DB-4EA9-A541-4AB3336F80F1}">
      <dgm:prSet/>
      <dgm:spPr/>
      <dgm:t>
        <a:bodyPr/>
        <a:lstStyle/>
        <a:p>
          <a:endParaRPr lang="en-US"/>
        </a:p>
      </dgm:t>
    </dgm:pt>
    <dgm:pt modelId="{ECEEEFDC-A22A-4CFC-A74C-A18A4505F16D}">
      <dgm:prSet/>
      <dgm:spPr/>
      <dgm:t>
        <a:bodyPr/>
        <a:lstStyle/>
        <a:p>
          <a:r>
            <a:rPr lang="en-US"/>
            <a:t>MP3 players, smart phones, laptops</a:t>
          </a:r>
        </a:p>
      </dgm:t>
    </dgm:pt>
    <dgm:pt modelId="{71997082-2ECB-4428-BFC8-F1105AD11D1A}" type="parTrans" cxnId="{A98E1199-4A1C-4AB9-BE8F-4239DDF2A6B5}">
      <dgm:prSet/>
      <dgm:spPr/>
      <dgm:t>
        <a:bodyPr/>
        <a:lstStyle/>
        <a:p>
          <a:endParaRPr lang="en-US"/>
        </a:p>
      </dgm:t>
    </dgm:pt>
    <dgm:pt modelId="{BB80CED5-FEBC-4A2C-8F1E-88780B281B19}" type="sibTrans" cxnId="{A98E1199-4A1C-4AB9-BE8F-4239DDF2A6B5}">
      <dgm:prSet/>
      <dgm:spPr/>
      <dgm:t>
        <a:bodyPr/>
        <a:lstStyle/>
        <a:p>
          <a:endParaRPr lang="en-US"/>
        </a:p>
      </dgm:t>
    </dgm:pt>
    <dgm:pt modelId="{C3C7F9FB-2BB6-46B7-8576-C2D9A22CF4A5}">
      <dgm:prSet/>
      <dgm:spPr/>
      <dgm:t>
        <a:bodyPr/>
        <a:lstStyle/>
        <a:p>
          <a:r>
            <a:rPr lang="en-US"/>
            <a:t>Increasingly common in desktops and servers</a:t>
          </a:r>
        </a:p>
      </dgm:t>
    </dgm:pt>
    <dgm:pt modelId="{FA3F6C1C-0B55-4FA2-AF18-1F99CF6EBBD2}" type="parTrans" cxnId="{FB40A7DC-997F-41DB-BCEB-7FC1B70A4CB5}">
      <dgm:prSet/>
      <dgm:spPr/>
      <dgm:t>
        <a:bodyPr/>
        <a:lstStyle/>
        <a:p>
          <a:endParaRPr lang="en-US"/>
        </a:p>
      </dgm:t>
    </dgm:pt>
    <dgm:pt modelId="{F3BBC1A3-11B6-421A-A96F-358D1B6D637A}" type="sibTrans" cxnId="{FB40A7DC-997F-41DB-BCEB-7FC1B70A4CB5}">
      <dgm:prSet/>
      <dgm:spPr/>
      <dgm:t>
        <a:bodyPr/>
        <a:lstStyle/>
        <a:p>
          <a:endParaRPr lang="en-US"/>
        </a:p>
      </dgm:t>
    </dgm:pt>
    <dgm:pt modelId="{82F12D39-46C0-6147-B608-572A5DE8A96B}" type="pres">
      <dgm:prSet presAssocID="{7A3C64EB-09AB-410A-A2AD-385F9380008D}" presName="linear" presStyleCnt="0">
        <dgm:presLayoutVars>
          <dgm:dir/>
          <dgm:animLvl val="lvl"/>
          <dgm:resizeHandles val="exact"/>
        </dgm:presLayoutVars>
      </dgm:prSet>
      <dgm:spPr/>
    </dgm:pt>
    <dgm:pt modelId="{9EACD48A-BE8D-DD49-98AB-642EEBD970B5}" type="pres">
      <dgm:prSet presAssocID="{C8E77186-68E8-4539-9BE3-9454C1CD1F20}" presName="parentLin" presStyleCnt="0"/>
      <dgm:spPr/>
    </dgm:pt>
    <dgm:pt modelId="{399847F4-9B09-844F-B198-65A7CEB2CE98}" type="pres">
      <dgm:prSet presAssocID="{C8E77186-68E8-4539-9BE3-9454C1CD1F20}" presName="parentLeftMargin" presStyleLbl="node1" presStyleIdx="0" presStyleCnt="3"/>
      <dgm:spPr/>
    </dgm:pt>
    <dgm:pt modelId="{193EED1C-51AE-E043-8FC1-B7041EB341C7}" type="pres">
      <dgm:prSet presAssocID="{C8E77186-68E8-4539-9BE3-9454C1CD1F2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5375552-998E-9846-9377-29BF0B7BF3C1}" type="pres">
      <dgm:prSet presAssocID="{C8E77186-68E8-4539-9BE3-9454C1CD1F20}" presName="negativeSpace" presStyleCnt="0"/>
      <dgm:spPr/>
    </dgm:pt>
    <dgm:pt modelId="{592B8DF3-3883-6943-AC99-C975FDAF71A2}" type="pres">
      <dgm:prSet presAssocID="{C8E77186-68E8-4539-9BE3-9454C1CD1F20}" presName="childText" presStyleLbl="conFgAcc1" presStyleIdx="0" presStyleCnt="3">
        <dgm:presLayoutVars>
          <dgm:bulletEnabled val="1"/>
        </dgm:presLayoutVars>
      </dgm:prSet>
      <dgm:spPr/>
    </dgm:pt>
    <dgm:pt modelId="{4DAB74F2-C4CA-2C48-9014-B86C5B1BB810}" type="pres">
      <dgm:prSet presAssocID="{4E6AEA24-DADE-43F3-95A2-67A2A397E43B}" presName="spaceBetweenRectangles" presStyleCnt="0"/>
      <dgm:spPr/>
    </dgm:pt>
    <dgm:pt modelId="{1398AAB8-DD91-EF4F-B7ED-FA7360E715C0}" type="pres">
      <dgm:prSet presAssocID="{F1D5232D-7C01-431D-B3F5-CD1692519065}" presName="parentLin" presStyleCnt="0"/>
      <dgm:spPr/>
    </dgm:pt>
    <dgm:pt modelId="{08C43A3B-2EA8-E749-B2C2-11F67B28769F}" type="pres">
      <dgm:prSet presAssocID="{F1D5232D-7C01-431D-B3F5-CD1692519065}" presName="parentLeftMargin" presStyleLbl="node1" presStyleIdx="0" presStyleCnt="3"/>
      <dgm:spPr/>
    </dgm:pt>
    <dgm:pt modelId="{38646BAA-1BBD-1B41-9834-0F6D281E5088}" type="pres">
      <dgm:prSet presAssocID="{F1D5232D-7C01-431D-B3F5-CD169251906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63D9A9C-AB74-294B-B0C1-5DB57F268A87}" type="pres">
      <dgm:prSet presAssocID="{F1D5232D-7C01-431D-B3F5-CD1692519065}" presName="negativeSpace" presStyleCnt="0"/>
      <dgm:spPr/>
    </dgm:pt>
    <dgm:pt modelId="{B46BAC1A-A8A9-F14B-B01F-FD15C934711B}" type="pres">
      <dgm:prSet presAssocID="{F1D5232D-7C01-431D-B3F5-CD1692519065}" presName="childText" presStyleLbl="conFgAcc1" presStyleIdx="1" presStyleCnt="3">
        <dgm:presLayoutVars>
          <dgm:bulletEnabled val="1"/>
        </dgm:presLayoutVars>
      </dgm:prSet>
      <dgm:spPr/>
    </dgm:pt>
    <dgm:pt modelId="{6F0D6814-B24D-DF42-A79F-7B6A300A9DDD}" type="pres">
      <dgm:prSet presAssocID="{61D989CA-4709-4809-8819-8C41C9534B53}" presName="spaceBetweenRectangles" presStyleCnt="0"/>
      <dgm:spPr/>
    </dgm:pt>
    <dgm:pt modelId="{9B9FEA2F-F46C-AA44-8C0C-2AFAF998D32D}" type="pres">
      <dgm:prSet presAssocID="{AFDCF27A-9C5E-4492-859B-1B2EE934A279}" presName="parentLin" presStyleCnt="0"/>
      <dgm:spPr/>
    </dgm:pt>
    <dgm:pt modelId="{FD9FBFC4-208C-F24E-A4BF-9F0C9245CF1F}" type="pres">
      <dgm:prSet presAssocID="{AFDCF27A-9C5E-4492-859B-1B2EE934A279}" presName="parentLeftMargin" presStyleLbl="node1" presStyleIdx="1" presStyleCnt="3"/>
      <dgm:spPr/>
    </dgm:pt>
    <dgm:pt modelId="{F97E215F-5C10-5C4B-9140-0A7AC584218A}" type="pres">
      <dgm:prSet presAssocID="{AFDCF27A-9C5E-4492-859B-1B2EE934A27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C22B68B-4F4E-F144-AFE0-89BF77DC1E79}" type="pres">
      <dgm:prSet presAssocID="{AFDCF27A-9C5E-4492-859B-1B2EE934A279}" presName="negativeSpace" presStyleCnt="0"/>
      <dgm:spPr/>
    </dgm:pt>
    <dgm:pt modelId="{FC439B88-EA12-2447-ACA5-4F4AA9D43C8B}" type="pres">
      <dgm:prSet presAssocID="{AFDCF27A-9C5E-4492-859B-1B2EE934A27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C835310-80B4-2A4E-9B61-0BAA11E8CD34}" type="presOf" srcId="{C91FBF4E-37B3-4695-AFC0-11311B6A585E}" destId="{B46BAC1A-A8A9-F14B-B01F-FD15C934711B}" srcOrd="0" destOrd="1" presId="urn:microsoft.com/office/officeart/2005/8/layout/list1"/>
    <dgm:cxn modelId="{6378B323-97DB-4EA9-A541-4AB3336F80F1}" srcId="{7A3C64EB-09AB-410A-A2AD-385F9380008D}" destId="{AFDCF27A-9C5E-4492-859B-1B2EE934A279}" srcOrd="2" destOrd="0" parTransId="{D7F2F496-E1D2-450F-8DA3-F03A78958DF5}" sibTransId="{1D7F4528-5AAF-4888-A65F-5172C191202A}"/>
    <dgm:cxn modelId="{0DF6A846-E80D-4A76-90DC-1A50B82EFAB4}" srcId="{6BA31E15-5D43-4962-AAE0-2814D9FA51A5}" destId="{7726D93A-89BC-4A21-A491-EB02DB74115E}" srcOrd="1" destOrd="0" parTransId="{2D2F38BB-6913-4F21-85CF-2512C166485D}" sibTransId="{BC96BD92-0351-46BD-8C58-9D06215A0DC9}"/>
    <dgm:cxn modelId="{126F2E47-8856-47BF-8515-DF482724978D}" srcId="{7A3C64EB-09AB-410A-A2AD-385F9380008D}" destId="{C8E77186-68E8-4539-9BE3-9454C1CD1F20}" srcOrd="0" destOrd="0" parTransId="{B57C4212-3D3F-4613-9C81-9FCF84BCA84B}" sibTransId="{4E6AEA24-DADE-43F3-95A2-67A2A397E43B}"/>
    <dgm:cxn modelId="{9C3A9453-106F-DA4A-B5CB-A32C1629C6F7}" type="presOf" srcId="{6BA31E15-5D43-4962-AAE0-2814D9FA51A5}" destId="{B46BAC1A-A8A9-F14B-B01F-FD15C934711B}" srcOrd="0" destOrd="0" presId="urn:microsoft.com/office/officeart/2005/8/layout/list1"/>
    <dgm:cxn modelId="{581DC961-B56B-442C-9DA6-06707690A4BB}" srcId="{6BA31E15-5D43-4962-AAE0-2814D9FA51A5}" destId="{C91FBF4E-37B3-4695-AFC0-11311B6A585E}" srcOrd="0" destOrd="0" parTransId="{B0F6DFF9-EC5F-4521-907E-10C5E9F33519}" sibTransId="{98F0CC8D-129B-414B-B517-56C962081CAE}"/>
    <dgm:cxn modelId="{F670A868-BAFB-424F-81BF-FAEE0413D7C8}" type="presOf" srcId="{F7E145B7-CB66-4C7C-BCFC-F114FBB77EBD}" destId="{592B8DF3-3883-6943-AC99-C975FDAF71A2}" srcOrd="0" destOrd="0" presId="urn:microsoft.com/office/officeart/2005/8/layout/list1"/>
    <dgm:cxn modelId="{20DA746A-5B19-4148-8B27-87D5686C5838}" type="presOf" srcId="{F1D5232D-7C01-431D-B3F5-CD1692519065}" destId="{38646BAA-1BBD-1B41-9834-0F6D281E5088}" srcOrd="1" destOrd="0" presId="urn:microsoft.com/office/officeart/2005/8/layout/list1"/>
    <dgm:cxn modelId="{D6B52370-7410-3B43-9D98-38E80DF43BAE}" type="presOf" srcId="{AFDCF27A-9C5E-4492-859B-1B2EE934A279}" destId="{FD9FBFC4-208C-F24E-A4BF-9F0C9245CF1F}" srcOrd="0" destOrd="0" presId="urn:microsoft.com/office/officeart/2005/8/layout/list1"/>
    <dgm:cxn modelId="{9D936178-F68B-014A-A359-E53FDAE114F4}" type="presOf" srcId="{C8E77186-68E8-4539-9BE3-9454C1CD1F20}" destId="{193EED1C-51AE-E043-8FC1-B7041EB341C7}" srcOrd="1" destOrd="0" presId="urn:microsoft.com/office/officeart/2005/8/layout/list1"/>
    <dgm:cxn modelId="{0DFF547A-8CFE-49FE-A983-422170E1AAA3}" srcId="{F1D5232D-7C01-431D-B3F5-CD1692519065}" destId="{47B78DC6-96B1-4D3A-B1F8-806D6C939061}" srcOrd="1" destOrd="0" parTransId="{0DC098F3-26D9-4FAE-9B2B-6DE80030A579}" sibTransId="{F5DCA774-41EA-4628-A315-DFA4355E3D23}"/>
    <dgm:cxn modelId="{9CD6AF7E-B8CA-C541-BA63-38D64BDCBAEF}" type="presOf" srcId="{C3C7F9FB-2BB6-46B7-8576-C2D9A22CF4A5}" destId="{FC439B88-EA12-2447-ACA5-4F4AA9D43C8B}" srcOrd="0" destOrd="1" presId="urn:microsoft.com/office/officeart/2005/8/layout/list1"/>
    <dgm:cxn modelId="{A98E1199-4A1C-4AB9-BE8F-4239DDF2A6B5}" srcId="{AFDCF27A-9C5E-4492-859B-1B2EE934A279}" destId="{ECEEEFDC-A22A-4CFC-A74C-A18A4505F16D}" srcOrd="0" destOrd="0" parTransId="{71997082-2ECB-4428-BFC8-F1105AD11D1A}" sibTransId="{BB80CED5-FEBC-4A2C-8F1E-88780B281B19}"/>
    <dgm:cxn modelId="{5C754899-E6B1-4947-B0E8-1F70779B1771}" type="presOf" srcId="{7726D93A-89BC-4A21-A491-EB02DB74115E}" destId="{B46BAC1A-A8A9-F14B-B01F-FD15C934711B}" srcOrd="0" destOrd="2" presId="urn:microsoft.com/office/officeart/2005/8/layout/list1"/>
    <dgm:cxn modelId="{74512DA8-AA7C-CA46-819D-D6AA9DB79FCB}" type="presOf" srcId="{ECEEEFDC-A22A-4CFC-A74C-A18A4505F16D}" destId="{FC439B88-EA12-2447-ACA5-4F4AA9D43C8B}" srcOrd="0" destOrd="0" presId="urn:microsoft.com/office/officeart/2005/8/layout/list1"/>
    <dgm:cxn modelId="{F5288FA9-D2EF-644E-BEEE-49DC121D3588}" type="presOf" srcId="{F1D5232D-7C01-431D-B3F5-CD1692519065}" destId="{08C43A3B-2EA8-E749-B2C2-11F67B28769F}" srcOrd="0" destOrd="0" presId="urn:microsoft.com/office/officeart/2005/8/layout/list1"/>
    <dgm:cxn modelId="{2EA232B3-3803-45DE-85B6-22D41F98ED23}" srcId="{F1D5232D-7C01-431D-B3F5-CD1692519065}" destId="{6BA31E15-5D43-4962-AAE0-2814D9FA51A5}" srcOrd="0" destOrd="0" parTransId="{B86AC04D-F2BF-4F73-BE24-BF893463C194}" sibTransId="{287879C7-020A-4B09-AA82-0C5C73BA8DE6}"/>
    <dgm:cxn modelId="{33C599B8-3CDC-C947-A713-F076F125469F}" type="presOf" srcId="{7A3C64EB-09AB-410A-A2AD-385F9380008D}" destId="{82F12D39-46C0-6147-B608-572A5DE8A96B}" srcOrd="0" destOrd="0" presId="urn:microsoft.com/office/officeart/2005/8/layout/list1"/>
    <dgm:cxn modelId="{7B2681D7-87DE-408D-A4FD-EE1FFA8B2AC2}" srcId="{C8E77186-68E8-4539-9BE3-9454C1CD1F20}" destId="{F7E145B7-CB66-4C7C-BCFC-F114FBB77EBD}" srcOrd="0" destOrd="0" parTransId="{82297B79-A291-4B8B-97C0-B65E407B1446}" sibTransId="{373C6A70-6891-4462-B318-8726EAB7221E}"/>
    <dgm:cxn modelId="{65C398D7-6AB1-F14D-ABC8-94DA88227592}" type="presOf" srcId="{AFDCF27A-9C5E-4492-859B-1B2EE934A279}" destId="{F97E215F-5C10-5C4B-9140-0A7AC584218A}" srcOrd="1" destOrd="0" presId="urn:microsoft.com/office/officeart/2005/8/layout/list1"/>
    <dgm:cxn modelId="{61B411DB-2747-4823-A013-E9BC934E6CA4}" srcId="{7A3C64EB-09AB-410A-A2AD-385F9380008D}" destId="{F1D5232D-7C01-431D-B3F5-CD1692519065}" srcOrd="1" destOrd="0" parTransId="{54736B1C-7161-48D8-AF28-59EA2932568F}" sibTransId="{61D989CA-4709-4809-8819-8C41C9534B53}"/>
    <dgm:cxn modelId="{FB40A7DC-997F-41DB-BCEB-7FC1B70A4CB5}" srcId="{AFDCF27A-9C5E-4492-859B-1B2EE934A279}" destId="{C3C7F9FB-2BB6-46B7-8576-C2D9A22CF4A5}" srcOrd="1" destOrd="0" parTransId="{FA3F6C1C-0B55-4FA2-AF18-1F99CF6EBBD2}" sibTransId="{F3BBC1A3-11B6-421A-A96F-358D1B6D637A}"/>
    <dgm:cxn modelId="{C0538EE4-45E0-D142-ADBD-2817F60F56D8}" type="presOf" srcId="{47B78DC6-96B1-4D3A-B1F8-806D6C939061}" destId="{B46BAC1A-A8A9-F14B-B01F-FD15C934711B}" srcOrd="0" destOrd="3" presId="urn:microsoft.com/office/officeart/2005/8/layout/list1"/>
    <dgm:cxn modelId="{9C2B60FB-E8D4-F34D-9B3F-E71969975D4A}" type="presOf" srcId="{C8E77186-68E8-4539-9BE3-9454C1CD1F20}" destId="{399847F4-9B09-844F-B198-65A7CEB2CE98}" srcOrd="0" destOrd="0" presId="urn:microsoft.com/office/officeart/2005/8/layout/list1"/>
    <dgm:cxn modelId="{C937BF41-C3D0-F641-BDA7-E644BA1C1D0B}" type="presParOf" srcId="{82F12D39-46C0-6147-B608-572A5DE8A96B}" destId="{9EACD48A-BE8D-DD49-98AB-642EEBD970B5}" srcOrd="0" destOrd="0" presId="urn:microsoft.com/office/officeart/2005/8/layout/list1"/>
    <dgm:cxn modelId="{9E51E46A-E9BC-DA43-97EF-F85EC4406FF2}" type="presParOf" srcId="{9EACD48A-BE8D-DD49-98AB-642EEBD970B5}" destId="{399847F4-9B09-844F-B198-65A7CEB2CE98}" srcOrd="0" destOrd="0" presId="urn:microsoft.com/office/officeart/2005/8/layout/list1"/>
    <dgm:cxn modelId="{2E207D07-3FA8-974B-8349-803159C346AE}" type="presParOf" srcId="{9EACD48A-BE8D-DD49-98AB-642EEBD970B5}" destId="{193EED1C-51AE-E043-8FC1-B7041EB341C7}" srcOrd="1" destOrd="0" presId="urn:microsoft.com/office/officeart/2005/8/layout/list1"/>
    <dgm:cxn modelId="{C0843001-3AC6-8A48-8529-A3B3332D70C6}" type="presParOf" srcId="{82F12D39-46C0-6147-B608-572A5DE8A96B}" destId="{75375552-998E-9846-9377-29BF0B7BF3C1}" srcOrd="1" destOrd="0" presId="urn:microsoft.com/office/officeart/2005/8/layout/list1"/>
    <dgm:cxn modelId="{720C3357-F8BE-0440-B3D6-1E717B4B63C5}" type="presParOf" srcId="{82F12D39-46C0-6147-B608-572A5DE8A96B}" destId="{592B8DF3-3883-6943-AC99-C975FDAF71A2}" srcOrd="2" destOrd="0" presId="urn:microsoft.com/office/officeart/2005/8/layout/list1"/>
    <dgm:cxn modelId="{2B897DF1-F6E3-5A4F-906A-BA75FBCBF501}" type="presParOf" srcId="{82F12D39-46C0-6147-B608-572A5DE8A96B}" destId="{4DAB74F2-C4CA-2C48-9014-B86C5B1BB810}" srcOrd="3" destOrd="0" presId="urn:microsoft.com/office/officeart/2005/8/layout/list1"/>
    <dgm:cxn modelId="{F0CF0ECC-1550-894B-A0AC-957D315BD20B}" type="presParOf" srcId="{82F12D39-46C0-6147-B608-572A5DE8A96B}" destId="{1398AAB8-DD91-EF4F-B7ED-FA7360E715C0}" srcOrd="4" destOrd="0" presId="urn:microsoft.com/office/officeart/2005/8/layout/list1"/>
    <dgm:cxn modelId="{F344BAC9-B5A4-EC4B-81A8-5FCF9E8B1BB2}" type="presParOf" srcId="{1398AAB8-DD91-EF4F-B7ED-FA7360E715C0}" destId="{08C43A3B-2EA8-E749-B2C2-11F67B28769F}" srcOrd="0" destOrd="0" presId="urn:microsoft.com/office/officeart/2005/8/layout/list1"/>
    <dgm:cxn modelId="{13E248EF-6C58-2E40-B540-97531A7D8E91}" type="presParOf" srcId="{1398AAB8-DD91-EF4F-B7ED-FA7360E715C0}" destId="{38646BAA-1BBD-1B41-9834-0F6D281E5088}" srcOrd="1" destOrd="0" presId="urn:microsoft.com/office/officeart/2005/8/layout/list1"/>
    <dgm:cxn modelId="{72E12849-8AD3-B14C-9F50-82266C39A3C6}" type="presParOf" srcId="{82F12D39-46C0-6147-B608-572A5DE8A96B}" destId="{F63D9A9C-AB74-294B-B0C1-5DB57F268A87}" srcOrd="5" destOrd="0" presId="urn:microsoft.com/office/officeart/2005/8/layout/list1"/>
    <dgm:cxn modelId="{2F2D5F0A-EBF0-5B44-9E12-6613E7C37ED6}" type="presParOf" srcId="{82F12D39-46C0-6147-B608-572A5DE8A96B}" destId="{B46BAC1A-A8A9-F14B-B01F-FD15C934711B}" srcOrd="6" destOrd="0" presId="urn:microsoft.com/office/officeart/2005/8/layout/list1"/>
    <dgm:cxn modelId="{E9B3FA2C-50F7-B941-AAD6-D233B7C6AD79}" type="presParOf" srcId="{82F12D39-46C0-6147-B608-572A5DE8A96B}" destId="{6F0D6814-B24D-DF42-A79F-7B6A300A9DDD}" srcOrd="7" destOrd="0" presId="urn:microsoft.com/office/officeart/2005/8/layout/list1"/>
    <dgm:cxn modelId="{6B1FD6A9-C372-D04D-A1E3-50948BDF448D}" type="presParOf" srcId="{82F12D39-46C0-6147-B608-572A5DE8A96B}" destId="{9B9FEA2F-F46C-AA44-8C0C-2AFAF998D32D}" srcOrd="8" destOrd="0" presId="urn:microsoft.com/office/officeart/2005/8/layout/list1"/>
    <dgm:cxn modelId="{2705E32C-353F-9042-93A6-FF78FBFF7880}" type="presParOf" srcId="{9B9FEA2F-F46C-AA44-8C0C-2AFAF998D32D}" destId="{FD9FBFC4-208C-F24E-A4BF-9F0C9245CF1F}" srcOrd="0" destOrd="0" presId="urn:microsoft.com/office/officeart/2005/8/layout/list1"/>
    <dgm:cxn modelId="{178B7BD8-5060-AF42-9C15-D9351806426E}" type="presParOf" srcId="{9B9FEA2F-F46C-AA44-8C0C-2AFAF998D32D}" destId="{F97E215F-5C10-5C4B-9140-0A7AC584218A}" srcOrd="1" destOrd="0" presId="urn:microsoft.com/office/officeart/2005/8/layout/list1"/>
    <dgm:cxn modelId="{A3180A9A-6946-E742-A340-F22F070010B2}" type="presParOf" srcId="{82F12D39-46C0-6147-B608-572A5DE8A96B}" destId="{9C22B68B-4F4E-F144-AFE0-89BF77DC1E79}" srcOrd="9" destOrd="0" presId="urn:microsoft.com/office/officeart/2005/8/layout/list1"/>
    <dgm:cxn modelId="{95783DB6-D412-804F-B759-0E7991244597}" type="presParOf" srcId="{82F12D39-46C0-6147-B608-572A5DE8A96B}" destId="{FC439B88-EA12-2447-ACA5-4F4AA9D43C8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D43CC-A82F-A642-8CF2-34762FBF8C40}">
      <dsp:nvSpPr>
        <dsp:cNvPr id="0" name=""/>
        <dsp:cNvSpPr/>
      </dsp:nvSpPr>
      <dsp:spPr>
        <a:xfrm>
          <a:off x="0" y="443637"/>
          <a:ext cx="6513603" cy="2649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604012" rIns="50552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create()    delete()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open()      close()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read()      write()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seek()</a:t>
          </a:r>
        </a:p>
      </dsp:txBody>
      <dsp:txXfrm>
        <a:off x="0" y="443637"/>
        <a:ext cx="6513603" cy="2649150"/>
      </dsp:txXfrm>
    </dsp:sp>
    <dsp:sp modelId="{58CF8CB9-B6EE-C14C-9DCA-737814B8FE97}">
      <dsp:nvSpPr>
        <dsp:cNvPr id="0" name=""/>
        <dsp:cNvSpPr/>
      </dsp:nvSpPr>
      <dsp:spPr>
        <a:xfrm>
          <a:off x="325680" y="15597"/>
          <a:ext cx="4559522" cy="8560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Operations:</a:t>
          </a:r>
        </a:p>
      </dsp:txBody>
      <dsp:txXfrm>
        <a:off x="367470" y="57387"/>
        <a:ext cx="4475942" cy="772500"/>
      </dsp:txXfrm>
    </dsp:sp>
    <dsp:sp modelId="{22990CCD-1BDD-244B-B9E1-D7E05980A8D1}">
      <dsp:nvSpPr>
        <dsp:cNvPr id="0" name=""/>
        <dsp:cNvSpPr/>
      </dsp:nvSpPr>
      <dsp:spPr>
        <a:xfrm>
          <a:off x="0" y="3677428"/>
          <a:ext cx="6513603" cy="219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604012" rIns="50552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hardLink()        softLink()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setAttribute()    getAttribute()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rename()</a:t>
          </a:r>
        </a:p>
      </dsp:txBody>
      <dsp:txXfrm>
        <a:off x="0" y="3677428"/>
        <a:ext cx="6513603" cy="2192400"/>
      </dsp:txXfrm>
    </dsp:sp>
    <dsp:sp modelId="{4398124B-B283-8E4E-9519-09F060FDB18B}">
      <dsp:nvSpPr>
        <dsp:cNvPr id="0" name=""/>
        <dsp:cNvSpPr/>
      </dsp:nvSpPr>
      <dsp:spPr>
        <a:xfrm>
          <a:off x="325680" y="3249388"/>
          <a:ext cx="4559522" cy="856080"/>
        </a:xfrm>
        <a:prstGeom prst="roundRect">
          <a:avLst/>
        </a:prstGeom>
        <a:gradFill rotWithShape="0">
          <a:gsLst>
            <a:gs pos="0">
              <a:schemeClr val="accent2">
                <a:hueOff val="6366461"/>
                <a:satOff val="10800"/>
                <a:lumOff val="-3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366461"/>
                <a:satOff val="10800"/>
                <a:lumOff val="-3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366461"/>
                <a:satOff val="10800"/>
                <a:lumOff val="-3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Naming Operations:</a:t>
          </a:r>
        </a:p>
      </dsp:txBody>
      <dsp:txXfrm>
        <a:off x="367470" y="3291178"/>
        <a:ext cx="4475942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725FB-AAD3-344F-AA41-4DD5ABF4FE57}">
      <dsp:nvSpPr>
        <dsp:cNvPr id="0" name=""/>
        <dsp:cNvSpPr/>
      </dsp:nvSpPr>
      <dsp:spPr>
        <a:xfrm>
          <a:off x="0" y="388513"/>
          <a:ext cx="6513603" cy="277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58216" rIns="50552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i="1" kern="1200"/>
            <a:t>Sequential: </a:t>
          </a:r>
          <a:r>
            <a:rPr lang="en-US" sz="2200" kern="1200"/>
            <a:t>data processed in order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Most programs use this method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Ex: compiler reading a source file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i="1" kern="1200"/>
            <a:t>Direct: </a:t>
          </a:r>
          <a:r>
            <a:rPr lang="en-US" sz="2200" kern="1200"/>
            <a:t>address a block based on a key value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Databases often do this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Ex: hash table, dictionary</a:t>
          </a:r>
        </a:p>
      </dsp:txBody>
      <dsp:txXfrm>
        <a:off x="0" y="388513"/>
        <a:ext cx="6513603" cy="2772000"/>
      </dsp:txXfrm>
    </dsp:sp>
    <dsp:sp modelId="{0454C0D1-5A33-3949-8358-B7C8F77D5F8D}">
      <dsp:nvSpPr>
        <dsp:cNvPr id="0" name=""/>
        <dsp:cNvSpPr/>
      </dsp:nvSpPr>
      <dsp:spPr>
        <a:xfrm>
          <a:off x="325680" y="63793"/>
          <a:ext cx="4559522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Programmer’s View:</a:t>
          </a:r>
        </a:p>
      </dsp:txBody>
      <dsp:txXfrm>
        <a:off x="357383" y="95496"/>
        <a:ext cx="4496116" cy="586034"/>
      </dsp:txXfrm>
    </dsp:sp>
    <dsp:sp modelId="{9269A848-F5CD-D74F-89C5-84227C79B47B}">
      <dsp:nvSpPr>
        <dsp:cNvPr id="0" name=""/>
        <dsp:cNvSpPr/>
      </dsp:nvSpPr>
      <dsp:spPr>
        <a:xfrm>
          <a:off x="0" y="3604033"/>
          <a:ext cx="6513603" cy="221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58216" rIns="50552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i="1" kern="1200"/>
            <a:t>Sequential: </a:t>
          </a:r>
          <a:r>
            <a:rPr lang="en-US" sz="2200" kern="1200"/>
            <a:t>keep a pointer to the next byte in the file; update pointer on each read/write operation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i="1" kern="1200"/>
            <a:t>Direct: </a:t>
          </a:r>
          <a:r>
            <a:rPr lang="en-US" sz="2200" kern="1200"/>
            <a:t>address any block in the file directly provided its offset within the file</a:t>
          </a:r>
        </a:p>
      </dsp:txBody>
      <dsp:txXfrm>
        <a:off x="0" y="3604033"/>
        <a:ext cx="6513603" cy="2217600"/>
      </dsp:txXfrm>
    </dsp:sp>
    <dsp:sp modelId="{26B9AC29-674D-9C4A-8F85-50265FFF1F39}">
      <dsp:nvSpPr>
        <dsp:cNvPr id="0" name=""/>
        <dsp:cNvSpPr/>
      </dsp:nvSpPr>
      <dsp:spPr>
        <a:xfrm>
          <a:off x="325680" y="3279313"/>
          <a:ext cx="4559522" cy="649440"/>
        </a:xfrm>
        <a:prstGeom prst="roundRect">
          <a:avLst/>
        </a:prstGeom>
        <a:gradFill rotWithShape="0">
          <a:gsLst>
            <a:gs pos="0">
              <a:schemeClr val="accent2">
                <a:hueOff val="6366461"/>
                <a:satOff val="10800"/>
                <a:lumOff val="-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366461"/>
                <a:satOff val="10800"/>
                <a:lumOff val="-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366461"/>
                <a:satOff val="10800"/>
                <a:lumOff val="-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Operating System’s View:</a:t>
          </a:r>
        </a:p>
      </dsp:txBody>
      <dsp:txXfrm>
        <a:off x="357383" y="3311016"/>
        <a:ext cx="4496116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6A646-F641-F046-9D4D-69AA81D33379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BFE4D-9A5F-384F-81B9-92804D6B5BC7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Naming</a:t>
          </a:r>
        </a:p>
      </dsp:txBody>
      <dsp:txXfrm>
        <a:off x="0" y="0"/>
        <a:ext cx="6492875" cy="1276350"/>
      </dsp:txXfrm>
    </dsp:sp>
    <dsp:sp modelId="{F6556230-5ECA-CF4F-9FA1-A3B384ADFC9E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2122154"/>
            <a:satOff val="3600"/>
            <a:lumOff val="-131"/>
            <a:alphaOff val="0"/>
          </a:schemeClr>
        </a:solidFill>
        <a:ln w="12700" cap="flat" cmpd="sng" algn="ctr">
          <a:solidFill>
            <a:schemeClr val="accent2">
              <a:hueOff val="2122154"/>
              <a:satOff val="3600"/>
              <a:lumOff val="-1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8DE9-A072-2D40-B3E2-E7CA91100CD8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Protection</a:t>
          </a:r>
        </a:p>
      </dsp:txBody>
      <dsp:txXfrm>
        <a:off x="0" y="1276350"/>
        <a:ext cx="6492875" cy="1276350"/>
      </dsp:txXfrm>
    </dsp:sp>
    <dsp:sp modelId="{4E2E29C6-11A8-7C4C-8157-C380E8ADEFE8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4244308"/>
            <a:satOff val="7200"/>
            <a:lumOff val="-261"/>
            <a:alphaOff val="0"/>
          </a:schemeClr>
        </a:solidFill>
        <a:ln w="12700" cap="flat" cmpd="sng" algn="ctr">
          <a:solidFill>
            <a:schemeClr val="accent2">
              <a:hueOff val="4244308"/>
              <a:satOff val="7200"/>
              <a:lumOff val="-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2B48E-2F60-F845-838C-692EA6ED0BCF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Persistence</a:t>
          </a:r>
        </a:p>
      </dsp:txBody>
      <dsp:txXfrm>
        <a:off x="0" y="2552700"/>
        <a:ext cx="6492875" cy="1276350"/>
      </dsp:txXfrm>
    </dsp:sp>
    <dsp:sp modelId="{857E49F9-F3AE-5044-85FB-41742A83B3DD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CFC73-DE91-5545-8AE8-01507760CDEB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Fast</a:t>
          </a:r>
        </a:p>
      </dsp:txBody>
      <dsp:txXfrm>
        <a:off x="0" y="3829050"/>
        <a:ext cx="6492875" cy="12763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1C58E-985E-2B4D-AE6A-089F63A0DC46}">
      <dsp:nvSpPr>
        <dsp:cNvPr id="0" name=""/>
        <dsp:cNvSpPr/>
      </dsp:nvSpPr>
      <dsp:spPr>
        <a:xfrm>
          <a:off x="0" y="130865"/>
          <a:ext cx="6513603" cy="8353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Average time to access some target sector approximated by:</a:t>
          </a:r>
        </a:p>
      </dsp:txBody>
      <dsp:txXfrm>
        <a:off x="40780" y="171645"/>
        <a:ext cx="6432043" cy="753819"/>
      </dsp:txXfrm>
    </dsp:sp>
    <dsp:sp modelId="{43B8A519-021C-E54E-9E8C-5777CC307232}">
      <dsp:nvSpPr>
        <dsp:cNvPr id="0" name=""/>
        <dsp:cNvSpPr/>
      </dsp:nvSpPr>
      <dsp:spPr>
        <a:xfrm>
          <a:off x="0" y="966245"/>
          <a:ext cx="6513603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</a:t>
          </a:r>
          <a:r>
            <a:rPr lang="en-US" sz="1600" kern="1200" baseline="-25000"/>
            <a:t>access</a:t>
          </a:r>
          <a:r>
            <a:rPr lang="en-US" sz="1600" kern="1200"/>
            <a:t>  =  T</a:t>
          </a:r>
          <a:r>
            <a:rPr lang="en-US" sz="1600" kern="1200" baseline="-25000"/>
            <a:t>avg seek</a:t>
          </a:r>
          <a:r>
            <a:rPr lang="en-US" sz="1600" kern="1200"/>
            <a:t> +  T</a:t>
          </a:r>
          <a:r>
            <a:rPr lang="en-US" sz="1600" kern="1200" baseline="-25000"/>
            <a:t>avg rotation</a:t>
          </a:r>
          <a:r>
            <a:rPr lang="en-US" sz="1600" kern="1200"/>
            <a:t> + T</a:t>
          </a:r>
          <a:r>
            <a:rPr lang="en-US" sz="1600" kern="1200" baseline="-25000"/>
            <a:t>avg transfer</a:t>
          </a:r>
          <a:r>
            <a:rPr lang="en-US" sz="1600" kern="1200"/>
            <a:t> </a:t>
          </a:r>
        </a:p>
      </dsp:txBody>
      <dsp:txXfrm>
        <a:off x="0" y="966245"/>
        <a:ext cx="6513603" cy="347760"/>
      </dsp:txXfrm>
    </dsp:sp>
    <dsp:sp modelId="{5549009B-C7E9-4B45-BEA2-30DD2902B2F5}">
      <dsp:nvSpPr>
        <dsp:cNvPr id="0" name=""/>
        <dsp:cNvSpPr/>
      </dsp:nvSpPr>
      <dsp:spPr>
        <a:xfrm>
          <a:off x="0" y="1314005"/>
          <a:ext cx="6513603" cy="8353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Seek time (T</a:t>
          </a:r>
          <a:r>
            <a:rPr lang="en-US" sz="2100" kern="1200" baseline="-25000"/>
            <a:t>avg seek</a:t>
          </a:r>
          <a:r>
            <a:rPr lang="en-US" sz="2100" kern="1200"/>
            <a:t>)</a:t>
          </a:r>
        </a:p>
      </dsp:txBody>
      <dsp:txXfrm>
        <a:off x="40780" y="1354785"/>
        <a:ext cx="6432043" cy="753819"/>
      </dsp:txXfrm>
    </dsp:sp>
    <dsp:sp modelId="{6BF101FA-729A-AC41-8123-59E0AC068D4E}">
      <dsp:nvSpPr>
        <dsp:cNvPr id="0" name=""/>
        <dsp:cNvSpPr/>
      </dsp:nvSpPr>
      <dsp:spPr>
        <a:xfrm>
          <a:off x="0" y="2149385"/>
          <a:ext cx="6513603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Time to position heads over cylinder containing target sector.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Typical  T</a:t>
          </a:r>
          <a:r>
            <a:rPr lang="en-US" sz="1600" kern="1200" baseline="-25000"/>
            <a:t>avg seek</a:t>
          </a:r>
          <a:r>
            <a:rPr lang="en-US" sz="1600" kern="1200"/>
            <a:t> is 3—9 ms</a:t>
          </a:r>
        </a:p>
      </dsp:txBody>
      <dsp:txXfrm>
        <a:off x="0" y="2149385"/>
        <a:ext cx="6513603" cy="554242"/>
      </dsp:txXfrm>
    </dsp:sp>
    <dsp:sp modelId="{D5F1E744-65E4-F648-94C5-3AC8894F6147}">
      <dsp:nvSpPr>
        <dsp:cNvPr id="0" name=""/>
        <dsp:cNvSpPr/>
      </dsp:nvSpPr>
      <dsp:spPr>
        <a:xfrm>
          <a:off x="0" y="2703628"/>
          <a:ext cx="6513603" cy="8353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Rotational latency (T</a:t>
          </a:r>
          <a:r>
            <a:rPr lang="en-US" sz="2100" kern="1200" baseline="-25000"/>
            <a:t>avg rotation</a:t>
          </a:r>
          <a:r>
            <a:rPr lang="en-US" sz="2100" kern="1200"/>
            <a:t>)</a:t>
          </a:r>
        </a:p>
      </dsp:txBody>
      <dsp:txXfrm>
        <a:off x="40780" y="2744408"/>
        <a:ext cx="6432043" cy="753819"/>
      </dsp:txXfrm>
    </dsp:sp>
    <dsp:sp modelId="{7B1245FA-E8A1-A74C-B3BC-1A27AB0607A0}">
      <dsp:nvSpPr>
        <dsp:cNvPr id="0" name=""/>
        <dsp:cNvSpPr/>
      </dsp:nvSpPr>
      <dsp:spPr>
        <a:xfrm>
          <a:off x="0" y="3539008"/>
          <a:ext cx="6513603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Time waiting for first bit of target sector to pass under r/w head.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</a:t>
          </a:r>
          <a:r>
            <a:rPr lang="en-US" sz="1600" kern="1200" baseline="-25000"/>
            <a:t>avg rotation</a:t>
          </a:r>
          <a:r>
            <a:rPr lang="en-US" sz="1600" kern="1200"/>
            <a:t> = 1/2 x 1/RPMs x 60 sec/1 min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Typical T</a:t>
          </a:r>
          <a:r>
            <a:rPr lang="en-US" sz="1600" kern="1200" baseline="-25000"/>
            <a:t>avg rotation</a:t>
          </a:r>
          <a:r>
            <a:rPr lang="en-US" sz="1600" kern="1200"/>
            <a:t> = 7,200 RPMs</a:t>
          </a:r>
        </a:p>
      </dsp:txBody>
      <dsp:txXfrm>
        <a:off x="0" y="3539008"/>
        <a:ext cx="6513603" cy="825930"/>
      </dsp:txXfrm>
    </dsp:sp>
    <dsp:sp modelId="{61BEA934-4F2E-B54A-A632-716C9954B98C}">
      <dsp:nvSpPr>
        <dsp:cNvPr id="0" name=""/>
        <dsp:cNvSpPr/>
      </dsp:nvSpPr>
      <dsp:spPr>
        <a:xfrm>
          <a:off x="0" y="4364938"/>
          <a:ext cx="6513603" cy="83537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Transfer time (T</a:t>
          </a:r>
          <a:r>
            <a:rPr lang="en-US" sz="2100" kern="1200" baseline="-25000"/>
            <a:t>avg transfer</a:t>
          </a:r>
          <a:r>
            <a:rPr lang="en-US" sz="2100" kern="1200"/>
            <a:t>)	</a:t>
          </a:r>
        </a:p>
      </dsp:txBody>
      <dsp:txXfrm>
        <a:off x="40780" y="4405718"/>
        <a:ext cx="6432043" cy="753819"/>
      </dsp:txXfrm>
    </dsp:sp>
    <dsp:sp modelId="{E2E01B1E-9A93-B448-82E6-8DA9F1F7CEC7}">
      <dsp:nvSpPr>
        <dsp:cNvPr id="0" name=""/>
        <dsp:cNvSpPr/>
      </dsp:nvSpPr>
      <dsp:spPr>
        <a:xfrm>
          <a:off x="0" y="5200318"/>
          <a:ext cx="6513603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Time to read the bits in the target sector.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</a:t>
          </a:r>
          <a:r>
            <a:rPr lang="en-US" sz="1600" kern="1200" baseline="-25000"/>
            <a:t>avg transfer</a:t>
          </a:r>
          <a:r>
            <a:rPr lang="en-US" sz="1600" kern="1200"/>
            <a:t> = 1/RPM x 1/(avg # sectors/track) x 60 secs/1 min.</a:t>
          </a:r>
        </a:p>
      </dsp:txBody>
      <dsp:txXfrm>
        <a:off x="0" y="5200318"/>
        <a:ext cx="6513603" cy="5542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B8DF3-3883-6943-AC99-C975FDAF71A2}">
      <dsp:nvSpPr>
        <dsp:cNvPr id="0" name=""/>
        <dsp:cNvSpPr/>
      </dsp:nvSpPr>
      <dsp:spPr>
        <a:xfrm>
          <a:off x="0" y="340362"/>
          <a:ext cx="6513603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5528" tIns="416560" rIns="50552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No moving parts </a:t>
          </a:r>
          <a:r>
            <a:rPr lang="en-US" sz="2000" kern="1200">
              <a:sym typeface="Wingdings" panose="05000000000000000000" pitchFamily="2" charset="2"/>
            </a:rPr>
            <a:t></a:t>
          </a:r>
          <a:r>
            <a:rPr lang="en-US" sz="2000" kern="1200"/>
            <a:t> faster, less power, more rugged</a:t>
          </a:r>
        </a:p>
      </dsp:txBody>
      <dsp:txXfrm>
        <a:off x="0" y="340362"/>
        <a:ext cx="6513603" cy="1134000"/>
      </dsp:txXfrm>
    </dsp:sp>
    <dsp:sp modelId="{193EED1C-51AE-E043-8FC1-B7041EB341C7}">
      <dsp:nvSpPr>
        <dsp:cNvPr id="0" name=""/>
        <dsp:cNvSpPr/>
      </dsp:nvSpPr>
      <dsp:spPr>
        <a:xfrm>
          <a:off x="325680" y="45162"/>
          <a:ext cx="4559522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Advantages </a:t>
          </a:r>
        </a:p>
      </dsp:txBody>
      <dsp:txXfrm>
        <a:off x="354501" y="73983"/>
        <a:ext cx="4501880" cy="532758"/>
      </dsp:txXfrm>
    </dsp:sp>
    <dsp:sp modelId="{B46BAC1A-A8A9-F14B-B01F-FD15C934711B}">
      <dsp:nvSpPr>
        <dsp:cNvPr id="0" name=""/>
        <dsp:cNvSpPr/>
      </dsp:nvSpPr>
      <dsp:spPr>
        <a:xfrm>
          <a:off x="0" y="1877563"/>
          <a:ext cx="6513603" cy="239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3183231"/>
              <a:satOff val="5400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5528" tIns="416560" rIns="50552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Have the potential to wear out 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Mitigated by “wear leveling logic” in flash translation layer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E.g. Intel SSD 730 guarantees 128 petabyte (128 x 10</a:t>
          </a:r>
          <a:r>
            <a:rPr lang="en-US" sz="2000" kern="1200" baseline="30000"/>
            <a:t>15</a:t>
          </a:r>
          <a:r>
            <a:rPr lang="en-US" sz="2000" kern="1200"/>
            <a:t> bytes) of writes before they wear out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In 2015, about 30 times more expensive per byte</a:t>
          </a:r>
        </a:p>
      </dsp:txBody>
      <dsp:txXfrm>
        <a:off x="0" y="1877563"/>
        <a:ext cx="6513603" cy="2394000"/>
      </dsp:txXfrm>
    </dsp:sp>
    <dsp:sp modelId="{38646BAA-1BBD-1B41-9834-0F6D281E5088}">
      <dsp:nvSpPr>
        <dsp:cNvPr id="0" name=""/>
        <dsp:cNvSpPr/>
      </dsp:nvSpPr>
      <dsp:spPr>
        <a:xfrm>
          <a:off x="325680" y="1582363"/>
          <a:ext cx="4559522" cy="590400"/>
        </a:xfrm>
        <a:prstGeom prst="roundRect">
          <a:avLst/>
        </a:prstGeom>
        <a:gradFill rotWithShape="0">
          <a:gsLst>
            <a:gs pos="0">
              <a:schemeClr val="accent2">
                <a:hueOff val="3183231"/>
                <a:satOff val="5400"/>
                <a:lumOff val="-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183231"/>
                <a:satOff val="5400"/>
                <a:lumOff val="-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183231"/>
                <a:satOff val="5400"/>
                <a:lumOff val="-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Disadvantages</a:t>
          </a:r>
        </a:p>
      </dsp:txBody>
      <dsp:txXfrm>
        <a:off x="354501" y="1611184"/>
        <a:ext cx="4501880" cy="532758"/>
      </dsp:txXfrm>
    </dsp:sp>
    <dsp:sp modelId="{FC439B88-EA12-2447-ACA5-4F4AA9D43C8B}">
      <dsp:nvSpPr>
        <dsp:cNvPr id="0" name=""/>
        <dsp:cNvSpPr/>
      </dsp:nvSpPr>
      <dsp:spPr>
        <a:xfrm>
          <a:off x="0" y="4674763"/>
          <a:ext cx="6513603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5528" tIns="416560" rIns="50552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MP3 players, smart phones, laptops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Increasingly common in desktops and servers</a:t>
          </a:r>
        </a:p>
      </dsp:txBody>
      <dsp:txXfrm>
        <a:off x="0" y="4674763"/>
        <a:ext cx="6513603" cy="1165500"/>
      </dsp:txXfrm>
    </dsp:sp>
    <dsp:sp modelId="{F97E215F-5C10-5C4B-9140-0A7AC584218A}">
      <dsp:nvSpPr>
        <dsp:cNvPr id="0" name=""/>
        <dsp:cNvSpPr/>
      </dsp:nvSpPr>
      <dsp:spPr>
        <a:xfrm>
          <a:off x="325680" y="4379563"/>
          <a:ext cx="4559522" cy="590400"/>
        </a:xfrm>
        <a:prstGeom prst="roundRect">
          <a:avLst/>
        </a:prstGeom>
        <a:gradFill rotWithShape="0">
          <a:gsLst>
            <a:gs pos="0">
              <a:schemeClr val="accent2">
                <a:hueOff val="6366461"/>
                <a:satOff val="10800"/>
                <a:lumOff val="-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366461"/>
                <a:satOff val="10800"/>
                <a:lumOff val="-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366461"/>
                <a:satOff val="10800"/>
                <a:lumOff val="-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Applications</a:t>
          </a:r>
        </a:p>
      </dsp:txBody>
      <dsp:txXfrm>
        <a:off x="354501" y="4408384"/>
        <a:ext cx="4501880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9EF2B-42E1-5544-ACF4-7059263BAD1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4DEA6-CBA4-BA45-9216-F2A8FD56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1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9700" y="400050"/>
            <a:ext cx="4792663" cy="3594100"/>
          </a:xfrm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123" y="4247554"/>
            <a:ext cx="6952232" cy="518034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7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27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29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32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05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18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4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99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711200"/>
            <a:ext cx="6440487" cy="3624263"/>
          </a:xfrm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69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2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45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17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00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63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86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86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24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90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8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44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4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2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711200"/>
            <a:ext cx="6440487" cy="3624263"/>
          </a:xfrm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44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3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5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9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0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8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7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6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6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6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7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8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5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6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E81B4-378C-E546-8648-2F3E3E8F4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Filesystems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D5E13-DCE7-ED40-89FE-31F465D21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CSCI 380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Operating Systems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Prof. William Killian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63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97DB8-E875-F44E-A506-1A593A21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Creating a File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5FA33-76AE-7443-8F4B-F7623D2B9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create(name)</a:t>
            </a:r>
          </a:p>
          <a:p>
            <a:pPr lvl="1"/>
            <a:r>
              <a:rPr lang="en-US" dirty="0"/>
              <a:t>Allocate necessary disk space (checks </a:t>
            </a:r>
            <a:r>
              <a:rPr lang="en-US" i="1" dirty="0"/>
              <a:t>quotas</a:t>
            </a:r>
            <a:r>
              <a:rPr lang="en-US" dirty="0"/>
              <a:t>, permissions, </a:t>
            </a:r>
            <a:r>
              <a:rPr lang="en-US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a file descriptor (include name, location, and attributes)</a:t>
            </a:r>
          </a:p>
          <a:p>
            <a:pPr lvl="1"/>
            <a:r>
              <a:rPr lang="en-US" dirty="0"/>
              <a:t>Add the file descriptor to the directory containing the file</a:t>
            </a:r>
          </a:p>
          <a:p>
            <a:pPr lvl="1"/>
            <a:r>
              <a:rPr lang="en-US" dirty="0"/>
              <a:t>Optionally add file type / other attributes</a:t>
            </a:r>
          </a:p>
        </p:txBody>
      </p:sp>
    </p:spTree>
    <p:extLst>
      <p:ext uri="{BB962C8B-B14F-4D97-AF65-F5344CB8AC3E}">
        <p14:creationId xmlns:p14="http://schemas.microsoft.com/office/powerpoint/2010/main" val="83567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97DB8-E875-F44E-A506-1A593A21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Deleting a File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5FA33-76AE-7443-8F4B-F7623D2B9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deleting(name)</a:t>
            </a:r>
          </a:p>
          <a:p>
            <a:pPr lvl="1"/>
            <a:r>
              <a:rPr lang="en-US" dirty="0"/>
              <a:t>Find the directory containing the file</a:t>
            </a:r>
          </a:p>
          <a:p>
            <a:pPr lvl="1"/>
            <a:r>
              <a:rPr lang="en-US" dirty="0"/>
              <a:t>Free the disk blocks used by the file</a:t>
            </a:r>
          </a:p>
          <a:p>
            <a:pPr lvl="1"/>
            <a:r>
              <a:rPr lang="en-US" dirty="0"/>
              <a:t>Remove the file descriptor from the directory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Behavior is dependent on </a:t>
            </a:r>
            <a:r>
              <a:rPr lang="en-US" i="1" dirty="0"/>
              <a:t>hard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55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97DB8-E875-F44E-A506-1A593A21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Open and Close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5FA33-76AE-7443-8F4B-F7623D2B9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We have covered these previously…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fileID = open(name, mode)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close(fileID)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File permissions are checked</a:t>
            </a:r>
          </a:p>
          <a:p>
            <a:r>
              <a:rPr lang="en-US" sz="2400"/>
              <a:t>Remember: open counts get changed, file tables are updated</a:t>
            </a:r>
          </a:p>
        </p:txBody>
      </p:sp>
    </p:spTree>
    <p:extLst>
      <p:ext uri="{BB962C8B-B14F-4D97-AF65-F5344CB8AC3E}">
        <p14:creationId xmlns:p14="http://schemas.microsoft.com/office/powerpoint/2010/main" val="4071715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90CFA-8A12-DA49-B34B-9E778DB1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Read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A9F2B-8F9F-DA42-A894-D618797F0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000" b="1"/>
              <a:t>read(fileID, from, size, buf)</a:t>
            </a:r>
          </a:p>
          <a:p>
            <a:pPr lvl="1"/>
            <a:r>
              <a:rPr lang="en-US" sz="2000"/>
              <a:t>OS reads “size” bytes from file position “from” into “buf”</a:t>
            </a:r>
          </a:p>
          <a:p>
            <a:pPr marL="457200" lvl="1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from; i &lt; from + size;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– from] = file[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endParaRPr lang="en-US" sz="2000"/>
          </a:p>
          <a:p>
            <a:r>
              <a:rPr lang="en-US" sz="2000" b="1"/>
              <a:t>read(fileID, size, buf)</a:t>
            </a:r>
          </a:p>
          <a:p>
            <a:pPr lvl="1"/>
            <a:r>
              <a:rPr lang="en-US" sz="2000"/>
              <a:t>OS reads “size” bytes from </a:t>
            </a:r>
            <a:r>
              <a:rPr lang="en-US" sz="2000" i="1"/>
              <a:t>current file position fp</a:t>
            </a:r>
            <a:r>
              <a:rPr lang="en-US" sz="2000"/>
              <a:t> into buf, then advances </a:t>
            </a:r>
            <a:r>
              <a:rPr lang="en-US" sz="2000" i="1"/>
              <a:t>fp</a:t>
            </a:r>
            <a:endParaRPr lang="en-US" sz="2000"/>
          </a:p>
          <a:p>
            <a:pPr marL="457200" lvl="1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size;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file[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+= size;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79067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907EC-02A1-7E45-818C-AA6A41037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Write, Seek, Memory Map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05600-9B20-CB4B-8E4A-19F9B3C8B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 b="1"/>
              <a:t>write</a:t>
            </a:r>
            <a:r>
              <a:rPr lang="en-US" sz="2200"/>
              <a:t> operations are similar to reads, but copies the other direction</a:t>
            </a:r>
          </a:p>
          <a:p>
            <a:r>
              <a:rPr lang="en-US" sz="2200" b="1"/>
              <a:t>seek</a:t>
            </a:r>
            <a:r>
              <a:rPr lang="en-US" sz="2200"/>
              <a:t> just updates </a:t>
            </a:r>
            <a:r>
              <a:rPr lang="en-US" sz="2200" i="1"/>
              <a:t>fp</a:t>
            </a:r>
            <a:r>
              <a:rPr lang="en-US" sz="2200"/>
              <a:t> stored within the file descriptor</a:t>
            </a:r>
          </a:p>
          <a:p>
            <a:endParaRPr lang="en-US" sz="2200" b="1"/>
          </a:p>
          <a:p>
            <a:r>
              <a:rPr lang="en-US" sz="2200" b="1"/>
              <a:t>Memory mapping</a:t>
            </a:r>
            <a:r>
              <a:rPr lang="en-US" sz="2200"/>
              <a:t> a file</a:t>
            </a:r>
          </a:p>
          <a:p>
            <a:pPr lvl="1"/>
            <a:r>
              <a:rPr lang="en-US" sz="2200"/>
              <a:t>Maps part of the virtual address space to a file</a:t>
            </a:r>
          </a:p>
          <a:p>
            <a:pPr lvl="1"/>
            <a:r>
              <a:rPr lang="en-US" sz="2200"/>
              <a:t>Read/write operations to that portion of memory implies OS read/write from corresponding location in the file</a:t>
            </a:r>
          </a:p>
          <a:p>
            <a:pPr lvl="1"/>
            <a:r>
              <a:rPr lang="en-US" sz="2200"/>
              <a:t>File accesses are simplified (no read/write calls are necessary)</a:t>
            </a:r>
          </a:p>
        </p:txBody>
      </p:sp>
    </p:spTree>
    <p:extLst>
      <p:ext uri="{BB962C8B-B14F-4D97-AF65-F5344CB8AC3E}">
        <p14:creationId xmlns:p14="http://schemas.microsoft.com/office/powerpoint/2010/main" val="278429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3A0EF-E06A-D142-97F3-B5796147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File Access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DD6CCD-933B-4447-8E45-31EED10D7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88622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90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D38D-3371-7941-9B6C-B5D6D595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8331-C43A-FD41-A4DB-D20D07B19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6113" cy="4351338"/>
          </a:xfrm>
        </p:spPr>
        <p:txBody>
          <a:bodyPr>
            <a:normAutofit/>
          </a:bodyPr>
          <a:lstStyle/>
          <a:p>
            <a:r>
              <a:rPr lang="en-US" dirty="0"/>
              <a:t>We need a way to refer to files that are stored on disk</a:t>
            </a:r>
          </a:p>
          <a:p>
            <a:r>
              <a:rPr lang="en-US" dirty="0"/>
              <a:t>OS uses numbers for each file</a:t>
            </a:r>
          </a:p>
          <a:p>
            <a:pPr lvl="1"/>
            <a:r>
              <a:rPr lang="en-US" dirty="0"/>
              <a:t>Users prefer textual names to refer to files</a:t>
            </a:r>
          </a:p>
          <a:p>
            <a:pPr lvl="1"/>
            <a:r>
              <a:rPr lang="en-US" b="1" dirty="0"/>
              <a:t>Directory: </a:t>
            </a:r>
            <a:r>
              <a:rPr lang="en-US" dirty="0"/>
              <a:t>OS data structure to map names to file descriptors</a:t>
            </a:r>
          </a:p>
          <a:p>
            <a:r>
              <a:rPr lang="en-US" dirty="0"/>
              <a:t>Naming Strategies:</a:t>
            </a:r>
          </a:p>
          <a:p>
            <a:pPr lvl="1"/>
            <a:r>
              <a:rPr lang="en-US" dirty="0"/>
              <a:t>Single-Level Directory: one name space for the entire space, every name unique</a:t>
            </a:r>
          </a:p>
          <a:p>
            <a:pPr lvl="2"/>
            <a:r>
              <a:rPr lang="en-US" dirty="0"/>
              <a:t>Use a special area of disk to hold directory (containing &lt;name, index&gt; pairs</a:t>
            </a:r>
          </a:p>
          <a:p>
            <a:pPr lvl="1"/>
            <a:r>
              <a:rPr lang="en-US" dirty="0"/>
              <a:t>Two-Level Directory: each user has a separate directory, but all of each user’s files must still have unique names</a:t>
            </a:r>
          </a:p>
          <a:p>
            <a:pPr lvl="1"/>
            <a:r>
              <a:rPr lang="en-US" dirty="0"/>
              <a:t>Multi-Level Directory: tree-structure name space (UNIX and all modern OSes)</a:t>
            </a:r>
          </a:p>
        </p:txBody>
      </p:sp>
    </p:spTree>
    <p:extLst>
      <p:ext uri="{BB962C8B-B14F-4D97-AF65-F5344CB8AC3E}">
        <p14:creationId xmlns:p14="http://schemas.microsoft.com/office/powerpoint/2010/main" val="2811364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784B-1A48-CF41-A6E1-A9A7E6A5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773F-BBBA-D749-BBEF-72E78CE2E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directories on disk, just like files</a:t>
            </a:r>
          </a:p>
          <a:p>
            <a:pPr lvl="1"/>
            <a:r>
              <a:rPr lang="en-US" dirty="0"/>
              <a:t>Except file descriptor for directories have a special flag bit</a:t>
            </a:r>
          </a:p>
          <a:p>
            <a:r>
              <a:rPr lang="en-US" dirty="0"/>
              <a:t>User programs read directories just like any other file</a:t>
            </a:r>
          </a:p>
          <a:p>
            <a:pPr lvl="1"/>
            <a:r>
              <a:rPr lang="en-US" dirty="0"/>
              <a:t>But only special system calls can write directories</a:t>
            </a:r>
          </a:p>
          <a:p>
            <a:r>
              <a:rPr lang="en-US" dirty="0"/>
              <a:t>Each directory contains &lt;name, </a:t>
            </a:r>
            <a:r>
              <a:rPr lang="en-US" dirty="0" err="1"/>
              <a:t>fileDesc</a:t>
            </a:r>
            <a:r>
              <a:rPr lang="en-US" dirty="0"/>
              <a:t>&gt; pairs in arbitrary order</a:t>
            </a:r>
          </a:p>
          <a:p>
            <a:pPr lvl="1"/>
            <a:r>
              <a:rPr lang="en-US" dirty="0"/>
              <a:t>The file referred to by a name </a:t>
            </a:r>
            <a:r>
              <a:rPr lang="en-US" i="1" dirty="0"/>
              <a:t>could</a:t>
            </a:r>
            <a:r>
              <a:rPr lang="en-US" dirty="0"/>
              <a:t> be another directory</a:t>
            </a:r>
          </a:p>
          <a:p>
            <a:r>
              <a:rPr lang="en-US" dirty="0"/>
              <a:t>There is one special “root” directory</a:t>
            </a:r>
          </a:p>
          <a:p>
            <a:pPr lvl="1"/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78650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24AB-22E5-C64F-AD66-DEE2C8C1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A7258-7271-B549-BBF0-69A9C3A7F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0438" cy="4667250"/>
          </a:xfrm>
        </p:spPr>
        <p:txBody>
          <a:bodyPr>
            <a:normAutofit/>
          </a:bodyPr>
          <a:lstStyle/>
          <a:p>
            <a:r>
              <a:rPr lang="en-US" dirty="0"/>
              <a:t>Hard Links (UNIX: </a:t>
            </a:r>
            <a:r>
              <a:rPr lang="en-US" i="1" dirty="0"/>
              <a:t>ln</a:t>
            </a:r>
            <a:r>
              <a:rPr lang="en-US" dirty="0"/>
              <a:t> command)</a:t>
            </a:r>
          </a:p>
          <a:p>
            <a:pPr lvl="1"/>
            <a:r>
              <a:rPr lang="en-US" dirty="0"/>
              <a:t>A hard link adds a second (or more) connection to a file</a:t>
            </a:r>
          </a:p>
          <a:p>
            <a:pPr lvl="1"/>
            <a:r>
              <a:rPr lang="en-US" dirty="0"/>
              <a:t>Ex: creating a hard link from B to A</a:t>
            </a:r>
          </a:p>
          <a:p>
            <a:pPr lvl="2"/>
            <a:r>
              <a:rPr lang="en-US" dirty="0"/>
              <a:t>Before:			A </a:t>
            </a:r>
            <a:r>
              <a:rPr lang="en-US" dirty="0">
                <a:sym typeface="Wingdings" pitchFamily="2" charset="2"/>
              </a:rPr>
              <a:t> file #100</a:t>
            </a:r>
          </a:p>
          <a:p>
            <a:pPr lvl="2"/>
            <a:r>
              <a:rPr lang="en-US" dirty="0">
                <a:sym typeface="Wingdings" pitchFamily="2" charset="2"/>
              </a:rPr>
              <a:t>After “</a:t>
            </a:r>
            <a:r>
              <a:rPr lang="en-US" i="1" dirty="0">
                <a:sym typeface="Wingdings" pitchFamily="2" charset="2"/>
              </a:rPr>
              <a:t>ln A B”</a:t>
            </a:r>
            <a:r>
              <a:rPr lang="en-US" dirty="0">
                <a:sym typeface="Wingdings" pitchFamily="2" charset="2"/>
              </a:rPr>
              <a:t>:			A  file #100</a:t>
            </a:r>
          </a:p>
          <a:p>
            <a:pPr marL="914400" lvl="2" indent="0">
              <a:buNone/>
            </a:pPr>
            <a:r>
              <a:rPr lang="en-US" dirty="0">
                <a:sym typeface="Wingdings" pitchFamily="2" charset="2"/>
              </a:rPr>
              <a:t>				B  file #100</a:t>
            </a:r>
          </a:p>
          <a:p>
            <a:pPr lvl="1"/>
            <a:r>
              <a:rPr lang="en-US" dirty="0">
                <a:sym typeface="Wingdings" pitchFamily="2" charset="2"/>
              </a:rPr>
              <a:t>OS maintains reference counts and deletes only when count == 0</a:t>
            </a:r>
          </a:p>
          <a:p>
            <a:r>
              <a:rPr lang="en-US" dirty="0">
                <a:sym typeface="Wingdings" pitchFamily="2" charset="2"/>
              </a:rPr>
              <a:t>Soft Links (UNIX: </a:t>
            </a:r>
            <a:r>
              <a:rPr lang="en-US" i="1" dirty="0">
                <a:sym typeface="Wingdings" pitchFamily="2" charset="2"/>
              </a:rPr>
              <a:t>ln -s </a:t>
            </a:r>
            <a:r>
              <a:rPr lang="en-US" dirty="0">
                <a:sym typeface="Wingdings" pitchFamily="2" charset="2"/>
              </a:rPr>
              <a:t>command)</a:t>
            </a:r>
          </a:p>
          <a:p>
            <a:pPr lvl="1"/>
            <a:r>
              <a:rPr lang="en-US" dirty="0">
                <a:sym typeface="Wingdings" pitchFamily="2" charset="2"/>
              </a:rPr>
              <a:t>A soft link only makes a symbolic pointer from one file to another</a:t>
            </a:r>
          </a:p>
          <a:p>
            <a:pPr lvl="2"/>
            <a:r>
              <a:rPr lang="en-US" dirty="0">
                <a:sym typeface="Wingdings" pitchFamily="2" charset="2"/>
              </a:rPr>
              <a:t>After </a:t>
            </a:r>
            <a:r>
              <a:rPr lang="en-US" i="1" dirty="0">
                <a:sym typeface="Wingdings" pitchFamily="2" charset="2"/>
              </a:rPr>
              <a:t>“ln -s A B”		</a:t>
            </a:r>
            <a:r>
              <a:rPr lang="en-US" dirty="0">
                <a:sym typeface="Wingdings" pitchFamily="2" charset="2"/>
              </a:rPr>
              <a:t>A  file #100</a:t>
            </a:r>
          </a:p>
          <a:p>
            <a:pPr marL="914400" lvl="2" indent="0">
              <a:buNone/>
            </a:pPr>
            <a:r>
              <a:rPr lang="en-US" dirty="0">
                <a:sym typeface="Wingdings" pitchFamily="2" charset="2"/>
              </a:rPr>
              <a:t>				B  A</a:t>
            </a:r>
          </a:p>
          <a:p>
            <a:pPr lvl="1"/>
            <a:r>
              <a:rPr lang="en-US" dirty="0">
                <a:sym typeface="Wingdings" pitchFamily="2" charset="2"/>
              </a:rPr>
              <a:t>Removing “A” leaves the name B in the directory, but its contents no longer exist</a:t>
            </a:r>
          </a:p>
        </p:txBody>
      </p:sp>
    </p:spTree>
    <p:extLst>
      <p:ext uri="{BB962C8B-B14F-4D97-AF65-F5344CB8AC3E}">
        <p14:creationId xmlns:p14="http://schemas.microsoft.com/office/powerpoint/2010/main" val="1943178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E53A5-AC75-3B41-A7F4-D1EF2F3FA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Directory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1E7B4-1224-CB42-AA1C-AC95F689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Search – locate an entry for a file in the current directory</a:t>
            </a:r>
          </a:p>
          <a:p>
            <a:r>
              <a:rPr lang="en-US" sz="2400"/>
              <a:t>Create – adds a directory listing</a:t>
            </a:r>
          </a:p>
          <a:p>
            <a:r>
              <a:rPr lang="en-US" sz="2400"/>
              <a:t>Delete – removes a directory listing</a:t>
            </a:r>
          </a:p>
          <a:p>
            <a:r>
              <a:rPr lang="en-US" sz="2400"/>
              <a:t>List – list all files (</a:t>
            </a:r>
            <a:r>
              <a:rPr lang="en-US" sz="2400" i="1"/>
              <a:t>ls</a:t>
            </a:r>
            <a:r>
              <a:rPr lang="en-US" sz="2400"/>
              <a:t> command in UNIX)</a:t>
            </a:r>
          </a:p>
          <a:p>
            <a:r>
              <a:rPr lang="en-US" sz="2400"/>
              <a:t>Rename -- renames a file (</a:t>
            </a:r>
            <a:r>
              <a:rPr lang="en-US" sz="2400" i="1"/>
              <a:t>mv</a:t>
            </a:r>
            <a:r>
              <a:rPr lang="en-US" sz="2400"/>
              <a:t> command in UNIX)</a:t>
            </a:r>
          </a:p>
          <a:p>
            <a:r>
              <a:rPr lang="en-US" sz="2400"/>
              <a:t>Traverse (recursive?)</a:t>
            </a:r>
          </a:p>
        </p:txBody>
      </p:sp>
    </p:spTree>
    <p:extLst>
      <p:ext uri="{BB962C8B-B14F-4D97-AF65-F5344CB8AC3E}">
        <p14:creationId xmlns:p14="http://schemas.microsoft.com/office/powerpoint/2010/main" val="70567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4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6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DE3E7-C031-4349-98B5-EC0472E8E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Files and Directories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A52A71-7985-C04F-B416-49D352D43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800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9B60-2DF6-DF4A-A104-3F778612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532A7-D7E1-E946-BDB5-FB3E0FBB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must allow users to control sharing of files</a:t>
            </a:r>
          </a:p>
          <a:p>
            <a:r>
              <a:rPr lang="en-US" dirty="0"/>
              <a:t>Grant or deny access to file operations depend on protection info.</a:t>
            </a:r>
          </a:p>
          <a:p>
            <a:r>
              <a:rPr lang="en-US" dirty="0"/>
              <a:t>Access Lists and Groups (Windows NT)</a:t>
            </a:r>
          </a:p>
          <a:p>
            <a:pPr lvl="1"/>
            <a:r>
              <a:rPr lang="en-US" dirty="0"/>
              <a:t>Keep an access list for each file with username and type of access</a:t>
            </a:r>
          </a:p>
          <a:p>
            <a:pPr lvl="1"/>
            <a:r>
              <a:rPr lang="en-US" dirty="0"/>
              <a:t>Lists can become large and tedious to maintain</a:t>
            </a:r>
          </a:p>
          <a:p>
            <a:r>
              <a:rPr lang="en-US" dirty="0"/>
              <a:t>Access Control Bits (UNIX)</a:t>
            </a:r>
          </a:p>
          <a:p>
            <a:pPr lvl="1"/>
            <a:r>
              <a:rPr lang="en-US" dirty="0"/>
              <a:t>Three categories of user: </a:t>
            </a:r>
            <a:r>
              <a:rPr lang="en-US" b="1" dirty="0"/>
              <a:t>o</a:t>
            </a:r>
            <a:r>
              <a:rPr lang="en-US" dirty="0"/>
              <a:t>wner, </a:t>
            </a:r>
            <a:r>
              <a:rPr lang="en-US" b="1" dirty="0"/>
              <a:t>g</a:t>
            </a:r>
            <a:r>
              <a:rPr lang="en-US" dirty="0"/>
              <a:t>roup, </a:t>
            </a:r>
            <a:r>
              <a:rPr lang="en-US" b="1" dirty="0"/>
              <a:t>w</a:t>
            </a:r>
            <a:r>
              <a:rPr lang="en-US" dirty="0"/>
              <a:t>orld</a:t>
            </a:r>
          </a:p>
          <a:p>
            <a:pPr lvl="1"/>
            <a:r>
              <a:rPr lang="en-US" dirty="0"/>
              <a:t>Three types of access privileges: </a:t>
            </a:r>
            <a:r>
              <a:rPr lang="en-US" b="1" dirty="0"/>
              <a:t>r</a:t>
            </a:r>
            <a:r>
              <a:rPr lang="en-US" dirty="0"/>
              <a:t>ead, </a:t>
            </a:r>
            <a:r>
              <a:rPr lang="en-US" b="1" dirty="0"/>
              <a:t>w</a:t>
            </a:r>
            <a:r>
              <a:rPr lang="en-US" dirty="0"/>
              <a:t>rite, e</a:t>
            </a:r>
            <a:r>
              <a:rPr lang="en-US" b="1" dirty="0"/>
              <a:t>x</a:t>
            </a:r>
            <a:r>
              <a:rPr lang="en-US" dirty="0"/>
              <a:t>ecute</a:t>
            </a:r>
          </a:p>
          <a:p>
            <a:pPr lvl="1"/>
            <a:r>
              <a:rPr lang="en-US" dirty="0"/>
              <a:t>Maintain a bit for each combination: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111101000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rwxr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-x---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399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297ECE-F2EE-C344-90DA-6C12C1F4B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Summary of File System Functionality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E82D0E-4147-43D4-9D53-9964977E16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68154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402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4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6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ED606-FFCA-7743-9EFC-21960E1AE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How Physical Disks Work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6A1FB90-939C-B746-B1D1-0D0D85050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01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 descr="disk"/>
          <p:cNvPicPr>
            <a:picLocks noChangeAspect="1" noChangeArrowheads="1"/>
          </p:cNvPicPr>
          <p:nvPr/>
        </p:nvPicPr>
        <p:blipFill>
          <a:blip r:embed="rId3"/>
          <a:srcRect l="11427" t="11632" b="8240"/>
          <a:stretch>
            <a:fillRect/>
          </a:stretch>
        </p:blipFill>
        <p:spPr bwMode="auto">
          <a:xfrm>
            <a:off x="3352800" y="1219200"/>
            <a:ext cx="6496050" cy="4724400"/>
          </a:xfrm>
          <a:prstGeom prst="rect">
            <a:avLst/>
          </a:prstGeom>
          <a:noFill/>
        </p:spPr>
      </p:pic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Disk Drive?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5257801" y="1219200"/>
            <a:ext cx="87716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latin typeface="Calibri" panose="020F0502020204030204" pitchFamily="34" charset="0"/>
              </a:rPr>
              <a:t>Spindle</a:t>
            </a:r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4114800" y="1752600"/>
            <a:ext cx="1828800" cy="1600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3810001" y="1371600"/>
            <a:ext cx="58221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latin typeface="Calibri" panose="020F0502020204030204" pitchFamily="34" charset="0"/>
              </a:rPr>
              <a:t>Arm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3124200" y="281940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2438401" y="2362200"/>
            <a:ext cx="99944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latin typeface="Calibri" panose="020F0502020204030204" pitchFamily="34" charset="0"/>
              </a:rPr>
              <a:t>Actuator</a:t>
            </a:r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 flipH="1">
            <a:off x="8153400" y="1981200"/>
            <a:ext cx="9144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8839200" y="1524000"/>
            <a:ext cx="89415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latin typeface="Calibri" panose="020F0502020204030204" pitchFamily="34" charset="0"/>
              </a:rPr>
              <a:t>Platters</a:t>
            </a:r>
          </a:p>
        </p:txBody>
      </p:sp>
      <p:sp>
        <p:nvSpPr>
          <p:cNvPr id="106507" name="Line 11"/>
          <p:cNvSpPr>
            <a:spLocks noChangeShapeType="1"/>
          </p:cNvSpPr>
          <p:nvPr/>
        </p:nvSpPr>
        <p:spPr bwMode="auto">
          <a:xfrm flipV="1">
            <a:off x="3810000" y="4572000"/>
            <a:ext cx="2286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8" name="AutoShape 12"/>
          <p:cNvSpPr>
            <a:spLocks noChangeArrowheads="1"/>
          </p:cNvSpPr>
          <p:nvPr/>
        </p:nvSpPr>
        <p:spPr bwMode="auto">
          <a:xfrm flipH="1">
            <a:off x="7162800" y="4724400"/>
            <a:ext cx="1200498" cy="609600"/>
          </a:xfrm>
          <a:prstGeom prst="curvedUpArrow">
            <a:avLst>
              <a:gd name="adj1" fmla="val 57500"/>
              <a:gd name="adj2" fmla="val 98466"/>
              <a:gd name="adj3" fmla="val 3333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8363299" y="4192589"/>
            <a:ext cx="1529137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latin typeface="Calibri" panose="020F0502020204030204" pitchFamily="34" charset="0"/>
              </a:rPr>
              <a:t>Electronics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latin typeface="Calibri" panose="020F0502020204030204" pitchFamily="34" charset="0"/>
              </a:rPr>
              <a:t>(including a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latin typeface="Calibri" panose="020F0502020204030204" pitchFamily="34" charset="0"/>
              </a:rPr>
              <a:t>processor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latin typeface="Calibri" panose="020F0502020204030204" pitchFamily="34" charset="0"/>
              </a:rPr>
              <a:t>and memory!)</a:t>
            </a:r>
          </a:p>
        </p:txBody>
      </p:sp>
      <p:sp>
        <p:nvSpPr>
          <p:cNvPr id="106510" name="Line 14"/>
          <p:cNvSpPr>
            <a:spLocks noChangeShapeType="1"/>
          </p:cNvSpPr>
          <p:nvPr/>
        </p:nvSpPr>
        <p:spPr bwMode="auto">
          <a:xfrm>
            <a:off x="5943600" y="1676400"/>
            <a:ext cx="1219200" cy="1066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3242057" y="5181601"/>
            <a:ext cx="113588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latin typeface="Calibri" panose="020F0502020204030204" pitchFamily="34" charset="0"/>
              </a:rPr>
              <a:t>SCSI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latin typeface="Calibri" panose="020F0502020204030204" pitchFamily="34" charset="0"/>
              </a:rPr>
              <a:t>connector</a:t>
            </a:r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6934201" y="6216650"/>
            <a:ext cx="345639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i="1" dirty="0">
                <a:latin typeface="Calibri" panose="020F0502020204030204" pitchFamily="34" charset="0"/>
              </a:rPr>
              <a:t>Image courtesy of Seagate Technology</a:t>
            </a:r>
          </a:p>
        </p:txBody>
      </p:sp>
    </p:spTree>
    <p:extLst>
      <p:ext uri="{BB962C8B-B14F-4D97-AF65-F5344CB8AC3E}">
        <p14:creationId xmlns:p14="http://schemas.microsoft.com/office/powerpoint/2010/main" val="2763860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29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Geometry</a:t>
            </a:r>
          </a:p>
        </p:txBody>
      </p:sp>
      <p:sp>
        <p:nvSpPr>
          <p:cNvPr id="93230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8978901" cy="4972050"/>
          </a:xfrm>
        </p:spPr>
        <p:txBody>
          <a:bodyPr/>
          <a:lstStyle/>
          <a:p>
            <a:r>
              <a:rPr lang="en-US" dirty="0"/>
              <a:t>Disks consist of </a:t>
            </a:r>
            <a:r>
              <a:rPr lang="en-US" dirty="0">
                <a:solidFill>
                  <a:srgbClr val="C00000"/>
                </a:solidFill>
              </a:rPr>
              <a:t>platters</a:t>
            </a:r>
            <a:r>
              <a:rPr lang="en-US" dirty="0"/>
              <a:t>, each with two </a:t>
            </a:r>
            <a:r>
              <a:rPr lang="en-US" dirty="0">
                <a:solidFill>
                  <a:srgbClr val="C00000"/>
                </a:solidFill>
              </a:rPr>
              <a:t>surfaces</a:t>
            </a:r>
            <a:r>
              <a:rPr lang="en-US" dirty="0"/>
              <a:t>.</a:t>
            </a:r>
          </a:p>
          <a:p>
            <a:r>
              <a:rPr lang="en-US" dirty="0"/>
              <a:t>Each surface consists of concentric rings called </a:t>
            </a:r>
            <a:r>
              <a:rPr lang="en-US" dirty="0">
                <a:solidFill>
                  <a:srgbClr val="C00000"/>
                </a:solidFill>
              </a:rPr>
              <a:t>tracks</a:t>
            </a:r>
            <a:r>
              <a:rPr lang="en-US" dirty="0"/>
              <a:t>.</a:t>
            </a:r>
          </a:p>
          <a:p>
            <a:r>
              <a:rPr lang="en-US" dirty="0"/>
              <a:t>Each track consists of </a:t>
            </a:r>
            <a:r>
              <a:rPr lang="en-US" dirty="0">
                <a:solidFill>
                  <a:srgbClr val="C00000"/>
                </a:solidFill>
              </a:rPr>
              <a:t>sectors </a:t>
            </a:r>
            <a:r>
              <a:rPr lang="en-US" dirty="0"/>
              <a:t>separated by </a:t>
            </a:r>
            <a:r>
              <a:rPr lang="en-US" dirty="0">
                <a:solidFill>
                  <a:srgbClr val="C00000"/>
                </a:solidFill>
              </a:rPr>
              <a:t>gaps</a:t>
            </a:r>
            <a:r>
              <a:rPr lang="en-US" dirty="0"/>
              <a:t>.</a:t>
            </a:r>
          </a:p>
        </p:txBody>
      </p:sp>
      <p:sp>
        <p:nvSpPr>
          <p:cNvPr id="93188" name="Oval 4"/>
          <p:cNvSpPr>
            <a:spLocks noChangeArrowheads="1"/>
          </p:cNvSpPr>
          <p:nvPr/>
        </p:nvSpPr>
        <p:spPr bwMode="auto">
          <a:xfrm>
            <a:off x="3560764" y="3941763"/>
            <a:ext cx="1851025" cy="18129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89" name="Oval 5"/>
          <p:cNvSpPr>
            <a:spLocks noChangeArrowheads="1"/>
          </p:cNvSpPr>
          <p:nvPr/>
        </p:nvSpPr>
        <p:spPr bwMode="auto">
          <a:xfrm>
            <a:off x="2590800" y="2992438"/>
            <a:ext cx="3790950" cy="37131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0" name="Oval 6"/>
          <p:cNvSpPr>
            <a:spLocks noChangeArrowheads="1"/>
          </p:cNvSpPr>
          <p:nvPr/>
        </p:nvSpPr>
        <p:spPr bwMode="auto">
          <a:xfrm>
            <a:off x="2781300" y="3178175"/>
            <a:ext cx="340995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1" name="Oval 7"/>
          <p:cNvSpPr>
            <a:spLocks noChangeArrowheads="1"/>
          </p:cNvSpPr>
          <p:nvPr/>
        </p:nvSpPr>
        <p:spPr bwMode="auto">
          <a:xfrm>
            <a:off x="2971800" y="3363913"/>
            <a:ext cx="3030538" cy="2968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auto">
          <a:xfrm>
            <a:off x="3162300" y="3551238"/>
            <a:ext cx="2649538" cy="25955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3351214" y="3736975"/>
            <a:ext cx="2270125" cy="2222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3732214" y="4110038"/>
            <a:ext cx="1508125" cy="14779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auto">
          <a:xfrm>
            <a:off x="3932238" y="4275137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Spindle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4059239" y="3319462"/>
            <a:ext cx="819327" cy="338554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Surface</a:t>
            </a:r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>
            <a:off x="2687638" y="3400426"/>
            <a:ext cx="99060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>
            <a:off x="2960688" y="3400425"/>
            <a:ext cx="6731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2317751" y="3110498"/>
            <a:ext cx="71796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Tracks</a:t>
            </a:r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auto">
          <a:xfrm>
            <a:off x="7199314" y="3970338"/>
            <a:ext cx="1851025" cy="18129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7748589" y="3548062"/>
            <a:ext cx="7560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Track </a:t>
            </a:r>
            <a:r>
              <a:rPr lang="en-US" sz="1600" i="1" dirty="0" err="1">
                <a:latin typeface="Calibri" panose="020F0502020204030204" pitchFamily="34" charset="0"/>
              </a:rPr>
              <a:t>k</a:t>
            </a:r>
            <a:endParaRPr lang="en-US" sz="1600" i="1" dirty="0">
              <a:latin typeface="Calibri" panose="020F0502020204030204" pitchFamily="34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8135938" y="3914775"/>
            <a:ext cx="1066800" cy="990600"/>
            <a:chOff x="4320" y="690"/>
            <a:chExt cx="672" cy="624"/>
          </a:xfrm>
        </p:grpSpPr>
        <p:sp>
          <p:nvSpPr>
            <p:cNvPr id="93203" name="Line 19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4" name="Line 20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5" name="Line 21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6" name="Line 22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 flipV="1">
            <a:off x="8135938" y="4848225"/>
            <a:ext cx="1066800" cy="990600"/>
            <a:chOff x="4320" y="690"/>
            <a:chExt cx="672" cy="624"/>
          </a:xfrm>
        </p:grpSpPr>
        <p:sp>
          <p:nvSpPr>
            <p:cNvPr id="93208" name="Line 24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9" name="Line 25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0" name="Line 26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1" name="Line 27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 flipH="1" flipV="1">
            <a:off x="7069138" y="4848225"/>
            <a:ext cx="1066800" cy="990600"/>
            <a:chOff x="4320" y="690"/>
            <a:chExt cx="672" cy="624"/>
          </a:xfrm>
        </p:grpSpPr>
        <p:sp>
          <p:nvSpPr>
            <p:cNvPr id="93213" name="Line 29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4" name="Line 30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5" name="Line 31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6" name="Line 32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 flipH="1">
            <a:off x="7069138" y="3914775"/>
            <a:ext cx="1066800" cy="990600"/>
            <a:chOff x="4320" y="690"/>
            <a:chExt cx="672" cy="624"/>
          </a:xfrm>
        </p:grpSpPr>
        <p:sp>
          <p:nvSpPr>
            <p:cNvPr id="93218" name="Line 34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9" name="Line 35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20" name="Line 36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21" name="Line 37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93222" name="Text Box 38"/>
          <p:cNvSpPr txBox="1">
            <a:spLocks noChangeArrowheads="1"/>
          </p:cNvSpPr>
          <p:nvPr/>
        </p:nvSpPr>
        <p:spPr bwMode="auto">
          <a:xfrm>
            <a:off x="7673975" y="6247398"/>
            <a:ext cx="80182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Sectors</a:t>
            </a:r>
          </a:p>
        </p:txBody>
      </p:sp>
      <p:sp>
        <p:nvSpPr>
          <p:cNvPr id="93223" name="Line 39"/>
          <p:cNvSpPr>
            <a:spLocks noChangeShapeType="1"/>
          </p:cNvSpPr>
          <p:nvPr/>
        </p:nvSpPr>
        <p:spPr bwMode="auto">
          <a:xfrm flipV="1">
            <a:off x="7907338" y="5791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4" name="Line 40"/>
          <p:cNvSpPr>
            <a:spLocks noChangeShapeType="1"/>
          </p:cNvSpPr>
          <p:nvPr/>
        </p:nvSpPr>
        <p:spPr bwMode="auto">
          <a:xfrm flipV="1">
            <a:off x="8364538" y="5791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5" name="AutoShape 41"/>
          <p:cNvSpPr>
            <a:spLocks noChangeArrowheads="1"/>
          </p:cNvSpPr>
          <p:nvPr/>
        </p:nvSpPr>
        <p:spPr bwMode="auto">
          <a:xfrm>
            <a:off x="5621338" y="4509970"/>
            <a:ext cx="1524000" cy="733663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6" name="Text Box 42"/>
          <p:cNvSpPr txBox="1">
            <a:spLocks noChangeArrowheads="1"/>
          </p:cNvSpPr>
          <p:nvPr/>
        </p:nvSpPr>
        <p:spPr bwMode="auto">
          <a:xfrm>
            <a:off x="8810625" y="3551823"/>
            <a:ext cx="60555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Gaps</a:t>
            </a:r>
          </a:p>
        </p:txBody>
      </p:sp>
      <p:sp>
        <p:nvSpPr>
          <p:cNvPr id="93227" name="Line 43"/>
          <p:cNvSpPr>
            <a:spLocks noChangeShapeType="1"/>
          </p:cNvSpPr>
          <p:nvPr/>
        </p:nvSpPr>
        <p:spPr bwMode="auto">
          <a:xfrm flipH="1">
            <a:off x="8621713" y="3857626"/>
            <a:ext cx="247650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8" name="Line 44"/>
          <p:cNvSpPr>
            <a:spLocks noChangeShapeType="1"/>
          </p:cNvSpPr>
          <p:nvPr/>
        </p:nvSpPr>
        <p:spPr bwMode="auto">
          <a:xfrm flipV="1">
            <a:off x="8945563" y="3905250"/>
            <a:ext cx="1905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78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242" name="Rectangle 34"/>
          <p:cNvSpPr>
            <a:spLocks noGrp="1" noChangeArrowheads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Disk Geometry (Multiple-Platter View)</a:t>
            </a:r>
          </a:p>
        </p:txBody>
      </p:sp>
      <p:sp>
        <p:nvSpPr>
          <p:cNvPr id="94243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01F3F3"/>
                </a:solidFill>
                <a:latin typeface="+mn-lt"/>
                <a:ea typeface="+mn-ea"/>
                <a:cs typeface="+mn-cs"/>
              </a:rPr>
              <a:t> Aligned tracks form a cylinder.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588C66A-E33F-1F40-88E1-CBD9EB1CE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011" y="2509911"/>
            <a:ext cx="587887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11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>
          <a:xfrm>
            <a:off x="442913" y="457200"/>
            <a:ext cx="9030199" cy="762000"/>
          </a:xfrm>
        </p:spPr>
        <p:txBody>
          <a:bodyPr/>
          <a:lstStyle/>
          <a:p>
            <a:r>
              <a:rPr lang="en-US" dirty="0"/>
              <a:t>Disk Capacity</a:t>
            </a:r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2913" y="1362075"/>
            <a:ext cx="8486775" cy="49720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Capacity</a:t>
            </a:r>
            <a:r>
              <a:rPr lang="en-US" dirty="0"/>
              <a:t>: maximum number of bits that can be stored.</a:t>
            </a:r>
          </a:p>
          <a:p>
            <a:pPr lvl="1"/>
            <a:r>
              <a:rPr lang="en-US" dirty="0"/>
              <a:t>Vendors express capacity in units of gigabytes (GB) or terabytes (TB),  where 1 GB = 10</a:t>
            </a:r>
            <a:r>
              <a:rPr lang="en-US" baseline="30000" dirty="0"/>
              <a:t>9</a:t>
            </a:r>
            <a:r>
              <a:rPr lang="en-US" dirty="0"/>
              <a:t> Bytes and 1 TB = 10</a:t>
            </a:r>
            <a:r>
              <a:rPr lang="en-US" baseline="30000" dirty="0"/>
              <a:t>12</a:t>
            </a:r>
            <a:r>
              <a:rPr lang="en-US" dirty="0"/>
              <a:t> Bytes </a:t>
            </a:r>
          </a:p>
          <a:p>
            <a:r>
              <a:rPr lang="en-US" dirty="0"/>
              <a:t>Capacity is determined by these technology factors: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Recording density </a:t>
            </a:r>
            <a:r>
              <a:rPr lang="en-US" dirty="0"/>
              <a:t>(bits/in): number of bits that can be squeezed into a 1 inch segment of a track.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Track density </a:t>
            </a:r>
            <a:r>
              <a:rPr lang="en-US" dirty="0"/>
              <a:t>(tracks/in): number of tracks that can be squeezed into a 1 inch radial segment.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Areal density </a:t>
            </a:r>
            <a:r>
              <a:rPr lang="en-US" dirty="0"/>
              <a:t>(bits/in</a:t>
            </a:r>
            <a:r>
              <a:rPr lang="en-US" baseline="30000" dirty="0"/>
              <a:t>2</a:t>
            </a:r>
            <a:r>
              <a:rPr lang="en-US" dirty="0"/>
              <a:t>): product of </a:t>
            </a:r>
            <a:br>
              <a:rPr lang="en-US" dirty="0"/>
            </a:br>
            <a:r>
              <a:rPr lang="en-US" dirty="0"/>
              <a:t>recording and track density.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984E93-7FFD-4D1F-85AA-75C0AE45E9B3}"/>
              </a:ext>
            </a:extLst>
          </p:cNvPr>
          <p:cNvGrpSpPr/>
          <p:nvPr/>
        </p:nvGrpSpPr>
        <p:grpSpPr>
          <a:xfrm>
            <a:off x="8480267" y="3894083"/>
            <a:ext cx="2990773" cy="2506717"/>
            <a:chOff x="5885794" y="3970283"/>
            <a:chExt cx="2990773" cy="250671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0B7F17A-6158-45E6-82E1-D14BC8464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149" y="4611162"/>
              <a:ext cx="1249607" cy="122388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4525072-67A8-4859-A277-4E710BFF8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7337" y="3970283"/>
              <a:ext cx="2559230" cy="25067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2D467BD-61E5-4F88-983E-9FD78AA20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942" y="4095673"/>
              <a:ext cx="2302021" cy="22548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C40D866-371E-4028-816A-6E2CBAC78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4546" y="4221062"/>
              <a:ext cx="2045884" cy="20040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4C44C6-48A3-4E1B-8C43-27703361C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3151" y="4347523"/>
              <a:ext cx="1788675" cy="175223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B1F0D7A-C9EB-47E5-B8F8-77C42C143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0684" y="4472913"/>
              <a:ext cx="1532537" cy="15003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053909-B224-4FAA-9F4E-55F522602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7893" y="4724763"/>
              <a:ext cx="1018119" cy="9977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8DCA1A-2F88-44C0-83C8-7182FA9E3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2928" y="4836220"/>
              <a:ext cx="761981" cy="745906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45E0458B-B699-4A6D-AAEC-C604AB238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2711" y="4245711"/>
              <a:ext cx="668743" cy="4565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9A7C7E71-64AC-4C33-BBAA-982D64207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045" y="4245711"/>
              <a:ext cx="454403" cy="3000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86854CFE-7795-49D8-9318-546FFA192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5794" y="3994985"/>
              <a:ext cx="731902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Tracks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355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 Computing Disk Capacity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000" dirty="0"/>
              <a:t>Capacity =  (# bytes/sector) </a:t>
            </a:r>
            <a:r>
              <a:rPr lang="en-US" sz="2000"/>
              <a:t>x</a:t>
            </a:r>
            <a:r>
              <a:rPr lang="en-US" sz="2000" dirty="0"/>
              <a:t> (avg. # sectors/track) </a:t>
            </a:r>
            <a:r>
              <a:rPr lang="en-US" sz="2000"/>
              <a:t>x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    (# tracks/surface) </a:t>
            </a:r>
            <a:r>
              <a:rPr lang="en-US" sz="2000"/>
              <a:t>x</a:t>
            </a:r>
            <a:r>
              <a:rPr lang="en-US" sz="2000" dirty="0"/>
              <a:t> (# surfaces/platter) </a:t>
            </a:r>
            <a:r>
              <a:rPr lang="en-US" sz="2000"/>
              <a:t>x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  		    (# platters/disk)</a:t>
            </a:r>
          </a:p>
          <a:p>
            <a:pPr>
              <a:buNone/>
            </a:pPr>
            <a:r>
              <a:rPr lang="en-US" sz="2000" dirty="0"/>
              <a:t>Example:</a:t>
            </a:r>
          </a:p>
          <a:p>
            <a:pPr lvl="1"/>
            <a:r>
              <a:rPr lang="en-US" sz="2000"/>
              <a:t>512 bytes/sector</a:t>
            </a:r>
          </a:p>
          <a:p>
            <a:pPr lvl="1"/>
            <a:r>
              <a:rPr lang="en-US" sz="2000"/>
              <a:t>300 sectors/track (on average)</a:t>
            </a:r>
          </a:p>
          <a:p>
            <a:pPr lvl="1"/>
            <a:r>
              <a:rPr lang="en-US" sz="2000"/>
              <a:t>20,000 tracks/surface</a:t>
            </a:r>
          </a:p>
          <a:p>
            <a:pPr lvl="1"/>
            <a:r>
              <a:rPr lang="en-US" sz="2000"/>
              <a:t>2 surfaces/platter</a:t>
            </a:r>
          </a:p>
          <a:p>
            <a:pPr lvl="1"/>
            <a:r>
              <a:rPr lang="en-US" sz="2000"/>
              <a:t>5 platters/disk</a:t>
            </a:r>
          </a:p>
          <a:p>
            <a:pPr lvl="1"/>
            <a:endParaRPr lang="en-US" sz="2000"/>
          </a:p>
          <a:p>
            <a:pPr>
              <a:buNone/>
            </a:pPr>
            <a:r>
              <a:rPr lang="en-US" sz="2000" dirty="0"/>
              <a:t>Capacity = 512 x 300 x 20,000 x 2 x 5</a:t>
            </a:r>
          </a:p>
          <a:p>
            <a:pPr>
              <a:buNone/>
            </a:pPr>
            <a:r>
              <a:rPr lang="en-US" sz="2000" dirty="0"/>
              <a:t>		 = 30,720,000,000</a:t>
            </a:r>
          </a:p>
          <a:p>
            <a:pPr>
              <a:buNone/>
            </a:pPr>
            <a:r>
              <a:rPr lang="en-US" sz="2000" dirty="0"/>
              <a:t>                = 30.72 GB 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58004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Operation (Single-Platter View)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31EE8D-72EB-294B-8266-1CBD2C7474D1}"/>
              </a:ext>
            </a:extLst>
          </p:cNvPr>
          <p:cNvGrpSpPr/>
          <p:nvPr/>
        </p:nvGrpSpPr>
        <p:grpSpPr>
          <a:xfrm>
            <a:off x="2057400" y="2005013"/>
            <a:ext cx="8077200" cy="3838575"/>
            <a:chOff x="457200" y="1647825"/>
            <a:chExt cx="8077200" cy="3838575"/>
          </a:xfrm>
        </p:grpSpPr>
        <p:sp>
          <p:nvSpPr>
            <p:cNvPr id="64" name="Oval 4">
              <a:extLst>
                <a:ext uri="{FF2B5EF4-FFF2-40B4-BE49-F238E27FC236}">
                  <a16:creationId xmlns:a16="http://schemas.microsoft.com/office/drawing/2014/main" id="{7D8F4479-DB7B-A94D-92A7-396F49D6A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275" y="2722563"/>
              <a:ext cx="1851025" cy="18129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6">
              <a:extLst>
                <a:ext uri="{FF2B5EF4-FFF2-40B4-BE49-F238E27FC236}">
                  <a16:creationId xmlns:a16="http://schemas.microsoft.com/office/drawing/2014/main" id="{194BEE1C-256A-1141-9C47-148A02FE0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313" y="1773238"/>
              <a:ext cx="3790950" cy="37131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7">
              <a:extLst>
                <a:ext uri="{FF2B5EF4-FFF2-40B4-BE49-F238E27FC236}">
                  <a16:creationId xmlns:a16="http://schemas.microsoft.com/office/drawing/2014/main" id="{6AF6DB65-1686-6E4B-BD7A-7C26A6CFA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813" y="1958975"/>
              <a:ext cx="3409950" cy="3340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">
              <a:extLst>
                <a:ext uri="{FF2B5EF4-FFF2-40B4-BE49-F238E27FC236}">
                  <a16:creationId xmlns:a16="http://schemas.microsoft.com/office/drawing/2014/main" id="{92ADEDD7-8EE4-9145-A643-07B3699F5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313" y="2144713"/>
              <a:ext cx="3030537" cy="29686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9">
              <a:extLst>
                <a:ext uri="{FF2B5EF4-FFF2-40B4-BE49-F238E27FC236}">
                  <a16:creationId xmlns:a16="http://schemas.microsoft.com/office/drawing/2014/main" id="{37FD803A-C434-CA48-BE3A-A25C9EA4E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813" y="2332038"/>
              <a:ext cx="2649537" cy="25955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10">
              <a:extLst>
                <a:ext uri="{FF2B5EF4-FFF2-40B4-BE49-F238E27FC236}">
                  <a16:creationId xmlns:a16="http://schemas.microsoft.com/office/drawing/2014/main" id="{FA7D4F40-C57C-2049-9703-831A47C46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725" y="2517775"/>
              <a:ext cx="2270125" cy="22225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11">
              <a:extLst>
                <a:ext uri="{FF2B5EF4-FFF2-40B4-BE49-F238E27FC236}">
                  <a16:creationId xmlns:a16="http://schemas.microsoft.com/office/drawing/2014/main" id="{7A337138-0E8F-E948-8F68-A01976B71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3725" y="2890838"/>
              <a:ext cx="1508125" cy="14779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Arc 13">
              <a:extLst>
                <a:ext uri="{FF2B5EF4-FFF2-40B4-BE49-F238E27FC236}">
                  <a16:creationId xmlns:a16="http://schemas.microsoft.com/office/drawing/2014/main" id="{3CED6E11-9822-9D4B-A72B-725DDB04EF46}"/>
                </a:ext>
              </a:extLst>
            </p:cNvPr>
            <p:cNvSpPr>
              <a:spLocks/>
            </p:cNvSpPr>
            <p:nvPr/>
          </p:nvSpPr>
          <p:spPr bwMode="auto">
            <a:xfrm rot="-1879939">
              <a:off x="1814513" y="2114550"/>
              <a:ext cx="1231900" cy="508000"/>
            </a:xfrm>
            <a:custGeom>
              <a:avLst/>
              <a:gdLst>
                <a:gd name="G0" fmla="+- 19775 0 0"/>
                <a:gd name="G1" fmla="+- 21600 0 0"/>
                <a:gd name="G2" fmla="+- 21600 0 0"/>
                <a:gd name="T0" fmla="*/ 0 w 19775"/>
                <a:gd name="T1" fmla="*/ 12910 h 21600"/>
                <a:gd name="T2" fmla="*/ 19750 w 19775"/>
                <a:gd name="T3" fmla="*/ 0 h 21600"/>
                <a:gd name="T4" fmla="*/ 19775 w 1977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75" h="21600" fill="none" extrusionOk="0">
                  <a:moveTo>
                    <a:pt x="0" y="12910"/>
                  </a:moveTo>
                  <a:cubicBezTo>
                    <a:pt x="3443" y="5073"/>
                    <a:pt x="11190" y="9"/>
                    <a:pt x="19750" y="0"/>
                  </a:cubicBezTo>
                </a:path>
                <a:path w="19775" h="21600" stroke="0" extrusionOk="0">
                  <a:moveTo>
                    <a:pt x="0" y="12910"/>
                  </a:moveTo>
                  <a:cubicBezTo>
                    <a:pt x="3443" y="5073"/>
                    <a:pt x="11190" y="9"/>
                    <a:pt x="19750" y="0"/>
                  </a:cubicBezTo>
                  <a:lnTo>
                    <a:pt x="19775" y="21600"/>
                  </a:lnTo>
                  <a:close/>
                </a:path>
              </a:pathLst>
            </a:custGeom>
            <a:noFill/>
            <a:ln w="28575">
              <a:solidFill>
                <a:srgbClr val="00FF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14">
              <a:extLst>
                <a:ext uri="{FF2B5EF4-FFF2-40B4-BE49-F238E27FC236}">
                  <a16:creationId xmlns:a16="http://schemas.microsoft.com/office/drawing/2014/main" id="{64F72871-1DF5-D548-AA02-2B13BD6B3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1647825"/>
              <a:ext cx="1735138" cy="828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The disk surface 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spins at a fixed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rotational rate</a:t>
              </a:r>
            </a:p>
          </p:txBody>
        </p:sp>
        <p:sp>
          <p:nvSpPr>
            <p:cNvPr id="73" name="Oval 32">
              <a:extLst>
                <a:ext uri="{FF2B5EF4-FFF2-40B4-BE49-F238E27FC236}">
                  <a16:creationId xmlns:a16="http://schemas.microsoft.com/office/drawing/2014/main" id="{75C26907-3535-7C45-AFB0-2EE4E24236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00000">
              <a:off x="3302793" y="3098800"/>
              <a:ext cx="1128713" cy="1104900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 dirty="0"/>
            </a:p>
          </p:txBody>
        </p:sp>
        <p:grpSp>
          <p:nvGrpSpPr>
            <p:cNvPr id="74" name="Group 98">
              <a:extLst>
                <a:ext uri="{FF2B5EF4-FFF2-40B4-BE49-F238E27FC236}">
                  <a16:creationId xmlns:a16="http://schemas.microsoft.com/office/drawing/2014/main" id="{1E2CB51A-ABF1-B147-A152-41DB6C63C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2600" y="1787525"/>
              <a:ext cx="4241800" cy="3629025"/>
              <a:chOff x="2704" y="1126"/>
              <a:chExt cx="2672" cy="2286"/>
            </a:xfrm>
          </p:grpSpPr>
          <p:grpSp>
            <p:nvGrpSpPr>
              <p:cNvPr id="75" name="Group 67">
                <a:extLst>
                  <a:ext uri="{FF2B5EF4-FFF2-40B4-BE49-F238E27FC236}">
                    <a16:creationId xmlns:a16="http://schemas.microsoft.com/office/drawing/2014/main" id="{A1487D9A-6848-4148-B147-57ADB25333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04" y="2607"/>
                <a:ext cx="2672" cy="805"/>
                <a:chOff x="2704" y="2607"/>
                <a:chExt cx="2672" cy="805"/>
              </a:xfrm>
            </p:grpSpPr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29834F8E-C462-804E-8932-D6EBD7BF1A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0" y="2894"/>
                  <a:ext cx="1856" cy="51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algn="l">
                    <a:lnSpc>
                      <a:spcPct val="100000"/>
                    </a:lnSpc>
                  </a:pPr>
                  <a:r>
                    <a:rPr lang="en-US" sz="1600" dirty="0">
                      <a:latin typeface="Calibri" panose="020F0502020204030204" pitchFamily="34" charset="0"/>
                    </a:rPr>
                    <a:t>By moving radially, the arm can position the read/write head over any track.</a:t>
                  </a:r>
                </a:p>
              </p:txBody>
            </p:sp>
            <p:sp>
              <p:nvSpPr>
                <p:cNvPr id="78" name="Arc 16">
                  <a:extLst>
                    <a:ext uri="{FF2B5EF4-FFF2-40B4-BE49-F238E27FC236}">
                      <a16:creationId xmlns:a16="http://schemas.microsoft.com/office/drawing/2014/main" id="{C27B2FEC-488D-7D49-AC86-8F0E82525B2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2822162" flipV="1">
                  <a:off x="2493" y="2818"/>
                  <a:ext cx="713" cy="291"/>
                </a:xfrm>
                <a:custGeom>
                  <a:avLst/>
                  <a:gdLst>
                    <a:gd name="G0" fmla="+- 18756 0 0"/>
                    <a:gd name="G1" fmla="+- 21600 0 0"/>
                    <a:gd name="G2" fmla="+- 21600 0 0"/>
                    <a:gd name="T0" fmla="*/ 0 w 37393"/>
                    <a:gd name="T1" fmla="*/ 10887 h 21600"/>
                    <a:gd name="T2" fmla="*/ 37393 w 37393"/>
                    <a:gd name="T3" fmla="*/ 10681 h 21600"/>
                    <a:gd name="T4" fmla="*/ 18756 w 3739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393" h="21600" fill="none" extrusionOk="0">
                      <a:moveTo>
                        <a:pt x="-1" y="10886"/>
                      </a:moveTo>
                      <a:cubicBezTo>
                        <a:pt x="3845" y="4154"/>
                        <a:pt x="11003" y="-1"/>
                        <a:pt x="18756" y="-1"/>
                      </a:cubicBezTo>
                      <a:cubicBezTo>
                        <a:pt x="26423" y="-1"/>
                        <a:pt x="33516" y="4065"/>
                        <a:pt x="37392" y="10681"/>
                      </a:cubicBezTo>
                    </a:path>
                    <a:path w="37393" h="21600" stroke="0" extrusionOk="0">
                      <a:moveTo>
                        <a:pt x="-1" y="10886"/>
                      </a:moveTo>
                      <a:cubicBezTo>
                        <a:pt x="3845" y="4154"/>
                        <a:pt x="11003" y="-1"/>
                        <a:pt x="18756" y="-1"/>
                      </a:cubicBezTo>
                      <a:cubicBezTo>
                        <a:pt x="26423" y="-1"/>
                        <a:pt x="33516" y="4065"/>
                        <a:pt x="37392" y="10681"/>
                      </a:cubicBezTo>
                      <a:lnTo>
                        <a:pt x="1875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FFFF"/>
                  </a:solidFill>
                  <a:prstDash val="dash"/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76" name="Rectangle 15">
                <a:extLst>
                  <a:ext uri="{FF2B5EF4-FFF2-40B4-BE49-F238E27FC236}">
                    <a16:creationId xmlns:a16="http://schemas.microsoft.com/office/drawing/2014/main" id="{459CF846-BFAB-1747-A8E2-8E2257B70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4" y="1126"/>
                <a:ext cx="1433" cy="83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dirty="0">
                    <a:latin typeface="Calibri" panose="020F0502020204030204" pitchFamily="34" charset="0"/>
                  </a:rPr>
                  <a:t>The read/write </a:t>
                </a:r>
                <a:r>
                  <a:rPr lang="en-US" sz="1600" i="1" dirty="0">
                    <a:latin typeface="Calibri" panose="020F0502020204030204" pitchFamily="34" charset="0"/>
                  </a:rPr>
                  <a:t>head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600" dirty="0">
                    <a:latin typeface="Calibri" panose="020F0502020204030204" pitchFamily="34" charset="0"/>
                  </a:rPr>
                  <a:t>is attached to the end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600" dirty="0">
                    <a:latin typeface="Calibri" panose="020F0502020204030204" pitchFamily="34" charset="0"/>
                  </a:rPr>
                  <a:t>of the </a:t>
                </a:r>
                <a:r>
                  <a:rPr lang="en-US" sz="1600" i="1" dirty="0">
                    <a:latin typeface="Calibri" panose="020F0502020204030204" pitchFamily="34" charset="0"/>
                  </a:rPr>
                  <a:t>arm</a:t>
                </a:r>
                <a:r>
                  <a:rPr lang="en-US" sz="1600" dirty="0">
                    <a:latin typeface="Calibri" panose="020F0502020204030204" pitchFamily="34" charset="0"/>
                  </a:rPr>
                  <a:t> and flies over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600" dirty="0">
                    <a:latin typeface="Calibri" panose="020F0502020204030204" pitchFamily="34" charset="0"/>
                  </a:rPr>
                  <a:t>the disk surface on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600" dirty="0">
                    <a:latin typeface="Calibri" panose="020F0502020204030204" pitchFamily="34" charset="0"/>
                  </a:rPr>
                  <a:t>a thin cushion of air.</a:t>
                </a:r>
              </a:p>
            </p:txBody>
          </p:sp>
        </p:grpSp>
        <p:grpSp>
          <p:nvGrpSpPr>
            <p:cNvPr id="79" name="Group 46">
              <a:extLst>
                <a:ext uri="{FF2B5EF4-FFF2-40B4-BE49-F238E27FC236}">
                  <a16:creationId xmlns:a16="http://schemas.microsoft.com/office/drawing/2014/main" id="{0E99244B-457E-F140-9C8A-5BF655DD2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7838" y="3209925"/>
              <a:ext cx="2205037" cy="850900"/>
              <a:chOff x="2701" y="2022"/>
              <a:chExt cx="1389" cy="536"/>
            </a:xfrm>
          </p:grpSpPr>
          <p:grpSp>
            <p:nvGrpSpPr>
              <p:cNvPr id="80" name="Group 23">
                <a:extLst>
                  <a:ext uri="{FF2B5EF4-FFF2-40B4-BE49-F238E27FC236}">
                    <a16:creationId xmlns:a16="http://schemas.microsoft.com/office/drawing/2014/main" id="{72854086-F2E1-CD41-AE0A-AB6C351632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2659851">
                <a:off x="2701" y="2430"/>
                <a:ext cx="1389" cy="128"/>
                <a:chOff x="2264" y="2992"/>
                <a:chExt cx="1389" cy="128"/>
              </a:xfrm>
            </p:grpSpPr>
            <p:sp>
              <p:nvSpPr>
                <p:cNvPr id="82" name="Oval 24">
                  <a:extLst>
                    <a:ext uri="{FF2B5EF4-FFF2-40B4-BE49-F238E27FC236}">
                      <a16:creationId xmlns:a16="http://schemas.microsoft.com/office/drawing/2014/main" id="{8328C12C-76AD-B54B-87A3-89ACF38AE5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64" y="2992"/>
                  <a:ext cx="128" cy="128"/>
                </a:xfrm>
                <a:prstGeom prst="ellipse">
                  <a:avLst/>
                </a:prstGeom>
                <a:solidFill>
                  <a:srgbClr val="00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Rectangle 25">
                  <a:extLst>
                    <a:ext uri="{FF2B5EF4-FFF2-40B4-BE49-F238E27FC236}">
                      <a16:creationId xmlns:a16="http://schemas.microsoft.com/office/drawing/2014/main" id="{98352200-2121-0C40-B520-BF186A9A3D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1" y="3022"/>
                  <a:ext cx="1282" cy="63"/>
                </a:xfrm>
                <a:prstGeom prst="rect">
                  <a:avLst/>
                </a:prstGeom>
                <a:solidFill>
                  <a:srgbClr val="00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1" name="Oval 26">
                <a:extLst>
                  <a:ext uri="{FF2B5EF4-FFF2-40B4-BE49-F238E27FC236}">
                    <a16:creationId xmlns:a16="http://schemas.microsoft.com/office/drawing/2014/main" id="{BDEDBD4D-B71A-DC41-AA16-83E4C49A6A6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59" y="202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4" name="Group 47">
              <a:extLst>
                <a:ext uri="{FF2B5EF4-FFF2-40B4-BE49-F238E27FC236}">
                  <a16:creationId xmlns:a16="http://schemas.microsoft.com/office/drawing/2014/main" id="{916C87E9-F650-094E-B8DA-F551018BA0EB}"/>
                </a:ext>
              </a:extLst>
            </p:cNvPr>
            <p:cNvGrpSpPr>
              <a:grpSpLocks/>
            </p:cNvGrpSpPr>
            <p:nvPr/>
          </p:nvGrpSpPr>
          <p:grpSpPr bwMode="auto">
            <a:xfrm rot="-809166">
              <a:off x="4383088" y="3343275"/>
              <a:ext cx="2205037" cy="850900"/>
              <a:chOff x="2701" y="2022"/>
              <a:chExt cx="1389" cy="536"/>
            </a:xfrm>
          </p:grpSpPr>
          <p:grpSp>
            <p:nvGrpSpPr>
              <p:cNvPr id="85" name="Group 48">
                <a:extLst>
                  <a:ext uri="{FF2B5EF4-FFF2-40B4-BE49-F238E27FC236}">
                    <a16:creationId xmlns:a16="http://schemas.microsoft.com/office/drawing/2014/main" id="{A032336F-3E97-ED48-AF87-72A02B3A0A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2659851">
                <a:off x="2701" y="2430"/>
                <a:ext cx="1389" cy="128"/>
                <a:chOff x="2264" y="2992"/>
                <a:chExt cx="1389" cy="128"/>
              </a:xfrm>
            </p:grpSpPr>
            <p:sp>
              <p:nvSpPr>
                <p:cNvPr id="87" name="Oval 49">
                  <a:extLst>
                    <a:ext uri="{FF2B5EF4-FFF2-40B4-BE49-F238E27FC236}">
                      <a16:creationId xmlns:a16="http://schemas.microsoft.com/office/drawing/2014/main" id="{5F9F2EFA-D86F-EE48-A2A1-F43AAAF25F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64" y="2992"/>
                  <a:ext cx="128" cy="128"/>
                </a:xfrm>
                <a:prstGeom prst="ellipse">
                  <a:avLst/>
                </a:prstGeom>
                <a:solidFill>
                  <a:srgbClr val="00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Rectangle 50">
                  <a:extLst>
                    <a:ext uri="{FF2B5EF4-FFF2-40B4-BE49-F238E27FC236}">
                      <a16:creationId xmlns:a16="http://schemas.microsoft.com/office/drawing/2014/main" id="{78CF38B8-170D-9949-B781-B3C95A9B7D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1" y="3022"/>
                  <a:ext cx="1282" cy="63"/>
                </a:xfrm>
                <a:prstGeom prst="rect">
                  <a:avLst/>
                </a:prstGeom>
                <a:solidFill>
                  <a:srgbClr val="00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6" name="Oval 51">
                <a:extLst>
                  <a:ext uri="{FF2B5EF4-FFF2-40B4-BE49-F238E27FC236}">
                    <a16:creationId xmlns:a16="http://schemas.microsoft.com/office/drawing/2014/main" id="{FF9DD7D6-3134-0F49-8A32-2B0E68CA93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59" y="202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9" name="Group 62">
              <a:extLst>
                <a:ext uri="{FF2B5EF4-FFF2-40B4-BE49-F238E27FC236}">
                  <a16:creationId xmlns:a16="http://schemas.microsoft.com/office/drawing/2014/main" id="{A4769559-0F8E-E444-A84F-5AF420235C7F}"/>
                </a:ext>
              </a:extLst>
            </p:cNvPr>
            <p:cNvGrpSpPr>
              <a:grpSpLocks/>
            </p:cNvGrpSpPr>
            <p:nvPr/>
          </p:nvGrpSpPr>
          <p:grpSpPr bwMode="auto">
            <a:xfrm rot="905387">
              <a:off x="4211638" y="2960688"/>
              <a:ext cx="2205037" cy="850900"/>
              <a:chOff x="2701" y="2022"/>
              <a:chExt cx="1389" cy="536"/>
            </a:xfrm>
          </p:grpSpPr>
          <p:grpSp>
            <p:nvGrpSpPr>
              <p:cNvPr id="90" name="Group 63">
                <a:extLst>
                  <a:ext uri="{FF2B5EF4-FFF2-40B4-BE49-F238E27FC236}">
                    <a16:creationId xmlns:a16="http://schemas.microsoft.com/office/drawing/2014/main" id="{DBB46014-B1C8-434E-9C6A-9F10A5132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2659851">
                <a:off x="2701" y="2430"/>
                <a:ext cx="1389" cy="128"/>
                <a:chOff x="2264" y="2992"/>
                <a:chExt cx="1389" cy="128"/>
              </a:xfrm>
            </p:grpSpPr>
            <p:sp>
              <p:nvSpPr>
                <p:cNvPr id="92" name="Oval 64">
                  <a:extLst>
                    <a:ext uri="{FF2B5EF4-FFF2-40B4-BE49-F238E27FC236}">
                      <a16:creationId xmlns:a16="http://schemas.microsoft.com/office/drawing/2014/main" id="{4EC081B7-B603-0849-9B30-01D163E3E1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64" y="2992"/>
                  <a:ext cx="128" cy="128"/>
                </a:xfrm>
                <a:prstGeom prst="ellipse">
                  <a:avLst/>
                </a:prstGeom>
                <a:solidFill>
                  <a:srgbClr val="00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Rectangle 65">
                  <a:extLst>
                    <a:ext uri="{FF2B5EF4-FFF2-40B4-BE49-F238E27FC236}">
                      <a16:creationId xmlns:a16="http://schemas.microsoft.com/office/drawing/2014/main" id="{A22D2E12-651F-B14F-BD81-B6FB47D3E7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1" y="3022"/>
                  <a:ext cx="1282" cy="63"/>
                </a:xfrm>
                <a:prstGeom prst="rect">
                  <a:avLst/>
                </a:prstGeom>
                <a:solidFill>
                  <a:srgbClr val="00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1" name="Oval 66">
                <a:extLst>
                  <a:ext uri="{FF2B5EF4-FFF2-40B4-BE49-F238E27FC236}">
                    <a16:creationId xmlns:a16="http://schemas.microsoft.com/office/drawing/2014/main" id="{F8AEDB79-7A0E-244F-8FBF-E5A2B718D2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59" y="202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4" name="Oval 29">
              <a:extLst>
                <a:ext uri="{FF2B5EF4-FFF2-40B4-BE49-F238E27FC236}">
                  <a16:creationId xmlns:a16="http://schemas.microsoft.com/office/drawing/2014/main" id="{F3C91C01-58AB-534B-AC78-AF4B8164FD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302793" y="3098800"/>
              <a:ext cx="1128712" cy="1104900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/>
                <a:t>spindle</a:t>
              </a:r>
            </a:p>
          </p:txBody>
        </p:sp>
        <p:sp>
          <p:nvSpPr>
            <p:cNvPr id="95" name="Oval 30">
              <a:extLst>
                <a:ext uri="{FF2B5EF4-FFF2-40B4-BE49-F238E27FC236}">
                  <a16:creationId xmlns:a16="http://schemas.microsoft.com/office/drawing/2014/main" id="{431FB092-EE9B-C84C-8099-3B273F48D7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302793" y="3098800"/>
              <a:ext cx="1128713" cy="1104900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/>
                <a:t>spindle</a:t>
              </a:r>
            </a:p>
          </p:txBody>
        </p:sp>
        <p:sp>
          <p:nvSpPr>
            <p:cNvPr id="96" name="Oval 31">
              <a:extLst>
                <a:ext uri="{FF2B5EF4-FFF2-40B4-BE49-F238E27FC236}">
                  <a16:creationId xmlns:a16="http://schemas.microsoft.com/office/drawing/2014/main" id="{0A6C7716-7014-2C4E-B670-B5B35BF693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302793" y="3098801"/>
              <a:ext cx="1128712" cy="1104900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/>
                <a:t>spindle</a:t>
              </a:r>
            </a:p>
          </p:txBody>
        </p:sp>
        <p:sp>
          <p:nvSpPr>
            <p:cNvPr id="97" name="Oval 12">
              <a:extLst>
                <a:ext uri="{FF2B5EF4-FFF2-40B4-BE49-F238E27FC236}">
                  <a16:creationId xmlns:a16="http://schemas.microsoft.com/office/drawing/2014/main" id="{ECCA7F07-5100-DC49-9285-E109440AF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793" y="3098800"/>
              <a:ext cx="1128713" cy="1104900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/>
                <a:t>spindle</a:t>
              </a:r>
            </a:p>
          </p:txBody>
        </p:sp>
        <p:grpSp>
          <p:nvGrpSpPr>
            <p:cNvPr id="98" name="Group 68">
              <a:extLst>
                <a:ext uri="{FF2B5EF4-FFF2-40B4-BE49-F238E27FC236}">
                  <a16:creationId xmlns:a16="http://schemas.microsoft.com/office/drawing/2014/main" id="{88C79AB0-2A3E-5646-993C-4340AEA9A9E2}"/>
                </a:ext>
              </a:extLst>
            </p:cNvPr>
            <p:cNvGrpSpPr>
              <a:grpSpLocks/>
            </p:cNvGrpSpPr>
            <p:nvPr/>
          </p:nvGrpSpPr>
          <p:grpSpPr bwMode="auto">
            <a:xfrm rot="905387">
              <a:off x="4202113" y="2960688"/>
              <a:ext cx="2205037" cy="850900"/>
              <a:chOff x="2701" y="2022"/>
              <a:chExt cx="1389" cy="536"/>
            </a:xfrm>
          </p:grpSpPr>
          <p:grpSp>
            <p:nvGrpSpPr>
              <p:cNvPr id="99" name="Group 69">
                <a:extLst>
                  <a:ext uri="{FF2B5EF4-FFF2-40B4-BE49-F238E27FC236}">
                    <a16:creationId xmlns:a16="http://schemas.microsoft.com/office/drawing/2014/main" id="{10A1026A-F54A-4242-9C59-71C7BA3591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2659851">
                <a:off x="2701" y="2430"/>
                <a:ext cx="1389" cy="128"/>
                <a:chOff x="2264" y="2992"/>
                <a:chExt cx="1389" cy="128"/>
              </a:xfrm>
            </p:grpSpPr>
            <p:sp>
              <p:nvSpPr>
                <p:cNvPr id="101" name="Oval 70">
                  <a:extLst>
                    <a:ext uri="{FF2B5EF4-FFF2-40B4-BE49-F238E27FC236}">
                      <a16:creationId xmlns:a16="http://schemas.microsoft.com/office/drawing/2014/main" id="{398A8944-5023-954C-944F-930107D7EE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64" y="2992"/>
                  <a:ext cx="128" cy="128"/>
                </a:xfrm>
                <a:prstGeom prst="ellipse">
                  <a:avLst/>
                </a:prstGeom>
                <a:solidFill>
                  <a:srgbClr val="00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Rectangle 71">
                  <a:extLst>
                    <a:ext uri="{FF2B5EF4-FFF2-40B4-BE49-F238E27FC236}">
                      <a16:creationId xmlns:a16="http://schemas.microsoft.com/office/drawing/2014/main" id="{9F3AA988-EFE4-FA4A-B343-750B8CFBB6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1" y="3022"/>
                  <a:ext cx="1282" cy="63"/>
                </a:xfrm>
                <a:prstGeom prst="rect">
                  <a:avLst/>
                </a:prstGeom>
                <a:solidFill>
                  <a:srgbClr val="00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0" name="Oval 72">
                <a:extLst>
                  <a:ext uri="{FF2B5EF4-FFF2-40B4-BE49-F238E27FC236}">
                    <a16:creationId xmlns:a16="http://schemas.microsoft.com/office/drawing/2014/main" id="{A4AC3427-B278-3A47-9854-319006E287F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59" y="202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3" name="Group 73">
              <a:extLst>
                <a:ext uri="{FF2B5EF4-FFF2-40B4-BE49-F238E27FC236}">
                  <a16:creationId xmlns:a16="http://schemas.microsoft.com/office/drawing/2014/main" id="{6CAB9F00-60F6-C148-8D86-C1D5D7E5D4F1}"/>
                </a:ext>
              </a:extLst>
            </p:cNvPr>
            <p:cNvGrpSpPr>
              <a:grpSpLocks/>
            </p:cNvGrpSpPr>
            <p:nvPr/>
          </p:nvGrpSpPr>
          <p:grpSpPr bwMode="auto">
            <a:xfrm rot="905387">
              <a:off x="4202113" y="2960688"/>
              <a:ext cx="2205037" cy="850900"/>
              <a:chOff x="2701" y="2022"/>
              <a:chExt cx="1389" cy="536"/>
            </a:xfrm>
          </p:grpSpPr>
          <p:grpSp>
            <p:nvGrpSpPr>
              <p:cNvPr id="104" name="Group 74">
                <a:extLst>
                  <a:ext uri="{FF2B5EF4-FFF2-40B4-BE49-F238E27FC236}">
                    <a16:creationId xmlns:a16="http://schemas.microsoft.com/office/drawing/2014/main" id="{DB083838-8039-6441-97C2-9BD1A4CE33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2659851">
                <a:off x="2701" y="2430"/>
                <a:ext cx="1389" cy="128"/>
                <a:chOff x="2264" y="2992"/>
                <a:chExt cx="1389" cy="128"/>
              </a:xfrm>
            </p:grpSpPr>
            <p:sp>
              <p:nvSpPr>
                <p:cNvPr id="106" name="Oval 75">
                  <a:extLst>
                    <a:ext uri="{FF2B5EF4-FFF2-40B4-BE49-F238E27FC236}">
                      <a16:creationId xmlns:a16="http://schemas.microsoft.com/office/drawing/2014/main" id="{259EA87E-8D93-B047-8FD7-92CF751A5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64" y="2992"/>
                  <a:ext cx="128" cy="128"/>
                </a:xfrm>
                <a:prstGeom prst="ellipse">
                  <a:avLst/>
                </a:prstGeom>
                <a:solidFill>
                  <a:srgbClr val="00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Rectangle 76">
                  <a:extLst>
                    <a:ext uri="{FF2B5EF4-FFF2-40B4-BE49-F238E27FC236}">
                      <a16:creationId xmlns:a16="http://schemas.microsoft.com/office/drawing/2014/main" id="{45C633E7-F787-8349-8076-06C4C8CF66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1" y="3022"/>
                  <a:ext cx="1282" cy="63"/>
                </a:xfrm>
                <a:prstGeom prst="rect">
                  <a:avLst/>
                </a:prstGeom>
                <a:solidFill>
                  <a:srgbClr val="00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5" name="Oval 77">
                <a:extLst>
                  <a:ext uri="{FF2B5EF4-FFF2-40B4-BE49-F238E27FC236}">
                    <a16:creationId xmlns:a16="http://schemas.microsoft.com/office/drawing/2014/main" id="{8BABCE6E-2AA7-6044-A8D8-DE949859BD7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59" y="202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8" name="Group 83">
              <a:extLst>
                <a:ext uri="{FF2B5EF4-FFF2-40B4-BE49-F238E27FC236}">
                  <a16:creationId xmlns:a16="http://schemas.microsoft.com/office/drawing/2014/main" id="{3D34AA76-B813-C741-83ED-923AD83D20ED}"/>
                </a:ext>
              </a:extLst>
            </p:cNvPr>
            <p:cNvGrpSpPr>
              <a:grpSpLocks/>
            </p:cNvGrpSpPr>
            <p:nvPr/>
          </p:nvGrpSpPr>
          <p:grpSpPr bwMode="auto">
            <a:xfrm rot="-809166">
              <a:off x="4384675" y="3341688"/>
              <a:ext cx="2205038" cy="850900"/>
              <a:chOff x="2701" y="2022"/>
              <a:chExt cx="1389" cy="536"/>
            </a:xfrm>
          </p:grpSpPr>
          <p:grpSp>
            <p:nvGrpSpPr>
              <p:cNvPr id="109" name="Group 84">
                <a:extLst>
                  <a:ext uri="{FF2B5EF4-FFF2-40B4-BE49-F238E27FC236}">
                    <a16:creationId xmlns:a16="http://schemas.microsoft.com/office/drawing/2014/main" id="{A4AC876D-8ADA-F44F-97A4-653AAB8B6F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2659851">
                <a:off x="2701" y="2430"/>
                <a:ext cx="1389" cy="128"/>
                <a:chOff x="2264" y="2992"/>
                <a:chExt cx="1389" cy="128"/>
              </a:xfrm>
            </p:grpSpPr>
            <p:sp>
              <p:nvSpPr>
                <p:cNvPr id="111" name="Oval 85">
                  <a:extLst>
                    <a:ext uri="{FF2B5EF4-FFF2-40B4-BE49-F238E27FC236}">
                      <a16:creationId xmlns:a16="http://schemas.microsoft.com/office/drawing/2014/main" id="{1A4C0B3E-763B-424E-B52B-095135BF71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64" y="2992"/>
                  <a:ext cx="128" cy="128"/>
                </a:xfrm>
                <a:prstGeom prst="ellipse">
                  <a:avLst/>
                </a:prstGeom>
                <a:solidFill>
                  <a:srgbClr val="00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Rectangle 86">
                  <a:extLst>
                    <a:ext uri="{FF2B5EF4-FFF2-40B4-BE49-F238E27FC236}">
                      <a16:creationId xmlns:a16="http://schemas.microsoft.com/office/drawing/2014/main" id="{9861CDBB-62FA-6F4D-A7CE-3CDBB58BC5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1" y="3022"/>
                  <a:ext cx="1282" cy="63"/>
                </a:xfrm>
                <a:prstGeom prst="rect">
                  <a:avLst/>
                </a:prstGeom>
                <a:solidFill>
                  <a:srgbClr val="00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0" name="Oval 87">
                <a:extLst>
                  <a:ext uri="{FF2B5EF4-FFF2-40B4-BE49-F238E27FC236}">
                    <a16:creationId xmlns:a16="http://schemas.microsoft.com/office/drawing/2014/main" id="{48578094-CD8F-F04C-BA1D-517108F95E8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59" y="202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3" name="Group 88">
              <a:extLst>
                <a:ext uri="{FF2B5EF4-FFF2-40B4-BE49-F238E27FC236}">
                  <a16:creationId xmlns:a16="http://schemas.microsoft.com/office/drawing/2014/main" id="{F3E589D9-983D-664C-875B-68964F9238B2}"/>
                </a:ext>
              </a:extLst>
            </p:cNvPr>
            <p:cNvGrpSpPr>
              <a:grpSpLocks/>
            </p:cNvGrpSpPr>
            <p:nvPr/>
          </p:nvGrpSpPr>
          <p:grpSpPr bwMode="auto">
            <a:xfrm rot="-809166">
              <a:off x="4383088" y="3341688"/>
              <a:ext cx="2205037" cy="850900"/>
              <a:chOff x="2701" y="2022"/>
              <a:chExt cx="1389" cy="536"/>
            </a:xfrm>
          </p:grpSpPr>
          <p:grpSp>
            <p:nvGrpSpPr>
              <p:cNvPr id="114" name="Group 89">
                <a:extLst>
                  <a:ext uri="{FF2B5EF4-FFF2-40B4-BE49-F238E27FC236}">
                    <a16:creationId xmlns:a16="http://schemas.microsoft.com/office/drawing/2014/main" id="{C928F7BF-3922-464F-B52C-5EE9D1D86C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2659851">
                <a:off x="2701" y="2430"/>
                <a:ext cx="1389" cy="128"/>
                <a:chOff x="2264" y="2992"/>
                <a:chExt cx="1389" cy="128"/>
              </a:xfrm>
            </p:grpSpPr>
            <p:sp>
              <p:nvSpPr>
                <p:cNvPr id="116" name="Oval 90">
                  <a:extLst>
                    <a:ext uri="{FF2B5EF4-FFF2-40B4-BE49-F238E27FC236}">
                      <a16:creationId xmlns:a16="http://schemas.microsoft.com/office/drawing/2014/main" id="{838FA574-C1F8-CC47-A661-998CDD098E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64" y="2992"/>
                  <a:ext cx="128" cy="128"/>
                </a:xfrm>
                <a:prstGeom prst="ellipse">
                  <a:avLst/>
                </a:prstGeom>
                <a:solidFill>
                  <a:srgbClr val="00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Rectangle 91">
                  <a:extLst>
                    <a:ext uri="{FF2B5EF4-FFF2-40B4-BE49-F238E27FC236}">
                      <a16:creationId xmlns:a16="http://schemas.microsoft.com/office/drawing/2014/main" id="{CC32A5F3-FC8A-044A-84C3-54204059F0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1" y="3022"/>
                  <a:ext cx="1282" cy="63"/>
                </a:xfrm>
                <a:prstGeom prst="rect">
                  <a:avLst/>
                </a:prstGeom>
                <a:solidFill>
                  <a:srgbClr val="00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5" name="Oval 92">
                <a:extLst>
                  <a:ext uri="{FF2B5EF4-FFF2-40B4-BE49-F238E27FC236}">
                    <a16:creationId xmlns:a16="http://schemas.microsoft.com/office/drawing/2014/main" id="{4C99349C-BA4B-5F4B-85A4-02412535413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59" y="202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8" name="Group 93">
              <a:extLst>
                <a:ext uri="{FF2B5EF4-FFF2-40B4-BE49-F238E27FC236}">
                  <a16:creationId xmlns:a16="http://schemas.microsoft.com/office/drawing/2014/main" id="{3B65B709-CCC0-F24B-9C4E-94C59739215B}"/>
                </a:ext>
              </a:extLst>
            </p:cNvPr>
            <p:cNvGrpSpPr>
              <a:grpSpLocks/>
            </p:cNvGrpSpPr>
            <p:nvPr/>
          </p:nvGrpSpPr>
          <p:grpSpPr bwMode="auto">
            <a:xfrm rot="-809166">
              <a:off x="4383088" y="3341688"/>
              <a:ext cx="2205037" cy="850900"/>
              <a:chOff x="2701" y="2022"/>
              <a:chExt cx="1389" cy="536"/>
            </a:xfrm>
          </p:grpSpPr>
          <p:grpSp>
            <p:nvGrpSpPr>
              <p:cNvPr id="119" name="Group 94">
                <a:extLst>
                  <a:ext uri="{FF2B5EF4-FFF2-40B4-BE49-F238E27FC236}">
                    <a16:creationId xmlns:a16="http://schemas.microsoft.com/office/drawing/2014/main" id="{E7B5185A-7E4D-D54C-9C6A-951643B8DF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2659851">
                <a:off x="2701" y="2430"/>
                <a:ext cx="1389" cy="128"/>
                <a:chOff x="2264" y="2992"/>
                <a:chExt cx="1389" cy="128"/>
              </a:xfrm>
            </p:grpSpPr>
            <p:sp>
              <p:nvSpPr>
                <p:cNvPr id="121" name="Oval 95">
                  <a:extLst>
                    <a:ext uri="{FF2B5EF4-FFF2-40B4-BE49-F238E27FC236}">
                      <a16:creationId xmlns:a16="http://schemas.microsoft.com/office/drawing/2014/main" id="{306A6FFB-59EB-284B-A044-5C5A2C679E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64" y="2992"/>
                  <a:ext cx="128" cy="128"/>
                </a:xfrm>
                <a:prstGeom prst="ellipse">
                  <a:avLst/>
                </a:prstGeom>
                <a:solidFill>
                  <a:srgbClr val="00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Rectangle 96">
                  <a:extLst>
                    <a:ext uri="{FF2B5EF4-FFF2-40B4-BE49-F238E27FC236}">
                      <a16:creationId xmlns:a16="http://schemas.microsoft.com/office/drawing/2014/main" id="{7370772D-C928-2D44-AAAA-AB0A23244B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1" y="3022"/>
                  <a:ext cx="1282" cy="63"/>
                </a:xfrm>
                <a:prstGeom prst="rect">
                  <a:avLst/>
                </a:prstGeom>
                <a:solidFill>
                  <a:srgbClr val="00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20" name="Oval 97">
                <a:extLst>
                  <a:ext uri="{FF2B5EF4-FFF2-40B4-BE49-F238E27FC236}">
                    <a16:creationId xmlns:a16="http://schemas.microsoft.com/office/drawing/2014/main" id="{4CABA11F-348E-C64F-BCC4-B29911618FD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59" y="202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3" name="Oval 32">
              <a:extLst>
                <a:ext uri="{FF2B5EF4-FFF2-40B4-BE49-F238E27FC236}">
                  <a16:creationId xmlns:a16="http://schemas.microsoft.com/office/drawing/2014/main" id="{6CBB1748-8B40-A642-AA62-EB73F1AB6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793" y="3098800"/>
              <a:ext cx="1128713" cy="1104900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spindle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450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286" name="Rectangle 30"/>
          <p:cNvSpPr>
            <a:spLocks noGrp="1" noChangeArrowheads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Disk Operation (Multi-Platter View)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845F0C2-52CB-8643-A7C7-222DF1C11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651" y="2509911"/>
            <a:ext cx="467559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6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9C1D-A172-3242-8B9A-1CD51C71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Fundamentals…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830026-480E-F442-B6AC-AE113D3B07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215306"/>
              </p:ext>
            </p:extLst>
          </p:nvPr>
        </p:nvGraphicFramePr>
        <p:xfrm>
          <a:off x="838200" y="1825625"/>
          <a:ext cx="10515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580">
                  <a:extLst>
                    <a:ext uri="{9D8B030D-6E8A-4147-A177-3AD203B41FA5}">
                      <a16:colId xmlns:a16="http://schemas.microsoft.com/office/drawing/2014/main" val="2435263666"/>
                    </a:ext>
                  </a:extLst>
                </a:gridCol>
                <a:gridCol w="2163337">
                  <a:extLst>
                    <a:ext uri="{9D8B030D-6E8A-4147-A177-3AD203B41FA5}">
                      <a16:colId xmlns:a16="http://schemas.microsoft.com/office/drawing/2014/main" val="266519935"/>
                    </a:ext>
                  </a:extLst>
                </a:gridCol>
                <a:gridCol w="4339683">
                  <a:extLst>
                    <a:ext uri="{9D8B030D-6E8A-4147-A177-3AD203B41FA5}">
                      <a16:colId xmlns:a16="http://schemas.microsoft.com/office/drawing/2014/main" val="2100000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User Abstraction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Hardware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57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Processes/Threads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&lt;= OS =&gt;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32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Address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&lt;= OS =&gt;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60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/>
                        <a:t>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&lt;= OS =&gt;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1" dirty="0"/>
                        <a:t>Disk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82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224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Oval 2"/>
          <p:cNvSpPr>
            <a:spLocks noChangeAspect="1" noChangeArrowheads="1"/>
          </p:cNvSpPr>
          <p:nvPr/>
        </p:nvSpPr>
        <p:spPr bwMode="auto">
          <a:xfrm>
            <a:off x="2262189" y="2090738"/>
            <a:ext cx="1716087" cy="1714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59014" y="2090739"/>
            <a:ext cx="7799387" cy="1722437"/>
            <a:chOff x="463" y="1317"/>
            <a:chExt cx="4913" cy="108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63" y="1317"/>
              <a:ext cx="1088" cy="1085"/>
              <a:chOff x="463" y="1317"/>
              <a:chExt cx="1088" cy="1085"/>
            </a:xfrm>
          </p:grpSpPr>
          <p:sp>
            <p:nvSpPr>
              <p:cNvPr id="57358" name="Line 5"/>
              <p:cNvSpPr>
                <a:spLocks noChangeAspect="1" noChangeShapeType="1"/>
              </p:cNvSpPr>
              <p:nvPr/>
            </p:nvSpPr>
            <p:spPr bwMode="auto">
              <a:xfrm>
                <a:off x="1006" y="1317"/>
                <a:ext cx="0" cy="10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59" name="Line 6"/>
              <p:cNvSpPr>
                <a:spLocks noChangeAspect="1" noChangeShapeType="1"/>
              </p:cNvSpPr>
              <p:nvPr/>
            </p:nvSpPr>
            <p:spPr bwMode="auto">
              <a:xfrm rot="1800000">
                <a:off x="1008" y="1319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60" name="Line 7"/>
              <p:cNvSpPr>
                <a:spLocks noChangeAspect="1" noChangeShapeType="1"/>
              </p:cNvSpPr>
              <p:nvPr/>
            </p:nvSpPr>
            <p:spPr bwMode="auto">
              <a:xfrm rot="3600000">
                <a:off x="1004" y="1321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61" name="Line 8"/>
              <p:cNvSpPr>
                <a:spLocks noChangeAspect="1" noChangeShapeType="1"/>
              </p:cNvSpPr>
              <p:nvPr/>
            </p:nvSpPr>
            <p:spPr bwMode="auto">
              <a:xfrm rot="5400000">
                <a:off x="1004" y="1307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62" name="Line 9"/>
              <p:cNvSpPr>
                <a:spLocks noChangeAspect="1" noChangeShapeType="1"/>
              </p:cNvSpPr>
              <p:nvPr/>
            </p:nvSpPr>
            <p:spPr bwMode="auto">
              <a:xfrm rot="7200000">
                <a:off x="1011" y="1300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63" name="Line 10"/>
              <p:cNvSpPr>
                <a:spLocks noChangeAspect="1" noChangeShapeType="1"/>
              </p:cNvSpPr>
              <p:nvPr/>
            </p:nvSpPr>
            <p:spPr bwMode="auto">
              <a:xfrm rot="9000000">
                <a:off x="1017" y="1322"/>
                <a:ext cx="0" cy="10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7357" name="Rectangle 11"/>
            <p:cNvSpPr>
              <a:spLocks noChangeArrowheads="1"/>
            </p:cNvSpPr>
            <p:nvPr/>
          </p:nvSpPr>
          <p:spPr bwMode="auto">
            <a:xfrm>
              <a:off x="1776" y="1488"/>
              <a:ext cx="3600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 anchor="b">
              <a:prstTxWarp prst="textNoShape">
                <a:avLst/>
              </a:prstTxWarp>
            </a:bodyPr>
            <a:lstStyle/>
            <a:p>
              <a:pPr defTabSz="914400"/>
              <a:r>
                <a:rPr lang="en-US" sz="2800">
                  <a:solidFill>
                    <a:schemeClr val="tx2"/>
                  </a:solidFill>
                  <a:latin typeface="Calibri" panose="020F0502020204030204" pitchFamily="34" charset="0"/>
                </a:rPr>
                <a:t>Tracks divided into sectors</a:t>
              </a:r>
            </a:p>
          </p:txBody>
        </p:sp>
      </p:grpSp>
      <p:sp>
        <p:nvSpPr>
          <p:cNvPr id="57348" name="Rectangle 12"/>
          <p:cNvSpPr>
            <a:spLocks noGrp="1" noChangeArrowheads="1"/>
          </p:cNvSpPr>
          <p:nvPr>
            <p:ph type="title"/>
          </p:nvPr>
        </p:nvSpPr>
        <p:spPr>
          <a:xfrm>
            <a:off x="1881018" y="381000"/>
            <a:ext cx="84821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Disk Structure - top view of single platter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452688" y="1524001"/>
            <a:ext cx="7300912" cy="2117725"/>
            <a:chOff x="585" y="960"/>
            <a:chExt cx="4599" cy="1334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585" y="1430"/>
              <a:ext cx="865" cy="864"/>
              <a:chOff x="585" y="1430"/>
              <a:chExt cx="865" cy="864"/>
            </a:xfrm>
          </p:grpSpPr>
          <p:sp>
            <p:nvSpPr>
              <p:cNvPr id="57352" name="Oval 15"/>
              <p:cNvSpPr>
                <a:spLocks noChangeAspect="1" noChangeArrowheads="1"/>
              </p:cNvSpPr>
              <p:nvPr/>
            </p:nvSpPr>
            <p:spPr bwMode="auto">
              <a:xfrm>
                <a:off x="900" y="1765"/>
                <a:ext cx="216" cy="2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53" name="Oval 16"/>
              <p:cNvSpPr>
                <a:spLocks noChangeAspect="1" noChangeArrowheads="1"/>
              </p:cNvSpPr>
              <p:nvPr/>
            </p:nvSpPr>
            <p:spPr bwMode="auto">
              <a:xfrm>
                <a:off x="585" y="1430"/>
                <a:ext cx="865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54" name="Oval 17"/>
              <p:cNvSpPr>
                <a:spLocks noChangeAspect="1" noChangeArrowheads="1"/>
              </p:cNvSpPr>
              <p:nvPr/>
            </p:nvSpPr>
            <p:spPr bwMode="auto">
              <a:xfrm>
                <a:off x="693" y="1538"/>
                <a:ext cx="649" cy="6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55" name="Oval 18"/>
              <p:cNvSpPr>
                <a:spLocks noChangeAspect="1" noChangeArrowheads="1"/>
              </p:cNvSpPr>
              <p:nvPr/>
            </p:nvSpPr>
            <p:spPr bwMode="auto">
              <a:xfrm>
                <a:off x="792" y="1657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7351" name="Rectangle 19"/>
            <p:cNvSpPr>
              <a:spLocks noChangeArrowheads="1"/>
            </p:cNvSpPr>
            <p:nvPr/>
          </p:nvSpPr>
          <p:spPr bwMode="auto">
            <a:xfrm>
              <a:off x="1776" y="960"/>
              <a:ext cx="3408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 anchor="b">
              <a:prstTxWarp prst="textNoShape">
                <a:avLst/>
              </a:prstTxWarp>
            </a:bodyPr>
            <a:lstStyle/>
            <a:p>
              <a:pPr defTabSz="914400"/>
              <a:r>
                <a:rPr lang="en-US" sz="2800" dirty="0">
                  <a:solidFill>
                    <a:schemeClr val="tx2"/>
                  </a:solidFill>
                  <a:latin typeface="Calibri" panose="020F0502020204030204" pitchFamily="34" charset="0"/>
                </a:rPr>
                <a:t>Surface organized into tracks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895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2259013" y="2090739"/>
            <a:ext cx="1727200" cy="1722437"/>
            <a:chOff x="525" y="1152"/>
            <a:chExt cx="1449" cy="1446"/>
          </a:xfrm>
        </p:grpSpPr>
        <p:sp>
          <p:nvSpPr>
            <p:cNvPr id="116740" name="Oval 4"/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399" name="Oval 5"/>
            <p:cNvSpPr>
              <a:spLocks noChangeAspect="1" noChangeArrowheads="1"/>
            </p:cNvSpPr>
            <p:nvPr/>
          </p:nvSpPr>
          <p:spPr bwMode="auto"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0" name="Oval 6"/>
            <p:cNvSpPr>
              <a:spLocks noChangeAspect="1" noChangeArrowheads="1"/>
            </p:cNvSpPr>
            <p:nvPr/>
          </p:nvSpPr>
          <p:spPr bwMode="auto"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1" name="Oval 7"/>
            <p:cNvSpPr>
              <a:spLocks noChangeAspect="1" noChangeArrowheads="1"/>
            </p:cNvSpPr>
            <p:nvPr/>
          </p:nvSpPr>
          <p:spPr bwMode="auto"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2" name="Line 8"/>
            <p:cNvSpPr>
              <a:spLocks noChangeAspect="1" noChangeShapeType="1"/>
            </p:cNvSpPr>
            <p:nvPr/>
          </p:nvSpPr>
          <p:spPr bwMode="auto">
            <a:xfrm>
              <a:off x="1248" y="11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3" name="Line 9"/>
            <p:cNvSpPr>
              <a:spLocks noChangeAspect="1" noChangeShapeType="1"/>
            </p:cNvSpPr>
            <p:nvPr/>
          </p:nvSpPr>
          <p:spPr bwMode="auto">
            <a:xfrm rot="1800000">
              <a:off x="1251" y="1155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4" name="Line 10"/>
            <p:cNvSpPr>
              <a:spLocks noChangeAspect="1" noChangeShapeType="1"/>
            </p:cNvSpPr>
            <p:nvPr/>
          </p:nvSpPr>
          <p:spPr bwMode="auto">
            <a:xfrm rot="3600000">
              <a:off x="1245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5" name="Line 11"/>
            <p:cNvSpPr>
              <a:spLocks noChangeAspect="1" noChangeShapeType="1"/>
            </p:cNvSpPr>
            <p:nvPr/>
          </p:nvSpPr>
          <p:spPr bwMode="auto">
            <a:xfrm rot="5400000">
              <a:off x="1245" y="11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6" name="Line 12"/>
            <p:cNvSpPr>
              <a:spLocks noChangeAspect="1" noChangeShapeType="1"/>
            </p:cNvSpPr>
            <p:nvPr/>
          </p:nvSpPr>
          <p:spPr bwMode="auto">
            <a:xfrm rot="7200000">
              <a:off x="1254" y="113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7" name="Line 13"/>
            <p:cNvSpPr>
              <a:spLocks noChangeAspect="1" noChangeShapeType="1"/>
            </p:cNvSpPr>
            <p:nvPr/>
          </p:nvSpPr>
          <p:spPr bwMode="auto">
            <a:xfrm rot="9000000">
              <a:off x="1263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8" name="Oval 14"/>
            <p:cNvSpPr>
              <a:spLocks noChangeAspect="1" noChangeArrowheads="1"/>
            </p:cNvSpPr>
            <p:nvPr/>
          </p:nvSpPr>
          <p:spPr bwMode="auto"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396" name="AutoShape 15"/>
          <p:cNvSpPr>
            <a:spLocks noChangeAspect="1" noChangeArrowheads="1"/>
          </p:cNvSpPr>
          <p:nvPr/>
        </p:nvSpPr>
        <p:spPr bwMode="auto">
          <a:xfrm>
            <a:off x="2984501" y="1962151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7" name="Rectangle 16"/>
          <p:cNvSpPr>
            <a:spLocks noChangeArrowheads="1"/>
          </p:cNvSpPr>
          <p:nvPr/>
        </p:nvSpPr>
        <p:spPr bwMode="auto">
          <a:xfrm>
            <a:off x="3505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defTabSz="914400"/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Head in position above a track</a:t>
            </a:r>
          </a:p>
        </p:txBody>
      </p:sp>
    </p:spTree>
    <p:extLst>
      <p:ext uri="{BB962C8B-B14F-4D97-AF65-F5344CB8AC3E}">
        <p14:creationId xmlns:p14="http://schemas.microsoft.com/office/powerpoint/2010/main" val="807876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2259013" y="2090739"/>
            <a:ext cx="1727200" cy="1722437"/>
            <a:chOff x="525" y="1152"/>
            <a:chExt cx="1449" cy="1446"/>
          </a:xfrm>
        </p:grpSpPr>
        <p:sp>
          <p:nvSpPr>
            <p:cNvPr id="118788" name="Oval 4"/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48" name="Oval 5"/>
            <p:cNvSpPr>
              <a:spLocks noChangeAspect="1" noChangeArrowheads="1"/>
            </p:cNvSpPr>
            <p:nvPr/>
          </p:nvSpPr>
          <p:spPr bwMode="auto"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49" name="Oval 6"/>
            <p:cNvSpPr>
              <a:spLocks noChangeAspect="1" noChangeArrowheads="1"/>
            </p:cNvSpPr>
            <p:nvPr/>
          </p:nvSpPr>
          <p:spPr bwMode="auto"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0" name="Oval 7"/>
            <p:cNvSpPr>
              <a:spLocks noChangeAspect="1" noChangeArrowheads="1"/>
            </p:cNvSpPr>
            <p:nvPr/>
          </p:nvSpPr>
          <p:spPr bwMode="auto"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1" name="Line 8"/>
            <p:cNvSpPr>
              <a:spLocks noChangeAspect="1" noChangeShapeType="1"/>
            </p:cNvSpPr>
            <p:nvPr/>
          </p:nvSpPr>
          <p:spPr bwMode="auto">
            <a:xfrm>
              <a:off x="1248" y="11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2" name="Line 9"/>
            <p:cNvSpPr>
              <a:spLocks noChangeAspect="1" noChangeShapeType="1"/>
            </p:cNvSpPr>
            <p:nvPr/>
          </p:nvSpPr>
          <p:spPr bwMode="auto">
            <a:xfrm rot="1800000">
              <a:off x="1251" y="1155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3" name="Line 10"/>
            <p:cNvSpPr>
              <a:spLocks noChangeAspect="1" noChangeShapeType="1"/>
            </p:cNvSpPr>
            <p:nvPr/>
          </p:nvSpPr>
          <p:spPr bwMode="auto">
            <a:xfrm rot="3600000">
              <a:off x="1245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4" name="Line 11"/>
            <p:cNvSpPr>
              <a:spLocks noChangeAspect="1" noChangeShapeType="1"/>
            </p:cNvSpPr>
            <p:nvPr/>
          </p:nvSpPr>
          <p:spPr bwMode="auto">
            <a:xfrm rot="5400000">
              <a:off x="1245" y="11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5" name="Line 12"/>
            <p:cNvSpPr>
              <a:spLocks noChangeAspect="1" noChangeShapeType="1"/>
            </p:cNvSpPr>
            <p:nvPr/>
          </p:nvSpPr>
          <p:spPr bwMode="auto">
            <a:xfrm rot="7200000">
              <a:off x="1254" y="113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6" name="Line 13"/>
            <p:cNvSpPr>
              <a:spLocks noChangeAspect="1" noChangeShapeType="1"/>
            </p:cNvSpPr>
            <p:nvPr/>
          </p:nvSpPr>
          <p:spPr bwMode="auto">
            <a:xfrm rot="9000000">
              <a:off x="1263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7" name="Oval 14"/>
            <p:cNvSpPr>
              <a:spLocks noChangeAspect="1" noChangeArrowheads="1"/>
            </p:cNvSpPr>
            <p:nvPr/>
          </p:nvSpPr>
          <p:spPr bwMode="auto"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444" name="AutoShape 15"/>
          <p:cNvSpPr>
            <a:spLocks noChangeAspect="1" noChangeArrowheads="1"/>
          </p:cNvSpPr>
          <p:nvPr/>
        </p:nvSpPr>
        <p:spPr bwMode="auto">
          <a:xfrm>
            <a:off x="2984501" y="1962151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5" name="AutoShape 16"/>
          <p:cNvSpPr>
            <a:spLocks noChangeArrowheads="1"/>
          </p:cNvSpPr>
          <p:nvPr/>
        </p:nvSpPr>
        <p:spPr bwMode="auto">
          <a:xfrm>
            <a:off x="1905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6" name="Rectangle 17"/>
          <p:cNvSpPr>
            <a:spLocks noChangeArrowheads="1"/>
          </p:cNvSpPr>
          <p:nvPr/>
        </p:nvSpPr>
        <p:spPr bwMode="auto">
          <a:xfrm>
            <a:off x="3505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defTabSz="914400"/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Rotation is counter-clockwise</a:t>
            </a:r>
          </a:p>
        </p:txBody>
      </p:sp>
    </p:spTree>
    <p:extLst>
      <p:ext uri="{BB962C8B-B14F-4D97-AF65-F5344CB8AC3E}">
        <p14:creationId xmlns:p14="http://schemas.microsoft.com/office/powerpoint/2010/main" val="3904261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– Read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59013" y="1962151"/>
            <a:ext cx="1727200" cy="1851025"/>
            <a:chOff x="463" y="1236"/>
            <a:chExt cx="1088" cy="116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63" y="1317"/>
              <a:ext cx="1088" cy="1085"/>
              <a:chOff x="463" y="1317"/>
              <a:chExt cx="1088" cy="1085"/>
            </a:xfrm>
          </p:grpSpPr>
          <p:grpSp>
            <p:nvGrpSpPr>
              <p:cNvPr id="4" name="Group 5"/>
              <p:cNvGrpSpPr>
                <a:grpSpLocks noChangeAspect="1"/>
              </p:cNvGrpSpPr>
              <p:nvPr/>
            </p:nvGrpSpPr>
            <p:grpSpPr bwMode="auto">
              <a:xfrm>
                <a:off x="463" y="1317"/>
                <a:ext cx="1088" cy="1085"/>
                <a:chOff x="525" y="1152"/>
                <a:chExt cx="1449" cy="1446"/>
              </a:xfrm>
            </p:grpSpPr>
            <p:sp>
              <p:nvSpPr>
                <p:cNvPr id="120838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499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0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1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2" name="Line 10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3" name="Line 11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4" name="Line 12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5" name="Line 13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6" name="Line 14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7" name="Line 15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8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497" name="Freeform 17"/>
              <p:cNvSpPr>
                <a:spLocks noChangeAspect="1"/>
              </p:cNvSpPr>
              <p:nvPr/>
            </p:nvSpPr>
            <p:spPr bwMode="auto">
              <a:xfrm rot="1766421">
                <a:off x="982" y="1526"/>
                <a:ext cx="161" cy="153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3495" name="AutoShape 18"/>
            <p:cNvSpPr>
              <a:spLocks noChangeAspect="1" noChangeArrowheads="1"/>
            </p:cNvSpPr>
            <p:nvPr/>
          </p:nvSpPr>
          <p:spPr bwMode="auto">
            <a:xfrm>
              <a:off x="920" y="1236"/>
              <a:ext cx="183" cy="350"/>
            </a:xfrm>
            <a:prstGeom prst="downArrow">
              <a:avLst>
                <a:gd name="adj1" fmla="val 50000"/>
                <a:gd name="adj2" fmla="val 47814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492" name="AutoShape 19"/>
          <p:cNvSpPr>
            <a:spLocks noChangeArrowheads="1"/>
          </p:cNvSpPr>
          <p:nvPr/>
        </p:nvSpPr>
        <p:spPr bwMode="auto">
          <a:xfrm>
            <a:off x="1905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3" name="Rectangle 20"/>
          <p:cNvSpPr>
            <a:spLocks noChangeArrowheads="1"/>
          </p:cNvSpPr>
          <p:nvPr/>
        </p:nvSpPr>
        <p:spPr bwMode="auto">
          <a:xfrm>
            <a:off x="3505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defTabSz="914400"/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About to read blue sector</a:t>
            </a:r>
          </a:p>
        </p:txBody>
      </p:sp>
    </p:spTree>
    <p:extLst>
      <p:ext uri="{BB962C8B-B14F-4D97-AF65-F5344CB8AC3E}">
        <p14:creationId xmlns:p14="http://schemas.microsoft.com/office/powerpoint/2010/main" val="4294453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– Read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2057400" y="3946526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>
                <a:latin typeface="Calibri" panose="020F0502020204030204" pitchFamily="34" charset="0"/>
              </a:rPr>
              <a:t>After 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</a:rPr>
              <a:t>read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259013" y="2090739"/>
            <a:ext cx="1727200" cy="1722437"/>
            <a:chOff x="525" y="1152"/>
            <a:chExt cx="1449" cy="1446"/>
          </a:xfrm>
        </p:grpSpPr>
        <p:sp>
          <p:nvSpPr>
            <p:cNvPr id="122885" name="Oval 5"/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546" name="Oval 6"/>
            <p:cNvSpPr>
              <a:spLocks noChangeAspect="1" noChangeArrowheads="1"/>
            </p:cNvSpPr>
            <p:nvPr/>
          </p:nvSpPr>
          <p:spPr bwMode="auto"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7" name="Oval 7"/>
            <p:cNvSpPr>
              <a:spLocks noChangeAspect="1" noChangeArrowheads="1"/>
            </p:cNvSpPr>
            <p:nvPr/>
          </p:nvSpPr>
          <p:spPr bwMode="auto"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8" name="Oval 8"/>
            <p:cNvSpPr>
              <a:spLocks noChangeAspect="1" noChangeArrowheads="1"/>
            </p:cNvSpPr>
            <p:nvPr/>
          </p:nvSpPr>
          <p:spPr bwMode="auto"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9" name="Line 9"/>
            <p:cNvSpPr>
              <a:spLocks noChangeAspect="1" noChangeShapeType="1"/>
            </p:cNvSpPr>
            <p:nvPr/>
          </p:nvSpPr>
          <p:spPr bwMode="auto">
            <a:xfrm>
              <a:off x="1248" y="11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0" name="Line 10"/>
            <p:cNvSpPr>
              <a:spLocks noChangeAspect="1" noChangeShapeType="1"/>
            </p:cNvSpPr>
            <p:nvPr/>
          </p:nvSpPr>
          <p:spPr bwMode="auto">
            <a:xfrm rot="1800000">
              <a:off x="1251" y="1155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1" name="Line 11"/>
            <p:cNvSpPr>
              <a:spLocks noChangeAspect="1" noChangeShapeType="1"/>
            </p:cNvSpPr>
            <p:nvPr/>
          </p:nvSpPr>
          <p:spPr bwMode="auto">
            <a:xfrm rot="3600000">
              <a:off x="1245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2" name="Line 12"/>
            <p:cNvSpPr>
              <a:spLocks noChangeAspect="1" noChangeShapeType="1"/>
            </p:cNvSpPr>
            <p:nvPr/>
          </p:nvSpPr>
          <p:spPr bwMode="auto">
            <a:xfrm rot="5400000">
              <a:off x="1245" y="11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3" name="Line 13"/>
            <p:cNvSpPr>
              <a:spLocks noChangeAspect="1" noChangeShapeType="1"/>
            </p:cNvSpPr>
            <p:nvPr/>
          </p:nvSpPr>
          <p:spPr bwMode="auto">
            <a:xfrm rot="7200000">
              <a:off x="1254" y="113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4" name="Line 14"/>
            <p:cNvSpPr>
              <a:spLocks noChangeAspect="1" noChangeShapeType="1"/>
            </p:cNvSpPr>
            <p:nvPr/>
          </p:nvSpPr>
          <p:spPr bwMode="auto">
            <a:xfrm rot="9000000">
              <a:off x="1263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5" name="Oval 15"/>
            <p:cNvSpPr>
              <a:spLocks noChangeAspect="1" noChangeArrowheads="1"/>
            </p:cNvSpPr>
            <p:nvPr/>
          </p:nvSpPr>
          <p:spPr bwMode="auto"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541" name="Freeform 16"/>
          <p:cNvSpPr>
            <a:spLocks noChangeAspect="1"/>
          </p:cNvSpPr>
          <p:nvPr/>
        </p:nvSpPr>
        <p:spPr bwMode="auto">
          <a:xfrm>
            <a:off x="2882900" y="2438400"/>
            <a:ext cx="242888" cy="230188"/>
          </a:xfrm>
          <a:custGeom>
            <a:avLst/>
            <a:gdLst>
              <a:gd name="T0" fmla="*/ 62 w 164"/>
              <a:gd name="T1" fmla="*/ 155 h 155"/>
              <a:gd name="T2" fmla="*/ 0 w 164"/>
              <a:gd name="T3" fmla="*/ 48 h 155"/>
              <a:gd name="T4" fmla="*/ 21 w 164"/>
              <a:gd name="T5" fmla="*/ 38 h 155"/>
              <a:gd name="T6" fmla="*/ 45 w 164"/>
              <a:gd name="T7" fmla="*/ 26 h 155"/>
              <a:gd name="T8" fmla="*/ 62 w 164"/>
              <a:gd name="T9" fmla="*/ 21 h 155"/>
              <a:gd name="T10" fmla="*/ 80 w 164"/>
              <a:gd name="T11" fmla="*/ 14 h 155"/>
              <a:gd name="T12" fmla="*/ 102 w 164"/>
              <a:gd name="T13" fmla="*/ 9 h 155"/>
              <a:gd name="T14" fmla="*/ 122 w 164"/>
              <a:gd name="T15" fmla="*/ 5 h 155"/>
              <a:gd name="T16" fmla="*/ 152 w 164"/>
              <a:gd name="T17" fmla="*/ 2 h 155"/>
              <a:gd name="T18" fmla="*/ 164 w 164"/>
              <a:gd name="T19" fmla="*/ 0 h 155"/>
              <a:gd name="T20" fmla="*/ 164 w 164"/>
              <a:gd name="T21" fmla="*/ 129 h 155"/>
              <a:gd name="T22" fmla="*/ 149 w 164"/>
              <a:gd name="T23" fmla="*/ 131 h 155"/>
              <a:gd name="T24" fmla="*/ 137 w 164"/>
              <a:gd name="T25" fmla="*/ 131 h 155"/>
              <a:gd name="T26" fmla="*/ 126 w 164"/>
              <a:gd name="T27" fmla="*/ 132 h 155"/>
              <a:gd name="T28" fmla="*/ 107 w 164"/>
              <a:gd name="T29" fmla="*/ 138 h 155"/>
              <a:gd name="T30" fmla="*/ 89 w 164"/>
              <a:gd name="T31" fmla="*/ 143 h 155"/>
              <a:gd name="T32" fmla="*/ 71 w 164"/>
              <a:gd name="T33" fmla="*/ 150 h 155"/>
              <a:gd name="T34" fmla="*/ 62 w 164"/>
              <a:gd name="T35" fmla="*/ 155 h 15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4"/>
              <a:gd name="T55" fmla="*/ 0 h 155"/>
              <a:gd name="T56" fmla="*/ 164 w 164"/>
              <a:gd name="T57" fmla="*/ 155 h 15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4" h="155">
                <a:moveTo>
                  <a:pt x="62" y="155"/>
                </a:moveTo>
                <a:lnTo>
                  <a:pt x="0" y="48"/>
                </a:lnTo>
                <a:lnTo>
                  <a:pt x="21" y="38"/>
                </a:lnTo>
                <a:lnTo>
                  <a:pt x="45" y="26"/>
                </a:lnTo>
                <a:lnTo>
                  <a:pt x="62" y="21"/>
                </a:lnTo>
                <a:lnTo>
                  <a:pt x="80" y="14"/>
                </a:lnTo>
                <a:lnTo>
                  <a:pt x="102" y="9"/>
                </a:lnTo>
                <a:lnTo>
                  <a:pt x="122" y="5"/>
                </a:lnTo>
                <a:lnTo>
                  <a:pt x="152" y="2"/>
                </a:lnTo>
                <a:lnTo>
                  <a:pt x="164" y="0"/>
                </a:lnTo>
                <a:lnTo>
                  <a:pt x="164" y="129"/>
                </a:lnTo>
                <a:lnTo>
                  <a:pt x="149" y="131"/>
                </a:lnTo>
                <a:lnTo>
                  <a:pt x="137" y="131"/>
                </a:lnTo>
                <a:lnTo>
                  <a:pt x="126" y="132"/>
                </a:lnTo>
                <a:lnTo>
                  <a:pt x="107" y="138"/>
                </a:lnTo>
                <a:lnTo>
                  <a:pt x="89" y="143"/>
                </a:lnTo>
                <a:lnTo>
                  <a:pt x="71" y="150"/>
                </a:lnTo>
                <a:lnTo>
                  <a:pt x="62" y="155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2" name="AutoShape 17"/>
          <p:cNvSpPr>
            <a:spLocks noChangeAspect="1" noChangeArrowheads="1"/>
          </p:cNvSpPr>
          <p:nvPr/>
        </p:nvSpPr>
        <p:spPr bwMode="auto">
          <a:xfrm>
            <a:off x="2984501" y="1962151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3" name="AutoShape 18"/>
          <p:cNvSpPr>
            <a:spLocks noChangeArrowheads="1"/>
          </p:cNvSpPr>
          <p:nvPr/>
        </p:nvSpPr>
        <p:spPr bwMode="auto">
          <a:xfrm>
            <a:off x="1905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4" name="Rectangle 19"/>
          <p:cNvSpPr>
            <a:spLocks noChangeArrowheads="1"/>
          </p:cNvSpPr>
          <p:nvPr/>
        </p:nvSpPr>
        <p:spPr bwMode="auto">
          <a:xfrm>
            <a:off x="3505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defTabSz="914400"/>
            <a:r>
              <a:rPr lang="en-US" sz="2800">
                <a:solidFill>
                  <a:schemeClr val="tx2"/>
                </a:solidFill>
                <a:latin typeface="Calibri" panose="020F0502020204030204" pitchFamily="34" charset="0"/>
              </a:rPr>
              <a:t>After reading blue sector</a:t>
            </a:r>
          </a:p>
        </p:txBody>
      </p:sp>
    </p:spTree>
    <p:extLst>
      <p:ext uri="{BB962C8B-B14F-4D97-AF65-F5344CB8AC3E}">
        <p14:creationId xmlns:p14="http://schemas.microsoft.com/office/powerpoint/2010/main" val="1552652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– Read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057400" y="3946526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>
                <a:latin typeface="Calibri" panose="020F0502020204030204" pitchFamily="34" charset="0"/>
              </a:rPr>
              <a:t>After 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</a:rPr>
              <a:t>read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259013" y="1962150"/>
            <a:ext cx="1727200" cy="1855788"/>
            <a:chOff x="444" y="1113"/>
            <a:chExt cx="1163" cy="1251"/>
          </a:xfrm>
        </p:grpSpPr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6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4935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597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598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599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0" name="Line 11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1" name="Line 12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2" name="Line 13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3" name="Line 14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4" name="Line 15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5" name="Line 16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6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7594" name="Freeform 18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95" name="Freeform 19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7592" name="AutoShape 20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589" name="AutoShape 21"/>
          <p:cNvSpPr>
            <a:spLocks noChangeArrowheads="1"/>
          </p:cNvSpPr>
          <p:nvPr/>
        </p:nvSpPr>
        <p:spPr bwMode="auto">
          <a:xfrm>
            <a:off x="1905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0" name="Rectangle 22"/>
          <p:cNvSpPr>
            <a:spLocks noChangeArrowheads="1"/>
          </p:cNvSpPr>
          <p:nvPr/>
        </p:nvSpPr>
        <p:spPr bwMode="auto">
          <a:xfrm>
            <a:off x="3505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defTabSz="914400"/>
            <a:r>
              <a:rPr lang="en-US" sz="2800">
                <a:solidFill>
                  <a:schemeClr val="tx2"/>
                </a:solidFill>
                <a:latin typeface="Calibri" panose="020F0502020204030204" pitchFamily="34" charset="0"/>
              </a:rPr>
              <a:t>Red request scheduled next</a:t>
            </a:r>
          </a:p>
        </p:txBody>
      </p:sp>
    </p:spTree>
    <p:extLst>
      <p:ext uri="{BB962C8B-B14F-4D97-AF65-F5344CB8AC3E}">
        <p14:creationId xmlns:p14="http://schemas.microsoft.com/office/powerpoint/2010/main" val="29657696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– Seek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2057400" y="3946526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267200" y="3946526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Seek for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endParaRPr lang="en-US" sz="2000">
              <a:latin typeface="Calibri" panose="020F0502020204030204" pitchFamily="34" charset="0"/>
            </a:endParaRP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259013" y="1962150"/>
            <a:ext cx="1727200" cy="1855788"/>
            <a:chOff x="444" y="1113"/>
            <a:chExt cx="1163" cy="1251"/>
          </a:xfrm>
        </p:grpSpPr>
        <p:grpSp>
          <p:nvGrpSpPr>
            <p:cNvPr id="3" name="Group 6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7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6984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9663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64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65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66" name="Line 12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67" name="Line 13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68" name="Line 14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69" name="Line 15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70" name="Line 16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71" name="Line 17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72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660" name="Freeform 19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61" name="Freeform 20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9658" name="AutoShape 21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2"/>
          <p:cNvGrpSpPr>
            <a:grpSpLocks noChangeAspect="1"/>
          </p:cNvGrpSpPr>
          <p:nvPr/>
        </p:nvGrpSpPr>
        <p:grpSpPr bwMode="auto">
          <a:xfrm>
            <a:off x="4308475" y="1600200"/>
            <a:ext cx="1727200" cy="2217738"/>
            <a:chOff x="1716" y="864"/>
            <a:chExt cx="1163" cy="1494"/>
          </a:xfrm>
        </p:grpSpPr>
        <p:grpSp>
          <p:nvGrpSpPr>
            <p:cNvPr id="6" name="Group 23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7" name="Group 24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27001" name="Oval 25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1"/>
                  <a:ext cx="1440" cy="14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9647" name="Oval 26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48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49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0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1" name="Line 30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2" name="Line 31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3" name="Line 32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4" name="Line 33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5" name="Line 34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6" name="Oval 35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644" name="Freeform 36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45" name="Freeform 37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9642" name="AutoShape 38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639" name="AutoShape 39"/>
          <p:cNvSpPr>
            <a:spLocks noChangeArrowheads="1"/>
          </p:cNvSpPr>
          <p:nvPr/>
        </p:nvSpPr>
        <p:spPr bwMode="auto">
          <a:xfrm>
            <a:off x="1905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0" name="Rectangle 40"/>
          <p:cNvSpPr>
            <a:spLocks noChangeArrowheads="1"/>
          </p:cNvSpPr>
          <p:nvPr/>
        </p:nvSpPr>
        <p:spPr bwMode="auto">
          <a:xfrm>
            <a:off x="3505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defTabSz="914400"/>
            <a:r>
              <a:rPr lang="en-US" sz="2800">
                <a:solidFill>
                  <a:schemeClr val="tx2"/>
                </a:solidFill>
                <a:latin typeface="Calibri" panose="020F0502020204030204" pitchFamily="34" charset="0"/>
              </a:rPr>
              <a:t>Seek to red’s track</a:t>
            </a:r>
          </a:p>
        </p:txBody>
      </p:sp>
    </p:spTree>
    <p:extLst>
      <p:ext uri="{BB962C8B-B14F-4D97-AF65-F5344CB8AC3E}">
        <p14:creationId xmlns:p14="http://schemas.microsoft.com/office/powerpoint/2010/main" val="1774493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– Rotational Latency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2057400" y="3946526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4267200" y="3946526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Seek for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endParaRPr lang="en-US" sz="2000">
              <a:latin typeface="Calibri" panose="020F0502020204030204" pitchFamily="34" charset="0"/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6019800" y="3946526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Rotational latency</a:t>
            </a:r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2259013" y="1962150"/>
            <a:ext cx="1727200" cy="1855788"/>
            <a:chOff x="444" y="1113"/>
            <a:chExt cx="1163" cy="1251"/>
          </a:xfrm>
        </p:grpSpPr>
        <p:grpSp>
          <p:nvGrpSpPr>
            <p:cNvPr id="3" name="Group 7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8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9033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1730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1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2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3" name="Line 13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4" name="Line 14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5" name="Line 15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6" name="Line 16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7" name="Line 17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8" name="Line 18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9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1727" name="Freeform 20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28" name="Freeform 21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725" name="AutoShape 22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3"/>
          <p:cNvGrpSpPr>
            <a:grpSpLocks noChangeAspect="1"/>
          </p:cNvGrpSpPr>
          <p:nvPr/>
        </p:nvGrpSpPr>
        <p:grpSpPr bwMode="auto">
          <a:xfrm>
            <a:off x="4308475" y="1600200"/>
            <a:ext cx="1727200" cy="2217738"/>
            <a:chOff x="1716" y="864"/>
            <a:chExt cx="1163" cy="1494"/>
          </a:xfrm>
        </p:grpSpPr>
        <p:grpSp>
          <p:nvGrpSpPr>
            <p:cNvPr id="6" name="Group 24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7" name="Group 25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29050" name="Oval 26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1"/>
                  <a:ext cx="1440" cy="14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1714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15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16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17" name="Line 30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18" name="Line 31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19" name="Line 32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20" name="Line 33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21" name="Line 34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22" name="Line 35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23" name="Oval 36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1711" name="Freeform 37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12" name="Freeform 38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709" name="AutoShape 39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40"/>
          <p:cNvGrpSpPr>
            <a:grpSpLocks noChangeAspect="1"/>
          </p:cNvGrpSpPr>
          <p:nvPr/>
        </p:nvGrpSpPr>
        <p:grpSpPr bwMode="auto">
          <a:xfrm>
            <a:off x="6357938" y="1625600"/>
            <a:ext cx="1727200" cy="2192338"/>
            <a:chOff x="3003" y="864"/>
            <a:chExt cx="1163" cy="1476"/>
          </a:xfrm>
        </p:grpSpPr>
        <p:grpSp>
          <p:nvGrpSpPr>
            <p:cNvPr id="9" name="Group 41"/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10" name="Group 42"/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29067" name="Oval 43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1698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699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0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1" name="Line 47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2" name="Line 48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3" name="Line 49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4" name="Line 50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5" name="Line 51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6" name="Line 52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7" name="Oval 53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1694" name="Freeform 54"/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95" name="Freeform 55"/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96" name="Freeform 56"/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692" name="AutoShape 57"/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689" name="AutoShape 58"/>
          <p:cNvSpPr>
            <a:spLocks noChangeArrowheads="1"/>
          </p:cNvSpPr>
          <p:nvPr/>
        </p:nvSpPr>
        <p:spPr bwMode="auto">
          <a:xfrm>
            <a:off x="1905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0" name="Rectangle 59"/>
          <p:cNvSpPr>
            <a:spLocks noChangeArrowheads="1"/>
          </p:cNvSpPr>
          <p:nvPr/>
        </p:nvSpPr>
        <p:spPr bwMode="auto">
          <a:xfrm>
            <a:off x="3505200" y="4495800"/>
            <a:ext cx="64008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defTabSz="914400"/>
            <a:r>
              <a:rPr lang="en-US" sz="2800">
                <a:solidFill>
                  <a:schemeClr val="tx2"/>
                </a:solidFill>
                <a:latin typeface="Calibri" panose="020F0502020204030204" pitchFamily="34" charset="0"/>
              </a:rPr>
              <a:t>Wait for red sector to rotate around</a:t>
            </a:r>
          </a:p>
        </p:txBody>
      </p:sp>
    </p:spTree>
    <p:extLst>
      <p:ext uri="{BB962C8B-B14F-4D97-AF65-F5344CB8AC3E}">
        <p14:creationId xmlns:p14="http://schemas.microsoft.com/office/powerpoint/2010/main" val="252114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– Read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2057400" y="3946526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267200" y="3946526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Seek for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endParaRPr lang="en-US" sz="2000">
              <a:latin typeface="Calibri" panose="020F0502020204030204" pitchFamily="34" charset="0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019800" y="3946526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Rotational latency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8229600" y="3946526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r>
              <a:rPr lang="en-US" sz="2000">
                <a:latin typeface="Calibri" panose="020F0502020204030204" pitchFamily="34" charset="0"/>
              </a:rPr>
              <a:t> read</a:t>
            </a:r>
          </a:p>
        </p:txBody>
      </p:sp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2259013" y="1962150"/>
            <a:ext cx="1727200" cy="1855788"/>
            <a:chOff x="444" y="1113"/>
            <a:chExt cx="1163" cy="1251"/>
          </a:xfrm>
        </p:grpSpPr>
        <p:grpSp>
          <p:nvGrpSpPr>
            <p:cNvPr id="3" name="Group 8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9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31082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3796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97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98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99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00" name="Line 15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01" name="Line 16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02" name="Line 17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03" name="Line 18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04" name="Line 19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05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793" name="Freeform 21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94" name="Freeform 22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791" name="AutoShape 23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4308475" y="1600200"/>
            <a:ext cx="1727200" cy="2217738"/>
            <a:chOff x="1716" y="864"/>
            <a:chExt cx="1163" cy="1494"/>
          </a:xfrm>
        </p:grpSpPr>
        <p:grpSp>
          <p:nvGrpSpPr>
            <p:cNvPr id="6" name="Group 25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7" name="Group 26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31099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1"/>
                  <a:ext cx="1440" cy="14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3780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1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2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3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4" name="Line 32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5" name="Line 33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6" name="Line 34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7" name="Line 35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8" name="Line 36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9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777" name="Freeform 38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78" name="Freeform 39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775" name="AutoShape 40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41"/>
          <p:cNvGrpSpPr>
            <a:grpSpLocks noChangeAspect="1"/>
          </p:cNvGrpSpPr>
          <p:nvPr/>
        </p:nvGrpSpPr>
        <p:grpSpPr bwMode="auto">
          <a:xfrm>
            <a:off x="6357938" y="1625600"/>
            <a:ext cx="1727200" cy="2192338"/>
            <a:chOff x="3003" y="864"/>
            <a:chExt cx="1163" cy="1476"/>
          </a:xfrm>
        </p:grpSpPr>
        <p:grpSp>
          <p:nvGrpSpPr>
            <p:cNvPr id="9" name="Group 42"/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10" name="Group 43"/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31116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3764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65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66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67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68" name="Line 49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69" name="Line 50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70" name="Line 51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71" name="Line 52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72" name="Line 53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73" name="Oval 54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760" name="Freeform 55"/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61" name="Freeform 56"/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62" name="Freeform 57"/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758" name="AutoShape 58"/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59"/>
          <p:cNvGrpSpPr>
            <a:grpSpLocks noChangeAspect="1"/>
          </p:cNvGrpSpPr>
          <p:nvPr/>
        </p:nvGrpSpPr>
        <p:grpSpPr bwMode="auto">
          <a:xfrm>
            <a:off x="8407400" y="1649414"/>
            <a:ext cx="1727200" cy="2168525"/>
            <a:chOff x="4299" y="858"/>
            <a:chExt cx="1163" cy="1461"/>
          </a:xfrm>
        </p:grpSpPr>
        <p:grpSp>
          <p:nvGrpSpPr>
            <p:cNvPr id="12" name="Group 60"/>
            <p:cNvGrpSpPr>
              <a:grpSpLocks noChangeAspect="1"/>
            </p:cNvGrpSpPr>
            <p:nvPr/>
          </p:nvGrpSpPr>
          <p:grpSpPr bwMode="auto">
            <a:xfrm>
              <a:off x="4299" y="1157"/>
              <a:ext cx="1163" cy="1162"/>
              <a:chOff x="4299" y="1157"/>
              <a:chExt cx="1163" cy="1162"/>
            </a:xfrm>
          </p:grpSpPr>
          <p:grpSp>
            <p:nvGrpSpPr>
              <p:cNvPr id="13" name="Group 61"/>
              <p:cNvGrpSpPr>
                <a:grpSpLocks noChangeAspect="1"/>
              </p:cNvGrpSpPr>
              <p:nvPr/>
            </p:nvGrpSpPr>
            <p:grpSpPr bwMode="auto">
              <a:xfrm>
                <a:off x="4299" y="1158"/>
                <a:ext cx="1163" cy="1161"/>
                <a:chOff x="525" y="1152"/>
                <a:chExt cx="1449" cy="1446"/>
              </a:xfrm>
            </p:grpSpPr>
            <p:sp>
              <p:nvSpPr>
                <p:cNvPr id="131134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3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3747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48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49" name="Oval 65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0" name="Line 66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1" name="Line 67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2" name="Line 68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3" name="Line 69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4" name="Line 70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5" name="Line 71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6" name="Oval 72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744" name="Freeform 73"/>
              <p:cNvSpPr>
                <a:spLocks noChangeAspect="1"/>
              </p:cNvSpPr>
              <p:nvPr/>
            </p:nvSpPr>
            <p:spPr bwMode="auto">
              <a:xfrm>
                <a:off x="4596" y="1157"/>
                <a:ext cx="284" cy="183"/>
              </a:xfrm>
              <a:custGeom>
                <a:avLst/>
                <a:gdLst>
                  <a:gd name="T0" fmla="*/ 284 w 284"/>
                  <a:gd name="T1" fmla="*/ 120 h 183"/>
                  <a:gd name="T2" fmla="*/ 284 w 284"/>
                  <a:gd name="T3" fmla="*/ 0 h 183"/>
                  <a:gd name="T4" fmla="*/ 251 w 284"/>
                  <a:gd name="T5" fmla="*/ 1 h 183"/>
                  <a:gd name="T6" fmla="*/ 219 w 284"/>
                  <a:gd name="T7" fmla="*/ 3 h 183"/>
                  <a:gd name="T8" fmla="*/ 183 w 284"/>
                  <a:gd name="T9" fmla="*/ 9 h 183"/>
                  <a:gd name="T10" fmla="*/ 137 w 284"/>
                  <a:gd name="T11" fmla="*/ 19 h 183"/>
                  <a:gd name="T12" fmla="*/ 92 w 284"/>
                  <a:gd name="T13" fmla="*/ 31 h 183"/>
                  <a:gd name="T14" fmla="*/ 65 w 284"/>
                  <a:gd name="T15" fmla="*/ 42 h 183"/>
                  <a:gd name="T16" fmla="*/ 36 w 284"/>
                  <a:gd name="T17" fmla="*/ 54 h 183"/>
                  <a:gd name="T18" fmla="*/ 0 w 284"/>
                  <a:gd name="T19" fmla="*/ 75 h 183"/>
                  <a:gd name="T20" fmla="*/ 63 w 284"/>
                  <a:gd name="T21" fmla="*/ 183 h 183"/>
                  <a:gd name="T22" fmla="*/ 98 w 284"/>
                  <a:gd name="T23" fmla="*/ 165 h 183"/>
                  <a:gd name="T24" fmla="*/ 132 w 284"/>
                  <a:gd name="T25" fmla="*/ 150 h 183"/>
                  <a:gd name="T26" fmla="*/ 171 w 284"/>
                  <a:gd name="T27" fmla="*/ 138 h 183"/>
                  <a:gd name="T28" fmla="*/ 198 w 284"/>
                  <a:gd name="T29" fmla="*/ 130 h 183"/>
                  <a:gd name="T30" fmla="*/ 242 w 284"/>
                  <a:gd name="T31" fmla="*/ 123 h 183"/>
                  <a:gd name="T32" fmla="*/ 284 w 284"/>
                  <a:gd name="T33" fmla="*/ 120 h 1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4"/>
                  <a:gd name="T52" fmla="*/ 0 h 183"/>
                  <a:gd name="T53" fmla="*/ 284 w 284"/>
                  <a:gd name="T54" fmla="*/ 183 h 18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4" h="183">
                    <a:moveTo>
                      <a:pt x="284" y="120"/>
                    </a:moveTo>
                    <a:lnTo>
                      <a:pt x="284" y="0"/>
                    </a:lnTo>
                    <a:lnTo>
                      <a:pt x="251" y="1"/>
                    </a:lnTo>
                    <a:lnTo>
                      <a:pt x="219" y="3"/>
                    </a:lnTo>
                    <a:lnTo>
                      <a:pt x="183" y="9"/>
                    </a:lnTo>
                    <a:lnTo>
                      <a:pt x="137" y="19"/>
                    </a:lnTo>
                    <a:lnTo>
                      <a:pt x="92" y="31"/>
                    </a:lnTo>
                    <a:lnTo>
                      <a:pt x="65" y="42"/>
                    </a:lnTo>
                    <a:lnTo>
                      <a:pt x="36" y="54"/>
                    </a:lnTo>
                    <a:lnTo>
                      <a:pt x="0" y="75"/>
                    </a:lnTo>
                    <a:lnTo>
                      <a:pt x="63" y="183"/>
                    </a:lnTo>
                    <a:lnTo>
                      <a:pt x="98" y="165"/>
                    </a:lnTo>
                    <a:lnTo>
                      <a:pt x="132" y="150"/>
                    </a:lnTo>
                    <a:lnTo>
                      <a:pt x="171" y="138"/>
                    </a:lnTo>
                    <a:lnTo>
                      <a:pt x="198" y="130"/>
                    </a:lnTo>
                    <a:lnTo>
                      <a:pt x="242" y="123"/>
                    </a:lnTo>
                    <a:lnTo>
                      <a:pt x="284" y="12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45" name="Freeform 74"/>
              <p:cNvSpPr>
                <a:spLocks noChangeAspect="1"/>
              </p:cNvSpPr>
              <p:nvPr/>
            </p:nvSpPr>
            <p:spPr bwMode="auto">
              <a:xfrm>
                <a:off x="5007" y="1839"/>
                <a:ext cx="192" cy="201"/>
              </a:xfrm>
              <a:custGeom>
                <a:avLst/>
                <a:gdLst>
                  <a:gd name="T0" fmla="*/ 0 w 192"/>
                  <a:gd name="T1" fmla="*/ 105 h 201"/>
                  <a:gd name="T2" fmla="*/ 57 w 192"/>
                  <a:gd name="T3" fmla="*/ 201 h 201"/>
                  <a:gd name="T4" fmla="*/ 93 w 192"/>
                  <a:gd name="T5" fmla="*/ 183 h 201"/>
                  <a:gd name="T6" fmla="*/ 123 w 192"/>
                  <a:gd name="T7" fmla="*/ 153 h 201"/>
                  <a:gd name="T8" fmla="*/ 156 w 192"/>
                  <a:gd name="T9" fmla="*/ 117 h 201"/>
                  <a:gd name="T10" fmla="*/ 183 w 192"/>
                  <a:gd name="T11" fmla="*/ 75 h 201"/>
                  <a:gd name="T12" fmla="*/ 192 w 192"/>
                  <a:gd name="T13" fmla="*/ 57 h 201"/>
                  <a:gd name="T14" fmla="*/ 87 w 192"/>
                  <a:gd name="T15" fmla="*/ 0 h 201"/>
                  <a:gd name="T16" fmla="*/ 75 w 192"/>
                  <a:gd name="T17" fmla="*/ 24 h 201"/>
                  <a:gd name="T18" fmla="*/ 54 w 192"/>
                  <a:gd name="T19" fmla="*/ 51 h 201"/>
                  <a:gd name="T20" fmla="*/ 27 w 192"/>
                  <a:gd name="T21" fmla="*/ 81 h 201"/>
                  <a:gd name="T22" fmla="*/ 0 w 192"/>
                  <a:gd name="T23" fmla="*/ 105 h 2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2"/>
                  <a:gd name="T37" fmla="*/ 0 h 201"/>
                  <a:gd name="T38" fmla="*/ 192 w 192"/>
                  <a:gd name="T39" fmla="*/ 201 h 20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2" h="201">
                    <a:moveTo>
                      <a:pt x="0" y="105"/>
                    </a:moveTo>
                    <a:lnTo>
                      <a:pt x="57" y="201"/>
                    </a:lnTo>
                    <a:lnTo>
                      <a:pt x="93" y="183"/>
                    </a:lnTo>
                    <a:lnTo>
                      <a:pt x="123" y="153"/>
                    </a:lnTo>
                    <a:lnTo>
                      <a:pt x="156" y="117"/>
                    </a:lnTo>
                    <a:lnTo>
                      <a:pt x="183" y="75"/>
                    </a:lnTo>
                    <a:lnTo>
                      <a:pt x="192" y="57"/>
                    </a:lnTo>
                    <a:lnTo>
                      <a:pt x="87" y="0"/>
                    </a:lnTo>
                    <a:lnTo>
                      <a:pt x="75" y="24"/>
                    </a:lnTo>
                    <a:lnTo>
                      <a:pt x="54" y="51"/>
                    </a:lnTo>
                    <a:lnTo>
                      <a:pt x="27" y="81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742" name="AutoShape 75"/>
            <p:cNvSpPr>
              <a:spLocks noChangeAspect="1" noChangeArrowheads="1"/>
            </p:cNvSpPr>
            <p:nvPr/>
          </p:nvSpPr>
          <p:spPr bwMode="auto">
            <a:xfrm>
              <a:off x="4782" y="858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739" name="AutoShape 76"/>
          <p:cNvSpPr>
            <a:spLocks noChangeArrowheads="1"/>
          </p:cNvSpPr>
          <p:nvPr/>
        </p:nvSpPr>
        <p:spPr bwMode="auto">
          <a:xfrm>
            <a:off x="1905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0" name="Rectangle 77"/>
          <p:cNvSpPr>
            <a:spLocks noChangeArrowheads="1"/>
          </p:cNvSpPr>
          <p:nvPr/>
        </p:nvSpPr>
        <p:spPr bwMode="auto">
          <a:xfrm>
            <a:off x="3505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defTabSz="914400"/>
            <a:r>
              <a:rPr lang="en-US" sz="2800">
                <a:solidFill>
                  <a:schemeClr val="tx2"/>
                </a:solidFill>
                <a:latin typeface="Calibri" panose="020F0502020204030204" pitchFamily="34" charset="0"/>
              </a:rPr>
              <a:t>Complete read of red</a:t>
            </a:r>
          </a:p>
        </p:txBody>
      </p:sp>
    </p:spTree>
    <p:extLst>
      <p:ext uri="{BB962C8B-B14F-4D97-AF65-F5344CB8AC3E}">
        <p14:creationId xmlns:p14="http://schemas.microsoft.com/office/powerpoint/2010/main" val="1118938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019" y="435678"/>
            <a:ext cx="8092663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Disk Access – Service Time Components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057400" y="3946526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267200" y="3946526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Seek for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endParaRPr lang="en-US" sz="2000">
              <a:latin typeface="Calibri" panose="020F0502020204030204" pitchFamily="34" charset="0"/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19800" y="3946526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Rotational latency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8229600" y="3946526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r>
              <a:rPr lang="en-US" sz="2000">
                <a:latin typeface="Calibri" panose="020F0502020204030204" pitchFamily="34" charset="0"/>
              </a:rPr>
              <a:t> read</a:t>
            </a:r>
          </a:p>
        </p:txBody>
      </p:sp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2259013" y="1962150"/>
            <a:ext cx="1727200" cy="1855788"/>
            <a:chOff x="444" y="1113"/>
            <a:chExt cx="1163" cy="1251"/>
          </a:xfrm>
        </p:grpSpPr>
        <p:grpSp>
          <p:nvGrpSpPr>
            <p:cNvPr id="3" name="Group 8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9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33130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848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49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0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1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2" name="Line 15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3" name="Line 16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4" name="Line 17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5" name="Line 18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6" name="Line 19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7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845" name="Freeform 21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46" name="Freeform 22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843" name="AutoShape 23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4308475" y="1600200"/>
            <a:ext cx="1727200" cy="2217738"/>
            <a:chOff x="1716" y="864"/>
            <a:chExt cx="1163" cy="1494"/>
          </a:xfrm>
        </p:grpSpPr>
        <p:grpSp>
          <p:nvGrpSpPr>
            <p:cNvPr id="6" name="Group 25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7" name="Group 26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33147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1"/>
                  <a:ext cx="1440" cy="14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832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3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4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5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6" name="Line 32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7" name="Line 33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8" name="Line 34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9" name="Line 35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40" name="Line 36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41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829" name="Freeform 38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30" name="Freeform 39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827" name="AutoShape 40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41"/>
          <p:cNvGrpSpPr>
            <a:grpSpLocks noChangeAspect="1"/>
          </p:cNvGrpSpPr>
          <p:nvPr/>
        </p:nvGrpSpPr>
        <p:grpSpPr bwMode="auto">
          <a:xfrm>
            <a:off x="6357938" y="1625600"/>
            <a:ext cx="1727200" cy="2192338"/>
            <a:chOff x="3003" y="864"/>
            <a:chExt cx="1163" cy="1476"/>
          </a:xfrm>
        </p:grpSpPr>
        <p:grpSp>
          <p:nvGrpSpPr>
            <p:cNvPr id="9" name="Group 42"/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10" name="Group 43"/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33164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816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17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18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19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0" name="Line 49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1" name="Line 50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2" name="Line 51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3" name="Line 52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4" name="Line 53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5" name="Oval 54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812" name="Freeform 55"/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13" name="Freeform 56"/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14" name="Freeform 57"/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810" name="AutoShape 58"/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59"/>
          <p:cNvGrpSpPr>
            <a:grpSpLocks noChangeAspect="1"/>
          </p:cNvGrpSpPr>
          <p:nvPr/>
        </p:nvGrpSpPr>
        <p:grpSpPr bwMode="auto">
          <a:xfrm>
            <a:off x="8407400" y="1649414"/>
            <a:ext cx="1727200" cy="2168525"/>
            <a:chOff x="4299" y="858"/>
            <a:chExt cx="1163" cy="1461"/>
          </a:xfrm>
        </p:grpSpPr>
        <p:grpSp>
          <p:nvGrpSpPr>
            <p:cNvPr id="12" name="Group 60"/>
            <p:cNvGrpSpPr>
              <a:grpSpLocks noChangeAspect="1"/>
            </p:cNvGrpSpPr>
            <p:nvPr/>
          </p:nvGrpSpPr>
          <p:grpSpPr bwMode="auto">
            <a:xfrm>
              <a:off x="4299" y="1157"/>
              <a:ext cx="1163" cy="1162"/>
              <a:chOff x="4299" y="1157"/>
              <a:chExt cx="1163" cy="1162"/>
            </a:xfrm>
          </p:grpSpPr>
          <p:grpSp>
            <p:nvGrpSpPr>
              <p:cNvPr id="13" name="Group 61"/>
              <p:cNvGrpSpPr>
                <a:grpSpLocks noChangeAspect="1"/>
              </p:cNvGrpSpPr>
              <p:nvPr/>
            </p:nvGrpSpPr>
            <p:grpSpPr bwMode="auto">
              <a:xfrm>
                <a:off x="4299" y="1158"/>
                <a:ext cx="1163" cy="1161"/>
                <a:chOff x="525" y="1152"/>
                <a:chExt cx="1449" cy="1446"/>
              </a:xfrm>
            </p:grpSpPr>
            <p:sp>
              <p:nvSpPr>
                <p:cNvPr id="133182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3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799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0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1" name="Oval 65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2" name="Line 66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3" name="Line 67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4" name="Line 68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5" name="Line 69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6" name="Line 70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7" name="Line 71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8" name="Oval 72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796" name="Freeform 73"/>
              <p:cNvSpPr>
                <a:spLocks noChangeAspect="1"/>
              </p:cNvSpPr>
              <p:nvPr/>
            </p:nvSpPr>
            <p:spPr bwMode="auto">
              <a:xfrm>
                <a:off x="4596" y="1157"/>
                <a:ext cx="284" cy="183"/>
              </a:xfrm>
              <a:custGeom>
                <a:avLst/>
                <a:gdLst>
                  <a:gd name="T0" fmla="*/ 284 w 284"/>
                  <a:gd name="T1" fmla="*/ 120 h 183"/>
                  <a:gd name="T2" fmla="*/ 284 w 284"/>
                  <a:gd name="T3" fmla="*/ 0 h 183"/>
                  <a:gd name="T4" fmla="*/ 251 w 284"/>
                  <a:gd name="T5" fmla="*/ 1 h 183"/>
                  <a:gd name="T6" fmla="*/ 219 w 284"/>
                  <a:gd name="T7" fmla="*/ 3 h 183"/>
                  <a:gd name="T8" fmla="*/ 183 w 284"/>
                  <a:gd name="T9" fmla="*/ 9 h 183"/>
                  <a:gd name="T10" fmla="*/ 137 w 284"/>
                  <a:gd name="T11" fmla="*/ 19 h 183"/>
                  <a:gd name="T12" fmla="*/ 92 w 284"/>
                  <a:gd name="T13" fmla="*/ 31 h 183"/>
                  <a:gd name="T14" fmla="*/ 65 w 284"/>
                  <a:gd name="T15" fmla="*/ 42 h 183"/>
                  <a:gd name="T16" fmla="*/ 36 w 284"/>
                  <a:gd name="T17" fmla="*/ 54 h 183"/>
                  <a:gd name="T18" fmla="*/ 0 w 284"/>
                  <a:gd name="T19" fmla="*/ 75 h 183"/>
                  <a:gd name="T20" fmla="*/ 63 w 284"/>
                  <a:gd name="T21" fmla="*/ 183 h 183"/>
                  <a:gd name="T22" fmla="*/ 98 w 284"/>
                  <a:gd name="T23" fmla="*/ 165 h 183"/>
                  <a:gd name="T24" fmla="*/ 132 w 284"/>
                  <a:gd name="T25" fmla="*/ 150 h 183"/>
                  <a:gd name="T26" fmla="*/ 171 w 284"/>
                  <a:gd name="T27" fmla="*/ 138 h 183"/>
                  <a:gd name="T28" fmla="*/ 198 w 284"/>
                  <a:gd name="T29" fmla="*/ 130 h 183"/>
                  <a:gd name="T30" fmla="*/ 242 w 284"/>
                  <a:gd name="T31" fmla="*/ 123 h 183"/>
                  <a:gd name="T32" fmla="*/ 284 w 284"/>
                  <a:gd name="T33" fmla="*/ 120 h 1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4"/>
                  <a:gd name="T52" fmla="*/ 0 h 183"/>
                  <a:gd name="T53" fmla="*/ 284 w 284"/>
                  <a:gd name="T54" fmla="*/ 183 h 18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4" h="183">
                    <a:moveTo>
                      <a:pt x="284" y="120"/>
                    </a:moveTo>
                    <a:lnTo>
                      <a:pt x="284" y="0"/>
                    </a:lnTo>
                    <a:lnTo>
                      <a:pt x="251" y="1"/>
                    </a:lnTo>
                    <a:lnTo>
                      <a:pt x="219" y="3"/>
                    </a:lnTo>
                    <a:lnTo>
                      <a:pt x="183" y="9"/>
                    </a:lnTo>
                    <a:lnTo>
                      <a:pt x="137" y="19"/>
                    </a:lnTo>
                    <a:lnTo>
                      <a:pt x="92" y="31"/>
                    </a:lnTo>
                    <a:lnTo>
                      <a:pt x="65" y="42"/>
                    </a:lnTo>
                    <a:lnTo>
                      <a:pt x="36" y="54"/>
                    </a:lnTo>
                    <a:lnTo>
                      <a:pt x="0" y="75"/>
                    </a:lnTo>
                    <a:lnTo>
                      <a:pt x="63" y="183"/>
                    </a:lnTo>
                    <a:lnTo>
                      <a:pt x="98" y="165"/>
                    </a:lnTo>
                    <a:lnTo>
                      <a:pt x="132" y="150"/>
                    </a:lnTo>
                    <a:lnTo>
                      <a:pt x="171" y="138"/>
                    </a:lnTo>
                    <a:lnTo>
                      <a:pt x="198" y="130"/>
                    </a:lnTo>
                    <a:lnTo>
                      <a:pt x="242" y="123"/>
                    </a:lnTo>
                    <a:lnTo>
                      <a:pt x="284" y="12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7" name="Freeform 74"/>
              <p:cNvSpPr>
                <a:spLocks noChangeAspect="1"/>
              </p:cNvSpPr>
              <p:nvPr/>
            </p:nvSpPr>
            <p:spPr bwMode="auto">
              <a:xfrm>
                <a:off x="5007" y="1839"/>
                <a:ext cx="192" cy="201"/>
              </a:xfrm>
              <a:custGeom>
                <a:avLst/>
                <a:gdLst>
                  <a:gd name="T0" fmla="*/ 0 w 192"/>
                  <a:gd name="T1" fmla="*/ 105 h 201"/>
                  <a:gd name="T2" fmla="*/ 57 w 192"/>
                  <a:gd name="T3" fmla="*/ 201 h 201"/>
                  <a:gd name="T4" fmla="*/ 93 w 192"/>
                  <a:gd name="T5" fmla="*/ 183 h 201"/>
                  <a:gd name="T6" fmla="*/ 123 w 192"/>
                  <a:gd name="T7" fmla="*/ 153 h 201"/>
                  <a:gd name="T8" fmla="*/ 156 w 192"/>
                  <a:gd name="T9" fmla="*/ 117 h 201"/>
                  <a:gd name="T10" fmla="*/ 183 w 192"/>
                  <a:gd name="T11" fmla="*/ 75 h 201"/>
                  <a:gd name="T12" fmla="*/ 192 w 192"/>
                  <a:gd name="T13" fmla="*/ 57 h 201"/>
                  <a:gd name="T14" fmla="*/ 87 w 192"/>
                  <a:gd name="T15" fmla="*/ 0 h 201"/>
                  <a:gd name="T16" fmla="*/ 75 w 192"/>
                  <a:gd name="T17" fmla="*/ 24 h 201"/>
                  <a:gd name="T18" fmla="*/ 54 w 192"/>
                  <a:gd name="T19" fmla="*/ 51 h 201"/>
                  <a:gd name="T20" fmla="*/ 27 w 192"/>
                  <a:gd name="T21" fmla="*/ 81 h 201"/>
                  <a:gd name="T22" fmla="*/ 0 w 192"/>
                  <a:gd name="T23" fmla="*/ 105 h 2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2"/>
                  <a:gd name="T37" fmla="*/ 0 h 201"/>
                  <a:gd name="T38" fmla="*/ 192 w 192"/>
                  <a:gd name="T39" fmla="*/ 201 h 20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2" h="201">
                    <a:moveTo>
                      <a:pt x="0" y="105"/>
                    </a:moveTo>
                    <a:lnTo>
                      <a:pt x="57" y="201"/>
                    </a:lnTo>
                    <a:lnTo>
                      <a:pt x="93" y="183"/>
                    </a:lnTo>
                    <a:lnTo>
                      <a:pt x="123" y="153"/>
                    </a:lnTo>
                    <a:lnTo>
                      <a:pt x="156" y="117"/>
                    </a:lnTo>
                    <a:lnTo>
                      <a:pt x="183" y="75"/>
                    </a:lnTo>
                    <a:lnTo>
                      <a:pt x="192" y="57"/>
                    </a:lnTo>
                    <a:lnTo>
                      <a:pt x="87" y="0"/>
                    </a:lnTo>
                    <a:lnTo>
                      <a:pt x="75" y="24"/>
                    </a:lnTo>
                    <a:lnTo>
                      <a:pt x="54" y="51"/>
                    </a:lnTo>
                    <a:lnTo>
                      <a:pt x="27" y="81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794" name="AutoShape 75"/>
            <p:cNvSpPr>
              <a:spLocks noChangeAspect="1" noChangeArrowheads="1"/>
            </p:cNvSpPr>
            <p:nvPr/>
          </p:nvSpPr>
          <p:spPr bwMode="auto">
            <a:xfrm>
              <a:off x="4782" y="858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5787" name="AutoShape 76"/>
          <p:cNvSpPr>
            <a:spLocks noChangeArrowheads="1"/>
          </p:cNvSpPr>
          <p:nvPr/>
        </p:nvSpPr>
        <p:spPr bwMode="auto">
          <a:xfrm>
            <a:off x="1905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2182654" y="5341203"/>
            <a:ext cx="1406219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Data transfer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774854" y="5341203"/>
            <a:ext cx="62549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Seek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00800" y="5341204"/>
            <a:ext cx="16565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Rotational </a:t>
            </a:r>
          </a:p>
          <a:p>
            <a:pPr algn="ctr"/>
            <a:r>
              <a:rPr lang="en-US" dirty="0">
                <a:latin typeface="Calibri" pitchFamily="34" charset="0"/>
              </a:rPr>
              <a:t>latency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354854" y="5341203"/>
            <a:ext cx="1406219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Data transfer</a:t>
            </a:r>
          </a:p>
        </p:txBody>
      </p:sp>
      <p:cxnSp>
        <p:nvCxnSpPr>
          <p:cNvPr id="89" name="Straight Arrow Connector 88"/>
          <p:cNvCxnSpPr>
            <a:stCxn id="84" idx="0"/>
          </p:cNvCxnSpPr>
          <p:nvPr/>
        </p:nvCxnSpPr>
        <p:spPr bwMode="auto">
          <a:xfrm flipV="1">
            <a:off x="2885763" y="4573369"/>
            <a:ext cx="240562" cy="76783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rot="5400000" flipH="1" flipV="1">
            <a:off x="4799151" y="5018901"/>
            <a:ext cx="77366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rot="5400000" flipH="1" flipV="1">
            <a:off x="6849659" y="5018901"/>
            <a:ext cx="77366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 rot="5400000" flipH="1" flipV="1">
            <a:off x="8899121" y="5030569"/>
            <a:ext cx="77366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8321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6F73-66C6-454E-8413-331686BB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C7E9D-C979-9244-90E1-D8216EB7E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Applications      Daemons      Servers      Shell</a:t>
            </a:r>
          </a:p>
          <a:p>
            <a:pPr marL="0" indent="0" algn="ctr">
              <a:spcBef>
                <a:spcPts val="2000"/>
              </a:spcBef>
              <a:spcAft>
                <a:spcPts val="1000"/>
              </a:spcAft>
              <a:buNone/>
            </a:pPr>
            <a:r>
              <a:rPr lang="en-US" cap="small" spc="200" dirty="0">
                <a:solidFill>
                  <a:schemeClr val="bg1"/>
                </a:solidFill>
                <a:highlight>
                  <a:srgbClr val="FF0000"/>
                </a:highlight>
              </a:rPr>
              <a:t> ------------- Application Programming Interface -------------</a:t>
            </a:r>
          </a:p>
          <a:p>
            <a:pPr marL="0" indent="0" algn="ctr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open()   close()   read()   write()   link()   rename()</a:t>
            </a:r>
          </a:p>
          <a:p>
            <a:pPr marL="0" indent="0" algn="ctr">
              <a:spcBef>
                <a:spcPts val="2000"/>
              </a:spcBef>
              <a:spcAft>
                <a:spcPts val="1000"/>
              </a:spcAft>
              <a:buNone/>
            </a:pPr>
            <a:r>
              <a:rPr lang="en-US" cap="small" spc="200" dirty="0">
                <a:solidFill>
                  <a:schemeClr val="bg1"/>
                </a:solidFill>
                <a:highlight>
                  <a:srgbClr val="0000FF"/>
                </a:highlight>
              </a:rPr>
              <a:t> ----------------- Device Independent Interface -----------------</a:t>
            </a:r>
          </a:p>
          <a:p>
            <a:pPr marL="0" indent="0" algn="ctr">
              <a:buNone/>
            </a:pPr>
            <a:r>
              <a:rPr lang="en-US" dirty="0"/>
              <a:t>Sectors        Tracks    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seek()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readBlock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writeBlock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 algn="ctr">
              <a:spcBef>
                <a:spcPts val="2000"/>
              </a:spcBef>
              <a:spcAft>
                <a:spcPts val="1000"/>
              </a:spcAft>
              <a:buNone/>
            </a:pPr>
            <a:r>
              <a:rPr lang="en-US" cap="small" spc="200" dirty="0">
                <a:solidFill>
                  <a:schemeClr val="bg1"/>
                </a:solidFill>
                <a:highlight>
                  <a:srgbClr val="008000"/>
                </a:highlight>
              </a:rPr>
              <a:t> ------------------------ Device Interface ------------------------</a:t>
            </a:r>
          </a:p>
          <a:p>
            <a:pPr marL="0" indent="0" algn="ctr">
              <a:buNone/>
            </a:pPr>
            <a:r>
              <a:rPr lang="en-US" dirty="0"/>
              <a:t>Hardware (SSD, HDD, SD-Card)</a:t>
            </a:r>
          </a:p>
        </p:txBody>
      </p:sp>
    </p:spTree>
    <p:extLst>
      <p:ext uri="{BB962C8B-B14F-4D97-AF65-F5344CB8AC3E}">
        <p14:creationId xmlns:p14="http://schemas.microsoft.com/office/powerpoint/2010/main" val="3707260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956" name="Rectangle 1028"/>
          <p:cNvSpPr>
            <a:spLocks noGrp="1" noChangeArrowheads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Disk Access Time</a:t>
            </a:r>
          </a:p>
        </p:txBody>
      </p:sp>
      <p:graphicFrame>
        <p:nvGraphicFramePr>
          <p:cNvPr id="125959" name="Rectangle 1029">
            <a:extLst>
              <a:ext uri="{FF2B5EF4-FFF2-40B4-BE49-F238E27FC236}">
                <a16:creationId xmlns:a16="http://schemas.microsoft.com/office/drawing/2014/main" id="{9B184571-2967-4716-8E4B-6918CAF1DA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728015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4749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Time Example</a:t>
            </a:r>
          </a:p>
        </p:txBody>
      </p:sp>
      <p:sp>
        <p:nvSpPr>
          <p:cNvPr id="12698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1920876" y="1288502"/>
            <a:ext cx="8747125" cy="49720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Rotational rate = 7,200 RPM</a:t>
            </a:r>
          </a:p>
          <a:p>
            <a:pPr lvl="1"/>
            <a:r>
              <a:rPr lang="en-US" dirty="0"/>
              <a:t>Average seek time = </a:t>
            </a:r>
            <a:r>
              <a:rPr lang="en-US" dirty="0">
                <a:solidFill>
                  <a:srgbClr val="C00000"/>
                </a:solidFill>
              </a:rPr>
              <a:t>9 ms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Avg</a:t>
            </a:r>
            <a:r>
              <a:rPr lang="en-US" dirty="0"/>
              <a:t> # sectors/track = 400.</a:t>
            </a:r>
          </a:p>
          <a:p>
            <a:r>
              <a:rPr lang="en-US" dirty="0"/>
              <a:t>Derived: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= 1/2 x (60 secs/7200 RPM) x 1000 ms/sec = </a:t>
            </a:r>
            <a:r>
              <a:rPr lang="en-US" dirty="0">
                <a:solidFill>
                  <a:srgbClr val="C00000"/>
                </a:solidFill>
              </a:rPr>
              <a:t>4 ms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 = 60/7200 RPM </a:t>
            </a:r>
            <a:r>
              <a:rPr lang="en-US" dirty="0" err="1"/>
              <a:t>x</a:t>
            </a:r>
            <a:r>
              <a:rPr lang="en-US" dirty="0"/>
              <a:t> 1/400 </a:t>
            </a:r>
            <a:r>
              <a:rPr lang="en-US" dirty="0" err="1"/>
              <a:t>secs</a:t>
            </a:r>
            <a:r>
              <a:rPr lang="en-US" dirty="0"/>
              <a:t>/track </a:t>
            </a:r>
            <a:r>
              <a:rPr lang="en-US" dirty="0" err="1"/>
              <a:t>x</a:t>
            </a:r>
            <a:r>
              <a:rPr lang="en-US" dirty="0"/>
              <a:t> 1000 ms/sec = </a:t>
            </a:r>
            <a:r>
              <a:rPr lang="en-US" dirty="0">
                <a:solidFill>
                  <a:srgbClr val="C00000"/>
                </a:solidFill>
              </a:rPr>
              <a:t>0.02 ms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access</a:t>
            </a:r>
            <a:r>
              <a:rPr lang="en-US" dirty="0"/>
              <a:t>  = </a:t>
            </a:r>
            <a:r>
              <a:rPr lang="en-US" dirty="0">
                <a:solidFill>
                  <a:srgbClr val="C00000"/>
                </a:solidFill>
              </a:rPr>
              <a:t>9 ms + 4 ms + 0.02 ms</a:t>
            </a:r>
          </a:p>
          <a:p>
            <a:r>
              <a:rPr lang="en-US" dirty="0"/>
              <a:t>Important points:</a:t>
            </a:r>
          </a:p>
          <a:p>
            <a:pPr lvl="1"/>
            <a:r>
              <a:rPr lang="en-US" dirty="0"/>
              <a:t>Access time dominated by seek time and rotational latency.</a:t>
            </a:r>
          </a:p>
          <a:p>
            <a:pPr lvl="1"/>
            <a:r>
              <a:rPr lang="en-US" dirty="0"/>
              <a:t>First bit in a sector is the most expensive, the rest are free.</a:t>
            </a:r>
          </a:p>
          <a:p>
            <a:pPr lvl="1"/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SRAM access time is about  4 ns/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doubleword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, DRAM about  60 ns</a:t>
            </a:r>
          </a:p>
          <a:p>
            <a:pPr lvl="2"/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Disk is about 40,000 times slower than SRAM, </a:t>
            </a:r>
          </a:p>
          <a:p>
            <a:pPr lvl="2"/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2,500 times slower then DRAM.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Disk Blocks</a:t>
            </a:r>
          </a:p>
        </p:txBody>
      </p:sp>
      <p:sp>
        <p:nvSpPr>
          <p:cNvPr id="12800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Modern disks present a simpler abstract view of the complex sector geometry:</a:t>
            </a:r>
          </a:p>
          <a:p>
            <a:pPr lvl="1"/>
            <a:r>
              <a:rPr lang="en-US" dirty="0"/>
              <a:t>The set of available sectors is modeled as a sequence of </a:t>
            </a:r>
            <a:r>
              <a:rPr lang="en-US" dirty="0" err="1"/>
              <a:t>b</a:t>
            </a:r>
            <a:r>
              <a:rPr lang="en-US" dirty="0"/>
              <a:t>-sized </a:t>
            </a:r>
            <a:r>
              <a:rPr lang="en-US" dirty="0">
                <a:solidFill>
                  <a:srgbClr val="C00000"/>
                </a:solidFill>
              </a:rPr>
              <a:t>logical blocks </a:t>
            </a:r>
            <a:r>
              <a:rPr lang="en-US" dirty="0"/>
              <a:t>(0, 1, 2, ...)</a:t>
            </a:r>
          </a:p>
          <a:p>
            <a:r>
              <a:rPr lang="en-US" dirty="0"/>
              <a:t>Mapping between logical blocks and actual (physical) sectors</a:t>
            </a:r>
          </a:p>
          <a:p>
            <a:pPr lvl="1"/>
            <a:r>
              <a:rPr lang="en-US" dirty="0"/>
              <a:t>Maintained by hardware/firmware device called disk controller.</a:t>
            </a:r>
          </a:p>
          <a:p>
            <a:pPr lvl="1"/>
            <a:r>
              <a:rPr lang="en-US" dirty="0"/>
              <a:t>Converts requests for logical blocks into (</a:t>
            </a:r>
            <a:r>
              <a:rPr lang="en-US" dirty="0" err="1"/>
              <a:t>surface,track,sector</a:t>
            </a:r>
            <a:r>
              <a:rPr lang="en-US" dirty="0"/>
              <a:t>) triples.</a:t>
            </a:r>
          </a:p>
          <a:p>
            <a:r>
              <a:rPr lang="en-US" dirty="0"/>
              <a:t>Allows controller to set aside spare cylinders for each zone.</a:t>
            </a:r>
          </a:p>
          <a:p>
            <a:pPr lvl="1"/>
            <a:r>
              <a:rPr lang="en-US" dirty="0"/>
              <a:t>Accounts for the difference in “formatted capacity” and “maximum capacity”.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2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31" name="Rectangle 51"/>
          <p:cNvSpPr>
            <a:spLocks noGrp="1" noChangeArrowheads="1"/>
          </p:cNvSpPr>
          <p:nvPr>
            <p:ph type="title"/>
          </p:nvPr>
        </p:nvSpPr>
        <p:spPr>
          <a:xfrm>
            <a:off x="1881019" y="334078"/>
            <a:ext cx="7592093" cy="762000"/>
          </a:xfrm>
        </p:spPr>
        <p:txBody>
          <a:bodyPr/>
          <a:lstStyle/>
          <a:p>
            <a:r>
              <a:rPr lang="en-US" dirty="0"/>
              <a:t>I/O Bus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8404225" y="287655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97285" name="AutoShape 5"/>
          <p:cNvSpPr>
            <a:spLocks noChangeArrowheads="1"/>
          </p:cNvSpPr>
          <p:nvPr/>
        </p:nvSpPr>
        <p:spPr bwMode="auto">
          <a:xfrm>
            <a:off x="6880225" y="302895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5965825" y="306070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bridge</a:t>
            </a:r>
          </a:p>
        </p:txBody>
      </p:sp>
      <p:sp>
        <p:nvSpPr>
          <p:cNvPr id="97287" name="AutoShape 7"/>
          <p:cNvSpPr>
            <a:spLocks noChangeArrowheads="1"/>
          </p:cNvSpPr>
          <p:nvPr/>
        </p:nvSpPr>
        <p:spPr bwMode="auto">
          <a:xfrm>
            <a:off x="4508501" y="302895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2608263" y="306070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3524251" y="17335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3524251" y="18859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3524251" y="20383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3524251" y="21907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3524251" y="23431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4" name="AutoShape 14"/>
          <p:cNvSpPr>
            <a:spLocks noChangeArrowheads="1"/>
          </p:cNvSpPr>
          <p:nvPr/>
        </p:nvSpPr>
        <p:spPr bwMode="auto">
          <a:xfrm>
            <a:off x="4297363" y="17335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5" name="AutoShape 15"/>
          <p:cNvSpPr>
            <a:spLocks noChangeArrowheads="1"/>
          </p:cNvSpPr>
          <p:nvPr/>
        </p:nvSpPr>
        <p:spPr bwMode="auto">
          <a:xfrm flipH="1">
            <a:off x="4208463" y="21145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4741863" y="158115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3222995" y="141187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7298" name="AutoShape 18"/>
          <p:cNvSpPr>
            <a:spLocks noChangeArrowheads="1"/>
          </p:cNvSpPr>
          <p:nvPr/>
        </p:nvSpPr>
        <p:spPr bwMode="auto">
          <a:xfrm>
            <a:off x="3598863" y="257175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9" name="Rectangle 19"/>
          <p:cNvSpPr>
            <a:spLocks noChangeArrowheads="1"/>
          </p:cNvSpPr>
          <p:nvPr/>
        </p:nvSpPr>
        <p:spPr bwMode="auto">
          <a:xfrm>
            <a:off x="2455863" y="135255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0" name="Text Box 20"/>
          <p:cNvSpPr txBox="1">
            <a:spLocks noChangeArrowheads="1"/>
          </p:cNvSpPr>
          <p:nvPr/>
        </p:nvSpPr>
        <p:spPr bwMode="auto">
          <a:xfrm>
            <a:off x="2343151" y="104674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97301" name="Text Box 21"/>
          <p:cNvSpPr txBox="1">
            <a:spLocks noChangeArrowheads="1"/>
          </p:cNvSpPr>
          <p:nvPr/>
        </p:nvSpPr>
        <p:spPr bwMode="auto">
          <a:xfrm>
            <a:off x="5389563" y="2342148"/>
            <a:ext cx="11423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System bus</a:t>
            </a:r>
          </a:p>
        </p:txBody>
      </p:sp>
      <p:sp>
        <p:nvSpPr>
          <p:cNvPr id="97302" name="Line 22"/>
          <p:cNvSpPr>
            <a:spLocks noChangeShapeType="1"/>
          </p:cNvSpPr>
          <p:nvPr/>
        </p:nvSpPr>
        <p:spPr bwMode="auto">
          <a:xfrm flipH="1">
            <a:off x="5275263" y="264795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3" name="Text Box 23"/>
          <p:cNvSpPr txBox="1">
            <a:spLocks noChangeArrowheads="1"/>
          </p:cNvSpPr>
          <p:nvPr/>
        </p:nvSpPr>
        <p:spPr bwMode="auto">
          <a:xfrm>
            <a:off x="6910388" y="2342148"/>
            <a:ext cx="126598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 bus</a:t>
            </a:r>
          </a:p>
        </p:txBody>
      </p:sp>
      <p:sp>
        <p:nvSpPr>
          <p:cNvPr id="97304" name="Line 24"/>
          <p:cNvSpPr>
            <a:spLocks noChangeShapeType="1"/>
          </p:cNvSpPr>
          <p:nvPr/>
        </p:nvSpPr>
        <p:spPr bwMode="auto">
          <a:xfrm>
            <a:off x="7561263" y="26479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5" name="AutoShape 25"/>
          <p:cNvSpPr>
            <a:spLocks noChangeArrowheads="1"/>
          </p:cNvSpPr>
          <p:nvPr/>
        </p:nvSpPr>
        <p:spPr bwMode="auto">
          <a:xfrm>
            <a:off x="6189663" y="37147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6" name="AutoShape 26"/>
          <p:cNvSpPr>
            <a:spLocks noChangeArrowheads="1"/>
          </p:cNvSpPr>
          <p:nvPr/>
        </p:nvSpPr>
        <p:spPr bwMode="auto">
          <a:xfrm flipV="1">
            <a:off x="729456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7" name="Rectangle 27"/>
          <p:cNvSpPr>
            <a:spLocks noChangeArrowheads="1"/>
          </p:cNvSpPr>
          <p:nvPr/>
        </p:nvSpPr>
        <p:spPr bwMode="auto">
          <a:xfrm>
            <a:off x="6875463" y="51752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7308" name="AutoShape 28"/>
          <p:cNvSpPr>
            <a:spLocks noChangeArrowheads="1"/>
          </p:cNvSpPr>
          <p:nvPr/>
        </p:nvSpPr>
        <p:spPr bwMode="auto">
          <a:xfrm flipV="1">
            <a:off x="496411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9" name="Rectangle 29"/>
          <p:cNvSpPr>
            <a:spLocks noChangeArrowheads="1"/>
          </p:cNvSpPr>
          <p:nvPr/>
        </p:nvSpPr>
        <p:spPr bwMode="auto">
          <a:xfrm>
            <a:off x="4545013" y="51752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97310" name="AutoShape 30"/>
          <p:cNvSpPr>
            <a:spLocks noChangeArrowheads="1"/>
          </p:cNvSpPr>
          <p:nvPr/>
        </p:nvSpPr>
        <p:spPr bwMode="auto">
          <a:xfrm flipV="1">
            <a:off x="328771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1" name="Rectangle 31"/>
          <p:cNvSpPr>
            <a:spLocks noChangeArrowheads="1"/>
          </p:cNvSpPr>
          <p:nvPr/>
        </p:nvSpPr>
        <p:spPr bwMode="auto">
          <a:xfrm>
            <a:off x="2944813" y="516255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7312" name="Line 32"/>
          <p:cNvSpPr>
            <a:spLocks noChangeShapeType="1"/>
          </p:cNvSpPr>
          <p:nvPr/>
        </p:nvSpPr>
        <p:spPr bwMode="auto">
          <a:xfrm>
            <a:off x="31734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3" name="Line 33"/>
          <p:cNvSpPr>
            <a:spLocks noChangeShapeType="1"/>
          </p:cNvSpPr>
          <p:nvPr/>
        </p:nvSpPr>
        <p:spPr bwMode="auto">
          <a:xfrm>
            <a:off x="39354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4" name="Text Box 34"/>
          <p:cNvSpPr txBox="1">
            <a:spLocks noChangeArrowheads="1"/>
          </p:cNvSpPr>
          <p:nvPr/>
        </p:nvSpPr>
        <p:spPr bwMode="auto">
          <a:xfrm>
            <a:off x="2712340" y="5923548"/>
            <a:ext cx="76976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97315" name="Text Box 35"/>
          <p:cNvSpPr txBox="1">
            <a:spLocks noChangeArrowheads="1"/>
          </p:cNvSpPr>
          <p:nvPr/>
        </p:nvSpPr>
        <p:spPr bwMode="auto">
          <a:xfrm>
            <a:off x="3398781" y="5923548"/>
            <a:ext cx="9956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97316" name="Line 36"/>
          <p:cNvSpPr>
            <a:spLocks noChangeShapeType="1"/>
          </p:cNvSpPr>
          <p:nvPr/>
        </p:nvSpPr>
        <p:spPr bwMode="auto">
          <a:xfrm>
            <a:off x="52308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7" name="Text Box 37"/>
          <p:cNvSpPr txBox="1">
            <a:spLocks noChangeArrowheads="1"/>
          </p:cNvSpPr>
          <p:nvPr/>
        </p:nvSpPr>
        <p:spPr bwMode="auto">
          <a:xfrm>
            <a:off x="4690636" y="5923548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97318" name="Line 38"/>
          <p:cNvSpPr>
            <a:spLocks noChangeShapeType="1"/>
          </p:cNvSpPr>
          <p:nvPr/>
        </p:nvSpPr>
        <p:spPr bwMode="auto">
          <a:xfrm>
            <a:off x="7535863" y="56959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9" name="AutoShape 39"/>
          <p:cNvSpPr>
            <a:spLocks noChangeArrowheads="1"/>
          </p:cNvSpPr>
          <p:nvPr/>
        </p:nvSpPr>
        <p:spPr bwMode="auto">
          <a:xfrm>
            <a:off x="7231063" y="607695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97320" name="AutoShape 40"/>
          <p:cNvSpPr>
            <a:spLocks noChangeArrowheads="1"/>
          </p:cNvSpPr>
          <p:nvPr/>
        </p:nvSpPr>
        <p:spPr bwMode="auto">
          <a:xfrm>
            <a:off x="2379663" y="423545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1" name="Rectangle 41"/>
          <p:cNvSpPr>
            <a:spLocks noChangeArrowheads="1"/>
          </p:cNvSpPr>
          <p:nvPr/>
        </p:nvSpPr>
        <p:spPr bwMode="auto">
          <a:xfrm>
            <a:off x="3455989" y="4405313"/>
            <a:ext cx="166687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2" name="Rectangle 42"/>
          <p:cNvSpPr>
            <a:spLocks noChangeArrowheads="1"/>
          </p:cNvSpPr>
          <p:nvPr/>
        </p:nvSpPr>
        <p:spPr bwMode="auto">
          <a:xfrm>
            <a:off x="5132389" y="4395788"/>
            <a:ext cx="166687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3" name="Rectangle 43"/>
          <p:cNvSpPr>
            <a:spLocks noChangeArrowheads="1"/>
          </p:cNvSpPr>
          <p:nvPr/>
        </p:nvSpPr>
        <p:spPr bwMode="auto">
          <a:xfrm>
            <a:off x="7466014" y="4386263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4" name="Text Box 44"/>
          <p:cNvSpPr txBox="1">
            <a:spLocks noChangeArrowheads="1"/>
          </p:cNvSpPr>
          <p:nvPr/>
        </p:nvSpPr>
        <p:spPr bwMode="auto">
          <a:xfrm>
            <a:off x="6053139" y="453924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97325" name="Rectangle 45"/>
          <p:cNvSpPr>
            <a:spLocks noChangeArrowheads="1"/>
          </p:cNvSpPr>
          <p:nvPr/>
        </p:nvSpPr>
        <p:spPr bwMode="auto">
          <a:xfrm>
            <a:off x="6356351" y="4324350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6" name="Rectangle 46"/>
          <p:cNvSpPr>
            <a:spLocks noChangeArrowheads="1"/>
          </p:cNvSpPr>
          <p:nvPr/>
        </p:nvSpPr>
        <p:spPr bwMode="auto">
          <a:xfrm>
            <a:off x="82470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7" name="Rectangle 47"/>
          <p:cNvSpPr>
            <a:spLocks noChangeArrowheads="1"/>
          </p:cNvSpPr>
          <p:nvPr/>
        </p:nvSpPr>
        <p:spPr bwMode="auto">
          <a:xfrm>
            <a:off x="85518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8" name="Rectangle 48"/>
          <p:cNvSpPr>
            <a:spLocks noChangeArrowheads="1"/>
          </p:cNvSpPr>
          <p:nvPr/>
        </p:nvSpPr>
        <p:spPr bwMode="auto">
          <a:xfrm>
            <a:off x="88566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9" name="Text Box 49"/>
          <p:cNvSpPr txBox="1">
            <a:spLocks noChangeArrowheads="1"/>
          </p:cNvSpPr>
          <p:nvPr/>
        </p:nvSpPr>
        <p:spPr bwMode="auto">
          <a:xfrm>
            <a:off x="8232775" y="4625529"/>
            <a:ext cx="1975862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Expansion slots for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other devices such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as network adapters.</a:t>
            </a:r>
          </a:p>
          <a:p>
            <a:pPr algn="l"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522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51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 Disk Sector (1)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7815264" y="2988677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98309" name="AutoShape 5"/>
          <p:cNvSpPr>
            <a:spLocks noChangeArrowheads="1"/>
          </p:cNvSpPr>
          <p:nvPr/>
        </p:nvSpPr>
        <p:spPr bwMode="auto">
          <a:xfrm>
            <a:off x="6291263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5376864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8311" name="AutoShape 7"/>
          <p:cNvSpPr>
            <a:spLocks noChangeArrowheads="1"/>
          </p:cNvSpPr>
          <p:nvPr/>
        </p:nvSpPr>
        <p:spPr bwMode="auto">
          <a:xfrm>
            <a:off x="3919538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2935288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2935288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2935288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935288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935288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7" name="AutoShape 13"/>
          <p:cNvSpPr>
            <a:spLocks noChangeArrowheads="1"/>
          </p:cNvSpPr>
          <p:nvPr/>
        </p:nvSpPr>
        <p:spPr bwMode="auto">
          <a:xfrm>
            <a:off x="3708400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8" name="AutoShape 14"/>
          <p:cNvSpPr>
            <a:spLocks noChangeArrowheads="1"/>
          </p:cNvSpPr>
          <p:nvPr/>
        </p:nvSpPr>
        <p:spPr bwMode="auto">
          <a:xfrm flipH="1">
            <a:off x="3619500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4152900" y="1693277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2634033" y="1524000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8321" name="AutoShape 17"/>
          <p:cNvSpPr>
            <a:spLocks noChangeArrowheads="1"/>
          </p:cNvSpPr>
          <p:nvPr/>
        </p:nvSpPr>
        <p:spPr bwMode="auto">
          <a:xfrm>
            <a:off x="3009900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2" name="Rectangle 18"/>
          <p:cNvSpPr>
            <a:spLocks noChangeArrowheads="1"/>
          </p:cNvSpPr>
          <p:nvPr/>
        </p:nvSpPr>
        <p:spPr bwMode="auto">
          <a:xfrm>
            <a:off x="1866900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1752601" y="11419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5600700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5" name="AutoShape 21"/>
          <p:cNvSpPr>
            <a:spLocks noChangeArrowheads="1"/>
          </p:cNvSpPr>
          <p:nvPr/>
        </p:nvSpPr>
        <p:spPr bwMode="auto">
          <a:xfrm flipV="1">
            <a:off x="670560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6" name="Rectangle 22"/>
          <p:cNvSpPr>
            <a:spLocks noChangeArrowheads="1"/>
          </p:cNvSpPr>
          <p:nvPr/>
        </p:nvSpPr>
        <p:spPr bwMode="auto">
          <a:xfrm>
            <a:off x="6286500" y="5287377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8327" name="AutoShape 23"/>
          <p:cNvSpPr>
            <a:spLocks noChangeArrowheads="1"/>
          </p:cNvSpPr>
          <p:nvPr/>
        </p:nvSpPr>
        <p:spPr bwMode="auto">
          <a:xfrm flipV="1">
            <a:off x="437515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8" name="Rectangle 24"/>
          <p:cNvSpPr>
            <a:spLocks noChangeArrowheads="1"/>
          </p:cNvSpPr>
          <p:nvPr/>
        </p:nvSpPr>
        <p:spPr bwMode="auto">
          <a:xfrm>
            <a:off x="3956050" y="5287377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98329" name="AutoShape 25"/>
          <p:cNvSpPr>
            <a:spLocks noChangeArrowheads="1"/>
          </p:cNvSpPr>
          <p:nvPr/>
        </p:nvSpPr>
        <p:spPr bwMode="auto">
          <a:xfrm flipV="1">
            <a:off x="269875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0" name="Rectangle 26"/>
          <p:cNvSpPr>
            <a:spLocks noChangeArrowheads="1"/>
          </p:cNvSpPr>
          <p:nvPr/>
        </p:nvSpPr>
        <p:spPr bwMode="auto">
          <a:xfrm>
            <a:off x="2355850" y="5198477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8331" name="Line 27"/>
          <p:cNvSpPr>
            <a:spLocks noChangeShapeType="1"/>
          </p:cNvSpPr>
          <p:nvPr/>
        </p:nvSpPr>
        <p:spPr bwMode="auto">
          <a:xfrm>
            <a:off x="25844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2" name="Line 28"/>
          <p:cNvSpPr>
            <a:spLocks noChangeShapeType="1"/>
          </p:cNvSpPr>
          <p:nvPr/>
        </p:nvSpPr>
        <p:spPr bwMode="auto">
          <a:xfrm>
            <a:off x="33464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2190106" y="6035675"/>
            <a:ext cx="75693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2880610" y="6019800"/>
            <a:ext cx="97930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98335" name="Line 31"/>
          <p:cNvSpPr>
            <a:spLocks noChangeShapeType="1"/>
          </p:cNvSpPr>
          <p:nvPr/>
        </p:nvSpPr>
        <p:spPr bwMode="auto">
          <a:xfrm>
            <a:off x="46418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4101674" y="6035675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98337" name="Line 33"/>
          <p:cNvSpPr>
            <a:spLocks noChangeShapeType="1"/>
          </p:cNvSpPr>
          <p:nvPr/>
        </p:nvSpPr>
        <p:spPr bwMode="auto">
          <a:xfrm>
            <a:off x="6946900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8" name="AutoShape 34"/>
          <p:cNvSpPr>
            <a:spLocks noChangeArrowheads="1"/>
          </p:cNvSpPr>
          <p:nvPr/>
        </p:nvSpPr>
        <p:spPr bwMode="auto">
          <a:xfrm>
            <a:off x="6648450" y="6189077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98339" name="AutoShape 35"/>
          <p:cNvSpPr>
            <a:spLocks noChangeArrowheads="1"/>
          </p:cNvSpPr>
          <p:nvPr/>
        </p:nvSpPr>
        <p:spPr bwMode="auto">
          <a:xfrm>
            <a:off x="1790700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0" name="Rectangle 36"/>
          <p:cNvSpPr>
            <a:spLocks noChangeArrowheads="1"/>
          </p:cNvSpPr>
          <p:nvPr/>
        </p:nvSpPr>
        <p:spPr bwMode="auto">
          <a:xfrm>
            <a:off x="2861009" y="4458451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1" name="Rectangle 37"/>
          <p:cNvSpPr>
            <a:spLocks noChangeArrowheads="1"/>
          </p:cNvSpPr>
          <p:nvPr/>
        </p:nvSpPr>
        <p:spPr bwMode="auto">
          <a:xfrm>
            <a:off x="4537409" y="4460958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2" name="Rectangle 38"/>
          <p:cNvSpPr>
            <a:spLocks noChangeArrowheads="1"/>
          </p:cNvSpPr>
          <p:nvPr/>
        </p:nvSpPr>
        <p:spPr bwMode="auto">
          <a:xfrm>
            <a:off x="6877051" y="4481513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7077076" y="412649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98344" name="Rectangle 40"/>
          <p:cNvSpPr>
            <a:spLocks noChangeArrowheads="1"/>
          </p:cNvSpPr>
          <p:nvPr/>
        </p:nvSpPr>
        <p:spPr bwMode="auto">
          <a:xfrm>
            <a:off x="5767389" y="44196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5" name="Line 41"/>
          <p:cNvSpPr>
            <a:spLocks noChangeShapeType="1"/>
          </p:cNvSpPr>
          <p:nvPr/>
        </p:nvSpPr>
        <p:spPr bwMode="auto">
          <a:xfrm>
            <a:off x="3879850" y="3365500"/>
            <a:ext cx="201295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6" name="Line 42"/>
          <p:cNvSpPr>
            <a:spLocks noChangeShapeType="1"/>
          </p:cNvSpPr>
          <p:nvPr/>
        </p:nvSpPr>
        <p:spPr bwMode="auto">
          <a:xfrm>
            <a:off x="5856288" y="3365501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7" name="Line 43"/>
          <p:cNvSpPr>
            <a:spLocks noChangeShapeType="1"/>
          </p:cNvSpPr>
          <p:nvPr/>
        </p:nvSpPr>
        <p:spPr bwMode="auto">
          <a:xfrm flipV="1">
            <a:off x="5818188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8" name="Line 44"/>
          <p:cNvSpPr>
            <a:spLocks noChangeShapeType="1"/>
          </p:cNvSpPr>
          <p:nvPr/>
        </p:nvSpPr>
        <p:spPr bwMode="auto">
          <a:xfrm>
            <a:off x="6953250" y="4487864"/>
            <a:ext cx="0" cy="782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9" name="Rectangle 45"/>
          <p:cNvSpPr>
            <a:spLocks noChangeArrowheads="1"/>
          </p:cNvSpPr>
          <p:nvPr/>
        </p:nvSpPr>
        <p:spPr bwMode="auto">
          <a:xfrm>
            <a:off x="2019300" y="3172827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8350" name="Text Box 46"/>
          <p:cNvSpPr txBox="1">
            <a:spLocks noChangeArrowheads="1"/>
          </p:cNvSpPr>
          <p:nvPr/>
        </p:nvSpPr>
        <p:spPr bwMode="auto">
          <a:xfrm>
            <a:off x="5462150" y="1263314"/>
            <a:ext cx="5321464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</a:rPr>
              <a:t>CPU initiates a disk read by writing a command, logical block number, and destination memory address to a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port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(address) associated with disk controller.</a:t>
            </a:r>
          </a:p>
        </p:txBody>
      </p:sp>
    </p:spTree>
    <p:extLst>
      <p:ext uri="{BB962C8B-B14F-4D97-AF65-F5344CB8AC3E}">
        <p14:creationId xmlns:p14="http://schemas.microsoft.com/office/powerpoint/2010/main" val="145465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45" grpId="0" animBg="1"/>
      <p:bldP spid="98346" grpId="0" animBg="1"/>
      <p:bldP spid="98347" grpId="0" animBg="1"/>
      <p:bldP spid="9834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75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 Disk Sector (2)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7818439" y="29718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99333" name="AutoShape 5"/>
          <p:cNvSpPr>
            <a:spLocks noChangeArrowheads="1"/>
          </p:cNvSpPr>
          <p:nvPr/>
        </p:nvSpPr>
        <p:spPr bwMode="auto">
          <a:xfrm>
            <a:off x="6294438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5380039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9335" name="AutoShape 7"/>
          <p:cNvSpPr>
            <a:spLocks noChangeArrowheads="1"/>
          </p:cNvSpPr>
          <p:nvPr/>
        </p:nvSpPr>
        <p:spPr bwMode="auto">
          <a:xfrm>
            <a:off x="3922713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2938463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2938463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2938463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2938463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2938463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1" name="AutoShape 13"/>
          <p:cNvSpPr>
            <a:spLocks noChangeArrowheads="1"/>
          </p:cNvSpPr>
          <p:nvPr/>
        </p:nvSpPr>
        <p:spPr bwMode="auto">
          <a:xfrm>
            <a:off x="3711575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2" name="AutoShape 14"/>
          <p:cNvSpPr>
            <a:spLocks noChangeArrowheads="1"/>
          </p:cNvSpPr>
          <p:nvPr/>
        </p:nvSpPr>
        <p:spPr bwMode="auto">
          <a:xfrm flipH="1">
            <a:off x="3622675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3" name="Rectangle 15"/>
          <p:cNvSpPr>
            <a:spLocks noChangeArrowheads="1"/>
          </p:cNvSpPr>
          <p:nvPr/>
        </p:nvSpPr>
        <p:spPr bwMode="auto">
          <a:xfrm>
            <a:off x="4156075" y="16764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9344" name="Text Box 16"/>
          <p:cNvSpPr txBox="1">
            <a:spLocks noChangeArrowheads="1"/>
          </p:cNvSpPr>
          <p:nvPr/>
        </p:nvSpPr>
        <p:spPr bwMode="auto">
          <a:xfrm>
            <a:off x="2637208" y="15071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9345" name="AutoShape 17"/>
          <p:cNvSpPr>
            <a:spLocks noChangeArrowheads="1"/>
          </p:cNvSpPr>
          <p:nvPr/>
        </p:nvSpPr>
        <p:spPr bwMode="auto">
          <a:xfrm>
            <a:off x="3013075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6" name="Rectangle 18"/>
          <p:cNvSpPr>
            <a:spLocks noChangeArrowheads="1"/>
          </p:cNvSpPr>
          <p:nvPr/>
        </p:nvSpPr>
        <p:spPr bwMode="auto">
          <a:xfrm>
            <a:off x="1870075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7" name="Text Box 19"/>
          <p:cNvSpPr txBox="1">
            <a:spLocks noChangeArrowheads="1"/>
          </p:cNvSpPr>
          <p:nvPr/>
        </p:nvSpPr>
        <p:spPr bwMode="auto">
          <a:xfrm>
            <a:off x="1771651" y="11419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99348" name="AutoShape 20"/>
          <p:cNvSpPr>
            <a:spLocks noChangeArrowheads="1"/>
          </p:cNvSpPr>
          <p:nvPr/>
        </p:nvSpPr>
        <p:spPr bwMode="auto">
          <a:xfrm>
            <a:off x="5603875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9" name="AutoShape 21"/>
          <p:cNvSpPr>
            <a:spLocks noChangeArrowheads="1"/>
          </p:cNvSpPr>
          <p:nvPr/>
        </p:nvSpPr>
        <p:spPr bwMode="auto">
          <a:xfrm flipV="1">
            <a:off x="670877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0" name="Rectangle 22"/>
          <p:cNvSpPr>
            <a:spLocks noChangeArrowheads="1"/>
          </p:cNvSpPr>
          <p:nvPr/>
        </p:nvSpPr>
        <p:spPr bwMode="auto">
          <a:xfrm>
            <a:off x="628967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9351" name="AutoShape 23"/>
          <p:cNvSpPr>
            <a:spLocks noChangeArrowheads="1"/>
          </p:cNvSpPr>
          <p:nvPr/>
        </p:nvSpPr>
        <p:spPr bwMode="auto">
          <a:xfrm flipV="1">
            <a:off x="43783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2" name="Rectangle 24"/>
          <p:cNvSpPr>
            <a:spLocks noChangeArrowheads="1"/>
          </p:cNvSpPr>
          <p:nvPr/>
        </p:nvSpPr>
        <p:spPr bwMode="auto">
          <a:xfrm>
            <a:off x="395922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99353" name="AutoShape 25"/>
          <p:cNvSpPr>
            <a:spLocks noChangeArrowheads="1"/>
          </p:cNvSpPr>
          <p:nvPr/>
        </p:nvSpPr>
        <p:spPr bwMode="auto">
          <a:xfrm flipV="1">
            <a:off x="27019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4" name="Rectangle 26"/>
          <p:cNvSpPr>
            <a:spLocks noChangeArrowheads="1"/>
          </p:cNvSpPr>
          <p:nvPr/>
        </p:nvSpPr>
        <p:spPr bwMode="auto">
          <a:xfrm>
            <a:off x="2359025" y="52578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9355" name="Line 27"/>
          <p:cNvSpPr>
            <a:spLocks noChangeShapeType="1"/>
          </p:cNvSpPr>
          <p:nvPr/>
        </p:nvSpPr>
        <p:spPr bwMode="auto">
          <a:xfrm>
            <a:off x="2587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6" name="Line 28"/>
          <p:cNvSpPr>
            <a:spLocks noChangeShapeType="1"/>
          </p:cNvSpPr>
          <p:nvPr/>
        </p:nvSpPr>
        <p:spPr bwMode="auto">
          <a:xfrm>
            <a:off x="3349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2126552" y="6018798"/>
            <a:ext cx="76976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auto">
          <a:xfrm>
            <a:off x="2812994" y="6018798"/>
            <a:ext cx="9956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99359" name="Line 31"/>
          <p:cNvSpPr>
            <a:spLocks noChangeShapeType="1"/>
          </p:cNvSpPr>
          <p:nvPr/>
        </p:nvSpPr>
        <p:spPr bwMode="auto">
          <a:xfrm>
            <a:off x="46450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0" name="Text Box 32"/>
          <p:cNvSpPr txBox="1">
            <a:spLocks noChangeArrowheads="1"/>
          </p:cNvSpPr>
          <p:nvPr/>
        </p:nvSpPr>
        <p:spPr bwMode="auto">
          <a:xfrm>
            <a:off x="4104849" y="6018798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99361" name="AutoShape 33"/>
          <p:cNvSpPr>
            <a:spLocks noChangeArrowheads="1"/>
          </p:cNvSpPr>
          <p:nvPr/>
        </p:nvSpPr>
        <p:spPr bwMode="auto">
          <a:xfrm>
            <a:off x="6645275" y="61722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99362" name="AutoShape 34"/>
          <p:cNvSpPr>
            <a:spLocks noChangeArrowheads="1"/>
          </p:cNvSpPr>
          <p:nvPr/>
        </p:nvSpPr>
        <p:spPr bwMode="auto">
          <a:xfrm>
            <a:off x="1793875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3" name="Rectangle 35"/>
          <p:cNvSpPr>
            <a:spLocks noChangeArrowheads="1"/>
          </p:cNvSpPr>
          <p:nvPr/>
        </p:nvSpPr>
        <p:spPr bwMode="auto">
          <a:xfrm>
            <a:off x="2870200" y="4464467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4" name="Rectangle 36"/>
          <p:cNvSpPr>
            <a:spLocks noChangeArrowheads="1"/>
          </p:cNvSpPr>
          <p:nvPr/>
        </p:nvSpPr>
        <p:spPr bwMode="auto">
          <a:xfrm>
            <a:off x="4546600" y="4454942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5" name="Rectangle 37"/>
          <p:cNvSpPr>
            <a:spLocks noChangeArrowheads="1"/>
          </p:cNvSpPr>
          <p:nvPr/>
        </p:nvSpPr>
        <p:spPr bwMode="auto">
          <a:xfrm>
            <a:off x="6880226" y="4445417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6" name="Text Box 38"/>
          <p:cNvSpPr txBox="1">
            <a:spLocks noChangeArrowheads="1"/>
          </p:cNvSpPr>
          <p:nvPr/>
        </p:nvSpPr>
        <p:spPr bwMode="auto">
          <a:xfrm>
            <a:off x="7080251" y="412649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99367" name="Rectangle 39"/>
          <p:cNvSpPr>
            <a:spLocks noChangeArrowheads="1"/>
          </p:cNvSpPr>
          <p:nvPr/>
        </p:nvSpPr>
        <p:spPr bwMode="auto">
          <a:xfrm>
            <a:off x="5770564" y="44196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8" name="Line 40"/>
          <p:cNvSpPr>
            <a:spLocks noChangeShapeType="1"/>
          </p:cNvSpPr>
          <p:nvPr/>
        </p:nvSpPr>
        <p:spPr bwMode="auto">
          <a:xfrm>
            <a:off x="5821364" y="3365500"/>
            <a:ext cx="1965325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9" name="Line 41"/>
          <p:cNvSpPr>
            <a:spLocks noChangeShapeType="1"/>
          </p:cNvSpPr>
          <p:nvPr/>
        </p:nvSpPr>
        <p:spPr bwMode="auto">
          <a:xfrm>
            <a:off x="5859463" y="3365501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70" name="Line 42"/>
          <p:cNvSpPr>
            <a:spLocks noChangeShapeType="1"/>
          </p:cNvSpPr>
          <p:nvPr/>
        </p:nvSpPr>
        <p:spPr bwMode="auto">
          <a:xfrm flipV="1">
            <a:off x="5821363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71" name="Line 43"/>
          <p:cNvSpPr>
            <a:spLocks noChangeShapeType="1"/>
          </p:cNvSpPr>
          <p:nvPr/>
        </p:nvSpPr>
        <p:spPr bwMode="auto">
          <a:xfrm flipH="1">
            <a:off x="6956425" y="4500564"/>
            <a:ext cx="0" cy="1671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72" name="Rectangle 44"/>
          <p:cNvSpPr>
            <a:spLocks noChangeArrowheads="1"/>
          </p:cNvSpPr>
          <p:nvPr/>
        </p:nvSpPr>
        <p:spPr bwMode="auto">
          <a:xfrm>
            <a:off x="2022475" y="31559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9374" name="Text Box 46"/>
          <p:cNvSpPr txBox="1">
            <a:spLocks noChangeArrowheads="1"/>
          </p:cNvSpPr>
          <p:nvPr/>
        </p:nvSpPr>
        <p:spPr bwMode="auto">
          <a:xfrm>
            <a:off x="5677065" y="1454973"/>
            <a:ext cx="4603751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</a:rPr>
              <a:t>Disk controller reads the sector and performs a direct memory access (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DMA</a:t>
            </a:r>
            <a:r>
              <a:rPr lang="en-US" dirty="0">
                <a:latin typeface="Calibri" panose="020F0502020204030204" pitchFamily="34" charset="0"/>
              </a:rPr>
              <a:t>) transfer into main memory.</a:t>
            </a:r>
          </a:p>
        </p:txBody>
      </p:sp>
    </p:spTree>
    <p:extLst>
      <p:ext uri="{BB962C8B-B14F-4D97-AF65-F5344CB8AC3E}">
        <p14:creationId xmlns:p14="http://schemas.microsoft.com/office/powerpoint/2010/main" val="229020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68" grpId="0" animBg="1"/>
      <p:bldP spid="99369" grpId="0" animBg="1"/>
      <p:bldP spid="99370" grpId="0" animBg="1"/>
      <p:bldP spid="9937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00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 Disk Sector (3)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7818439" y="29718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100357" name="AutoShape 5"/>
          <p:cNvSpPr>
            <a:spLocks noChangeArrowheads="1"/>
          </p:cNvSpPr>
          <p:nvPr/>
        </p:nvSpPr>
        <p:spPr bwMode="auto">
          <a:xfrm>
            <a:off x="6294438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5380039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100359" name="AutoShape 7"/>
          <p:cNvSpPr>
            <a:spLocks noChangeArrowheads="1"/>
          </p:cNvSpPr>
          <p:nvPr/>
        </p:nvSpPr>
        <p:spPr bwMode="auto">
          <a:xfrm>
            <a:off x="3922713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2938463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2938463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2938463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3" name="Rectangle 11"/>
          <p:cNvSpPr>
            <a:spLocks noChangeArrowheads="1"/>
          </p:cNvSpPr>
          <p:nvPr/>
        </p:nvSpPr>
        <p:spPr bwMode="auto">
          <a:xfrm>
            <a:off x="2938463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2938463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5" name="AutoShape 13"/>
          <p:cNvSpPr>
            <a:spLocks noChangeArrowheads="1"/>
          </p:cNvSpPr>
          <p:nvPr/>
        </p:nvSpPr>
        <p:spPr bwMode="auto">
          <a:xfrm>
            <a:off x="3711575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6" name="AutoShape 14"/>
          <p:cNvSpPr>
            <a:spLocks noChangeArrowheads="1"/>
          </p:cNvSpPr>
          <p:nvPr/>
        </p:nvSpPr>
        <p:spPr bwMode="auto">
          <a:xfrm flipH="1">
            <a:off x="3622675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7" name="Rectangle 15"/>
          <p:cNvSpPr>
            <a:spLocks noChangeArrowheads="1"/>
          </p:cNvSpPr>
          <p:nvPr/>
        </p:nvSpPr>
        <p:spPr bwMode="auto">
          <a:xfrm>
            <a:off x="4156075" y="16764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2637208" y="15071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100369" name="AutoShape 17"/>
          <p:cNvSpPr>
            <a:spLocks noChangeArrowheads="1"/>
          </p:cNvSpPr>
          <p:nvPr/>
        </p:nvSpPr>
        <p:spPr bwMode="auto">
          <a:xfrm>
            <a:off x="3013075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0" name="Rectangle 18"/>
          <p:cNvSpPr>
            <a:spLocks noChangeArrowheads="1"/>
          </p:cNvSpPr>
          <p:nvPr/>
        </p:nvSpPr>
        <p:spPr bwMode="auto">
          <a:xfrm>
            <a:off x="1870075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1" name="Text Box 19"/>
          <p:cNvSpPr txBox="1">
            <a:spLocks noChangeArrowheads="1"/>
          </p:cNvSpPr>
          <p:nvPr/>
        </p:nvSpPr>
        <p:spPr bwMode="auto">
          <a:xfrm>
            <a:off x="1771651" y="11419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100372" name="AutoShape 20"/>
          <p:cNvSpPr>
            <a:spLocks noChangeArrowheads="1"/>
          </p:cNvSpPr>
          <p:nvPr/>
        </p:nvSpPr>
        <p:spPr bwMode="auto">
          <a:xfrm>
            <a:off x="5603875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3" name="AutoShape 21"/>
          <p:cNvSpPr>
            <a:spLocks noChangeArrowheads="1"/>
          </p:cNvSpPr>
          <p:nvPr/>
        </p:nvSpPr>
        <p:spPr bwMode="auto">
          <a:xfrm flipV="1">
            <a:off x="670877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4" name="Rectangle 22"/>
          <p:cNvSpPr>
            <a:spLocks noChangeArrowheads="1"/>
          </p:cNvSpPr>
          <p:nvPr/>
        </p:nvSpPr>
        <p:spPr bwMode="auto">
          <a:xfrm>
            <a:off x="628967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100375" name="AutoShape 23"/>
          <p:cNvSpPr>
            <a:spLocks noChangeArrowheads="1"/>
          </p:cNvSpPr>
          <p:nvPr/>
        </p:nvSpPr>
        <p:spPr bwMode="auto">
          <a:xfrm flipV="1">
            <a:off x="43783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6" name="Rectangle 24"/>
          <p:cNvSpPr>
            <a:spLocks noChangeArrowheads="1"/>
          </p:cNvSpPr>
          <p:nvPr/>
        </p:nvSpPr>
        <p:spPr bwMode="auto">
          <a:xfrm>
            <a:off x="395922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100377" name="AutoShape 25"/>
          <p:cNvSpPr>
            <a:spLocks noChangeArrowheads="1"/>
          </p:cNvSpPr>
          <p:nvPr/>
        </p:nvSpPr>
        <p:spPr bwMode="auto">
          <a:xfrm flipV="1">
            <a:off x="27019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8" name="Rectangle 26"/>
          <p:cNvSpPr>
            <a:spLocks noChangeArrowheads="1"/>
          </p:cNvSpPr>
          <p:nvPr/>
        </p:nvSpPr>
        <p:spPr bwMode="auto">
          <a:xfrm>
            <a:off x="2359025" y="52578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100379" name="Line 27"/>
          <p:cNvSpPr>
            <a:spLocks noChangeShapeType="1"/>
          </p:cNvSpPr>
          <p:nvPr/>
        </p:nvSpPr>
        <p:spPr bwMode="auto">
          <a:xfrm>
            <a:off x="2587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0" name="Line 28"/>
          <p:cNvSpPr>
            <a:spLocks noChangeShapeType="1"/>
          </p:cNvSpPr>
          <p:nvPr/>
        </p:nvSpPr>
        <p:spPr bwMode="auto">
          <a:xfrm>
            <a:off x="3349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1" name="Text Box 29"/>
          <p:cNvSpPr txBox="1">
            <a:spLocks noChangeArrowheads="1"/>
          </p:cNvSpPr>
          <p:nvPr/>
        </p:nvSpPr>
        <p:spPr bwMode="auto">
          <a:xfrm>
            <a:off x="2126552" y="6018798"/>
            <a:ext cx="76976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2812994" y="6018798"/>
            <a:ext cx="9956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100383" name="Line 31"/>
          <p:cNvSpPr>
            <a:spLocks noChangeShapeType="1"/>
          </p:cNvSpPr>
          <p:nvPr/>
        </p:nvSpPr>
        <p:spPr bwMode="auto">
          <a:xfrm>
            <a:off x="46450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4" name="Text Box 32"/>
          <p:cNvSpPr txBox="1">
            <a:spLocks noChangeArrowheads="1"/>
          </p:cNvSpPr>
          <p:nvPr/>
        </p:nvSpPr>
        <p:spPr bwMode="auto">
          <a:xfrm>
            <a:off x="4104849" y="6018798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100385" name="Line 33"/>
          <p:cNvSpPr>
            <a:spLocks noChangeShapeType="1"/>
          </p:cNvSpPr>
          <p:nvPr/>
        </p:nvSpPr>
        <p:spPr bwMode="auto">
          <a:xfrm>
            <a:off x="6950075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6" name="AutoShape 34"/>
          <p:cNvSpPr>
            <a:spLocks noChangeArrowheads="1"/>
          </p:cNvSpPr>
          <p:nvPr/>
        </p:nvSpPr>
        <p:spPr bwMode="auto">
          <a:xfrm>
            <a:off x="6645275" y="61722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100387" name="AutoShape 35"/>
          <p:cNvSpPr>
            <a:spLocks noChangeArrowheads="1"/>
          </p:cNvSpPr>
          <p:nvPr/>
        </p:nvSpPr>
        <p:spPr bwMode="auto">
          <a:xfrm>
            <a:off x="1793875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8" name="Rectangle 36"/>
          <p:cNvSpPr>
            <a:spLocks noChangeArrowheads="1"/>
          </p:cNvSpPr>
          <p:nvPr/>
        </p:nvSpPr>
        <p:spPr bwMode="auto">
          <a:xfrm>
            <a:off x="2870200" y="4464467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9" name="Rectangle 37"/>
          <p:cNvSpPr>
            <a:spLocks noChangeArrowheads="1"/>
          </p:cNvSpPr>
          <p:nvPr/>
        </p:nvSpPr>
        <p:spPr bwMode="auto">
          <a:xfrm>
            <a:off x="4546600" y="4454942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0" name="Rectangle 38"/>
          <p:cNvSpPr>
            <a:spLocks noChangeArrowheads="1"/>
          </p:cNvSpPr>
          <p:nvPr/>
        </p:nvSpPr>
        <p:spPr bwMode="auto">
          <a:xfrm>
            <a:off x="6880226" y="4445417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1" name="Text Box 39"/>
          <p:cNvSpPr txBox="1">
            <a:spLocks noChangeArrowheads="1"/>
          </p:cNvSpPr>
          <p:nvPr/>
        </p:nvSpPr>
        <p:spPr bwMode="auto">
          <a:xfrm>
            <a:off x="7080251" y="412649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100392" name="Rectangle 40"/>
          <p:cNvSpPr>
            <a:spLocks noChangeArrowheads="1"/>
          </p:cNvSpPr>
          <p:nvPr/>
        </p:nvSpPr>
        <p:spPr bwMode="auto">
          <a:xfrm>
            <a:off x="5770564" y="4383504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3" name="Line 41"/>
          <p:cNvSpPr>
            <a:spLocks noChangeShapeType="1"/>
          </p:cNvSpPr>
          <p:nvPr/>
        </p:nvSpPr>
        <p:spPr bwMode="auto">
          <a:xfrm flipH="1">
            <a:off x="4867275" y="2679700"/>
            <a:ext cx="1017588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4" name="Line 42"/>
          <p:cNvSpPr>
            <a:spLocks noChangeShapeType="1"/>
          </p:cNvSpPr>
          <p:nvPr/>
        </p:nvSpPr>
        <p:spPr bwMode="auto">
          <a:xfrm>
            <a:off x="5859463" y="2667001"/>
            <a:ext cx="0" cy="18335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5" name="Line 43"/>
          <p:cNvSpPr>
            <a:spLocks noChangeShapeType="1"/>
          </p:cNvSpPr>
          <p:nvPr/>
        </p:nvSpPr>
        <p:spPr bwMode="auto">
          <a:xfrm flipV="1">
            <a:off x="5821363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6" name="Line 44"/>
          <p:cNvSpPr>
            <a:spLocks noChangeShapeType="1"/>
          </p:cNvSpPr>
          <p:nvPr/>
        </p:nvSpPr>
        <p:spPr bwMode="auto">
          <a:xfrm flipH="1">
            <a:off x="6950075" y="4500564"/>
            <a:ext cx="6350" cy="782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7" name="Rectangle 45"/>
          <p:cNvSpPr>
            <a:spLocks noChangeArrowheads="1"/>
          </p:cNvSpPr>
          <p:nvPr/>
        </p:nvSpPr>
        <p:spPr bwMode="auto">
          <a:xfrm>
            <a:off x="2022475" y="31559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100399" name="Text Box 47"/>
          <p:cNvSpPr txBox="1">
            <a:spLocks noChangeArrowheads="1"/>
          </p:cNvSpPr>
          <p:nvPr/>
        </p:nvSpPr>
        <p:spPr bwMode="auto">
          <a:xfrm>
            <a:off x="5857460" y="1219200"/>
            <a:ext cx="4732337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</a:rPr>
              <a:t>When the DMA transfer completes, the disk controller notifies the CPU with an </a:t>
            </a:r>
            <a:r>
              <a:rPr lang="en-US" i="1" dirty="0">
                <a:solidFill>
                  <a:srgbClr val="C00000"/>
                </a:solidFill>
                <a:latin typeface="Calibri" panose="020F0502020204030204" pitchFamily="34" charset="0"/>
              </a:rPr>
              <a:t>interrupt</a:t>
            </a:r>
            <a:r>
              <a:rPr lang="en-US" dirty="0">
                <a:latin typeface="Calibri" panose="020F0502020204030204" pitchFamily="34" charset="0"/>
              </a:rPr>
              <a:t> (i.e., asserts a special “interrupt” pin on the CPU).</a:t>
            </a:r>
          </a:p>
        </p:txBody>
      </p:sp>
    </p:spTree>
    <p:extLst>
      <p:ext uri="{BB962C8B-B14F-4D97-AF65-F5344CB8AC3E}">
        <p14:creationId xmlns:p14="http://schemas.microsoft.com/office/powerpoint/2010/main" val="82159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93" grpId="0" animBg="1"/>
      <p:bldP spid="100394" grpId="0" animBg="1"/>
      <p:bldP spid="100395" grpId="0" animBg="1"/>
      <p:bldP spid="10039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289"/>
          <p:cNvSpPr>
            <a:spLocks noChangeArrowheads="1"/>
          </p:cNvSpPr>
          <p:nvPr/>
        </p:nvSpPr>
        <p:spPr bwMode="auto">
          <a:xfrm>
            <a:off x="2514600" y="3352800"/>
            <a:ext cx="7162800" cy="9906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708" y="309719"/>
            <a:ext cx="7592093" cy="762000"/>
          </a:xfrm>
        </p:spPr>
        <p:txBody>
          <a:bodyPr/>
          <a:lstStyle/>
          <a:p>
            <a:r>
              <a:rPr lang="en-US" dirty="0"/>
              <a:t>Solid State Disks (</a:t>
            </a:r>
            <a:r>
              <a:rPr lang="en-US" dirty="0" err="1"/>
              <a:t>SSDs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4724401"/>
            <a:ext cx="7896225" cy="1904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Pages: 512KB to 4KB, Blocks: 32 to 128 pages</a:t>
            </a:r>
          </a:p>
          <a:p>
            <a:r>
              <a:rPr lang="en-US" dirty="0"/>
              <a:t>Data read/written in units of pages. </a:t>
            </a:r>
          </a:p>
          <a:p>
            <a:r>
              <a:rPr lang="en-US" dirty="0"/>
              <a:t>Page can be written only after its block has been erased.</a:t>
            </a:r>
          </a:p>
          <a:p>
            <a:r>
              <a:rPr lang="en-US" dirty="0"/>
              <a:t>A block wears out after about 100,000 repeated writes.</a:t>
            </a:r>
          </a:p>
        </p:txBody>
      </p:sp>
      <p:sp>
        <p:nvSpPr>
          <p:cNvPr id="62" name="AutoShape 238"/>
          <p:cNvSpPr>
            <a:spLocks noChangeArrowheads="1"/>
          </p:cNvSpPr>
          <p:nvPr/>
        </p:nvSpPr>
        <p:spPr bwMode="auto">
          <a:xfrm flipV="1">
            <a:off x="5829300" y="16065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Rectangle 239"/>
          <p:cNvSpPr>
            <a:spLocks noChangeArrowheads="1"/>
          </p:cNvSpPr>
          <p:nvPr/>
        </p:nvSpPr>
        <p:spPr bwMode="auto">
          <a:xfrm>
            <a:off x="5029200" y="2406650"/>
            <a:ext cx="2057400" cy="520700"/>
          </a:xfrm>
          <a:prstGeom prst="rect">
            <a:avLst/>
          </a:prstGeom>
          <a:solidFill>
            <a:srgbClr val="DEDFF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Flash </a:t>
            </a:r>
          </a:p>
          <a:p>
            <a:pPr algn="ctr" defTabSz="914400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translation layer</a:t>
            </a:r>
          </a:p>
        </p:txBody>
      </p:sp>
      <p:sp>
        <p:nvSpPr>
          <p:cNvPr id="64" name="Line 258"/>
          <p:cNvSpPr>
            <a:spLocks noChangeShapeType="1"/>
          </p:cNvSpPr>
          <p:nvPr/>
        </p:nvSpPr>
        <p:spPr bwMode="auto">
          <a:xfrm>
            <a:off x="6096000" y="292735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Rectangle 235"/>
          <p:cNvSpPr>
            <a:spLocks noChangeArrowheads="1"/>
          </p:cNvSpPr>
          <p:nvPr/>
        </p:nvSpPr>
        <p:spPr bwMode="auto">
          <a:xfrm>
            <a:off x="4953000" y="1390650"/>
            <a:ext cx="2209800" cy="241300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 dirty="0">
              <a:solidFill>
                <a:srgbClr val="CCFFCC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Rectangle 264"/>
          <p:cNvSpPr>
            <a:spLocks noChangeArrowheads="1"/>
          </p:cNvSpPr>
          <p:nvPr/>
        </p:nvSpPr>
        <p:spPr bwMode="auto">
          <a:xfrm>
            <a:off x="6000751" y="1541463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Text Box 265"/>
          <p:cNvSpPr txBox="1">
            <a:spLocks noChangeArrowheads="1"/>
          </p:cNvSpPr>
          <p:nvPr/>
        </p:nvSpPr>
        <p:spPr bwMode="auto">
          <a:xfrm>
            <a:off x="4953001" y="1050409"/>
            <a:ext cx="87075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defTabSz="914400">
              <a:defRPr/>
            </a:pPr>
            <a:r>
              <a:rPr lang="en-US" kern="0">
                <a:solidFill>
                  <a:sysClr val="windowText" lastClr="000000"/>
                </a:solidFill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68" name="Rectangle 271"/>
          <p:cNvSpPr>
            <a:spLocks noChangeArrowheads="1"/>
          </p:cNvSpPr>
          <p:nvPr/>
        </p:nvSpPr>
        <p:spPr bwMode="auto">
          <a:xfrm>
            <a:off x="7086600" y="1174750"/>
            <a:ext cx="457200" cy="5334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sz="2400" kern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Rectangle 272"/>
          <p:cNvSpPr>
            <a:spLocks noChangeArrowheads="1"/>
          </p:cNvSpPr>
          <p:nvPr/>
        </p:nvSpPr>
        <p:spPr bwMode="auto">
          <a:xfrm>
            <a:off x="4572000" y="1219200"/>
            <a:ext cx="4572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sz="2400" kern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Rectangle 280"/>
          <p:cNvSpPr>
            <a:spLocks noChangeArrowheads="1"/>
          </p:cNvSpPr>
          <p:nvPr/>
        </p:nvSpPr>
        <p:spPr bwMode="auto">
          <a:xfrm>
            <a:off x="2678113" y="3689350"/>
            <a:ext cx="3124200" cy="4572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Rectangle 274"/>
          <p:cNvSpPr>
            <a:spLocks noChangeArrowheads="1"/>
          </p:cNvSpPr>
          <p:nvPr/>
        </p:nvSpPr>
        <p:spPr bwMode="auto">
          <a:xfrm>
            <a:off x="27543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>
              <a:defRPr/>
            </a:pPr>
            <a:r>
              <a:rPr lang="en-US" sz="150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Page 0</a:t>
            </a:r>
          </a:p>
        </p:txBody>
      </p:sp>
      <p:sp>
        <p:nvSpPr>
          <p:cNvPr id="86" name="Rectangle 277"/>
          <p:cNvSpPr>
            <a:spLocks noChangeArrowheads="1"/>
          </p:cNvSpPr>
          <p:nvPr/>
        </p:nvSpPr>
        <p:spPr bwMode="auto">
          <a:xfrm>
            <a:off x="35925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>
              <a:defRPr/>
            </a:pPr>
            <a:r>
              <a:rPr lang="en-US" sz="1500" kern="0">
                <a:solidFill>
                  <a:sysClr val="windowText" lastClr="000000"/>
                </a:solidFill>
                <a:latin typeface="Calibri" panose="020F0502020204030204" pitchFamily="34" charset="0"/>
              </a:rPr>
              <a:t>Page 1</a:t>
            </a:r>
          </a:p>
        </p:txBody>
      </p:sp>
      <p:sp>
        <p:nvSpPr>
          <p:cNvPr id="87" name="Rectangle 278"/>
          <p:cNvSpPr>
            <a:spLocks noChangeArrowheads="1"/>
          </p:cNvSpPr>
          <p:nvPr/>
        </p:nvSpPr>
        <p:spPr bwMode="auto">
          <a:xfrm>
            <a:off x="48879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Page P-1</a:t>
            </a:r>
          </a:p>
        </p:txBody>
      </p:sp>
      <p:sp>
        <p:nvSpPr>
          <p:cNvPr id="88" name="Text Box 279"/>
          <p:cNvSpPr txBox="1">
            <a:spLocks noChangeArrowheads="1"/>
          </p:cNvSpPr>
          <p:nvPr/>
        </p:nvSpPr>
        <p:spPr bwMode="auto">
          <a:xfrm>
            <a:off x="4430713" y="3613151"/>
            <a:ext cx="39786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89" name="Text Box 281"/>
          <p:cNvSpPr txBox="1">
            <a:spLocks noChangeArrowheads="1"/>
          </p:cNvSpPr>
          <p:nvPr/>
        </p:nvSpPr>
        <p:spPr bwMode="auto">
          <a:xfrm>
            <a:off x="2590801" y="3321050"/>
            <a:ext cx="8563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Block 0</a:t>
            </a:r>
          </a:p>
        </p:txBody>
      </p:sp>
      <p:sp>
        <p:nvSpPr>
          <p:cNvPr id="71" name="Text Box 282"/>
          <p:cNvSpPr txBox="1">
            <a:spLocks noChangeArrowheads="1"/>
          </p:cNvSpPr>
          <p:nvPr/>
        </p:nvSpPr>
        <p:spPr bwMode="auto">
          <a:xfrm>
            <a:off x="5835650" y="3657601"/>
            <a:ext cx="39786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>
              <a:defRPr/>
            </a:pPr>
            <a:r>
              <a:rPr lang="en-US" sz="2400" kern="0">
                <a:solidFill>
                  <a:sysClr val="windowText" lastClr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78" name="Rectangle 287"/>
          <p:cNvSpPr>
            <a:spLocks noChangeArrowheads="1"/>
          </p:cNvSpPr>
          <p:nvPr/>
        </p:nvSpPr>
        <p:spPr bwMode="auto">
          <a:xfrm>
            <a:off x="6400800" y="3689350"/>
            <a:ext cx="3124200" cy="4572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Rectangle 283"/>
          <p:cNvSpPr>
            <a:spLocks noChangeArrowheads="1"/>
          </p:cNvSpPr>
          <p:nvPr/>
        </p:nvSpPr>
        <p:spPr bwMode="auto">
          <a:xfrm>
            <a:off x="6477000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>
              <a:defRPr/>
            </a:pPr>
            <a:r>
              <a:rPr lang="en-US" sz="1500" kern="0">
                <a:solidFill>
                  <a:sysClr val="windowText" lastClr="000000"/>
                </a:solidFill>
                <a:latin typeface="Calibri" panose="020F0502020204030204" pitchFamily="34" charset="0"/>
              </a:rPr>
              <a:t>Page 0</a:t>
            </a:r>
          </a:p>
        </p:txBody>
      </p:sp>
      <p:sp>
        <p:nvSpPr>
          <p:cNvPr id="80" name="Rectangle 284"/>
          <p:cNvSpPr>
            <a:spLocks noChangeArrowheads="1"/>
          </p:cNvSpPr>
          <p:nvPr/>
        </p:nvSpPr>
        <p:spPr bwMode="auto">
          <a:xfrm>
            <a:off x="7315200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>
              <a:defRPr/>
            </a:pPr>
            <a:r>
              <a:rPr lang="en-US" sz="1500" kern="0">
                <a:solidFill>
                  <a:sysClr val="windowText" lastClr="000000"/>
                </a:solidFill>
                <a:latin typeface="Calibri" panose="020F0502020204030204" pitchFamily="34" charset="0"/>
              </a:rPr>
              <a:t>Page 1</a:t>
            </a:r>
          </a:p>
        </p:txBody>
      </p:sp>
      <p:sp>
        <p:nvSpPr>
          <p:cNvPr id="81" name="Rectangle 285"/>
          <p:cNvSpPr>
            <a:spLocks noChangeArrowheads="1"/>
          </p:cNvSpPr>
          <p:nvPr/>
        </p:nvSpPr>
        <p:spPr bwMode="auto">
          <a:xfrm>
            <a:off x="8610600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Page P-1</a:t>
            </a:r>
          </a:p>
        </p:txBody>
      </p:sp>
      <p:sp>
        <p:nvSpPr>
          <p:cNvPr id="82" name="Text Box 286"/>
          <p:cNvSpPr txBox="1">
            <a:spLocks noChangeArrowheads="1"/>
          </p:cNvSpPr>
          <p:nvPr/>
        </p:nvSpPr>
        <p:spPr bwMode="auto">
          <a:xfrm>
            <a:off x="8153400" y="3613151"/>
            <a:ext cx="39786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83" name="Text Box 288"/>
          <p:cNvSpPr txBox="1">
            <a:spLocks noChangeArrowheads="1"/>
          </p:cNvSpPr>
          <p:nvPr/>
        </p:nvSpPr>
        <p:spPr bwMode="auto">
          <a:xfrm>
            <a:off x="6324600" y="3321050"/>
            <a:ext cx="11047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Block  B-1</a:t>
            </a:r>
          </a:p>
        </p:txBody>
      </p:sp>
      <p:sp>
        <p:nvSpPr>
          <p:cNvPr id="74" name="Text Box 291"/>
          <p:cNvSpPr txBox="1">
            <a:spLocks noChangeArrowheads="1"/>
          </p:cNvSpPr>
          <p:nvPr/>
        </p:nvSpPr>
        <p:spPr bwMode="auto">
          <a:xfrm>
            <a:off x="2436813" y="3016250"/>
            <a:ext cx="150874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Flash memory</a:t>
            </a:r>
          </a:p>
        </p:txBody>
      </p:sp>
      <p:sp>
        <p:nvSpPr>
          <p:cNvPr id="75" name="Rectangle 292"/>
          <p:cNvSpPr>
            <a:spLocks noChangeArrowheads="1"/>
          </p:cNvSpPr>
          <p:nvPr/>
        </p:nvSpPr>
        <p:spPr bwMode="auto">
          <a:xfrm>
            <a:off x="2362200" y="2317750"/>
            <a:ext cx="7467600" cy="217805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Text Box 293"/>
          <p:cNvSpPr txBox="1">
            <a:spLocks noChangeArrowheads="1"/>
          </p:cNvSpPr>
          <p:nvPr/>
        </p:nvSpPr>
        <p:spPr bwMode="auto">
          <a:xfrm>
            <a:off x="2270125" y="1981200"/>
            <a:ext cx="216918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Solid State Disk (SSD)</a:t>
            </a:r>
          </a:p>
        </p:txBody>
      </p:sp>
      <p:sp>
        <p:nvSpPr>
          <p:cNvPr id="77" name="Text Box 297"/>
          <p:cNvSpPr txBox="1">
            <a:spLocks noChangeArrowheads="1"/>
          </p:cNvSpPr>
          <p:nvPr/>
        </p:nvSpPr>
        <p:spPr bwMode="auto">
          <a:xfrm>
            <a:off x="6248400" y="1655763"/>
            <a:ext cx="21336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>
              <a:defRPr/>
            </a:pPr>
            <a:r>
              <a:rPr lang="en-US" sz="1400" i="1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Requests to read and </a:t>
            </a:r>
          </a:p>
          <a:p>
            <a:pPr defTabSz="914400">
              <a:defRPr/>
            </a:pPr>
            <a:r>
              <a:rPr lang="en-US" sz="1400" i="1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write logical disk blocks</a:t>
            </a:r>
          </a:p>
        </p:txBody>
      </p:sp>
    </p:spTree>
    <p:extLst>
      <p:ext uri="{BB962C8B-B14F-4D97-AF65-F5344CB8AC3E}">
        <p14:creationId xmlns:p14="http://schemas.microsoft.com/office/powerpoint/2010/main" val="3352354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 Performance Characteristics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3200401"/>
            <a:ext cx="7896225" cy="25908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Sequential access faster than random access</a:t>
            </a:r>
          </a:p>
          <a:p>
            <a:pPr lvl="1"/>
            <a:r>
              <a:rPr lang="en-US" dirty="0"/>
              <a:t>Common theme in the memory hierarchy</a:t>
            </a:r>
          </a:p>
          <a:p>
            <a:r>
              <a:rPr lang="en-US" dirty="0"/>
              <a:t>Random writes are somewhat slower</a:t>
            </a:r>
          </a:p>
          <a:p>
            <a:pPr lvl="1"/>
            <a:r>
              <a:rPr lang="en-US" dirty="0"/>
              <a:t>Erasing a block takes a long time (~1 </a:t>
            </a:r>
            <a:r>
              <a:rPr lang="en-US" dirty="0" err="1"/>
              <a:t>ms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Modifying a block page requires all other pages to be copied to new block.</a:t>
            </a:r>
          </a:p>
          <a:p>
            <a:pPr lvl="1"/>
            <a:r>
              <a:rPr lang="en-US" dirty="0"/>
              <a:t>In earlier SSDs, the read/write gap was much larger.  Fixed by flash translation layer.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8476" y="1676401"/>
            <a:ext cx="8747125" cy="1015663"/>
          </a:xfrm>
          <a:prstGeom prst="rect">
            <a:avLst/>
          </a:prstGeom>
          <a:solidFill>
            <a:srgbClr val="E2E2E2"/>
          </a:solidFill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Sequential read </a:t>
            </a:r>
            <a:r>
              <a:rPr lang="en-US" sz="2000" dirty="0" err="1">
                <a:latin typeface="Calibri" pitchFamily="34" charset="0"/>
              </a:rPr>
              <a:t>tput</a:t>
            </a:r>
            <a:r>
              <a:rPr lang="en-US" sz="2000" dirty="0">
                <a:latin typeface="Calibri" pitchFamily="34" charset="0"/>
              </a:rPr>
              <a:t>	550 MB/s	Sequential write </a:t>
            </a:r>
            <a:r>
              <a:rPr lang="en-US" sz="2000" dirty="0" err="1">
                <a:latin typeface="Calibri" pitchFamily="34" charset="0"/>
              </a:rPr>
              <a:t>tput</a:t>
            </a:r>
            <a:r>
              <a:rPr lang="en-US" sz="2000" dirty="0">
                <a:latin typeface="Calibri" pitchFamily="34" charset="0"/>
              </a:rPr>
              <a:t>	470 MB/s</a:t>
            </a:r>
          </a:p>
          <a:p>
            <a:r>
              <a:rPr lang="en-US" sz="2000" dirty="0">
                <a:latin typeface="Calibri" pitchFamily="34" charset="0"/>
              </a:rPr>
              <a:t>Random read </a:t>
            </a:r>
            <a:r>
              <a:rPr lang="en-US" sz="2000" dirty="0" err="1">
                <a:latin typeface="Calibri" pitchFamily="34" charset="0"/>
              </a:rPr>
              <a:t>tput</a:t>
            </a:r>
            <a:r>
              <a:rPr lang="en-US" sz="2000" dirty="0">
                <a:latin typeface="Calibri" pitchFamily="34" charset="0"/>
              </a:rPr>
              <a:t>	365 MB/s	Random write </a:t>
            </a:r>
            <a:r>
              <a:rPr lang="en-US" sz="2000" dirty="0" err="1">
                <a:latin typeface="Calibri" pitchFamily="34" charset="0"/>
              </a:rPr>
              <a:t>tput</a:t>
            </a:r>
            <a:r>
              <a:rPr lang="en-US" sz="2000" dirty="0">
                <a:latin typeface="Calibri" pitchFamily="34" charset="0"/>
              </a:rPr>
              <a:t>	303 MB/s</a:t>
            </a:r>
          </a:p>
          <a:p>
            <a:r>
              <a:rPr lang="en-US" sz="2000" dirty="0" err="1">
                <a:latin typeface="Calibri" pitchFamily="34" charset="0"/>
              </a:rPr>
              <a:t>Avg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seq</a:t>
            </a:r>
            <a:r>
              <a:rPr lang="en-US" sz="2000" dirty="0">
                <a:latin typeface="Calibri" pitchFamily="34" charset="0"/>
              </a:rPr>
              <a:t> read time	50 us		</a:t>
            </a:r>
            <a:r>
              <a:rPr lang="en-US" sz="2000" dirty="0" err="1">
                <a:latin typeface="Calibri" pitchFamily="34" charset="0"/>
              </a:rPr>
              <a:t>Avg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seq</a:t>
            </a:r>
            <a:r>
              <a:rPr lang="en-US" sz="2000" dirty="0">
                <a:latin typeface="Calibri" pitchFamily="34" charset="0"/>
              </a:rPr>
              <a:t> write time	60 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1" y="6292334"/>
            <a:ext cx="433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Source: Intel SSD 730 product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6970518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SSD Tradeoffs	vs Rotating Disks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51E16D-853B-46E0-B09D-5A93F0D80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92242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778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DF93-8CA3-314B-8363-8F7E8C3E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Requirements 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9F699-7F60-4A47-9700-C9BDED32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Fast</a:t>
            </a:r>
            <a:r>
              <a:rPr lang="en-US" dirty="0"/>
              <a:t> – we don’t want to wait</a:t>
            </a:r>
          </a:p>
          <a:p>
            <a:r>
              <a:rPr lang="en-US" b="1" dirty="0"/>
              <a:t>Vast</a:t>
            </a:r>
            <a:r>
              <a:rPr lang="en-US" dirty="0"/>
              <a:t> – we should be able to store all the things</a:t>
            </a:r>
          </a:p>
          <a:p>
            <a:r>
              <a:rPr lang="en-US" b="1" dirty="0"/>
              <a:t>Persistent</a:t>
            </a:r>
            <a:r>
              <a:rPr lang="en-US" dirty="0"/>
              <a:t> – data stays around (imagine data loss after rebooting)</a:t>
            </a:r>
          </a:p>
          <a:p>
            <a:r>
              <a:rPr lang="en-US" b="1" dirty="0"/>
              <a:t>Safe</a:t>
            </a:r>
            <a:r>
              <a:rPr lang="en-US" dirty="0"/>
              <a:t> – users should be able to keep files to themselves (</a:t>
            </a:r>
            <a:r>
              <a:rPr lang="en-US" dirty="0" err="1"/>
              <a:t>protec</a:t>
            </a:r>
            <a:r>
              <a:rPr lang="en-US" dirty="0"/>
              <a:t>) or share data with other users (sharing)</a:t>
            </a:r>
          </a:p>
          <a:p>
            <a:r>
              <a:rPr lang="en-US" b="1" dirty="0"/>
              <a:t>Easy</a:t>
            </a:r>
            <a:r>
              <a:rPr lang="en-US" dirty="0"/>
              <a:t> – searching/examining/modifying data should be simple</a:t>
            </a:r>
          </a:p>
        </p:txBody>
      </p:sp>
    </p:spTree>
    <p:extLst>
      <p:ext uri="{BB962C8B-B14F-4D97-AF65-F5344CB8AC3E}">
        <p14:creationId xmlns:p14="http://schemas.microsoft.com/office/powerpoint/2010/main" val="27814048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4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6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E2AC8-AF3D-A645-BF2D-91759F3EE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File System Implementation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638A015-315C-0946-9CF2-DCD86450B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6534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4C76-31DE-7647-964C-6BC6C728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Organization on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015AF-3ED1-AF4F-A920-F054A84F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fileID</a:t>
            </a:r>
            <a:r>
              <a:rPr lang="en-US" dirty="0"/>
              <a:t> 0, Block 0			</a:t>
            </a:r>
            <a:r>
              <a:rPr lang="en-US" dirty="0">
                <a:sym typeface="Wingdings" pitchFamily="2" charset="2"/>
              </a:rPr>
              <a:t>	Platter 0, Cylinder 0, Sector 0</a:t>
            </a:r>
          </a:p>
          <a:p>
            <a:r>
              <a:rPr lang="en-US" dirty="0" err="1">
                <a:sym typeface="Wingdings" pitchFamily="2" charset="2"/>
              </a:rPr>
              <a:t>fileID</a:t>
            </a:r>
            <a:r>
              <a:rPr lang="en-US" dirty="0">
                <a:sym typeface="Wingdings" pitchFamily="2" charset="2"/>
              </a:rPr>
              <a:t> 0, Block 1				Platter 4, Cylinder 3, Sector 8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Performance Issues:</a:t>
            </a:r>
          </a:p>
          <a:p>
            <a:pPr lvl="1"/>
            <a:r>
              <a:rPr lang="en-US" dirty="0">
                <a:sym typeface="Wingdings" pitchFamily="2" charset="2"/>
              </a:rPr>
              <a:t>Support sequential and random access</a:t>
            </a:r>
          </a:p>
          <a:p>
            <a:pPr lvl="1"/>
            <a:r>
              <a:rPr lang="en-US" dirty="0">
                <a:sym typeface="Wingdings" pitchFamily="2" charset="2"/>
              </a:rPr>
              <a:t>How to structure data to maintain file location information</a:t>
            </a:r>
          </a:p>
          <a:p>
            <a:pPr lvl="1"/>
            <a:r>
              <a:rPr lang="en-US" dirty="0">
                <a:sym typeface="Wingdings" pitchFamily="2" charset="2"/>
              </a:rPr>
              <a:t>How do we physically lay out the files on the physical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3216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7DCA-5DA5-3D49-A9F8-C448FF01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On-Disk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146D5-F06E-574E-9C51-AB17B7F3D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File Descriptor</a:t>
            </a:r>
          </a:p>
          <a:p>
            <a:pPr lvl="1"/>
            <a:r>
              <a:rPr lang="en-US" dirty="0"/>
              <a:t>The structure used to describe </a:t>
            </a:r>
            <a:r>
              <a:rPr lang="en-US" i="1" dirty="0"/>
              <a:t>where</a:t>
            </a:r>
            <a:r>
              <a:rPr lang="en-US" dirty="0"/>
              <a:t> the file is on the disk</a:t>
            </a:r>
          </a:p>
          <a:p>
            <a:pPr lvl="1"/>
            <a:r>
              <a:rPr lang="en-US" dirty="0"/>
              <a:t>Also maintains a list of attributes of the file</a:t>
            </a:r>
          </a:p>
          <a:p>
            <a:pPr lvl="1"/>
            <a:r>
              <a:rPr lang="en-US" dirty="0"/>
              <a:t>Must be stored on the disk just like all other files</a:t>
            </a:r>
          </a:p>
          <a:p>
            <a:r>
              <a:rPr lang="en-US" dirty="0"/>
              <a:t>Most Systems…</a:t>
            </a:r>
          </a:p>
          <a:p>
            <a:pPr lvl="1"/>
            <a:r>
              <a:rPr lang="en-US" dirty="0"/>
              <a:t>Have a majority of small files</a:t>
            </a:r>
          </a:p>
          <a:p>
            <a:pPr lvl="1"/>
            <a:r>
              <a:rPr lang="en-US" dirty="0"/>
              <a:t>Have the majority of disk space taken up by large files</a:t>
            </a:r>
          </a:p>
          <a:p>
            <a:pPr lvl="1"/>
            <a:r>
              <a:rPr lang="en-US" dirty="0"/>
              <a:t>Have I/O operations target both small and large files</a:t>
            </a:r>
          </a:p>
          <a:p>
            <a:pPr lvl="1"/>
            <a:endParaRPr lang="en-US" dirty="0"/>
          </a:p>
          <a:p>
            <a:r>
              <a:rPr lang="en-US" dirty="0"/>
              <a:t>The per-file cost must be low, but large files must also have good perf.</a:t>
            </a:r>
          </a:p>
        </p:txBody>
      </p:sp>
    </p:spTree>
    <p:extLst>
      <p:ext uri="{BB962C8B-B14F-4D97-AF65-F5344CB8AC3E}">
        <p14:creationId xmlns:p14="http://schemas.microsoft.com/office/powerpoint/2010/main" val="25542998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952-038B-0A47-A1AF-516BEB85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Contiguous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4B849-95B5-D04D-9132-614AAC637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OS maintains an ordered list of free blocks</a:t>
            </a:r>
          </a:p>
          <a:p>
            <a:r>
              <a:rPr lang="en-US" dirty="0"/>
              <a:t>OS allocates a contiguous chunk of free blocks when it creates a file</a:t>
            </a:r>
          </a:p>
          <a:p>
            <a:r>
              <a:rPr lang="en-US" dirty="0"/>
              <a:t>Need to store only the start location and size in the file descriptor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Access Time, Number of Seeks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Changing file sizes</a:t>
            </a:r>
          </a:p>
          <a:p>
            <a:pPr lvl="1"/>
            <a:r>
              <a:rPr lang="en-US" dirty="0"/>
              <a:t>Fragmentation, Disk management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IBM OS/360, write-once disks, early personal computers</a:t>
            </a:r>
          </a:p>
        </p:txBody>
      </p:sp>
    </p:spTree>
    <p:extLst>
      <p:ext uri="{BB962C8B-B14F-4D97-AF65-F5344CB8AC3E}">
        <p14:creationId xmlns:p14="http://schemas.microsoft.com/office/powerpoint/2010/main" val="11799237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E8B4-FA4B-FD4F-B4F5-057C03FC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Linked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5B7AC-C61C-6145-A881-C678A1C4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a list of all the free sectors/blocks</a:t>
            </a:r>
          </a:p>
          <a:p>
            <a:r>
              <a:rPr lang="en-US" dirty="0"/>
              <a:t>In the file descriptor, keep a pointer to the first sector/block</a:t>
            </a:r>
          </a:p>
          <a:p>
            <a:r>
              <a:rPr lang="en-US" dirty="0"/>
              <a:t>In each sector, keep a pointer to the next sector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F90CAB-2E05-7E4A-92BF-94495CCA6287}"/>
              </a:ext>
            </a:extLst>
          </p:cNvPr>
          <p:cNvSpPr/>
          <p:nvPr/>
        </p:nvSpPr>
        <p:spPr>
          <a:xfrm>
            <a:off x="1694985" y="4059044"/>
            <a:ext cx="981307" cy="12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B9364-F853-C84E-8A7F-D56944F72EED}"/>
              </a:ext>
            </a:extLst>
          </p:cNvPr>
          <p:cNvSpPr/>
          <p:nvPr/>
        </p:nvSpPr>
        <p:spPr>
          <a:xfrm>
            <a:off x="1694985" y="5307982"/>
            <a:ext cx="981307" cy="40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299FDA-4A7C-984D-9639-1CA90A57DAAF}"/>
              </a:ext>
            </a:extLst>
          </p:cNvPr>
          <p:cNvSpPr/>
          <p:nvPr/>
        </p:nvSpPr>
        <p:spPr>
          <a:xfrm>
            <a:off x="3397405" y="4059044"/>
            <a:ext cx="981307" cy="12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9A65A3-1667-A04B-BB29-0D9CF093DA25}"/>
              </a:ext>
            </a:extLst>
          </p:cNvPr>
          <p:cNvSpPr/>
          <p:nvPr/>
        </p:nvSpPr>
        <p:spPr>
          <a:xfrm>
            <a:off x="3397405" y="5307982"/>
            <a:ext cx="981307" cy="40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5EA563-A4F3-814B-A683-FF26788A85FE}"/>
              </a:ext>
            </a:extLst>
          </p:cNvPr>
          <p:cNvSpPr/>
          <p:nvPr/>
        </p:nvSpPr>
        <p:spPr>
          <a:xfrm>
            <a:off x="5099825" y="4059044"/>
            <a:ext cx="981307" cy="12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F51115-8AB5-FE4B-AA2A-9074BFA5B787}"/>
              </a:ext>
            </a:extLst>
          </p:cNvPr>
          <p:cNvSpPr/>
          <p:nvPr/>
        </p:nvSpPr>
        <p:spPr>
          <a:xfrm>
            <a:off x="5099825" y="5307982"/>
            <a:ext cx="981307" cy="40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360DF-4FD8-2147-83FC-11692720C46D}"/>
              </a:ext>
            </a:extLst>
          </p:cNvPr>
          <p:cNvSpPr/>
          <p:nvPr/>
        </p:nvSpPr>
        <p:spPr>
          <a:xfrm>
            <a:off x="6802245" y="4059044"/>
            <a:ext cx="981307" cy="12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46CB33-5158-164F-A722-D7FCEB1BA0B9}"/>
              </a:ext>
            </a:extLst>
          </p:cNvPr>
          <p:cNvSpPr/>
          <p:nvPr/>
        </p:nvSpPr>
        <p:spPr>
          <a:xfrm>
            <a:off x="6802245" y="5307982"/>
            <a:ext cx="981307" cy="40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74BD1-B147-0146-923E-2C771DBDC67C}"/>
              </a:ext>
            </a:extLst>
          </p:cNvPr>
          <p:cNvSpPr/>
          <p:nvPr/>
        </p:nvSpPr>
        <p:spPr>
          <a:xfrm>
            <a:off x="8504665" y="4059044"/>
            <a:ext cx="981307" cy="12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B5E2B0-2419-EF45-A640-8D3F02E9BF07}"/>
              </a:ext>
            </a:extLst>
          </p:cNvPr>
          <p:cNvSpPr/>
          <p:nvPr/>
        </p:nvSpPr>
        <p:spPr>
          <a:xfrm>
            <a:off x="8504665" y="5307982"/>
            <a:ext cx="981307" cy="40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44A711-964B-6F4B-9BC5-E8E795839F0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7783552" y="4683513"/>
            <a:ext cx="721113" cy="82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95C82D-7034-BE43-B07E-741C0C5E4C0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081132" y="4683513"/>
            <a:ext cx="721113" cy="82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23D6CA-0A31-514E-BAC5-3638B396E439}"/>
              </a:ext>
            </a:extLst>
          </p:cNvPr>
          <p:cNvCxnSpPr/>
          <p:nvPr/>
        </p:nvCxnSpPr>
        <p:spPr>
          <a:xfrm flipV="1">
            <a:off x="4378712" y="4683513"/>
            <a:ext cx="721113" cy="82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F59652-F0F9-8E4D-9E05-B33CC63EBA0D}"/>
              </a:ext>
            </a:extLst>
          </p:cNvPr>
          <p:cNvCxnSpPr>
            <a:cxnSpLocks/>
          </p:cNvCxnSpPr>
          <p:nvPr/>
        </p:nvCxnSpPr>
        <p:spPr>
          <a:xfrm flipV="1">
            <a:off x="2676292" y="4683513"/>
            <a:ext cx="721113" cy="82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B16ECEF-CA2E-594C-A4B8-67B120FA41AF}"/>
              </a:ext>
            </a:extLst>
          </p:cNvPr>
          <p:cNvSpPr txBox="1"/>
          <p:nvPr/>
        </p:nvSpPr>
        <p:spPr>
          <a:xfrm>
            <a:off x="1789769" y="5896401"/>
            <a:ext cx="791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P:  4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C: 20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S:  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21FCED-4935-EA48-87BC-7D70F6089649}"/>
              </a:ext>
            </a:extLst>
          </p:cNvPr>
          <p:cNvSpPr txBox="1"/>
          <p:nvPr/>
        </p:nvSpPr>
        <p:spPr>
          <a:xfrm>
            <a:off x="3492189" y="5896400"/>
            <a:ext cx="791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P:  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C:  7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S: 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68B9CF-C038-3D48-91DB-AE5BCFF98053}"/>
              </a:ext>
            </a:extLst>
          </p:cNvPr>
          <p:cNvSpPr txBox="1"/>
          <p:nvPr/>
        </p:nvSpPr>
        <p:spPr>
          <a:xfrm>
            <a:off x="5194609" y="5891157"/>
            <a:ext cx="791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P:  8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C: 12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S: 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2B4A24-BC16-074F-A958-85BAF18A917A}"/>
              </a:ext>
            </a:extLst>
          </p:cNvPr>
          <p:cNvSpPr txBox="1"/>
          <p:nvPr/>
        </p:nvSpPr>
        <p:spPr>
          <a:xfrm>
            <a:off x="6897029" y="5891156"/>
            <a:ext cx="791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P: 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C:  3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S:  9</a:t>
            </a:r>
          </a:p>
        </p:txBody>
      </p:sp>
    </p:spTree>
    <p:extLst>
      <p:ext uri="{BB962C8B-B14F-4D97-AF65-F5344CB8AC3E}">
        <p14:creationId xmlns:p14="http://schemas.microsoft.com/office/powerpoint/2010/main" val="9356395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B110-3759-1448-B807-B94799B6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Linked Files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728F4-A279-2E43-81DC-673D65871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Fragmentation</a:t>
            </a:r>
          </a:p>
          <a:p>
            <a:pPr lvl="1"/>
            <a:r>
              <a:rPr lang="en-US" dirty="0"/>
              <a:t>File size changes</a:t>
            </a:r>
          </a:p>
          <a:p>
            <a:pPr lvl="1"/>
            <a:r>
              <a:rPr lang="en-US" dirty="0"/>
              <a:t>Efficient support of _______ access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Does not support _______ access</a:t>
            </a:r>
          </a:p>
          <a:p>
            <a:pPr lvl="1"/>
            <a:r>
              <a:rPr lang="en-US" dirty="0"/>
              <a:t>Number of seeks?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FAT, MS-DOS</a:t>
            </a:r>
          </a:p>
        </p:txBody>
      </p:sp>
    </p:spTree>
    <p:extLst>
      <p:ext uri="{BB962C8B-B14F-4D97-AF65-F5344CB8AC3E}">
        <p14:creationId xmlns:p14="http://schemas.microsoft.com/office/powerpoint/2010/main" val="41874595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44AF-9E4E-1741-BEB2-300D815D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Indexed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3881-E836-9645-B540-39AF11D05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99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OS keeps an array of block pointers for each file</a:t>
            </a:r>
          </a:p>
          <a:p>
            <a:r>
              <a:rPr lang="en-US" dirty="0"/>
              <a:t>User (or OS) must declare maximum length of the file when created</a:t>
            </a:r>
          </a:p>
          <a:p>
            <a:r>
              <a:rPr lang="en-US" dirty="0"/>
              <a:t>OS allocates array to hold pointers to all blocks</a:t>
            </a:r>
          </a:p>
          <a:p>
            <a:pPr lvl="1"/>
            <a:r>
              <a:rPr lang="en-US" dirty="0"/>
              <a:t>but only allocates blocks on demand</a:t>
            </a:r>
          </a:p>
          <a:p>
            <a:r>
              <a:rPr lang="en-US" dirty="0"/>
              <a:t>OS fills in the pointers as it allocates blocks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Minimal wasted space for files</a:t>
            </a:r>
          </a:p>
          <a:p>
            <a:pPr lvl="1"/>
            <a:r>
              <a:rPr lang="en-US" dirty="0"/>
              <a:t>Sequential/Random access easy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Wasted space in FDs</a:t>
            </a:r>
          </a:p>
          <a:p>
            <a:pPr lvl="1"/>
            <a:r>
              <a:rPr lang="en-US" dirty="0"/>
              <a:t>Maximum file size</a:t>
            </a:r>
          </a:p>
          <a:p>
            <a:pPr lvl="1"/>
            <a:r>
              <a:rPr lang="en-US" dirty="0"/>
              <a:t>Lots of seeks due to non-contiguous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1596DF-DCF6-1E48-853F-5C2D37C1BABC}"/>
              </a:ext>
            </a:extLst>
          </p:cNvPr>
          <p:cNvSpPr/>
          <p:nvPr/>
        </p:nvSpPr>
        <p:spPr>
          <a:xfrm>
            <a:off x="8798312" y="3557239"/>
            <a:ext cx="1382751" cy="115972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FD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01A2F1-A37F-C94D-B4DC-DC12FB573722}"/>
              </a:ext>
            </a:extLst>
          </p:cNvPr>
          <p:cNvSpPr/>
          <p:nvPr/>
        </p:nvSpPr>
        <p:spPr>
          <a:xfrm>
            <a:off x="8798312" y="4716966"/>
            <a:ext cx="1382751" cy="2676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err="1"/>
              <a:t>bp</a:t>
            </a:r>
            <a:r>
              <a:rPr lang="en-US" dirty="0"/>
              <a:t>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136360-D83E-1C47-839A-B530F84B4AE2}"/>
              </a:ext>
            </a:extLst>
          </p:cNvPr>
          <p:cNvSpPr/>
          <p:nvPr/>
        </p:nvSpPr>
        <p:spPr>
          <a:xfrm>
            <a:off x="8798312" y="4985717"/>
            <a:ext cx="1382751" cy="2676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err="1"/>
              <a:t>bp</a:t>
            </a:r>
            <a:r>
              <a:rPr lang="en-US" dirty="0"/>
              <a:t>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9B0BBA-C8AD-D341-94E1-87D631D58945}"/>
              </a:ext>
            </a:extLst>
          </p:cNvPr>
          <p:cNvSpPr/>
          <p:nvPr/>
        </p:nvSpPr>
        <p:spPr>
          <a:xfrm>
            <a:off x="8798312" y="5253346"/>
            <a:ext cx="1382751" cy="2676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6662E-C6EE-5642-A446-B22301512347}"/>
              </a:ext>
            </a:extLst>
          </p:cNvPr>
          <p:cNvSpPr/>
          <p:nvPr/>
        </p:nvSpPr>
        <p:spPr>
          <a:xfrm>
            <a:off x="8798312" y="5522097"/>
            <a:ext cx="1382751" cy="2676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2A8FFA-67F1-654E-A572-F89268B6D98F}"/>
              </a:ext>
            </a:extLst>
          </p:cNvPr>
          <p:cNvSpPr/>
          <p:nvPr/>
        </p:nvSpPr>
        <p:spPr>
          <a:xfrm>
            <a:off x="8798312" y="5790848"/>
            <a:ext cx="1382751" cy="2676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BD51C-E0BC-4841-9E8A-818ACCA995E6}"/>
              </a:ext>
            </a:extLst>
          </p:cNvPr>
          <p:cNvSpPr/>
          <p:nvPr/>
        </p:nvSpPr>
        <p:spPr>
          <a:xfrm>
            <a:off x="8798312" y="6058476"/>
            <a:ext cx="1382751" cy="2676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F35075-C4D5-E040-83BB-16A0A76CD622}"/>
              </a:ext>
            </a:extLst>
          </p:cNvPr>
          <p:cNvSpPr/>
          <p:nvPr/>
        </p:nvSpPr>
        <p:spPr>
          <a:xfrm>
            <a:off x="8798312" y="6326105"/>
            <a:ext cx="1382751" cy="2676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err="1"/>
              <a:t>bp</a:t>
            </a:r>
            <a:r>
              <a:rPr lang="en-US" dirty="0"/>
              <a:t> MAX</a:t>
            </a:r>
          </a:p>
        </p:txBody>
      </p:sp>
    </p:spTree>
    <p:extLst>
      <p:ext uri="{BB962C8B-B14F-4D97-AF65-F5344CB8AC3E}">
        <p14:creationId xmlns:p14="http://schemas.microsoft.com/office/powerpoint/2010/main" val="26367289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F405-DEE3-344A-BBC0-87A25727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Multi-Level Indexed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DF2A-C0F1-C34D-ACFA-DC7D7833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4248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Each FD contains </a:t>
            </a:r>
            <a:r>
              <a:rPr lang="en-US" i="1" dirty="0"/>
              <a:t>k</a:t>
            </a:r>
            <a:r>
              <a:rPr lang="en-US" dirty="0"/>
              <a:t> block pointers</a:t>
            </a:r>
          </a:p>
          <a:p>
            <a:r>
              <a:rPr lang="en-US" dirty="0"/>
              <a:t>First </a:t>
            </a:r>
            <a:r>
              <a:rPr lang="en-US" i="1" dirty="0"/>
              <a:t>k-2 </a:t>
            </a:r>
            <a:r>
              <a:rPr lang="en-US" dirty="0"/>
              <a:t>block pointers point to data</a:t>
            </a:r>
          </a:p>
          <a:p>
            <a:r>
              <a:rPr lang="en-US" i="1" dirty="0"/>
              <a:t>k-1</a:t>
            </a:r>
            <a:r>
              <a:rPr lang="en-US" baseline="30000" dirty="0"/>
              <a:t>th</a:t>
            </a:r>
            <a:r>
              <a:rPr lang="en-US" i="1" dirty="0"/>
              <a:t> </a:t>
            </a:r>
            <a:r>
              <a:rPr lang="en-US" dirty="0"/>
              <a:t>pointer points to a block of 2</a:t>
            </a:r>
            <a:r>
              <a:rPr lang="en-US" baseline="30000" dirty="0"/>
              <a:t>d</a:t>
            </a:r>
            <a:r>
              <a:rPr lang="en-US" dirty="0"/>
              <a:t> pointers to 2</a:t>
            </a:r>
            <a:r>
              <a:rPr lang="en-US" baseline="30000" dirty="0"/>
              <a:t>d</a:t>
            </a:r>
            <a:r>
              <a:rPr lang="en-US" dirty="0"/>
              <a:t> more data blocks</a:t>
            </a:r>
          </a:p>
          <a:p>
            <a:r>
              <a:rPr lang="en-US" i="1" dirty="0"/>
              <a:t>k</a:t>
            </a:r>
            <a:r>
              <a:rPr lang="en-US" baseline="30000" dirty="0"/>
              <a:t>th</a:t>
            </a:r>
            <a:r>
              <a:rPr lang="en-US" dirty="0"/>
              <a:t> pointer points to a block of pointers to indirect blocks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Incremental file growth</a:t>
            </a:r>
          </a:p>
          <a:p>
            <a:pPr lvl="1"/>
            <a:r>
              <a:rPr lang="en-US" dirty="0"/>
              <a:t>Small files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Indirect access is inefficient for Random Access</a:t>
            </a:r>
          </a:p>
          <a:p>
            <a:pPr lvl="1"/>
            <a:r>
              <a:rPr lang="en-US" dirty="0"/>
              <a:t>Lots of seeks because non-contiguous data</a:t>
            </a:r>
          </a:p>
          <a:p>
            <a:r>
              <a:rPr lang="en-US" dirty="0"/>
              <a:t>Example: BSD UNIX 4.3</a:t>
            </a:r>
          </a:p>
        </p:txBody>
      </p:sp>
      <p:pic>
        <p:nvPicPr>
          <p:cNvPr id="2049" name="Picture 1" descr="page7image2354794256">
            <a:extLst>
              <a:ext uri="{FF2B5EF4-FFF2-40B4-BE49-F238E27FC236}">
                <a16:creationId xmlns:a16="http://schemas.microsoft.com/office/drawing/2014/main" id="{D5ED5A1C-CA20-E447-92C3-E222DB52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545" y="1469037"/>
            <a:ext cx="4901784" cy="526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3500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C050-1CB6-7241-803F-05662B33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Space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435C-138D-7241-B0B1-C4ABC4B01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way to keep track of which disk blocks are free</a:t>
            </a:r>
          </a:p>
          <a:p>
            <a:pPr lvl="1"/>
            <a:r>
              <a:rPr lang="en-US" dirty="0"/>
              <a:t>*cough* malloc lab? *cough*</a:t>
            </a:r>
          </a:p>
          <a:p>
            <a:r>
              <a:rPr lang="en-US" dirty="0"/>
              <a:t>Need to be able to find free space quickly and release space quickly</a:t>
            </a:r>
          </a:p>
          <a:p>
            <a:endParaRPr lang="en-US" dirty="0"/>
          </a:p>
          <a:p>
            <a:r>
              <a:rPr lang="en-US" dirty="0"/>
              <a:t>Solution? Use a bitmap?</a:t>
            </a:r>
          </a:p>
          <a:p>
            <a:pPr lvl="1"/>
            <a:r>
              <a:rPr lang="en-US" dirty="0"/>
              <a:t>The bitmap has one bit for each block on the disk.</a:t>
            </a:r>
          </a:p>
          <a:p>
            <a:pPr lvl="1"/>
            <a:r>
              <a:rPr lang="en-US" dirty="0"/>
              <a:t>If the bit is 1, the block is free, else the bit is 0 and block is allocated</a:t>
            </a:r>
          </a:p>
          <a:p>
            <a:pPr lvl="1"/>
            <a:r>
              <a:rPr lang="en-US" dirty="0"/>
              <a:t>Can quickly </a:t>
            </a:r>
            <a:r>
              <a:rPr lang="en-US" dirty="0" err="1"/>
              <a:t>determin</a:t>
            </a:r>
            <a:r>
              <a:rPr lang="en-US" dirty="0"/>
              <a:t> if any page in the next 32 is free (32-bit) but comparing to “word” 0</a:t>
            </a:r>
          </a:p>
          <a:p>
            <a:pPr lvl="1"/>
            <a:r>
              <a:rPr lang="en-US" dirty="0"/>
              <a:t>Marking a block as freed is as simple as toggling a bit</a:t>
            </a:r>
          </a:p>
        </p:txBody>
      </p:sp>
    </p:spTree>
    <p:extLst>
      <p:ext uri="{BB962C8B-B14F-4D97-AF65-F5344CB8AC3E}">
        <p14:creationId xmlns:p14="http://schemas.microsoft.com/office/powerpoint/2010/main" val="10662205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2C7AA-5CEC-7B46-9BB5-B261843C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Space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290E-33D2-0A45-92A7-7135BBFF1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bitmap might be too big to keep in memory for a large disk</a:t>
            </a:r>
          </a:p>
          <a:p>
            <a:pPr lvl="1"/>
            <a:r>
              <a:rPr lang="en-US" dirty="0"/>
              <a:t>2TB disk with 512byte sectors requires a bitmap with 4G (4 billion) entries</a:t>
            </a:r>
          </a:p>
          <a:p>
            <a:pPr lvl="1"/>
            <a:r>
              <a:rPr lang="en-US" dirty="0"/>
              <a:t>4Gb == 500MB</a:t>
            </a:r>
          </a:p>
          <a:p>
            <a:r>
              <a:rPr lang="en-US" dirty="0"/>
              <a:t>If most of the disk is in use, it will be expensive to find free blocks with a bitmap</a:t>
            </a:r>
          </a:p>
          <a:p>
            <a:r>
              <a:rPr lang="en-US" dirty="0"/>
              <a:t>An alternative implementation is to link together free blocks *cough*</a:t>
            </a:r>
          </a:p>
          <a:p>
            <a:pPr lvl="1"/>
            <a:r>
              <a:rPr lang="en-US" dirty="0"/>
              <a:t>The head of the list is cached in kernel memory</a:t>
            </a:r>
          </a:p>
          <a:p>
            <a:pPr lvl="1"/>
            <a:r>
              <a:rPr lang="en-US" dirty="0"/>
              <a:t>Each block contains a pointer to the next free block</a:t>
            </a:r>
          </a:p>
          <a:p>
            <a:pPr lvl="1"/>
            <a:r>
              <a:rPr lang="en-US" dirty="0"/>
              <a:t>Costs for allocating? Freeing? Allocate consecutive blocks?</a:t>
            </a:r>
          </a:p>
        </p:txBody>
      </p:sp>
    </p:spTree>
    <p:extLst>
      <p:ext uri="{BB962C8B-B14F-4D97-AF65-F5344CB8AC3E}">
        <p14:creationId xmlns:p14="http://schemas.microsoft.com/office/powerpoint/2010/main" val="76320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0F59-C02F-E241-A156-52A97054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OS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C8CF3-A9B6-7C4C-9E91-63FFB11A8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accent4"/>
                </a:solidFill>
              </a:rPr>
              <a:t>Fast         Vast         </a:t>
            </a:r>
            <a:r>
              <a:rPr lang="en-US" sz="4000" b="1" dirty="0">
                <a:solidFill>
                  <a:schemeClr val="accent2"/>
                </a:solidFill>
              </a:rPr>
              <a:t>Persistent         </a:t>
            </a:r>
            <a:r>
              <a:rPr lang="en-US" sz="4000" b="1" dirty="0">
                <a:solidFill>
                  <a:schemeClr val="accent6"/>
                </a:solidFill>
              </a:rPr>
              <a:t>Safe         Easy</a:t>
            </a:r>
          </a:p>
          <a:p>
            <a:pPr marL="0" indent="0" algn="ctr">
              <a:buNone/>
            </a:pPr>
            <a:endParaRPr lang="en-US" sz="4000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endParaRPr lang="en-US" sz="4000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endParaRPr lang="en-US" sz="4000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endParaRPr lang="en-US" sz="4000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chemeClr val="accent4"/>
                </a:solidFill>
              </a:rPr>
              <a:t>Hardware    </a:t>
            </a:r>
            <a:r>
              <a:rPr lang="en-US" sz="4000" b="1" dirty="0">
                <a:solidFill>
                  <a:schemeClr val="accent2"/>
                </a:solidFill>
              </a:rPr>
              <a:t>                                 </a:t>
            </a:r>
            <a:r>
              <a:rPr lang="en-US" sz="4000" b="1" dirty="0">
                <a:solidFill>
                  <a:schemeClr val="accent6"/>
                </a:solidFill>
              </a:rPr>
              <a:t>Operating Systems</a:t>
            </a:r>
          </a:p>
          <a:p>
            <a:pPr marL="0" indent="0" algn="ctr">
              <a:buNone/>
            </a:pPr>
            <a:endParaRPr lang="en-US" sz="4000" b="1" dirty="0">
              <a:solidFill>
                <a:schemeClr val="accent6"/>
              </a:solidFill>
            </a:endParaRPr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6B4B32BF-637D-DE4D-8162-688CF95A68D4}"/>
              </a:ext>
            </a:extLst>
          </p:cNvPr>
          <p:cNvSpPr/>
          <p:nvPr/>
        </p:nvSpPr>
        <p:spPr>
          <a:xfrm>
            <a:off x="1220478" y="3425962"/>
            <a:ext cx="9779620" cy="1103970"/>
          </a:xfrm>
          <a:prstGeom prst="leftRightArrow">
            <a:avLst/>
          </a:prstGeom>
          <a:gradFill>
            <a:gsLst>
              <a:gs pos="0">
                <a:schemeClr val="accent4"/>
              </a:gs>
              <a:gs pos="50000">
                <a:schemeClr val="accent2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877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1B9E-0194-584C-91B1-F60D924E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4FD20-13D2-5145-B52C-0C04B4B68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the concerns and implementations are similar to VM</a:t>
            </a:r>
          </a:p>
          <a:p>
            <a:pPr lvl="1"/>
            <a:r>
              <a:rPr lang="en-US" dirty="0"/>
              <a:t>Contiguous allocation is simple, but suffers from:</a:t>
            </a:r>
          </a:p>
          <a:p>
            <a:pPr lvl="2"/>
            <a:r>
              <a:rPr lang="en-US" dirty="0"/>
              <a:t>External fragmentation</a:t>
            </a:r>
          </a:p>
          <a:p>
            <a:pPr lvl="2"/>
            <a:r>
              <a:rPr lang="en-US" dirty="0"/>
              <a:t>Need for compaction</a:t>
            </a:r>
          </a:p>
          <a:p>
            <a:pPr lvl="2"/>
            <a:r>
              <a:rPr lang="en-US" dirty="0"/>
              <a:t>Need to move files as they grow</a:t>
            </a:r>
          </a:p>
          <a:p>
            <a:pPr lvl="1"/>
            <a:r>
              <a:rPr lang="en-US" dirty="0"/>
              <a:t>Indexed allocation is analogous to page tables</a:t>
            </a:r>
          </a:p>
          <a:p>
            <a:pPr lvl="2"/>
            <a:r>
              <a:rPr lang="en-US" dirty="0"/>
              <a:t>Table maps from logical file blocks to physical disk blocks</a:t>
            </a:r>
          </a:p>
          <a:p>
            <a:pPr lvl="1"/>
            <a:r>
              <a:rPr lang="en-US" dirty="0"/>
              <a:t>Free space can be managed using a bitmap or a linked list</a:t>
            </a:r>
          </a:p>
        </p:txBody>
      </p:sp>
    </p:spTree>
    <p:extLst>
      <p:ext uri="{BB962C8B-B14F-4D97-AF65-F5344CB8AC3E}">
        <p14:creationId xmlns:p14="http://schemas.microsoft.com/office/powerpoint/2010/main" val="25486929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C4697-F019-CE4F-ADA8-BD26B1BC8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100">
                <a:solidFill>
                  <a:srgbClr val="FFFFFF"/>
                </a:solidFill>
              </a:rPr>
              <a:t>Disk Head Scheduling (Antiquated)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FABE184-A39A-AA44-91F5-80B0AB11B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37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685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A4D8-7783-3F43-9DA2-D9404218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Head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0D0B-4905-0E4D-A8CC-32B9F368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Permute the order of disk requests from the order they arrive to minimize number of length of seeks to perform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First-Come, First-Serve (FCFS)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Seek Time First (SSTF)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SCAN algorithm (0..N, N..0, 0..N, …)</a:t>
            </a:r>
          </a:p>
          <a:p>
            <a:pPr lvl="2"/>
            <a:r>
              <a:rPr lang="en-US" dirty="0"/>
              <a:t>If there is no request between current position and “extreme”, do not seek there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C-SCAN circular scan algorithm (0..N, 0..N, 0..N, …)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704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B5C5-8DCD-A64C-BD78-083C43CD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Head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2AB21-38A3-B044-9AD5-D4606C90D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FCFS</a:t>
            </a:r>
          </a:p>
          <a:p>
            <a:pPr lvl="1"/>
            <a:r>
              <a:rPr lang="en-US" dirty="0"/>
              <a:t>No overhead, works well for light loads; also for SSDs</a:t>
            </a:r>
          </a:p>
          <a:p>
            <a:r>
              <a:rPr lang="en-US" dirty="0"/>
              <a:t>SSTF</a:t>
            </a:r>
          </a:p>
          <a:p>
            <a:pPr lvl="1"/>
            <a:r>
              <a:rPr lang="en-US" dirty="0"/>
              <a:t>Always go to next closest request, maintain doubly linked sorted list</a:t>
            </a:r>
          </a:p>
          <a:p>
            <a:r>
              <a:rPr lang="en-US" dirty="0"/>
              <a:t>SCAN</a:t>
            </a:r>
          </a:p>
          <a:p>
            <a:pPr lvl="1"/>
            <a:r>
              <a:rPr lang="en-US" dirty="0"/>
              <a:t>Service requests as we pass them (akin to an elevator)</a:t>
            </a:r>
          </a:p>
          <a:p>
            <a:pPr lvl="1"/>
            <a:r>
              <a:rPr lang="en-US" dirty="0"/>
              <a:t>Requires sorted list of requests</a:t>
            </a:r>
          </a:p>
          <a:p>
            <a:r>
              <a:rPr lang="en-US" dirty="0"/>
              <a:t>C-SCAN</a:t>
            </a:r>
          </a:p>
          <a:p>
            <a:pPr lvl="1"/>
            <a:r>
              <a:rPr lang="en-US" dirty="0"/>
              <a:t>Like SCAN, but once it hits the bottom or top, it jumps to the other end and moves in the same direction</a:t>
            </a:r>
          </a:p>
        </p:txBody>
      </p:sp>
    </p:spTree>
    <p:extLst>
      <p:ext uri="{BB962C8B-B14F-4D97-AF65-F5344CB8AC3E}">
        <p14:creationId xmlns:p14="http://schemas.microsoft.com/office/powerpoint/2010/main" val="36140901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53C4-726C-AE4C-B9AB-BB9CFB55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RAID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C8AD-0B6B-124A-BD1D-4F2C35395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Multiple disk drives can provide reliability through redundancy</a:t>
            </a:r>
          </a:p>
          <a:p>
            <a:pPr lvl="1"/>
            <a:r>
              <a:rPr lang="en-US" dirty="0"/>
              <a:t>Also performance?</a:t>
            </a:r>
          </a:p>
          <a:p>
            <a:r>
              <a:rPr lang="en-US" dirty="0"/>
              <a:t>Disk striping uses a group of disks as one storage unit</a:t>
            </a:r>
          </a:p>
          <a:p>
            <a:r>
              <a:rPr lang="en-US" dirty="0"/>
              <a:t>Disk mirroring uses a group of disks as a smaller storage unit</a:t>
            </a:r>
          </a:p>
          <a:p>
            <a:r>
              <a:rPr lang="en-US" dirty="0"/>
              <a:t>There are 6 different levels of RAID</a:t>
            </a:r>
          </a:p>
        </p:txBody>
      </p:sp>
      <p:pic>
        <p:nvPicPr>
          <p:cNvPr id="3073" name="Picture 1" descr="page7image1313959248">
            <a:extLst>
              <a:ext uri="{FF2B5EF4-FFF2-40B4-BE49-F238E27FC236}">
                <a16:creationId xmlns:a16="http://schemas.microsoft.com/office/drawing/2014/main" id="{76095F62-1799-A142-9A56-A78B36C1A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511" y="4234440"/>
            <a:ext cx="3339739" cy="246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age7image1313958640">
            <a:extLst>
              <a:ext uri="{FF2B5EF4-FFF2-40B4-BE49-F238E27FC236}">
                <a16:creationId xmlns:a16="http://schemas.microsoft.com/office/drawing/2014/main" id="{FE9D934B-7329-564F-867E-DB6E37AE5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50" y="4234440"/>
            <a:ext cx="1588957" cy="246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page7image1313958912">
            <a:extLst>
              <a:ext uri="{FF2B5EF4-FFF2-40B4-BE49-F238E27FC236}">
                <a16:creationId xmlns:a16="http://schemas.microsoft.com/office/drawing/2014/main" id="{07000090-9BF6-6248-9173-A8ACFD2B2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926" y="4234440"/>
            <a:ext cx="1588957" cy="246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88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DF93-8CA3-314B-8363-8F7E8C3E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Requirements 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9F699-7F60-4A47-9700-C9BDED32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Fast</a:t>
            </a:r>
            <a:r>
              <a:rPr lang="en-US" dirty="0"/>
              <a:t> – Enabling random access means faster data access</a:t>
            </a:r>
          </a:p>
          <a:p>
            <a:r>
              <a:rPr lang="en-US" b="1" dirty="0"/>
              <a:t>Vast</a:t>
            </a:r>
            <a:r>
              <a:rPr lang="en-US" dirty="0"/>
              <a:t> – Disk sizes are constantly increasing (8TB HDD, 2TB SSD)</a:t>
            </a:r>
          </a:p>
          <a:p>
            <a:r>
              <a:rPr lang="en-US" b="1" dirty="0"/>
              <a:t>Persistent</a:t>
            </a:r>
          </a:p>
          <a:p>
            <a:pPr lvl="1"/>
            <a:r>
              <a:rPr lang="en-US" dirty="0"/>
              <a:t>Disks provide magnetic storage. SSDs often use NVRAM.</a:t>
            </a:r>
          </a:p>
          <a:p>
            <a:pPr lvl="1"/>
            <a:r>
              <a:rPr lang="en-US" dirty="0"/>
              <a:t>Redundancy within OS allows recovery from certain types of failures</a:t>
            </a:r>
          </a:p>
          <a:p>
            <a:r>
              <a:rPr lang="en-US" b="1" dirty="0"/>
              <a:t>Safe</a:t>
            </a:r>
            <a:r>
              <a:rPr lang="en-US" dirty="0"/>
              <a:t> – Unix provides </a:t>
            </a:r>
            <a:r>
              <a:rPr lang="en-US" b="1" dirty="0"/>
              <a:t>R</a:t>
            </a:r>
            <a:r>
              <a:rPr lang="en-US" dirty="0"/>
              <a:t>ead </a:t>
            </a:r>
            <a:r>
              <a:rPr lang="en-US" b="1" dirty="0"/>
              <a:t>W</a:t>
            </a:r>
            <a:r>
              <a:rPr lang="en-US" dirty="0"/>
              <a:t>rite </a:t>
            </a:r>
            <a:r>
              <a:rPr lang="en-US" dirty="0" err="1"/>
              <a:t>e</a:t>
            </a:r>
            <a:r>
              <a:rPr lang="en-US" b="1" dirty="0" err="1"/>
              <a:t>X</a:t>
            </a:r>
            <a:r>
              <a:rPr lang="en-US" dirty="0" err="1"/>
              <a:t>ecute</a:t>
            </a:r>
            <a:r>
              <a:rPr lang="en-US" dirty="0"/>
              <a:t> privileges on all files</a:t>
            </a:r>
          </a:p>
          <a:p>
            <a:r>
              <a:rPr lang="en-US" b="1" dirty="0"/>
              <a:t>Easy</a:t>
            </a:r>
          </a:p>
          <a:p>
            <a:pPr lvl="1"/>
            <a:r>
              <a:rPr lang="en-US" dirty="0"/>
              <a:t>Names refer to files</a:t>
            </a:r>
          </a:p>
          <a:p>
            <a:pPr lvl="1"/>
            <a:r>
              <a:rPr lang="en-US" dirty="0"/>
              <a:t>Files can be logically organized into directories</a:t>
            </a:r>
          </a:p>
          <a:p>
            <a:pPr lvl="1"/>
            <a:r>
              <a:rPr lang="en-US" dirty="0"/>
              <a:t>Transparent (non-user-aware) mapping of files and directories onto hardware</a:t>
            </a:r>
          </a:p>
          <a:p>
            <a:pPr lvl="1"/>
            <a:r>
              <a:rPr lang="en-US" dirty="0"/>
              <a:t>Search facilities in OSes (Spotlight, Cortana,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190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AB32-89F3-2A4F-B673-53772254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C2FB2-F263-E443-B413-78B3C55C3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874"/>
            <a:ext cx="10515600" cy="5343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File – Logical unit of data on a storage device</a:t>
            </a:r>
          </a:p>
          <a:p>
            <a:pPr lvl="1"/>
            <a:r>
              <a:rPr lang="en-US" dirty="0"/>
              <a:t>”A named collection of related information recorded on secondary storage”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test.c</a:t>
            </a:r>
            <a:r>
              <a:rPr lang="en-US" dirty="0"/>
              <a:t>, </a:t>
            </a:r>
            <a:r>
              <a:rPr lang="en-US" dirty="0" err="1"/>
              <a:t>a.out</a:t>
            </a:r>
            <a:r>
              <a:rPr lang="en-US" dirty="0"/>
              <a:t>, /bin/ls</a:t>
            </a:r>
          </a:p>
          <a:p>
            <a:r>
              <a:rPr lang="en-US" dirty="0"/>
              <a:t>Files can contain programs (source, binary) or data</a:t>
            </a:r>
          </a:p>
          <a:p>
            <a:r>
              <a:rPr lang="en-US" dirty="0"/>
              <a:t>Files can be structured or unstructured</a:t>
            </a:r>
          </a:p>
          <a:p>
            <a:pPr lvl="1"/>
            <a:r>
              <a:rPr lang="en-US" dirty="0"/>
              <a:t>UNIX implements files as a sequence of bytes (unstructured)</a:t>
            </a:r>
          </a:p>
          <a:p>
            <a:r>
              <a:rPr lang="en-US" dirty="0"/>
              <a:t>File Attributes – additional information to store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Permissions</a:t>
            </a:r>
          </a:p>
          <a:p>
            <a:pPr lvl="1"/>
            <a:r>
              <a:rPr lang="en-US" dirty="0"/>
              <a:t>Creation Time,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4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A3B7C-6C82-D042-91E6-32F63E1F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User Interface to the File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9932AB-F79E-4A1C-979C-93E49C8405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11555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83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3290</Words>
  <Application>Microsoft Macintosh PowerPoint</Application>
  <PresentationFormat>Widescreen</PresentationFormat>
  <Paragraphs>698</Paragraphs>
  <Slides>64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Calibri Light</vt:lpstr>
      <vt:lpstr>Consolas</vt:lpstr>
      <vt:lpstr>Rockwell</vt:lpstr>
      <vt:lpstr>Wingdings</vt:lpstr>
      <vt:lpstr>Office Theme</vt:lpstr>
      <vt:lpstr>Filesystems</vt:lpstr>
      <vt:lpstr>Files and Directories</vt:lpstr>
      <vt:lpstr>Remember the Fundamentals…</vt:lpstr>
      <vt:lpstr>File System Abstraction</vt:lpstr>
      <vt:lpstr>User Requirements on Data</vt:lpstr>
      <vt:lpstr>Hardware and OS Features</vt:lpstr>
      <vt:lpstr>User Requirements on Data</vt:lpstr>
      <vt:lpstr>Files</vt:lpstr>
      <vt:lpstr>User Interface to the File System</vt:lpstr>
      <vt:lpstr>Creating a File</vt:lpstr>
      <vt:lpstr>Deleting a File</vt:lpstr>
      <vt:lpstr>Open and Close</vt:lpstr>
      <vt:lpstr>Read</vt:lpstr>
      <vt:lpstr>Write, Seek, Memory Map</vt:lpstr>
      <vt:lpstr>File Access Methods</vt:lpstr>
      <vt:lpstr>Naming and Directories</vt:lpstr>
      <vt:lpstr>Multi-Level Directories</vt:lpstr>
      <vt:lpstr>Referential Naming</vt:lpstr>
      <vt:lpstr>Directory Operations</vt:lpstr>
      <vt:lpstr>Protection</vt:lpstr>
      <vt:lpstr>Summary of File System Functionality</vt:lpstr>
      <vt:lpstr>How Physical Disks Work</vt:lpstr>
      <vt:lpstr>What’s Inside A Disk Drive?</vt:lpstr>
      <vt:lpstr>Disk Geometry</vt:lpstr>
      <vt:lpstr>Disk Geometry (Multiple-Platter View)</vt:lpstr>
      <vt:lpstr>Disk Capacity</vt:lpstr>
      <vt:lpstr> Computing Disk Capacity</vt:lpstr>
      <vt:lpstr>Disk Operation (Single-Platter View)</vt:lpstr>
      <vt:lpstr>Disk Operation (Multi-Platter View)</vt:lpstr>
      <vt:lpstr>Disk Structure - top view of single platter</vt:lpstr>
      <vt:lpstr>Disk Access</vt:lpstr>
      <vt:lpstr>Disk Access</vt:lpstr>
      <vt:lpstr>Disk Access – Read</vt:lpstr>
      <vt:lpstr>Disk Access – Read</vt:lpstr>
      <vt:lpstr>Disk Access – Read</vt:lpstr>
      <vt:lpstr>Disk Access – Seek</vt:lpstr>
      <vt:lpstr>Disk Access – Rotational Latency</vt:lpstr>
      <vt:lpstr>Disk Access – Read</vt:lpstr>
      <vt:lpstr>Disk Access – Service Time Components</vt:lpstr>
      <vt:lpstr>Disk Access Time</vt:lpstr>
      <vt:lpstr>Disk Access Time Example</vt:lpstr>
      <vt:lpstr>Logical Disk Blocks</vt:lpstr>
      <vt:lpstr>I/O Bus</vt:lpstr>
      <vt:lpstr>Reading a Disk Sector (1)</vt:lpstr>
      <vt:lpstr>Reading a Disk Sector (2)</vt:lpstr>
      <vt:lpstr>Reading a Disk Sector (3)</vt:lpstr>
      <vt:lpstr>Solid State Disks (SSDs)</vt:lpstr>
      <vt:lpstr>SSD Performance Characteristics </vt:lpstr>
      <vt:lpstr>SSD Tradeoffs vs Rotating Disks</vt:lpstr>
      <vt:lpstr>File System Implementation</vt:lpstr>
      <vt:lpstr>File Organization on Disk</vt:lpstr>
      <vt:lpstr>On-Disk Data Structures</vt:lpstr>
      <vt:lpstr>1. Contiguous Allocation</vt:lpstr>
      <vt:lpstr>2. Linked Files</vt:lpstr>
      <vt:lpstr>2. Linked Files (continued)</vt:lpstr>
      <vt:lpstr>3. Indexed Files</vt:lpstr>
      <vt:lpstr>4. Multi-Level Indexed Files</vt:lpstr>
      <vt:lpstr>Free Space Management</vt:lpstr>
      <vt:lpstr>Free Space Management</vt:lpstr>
      <vt:lpstr>Summary</vt:lpstr>
      <vt:lpstr>Disk Head Scheduling (Antiquated) </vt:lpstr>
      <vt:lpstr>Disk Head Scheduling</vt:lpstr>
      <vt:lpstr>Disk Head Scheduling</vt:lpstr>
      <vt:lpstr>Bonus: RAID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Filesystems</dc:title>
  <dc:creator>William Killian</dc:creator>
  <cp:lastModifiedBy>William Killian</cp:lastModifiedBy>
  <cp:revision>2</cp:revision>
  <dcterms:created xsi:type="dcterms:W3CDTF">2018-11-27T17:53:28Z</dcterms:created>
  <dcterms:modified xsi:type="dcterms:W3CDTF">2018-11-27T18:06:07Z</dcterms:modified>
</cp:coreProperties>
</file>