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42" r:id="rId2"/>
    <p:sldId id="552" r:id="rId3"/>
    <p:sldId id="553" r:id="rId4"/>
    <p:sldId id="554" r:id="rId5"/>
    <p:sldId id="602" r:id="rId6"/>
    <p:sldId id="555" r:id="rId7"/>
    <p:sldId id="556" r:id="rId8"/>
    <p:sldId id="618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71" r:id="rId18"/>
    <p:sldId id="566" r:id="rId19"/>
    <p:sldId id="605" r:id="rId20"/>
    <p:sldId id="607" r:id="rId21"/>
    <p:sldId id="617" r:id="rId22"/>
    <p:sldId id="608" r:id="rId23"/>
    <p:sldId id="567" r:id="rId24"/>
    <p:sldId id="568" r:id="rId25"/>
    <p:sldId id="611" r:id="rId26"/>
  </p:sldIdLst>
  <p:sldSz cx="9144000" cy="6858000" type="screen4x3"/>
  <p:notesSz cx="7302500" cy="9586913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C0000"/>
    <a:srgbClr val="F7F5CD"/>
    <a:srgbClr val="000000"/>
    <a:srgbClr val="9D3E40"/>
    <a:srgbClr val="990000"/>
    <a:srgbClr val="D5F1CF"/>
    <a:srgbClr val="F1C7C7"/>
    <a:srgbClr val="F6F5BD"/>
    <a:srgbClr val="EBAFAF"/>
    <a:srgbClr val="D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0" autoAdjust="0"/>
    <p:restoredTop sz="94626" autoAdjust="0"/>
  </p:normalViewPr>
  <p:slideViewPr>
    <p:cSldViewPr snapToGrid="0" snapToObjects="1">
      <p:cViewPr varScale="1">
        <p:scale>
          <a:sx n="79" d="100"/>
          <a:sy n="79" d="100"/>
        </p:scale>
        <p:origin x="1760" y="19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DC8CC1-E5D2-D24B-82C8-A1E61EABEA45}"/>
              </a:ext>
            </a:extLst>
          </p:cNvPr>
          <p:cNvGrpSpPr/>
          <p:nvPr userDrawn="1"/>
        </p:nvGrpSpPr>
        <p:grpSpPr>
          <a:xfrm>
            <a:off x="0" y="-26988"/>
            <a:ext cx="9144001" cy="276999"/>
            <a:chOff x="0" y="-26988"/>
            <a:chExt cx="9144001" cy="276999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2148B85-9145-A84C-A9B0-9A8D634F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0">
                <a:latin typeface="Times New Roman" pitchFamily="18" charset="0"/>
              </a:endParaRP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0E5F36B3-2EFA-984C-9E0F-A709D3C05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1" y="-26988"/>
              <a:ext cx="5029200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solidFill>
                    <a:srgbClr val="FFD579"/>
                  </a:solidFill>
                  <a:latin typeface="Times New Roman" pitchFamily="18" charset="0"/>
                </a:rPr>
                <a:t>Killian – CSCI 380 – Millersville University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Operating Systems</a:t>
            </a:r>
            <a:br>
              <a:rPr lang="en-US" b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148057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69322" y="3507004"/>
            <a:ext cx="1003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/>
              <a:t>H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69322" y="5739385"/>
            <a:ext cx="759003" cy="33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/>
              <a:t>T</a:t>
            </a:r>
            <a:r>
              <a:rPr lang="en-US" sz="1600" i="1" baseline="-25000" dirty="0"/>
              <a:t>i</a:t>
            </a:r>
            <a:r>
              <a:rPr lang="en-US" sz="1600" dirty="0"/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69322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/>
              <a:t>L</a:t>
            </a:r>
            <a:r>
              <a:rPr lang="en-US" sz="1800" i="1" baseline="-25000" dirty="0"/>
              <a:t>i  </a:t>
            </a:r>
            <a:r>
              <a:rPr lang="en-US" sz="1800" dirty="0"/>
              <a:t>: Load </a:t>
            </a:r>
            <a:r>
              <a:rPr lang="en-US" sz="1800" dirty="0" err="1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 err="1"/>
              <a:t>U</a:t>
            </a:r>
            <a:r>
              <a:rPr lang="en-US" sz="1800" i="1" baseline="-25000" dirty="0" err="1"/>
              <a:t>i</a:t>
            </a:r>
            <a:r>
              <a:rPr lang="en-US" sz="1800" dirty="0"/>
              <a:t> : Update </a:t>
            </a:r>
            <a:r>
              <a:rPr lang="en-US" sz="1800" dirty="0" err="1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/>
              <a:t>S</a:t>
            </a:r>
            <a:r>
              <a:rPr lang="en-US" sz="1800" i="1" baseline="-25000" dirty="0"/>
              <a:t>i</a:t>
            </a:r>
            <a:r>
              <a:rPr lang="en-US" sz="1800" dirty="0"/>
              <a:t> : Store </a:t>
            </a:r>
            <a:r>
              <a:rPr lang="en-US" sz="1800" dirty="0" err="1">
                <a:latin typeface="Courier New" charset="0"/>
              </a:rPr>
              <a:t>cnt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922650" y="4295623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432466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 execution of the threads so that they 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need to guarantee </a:t>
            </a:r>
            <a:r>
              <a:rPr lang="en-US" b="1" i="1" dirty="0">
                <a:solidFill>
                  <a:srgbClr val="FF0000"/>
                </a:solidFill>
              </a:rPr>
              <a:t>mutually exclusive access </a:t>
            </a:r>
            <a:r>
              <a:rPr lang="en-US" dirty="0"/>
              <a:t>for each </a:t>
            </a:r>
            <a:r>
              <a:rPr lang="en-US"/>
              <a:t>critical section.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Semaphores (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Mutex and condition variables (</a:t>
            </a:r>
            <a:r>
              <a:rPr lang="en-US" dirty="0" err="1"/>
              <a:t>Pthreads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P(s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V(s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csapp.h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P(sem_t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V(sem_t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How can we fix this using semaphores?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Using Semaphores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variables).</a:t>
            </a:r>
          </a:p>
          <a:p>
            <a:pPr lvl="1"/>
            <a:r>
              <a:rPr lang="en-US" dirty="0"/>
              <a:t>Surround corresponding critical sections with </a:t>
            </a:r>
            <a:r>
              <a:rPr lang="en-US" i="1" dirty="0" err="1"/>
              <a:t>P(mutex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</a:t>
            </a:r>
            <a:r>
              <a:rPr lang="en-US" i="1" dirty="0" err="1"/>
              <a:t>V(mutex</a:t>
            </a:r>
            <a:r>
              <a:rPr lang="en-US" i="1" dirty="0"/>
              <a:t>)</a:t>
            </a:r>
            <a:r>
              <a:rPr lang="en-US" dirty="0"/>
              <a:t> operations.</a:t>
            </a:r>
          </a:p>
          <a:p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Binary semaphore</a:t>
            </a:r>
            <a:r>
              <a:rPr lang="en-US" dirty="0"/>
              <a:t>: semaphore whose value is always 0 or 1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Mutex: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binary semaphore used for mutual exclusion</a:t>
            </a:r>
          </a:p>
          <a:p>
            <a:pPr lvl="2"/>
            <a:r>
              <a:rPr lang="en-US" dirty="0"/>
              <a:t>P operation: </a:t>
            </a:r>
            <a:r>
              <a:rPr lang="en-US" dirty="0">
                <a:solidFill>
                  <a:srgbClr val="FF0000"/>
                </a:solidFill>
              </a:rPr>
              <a:t>“locking” </a:t>
            </a:r>
            <a:r>
              <a:rPr lang="en-US" dirty="0"/>
              <a:t>the mutex</a:t>
            </a:r>
          </a:p>
          <a:p>
            <a:pPr lvl="2"/>
            <a:r>
              <a:rPr lang="en-US" dirty="0"/>
              <a:t>V operation: </a:t>
            </a:r>
            <a:r>
              <a:rPr lang="en-US" dirty="0">
                <a:solidFill>
                  <a:srgbClr val="FF0000"/>
                </a:solidFill>
              </a:rPr>
              <a:t>“unlocking”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“releasing” </a:t>
            </a:r>
            <a:r>
              <a:rPr lang="en-US" dirty="0"/>
              <a:t>the mutex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“Holding” </a:t>
            </a:r>
            <a:r>
              <a:rPr lang="en-US" dirty="0"/>
              <a:t>a mutex: locked and not yet unlocked.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Counting semaphore</a:t>
            </a:r>
            <a:r>
              <a:rPr lang="en-US" dirty="0"/>
              <a:t>: used as a counter for set of available resources.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Sem_init(&amp;mutex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, 0, 1); 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8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 = 1 */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Warning: It’s orders of magnitude slower than </a:t>
            </a:r>
            <a:r>
              <a:rPr lang="en-US" dirty="0" err="1">
                <a:latin typeface="Courier New"/>
                <a:cs typeface="Courier New"/>
              </a:rPr>
              <a:t>badcnt.c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need a clear model of how variables are shared by threads. </a:t>
            </a:r>
          </a:p>
          <a:p>
            <a:endParaRPr lang="en-US" dirty="0"/>
          </a:p>
          <a:p>
            <a:r>
              <a:rPr lang="en-US" dirty="0"/>
              <a:t>Variables shared by multiple threads must be protected to ensure mutually exclusive access.</a:t>
            </a:r>
          </a:p>
          <a:p>
            <a:endParaRPr lang="en-US" dirty="0"/>
          </a:p>
          <a:p>
            <a:r>
              <a:rPr lang="en-US" dirty="0"/>
              <a:t>Semaphores are a fundamental mechanism for enforcing mutual exclusion.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4972050"/>
          </a:xfrm>
        </p:spPr>
        <p:txBody>
          <a:bodyPr/>
          <a:lstStyle/>
          <a:p>
            <a:r>
              <a:rPr lang="en-US" dirty="0"/>
              <a:t>Conceptual model:</a:t>
            </a:r>
          </a:p>
          <a:p>
            <a:pPr lvl="1"/>
            <a:r>
              <a:rPr lang="en-US" dirty="0"/>
              <a:t>Multiple threads run within the context of a single process</a:t>
            </a:r>
          </a:p>
          <a:p>
            <a:pPr lvl="1"/>
            <a:r>
              <a:rPr lang="en-US" dirty="0"/>
              <a:t>Each thread has its own separate thread context</a:t>
            </a:r>
          </a:p>
          <a:p>
            <a:pPr lvl="2"/>
            <a:r>
              <a:rPr lang="en-US" sz="1600" dirty="0"/>
              <a:t>Thread ID, stack, stack pointer, PC, condition codes, and GP registers</a:t>
            </a:r>
          </a:p>
          <a:p>
            <a:pPr lvl="1"/>
            <a:r>
              <a:rPr lang="en-US" dirty="0"/>
              <a:t>All threads share the remaining process context</a:t>
            </a:r>
          </a:p>
          <a:p>
            <a:pPr lvl="2"/>
            <a:r>
              <a:rPr lang="en-US" sz="1600" dirty="0"/>
              <a:t>Code, data, heap, and shared library segments of the process virtual address space</a:t>
            </a:r>
          </a:p>
          <a:p>
            <a:pPr lvl="2"/>
            <a:r>
              <a:rPr lang="en-US" sz="1600" dirty="0"/>
              <a:t>Open files and installed handlers</a:t>
            </a:r>
          </a:p>
          <a:p>
            <a:r>
              <a:rPr lang="en-US" dirty="0"/>
              <a:t>Operationally, this model 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endParaRPr lang="en-US" sz="2000" dirty="0"/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The 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 reference 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V="1">
            <a:off x="6181490" y="3239412"/>
            <a:ext cx="520700" cy="673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295401" y="1450976"/>
            <a:ext cx="0" cy="5048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V="1">
            <a:off x="6348824" y="4636088"/>
            <a:ext cx="304800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943600" y="2864732"/>
            <a:ext cx="533400" cy="1320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543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210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10002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770868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endParaRPr lang="en-US" dirty="0"/>
          </a:p>
          <a:p>
            <a:r>
              <a:rPr lang="en-US" dirty="0"/>
              <a:t>…but introduce the possibility of nasty </a:t>
            </a:r>
            <a:r>
              <a:rPr lang="en-US" i="1" dirty="0"/>
              <a:t>synchronization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16661</TotalTime>
  <Words>2415</Words>
  <Application>Microsoft Macintosh PowerPoint</Application>
  <PresentationFormat>On-screen Show (4:3)</PresentationFormat>
  <Paragraphs>677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Courier New</vt:lpstr>
      <vt:lpstr>Menlo-Regular</vt:lpstr>
      <vt:lpstr>Times New Roman</vt:lpstr>
      <vt:lpstr>Wingdings</vt:lpstr>
      <vt:lpstr>Wingdings 2</vt:lpstr>
      <vt:lpstr>template2007</vt:lpstr>
      <vt:lpstr>Synchronization: Basics  CSCI 380: Operating Systems </vt:lpstr>
      <vt:lpstr>Shared Variables in Threaded C Programs</vt:lpstr>
      <vt:lpstr>Threads Memory Model</vt:lpstr>
      <vt:lpstr>Example Program to Illustrate Sharing</vt:lpstr>
      <vt:lpstr>Mapping Variable Instances to Memory</vt:lpstr>
      <vt:lpstr>Mapping Variable Instances to Memory</vt:lpstr>
      <vt:lpstr>Shared Variable Analysis</vt:lpstr>
      <vt:lpstr>Synchronizing Threads  </vt:lpstr>
      <vt:lpstr>badcnt.c: Improper Synchronization</vt:lpstr>
      <vt:lpstr>Assembly Code for Counter Loop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Critical Sections and Unsafe Regions</vt:lpstr>
      <vt:lpstr>Critical Sections and Unsafe Regions</vt:lpstr>
      <vt:lpstr>Enforcing Mutual Exclusion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859</cp:revision>
  <cp:lastPrinted>2014-11-12T16:25:33Z</cp:lastPrinted>
  <dcterms:created xsi:type="dcterms:W3CDTF">2012-11-19T20:19:50Z</dcterms:created>
  <dcterms:modified xsi:type="dcterms:W3CDTF">2019-01-20T23:14:57Z</dcterms:modified>
</cp:coreProperties>
</file>