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42" r:id="rId2"/>
    <p:sldId id="1529" r:id="rId3"/>
    <p:sldId id="1530" r:id="rId4"/>
    <p:sldId id="1542" r:id="rId5"/>
    <p:sldId id="1552" r:id="rId6"/>
    <p:sldId id="1580" r:id="rId7"/>
    <p:sldId id="1553" r:id="rId8"/>
    <p:sldId id="1571" r:id="rId9"/>
    <p:sldId id="1556" r:id="rId10"/>
    <p:sldId id="1589" r:id="rId11"/>
    <p:sldId id="1591" r:id="rId12"/>
    <p:sldId id="1590" r:id="rId13"/>
    <p:sldId id="1581" r:id="rId14"/>
    <p:sldId id="1584" r:id="rId15"/>
    <p:sldId id="1585" r:id="rId16"/>
    <p:sldId id="1587" r:id="rId17"/>
    <p:sldId id="1588" r:id="rId18"/>
    <p:sldId id="1598" r:id="rId19"/>
    <p:sldId id="1614" r:id="rId20"/>
    <p:sldId id="1606" r:id="rId21"/>
    <p:sldId id="1607" r:id="rId22"/>
    <p:sldId id="1608" r:id="rId23"/>
    <p:sldId id="1609" r:id="rId24"/>
    <p:sldId id="1610" r:id="rId25"/>
    <p:sldId id="1611" r:id="rId26"/>
    <p:sldId id="1612" r:id="rId27"/>
    <p:sldId id="1613" r:id="rId28"/>
  </p:sldIdLst>
  <p:sldSz cx="9144000" cy="6858000" type="screen4x3"/>
  <p:notesSz cx="7302500" cy="9586913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C00000"/>
    <a:srgbClr val="B3B3B3"/>
    <a:srgbClr val="D5F1CF"/>
    <a:srgbClr val="F1C7C7"/>
    <a:srgbClr val="E6E6E6"/>
    <a:srgbClr val="D09E00"/>
    <a:srgbClr val="F6F5BD"/>
    <a:srgbClr val="990000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0" autoAdjust="0"/>
    <p:restoredTop sz="94643" autoAdjust="0"/>
  </p:normalViewPr>
  <p:slideViewPr>
    <p:cSldViewPr snapToObjects="1">
      <p:cViewPr varScale="1">
        <p:scale>
          <a:sx n="79" d="100"/>
          <a:sy n="79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762E31-2276-6E43-BA7B-0616C6D05375}"/>
              </a:ext>
            </a:extLst>
          </p:cNvPr>
          <p:cNvGrpSpPr/>
          <p:nvPr userDrawn="1"/>
        </p:nvGrpSpPr>
        <p:grpSpPr>
          <a:xfrm>
            <a:off x="0" y="-26988"/>
            <a:ext cx="9144001" cy="276999"/>
            <a:chOff x="0" y="-26988"/>
            <a:chExt cx="9144001" cy="276999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0">
                <a:latin typeface="Times New Roman" pitchFamily="18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114801" y="-26988"/>
              <a:ext cx="5029200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solidFill>
                    <a:srgbClr val="FFD579"/>
                  </a:solidFill>
                  <a:latin typeface="Times New Roman" pitchFamily="18" charset="0"/>
                </a:rPr>
                <a:t>Killian – CSCI 380 – Millersville University</a:t>
              </a: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Network Programming: Part I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</a:t>
            </a:r>
            <a:r>
              <a:rPr lang="en-US" sz="2000" b="0"/>
              <a:t>Operating Systems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/>
              <a:t>(3) Internet 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>
                <a:solidFill>
                  <a:srgbClr val="C00000"/>
                </a:solidFill>
              </a:rPr>
              <a:t>connections</a:t>
            </a:r>
            <a:r>
              <a:rPr lang="en-US" dirty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Point-to-point</a:t>
            </a:r>
            <a:r>
              <a:rPr lang="en-US" dirty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Full-duplex</a:t>
            </a:r>
            <a:r>
              <a:rPr lang="en-US" dirty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Reliable</a:t>
            </a:r>
            <a:r>
              <a:rPr lang="en-US" dirty="0"/>
              <a:t>: stream of bytes sent by the source is eventually received by the destination in the same order it was sent. </a:t>
            </a:r>
          </a:p>
          <a:p>
            <a:pPr marL="0" indent="0">
              <a:lnSpc>
                <a:spcPct val="85000"/>
              </a:lnSpc>
              <a:buNone/>
            </a:pPr>
            <a:endParaRPr lang="en-US" i="1" dirty="0"/>
          </a:p>
          <a:p>
            <a:pPr>
              <a:lnSpc>
                <a:spcPct val="85000"/>
              </a:lnSpc>
            </a:pPr>
            <a:r>
              <a:rPr lang="en-US" i="1" dirty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 pair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by  client kernel when client makes a connection request.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Ports and Service Names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services have permanently assigned </a:t>
            </a:r>
            <a:r>
              <a:rPr lang="en-US" i="1" dirty="0">
                <a:solidFill>
                  <a:srgbClr val="FF0000"/>
                </a:solidFill>
              </a:rPr>
              <a:t>well-known ports </a:t>
            </a:r>
            <a:r>
              <a:rPr lang="en-US" i="1" dirty="0"/>
              <a:t>and </a:t>
            </a:r>
            <a:r>
              <a:rPr lang="en-US" dirty="0"/>
              <a:t>corresponding </a:t>
            </a:r>
            <a:r>
              <a:rPr lang="en-US" i="1" dirty="0">
                <a:solidFill>
                  <a:srgbClr val="FF0000"/>
                </a:solidFill>
              </a:rPr>
              <a:t>well-known service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echo server: 7/echo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servers: 22/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email server: 25/</a:t>
            </a:r>
            <a:r>
              <a:rPr lang="en-US" dirty="0" err="1"/>
              <a:t>smtp</a:t>
            </a:r>
            <a:endParaRPr lang="en-US" dirty="0"/>
          </a:p>
          <a:p>
            <a:pPr lvl="1"/>
            <a:r>
              <a:rPr lang="en-US" dirty="0"/>
              <a:t>Web servers: 80/http</a:t>
            </a:r>
          </a:p>
          <a:p>
            <a:pPr lvl="1"/>
            <a:endParaRPr lang="en-US" dirty="0"/>
          </a:p>
          <a:p>
            <a:r>
              <a:rPr lang="en-US" dirty="0"/>
              <a:t>Mappings between well-known ports and service names is contained in the file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/services </a:t>
            </a:r>
            <a:r>
              <a:rPr lang="en-US" dirty="0"/>
              <a:t>on each Linux machine.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an ephemeral port 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allocated by 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117873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768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Created in the early 80’s as part of the original Berkeley distribution of Unix that contained an early version of the Internet protocols.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communication</a:t>
            </a:r>
          </a:p>
          <a:p>
            <a:pPr lvl="1"/>
            <a:r>
              <a:rPr lang="en-US" dirty="0"/>
              <a:t>To an application, a socket is a file descriptor that lets the application read/write from/to the network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files</a:t>
            </a:r>
          </a:p>
          <a:p>
            <a:r>
              <a:rPr lang="en-US" dirty="0"/>
              <a:t>Clients and servers communicate with each other by reading from and writing to socket descriptors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main distinction between regular file I/O and socket I/O is how the application “opens” the socket descriptors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designed</a:t>
            </a:r>
          </a:p>
          <a:p>
            <a:pPr lvl="1"/>
            <a:r>
              <a:rPr lang="en-US" dirty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    </a:t>
            </a:r>
            <a:r>
              <a:rPr lang="en-US" b="1" dirty="0" err="1">
                <a:latin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132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Internet-specific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17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36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767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gethostbyname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Reentrant (can be safely used by threaded programs).</a:t>
            </a:r>
          </a:p>
          <a:p>
            <a:pPr lvl="1"/>
            <a:r>
              <a:rPr lang="en-US" dirty="0"/>
              <a:t>Allows us to write portable protocol-independent code</a:t>
            </a:r>
          </a:p>
          <a:p>
            <a:pPr lvl="2"/>
            <a:r>
              <a:rPr lang="en-US" dirty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Somewhat complex</a:t>
            </a:r>
          </a:p>
          <a:p>
            <a:pPr lvl="1"/>
            <a:r>
              <a:rPr lang="en-US" dirty="0"/>
              <a:t>Fortunately, a small number of usage patterns suffice in most cases.</a:t>
            </a:r>
          </a:p>
        </p:txBody>
      </p:sp>
    </p:spTree>
    <p:extLst>
      <p:ext uri="{BB962C8B-B14F-4D97-AF65-F5344CB8AC3E}">
        <p14:creationId xmlns:p14="http://schemas.microsoft.com/office/powerpoint/2010/main" val="135029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5419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host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service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returns </a:t>
            </a:r>
            <a:r>
              <a:rPr lang="en-US" dirty="0">
                <a:latin typeface="Courier New"/>
                <a:cs typeface="Courier New"/>
              </a:rPr>
              <a:t>result</a:t>
            </a:r>
            <a:r>
              <a:rPr lang="en-US" dirty="0"/>
              <a:t> that points to a linked list of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each of which points to a corresponding socket address </a:t>
            </a:r>
            <a:r>
              <a:rPr lang="en-US" dirty="0" err="1"/>
              <a:t>struct</a:t>
            </a:r>
            <a:r>
              <a:rPr lang="en-US" dirty="0"/>
              <a:t>, and which contains arguments for the sockets interface functions.</a:t>
            </a:r>
          </a:p>
          <a:p>
            <a:r>
              <a:rPr lang="en-US" dirty="0"/>
              <a:t>Helper functions: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freeadderinfo</a:t>
            </a:r>
            <a:r>
              <a:rPr lang="en-US" dirty="0"/>
              <a:t> frees the entire linked list.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gai_strerror</a:t>
            </a:r>
            <a:r>
              <a:rPr lang="en-US" dirty="0"/>
              <a:t> converts error code to an error message.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95497"/>
            <a:ext cx="8839200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*host,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Hostname or address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*service,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*hints,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**result);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freeaddrinfo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*result);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</a:t>
            </a:r>
            <a:r>
              <a:rPr lang="en-US" sz="1600" dirty="0" err="1">
                <a:latin typeface="Courier New" pitchFamily="49" charset="0"/>
              </a:rPr>
              <a:t>gai_strerror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errcode</a:t>
            </a:r>
            <a:r>
              <a:rPr lang="en-US" sz="1600" dirty="0">
                <a:latin typeface="Courier New" pitchFamily="49" charset="0"/>
              </a:rPr>
              <a:t>);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99312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Linked List Returned by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returned by </a:t>
            </a:r>
            <a:r>
              <a:rPr lang="en-US" dirty="0" err="1"/>
              <a:t>getaddrinfo</a:t>
            </a:r>
            <a:r>
              <a:rPr lang="en-US" dirty="0"/>
              <a:t> contains arguments that can be passed directly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function.</a:t>
            </a:r>
          </a:p>
          <a:p>
            <a:r>
              <a:rPr lang="en-US" dirty="0"/>
              <a:t>Also points to a socket address </a:t>
            </a:r>
            <a:r>
              <a:rPr lang="en-US" dirty="0" err="1"/>
              <a:t>struct</a:t>
            </a:r>
            <a:r>
              <a:rPr lang="en-US" dirty="0"/>
              <a:t> that can be passed directly to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bind </a:t>
            </a:r>
            <a:r>
              <a:rPr lang="en-US" dirty="0">
                <a:latin typeface="+mn-lt"/>
                <a:cs typeface="Courier New"/>
              </a:rPr>
              <a:t>functions</a:t>
            </a:r>
            <a:r>
              <a:rPr lang="en-US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662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is the inverse of </a:t>
            </a:r>
            <a:r>
              <a:rPr lang="en-US" dirty="0" err="1"/>
              <a:t>getaddrinfo</a:t>
            </a:r>
            <a:r>
              <a:rPr lang="en-US" dirty="0"/>
              <a:t>, converting a socket address to the corresponding host and service.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gethostbyaddr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getnameinfo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SA *</a:t>
            </a:r>
            <a:r>
              <a:rPr lang="en-US" sz="1600" dirty="0" err="1">
                <a:latin typeface="Courier New" pitchFamily="49" charset="0"/>
              </a:rPr>
              <a:t>sa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salen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In: socket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char *host,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hostlen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               char *</a:t>
            </a:r>
            <a:r>
              <a:rPr lang="en-US" sz="1600" dirty="0" err="1">
                <a:latin typeface="Courier New" pitchFamily="49" charset="0"/>
              </a:rPr>
              <a:t>serv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servlen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service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4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99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address instead of name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localhost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127.0.0.1</a:t>
            </a:r>
          </a:p>
          <a:p>
            <a:endParaRPr lang="en-US" sz="1600" dirty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whaleshark.ics.cs.cmu.edu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128.2.210.175</a:t>
            </a:r>
          </a:p>
          <a:p>
            <a:endParaRPr lang="en-US" sz="1600" dirty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twitter.com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199.16.156.230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199.16.156.38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199.16.156.102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199.16.156.198</a:t>
            </a:r>
          </a:p>
        </p:txBody>
      </p:sp>
    </p:spTree>
    <p:extLst>
      <p:ext uri="{BB962C8B-B14F-4D97-AF65-F5344CB8AC3E}">
        <p14:creationId xmlns:p14="http://schemas.microsoft.com/office/powerpoint/2010/main" val="53939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Organization 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Organization </a:t>
            </a:r>
            <a:br>
              <a:rPr lang="en-US" dirty="0"/>
            </a:br>
            <a:r>
              <a:rPr lang="en-US" dirty="0"/>
              <a:t>of 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Hosts are mapped to a set of 32-bit </a:t>
            </a:r>
            <a:r>
              <a:rPr lang="en-US" i="1" dirty="0">
                <a:solidFill>
                  <a:srgbClr val="C00000"/>
                </a:solidFill>
              </a:rPr>
              <a:t>IP 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names</a:t>
            </a: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 process on one Internet host can communicate with a process on another Internet host over a </a:t>
            </a:r>
            <a:r>
              <a:rPr lang="en-US" i="1" dirty="0">
                <a:solidFill>
                  <a:srgbClr val="C00000"/>
                </a:solidFill>
              </a:rPr>
              <a:t>connection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IPv4 and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495926"/>
          </a:xfrm>
        </p:spPr>
        <p:txBody>
          <a:bodyPr/>
          <a:lstStyle/>
          <a:p>
            <a:r>
              <a:rPr lang="en-US" dirty="0"/>
              <a:t>The original Internet Protocol, with its 32-bit addresses, is known as </a:t>
            </a:r>
            <a:r>
              <a:rPr lang="en-US" i="1" dirty="0"/>
              <a:t>Internet Protocol Version 4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IPv4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1996: Internet Engineering Task Force (IETF) introduced </a:t>
            </a:r>
            <a:r>
              <a:rPr lang="en-US" i="1" dirty="0"/>
              <a:t>Internet Protocol Version 6 </a:t>
            </a:r>
            <a:r>
              <a:rPr lang="en-US" dirty="0">
                <a:solidFill>
                  <a:srgbClr val="FF0000"/>
                </a:solidFill>
              </a:rPr>
              <a:t>(IPv6</a:t>
            </a:r>
            <a:r>
              <a:rPr lang="en-US" dirty="0"/>
              <a:t>) with 128-bit addresses</a:t>
            </a:r>
          </a:p>
          <a:p>
            <a:pPr lvl="1"/>
            <a:r>
              <a:rPr lang="en-US" dirty="0"/>
              <a:t>Intended as the successor to IPv4</a:t>
            </a:r>
          </a:p>
          <a:p>
            <a:pPr lvl="1"/>
            <a:endParaRPr lang="en-US" dirty="0"/>
          </a:p>
          <a:p>
            <a:r>
              <a:rPr lang="en-US" dirty="0"/>
              <a:t>As of 2015, vast majority of Internet traffic still carried by IPv4	</a:t>
            </a:r>
          </a:p>
          <a:p>
            <a:pPr lvl="1"/>
            <a:r>
              <a:rPr lang="en-US" dirty="0"/>
              <a:t>Only 4% of users access Google services using IPv6.</a:t>
            </a:r>
          </a:p>
          <a:p>
            <a:pPr lvl="1"/>
            <a:endParaRPr lang="en-US" dirty="0"/>
          </a:p>
          <a:p>
            <a:r>
              <a:rPr lang="en-US" dirty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57077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/>
              <a:t>(1) IP 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br>
              <a:rPr lang="en-US" dirty="0"/>
            </a:br>
            <a:r>
              <a:rPr lang="en-US" dirty="0"/>
              <a:t>(big-endian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address: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functions (described later) to convert between IP addresses and dotted decimal format.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/>
              <a:t>(2) Internet 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47545" y="3926576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176.32.98.166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17625</TotalTime>
  <Words>2080</Words>
  <Application>Microsoft Macintosh PowerPoint</Application>
  <PresentationFormat>On-screen Show (4:3)</PresentationFormat>
  <Paragraphs>422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Narrow</vt:lpstr>
      <vt:lpstr>Calibri</vt:lpstr>
      <vt:lpstr>Courier New</vt:lpstr>
      <vt:lpstr>Menlo-Bold</vt:lpstr>
      <vt:lpstr>Menlo-Regular</vt:lpstr>
      <vt:lpstr>Times</vt:lpstr>
      <vt:lpstr>Times New Roman</vt:lpstr>
      <vt:lpstr>Wingdings</vt:lpstr>
      <vt:lpstr>Wingdings 2</vt:lpstr>
      <vt:lpstr>template2007</vt:lpstr>
      <vt:lpstr>Network Programming: Part I  CSCI 380: Operating Systems</vt:lpstr>
      <vt:lpstr>A Client-Server Transaction</vt:lpstr>
      <vt:lpstr>Hardware Organization of a Network Host</vt:lpstr>
      <vt:lpstr>Hardware and Software Organization  of an Internet Application</vt:lpstr>
      <vt:lpstr>A Programmer’s View of the Internet</vt:lpstr>
      <vt:lpstr>Aside: IPv4 and IPv6</vt:lpstr>
      <vt:lpstr>(1) IP Addresses</vt:lpstr>
      <vt:lpstr>Dotted Decimal Notation</vt:lpstr>
      <vt:lpstr>(2) Internet Domain Names</vt:lpstr>
      <vt:lpstr>(3) Internet Connections</vt:lpstr>
      <vt:lpstr>Well-known Ports and Service Names </vt:lpstr>
      <vt:lpstr>Anatomy of a Connection</vt:lpstr>
      <vt:lpstr>Using Ports to Identify Services</vt:lpstr>
      <vt:lpstr>Sockets Interface</vt:lpstr>
      <vt:lpstr>Sockets</vt:lpstr>
      <vt:lpstr>Socket Address Structures</vt:lpstr>
      <vt:lpstr>Socket Address Structures</vt:lpstr>
      <vt:lpstr>Sockets Interface</vt:lpstr>
      <vt:lpstr>Sockets Interface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833</cp:revision>
  <cp:lastPrinted>1999-09-20T15:19:18Z</cp:lastPrinted>
  <dcterms:created xsi:type="dcterms:W3CDTF">2012-11-06T16:54:28Z</dcterms:created>
  <dcterms:modified xsi:type="dcterms:W3CDTF">2019-01-20T23:19:29Z</dcterms:modified>
</cp:coreProperties>
</file>