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42" r:id="rId2"/>
    <p:sldId id="1204" r:id="rId3"/>
    <p:sldId id="1202" r:id="rId4"/>
    <p:sldId id="1252" r:id="rId5"/>
    <p:sldId id="1213" r:id="rId6"/>
    <p:sldId id="1214" r:id="rId7"/>
    <p:sldId id="1216" r:id="rId8"/>
    <p:sldId id="1217" r:id="rId9"/>
    <p:sldId id="1249" r:id="rId10"/>
    <p:sldId id="1218" r:id="rId11"/>
    <p:sldId id="1219" r:id="rId12"/>
    <p:sldId id="1220" r:id="rId13"/>
    <p:sldId id="1221" r:id="rId14"/>
    <p:sldId id="1222" r:id="rId15"/>
    <p:sldId id="1223" r:id="rId16"/>
    <p:sldId id="1224" r:id="rId17"/>
    <p:sldId id="1253" r:id="rId18"/>
    <p:sldId id="1254" r:id="rId19"/>
    <p:sldId id="1225" r:id="rId20"/>
    <p:sldId id="1226" r:id="rId21"/>
    <p:sldId id="1261" r:id="rId22"/>
    <p:sldId id="1227" r:id="rId23"/>
    <p:sldId id="1228" r:id="rId24"/>
    <p:sldId id="1229" r:id="rId25"/>
    <p:sldId id="1230" r:id="rId26"/>
    <p:sldId id="1247" r:id="rId27"/>
    <p:sldId id="1266" r:id="rId28"/>
    <p:sldId id="1268" r:id="rId29"/>
    <p:sldId id="1269" r:id="rId30"/>
    <p:sldId id="1267" r:id="rId31"/>
    <p:sldId id="1270" r:id="rId32"/>
    <p:sldId id="1260" r:id="rId33"/>
    <p:sldId id="1272" r:id="rId34"/>
    <p:sldId id="1255" r:id="rId35"/>
    <p:sldId id="1256" r:id="rId36"/>
    <p:sldId id="1257" r:id="rId37"/>
    <p:sldId id="1274" r:id="rId38"/>
    <p:sldId id="1273" r:id="rId39"/>
    <p:sldId id="1275" r:id="rId40"/>
    <p:sldId id="1277" r:id="rId41"/>
    <p:sldId id="1276" r:id="rId42"/>
    <p:sldId id="1278" r:id="rId43"/>
    <p:sldId id="1279" r:id="rId44"/>
    <p:sldId id="1280" r:id="rId45"/>
    <p:sldId id="1250" r:id="rId46"/>
    <p:sldId id="1238" r:id="rId47"/>
    <p:sldId id="1265" r:id="rId48"/>
    <p:sldId id="1232" r:id="rId49"/>
    <p:sldId id="1233" r:id="rId50"/>
    <p:sldId id="1281" r:id="rId51"/>
    <p:sldId id="1234" r:id="rId52"/>
    <p:sldId id="1235" r:id="rId53"/>
    <p:sldId id="1236" r:id="rId54"/>
    <p:sldId id="1237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579"/>
    <a:srgbClr val="FF0000"/>
    <a:srgbClr val="990000"/>
    <a:srgbClr val="F6F5BD"/>
    <a:srgbClr val="F1C7C7"/>
    <a:srgbClr val="BFBFBF"/>
    <a:srgbClr val="D5F1CF"/>
    <a:srgbClr val="E9E1C9"/>
    <a:srgbClr val="DED8C4"/>
    <a:srgbClr val="E7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2064" y="192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5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19801" y="-26988"/>
            <a:ext cx="3124199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rgbClr val="FFD579"/>
                </a:solidFill>
                <a:latin typeface="Times New Roman" pitchFamily="18" charset="0"/>
              </a:rPr>
              <a:t>Killian – CSCI 380 – Millersville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/>
              <a:t>Exceptional Control Flow: </a:t>
            </a:r>
            <a:br>
              <a:rPr lang="en-US" dirty="0"/>
            </a:br>
            <a:r>
              <a:rPr lang="en-US" dirty="0"/>
              <a:t>Signals and Nonlocal Jumps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</a:t>
            </a:r>
            <a:r>
              <a:rPr lang="en-US" sz="2000" b="0"/>
              <a:t>Operating Systems</a:t>
            </a: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3370"/>
              </p:ext>
            </p:extLst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/>
          </a:p>
          <a:p>
            <a:r>
              <a:rPr lang="en-US" dirty="0"/>
              <a:t>Kernel sends a signal for one of the following reasons:</a:t>
            </a:r>
          </a:p>
          <a:p>
            <a:pPr lvl="1"/>
            <a:r>
              <a:rPr lang="en-US" dirty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/>
              <a:t>Another process has invoked the </a:t>
            </a:r>
            <a:r>
              <a:rPr lang="en-US" b="1" dirty="0">
                <a:latin typeface="Courier New" pitchFamily="49" charset="0"/>
              </a:rPr>
              <a:t>kill</a:t>
            </a:r>
            <a:r>
              <a:rPr lang="en-US" dirty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Receiving a Signal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/>
          </a:p>
          <a:p>
            <a:r>
              <a:rPr lang="en-US" dirty="0"/>
              <a:t>Some 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called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/>
              <a:t>Akin to a hardware exception handler being called in response to an asynchronous interrupt: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/>
              <a:t>Signal Concepts: Pending and Blocked Signals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/>
          </a:p>
          <a:p>
            <a:r>
              <a:rPr lang="en-US" dirty="0"/>
              <a:t>A 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/>
          </a:p>
          <a:p>
            <a:r>
              <a:rPr lang="en-US" dirty="0"/>
              <a:t>A 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Pending/Blocked Bits	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/>
              <a:t>Kernel maintains </a:t>
            </a:r>
            <a:r>
              <a:rPr lang="en-US" dirty="0">
                <a:latin typeface="Courier New" pitchFamily="49" charset="0"/>
              </a:rPr>
              <a:t>pending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blocked</a:t>
            </a:r>
            <a:r>
              <a:rPr lang="en-US" dirty="0"/>
              <a:t> bit vectors in the context of each process</a:t>
            </a:r>
          </a:p>
          <a:p>
            <a:pPr lvl="1"/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: represents the set of pending signals</a:t>
            </a:r>
          </a:p>
          <a:p>
            <a:pPr lvl="2"/>
            <a:r>
              <a:rPr lang="en-US" dirty="0"/>
              <a:t>Kernel sets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delivered</a:t>
            </a:r>
          </a:p>
          <a:p>
            <a:pPr lvl="2"/>
            <a:r>
              <a:rPr lang="en-US" dirty="0"/>
              <a:t>Kernel clears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received 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blocked</a:t>
            </a:r>
            <a:r>
              <a:rPr lang="en-US" dirty="0"/>
              <a:t>: represents the set of blocked signals</a:t>
            </a:r>
          </a:p>
          <a:p>
            <a:pPr lvl="2"/>
            <a:r>
              <a:rPr lang="en-US" dirty="0"/>
              <a:t>Can be set and cleared by using the </a:t>
            </a:r>
            <a:r>
              <a:rPr lang="en-US" b="1" dirty="0" err="1">
                <a:latin typeface="Courier New" pitchFamily="49" charset="0"/>
              </a:rPr>
              <a:t>sigprocmask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Also referred to as the </a:t>
            </a:r>
            <a:r>
              <a:rPr lang="en-US" i="1" dirty="0"/>
              <a:t>signal mask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/>
              <a:t>Sending Signals: 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Return 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Change process group of a process (see text for details)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 </a:t>
            </a:r>
            <a:r>
              <a:rPr lang="en-US" dirty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/bin/kill –9 24818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process 24818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/bin/kill –9 –24817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every process in process group 24817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Child1: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causes the kernel to send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285875"/>
            <a:ext cx="7896225" cy="4972050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Hardware and operating system kernel software</a:t>
            </a:r>
          </a:p>
          <a:p>
            <a:r>
              <a:rPr lang="en-US" dirty="0"/>
              <a:t>Process Context Switch</a:t>
            </a:r>
          </a:p>
          <a:p>
            <a:pPr lvl="1"/>
            <a:r>
              <a:rPr lang="en-US" dirty="0"/>
              <a:t>Hardware timer and kernel software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/>
              <a:t>Kernel software and application software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Application code</a:t>
            </a:r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3" y="1481435"/>
            <a:ext cx="228600" cy="1295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1900535"/>
            <a:ext cx="1182375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dirty="0">
                <a:latin typeface="Calibri" pitchFamily="34" charset="0"/>
              </a:rPr>
              <a:t>CSCI 370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399" y="31242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119735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This Lecture</a:t>
            </a: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477000" y="3664803"/>
            <a:ext cx="2632241" cy="83099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Textbook and </a:t>
            </a:r>
          </a:p>
          <a:p>
            <a:r>
              <a:rPr lang="en-US" dirty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48399" y="37719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 err="1"/>
              <a:t>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/>
          </a:p>
          <a:p>
            <a:r>
              <a:rPr lang="en-US" dirty="0"/>
              <a:t>Kernel 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If  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/>
          </a:p>
          <a:p>
            <a:r>
              <a:rPr lang="en-US" dirty="0"/>
              <a:t>Different 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(not process) that runs concurrently with the main program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  <a:p>
            <a:r>
              <a:rPr lang="en-US" sz="1800" dirty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  <a:p>
            <a:r>
              <a:rPr lang="en-US" sz="1800" dirty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(handler)</a:t>
            </a: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Signal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(2) Control passes to handler S</a:t>
            </a: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(5) Handler T</a:t>
            </a:r>
          </a:p>
          <a:p>
            <a:r>
              <a:rPr lang="en-US" sz="1600" i="1" dirty="0">
                <a:latin typeface="Helvetica" charset="0"/>
              </a:rPr>
              <a:t>returns to handler S</a:t>
            </a: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(1) Program catches signal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(3) Program catches signal t</a:t>
            </a: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(4)  Control passes to handler 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(6) Handler S</a:t>
            </a:r>
          </a:p>
          <a:p>
            <a:r>
              <a:rPr lang="en-US" sz="1600" i="1" dirty="0">
                <a:latin typeface="Helvetica" charset="0"/>
              </a:rPr>
              <a:t>returns to main program</a:t>
            </a: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(7) Main program resumes </a:t>
            </a: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and Unblocking Signals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blocking mechanism	</a:t>
            </a:r>
          </a:p>
          <a:p>
            <a:pPr lvl="1"/>
            <a:r>
              <a:rPr lang="en-US" dirty="0"/>
              <a:t>Kernel blocks any pending signals of type currently being handled. </a:t>
            </a:r>
          </a:p>
          <a:p>
            <a:pPr lvl="1"/>
            <a:r>
              <a:rPr lang="en-US" dirty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blocking and unblocking mechanism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sigprocmask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r>
              <a:rPr lang="en-US" dirty="0"/>
              <a:t>Supporting functions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sigemptyset</a:t>
            </a:r>
            <a:r>
              <a:rPr lang="en-US" dirty="0"/>
              <a:t> – Create empty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sigfillset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Add every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sigaddset</a:t>
            </a:r>
            <a:r>
              <a:rPr lang="en-US" dirty="0"/>
              <a:t> – Add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sigdelset</a:t>
            </a:r>
            <a:r>
              <a:rPr lang="en-US" dirty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/>
              <a:t>Temporarily Blocking Signals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/* Code 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Shells</a:t>
            </a:r>
          </a:p>
          <a:p>
            <a:r>
              <a:rPr lang="en-US" dirty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>
                <a:solidFill>
                  <a:srgbClr val="7F7F7F"/>
                </a:solidFill>
              </a:rPr>
              <a:t>Nonlocal jumps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/>
              <a:t>Shared data structures can become corrupted.</a:t>
            </a:r>
          </a:p>
          <a:p>
            <a:pPr lvl="1"/>
            <a:endParaRPr lang="en-US" dirty="0"/>
          </a:p>
          <a:p>
            <a:r>
              <a:rPr lang="en-US" dirty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now here are some guidelines to help you avoid trouble. </a:t>
            </a:r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Guidelines for Writing Safe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G0: Keep your handlers as simple as possible</a:t>
            </a:r>
          </a:p>
          <a:p>
            <a:pPr lvl="1"/>
            <a:r>
              <a:rPr lang="en-US" dirty="0"/>
              <a:t>e.g., Set a global flag and return</a:t>
            </a:r>
          </a:p>
          <a:p>
            <a:r>
              <a:rPr lang="en-US" dirty="0"/>
              <a:t>G1: Call only </a:t>
            </a:r>
            <a:r>
              <a:rPr lang="en-US" dirty="0" err="1"/>
              <a:t>async</a:t>
            </a:r>
            <a:r>
              <a:rPr lang="en-US" dirty="0"/>
              <a:t>-signal-safe functions in your handlers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/>
              <a:t>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are not safe!</a:t>
            </a:r>
          </a:p>
          <a:p>
            <a:r>
              <a:rPr lang="en-US" dirty="0"/>
              <a:t>G2: Save and restore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on entry and exit</a:t>
            </a:r>
          </a:p>
          <a:p>
            <a:pPr lvl="1"/>
            <a:r>
              <a:rPr lang="en-US" dirty="0"/>
              <a:t>So that other handlers don’t overwrite your value of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	</a:t>
            </a:r>
          </a:p>
          <a:p>
            <a:r>
              <a:rPr lang="en-US" dirty="0"/>
              <a:t>G3: Protect accesses to shared data structures by temporarily blocking all signals. </a:t>
            </a:r>
          </a:p>
          <a:p>
            <a:pPr lvl="1"/>
            <a:r>
              <a:rPr lang="en-US" dirty="0"/>
              <a:t>To prevent possible corruption</a:t>
            </a:r>
          </a:p>
          <a:p>
            <a:r>
              <a:rPr lang="en-US" dirty="0">
                <a:solidFill>
                  <a:srgbClr val="FF0000"/>
                </a:solidFill>
              </a:rPr>
              <a:t>G4: Declare global variables as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>
                <a:latin typeface="+mn-lt"/>
                <a:cs typeface="Courier New"/>
              </a:rPr>
              <a:t>G5: Declare global flags as </a:t>
            </a:r>
            <a:r>
              <a:rPr lang="en-US" dirty="0">
                <a:latin typeface="Courier New"/>
                <a:cs typeface="Courier New"/>
              </a:rPr>
              <a:t>volatile </a:t>
            </a:r>
            <a:r>
              <a:rPr lang="en-US" dirty="0" err="1">
                <a:latin typeface="Courier New"/>
                <a:cs typeface="Courier New"/>
              </a:rPr>
              <a:t>sig_atomic_t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flag</a:t>
            </a:r>
            <a:r>
              <a:rPr lang="en-US" dirty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Flag declared this way does not need to be protected  like other </a:t>
            </a:r>
            <a:r>
              <a:rPr lang="en-US" dirty="0" err="1">
                <a:latin typeface="+mn-lt"/>
                <a:cs typeface="Courier New"/>
              </a:rPr>
              <a:t>globals</a:t>
            </a:r>
            <a:endParaRPr lang="en-US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-Signal-Safety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Function is </a:t>
            </a:r>
            <a:r>
              <a:rPr lang="en-US" i="1" dirty="0" err="1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>
                <a:latin typeface="Calibri"/>
                <a:cs typeface="Calibri"/>
              </a:rPr>
              <a:t>Posix</a:t>
            </a:r>
            <a:r>
              <a:rPr lang="en-US" dirty="0">
                <a:latin typeface="Calibri"/>
                <a:cs typeface="Calibri"/>
              </a:rPr>
              <a:t> guarantees 117 functions to be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Source: “</a:t>
            </a:r>
            <a:r>
              <a:rPr lang="en-US" dirty="0">
                <a:latin typeface="Courier New"/>
                <a:cs typeface="Courier New"/>
              </a:rPr>
              <a:t>man 7 signal</a:t>
            </a:r>
            <a:r>
              <a:rPr lang="en-US" dirty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_exit, write, wait,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that are </a:t>
            </a:r>
            <a:r>
              <a:rPr lang="en-US" b="1" dirty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+mn-lt"/>
                <a:cs typeface="Courier New"/>
              </a:rPr>
              <a:t>, 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>
                <a:latin typeface="+mn-lt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Unfortunate fact: </a:t>
            </a:r>
            <a:r>
              <a:rPr lang="en-US" dirty="0">
                <a:latin typeface="Courier New"/>
                <a:cs typeface="Courier New"/>
              </a:rPr>
              <a:t>write</a:t>
            </a:r>
            <a:r>
              <a:rPr lang="en-US" dirty="0">
                <a:latin typeface="Calibri"/>
                <a:cs typeface="Calibri"/>
              </a:rPr>
              <a:t> is the only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output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Safely Generating Formatted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/>
              <a:t>Use the reentrant SIO (Safe I/O library) from </a:t>
            </a:r>
            <a:r>
              <a:rPr lang="en-US" dirty="0" err="1">
                <a:latin typeface="Courier New"/>
                <a:cs typeface="Courier New"/>
              </a:rPr>
              <a:t>csapp.c</a:t>
            </a:r>
            <a:r>
              <a:rPr lang="en-US" dirty="0"/>
              <a:t> in your handlers.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sio_puts</a:t>
            </a:r>
            <a:r>
              <a:rPr lang="en-US" dirty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sio_putl</a:t>
            </a:r>
            <a:r>
              <a:rPr lang="en-US" dirty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sio_error</a:t>
            </a:r>
            <a:r>
              <a:rPr lang="en-US" dirty="0">
                <a:latin typeface="Courier New"/>
                <a:cs typeface="Courier New"/>
              </a:rPr>
              <a:t>(char s[])   /* Put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&amp; exit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de-DE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Menlo-Regular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Menlo-Regular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/>
              <a:t>Pending signals are not queued</a:t>
            </a:r>
          </a:p>
          <a:p>
            <a:pPr marL="401638" lvl="1" indent="-171450"/>
            <a:r>
              <a:rPr lang="en-US" sz="1800" dirty="0"/>
              <a:t>For each signal type, one bit indicates whether or not signal is pending…</a:t>
            </a:r>
          </a:p>
          <a:p>
            <a:pPr marL="401638" lvl="1" indent="-171450"/>
            <a:r>
              <a:rPr lang="en-US" sz="1800" dirty="0"/>
              <a:t>…thus at most one pending signal of any particular type. </a:t>
            </a:r>
          </a:p>
          <a:p>
            <a:pPr marL="1588" indent="-171450"/>
            <a:r>
              <a:rPr lang="en-US" sz="2200" dirty="0"/>
              <a:t> You can’t use signals to count events, such as children terminating.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83099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14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wait for all terminated child processes</a:t>
            </a:r>
          </a:p>
          <a:p>
            <a:pPr lvl="1"/>
            <a:r>
              <a:rPr lang="en-US" dirty="0"/>
              <a:t>Put  </a:t>
            </a:r>
            <a:r>
              <a:rPr lang="en-US" dirty="0">
                <a:latin typeface="Courier New" pitchFamily="49" charset="0"/>
              </a:rPr>
              <a:t>wait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in a loop to reap all terminated children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15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23246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23247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23248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23249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23250</a:t>
            </a:r>
          </a:p>
          <a:p>
            <a:r>
              <a:rPr lang="en-US" sz="1600" b="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/>
              <a:t>Portable Signal Handling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133600"/>
          </a:xfrm>
        </p:spPr>
        <p:txBody>
          <a:bodyPr/>
          <a:lstStyle/>
          <a:p>
            <a:r>
              <a:rPr lang="en-US" dirty="0"/>
              <a:t>Ugh! Different versions of Unix can have different signal handling semantics</a:t>
            </a:r>
          </a:p>
          <a:p>
            <a:pPr lvl="1"/>
            <a:r>
              <a:rPr lang="en-US" dirty="0"/>
              <a:t>Some older systems restore action to default after catching signal</a:t>
            </a:r>
          </a:p>
          <a:p>
            <a:pPr lvl="1"/>
            <a:r>
              <a:rPr lang="en-US" dirty="0"/>
              <a:t>Some interrupted system calls can return with </a:t>
            </a:r>
            <a:r>
              <a:rPr lang="en-US" dirty="0" err="1"/>
              <a:t>errno</a:t>
            </a:r>
            <a:r>
              <a:rPr lang="en-US" dirty="0"/>
              <a:t> == EINTR</a:t>
            </a:r>
          </a:p>
          <a:p>
            <a:pPr lvl="1"/>
            <a:r>
              <a:rPr lang="en-US" dirty="0"/>
              <a:t>Some systems don’t block signals of the type being handled </a:t>
            </a:r>
          </a:p>
          <a:p>
            <a:r>
              <a:rPr lang="en-US" dirty="0"/>
              <a:t>Solution: </a:t>
            </a:r>
            <a:r>
              <a:rPr lang="en-US" dirty="0" err="1">
                <a:latin typeface="Courier New"/>
                <a:cs typeface="Courier New"/>
              </a:rPr>
              <a:t>sigaction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9964" y="3734812"/>
            <a:ext cx="852303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Signal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handler;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sigs of type being handled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action.sa_flags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SA_RESTART;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Restart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syscalls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if possible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&amp;action,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&lt; 0)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"Signal error"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9719" y="6240502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Reap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SIGCHLD handler for a simple shell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Corrected Shell Program without Race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Hierarchy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>
                <a:latin typeface="Courier New"/>
                <a:cs typeface="Courier New"/>
              </a:rPr>
              <a:t>pstree</a:t>
            </a:r>
            <a:r>
              <a:rPr lang="en-US" sz="1800" dirty="0">
                <a:latin typeface="Calibri" pitchFamily="34" charset="0"/>
              </a:rPr>
              <a:t> command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Waitpid(-1,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0); </a:t>
            </a:r>
            <a:r>
              <a:rPr lang="fi-FI" sz="1500" dirty="0">
                <a:solidFill>
                  <a:srgbClr val="FF0000"/>
                </a:solidFill>
                <a:latin typeface="Menlo-Regular"/>
              </a:rPr>
              <a:t>/* Main is </a:t>
            </a:r>
            <a:r>
              <a:rPr lang="fi-FI" sz="1500" dirty="0" err="1">
                <a:solidFill>
                  <a:srgbClr val="FF0000"/>
                </a:solidFill>
                <a:latin typeface="Menlo-Regular"/>
              </a:rPr>
              <a:t>waiting</a:t>
            </a:r>
            <a:r>
              <a:rPr lang="fi-FI" sz="1500" dirty="0">
                <a:solidFill>
                  <a:srgbClr val="FF0000"/>
                </a:solidFill>
                <a:latin typeface="Menlo-Regular"/>
              </a:rPr>
              <a:t> for </a:t>
            </a:r>
            <a:r>
              <a:rPr lang="fi-FI" sz="1500" dirty="0" err="1">
                <a:solidFill>
                  <a:srgbClr val="FF0000"/>
                </a:solidFill>
                <a:latin typeface="Menlo-Regular"/>
              </a:rPr>
              <a:t>nonzero</a:t>
            </a:r>
            <a:r>
              <a:rPr lang="fi-FI" sz="1500" dirty="0">
                <a:solidFill>
                  <a:srgbClr val="FF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FF0000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FF0000"/>
                </a:solidFill>
                <a:latin typeface="Menlo-Regular"/>
              </a:rPr>
              <a:t> */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ro-RO" sz="15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1304121"/>
            <a:ext cx="8058616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(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wasteful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!)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Menlo-Regular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>
                <a:latin typeface="Calibri" pitchFamily="34" charset="0"/>
              </a:rPr>
              <a:t>Similar to a shell waiting</a:t>
            </a:r>
          </a:p>
          <a:p>
            <a:r>
              <a:rPr lang="en-US" sz="1800" dirty="0">
                <a:latin typeface="Calibri" pitchFamily="34" charset="0"/>
              </a:rPr>
              <a:t>for a foreground job to </a:t>
            </a:r>
          </a:p>
          <a:p>
            <a:r>
              <a:rPr lang="en-US" sz="1800" dirty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7020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/>
              <a:t>Program is correct, but very wasteful</a:t>
            </a:r>
          </a:p>
          <a:p>
            <a:r>
              <a:rPr lang="en-US" dirty="0"/>
              <a:t>Other options: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257020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Too slow!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sleep(1);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pause();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sigset_t</a:t>
            </a:r>
            <a:r>
              <a:rPr lang="en-US" dirty="0">
                <a:latin typeface="Courier New"/>
                <a:cs typeface="Courier New"/>
              </a:rPr>
              <a:t> *mask)</a:t>
            </a:r>
          </a:p>
          <a:p>
            <a:endParaRPr lang="en-US" dirty="0"/>
          </a:p>
          <a:p>
            <a:r>
              <a:rPr lang="en-US" dirty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Consult your textbook and additional slides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pPr lvl="1"/>
            <a:r>
              <a:rPr lang="en-US" dirty="0"/>
              <a:t>Be very careful when writing signal handlers</a:t>
            </a:r>
          </a:p>
          <a:p>
            <a:endParaRPr lang="en-US" dirty="0"/>
          </a:p>
          <a:p>
            <a:r>
              <a:rPr lang="en-US" dirty="0"/>
              <a:t>Nonlocal 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again ... </a:t>
            </a:r>
          </a:p>
          <a:p>
            <a:pPr lvl="2"/>
            <a:r>
              <a:rPr lang="en-US" dirty="0"/>
              <a:t>… this 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(stack pointer, base pointer, PC value) from 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sh</a:t>
            </a:r>
            <a:r>
              <a:rPr lang="en-US" sz="1800" dirty="0"/>
              <a:t> 			Original 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csh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/>
              <a:t>BSD Unix C 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>
                <a:latin typeface="Courier New" pitchFamily="49" charset="0"/>
              </a:rPr>
              <a:t>bash</a:t>
            </a:r>
            <a:r>
              <a:rPr lang="en-US" sz="1800" dirty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+mn-lt"/>
              </a:rPr>
              <a:t>(default Linux shell)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evaluate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of read/evaluate 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/>
              <a:t>Goal: return directly to original caller from a deeply-nested function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jmp_buf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Menlo-Regular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Menlo-Regular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Example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Menlo-Regular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ourier New"/>
                  <a:cs typeface="Courier New"/>
                </a:rPr>
                <a:t>greatwhite</a:t>
              </a:r>
              <a:r>
                <a:rPr lang="en-US" sz="1600" dirty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?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id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 run the kernel out of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/>
              <a:t>Signals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12168</TotalTime>
  <Words>4635</Words>
  <Application>Microsoft Macintosh PowerPoint</Application>
  <PresentationFormat>On-screen Show (4:3)</PresentationFormat>
  <Paragraphs>937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Arial Narrow</vt:lpstr>
      <vt:lpstr>Calibri</vt:lpstr>
      <vt:lpstr>Courier New</vt:lpstr>
      <vt:lpstr>Helvetica</vt:lpstr>
      <vt:lpstr>Menlo-Bold</vt:lpstr>
      <vt:lpstr>Menlo-Regular</vt:lpstr>
      <vt:lpstr>Times New Roman</vt:lpstr>
      <vt:lpstr>Wingdings</vt:lpstr>
      <vt:lpstr>Wingdings 2</vt:lpstr>
      <vt:lpstr>template2007</vt:lpstr>
      <vt:lpstr>Exceptional Control Flow:  Signals and Nonlocal Jumps  CSCI 380: Operating Systems</vt:lpstr>
      <vt:lpstr>ECF Exists at All Levels of a System</vt:lpstr>
      <vt:lpstr>Today</vt:lpstr>
      <vt:lpstr>Linux Process Hierarchy</vt:lpstr>
      <vt:lpstr>Shell Programs</vt:lpstr>
      <vt:lpstr>Simple Shell eval Function</vt:lpstr>
      <vt:lpstr>Problem with Simple Shell Example</vt:lpstr>
      <vt:lpstr>ECF to the Rescue!</vt:lpstr>
      <vt:lpstr>Today</vt:lpstr>
      <vt:lpstr>Signals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Safely Generating Formatted Output</vt:lpstr>
      <vt:lpstr>Correct Signal Handling</vt:lpstr>
      <vt:lpstr>Correct Signal Handling</vt:lpstr>
      <vt:lpstr>Portable Signal Handling</vt:lpstr>
      <vt:lpstr>Synchronizing Flows to Avoid Races</vt:lpstr>
      <vt:lpstr>Synchronizing Flows to Avoid Races</vt:lpstr>
      <vt:lpstr>Corrected Shell Program without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Summary</vt:lpstr>
      <vt:lpstr>Additional slides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640</cp:revision>
  <cp:lastPrinted>2013-10-10T00:06:34Z</cp:lastPrinted>
  <dcterms:created xsi:type="dcterms:W3CDTF">2011-10-13T14:55:16Z</dcterms:created>
  <dcterms:modified xsi:type="dcterms:W3CDTF">2019-01-20T23:10:39Z</dcterms:modified>
</cp:coreProperties>
</file>