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</p:sldMasterIdLst>
  <p:notesMasterIdLst>
    <p:notesMasterId r:id="rId34"/>
  </p:notesMasterIdLst>
  <p:sldIdLst>
    <p:sldId id="256" r:id="rId3"/>
    <p:sldId id="275" r:id="rId4"/>
    <p:sldId id="292" r:id="rId5"/>
    <p:sldId id="293" r:id="rId6"/>
    <p:sldId id="294" r:id="rId7"/>
    <p:sldId id="258" r:id="rId8"/>
    <p:sldId id="295" r:id="rId9"/>
    <p:sldId id="298" r:id="rId10"/>
    <p:sldId id="260" r:id="rId11"/>
    <p:sldId id="296" r:id="rId12"/>
    <p:sldId id="297" r:id="rId13"/>
    <p:sldId id="262" r:id="rId14"/>
    <p:sldId id="263" r:id="rId15"/>
    <p:sldId id="264" r:id="rId16"/>
    <p:sldId id="272" r:id="rId17"/>
    <p:sldId id="271" r:id="rId18"/>
    <p:sldId id="273" r:id="rId19"/>
    <p:sldId id="299" r:id="rId20"/>
    <p:sldId id="300" r:id="rId21"/>
    <p:sldId id="301" r:id="rId22"/>
    <p:sldId id="302" r:id="rId23"/>
    <p:sldId id="267" r:id="rId24"/>
    <p:sldId id="268" r:id="rId25"/>
    <p:sldId id="309" r:id="rId26"/>
    <p:sldId id="307" r:id="rId27"/>
    <p:sldId id="274" r:id="rId28"/>
    <p:sldId id="305" r:id="rId29"/>
    <p:sldId id="284" r:id="rId30"/>
    <p:sldId id="306" r:id="rId31"/>
    <p:sldId id="286" r:id="rId32"/>
    <p:sldId id="30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7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31" autoAdjust="0"/>
  </p:normalViewPr>
  <p:slideViewPr>
    <p:cSldViewPr>
      <p:cViewPr varScale="1">
        <p:scale>
          <a:sx n="74" d="100"/>
          <a:sy n="74" d="100"/>
        </p:scale>
        <p:origin x="21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16F9-6F8B-564B-9227-76DA300A01E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20B1-36C7-2E4B-B49C-9368D9E7F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4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8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2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0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05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25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88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3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23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2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8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9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8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7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0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solidFill>
                <a:srgbClr val="FFD579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1" y="-26988"/>
            <a:ext cx="3810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200" b="1" dirty="0">
                <a:solidFill>
                  <a:srgbClr val="FFD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Killian – CSCI 380 – Millersville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677492" cy="2286000"/>
          </a:xfrm>
        </p:spPr>
        <p:txBody>
          <a:bodyPr/>
          <a:lstStyle/>
          <a:p>
            <a:r>
              <a:rPr lang="en-US" dirty="0"/>
              <a:t>CSCI 380: Operating Systems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Instructor:</a:t>
            </a:r>
          </a:p>
          <a:p>
            <a:r>
              <a:rPr lang="en-US" sz="1800" dirty="0"/>
              <a:t>William Killian</a:t>
            </a:r>
          </a:p>
        </p:txBody>
      </p:sp>
    </p:spTree>
    <p:extLst>
      <p:ext uri="{BB962C8B-B14F-4D97-AF65-F5344CB8AC3E}">
        <p14:creationId xmlns:p14="http://schemas.microsoft.com/office/powerpoint/2010/main" val="192392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fork(void)</a:t>
            </a:r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OS creates an exact duplicate of parent’s state:</a:t>
            </a:r>
          </a:p>
          <a:p>
            <a:pPr lvl="2"/>
            <a:r>
              <a:rPr lang="en-US" dirty="0"/>
              <a:t>Virtual address space (memory), including heap and stack</a:t>
            </a:r>
          </a:p>
          <a:p>
            <a:pPr lvl="2"/>
            <a:r>
              <a:rPr lang="en-US" dirty="0"/>
              <a:t>Registers, except for the return value (%</a:t>
            </a:r>
            <a:r>
              <a:rPr lang="en-US" dirty="0" err="1"/>
              <a:t>eax</a:t>
            </a:r>
            <a:r>
              <a:rPr lang="en-US" dirty="0"/>
              <a:t>/%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File descriptors but files are shared</a:t>
            </a:r>
          </a:p>
          <a:p>
            <a:pPr lvl="1"/>
            <a:r>
              <a:rPr lang="en-US" b="1" dirty="0"/>
              <a:t>Result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/>
              <a:t>Equal but separate state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Fork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fork(void)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(process id) to the parent process</a:t>
            </a:r>
          </a:p>
          <a:p>
            <a:pPr lvl="1"/>
            <a:r>
              <a:rPr lang="en-US" dirty="0"/>
              <a:t>Usually used like:</a:t>
            </a:r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14400" y="2956679"/>
            <a:ext cx="7086600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nsolas"/>
                <a:cs typeface="Consolas"/>
              </a:rPr>
              <a:t>pid_t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pid</a:t>
            </a:r>
            <a:r>
              <a:rPr lang="en-US" sz="1800" dirty="0">
                <a:latin typeface="Consolas"/>
                <a:cs typeface="Consolas"/>
              </a:rPr>
              <a:t> = fork();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if (</a:t>
            </a:r>
            <a:r>
              <a:rPr lang="en-US" sz="1800" dirty="0" err="1">
                <a:latin typeface="Consolas"/>
                <a:cs typeface="Consolas"/>
              </a:rPr>
              <a:t>pid</a:t>
            </a:r>
            <a:r>
              <a:rPr lang="en-US" sz="1800" dirty="0">
                <a:latin typeface="Consolas"/>
                <a:cs typeface="Consolas"/>
              </a:rPr>
              <a:t> == 0)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i="1" dirty="0">
                <a:latin typeface="Consolas"/>
                <a:cs typeface="Consolas"/>
              </a:rPr>
              <a:t>// </a:t>
            </a:r>
            <a:r>
              <a:rPr lang="en-US" i="1" dirty="0" err="1">
                <a:latin typeface="Consolas"/>
                <a:cs typeface="Consolas"/>
              </a:rPr>
              <a:t>pid</a:t>
            </a:r>
            <a:r>
              <a:rPr lang="en-US" i="1" dirty="0">
                <a:latin typeface="Consolas"/>
                <a:cs typeface="Consolas"/>
              </a:rPr>
              <a:t> is 0 so we can detect child</a:t>
            </a:r>
            <a:endParaRPr lang="en-US" sz="1800" i="1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printf</a:t>
            </a:r>
            <a:r>
              <a:rPr lang="en-US" sz="1800" dirty="0">
                <a:latin typeface="Consolas"/>
                <a:cs typeface="Consolas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else {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i="1" dirty="0">
                <a:latin typeface="Consolas"/>
                <a:cs typeface="Consolas"/>
              </a:rPr>
              <a:t>// </a:t>
            </a:r>
            <a:r>
              <a:rPr lang="en-US" i="1" dirty="0" err="1">
                <a:latin typeface="Consolas"/>
                <a:cs typeface="Consolas"/>
              </a:rPr>
              <a:t>pid</a:t>
            </a:r>
            <a:r>
              <a:rPr lang="en-US" i="1" dirty="0">
                <a:latin typeface="Consolas"/>
                <a:cs typeface="Consolas"/>
              </a:rPr>
              <a:t> = child’s assigned </a:t>
            </a:r>
            <a:r>
              <a:rPr lang="en-US" i="1" dirty="0" err="1">
                <a:latin typeface="Consolas"/>
                <a:cs typeface="Consolas"/>
              </a:rPr>
              <a:t>pid</a:t>
            </a:r>
            <a:endParaRPr lang="en-US" sz="1800" i="1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printf</a:t>
            </a:r>
            <a:r>
              <a:rPr lang="en-US" sz="1800" dirty="0">
                <a:latin typeface="Consolas"/>
                <a:cs typeface="Consolas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40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exec()</a:t>
            </a:r>
          </a:p>
          <a:p>
            <a:pPr lvl="1"/>
            <a:r>
              <a:rPr lang="en-US" dirty="0"/>
              <a:t>Replaces the current process’s state and context</a:t>
            </a:r>
          </a:p>
          <a:p>
            <a:pPr lvl="2"/>
            <a:r>
              <a:rPr lang="en-US" dirty="0"/>
              <a:t>But keeps PID, open files, and signal context</a:t>
            </a:r>
          </a:p>
          <a:p>
            <a:pPr lvl="1"/>
            <a:r>
              <a:rPr lang="en-US" dirty="0"/>
              <a:t>Provides a way to load and run </a:t>
            </a:r>
            <a:r>
              <a:rPr lang="en-US" b="1" dirty="0"/>
              <a:t>another</a:t>
            </a:r>
            <a:r>
              <a:rPr lang="en-US" dirty="0"/>
              <a:t> program</a:t>
            </a:r>
          </a:p>
          <a:p>
            <a:pPr lvl="2"/>
            <a:r>
              <a:rPr lang="en-US" dirty="0"/>
              <a:t>Replaces the current running memory image with that of new program</a:t>
            </a:r>
          </a:p>
          <a:p>
            <a:pPr lvl="2"/>
            <a:r>
              <a:rPr lang="en-US" dirty="0"/>
              <a:t>Set up stack with arguments and environment variables</a:t>
            </a:r>
          </a:p>
          <a:p>
            <a:pPr lvl="2"/>
            <a:r>
              <a:rPr lang="en-US" dirty="0"/>
              <a:t>Start execution at the entry point </a:t>
            </a:r>
          </a:p>
          <a:p>
            <a:pPr lvl="1"/>
            <a:r>
              <a:rPr lang="en-US" dirty="0"/>
              <a:t>Never returns on successful execution</a:t>
            </a:r>
          </a:p>
          <a:p>
            <a:pPr lvl="1"/>
            <a:r>
              <a:rPr lang="en-US" dirty="0"/>
              <a:t>The newly loaded program’s perspective: as if the previous program has not been run before</a:t>
            </a:r>
          </a:p>
          <a:p>
            <a:pPr lvl="1"/>
            <a:r>
              <a:rPr lang="en-US" dirty="0"/>
              <a:t>More useful variant is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execve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/>
              <a:t>More information? man 3 exec</a:t>
            </a:r>
          </a:p>
        </p:txBody>
      </p:sp>
    </p:spTree>
    <p:extLst>
      <p:ext uri="{BB962C8B-B14F-4D97-AF65-F5344CB8AC3E}">
        <p14:creationId xmlns:p14="http://schemas.microsoft.com/office/powerpoint/2010/main" val="23966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exit(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status)</a:t>
            </a:r>
          </a:p>
          <a:p>
            <a:pPr lvl="1"/>
            <a:r>
              <a:rPr lang="en-US" dirty="0"/>
              <a:t>Normally return with status 0 (other numbers indicate an error)</a:t>
            </a:r>
          </a:p>
          <a:p>
            <a:pPr lvl="1"/>
            <a:r>
              <a:rPr lang="en-US" dirty="0"/>
              <a:t>Terminates the current process</a:t>
            </a:r>
          </a:p>
          <a:p>
            <a:pPr lvl="1"/>
            <a:r>
              <a:rPr lang="en-US" dirty="0"/>
              <a:t>OS frees resources such as heap memory and open file descriptors and so on…</a:t>
            </a:r>
          </a:p>
          <a:p>
            <a:pPr lvl="1"/>
            <a:r>
              <a:rPr lang="en-US" dirty="0"/>
              <a:t>Reduce to a zombie state </a:t>
            </a:r>
          </a:p>
          <a:p>
            <a:pPr lvl="2"/>
            <a:r>
              <a:rPr lang="en-US" dirty="0"/>
              <a:t>Must wait to be reaped by the parent process (or the </a:t>
            </a:r>
            <a:r>
              <a:rPr lang="en-US" dirty="0" err="1"/>
              <a:t>init</a:t>
            </a:r>
            <a:r>
              <a:rPr lang="en-US" dirty="0"/>
              <a:t> process if the parent died)</a:t>
            </a:r>
          </a:p>
          <a:p>
            <a:pPr lvl="2"/>
            <a:r>
              <a:rPr lang="en-US" dirty="0"/>
              <a:t>Signal is sent to the parent process notifying of death</a:t>
            </a:r>
          </a:p>
          <a:p>
            <a:pPr lvl="2"/>
            <a:r>
              <a:rPr lang="en-US" dirty="0"/>
              <a:t>Reaper can inspect the exit status</a:t>
            </a:r>
          </a:p>
        </p:txBody>
      </p:sp>
    </p:spTree>
    <p:extLst>
      <p:ext uri="{BB962C8B-B14F-4D97-AF65-F5344CB8AC3E}">
        <p14:creationId xmlns:p14="http://schemas.microsoft.com/office/powerpoint/2010/main" val="4486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wait(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child_status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dirty="0" err="1"/>
              <a:t>pid</a:t>
            </a:r>
            <a:r>
              <a:rPr lang="en-US" dirty="0"/>
              <a:t> of the child process that terminated</a:t>
            </a:r>
          </a:p>
          <a:p>
            <a:pPr lvl="2"/>
            <a:r>
              <a:rPr lang="en-US" dirty="0"/>
              <a:t>When wait returns a </a:t>
            </a:r>
            <a:r>
              <a:rPr lang="en-US" dirty="0" err="1"/>
              <a:t>pid</a:t>
            </a:r>
            <a:r>
              <a:rPr lang="en-US" dirty="0"/>
              <a:t> &gt; 0, child process has been reaped</a:t>
            </a:r>
          </a:p>
          <a:p>
            <a:pPr lvl="2"/>
            <a:r>
              <a:rPr lang="en-US" dirty="0"/>
              <a:t>All child resources freed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child_status</a:t>
            </a:r>
            <a:r>
              <a:rPr lang="en-US" dirty="0"/>
              <a:t> != NULL, then the object it points to will be set to  a status indicating why the child process terminated</a:t>
            </a:r>
          </a:p>
          <a:p>
            <a:pPr lvl="1"/>
            <a:r>
              <a:rPr lang="en-US" dirty="0"/>
              <a:t>More useful variant is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waitpid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/>
              <a:t>For details: man 2 wait</a:t>
            </a:r>
          </a:p>
        </p:txBody>
      </p:sp>
    </p:spTree>
    <p:extLst>
      <p:ext uri="{BB962C8B-B14F-4D97-AF65-F5344CB8AC3E}">
        <p14:creationId xmlns:p14="http://schemas.microsoft.com/office/powerpoint/2010/main" val="22827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0" y="1362075"/>
            <a:ext cx="3568700" cy="4972050"/>
          </a:xfrm>
        </p:spPr>
        <p:txBody>
          <a:bodyPr>
            <a:normAutofit/>
          </a:bodyPr>
          <a:lstStyle/>
          <a:p>
            <a:r>
              <a:rPr lang="en-US" dirty="0"/>
              <a:t>What are the possible output  (assuming fork succeeds) ?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Child!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Parent!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Parent!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Child!</a:t>
            </a:r>
          </a:p>
          <a:p>
            <a:pPr lvl="1"/>
            <a:endParaRPr lang="en-US" dirty="0"/>
          </a:p>
          <a:p>
            <a:r>
              <a:rPr lang="en-US" dirty="0"/>
              <a:t>How to get the child to always print first?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929348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fork();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== 0){</a:t>
            </a:r>
          </a:p>
          <a:p>
            <a:r>
              <a:rPr lang="en-US" sz="1600" dirty="0">
                <a:latin typeface="Consolas"/>
                <a:cs typeface="Consolas"/>
              </a:rPr>
              <a:t>   /* only child comes here */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(“Child!\n”);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exit(0);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else{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(“Parent!\n”);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7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929348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status;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fork();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== 0){</a:t>
            </a:r>
          </a:p>
          <a:p>
            <a:r>
              <a:rPr lang="en-US" sz="1600" dirty="0">
                <a:latin typeface="Consolas"/>
                <a:cs typeface="Consolas"/>
              </a:rPr>
              <a:t>   /* only child comes here */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(“Child!\n”);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exit(0);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else{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waitpid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, &amp;status, 0);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(“Parent!\n”);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4400" y="1362075"/>
            <a:ext cx="3568700" cy="4972050"/>
          </a:xfrm>
        </p:spPr>
        <p:txBody>
          <a:bodyPr>
            <a:normAutofit/>
          </a:bodyPr>
          <a:lstStyle/>
          <a:p>
            <a:r>
              <a:rPr lang="en-US" dirty="0"/>
              <a:t>Waits </a:t>
            </a:r>
            <a:r>
              <a:rPr lang="en-US" dirty="0" err="1"/>
              <a:t>til</a:t>
            </a:r>
            <a:r>
              <a:rPr lang="en-US" dirty="0"/>
              <a:t> the child has terminated.</a:t>
            </a:r>
            <a:br>
              <a:rPr lang="en-US" dirty="0"/>
            </a:br>
            <a:r>
              <a:rPr lang="en-US" dirty="0"/>
              <a:t>    Parent can inspect exit status of  </a:t>
            </a:r>
            <a:br>
              <a:rPr lang="en-US" dirty="0"/>
            </a:br>
            <a:r>
              <a:rPr lang="en-US" dirty="0"/>
              <a:t>    child using ‘status’</a:t>
            </a:r>
          </a:p>
          <a:p>
            <a:pPr lvl="1"/>
            <a:r>
              <a:rPr lang="en-US" dirty="0"/>
              <a:t>WEXITSTATUS(status)</a:t>
            </a:r>
          </a:p>
          <a:p>
            <a:endParaRPr lang="en-US" dirty="0"/>
          </a:p>
          <a:p>
            <a:r>
              <a:rPr lang="en-US" dirty="0"/>
              <a:t>Output always: </a:t>
            </a:r>
            <a:br>
              <a:rPr lang="en-US" dirty="0"/>
            </a:br>
            <a:r>
              <a:rPr lang="en-US" dirty="0">
                <a:latin typeface="Consolas"/>
                <a:cs typeface="Consolas"/>
              </a:rPr>
              <a:t>Child!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Parent!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33800" y="2819400"/>
            <a:ext cx="609600" cy="179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4614333"/>
            <a:ext cx="3962400" cy="381000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4724400" y="1447800"/>
            <a:ext cx="4191000" cy="4972050"/>
          </a:xfrm>
        </p:spPr>
        <p:txBody>
          <a:bodyPr>
            <a:normAutofit/>
          </a:bodyPr>
          <a:lstStyle/>
          <a:p>
            <a:r>
              <a:rPr lang="en-US" dirty="0"/>
              <a:t>An example of something useful.</a:t>
            </a:r>
          </a:p>
          <a:p>
            <a:r>
              <a:rPr lang="en-US" dirty="0"/>
              <a:t>Why is the first </a:t>
            </a:r>
            <a:r>
              <a:rPr lang="en-US" dirty="0" err="1"/>
              <a:t>arg</a:t>
            </a:r>
            <a:r>
              <a:rPr lang="en-US" dirty="0"/>
              <a:t> “/bin/</a:t>
            </a:r>
            <a:r>
              <a:rPr lang="en-US" dirty="0" err="1"/>
              <a:t>ls</a:t>
            </a:r>
            <a:r>
              <a:rPr lang="en-US" dirty="0"/>
              <a:t>”?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Will child reach here?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4800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status;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fork();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char*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[] = {“/bin/</a:t>
            </a:r>
            <a:r>
              <a:rPr lang="en-US" sz="1600" dirty="0" err="1">
                <a:latin typeface="Consolas"/>
                <a:cs typeface="Consolas"/>
              </a:rPr>
              <a:t>ls</a:t>
            </a:r>
            <a:r>
              <a:rPr lang="en-US" sz="1600" dirty="0">
                <a:latin typeface="Consolas"/>
                <a:cs typeface="Consolas"/>
              </a:rPr>
              <a:t>”, “-l”, NULL};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char* </a:t>
            </a:r>
            <a:r>
              <a:rPr lang="en-US" sz="1600" dirty="0" err="1">
                <a:latin typeface="Consolas"/>
                <a:cs typeface="Consolas"/>
              </a:rPr>
              <a:t>env</a:t>
            </a:r>
            <a:r>
              <a:rPr lang="en-US" sz="1600" dirty="0">
                <a:latin typeface="Consolas"/>
                <a:cs typeface="Consolas"/>
              </a:rPr>
              <a:t>[] = {…, NULL};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== 0){</a:t>
            </a:r>
          </a:p>
          <a:p>
            <a:r>
              <a:rPr lang="en-US" sz="1600" dirty="0">
                <a:latin typeface="Consolas"/>
                <a:cs typeface="Consolas"/>
              </a:rPr>
              <a:t>   /* only child comes here */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execve</a:t>
            </a:r>
            <a:r>
              <a:rPr lang="en-US" sz="1600" dirty="0">
                <a:latin typeface="Consolas"/>
                <a:cs typeface="Consolas"/>
              </a:rPr>
              <a:t>(“/bin/</a:t>
            </a:r>
            <a:r>
              <a:rPr lang="en-US" sz="1600" dirty="0" err="1">
                <a:latin typeface="Consolas"/>
                <a:cs typeface="Consolas"/>
              </a:rPr>
              <a:t>ls</a:t>
            </a:r>
            <a:r>
              <a:rPr lang="en-US" sz="1600" dirty="0">
                <a:latin typeface="Consolas"/>
                <a:cs typeface="Consolas"/>
              </a:rPr>
              <a:t>”,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env</a:t>
            </a:r>
            <a:r>
              <a:rPr lang="en-US" sz="1600" dirty="0">
                <a:latin typeface="Consolas"/>
                <a:cs typeface="Consolas"/>
              </a:rPr>
              <a:t>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/* will child reach here? */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else{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waitpid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, &amp;status, 0);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… parent continue execution…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62400" y="3505200"/>
            <a:ext cx="7620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19600" y="2438400"/>
            <a:ext cx="3048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175" y="1362075"/>
            <a:ext cx="7896225" cy="4972050"/>
          </a:xfrm>
        </p:spPr>
        <p:txBody>
          <a:bodyPr/>
          <a:lstStyle/>
          <a:p>
            <a:r>
              <a:rPr lang="en-US" dirty="0"/>
              <a:t>Unix Process Hierarchy: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066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 dirty="0"/>
              <a:t>e.g. </a:t>
            </a:r>
            <a:r>
              <a:rPr lang="en-US" sz="2000" b="1" dirty="0" err="1">
                <a:latin typeface="Courier New" charset="0"/>
              </a:rPr>
              <a:t>httpd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</p:spTree>
    <p:extLst>
      <p:ext uri="{BB962C8B-B14F-4D97-AF65-F5344CB8AC3E}">
        <p14:creationId xmlns:p14="http://schemas.microsoft.com/office/powerpoint/2010/main" val="144991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 (asynchronous)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Signals</a:t>
            </a:r>
          </a:p>
          <a:p>
            <a:r>
              <a:rPr lang="en-US" dirty="0"/>
              <a:t>Shell lab</a:t>
            </a:r>
          </a:p>
        </p:txBody>
      </p:sp>
    </p:spTree>
    <p:extLst>
      <p:ext uri="{BB962C8B-B14F-4D97-AF65-F5344CB8AC3E}">
        <p14:creationId xmlns:p14="http://schemas.microsoft.com/office/powerpoint/2010/main" val="57070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Ctrl-C (SIGINT), divide-by-zero (SIGFPE), or the termination of a child process (SIGCHLD)</a:t>
            </a:r>
          </a:p>
          <a:p>
            <a:pPr lvl="1"/>
            <a:r>
              <a:rPr lang="en-US" dirty="0"/>
              <a:t>Another program called the </a:t>
            </a:r>
            <a:r>
              <a:rPr lang="en-US" dirty="0">
                <a:latin typeface="Consolas"/>
                <a:cs typeface="Consolas"/>
              </a:rPr>
              <a:t>kill()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The user used a </a:t>
            </a:r>
            <a:r>
              <a:rPr lang="en-US" dirty="0">
                <a:latin typeface="Consolas"/>
                <a:cs typeface="Consolas"/>
              </a:rPr>
              <a:t>kill</a:t>
            </a:r>
            <a:r>
              <a:rPr lang="en-US" dirty="0"/>
              <a:t> utility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43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Receiving a signal is non-queuing</a:t>
            </a:r>
          </a:p>
          <a:p>
            <a:pPr lvl="1"/>
            <a:r>
              <a:rPr lang="en-US" dirty="0"/>
              <a:t>There is only one bit in the context per signal</a:t>
            </a:r>
          </a:p>
          <a:p>
            <a:pPr lvl="1"/>
            <a:r>
              <a:rPr lang="en-US" dirty="0"/>
              <a:t>Receiving 1 or 300 SIGINTs looks the same to the process</a:t>
            </a:r>
          </a:p>
          <a:p>
            <a:r>
              <a:rPr lang="en-US" dirty="0"/>
              <a:t>Signals are received at a context switch</a:t>
            </a:r>
          </a:p>
          <a:p>
            <a:r>
              <a:rPr lang="en-US" dirty="0"/>
              <a:t>Three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</a:t>
            </a:r>
          </a:p>
        </p:txBody>
      </p:sp>
    </p:spTree>
    <p:extLst>
      <p:ext uri="{BB962C8B-B14F-4D97-AF65-F5344CB8AC3E}">
        <p14:creationId xmlns:p14="http://schemas.microsoft.com/office/powerpoint/2010/main" val="34749543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Blocking signals</a:t>
            </a:r>
          </a:p>
          <a:p>
            <a:pPr lvl="1"/>
            <a:r>
              <a:rPr lang="en-US" dirty="0"/>
              <a:t>Sometimes code needs to run through a section that can’t be interrupted</a:t>
            </a:r>
          </a:p>
          <a:p>
            <a:pPr lvl="1"/>
            <a:r>
              <a:rPr lang="en-US" dirty="0"/>
              <a:t>Implemented with </a:t>
            </a:r>
            <a:r>
              <a:rPr lang="en-US" dirty="0" err="1">
                <a:latin typeface="Consolas"/>
                <a:cs typeface="Consolas"/>
              </a:rPr>
              <a:t>sigprocmask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/>
              <a:t>Waiting for signals</a:t>
            </a:r>
          </a:p>
          <a:p>
            <a:pPr lvl="1"/>
            <a:r>
              <a:rPr lang="en-US" dirty="0"/>
              <a:t>Sometimes, we want to pause execution until we get a specific signal</a:t>
            </a:r>
          </a:p>
          <a:p>
            <a:pPr lvl="1"/>
            <a:r>
              <a:rPr lang="en-US" dirty="0"/>
              <a:t>Implemented with </a:t>
            </a:r>
            <a:r>
              <a:rPr lang="en-US" dirty="0" err="1">
                <a:latin typeface="Consolas"/>
                <a:cs typeface="Consolas"/>
              </a:rPr>
              <a:t>sigsuspend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/>
              <a:t>Can’t modify behavior of SIGKILL and SIGSTOP </a:t>
            </a:r>
          </a:p>
        </p:txBody>
      </p:sp>
    </p:spTree>
    <p:extLst>
      <p:ext uri="{BB962C8B-B14F-4D97-AF65-F5344CB8AC3E}">
        <p14:creationId xmlns:p14="http://schemas.microsoft.com/office/powerpoint/2010/main" val="22726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handlers</a:t>
            </a:r>
          </a:p>
          <a:p>
            <a:pPr lvl="1"/>
            <a:r>
              <a:rPr lang="en-US" sz="2400" dirty="0"/>
              <a:t>Can be installed to run when a signal is received</a:t>
            </a:r>
          </a:p>
          <a:p>
            <a:pPr lvl="1"/>
            <a:r>
              <a:rPr lang="en-US" sz="2400" dirty="0"/>
              <a:t>The form is   </a:t>
            </a:r>
            <a:r>
              <a:rPr lang="en-US" sz="2400" dirty="0">
                <a:latin typeface="Consolas"/>
                <a:cs typeface="Consolas"/>
              </a:rPr>
              <a:t>void  handler(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signum</a:t>
            </a:r>
            <a:r>
              <a:rPr lang="en-US" sz="2400" dirty="0">
                <a:latin typeface="Consolas"/>
                <a:cs typeface="Consolas"/>
              </a:rPr>
              <a:t>){ … }</a:t>
            </a:r>
          </a:p>
          <a:p>
            <a:pPr lvl="1"/>
            <a:r>
              <a:rPr lang="en-US" sz="2400" b="1" dirty="0"/>
              <a:t>Separate </a:t>
            </a:r>
            <a:r>
              <a:rPr lang="en-US" sz="2400" dirty="0"/>
              <a:t>flow of control in the same process</a:t>
            </a:r>
          </a:p>
          <a:p>
            <a:pPr lvl="1"/>
            <a:r>
              <a:rPr lang="en-US" sz="2400" dirty="0"/>
              <a:t>Resumes normal flow of control upon returning</a:t>
            </a:r>
          </a:p>
          <a:p>
            <a:pPr lvl="1"/>
            <a:r>
              <a:rPr lang="en-US" sz="2400" dirty="0"/>
              <a:t>Can be called </a:t>
            </a:r>
            <a:r>
              <a:rPr lang="en-US" sz="2400" b="1" dirty="0"/>
              <a:t>anytime</a:t>
            </a:r>
            <a:r>
              <a:rPr lang="en-US" sz="2400" dirty="0"/>
              <a:t> when the appropriate signal is fired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sigsuspend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const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sigset_t</a:t>
            </a:r>
            <a:r>
              <a:rPr lang="en-US" dirty="0">
                <a:latin typeface="Consolas"/>
                <a:cs typeface="Consolas"/>
              </a:rPr>
              <a:t> *mask)</a:t>
            </a:r>
          </a:p>
          <a:p>
            <a:pPr lvl="1"/>
            <a:r>
              <a:rPr lang="en-US" dirty="0"/>
              <a:t>Can’t use wait() twice – use </a:t>
            </a:r>
            <a:r>
              <a:rPr lang="en-US" dirty="0" err="1"/>
              <a:t>sigsuspend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Temporarily replaces the signal mask of the calling process with the mask given</a:t>
            </a:r>
          </a:p>
          <a:p>
            <a:pPr lvl="1"/>
            <a:r>
              <a:rPr lang="en-US" dirty="0"/>
              <a:t>Suspends the process until delivery of a signal whose action is to invoke a signal handler or terminate a process</a:t>
            </a:r>
          </a:p>
          <a:p>
            <a:pPr lvl="1"/>
            <a:r>
              <a:rPr lang="en-US" dirty="0"/>
              <a:t>Returns if the signal is caught</a:t>
            </a:r>
          </a:p>
          <a:p>
            <a:pPr lvl="2"/>
            <a:r>
              <a:rPr lang="en-US" dirty="0"/>
              <a:t>Signal mask restored to the previous state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sigaddset</a:t>
            </a:r>
            <a:r>
              <a:rPr lang="en-US" dirty="0"/>
              <a:t>(), </a:t>
            </a:r>
            <a:r>
              <a:rPr lang="en-US" dirty="0" err="1"/>
              <a:t>sigemptyset</a:t>
            </a:r>
            <a:r>
              <a:rPr lang="en-US" dirty="0"/>
              <a:t>(), etc. to create the mask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7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66800"/>
            <a:ext cx="7896225" cy="4972050"/>
          </a:xfrm>
        </p:spPr>
        <p:txBody>
          <a:bodyPr/>
          <a:lstStyle/>
          <a:p>
            <a:r>
              <a:rPr lang="en-US" dirty="0"/>
              <a:t>Every process belongs to exactly one process group</a:t>
            </a:r>
          </a:p>
          <a:p>
            <a:r>
              <a:rPr lang="en-US" dirty="0"/>
              <a:t>Process groups can be used to distribute signals easily</a:t>
            </a:r>
          </a:p>
          <a:p>
            <a:r>
              <a:rPr lang="en-US" dirty="0"/>
              <a:t>A forked process becomes a member of the parent’s process group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4497" y="2362200"/>
            <a:ext cx="7068903" cy="4343400"/>
            <a:chOff x="1084497" y="1905000"/>
            <a:chExt cx="7068903" cy="43434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96000" y="3156387"/>
              <a:ext cx="2057400" cy="16442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810000" y="3147796"/>
              <a:ext cx="2057400" cy="16442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084497" y="3147796"/>
              <a:ext cx="2514600" cy="30993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940" name="Oval 4"/>
            <p:cNvSpPr>
              <a:spLocks noChangeAspect="1" noChangeArrowheads="1"/>
            </p:cNvSpPr>
            <p:nvPr/>
          </p:nvSpPr>
          <p:spPr bwMode="auto">
            <a:xfrm>
              <a:off x="1898650" y="3228975"/>
              <a:ext cx="982663" cy="8858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Fore-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job</a:t>
              </a:r>
            </a:p>
          </p:txBody>
        </p:sp>
        <p:sp>
          <p:nvSpPr>
            <p:cNvPr id="551941" name="Oval 5"/>
            <p:cNvSpPr>
              <a:spLocks noChangeAspect="1" noChangeArrowheads="1"/>
            </p:cNvSpPr>
            <p:nvPr/>
          </p:nvSpPr>
          <p:spPr bwMode="auto">
            <a:xfrm>
              <a:off x="4094163" y="3228975"/>
              <a:ext cx="982662" cy="863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Back-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job #1</a:t>
              </a:r>
            </a:p>
          </p:txBody>
        </p:sp>
        <p:sp>
          <p:nvSpPr>
            <p:cNvPr id="551942" name="Oval 6"/>
            <p:cNvSpPr>
              <a:spLocks noChangeAspect="1" noChangeArrowheads="1"/>
            </p:cNvSpPr>
            <p:nvPr/>
          </p:nvSpPr>
          <p:spPr bwMode="auto">
            <a:xfrm>
              <a:off x="6248400" y="3228975"/>
              <a:ext cx="984250" cy="8858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Back-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job #2</a:t>
              </a:r>
            </a:p>
          </p:txBody>
        </p:sp>
        <p:sp>
          <p:nvSpPr>
            <p:cNvPr id="551943" name="Oval 7"/>
            <p:cNvSpPr>
              <a:spLocks noChangeAspect="1" noChangeArrowheads="1"/>
            </p:cNvSpPr>
            <p:nvPr/>
          </p:nvSpPr>
          <p:spPr bwMode="auto">
            <a:xfrm>
              <a:off x="4098925" y="1905000"/>
              <a:ext cx="984250" cy="776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Shell</a:t>
              </a:r>
            </a:p>
          </p:txBody>
        </p:sp>
        <p:sp>
          <p:nvSpPr>
            <p:cNvPr id="551944" name="Oval 8"/>
            <p:cNvSpPr>
              <a:spLocks noChangeAspect="1" noChangeArrowheads="1"/>
            </p:cNvSpPr>
            <p:nvPr/>
          </p:nvSpPr>
          <p:spPr bwMode="auto">
            <a:xfrm>
              <a:off x="1339850" y="4414838"/>
              <a:ext cx="984250" cy="77628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Child</a:t>
              </a:r>
            </a:p>
          </p:txBody>
        </p:sp>
        <p:sp>
          <p:nvSpPr>
            <p:cNvPr id="551945" name="Oval 9"/>
            <p:cNvSpPr>
              <a:spLocks noChangeAspect="1" noChangeArrowheads="1"/>
            </p:cNvSpPr>
            <p:nvPr/>
          </p:nvSpPr>
          <p:spPr bwMode="auto">
            <a:xfrm>
              <a:off x="2465388" y="4414838"/>
              <a:ext cx="984250" cy="77628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Child</a:t>
              </a:r>
            </a:p>
          </p:txBody>
        </p:sp>
        <p:sp>
          <p:nvSpPr>
            <p:cNvPr id="551946" name="Line 10"/>
            <p:cNvSpPr>
              <a:spLocks noChangeAspect="1" noChangeShapeType="1"/>
            </p:cNvSpPr>
            <p:nvPr/>
          </p:nvSpPr>
          <p:spPr bwMode="auto">
            <a:xfrm flipH="1">
              <a:off x="1906588" y="4051300"/>
              <a:ext cx="182562" cy="369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7" name="Line 11"/>
            <p:cNvSpPr>
              <a:spLocks noChangeAspect="1" noChangeShapeType="1"/>
            </p:cNvSpPr>
            <p:nvPr/>
          </p:nvSpPr>
          <p:spPr bwMode="auto">
            <a:xfrm>
              <a:off x="2686050" y="4048125"/>
              <a:ext cx="163513" cy="36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8" name="Line 12"/>
            <p:cNvSpPr>
              <a:spLocks noChangeAspect="1" noChangeShapeType="1"/>
            </p:cNvSpPr>
            <p:nvPr/>
          </p:nvSpPr>
          <p:spPr bwMode="auto">
            <a:xfrm>
              <a:off x="4594225" y="2667000"/>
              <a:ext cx="0" cy="557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9" name="Line 13"/>
            <p:cNvSpPr>
              <a:spLocks noChangeAspect="1" noChangeShapeType="1"/>
            </p:cNvSpPr>
            <p:nvPr/>
          </p:nvSpPr>
          <p:spPr bwMode="auto">
            <a:xfrm flipH="1">
              <a:off x="2768600" y="2574925"/>
              <a:ext cx="1481138" cy="80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50" name="Line 14"/>
            <p:cNvSpPr>
              <a:spLocks noChangeAspect="1" noChangeShapeType="1"/>
            </p:cNvSpPr>
            <p:nvPr/>
          </p:nvSpPr>
          <p:spPr bwMode="auto">
            <a:xfrm>
              <a:off x="4968875" y="2535238"/>
              <a:ext cx="1412875" cy="833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51" name="Text Box 15"/>
            <p:cNvSpPr txBox="1">
              <a:spLocks noChangeAspect="1" noChangeArrowheads="1"/>
            </p:cNvSpPr>
            <p:nvPr/>
          </p:nvSpPr>
          <p:spPr bwMode="auto">
            <a:xfrm>
              <a:off x="3297238" y="20701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pid=10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pgid=10</a:t>
              </a:r>
            </a:p>
          </p:txBody>
        </p:sp>
        <p:sp>
          <p:nvSpPr>
            <p:cNvPr id="551953" name="Text Box 17"/>
            <p:cNvSpPr txBox="1">
              <a:spLocks noChangeAspect="1" noChangeArrowheads="1"/>
            </p:cNvSpPr>
            <p:nvPr/>
          </p:nvSpPr>
          <p:spPr bwMode="auto">
            <a:xfrm>
              <a:off x="1084498" y="5663625"/>
              <a:ext cx="176506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Foreground </a:t>
              </a:r>
            </a:p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group 20</a:t>
              </a:r>
            </a:p>
          </p:txBody>
        </p:sp>
        <p:sp>
          <p:nvSpPr>
            <p:cNvPr id="551955" name="Text Box 19"/>
            <p:cNvSpPr txBox="1">
              <a:spLocks noChangeAspect="1" noChangeArrowheads="1"/>
            </p:cNvSpPr>
            <p:nvPr/>
          </p:nvSpPr>
          <p:spPr bwMode="auto">
            <a:xfrm>
              <a:off x="3810000" y="4191000"/>
              <a:ext cx="1629100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Background</a:t>
              </a:r>
            </a:p>
            <a:p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group 32</a:t>
              </a:r>
            </a:p>
          </p:txBody>
        </p:sp>
        <p:sp>
          <p:nvSpPr>
            <p:cNvPr id="551956" name="Text Box 20"/>
            <p:cNvSpPr txBox="1">
              <a:spLocks noChangeAspect="1" noChangeArrowheads="1"/>
            </p:cNvSpPr>
            <p:nvPr/>
          </p:nvSpPr>
          <p:spPr bwMode="auto">
            <a:xfrm>
              <a:off x="6096000" y="4215825"/>
              <a:ext cx="1629100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Background</a:t>
              </a:r>
            </a:p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group 40</a:t>
              </a:r>
            </a:p>
          </p:txBody>
        </p:sp>
        <p:sp>
          <p:nvSpPr>
            <p:cNvPr id="551958" name="Text Box 22"/>
            <p:cNvSpPr txBox="1">
              <a:spLocks noChangeAspect="1" noChangeArrowheads="1"/>
            </p:cNvSpPr>
            <p:nvPr/>
          </p:nvSpPr>
          <p:spPr bwMode="auto">
            <a:xfrm>
              <a:off x="1098550" y="33655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pid=20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  <p:sp>
          <p:nvSpPr>
            <p:cNvPr id="551959" name="Text Box 23"/>
            <p:cNvSpPr txBox="1">
              <a:spLocks noChangeAspect="1" noChangeArrowheads="1"/>
            </p:cNvSpPr>
            <p:nvPr/>
          </p:nvSpPr>
          <p:spPr bwMode="auto">
            <a:xfrm>
              <a:off x="5038725" y="34163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pid=32</a:t>
              </a:r>
            </a:p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pgid=32</a:t>
              </a:r>
            </a:p>
          </p:txBody>
        </p:sp>
        <p:sp>
          <p:nvSpPr>
            <p:cNvPr id="551960" name="Text Box 24"/>
            <p:cNvSpPr txBox="1">
              <a:spLocks noChangeAspect="1" noChangeArrowheads="1"/>
            </p:cNvSpPr>
            <p:nvPr/>
          </p:nvSpPr>
          <p:spPr bwMode="auto">
            <a:xfrm>
              <a:off x="7224929" y="3443288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pid=40</a:t>
              </a:r>
            </a:p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pgid=40</a:t>
              </a:r>
            </a:p>
          </p:txBody>
        </p:sp>
        <p:sp>
          <p:nvSpPr>
            <p:cNvPr id="551961" name="Text Box 25"/>
            <p:cNvSpPr txBox="1">
              <a:spLocks noChangeAspect="1" noChangeArrowheads="1"/>
            </p:cNvSpPr>
            <p:nvPr/>
          </p:nvSpPr>
          <p:spPr bwMode="auto">
            <a:xfrm>
              <a:off x="1398588" y="51816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pid=21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  <p:sp>
          <p:nvSpPr>
            <p:cNvPr id="551962" name="Text Box 26"/>
            <p:cNvSpPr txBox="1">
              <a:spLocks noChangeAspect="1" noChangeArrowheads="1"/>
            </p:cNvSpPr>
            <p:nvPr/>
          </p:nvSpPr>
          <p:spPr bwMode="auto">
            <a:xfrm>
              <a:off x="2541588" y="51816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pid=22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</p:grp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259387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Change 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05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43000"/>
            <a:ext cx="381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// </a:t>
            </a:r>
            <a:r>
              <a:rPr lang="en-US" sz="1600" dirty="0" err="1">
                <a:latin typeface="Consolas"/>
                <a:cs typeface="Consolas"/>
              </a:rPr>
              <a:t>sigchld</a:t>
            </a:r>
            <a:r>
              <a:rPr lang="en-US" sz="1600" dirty="0">
                <a:latin typeface="Consolas"/>
                <a:cs typeface="Consolas"/>
              </a:rPr>
              <a:t> handler installed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fork();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== 0){</a:t>
            </a:r>
          </a:p>
          <a:p>
            <a:r>
              <a:rPr lang="en-US" sz="1600" dirty="0">
                <a:latin typeface="Consolas"/>
                <a:cs typeface="Consolas"/>
              </a:rPr>
              <a:t>   /* child comes here */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execve</a:t>
            </a:r>
            <a:r>
              <a:rPr lang="en-US" sz="1600" dirty="0">
                <a:latin typeface="Consolas"/>
                <a:cs typeface="Consolas"/>
              </a:rPr>
              <a:t>(……);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else{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b="1" dirty="0" err="1">
                <a:latin typeface="Consolas"/>
                <a:cs typeface="Consolas"/>
              </a:rPr>
              <a:t>add_job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child_pid</a:t>
            </a:r>
            <a:r>
              <a:rPr lang="en-US" sz="1600" b="1" dirty="0">
                <a:latin typeface="Consolas"/>
                <a:cs typeface="Consolas"/>
              </a:rPr>
              <a:t>);</a:t>
            </a:r>
            <a:br>
              <a:rPr lang="en-US" sz="1600" b="1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75" y="4648199"/>
            <a:ext cx="7896225" cy="1685925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add_job</a:t>
            </a:r>
            <a:r>
              <a:rPr lang="en-US" dirty="0"/>
              <a:t> or </a:t>
            </a:r>
            <a:r>
              <a:rPr lang="en-US" dirty="0" err="1"/>
              <a:t>remove_job</a:t>
            </a:r>
            <a:r>
              <a:rPr lang="en-US" dirty="0"/>
              <a:t>() come first?</a:t>
            </a:r>
          </a:p>
          <a:p>
            <a:r>
              <a:rPr lang="en-US" dirty="0"/>
              <a:t>Where can we block signals in this code to guarantee correct execution?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6700" y="1143000"/>
            <a:ext cx="4686300" cy="2800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void </a:t>
            </a:r>
            <a:r>
              <a:rPr lang="en-US" sz="1600" dirty="0" err="1">
                <a:latin typeface="Consolas"/>
                <a:cs typeface="Consolas"/>
              </a:rPr>
              <a:t>sigchld_handler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signum</a:t>
            </a:r>
            <a:r>
              <a:rPr lang="en-US" sz="1600" dirty="0">
                <a:latin typeface="Consolas"/>
                <a:cs typeface="Consolas"/>
              </a:rPr>
              <a:t>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status;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</a:t>
            </a:r>
            <a:r>
              <a:rPr lang="en-US" sz="1600" dirty="0" err="1">
                <a:latin typeface="Consolas"/>
                <a:cs typeface="Consolas"/>
              </a:rPr>
              <a:t>waitpid</a:t>
            </a:r>
            <a:r>
              <a:rPr lang="en-US" sz="1600" dirty="0">
                <a:latin typeface="Consolas"/>
                <a:cs typeface="Consolas"/>
              </a:rPr>
              <a:t>(-1, &amp;status, WNOHANG);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if (WIFEXITED(status))</a:t>
            </a:r>
          </a:p>
          <a:p>
            <a:r>
              <a:rPr lang="en-US" sz="1600" dirty="0">
                <a:latin typeface="Consolas"/>
                <a:cs typeface="Consolas"/>
              </a:rPr>
              <a:t>       </a:t>
            </a:r>
            <a:r>
              <a:rPr lang="en-US" sz="1600" b="1" dirty="0" err="1">
                <a:latin typeface="Consolas"/>
                <a:cs typeface="Consolas"/>
              </a:rPr>
              <a:t>remove_job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child_pid</a:t>
            </a:r>
            <a:r>
              <a:rPr lang="en-US" sz="1600" b="1" dirty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0" y="1143000"/>
            <a:ext cx="0" cy="3352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8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43000"/>
            <a:ext cx="381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// </a:t>
            </a:r>
            <a:r>
              <a:rPr lang="en-US" sz="1600" dirty="0" err="1">
                <a:latin typeface="Consolas"/>
                <a:cs typeface="Consolas"/>
              </a:rPr>
              <a:t>sigchld</a:t>
            </a:r>
            <a:r>
              <a:rPr lang="en-US" sz="1600" dirty="0">
                <a:latin typeface="Consolas"/>
                <a:cs typeface="Consolas"/>
              </a:rPr>
              <a:t> handler installed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fork();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== 0){</a:t>
            </a:r>
          </a:p>
          <a:p>
            <a:r>
              <a:rPr lang="en-US" sz="1600" dirty="0">
                <a:latin typeface="Consolas"/>
                <a:cs typeface="Consolas"/>
              </a:rPr>
              <a:t>   /* child comes here */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execve</a:t>
            </a:r>
            <a:r>
              <a:rPr lang="en-US" sz="1600" dirty="0">
                <a:latin typeface="Consolas"/>
                <a:cs typeface="Consolas"/>
              </a:rPr>
              <a:t>(……);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else{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b="1" dirty="0" err="1">
                <a:latin typeface="Consolas"/>
                <a:cs typeface="Consolas"/>
              </a:rPr>
              <a:t>add_job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child_pid</a:t>
            </a:r>
            <a:r>
              <a:rPr lang="en-US" sz="1600" b="1" dirty="0">
                <a:latin typeface="Consolas"/>
                <a:cs typeface="Consolas"/>
              </a:rPr>
              <a:t>);</a:t>
            </a:r>
            <a:br>
              <a:rPr lang="en-US" sz="1600" b="1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75" y="4648199"/>
            <a:ext cx="7896225" cy="1685925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add_job</a:t>
            </a:r>
            <a:r>
              <a:rPr lang="en-US" dirty="0"/>
              <a:t> or </a:t>
            </a:r>
            <a:r>
              <a:rPr lang="en-US" dirty="0" err="1"/>
              <a:t>remove_job</a:t>
            </a:r>
            <a:r>
              <a:rPr lang="en-US" dirty="0"/>
              <a:t>() come first?</a:t>
            </a:r>
          </a:p>
          <a:p>
            <a:r>
              <a:rPr lang="en-US" dirty="0"/>
              <a:t>Where can we block signals in this code to guarantee correct execution?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6700" y="1143000"/>
            <a:ext cx="4686300" cy="2800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void </a:t>
            </a:r>
            <a:r>
              <a:rPr lang="en-US" sz="1600" dirty="0" err="1">
                <a:latin typeface="Consolas"/>
                <a:cs typeface="Consolas"/>
              </a:rPr>
              <a:t>sigchld_handler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signum</a:t>
            </a:r>
            <a:r>
              <a:rPr lang="en-US" sz="1600" dirty="0">
                <a:latin typeface="Consolas"/>
                <a:cs typeface="Consolas"/>
              </a:rPr>
              <a:t>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status;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</a:t>
            </a:r>
            <a:r>
              <a:rPr lang="en-US" sz="1600" dirty="0" err="1">
                <a:latin typeface="Consolas"/>
                <a:cs typeface="Consolas"/>
              </a:rPr>
              <a:t>waitpid</a:t>
            </a:r>
            <a:r>
              <a:rPr lang="en-US" sz="1600" dirty="0">
                <a:latin typeface="Consolas"/>
                <a:cs typeface="Consolas"/>
              </a:rPr>
              <a:t>(-1, &amp;status, WNOHANG);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if (WIFEXITED(status))</a:t>
            </a:r>
          </a:p>
          <a:p>
            <a:r>
              <a:rPr lang="en-US" sz="1600" dirty="0">
                <a:latin typeface="Consolas"/>
                <a:cs typeface="Consolas"/>
              </a:rPr>
              <a:t>       </a:t>
            </a:r>
            <a:r>
              <a:rPr lang="en-US" sz="1600" b="1" dirty="0" err="1">
                <a:latin typeface="Consolas"/>
                <a:cs typeface="Consolas"/>
              </a:rPr>
              <a:t>remove_job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child_pid</a:t>
            </a:r>
            <a:r>
              <a:rPr lang="en-US" sz="1600" b="1" dirty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0" y="1143000"/>
            <a:ext cx="0" cy="3352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Arrow 3"/>
          <p:cNvSpPr/>
          <p:nvPr/>
        </p:nvSpPr>
        <p:spPr bwMode="auto">
          <a:xfrm>
            <a:off x="1828800" y="1143000"/>
            <a:ext cx="2438400" cy="914400"/>
          </a:xfrm>
          <a:prstGeom prst="leftArrow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Block SIGCHLD</a:t>
            </a:r>
          </a:p>
        </p:txBody>
      </p:sp>
      <p:sp>
        <p:nvSpPr>
          <p:cNvPr id="9" name="Left Arrow 8"/>
          <p:cNvSpPr/>
          <p:nvPr/>
        </p:nvSpPr>
        <p:spPr bwMode="auto">
          <a:xfrm>
            <a:off x="1828800" y="2362200"/>
            <a:ext cx="2438400" cy="914400"/>
          </a:xfrm>
          <a:prstGeom prst="leftArrow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Unblock SIGCHLD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1828800" y="3733800"/>
            <a:ext cx="2438400" cy="914400"/>
          </a:xfrm>
          <a:prstGeom prst="leftArrow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Unblock SIGCHLD</a:t>
            </a:r>
          </a:p>
        </p:txBody>
      </p:sp>
    </p:spTree>
    <p:extLst>
      <p:ext uri="{BB962C8B-B14F-4D97-AF65-F5344CB8AC3E}">
        <p14:creationId xmlns:p14="http://schemas.microsoft.com/office/powerpoint/2010/main" val="792141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Lab is out!</a:t>
            </a:r>
          </a:p>
          <a:p>
            <a:r>
              <a:rPr lang="en-US" dirty="0"/>
              <a:t>Due Tuesday, November 3</a:t>
            </a:r>
            <a:r>
              <a:rPr lang="en-US" baseline="30000" dirty="0"/>
              <a:t>rd</a:t>
            </a:r>
            <a:r>
              <a:rPr lang="en-US" dirty="0"/>
              <a:t> at 11:59pm</a:t>
            </a:r>
          </a:p>
          <a:p>
            <a:r>
              <a:rPr lang="en-US" dirty="0"/>
              <a:t>Read the code we’ve given you</a:t>
            </a:r>
          </a:p>
          <a:p>
            <a:pPr lvl="1"/>
            <a:r>
              <a:rPr lang="en-US" dirty="0"/>
              <a:t>There’s a lot of stuff you don’t need to write yourself; we gave you quite a few helper functions</a:t>
            </a:r>
          </a:p>
          <a:p>
            <a:pPr lvl="1"/>
            <a:r>
              <a:rPr lang="en-US" dirty="0"/>
              <a:t>It’s a good example of the code we expect from you!</a:t>
            </a:r>
          </a:p>
          <a:p>
            <a:r>
              <a:rPr lang="en-US" dirty="0"/>
              <a:t>Don’t be afraid to write your own helper functions; this is not a simple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man pages. You may find the following functions helpful: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de-DE" dirty="0" err="1">
                <a:latin typeface="Consolas"/>
                <a:cs typeface="Consolas"/>
              </a:rPr>
              <a:t>igemptyset</a:t>
            </a:r>
            <a:r>
              <a:rPr lang="de-DE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nb-NO" dirty="0" err="1">
                <a:latin typeface="Consolas"/>
                <a:cs typeface="Consolas"/>
              </a:rPr>
              <a:t>igaddset</a:t>
            </a:r>
            <a:r>
              <a:rPr lang="nb-NO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sigprocmask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de-DE" dirty="0" err="1">
                <a:latin typeface="Consolas"/>
                <a:cs typeface="Consolas"/>
              </a:rPr>
              <a:t>igsuspend</a:t>
            </a:r>
            <a:r>
              <a:rPr lang="de-DE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waitpid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open()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dup2()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setpgid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kill()</a:t>
            </a:r>
          </a:p>
          <a:p>
            <a:r>
              <a:rPr lang="en-US" dirty="0"/>
              <a:t>Please do not use sleep() to solve synchronization issues.</a:t>
            </a:r>
          </a:p>
        </p:txBody>
      </p:sp>
    </p:spTree>
    <p:extLst>
      <p:ext uri="{BB962C8B-B14F-4D97-AF65-F5344CB8AC3E}">
        <p14:creationId xmlns:p14="http://schemas.microsoft.com/office/powerpoint/2010/main" val="37597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24622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Hazards</a:t>
            </a:r>
          </a:p>
          <a:p>
            <a:pPr lvl="1"/>
            <a:r>
              <a:rPr lang="en-US" dirty="0"/>
              <a:t>Race conditions</a:t>
            </a:r>
          </a:p>
          <a:p>
            <a:pPr lvl="2"/>
            <a:r>
              <a:rPr lang="en-US" dirty="0"/>
              <a:t>Hard to debug so start early (and think carefully)</a:t>
            </a:r>
          </a:p>
          <a:p>
            <a:pPr lvl="1"/>
            <a:r>
              <a:rPr lang="en-US" dirty="0"/>
              <a:t>Reaping zombies</a:t>
            </a:r>
          </a:p>
          <a:p>
            <a:pPr lvl="2"/>
            <a:r>
              <a:rPr lang="en-US" dirty="0"/>
              <a:t>Race conditions</a:t>
            </a:r>
          </a:p>
          <a:p>
            <a:pPr lvl="2"/>
            <a:r>
              <a:rPr lang="en-US" dirty="0"/>
              <a:t>Handling signals correctly</a:t>
            </a:r>
          </a:p>
          <a:p>
            <a:pPr lvl="1"/>
            <a:r>
              <a:rPr lang="en-US" dirty="0"/>
              <a:t>Waiting for foreground job</a:t>
            </a:r>
          </a:p>
          <a:p>
            <a:pPr lvl="2"/>
            <a:r>
              <a:rPr lang="en-US" dirty="0"/>
              <a:t>Think carefully about what the right way to do this is</a:t>
            </a:r>
          </a:p>
        </p:txBody>
      </p:sp>
    </p:spTree>
    <p:extLst>
      <p:ext uri="{BB962C8B-B14F-4D97-AF65-F5344CB8AC3E}">
        <p14:creationId xmlns:p14="http://schemas.microsoft.com/office/powerpoint/2010/main" val="298085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shell</a:t>
            </a:r>
          </a:p>
          <a:p>
            <a:pPr lvl="1"/>
            <a:r>
              <a:rPr lang="en-US" dirty="0"/>
              <a:t>This is the fun part!</a:t>
            </a:r>
          </a:p>
          <a:p>
            <a:r>
              <a:rPr lang="en-US" dirty="0" err="1"/>
              <a:t>tshref</a:t>
            </a:r>
            <a:endParaRPr lang="en-US" dirty="0"/>
          </a:p>
          <a:p>
            <a:pPr lvl="1"/>
            <a:r>
              <a:rPr lang="en-US" dirty="0"/>
              <a:t>How should the shell behave?</a:t>
            </a:r>
          </a:p>
          <a:p>
            <a:r>
              <a:rPr lang="en-US" dirty="0" err="1"/>
              <a:t>runtrace</a:t>
            </a:r>
            <a:endParaRPr lang="en-US" dirty="0"/>
          </a:p>
          <a:p>
            <a:pPr lvl="1"/>
            <a:r>
              <a:rPr lang="en-US" dirty="0"/>
              <a:t>Each trace tests one feature.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  <p:extLst>
      <p:ext uri="{BB962C8B-B14F-4D97-AF65-F5344CB8AC3E}">
        <p14:creationId xmlns:p14="http://schemas.microsoft.com/office/powerpoint/2010/main" val="4114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6933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i="1" dirty="0">
                <a:solidFill>
                  <a:srgbClr val="C00000"/>
                </a:solidFill>
              </a:rPr>
              <a:t>program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bunch of data and instructions stored in an executable binary file</a:t>
            </a:r>
          </a:p>
          <a:p>
            <a:pPr lvl="1"/>
            <a:r>
              <a:rPr lang="en-US" dirty="0"/>
              <a:t>Written according to a specification that tells users what it is supposed to do</a:t>
            </a:r>
          </a:p>
          <a:p>
            <a:pPr lvl="1"/>
            <a:r>
              <a:rPr lang="en-US" dirty="0"/>
              <a:t>Stateless since binary file is static</a:t>
            </a:r>
          </a:p>
        </p:txBody>
      </p:sp>
    </p:spTree>
    <p:extLst>
      <p:ext uri="{BB962C8B-B14F-4D97-AF65-F5344CB8AC3E}">
        <p14:creationId xmlns:p14="http://schemas.microsoft.com/office/powerpoint/2010/main" val="19201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an instance of a running program.</a:t>
            </a:r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1"/>
            <a:r>
              <a:rPr lang="en-US" dirty="0"/>
              <a:t>Private virtual address space</a:t>
            </a:r>
          </a:p>
          <a:p>
            <a:pPr lvl="2"/>
            <a:r>
              <a:rPr lang="en-US" dirty="0"/>
              <a:t>Each program seems to have exclusive use of main memory</a:t>
            </a:r>
          </a:p>
          <a:p>
            <a:pPr lvl="2"/>
            <a:r>
              <a:rPr lang="en-US" dirty="0"/>
              <a:t>Gives the running program a </a:t>
            </a:r>
            <a:r>
              <a:rPr lang="en-US" b="1" i="1" dirty="0"/>
              <a:t>state</a:t>
            </a:r>
          </a:p>
          <a:p>
            <a:r>
              <a:rPr lang="en-US" dirty="0"/>
              <a:t>How are these Illusions maintained?</a:t>
            </a:r>
          </a:p>
          <a:p>
            <a:pPr lvl="1"/>
            <a:r>
              <a:rPr lang="en-US" dirty="0"/>
              <a:t>Process executions interleaved (multitasking) or run on separate cores</a:t>
            </a:r>
          </a:p>
          <a:p>
            <a:pPr lvl="1"/>
            <a:r>
              <a:rPr lang="en-US" dirty="0"/>
              <a:t>Address spaces managed by virtual memory system</a:t>
            </a:r>
          </a:p>
          <a:p>
            <a:pPr lvl="2"/>
            <a:r>
              <a:rPr lang="en-US" dirty="0"/>
              <a:t>Just know that this exists for now; we’ll talk about it soon</a:t>
            </a:r>
          </a:p>
        </p:txBody>
      </p:sp>
    </p:spTree>
    <p:extLst>
      <p:ext uri="{BB962C8B-B14F-4D97-AF65-F5344CB8AC3E}">
        <p14:creationId xmlns:p14="http://schemas.microsoft.com/office/powerpoint/2010/main" val="11128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Four basic States</a:t>
            </a:r>
          </a:p>
          <a:p>
            <a:pPr lvl="1"/>
            <a:r>
              <a:rPr lang="en-US" sz="2600" dirty="0"/>
              <a:t>Running</a:t>
            </a:r>
          </a:p>
          <a:p>
            <a:pPr lvl="2"/>
            <a:r>
              <a:rPr lang="en-US" sz="2600" dirty="0"/>
              <a:t>Executing instructions on the CPU</a:t>
            </a:r>
          </a:p>
          <a:p>
            <a:pPr lvl="2"/>
            <a:r>
              <a:rPr lang="en-US" sz="2600" dirty="0"/>
              <a:t>Number bounded by number of CPU cores</a:t>
            </a:r>
          </a:p>
          <a:p>
            <a:pPr lvl="1"/>
            <a:r>
              <a:rPr lang="en-US" sz="2600" dirty="0"/>
              <a:t>Runnable</a:t>
            </a:r>
          </a:p>
          <a:p>
            <a:pPr lvl="2"/>
            <a:r>
              <a:rPr lang="en-US" sz="2600" dirty="0"/>
              <a:t>Waiting to be running</a:t>
            </a:r>
          </a:p>
          <a:p>
            <a:pPr lvl="1"/>
            <a:r>
              <a:rPr lang="en-US" sz="2600" dirty="0"/>
              <a:t>Blocked</a:t>
            </a:r>
          </a:p>
          <a:p>
            <a:pPr lvl="2"/>
            <a:r>
              <a:rPr lang="en-US" sz="2600" dirty="0"/>
              <a:t>Waiting for an event, maybe input from STDIN</a:t>
            </a:r>
          </a:p>
          <a:p>
            <a:pPr lvl="2"/>
            <a:r>
              <a:rPr lang="en-US" sz="2600" dirty="0"/>
              <a:t>Not runnable</a:t>
            </a:r>
          </a:p>
          <a:p>
            <a:pPr lvl="1"/>
            <a:r>
              <a:rPr lang="en-US" sz="2600" dirty="0"/>
              <a:t>Zombie </a:t>
            </a:r>
          </a:p>
          <a:p>
            <a:pPr lvl="2"/>
            <a:r>
              <a:rPr lang="en-US" sz="2600" dirty="0"/>
              <a:t>Terminated, not yet reaped</a:t>
            </a:r>
          </a:p>
          <a:p>
            <a:pPr marL="62706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basic process control function families:</a:t>
            </a:r>
          </a:p>
          <a:p>
            <a:pPr lvl="1"/>
            <a:r>
              <a:rPr lang="en-US" dirty="0"/>
              <a:t>fork()</a:t>
            </a:r>
          </a:p>
          <a:p>
            <a:pPr lvl="1"/>
            <a:r>
              <a:rPr lang="en-US" dirty="0"/>
              <a:t>exec()  </a:t>
            </a:r>
          </a:p>
          <a:p>
            <a:pPr lvl="2"/>
            <a:r>
              <a:rPr lang="en-US" dirty="0"/>
              <a:t>And other variants such as </a:t>
            </a:r>
            <a:r>
              <a:rPr lang="en-US" dirty="0" err="1"/>
              <a:t>execve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exit()</a:t>
            </a:r>
          </a:p>
          <a:p>
            <a:pPr lvl="1"/>
            <a:r>
              <a:rPr lang="en-US" dirty="0"/>
              <a:t>wait()</a:t>
            </a:r>
          </a:p>
          <a:p>
            <a:pPr lvl="2"/>
            <a:r>
              <a:rPr lang="en-US" dirty="0"/>
              <a:t>And variants like </a:t>
            </a:r>
            <a:r>
              <a:rPr lang="en-US" dirty="0" err="1"/>
              <a:t>waitpid</a:t>
            </a:r>
            <a:r>
              <a:rPr lang="en-US" dirty="0"/>
              <a:t>()</a:t>
            </a:r>
          </a:p>
          <a:p>
            <a:r>
              <a:rPr lang="en-US" dirty="0"/>
              <a:t>Standard on all UNIX-based systems</a:t>
            </a:r>
          </a:p>
          <a:p>
            <a:r>
              <a:rPr lang="en-US" dirty="0"/>
              <a:t>Don’t be confused:</a:t>
            </a:r>
            <a:br>
              <a:rPr lang="en-US" dirty="0"/>
            </a:br>
            <a:r>
              <a:rPr lang="en-US" b="1" u="sng" dirty="0"/>
              <a:t>F</a:t>
            </a:r>
            <a:r>
              <a:rPr lang="en-US" dirty="0"/>
              <a:t>ork(), </a:t>
            </a:r>
            <a:r>
              <a:rPr lang="en-US" b="1" u="sng" dirty="0"/>
              <a:t>E</a:t>
            </a:r>
            <a:r>
              <a:rPr lang="en-US" dirty="0"/>
              <a:t>xit(), </a:t>
            </a:r>
            <a:r>
              <a:rPr lang="en-US" b="1" u="sng" dirty="0"/>
              <a:t>W</a:t>
            </a:r>
            <a:r>
              <a:rPr lang="en-US" dirty="0"/>
              <a:t>ait() are all wrappers provided by CS:APP</a:t>
            </a:r>
          </a:p>
        </p:txBody>
      </p:sp>
    </p:spTree>
    <p:extLst>
      <p:ext uri="{BB962C8B-B14F-4D97-AF65-F5344CB8AC3E}">
        <p14:creationId xmlns:p14="http://schemas.microsoft.com/office/powerpoint/2010/main" val="15440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uiExpand="1" build="p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1743</Words>
  <Application>Microsoft Macintosh PowerPoint</Application>
  <PresentationFormat>On-screen Show (4:3)</PresentationFormat>
  <Paragraphs>349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Calibri</vt:lpstr>
      <vt:lpstr>Consolas</vt:lpstr>
      <vt:lpstr>Courier New</vt:lpstr>
      <vt:lpstr>Times New Roman</vt:lpstr>
      <vt:lpstr>Wingdings</vt:lpstr>
      <vt:lpstr>Wingdings 2</vt:lpstr>
      <vt:lpstr>template2007</vt:lpstr>
      <vt:lpstr>Office Theme</vt:lpstr>
      <vt:lpstr>Exceptional Control Flow</vt:lpstr>
      <vt:lpstr>Agenda</vt:lpstr>
      <vt:lpstr>Exceptional Control Flow</vt:lpstr>
      <vt:lpstr>Asynchronous Exceptions (Interrupts)</vt:lpstr>
      <vt:lpstr>Synchronous Exceptions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 Examples</vt:lpstr>
      <vt:lpstr>Process Examples</vt:lpstr>
      <vt:lpstr>Process Examples</vt:lpstr>
      <vt:lpstr>Process Examples</vt:lpstr>
      <vt:lpstr>Signals</vt:lpstr>
      <vt:lpstr>Signals</vt:lpstr>
      <vt:lpstr>Signals</vt:lpstr>
      <vt:lpstr>Signals</vt:lpstr>
      <vt:lpstr>Signals</vt:lpstr>
      <vt:lpstr>Signals</vt:lpstr>
      <vt:lpstr>Signal Examples</vt:lpstr>
      <vt:lpstr>Signal Examples</vt:lpstr>
      <vt:lpstr>Signal Examples</vt:lpstr>
      <vt:lpstr>Shell Lab</vt:lpstr>
      <vt:lpstr>Shell Lab</vt:lpstr>
      <vt:lpstr>Shell Lab</vt:lpstr>
      <vt:lpstr>Shell Lab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Tan</dc:creator>
  <cp:lastModifiedBy>William Killian</cp:lastModifiedBy>
  <cp:revision>89</cp:revision>
  <dcterms:created xsi:type="dcterms:W3CDTF">2006-08-16T00:00:00Z</dcterms:created>
  <dcterms:modified xsi:type="dcterms:W3CDTF">2019-01-20T23:10:53Z</dcterms:modified>
</cp:coreProperties>
</file>