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542" r:id="rId2"/>
    <p:sldId id="1432" r:id="rId3"/>
    <p:sldId id="1433" r:id="rId4"/>
    <p:sldId id="1434" r:id="rId5"/>
    <p:sldId id="1411" r:id="rId6"/>
    <p:sldId id="1262" r:id="rId7"/>
    <p:sldId id="1286" r:id="rId8"/>
    <p:sldId id="1285" r:id="rId9"/>
    <p:sldId id="1264" r:id="rId10"/>
    <p:sldId id="1412" r:id="rId11"/>
    <p:sldId id="1265" r:id="rId12"/>
    <p:sldId id="1266" r:id="rId13"/>
    <p:sldId id="1268" r:id="rId14"/>
    <p:sldId id="1289" r:id="rId15"/>
    <p:sldId id="1290" r:id="rId16"/>
    <p:sldId id="1291" r:id="rId17"/>
    <p:sldId id="1292" r:id="rId18"/>
    <p:sldId id="1293" r:id="rId19"/>
    <p:sldId id="1294" r:id="rId20"/>
    <p:sldId id="1430" r:id="rId21"/>
    <p:sldId id="1273" r:id="rId22"/>
    <p:sldId id="1414" r:id="rId23"/>
    <p:sldId id="1274" r:id="rId24"/>
    <p:sldId id="1295" r:id="rId25"/>
    <p:sldId id="1277" r:id="rId26"/>
    <p:sldId id="1415" r:id="rId27"/>
    <p:sldId id="1278" r:id="rId28"/>
    <p:sldId id="1416" r:id="rId29"/>
    <p:sldId id="1427" r:id="rId30"/>
    <p:sldId id="1428" r:id="rId31"/>
    <p:sldId id="1417" r:id="rId32"/>
    <p:sldId id="1418" r:id="rId33"/>
    <p:sldId id="1419" r:id="rId34"/>
    <p:sldId id="1420" r:id="rId35"/>
    <p:sldId id="1421" r:id="rId36"/>
    <p:sldId id="1431" r:id="rId37"/>
    <p:sldId id="1422" r:id="rId38"/>
    <p:sldId id="1423" r:id="rId39"/>
    <p:sldId id="1424" r:id="rId40"/>
    <p:sldId id="1425" r:id="rId41"/>
    <p:sldId id="1429" r:id="rId42"/>
    <p:sldId id="1426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DEDFF5"/>
    <a:srgbClr val="F5F5F5"/>
    <a:srgbClr val="FFFFFF"/>
    <a:srgbClr val="DBF2DA"/>
    <a:srgbClr val="F6D2D2"/>
    <a:srgbClr val="990000"/>
    <a:srgbClr val="F6F5BD"/>
    <a:srgbClr val="D5F1CF"/>
    <a:srgbClr val="F1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2064" y="192"/>
      </p:cViewPr>
      <p:guideLst>
        <p:guide orient="horz" pos="33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40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3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924" tIns="47462" rIns="94924" bIns="47462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2560" y="4554112"/>
            <a:ext cx="5357380" cy="431640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1288" tIns="45644" rIns="91288" bIns="45644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EF522A-33A8-2C4F-A6C1-8CD2FD439D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8487417B-1113-924F-AACB-E998A02D9A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7771" y="-24200"/>
            <a:ext cx="3026229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FFD579"/>
                </a:solidFill>
                <a:latin typeface="Times New Roman" pitchFamily="18" charset="0"/>
              </a:rPr>
              <a:t>Killian – CSCI 380 – Millersville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Virtual Memory: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380: Operating Systems</a:t>
            </a:r>
            <a:r>
              <a:rPr lang="en-US" sz="2000" b="0"/>
              <a:t>	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/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VM as a Tool for Caching</a:t>
            </a:r>
            <a:endParaRPr lang="en-GB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066925"/>
          </a:xfrm>
        </p:spPr>
        <p:txBody>
          <a:bodyPr/>
          <a:lstStyle/>
          <a:p>
            <a:r>
              <a:rPr lang="en-US" dirty="0"/>
              <a:t>Conceptually,</a:t>
            </a:r>
            <a:r>
              <a:rPr lang="en-US" i="1" dirty="0">
                <a:solidFill>
                  <a:srgbClr val="990000"/>
                </a:solidFill>
              </a:rPr>
              <a:t> virtual memory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is an array of N contiguous bytes stored on disk. </a:t>
            </a:r>
          </a:p>
          <a:p>
            <a:r>
              <a:rPr lang="en-US" dirty="0"/>
              <a:t>The contents of the array on disk are cached in </a:t>
            </a:r>
            <a:r>
              <a:rPr lang="en-US" i="1" dirty="0">
                <a:solidFill>
                  <a:srgbClr val="990000"/>
                </a:solidFill>
              </a:rPr>
              <a:t>physical memory</a:t>
            </a:r>
            <a:r>
              <a:rPr lang="en-US" dirty="0"/>
              <a:t> (</a:t>
            </a:r>
            <a:r>
              <a:rPr lang="en-US" i="1" dirty="0">
                <a:solidFill>
                  <a:srgbClr val="990000"/>
                </a:solidFill>
              </a:rPr>
              <a:t>DRAM cache</a:t>
            </a:r>
            <a:r>
              <a:rPr lang="en-US" dirty="0"/>
              <a:t>)</a:t>
            </a:r>
          </a:p>
          <a:p>
            <a:pPr lvl="1"/>
            <a:r>
              <a:rPr lang="en-GB" dirty="0"/>
              <a:t>These cache blocks are called </a:t>
            </a:r>
            <a:r>
              <a:rPr lang="en-GB" i="1" dirty="0"/>
              <a:t>pages </a:t>
            </a:r>
            <a:r>
              <a:rPr lang="en-GB" dirty="0"/>
              <a:t>(size is P = 2</a:t>
            </a:r>
            <a:r>
              <a:rPr lang="en-GB" baseline="30000" dirty="0"/>
              <a:t>p</a:t>
            </a:r>
            <a:r>
              <a:rPr lang="en-GB" dirty="0"/>
              <a:t> bytes)</a:t>
            </a:r>
            <a:endParaRPr lang="en-GB" baseline="300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45248" y="53022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21510" y="5281613"/>
            <a:ext cx="850938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2</a:t>
            </a:r>
            <a:r>
              <a:rPr lang="en-GB" sz="1400" baseline="30000" dirty="0">
                <a:latin typeface="Calibri" pitchFamily="34" charset="0"/>
              </a:rPr>
              <a:t>m-p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62661" y="3503913"/>
            <a:ext cx="162788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45248" y="44005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329023" y="55086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834983" y="39163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834983" y="4144963"/>
            <a:ext cx="515909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524000" y="5505450"/>
            <a:ext cx="826892" cy="2790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  <a:r>
              <a:rPr lang="en-GB" sz="1400" baseline="30000" dirty="0">
                <a:latin typeface="Calibri" pitchFamily="34" charset="0"/>
              </a:rPr>
              <a:t>n-p</a:t>
            </a:r>
            <a:r>
              <a:rPr lang="en-GB" sz="1400" dirty="0">
                <a:latin typeface="Calibri" pitchFamily="34" charset="0"/>
              </a:rPr>
              <a:t>-1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019461" y="3503913"/>
            <a:ext cx="152509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memory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329023" y="4155624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29023" y="4384224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Unallocated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2329023" y="483552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329023" y="5064125"/>
            <a:ext cx="914400" cy="22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alibri" pitchFamily="34" charset="0"/>
              </a:rPr>
              <a:t>Uncached</a:t>
            </a:r>
            <a:endParaRPr lang="en-GB" sz="1200" dirty="0">
              <a:latin typeface="Calibri" pitchFamily="34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6021510" y="41417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0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6021510" y="4370388"/>
            <a:ext cx="50556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PP 1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3243423" y="4264025"/>
            <a:ext cx="1905000" cy="26035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Empty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243423" y="4981575"/>
            <a:ext cx="1905000" cy="457200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329023" y="5286375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Cached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145248" y="4857750"/>
            <a:ext cx="9144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3243423" y="4979988"/>
            <a:ext cx="1905000" cy="384175"/>
          </a:xfrm>
          <a:prstGeom prst="line">
            <a:avLst/>
          </a:prstGeom>
          <a:noFill/>
          <a:ln w="126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189448" y="3810000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3203286" y="5606794"/>
            <a:ext cx="370486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N-1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4799216" y="5414351"/>
            <a:ext cx="398101" cy="245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M-1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948131" y="4055885"/>
            <a:ext cx="2540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alibri" pitchFamily="34" charset="0"/>
              </a:rPr>
              <a:t>0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913533" y="5899495"/>
            <a:ext cx="1794579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Virtual pages (VPs)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stored on disk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708977" y="5899495"/>
            <a:ext cx="1872124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pages (</a:t>
            </a:r>
            <a:r>
              <a:rPr lang="en-GB" sz="1600" dirty="0" err="1">
                <a:latin typeface="Calibri" pitchFamily="34" charset="0"/>
              </a:rPr>
              <a:t>PPs</a:t>
            </a:r>
            <a:r>
              <a:rPr lang="en-GB" sz="1600" dirty="0">
                <a:latin typeface="Calibri" pitchFamily="34" charset="0"/>
              </a:rPr>
              <a:t>)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cached in DRAM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78169" y="468757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DRAM Cache Organization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347788"/>
            <a:ext cx="8548687" cy="53578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organization driven by the enormous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>
                <a:solidFill>
                  <a:srgbClr val="C00000"/>
                </a:solidFill>
              </a:rPr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>
                <a:solidFill>
                  <a:srgbClr val="C00000"/>
                </a:solidFill>
              </a:rPr>
              <a:t>10,000x</a:t>
            </a:r>
            <a:r>
              <a:rPr lang="en-GB" dirty="0"/>
              <a:t> slower than DRAM</a:t>
            </a:r>
          </a:p>
          <a:p>
            <a:pPr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Consequences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page (block) size: typically 4 KB, sometimes 4 MB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Any VP can be placed in any PP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different from cache memories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 replacement algorithms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Too complicated and open-ended to be implemented in hardware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rather than write-through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Enabling Data Structure: Page Table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147763"/>
            <a:ext cx="8307387" cy="12906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i="1" dirty="0">
                <a:solidFill>
                  <a:srgbClr val="C00000"/>
                </a:solidFill>
              </a:rPr>
              <a:t>page table </a:t>
            </a:r>
            <a:r>
              <a:rPr lang="en-GB" dirty="0"/>
              <a:t>is an array of page table entries (PTEs) that maps virtual pages to physical pages.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Per-process kernel data structure in DRAM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120900" y="46767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120900" y="4905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120900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120900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120900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120900" y="42195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073631" y="51751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48288" y="23622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65763" y="34006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465763" y="36099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946400" y="34274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2971800" y="31988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2921000" y="29702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400675" y="43592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587500" y="30003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824127" y="32750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1824920" y="35079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1824127" y="39737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1824920" y="41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1824127" y="44202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1824920" y="48796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1824127" y="46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824920" y="37408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2187575" y="25114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1209497" y="3239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1206322" y="48528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831013" y="29098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65763" y="31750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46576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843713" y="3570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2908300" y="41210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2940050" y="36433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5" grpId="0"/>
      <p:bldP spid="14376" grpId="0"/>
      <p:bldP spid="14377" grpId="0" animBg="1"/>
      <p:bldP spid="14378" grpId="0" animBg="1"/>
      <p:bldP spid="14383" grpId="0"/>
      <p:bldP spid="14384" grpId="0" animBg="1"/>
      <p:bldP spid="14385" grpId="0" animBg="1"/>
      <p:bldP spid="14386" grpId="0" animBg="1"/>
      <p:bldP spid="14387" grpId="0" animBg="1"/>
      <p:bldP spid="14388" grpId="0" animBg="1"/>
      <p:bldP spid="14390" grpId="0" animBg="1"/>
      <p:bldP spid="14392" grpId="0" animBg="1"/>
      <p:bldP spid="143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6048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hit: </a:t>
            </a:r>
            <a:r>
              <a:rPr lang="en-GB" dirty="0"/>
              <a:t>reference to VM word that is in physical memory (DRAM cache hit)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84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84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184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184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184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184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37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123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5298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5298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104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10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035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39850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4647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880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880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880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880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880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880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880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880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6515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8881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888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8881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888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8881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888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8881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888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2516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2735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2703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8950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5298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5298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077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39723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04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81000" y="24384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1" name="Shape 60"/>
          <p:cNvCxnSpPr>
            <a:stCxn id="59" idx="2"/>
            <a:endCxn id="14372" idx="1"/>
          </p:cNvCxnSpPr>
          <p:nvPr/>
        </p:nvCxnSpPr>
        <p:spPr bwMode="auto">
          <a:xfrm rot="16200000" flipH="1">
            <a:off x="1543358" y="2319029"/>
            <a:ext cx="983343" cy="17078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25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48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0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0" name="Shape 59"/>
          <p:cNvCxnSpPr>
            <a:stCxn id="59" idx="2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98361" y="360362"/>
            <a:ext cx="8281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9830" y="1147763"/>
            <a:ext cx="8307387" cy="75723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miss causes page fault (an exception)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Offending instruction is restarted: page hit!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261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61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261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61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261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261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3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488527" y="21336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06002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06002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086639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086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112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061239" y="27416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6540914" y="41306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956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956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956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956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56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956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956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2956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727739" y="27717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2964366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2965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2964366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65159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2964366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65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2964366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2965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3327814" y="22828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349736" y="30113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2346561" y="46242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7971252" y="26812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606002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606002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7983952" y="33416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080289" y="40878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086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57200" y="2514600"/>
            <a:ext cx="16002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Virtual address</a:t>
            </a:r>
          </a:p>
        </p:txBody>
      </p:sp>
      <p:cxnSp>
        <p:nvCxnSpPr>
          <p:cNvPr id="63" name="Shape 62"/>
          <p:cNvCxnSpPr>
            <a:stCxn id="59" idx="2"/>
            <a:endCxn id="14362" idx="1"/>
          </p:cNvCxnSpPr>
          <p:nvPr/>
        </p:nvCxnSpPr>
        <p:spPr bwMode="auto">
          <a:xfrm rot="16200000" flipH="1">
            <a:off x="1547226" y="2467561"/>
            <a:ext cx="1119187" cy="1699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Key point</a:t>
            </a:r>
            <a:r>
              <a:rPr lang="en-US" sz="1800" dirty="0">
                <a:latin typeface="Calibri" pitchFamily="34" charset="0"/>
              </a:rPr>
              <a:t>: Waiting until the miss to copy the page to DRAM is known as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demand paging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traces behave differently from command-line input!”</a:t>
            </a:r>
          </a:p>
          <a:p>
            <a:pPr lvl="1"/>
            <a:r>
              <a:rPr lang="en-US" dirty="0"/>
              <a:t>Some people are confused to find /bin/echo on their jobs list after running some trace files.</a:t>
            </a:r>
          </a:p>
          <a:p>
            <a:pPr lvl="1"/>
            <a:r>
              <a:rPr lang="en-US" dirty="0"/>
              <a:t>Some traces (e.g. trace05) print what they’re running before they run them. They do this by using /bin/echo.</a:t>
            </a:r>
          </a:p>
          <a:p>
            <a:pPr lvl="1"/>
            <a:r>
              <a:rPr lang="en-US" dirty="0"/>
              <a:t>So if you see a mysterious /bin/echo show up on your jobs list, you shouldn’t wonder </a:t>
            </a:r>
            <a:r>
              <a:rPr lang="en-US" i="1" dirty="0"/>
              <a:t>why it got on your jobs list</a:t>
            </a:r>
            <a:r>
              <a:rPr lang="en-US" dirty="0"/>
              <a:t>, you should wonder </a:t>
            </a:r>
            <a:r>
              <a:rPr lang="en-US" i="1" dirty="0"/>
              <a:t>why it never got deleted.</a:t>
            </a:r>
            <a:endParaRPr lang="en-US" dirty="0"/>
          </a:p>
          <a:p>
            <a:pPr lvl="1"/>
            <a:r>
              <a:rPr lang="en-US" dirty="0"/>
              <a:t>Moral of the story: open the trace file and see what it does!</a:t>
            </a:r>
          </a:p>
        </p:txBody>
      </p:sp>
    </p:spTree>
    <p:extLst>
      <p:ext uri="{BB962C8B-B14F-4D97-AF65-F5344CB8AC3E}">
        <p14:creationId xmlns:p14="http://schemas.microsoft.com/office/powerpoint/2010/main" val="210144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261139" y="38512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 new page (VP 5) of virtual memory.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61139" y="40798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61139" y="4308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61139" y="29368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61139" y="31654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61139" y="33940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61139" y="36226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213870" y="45782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88527" y="1765300"/>
            <a:ext cx="162715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06002" y="28037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606002" y="30130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86639" y="420052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086639" y="28305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12039" y="26019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61239" y="2373313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40914" y="3762375"/>
            <a:ext cx="1541463" cy="57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Virtual memory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(disk)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56339" y="4079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56339" y="4308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56339" y="3851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956339" y="2708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56339" y="2936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56339" y="3165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6339" y="3394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956339" y="3622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727739" y="2403475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64366" y="26781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65159" y="29110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964366" y="33768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65159" y="35839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964366" y="38233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965159" y="42827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964366" y="40498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965159" y="31439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27814" y="1914525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349736" y="26430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346561" y="4255910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7971252" y="23129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606002" y="25781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606002" y="23495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7983952" y="2973388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080289" y="3719512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4086639" y="30749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5</a:t>
            </a:r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4094576" y="3932835"/>
            <a:ext cx="2519363" cy="173736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3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Locality to the Rescue Again!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28738"/>
            <a:ext cx="8307387" cy="522446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Virtual memory seems terribly inefficient, but it works because of locality. 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At any point in time, programs tend to access a set of active virtual pages called the </a:t>
            </a:r>
            <a:r>
              <a:rPr lang="en-GB" i="1" dirty="0">
                <a:solidFill>
                  <a:srgbClr val="C00000"/>
                </a:solidFill>
              </a:rPr>
              <a:t>working set</a:t>
            </a:r>
            <a:endParaRPr lang="en-GB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Programs with better temporal locality will have smaller working sets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(working set size &lt; main memory size)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Good performance for one process after compulsory misses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( SUM(working set sizes) &gt; main memory size )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  <a:ea typeface="+mn-ea"/>
                <a:cs typeface="+mn-cs"/>
              </a:rPr>
              <a:t>Thrashing:</a:t>
            </a:r>
            <a:r>
              <a:rPr lang="en-GB" i="1" dirty="0"/>
              <a:t> </a:t>
            </a:r>
            <a:r>
              <a:rPr lang="en-GB" dirty="0"/>
              <a:t>Performance meltdown</a:t>
            </a:r>
            <a:r>
              <a:rPr lang="en-GB" i="1" dirty="0"/>
              <a:t> </a:t>
            </a:r>
            <a:r>
              <a:rPr lang="en-GB" dirty="0"/>
              <a:t>where pages are swapped (copied) in and out continuously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62468" y="5699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850188" cy="12573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Key idea: each process has its own virtual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It can view memory as a simple linear array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Mapping function scatters addresses through physical memory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Well-chosen mappings can improve locality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1462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203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3697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6340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127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2253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4809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7330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2429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8619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051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350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027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4583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104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203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8393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22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47807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7365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39896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2452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037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7593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189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2745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5330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1942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7422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0700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3444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087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8608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8871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023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54001" y="533400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Management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90500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Simplifying memory allocation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virtual page can be mapped to any physical page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virtual page can be stored in different physical pages at different times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Sharing code and data among processes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 virtual pages to the same physical page (here: PP 6)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993775" y="32224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731356" y="3196562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2359919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2192338" y="44459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6629400" y="4710241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993775" y="5203686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616556" y="33015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616556" y="355718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16556" y="380923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2616556" y="431918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2838717" y="3938158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2359919" y="51274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92338" y="6427113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616556" y="52789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616556" y="55345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1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16556" y="578664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VP 2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2616556" y="629658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6" name="Text Box 38"/>
          <p:cNvSpPr txBox="1">
            <a:spLocks noChangeArrowheads="1"/>
          </p:cNvSpPr>
          <p:nvPr/>
        </p:nvSpPr>
        <p:spPr bwMode="auto">
          <a:xfrm>
            <a:off x="2838717" y="5915559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715000" y="32986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715000" y="355268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715000" y="381276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5715000" y="406589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15000" y="43214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715000" y="45799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715000" y="48355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5715000" y="509512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15000" y="535071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715000" y="560921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715000" y="627048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68" name="Text Box 38"/>
          <p:cNvSpPr txBox="1">
            <a:spLocks noChangeArrowheads="1"/>
          </p:cNvSpPr>
          <p:nvPr/>
        </p:nvSpPr>
        <p:spPr bwMode="auto">
          <a:xfrm>
            <a:off x="5960177" y="5818470"/>
            <a:ext cx="427745" cy="414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5474234" y="3146286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5261580" y="6420674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4" name="Straight Arrow Connector 73"/>
          <p:cNvCxnSpPr>
            <a:stCxn id="46" idx="3"/>
            <a:endCxn id="59" idx="1"/>
          </p:cNvCxnSpPr>
          <p:nvPr/>
        </p:nvCxnSpPr>
        <p:spPr bwMode="auto">
          <a:xfrm>
            <a:off x="3530956" y="3684976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47" idx="3"/>
            <a:endCxn id="63" idx="1"/>
          </p:cNvCxnSpPr>
          <p:nvPr/>
        </p:nvCxnSpPr>
        <p:spPr bwMode="auto">
          <a:xfrm>
            <a:off x="3530956" y="3937033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54" idx="3"/>
            <a:endCxn id="63" idx="1"/>
          </p:cNvCxnSpPr>
          <p:nvPr/>
        </p:nvCxnSpPr>
        <p:spPr bwMode="auto">
          <a:xfrm flipV="1">
            <a:off x="3530956" y="4963358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53" idx="3"/>
            <a:endCxn id="65" idx="1"/>
          </p:cNvCxnSpPr>
          <p:nvPr/>
        </p:nvCxnSpPr>
        <p:spPr bwMode="auto">
          <a:xfrm flipV="1">
            <a:off x="3530956" y="5478509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603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Simplifying Linking and Loading</a:t>
            </a:r>
          </a:p>
        </p:txBody>
      </p:sp>
      <p:sp>
        <p:nvSpPr>
          <p:cNvPr id="2357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3962400" cy="4778910"/>
          </a:xfrm>
          <a:ln/>
        </p:spPr>
        <p:txBody>
          <a:bodyPr/>
          <a:lstStyle/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Linking</a:t>
            </a:r>
            <a:r>
              <a:rPr lang="en-GB" b="0" dirty="0">
                <a:effectLst/>
              </a:rPr>
              <a:t> 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Each program has similar virtual address space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Code, data, and heap always start at the same addresses.</a:t>
            </a:r>
          </a:p>
          <a:p>
            <a:pPr lvl="1"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marL="228600" indent="-228600">
              <a:spcBef>
                <a:spcPts val="1250"/>
              </a:spcBef>
              <a:tabLst>
                <a:tab pos="28733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Loading </a:t>
            </a:r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execve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/>
              <a:t>allocates virtual pages for .text and .data sections &amp; creates PTEs marked as invalid</a:t>
            </a:r>
          </a:p>
          <a:p>
            <a:pPr marL="457200" lvl="1" indent="-228600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The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.text </a:t>
            </a:r>
            <a:r>
              <a:rPr lang="en-GB" sz="1800" dirty="0"/>
              <a:t>and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.data </a:t>
            </a:r>
            <a:r>
              <a:rPr lang="en-GB" sz="1800" dirty="0"/>
              <a:t>sections are copied, page by page, on demand by the virtual memory system</a:t>
            </a:r>
          </a:p>
          <a:p>
            <a:pPr>
              <a:spcBef>
                <a:spcPts val="1125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>
              <a:solidFill>
                <a:srgbClr val="000066"/>
              </a:solidFill>
              <a:effectLst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54" name="Rectangle 16"/>
          <p:cNvSpPr>
            <a:spLocks noChangeArrowheads="1"/>
          </p:cNvSpPr>
          <p:nvPr/>
        </p:nvSpPr>
        <p:spPr bwMode="auto">
          <a:xfrm>
            <a:off x="4998661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4998661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6388782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6388782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6388782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4998661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4733026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8146053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>
            <a:off x="7839666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8008032" y="990600"/>
            <a:ext cx="1149972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invisible to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code</a:t>
            </a:r>
          </a:p>
        </p:txBody>
      </p:sp>
      <p:sp>
        <p:nvSpPr>
          <p:cNvPr id="66" name="Line 28"/>
          <p:cNvSpPr>
            <a:spLocks noChangeShapeType="1"/>
          </p:cNvSpPr>
          <p:nvPr/>
        </p:nvSpPr>
        <p:spPr bwMode="auto">
          <a:xfrm flipV="1">
            <a:off x="7855632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8200120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68" name="Line 30"/>
          <p:cNvSpPr>
            <a:spLocks noChangeShapeType="1"/>
          </p:cNvSpPr>
          <p:nvPr/>
        </p:nvSpPr>
        <p:spPr bwMode="auto">
          <a:xfrm flipH="1">
            <a:off x="7815945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3985528" y="6189452"/>
            <a:ext cx="1043672" cy="29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4998661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72" name="AutoShape 36"/>
          <p:cNvSpPr>
            <a:spLocks/>
          </p:cNvSpPr>
          <p:nvPr/>
        </p:nvSpPr>
        <p:spPr bwMode="auto">
          <a:xfrm>
            <a:off x="7836582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7988982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000000"/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27025" y="381000"/>
            <a:ext cx="88931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668" y="1212321"/>
            <a:ext cx="8307387" cy="921279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Extend PTEs with permission bits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MMU checks these bits on each access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870188"/>
            <a:ext cx="107208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297363" y="2871788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76441" y="2871788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616199" y="2871788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03675" y="31765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003675" y="34813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003675" y="3786188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3400" y="31718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33400" y="34766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4987" y="3781425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3605213" y="4167188"/>
            <a:ext cx="246062" cy="456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52400" y="5099453"/>
            <a:ext cx="107529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j: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1356256" y="2871788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4300538" y="5080000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981879" y="5080000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2621637" y="5080000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4006850" y="53848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006850" y="56896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006850" y="5994400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1361694" y="5080000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659488" y="53863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659488" y="56911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661075" y="5995988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7086600" y="2548468"/>
            <a:ext cx="1676400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161212" y="318086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7161212" y="343644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1212" y="369494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7161212" y="395653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7161212" y="421212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7161212" y="44663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161212" y="472620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161212" y="497681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161212" y="52328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161212" y="548640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162800" y="573673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7162800" y="599281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latin typeface="+mn-lt"/>
              </a:rPr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5527675" y="3328988"/>
            <a:ext cx="1633537" cy="152501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5527675" y="3633788"/>
            <a:ext cx="1633537" cy="7061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5527675" y="3822739"/>
            <a:ext cx="1633537" cy="1158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5530850" y="5537200"/>
            <a:ext cx="1630362" cy="7699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5530850" y="4854001"/>
            <a:ext cx="1630362" cy="9879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5530850" y="6120607"/>
            <a:ext cx="1631950" cy="261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367100" y="287020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370868" y="5076120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rgbClr val="7F7F7F"/>
                </a:solidFill>
              </a:rPr>
              <a:t>VM as a tool for memory protection</a:t>
            </a:r>
          </a:p>
          <a:p>
            <a:r>
              <a:rPr lang="en-US" dirty="0"/>
              <a:t>Address translation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10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 Address Translation</a:t>
            </a:r>
          </a:p>
        </p:txBody>
      </p:sp>
      <p:sp>
        <p:nvSpPr>
          <p:cNvPr id="56631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/>
              <a:t>Virtual Address Space</a:t>
            </a:r>
          </a:p>
          <a:p>
            <a:pPr lvl="1"/>
            <a:r>
              <a:rPr lang="en-US" i="1" dirty="0"/>
              <a:t>V = {0, 1, …, N–1}</a:t>
            </a:r>
          </a:p>
          <a:p>
            <a:r>
              <a:rPr lang="en-US" dirty="0"/>
              <a:t>Physical Address Space</a:t>
            </a:r>
          </a:p>
          <a:p>
            <a:pPr lvl="1"/>
            <a:r>
              <a:rPr lang="en-US" i="1" dirty="0"/>
              <a:t>P = {0, 1, …, M–1}</a:t>
            </a:r>
          </a:p>
          <a:p>
            <a:r>
              <a:rPr lang="en-US" dirty="0"/>
              <a:t>Address Translation</a:t>
            </a:r>
          </a:p>
          <a:p>
            <a:pPr lvl="1"/>
            <a:r>
              <a:rPr lang="en-US" b="1" i="1" dirty="0"/>
              <a:t>MAP:  V </a:t>
            </a:r>
            <a:r>
              <a:rPr lang="en-US" b="1" i="1" dirty="0" err="1">
                <a:sym typeface="Symbol" charset="2"/>
              </a:rPr>
              <a:t></a:t>
            </a:r>
            <a:r>
              <a:rPr lang="en-US" b="1" i="1" dirty="0"/>
              <a:t>  P  U  {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}</a:t>
            </a:r>
          </a:p>
          <a:p>
            <a:pPr lvl="1"/>
            <a:r>
              <a:rPr lang="en-US" dirty="0"/>
              <a:t>For virtual address </a:t>
            </a:r>
            <a:r>
              <a:rPr lang="en-US" b="1" i="1" dirty="0"/>
              <a:t>a</a:t>
            </a:r>
            <a:r>
              <a:rPr lang="en-US" dirty="0"/>
              <a:t>: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 a</a:t>
            </a:r>
            <a:r>
              <a:rPr lang="en-US" i="1" dirty="0"/>
              <a:t>’</a:t>
            </a:r>
            <a:r>
              <a:rPr lang="en-US" dirty="0"/>
              <a:t>  if data at virtual address </a:t>
            </a:r>
            <a:r>
              <a:rPr lang="en-US" b="1" i="1" dirty="0"/>
              <a:t>a</a:t>
            </a:r>
            <a:r>
              <a:rPr lang="en-US" dirty="0"/>
              <a:t> is at physical address </a:t>
            </a:r>
            <a:r>
              <a:rPr lang="en-US" b="1" i="1" dirty="0"/>
              <a:t>a’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b="1" i="1" dirty="0"/>
              <a:t>P</a:t>
            </a:r>
          </a:p>
          <a:p>
            <a:pPr lvl="2"/>
            <a:r>
              <a:rPr lang="en-US" b="1" i="1" dirty="0" err="1"/>
              <a:t>MAP(a</a:t>
            </a:r>
            <a:r>
              <a:rPr lang="en-US" b="1" i="1" dirty="0"/>
              <a:t>)  = </a:t>
            </a:r>
            <a:r>
              <a:rPr lang="en-US" b="1" i="1" dirty="0" err="1">
                <a:sym typeface="Symbol" charset="2"/>
              </a:rPr>
              <a:t></a:t>
            </a:r>
            <a:r>
              <a:rPr lang="en-US" b="1" i="1" dirty="0"/>
              <a:t> </a:t>
            </a:r>
            <a:r>
              <a:rPr lang="en-US" dirty="0"/>
              <a:t>if data at virtual address </a:t>
            </a:r>
            <a:r>
              <a:rPr lang="en-US" b="1" i="1" dirty="0"/>
              <a:t>a</a:t>
            </a:r>
            <a:r>
              <a:rPr lang="en-US" dirty="0"/>
              <a:t> is not in physical memory</a:t>
            </a:r>
          </a:p>
          <a:p>
            <a:pPr lvl="3"/>
            <a:r>
              <a:rPr lang="en-US" dirty="0"/>
              <a:t>Either invalid or stored on disk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sigsuspend</a:t>
            </a:r>
            <a:r>
              <a:rPr lang="en-US" dirty="0"/>
              <a:t>???</a:t>
            </a:r>
          </a:p>
          <a:p>
            <a:pPr lvl="1"/>
            <a:r>
              <a:rPr lang="en-US" dirty="0"/>
              <a:t>You can only use </a:t>
            </a:r>
            <a:r>
              <a:rPr lang="en-US" dirty="0" err="1"/>
              <a:t>waitpid</a:t>
            </a:r>
            <a:r>
              <a:rPr lang="en-US" dirty="0"/>
              <a:t>() once, but there are probably two places you probably need to reap children (one for foreground jobs, one for background jobs).</a:t>
            </a:r>
          </a:p>
          <a:p>
            <a:pPr lvl="1"/>
            <a:r>
              <a:rPr lang="en-US" dirty="0"/>
              <a:t>Temptation: use </a:t>
            </a:r>
            <a:r>
              <a:rPr lang="en-US" dirty="0" err="1"/>
              <a:t>waitpid</a:t>
            </a:r>
            <a:r>
              <a:rPr lang="en-US" dirty="0"/>
              <a:t>() for background jobs; use </a:t>
            </a:r>
            <a:r>
              <a:rPr lang="en-US" dirty="0">
                <a:latin typeface="Consolas"/>
                <a:cs typeface="Consolas"/>
              </a:rPr>
              <a:t>sleep()</a:t>
            </a:r>
            <a:r>
              <a:rPr lang="en-US" dirty="0"/>
              <a:t> or a tight loop (i.e., </a:t>
            </a:r>
            <a:r>
              <a:rPr lang="en-US" dirty="0">
                <a:latin typeface="Consolas"/>
                <a:cs typeface="Consolas"/>
              </a:rPr>
              <a:t>while(1) {}</a:t>
            </a:r>
            <a:r>
              <a:rPr lang="en-US" dirty="0"/>
              <a:t>). </a:t>
            </a:r>
            <a:r>
              <a:rPr lang="en-US" b="1" dirty="0"/>
              <a:t>This is okay for the assignment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i="1" u="sng" dirty="0"/>
              <a:t>Correct</a:t>
            </a:r>
            <a:r>
              <a:rPr lang="en-US" dirty="0"/>
              <a:t> solution: use </a:t>
            </a:r>
            <a:r>
              <a:rPr lang="en-US" dirty="0" err="1"/>
              <a:t>sigsuspend</a:t>
            </a:r>
            <a:r>
              <a:rPr lang="en-US" dirty="0"/>
              <a:t> to block your process until a signal arrives.</a:t>
            </a:r>
          </a:p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sigsuspend(const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sigset_t</a:t>
            </a:r>
            <a:r>
              <a:rPr lang="en-US" dirty="0">
                <a:latin typeface="Consolas"/>
                <a:cs typeface="Consolas"/>
              </a:rPr>
              <a:t> *mask)</a:t>
            </a:r>
          </a:p>
          <a:p>
            <a:pPr lvl="1"/>
            <a:r>
              <a:rPr lang="en-US" i="1" dirty="0"/>
              <a:t>Temporarily </a:t>
            </a:r>
            <a:r>
              <a:rPr lang="en-US" dirty="0"/>
              <a:t>replaces the process’s signal mask with </a:t>
            </a:r>
            <a:r>
              <a:rPr lang="en-US" dirty="0">
                <a:latin typeface="Consolas"/>
                <a:cs typeface="Consolas"/>
              </a:rPr>
              <a:t>mask</a:t>
            </a:r>
            <a:r>
              <a:rPr lang="en-US" dirty="0">
                <a:cs typeface="Consolas"/>
              </a:rPr>
              <a:t>, which </a:t>
            </a:r>
            <a:r>
              <a:rPr lang="en-US" dirty="0"/>
              <a:t>should be the signals you </a:t>
            </a:r>
            <a:r>
              <a:rPr lang="en-US" b="1" dirty="0"/>
              <a:t>don’t</a:t>
            </a:r>
            <a:r>
              <a:rPr lang="en-US" dirty="0"/>
              <a:t> want to be interrupted by.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sigsuspend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will return after an </a:t>
            </a:r>
            <a:r>
              <a:rPr lang="en-US" b="1" dirty="0"/>
              <a:t>un</a:t>
            </a:r>
            <a:r>
              <a:rPr lang="en-US" dirty="0"/>
              <a:t>blocked signal is received and its handler run. When it returns, it automatically reverts the process signal mask to its old value.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24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Summary of Address Translation Symbols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b="1" dirty="0"/>
              <a:t>TLBI</a:t>
            </a:r>
            <a:r>
              <a:rPr lang="en-US" dirty="0"/>
              <a:t>: TLB index</a:t>
            </a:r>
          </a:p>
          <a:p>
            <a:pPr lvl="1"/>
            <a:r>
              <a:rPr lang="en-US" b="1" dirty="0"/>
              <a:t>TLBT</a:t>
            </a:r>
            <a:r>
              <a:rPr lang="en-US" dirty="0"/>
              <a:t>: TLB tag</a:t>
            </a:r>
          </a:p>
          <a:p>
            <a:pPr lvl="1"/>
            <a:r>
              <a:rPr lang="en-US" b="1" dirty="0"/>
              <a:t>VPO</a:t>
            </a:r>
            <a:r>
              <a:rPr lang="en-US" dirty="0"/>
              <a:t>: Virtual page offset </a:t>
            </a:r>
          </a:p>
          <a:p>
            <a:pPr lvl="1"/>
            <a:r>
              <a:rPr lang="en-US" b="1" dirty="0"/>
              <a:t>VPN</a:t>
            </a:r>
            <a:r>
              <a:rPr lang="en-US" dirty="0"/>
              <a:t>: Virtual page number 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b="1" dirty="0"/>
              <a:t>PPO</a:t>
            </a:r>
            <a:r>
              <a:rPr lang="en-US" dirty="0"/>
              <a:t>: Physical page offset (same as VPO)</a:t>
            </a:r>
          </a:p>
          <a:p>
            <a:pPr lvl="1"/>
            <a:r>
              <a:rPr lang="en-US" b="1" dirty="0"/>
              <a:t>PPN:</a:t>
            </a:r>
            <a:r>
              <a:rPr lang="en-US" dirty="0"/>
              <a:t> Physical page number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53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7717" y="18404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Virtual page offset (VPO)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53117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2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753117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372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3753117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372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267717" y="5726668"/>
            <a:ext cx="2133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>
                <a:latin typeface="+mn-lt"/>
              </a:rPr>
              <a:t>Physical page offset (PPO)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3372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4" idx="2"/>
            <a:endCxn id="14" idx="0"/>
          </p:cNvCxnSpPr>
          <p:nvPr/>
        </p:nvCxnSpPr>
        <p:spPr bwMode="auto">
          <a:xfrm rot="5400000">
            <a:off x="5543817" y="3935968"/>
            <a:ext cx="3581400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3976677" y="4692134"/>
            <a:ext cx="2069068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4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2286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1863863" y="1703814"/>
            <a:ext cx="859669" cy="2156837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Physical page table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address for the current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Calibri" pitchFamily="34" charset="0"/>
              </a:rPr>
              <a:t>p</a:t>
            </a:r>
            <a:endParaRPr lang="en-US" sz="1200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itchFamily="34" charset="0"/>
              </a:rPr>
              <a:t>m-1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6781800" cy="2057400"/>
          </a:xfrm>
          <a:ln/>
        </p:spPr>
        <p:txBody>
          <a:bodyPr/>
          <a:lstStyle/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MMU sends physical address to cache/memory</a:t>
            </a:r>
          </a:p>
          <a:p>
            <a:pPr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606298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2424364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513388" y="1717011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030787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66800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030787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2695634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656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56358" y="232463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56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38655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609600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Translation: 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495800"/>
            <a:ext cx="8001000" cy="2057400"/>
          </a:xfrm>
          <a:ln/>
        </p:spPr>
        <p:txBody>
          <a:bodyPr/>
          <a:lstStyle/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2-3) MMU fetches PTE from page table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1817002" y="30884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274202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738003" y="2394344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4255402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91415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4255402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330387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880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880973" y="3154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563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7192962" y="2700868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4247462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07187" y="2633132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6707188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7086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773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858000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4267200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7205132" y="366236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2330386" y="317314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71" name="Rectangle 79"/>
          <p:cNvSpPr>
            <a:spLocks noChangeArrowheads="1"/>
          </p:cNvSpPr>
          <p:nvPr/>
        </p:nvSpPr>
        <p:spPr bwMode="auto">
          <a:xfrm>
            <a:off x="827088" y="2222211"/>
            <a:ext cx="3646487" cy="2438400"/>
          </a:xfrm>
          <a:prstGeom prst="rect">
            <a:avLst/>
          </a:prstGeom>
          <a:solidFill>
            <a:srgbClr val="EBEBEB"/>
          </a:solidFill>
          <a:ln w="12700" cap="flat" cmpd="sng" algn="ctr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2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Integrating VM and Cache</a:t>
            </a:r>
          </a:p>
        </p:txBody>
      </p:sp>
      <p:sp>
        <p:nvSpPr>
          <p:cNvPr id="571458" name="Rectangle 66"/>
          <p:cNvSpPr>
            <a:spLocks noChangeArrowheads="1"/>
          </p:cNvSpPr>
          <p:nvPr/>
        </p:nvSpPr>
        <p:spPr bwMode="auto">
          <a:xfrm>
            <a:off x="2552700" y="3411249"/>
            <a:ext cx="384721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VA</a:t>
            </a:r>
          </a:p>
        </p:txBody>
      </p:sp>
      <p:sp>
        <p:nvSpPr>
          <p:cNvPr id="571459" name="Rectangle 67"/>
          <p:cNvSpPr>
            <a:spLocks noChangeArrowheads="1"/>
          </p:cNvSpPr>
          <p:nvPr/>
        </p:nvSpPr>
        <p:spPr bwMode="auto">
          <a:xfrm>
            <a:off x="1028700" y="3182649"/>
            <a:ext cx="1230313" cy="457200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CPU</a:t>
            </a:r>
          </a:p>
        </p:txBody>
      </p:sp>
      <p:sp>
        <p:nvSpPr>
          <p:cNvPr id="571460" name="Rectangle 68"/>
          <p:cNvSpPr>
            <a:spLocks noChangeArrowheads="1"/>
          </p:cNvSpPr>
          <p:nvPr/>
        </p:nvSpPr>
        <p:spPr bwMode="auto">
          <a:xfrm>
            <a:off x="3267075" y="2420649"/>
            <a:ext cx="1022350" cy="2119312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MMU</a:t>
            </a:r>
          </a:p>
        </p:txBody>
      </p:sp>
      <p:sp>
        <p:nvSpPr>
          <p:cNvPr id="571461" name="Rectangle 69"/>
          <p:cNvSpPr>
            <a:spLocks noChangeArrowheads="1"/>
          </p:cNvSpPr>
          <p:nvPr/>
        </p:nvSpPr>
        <p:spPr bwMode="auto">
          <a:xfrm>
            <a:off x="5448300" y="2420649"/>
            <a:ext cx="925513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lang="en-US" sz="1600" b="0">
              <a:latin typeface="+mn-lt"/>
            </a:endParaRPr>
          </a:p>
        </p:txBody>
      </p:sp>
      <p:sp>
        <p:nvSpPr>
          <p:cNvPr id="571462" name="Line 70"/>
          <p:cNvSpPr>
            <a:spLocks noChangeShapeType="1"/>
          </p:cNvSpPr>
          <p:nvPr/>
        </p:nvSpPr>
        <p:spPr bwMode="auto">
          <a:xfrm flipV="1">
            <a:off x="2259013" y="3411249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3" name="Line 71"/>
          <p:cNvSpPr>
            <a:spLocks noChangeShapeType="1"/>
          </p:cNvSpPr>
          <p:nvPr/>
        </p:nvSpPr>
        <p:spPr bwMode="auto">
          <a:xfrm flipV="1">
            <a:off x="1638300" y="3639849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4" name="Rectangle 72"/>
          <p:cNvSpPr>
            <a:spLocks noChangeArrowheads="1"/>
          </p:cNvSpPr>
          <p:nvPr/>
        </p:nvSpPr>
        <p:spPr bwMode="auto">
          <a:xfrm>
            <a:off x="4564063" y="2922299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+mn-lt"/>
              </a:rPr>
              <a:t>PTEA</a:t>
            </a:r>
          </a:p>
        </p:txBody>
      </p:sp>
      <p:sp>
        <p:nvSpPr>
          <p:cNvPr id="571465" name="Text Box 73"/>
          <p:cNvSpPr txBox="1">
            <a:spLocks noChangeArrowheads="1"/>
          </p:cNvSpPr>
          <p:nvPr/>
        </p:nvSpPr>
        <p:spPr bwMode="auto">
          <a:xfrm>
            <a:off x="4286250" y="176400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66" name="Line 74"/>
          <p:cNvSpPr>
            <a:spLocks noChangeShapeType="1"/>
          </p:cNvSpPr>
          <p:nvPr/>
        </p:nvSpPr>
        <p:spPr bwMode="auto">
          <a:xfrm>
            <a:off x="4286250" y="3181061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4692650" y="3563649"/>
            <a:ext cx="3478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68" name="Line 76"/>
          <p:cNvSpPr>
            <a:spLocks noChangeShapeType="1"/>
          </p:cNvSpPr>
          <p:nvPr/>
        </p:nvSpPr>
        <p:spPr bwMode="auto">
          <a:xfrm flipH="1">
            <a:off x="1638300" y="4889211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69" name="Text Box 77"/>
          <p:cNvSpPr txBox="1">
            <a:spLocks noChangeArrowheads="1"/>
          </p:cNvSpPr>
          <p:nvPr/>
        </p:nvSpPr>
        <p:spPr bwMode="auto">
          <a:xfrm>
            <a:off x="3200400" y="4813011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571470" name="Line 78"/>
          <p:cNvSpPr>
            <a:spLocks noChangeShapeType="1"/>
          </p:cNvSpPr>
          <p:nvPr/>
        </p:nvSpPr>
        <p:spPr bwMode="auto">
          <a:xfrm flipV="1">
            <a:off x="4305300" y="3822411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3" name="Rectangle 81"/>
          <p:cNvSpPr>
            <a:spLocks noChangeArrowheads="1"/>
          </p:cNvSpPr>
          <p:nvPr/>
        </p:nvSpPr>
        <p:spPr bwMode="auto">
          <a:xfrm>
            <a:off x="7532688" y="2420649"/>
            <a:ext cx="925512" cy="2119312"/>
          </a:xfrm>
          <a:prstGeom prst="rect">
            <a:avLst/>
          </a:prstGeom>
          <a:solidFill>
            <a:srgbClr val="F5F5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571474" name="Line 82"/>
          <p:cNvSpPr>
            <a:spLocks noChangeShapeType="1"/>
          </p:cNvSpPr>
          <p:nvPr/>
        </p:nvSpPr>
        <p:spPr bwMode="auto">
          <a:xfrm>
            <a:off x="6373813" y="3822411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75" name="Text Box 83"/>
          <p:cNvSpPr txBox="1">
            <a:spLocks noChangeArrowheads="1"/>
          </p:cNvSpPr>
          <p:nvPr/>
        </p:nvSpPr>
        <p:spPr bwMode="auto">
          <a:xfrm>
            <a:off x="6750050" y="3516609"/>
            <a:ext cx="4042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PA</a:t>
            </a:r>
          </a:p>
        </p:txBody>
      </p:sp>
      <p:sp>
        <p:nvSpPr>
          <p:cNvPr id="571476" name="Text Box 84"/>
          <p:cNvSpPr txBox="1">
            <a:spLocks noChangeArrowheads="1"/>
          </p:cNvSpPr>
          <p:nvPr/>
        </p:nvSpPr>
        <p:spPr bwMode="auto">
          <a:xfrm>
            <a:off x="5981507" y="3575704"/>
            <a:ext cx="47961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7" name="Rectangle 85"/>
          <p:cNvSpPr>
            <a:spLocks noChangeArrowheads="1"/>
          </p:cNvSpPr>
          <p:nvPr/>
        </p:nvSpPr>
        <p:spPr bwMode="auto">
          <a:xfrm>
            <a:off x="6648450" y="2861974"/>
            <a:ext cx="564257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>
                <a:latin typeface="+mn-lt"/>
              </a:rPr>
              <a:t>PTEA</a:t>
            </a:r>
          </a:p>
        </p:txBody>
      </p:sp>
      <p:sp>
        <p:nvSpPr>
          <p:cNvPr id="571478" name="Text Box 86"/>
          <p:cNvSpPr txBox="1">
            <a:spLocks noChangeArrowheads="1"/>
          </p:cNvSpPr>
          <p:nvPr/>
        </p:nvSpPr>
        <p:spPr bwMode="auto">
          <a:xfrm>
            <a:off x="5933633" y="2905779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PTEA</a:t>
            </a:r>
          </a:p>
          <a:p>
            <a:pPr algn="r">
              <a:lnSpc>
                <a:spcPct val="100000"/>
              </a:lnSpc>
            </a:pPr>
            <a:r>
              <a:rPr lang="en-US" sz="1200">
                <a:latin typeface="+mn-lt"/>
              </a:rPr>
              <a:t>miss</a:t>
            </a:r>
          </a:p>
        </p:txBody>
      </p:sp>
      <p:sp>
        <p:nvSpPr>
          <p:cNvPr id="571479" name="Line 87"/>
          <p:cNvSpPr>
            <a:spLocks noChangeShapeType="1"/>
          </p:cNvSpPr>
          <p:nvPr/>
        </p:nvSpPr>
        <p:spPr bwMode="auto">
          <a:xfrm flipH="1">
            <a:off x="3763963" y="2071399"/>
            <a:ext cx="1443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0" name="Line 88"/>
          <p:cNvSpPr>
            <a:spLocks noChangeShapeType="1"/>
          </p:cNvSpPr>
          <p:nvPr/>
        </p:nvSpPr>
        <p:spPr bwMode="auto">
          <a:xfrm flipV="1">
            <a:off x="3763963" y="2071399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1" name="Line 89"/>
          <p:cNvSpPr>
            <a:spLocks noChangeShapeType="1"/>
          </p:cNvSpPr>
          <p:nvPr/>
        </p:nvSpPr>
        <p:spPr bwMode="auto">
          <a:xfrm flipH="1">
            <a:off x="5207000" y="26032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2" name="Line 90"/>
          <p:cNvSpPr>
            <a:spLocks noChangeShapeType="1"/>
          </p:cNvSpPr>
          <p:nvPr/>
        </p:nvSpPr>
        <p:spPr bwMode="auto">
          <a:xfrm flipV="1">
            <a:off x="5207000" y="2071399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3" name="Text Box 91"/>
          <p:cNvSpPr txBox="1">
            <a:spLocks noChangeArrowheads="1"/>
          </p:cNvSpPr>
          <p:nvPr/>
        </p:nvSpPr>
        <p:spPr bwMode="auto">
          <a:xfrm>
            <a:off x="5399088" y="2402542"/>
            <a:ext cx="50526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PTEA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4" name="Line 92"/>
          <p:cNvSpPr>
            <a:spLocks noChangeShapeType="1"/>
          </p:cNvSpPr>
          <p:nvPr/>
        </p:nvSpPr>
        <p:spPr bwMode="auto">
          <a:xfrm flipH="1">
            <a:off x="5207000" y="4355811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5" name="Line 93"/>
          <p:cNvSpPr>
            <a:spLocks noChangeShapeType="1"/>
          </p:cNvSpPr>
          <p:nvPr/>
        </p:nvSpPr>
        <p:spPr bwMode="auto">
          <a:xfrm flipH="1" flipV="1">
            <a:off x="5207000" y="435581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6" name="Text Box 94"/>
          <p:cNvSpPr txBox="1">
            <a:spLocks noChangeArrowheads="1"/>
          </p:cNvSpPr>
          <p:nvPr/>
        </p:nvSpPr>
        <p:spPr bwMode="auto">
          <a:xfrm>
            <a:off x="5399088" y="4155142"/>
            <a:ext cx="35839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PA </a:t>
            </a:r>
          </a:p>
          <a:p>
            <a:pPr algn="l">
              <a:lnSpc>
                <a:spcPct val="100000"/>
              </a:lnSpc>
            </a:pPr>
            <a:r>
              <a:rPr lang="en-US" sz="1200">
                <a:latin typeface="+mn-lt"/>
              </a:rPr>
              <a:t>hit</a:t>
            </a:r>
          </a:p>
        </p:txBody>
      </p:sp>
      <p:sp>
        <p:nvSpPr>
          <p:cNvPr id="571487" name="Line 95"/>
          <p:cNvSpPr>
            <a:spLocks noChangeShapeType="1"/>
          </p:cNvSpPr>
          <p:nvPr/>
        </p:nvSpPr>
        <p:spPr bwMode="auto">
          <a:xfrm>
            <a:off x="6389688" y="3182649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8" name="Line 96"/>
          <p:cNvSpPr>
            <a:spLocks noChangeShapeType="1"/>
          </p:cNvSpPr>
          <p:nvPr/>
        </p:nvSpPr>
        <p:spPr bwMode="auto">
          <a:xfrm flipH="1">
            <a:off x="6373813" y="43558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89" name="Text Box 97"/>
          <p:cNvSpPr txBox="1">
            <a:spLocks noChangeArrowheads="1"/>
          </p:cNvSpPr>
          <p:nvPr/>
        </p:nvSpPr>
        <p:spPr bwMode="auto">
          <a:xfrm>
            <a:off x="6672263" y="4050009"/>
            <a:ext cx="58381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Data</a:t>
            </a:r>
          </a:p>
        </p:txBody>
      </p:sp>
      <p:sp>
        <p:nvSpPr>
          <p:cNvPr id="571490" name="Line 98"/>
          <p:cNvSpPr>
            <a:spLocks noChangeShapeType="1"/>
          </p:cNvSpPr>
          <p:nvPr/>
        </p:nvSpPr>
        <p:spPr bwMode="auto">
          <a:xfrm flipH="1">
            <a:off x="6361113" y="2603211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571491" name="Text Box 99"/>
          <p:cNvSpPr txBox="1">
            <a:spLocks noChangeArrowheads="1"/>
          </p:cNvSpPr>
          <p:nvPr/>
        </p:nvSpPr>
        <p:spPr bwMode="auto">
          <a:xfrm>
            <a:off x="6689725" y="2265659"/>
            <a:ext cx="4949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latin typeface="+mn-lt"/>
              </a:rPr>
              <a:t>PTE</a:t>
            </a:r>
          </a:p>
        </p:txBody>
      </p:sp>
      <p:sp>
        <p:nvSpPr>
          <p:cNvPr id="571492" name="Text Box 100"/>
          <p:cNvSpPr txBox="1">
            <a:spLocks noChangeArrowheads="1"/>
          </p:cNvSpPr>
          <p:nvPr/>
        </p:nvSpPr>
        <p:spPr bwMode="auto">
          <a:xfrm>
            <a:off x="5573713" y="4596824"/>
            <a:ext cx="671979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L1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+mn-lt"/>
              </a:rPr>
              <a:t>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" y="2222211"/>
            <a:ext cx="1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CPU Chip</a:t>
            </a: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943437" y="6191230"/>
            <a:ext cx="7241252" cy="2667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i="1" dirty="0">
                <a:latin typeface="+mn-lt"/>
              </a:rPr>
              <a:t>VA: virtual address, PA: physical address, PTE: page table entry, PTEA = PTE address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389467" y="493712"/>
            <a:ext cx="8382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81138"/>
            <a:ext cx="8548687" cy="5224462"/>
          </a:xfrm>
          <a:ln/>
        </p:spPr>
        <p:txBody>
          <a:bodyPr/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 like any other memory word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hit still requires a small L1 delay</a:t>
            </a:r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solidFill>
                  <a:srgbClr val="C00000"/>
                </a:solidFill>
                <a:effectLst/>
              </a:rPr>
              <a:t>Translation </a:t>
            </a:r>
            <a:r>
              <a:rPr lang="en-GB" i="1" dirty="0" err="1">
                <a:solidFill>
                  <a:srgbClr val="C00000"/>
                </a:solidFill>
                <a:effectLst/>
              </a:rPr>
              <a:t>Lookaside</a:t>
            </a:r>
            <a:r>
              <a:rPr lang="en-GB" i="1" dirty="0">
                <a:solidFill>
                  <a:srgbClr val="C00000"/>
                </a:solidFill>
                <a:effectLst/>
              </a:rPr>
              <a:t>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set-associative hardware cache in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complete page table entries for small number of pages</a:t>
            </a:r>
          </a:p>
          <a:p>
            <a:pPr lvl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MMU uses the VPN portion of the virtual address to access the TLB: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800" dirty="0"/>
              <a:t>TLB tag (TLBT)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6108701" y="2908300"/>
            <a:ext cx="17700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TLB index (TLBI)</a:t>
            </a:r>
          </a:p>
        </p:txBody>
      </p:sp>
      <p:sp>
        <p:nvSpPr>
          <p:cNvPr id="6" name="Text Box 381"/>
          <p:cNvSpPr txBox="1">
            <a:spLocks noChangeArrowheads="1"/>
          </p:cNvSpPr>
          <p:nvPr/>
        </p:nvSpPr>
        <p:spPr bwMode="auto"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0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p-1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</a:t>
            </a:r>
          </a:p>
        </p:txBody>
      </p:sp>
      <p:sp>
        <p:nvSpPr>
          <p:cNvPr id="9" name="Text Box 384"/>
          <p:cNvSpPr txBox="1">
            <a:spLocks noChangeArrowheads="1"/>
          </p:cNvSpPr>
          <p:nvPr/>
        </p:nvSpPr>
        <p:spPr bwMode="auto"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n-1</a:t>
            </a:r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7880351" y="2908300"/>
            <a:ext cx="91916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VPO</a:t>
            </a:r>
          </a:p>
        </p:txBody>
      </p:sp>
      <p:sp>
        <p:nvSpPr>
          <p:cNvPr id="11" name="AutoShape 386"/>
          <p:cNvSpPr>
            <a:spLocks/>
          </p:cNvSpPr>
          <p:nvPr/>
        </p:nvSpPr>
        <p:spPr bwMode="auto">
          <a:xfrm rot="5400000" flipV="1">
            <a:off x="6056313" y="869950"/>
            <a:ext cx="177800" cy="3403600"/>
          </a:xfrm>
          <a:prstGeom prst="leftBrace">
            <a:avLst>
              <a:gd name="adj1" fmla="val 159524"/>
              <a:gd name="adj2" fmla="val 49949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800" dirty="0"/>
              <a:t>VPN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p+t-1</a:t>
            </a:r>
          </a:p>
        </p:txBody>
      </p:sp>
      <p:sp>
        <p:nvSpPr>
          <p:cNvPr id="14" name="Text Box 389"/>
          <p:cNvSpPr txBox="1">
            <a:spLocks noChangeArrowheads="1"/>
          </p:cNvSpPr>
          <p:nvPr/>
        </p:nvSpPr>
        <p:spPr bwMode="auto"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 err="1"/>
              <a:t>p+t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838200" y="3739782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876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809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0969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3050943" y="4994139"/>
            <a:ext cx="549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540307" y="3815985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833625" y="3914651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3649628" y="3914651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114" name="Rectangle 113"/>
          <p:cNvSpPr/>
          <p:nvPr/>
        </p:nvSpPr>
        <p:spPr bwMode="auto">
          <a:xfrm>
            <a:off x="863600" y="4520968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0130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3063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1527188" y="4695837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11223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3565707" y="4597171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59025" y="4695837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675028" y="4695837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863600" y="5559357"/>
            <a:ext cx="52578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10130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23063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11223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3565707" y="5635560"/>
            <a:ext cx="2377893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859025" y="5734226"/>
            <a:ext cx="932626" cy="2663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PTE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675028" y="57342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T-1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 = 2</a:t>
            </a:r>
            <a:r>
              <a:rPr lang="en-US" sz="1800" baseline="30000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 sets</a:t>
            </a:r>
            <a:endParaRPr lang="en-US" sz="1800" baseline="30000" dirty="0">
              <a:latin typeface="Calibri" pitchFamily="34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6121401" y="3213100"/>
            <a:ext cx="2967558" cy="1663700"/>
            <a:chOff x="6121401" y="3213100"/>
            <a:chExt cx="2967558" cy="1663700"/>
          </a:xfrm>
        </p:grpSpPr>
        <p:cxnSp>
          <p:nvCxnSpPr>
            <p:cNvPr id="136" name="Straight Connector 135"/>
            <p:cNvCxnSpPr>
              <a:stCxn id="5" idx="2"/>
            </p:cNvCxnSpPr>
            <p:nvPr/>
          </p:nvCxnSpPr>
          <p:spPr bwMode="auto">
            <a:xfrm>
              <a:off x="6993732" y="3213100"/>
              <a:ext cx="0" cy="1663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 flipH="1">
              <a:off x="6121401" y="4876800"/>
              <a:ext cx="87233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TLBI selects the set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828800" y="2395319"/>
            <a:ext cx="2625726" cy="2300518"/>
            <a:chOff x="1828800" y="2395319"/>
            <a:chExt cx="2625726" cy="2300518"/>
          </a:xfrm>
        </p:grpSpPr>
        <p:cxnSp>
          <p:nvCxnSpPr>
            <p:cNvPr id="145" name="Straight Connector 144"/>
            <p:cNvCxnSpPr>
              <a:stCxn id="4" idx="1"/>
            </p:cNvCxnSpPr>
            <p:nvPr/>
          </p:nvCxnSpPr>
          <p:spPr bwMode="auto">
            <a:xfrm flipH="1" flipV="1">
              <a:off x="1828800" y="3048000"/>
              <a:ext cx="2625726" cy="127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Arrow Connector 146"/>
            <p:cNvCxnSpPr>
              <a:endCxn id="117" idx="0"/>
            </p:cNvCxnSpPr>
            <p:nvPr/>
          </p:nvCxnSpPr>
          <p:spPr bwMode="auto">
            <a:xfrm>
              <a:off x="1828800" y="3048000"/>
              <a:ext cx="8283" cy="164783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8" name="TextBox 147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TLBT matches tag of line within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4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92387" y="3119439"/>
            <a:ext cx="1370013" cy="541005"/>
            <a:chOff x="2592387" y="3119439"/>
            <a:chExt cx="1370013" cy="541005"/>
          </a:xfrm>
        </p:grpSpPr>
        <p:cxnSp>
          <p:nvCxnSpPr>
            <p:cNvPr id="38" name="Straight Arrow Connector 37"/>
            <p:cNvCxnSpPr>
              <a:stCxn id="37" idx="3"/>
            </p:cNvCxnSpPr>
            <p:nvPr/>
          </p:nvCxnSpPr>
          <p:spPr bwMode="auto">
            <a:xfrm flipV="1">
              <a:off x="2592387" y="3621869"/>
              <a:ext cx="1370013" cy="456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3049587" y="3354782"/>
              <a:ext cx="387007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VA</a:t>
              </a:r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3107266" y="3119439"/>
              <a:ext cx="274637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5606298" y="3352800"/>
              <a:ext cx="374759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PA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 flipV="1">
              <a:off x="5030787" y="3605659"/>
              <a:ext cx="1522413" cy="137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656358" y="3672552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8988" y="3893139"/>
            <a:ext cx="4494213" cy="1444567"/>
            <a:chOff x="2058988" y="3893139"/>
            <a:chExt cx="4494213" cy="1444567"/>
          </a:xfrm>
        </p:grpSpPr>
        <p:sp>
          <p:nvSpPr>
            <p:cNvPr id="9248" name="Text Box 32"/>
            <p:cNvSpPr txBox="1">
              <a:spLocks noChangeArrowheads="1"/>
            </p:cNvSpPr>
            <p:nvPr/>
          </p:nvSpPr>
          <p:spPr bwMode="auto">
            <a:xfrm>
              <a:off x="3887787" y="4778043"/>
              <a:ext cx="531020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Data</a:t>
              </a:r>
            </a:p>
          </p:txBody>
        </p:sp>
        <p:cxnSp>
          <p:nvCxnSpPr>
            <p:cNvPr id="50" name="Shape 49"/>
            <p:cNvCxnSpPr>
              <a:endCxn id="37" idx="2"/>
            </p:cNvCxnSpPr>
            <p:nvPr/>
          </p:nvCxnSpPr>
          <p:spPr bwMode="auto">
            <a:xfrm rot="10800000">
              <a:off x="2058988" y="3893139"/>
              <a:ext cx="4494213" cy="884905"/>
            </a:xfrm>
            <a:prstGeom prst="bentConnector2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Oval 21"/>
            <p:cNvSpPr>
              <a:spLocks noChangeArrowheads="1"/>
            </p:cNvSpPr>
            <p:nvPr/>
          </p:nvSpPr>
          <p:spPr bwMode="auto">
            <a:xfrm>
              <a:off x="4021666" y="5063069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1"/>
                  </a:solidFill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06411" y="582295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4038600" y="2362200"/>
              <a:ext cx="274638" cy="2746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16200000" flipV="1">
              <a:off x="40581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3928532" y="2667000"/>
              <a:ext cx="502358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648200" y="2311401"/>
              <a:ext cx="453755" cy="3056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alibri" pitchFamily="34" charset="0"/>
                </a:rPr>
                <a:t>PTE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4737628" y="2633132"/>
              <a:ext cx="274638" cy="2746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44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solidFill>
                    <a:schemeClr val="bg1"/>
                  </a:solidFill>
                  <a:latin typeface="Calibri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36562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5576700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887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5030787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592387" y="362186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049587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537202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2058988" y="3893139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07266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4038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5626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021666" y="50630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962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40581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4286777" y="2645836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928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5626760" y="21214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13388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5030787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5626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4648200" y="2636839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519113" y="57150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" pitchFamily="2" charset="2"/>
              <a:buNone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TLB miss incurs an additional memory access (the PTE)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b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Fortunately, TLB misses are rare.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6918325" cy="4972050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endParaRPr lang="en-GB" dirty="0"/>
          </a:p>
          <a:p>
            <a:r>
              <a:rPr lang="en-GB" dirty="0"/>
              <a:t>Common solution: Multi-level page table</a:t>
            </a:r>
          </a:p>
          <a:p>
            <a:r>
              <a:rPr lang="en-GB" dirty="0"/>
              <a:t>Example: 2-level page table</a:t>
            </a:r>
          </a:p>
          <a:p>
            <a:pPr lvl="1"/>
            <a:r>
              <a:rPr lang="en-GB" dirty="0"/>
              <a:t>Level 1 table: each PTE points to a page table (always memory resident)</a:t>
            </a:r>
          </a:p>
          <a:p>
            <a:pPr lvl="1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243743" y="2719927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rot="16200000">
              <a:off x="8261381" y="4527581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8072543" y="1333500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874934" y="1990208"/>
              <a:ext cx="1295400" cy="14509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874934" y="3361808"/>
              <a:ext cx="1295400" cy="231775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7027334" y="4423845"/>
              <a:ext cx="1143000" cy="463550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333067" y="35157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333067" y="36681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333067" y="4353995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572490" y="3820595"/>
              <a:ext cx="426270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 FAQ: </a:t>
            </a:r>
            <a:r>
              <a:rPr lang="en-US" dirty="0" err="1"/>
              <a:t>sigsuspend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0" dirty="0" err="1">
                <a:latin typeface="Consolas"/>
                <a:cs typeface="Consolas"/>
              </a:rPr>
              <a:t>int</a:t>
            </a:r>
            <a:r>
              <a:rPr lang="en-US" sz="1200" b="0" dirty="0">
                <a:latin typeface="Consolas"/>
                <a:cs typeface="Consolas"/>
              </a:rPr>
              <a:t> main() {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 err="1">
                <a:latin typeface="Consolas"/>
                <a:cs typeface="Consolas"/>
              </a:rPr>
              <a:t>sigset_t</a:t>
            </a:r>
            <a:r>
              <a:rPr lang="en-US" sz="1200" b="0" dirty="0">
                <a:latin typeface="Consolas"/>
                <a:cs typeface="Consolas"/>
              </a:rPr>
              <a:t> </a:t>
            </a:r>
            <a:r>
              <a:rPr lang="en-US" sz="1200" b="0" dirty="0" err="1">
                <a:latin typeface="Consolas"/>
                <a:cs typeface="Consolas"/>
              </a:rPr>
              <a:t>waitmask</a:t>
            </a:r>
            <a:r>
              <a:rPr lang="en-US" sz="1200" b="0" dirty="0">
                <a:latin typeface="Consolas"/>
                <a:cs typeface="Consolas"/>
              </a:rPr>
              <a:t>, </a:t>
            </a:r>
            <a:r>
              <a:rPr lang="en-US" sz="1200" b="0" dirty="0" err="1">
                <a:latin typeface="Consolas"/>
                <a:cs typeface="Consolas"/>
              </a:rPr>
              <a:t>newmask</a:t>
            </a:r>
            <a:r>
              <a:rPr lang="en-US" sz="1200" b="0" dirty="0">
                <a:latin typeface="Consolas"/>
                <a:cs typeface="Consolas"/>
              </a:rPr>
              <a:t>, </a:t>
            </a:r>
            <a:r>
              <a:rPr lang="en-US" sz="1200" b="0" dirty="0" err="1">
                <a:latin typeface="Consolas"/>
                <a:cs typeface="Consolas"/>
              </a:rPr>
              <a:t>oldmask</a:t>
            </a:r>
            <a:r>
              <a:rPr lang="en-US" sz="1200" b="0" dirty="0">
                <a:latin typeface="Consolas"/>
                <a:cs typeface="Consolas"/>
              </a:rPr>
              <a:t>;</a:t>
            </a:r>
          </a:p>
          <a:p>
            <a:pPr>
              <a:buNone/>
            </a:pPr>
            <a:endParaRPr lang="en-US" sz="1200" b="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/* set </a:t>
            </a:r>
            <a:r>
              <a:rPr lang="en-US" sz="1200" b="0" dirty="0" err="1">
                <a:latin typeface="Consolas"/>
                <a:cs typeface="Consolas"/>
              </a:rPr>
              <a:t>waitmask</a:t>
            </a:r>
            <a:r>
              <a:rPr lang="en-US" sz="1200" b="0" dirty="0">
                <a:latin typeface="Consolas"/>
                <a:cs typeface="Consolas"/>
              </a:rPr>
              <a:t> with everything </a:t>
            </a:r>
            <a:r>
              <a:rPr lang="en-US" sz="1200" b="0" dirty="0">
                <a:solidFill>
                  <a:srgbClr val="FF0000"/>
                </a:solidFill>
                <a:latin typeface="Consolas"/>
                <a:cs typeface="Consolas"/>
              </a:rPr>
              <a:t>except </a:t>
            </a:r>
            <a:r>
              <a:rPr lang="en-US" sz="1200" b="0" dirty="0">
                <a:latin typeface="Consolas"/>
                <a:cs typeface="Consolas"/>
              </a:rPr>
              <a:t>SIGINT */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 err="1">
                <a:latin typeface="Consolas"/>
                <a:cs typeface="Consolas"/>
              </a:rPr>
              <a:t>sigfillset(&amp;waitmask</a:t>
            </a:r>
            <a:r>
              <a:rPr lang="en-US" sz="1200" b="0" dirty="0">
                <a:latin typeface="Consolas"/>
                <a:cs typeface="Consolas"/>
              </a:rPr>
              <a:t>);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 err="1">
                <a:latin typeface="Consolas"/>
                <a:cs typeface="Consolas"/>
              </a:rPr>
              <a:t>sigdelset(&amp;waitmask</a:t>
            </a:r>
            <a:r>
              <a:rPr lang="en-US" sz="1200" b="0" dirty="0">
                <a:latin typeface="Consolas"/>
                <a:cs typeface="Consolas"/>
              </a:rPr>
              <a:t>, SIGINT);</a:t>
            </a:r>
          </a:p>
          <a:p>
            <a:pPr>
              <a:buNone/>
            </a:pPr>
            <a:endParaRPr lang="en-US" sz="1200" b="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/* set </a:t>
            </a:r>
            <a:r>
              <a:rPr lang="en-US" sz="1200" b="0" dirty="0" err="1">
                <a:latin typeface="Consolas"/>
                <a:cs typeface="Consolas"/>
              </a:rPr>
              <a:t>newmask</a:t>
            </a:r>
            <a:r>
              <a:rPr lang="en-US" sz="1200" b="0" dirty="0">
                <a:latin typeface="Consolas"/>
                <a:cs typeface="Consolas"/>
              </a:rPr>
              <a:t> with </a:t>
            </a:r>
            <a:r>
              <a:rPr lang="en-US" sz="1200" b="0" dirty="0">
                <a:solidFill>
                  <a:srgbClr val="FF0000"/>
                </a:solidFill>
                <a:latin typeface="Consolas"/>
                <a:cs typeface="Consolas"/>
              </a:rPr>
              <a:t>only </a:t>
            </a:r>
            <a:r>
              <a:rPr lang="en-US" sz="1200" b="0" dirty="0">
                <a:latin typeface="Consolas"/>
                <a:cs typeface="Consolas"/>
              </a:rPr>
              <a:t>SIGINT */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 err="1">
                <a:latin typeface="Consolas"/>
                <a:cs typeface="Consolas"/>
              </a:rPr>
              <a:t>sigemptyset(&amp;newmask</a:t>
            </a:r>
            <a:r>
              <a:rPr lang="en-US" sz="1200" b="0" dirty="0">
                <a:latin typeface="Consolas"/>
                <a:cs typeface="Consolas"/>
              </a:rPr>
              <a:t>);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 err="1">
                <a:latin typeface="Consolas"/>
                <a:cs typeface="Consolas"/>
              </a:rPr>
              <a:t>sigaddset(&amp;newmask</a:t>
            </a:r>
            <a:r>
              <a:rPr lang="en-US" sz="1200" b="0" dirty="0">
                <a:latin typeface="Consolas"/>
                <a:cs typeface="Consolas"/>
              </a:rPr>
              <a:t>, SIGINT);</a:t>
            </a:r>
          </a:p>
          <a:p>
            <a:pPr>
              <a:buNone/>
            </a:pPr>
            <a:endParaRPr lang="en-US" sz="1200" b="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if (</a:t>
            </a:r>
            <a:r>
              <a:rPr lang="en-US" sz="1200" b="0" dirty="0" err="1">
                <a:latin typeface="Consolas"/>
                <a:cs typeface="Consolas"/>
              </a:rPr>
              <a:t>sigprocmask(SIG_BLOCK</a:t>
            </a:r>
            <a:r>
              <a:rPr lang="en-US" sz="1200" b="0" dirty="0">
                <a:latin typeface="Consolas"/>
                <a:cs typeface="Consolas"/>
              </a:rPr>
              <a:t>, &amp;</a:t>
            </a:r>
            <a:r>
              <a:rPr lang="en-US" sz="1200" b="0" dirty="0" err="1">
                <a:latin typeface="Consolas"/>
                <a:cs typeface="Consolas"/>
              </a:rPr>
              <a:t>newmask</a:t>
            </a:r>
            <a:r>
              <a:rPr lang="en-US" sz="1200" b="0" dirty="0">
                <a:latin typeface="Consolas"/>
                <a:cs typeface="Consolas"/>
              </a:rPr>
              <a:t>, &amp;</a:t>
            </a:r>
            <a:r>
              <a:rPr lang="en-US" sz="1200" b="0" dirty="0" err="1">
                <a:latin typeface="Consolas"/>
                <a:cs typeface="Consolas"/>
              </a:rPr>
              <a:t>oldmask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) &lt; 0) </a:t>
            </a: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//</a:t>
            </a:r>
            <a:r>
              <a:rPr lang="en-US" sz="1200" b="0" dirty="0" err="1">
                <a:solidFill>
                  <a:srgbClr val="000000"/>
                </a:solidFill>
                <a:latin typeface="Consolas"/>
                <a:cs typeface="Consolas"/>
              </a:rPr>
              <a:t>oldmask</a:t>
            </a: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 now stores </a:t>
            </a:r>
            <a:r>
              <a:rPr lang="en-US" sz="1200" b="0" dirty="0" err="1">
                <a:solidFill>
                  <a:srgbClr val="000000"/>
                </a:solidFill>
                <a:latin typeface="Consolas"/>
                <a:cs typeface="Consolas"/>
              </a:rPr>
              <a:t>prev</a:t>
            </a: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 mask</a:t>
            </a:r>
          </a:p>
          <a:p>
            <a:pPr>
              <a:buNone/>
            </a:pP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		</a:t>
            </a:r>
            <a:r>
              <a:rPr lang="en-US" sz="1200" b="0" dirty="0" err="1">
                <a:solidFill>
                  <a:schemeClr val="bg2"/>
                </a:solidFill>
                <a:latin typeface="Consolas"/>
                <a:cs typeface="Consolas"/>
              </a:rPr>
              <a:t>unix_error("SIG_BLOCK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 error");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/* CRITICAL REGION OF CODE (SIGINT blocked) */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/* pause, allowing ONLY SIGINT */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if (</a:t>
            </a:r>
            <a:r>
              <a:rPr lang="en-US" sz="1200" b="0" dirty="0" err="1">
                <a:latin typeface="Consolas"/>
                <a:cs typeface="Consolas"/>
              </a:rPr>
              <a:t>sigsuspend(&amp;waitmask</a:t>
            </a:r>
            <a:r>
              <a:rPr lang="en-US" sz="1200" b="0" dirty="0">
                <a:latin typeface="Consolas"/>
                <a:cs typeface="Consolas"/>
              </a:rPr>
              <a:t>)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 != -1)</a:t>
            </a:r>
          </a:p>
          <a:p>
            <a:pPr>
              <a:buNone/>
            </a:pP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		</a:t>
            </a:r>
            <a:r>
              <a:rPr lang="en-US" sz="1200" b="0" dirty="0" err="1">
                <a:solidFill>
                  <a:schemeClr val="bg2"/>
                </a:solidFill>
                <a:latin typeface="Consolas"/>
                <a:cs typeface="Consolas"/>
              </a:rPr>
              <a:t>unix_error("sigsuspend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 error");</a:t>
            </a:r>
          </a:p>
          <a:p>
            <a:pPr>
              <a:buNone/>
            </a:pPr>
            <a:endParaRPr lang="en-US" sz="1200" b="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/* RETURN FROM SIGSUSPEND (returns to signal state from before </a:t>
            </a:r>
            <a:r>
              <a:rPr lang="en-US" sz="1200" b="0" dirty="0" err="1">
                <a:latin typeface="Consolas"/>
                <a:cs typeface="Consolas"/>
              </a:rPr>
              <a:t>sigsuspend</a:t>
            </a:r>
            <a:r>
              <a:rPr lang="en-US" sz="1200" b="0" dirty="0">
                <a:latin typeface="Consolas"/>
                <a:cs typeface="Consolas"/>
              </a:rPr>
              <a:t>) */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/* Reset signal mask which unblocks SIGINT */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	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if (</a:t>
            </a:r>
            <a:r>
              <a:rPr lang="en-US" sz="1200" b="0" dirty="0" err="1">
                <a:latin typeface="Consolas"/>
                <a:cs typeface="Consolas"/>
              </a:rPr>
              <a:t>sigprocmask(SIG_SETMASK</a:t>
            </a:r>
            <a:r>
              <a:rPr lang="en-US" sz="1200" b="0" dirty="0">
                <a:latin typeface="Consolas"/>
                <a:cs typeface="Consolas"/>
              </a:rPr>
              <a:t>, &amp;</a:t>
            </a:r>
            <a:r>
              <a:rPr lang="en-US" sz="1200" b="0" dirty="0" err="1">
                <a:latin typeface="Consolas"/>
                <a:cs typeface="Consolas"/>
              </a:rPr>
              <a:t>oldmask</a:t>
            </a:r>
            <a:r>
              <a:rPr lang="en-US" sz="1200" b="0" dirty="0">
                <a:latin typeface="Consolas"/>
                <a:cs typeface="Consolas"/>
              </a:rPr>
              <a:t>, NULL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) &lt; 0)</a:t>
            </a:r>
          </a:p>
          <a:p>
            <a:pPr>
              <a:buNone/>
            </a:pP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		</a:t>
            </a:r>
            <a:r>
              <a:rPr lang="en-US" sz="1200" b="0" dirty="0" err="1">
                <a:solidFill>
                  <a:schemeClr val="bg2"/>
                </a:solidFill>
                <a:latin typeface="Consolas"/>
                <a:cs typeface="Consolas"/>
              </a:rPr>
              <a:t>unix_error("SIG_SETMASK</a:t>
            </a:r>
            <a:r>
              <a:rPr lang="en-US" sz="1200" b="0" dirty="0">
                <a:solidFill>
                  <a:schemeClr val="bg2"/>
                </a:solidFill>
                <a:latin typeface="Consolas"/>
                <a:cs typeface="Consolas"/>
              </a:rPr>
              <a:t> error");</a:t>
            </a:r>
          </a:p>
          <a:p>
            <a:pPr>
              <a:buNone/>
            </a:pPr>
            <a:r>
              <a:rPr lang="en-US" sz="1200" b="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8932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84162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00886" y="1106488"/>
            <a:ext cx="120571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1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858933" y="6426198"/>
            <a:ext cx="507510" cy="3346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121025" y="1112838"/>
            <a:ext cx="1297085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Level 2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538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538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5538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38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538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538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473825" y="1641475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252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252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3252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3252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52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252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252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3252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5538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5538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537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4243388" y="17907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4243388" y="2400300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4243388" y="27051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4243388" y="3314700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4243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1957388" y="2171700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1957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1957388" y="4840288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838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838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838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838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6665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6918090" y="2403475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6665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6916503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6589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6916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6589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918090" y="6000750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32 bit addresses, 4KB pages, 4-byte </a:t>
            </a:r>
            <a:r>
              <a:rPr lang="en-US" sz="1800" i="1" dirty="0" err="1">
                <a:latin typeface="Calibri" pitchFamily="34" charset="0"/>
              </a:rPr>
              <a:t>PTEs</a:t>
            </a:r>
            <a:endParaRPr lang="en-US" sz="1800" i="1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283575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Translating with a k-level Page Table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Page table </a:t>
            </a:r>
            <a:br>
              <a:rPr lang="en-US" sz="1600" dirty="0">
                <a:solidFill>
                  <a:srgbClr val="000000"/>
                </a:solidFill>
                <a:latin typeface="Calibri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base register</a:t>
            </a:r>
          </a:p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(PTBR)</a:t>
            </a:r>
          </a:p>
        </p:txBody>
      </p:sp>
      <p:cxnSp>
        <p:nvCxnSpPr>
          <p:cNvPr id="5" name="Straight Connector 4"/>
          <p:cNvCxnSpPr>
            <a:stCxn id="51" idx="2"/>
          </p:cNvCxnSpPr>
          <p:nvPr/>
        </p:nvCxnSpPr>
        <p:spPr bwMode="auto">
          <a:xfrm>
            <a:off x="939800" y="2552424"/>
            <a:ext cx="0" cy="148617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939800" y="4038600"/>
            <a:ext cx="1193800" cy="95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79"/>
          <p:cNvSpPr>
            <a:spLocks noChangeArrowheads="1"/>
          </p:cNvSpPr>
          <p:nvPr/>
        </p:nvSpPr>
        <p:spPr bwMode="auto">
          <a:xfrm>
            <a:off x="16303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1</a:t>
            </a:r>
          </a:p>
        </p:txBody>
      </p:sp>
      <p:sp>
        <p:nvSpPr>
          <p:cNvPr id="105" name="Text Box 381"/>
          <p:cNvSpPr txBox="1">
            <a:spLocks noChangeArrowheads="1"/>
          </p:cNvSpPr>
          <p:nvPr/>
        </p:nvSpPr>
        <p:spPr bwMode="auto"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06" name="Text Box 382"/>
          <p:cNvSpPr txBox="1">
            <a:spLocks noChangeArrowheads="1"/>
          </p:cNvSpPr>
          <p:nvPr/>
        </p:nvSpPr>
        <p:spPr bwMode="auto"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07" name="Text Box 384"/>
          <p:cNvSpPr txBox="1">
            <a:spLocks noChangeArrowheads="1"/>
          </p:cNvSpPr>
          <p:nvPr/>
        </p:nvSpPr>
        <p:spPr bwMode="auto"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n-1</a:t>
            </a:r>
          </a:p>
        </p:txBody>
      </p:sp>
      <p:sp>
        <p:nvSpPr>
          <p:cNvPr id="108" name="Rectangle 385"/>
          <p:cNvSpPr>
            <a:spLocks noChangeArrowheads="1"/>
          </p:cNvSpPr>
          <p:nvPr/>
        </p:nvSpPr>
        <p:spPr bwMode="auto"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VPO</a:t>
            </a:r>
          </a:p>
        </p:txBody>
      </p:sp>
      <p:sp>
        <p:nvSpPr>
          <p:cNvPr id="109" name="Rectangle 390"/>
          <p:cNvSpPr>
            <a:spLocks noChangeArrowheads="1"/>
          </p:cNvSpPr>
          <p:nvPr/>
        </p:nvSpPr>
        <p:spPr bwMode="auto">
          <a:xfrm>
            <a:off x="28797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2</a:t>
            </a:r>
          </a:p>
        </p:txBody>
      </p:sp>
      <p:sp>
        <p:nvSpPr>
          <p:cNvPr id="110" name="Rectangle 391"/>
          <p:cNvSpPr>
            <a:spLocks noChangeArrowheads="1"/>
          </p:cNvSpPr>
          <p:nvPr/>
        </p:nvSpPr>
        <p:spPr bwMode="auto">
          <a:xfrm>
            <a:off x="4124325" y="2981325"/>
            <a:ext cx="1239837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11" name="Rectangle 392"/>
          <p:cNvSpPr>
            <a:spLocks noChangeArrowheads="1"/>
          </p:cNvSpPr>
          <p:nvPr/>
        </p:nvSpPr>
        <p:spPr bwMode="auto">
          <a:xfrm>
            <a:off x="5364162" y="2981325"/>
            <a:ext cx="1239838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VPN k</a:t>
            </a:r>
          </a:p>
        </p:txBody>
      </p:sp>
      <p:sp>
        <p:nvSpPr>
          <p:cNvPr id="112" name="Line 393"/>
          <p:cNvSpPr>
            <a:spLocks noChangeShapeType="1"/>
          </p:cNvSpPr>
          <p:nvPr/>
        </p:nvSpPr>
        <p:spPr bwMode="auto">
          <a:xfrm>
            <a:off x="1820862" y="3143250"/>
            <a:ext cx="0" cy="13451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3" name="Rectangle 395"/>
          <p:cNvSpPr>
            <a:spLocks noChangeArrowheads="1"/>
          </p:cNvSpPr>
          <p:nvPr/>
        </p:nvSpPr>
        <p:spPr bwMode="auto">
          <a:xfrm>
            <a:off x="21637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4" name="Line 396"/>
          <p:cNvSpPr>
            <a:spLocks noChangeShapeType="1"/>
          </p:cNvSpPr>
          <p:nvPr/>
        </p:nvSpPr>
        <p:spPr bwMode="auto">
          <a:xfrm>
            <a:off x="1820862" y="44884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5" name="Rectangle 397"/>
          <p:cNvSpPr>
            <a:spLocks noChangeArrowheads="1"/>
          </p:cNvSpPr>
          <p:nvPr/>
        </p:nvSpPr>
        <p:spPr bwMode="auto"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6" name="Line 398"/>
          <p:cNvSpPr>
            <a:spLocks noChangeShapeType="1"/>
          </p:cNvSpPr>
          <p:nvPr/>
        </p:nvSpPr>
        <p:spPr bwMode="auto">
          <a:xfrm>
            <a:off x="3027362" y="3143250"/>
            <a:ext cx="0" cy="1103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7" name="Rectangle 399"/>
          <p:cNvSpPr>
            <a:spLocks noChangeArrowheads="1"/>
          </p:cNvSpPr>
          <p:nvPr/>
        </p:nvSpPr>
        <p:spPr bwMode="auto">
          <a:xfrm>
            <a:off x="33702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8" name="Line 400"/>
          <p:cNvSpPr>
            <a:spLocks noChangeShapeType="1"/>
          </p:cNvSpPr>
          <p:nvPr/>
        </p:nvSpPr>
        <p:spPr bwMode="auto">
          <a:xfrm>
            <a:off x="3027362" y="4247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19" name="Rectangle 401"/>
          <p:cNvSpPr>
            <a:spLocks noChangeArrowheads="1"/>
          </p:cNvSpPr>
          <p:nvPr/>
        </p:nvSpPr>
        <p:spPr bwMode="auto"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0" name="Line 402"/>
          <p:cNvSpPr>
            <a:spLocks noChangeShapeType="1"/>
          </p:cNvSpPr>
          <p:nvPr/>
        </p:nvSpPr>
        <p:spPr bwMode="auto">
          <a:xfrm>
            <a:off x="5541962" y="3143250"/>
            <a:ext cx="0" cy="14848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1" name="Rectangle 403"/>
          <p:cNvSpPr>
            <a:spLocks noChangeArrowheads="1"/>
          </p:cNvSpPr>
          <p:nvPr/>
        </p:nvSpPr>
        <p:spPr bwMode="auto">
          <a:xfrm>
            <a:off x="5884862" y="4031248"/>
            <a:ext cx="520700" cy="77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" name="Line 404"/>
          <p:cNvSpPr>
            <a:spLocks noChangeShapeType="1"/>
          </p:cNvSpPr>
          <p:nvPr/>
        </p:nvSpPr>
        <p:spPr bwMode="auto">
          <a:xfrm>
            <a:off x="5541962" y="4628148"/>
            <a:ext cx="342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3" name="Rectangle 405"/>
          <p:cNvSpPr>
            <a:spLocks noChangeArrowheads="1"/>
          </p:cNvSpPr>
          <p:nvPr/>
        </p:nvSpPr>
        <p:spPr bwMode="auto"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 dirty="0"/>
              <a:t>PPN</a:t>
            </a:r>
          </a:p>
        </p:txBody>
      </p:sp>
      <p:sp>
        <p:nvSpPr>
          <p:cNvPr id="124" name="Text Box 407"/>
          <p:cNvSpPr txBox="1">
            <a:spLocks noChangeArrowheads="1"/>
          </p:cNvSpPr>
          <p:nvPr/>
        </p:nvSpPr>
        <p:spPr bwMode="auto"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0</a:t>
            </a:r>
          </a:p>
        </p:txBody>
      </p:sp>
      <p:sp>
        <p:nvSpPr>
          <p:cNvPr id="125" name="Text Box 408"/>
          <p:cNvSpPr txBox="1">
            <a:spLocks noChangeArrowheads="1"/>
          </p:cNvSpPr>
          <p:nvPr/>
        </p:nvSpPr>
        <p:spPr bwMode="auto"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p-1</a:t>
            </a:r>
          </a:p>
        </p:txBody>
      </p:sp>
      <p:sp>
        <p:nvSpPr>
          <p:cNvPr id="126" name="Text Box 409"/>
          <p:cNvSpPr txBox="1">
            <a:spLocks noChangeArrowheads="1"/>
          </p:cNvSpPr>
          <p:nvPr/>
        </p:nvSpPr>
        <p:spPr bwMode="auto"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m-1</a:t>
            </a:r>
          </a:p>
        </p:txBody>
      </p:sp>
      <p:sp>
        <p:nvSpPr>
          <p:cNvPr id="127" name="Rectangle 410"/>
          <p:cNvSpPr>
            <a:spLocks noChangeArrowheads="1"/>
          </p:cNvSpPr>
          <p:nvPr/>
        </p:nvSpPr>
        <p:spPr bwMode="auto"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PPO</a:t>
            </a: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 bwMode="auto"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sz="1600"/>
              <a:t>PPN</a:t>
            </a:r>
          </a:p>
        </p:txBody>
      </p:sp>
      <p:sp>
        <p:nvSpPr>
          <p:cNvPr id="129" name="Line 414"/>
          <p:cNvSpPr>
            <a:spLocks noChangeShapeType="1"/>
          </p:cNvSpPr>
          <p:nvPr/>
        </p:nvSpPr>
        <p:spPr bwMode="auto">
          <a:xfrm>
            <a:off x="2570162" y="44884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0" name="Line 415"/>
          <p:cNvSpPr>
            <a:spLocks noChangeShapeType="1"/>
          </p:cNvSpPr>
          <p:nvPr/>
        </p:nvSpPr>
        <p:spPr bwMode="auto">
          <a:xfrm flipH="1" flipV="1">
            <a:off x="2874962" y="4034423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1" name="Line 416"/>
          <p:cNvSpPr>
            <a:spLocks noChangeShapeType="1"/>
          </p:cNvSpPr>
          <p:nvPr/>
        </p:nvSpPr>
        <p:spPr bwMode="auto">
          <a:xfrm>
            <a:off x="28797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2" name="Line 417"/>
          <p:cNvSpPr>
            <a:spLocks noChangeShapeType="1"/>
          </p:cNvSpPr>
          <p:nvPr/>
        </p:nvSpPr>
        <p:spPr bwMode="auto">
          <a:xfrm>
            <a:off x="3789362" y="424714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sm" len="sm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" name="Line 418"/>
          <p:cNvSpPr>
            <a:spLocks noChangeShapeType="1"/>
          </p:cNvSpPr>
          <p:nvPr/>
        </p:nvSpPr>
        <p:spPr bwMode="auto">
          <a:xfrm flipV="1">
            <a:off x="4090987" y="4031248"/>
            <a:ext cx="47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4" name="Line 419"/>
          <p:cNvSpPr>
            <a:spLocks noChangeShapeType="1"/>
          </p:cNvSpPr>
          <p:nvPr/>
        </p:nvSpPr>
        <p:spPr bwMode="auto">
          <a:xfrm>
            <a:off x="4098925" y="4031248"/>
            <a:ext cx="4905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 Box 420"/>
          <p:cNvSpPr txBox="1">
            <a:spLocks noChangeArrowheads="1"/>
          </p:cNvSpPr>
          <p:nvPr/>
        </p:nvSpPr>
        <p:spPr bwMode="auto"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VIRTUAL ADDRESS</a:t>
            </a:r>
          </a:p>
        </p:txBody>
      </p:sp>
      <p:sp>
        <p:nvSpPr>
          <p:cNvPr id="136" name="Text Box 421"/>
          <p:cNvSpPr txBox="1">
            <a:spLocks noChangeArrowheads="1"/>
          </p:cNvSpPr>
          <p:nvPr/>
        </p:nvSpPr>
        <p:spPr bwMode="auto"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PHYSICAL ADDRESS</a:t>
            </a:r>
          </a:p>
        </p:txBody>
      </p:sp>
      <p:sp>
        <p:nvSpPr>
          <p:cNvPr id="137" name="Line 422"/>
          <p:cNvSpPr>
            <a:spLocks noChangeShapeType="1"/>
          </p:cNvSpPr>
          <p:nvPr/>
        </p:nvSpPr>
        <p:spPr bwMode="auto">
          <a:xfrm flipH="1">
            <a:off x="7062787" y="3419475"/>
            <a:ext cx="0" cy="19706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8" name="Line 423"/>
          <p:cNvSpPr>
            <a:spLocks noChangeShapeType="1"/>
          </p:cNvSpPr>
          <p:nvPr/>
        </p:nvSpPr>
        <p:spPr bwMode="auto">
          <a:xfrm>
            <a:off x="6557962" y="4609098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9" name="Line 424"/>
          <p:cNvSpPr>
            <a:spLocks noChangeShapeType="1"/>
          </p:cNvSpPr>
          <p:nvPr/>
        </p:nvSpPr>
        <p:spPr bwMode="auto">
          <a:xfrm>
            <a:off x="6773862" y="4613861"/>
            <a:ext cx="0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0" name="Line 425"/>
          <p:cNvSpPr>
            <a:spLocks noChangeShapeType="1"/>
          </p:cNvSpPr>
          <p:nvPr/>
        </p:nvSpPr>
        <p:spPr bwMode="auto">
          <a:xfrm flipH="1">
            <a:off x="4779962" y="5145673"/>
            <a:ext cx="19939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1" name="Line 426"/>
          <p:cNvSpPr>
            <a:spLocks noChangeShapeType="1"/>
          </p:cNvSpPr>
          <p:nvPr/>
        </p:nvSpPr>
        <p:spPr bwMode="auto">
          <a:xfrm>
            <a:off x="4779962" y="5148848"/>
            <a:ext cx="0" cy="241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2" name="Line 427"/>
          <p:cNvSpPr>
            <a:spLocks noChangeShapeType="1"/>
          </p:cNvSpPr>
          <p:nvPr/>
        </p:nvSpPr>
        <p:spPr bwMode="auto">
          <a:xfrm>
            <a:off x="5186362" y="4031248"/>
            <a:ext cx="71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3" name="Text Box 428"/>
          <p:cNvSpPr txBox="1">
            <a:spLocks noChangeArrowheads="1"/>
          </p:cNvSpPr>
          <p:nvPr/>
        </p:nvSpPr>
        <p:spPr bwMode="auto"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4" name="Text Box 429"/>
          <p:cNvSpPr txBox="1">
            <a:spLocks noChangeArrowheads="1"/>
          </p:cNvSpPr>
          <p:nvPr/>
        </p:nvSpPr>
        <p:spPr bwMode="auto"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...</a:t>
            </a:r>
          </a:p>
        </p:txBody>
      </p:sp>
      <p:sp>
        <p:nvSpPr>
          <p:cNvPr id="145" name="Text Box 430"/>
          <p:cNvSpPr txBox="1">
            <a:spLocks noChangeArrowheads="1"/>
          </p:cNvSpPr>
          <p:nvPr/>
        </p:nvSpPr>
        <p:spPr bwMode="auto"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1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6" name="Text Box 431"/>
          <p:cNvSpPr txBox="1">
            <a:spLocks noChangeArrowheads="1"/>
          </p:cNvSpPr>
          <p:nvPr/>
        </p:nvSpPr>
        <p:spPr bwMode="auto"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2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7" name="Text Box 432"/>
          <p:cNvSpPr txBox="1">
            <a:spLocks noChangeArrowheads="1"/>
          </p:cNvSpPr>
          <p:nvPr/>
        </p:nvSpPr>
        <p:spPr bwMode="auto"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600"/>
              <a:t>Level k</a:t>
            </a:r>
          </a:p>
          <a:p>
            <a:pPr algn="ctr"/>
            <a:r>
              <a:rPr lang="en-US" sz="1600"/>
              <a:t>page table</a:t>
            </a:r>
          </a:p>
        </p:txBody>
      </p:sp>
      <p:sp>
        <p:nvSpPr>
          <p:cNvPr id="148" name="AutoShape 433"/>
          <p:cNvSpPr>
            <a:spLocks/>
          </p:cNvSpPr>
          <p:nvPr/>
        </p:nvSpPr>
        <p:spPr bwMode="auto">
          <a:xfrm rot="5400000">
            <a:off x="7014369" y="2905919"/>
            <a:ext cx="112712" cy="914400"/>
          </a:xfrm>
          <a:prstGeom prst="rightBrace">
            <a:avLst>
              <a:gd name="adj1" fmla="val 6760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49" name="AutoShape 434"/>
          <p:cNvSpPr>
            <a:spLocks/>
          </p:cNvSpPr>
          <p:nvPr/>
        </p:nvSpPr>
        <p:spPr bwMode="auto">
          <a:xfrm>
            <a:off x="6446837" y="4539248"/>
            <a:ext cx="74613" cy="142875"/>
          </a:xfrm>
          <a:prstGeom prst="rightBrace">
            <a:avLst>
              <a:gd name="adj1" fmla="val 1595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207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47676" y="493713"/>
            <a:ext cx="5292725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Summary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7" cy="48006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Programmer’s view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has its own private linear address space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Cannot be corrupted by other processes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effectLst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System </a:t>
            </a:r>
            <a:r>
              <a:rPr lang="en-GB" dirty="0"/>
              <a:t>v</a:t>
            </a:r>
            <a:r>
              <a:rPr lang="en-GB" dirty="0">
                <a:effectLst/>
              </a:rPr>
              <a:t>iew of virtual </a:t>
            </a:r>
            <a:r>
              <a:rPr lang="en-GB" dirty="0"/>
              <a:t>m</a:t>
            </a:r>
            <a:r>
              <a:rPr lang="en-GB" dirty="0">
                <a:effectLst/>
              </a:rPr>
              <a:t>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Uses memory efficiently by caching virtual memory pages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Efficient only because of locality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memory management and programming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Simplifies protection by providing a convenient </a:t>
            </a:r>
            <a:r>
              <a:rPr lang="en-GB" dirty="0" err="1"/>
              <a:t>interpositioning</a:t>
            </a:r>
            <a:r>
              <a:rPr lang="en-GB" dirty="0"/>
              <a:t> point to check permissions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caching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management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VM as a tool for memory protection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Address translation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 System Using Physical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791200"/>
            <a:ext cx="8307388" cy="881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“simple” systems like embedded microcontrollers in devices like cars, elevators, and digital picture frames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42338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1813" y="1665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341813" y="1893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03002" y="41862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79913" y="13716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4343400" y="2122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341813" y="2351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648200" y="1670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648200" y="1898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4648200" y="2127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648200" y="23558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341813" y="2579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4341813" y="2808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341813" y="3036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4343400" y="3265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648200" y="40100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733628" y="2133600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5638801" y="25844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3715726" y="4832740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4648200" y="34993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4341813" y="35004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724400" y="37338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2667000" y="2732732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5791201" y="30416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5403850" y="39568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2133602" y="3000809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49998" y="2280692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0837" y="381000"/>
            <a:ext cx="8716963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2" y="5443537"/>
            <a:ext cx="8307388" cy="1262063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all modern servers, laptops, and smart phones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of the great ideas in computer science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43862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18213" y="1817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8213" y="2046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779402" y="4338638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056313" y="1524000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2274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8213" y="25034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324600" y="18224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324600" y="20510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22796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2508250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6018213" y="27320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018213" y="29606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018213" y="31892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6019800" y="341788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324600" y="41624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57652" y="2378791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7315201" y="273685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4000500" y="5000625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6324600" y="3651701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018213" y="3652838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6400800" y="3886200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4495800" y="2885132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7467601" y="3194050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7080250" y="4109244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endCxn id="37" idx="2"/>
          </p:cNvCxnSpPr>
          <p:nvPr/>
        </p:nvCxnSpPr>
        <p:spPr bwMode="auto">
          <a:xfrm rot="10800000">
            <a:off x="1524000" y="3153695"/>
            <a:ext cx="6475412" cy="187630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2057400" y="2882426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2057839" y="2378791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ourier New"/>
                <a:cs typeface="Courier New"/>
              </a:rPr>
              <a:t>4100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sz="2000" dirty="0">
                <a:solidFill>
                  <a:srgbClr val="990000"/>
                </a:solidFill>
              </a:rPr>
              <a:t>Linear address space: </a:t>
            </a:r>
            <a:r>
              <a:rPr lang="en-US" sz="2000" b="0" dirty="0"/>
              <a:t>Ordered set of contiguous non-negative integer addresses:</a:t>
            </a:r>
            <a:br>
              <a:rPr lang="en-US" sz="2000" b="0" dirty="0"/>
            </a:br>
            <a:r>
              <a:rPr lang="en-US" sz="2000" b="0" dirty="0"/>
              <a:t>		{0, 1, 2, 3 … 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Virtual address space: </a:t>
            </a:r>
            <a:r>
              <a:rPr lang="en-US" sz="2000" b="0" dirty="0"/>
              <a:t>Set of N = 2</a:t>
            </a:r>
            <a:r>
              <a:rPr lang="en-US" sz="2000" b="0" baseline="30000" dirty="0"/>
              <a:t>n</a:t>
            </a:r>
            <a:r>
              <a:rPr lang="en-US" sz="2000" b="0" dirty="0"/>
              <a:t> virtual addresses</a:t>
            </a:r>
            <a:br>
              <a:rPr lang="en-US" sz="2000" b="0" dirty="0"/>
            </a:br>
            <a:r>
              <a:rPr lang="en-US" sz="2000" b="0" dirty="0"/>
              <a:t>		{0, 1, 2, 3, …, N-1}</a:t>
            </a:r>
          </a:p>
          <a:p>
            <a:endParaRPr lang="en-US" sz="2000" dirty="0">
              <a:solidFill>
                <a:srgbClr val="990000"/>
              </a:solidFill>
            </a:endParaRPr>
          </a:p>
          <a:p>
            <a:r>
              <a:rPr lang="en-US" sz="2000" dirty="0">
                <a:solidFill>
                  <a:srgbClr val="990000"/>
                </a:solidFill>
              </a:rPr>
              <a:t>Physical address space: </a:t>
            </a:r>
            <a:r>
              <a:rPr lang="en-US" sz="2000" b="0" dirty="0"/>
              <a:t>Set of M = 2</a:t>
            </a:r>
            <a:r>
              <a:rPr lang="en-US" sz="2000" b="0" baseline="30000" dirty="0"/>
              <a:t>m</a:t>
            </a:r>
            <a:r>
              <a:rPr lang="en-US" sz="2000" b="0" dirty="0"/>
              <a:t> physical addresses</a:t>
            </a:r>
            <a:br>
              <a:rPr lang="en-US" sz="2000" b="0" dirty="0"/>
            </a:br>
            <a:r>
              <a:rPr lang="en-US" sz="2000" b="0" dirty="0"/>
              <a:t>		{0, 1, 2, 3, …, M-1}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Why Virtual Memory (VM)?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01750"/>
            <a:ext cx="8686800" cy="54800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Uses main </a:t>
            </a:r>
            <a:r>
              <a:rPr lang="en-GB" dirty="0"/>
              <a:t>memory efficiently</a:t>
            </a:r>
            <a:endParaRPr lang="en-GB" dirty="0">
              <a:effectLst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 DRAM as a cache for parts of a virtual address space</a:t>
            </a:r>
          </a:p>
          <a:p>
            <a:pPr>
              <a:lnSpc>
                <a:spcPct val="83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Simplifies memory management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process gets the same uniform linear address space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Isolates address spaces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process can’t interfere with another’s memory	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User program cannot access privileged kernel information and code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18308</TotalTime>
  <Words>2980</Words>
  <Application>Microsoft Macintosh PowerPoint</Application>
  <PresentationFormat>On-screen Show (4:3)</PresentationFormat>
  <Paragraphs>963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Narrow</vt:lpstr>
      <vt:lpstr>Calibri</vt:lpstr>
      <vt:lpstr>Consolas</vt:lpstr>
      <vt:lpstr>Courier New</vt:lpstr>
      <vt:lpstr>Times New Roman</vt:lpstr>
      <vt:lpstr>Wingdings</vt:lpstr>
      <vt:lpstr>Wingdings 2</vt:lpstr>
      <vt:lpstr>template2007</vt:lpstr>
      <vt:lpstr>Virtual Memory: Concepts  CSCI 380: Operating Systems </vt:lpstr>
      <vt:lpstr>Shell Lab FAQ</vt:lpstr>
      <vt:lpstr>Shell Lab FAQ</vt:lpstr>
      <vt:lpstr>Shell Lab FAQ: sigsuspend example</vt:lpstr>
      <vt:lpstr>Today  </vt:lpstr>
      <vt:lpstr>A System Using Physical Addressing</vt:lpstr>
      <vt:lpstr>A System Using Virtual Addressing</vt:lpstr>
      <vt:lpstr>Address Spaces</vt:lpstr>
      <vt:lpstr>Why Virtual Memory (VM)?</vt:lpstr>
      <vt:lpstr>Today  </vt:lpstr>
      <vt:lpstr>VM as a Tool for Caching</vt:lpstr>
      <vt:lpstr>DRAM Cache Organization</vt:lpstr>
      <vt:lpstr>Enabling Data Structure: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Allocating Pages</vt:lpstr>
      <vt:lpstr>Locality to the Rescue Again!</vt:lpstr>
      <vt:lpstr>Today  </vt:lpstr>
      <vt:lpstr>VM as a Tool for Memory Management</vt:lpstr>
      <vt:lpstr>VM as a Tool for Memory Management</vt:lpstr>
      <vt:lpstr>Simplifying Linking and Loading</vt:lpstr>
      <vt:lpstr>Today  </vt:lpstr>
      <vt:lpstr>VM as a Tool for Memory Protection</vt:lpstr>
      <vt:lpstr>Today  </vt:lpstr>
      <vt:lpstr>VM Address Translation</vt:lpstr>
      <vt:lpstr>Summary of Address Translation Symbols</vt:lpstr>
      <vt:lpstr>Address Translation With a Page Table</vt:lpstr>
      <vt:lpstr>Address Translation: Page Hit</vt:lpstr>
      <vt:lpstr>Address Translation: Page Fault</vt:lpstr>
      <vt:lpstr>Integrating VM and Cache</vt:lpstr>
      <vt:lpstr>Speeding up Translation with a TLB</vt:lpstr>
      <vt:lpstr>Accessing the TLB</vt:lpstr>
      <vt:lpstr>TLB Hit</vt:lpstr>
      <vt:lpstr>TLB Miss</vt:lpstr>
      <vt:lpstr>Multi-Level Page Tables</vt:lpstr>
      <vt:lpstr>A Two-Level Page Table Hierarchy</vt:lpstr>
      <vt:lpstr>Translating with a k-level Page Table</vt:lpstr>
      <vt:lpstr>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570</cp:revision>
  <cp:lastPrinted>1999-09-20T15:19:18Z</cp:lastPrinted>
  <dcterms:created xsi:type="dcterms:W3CDTF">2011-01-05T23:17:11Z</dcterms:created>
  <dcterms:modified xsi:type="dcterms:W3CDTF">2019-01-20T23:11:00Z</dcterms:modified>
</cp:coreProperties>
</file>