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42" r:id="rId2"/>
    <p:sldId id="1405" r:id="rId3"/>
    <p:sldId id="1406" r:id="rId4"/>
    <p:sldId id="1407" r:id="rId5"/>
    <p:sldId id="1426" r:id="rId6"/>
    <p:sldId id="1434" r:id="rId7"/>
    <p:sldId id="1435" r:id="rId8"/>
    <p:sldId id="1445" r:id="rId9"/>
    <p:sldId id="1446" r:id="rId10"/>
    <p:sldId id="1431" r:id="rId11"/>
    <p:sldId id="1430" r:id="rId12"/>
    <p:sldId id="1428" r:id="rId13"/>
    <p:sldId id="1427" r:id="rId14"/>
    <p:sldId id="1429" r:id="rId15"/>
  </p:sldIdLst>
  <p:sldSz cx="9144000" cy="6858000" type="screen4x3"/>
  <p:notesSz cx="7302500" cy="9586913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3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D579"/>
    <a:srgbClr val="F6D2D2"/>
    <a:srgbClr val="DEDFF5"/>
    <a:srgbClr val="F5F5F5"/>
    <a:srgbClr val="FFFFFF"/>
    <a:srgbClr val="DBF2DA"/>
    <a:srgbClr val="EBEBEB"/>
    <a:srgbClr val="990000"/>
    <a:srgbClr val="F6F5BD"/>
    <a:srgbClr val="D5F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49" autoAdjust="0"/>
  </p:normalViewPr>
  <p:slideViewPr>
    <p:cSldViewPr snapToObjects="1">
      <p:cViewPr varScale="1">
        <p:scale>
          <a:sx n="79" d="100"/>
          <a:sy n="79" d="100"/>
        </p:scale>
        <p:origin x="2064" y="192"/>
      </p:cViewPr>
      <p:guideLst>
        <p:guide orient="horz" pos="129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5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3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1" y="-26988"/>
            <a:ext cx="35052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>
                <a:solidFill>
                  <a:srgbClr val="FFD579"/>
                </a:solidFill>
                <a:latin typeface="Times New Roman" pitchFamily="18" charset="0"/>
              </a:rPr>
              <a:t>Killian – CSCI 380 – Millersville University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Virtual Memory: Systems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CSCI 380: Operating Systems</a:t>
            </a:r>
            <a:r>
              <a:rPr lang="en-US" sz="2000" b="0"/>
              <a:t>	</a:t>
            </a:r>
            <a:endParaRPr lang="en-US" sz="2000" b="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Instructor:</a:t>
            </a:r>
            <a:r>
              <a:rPr lang="en-US" dirty="0"/>
              <a:t> </a:t>
            </a:r>
          </a:p>
          <a:p>
            <a:r>
              <a:rPr lang="en-US" dirty="0"/>
              <a:t>William Killian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/>
                <a:cs typeface="Courier New"/>
              </a:rPr>
              <a:t>fork</a:t>
            </a:r>
            <a:r>
              <a:rPr lang="en-GB" dirty="0"/>
              <a:t> Function Revisited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GB" dirty="0"/>
              <a:t>VM and memory mapping explain how </a:t>
            </a:r>
            <a:r>
              <a:rPr lang="en-GB" dirty="0">
                <a:latin typeface="Courier New"/>
                <a:cs typeface="Courier New"/>
              </a:rPr>
              <a:t>fork</a:t>
            </a:r>
            <a:r>
              <a:rPr lang="en-GB" dirty="0"/>
              <a:t> provides private address space for each process. 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To create virtual address for new new process</a:t>
            </a:r>
          </a:p>
          <a:p>
            <a:pPr lvl="1"/>
            <a:r>
              <a:rPr lang="en-GB" dirty="0"/>
              <a:t>Create exact copies of current </a:t>
            </a:r>
            <a:r>
              <a:rPr lang="en-GB" dirty="0" err="1">
                <a:latin typeface="Courier New"/>
                <a:cs typeface="Courier New"/>
              </a:rPr>
              <a:t>mm_struct</a:t>
            </a:r>
            <a:r>
              <a:rPr lang="en-GB" dirty="0"/>
              <a:t>, </a:t>
            </a:r>
            <a:r>
              <a:rPr lang="en-GB" dirty="0" err="1">
                <a:latin typeface="Courier New"/>
                <a:cs typeface="Courier New"/>
              </a:rPr>
              <a:t>vm_area_struct</a:t>
            </a:r>
            <a:r>
              <a:rPr lang="en-GB" dirty="0"/>
              <a:t>, and page tables. </a:t>
            </a:r>
          </a:p>
          <a:p>
            <a:pPr lvl="1"/>
            <a:r>
              <a:rPr lang="en-GB" dirty="0"/>
              <a:t>Flag each page in both processes as read-only</a:t>
            </a:r>
          </a:p>
          <a:p>
            <a:pPr lvl="1"/>
            <a:r>
              <a:rPr lang="en-GB" dirty="0"/>
              <a:t>Flag each </a:t>
            </a:r>
            <a:r>
              <a:rPr lang="en-GB" dirty="0" err="1">
                <a:latin typeface="Courier New"/>
                <a:cs typeface="Courier New"/>
              </a:rPr>
              <a:t>vm_area_struct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>
                <a:latin typeface="+mn-lt"/>
                <a:cs typeface="Courier New"/>
              </a:rPr>
              <a:t>i</a:t>
            </a:r>
            <a:r>
              <a:rPr lang="en-GB" dirty="0">
                <a:latin typeface="+mn-lt"/>
              </a:rPr>
              <a:t>n</a:t>
            </a:r>
            <a:r>
              <a:rPr lang="en-GB" dirty="0"/>
              <a:t> both processes as private COW</a:t>
            </a:r>
          </a:p>
          <a:p>
            <a:pPr lvl="1"/>
            <a:endParaRPr lang="en-GB" dirty="0"/>
          </a:p>
          <a:p>
            <a:r>
              <a:rPr lang="en-GB" dirty="0"/>
              <a:t>On return, each process has exact copy of virtual memory</a:t>
            </a:r>
          </a:p>
          <a:p>
            <a:endParaRPr lang="en-GB" dirty="0"/>
          </a:p>
          <a:p>
            <a:r>
              <a:rPr lang="en-GB" dirty="0"/>
              <a:t>Subsequent writes create new pages using COW mechanism.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Courier New"/>
                <a:cs typeface="Courier New"/>
              </a:rPr>
              <a:t>execve</a:t>
            </a:r>
            <a:r>
              <a:rPr lang="en-GB" dirty="0"/>
              <a:t> Function Revisited</a:t>
            </a:r>
          </a:p>
        </p:txBody>
      </p:sp>
      <p:sp>
        <p:nvSpPr>
          <p:cNvPr id="34845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5534024" y="1362074"/>
            <a:ext cx="3609975" cy="549592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To load and run a new program </a:t>
            </a:r>
            <a:r>
              <a:rPr lang="en-GB" dirty="0" err="1">
                <a:latin typeface="Courier New"/>
                <a:cs typeface="Courier New"/>
              </a:rPr>
              <a:t>a.out</a:t>
            </a:r>
            <a:r>
              <a:rPr lang="en-GB" dirty="0"/>
              <a:t> in the current process using </a:t>
            </a:r>
            <a:r>
              <a:rPr lang="en-GB" dirty="0" err="1">
                <a:latin typeface="Courier New"/>
                <a:cs typeface="Courier New"/>
              </a:rPr>
              <a:t>execve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>
                <a:latin typeface="+mn-lt"/>
                <a:cs typeface="Courier New"/>
              </a:rPr>
              <a:t>Free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 err="1">
                <a:latin typeface="Courier New"/>
                <a:cs typeface="Courier New"/>
              </a:rPr>
              <a:t>vm_area_struct</a:t>
            </a:r>
            <a:r>
              <a:rPr lang="en-GB" dirty="0" err="1"/>
              <a:t>’s</a:t>
            </a:r>
            <a:r>
              <a:rPr lang="en-GB" dirty="0"/>
              <a:t> and page tables for old areas</a:t>
            </a:r>
          </a:p>
          <a:p>
            <a:endParaRPr lang="en-GB" dirty="0"/>
          </a:p>
          <a:p>
            <a:r>
              <a:rPr lang="en-GB" dirty="0"/>
              <a:t>Create </a:t>
            </a:r>
            <a:r>
              <a:rPr lang="en-GB" dirty="0" err="1">
                <a:latin typeface="Courier New"/>
                <a:cs typeface="Courier New"/>
              </a:rPr>
              <a:t>vm_area_struct</a:t>
            </a:r>
            <a:r>
              <a:rPr lang="en-GB" dirty="0" err="1"/>
              <a:t>’s</a:t>
            </a:r>
            <a:r>
              <a:rPr lang="en-GB" dirty="0"/>
              <a:t> and page tables for new areas</a:t>
            </a:r>
          </a:p>
          <a:p>
            <a:pPr lvl="1"/>
            <a:r>
              <a:rPr lang="en-GB" dirty="0"/>
              <a:t>Programs and initialized data backed by object files.</a:t>
            </a:r>
          </a:p>
          <a:p>
            <a:pPr lvl="1"/>
            <a:r>
              <a:rPr lang="en-GB" dirty="0">
                <a:latin typeface="Courier New"/>
                <a:cs typeface="Courier New"/>
              </a:rPr>
              <a:t>.</a:t>
            </a:r>
            <a:r>
              <a:rPr lang="en-GB" dirty="0" err="1">
                <a:latin typeface="Courier New"/>
                <a:cs typeface="Courier New"/>
              </a:rPr>
              <a:t>bss</a:t>
            </a:r>
            <a:r>
              <a:rPr lang="en-GB" dirty="0">
                <a:latin typeface="Courier New"/>
                <a:cs typeface="Courier New"/>
              </a:rPr>
              <a:t>  </a:t>
            </a:r>
            <a:r>
              <a:rPr lang="en-GB" dirty="0"/>
              <a:t>and stack backed by anonymous files . </a:t>
            </a:r>
          </a:p>
          <a:p>
            <a:endParaRPr lang="en-GB" dirty="0"/>
          </a:p>
          <a:p>
            <a:r>
              <a:rPr lang="en-GB" dirty="0"/>
              <a:t>Set PC to entry point in </a:t>
            </a:r>
            <a:r>
              <a:rPr lang="en-GB" dirty="0">
                <a:latin typeface="Courier New"/>
                <a:cs typeface="Courier New"/>
              </a:rPr>
              <a:t>.text</a:t>
            </a:r>
          </a:p>
          <a:p>
            <a:pPr lvl="1"/>
            <a:r>
              <a:rPr lang="en-GB" dirty="0"/>
              <a:t>Linux will fault in code and data pages as needed.</a:t>
            </a:r>
          </a:p>
        </p:txBody>
      </p:sp>
      <p:sp>
        <p:nvSpPr>
          <p:cNvPr id="48" name="Rectangle 380"/>
          <p:cNvSpPr>
            <a:spLocks noChangeAspect="1" noChangeArrowheads="1"/>
          </p:cNvSpPr>
          <p:nvPr/>
        </p:nvSpPr>
        <p:spPr bwMode="auto">
          <a:xfrm>
            <a:off x="1514475" y="2627312"/>
            <a:ext cx="2174875" cy="6381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Memory mapped region </a:t>
            </a:r>
          </a:p>
          <a:p>
            <a:pPr algn="ctr"/>
            <a:r>
              <a:rPr lang="en-US" sz="1400"/>
              <a:t>for shared libraries</a:t>
            </a:r>
          </a:p>
        </p:txBody>
      </p:sp>
      <p:sp>
        <p:nvSpPr>
          <p:cNvPr id="49" name="Rectangle 381"/>
          <p:cNvSpPr>
            <a:spLocks noChangeAspect="1" noChangeArrowheads="1"/>
          </p:cNvSpPr>
          <p:nvPr/>
        </p:nvSpPr>
        <p:spPr bwMode="auto">
          <a:xfrm>
            <a:off x="1514475" y="3262312"/>
            <a:ext cx="2174875" cy="6889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50" name="Rectangle 382"/>
          <p:cNvSpPr>
            <a:spLocks noChangeAspect="1" noChangeArrowheads="1"/>
          </p:cNvSpPr>
          <p:nvPr/>
        </p:nvSpPr>
        <p:spPr bwMode="auto">
          <a:xfrm>
            <a:off x="1514475" y="3956050"/>
            <a:ext cx="2174875" cy="636587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Runtime heap (via </a:t>
            </a:r>
            <a:r>
              <a:rPr lang="en-US" sz="1400" dirty="0" err="1"/>
              <a:t>malloc</a:t>
            </a:r>
            <a:r>
              <a:rPr lang="en-US" sz="1400" dirty="0"/>
              <a:t>)</a:t>
            </a:r>
          </a:p>
        </p:txBody>
      </p:sp>
      <p:sp>
        <p:nvSpPr>
          <p:cNvPr id="51" name="Rectangle 383"/>
          <p:cNvSpPr>
            <a:spLocks noChangeAspect="1" noChangeArrowheads="1"/>
          </p:cNvSpPr>
          <p:nvPr/>
        </p:nvSpPr>
        <p:spPr bwMode="auto">
          <a:xfrm>
            <a:off x="1514475" y="1770062"/>
            <a:ext cx="2174875" cy="863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52" name="Rectangle 384"/>
          <p:cNvSpPr>
            <a:spLocks noChangeAspect="1" noChangeArrowheads="1"/>
          </p:cNvSpPr>
          <p:nvPr/>
        </p:nvSpPr>
        <p:spPr bwMode="auto">
          <a:xfrm>
            <a:off x="1514475" y="5305425"/>
            <a:ext cx="2174875" cy="37941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Program text (.text)</a:t>
            </a:r>
          </a:p>
        </p:txBody>
      </p:sp>
      <p:sp>
        <p:nvSpPr>
          <p:cNvPr id="53" name="Rectangle 385"/>
          <p:cNvSpPr>
            <a:spLocks noChangeAspect="1" noChangeArrowheads="1"/>
          </p:cNvSpPr>
          <p:nvPr/>
        </p:nvSpPr>
        <p:spPr bwMode="auto">
          <a:xfrm>
            <a:off x="1514475" y="4943475"/>
            <a:ext cx="2174875" cy="3778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Initialized data (.data)</a:t>
            </a:r>
          </a:p>
        </p:txBody>
      </p:sp>
      <p:sp>
        <p:nvSpPr>
          <p:cNvPr id="54" name="Rectangle 386"/>
          <p:cNvSpPr>
            <a:spLocks noChangeAspect="1" noChangeArrowheads="1"/>
          </p:cNvSpPr>
          <p:nvPr/>
        </p:nvSpPr>
        <p:spPr bwMode="auto">
          <a:xfrm>
            <a:off x="1514475" y="4579937"/>
            <a:ext cx="2174875" cy="37623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Uninitialized data (.bss)</a:t>
            </a:r>
          </a:p>
        </p:txBody>
      </p:sp>
      <p:sp>
        <p:nvSpPr>
          <p:cNvPr id="55" name="Line 387"/>
          <p:cNvSpPr>
            <a:spLocks noChangeAspect="1" noChangeShapeType="1"/>
          </p:cNvSpPr>
          <p:nvPr/>
        </p:nvSpPr>
        <p:spPr bwMode="auto">
          <a:xfrm flipV="1">
            <a:off x="2540000" y="363378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6" name="Rectangle 388"/>
          <p:cNvSpPr>
            <a:spLocks noChangeAspect="1" noChangeArrowheads="1"/>
          </p:cNvSpPr>
          <p:nvPr/>
        </p:nvSpPr>
        <p:spPr bwMode="auto">
          <a:xfrm>
            <a:off x="1514475" y="1452562"/>
            <a:ext cx="2174875" cy="3206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User stack</a:t>
            </a:r>
          </a:p>
        </p:txBody>
      </p:sp>
      <p:sp>
        <p:nvSpPr>
          <p:cNvPr id="57" name="Line 389"/>
          <p:cNvSpPr>
            <a:spLocks noChangeAspect="1" noChangeShapeType="1"/>
          </p:cNvSpPr>
          <p:nvPr/>
        </p:nvSpPr>
        <p:spPr bwMode="auto">
          <a:xfrm flipV="1">
            <a:off x="2551113" y="2297112"/>
            <a:ext cx="0" cy="334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8" name="Line 390"/>
          <p:cNvSpPr>
            <a:spLocks noChangeAspect="1" noChangeShapeType="1"/>
          </p:cNvSpPr>
          <p:nvPr/>
        </p:nvSpPr>
        <p:spPr bwMode="auto">
          <a:xfrm>
            <a:off x="2560638" y="177323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9" name="Rectangle 391"/>
          <p:cNvSpPr>
            <a:spLocks noChangeAspect="1" noChangeArrowheads="1"/>
          </p:cNvSpPr>
          <p:nvPr/>
        </p:nvSpPr>
        <p:spPr bwMode="auto">
          <a:xfrm>
            <a:off x="1514475" y="5668962"/>
            <a:ext cx="2174875" cy="3778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60" name="Text Box 392"/>
          <p:cNvSpPr txBox="1">
            <a:spLocks noChangeAspect="1" noChangeArrowheads="1"/>
          </p:cNvSpPr>
          <p:nvPr/>
        </p:nvSpPr>
        <p:spPr bwMode="auto">
          <a:xfrm>
            <a:off x="1316115" y="5867400"/>
            <a:ext cx="26654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0</a:t>
            </a:r>
          </a:p>
        </p:txBody>
      </p:sp>
      <p:sp>
        <p:nvSpPr>
          <p:cNvPr id="61" name="AutoShape 411"/>
          <p:cNvSpPr>
            <a:spLocks/>
          </p:cNvSpPr>
          <p:nvPr/>
        </p:nvSpPr>
        <p:spPr bwMode="auto">
          <a:xfrm>
            <a:off x="3746500" y="1439862"/>
            <a:ext cx="76200" cy="304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2" name="AutoShape 412"/>
          <p:cNvSpPr>
            <a:spLocks/>
          </p:cNvSpPr>
          <p:nvPr/>
        </p:nvSpPr>
        <p:spPr bwMode="auto">
          <a:xfrm>
            <a:off x="3746500" y="2659062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3" name="AutoShape 415"/>
          <p:cNvSpPr>
            <a:spLocks/>
          </p:cNvSpPr>
          <p:nvPr/>
        </p:nvSpPr>
        <p:spPr bwMode="auto">
          <a:xfrm>
            <a:off x="3746500" y="3967162"/>
            <a:ext cx="74613" cy="584200"/>
          </a:xfrm>
          <a:prstGeom prst="rightBrace">
            <a:avLst>
              <a:gd name="adj1" fmla="val 6524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4" name="AutoShape 416"/>
          <p:cNvSpPr>
            <a:spLocks/>
          </p:cNvSpPr>
          <p:nvPr/>
        </p:nvSpPr>
        <p:spPr bwMode="auto">
          <a:xfrm>
            <a:off x="3746500" y="4576762"/>
            <a:ext cx="76200" cy="355600"/>
          </a:xfrm>
          <a:prstGeom prst="righ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5" name="AutoShape 417"/>
          <p:cNvSpPr>
            <a:spLocks/>
          </p:cNvSpPr>
          <p:nvPr/>
        </p:nvSpPr>
        <p:spPr bwMode="auto">
          <a:xfrm>
            <a:off x="3746500" y="4983162"/>
            <a:ext cx="76200" cy="647700"/>
          </a:xfrm>
          <a:prstGeom prst="rightBrace">
            <a:avLst>
              <a:gd name="adj1" fmla="val 7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6" name="Text Box 420"/>
          <p:cNvSpPr txBox="1">
            <a:spLocks noChangeArrowheads="1"/>
          </p:cNvSpPr>
          <p:nvPr/>
        </p:nvSpPr>
        <p:spPr bwMode="auto">
          <a:xfrm>
            <a:off x="3822700" y="14398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67" name="Text Box 423"/>
          <p:cNvSpPr txBox="1">
            <a:spLocks noChangeArrowheads="1"/>
          </p:cNvSpPr>
          <p:nvPr/>
        </p:nvSpPr>
        <p:spPr bwMode="auto">
          <a:xfrm>
            <a:off x="211180" y="2430462"/>
            <a:ext cx="649203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</a:rPr>
              <a:t>libc.so</a:t>
            </a:r>
          </a:p>
        </p:txBody>
      </p:sp>
      <p:sp>
        <p:nvSpPr>
          <p:cNvPr id="68" name="Rectangle 424"/>
          <p:cNvSpPr>
            <a:spLocks noChangeArrowheads="1"/>
          </p:cNvSpPr>
          <p:nvPr/>
        </p:nvSpPr>
        <p:spPr bwMode="auto">
          <a:xfrm>
            <a:off x="88900" y="27352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.data</a:t>
            </a:r>
          </a:p>
        </p:txBody>
      </p:sp>
      <p:sp>
        <p:nvSpPr>
          <p:cNvPr id="69" name="Rectangle 425"/>
          <p:cNvSpPr>
            <a:spLocks noChangeArrowheads="1"/>
          </p:cNvSpPr>
          <p:nvPr/>
        </p:nvSpPr>
        <p:spPr bwMode="auto">
          <a:xfrm>
            <a:off x="88900" y="29638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.text</a:t>
            </a:r>
          </a:p>
        </p:txBody>
      </p:sp>
      <p:sp>
        <p:nvSpPr>
          <p:cNvPr id="70" name="Line 428"/>
          <p:cNvSpPr>
            <a:spLocks noChangeShapeType="1"/>
          </p:cNvSpPr>
          <p:nvPr/>
        </p:nvSpPr>
        <p:spPr bwMode="auto">
          <a:xfrm>
            <a:off x="1003300" y="2811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1" name="Line 429"/>
          <p:cNvSpPr>
            <a:spLocks noChangeShapeType="1"/>
          </p:cNvSpPr>
          <p:nvPr/>
        </p:nvSpPr>
        <p:spPr bwMode="auto">
          <a:xfrm>
            <a:off x="1003300" y="31162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2" name="Text Box 430"/>
          <p:cNvSpPr txBox="1">
            <a:spLocks noChangeArrowheads="1"/>
          </p:cNvSpPr>
          <p:nvPr/>
        </p:nvSpPr>
        <p:spPr bwMode="auto">
          <a:xfrm>
            <a:off x="3822700" y="2811462"/>
            <a:ext cx="1711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Shared, file-backed</a:t>
            </a:r>
          </a:p>
        </p:txBody>
      </p:sp>
      <p:sp>
        <p:nvSpPr>
          <p:cNvPr id="73" name="Text Box 431"/>
          <p:cNvSpPr txBox="1">
            <a:spLocks noChangeArrowheads="1"/>
          </p:cNvSpPr>
          <p:nvPr/>
        </p:nvSpPr>
        <p:spPr bwMode="auto">
          <a:xfrm>
            <a:off x="3822700" y="41068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74" name="Text Box 432"/>
          <p:cNvSpPr txBox="1">
            <a:spLocks noChangeArrowheads="1"/>
          </p:cNvSpPr>
          <p:nvPr/>
        </p:nvSpPr>
        <p:spPr bwMode="auto">
          <a:xfrm>
            <a:off x="3822700" y="45640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75" name="Text Box 434"/>
          <p:cNvSpPr txBox="1">
            <a:spLocks noChangeArrowheads="1"/>
          </p:cNvSpPr>
          <p:nvPr/>
        </p:nvSpPr>
        <p:spPr bwMode="auto">
          <a:xfrm>
            <a:off x="3822700" y="5173662"/>
            <a:ext cx="16922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file-backed</a:t>
            </a:r>
          </a:p>
        </p:txBody>
      </p:sp>
      <p:sp>
        <p:nvSpPr>
          <p:cNvPr id="76" name="Text Box 435"/>
          <p:cNvSpPr txBox="1">
            <a:spLocks noChangeArrowheads="1"/>
          </p:cNvSpPr>
          <p:nvPr/>
        </p:nvSpPr>
        <p:spPr bwMode="auto">
          <a:xfrm>
            <a:off x="275700" y="4792662"/>
            <a:ext cx="534450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</a:rPr>
              <a:t>a.out</a:t>
            </a:r>
          </a:p>
        </p:txBody>
      </p:sp>
      <p:sp>
        <p:nvSpPr>
          <p:cNvPr id="77" name="Rectangle 436"/>
          <p:cNvSpPr>
            <a:spLocks noChangeArrowheads="1"/>
          </p:cNvSpPr>
          <p:nvPr/>
        </p:nvSpPr>
        <p:spPr bwMode="auto">
          <a:xfrm>
            <a:off x="88900" y="5097462"/>
            <a:ext cx="914400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.data</a:t>
            </a:r>
          </a:p>
        </p:txBody>
      </p:sp>
      <p:sp>
        <p:nvSpPr>
          <p:cNvPr id="78" name="Rectangle 437"/>
          <p:cNvSpPr>
            <a:spLocks noChangeArrowheads="1"/>
          </p:cNvSpPr>
          <p:nvPr/>
        </p:nvSpPr>
        <p:spPr bwMode="auto">
          <a:xfrm>
            <a:off x="88900" y="5326062"/>
            <a:ext cx="914400" cy="228600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.text</a:t>
            </a:r>
          </a:p>
        </p:txBody>
      </p:sp>
      <p:sp>
        <p:nvSpPr>
          <p:cNvPr id="79" name="Line 438"/>
          <p:cNvSpPr>
            <a:spLocks noChangeShapeType="1"/>
          </p:cNvSpPr>
          <p:nvPr/>
        </p:nvSpPr>
        <p:spPr bwMode="auto">
          <a:xfrm>
            <a:off x="1003300" y="51736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0" name="Line 439"/>
          <p:cNvSpPr>
            <a:spLocks noChangeShapeType="1"/>
          </p:cNvSpPr>
          <p:nvPr/>
        </p:nvSpPr>
        <p:spPr bwMode="auto">
          <a:xfrm>
            <a:off x="1003300" y="5478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3497" y="434447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220788"/>
            <a:ext cx="8459787" cy="56372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>
                <a:effectLst/>
              </a:rPr>
              <a:t>)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</a:t>
            </a:r>
            <a:r>
              <a:rPr lang="en-GB" b="1" dirty="0" err="1">
                <a:latin typeface="Courier New" pitchFamily="49" charset="0"/>
              </a:rPr>
              <a:t>len</a:t>
            </a:r>
            <a:r>
              <a:rPr lang="en-GB" dirty="0"/>
              <a:t> bytes starting at offset </a:t>
            </a:r>
            <a:r>
              <a:rPr lang="en-GB" b="1" dirty="0" err="1">
                <a:latin typeface="Courier New" pitchFamily="49" charset="0"/>
              </a:rPr>
              <a:t>offset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/>
              <a:t>of the file specified by file description </a:t>
            </a:r>
            <a:r>
              <a:rPr lang="en-GB" b="1" dirty="0" err="1">
                <a:latin typeface="Courier New" pitchFamily="49" charset="0"/>
              </a:rPr>
              <a:t>fd</a:t>
            </a:r>
            <a:r>
              <a:rPr lang="en-GB" dirty="0"/>
              <a:t>, preferably at address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/>
              <a:t> 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>
                <a:latin typeface="Courier New" pitchFamily="49" charset="0"/>
              </a:rPr>
              <a:t>:</a:t>
            </a:r>
            <a:r>
              <a:rPr lang="en-GB" dirty="0"/>
              <a:t> may be 0 for “pick an address”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prot</a:t>
            </a:r>
            <a:r>
              <a:rPr lang="en-GB" dirty="0"/>
              <a:t>: PROT_READ, PROT_WRITE, ...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flags</a:t>
            </a:r>
            <a:r>
              <a:rPr lang="en-GB" dirty="0"/>
              <a:t>: MAP_ANON, MAP_PRIVATE, MAP_SHARED, ...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Return a pointer to start of mapped area (may not be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0201" y="1220789"/>
            <a:ext cx="8307387" cy="8366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>
                <a:effectLst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57400" y="2362200"/>
            <a:ext cx="990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3733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38800" y="1981200"/>
            <a:ext cx="9906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2590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048000" y="2590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3048000" y="3733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AutoShape 51"/>
          <p:cNvSpPr>
            <a:spLocks/>
          </p:cNvSpPr>
          <p:nvPr/>
        </p:nvSpPr>
        <p:spPr bwMode="auto">
          <a:xfrm>
            <a:off x="6705600" y="2590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2963336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latin typeface="Courier New" pitchFamily="49" charset="0"/>
              </a:rPr>
              <a:t>len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>
            <a:off x="6629400" y="3733800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7239000" y="353688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urier New" pitchFamily="49" charset="0"/>
              </a:rPr>
              <a:t>start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3857936"/>
            <a:ext cx="186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(or address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chosen by kernel)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34468" y="6031468"/>
            <a:ext cx="2672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virtual memory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71753" y="6019800"/>
            <a:ext cx="2387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Disk file specified by </a:t>
            </a:r>
          </a:p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file descriptor </a:t>
            </a:r>
            <a:r>
              <a:rPr lang="en-US" sz="2000" dirty="0" err="1">
                <a:latin typeface="Courier New" pitchFamily="49" charset="0"/>
              </a:rPr>
              <a:t>fd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20" name="AutoShape 51"/>
          <p:cNvSpPr>
            <a:spLocks/>
          </p:cNvSpPr>
          <p:nvPr/>
        </p:nvSpPr>
        <p:spPr bwMode="auto">
          <a:xfrm flipH="1">
            <a:off x="1752600" y="3733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366" y="4104157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latin typeface="Courier New" pitchFamily="49" charset="0"/>
              </a:rPr>
              <a:t>len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" y="4676745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urier New" pitchFamily="49" charset="0"/>
              </a:rPr>
              <a:t>offset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 bwMode="auto">
          <a:xfrm>
            <a:off x="1260396" y="4876800"/>
            <a:ext cx="797004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62468" y="5003799"/>
            <a:ext cx="84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(bytes)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0004" y="5819001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ourier New"/>
                <a:cs typeface="Courier New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1542" y="5791200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ourier New"/>
                <a:cs typeface="Courier New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1963"/>
            <a:ext cx="9144000" cy="604837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Example: 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Copy Files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419600" y="2436812"/>
            <a:ext cx="4572000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400" dirty="0" err="1">
                <a:solidFill>
                  <a:srgbClr val="CB2418"/>
                </a:solidFill>
                <a:latin typeface="Menlo-Regular"/>
              </a:rPr>
              <a:t>mmapcopy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 driver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stat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stat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1651C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/* Check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for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required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cmd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line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arg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*/</a:t>
            </a:r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!= 2)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"usage: %s &lt;filename&gt;\n"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[0]);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Copy input file to </a:t>
            </a:r>
            <a:r>
              <a:rPr lang="en-US" sz="1400" dirty="0" err="1">
                <a:solidFill>
                  <a:srgbClr val="CB2418"/>
                </a:solidFill>
                <a:latin typeface="Menlo-Regular"/>
              </a:rPr>
              <a:t>stdout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 = Open(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[1], O_RDONLY, 0);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Fstat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, &amp;stat);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mmapcopy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stat.st_size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}</a:t>
            </a:r>
            <a:endParaRPr lang="en-GB" sz="1400" dirty="0">
              <a:latin typeface="Courier New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85947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GB" kern="0" dirty="0">
                <a:latin typeface="Calibri" pitchFamily="34" charset="0"/>
              </a:rPr>
              <a:t>Copying a file to </a:t>
            </a:r>
            <a:r>
              <a:rPr lang="en-GB" kern="0" dirty="0" err="1">
                <a:latin typeface="Courier New"/>
                <a:cs typeface="Courier New"/>
              </a:rPr>
              <a:t>stdout</a:t>
            </a:r>
            <a:r>
              <a:rPr lang="en-GB" kern="0" dirty="0">
                <a:latin typeface="Calibri" pitchFamily="34" charset="0"/>
              </a:rPr>
              <a:t> without transferring data to user space 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3318" y="2436812"/>
            <a:ext cx="3991482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Menlo-Regular"/>
              </a:rPr>
              <a:t>mmapcopy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fd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400" dirty="0" err="1">
                <a:solidFill>
                  <a:srgbClr val="CB2418"/>
                </a:solidFill>
                <a:latin typeface="Menlo-Regular"/>
              </a:rPr>
              <a:t>Ptr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 to memory mapped area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400" dirty="0" err="1">
                <a:solidFill>
                  <a:srgbClr val="C1651C"/>
                </a:solidFill>
                <a:latin typeface="Menlo-Regular"/>
              </a:rPr>
              <a:t>bufp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da-DK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bufp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Mmap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size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        PROT_READ,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            MAP_PRIVATE, 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        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, 0);</a:t>
            </a:r>
          </a:p>
          <a:p>
            <a:r>
              <a:rPr lang="de-DE" sz="1400" dirty="0">
                <a:solidFill>
                  <a:srgbClr val="000000"/>
                </a:solidFill>
                <a:latin typeface="Menlo-Regular"/>
              </a:rPr>
              <a:t>    Write(1, </a:t>
            </a:r>
            <a:r>
              <a:rPr lang="de-DE" sz="1400" dirty="0" err="1">
                <a:solidFill>
                  <a:srgbClr val="000000"/>
                </a:solidFill>
                <a:latin typeface="Menlo-Regular"/>
              </a:rPr>
              <a:t>bufp</a:t>
            </a:r>
            <a:r>
              <a:rPr lang="de-DE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Menlo-Regular"/>
              </a:rPr>
              <a:t>size</a:t>
            </a:r>
            <a:r>
              <a:rPr lang="de-DE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is-I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4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is-I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00" y="6172200"/>
            <a:ext cx="14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mmapcopy.c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1426" y="6183868"/>
            <a:ext cx="14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mmapcopy.c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24982" cy="762000"/>
          </a:xfrm>
        </p:spPr>
        <p:txBody>
          <a:bodyPr/>
          <a:lstStyle/>
          <a:p>
            <a:r>
              <a:rPr lang="en-US" dirty="0"/>
              <a:t>Virtual Address Space of a Linux Process</a:t>
            </a:r>
          </a:p>
        </p:txBody>
      </p:sp>
      <p:sp>
        <p:nvSpPr>
          <p:cNvPr id="4" name="Rectangle 379"/>
          <p:cNvSpPr>
            <a:spLocks noChangeAspect="1" noChangeArrowheads="1"/>
          </p:cNvSpPr>
          <p:nvPr/>
        </p:nvSpPr>
        <p:spPr bwMode="auto">
          <a:xfrm>
            <a:off x="3482975" y="2976563"/>
            <a:ext cx="2174875" cy="523875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Kernel code and data</a:t>
            </a:r>
          </a:p>
        </p:txBody>
      </p:sp>
      <p:sp>
        <p:nvSpPr>
          <p:cNvPr id="5" name="Rectangle 380"/>
          <p:cNvSpPr>
            <a:spLocks noChangeAspect="1" noChangeArrowheads="1"/>
          </p:cNvSpPr>
          <p:nvPr/>
        </p:nvSpPr>
        <p:spPr bwMode="auto">
          <a:xfrm>
            <a:off x="3482975" y="4325938"/>
            <a:ext cx="2174875" cy="4556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Memory mapped region </a:t>
            </a:r>
          </a:p>
          <a:p>
            <a:r>
              <a:rPr lang="en-US" sz="1600" dirty="0">
                <a:latin typeface="+mn-lt"/>
              </a:rPr>
              <a:t>for shared libraries</a:t>
            </a:r>
          </a:p>
        </p:txBody>
      </p:sp>
      <p:sp>
        <p:nvSpPr>
          <p:cNvPr id="6" name="Rectangle 381"/>
          <p:cNvSpPr>
            <a:spLocks noChangeAspect="1" noChangeArrowheads="1"/>
          </p:cNvSpPr>
          <p:nvPr/>
        </p:nvSpPr>
        <p:spPr bwMode="auto">
          <a:xfrm>
            <a:off x="3482975" y="4778375"/>
            <a:ext cx="2174875" cy="4921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7" name="Rectangle 382"/>
          <p:cNvSpPr>
            <a:spLocks noChangeAspect="1" noChangeArrowheads="1"/>
          </p:cNvSpPr>
          <p:nvPr/>
        </p:nvSpPr>
        <p:spPr bwMode="auto">
          <a:xfrm>
            <a:off x="3482975" y="5273675"/>
            <a:ext cx="2174875" cy="454025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Runtime heap (</a:t>
            </a:r>
            <a:r>
              <a:rPr lang="en-US" sz="1600" dirty="0" err="1">
                <a:latin typeface="+mn-lt"/>
              </a:rPr>
              <a:t>malloc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8" name="Rectangle 383"/>
          <p:cNvSpPr>
            <a:spLocks noChangeAspect="1" noChangeArrowheads="1"/>
          </p:cNvSpPr>
          <p:nvPr/>
        </p:nvSpPr>
        <p:spPr bwMode="auto">
          <a:xfrm>
            <a:off x="3482975" y="3708400"/>
            <a:ext cx="2174875" cy="6159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9" name="Rectangle 384"/>
          <p:cNvSpPr>
            <a:spLocks noChangeAspect="1" noChangeArrowheads="1"/>
          </p:cNvSpPr>
          <p:nvPr/>
        </p:nvSpPr>
        <p:spPr bwMode="auto">
          <a:xfrm>
            <a:off x="3482975" y="6235700"/>
            <a:ext cx="2174875" cy="269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Program text (.text)</a:t>
            </a:r>
          </a:p>
        </p:txBody>
      </p:sp>
      <p:sp>
        <p:nvSpPr>
          <p:cNvPr id="10" name="Rectangle 385"/>
          <p:cNvSpPr>
            <a:spLocks noChangeAspect="1" noChangeArrowheads="1"/>
          </p:cNvSpPr>
          <p:nvPr/>
        </p:nvSpPr>
        <p:spPr bwMode="auto">
          <a:xfrm>
            <a:off x="3482975" y="5976938"/>
            <a:ext cx="2174875" cy="2698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Initialized data (.data)</a:t>
            </a:r>
          </a:p>
        </p:txBody>
      </p:sp>
      <p:sp>
        <p:nvSpPr>
          <p:cNvPr id="11" name="Rectangle 386"/>
          <p:cNvSpPr>
            <a:spLocks noChangeAspect="1" noChangeArrowheads="1"/>
          </p:cNvSpPr>
          <p:nvPr/>
        </p:nvSpPr>
        <p:spPr bwMode="auto">
          <a:xfrm>
            <a:off x="3482975" y="5718175"/>
            <a:ext cx="2174875" cy="26828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Uninitialized data (.</a:t>
            </a:r>
            <a:r>
              <a:rPr lang="en-US" sz="1600" dirty="0" err="1">
                <a:latin typeface="+mn-lt"/>
              </a:rPr>
              <a:t>bss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12" name="Line 387"/>
          <p:cNvSpPr>
            <a:spLocks noChangeAspect="1" noChangeShapeType="1"/>
          </p:cNvSpPr>
          <p:nvPr/>
        </p:nvSpPr>
        <p:spPr bwMode="auto">
          <a:xfrm flipV="1">
            <a:off x="4508500" y="5026025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388"/>
          <p:cNvSpPr>
            <a:spLocks noChangeAspect="1" noChangeArrowheads="1"/>
          </p:cNvSpPr>
          <p:nvPr/>
        </p:nvSpPr>
        <p:spPr bwMode="auto">
          <a:xfrm>
            <a:off x="3482975" y="3479800"/>
            <a:ext cx="2174875" cy="32488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User stack</a:t>
            </a:r>
          </a:p>
        </p:txBody>
      </p:sp>
      <p:sp>
        <p:nvSpPr>
          <p:cNvPr id="15" name="Line 390"/>
          <p:cNvSpPr>
            <a:spLocks noChangeAspect="1" noChangeShapeType="1"/>
          </p:cNvSpPr>
          <p:nvPr/>
        </p:nvSpPr>
        <p:spPr bwMode="auto">
          <a:xfrm>
            <a:off x="4529137" y="3805237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Rectangle 391"/>
          <p:cNvSpPr>
            <a:spLocks noChangeAspect="1" noChangeArrowheads="1"/>
          </p:cNvSpPr>
          <p:nvPr/>
        </p:nvSpPr>
        <p:spPr bwMode="auto">
          <a:xfrm>
            <a:off x="3482975" y="6494463"/>
            <a:ext cx="2174875" cy="2698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7" name="Text Box 392"/>
          <p:cNvSpPr txBox="1">
            <a:spLocks noChangeAspect="1" noChangeArrowheads="1"/>
          </p:cNvSpPr>
          <p:nvPr/>
        </p:nvSpPr>
        <p:spPr bwMode="auto">
          <a:xfrm>
            <a:off x="3276600" y="6659563"/>
            <a:ext cx="268287" cy="274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+mn-lt"/>
              </a:rPr>
              <a:t>0</a:t>
            </a:r>
          </a:p>
        </p:txBody>
      </p:sp>
      <p:sp>
        <p:nvSpPr>
          <p:cNvPr id="18" name="Text Box 393"/>
          <p:cNvSpPr txBox="1">
            <a:spLocks noChangeAspect="1" noChangeArrowheads="1"/>
          </p:cNvSpPr>
          <p:nvPr/>
        </p:nvSpPr>
        <p:spPr bwMode="auto">
          <a:xfrm>
            <a:off x="2514600" y="3593068"/>
            <a:ext cx="7311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%</a:t>
            </a:r>
            <a:r>
              <a:rPr lang="en-US" sz="1800" dirty="0" err="1">
                <a:latin typeface="Courier New"/>
                <a:cs typeface="Courier New"/>
              </a:rPr>
              <a:t>rsp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9" name="Line 394"/>
          <p:cNvSpPr>
            <a:spLocks noChangeAspect="1" noChangeShapeType="1"/>
          </p:cNvSpPr>
          <p:nvPr/>
        </p:nvSpPr>
        <p:spPr bwMode="auto">
          <a:xfrm>
            <a:off x="3224212" y="3808412"/>
            <a:ext cx="2587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Text Box 395"/>
          <p:cNvSpPr txBox="1">
            <a:spLocks noChangeAspect="1" noChangeArrowheads="1"/>
          </p:cNvSpPr>
          <p:nvPr/>
        </p:nvSpPr>
        <p:spPr bwMode="auto">
          <a:xfrm>
            <a:off x="5995987" y="4732814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Process</a:t>
            </a:r>
          </a:p>
          <a:p>
            <a:pPr algn="l"/>
            <a:r>
              <a:rPr lang="en-US" sz="1800" i="1" dirty="0">
                <a:latin typeface="+mn-lt"/>
              </a:rPr>
              <a:t>virtual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1" name="Text Box 397"/>
          <p:cNvSpPr txBox="1">
            <a:spLocks noChangeAspect="1" noChangeArrowheads="1"/>
          </p:cNvSpPr>
          <p:nvPr/>
        </p:nvSpPr>
        <p:spPr bwMode="auto">
          <a:xfrm>
            <a:off x="2667000" y="5035550"/>
            <a:ext cx="6002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brk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" name="Line 398"/>
          <p:cNvSpPr>
            <a:spLocks noChangeAspect="1" noChangeShapeType="1"/>
          </p:cNvSpPr>
          <p:nvPr/>
        </p:nvSpPr>
        <p:spPr bwMode="auto">
          <a:xfrm>
            <a:off x="3209925" y="52625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Rectangle 400"/>
          <p:cNvSpPr>
            <a:spLocks noChangeAspect="1" noChangeArrowheads="1"/>
          </p:cNvSpPr>
          <p:nvPr/>
        </p:nvSpPr>
        <p:spPr bwMode="auto">
          <a:xfrm>
            <a:off x="3482975" y="2580214"/>
            <a:ext cx="2174875" cy="399524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Physical memory</a:t>
            </a:r>
          </a:p>
        </p:txBody>
      </p:sp>
      <p:sp>
        <p:nvSpPr>
          <p:cNvPr id="24" name="AutoShape 401"/>
          <p:cNvSpPr>
            <a:spLocks/>
          </p:cNvSpPr>
          <p:nvPr/>
        </p:nvSpPr>
        <p:spPr bwMode="auto">
          <a:xfrm flipH="1">
            <a:off x="3240086" y="2580213"/>
            <a:ext cx="150813" cy="878949"/>
          </a:xfrm>
          <a:prstGeom prst="rightBrace">
            <a:avLst>
              <a:gd name="adj1" fmla="val 5543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5" name="Text Box 402"/>
          <p:cNvSpPr txBox="1">
            <a:spLocks noChangeArrowheads="1"/>
          </p:cNvSpPr>
          <p:nvPr/>
        </p:nvSpPr>
        <p:spPr bwMode="auto">
          <a:xfrm>
            <a:off x="1676400" y="2705100"/>
            <a:ext cx="15890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Identical  for each process</a:t>
            </a:r>
          </a:p>
        </p:txBody>
      </p:sp>
      <p:sp>
        <p:nvSpPr>
          <p:cNvPr id="26" name="Rectangle 403"/>
          <p:cNvSpPr>
            <a:spLocks noChangeAspect="1" noChangeArrowheads="1"/>
          </p:cNvSpPr>
          <p:nvPr/>
        </p:nvSpPr>
        <p:spPr bwMode="auto">
          <a:xfrm>
            <a:off x="3481387" y="1256775"/>
            <a:ext cx="2171700" cy="1323439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Process-specific data</a:t>
            </a:r>
          </a:p>
          <a:p>
            <a:pPr algn="ctr"/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structs</a:t>
            </a:r>
            <a:r>
              <a:rPr lang="en-US" sz="1600" dirty="0">
                <a:latin typeface="+mn-lt"/>
              </a:rPr>
              <a:t>  (</a:t>
            </a:r>
            <a:r>
              <a:rPr lang="en-US" sz="1600" dirty="0" err="1">
                <a:latin typeface="+mn-lt"/>
              </a:rPr>
              <a:t>ptables</a:t>
            </a:r>
            <a:r>
              <a:rPr lang="en-US" sz="1600" dirty="0">
                <a:latin typeface="+mn-lt"/>
              </a:rPr>
              <a:t>,</a:t>
            </a:r>
          </a:p>
          <a:p>
            <a:pPr algn="ctr"/>
            <a:r>
              <a:rPr lang="en-US" sz="1600" dirty="0">
                <a:latin typeface="+mn-lt"/>
              </a:rPr>
              <a:t>task and mm </a:t>
            </a:r>
            <a:r>
              <a:rPr lang="en-US" sz="1600" dirty="0" err="1">
                <a:latin typeface="+mn-lt"/>
              </a:rPr>
              <a:t>structs</a:t>
            </a:r>
            <a:r>
              <a:rPr lang="en-US" sz="1600" dirty="0">
                <a:latin typeface="+mn-lt"/>
              </a:rPr>
              <a:t>, kernel stack)</a:t>
            </a:r>
          </a:p>
        </p:txBody>
      </p:sp>
      <p:sp>
        <p:nvSpPr>
          <p:cNvPr id="27" name="Text Box 405"/>
          <p:cNvSpPr txBox="1">
            <a:spLocks noChangeAspect="1" noChangeArrowheads="1"/>
          </p:cNvSpPr>
          <p:nvPr/>
        </p:nvSpPr>
        <p:spPr bwMode="auto">
          <a:xfrm>
            <a:off x="6034087" y="1987550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Kernel</a:t>
            </a:r>
          </a:p>
          <a:p>
            <a:pPr algn="l"/>
            <a:r>
              <a:rPr lang="en-US" sz="1800" i="1" dirty="0">
                <a:latin typeface="+mn-lt"/>
              </a:rPr>
              <a:t>virtual 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8" name="AutoShape 421"/>
          <p:cNvSpPr>
            <a:spLocks/>
          </p:cNvSpPr>
          <p:nvPr/>
        </p:nvSpPr>
        <p:spPr bwMode="auto">
          <a:xfrm>
            <a:off x="5754687" y="3484563"/>
            <a:ext cx="190500" cy="3289300"/>
          </a:xfrm>
          <a:prstGeom prst="rightBrace">
            <a:avLst>
              <a:gd name="adj1" fmla="val 14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" name="AutoShape 422"/>
          <p:cNvSpPr>
            <a:spLocks/>
          </p:cNvSpPr>
          <p:nvPr/>
        </p:nvSpPr>
        <p:spPr bwMode="auto">
          <a:xfrm>
            <a:off x="5741987" y="1389063"/>
            <a:ext cx="215900" cy="2032000"/>
          </a:xfrm>
          <a:prstGeom prst="rightBrace">
            <a:avLst>
              <a:gd name="adj1" fmla="val 7843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0" name="Text Box 424"/>
          <p:cNvSpPr txBox="1">
            <a:spLocks noChangeArrowheads="1"/>
          </p:cNvSpPr>
          <p:nvPr/>
        </p:nvSpPr>
        <p:spPr bwMode="auto">
          <a:xfrm>
            <a:off x="2016465" y="6324600"/>
            <a:ext cx="1260135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Courier New"/>
                <a:cs typeface="Courier New"/>
              </a:rPr>
              <a:t>0x00400000</a:t>
            </a:r>
          </a:p>
        </p:txBody>
      </p:sp>
      <p:sp>
        <p:nvSpPr>
          <p:cNvPr id="31" name="AutoShape 425"/>
          <p:cNvSpPr>
            <a:spLocks/>
          </p:cNvSpPr>
          <p:nvPr/>
        </p:nvSpPr>
        <p:spPr bwMode="auto">
          <a:xfrm flipH="1">
            <a:off x="3214687" y="1280228"/>
            <a:ext cx="176212" cy="1162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2" name="Text Box 426"/>
          <p:cNvSpPr txBox="1">
            <a:spLocks noChangeArrowheads="1"/>
          </p:cNvSpPr>
          <p:nvPr/>
        </p:nvSpPr>
        <p:spPr bwMode="auto">
          <a:xfrm>
            <a:off x="1676400" y="1757363"/>
            <a:ext cx="15763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Different for each process</a:t>
            </a:r>
          </a:p>
        </p:txBody>
      </p:sp>
      <p:sp>
        <p:nvSpPr>
          <p:cNvPr id="33" name="Line 427"/>
          <p:cNvSpPr>
            <a:spLocks noChangeShapeType="1"/>
          </p:cNvSpPr>
          <p:nvPr/>
        </p:nvSpPr>
        <p:spPr bwMode="auto">
          <a:xfrm>
            <a:off x="3468687" y="3473450"/>
            <a:ext cx="218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4" name="Line 428"/>
          <p:cNvSpPr>
            <a:spLocks noChangeAspect="1" noChangeShapeType="1"/>
          </p:cNvSpPr>
          <p:nvPr/>
        </p:nvSpPr>
        <p:spPr bwMode="auto">
          <a:xfrm>
            <a:off x="3222625" y="64817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015647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015647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6106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Linux Organizes VM as Collection of “Areas” 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79357" y="1443038"/>
            <a:ext cx="1536922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task_struct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105885" y="1600200"/>
            <a:ext cx="1290661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mm_struct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186847" y="2006600"/>
            <a:ext cx="1066800" cy="157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186847" y="198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pgd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62847" y="1778000"/>
            <a:ext cx="762000" cy="1803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62847" y="1981200"/>
            <a:ext cx="7620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mm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186847" y="243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mmap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707672" y="1295400"/>
            <a:ext cx="1906314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vm_area_struct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015647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015647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015647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4015647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4015647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4015647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4015647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4015647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015647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4015647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015647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015647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4015647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5920647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5791200" y="1143000"/>
            <a:ext cx="2191448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rocess virtual memory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5920647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</a:t>
            </a:r>
            <a:r>
              <a:rPr lang="en-GB" sz="1600" b="1" dirty="0">
                <a:latin typeface="Calibri" pitchFamily="34" charset="0"/>
              </a:rPr>
              <a:t>ext</a:t>
            </a: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920647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</a:t>
            </a:r>
            <a:r>
              <a:rPr lang="en-GB" sz="1600" b="1" dirty="0">
                <a:latin typeface="Calibri" pitchFamily="34" charset="0"/>
              </a:rPr>
              <a:t>ata</a:t>
            </a: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5920647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hared libraries</a:t>
            </a:r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5082447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5082447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5082447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5082447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V="1">
            <a:off x="5082447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5082447" y="5715000"/>
            <a:ext cx="838200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 flipH="1">
            <a:off x="3785460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3787047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>
            <a:off x="3787047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9" name="Line 43"/>
          <p:cNvSpPr>
            <a:spLocks noChangeShapeType="1"/>
          </p:cNvSpPr>
          <p:nvPr/>
        </p:nvSpPr>
        <p:spPr bwMode="auto">
          <a:xfrm flipH="1">
            <a:off x="3785460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>
            <a:off x="3787047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3787047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7932010" y="6170613"/>
            <a:ext cx="281871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9746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358774" y="3657600"/>
            <a:ext cx="3197225" cy="2894013"/>
          </a:xfrm>
          <a:ln/>
        </p:spPr>
        <p:txBody>
          <a:bodyPr/>
          <a:lstStyle/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pgd</a:t>
            </a:r>
            <a:r>
              <a:rPr lang="en-GB" sz="2200" dirty="0"/>
              <a:t>: 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Page global directory address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Points to L1 page table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vm_prot</a:t>
            </a:r>
            <a:r>
              <a:rPr lang="en-GB" sz="2200" dirty="0"/>
              <a:t>: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Read/write permissions for </a:t>
            </a:r>
            <a:br>
              <a:rPr lang="en-GB" sz="1600" dirty="0"/>
            </a:br>
            <a:r>
              <a:rPr lang="en-GB" sz="1600" dirty="0"/>
              <a:t>this area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vm_flags</a:t>
            </a:r>
            <a:endParaRPr lang="en-GB" sz="2200" dirty="0"/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Pages </a:t>
            </a:r>
            <a:r>
              <a:rPr lang="en-GB" sz="1600" b="1" dirty="0"/>
              <a:t>shared</a:t>
            </a:r>
            <a:r>
              <a:rPr lang="en-GB" sz="1600" dirty="0"/>
              <a:t> with other processes or </a:t>
            </a:r>
            <a:r>
              <a:rPr lang="en-GB" sz="1600" b="1" dirty="0"/>
              <a:t>private</a:t>
            </a:r>
            <a:r>
              <a:rPr lang="en-GB" sz="1600" dirty="0"/>
              <a:t> to this process</a:t>
            </a:r>
          </a:p>
        </p:txBody>
      </p:sp>
      <p:sp>
        <p:nvSpPr>
          <p:cNvPr id="29747" name="Rectangle 51"/>
          <p:cNvSpPr>
            <a:spLocks noChangeArrowheads="1"/>
          </p:cNvSpPr>
          <p:nvPr/>
        </p:nvSpPr>
        <p:spPr bwMode="auto">
          <a:xfrm>
            <a:off x="4015647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8" name="Rectangle 52"/>
          <p:cNvSpPr>
            <a:spLocks noChangeArrowheads="1"/>
          </p:cNvSpPr>
          <p:nvPr/>
        </p:nvSpPr>
        <p:spPr bwMode="auto">
          <a:xfrm>
            <a:off x="4015647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9" name="Rectangle 53"/>
          <p:cNvSpPr>
            <a:spLocks noChangeArrowheads="1"/>
          </p:cNvSpPr>
          <p:nvPr/>
        </p:nvSpPr>
        <p:spPr bwMode="auto">
          <a:xfrm>
            <a:off x="4015647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cxnSp>
        <p:nvCxnSpPr>
          <p:cNvPr id="63" name="Elbow Connector 62"/>
          <p:cNvCxnSpPr>
            <a:stCxn id="29707" idx="3"/>
          </p:cNvCxnSpPr>
          <p:nvPr/>
        </p:nvCxnSpPr>
        <p:spPr bwMode="auto">
          <a:xfrm flipV="1">
            <a:off x="3253647" y="1676400"/>
            <a:ext cx="758952" cy="8763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6" name="Straight Arrow Connector 65"/>
          <p:cNvCxnSpPr>
            <a:stCxn id="29706" idx="3"/>
          </p:cNvCxnSpPr>
          <p:nvPr/>
        </p:nvCxnSpPr>
        <p:spPr bwMode="auto">
          <a:xfrm flipV="1">
            <a:off x="1424847" y="1981200"/>
            <a:ext cx="762000" cy="1143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12763" y="457200"/>
            <a:ext cx="70310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Linux Page Fault Handling 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343400" y="2895600"/>
            <a:ext cx="838200" cy="534687"/>
            <a:chOff x="4343400" y="2895600"/>
            <a:chExt cx="838200" cy="534687"/>
          </a:xfrm>
        </p:grpSpPr>
        <p:sp>
          <p:nvSpPr>
            <p:cNvPr id="30764" name="Line 44"/>
            <p:cNvSpPr>
              <a:spLocks noChangeShapeType="1"/>
            </p:cNvSpPr>
            <p:nvPr/>
          </p:nvSpPr>
          <p:spPr bwMode="auto">
            <a:xfrm>
              <a:off x="4343400" y="336232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Text Box 45"/>
            <p:cNvSpPr txBox="1">
              <a:spLocks noChangeArrowheads="1"/>
            </p:cNvSpPr>
            <p:nvPr/>
          </p:nvSpPr>
          <p:spPr bwMode="auto">
            <a:xfrm>
              <a:off x="4479925" y="3124200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6" name="Oval 46"/>
            <p:cNvSpPr>
              <a:spLocks noChangeArrowheads="1"/>
            </p:cNvSpPr>
            <p:nvPr/>
          </p:nvSpPr>
          <p:spPr bwMode="auto">
            <a:xfrm>
              <a:off x="4648200" y="2895600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3400" y="4880275"/>
            <a:ext cx="838200" cy="606125"/>
            <a:chOff x="4343400" y="4880275"/>
            <a:chExt cx="838200" cy="606125"/>
          </a:xfrm>
        </p:grpSpPr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>
              <a:off x="4343400" y="541367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Text Box 41"/>
            <p:cNvSpPr txBox="1">
              <a:spLocks noChangeArrowheads="1"/>
            </p:cNvSpPr>
            <p:nvPr/>
          </p:nvSpPr>
          <p:spPr bwMode="auto">
            <a:xfrm>
              <a:off x="4483100" y="5180313"/>
              <a:ext cx="628825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write</a:t>
              </a:r>
            </a:p>
          </p:txBody>
        </p:sp>
        <p:sp>
          <p:nvSpPr>
            <p:cNvPr id="30767" name="Oval 47"/>
            <p:cNvSpPr>
              <a:spLocks noChangeArrowheads="1"/>
            </p:cNvSpPr>
            <p:nvPr/>
          </p:nvSpPr>
          <p:spPr bwMode="auto">
            <a:xfrm>
              <a:off x="4648200" y="4880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3737275"/>
            <a:ext cx="838200" cy="606125"/>
            <a:chOff x="4343400" y="3737275"/>
            <a:chExt cx="838200" cy="606125"/>
          </a:xfrm>
        </p:grpSpPr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4343400" y="4275438"/>
              <a:ext cx="838200" cy="15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4479925" y="4037313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8" name="Oval 48"/>
            <p:cNvSpPr>
              <a:spLocks noChangeArrowheads="1"/>
            </p:cNvSpPr>
            <p:nvPr/>
          </p:nvSpPr>
          <p:spPr bwMode="auto">
            <a:xfrm>
              <a:off x="4648200" y="3737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460375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460375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152400" y="1295400"/>
            <a:ext cx="151958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vm_area_struct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460375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460375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60375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460375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460375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21"/>
          <p:cNvSpPr>
            <a:spLocks noChangeArrowheads="1"/>
          </p:cNvSpPr>
          <p:nvPr/>
        </p:nvSpPr>
        <p:spPr bwMode="auto">
          <a:xfrm>
            <a:off x="460375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60375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460375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460375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460375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460375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4" name="Rectangle 27"/>
          <p:cNvSpPr>
            <a:spLocks noChangeArrowheads="1"/>
          </p:cNvSpPr>
          <p:nvPr/>
        </p:nvSpPr>
        <p:spPr bwMode="auto">
          <a:xfrm>
            <a:off x="460375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460375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2365375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30"/>
          <p:cNvSpPr txBox="1">
            <a:spLocks noChangeArrowheads="1"/>
          </p:cNvSpPr>
          <p:nvPr/>
        </p:nvSpPr>
        <p:spPr bwMode="auto">
          <a:xfrm>
            <a:off x="2253077" y="1219200"/>
            <a:ext cx="218984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rocess virtual memory</a:t>
            </a: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2365375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text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2365375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</a:t>
            </a: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2365375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shared libraries</a:t>
            </a:r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>
            <a:off x="1527175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1527175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>
            <a:off x="1527175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Line 37"/>
          <p:cNvSpPr>
            <a:spLocks noChangeShapeType="1"/>
          </p:cNvSpPr>
          <p:nvPr/>
        </p:nvSpPr>
        <p:spPr bwMode="auto">
          <a:xfrm>
            <a:off x="1527175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38"/>
          <p:cNvSpPr>
            <a:spLocks noChangeShapeType="1"/>
          </p:cNvSpPr>
          <p:nvPr/>
        </p:nvSpPr>
        <p:spPr bwMode="auto">
          <a:xfrm flipV="1">
            <a:off x="1527175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39"/>
          <p:cNvSpPr>
            <a:spLocks noChangeShapeType="1"/>
          </p:cNvSpPr>
          <p:nvPr/>
        </p:nvSpPr>
        <p:spPr bwMode="auto">
          <a:xfrm>
            <a:off x="1527175" y="5638800"/>
            <a:ext cx="838200" cy="76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40"/>
          <p:cNvSpPr>
            <a:spLocks noChangeShapeType="1"/>
          </p:cNvSpPr>
          <p:nvPr/>
        </p:nvSpPr>
        <p:spPr bwMode="auto">
          <a:xfrm flipH="1">
            <a:off x="230188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231775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42"/>
          <p:cNvSpPr>
            <a:spLocks noChangeShapeType="1"/>
          </p:cNvSpPr>
          <p:nvPr/>
        </p:nvSpPr>
        <p:spPr bwMode="auto">
          <a:xfrm>
            <a:off x="231775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43"/>
          <p:cNvSpPr>
            <a:spLocks noChangeShapeType="1"/>
          </p:cNvSpPr>
          <p:nvPr/>
        </p:nvSpPr>
        <p:spPr bwMode="auto">
          <a:xfrm flipH="1">
            <a:off x="230188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44"/>
          <p:cNvSpPr>
            <a:spLocks noChangeShapeType="1"/>
          </p:cNvSpPr>
          <p:nvPr/>
        </p:nvSpPr>
        <p:spPr bwMode="auto">
          <a:xfrm>
            <a:off x="231775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>
            <a:off x="231775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Rectangle 51"/>
          <p:cNvSpPr>
            <a:spLocks noChangeArrowheads="1"/>
          </p:cNvSpPr>
          <p:nvPr/>
        </p:nvSpPr>
        <p:spPr bwMode="auto">
          <a:xfrm>
            <a:off x="460375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4" name="Rectangle 52"/>
          <p:cNvSpPr>
            <a:spLocks noChangeArrowheads="1"/>
          </p:cNvSpPr>
          <p:nvPr/>
        </p:nvSpPr>
        <p:spPr bwMode="auto">
          <a:xfrm>
            <a:off x="460375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5" name="Rectangle 53"/>
          <p:cNvSpPr>
            <a:spLocks noChangeArrowheads="1"/>
          </p:cNvSpPr>
          <p:nvPr/>
        </p:nvSpPr>
        <p:spPr bwMode="auto">
          <a:xfrm>
            <a:off x="460375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28573" y="2971800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</a:rPr>
              <a:t>Segmentation fault:</a:t>
            </a:r>
            <a:endParaRPr lang="en-US" sz="1800" dirty="0">
              <a:solidFill>
                <a:srgbClr val="990000"/>
              </a:solidFill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accessing a non-existing page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28573" y="4050268"/>
            <a:ext cx="191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Normal page fault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28573" y="4876800"/>
            <a:ext cx="3386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Protection exception:</a:t>
            </a:r>
          </a:p>
          <a:p>
            <a:r>
              <a:rPr lang="en-US" sz="1800" dirty="0">
                <a:latin typeface="Calibri" pitchFamily="34" charset="0"/>
              </a:rPr>
              <a:t>e.g., violating permission by writing to a read-only page (Linux reports as Segmentation fault)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493713"/>
            <a:ext cx="55578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Memory Mapping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880" y="1220788"/>
            <a:ext cx="8527520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VM areas initialized by associating them with disk objects.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Process is known as </a:t>
            </a:r>
            <a:r>
              <a:rPr lang="en-GB" b="1" i="1" dirty="0">
                <a:solidFill>
                  <a:srgbClr val="990000"/>
                </a:solidFill>
              </a:rPr>
              <a:t>memory mapping</a:t>
            </a:r>
            <a:r>
              <a:rPr lang="en-GB" i="1" dirty="0">
                <a:solidFill>
                  <a:srgbClr val="990000"/>
                </a:solidFill>
              </a:rPr>
              <a:t>. 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Area can be </a:t>
            </a:r>
            <a:r>
              <a:rPr lang="en-GB" i="1" dirty="0"/>
              <a:t>backed by </a:t>
            </a:r>
            <a:r>
              <a:rPr lang="en-GB" dirty="0"/>
              <a:t>(i.e., get its initial values from) 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990000"/>
                </a:solidFill>
              </a:rPr>
              <a:t>Regular file</a:t>
            </a:r>
            <a:r>
              <a:rPr lang="en-GB" b="1" dirty="0"/>
              <a:t> </a:t>
            </a:r>
            <a:r>
              <a:rPr lang="en-GB" dirty="0"/>
              <a:t>on disk (e.g., an executable object file)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Initial page bytes come from a section of a file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990000"/>
                </a:solidFill>
              </a:rPr>
              <a:t>Anonymous file </a:t>
            </a:r>
            <a:r>
              <a:rPr lang="en-GB" dirty="0"/>
              <a:t>(e.g., nothing)</a:t>
            </a:r>
            <a:endParaRPr lang="en-GB" i="1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 fault will allocate a physical page full of 0's (</a:t>
            </a:r>
            <a:r>
              <a:rPr lang="en-GB" b="1" i="1" dirty="0">
                <a:solidFill>
                  <a:srgbClr val="990000"/>
                </a:solidFill>
              </a:rPr>
              <a:t>demand-zero page</a:t>
            </a:r>
            <a:r>
              <a:rPr lang="en-GB" dirty="0"/>
              <a:t>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Once the page is written to (</a:t>
            </a:r>
            <a:r>
              <a:rPr lang="en-GB" b="1" i="1" dirty="0">
                <a:solidFill>
                  <a:srgbClr val="990000"/>
                </a:solidFill>
              </a:rPr>
              <a:t>dirtied</a:t>
            </a:r>
            <a:r>
              <a:rPr lang="en-GB" dirty="0"/>
              <a:t>), it is like any other page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Dirty pages are copied back and forth between memory and a special </a:t>
            </a:r>
            <a:r>
              <a:rPr lang="en-GB" i="1" dirty="0">
                <a:solidFill>
                  <a:srgbClr val="990000"/>
                </a:solidFill>
              </a:rPr>
              <a:t>swap file</a:t>
            </a:r>
            <a:r>
              <a:rPr lang="en-GB" dirty="0"/>
              <a:t>.</a:t>
            </a:r>
            <a:endParaRPr lang="en-GB" i="1" dirty="0">
              <a:solidFill>
                <a:srgbClr val="990000"/>
              </a:solidFill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Revisited: Shared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651125" cy="4607828"/>
          </a:xfrm>
        </p:spPr>
        <p:txBody>
          <a:bodyPr/>
          <a:lstStyle/>
          <a:p>
            <a:r>
              <a:rPr lang="en-US" dirty="0"/>
              <a:t>Process 1  maps the shared object. 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174875" y="6059269"/>
            <a:ext cx="82633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Shared</a:t>
            </a:r>
          </a:p>
          <a:p>
            <a:pPr algn="ctr"/>
            <a:r>
              <a:rPr lang="en-US" sz="1800" dirty="0"/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3438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17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Revisited: Shared Objects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224078" y="6059269"/>
            <a:ext cx="82633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Shared</a:t>
            </a:r>
          </a:p>
          <a:p>
            <a:pPr algn="ctr"/>
            <a:r>
              <a:rPr lang="en-US" sz="1800" dirty="0"/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3438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32250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36850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36850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36850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36850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248400" y="2097772"/>
            <a:ext cx="2651125" cy="460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Process 2 maps the shared object.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US" kern="0" dirty="0">
                <a:latin typeface="Calibri" pitchFamily="34" charset="0"/>
              </a:rPr>
              <a:t>Notice how the virtual addresses can be different.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088322"/>
          </a:xfrm>
        </p:spPr>
        <p:txBody>
          <a:bodyPr/>
          <a:lstStyle/>
          <a:p>
            <a:r>
              <a:rPr lang="en-US" dirty="0"/>
              <a:t>Sharing Revisited: </a:t>
            </a:r>
            <a:br>
              <a:rPr lang="en-US" dirty="0"/>
            </a:br>
            <a:r>
              <a:rPr lang="en-US" dirty="0"/>
              <a:t>Private Copy-on-write (COW)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895600" cy="4191000"/>
          </a:xfrm>
        </p:spPr>
        <p:txBody>
          <a:bodyPr/>
          <a:lstStyle/>
          <a:p>
            <a:r>
              <a:rPr lang="en-US" dirty="0"/>
              <a:t>Two processes mapping a </a:t>
            </a:r>
            <a:r>
              <a:rPr lang="en-US" i="1" dirty="0">
                <a:solidFill>
                  <a:srgbClr val="990000"/>
                </a:solidFill>
              </a:rPr>
              <a:t>private copy-on-write (COW)  </a:t>
            </a:r>
            <a:r>
              <a:rPr lang="en-US" dirty="0"/>
              <a:t>object. </a:t>
            </a:r>
          </a:p>
          <a:p>
            <a:r>
              <a:rPr lang="en-US" dirty="0"/>
              <a:t>Area flagged as private copy-on-write</a:t>
            </a:r>
          </a:p>
          <a:p>
            <a:r>
              <a:rPr lang="en-US" dirty="0" err="1"/>
              <a:t>PTEs</a:t>
            </a:r>
            <a:r>
              <a:rPr lang="en-US" dirty="0"/>
              <a:t> in private areas are flagged as read-only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75802" y="6059269"/>
            <a:ext cx="203572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Private </a:t>
            </a:r>
          </a:p>
          <a:p>
            <a:pPr algn="ctr"/>
            <a:r>
              <a:rPr lang="en-US" sz="1800"/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9273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0031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50031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4724400" y="3581400"/>
            <a:ext cx="144353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 Private</a:t>
            </a:r>
          </a:p>
          <a:p>
            <a:r>
              <a:rPr lang="en-US" sz="1800" dirty="0"/>
              <a:t>copy-on-write</a:t>
            </a:r>
          </a:p>
          <a:p>
            <a:r>
              <a:rPr lang="en-US" sz="1800" dirty="0"/>
              <a:t>area</a:t>
            </a:r>
          </a:p>
        </p:txBody>
      </p:sp>
      <p:sp>
        <p:nvSpPr>
          <p:cNvPr id="24" name="Right Brace 23"/>
          <p:cNvSpPr/>
          <p:nvPr/>
        </p:nvSpPr>
        <p:spPr bwMode="auto">
          <a:xfrm>
            <a:off x="4502631" y="3774172"/>
            <a:ext cx="145569" cy="5334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164522"/>
          </a:xfrm>
        </p:spPr>
        <p:txBody>
          <a:bodyPr/>
          <a:lstStyle/>
          <a:p>
            <a:r>
              <a:rPr lang="en-US" dirty="0"/>
              <a:t>Sharing Revisited: </a:t>
            </a:r>
            <a:br>
              <a:rPr lang="en-US" dirty="0"/>
            </a:br>
            <a:r>
              <a:rPr lang="en-US" dirty="0"/>
              <a:t>Private Copy-on-write (COW)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1232" y="2057400"/>
            <a:ext cx="2872768" cy="4505325"/>
          </a:xfrm>
        </p:spPr>
        <p:txBody>
          <a:bodyPr/>
          <a:lstStyle/>
          <a:p>
            <a:r>
              <a:rPr lang="en-US" dirty="0"/>
              <a:t>Instruction writing to private page triggers protection fault. </a:t>
            </a:r>
          </a:p>
          <a:p>
            <a:r>
              <a:rPr lang="en-US" dirty="0"/>
              <a:t>Handler creates new R/W page. </a:t>
            </a:r>
          </a:p>
          <a:p>
            <a:r>
              <a:rPr lang="en-US" dirty="0"/>
              <a:t>Instruction restarts upon handler return. </a:t>
            </a:r>
          </a:p>
          <a:p>
            <a:r>
              <a:rPr lang="en-US" dirty="0"/>
              <a:t>Copying deferred as long as possible!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94852" y="6059269"/>
            <a:ext cx="203572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Private  </a:t>
            </a:r>
          </a:p>
          <a:p>
            <a:pPr algn="ctr"/>
            <a:r>
              <a:rPr lang="en-US" sz="1800"/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9273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915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8059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805922"/>
            <a:ext cx="1301750" cy="1720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915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4249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6381" y="2891522"/>
            <a:ext cx="1289050" cy="882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56381" y="327252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  <p:sp>
        <p:nvSpPr>
          <p:cNvPr id="23" name="AutoShape 403"/>
          <p:cNvSpPr>
            <a:spLocks noChangeArrowheads="1"/>
          </p:cNvSpPr>
          <p:nvPr/>
        </p:nvSpPr>
        <p:spPr bwMode="auto">
          <a:xfrm>
            <a:off x="2826231" y="3272522"/>
            <a:ext cx="304800" cy="9144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990000"/>
          </a:solidFill>
          <a:ln w="12700">
            <a:solidFill>
              <a:srgbClr val="D5F1C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4" name="Text Box 404"/>
          <p:cNvSpPr txBox="1">
            <a:spLocks noChangeArrowheads="1"/>
          </p:cNvSpPr>
          <p:nvPr/>
        </p:nvSpPr>
        <p:spPr bwMode="auto">
          <a:xfrm>
            <a:off x="2835228" y="3103553"/>
            <a:ext cx="117422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Copy-on-write</a:t>
            </a:r>
          </a:p>
        </p:txBody>
      </p:sp>
      <p:sp>
        <p:nvSpPr>
          <p:cNvPr id="25" name="Rectangle 405" descr="Wide upward diagonal"/>
          <p:cNvSpPr>
            <a:spLocks noChangeArrowheads="1"/>
          </p:cNvSpPr>
          <p:nvPr/>
        </p:nvSpPr>
        <p:spPr bwMode="auto">
          <a:xfrm>
            <a:off x="2375381" y="3272522"/>
            <a:ext cx="3810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6" name="Rectangle 406" descr="Wide upward diagonal"/>
          <p:cNvSpPr>
            <a:spLocks noChangeArrowheads="1"/>
          </p:cNvSpPr>
          <p:nvPr/>
        </p:nvSpPr>
        <p:spPr bwMode="auto">
          <a:xfrm>
            <a:off x="4051781" y="4186922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7" name="Rectangle 407" descr="Wide upward diagonal"/>
          <p:cNvSpPr>
            <a:spLocks noChangeArrowheads="1"/>
          </p:cNvSpPr>
          <p:nvPr/>
        </p:nvSpPr>
        <p:spPr bwMode="auto">
          <a:xfrm>
            <a:off x="2375381" y="3958322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8" name="Line 408"/>
          <p:cNvSpPr>
            <a:spLocks noChangeShapeType="1"/>
          </p:cNvSpPr>
          <p:nvPr/>
        </p:nvSpPr>
        <p:spPr bwMode="auto">
          <a:xfrm flipH="1" flipV="1">
            <a:off x="2756381" y="39583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9" name="Line 409"/>
          <p:cNvSpPr>
            <a:spLocks noChangeShapeType="1"/>
          </p:cNvSpPr>
          <p:nvPr/>
        </p:nvSpPr>
        <p:spPr bwMode="auto">
          <a:xfrm flipH="1" flipV="1">
            <a:off x="2756381" y="41107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30" name="Text Box 410"/>
          <p:cNvSpPr txBox="1">
            <a:spLocks noChangeArrowheads="1"/>
          </p:cNvSpPr>
          <p:nvPr/>
        </p:nvSpPr>
        <p:spPr bwMode="auto">
          <a:xfrm>
            <a:off x="4712054" y="3833207"/>
            <a:ext cx="155917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Write to private</a:t>
            </a:r>
          </a:p>
          <a:p>
            <a:pPr algn="ctr"/>
            <a:r>
              <a:rPr lang="en-US" sz="1800" dirty="0"/>
              <a:t>copy-on-write</a:t>
            </a:r>
          </a:p>
          <a:p>
            <a:pPr algn="ctr"/>
            <a:r>
              <a:rPr lang="en-US" sz="1800" dirty="0"/>
              <a:t>page</a:t>
            </a:r>
          </a:p>
        </p:txBody>
      </p:sp>
      <p:sp>
        <p:nvSpPr>
          <p:cNvPr id="31" name="Line 411"/>
          <p:cNvSpPr>
            <a:spLocks noChangeShapeType="1"/>
          </p:cNvSpPr>
          <p:nvPr/>
        </p:nvSpPr>
        <p:spPr bwMode="auto">
          <a:xfrm flipH="1">
            <a:off x="4432781" y="4263122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12743</TotalTime>
  <Words>1131</Words>
  <Application>Microsoft Macintosh PowerPoint</Application>
  <PresentationFormat>On-screen Show (4:3)</PresentationFormat>
  <Paragraphs>264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Calibri</vt:lpstr>
      <vt:lpstr>Courier New</vt:lpstr>
      <vt:lpstr>Menlo-Regular</vt:lpstr>
      <vt:lpstr>Times New Roman</vt:lpstr>
      <vt:lpstr>Wingdings</vt:lpstr>
      <vt:lpstr>Wingdings 2</vt:lpstr>
      <vt:lpstr>template2007</vt:lpstr>
      <vt:lpstr>Virtual Memory: Systems  CSCI 380: Operating Systems </vt:lpstr>
      <vt:lpstr>Virtual Address Space of a Linux Process</vt:lpstr>
      <vt:lpstr>Linux Organizes VM as Collection of “Areas” </vt:lpstr>
      <vt:lpstr>Linux Page Fault Handling </vt:lpstr>
      <vt:lpstr>Memory Mapping</vt:lpstr>
      <vt:lpstr>Sharing Revisited: Shared Objects</vt:lpstr>
      <vt:lpstr>Sharing Revisited: Shared Objects</vt:lpstr>
      <vt:lpstr>Sharing Revisited:  Private Copy-on-write (COW) Objects</vt:lpstr>
      <vt:lpstr>Sharing Revisited:  Private Copy-on-write (COW) Objects</vt:lpstr>
      <vt:lpstr>The fork Function Revisited</vt:lpstr>
      <vt:lpstr>The execve Function Revisited</vt:lpstr>
      <vt:lpstr>User-Level Memory Mapping</vt:lpstr>
      <vt:lpstr>User-Level Memory Mapping</vt:lpstr>
      <vt:lpstr>Example: Using mmap to Copy Files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William Killian</cp:lastModifiedBy>
  <cp:revision>547</cp:revision>
  <cp:lastPrinted>2010-10-19T14:58:03Z</cp:lastPrinted>
  <dcterms:created xsi:type="dcterms:W3CDTF">2011-01-05T23:16:19Z</dcterms:created>
  <dcterms:modified xsi:type="dcterms:W3CDTF">2019-01-20T23:11:09Z</dcterms:modified>
</cp:coreProperties>
</file>