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542" r:id="rId2"/>
    <p:sldId id="1506" r:id="rId3"/>
    <p:sldId id="1508" r:id="rId4"/>
    <p:sldId id="1509" r:id="rId5"/>
    <p:sldId id="1510" r:id="rId6"/>
    <p:sldId id="1511" r:id="rId7"/>
    <p:sldId id="1512" r:id="rId8"/>
    <p:sldId id="1513" r:id="rId9"/>
    <p:sldId id="1514" r:id="rId10"/>
    <p:sldId id="1488" r:id="rId11"/>
    <p:sldId id="1496" r:id="rId12"/>
    <p:sldId id="1490" r:id="rId13"/>
    <p:sldId id="1285" r:id="rId14"/>
    <p:sldId id="1433" r:id="rId15"/>
    <p:sldId id="1475" r:id="rId16"/>
    <p:sldId id="1474" r:id="rId17"/>
    <p:sldId id="1491" r:id="rId18"/>
    <p:sldId id="1476" r:id="rId19"/>
    <p:sldId id="1477" r:id="rId20"/>
    <p:sldId id="1478" r:id="rId21"/>
    <p:sldId id="1480" r:id="rId22"/>
    <p:sldId id="1497" r:id="rId23"/>
  </p:sldIdLst>
  <p:sldSz cx="9144000" cy="6858000" type="screen4x3"/>
  <p:notesSz cx="7302500" cy="9586913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1" charset="0"/>
        <a:ea typeface="ＭＳ Ｐゴシック" pitchFamily="-1" charset="-128"/>
        <a:cs typeface="ＭＳ Ｐゴシック" pitchFamily="-1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1" charset="0"/>
        <a:ea typeface="ＭＳ Ｐゴシック" pitchFamily="-1" charset="-128"/>
        <a:cs typeface="ＭＳ Ｐゴシック" pitchFamily="-1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1" charset="0"/>
        <a:ea typeface="ＭＳ Ｐゴシック" pitchFamily="-1" charset="-128"/>
        <a:cs typeface="ＭＳ Ｐゴシック" pitchFamily="-1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1" charset="0"/>
        <a:ea typeface="ＭＳ Ｐゴシック" pitchFamily="-1" charset="-128"/>
        <a:cs typeface="ＭＳ Ｐゴシック" pitchFamily="-1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1" charset="0"/>
        <a:ea typeface="ＭＳ Ｐゴシック" pitchFamily="-1" charset="-128"/>
        <a:cs typeface="ＭＳ Ｐゴシック" pitchFamily="-1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1" charset="0"/>
        <a:ea typeface="ＭＳ Ｐゴシック" pitchFamily="-1" charset="-128"/>
        <a:cs typeface="ＭＳ Ｐゴシック" pitchFamily="-1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1" charset="0"/>
        <a:ea typeface="ＭＳ Ｐゴシック" pitchFamily="-1" charset="-128"/>
        <a:cs typeface="ＭＳ Ｐゴシック" pitchFamily="-1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1" charset="0"/>
        <a:ea typeface="ＭＳ Ｐゴシック" pitchFamily="-1" charset="-128"/>
        <a:cs typeface="ＭＳ Ｐゴシック" pitchFamily="-1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1" charset="0"/>
        <a:ea typeface="ＭＳ Ｐゴシック" pitchFamily="-1" charset="-128"/>
        <a:cs typeface="ＭＳ Ｐゴシック" pitchFamily="-1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EBEBEB"/>
    <a:srgbClr val="DEDFF5"/>
    <a:srgbClr val="F5F5F5"/>
    <a:srgbClr val="FFFFFF"/>
    <a:srgbClr val="DBF2DA"/>
    <a:srgbClr val="F6D2D2"/>
    <a:srgbClr val="990000"/>
    <a:srgbClr val="F6F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2094" autoAdjust="0"/>
  </p:normalViewPr>
  <p:slideViewPr>
    <p:cSldViewPr snapToObjects="1">
      <p:cViewPr varScale="1">
        <p:scale>
          <a:sx n="72" d="100"/>
          <a:sy n="72" d="100"/>
        </p:scale>
        <p:origin x="2264" y="192"/>
      </p:cViewPr>
      <p:guideLst>
        <p:guide orient="horz" pos="2400"/>
        <p:guide pos="7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40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-1" charset="0"/>
              </a:defRPr>
            </a:lvl1pPr>
          </a:lstStyle>
          <a:p>
            <a:fld id="{130063BF-A297-3046-AAD4-0C2FC43648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61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-1" charset="0"/>
              </a:defRPr>
            </a:lvl1pPr>
          </a:lstStyle>
          <a:p>
            <a:fld id="{8E5E5E06-9B54-D84A-B3BF-005A3CFD3E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78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" charset="-128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9E1B87-858B-7C42-A0B4-B140A0782B98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30354C-7A1D-EC42-B918-823A313AC054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 b="0">
              <a:latin typeface="Times New Roman" pitchFamily="-1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6019801" y="-26988"/>
            <a:ext cx="3124199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200" dirty="0">
                <a:solidFill>
                  <a:srgbClr val="FFD579"/>
                </a:solidFill>
                <a:latin typeface="Times New Roman" pitchFamily="-1" charset="0"/>
              </a:rPr>
              <a:t>Killian – CSCI 380 – Operating Systems</a:t>
            </a:r>
          </a:p>
        </p:txBody>
      </p:sp>
      <p:sp>
        <p:nvSpPr>
          <p:cNvPr id="1030" name="Rectangle 5"/>
          <p:cNvSpPr>
            <a:spLocks noChangeArrowheads="1"/>
          </p:cNvSpPr>
          <p:nvPr userDrawn="1"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fld id="{4C2444F9-CA7F-3E43-ACC7-BF7CD14DC1B7}" type="slidenum">
              <a:rPr lang="en-US" sz="1000">
                <a:solidFill>
                  <a:srgbClr val="000000"/>
                </a:solidFill>
              </a:rPr>
              <a:pPr eaLnBrk="0" hangingPunct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1" charset="-128"/>
          <a:cs typeface="ＭＳ Ｐゴシック" pitchFamily="-1" charset="-128"/>
        </a:defRPr>
      </a:lvl1pPr>
      <a:lvl2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1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1" charset="-128"/>
          <a:cs typeface="ＭＳ Ｐゴシック" pitchFamily="-1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1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-1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1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1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>
                <a:latin typeface="Calibri" pitchFamily="-1" charset="0"/>
              </a:rPr>
              <a:t>Virtual Memory</a:t>
            </a:r>
            <a:br>
              <a:rPr lang="en-US" dirty="0">
                <a:latin typeface="Calibri" pitchFamily="-1" charset="0"/>
              </a:rPr>
            </a:br>
            <a:endParaRPr lang="en-US" sz="2000" b="0" dirty="0">
              <a:latin typeface="Calibri" pitchFamily="-1" charset="0"/>
            </a:endParaRPr>
          </a:p>
        </p:txBody>
      </p:sp>
      <p:sp>
        <p:nvSpPr>
          <p:cNvPr id="2050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 anchor="t"/>
          <a:lstStyle/>
          <a:p>
            <a:pPr>
              <a:spcAft>
                <a:spcPts val="0"/>
              </a:spcAft>
            </a:pPr>
            <a:r>
              <a:rPr lang="en-US" dirty="0">
                <a:latin typeface="Calibri" pitchFamily="-1" charset="0"/>
              </a:rPr>
              <a:t>CSCI 380: Operating Systems</a:t>
            </a:r>
            <a:br>
              <a:rPr lang="en-US" dirty="0">
                <a:latin typeface="Calibri" pitchFamily="-1" charset="0"/>
              </a:rPr>
            </a:br>
            <a:endParaRPr lang="en-US" dirty="0">
              <a:latin typeface="Calibri" pitchFamily="-1" charset="0"/>
            </a:endParaRPr>
          </a:p>
          <a:p>
            <a:pPr>
              <a:spcAft>
                <a:spcPts val="0"/>
              </a:spcAft>
            </a:pPr>
            <a:endParaRPr lang="en-US" dirty="0">
              <a:latin typeface="Calibri" pitchFamily="-1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pitchFamily="-1" charset="0"/>
              </a:rPr>
              <a:t>William Killian</a:t>
            </a:r>
          </a:p>
          <a:p>
            <a:pPr>
              <a:spcAft>
                <a:spcPts val="0"/>
              </a:spcAft>
            </a:pPr>
            <a:endParaRPr lang="en-US" dirty="0">
              <a:latin typeface="Calibri" pitchFamily="-1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Lab Sneak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write your own dynamic storage allocator – i.e., your own 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/>
              <a:t>, </a:t>
            </a:r>
            <a:r>
              <a:rPr lang="en-US" dirty="0">
                <a:latin typeface="Consolas"/>
                <a:cs typeface="Consolas"/>
              </a:rPr>
              <a:t>free</a:t>
            </a:r>
            <a:r>
              <a:rPr lang="en-US" dirty="0"/>
              <a:t>, </a:t>
            </a:r>
            <a:r>
              <a:rPr lang="en-US" dirty="0" err="1">
                <a:latin typeface="Consolas"/>
                <a:cs typeface="Consolas"/>
              </a:rPr>
              <a:t>realloc</a:t>
            </a:r>
            <a:r>
              <a:rPr lang="en-US" dirty="0"/>
              <a:t>, </a:t>
            </a:r>
            <a:r>
              <a:rPr lang="en-US" dirty="0" err="1">
                <a:latin typeface="Consolas"/>
                <a:cs typeface="Consolas"/>
              </a:rPr>
              <a:t>calloc</a:t>
            </a:r>
            <a:r>
              <a:rPr lang="en-US" dirty="0"/>
              <a:t>.</a:t>
            </a:r>
          </a:p>
          <a:p>
            <a:r>
              <a:rPr lang="en-US" dirty="0"/>
              <a:t>This week in class, you will learn about different ways to keep track of free and allocated blocks of memory.</a:t>
            </a:r>
          </a:p>
          <a:p>
            <a:pPr lvl="1"/>
            <a:r>
              <a:rPr lang="en-US" dirty="0"/>
              <a:t>Implicit linked list of blocks.</a:t>
            </a:r>
          </a:p>
          <a:p>
            <a:pPr lvl="1"/>
            <a:r>
              <a:rPr lang="en-US" dirty="0"/>
              <a:t>Explicit linked list of </a:t>
            </a:r>
            <a:r>
              <a:rPr lang="en-US" i="1" dirty="0"/>
              <a:t>free</a:t>
            </a:r>
            <a:r>
              <a:rPr lang="en-US" dirty="0"/>
              <a:t> blocks.</a:t>
            </a:r>
          </a:p>
          <a:p>
            <a:pPr lvl="1"/>
            <a:r>
              <a:rPr lang="en-US" dirty="0"/>
              <a:t>Segregated lists of different </a:t>
            </a:r>
            <a:r>
              <a:rPr lang="en-US" i="1" dirty="0"/>
              <a:t>size</a:t>
            </a:r>
            <a:r>
              <a:rPr lang="en-US" dirty="0"/>
              <a:t> free blocks.</a:t>
            </a:r>
          </a:p>
          <a:p>
            <a:r>
              <a:rPr lang="en-US" dirty="0"/>
              <a:t>Other design decisions:</a:t>
            </a:r>
          </a:p>
          <a:p>
            <a:pPr lvl="1"/>
            <a:r>
              <a:rPr lang="en-US" dirty="0"/>
              <a:t>How will you look for free blocks? (First fit, next fit, best fit…)</a:t>
            </a:r>
          </a:p>
          <a:p>
            <a:pPr lvl="1"/>
            <a:r>
              <a:rPr lang="en-US" dirty="0"/>
              <a:t>Should the linked lists be doubly linked?</a:t>
            </a:r>
          </a:p>
          <a:p>
            <a:pPr lvl="1"/>
            <a:r>
              <a:rPr lang="en-US" dirty="0"/>
              <a:t>When do you coalesce blocks?</a:t>
            </a:r>
          </a:p>
          <a:p>
            <a:r>
              <a:rPr lang="en-US" dirty="0"/>
              <a:t>This is exactly what you’ll do in this lab, so pay lots of attention in class. </a:t>
            </a:r>
            <a:r>
              <a:rPr lang="en-US" dirty="0" err="1">
                <a:sym typeface="Wingdings"/>
              </a:rPr>
              <a:t>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Lab Sneak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haven’t been using version control so far, this is a good time to start.</a:t>
            </a:r>
          </a:p>
          <a:p>
            <a:r>
              <a:rPr lang="en-US" dirty="0"/>
              <a:t>Workflow:</a:t>
            </a:r>
          </a:p>
          <a:p>
            <a:pPr lvl="1"/>
            <a:r>
              <a:rPr lang="en-US" dirty="0"/>
              <a:t>Implement indirect linked lists. Make sure it works.</a:t>
            </a:r>
          </a:p>
          <a:p>
            <a:pPr lvl="1"/>
            <a:r>
              <a:rPr lang="en-US" dirty="0"/>
              <a:t>Implement explicit linked lists. Make sure it still works.</a:t>
            </a:r>
          </a:p>
          <a:p>
            <a:pPr lvl="1"/>
            <a:r>
              <a:rPr lang="en-US" dirty="0"/>
              <a:t>Implement segregated lists. Make sure it still works.</a:t>
            </a:r>
          </a:p>
          <a:p>
            <a:pPr lvl="1"/>
            <a:r>
              <a:rPr lang="en-US" dirty="0">
                <a:solidFill>
                  <a:srgbClr val="800000"/>
                </a:solidFill>
              </a:rPr>
              <a:t>You WILL break things and need to revert.</a:t>
            </a:r>
          </a:p>
          <a:p>
            <a:r>
              <a:rPr lang="en-US" dirty="0"/>
              <a:t>Barebones guide to using </a:t>
            </a:r>
            <a:r>
              <a:rPr lang="en-US" dirty="0" err="1"/>
              <a:t>git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init </a:t>
            </a:r>
            <a:r>
              <a:rPr lang="en-US" dirty="0"/>
              <a:t>starts a local repository.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add </a:t>
            </a:r>
            <a:r>
              <a:rPr lang="en-US" dirty="0" err="1">
                <a:latin typeface="Consolas"/>
                <a:cs typeface="Consolas"/>
              </a:rPr>
              <a:t>foo.c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/>
              <a:t>adds </a:t>
            </a:r>
            <a:r>
              <a:rPr lang="en-US" dirty="0" err="1"/>
              <a:t>foo.c</a:t>
            </a:r>
            <a:r>
              <a:rPr lang="en-US" dirty="0"/>
              <a:t> to that repository.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commit -a –</a:t>
            </a:r>
            <a:r>
              <a:rPr lang="en-US" dirty="0" err="1">
                <a:latin typeface="Consolas"/>
                <a:cs typeface="Consolas"/>
              </a:rPr>
              <a:t>m</a:t>
            </a:r>
            <a:r>
              <a:rPr lang="en-US" dirty="0">
                <a:latin typeface="Consolas"/>
                <a:cs typeface="Consolas"/>
              </a:rPr>
              <a:t> ‘Describe changes here’</a:t>
            </a:r>
            <a:r>
              <a:rPr lang="en-US" dirty="0"/>
              <a:t> updates your repository with the current state of all files you’ve added. </a:t>
            </a:r>
            <a:endParaRPr lang="en-US" dirty="0">
              <a:latin typeface="Consolas"/>
              <a:cs typeface="Consolas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>
                <a:latin typeface="Calibri" pitchFamily="-1" charset="0"/>
              </a:rPr>
              <a:t>Agenda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Char char="¢"/>
              <a:defRPr/>
            </a:pPr>
            <a:r>
              <a:rPr lang="en-US" dirty="0">
                <a:solidFill>
                  <a:srgbClr val="7F7F7F"/>
                </a:solidFill>
                <a:ea typeface="+mn-ea"/>
                <a:cs typeface="+mn-cs"/>
              </a:rPr>
              <a:t>Shell Lab </a:t>
            </a:r>
            <a:r>
              <a:rPr lang="en-US" dirty="0" err="1">
                <a:solidFill>
                  <a:srgbClr val="7F7F7F"/>
                </a:solidFill>
                <a:ea typeface="+mn-ea"/>
                <a:cs typeface="+mn-cs"/>
              </a:rPr>
              <a:t>FAQs</a:t>
            </a:r>
            <a:endParaRPr lang="en-US" dirty="0">
              <a:solidFill>
                <a:srgbClr val="7F7F7F"/>
              </a:solidFill>
              <a:ea typeface="+mn-ea"/>
              <a:cs typeface="+mn-cs"/>
            </a:endParaRPr>
          </a:p>
          <a:p>
            <a:pPr>
              <a:buFont typeface="Wingdings 2" pitchFamily="18" charset="2"/>
              <a:buChar char="¢"/>
              <a:defRPr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Malloc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 Lab Sneak Preview</a:t>
            </a:r>
          </a:p>
          <a:p>
            <a:pPr>
              <a:buFont typeface="Wingdings 2" pitchFamily="18" charset="2"/>
              <a:buChar char="¢"/>
              <a:defRPr/>
            </a:pPr>
            <a:r>
              <a:rPr lang="en-US" dirty="0">
                <a:ea typeface="+mn-ea"/>
                <a:cs typeface="+mn-cs"/>
              </a:rPr>
              <a:t>Virtual Memory Concepts</a:t>
            </a:r>
          </a:p>
          <a:p>
            <a:pPr>
              <a:buFont typeface="Wingdings 2" pitchFamily="18" charset="2"/>
              <a:buChar char="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Address Translation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3260727" cy="497205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200" b="0" dirty="0"/>
              <a:t>We’ve been viewing memory as a linear array.</a:t>
            </a:r>
          </a:p>
          <a:p>
            <a:pPr>
              <a:spcAft>
                <a:spcPts val="1200"/>
              </a:spcAft>
            </a:pPr>
            <a:r>
              <a:rPr lang="en-US" sz="2200" b="0" dirty="0"/>
              <a:t>But wait! If you’re running 5 processes with stacks at </a:t>
            </a:r>
            <a:r>
              <a:rPr lang="en-US" sz="2200" b="0" dirty="0">
                <a:latin typeface="Consolas"/>
                <a:cs typeface="Consolas"/>
              </a:rPr>
              <a:t>0xC0000000</a:t>
            </a:r>
            <a:r>
              <a:rPr lang="en-US" sz="2200" b="0" dirty="0"/>
              <a:t>, don’t their addresses conflict?</a:t>
            </a:r>
          </a:p>
          <a:p>
            <a:pPr>
              <a:spcAft>
                <a:spcPts val="1200"/>
              </a:spcAft>
            </a:pPr>
            <a:r>
              <a:rPr lang="en-US" sz="2200" b="0" dirty="0"/>
              <a:t>Nope! Each process has its own address space.</a:t>
            </a:r>
          </a:p>
          <a:p>
            <a:pPr>
              <a:spcAft>
                <a:spcPts val="1200"/>
              </a:spcAft>
            </a:pPr>
            <a:r>
              <a:rPr lang="en-US" sz="2200" b="0" dirty="0"/>
              <a:t>How???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7600" y="1219200"/>
            <a:ext cx="5029200" cy="4846529"/>
            <a:chOff x="3657609" y="990600"/>
            <a:chExt cx="5934797" cy="5719233"/>
          </a:xfrm>
        </p:grpSpPr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4998661" y="6312958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Unused</a:t>
              </a:r>
            </a:p>
          </p:txBody>
        </p:sp>
        <p:grpSp>
          <p:nvGrpSpPr>
            <p:cNvPr id="8" name="Group 52"/>
            <p:cNvGrpSpPr/>
            <p:nvPr/>
          </p:nvGrpSpPr>
          <p:grpSpPr>
            <a:xfrm>
              <a:off x="3657609" y="990600"/>
              <a:ext cx="5934797" cy="5517408"/>
              <a:chOff x="3657609" y="990600"/>
              <a:chExt cx="5934797" cy="5517408"/>
            </a:xfrm>
          </p:grpSpPr>
          <p:sp>
            <p:nvSpPr>
              <p:cNvPr id="9" name="Line 26"/>
              <p:cNvSpPr>
                <a:spLocks noChangeShapeType="1"/>
              </p:cNvSpPr>
              <p:nvPr/>
            </p:nvSpPr>
            <p:spPr bwMode="auto">
              <a:xfrm flipH="1">
                <a:off x="7839666" y="2279650"/>
                <a:ext cx="384175" cy="1588"/>
              </a:xfrm>
              <a:prstGeom prst="line">
                <a:avLst/>
              </a:prstGeom>
              <a:noFill/>
              <a:ln w="3240">
                <a:solidFill>
                  <a:srgbClr val="000066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28"/>
              <p:cNvSpPr>
                <a:spLocks noChangeShapeType="1"/>
              </p:cNvSpPr>
              <p:nvPr/>
            </p:nvSpPr>
            <p:spPr bwMode="auto">
              <a:xfrm flipV="1">
                <a:off x="7855632" y="1257568"/>
                <a:ext cx="1588" cy="460375"/>
              </a:xfrm>
              <a:prstGeom prst="line">
                <a:avLst/>
              </a:prstGeom>
              <a:noFill/>
              <a:ln w="324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30"/>
              <p:cNvSpPr>
                <a:spLocks noChangeShapeType="1"/>
              </p:cNvSpPr>
              <p:nvPr/>
            </p:nvSpPr>
            <p:spPr bwMode="auto">
              <a:xfrm flipH="1">
                <a:off x="7815945" y="4340225"/>
                <a:ext cx="384175" cy="1588"/>
              </a:xfrm>
              <a:prstGeom prst="line">
                <a:avLst/>
              </a:prstGeom>
              <a:noFill/>
              <a:ln w="3240">
                <a:solidFill>
                  <a:srgbClr val="000066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AutoShape 36"/>
              <p:cNvSpPr>
                <a:spLocks/>
              </p:cNvSpPr>
              <p:nvPr/>
            </p:nvSpPr>
            <p:spPr bwMode="auto">
              <a:xfrm>
                <a:off x="7836582" y="5026025"/>
                <a:ext cx="76200" cy="1295400"/>
              </a:xfrm>
              <a:prstGeom prst="rightBrace">
                <a:avLst>
                  <a:gd name="adj1" fmla="val 141667"/>
                  <a:gd name="adj2" fmla="val 50000"/>
                </a:avLst>
              </a:prstGeom>
              <a:noFill/>
              <a:ln w="1260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" name="Group 27"/>
              <p:cNvGrpSpPr/>
              <p:nvPr/>
            </p:nvGrpSpPr>
            <p:grpSpPr>
              <a:xfrm>
                <a:off x="3657609" y="990600"/>
                <a:ext cx="5934797" cy="5517408"/>
                <a:chOff x="3657609" y="990600"/>
                <a:chExt cx="5934797" cy="5517408"/>
              </a:xfrm>
            </p:grpSpPr>
            <p:sp>
              <p:nvSpPr>
                <p:cNvPr id="14" name="Rectangle 14"/>
                <p:cNvSpPr>
                  <a:spLocks noChangeArrowheads="1"/>
                </p:cNvSpPr>
                <p:nvPr/>
              </p:nvSpPr>
              <p:spPr bwMode="auto">
                <a:xfrm>
                  <a:off x="4998661" y="1262063"/>
                  <a:ext cx="2789237" cy="487362"/>
                </a:xfrm>
                <a:prstGeom prst="rect">
                  <a:avLst/>
                </a:prstGeom>
                <a:solidFill>
                  <a:srgbClr val="F1C7C7"/>
                </a:solidFill>
                <a:ln w="324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>
                    <a:lnSpc>
                      <a:spcPct val="98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6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Kernel virtual memory</a:t>
                  </a:r>
                </a:p>
              </p:txBody>
            </p:sp>
            <p:sp>
              <p:nvSpPr>
                <p:cNvPr id="15" name="Rectangle 15"/>
                <p:cNvSpPr>
                  <a:spLocks noChangeArrowheads="1"/>
                </p:cNvSpPr>
                <p:nvPr/>
              </p:nvSpPr>
              <p:spPr bwMode="auto">
                <a:xfrm>
                  <a:off x="4998661" y="2963863"/>
                  <a:ext cx="2789237" cy="669925"/>
                </a:xfrm>
                <a:prstGeom prst="rect">
                  <a:avLst/>
                </a:prstGeom>
                <a:solidFill>
                  <a:srgbClr val="D5F1CF"/>
                </a:solidFill>
                <a:ln w="324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>
                    <a:lnSpc>
                      <a:spcPct val="98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6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Memory-mapped region for</a:t>
                  </a:r>
                </a:p>
                <a:p>
                  <a:pPr algn="ctr">
                    <a:lnSpc>
                      <a:spcPct val="98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6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shared libraries</a:t>
                  </a:r>
                </a:p>
              </p:txBody>
            </p:sp>
            <p:sp>
              <p:nvSpPr>
                <p:cNvPr id="16" name="Rectangle 16"/>
                <p:cNvSpPr>
                  <a:spLocks noChangeArrowheads="1"/>
                </p:cNvSpPr>
                <p:nvPr/>
              </p:nvSpPr>
              <p:spPr bwMode="auto">
                <a:xfrm>
                  <a:off x="4998661" y="3629025"/>
                  <a:ext cx="2789237" cy="7239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24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Rectangle 17"/>
                <p:cNvSpPr>
                  <a:spLocks noChangeArrowheads="1"/>
                </p:cNvSpPr>
                <p:nvPr/>
              </p:nvSpPr>
              <p:spPr bwMode="auto">
                <a:xfrm>
                  <a:off x="4998662" y="4350808"/>
                  <a:ext cx="2789237" cy="669925"/>
                </a:xfrm>
                <a:prstGeom prst="rect">
                  <a:avLst/>
                </a:prstGeom>
                <a:solidFill>
                  <a:srgbClr val="D5F1CF"/>
                </a:solidFill>
                <a:ln w="324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>
                    <a:lnSpc>
                      <a:spcPct val="98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6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Run-time heap</a:t>
                  </a:r>
                </a:p>
                <a:p>
                  <a:pPr algn="ctr">
                    <a:lnSpc>
                      <a:spcPct val="98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6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(created by </a:t>
                  </a:r>
                  <a:r>
                    <a:rPr lang="en-GB" sz="1600" b="1" dirty="0" err="1">
                      <a:latin typeface="Courier New" pitchFamily="49" charset="0"/>
                      <a:ea typeface="msgothic" charset="0"/>
                      <a:cs typeface="msgothic" charset="0"/>
                    </a:rPr>
                    <a:t>malloc</a:t>
                  </a:r>
                  <a:r>
                    <a:rPr lang="en-GB" sz="16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)</a:t>
                  </a:r>
                </a:p>
              </p:txBody>
            </p:sp>
            <p:sp>
              <p:nvSpPr>
                <p:cNvPr id="18" name="Rectangle 18"/>
                <p:cNvSpPr>
                  <a:spLocks noChangeArrowheads="1"/>
                </p:cNvSpPr>
                <p:nvPr/>
              </p:nvSpPr>
              <p:spPr bwMode="auto">
                <a:xfrm>
                  <a:off x="4998661" y="2054225"/>
                  <a:ext cx="2789237" cy="90646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24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6388782" y="3957638"/>
                  <a:ext cx="1588" cy="384175"/>
                </a:xfrm>
                <a:prstGeom prst="line">
                  <a:avLst/>
                </a:prstGeom>
                <a:noFill/>
                <a:ln w="324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Rectangle 20"/>
                <p:cNvSpPr>
                  <a:spLocks noChangeArrowheads="1"/>
                </p:cNvSpPr>
                <p:nvPr/>
              </p:nvSpPr>
              <p:spPr bwMode="auto">
                <a:xfrm>
                  <a:off x="4998661" y="1719263"/>
                  <a:ext cx="2789237" cy="563562"/>
                </a:xfrm>
                <a:prstGeom prst="rect">
                  <a:avLst/>
                </a:prstGeom>
                <a:solidFill>
                  <a:srgbClr val="D5F1CF"/>
                </a:solidFill>
                <a:ln w="324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>
                    <a:lnSpc>
                      <a:spcPct val="98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6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User stack</a:t>
                  </a:r>
                </a:p>
                <a:p>
                  <a:pPr algn="ctr">
                    <a:lnSpc>
                      <a:spcPct val="98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6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(created at runtime)</a:t>
                  </a:r>
                </a:p>
              </p:txBody>
            </p:sp>
            <p:sp>
              <p:nvSpPr>
                <p:cNvPr id="21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6388782" y="2738438"/>
                  <a:ext cx="1588" cy="231775"/>
                </a:xfrm>
                <a:prstGeom prst="line">
                  <a:avLst/>
                </a:prstGeom>
                <a:noFill/>
                <a:ln w="324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22"/>
                <p:cNvSpPr>
                  <a:spLocks noChangeShapeType="1"/>
                </p:cNvSpPr>
                <p:nvPr/>
              </p:nvSpPr>
              <p:spPr bwMode="auto">
                <a:xfrm>
                  <a:off x="6388782" y="2282825"/>
                  <a:ext cx="1588" cy="228600"/>
                </a:xfrm>
                <a:prstGeom prst="line">
                  <a:avLst/>
                </a:prstGeom>
                <a:noFill/>
                <a:ln w="324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8146054" y="2108201"/>
                  <a:ext cx="1161602" cy="849671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square" lIns="90000" tIns="46800" rIns="90000" bIns="46800">
                  <a:spAutoFit/>
                </a:bodyPr>
                <a:lstStyle/>
                <a:p>
                  <a:pPr>
                    <a:lnSpc>
                      <a:spcPct val="94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400" b="1" dirty="0">
                      <a:latin typeface="Courier New" pitchFamily="49" charset="0"/>
                      <a:ea typeface="msgothic" charset="0"/>
                      <a:cs typeface="msgothic" charset="0"/>
                    </a:rPr>
                    <a:t>%</a:t>
                  </a:r>
                  <a:r>
                    <a:rPr lang="en-GB" sz="1400" b="1" dirty="0" err="1">
                      <a:latin typeface="Courier New" pitchFamily="49" charset="0"/>
                      <a:ea typeface="msgothic" charset="0"/>
                      <a:cs typeface="msgothic" charset="0"/>
                    </a:rPr>
                    <a:t>esp</a:t>
                  </a:r>
                  <a:r>
                    <a:rPr lang="en-GB" sz="14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 </a:t>
                  </a:r>
                </a:p>
                <a:p>
                  <a:pPr>
                    <a:lnSpc>
                      <a:spcPct val="98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4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(stack </a:t>
                  </a:r>
                </a:p>
                <a:p>
                  <a:pPr>
                    <a:lnSpc>
                      <a:spcPct val="98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4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pointer)</a:t>
                  </a:r>
                </a:p>
              </p:txBody>
            </p:sp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8008032" y="990600"/>
                  <a:ext cx="1299624" cy="85984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square" lIns="90000" tIns="46800" rIns="90000" bIns="46800">
                  <a:spAutoFit/>
                </a:bodyPr>
                <a:lstStyle/>
                <a:p>
                  <a:pPr>
                    <a:lnSpc>
                      <a:spcPct val="98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4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Memory</a:t>
                  </a:r>
                </a:p>
                <a:p>
                  <a:pPr>
                    <a:lnSpc>
                      <a:spcPct val="98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4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invisible to</a:t>
                  </a:r>
                </a:p>
                <a:p>
                  <a:pPr>
                    <a:lnSpc>
                      <a:spcPct val="98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4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user code</a:t>
                  </a:r>
                </a:p>
              </p:txBody>
            </p:sp>
            <p:sp>
              <p:nvSpPr>
                <p:cNvPr id="2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8200119" y="4173538"/>
                  <a:ext cx="701606" cy="35305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square" lIns="90000" tIns="46800" rIns="90000" bIns="46800">
                  <a:spAutoFit/>
                </a:bodyPr>
                <a:lstStyle/>
                <a:p>
                  <a:pPr>
                    <a:lnSpc>
                      <a:spcPct val="94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400" b="1" dirty="0" err="1">
                      <a:latin typeface="Courier New" pitchFamily="49" charset="0"/>
                      <a:ea typeface="msgothic" charset="0"/>
                      <a:cs typeface="msgothic" charset="0"/>
                    </a:rPr>
                    <a:t>brk</a:t>
                  </a:r>
                  <a:endParaRPr lang="en-GB" sz="1400" b="1" dirty="0">
                    <a:latin typeface="Courier New" pitchFamily="49" charset="0"/>
                    <a:ea typeface="msgothic" charset="0"/>
                    <a:cs typeface="msgothic" charset="0"/>
                  </a:endParaRPr>
                </a:p>
              </p:txBody>
            </p:sp>
            <p:sp>
              <p:nvSpPr>
                <p:cNvPr id="26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657611" y="1595216"/>
                  <a:ext cx="1340772" cy="31855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square" lIns="90000" tIns="46800" rIns="90000" bIns="46800">
                  <a:spAutoFit/>
                </a:bodyPr>
                <a:lstStyle/>
                <a:p>
                  <a:pPr>
                    <a:lnSpc>
                      <a:spcPct val="94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200" b="1" dirty="0">
                      <a:latin typeface="Courier New" pitchFamily="49" charset="0"/>
                      <a:ea typeface="msgothic" charset="0"/>
                      <a:cs typeface="msgothic" charset="0"/>
                    </a:rPr>
                    <a:t>0xC0000000</a:t>
                  </a:r>
                </a:p>
              </p:txBody>
            </p:sp>
            <p:sp>
              <p:nvSpPr>
                <p:cNvPr id="27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657609" y="6189452"/>
                  <a:ext cx="1332836" cy="31855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square" lIns="90000" tIns="46800" rIns="90000" bIns="46800">
                  <a:spAutoFit/>
                </a:bodyPr>
                <a:lstStyle/>
                <a:p>
                  <a:pPr>
                    <a:lnSpc>
                      <a:spcPct val="94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200" b="1" dirty="0">
                      <a:latin typeface="Courier New" pitchFamily="49" charset="0"/>
                      <a:ea typeface="msgothic" charset="0"/>
                      <a:cs typeface="msgothic" charset="0"/>
                    </a:rPr>
                    <a:t>0x08048000</a:t>
                  </a:r>
                </a:p>
              </p:txBody>
            </p:sp>
            <p:sp>
              <p:nvSpPr>
                <p:cNvPr id="28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57610" y="3498907"/>
                  <a:ext cx="1359823" cy="31855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square" lIns="90000" tIns="46800" rIns="90000" bIns="46800">
                  <a:spAutoFit/>
                </a:bodyPr>
                <a:lstStyle/>
                <a:p>
                  <a:pPr>
                    <a:lnSpc>
                      <a:spcPct val="94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200" b="1" dirty="0">
                      <a:latin typeface="Courier New" pitchFamily="49" charset="0"/>
                      <a:ea typeface="msgothic" charset="0"/>
                      <a:cs typeface="msgothic" charset="0"/>
                    </a:rPr>
                    <a:t>0x40000000</a:t>
                  </a:r>
                </a:p>
              </p:txBody>
            </p:sp>
            <p:sp>
              <p:nvSpPr>
                <p:cNvPr id="29" name="Rectangle 34"/>
                <p:cNvSpPr>
                  <a:spLocks noChangeArrowheads="1"/>
                </p:cNvSpPr>
                <p:nvPr/>
              </p:nvSpPr>
              <p:spPr bwMode="auto">
                <a:xfrm>
                  <a:off x="4998661" y="5017558"/>
                  <a:ext cx="2789238" cy="66992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24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>
                    <a:lnSpc>
                      <a:spcPct val="98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6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Read/write segment</a:t>
                  </a:r>
                </a:p>
                <a:p>
                  <a:pPr algn="ctr">
                    <a:lnSpc>
                      <a:spcPct val="98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6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(.</a:t>
                  </a:r>
                  <a:r>
                    <a:rPr lang="en-GB" sz="1600" b="1" dirty="0">
                      <a:latin typeface="Courier New" pitchFamily="49" charset="0"/>
                      <a:ea typeface="msgothic" charset="0"/>
                      <a:cs typeface="msgothic" charset="0"/>
                    </a:rPr>
                    <a:t>data</a:t>
                  </a:r>
                  <a:r>
                    <a:rPr lang="en-GB" sz="16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, .</a:t>
                  </a:r>
                  <a:r>
                    <a:rPr lang="en-GB" sz="1600" b="1" dirty="0" err="1">
                      <a:latin typeface="Courier New" pitchFamily="49" charset="0"/>
                      <a:ea typeface="msgothic" charset="0"/>
                      <a:cs typeface="msgothic" charset="0"/>
                    </a:rPr>
                    <a:t>bss</a:t>
                  </a:r>
                  <a:r>
                    <a:rPr lang="en-GB" sz="16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)</a:t>
                  </a:r>
                </a:p>
              </p:txBody>
            </p:sp>
            <p:sp>
              <p:nvSpPr>
                <p:cNvPr id="30" name="Rectangle 35"/>
                <p:cNvSpPr>
                  <a:spLocks noChangeArrowheads="1"/>
                </p:cNvSpPr>
                <p:nvPr/>
              </p:nvSpPr>
              <p:spPr bwMode="auto">
                <a:xfrm>
                  <a:off x="4998661" y="5643033"/>
                  <a:ext cx="2789238" cy="669925"/>
                </a:xfrm>
                <a:prstGeom prst="rect">
                  <a:avLst/>
                </a:prstGeom>
                <a:solidFill>
                  <a:srgbClr val="F6F5BD"/>
                </a:solidFill>
                <a:ln w="324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>
                    <a:lnSpc>
                      <a:spcPct val="98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6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Read-only segment</a:t>
                  </a:r>
                </a:p>
                <a:p>
                  <a:pPr algn="ctr">
                    <a:lnSpc>
                      <a:spcPct val="98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6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(</a:t>
                  </a:r>
                  <a:r>
                    <a:rPr lang="en-GB" sz="1600" b="1" dirty="0">
                      <a:latin typeface="Courier New" pitchFamily="49" charset="0"/>
                      <a:ea typeface="msgothic" charset="0"/>
                      <a:cs typeface="msgothic" charset="0"/>
                    </a:rPr>
                    <a:t>.init</a:t>
                  </a:r>
                  <a:r>
                    <a:rPr lang="en-GB" sz="16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, .</a:t>
                  </a:r>
                  <a:r>
                    <a:rPr lang="en-GB" sz="1600" b="1" dirty="0">
                      <a:latin typeface="Courier New" pitchFamily="49" charset="0"/>
                      <a:ea typeface="msgothic" charset="0"/>
                      <a:cs typeface="msgothic" charset="0"/>
                    </a:rPr>
                    <a:t>text</a:t>
                  </a:r>
                  <a:r>
                    <a:rPr lang="en-GB" sz="16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, </a:t>
                  </a:r>
                  <a:r>
                    <a:rPr lang="en-GB" sz="1600" b="1" dirty="0">
                      <a:latin typeface="Courier New" pitchFamily="49" charset="0"/>
                      <a:ea typeface="msgothic" charset="0"/>
                      <a:cs typeface="msgothic" charset="0"/>
                    </a:rPr>
                    <a:t>.</a:t>
                  </a:r>
                  <a:r>
                    <a:rPr lang="en-GB" sz="1600" b="1" dirty="0" err="1">
                      <a:latin typeface="Courier New" pitchFamily="49" charset="0"/>
                      <a:ea typeface="msgothic" charset="0"/>
                      <a:cs typeface="msgothic" charset="0"/>
                    </a:rPr>
                    <a:t>rodata</a:t>
                  </a:r>
                  <a:r>
                    <a:rPr lang="en-GB" sz="16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)</a:t>
                  </a:r>
                </a:p>
              </p:txBody>
            </p:sp>
            <p:sp>
              <p:nvSpPr>
                <p:cNvPr id="31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7988982" y="5288215"/>
                  <a:ext cx="1603424" cy="85984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square" lIns="90000" tIns="46800" rIns="90000" bIns="46800">
                  <a:spAutoFit/>
                </a:bodyPr>
                <a:lstStyle/>
                <a:p>
                  <a:pPr>
                    <a:lnSpc>
                      <a:spcPct val="98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4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Loaded </a:t>
                  </a:r>
                  <a:r>
                    <a:rPr lang="en-GB" sz="1400" dirty="0">
                      <a:latin typeface="Calibri" pitchFamily="34" charset="0"/>
                      <a:ea typeface="msgothic" charset="0"/>
                      <a:cs typeface="msgothic" charset="0"/>
                    </a:rPr>
                    <a:t>f</a:t>
                  </a:r>
                  <a:r>
                    <a:rPr lang="en-GB" sz="14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rom the executable file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memory concepts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6875" y="1362075"/>
            <a:ext cx="3032125" cy="4972050"/>
          </a:xfrm>
        </p:spPr>
        <p:txBody>
          <a:bodyPr/>
          <a:lstStyle/>
          <a:p>
            <a:r>
              <a:rPr lang="en-US" sz="2200" b="0" dirty="0"/>
              <a:t>We define a mapping from the </a:t>
            </a:r>
            <a:r>
              <a:rPr lang="en-US" sz="2200" dirty="0"/>
              <a:t>virtual </a:t>
            </a:r>
            <a:r>
              <a:rPr lang="en-US" sz="2200" b="0" dirty="0"/>
              <a:t>address used by the process to the actual </a:t>
            </a:r>
            <a:r>
              <a:rPr lang="en-US" sz="2200" dirty="0"/>
              <a:t>physical </a:t>
            </a:r>
            <a:r>
              <a:rPr lang="en-US" sz="2200" b="0" dirty="0"/>
              <a:t>address of the data in memory.</a:t>
            </a:r>
          </a:p>
          <a:p>
            <a:endParaRPr lang="en-US" sz="2200" b="0" dirty="0"/>
          </a:p>
          <a:p>
            <a:endParaRPr lang="en-US" sz="2200" b="0" dirty="0"/>
          </a:p>
          <a:p>
            <a:pPr>
              <a:buNone/>
            </a:pPr>
            <a:r>
              <a:rPr lang="en-US" sz="1400" b="0" dirty="0"/>
              <a:t>	</a:t>
            </a:r>
          </a:p>
          <a:p>
            <a:pPr>
              <a:buNone/>
            </a:pPr>
            <a:endParaRPr lang="en-US" sz="1400" b="0" dirty="0"/>
          </a:p>
          <a:p>
            <a:pPr>
              <a:buNone/>
            </a:pPr>
            <a:endParaRPr lang="en-US" sz="1400" b="0" dirty="0"/>
          </a:p>
          <a:p>
            <a:pPr>
              <a:buNone/>
            </a:pPr>
            <a:endParaRPr lang="en-US" sz="1400" b="0" dirty="0"/>
          </a:p>
          <a:p>
            <a:pPr>
              <a:buNone/>
            </a:pPr>
            <a:r>
              <a:rPr lang="en-US" sz="1400" b="0" dirty="0"/>
              <a:t>Image: </a:t>
            </a:r>
            <a:r>
              <a:rPr lang="en-US" sz="1400" b="0" dirty="0" err="1"/>
              <a:t>http://en.wikipedia.org/wiki/File:Virtual_address_space_and_physical_address_space_relationship.svg</a:t>
            </a:r>
            <a:endParaRPr lang="en-US" sz="1400" b="0" dirty="0"/>
          </a:p>
        </p:txBody>
      </p:sp>
      <p:pic>
        <p:nvPicPr>
          <p:cNvPr id="8" name="Content Placeholder 5" descr="virtual addresses.png"/>
          <p:cNvPicPr>
            <a:picLocks noChangeAspect="1"/>
          </p:cNvPicPr>
          <p:nvPr/>
        </p:nvPicPr>
        <p:blipFill>
          <a:blip r:embed="rId2"/>
          <a:srcRect l="-1905" r="-1318"/>
          <a:stretch>
            <a:fillRect/>
          </a:stretch>
        </p:blipFill>
        <p:spPr bwMode="auto">
          <a:xfrm>
            <a:off x="3263900" y="1362075"/>
            <a:ext cx="50292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0" dirty="0"/>
              <a:t>	This explains why two different processes can use the same address. It also lets them share data </a:t>
            </a:r>
            <a:r>
              <a:rPr lang="en-US" b="0" i="1" dirty="0"/>
              <a:t>and</a:t>
            </a:r>
            <a:r>
              <a:rPr lang="en-US" b="0" dirty="0"/>
              <a:t> protects their data from illegal accesses. Hooray for virtual memory!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93775" y="2590800"/>
            <a:ext cx="7085013" cy="3679686"/>
            <a:chOff x="993775" y="3178314"/>
            <a:chExt cx="7085013" cy="3679686"/>
          </a:xfrm>
        </p:grpSpPr>
        <p:sp>
          <p:nvSpPr>
            <p:cNvPr id="8" name="Rectangle 26"/>
            <p:cNvSpPr>
              <a:spLocks noChangeArrowheads="1"/>
            </p:cNvSpPr>
            <p:nvPr/>
          </p:nvSpPr>
          <p:spPr bwMode="auto">
            <a:xfrm>
              <a:off x="2192338" y="6557427"/>
              <a:ext cx="446981" cy="3005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N-1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616556" y="6426897"/>
              <a:ext cx="914400" cy="25558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auto">
            <a:xfrm>
              <a:off x="5261580" y="6550988"/>
              <a:ext cx="485453" cy="3005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M</a:t>
              </a:r>
              <a:r>
                <a:rPr lang="en-GB" sz="1400" b="1" dirty="0">
                  <a:latin typeface="Calibri" pitchFamily="34" charset="0"/>
                </a:rPr>
                <a:t>-1</a:t>
              </a:r>
            </a:p>
          </p:txBody>
        </p:sp>
        <p:grpSp>
          <p:nvGrpSpPr>
            <p:cNvPr id="11" name="Group 40"/>
            <p:cNvGrpSpPr/>
            <p:nvPr/>
          </p:nvGrpSpPr>
          <p:grpSpPr>
            <a:xfrm>
              <a:off x="993775" y="3178314"/>
              <a:ext cx="7085013" cy="3478073"/>
              <a:chOff x="993775" y="3178314"/>
              <a:chExt cx="7085013" cy="3478073"/>
            </a:xfrm>
          </p:grpSpPr>
          <p:sp>
            <p:nvSpPr>
              <p:cNvPr id="12" name="Rectangle 3"/>
              <p:cNvSpPr>
                <a:spLocks noChangeArrowheads="1"/>
              </p:cNvSpPr>
              <p:nvPr/>
            </p:nvSpPr>
            <p:spPr bwMode="auto">
              <a:xfrm>
                <a:off x="993775" y="3352800"/>
                <a:ext cx="1368425" cy="116998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360" tIns="44280" rIns="90360" bIns="44280">
                <a:spAutoFit/>
              </a:bodyPr>
              <a:lstStyle/>
              <a:p>
                <a:pPr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</a:rPr>
                  <a:t>Virtual Address Space for Process 1:</a:t>
                </a:r>
              </a:p>
            </p:txBody>
          </p:sp>
          <p:sp>
            <p:nvSpPr>
              <p:cNvPr id="13" name="Rectangle 4"/>
              <p:cNvSpPr>
                <a:spLocks noChangeArrowheads="1"/>
              </p:cNvSpPr>
              <p:nvPr/>
            </p:nvSpPr>
            <p:spPr bwMode="auto">
              <a:xfrm>
                <a:off x="6731356" y="3326876"/>
                <a:ext cx="1066800" cy="117536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360" tIns="44280" rIns="90360" bIns="44280">
                <a:spAutoFit/>
              </a:bodyPr>
              <a:lstStyle/>
              <a:p>
                <a:pPr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</a:rPr>
                  <a:t>Physical </a:t>
                </a:r>
              </a:p>
              <a:p>
                <a:pPr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</a:rPr>
                  <a:t>Address </a:t>
                </a:r>
              </a:p>
              <a:p>
                <a:pPr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</a:rPr>
                  <a:t>Space (DRAM)</a:t>
                </a:r>
              </a:p>
            </p:txBody>
          </p:sp>
          <p:sp>
            <p:nvSpPr>
              <p:cNvPr id="14" name="Rectangle 24"/>
              <p:cNvSpPr>
                <a:spLocks noChangeArrowheads="1"/>
              </p:cNvSpPr>
              <p:nvPr/>
            </p:nvSpPr>
            <p:spPr bwMode="auto">
              <a:xfrm>
                <a:off x="2359919" y="3276600"/>
                <a:ext cx="279400" cy="301625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2192338" y="4576227"/>
                <a:ext cx="446981" cy="30057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alibri" pitchFamily="34" charset="0"/>
                  </a:rPr>
                  <a:t>N-1</a:t>
                </a:r>
              </a:p>
            </p:txBody>
          </p:sp>
          <p:sp>
            <p:nvSpPr>
              <p:cNvPr id="16" name="Rectangle 37"/>
              <p:cNvSpPr>
                <a:spLocks noChangeArrowheads="1"/>
              </p:cNvSpPr>
              <p:nvPr/>
            </p:nvSpPr>
            <p:spPr bwMode="auto">
              <a:xfrm>
                <a:off x="6629400" y="4840555"/>
                <a:ext cx="1449388" cy="51276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360" tIns="44280" rIns="90360" bIns="44280">
                <a:spAutoFit/>
              </a:bodyPr>
              <a:lstStyle/>
              <a:p>
                <a:pPr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alibri" pitchFamily="34" charset="0"/>
                  </a:rPr>
                  <a:t>(e.g., read-only </a:t>
                </a:r>
              </a:p>
              <a:p>
                <a:pPr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alibri" pitchFamily="34" charset="0"/>
                  </a:rPr>
                  <a:t>library code)</a:t>
                </a:r>
              </a:p>
            </p:txBody>
          </p:sp>
          <p:sp>
            <p:nvSpPr>
              <p:cNvPr id="17" name="Rectangle 40"/>
              <p:cNvSpPr>
                <a:spLocks noChangeArrowheads="1"/>
              </p:cNvSpPr>
              <p:nvPr/>
            </p:nvSpPr>
            <p:spPr bwMode="auto">
              <a:xfrm>
                <a:off x="993775" y="5334000"/>
                <a:ext cx="1368425" cy="116998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360" tIns="44280" rIns="90360" bIns="44280">
                <a:spAutoFit/>
              </a:bodyPr>
              <a:lstStyle/>
              <a:p>
                <a:pPr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</a:rPr>
                  <a:t>Virtual Address Space for Process 2: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2616556" y="3431909"/>
                <a:ext cx="914400" cy="255587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 dirty="0">
                  <a:latin typeface="+mn-lt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2616556" y="3687496"/>
                <a:ext cx="914400" cy="25558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>
                    <a:latin typeface="+mn-lt"/>
                  </a:rPr>
                  <a:t>VP 1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2616556" y="3939553"/>
                <a:ext cx="914400" cy="25558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>
                    <a:latin typeface="+mn-lt"/>
                  </a:rPr>
                  <a:t>VP 2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2616556" y="4449496"/>
                <a:ext cx="914400" cy="255587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 dirty="0">
                  <a:latin typeface="+mn-lt"/>
                </a:endParaRPr>
              </a:p>
            </p:txBody>
          </p:sp>
          <p:sp>
            <p:nvSpPr>
              <p:cNvPr id="22" name="Text Box 38"/>
              <p:cNvSpPr txBox="1">
                <a:spLocks noChangeArrowheads="1"/>
              </p:cNvSpPr>
              <p:nvPr/>
            </p:nvSpPr>
            <p:spPr bwMode="auto">
              <a:xfrm>
                <a:off x="2838717" y="4068472"/>
                <a:ext cx="427745" cy="41445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9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b="1" dirty="0">
                    <a:solidFill>
                      <a:srgbClr val="003300"/>
                    </a:solidFill>
                    <a:latin typeface="Calibri" pitchFamily="34" charset="0"/>
                  </a:rPr>
                  <a:t>...</a:t>
                </a:r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2359919" y="5257800"/>
                <a:ext cx="279400" cy="301625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2616556" y="5409310"/>
                <a:ext cx="914400" cy="255587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 dirty="0">
                  <a:latin typeface="+mn-lt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2616556" y="5664897"/>
                <a:ext cx="914400" cy="25558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>
                    <a:latin typeface="+mn-lt"/>
                  </a:rPr>
                  <a:t>VP 1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2616556" y="5916954"/>
                <a:ext cx="914400" cy="25558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>
                    <a:latin typeface="+mn-lt"/>
                  </a:rPr>
                  <a:t>VP 2</a:t>
                </a:r>
              </a:p>
            </p:txBody>
          </p:sp>
          <p:sp>
            <p:nvSpPr>
              <p:cNvPr id="27" name="Text Box 38"/>
              <p:cNvSpPr txBox="1">
                <a:spLocks noChangeArrowheads="1"/>
              </p:cNvSpPr>
              <p:nvPr/>
            </p:nvSpPr>
            <p:spPr bwMode="auto">
              <a:xfrm>
                <a:off x="2838717" y="6045873"/>
                <a:ext cx="427745" cy="41445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9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b="1" dirty="0">
                    <a:solidFill>
                      <a:srgbClr val="003300"/>
                    </a:solidFill>
                    <a:latin typeface="Calibri" pitchFamily="34" charset="0"/>
                  </a:rPr>
                  <a:t>...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5715000" y="3429000"/>
                <a:ext cx="914400" cy="255587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 dirty="0">
                  <a:latin typeface="+mn-lt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5715000" y="3684587"/>
                <a:ext cx="914400" cy="255587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 dirty="0">
                  <a:latin typeface="+mn-l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5715000" y="3943083"/>
                <a:ext cx="914400" cy="25558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>
                    <a:latin typeface="+mn-lt"/>
                  </a:rPr>
                  <a:t>PP 2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5715000" y="4196208"/>
                <a:ext cx="914400" cy="255587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 dirty="0">
                  <a:latin typeface="+mn-lt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5715000" y="4451795"/>
                <a:ext cx="914400" cy="255587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 dirty="0">
                  <a:latin typeface="+mn-lt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5715000" y="4710291"/>
                <a:ext cx="914400" cy="255587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 dirty="0">
                  <a:latin typeface="+mn-lt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5715000" y="4965878"/>
                <a:ext cx="914400" cy="25558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>
                    <a:latin typeface="+mn-lt"/>
                  </a:rPr>
                  <a:t>PP 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5715000" y="5225442"/>
                <a:ext cx="914400" cy="255587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 dirty="0">
                  <a:latin typeface="+mn-lt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715000" y="5481029"/>
                <a:ext cx="914400" cy="25558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>
                    <a:latin typeface="+mn-lt"/>
                  </a:rPr>
                  <a:t>PP 8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5715000" y="5739525"/>
                <a:ext cx="914400" cy="255587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 dirty="0">
                  <a:latin typeface="+mn-lt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5715000" y="6400800"/>
                <a:ext cx="914400" cy="255587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 dirty="0">
                  <a:latin typeface="+mn-lt"/>
                </a:endParaRPr>
              </a:p>
            </p:txBody>
          </p:sp>
          <p:sp>
            <p:nvSpPr>
              <p:cNvPr id="39" name="Text Box 38"/>
              <p:cNvSpPr txBox="1">
                <a:spLocks noChangeArrowheads="1"/>
              </p:cNvSpPr>
              <p:nvPr/>
            </p:nvSpPr>
            <p:spPr bwMode="auto">
              <a:xfrm>
                <a:off x="5960177" y="5948784"/>
                <a:ext cx="427745" cy="41445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9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b="1" dirty="0">
                    <a:solidFill>
                      <a:srgbClr val="003300"/>
                    </a:solidFill>
                    <a:latin typeface="Calibri" pitchFamily="34" charset="0"/>
                  </a:rPr>
                  <a:t>...</a:t>
                </a:r>
              </a:p>
            </p:txBody>
          </p:sp>
          <p:sp>
            <p:nvSpPr>
              <p:cNvPr id="40" name="Rectangle 24"/>
              <p:cNvSpPr>
                <a:spLocks noChangeArrowheads="1"/>
              </p:cNvSpPr>
              <p:nvPr/>
            </p:nvSpPr>
            <p:spPr bwMode="auto">
              <a:xfrm>
                <a:off x="5474234" y="3276600"/>
                <a:ext cx="279400" cy="301625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alibri" pitchFamily="34" charset="0"/>
                  </a:rPr>
                  <a:t>0</a:t>
                </a:r>
              </a:p>
            </p:txBody>
          </p:sp>
          <p:cxnSp>
            <p:nvCxnSpPr>
              <p:cNvPr id="41" name="Straight Arrow Connector 40"/>
              <p:cNvCxnSpPr>
                <a:stCxn id="19" idx="3"/>
                <a:endCxn id="30" idx="1"/>
              </p:cNvCxnSpPr>
              <p:nvPr/>
            </p:nvCxnSpPr>
            <p:spPr bwMode="auto">
              <a:xfrm>
                <a:off x="3530956" y="3815290"/>
                <a:ext cx="2184044" cy="255587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2" name="Straight Arrow Connector 41"/>
              <p:cNvCxnSpPr>
                <a:stCxn id="20" idx="3"/>
                <a:endCxn id="34" idx="1"/>
              </p:cNvCxnSpPr>
              <p:nvPr/>
            </p:nvCxnSpPr>
            <p:spPr bwMode="auto">
              <a:xfrm>
                <a:off x="3530956" y="4067347"/>
                <a:ext cx="2184044" cy="1026325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3" name="Straight Arrow Connector 42"/>
              <p:cNvCxnSpPr>
                <a:stCxn id="26" idx="3"/>
                <a:endCxn id="34" idx="1"/>
              </p:cNvCxnSpPr>
              <p:nvPr/>
            </p:nvCxnSpPr>
            <p:spPr bwMode="auto">
              <a:xfrm flipV="1">
                <a:off x="3530956" y="5093672"/>
                <a:ext cx="2184044" cy="951076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4" name="Straight Arrow Connector 43"/>
              <p:cNvCxnSpPr>
                <a:stCxn id="25" idx="3"/>
                <a:endCxn id="36" idx="1"/>
              </p:cNvCxnSpPr>
              <p:nvPr/>
            </p:nvCxnSpPr>
            <p:spPr bwMode="auto">
              <a:xfrm flipV="1">
                <a:off x="3530956" y="5608823"/>
                <a:ext cx="2184044" cy="183868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5" name="Rectangle 44"/>
              <p:cNvSpPr/>
              <p:nvPr/>
            </p:nvSpPr>
            <p:spPr>
              <a:xfrm>
                <a:off x="3911530" y="3178314"/>
                <a:ext cx="135005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</a:rPr>
                  <a:t>Address </a:t>
                </a:r>
              </a:p>
              <a:p>
                <a:pPr algn="ctr"/>
                <a:r>
                  <a:rPr lang="en-GB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</a:rPr>
                  <a:t>translation</a:t>
                </a:r>
                <a:endParaRPr lang="en-US" sz="2000" dirty="0"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memory concepts</a:t>
            </a: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table</a:t>
            </a:r>
          </a:p>
          <a:p>
            <a:pPr lvl="1"/>
            <a:r>
              <a:rPr lang="en-US" dirty="0"/>
              <a:t>Lets us look up the physical address corresponding to any virtual address. (Array of physical addresses, indexed by virtual address.)</a:t>
            </a:r>
          </a:p>
          <a:p>
            <a:r>
              <a:rPr lang="en-US" dirty="0"/>
              <a:t>TLB (Translation </a:t>
            </a:r>
            <a:r>
              <a:rPr lang="en-US" dirty="0" err="1"/>
              <a:t>Lookaside</a:t>
            </a:r>
            <a:r>
              <a:rPr lang="en-US" dirty="0"/>
              <a:t> Buffer)</a:t>
            </a:r>
          </a:p>
          <a:p>
            <a:pPr lvl="1"/>
            <a:r>
              <a:rPr lang="en-US" dirty="0"/>
              <a:t>A special tiny cache just for page table entries.</a:t>
            </a:r>
          </a:p>
          <a:p>
            <a:pPr lvl="1"/>
            <a:r>
              <a:rPr lang="en-US" dirty="0"/>
              <a:t>Speeds up translation.</a:t>
            </a:r>
          </a:p>
          <a:p>
            <a:r>
              <a:rPr lang="en-US" dirty="0"/>
              <a:t>Multi-level page tables</a:t>
            </a:r>
          </a:p>
          <a:p>
            <a:pPr lvl="1"/>
            <a:r>
              <a:rPr lang="en-US" dirty="0"/>
              <a:t>The address space is often sparse.</a:t>
            </a:r>
          </a:p>
          <a:p>
            <a:pPr lvl="1"/>
            <a:r>
              <a:rPr lang="en-US" dirty="0"/>
              <a:t>Use page directory to map large chunks of memory to a page table.</a:t>
            </a:r>
          </a:p>
          <a:p>
            <a:pPr lvl="1"/>
            <a:r>
              <a:rPr lang="en-US" altLang="zh-CN" dirty="0"/>
              <a:t>Mark</a:t>
            </a:r>
            <a:r>
              <a:rPr lang="zh-CN" altLang="en-US" dirty="0"/>
              <a:t> </a:t>
            </a:r>
            <a:r>
              <a:rPr lang="en-US" altLang="zh-CN" dirty="0"/>
              <a:t>large unmapped regions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non-present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directory instead of storing page tables full of invalid entries.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>
                <a:latin typeface="Calibri" pitchFamily="-1" charset="0"/>
              </a:rPr>
              <a:t>Agenda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Char char="¢"/>
              <a:defRPr/>
            </a:pPr>
            <a:r>
              <a:rPr lang="en-US" dirty="0">
                <a:solidFill>
                  <a:srgbClr val="7F7F7F"/>
                </a:solidFill>
                <a:ea typeface="+mn-ea"/>
                <a:cs typeface="+mn-cs"/>
              </a:rPr>
              <a:t>Shell Lab </a:t>
            </a:r>
            <a:r>
              <a:rPr lang="en-US" dirty="0" err="1">
                <a:solidFill>
                  <a:srgbClr val="7F7F7F"/>
                </a:solidFill>
                <a:ea typeface="+mn-ea"/>
                <a:cs typeface="+mn-cs"/>
              </a:rPr>
              <a:t>FAQs</a:t>
            </a:r>
            <a:endParaRPr lang="en-US" dirty="0">
              <a:solidFill>
                <a:srgbClr val="7F7F7F"/>
              </a:solidFill>
              <a:ea typeface="+mn-ea"/>
              <a:cs typeface="+mn-cs"/>
            </a:endParaRPr>
          </a:p>
          <a:p>
            <a:pPr>
              <a:buFont typeface="Wingdings 2" pitchFamily="18" charset="2"/>
              <a:buChar char="¢"/>
              <a:defRPr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Malloc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 Lab Sneak Preview</a:t>
            </a:r>
          </a:p>
          <a:p>
            <a:pPr>
              <a:buFont typeface="Wingdings 2" pitchFamily="18" charset="2"/>
              <a:buChar char="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Virtual Memory Concepts</a:t>
            </a:r>
          </a:p>
          <a:p>
            <a:pPr>
              <a:buFont typeface="Wingdings 2" pitchFamily="18" charset="2"/>
              <a:buChar char="¢"/>
              <a:defRPr/>
            </a:pPr>
            <a:r>
              <a:rPr lang="en-US" dirty="0">
                <a:solidFill>
                  <a:srgbClr val="000000"/>
                </a:solidFill>
                <a:ea typeface="+mn-ea"/>
                <a:cs typeface="+mn-cs"/>
              </a:rPr>
              <a:t>Address Translation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310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VM Address Translation</a:t>
            </a:r>
          </a:p>
        </p:txBody>
      </p:sp>
      <p:sp>
        <p:nvSpPr>
          <p:cNvPr id="566311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/>
              <a:t>Virtual Address Space</a:t>
            </a:r>
          </a:p>
          <a:p>
            <a:pPr lvl="1"/>
            <a:r>
              <a:rPr lang="en-US" i="1"/>
              <a:t>V = {0, 1, …, N–1}</a:t>
            </a:r>
          </a:p>
          <a:p>
            <a:pPr lvl="1"/>
            <a:r>
              <a:rPr lang="en-US"/>
              <a:t>There are N possible virtual addresses.</a:t>
            </a:r>
          </a:p>
          <a:p>
            <a:pPr lvl="1"/>
            <a:r>
              <a:rPr lang="en-US"/>
              <a:t>Virtual addresses are n bits long; 2</a:t>
            </a:r>
            <a:r>
              <a:rPr lang="en-US" baseline="30000"/>
              <a:t>n</a:t>
            </a:r>
            <a:r>
              <a:rPr lang="en-US"/>
              <a:t> = N.</a:t>
            </a:r>
          </a:p>
          <a:p>
            <a:r>
              <a:rPr lang="en-US"/>
              <a:t>Physical Address Space</a:t>
            </a:r>
          </a:p>
          <a:p>
            <a:pPr lvl="1"/>
            <a:r>
              <a:rPr lang="en-US" i="1"/>
              <a:t>P = {0, 1, …, M–1}</a:t>
            </a:r>
          </a:p>
          <a:p>
            <a:pPr lvl="1"/>
            <a:r>
              <a:rPr lang="en-US"/>
              <a:t>There are M possible physical addresses.</a:t>
            </a:r>
          </a:p>
          <a:p>
            <a:pPr lvl="1"/>
            <a:r>
              <a:rPr lang="en-US"/>
              <a:t>Virtual addresses are m bits long; 2</a:t>
            </a:r>
            <a:r>
              <a:rPr lang="en-US" baseline="30000"/>
              <a:t>m</a:t>
            </a:r>
            <a:r>
              <a:rPr lang="en-US"/>
              <a:t> = M.</a:t>
            </a:r>
          </a:p>
          <a:p>
            <a:r>
              <a:rPr lang="en-US"/>
              <a:t>Memory is grouped into “pages.”</a:t>
            </a:r>
          </a:p>
          <a:p>
            <a:pPr lvl="1"/>
            <a:r>
              <a:rPr lang="en-US"/>
              <a:t>Page size is P bytes.</a:t>
            </a:r>
          </a:p>
          <a:p>
            <a:pPr lvl="1"/>
            <a:r>
              <a:rPr lang="en-US"/>
              <a:t>The address offset is p bytes; 2</a:t>
            </a:r>
            <a:r>
              <a:rPr lang="en-US" baseline="30000"/>
              <a:t>p</a:t>
            </a:r>
            <a:r>
              <a:rPr lang="en-US"/>
              <a:t> = P.</a:t>
            </a:r>
          </a:p>
          <a:p>
            <a:pPr lvl="1"/>
            <a:r>
              <a:rPr lang="en-US"/>
              <a:t>Since the virtual offset (VPO) and physical offset (PPO) are the same, the offset doesn’t need to be translated.</a:t>
            </a:r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Address Translation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753117" y="1840468"/>
            <a:ext cx="2514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latin typeface="+mn-lt"/>
              </a:rPr>
              <a:t>Virtual page number (VPN)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267717" y="18404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latin typeface="+mn-lt"/>
              </a:rPr>
              <a:t>Virtual page offset (VPO)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753117" y="32120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372117" y="32120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753117" y="35168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3372117" y="3516868"/>
            <a:ext cx="381000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753117" y="38216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372117" y="38216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3753117" y="41264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372117" y="41264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753117" y="57266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Physical page number (PPN)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267717" y="57266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latin typeface="+mn-lt"/>
              </a:rPr>
              <a:t>Physical page offset (PPO)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53117" y="1207070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53117" y="6031468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85355" y="2939463"/>
            <a:ext cx="55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Valid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20703" y="2940531"/>
            <a:ext cx="227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Physical page number (PPN)</a:t>
            </a:r>
          </a:p>
        </p:txBody>
      </p:sp>
      <p:cxnSp>
        <p:nvCxnSpPr>
          <p:cNvPr id="24" name="Elbow Connector 23"/>
          <p:cNvCxnSpPr>
            <a:stCxn id="3" idx="1"/>
            <a:endCxn id="8" idx="1"/>
          </p:cNvCxnSpPr>
          <p:nvPr/>
        </p:nvCxnSpPr>
        <p:spPr bwMode="auto">
          <a:xfrm rot="10800000" flipV="1">
            <a:off x="3372117" y="1992868"/>
            <a:ext cx="381000" cy="1676400"/>
          </a:xfrm>
          <a:prstGeom prst="bentConnector3">
            <a:avLst>
              <a:gd name="adj1" fmla="val 25802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4" idx="2"/>
            <a:endCxn id="14" idx="0"/>
          </p:cNvCxnSpPr>
          <p:nvPr/>
        </p:nvCxnSpPr>
        <p:spPr bwMode="auto">
          <a:xfrm rot="5400000">
            <a:off x="5543817" y="3935968"/>
            <a:ext cx="35814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3976677" y="4692134"/>
            <a:ext cx="2069068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453279" y="1633336"/>
            <a:ext cx="1524000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Page table </a:t>
            </a:r>
            <a:br>
              <a:rPr lang="en-US" sz="14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base register</a:t>
            </a:r>
          </a:p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(PTBR)</a:t>
            </a:r>
          </a:p>
        </p:txBody>
      </p:sp>
      <p:cxnSp>
        <p:nvCxnSpPr>
          <p:cNvPr id="38" name="Shape 37"/>
          <p:cNvCxnSpPr/>
          <p:nvPr/>
        </p:nvCxnSpPr>
        <p:spPr bwMode="auto">
          <a:xfrm rot="5400000">
            <a:off x="2286267" y="3459719"/>
            <a:ext cx="1066800" cy="148590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hape 39"/>
          <p:cNvCxnSpPr>
            <a:stCxn id="36" idx="2"/>
          </p:cNvCxnSpPr>
          <p:nvPr/>
        </p:nvCxnSpPr>
        <p:spPr bwMode="auto">
          <a:xfrm rot="16200000" flipH="1">
            <a:off x="1863863" y="1703814"/>
            <a:ext cx="859669" cy="2156837"/>
          </a:xfrm>
          <a:prstGeom prst="bentConnector2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3272477" y="2639892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5962" y="2667000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Page table address </a:t>
            </a:r>
          </a:p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for process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3195" y="4371965"/>
            <a:ext cx="16855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Valid bit = 0:</a:t>
            </a:r>
          </a:p>
          <a:p>
            <a:pPr algn="r"/>
            <a:r>
              <a:rPr lang="en-US" sz="1400" dirty="0">
                <a:latin typeface="Calibri" pitchFamily="34" charset="0"/>
              </a:rPr>
              <a:t>page not in memory</a:t>
            </a:r>
          </a:p>
          <a:p>
            <a:pPr algn="r"/>
            <a:r>
              <a:rPr lang="en-US" sz="1400" dirty="0">
                <a:latin typeface="Calibri" pitchFamily="34" charset="0"/>
              </a:rPr>
              <a:t>(page fault)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9600" y="1551801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37045" y="1551801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p-1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57354" y="1551801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Calibri" pitchFamily="34" charset="0"/>
              </a:rPr>
              <a:t>p</a:t>
            </a:r>
            <a:endParaRPr lang="en-US" sz="1200" i="1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53117" y="1551801"/>
            <a:ext cx="42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n-1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35796" y="5450463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43241" y="5450463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p-1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22765" y="5450463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Calibri" pitchFamily="34" charset="0"/>
              </a:rPr>
              <a:t>p</a:t>
            </a:r>
            <a:endParaRPr lang="en-US" sz="1200" i="1" dirty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8528" y="5450463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m-1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basic operations: </a:t>
            </a:r>
          </a:p>
          <a:p>
            <a:pPr lvl="1"/>
            <a:r>
              <a:rPr lang="en-US" dirty="0"/>
              <a:t>open </a:t>
            </a:r>
          </a:p>
          <a:p>
            <a:pPr lvl="1"/>
            <a:r>
              <a:rPr lang="en-US" dirty="0"/>
              <a:t>close</a:t>
            </a:r>
          </a:p>
          <a:p>
            <a:pPr lvl="1"/>
            <a:r>
              <a:rPr lang="en-US" dirty="0"/>
              <a:t>read</a:t>
            </a:r>
          </a:p>
          <a:p>
            <a:pPr lvl="1"/>
            <a:r>
              <a:rPr lang="en-US" dirty="0"/>
              <a:t>write </a:t>
            </a:r>
          </a:p>
          <a:p>
            <a:r>
              <a:rPr lang="en-US" dirty="0"/>
              <a:t>What’s a file descriptor?</a:t>
            </a:r>
          </a:p>
          <a:p>
            <a:pPr lvl="1"/>
            <a:r>
              <a:rPr lang="en-US" dirty="0"/>
              <a:t>Returned by open. 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 = open(“/path/to/file”, O_RDONLY); </a:t>
            </a:r>
          </a:p>
          <a:p>
            <a:pPr lvl="1"/>
            <a:r>
              <a:rPr lang="en-US" dirty="0" err="1"/>
              <a:t>fd</a:t>
            </a:r>
            <a:r>
              <a:rPr lang="en-US" dirty="0"/>
              <a:t> is some positive value or -1 to denote error </a:t>
            </a:r>
          </a:p>
          <a:p>
            <a:r>
              <a:rPr lang="en-US" dirty="0"/>
              <a:t>Every process starts with 3 open file descriptors that can be accessed macros like STDOUT_FILENO </a:t>
            </a:r>
          </a:p>
          <a:p>
            <a:pPr lvl="1"/>
            <a:r>
              <a:rPr lang="en-US" dirty="0"/>
              <a:t>0  -  STDIN </a:t>
            </a:r>
          </a:p>
          <a:p>
            <a:pPr lvl="1"/>
            <a:r>
              <a:rPr lang="en-US" dirty="0"/>
              <a:t>1  -  STDOUT</a:t>
            </a:r>
          </a:p>
          <a:p>
            <a:pPr lvl="1"/>
            <a:r>
              <a:rPr lang="en-US" dirty="0"/>
              <a:t>2  - STDERR </a:t>
            </a:r>
          </a:p>
        </p:txBody>
      </p:sp>
    </p:spTree>
    <p:extLst>
      <p:ext uri="{BB962C8B-B14F-4D97-AF65-F5344CB8AC3E}">
        <p14:creationId xmlns:p14="http://schemas.microsoft.com/office/powerpoint/2010/main" val="1137622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VM Address Translation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Addressing</a:t>
            </a:r>
          </a:p>
          <a:p>
            <a:pPr lvl="1"/>
            <a:r>
              <a:rPr lang="en-GB"/>
              <a:t>14-bit virtual addresses</a:t>
            </a:r>
          </a:p>
          <a:p>
            <a:pPr lvl="1"/>
            <a:r>
              <a:rPr lang="en-GB"/>
              <a:t>12-bit physical address</a:t>
            </a:r>
          </a:p>
          <a:p>
            <a:pPr lvl="1"/>
            <a:r>
              <a:rPr lang="en-GB"/>
              <a:t>Page size = 64 bytes</a:t>
            </a:r>
            <a:endParaRPr lang="en-GB" dirty="0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960438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96043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1447800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144780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935163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193516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2422525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42252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2909888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290988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3397250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339725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3884613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388461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4371975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437197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4859338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485933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5346700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534670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5834063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583406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6321425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632142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33" name="Rectangle 41"/>
          <p:cNvSpPr>
            <a:spLocks noChangeArrowheads="1"/>
          </p:cNvSpPr>
          <p:nvPr/>
        </p:nvSpPr>
        <p:spPr bwMode="auto">
          <a:xfrm>
            <a:off x="6808788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Rectangle 42"/>
          <p:cNvSpPr>
            <a:spLocks noChangeArrowheads="1"/>
          </p:cNvSpPr>
          <p:nvPr/>
        </p:nvSpPr>
        <p:spPr bwMode="auto">
          <a:xfrm>
            <a:off x="680878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36" name="Rectangle 44"/>
          <p:cNvSpPr>
            <a:spLocks noChangeArrowheads="1"/>
          </p:cNvSpPr>
          <p:nvPr/>
        </p:nvSpPr>
        <p:spPr bwMode="auto">
          <a:xfrm>
            <a:off x="7296150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" name="Rectangle 45"/>
          <p:cNvSpPr>
            <a:spLocks noChangeArrowheads="1"/>
          </p:cNvSpPr>
          <p:nvPr/>
        </p:nvSpPr>
        <p:spPr bwMode="auto">
          <a:xfrm>
            <a:off x="729615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33840" name="Rectangle 48"/>
          <p:cNvSpPr>
            <a:spLocks noChangeArrowheads="1"/>
          </p:cNvSpPr>
          <p:nvPr/>
        </p:nvSpPr>
        <p:spPr bwMode="auto">
          <a:xfrm>
            <a:off x="1935163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1" name="Rectangle 49"/>
          <p:cNvSpPr>
            <a:spLocks noChangeArrowheads="1"/>
          </p:cNvSpPr>
          <p:nvPr/>
        </p:nvSpPr>
        <p:spPr bwMode="auto">
          <a:xfrm>
            <a:off x="193516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43" name="Rectangle 51"/>
          <p:cNvSpPr>
            <a:spLocks noChangeArrowheads="1"/>
          </p:cNvSpPr>
          <p:nvPr/>
        </p:nvSpPr>
        <p:spPr bwMode="auto">
          <a:xfrm>
            <a:off x="2422525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4" name="Rectangle 52"/>
          <p:cNvSpPr>
            <a:spLocks noChangeArrowheads="1"/>
          </p:cNvSpPr>
          <p:nvPr/>
        </p:nvSpPr>
        <p:spPr bwMode="auto">
          <a:xfrm>
            <a:off x="242252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46" name="Rectangle 54"/>
          <p:cNvSpPr>
            <a:spLocks noChangeArrowheads="1"/>
          </p:cNvSpPr>
          <p:nvPr/>
        </p:nvSpPr>
        <p:spPr bwMode="auto">
          <a:xfrm>
            <a:off x="2909888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7" name="Rectangle 55"/>
          <p:cNvSpPr>
            <a:spLocks noChangeArrowheads="1"/>
          </p:cNvSpPr>
          <p:nvPr/>
        </p:nvSpPr>
        <p:spPr bwMode="auto">
          <a:xfrm>
            <a:off x="290988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49" name="Rectangle 57"/>
          <p:cNvSpPr>
            <a:spLocks noChangeArrowheads="1"/>
          </p:cNvSpPr>
          <p:nvPr/>
        </p:nvSpPr>
        <p:spPr bwMode="auto">
          <a:xfrm>
            <a:off x="3397250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0" name="Rectangle 58"/>
          <p:cNvSpPr>
            <a:spLocks noChangeArrowheads="1"/>
          </p:cNvSpPr>
          <p:nvPr/>
        </p:nvSpPr>
        <p:spPr bwMode="auto">
          <a:xfrm>
            <a:off x="339725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52" name="Rectangle 60"/>
          <p:cNvSpPr>
            <a:spLocks noChangeArrowheads="1"/>
          </p:cNvSpPr>
          <p:nvPr/>
        </p:nvSpPr>
        <p:spPr bwMode="auto">
          <a:xfrm>
            <a:off x="3884613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3" name="Rectangle 61"/>
          <p:cNvSpPr>
            <a:spLocks noChangeArrowheads="1"/>
          </p:cNvSpPr>
          <p:nvPr/>
        </p:nvSpPr>
        <p:spPr bwMode="auto">
          <a:xfrm>
            <a:off x="388461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55" name="Rectangle 63"/>
          <p:cNvSpPr>
            <a:spLocks noChangeArrowheads="1"/>
          </p:cNvSpPr>
          <p:nvPr/>
        </p:nvSpPr>
        <p:spPr bwMode="auto">
          <a:xfrm>
            <a:off x="4371975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6" name="Rectangle 64"/>
          <p:cNvSpPr>
            <a:spLocks noChangeArrowheads="1"/>
          </p:cNvSpPr>
          <p:nvPr/>
        </p:nvSpPr>
        <p:spPr bwMode="auto">
          <a:xfrm>
            <a:off x="437197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58" name="Rectangle 66"/>
          <p:cNvSpPr>
            <a:spLocks noChangeArrowheads="1"/>
          </p:cNvSpPr>
          <p:nvPr/>
        </p:nvSpPr>
        <p:spPr bwMode="auto">
          <a:xfrm>
            <a:off x="4859338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9" name="Rectangle 67"/>
          <p:cNvSpPr>
            <a:spLocks noChangeArrowheads="1"/>
          </p:cNvSpPr>
          <p:nvPr/>
        </p:nvSpPr>
        <p:spPr bwMode="auto">
          <a:xfrm>
            <a:off x="485933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61" name="Rectangle 69"/>
          <p:cNvSpPr>
            <a:spLocks noChangeArrowheads="1"/>
          </p:cNvSpPr>
          <p:nvPr/>
        </p:nvSpPr>
        <p:spPr bwMode="auto">
          <a:xfrm>
            <a:off x="5346700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2" name="Rectangle 70"/>
          <p:cNvSpPr>
            <a:spLocks noChangeArrowheads="1"/>
          </p:cNvSpPr>
          <p:nvPr/>
        </p:nvSpPr>
        <p:spPr bwMode="auto">
          <a:xfrm>
            <a:off x="534670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64" name="Rectangle 72"/>
          <p:cNvSpPr>
            <a:spLocks noChangeArrowheads="1"/>
          </p:cNvSpPr>
          <p:nvPr/>
        </p:nvSpPr>
        <p:spPr bwMode="auto">
          <a:xfrm>
            <a:off x="5834063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5" name="Rectangle 73"/>
          <p:cNvSpPr>
            <a:spLocks noChangeArrowheads="1"/>
          </p:cNvSpPr>
          <p:nvPr/>
        </p:nvSpPr>
        <p:spPr bwMode="auto">
          <a:xfrm>
            <a:off x="583406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67" name="Rectangle 75"/>
          <p:cNvSpPr>
            <a:spLocks noChangeArrowheads="1"/>
          </p:cNvSpPr>
          <p:nvPr/>
        </p:nvSpPr>
        <p:spPr bwMode="auto">
          <a:xfrm>
            <a:off x="6321425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8" name="Rectangle 76"/>
          <p:cNvSpPr>
            <a:spLocks noChangeArrowheads="1"/>
          </p:cNvSpPr>
          <p:nvPr/>
        </p:nvSpPr>
        <p:spPr bwMode="auto">
          <a:xfrm>
            <a:off x="632142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70" name="Rectangle 78"/>
          <p:cNvSpPr>
            <a:spLocks noChangeArrowheads="1"/>
          </p:cNvSpPr>
          <p:nvPr/>
        </p:nvSpPr>
        <p:spPr bwMode="auto">
          <a:xfrm>
            <a:off x="6808788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1" name="Rectangle 79"/>
          <p:cNvSpPr>
            <a:spLocks noChangeArrowheads="1"/>
          </p:cNvSpPr>
          <p:nvPr/>
        </p:nvSpPr>
        <p:spPr bwMode="auto">
          <a:xfrm>
            <a:off x="680878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73" name="Rectangle 81"/>
          <p:cNvSpPr>
            <a:spLocks noChangeArrowheads="1"/>
          </p:cNvSpPr>
          <p:nvPr/>
        </p:nvSpPr>
        <p:spPr bwMode="auto">
          <a:xfrm>
            <a:off x="7296150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4" name="Rectangle 82"/>
          <p:cNvSpPr>
            <a:spLocks noChangeArrowheads="1"/>
          </p:cNvSpPr>
          <p:nvPr/>
        </p:nvSpPr>
        <p:spPr bwMode="auto">
          <a:xfrm>
            <a:off x="729615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4859337" y="3860800"/>
            <a:ext cx="2924174" cy="333375"/>
            <a:chOff x="3061" y="2261"/>
            <a:chExt cx="1842" cy="210"/>
          </a:xfrm>
        </p:grpSpPr>
        <p:sp>
          <p:nvSpPr>
            <p:cNvPr id="33876" name="Line 84"/>
            <p:cNvSpPr>
              <a:spLocks noChangeShapeType="1"/>
            </p:cNvSpPr>
            <p:nvPr/>
          </p:nvSpPr>
          <p:spPr bwMode="auto">
            <a:xfrm>
              <a:off x="3061" y="23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Text Box 85"/>
            <p:cNvSpPr txBox="1">
              <a:spLocks noChangeArrowheads="1"/>
            </p:cNvSpPr>
            <p:nvPr/>
          </p:nvSpPr>
          <p:spPr bwMode="auto">
            <a:xfrm>
              <a:off x="3768" y="22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4876801" y="5813425"/>
            <a:ext cx="2924176" cy="333375"/>
            <a:chOff x="3072" y="3312"/>
            <a:chExt cx="1842" cy="210"/>
          </a:xfrm>
        </p:grpSpPr>
        <p:sp>
          <p:nvSpPr>
            <p:cNvPr id="33879" name="Line 87"/>
            <p:cNvSpPr>
              <a:spLocks noChangeShapeType="1"/>
            </p:cNvSpPr>
            <p:nvPr/>
          </p:nvSpPr>
          <p:spPr bwMode="auto">
            <a:xfrm>
              <a:off x="3072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0" name="Text Box 88"/>
            <p:cNvSpPr txBox="1">
              <a:spLocks noChangeArrowheads="1"/>
            </p:cNvSpPr>
            <p:nvPr/>
          </p:nvSpPr>
          <p:spPr bwMode="auto">
            <a:xfrm>
              <a:off x="3779" y="331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1981200" y="5813425"/>
            <a:ext cx="2924176" cy="333375"/>
            <a:chOff x="1248" y="3312"/>
            <a:chExt cx="1842" cy="210"/>
          </a:xfrm>
        </p:grpSpPr>
        <p:sp>
          <p:nvSpPr>
            <p:cNvPr id="33882" name="Line 90"/>
            <p:cNvSpPr>
              <a:spLocks noChangeShapeType="1"/>
            </p:cNvSpPr>
            <p:nvPr/>
          </p:nvSpPr>
          <p:spPr bwMode="auto">
            <a:xfrm>
              <a:off x="1248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Text Box 91"/>
            <p:cNvSpPr txBox="1">
              <a:spLocks noChangeArrowheads="1"/>
            </p:cNvSpPr>
            <p:nvPr/>
          </p:nvSpPr>
          <p:spPr bwMode="auto">
            <a:xfrm>
              <a:off x="1955" y="331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960438" y="3852862"/>
            <a:ext cx="3916363" cy="333375"/>
            <a:chOff x="605" y="2256"/>
            <a:chExt cx="2467" cy="210"/>
          </a:xfrm>
        </p:grpSpPr>
        <p:sp>
          <p:nvSpPr>
            <p:cNvPr id="33885" name="Line 93"/>
            <p:cNvSpPr>
              <a:spLocks noChangeShapeType="1"/>
            </p:cNvSpPr>
            <p:nvPr/>
          </p:nvSpPr>
          <p:spPr bwMode="auto">
            <a:xfrm>
              <a:off x="605" y="23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Text Box 94"/>
            <p:cNvSpPr txBox="1">
              <a:spLocks noChangeArrowheads="1"/>
            </p:cNvSpPr>
            <p:nvPr/>
          </p:nvSpPr>
          <p:spPr bwMode="auto">
            <a:xfrm>
              <a:off x="1553" y="22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3887" name="Text Box 95"/>
          <p:cNvSpPr txBox="1">
            <a:spLocks noChangeArrowheads="1"/>
          </p:cNvSpPr>
          <p:nvPr/>
        </p:nvSpPr>
        <p:spPr bwMode="auto">
          <a:xfrm>
            <a:off x="1657352" y="4289425"/>
            <a:ext cx="217444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Page Number</a:t>
            </a:r>
          </a:p>
        </p:txBody>
      </p:sp>
      <p:sp>
        <p:nvSpPr>
          <p:cNvPr id="33888" name="Text Box 96"/>
          <p:cNvSpPr txBox="1">
            <a:spLocks noChangeArrowheads="1"/>
          </p:cNvSpPr>
          <p:nvPr/>
        </p:nvSpPr>
        <p:spPr bwMode="auto">
          <a:xfrm>
            <a:off x="5291668" y="4278312"/>
            <a:ext cx="197663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Page Offset</a:t>
            </a:r>
          </a:p>
        </p:txBody>
      </p:sp>
      <p:sp>
        <p:nvSpPr>
          <p:cNvPr id="33889" name="Text Box 97"/>
          <p:cNvSpPr txBox="1">
            <a:spLocks noChangeArrowheads="1"/>
          </p:cNvSpPr>
          <p:nvPr/>
        </p:nvSpPr>
        <p:spPr bwMode="auto">
          <a:xfrm>
            <a:off x="2203983" y="6162675"/>
            <a:ext cx="228928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Page Number</a:t>
            </a:r>
          </a:p>
        </p:txBody>
      </p:sp>
      <p:sp>
        <p:nvSpPr>
          <p:cNvPr id="33890" name="Text Box 98"/>
          <p:cNvSpPr txBox="1">
            <a:spLocks noChangeArrowheads="1"/>
          </p:cNvSpPr>
          <p:nvPr/>
        </p:nvSpPr>
        <p:spPr bwMode="auto">
          <a:xfrm>
            <a:off x="5232399" y="6194425"/>
            <a:ext cx="2091469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Page Offset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Address Translation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Pages are 64 bytes. How many bits is the offset?</a:t>
            </a:r>
          </a:p>
          <a:p>
            <a:r>
              <a:rPr lang="en-GB" dirty="0"/>
              <a:t>Find </a:t>
            </a:r>
            <a:r>
              <a:rPr lang="en-GB" dirty="0">
                <a:latin typeface="Consolas"/>
                <a:cs typeface="Consolas"/>
              </a:rPr>
              <a:t>0x03D4.</a:t>
            </a:r>
          </a:p>
          <a:p>
            <a:endParaRPr lang="en-GB" dirty="0">
              <a:latin typeface="Consolas"/>
              <a:cs typeface="Consolas"/>
            </a:endParaRPr>
          </a:p>
          <a:p>
            <a:endParaRPr lang="en-GB" dirty="0">
              <a:latin typeface="Consolas"/>
              <a:cs typeface="Consolas"/>
            </a:endParaRPr>
          </a:p>
          <a:p>
            <a:endParaRPr lang="en-GB" dirty="0">
              <a:latin typeface="Consolas"/>
              <a:cs typeface="Consolas"/>
            </a:endParaRPr>
          </a:p>
          <a:p>
            <a:r>
              <a:rPr lang="en-GB" dirty="0">
                <a:latin typeface="Calibri"/>
                <a:cs typeface="Calibri"/>
              </a:rPr>
              <a:t>VPN: _____</a:t>
            </a:r>
          </a:p>
          <a:p>
            <a:r>
              <a:rPr lang="en-GB" dirty="0">
                <a:latin typeface="Calibri"/>
                <a:cs typeface="Calibri"/>
              </a:rPr>
              <a:t>PPN: ______</a:t>
            </a:r>
          </a:p>
          <a:p>
            <a:r>
              <a:rPr lang="en-GB" dirty="0">
                <a:latin typeface="Calibri"/>
                <a:cs typeface="Calibri"/>
              </a:rPr>
              <a:t>Physical address:</a:t>
            </a:r>
            <a:br>
              <a:rPr lang="en-GB" dirty="0">
                <a:latin typeface="Calibri"/>
                <a:cs typeface="Calibri"/>
              </a:rPr>
            </a:br>
            <a:r>
              <a:rPr lang="en-GB" dirty="0">
                <a:latin typeface="Calibri"/>
                <a:cs typeface="Calibri"/>
              </a:rPr>
              <a:t>___________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  <p:grpSp>
        <p:nvGrpSpPr>
          <p:cNvPr id="257" name="Group 256"/>
          <p:cNvGrpSpPr/>
          <p:nvPr/>
        </p:nvGrpSpPr>
        <p:grpSpPr>
          <a:xfrm>
            <a:off x="1117071" y="2937933"/>
            <a:ext cx="6831541" cy="338667"/>
            <a:chOff x="1117071" y="3123676"/>
            <a:chExt cx="6831541" cy="338667"/>
          </a:xfrm>
        </p:grpSpPr>
        <p:grpSp>
          <p:nvGrpSpPr>
            <p:cNvPr id="2" name="Group 47"/>
            <p:cNvGrpSpPr>
              <a:grpSpLocks/>
            </p:cNvGrpSpPr>
            <p:nvPr/>
          </p:nvGrpSpPr>
          <p:grpSpPr bwMode="auto">
            <a:xfrm>
              <a:off x="5024437" y="3123676"/>
              <a:ext cx="2924175" cy="338138"/>
              <a:chOff x="3061" y="2140"/>
              <a:chExt cx="1842" cy="213"/>
            </a:xfrm>
          </p:grpSpPr>
          <p:sp>
            <p:nvSpPr>
              <p:cNvPr id="35888" name="Line 48"/>
              <p:cNvSpPr>
                <a:spLocks noChangeShapeType="1"/>
              </p:cNvSpPr>
              <p:nvPr/>
            </p:nvSpPr>
            <p:spPr bwMode="auto">
              <a:xfrm>
                <a:off x="3061" y="2231"/>
                <a:ext cx="1842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35889" name="Text Box 49"/>
              <p:cNvSpPr txBox="1">
                <a:spLocks noChangeArrowheads="1"/>
              </p:cNvSpPr>
              <p:nvPr/>
            </p:nvSpPr>
            <p:spPr bwMode="auto">
              <a:xfrm>
                <a:off x="3768" y="2140"/>
                <a:ext cx="369" cy="21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0" dirty="0">
                    <a:latin typeface="Calibri" pitchFamily="34" charset="0"/>
                  </a:rPr>
                  <a:t>VPO</a:t>
                </a:r>
              </a:p>
            </p:txBody>
          </p:sp>
        </p:grpSp>
        <p:grpSp>
          <p:nvGrpSpPr>
            <p:cNvPr id="3" name="Group 50"/>
            <p:cNvGrpSpPr>
              <a:grpSpLocks/>
            </p:cNvGrpSpPr>
            <p:nvPr/>
          </p:nvGrpSpPr>
          <p:grpSpPr bwMode="auto">
            <a:xfrm>
              <a:off x="1117071" y="3124205"/>
              <a:ext cx="3916362" cy="338138"/>
              <a:chOff x="605" y="2135"/>
              <a:chExt cx="2467" cy="213"/>
            </a:xfrm>
          </p:grpSpPr>
          <p:sp>
            <p:nvSpPr>
              <p:cNvPr id="35891" name="Line 51"/>
              <p:cNvSpPr>
                <a:spLocks noChangeShapeType="1"/>
              </p:cNvSpPr>
              <p:nvPr/>
            </p:nvSpPr>
            <p:spPr bwMode="auto">
              <a:xfrm>
                <a:off x="605" y="2226"/>
                <a:ext cx="2467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35892" name="Text Box 52"/>
              <p:cNvSpPr txBox="1">
                <a:spLocks noChangeArrowheads="1"/>
              </p:cNvSpPr>
              <p:nvPr/>
            </p:nvSpPr>
            <p:spPr bwMode="auto">
              <a:xfrm>
                <a:off x="1553" y="2135"/>
                <a:ext cx="366" cy="21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0" dirty="0">
                    <a:latin typeface="Calibri" pitchFamily="34" charset="0"/>
                  </a:rPr>
                  <a:t>VPN</a:t>
                </a:r>
              </a:p>
            </p:txBody>
          </p:sp>
        </p:grpSp>
      </p:grp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125538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125538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13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612900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612900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12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2100263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2100263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11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2587625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2587625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10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3074988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3074988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9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3562350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3562350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8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4049713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4049713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7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4537075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4537075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6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5024438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5024438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5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5511800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5511800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4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5999163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5999163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3</a:t>
            </a:r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6486525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6486525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2</a:t>
            </a: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6973888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6973888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1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7461250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7461250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0</a:t>
            </a:r>
          </a:p>
        </p:txBody>
      </p:sp>
      <p:grpSp>
        <p:nvGrpSpPr>
          <p:cNvPr id="174" name="Group 173"/>
          <p:cNvGrpSpPr/>
          <p:nvPr/>
        </p:nvGrpSpPr>
        <p:grpSpPr>
          <a:xfrm>
            <a:off x="3654838" y="3429001"/>
            <a:ext cx="4346161" cy="2462376"/>
            <a:chOff x="1905000" y="2316480"/>
            <a:chExt cx="4922520" cy="2788920"/>
          </a:xfrm>
        </p:grpSpPr>
        <p:sp>
          <p:nvSpPr>
            <p:cNvPr id="175" name="Rectangle 4"/>
            <p:cNvSpPr>
              <a:spLocks noChangeArrowheads="1"/>
            </p:cNvSpPr>
            <p:nvPr/>
          </p:nvSpPr>
          <p:spPr bwMode="auto">
            <a:xfrm>
              <a:off x="6110288" y="478155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76" name="Rectangle 5"/>
            <p:cNvSpPr>
              <a:spLocks noChangeArrowheads="1"/>
            </p:cNvSpPr>
            <p:nvPr/>
          </p:nvSpPr>
          <p:spPr bwMode="auto">
            <a:xfrm>
              <a:off x="5418138" y="478155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177" name="Rectangle 6"/>
            <p:cNvSpPr>
              <a:spLocks noChangeArrowheads="1"/>
            </p:cNvSpPr>
            <p:nvPr/>
          </p:nvSpPr>
          <p:spPr bwMode="auto">
            <a:xfrm>
              <a:off x="4724400" y="4781551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0F</a:t>
              </a:r>
            </a:p>
          </p:txBody>
        </p:sp>
        <p:sp>
          <p:nvSpPr>
            <p:cNvPr id="178" name="Rectangle 10"/>
            <p:cNvSpPr>
              <a:spLocks noChangeArrowheads="1"/>
            </p:cNvSpPr>
            <p:nvPr/>
          </p:nvSpPr>
          <p:spPr bwMode="auto">
            <a:xfrm>
              <a:off x="6110288" y="4475163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79" name="Rectangle 11"/>
            <p:cNvSpPr>
              <a:spLocks noChangeArrowheads="1"/>
            </p:cNvSpPr>
            <p:nvPr/>
          </p:nvSpPr>
          <p:spPr bwMode="auto">
            <a:xfrm>
              <a:off x="5418138" y="4475163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0" name="Rectangle 12"/>
            <p:cNvSpPr>
              <a:spLocks noChangeArrowheads="1"/>
            </p:cNvSpPr>
            <p:nvPr/>
          </p:nvSpPr>
          <p:spPr bwMode="auto">
            <a:xfrm>
              <a:off x="4724400" y="4475163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0E</a:t>
              </a:r>
            </a:p>
          </p:txBody>
        </p:sp>
        <p:sp>
          <p:nvSpPr>
            <p:cNvPr id="181" name="Rectangle 16"/>
            <p:cNvSpPr>
              <a:spLocks noChangeArrowheads="1"/>
            </p:cNvSpPr>
            <p:nvPr/>
          </p:nvSpPr>
          <p:spPr bwMode="auto">
            <a:xfrm>
              <a:off x="6110288" y="416877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2" name="Rectangle 17"/>
            <p:cNvSpPr>
              <a:spLocks noChangeArrowheads="1"/>
            </p:cNvSpPr>
            <p:nvPr/>
          </p:nvSpPr>
          <p:spPr bwMode="auto">
            <a:xfrm>
              <a:off x="5418138" y="416877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183" name="Rectangle 18"/>
            <p:cNvSpPr>
              <a:spLocks noChangeArrowheads="1"/>
            </p:cNvSpPr>
            <p:nvPr/>
          </p:nvSpPr>
          <p:spPr bwMode="auto">
            <a:xfrm>
              <a:off x="4724400" y="4168776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0D</a:t>
              </a:r>
            </a:p>
          </p:txBody>
        </p:sp>
        <p:sp>
          <p:nvSpPr>
            <p:cNvPr id="184" name="Rectangle 22"/>
            <p:cNvSpPr>
              <a:spLocks noChangeArrowheads="1"/>
            </p:cNvSpPr>
            <p:nvPr/>
          </p:nvSpPr>
          <p:spPr bwMode="auto">
            <a:xfrm>
              <a:off x="6110288" y="386080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5" name="Rectangle 23"/>
            <p:cNvSpPr>
              <a:spLocks noChangeArrowheads="1"/>
            </p:cNvSpPr>
            <p:nvPr/>
          </p:nvSpPr>
          <p:spPr bwMode="auto">
            <a:xfrm>
              <a:off x="5418138" y="386080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86" name="Rectangle 24"/>
            <p:cNvSpPr>
              <a:spLocks noChangeArrowheads="1"/>
            </p:cNvSpPr>
            <p:nvPr/>
          </p:nvSpPr>
          <p:spPr bwMode="auto">
            <a:xfrm>
              <a:off x="4724400" y="3860801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0C</a:t>
              </a:r>
            </a:p>
          </p:txBody>
        </p:sp>
        <p:sp>
          <p:nvSpPr>
            <p:cNvPr id="187" name="Rectangle 28"/>
            <p:cNvSpPr>
              <a:spLocks noChangeArrowheads="1"/>
            </p:cNvSpPr>
            <p:nvPr/>
          </p:nvSpPr>
          <p:spPr bwMode="auto">
            <a:xfrm>
              <a:off x="6110288" y="355282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8" name="Rectangle 29"/>
            <p:cNvSpPr>
              <a:spLocks noChangeArrowheads="1"/>
            </p:cNvSpPr>
            <p:nvPr/>
          </p:nvSpPr>
          <p:spPr bwMode="auto">
            <a:xfrm>
              <a:off x="5418138" y="355282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89" name="Rectangle 30"/>
            <p:cNvSpPr>
              <a:spLocks noChangeArrowheads="1"/>
            </p:cNvSpPr>
            <p:nvPr/>
          </p:nvSpPr>
          <p:spPr bwMode="auto">
            <a:xfrm>
              <a:off x="4724400" y="3552826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0B</a:t>
              </a:r>
            </a:p>
          </p:txBody>
        </p:sp>
        <p:sp>
          <p:nvSpPr>
            <p:cNvPr id="190" name="Rectangle 34"/>
            <p:cNvSpPr>
              <a:spLocks noChangeArrowheads="1"/>
            </p:cNvSpPr>
            <p:nvPr/>
          </p:nvSpPr>
          <p:spPr bwMode="auto">
            <a:xfrm>
              <a:off x="6110288" y="3246438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91" name="Rectangle 35"/>
            <p:cNvSpPr>
              <a:spLocks noChangeArrowheads="1"/>
            </p:cNvSpPr>
            <p:nvPr/>
          </p:nvSpPr>
          <p:spPr bwMode="auto">
            <a:xfrm>
              <a:off x="5418138" y="3246438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192" name="Rectangle 36"/>
            <p:cNvSpPr>
              <a:spLocks noChangeArrowheads="1"/>
            </p:cNvSpPr>
            <p:nvPr/>
          </p:nvSpPr>
          <p:spPr bwMode="auto">
            <a:xfrm>
              <a:off x="4724400" y="3246438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0A</a:t>
              </a:r>
            </a:p>
          </p:txBody>
        </p:sp>
        <p:sp>
          <p:nvSpPr>
            <p:cNvPr id="193" name="Rectangle 40"/>
            <p:cNvSpPr>
              <a:spLocks noChangeArrowheads="1"/>
            </p:cNvSpPr>
            <p:nvPr/>
          </p:nvSpPr>
          <p:spPr bwMode="auto">
            <a:xfrm>
              <a:off x="6110288" y="294005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94" name="Rectangle 41"/>
            <p:cNvSpPr>
              <a:spLocks noChangeArrowheads="1"/>
            </p:cNvSpPr>
            <p:nvPr/>
          </p:nvSpPr>
          <p:spPr bwMode="auto">
            <a:xfrm>
              <a:off x="5418138" y="294005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17</a:t>
              </a:r>
            </a:p>
          </p:txBody>
        </p:sp>
        <p:sp>
          <p:nvSpPr>
            <p:cNvPr id="195" name="Rectangle 42"/>
            <p:cNvSpPr>
              <a:spLocks noChangeArrowheads="1"/>
            </p:cNvSpPr>
            <p:nvPr/>
          </p:nvSpPr>
          <p:spPr bwMode="auto">
            <a:xfrm>
              <a:off x="4724400" y="2940051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09</a:t>
              </a:r>
            </a:p>
          </p:txBody>
        </p:sp>
        <p:sp>
          <p:nvSpPr>
            <p:cNvPr id="196" name="Rectangle 46"/>
            <p:cNvSpPr>
              <a:spLocks noChangeArrowheads="1"/>
            </p:cNvSpPr>
            <p:nvPr/>
          </p:nvSpPr>
          <p:spPr bwMode="auto">
            <a:xfrm>
              <a:off x="6110288" y="263207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97" name="Rectangle 47"/>
            <p:cNvSpPr>
              <a:spLocks noChangeArrowheads="1"/>
            </p:cNvSpPr>
            <p:nvPr/>
          </p:nvSpPr>
          <p:spPr bwMode="auto">
            <a:xfrm>
              <a:off x="5418138" y="263207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98" name="Rectangle 48"/>
            <p:cNvSpPr>
              <a:spLocks noChangeArrowheads="1"/>
            </p:cNvSpPr>
            <p:nvPr/>
          </p:nvSpPr>
          <p:spPr bwMode="auto">
            <a:xfrm>
              <a:off x="4724400" y="2632076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08</a:t>
              </a:r>
            </a:p>
          </p:txBody>
        </p:sp>
        <p:sp>
          <p:nvSpPr>
            <p:cNvPr id="199" name="Rectangle 52"/>
            <p:cNvSpPr>
              <a:spLocks noChangeArrowheads="1"/>
            </p:cNvSpPr>
            <p:nvPr/>
          </p:nvSpPr>
          <p:spPr bwMode="auto">
            <a:xfrm>
              <a:off x="6110288" y="2325688"/>
              <a:ext cx="692150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00" name="Rectangle 53"/>
            <p:cNvSpPr>
              <a:spLocks noChangeArrowheads="1"/>
            </p:cNvSpPr>
            <p:nvPr/>
          </p:nvSpPr>
          <p:spPr bwMode="auto">
            <a:xfrm>
              <a:off x="5418138" y="2325688"/>
              <a:ext cx="692150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201" name="Rectangle 54"/>
            <p:cNvSpPr>
              <a:spLocks noChangeArrowheads="1"/>
            </p:cNvSpPr>
            <p:nvPr/>
          </p:nvSpPr>
          <p:spPr bwMode="auto">
            <a:xfrm>
              <a:off x="4724400" y="2325688"/>
              <a:ext cx="693738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VPN</a:t>
              </a:r>
            </a:p>
          </p:txBody>
        </p:sp>
        <p:sp>
          <p:nvSpPr>
            <p:cNvPr id="202" name="Line 58"/>
            <p:cNvSpPr>
              <a:spLocks noChangeShapeType="1"/>
            </p:cNvSpPr>
            <p:nvPr/>
          </p:nvSpPr>
          <p:spPr bwMode="auto">
            <a:xfrm>
              <a:off x="4724400" y="2632076"/>
              <a:ext cx="2103120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59"/>
            <p:cNvSpPr>
              <a:spLocks noChangeShapeType="1"/>
            </p:cNvSpPr>
            <p:nvPr/>
          </p:nvSpPr>
          <p:spPr bwMode="auto">
            <a:xfrm>
              <a:off x="4724400" y="2940051"/>
              <a:ext cx="2103120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60"/>
            <p:cNvSpPr>
              <a:spLocks noChangeShapeType="1"/>
            </p:cNvSpPr>
            <p:nvPr/>
          </p:nvSpPr>
          <p:spPr bwMode="auto">
            <a:xfrm>
              <a:off x="4724400" y="3249611"/>
              <a:ext cx="2103120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61"/>
            <p:cNvSpPr>
              <a:spLocks noChangeShapeType="1"/>
            </p:cNvSpPr>
            <p:nvPr/>
          </p:nvSpPr>
          <p:spPr bwMode="auto">
            <a:xfrm>
              <a:off x="4724400" y="3552826"/>
              <a:ext cx="2103120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62"/>
            <p:cNvSpPr>
              <a:spLocks noChangeShapeType="1"/>
            </p:cNvSpPr>
            <p:nvPr/>
          </p:nvSpPr>
          <p:spPr bwMode="auto">
            <a:xfrm>
              <a:off x="4724400" y="3860801"/>
              <a:ext cx="2103120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63"/>
            <p:cNvSpPr>
              <a:spLocks noChangeShapeType="1"/>
            </p:cNvSpPr>
            <p:nvPr/>
          </p:nvSpPr>
          <p:spPr bwMode="auto">
            <a:xfrm>
              <a:off x="4724400" y="4157135"/>
              <a:ext cx="2103120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64"/>
            <p:cNvSpPr>
              <a:spLocks noChangeShapeType="1"/>
            </p:cNvSpPr>
            <p:nvPr/>
          </p:nvSpPr>
          <p:spPr bwMode="auto">
            <a:xfrm>
              <a:off x="4724400" y="4475163"/>
              <a:ext cx="2103120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65"/>
            <p:cNvSpPr>
              <a:spLocks noChangeShapeType="1"/>
            </p:cNvSpPr>
            <p:nvPr/>
          </p:nvSpPr>
          <p:spPr bwMode="auto">
            <a:xfrm>
              <a:off x="4724400" y="4781551"/>
              <a:ext cx="2103120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68"/>
            <p:cNvSpPr>
              <a:spLocks noChangeShapeType="1"/>
            </p:cNvSpPr>
            <p:nvPr/>
          </p:nvSpPr>
          <p:spPr bwMode="auto">
            <a:xfrm>
              <a:off x="5418138" y="2325688"/>
              <a:ext cx="1588" cy="276383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69"/>
            <p:cNvSpPr>
              <a:spLocks noChangeShapeType="1"/>
            </p:cNvSpPr>
            <p:nvPr/>
          </p:nvSpPr>
          <p:spPr bwMode="auto">
            <a:xfrm>
              <a:off x="6110288" y="2325688"/>
              <a:ext cx="1588" cy="276383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72"/>
            <p:cNvSpPr>
              <a:spLocks noChangeShapeType="1"/>
            </p:cNvSpPr>
            <p:nvPr/>
          </p:nvSpPr>
          <p:spPr bwMode="auto">
            <a:xfrm>
              <a:off x="4724400" y="2325688"/>
              <a:ext cx="2103120" cy="158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73"/>
            <p:cNvSpPr>
              <a:spLocks noChangeShapeType="1"/>
            </p:cNvSpPr>
            <p:nvPr/>
          </p:nvSpPr>
          <p:spPr bwMode="auto">
            <a:xfrm>
              <a:off x="6810905" y="2325688"/>
              <a:ext cx="1588" cy="276383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74"/>
            <p:cNvSpPr>
              <a:spLocks noChangeShapeType="1"/>
            </p:cNvSpPr>
            <p:nvPr/>
          </p:nvSpPr>
          <p:spPr bwMode="auto">
            <a:xfrm>
              <a:off x="4724400" y="5089526"/>
              <a:ext cx="2103120" cy="158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73"/>
            <p:cNvSpPr>
              <a:spLocks noChangeShapeType="1"/>
            </p:cNvSpPr>
            <p:nvPr/>
          </p:nvSpPr>
          <p:spPr bwMode="auto">
            <a:xfrm>
              <a:off x="4724400" y="2333095"/>
              <a:ext cx="1588" cy="276383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Rectangle 7"/>
            <p:cNvSpPr>
              <a:spLocks noChangeArrowheads="1"/>
            </p:cNvSpPr>
            <p:nvPr/>
          </p:nvSpPr>
          <p:spPr bwMode="auto">
            <a:xfrm>
              <a:off x="3290888" y="478155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17" name="Rectangle 8"/>
            <p:cNvSpPr>
              <a:spLocks noChangeArrowheads="1"/>
            </p:cNvSpPr>
            <p:nvPr/>
          </p:nvSpPr>
          <p:spPr bwMode="auto">
            <a:xfrm>
              <a:off x="2598738" y="478155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18" name="Rectangle 9"/>
            <p:cNvSpPr>
              <a:spLocks noChangeArrowheads="1"/>
            </p:cNvSpPr>
            <p:nvPr/>
          </p:nvSpPr>
          <p:spPr bwMode="auto">
            <a:xfrm>
              <a:off x="1905000" y="4781551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07</a:t>
              </a:r>
            </a:p>
          </p:txBody>
        </p:sp>
        <p:sp>
          <p:nvSpPr>
            <p:cNvPr id="219" name="Rectangle 13"/>
            <p:cNvSpPr>
              <a:spLocks noChangeArrowheads="1"/>
            </p:cNvSpPr>
            <p:nvPr/>
          </p:nvSpPr>
          <p:spPr bwMode="auto">
            <a:xfrm>
              <a:off x="3290888" y="4475163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20" name="Rectangle 14"/>
            <p:cNvSpPr>
              <a:spLocks noChangeArrowheads="1"/>
            </p:cNvSpPr>
            <p:nvPr/>
          </p:nvSpPr>
          <p:spPr bwMode="auto">
            <a:xfrm>
              <a:off x="2598738" y="4475163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21" name="Rectangle 15"/>
            <p:cNvSpPr>
              <a:spLocks noChangeArrowheads="1"/>
            </p:cNvSpPr>
            <p:nvPr/>
          </p:nvSpPr>
          <p:spPr bwMode="auto">
            <a:xfrm>
              <a:off x="1905000" y="4475163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06</a:t>
              </a:r>
            </a:p>
          </p:txBody>
        </p:sp>
        <p:sp>
          <p:nvSpPr>
            <p:cNvPr id="222" name="Rectangle 19"/>
            <p:cNvSpPr>
              <a:spLocks noChangeArrowheads="1"/>
            </p:cNvSpPr>
            <p:nvPr/>
          </p:nvSpPr>
          <p:spPr bwMode="auto">
            <a:xfrm>
              <a:off x="3290888" y="416877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23" name="Rectangle 20"/>
            <p:cNvSpPr>
              <a:spLocks noChangeArrowheads="1"/>
            </p:cNvSpPr>
            <p:nvPr/>
          </p:nvSpPr>
          <p:spPr bwMode="auto">
            <a:xfrm>
              <a:off x="2598738" y="416877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224" name="Rectangle 21"/>
            <p:cNvSpPr>
              <a:spLocks noChangeArrowheads="1"/>
            </p:cNvSpPr>
            <p:nvPr/>
          </p:nvSpPr>
          <p:spPr bwMode="auto">
            <a:xfrm>
              <a:off x="1905000" y="4168776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05</a:t>
              </a:r>
            </a:p>
          </p:txBody>
        </p:sp>
        <p:sp>
          <p:nvSpPr>
            <p:cNvPr id="225" name="Rectangle 25"/>
            <p:cNvSpPr>
              <a:spLocks noChangeArrowheads="1"/>
            </p:cNvSpPr>
            <p:nvPr/>
          </p:nvSpPr>
          <p:spPr bwMode="auto">
            <a:xfrm>
              <a:off x="3290888" y="386080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26" name="Rectangle 26"/>
            <p:cNvSpPr>
              <a:spLocks noChangeArrowheads="1"/>
            </p:cNvSpPr>
            <p:nvPr/>
          </p:nvSpPr>
          <p:spPr bwMode="auto">
            <a:xfrm>
              <a:off x="2598738" y="386080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27" name="Rectangle 27"/>
            <p:cNvSpPr>
              <a:spLocks noChangeArrowheads="1"/>
            </p:cNvSpPr>
            <p:nvPr/>
          </p:nvSpPr>
          <p:spPr bwMode="auto">
            <a:xfrm>
              <a:off x="1905000" y="3860801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04</a:t>
              </a:r>
            </a:p>
          </p:txBody>
        </p:sp>
        <p:sp>
          <p:nvSpPr>
            <p:cNvPr id="228" name="Rectangle 31"/>
            <p:cNvSpPr>
              <a:spLocks noChangeArrowheads="1"/>
            </p:cNvSpPr>
            <p:nvPr/>
          </p:nvSpPr>
          <p:spPr bwMode="auto">
            <a:xfrm>
              <a:off x="3290888" y="355282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29" name="Rectangle 32"/>
            <p:cNvSpPr>
              <a:spLocks noChangeArrowheads="1"/>
            </p:cNvSpPr>
            <p:nvPr/>
          </p:nvSpPr>
          <p:spPr bwMode="auto">
            <a:xfrm>
              <a:off x="2598738" y="355282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230" name="Rectangle 33"/>
            <p:cNvSpPr>
              <a:spLocks noChangeArrowheads="1"/>
            </p:cNvSpPr>
            <p:nvPr/>
          </p:nvSpPr>
          <p:spPr bwMode="auto">
            <a:xfrm>
              <a:off x="1905000" y="3552826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03</a:t>
              </a:r>
            </a:p>
          </p:txBody>
        </p:sp>
        <p:sp>
          <p:nvSpPr>
            <p:cNvPr id="231" name="Rectangle 37"/>
            <p:cNvSpPr>
              <a:spLocks noChangeArrowheads="1"/>
            </p:cNvSpPr>
            <p:nvPr/>
          </p:nvSpPr>
          <p:spPr bwMode="auto">
            <a:xfrm>
              <a:off x="3290888" y="3246438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32" name="Rectangle 38"/>
            <p:cNvSpPr>
              <a:spLocks noChangeArrowheads="1"/>
            </p:cNvSpPr>
            <p:nvPr/>
          </p:nvSpPr>
          <p:spPr bwMode="auto">
            <a:xfrm>
              <a:off x="2598738" y="3246438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33</a:t>
              </a:r>
            </a:p>
          </p:txBody>
        </p:sp>
        <p:sp>
          <p:nvSpPr>
            <p:cNvPr id="233" name="Rectangle 39"/>
            <p:cNvSpPr>
              <a:spLocks noChangeArrowheads="1"/>
            </p:cNvSpPr>
            <p:nvPr/>
          </p:nvSpPr>
          <p:spPr bwMode="auto">
            <a:xfrm>
              <a:off x="1905000" y="3246438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02</a:t>
              </a:r>
            </a:p>
          </p:txBody>
        </p:sp>
        <p:sp>
          <p:nvSpPr>
            <p:cNvPr id="234" name="Rectangle 43"/>
            <p:cNvSpPr>
              <a:spLocks noChangeArrowheads="1"/>
            </p:cNvSpPr>
            <p:nvPr/>
          </p:nvSpPr>
          <p:spPr bwMode="auto">
            <a:xfrm>
              <a:off x="3290888" y="294005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35" name="Rectangle 44"/>
            <p:cNvSpPr>
              <a:spLocks noChangeArrowheads="1"/>
            </p:cNvSpPr>
            <p:nvPr/>
          </p:nvSpPr>
          <p:spPr bwMode="auto">
            <a:xfrm>
              <a:off x="2598738" y="294005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36" name="Rectangle 45"/>
            <p:cNvSpPr>
              <a:spLocks noChangeArrowheads="1"/>
            </p:cNvSpPr>
            <p:nvPr/>
          </p:nvSpPr>
          <p:spPr bwMode="auto">
            <a:xfrm>
              <a:off x="1905000" y="2940051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01</a:t>
              </a:r>
            </a:p>
          </p:txBody>
        </p:sp>
        <p:sp>
          <p:nvSpPr>
            <p:cNvPr id="237" name="Rectangle 49"/>
            <p:cNvSpPr>
              <a:spLocks noChangeArrowheads="1"/>
            </p:cNvSpPr>
            <p:nvPr/>
          </p:nvSpPr>
          <p:spPr bwMode="auto">
            <a:xfrm>
              <a:off x="3290888" y="263207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38" name="Rectangle 50"/>
            <p:cNvSpPr>
              <a:spLocks noChangeArrowheads="1"/>
            </p:cNvSpPr>
            <p:nvPr/>
          </p:nvSpPr>
          <p:spPr bwMode="auto">
            <a:xfrm>
              <a:off x="2598738" y="263207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28</a:t>
              </a:r>
            </a:p>
          </p:txBody>
        </p:sp>
        <p:sp>
          <p:nvSpPr>
            <p:cNvPr id="239" name="Rectangle 51"/>
            <p:cNvSpPr>
              <a:spLocks noChangeArrowheads="1"/>
            </p:cNvSpPr>
            <p:nvPr/>
          </p:nvSpPr>
          <p:spPr bwMode="auto">
            <a:xfrm>
              <a:off x="1905000" y="2632076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00</a:t>
              </a:r>
            </a:p>
          </p:txBody>
        </p:sp>
        <p:sp>
          <p:nvSpPr>
            <p:cNvPr id="240" name="Rectangle 55"/>
            <p:cNvSpPr>
              <a:spLocks noChangeArrowheads="1"/>
            </p:cNvSpPr>
            <p:nvPr/>
          </p:nvSpPr>
          <p:spPr bwMode="auto">
            <a:xfrm>
              <a:off x="3290888" y="2325688"/>
              <a:ext cx="692150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41" name="Rectangle 56"/>
            <p:cNvSpPr>
              <a:spLocks noChangeArrowheads="1"/>
            </p:cNvSpPr>
            <p:nvPr/>
          </p:nvSpPr>
          <p:spPr bwMode="auto">
            <a:xfrm>
              <a:off x="2598738" y="2325688"/>
              <a:ext cx="692150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242" name="Rectangle 57"/>
            <p:cNvSpPr>
              <a:spLocks noChangeArrowheads="1"/>
            </p:cNvSpPr>
            <p:nvPr/>
          </p:nvSpPr>
          <p:spPr bwMode="auto">
            <a:xfrm>
              <a:off x="1905000" y="2325688"/>
              <a:ext cx="693738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VPN</a:t>
              </a:r>
            </a:p>
          </p:txBody>
        </p:sp>
        <p:sp>
          <p:nvSpPr>
            <p:cNvPr id="243" name="Line 58"/>
            <p:cNvSpPr>
              <a:spLocks noChangeShapeType="1"/>
            </p:cNvSpPr>
            <p:nvPr/>
          </p:nvSpPr>
          <p:spPr bwMode="auto">
            <a:xfrm>
              <a:off x="1905000" y="2632076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59"/>
            <p:cNvSpPr>
              <a:spLocks noChangeShapeType="1"/>
            </p:cNvSpPr>
            <p:nvPr/>
          </p:nvSpPr>
          <p:spPr bwMode="auto">
            <a:xfrm>
              <a:off x="1905000" y="2940051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Line 60"/>
            <p:cNvSpPr>
              <a:spLocks noChangeShapeType="1"/>
            </p:cNvSpPr>
            <p:nvPr/>
          </p:nvSpPr>
          <p:spPr bwMode="auto">
            <a:xfrm>
              <a:off x="1905000" y="3249611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Line 61"/>
            <p:cNvSpPr>
              <a:spLocks noChangeShapeType="1"/>
            </p:cNvSpPr>
            <p:nvPr/>
          </p:nvSpPr>
          <p:spPr bwMode="auto">
            <a:xfrm>
              <a:off x="1905000" y="3552826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62"/>
            <p:cNvSpPr>
              <a:spLocks noChangeShapeType="1"/>
            </p:cNvSpPr>
            <p:nvPr/>
          </p:nvSpPr>
          <p:spPr bwMode="auto">
            <a:xfrm>
              <a:off x="1905000" y="3860801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Line 63"/>
            <p:cNvSpPr>
              <a:spLocks noChangeShapeType="1"/>
            </p:cNvSpPr>
            <p:nvPr/>
          </p:nvSpPr>
          <p:spPr bwMode="auto">
            <a:xfrm>
              <a:off x="1905000" y="4172478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Line 64"/>
            <p:cNvSpPr>
              <a:spLocks noChangeShapeType="1"/>
            </p:cNvSpPr>
            <p:nvPr/>
          </p:nvSpPr>
          <p:spPr bwMode="auto">
            <a:xfrm>
              <a:off x="1905000" y="4475163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Line 65"/>
            <p:cNvSpPr>
              <a:spLocks noChangeShapeType="1"/>
            </p:cNvSpPr>
            <p:nvPr/>
          </p:nvSpPr>
          <p:spPr bwMode="auto">
            <a:xfrm>
              <a:off x="1905000" y="4781551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Line 66"/>
            <p:cNvSpPr>
              <a:spLocks noChangeShapeType="1"/>
            </p:cNvSpPr>
            <p:nvPr/>
          </p:nvSpPr>
          <p:spPr bwMode="auto">
            <a:xfrm>
              <a:off x="2589212" y="2325688"/>
              <a:ext cx="1588" cy="276383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67"/>
            <p:cNvSpPr>
              <a:spLocks noChangeShapeType="1"/>
            </p:cNvSpPr>
            <p:nvPr/>
          </p:nvSpPr>
          <p:spPr bwMode="auto">
            <a:xfrm>
              <a:off x="3290888" y="2325688"/>
              <a:ext cx="1588" cy="276383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70"/>
            <p:cNvSpPr>
              <a:spLocks noChangeShapeType="1"/>
            </p:cNvSpPr>
            <p:nvPr/>
          </p:nvSpPr>
          <p:spPr bwMode="auto">
            <a:xfrm>
              <a:off x="1905000" y="2325688"/>
              <a:ext cx="1588" cy="276383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72"/>
            <p:cNvSpPr>
              <a:spLocks noChangeShapeType="1"/>
            </p:cNvSpPr>
            <p:nvPr/>
          </p:nvSpPr>
          <p:spPr bwMode="auto">
            <a:xfrm>
              <a:off x="1905000" y="2325688"/>
              <a:ext cx="2075688" cy="158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74"/>
            <p:cNvSpPr>
              <a:spLocks noChangeShapeType="1"/>
            </p:cNvSpPr>
            <p:nvPr/>
          </p:nvSpPr>
          <p:spPr bwMode="auto">
            <a:xfrm>
              <a:off x="1905000" y="5089526"/>
              <a:ext cx="2075688" cy="158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70"/>
            <p:cNvSpPr>
              <a:spLocks noChangeShapeType="1"/>
            </p:cNvSpPr>
            <p:nvPr/>
          </p:nvSpPr>
          <p:spPr bwMode="auto">
            <a:xfrm>
              <a:off x="3989386" y="2316480"/>
              <a:ext cx="1588" cy="278892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1" name="Group 310"/>
          <p:cNvGrpSpPr/>
          <p:nvPr/>
        </p:nvGrpSpPr>
        <p:grpSpPr>
          <a:xfrm>
            <a:off x="2133600" y="6058958"/>
            <a:ext cx="5848351" cy="304800"/>
            <a:chOff x="2133600" y="6058958"/>
            <a:chExt cx="5848351" cy="304800"/>
          </a:xfrm>
        </p:grpSpPr>
        <p:sp>
          <p:nvSpPr>
            <p:cNvPr id="275" name="Rectangle 62"/>
            <p:cNvSpPr>
              <a:spLocks noChangeArrowheads="1"/>
            </p:cNvSpPr>
            <p:nvPr/>
          </p:nvSpPr>
          <p:spPr bwMode="auto">
            <a:xfrm>
              <a:off x="2133600" y="6058958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Rectangle 65"/>
            <p:cNvSpPr>
              <a:spLocks noChangeArrowheads="1"/>
            </p:cNvSpPr>
            <p:nvPr/>
          </p:nvSpPr>
          <p:spPr bwMode="auto">
            <a:xfrm>
              <a:off x="2620963" y="6058958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Rectangle 68"/>
            <p:cNvSpPr>
              <a:spLocks noChangeArrowheads="1"/>
            </p:cNvSpPr>
            <p:nvPr/>
          </p:nvSpPr>
          <p:spPr bwMode="auto">
            <a:xfrm>
              <a:off x="3108325" y="6058958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Rectangle 71"/>
            <p:cNvSpPr>
              <a:spLocks noChangeArrowheads="1"/>
            </p:cNvSpPr>
            <p:nvPr/>
          </p:nvSpPr>
          <p:spPr bwMode="auto">
            <a:xfrm>
              <a:off x="3595688" y="6058958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Rectangle 74"/>
            <p:cNvSpPr>
              <a:spLocks noChangeArrowheads="1"/>
            </p:cNvSpPr>
            <p:nvPr/>
          </p:nvSpPr>
          <p:spPr bwMode="auto">
            <a:xfrm>
              <a:off x="4083050" y="6058958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Rectangle 77"/>
            <p:cNvSpPr>
              <a:spLocks noChangeArrowheads="1"/>
            </p:cNvSpPr>
            <p:nvPr/>
          </p:nvSpPr>
          <p:spPr bwMode="auto">
            <a:xfrm>
              <a:off x="4570413" y="6058958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Rectangle 80"/>
            <p:cNvSpPr>
              <a:spLocks noChangeArrowheads="1"/>
            </p:cNvSpPr>
            <p:nvPr/>
          </p:nvSpPr>
          <p:spPr bwMode="auto">
            <a:xfrm>
              <a:off x="5057775" y="6058958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Rectangle 83"/>
            <p:cNvSpPr>
              <a:spLocks noChangeArrowheads="1"/>
            </p:cNvSpPr>
            <p:nvPr/>
          </p:nvSpPr>
          <p:spPr bwMode="auto">
            <a:xfrm>
              <a:off x="5545138" y="6058958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Rectangle 86"/>
            <p:cNvSpPr>
              <a:spLocks noChangeArrowheads="1"/>
            </p:cNvSpPr>
            <p:nvPr/>
          </p:nvSpPr>
          <p:spPr bwMode="auto">
            <a:xfrm>
              <a:off x="6032500" y="6058958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Rectangle 89"/>
            <p:cNvSpPr>
              <a:spLocks noChangeArrowheads="1"/>
            </p:cNvSpPr>
            <p:nvPr/>
          </p:nvSpPr>
          <p:spPr bwMode="auto">
            <a:xfrm>
              <a:off x="6519863" y="6058958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Rectangle 92"/>
            <p:cNvSpPr>
              <a:spLocks noChangeArrowheads="1"/>
            </p:cNvSpPr>
            <p:nvPr/>
          </p:nvSpPr>
          <p:spPr bwMode="auto">
            <a:xfrm>
              <a:off x="7007225" y="6058958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Rectangle 95"/>
            <p:cNvSpPr>
              <a:spLocks noChangeArrowheads="1"/>
            </p:cNvSpPr>
            <p:nvPr/>
          </p:nvSpPr>
          <p:spPr bwMode="auto">
            <a:xfrm>
              <a:off x="7494588" y="6058958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2154237" y="6441604"/>
            <a:ext cx="5836709" cy="346711"/>
            <a:chOff x="2154237" y="6441604"/>
            <a:chExt cx="5836709" cy="346711"/>
          </a:xfrm>
        </p:grpSpPr>
        <p:grpSp>
          <p:nvGrpSpPr>
            <p:cNvPr id="287" name="Group 97"/>
            <p:cNvGrpSpPr>
              <a:grpSpLocks/>
            </p:cNvGrpSpPr>
            <p:nvPr/>
          </p:nvGrpSpPr>
          <p:grpSpPr bwMode="auto">
            <a:xfrm>
              <a:off x="5066771" y="6450071"/>
              <a:ext cx="2924175" cy="338244"/>
              <a:chOff x="3101" y="3292"/>
              <a:chExt cx="1842" cy="213"/>
            </a:xfrm>
          </p:grpSpPr>
          <p:sp>
            <p:nvSpPr>
              <p:cNvPr id="304" name="Line 98"/>
              <p:cNvSpPr>
                <a:spLocks noChangeShapeType="1"/>
              </p:cNvSpPr>
              <p:nvPr/>
            </p:nvSpPr>
            <p:spPr bwMode="auto">
              <a:xfrm>
                <a:off x="3101" y="3383"/>
                <a:ext cx="1842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Text Box 99"/>
              <p:cNvSpPr txBox="1">
                <a:spLocks noChangeArrowheads="1"/>
              </p:cNvSpPr>
              <p:nvPr/>
            </p:nvSpPr>
            <p:spPr bwMode="auto">
              <a:xfrm>
                <a:off x="3808" y="3292"/>
                <a:ext cx="361" cy="21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0" dirty="0">
                    <a:latin typeface="Calibri" pitchFamily="34" charset="0"/>
                  </a:rPr>
                  <a:t>PPO</a:t>
                </a:r>
              </a:p>
            </p:txBody>
          </p:sp>
        </p:grpSp>
        <p:grpSp>
          <p:nvGrpSpPr>
            <p:cNvPr id="288" name="Group 100"/>
            <p:cNvGrpSpPr>
              <a:grpSpLocks/>
            </p:cNvGrpSpPr>
            <p:nvPr/>
          </p:nvGrpSpPr>
          <p:grpSpPr bwMode="auto">
            <a:xfrm>
              <a:off x="2154237" y="6441604"/>
              <a:ext cx="2924175" cy="338244"/>
              <a:chOff x="1277" y="3292"/>
              <a:chExt cx="1842" cy="213"/>
            </a:xfrm>
          </p:grpSpPr>
          <p:sp>
            <p:nvSpPr>
              <p:cNvPr id="302" name="Line 101"/>
              <p:cNvSpPr>
                <a:spLocks noChangeShapeType="1"/>
              </p:cNvSpPr>
              <p:nvPr/>
            </p:nvSpPr>
            <p:spPr bwMode="auto">
              <a:xfrm>
                <a:off x="1277" y="3383"/>
                <a:ext cx="1842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Text Box 102"/>
              <p:cNvSpPr txBox="1">
                <a:spLocks noChangeArrowheads="1"/>
              </p:cNvSpPr>
              <p:nvPr/>
            </p:nvSpPr>
            <p:spPr bwMode="auto">
              <a:xfrm>
                <a:off x="1984" y="3292"/>
                <a:ext cx="359" cy="21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0" dirty="0">
                    <a:latin typeface="Calibri" pitchFamily="34" charset="0"/>
                  </a:rPr>
                  <a:t>PPN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Address Translation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Pages are 64 bytes. How many bits is the offset?</a:t>
            </a:r>
          </a:p>
          <a:p>
            <a:r>
              <a:rPr lang="en-GB" dirty="0"/>
              <a:t>Find </a:t>
            </a:r>
            <a:r>
              <a:rPr lang="en-GB" dirty="0">
                <a:latin typeface="Consolas"/>
                <a:cs typeface="Consolas"/>
              </a:rPr>
              <a:t>0x03D4.</a:t>
            </a:r>
          </a:p>
          <a:p>
            <a:endParaRPr lang="en-GB" dirty="0">
              <a:latin typeface="Consolas"/>
              <a:cs typeface="Consolas"/>
            </a:endParaRPr>
          </a:p>
          <a:p>
            <a:endParaRPr lang="en-GB" dirty="0">
              <a:latin typeface="Consolas"/>
              <a:cs typeface="Consolas"/>
            </a:endParaRPr>
          </a:p>
          <a:p>
            <a:endParaRPr lang="en-GB" dirty="0">
              <a:latin typeface="Consolas"/>
              <a:cs typeface="Consolas"/>
            </a:endParaRPr>
          </a:p>
          <a:p>
            <a:r>
              <a:rPr lang="en-GB" dirty="0">
                <a:latin typeface="Calibri"/>
                <a:cs typeface="Calibri"/>
              </a:rPr>
              <a:t>VPN: _____</a:t>
            </a:r>
          </a:p>
          <a:p>
            <a:r>
              <a:rPr lang="en-GB" dirty="0">
                <a:latin typeface="Calibri"/>
                <a:cs typeface="Calibri"/>
              </a:rPr>
              <a:t>PPN: ______</a:t>
            </a:r>
          </a:p>
          <a:p>
            <a:r>
              <a:rPr lang="en-GB" dirty="0">
                <a:latin typeface="Calibri"/>
                <a:cs typeface="Calibri"/>
              </a:rPr>
              <a:t>Physical address:</a:t>
            </a:r>
            <a:br>
              <a:rPr lang="en-GB" dirty="0">
                <a:latin typeface="Calibri"/>
                <a:cs typeface="Calibri"/>
              </a:rPr>
            </a:br>
            <a:r>
              <a:rPr lang="en-GB" dirty="0">
                <a:latin typeface="Calibri"/>
                <a:cs typeface="Calibri"/>
              </a:rPr>
              <a:t>___________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  <p:grpSp>
        <p:nvGrpSpPr>
          <p:cNvPr id="2" name="Group 256"/>
          <p:cNvGrpSpPr/>
          <p:nvPr/>
        </p:nvGrpSpPr>
        <p:grpSpPr>
          <a:xfrm>
            <a:off x="1117071" y="2937933"/>
            <a:ext cx="6831541" cy="338667"/>
            <a:chOff x="1117071" y="3123676"/>
            <a:chExt cx="6831541" cy="338667"/>
          </a:xfrm>
        </p:grpSpPr>
        <p:grpSp>
          <p:nvGrpSpPr>
            <p:cNvPr id="3" name="Group 47"/>
            <p:cNvGrpSpPr>
              <a:grpSpLocks/>
            </p:cNvGrpSpPr>
            <p:nvPr/>
          </p:nvGrpSpPr>
          <p:grpSpPr bwMode="auto">
            <a:xfrm>
              <a:off x="5024437" y="3123676"/>
              <a:ext cx="2924175" cy="338138"/>
              <a:chOff x="3061" y="2140"/>
              <a:chExt cx="1842" cy="213"/>
            </a:xfrm>
          </p:grpSpPr>
          <p:sp>
            <p:nvSpPr>
              <p:cNvPr id="35888" name="Line 48"/>
              <p:cNvSpPr>
                <a:spLocks noChangeShapeType="1"/>
              </p:cNvSpPr>
              <p:nvPr/>
            </p:nvSpPr>
            <p:spPr bwMode="auto">
              <a:xfrm>
                <a:off x="3061" y="2231"/>
                <a:ext cx="1842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35889" name="Text Box 49"/>
              <p:cNvSpPr txBox="1">
                <a:spLocks noChangeArrowheads="1"/>
              </p:cNvSpPr>
              <p:nvPr/>
            </p:nvSpPr>
            <p:spPr bwMode="auto">
              <a:xfrm>
                <a:off x="3768" y="2140"/>
                <a:ext cx="369" cy="21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0" dirty="0">
                    <a:latin typeface="Calibri" pitchFamily="34" charset="0"/>
                  </a:rPr>
                  <a:t>VPO</a:t>
                </a:r>
              </a:p>
            </p:txBody>
          </p:sp>
        </p:grpSp>
        <p:grpSp>
          <p:nvGrpSpPr>
            <p:cNvPr id="4" name="Group 50"/>
            <p:cNvGrpSpPr>
              <a:grpSpLocks/>
            </p:cNvGrpSpPr>
            <p:nvPr/>
          </p:nvGrpSpPr>
          <p:grpSpPr bwMode="auto">
            <a:xfrm>
              <a:off x="1117071" y="3124205"/>
              <a:ext cx="3916362" cy="338138"/>
              <a:chOff x="605" y="2135"/>
              <a:chExt cx="2467" cy="213"/>
            </a:xfrm>
          </p:grpSpPr>
          <p:sp>
            <p:nvSpPr>
              <p:cNvPr id="35891" name="Line 51"/>
              <p:cNvSpPr>
                <a:spLocks noChangeShapeType="1"/>
              </p:cNvSpPr>
              <p:nvPr/>
            </p:nvSpPr>
            <p:spPr bwMode="auto">
              <a:xfrm>
                <a:off x="605" y="2226"/>
                <a:ext cx="2467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35892" name="Text Box 52"/>
              <p:cNvSpPr txBox="1">
                <a:spLocks noChangeArrowheads="1"/>
              </p:cNvSpPr>
              <p:nvPr/>
            </p:nvSpPr>
            <p:spPr bwMode="auto">
              <a:xfrm>
                <a:off x="1553" y="2135"/>
                <a:ext cx="366" cy="21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0" dirty="0">
                    <a:latin typeface="Calibri" pitchFamily="34" charset="0"/>
                  </a:rPr>
                  <a:t>VPN</a:t>
                </a:r>
              </a:p>
            </p:txBody>
          </p:sp>
        </p:grpSp>
      </p:grp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125538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125538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13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612900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612900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12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2100263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2100263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11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2587625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2587625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10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3074988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3074988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9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3562350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3562350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8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4049713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4049713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7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4537075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4537075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6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5024438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5024438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5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5511800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5511800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4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5999163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5999163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3</a:t>
            </a:r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6486525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6486525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2</a:t>
            </a: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6973888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6973888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1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7461250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7461250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0</a:t>
            </a:r>
          </a:p>
        </p:txBody>
      </p:sp>
      <p:grpSp>
        <p:nvGrpSpPr>
          <p:cNvPr id="5" name="Group 263"/>
          <p:cNvGrpSpPr/>
          <p:nvPr/>
        </p:nvGrpSpPr>
        <p:grpSpPr>
          <a:xfrm>
            <a:off x="5029200" y="2481257"/>
            <a:ext cx="2924175" cy="304800"/>
            <a:chOff x="5029200" y="2133600"/>
            <a:chExt cx="2924175" cy="304800"/>
          </a:xfrm>
        </p:grpSpPr>
        <p:sp>
          <p:nvSpPr>
            <p:cNvPr id="258" name="Rectangle 30"/>
            <p:cNvSpPr>
              <a:spLocks noChangeArrowheads="1"/>
            </p:cNvSpPr>
            <p:nvPr/>
          </p:nvSpPr>
          <p:spPr bwMode="auto">
            <a:xfrm>
              <a:off x="5029200" y="2133600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59" name="Rectangle 33"/>
            <p:cNvSpPr>
              <a:spLocks noChangeArrowheads="1"/>
            </p:cNvSpPr>
            <p:nvPr/>
          </p:nvSpPr>
          <p:spPr bwMode="auto">
            <a:xfrm>
              <a:off x="5516562" y="2133600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60" name="Rectangle 36"/>
            <p:cNvSpPr>
              <a:spLocks noChangeArrowheads="1"/>
            </p:cNvSpPr>
            <p:nvPr/>
          </p:nvSpPr>
          <p:spPr bwMode="auto">
            <a:xfrm>
              <a:off x="6003925" y="2133600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61" name="Rectangle 39"/>
            <p:cNvSpPr>
              <a:spLocks noChangeArrowheads="1"/>
            </p:cNvSpPr>
            <p:nvPr/>
          </p:nvSpPr>
          <p:spPr bwMode="auto">
            <a:xfrm>
              <a:off x="6491287" y="2133600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62" name="Rectangle 42"/>
            <p:cNvSpPr>
              <a:spLocks noChangeArrowheads="1"/>
            </p:cNvSpPr>
            <p:nvPr/>
          </p:nvSpPr>
          <p:spPr bwMode="auto">
            <a:xfrm>
              <a:off x="6978650" y="2133600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63" name="Rectangle 45"/>
            <p:cNvSpPr>
              <a:spLocks noChangeArrowheads="1"/>
            </p:cNvSpPr>
            <p:nvPr/>
          </p:nvSpPr>
          <p:spPr bwMode="auto">
            <a:xfrm>
              <a:off x="7466012" y="2133600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/>
            </a:p>
          </p:txBody>
        </p:sp>
      </p:grpSp>
      <p:grpSp>
        <p:nvGrpSpPr>
          <p:cNvPr id="6" name="Group 163"/>
          <p:cNvGrpSpPr/>
          <p:nvPr/>
        </p:nvGrpSpPr>
        <p:grpSpPr>
          <a:xfrm>
            <a:off x="6122670" y="2459354"/>
            <a:ext cx="1670050" cy="339726"/>
            <a:chOff x="6122670" y="3526154"/>
            <a:chExt cx="1670050" cy="339726"/>
          </a:xfrm>
        </p:grpSpPr>
        <p:sp>
          <p:nvSpPr>
            <p:cNvPr id="146" name="Text Box 113"/>
            <p:cNvSpPr txBox="1">
              <a:spLocks noChangeArrowheads="1"/>
            </p:cNvSpPr>
            <p:nvPr/>
          </p:nvSpPr>
          <p:spPr bwMode="auto">
            <a:xfrm>
              <a:off x="7583170" y="3527742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47" name="Text Box 114"/>
            <p:cNvSpPr txBox="1">
              <a:spLocks noChangeArrowheads="1"/>
            </p:cNvSpPr>
            <p:nvPr/>
          </p:nvSpPr>
          <p:spPr bwMode="auto">
            <a:xfrm>
              <a:off x="7095808" y="3526154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48" name="Text Box 115"/>
            <p:cNvSpPr txBox="1">
              <a:spLocks noChangeArrowheads="1"/>
            </p:cNvSpPr>
            <p:nvPr/>
          </p:nvSpPr>
          <p:spPr bwMode="auto">
            <a:xfrm>
              <a:off x="6610033" y="3526154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49" name="Text Box 116"/>
            <p:cNvSpPr txBox="1">
              <a:spLocks noChangeArrowheads="1"/>
            </p:cNvSpPr>
            <p:nvPr/>
          </p:nvSpPr>
          <p:spPr bwMode="auto">
            <a:xfrm>
              <a:off x="6122670" y="3526154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grpSp>
        <p:nvGrpSpPr>
          <p:cNvPr id="7" name="Group 164"/>
          <p:cNvGrpSpPr/>
          <p:nvPr/>
        </p:nvGrpSpPr>
        <p:grpSpPr>
          <a:xfrm>
            <a:off x="4176395" y="2459354"/>
            <a:ext cx="1670050" cy="339726"/>
            <a:chOff x="4176395" y="3526154"/>
            <a:chExt cx="1670050" cy="339726"/>
          </a:xfrm>
        </p:grpSpPr>
        <p:sp>
          <p:nvSpPr>
            <p:cNvPr id="150" name="Text Box 117"/>
            <p:cNvSpPr txBox="1">
              <a:spLocks noChangeArrowheads="1"/>
            </p:cNvSpPr>
            <p:nvPr/>
          </p:nvSpPr>
          <p:spPr bwMode="auto">
            <a:xfrm>
              <a:off x="5636895" y="3526154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51" name="Text Box 118"/>
            <p:cNvSpPr txBox="1">
              <a:spLocks noChangeArrowheads="1"/>
            </p:cNvSpPr>
            <p:nvPr/>
          </p:nvSpPr>
          <p:spPr bwMode="auto">
            <a:xfrm>
              <a:off x="5149533" y="3526154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52" name="Text Box 119"/>
            <p:cNvSpPr txBox="1">
              <a:spLocks noChangeArrowheads="1"/>
            </p:cNvSpPr>
            <p:nvPr/>
          </p:nvSpPr>
          <p:spPr bwMode="auto">
            <a:xfrm>
              <a:off x="4663758" y="3527742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53" name="Text Box 120"/>
            <p:cNvSpPr txBox="1">
              <a:spLocks noChangeArrowheads="1"/>
            </p:cNvSpPr>
            <p:nvPr/>
          </p:nvSpPr>
          <p:spPr bwMode="auto">
            <a:xfrm>
              <a:off x="4176395" y="3527742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8" name="Group 165"/>
          <p:cNvGrpSpPr/>
          <p:nvPr/>
        </p:nvGrpSpPr>
        <p:grpSpPr>
          <a:xfrm>
            <a:off x="2230120" y="2460942"/>
            <a:ext cx="1670050" cy="338138"/>
            <a:chOff x="2230120" y="3527742"/>
            <a:chExt cx="1670050" cy="338138"/>
          </a:xfrm>
        </p:grpSpPr>
        <p:sp>
          <p:nvSpPr>
            <p:cNvPr id="154" name="Text Box 121"/>
            <p:cNvSpPr txBox="1">
              <a:spLocks noChangeArrowheads="1"/>
            </p:cNvSpPr>
            <p:nvPr/>
          </p:nvSpPr>
          <p:spPr bwMode="auto">
            <a:xfrm>
              <a:off x="3690620" y="3527742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55" name="Text Box 122"/>
            <p:cNvSpPr txBox="1">
              <a:spLocks noChangeArrowheads="1"/>
            </p:cNvSpPr>
            <p:nvPr/>
          </p:nvSpPr>
          <p:spPr bwMode="auto">
            <a:xfrm>
              <a:off x="3203258" y="3527742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56" name="Text Box 123"/>
            <p:cNvSpPr txBox="1">
              <a:spLocks noChangeArrowheads="1"/>
            </p:cNvSpPr>
            <p:nvPr/>
          </p:nvSpPr>
          <p:spPr bwMode="auto">
            <a:xfrm>
              <a:off x="2717483" y="3527742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57" name="Text Box 124"/>
            <p:cNvSpPr txBox="1">
              <a:spLocks noChangeArrowheads="1"/>
            </p:cNvSpPr>
            <p:nvPr/>
          </p:nvSpPr>
          <p:spPr bwMode="auto">
            <a:xfrm>
              <a:off x="2230120" y="3527742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grpSp>
        <p:nvGrpSpPr>
          <p:cNvPr id="9" name="Group 166"/>
          <p:cNvGrpSpPr/>
          <p:nvPr/>
        </p:nvGrpSpPr>
        <p:grpSpPr>
          <a:xfrm>
            <a:off x="1258570" y="2460942"/>
            <a:ext cx="695325" cy="338138"/>
            <a:chOff x="1258570" y="3527742"/>
            <a:chExt cx="695325" cy="338138"/>
          </a:xfrm>
        </p:grpSpPr>
        <p:sp>
          <p:nvSpPr>
            <p:cNvPr id="158" name="Text Box 125"/>
            <p:cNvSpPr txBox="1">
              <a:spLocks noChangeArrowheads="1"/>
            </p:cNvSpPr>
            <p:nvPr/>
          </p:nvSpPr>
          <p:spPr bwMode="auto">
            <a:xfrm>
              <a:off x="1744345" y="3527742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59" name="Text Box 126"/>
            <p:cNvSpPr txBox="1">
              <a:spLocks noChangeArrowheads="1"/>
            </p:cNvSpPr>
            <p:nvPr/>
          </p:nvSpPr>
          <p:spPr bwMode="auto">
            <a:xfrm>
              <a:off x="1258570" y="3527742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grpSp>
        <p:nvGrpSpPr>
          <p:cNvPr id="10" name="Group 173"/>
          <p:cNvGrpSpPr/>
          <p:nvPr/>
        </p:nvGrpSpPr>
        <p:grpSpPr>
          <a:xfrm>
            <a:off x="3654838" y="3429001"/>
            <a:ext cx="4346161" cy="2462376"/>
            <a:chOff x="1905000" y="2316480"/>
            <a:chExt cx="4922520" cy="2788920"/>
          </a:xfrm>
        </p:grpSpPr>
        <p:sp>
          <p:nvSpPr>
            <p:cNvPr id="175" name="Rectangle 4"/>
            <p:cNvSpPr>
              <a:spLocks noChangeArrowheads="1"/>
            </p:cNvSpPr>
            <p:nvPr/>
          </p:nvSpPr>
          <p:spPr bwMode="auto">
            <a:xfrm>
              <a:off x="6110288" y="478155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76" name="Rectangle 5"/>
            <p:cNvSpPr>
              <a:spLocks noChangeArrowheads="1"/>
            </p:cNvSpPr>
            <p:nvPr/>
          </p:nvSpPr>
          <p:spPr bwMode="auto">
            <a:xfrm>
              <a:off x="5418138" y="478155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177" name="Rectangle 6"/>
            <p:cNvSpPr>
              <a:spLocks noChangeArrowheads="1"/>
            </p:cNvSpPr>
            <p:nvPr/>
          </p:nvSpPr>
          <p:spPr bwMode="auto">
            <a:xfrm>
              <a:off x="4724400" y="4781551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0F</a:t>
              </a:r>
            </a:p>
          </p:txBody>
        </p:sp>
        <p:sp>
          <p:nvSpPr>
            <p:cNvPr id="178" name="Rectangle 10"/>
            <p:cNvSpPr>
              <a:spLocks noChangeArrowheads="1"/>
            </p:cNvSpPr>
            <p:nvPr/>
          </p:nvSpPr>
          <p:spPr bwMode="auto">
            <a:xfrm>
              <a:off x="6110288" y="4475163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79" name="Rectangle 11"/>
            <p:cNvSpPr>
              <a:spLocks noChangeArrowheads="1"/>
            </p:cNvSpPr>
            <p:nvPr/>
          </p:nvSpPr>
          <p:spPr bwMode="auto">
            <a:xfrm>
              <a:off x="5418138" y="4475163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0" name="Rectangle 12"/>
            <p:cNvSpPr>
              <a:spLocks noChangeArrowheads="1"/>
            </p:cNvSpPr>
            <p:nvPr/>
          </p:nvSpPr>
          <p:spPr bwMode="auto">
            <a:xfrm>
              <a:off x="4724400" y="4475163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0E</a:t>
              </a:r>
            </a:p>
          </p:txBody>
        </p:sp>
        <p:sp>
          <p:nvSpPr>
            <p:cNvPr id="181" name="Rectangle 16"/>
            <p:cNvSpPr>
              <a:spLocks noChangeArrowheads="1"/>
            </p:cNvSpPr>
            <p:nvPr/>
          </p:nvSpPr>
          <p:spPr bwMode="auto">
            <a:xfrm>
              <a:off x="6110288" y="416877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2" name="Rectangle 17"/>
            <p:cNvSpPr>
              <a:spLocks noChangeArrowheads="1"/>
            </p:cNvSpPr>
            <p:nvPr/>
          </p:nvSpPr>
          <p:spPr bwMode="auto">
            <a:xfrm>
              <a:off x="5418138" y="416877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183" name="Rectangle 18"/>
            <p:cNvSpPr>
              <a:spLocks noChangeArrowheads="1"/>
            </p:cNvSpPr>
            <p:nvPr/>
          </p:nvSpPr>
          <p:spPr bwMode="auto">
            <a:xfrm>
              <a:off x="4724400" y="4168776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0D</a:t>
              </a:r>
            </a:p>
          </p:txBody>
        </p:sp>
        <p:sp>
          <p:nvSpPr>
            <p:cNvPr id="184" name="Rectangle 22"/>
            <p:cNvSpPr>
              <a:spLocks noChangeArrowheads="1"/>
            </p:cNvSpPr>
            <p:nvPr/>
          </p:nvSpPr>
          <p:spPr bwMode="auto">
            <a:xfrm>
              <a:off x="6110288" y="386080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5" name="Rectangle 23"/>
            <p:cNvSpPr>
              <a:spLocks noChangeArrowheads="1"/>
            </p:cNvSpPr>
            <p:nvPr/>
          </p:nvSpPr>
          <p:spPr bwMode="auto">
            <a:xfrm>
              <a:off x="5418138" y="386080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86" name="Rectangle 24"/>
            <p:cNvSpPr>
              <a:spLocks noChangeArrowheads="1"/>
            </p:cNvSpPr>
            <p:nvPr/>
          </p:nvSpPr>
          <p:spPr bwMode="auto">
            <a:xfrm>
              <a:off x="4724400" y="3860801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0C</a:t>
              </a:r>
            </a:p>
          </p:txBody>
        </p:sp>
        <p:sp>
          <p:nvSpPr>
            <p:cNvPr id="187" name="Rectangle 28"/>
            <p:cNvSpPr>
              <a:spLocks noChangeArrowheads="1"/>
            </p:cNvSpPr>
            <p:nvPr/>
          </p:nvSpPr>
          <p:spPr bwMode="auto">
            <a:xfrm>
              <a:off x="6110288" y="355282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8" name="Rectangle 29"/>
            <p:cNvSpPr>
              <a:spLocks noChangeArrowheads="1"/>
            </p:cNvSpPr>
            <p:nvPr/>
          </p:nvSpPr>
          <p:spPr bwMode="auto">
            <a:xfrm>
              <a:off x="5418138" y="355282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89" name="Rectangle 30"/>
            <p:cNvSpPr>
              <a:spLocks noChangeArrowheads="1"/>
            </p:cNvSpPr>
            <p:nvPr/>
          </p:nvSpPr>
          <p:spPr bwMode="auto">
            <a:xfrm>
              <a:off x="4724400" y="3552826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0B</a:t>
              </a:r>
            </a:p>
          </p:txBody>
        </p:sp>
        <p:sp>
          <p:nvSpPr>
            <p:cNvPr id="190" name="Rectangle 34"/>
            <p:cNvSpPr>
              <a:spLocks noChangeArrowheads="1"/>
            </p:cNvSpPr>
            <p:nvPr/>
          </p:nvSpPr>
          <p:spPr bwMode="auto">
            <a:xfrm>
              <a:off x="6110288" y="3246438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91" name="Rectangle 35"/>
            <p:cNvSpPr>
              <a:spLocks noChangeArrowheads="1"/>
            </p:cNvSpPr>
            <p:nvPr/>
          </p:nvSpPr>
          <p:spPr bwMode="auto">
            <a:xfrm>
              <a:off x="5418138" y="3246438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192" name="Rectangle 36"/>
            <p:cNvSpPr>
              <a:spLocks noChangeArrowheads="1"/>
            </p:cNvSpPr>
            <p:nvPr/>
          </p:nvSpPr>
          <p:spPr bwMode="auto">
            <a:xfrm>
              <a:off x="4724400" y="3246438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0A</a:t>
              </a:r>
            </a:p>
          </p:txBody>
        </p:sp>
        <p:sp>
          <p:nvSpPr>
            <p:cNvPr id="193" name="Rectangle 40"/>
            <p:cNvSpPr>
              <a:spLocks noChangeArrowheads="1"/>
            </p:cNvSpPr>
            <p:nvPr/>
          </p:nvSpPr>
          <p:spPr bwMode="auto">
            <a:xfrm>
              <a:off x="6110288" y="294005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94" name="Rectangle 41"/>
            <p:cNvSpPr>
              <a:spLocks noChangeArrowheads="1"/>
            </p:cNvSpPr>
            <p:nvPr/>
          </p:nvSpPr>
          <p:spPr bwMode="auto">
            <a:xfrm>
              <a:off x="5418138" y="294005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17</a:t>
              </a:r>
            </a:p>
          </p:txBody>
        </p:sp>
        <p:sp>
          <p:nvSpPr>
            <p:cNvPr id="195" name="Rectangle 42"/>
            <p:cNvSpPr>
              <a:spLocks noChangeArrowheads="1"/>
            </p:cNvSpPr>
            <p:nvPr/>
          </p:nvSpPr>
          <p:spPr bwMode="auto">
            <a:xfrm>
              <a:off x="4724400" y="2940051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09</a:t>
              </a:r>
            </a:p>
          </p:txBody>
        </p:sp>
        <p:sp>
          <p:nvSpPr>
            <p:cNvPr id="196" name="Rectangle 46"/>
            <p:cNvSpPr>
              <a:spLocks noChangeArrowheads="1"/>
            </p:cNvSpPr>
            <p:nvPr/>
          </p:nvSpPr>
          <p:spPr bwMode="auto">
            <a:xfrm>
              <a:off x="6110288" y="263207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97" name="Rectangle 47"/>
            <p:cNvSpPr>
              <a:spLocks noChangeArrowheads="1"/>
            </p:cNvSpPr>
            <p:nvPr/>
          </p:nvSpPr>
          <p:spPr bwMode="auto">
            <a:xfrm>
              <a:off x="5418138" y="263207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98" name="Rectangle 48"/>
            <p:cNvSpPr>
              <a:spLocks noChangeArrowheads="1"/>
            </p:cNvSpPr>
            <p:nvPr/>
          </p:nvSpPr>
          <p:spPr bwMode="auto">
            <a:xfrm>
              <a:off x="4724400" y="2632076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08</a:t>
              </a:r>
            </a:p>
          </p:txBody>
        </p:sp>
        <p:sp>
          <p:nvSpPr>
            <p:cNvPr id="199" name="Rectangle 52"/>
            <p:cNvSpPr>
              <a:spLocks noChangeArrowheads="1"/>
            </p:cNvSpPr>
            <p:nvPr/>
          </p:nvSpPr>
          <p:spPr bwMode="auto">
            <a:xfrm>
              <a:off x="6110288" y="2325688"/>
              <a:ext cx="692150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00" name="Rectangle 53"/>
            <p:cNvSpPr>
              <a:spLocks noChangeArrowheads="1"/>
            </p:cNvSpPr>
            <p:nvPr/>
          </p:nvSpPr>
          <p:spPr bwMode="auto">
            <a:xfrm>
              <a:off x="5418138" y="2325688"/>
              <a:ext cx="692150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201" name="Rectangle 54"/>
            <p:cNvSpPr>
              <a:spLocks noChangeArrowheads="1"/>
            </p:cNvSpPr>
            <p:nvPr/>
          </p:nvSpPr>
          <p:spPr bwMode="auto">
            <a:xfrm>
              <a:off x="4724400" y="2325688"/>
              <a:ext cx="693738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VPN</a:t>
              </a:r>
            </a:p>
          </p:txBody>
        </p:sp>
        <p:sp>
          <p:nvSpPr>
            <p:cNvPr id="202" name="Line 58"/>
            <p:cNvSpPr>
              <a:spLocks noChangeShapeType="1"/>
            </p:cNvSpPr>
            <p:nvPr/>
          </p:nvSpPr>
          <p:spPr bwMode="auto">
            <a:xfrm>
              <a:off x="4724400" y="2632076"/>
              <a:ext cx="2103120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59"/>
            <p:cNvSpPr>
              <a:spLocks noChangeShapeType="1"/>
            </p:cNvSpPr>
            <p:nvPr/>
          </p:nvSpPr>
          <p:spPr bwMode="auto">
            <a:xfrm>
              <a:off x="4724400" y="2940051"/>
              <a:ext cx="2103120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60"/>
            <p:cNvSpPr>
              <a:spLocks noChangeShapeType="1"/>
            </p:cNvSpPr>
            <p:nvPr/>
          </p:nvSpPr>
          <p:spPr bwMode="auto">
            <a:xfrm>
              <a:off x="4724400" y="3249611"/>
              <a:ext cx="2103120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61"/>
            <p:cNvSpPr>
              <a:spLocks noChangeShapeType="1"/>
            </p:cNvSpPr>
            <p:nvPr/>
          </p:nvSpPr>
          <p:spPr bwMode="auto">
            <a:xfrm>
              <a:off x="4724400" y="3552826"/>
              <a:ext cx="2103120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62"/>
            <p:cNvSpPr>
              <a:spLocks noChangeShapeType="1"/>
            </p:cNvSpPr>
            <p:nvPr/>
          </p:nvSpPr>
          <p:spPr bwMode="auto">
            <a:xfrm>
              <a:off x="4724400" y="3860801"/>
              <a:ext cx="2103120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63"/>
            <p:cNvSpPr>
              <a:spLocks noChangeShapeType="1"/>
            </p:cNvSpPr>
            <p:nvPr/>
          </p:nvSpPr>
          <p:spPr bwMode="auto">
            <a:xfrm>
              <a:off x="4724400" y="4157135"/>
              <a:ext cx="2103120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64"/>
            <p:cNvSpPr>
              <a:spLocks noChangeShapeType="1"/>
            </p:cNvSpPr>
            <p:nvPr/>
          </p:nvSpPr>
          <p:spPr bwMode="auto">
            <a:xfrm>
              <a:off x="4724400" y="4475163"/>
              <a:ext cx="2103120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65"/>
            <p:cNvSpPr>
              <a:spLocks noChangeShapeType="1"/>
            </p:cNvSpPr>
            <p:nvPr/>
          </p:nvSpPr>
          <p:spPr bwMode="auto">
            <a:xfrm>
              <a:off x="4724400" y="4781551"/>
              <a:ext cx="2103120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68"/>
            <p:cNvSpPr>
              <a:spLocks noChangeShapeType="1"/>
            </p:cNvSpPr>
            <p:nvPr/>
          </p:nvSpPr>
          <p:spPr bwMode="auto">
            <a:xfrm>
              <a:off x="5418138" y="2325688"/>
              <a:ext cx="1588" cy="276383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69"/>
            <p:cNvSpPr>
              <a:spLocks noChangeShapeType="1"/>
            </p:cNvSpPr>
            <p:nvPr/>
          </p:nvSpPr>
          <p:spPr bwMode="auto">
            <a:xfrm>
              <a:off x="6110288" y="2325688"/>
              <a:ext cx="1588" cy="276383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72"/>
            <p:cNvSpPr>
              <a:spLocks noChangeShapeType="1"/>
            </p:cNvSpPr>
            <p:nvPr/>
          </p:nvSpPr>
          <p:spPr bwMode="auto">
            <a:xfrm>
              <a:off x="4724400" y="2325688"/>
              <a:ext cx="2103120" cy="158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73"/>
            <p:cNvSpPr>
              <a:spLocks noChangeShapeType="1"/>
            </p:cNvSpPr>
            <p:nvPr/>
          </p:nvSpPr>
          <p:spPr bwMode="auto">
            <a:xfrm>
              <a:off x="6810905" y="2325688"/>
              <a:ext cx="1588" cy="276383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74"/>
            <p:cNvSpPr>
              <a:spLocks noChangeShapeType="1"/>
            </p:cNvSpPr>
            <p:nvPr/>
          </p:nvSpPr>
          <p:spPr bwMode="auto">
            <a:xfrm>
              <a:off x="4724400" y="5089526"/>
              <a:ext cx="2103120" cy="158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73"/>
            <p:cNvSpPr>
              <a:spLocks noChangeShapeType="1"/>
            </p:cNvSpPr>
            <p:nvPr/>
          </p:nvSpPr>
          <p:spPr bwMode="auto">
            <a:xfrm>
              <a:off x="4724400" y="2333095"/>
              <a:ext cx="1588" cy="276383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Rectangle 7"/>
            <p:cNvSpPr>
              <a:spLocks noChangeArrowheads="1"/>
            </p:cNvSpPr>
            <p:nvPr/>
          </p:nvSpPr>
          <p:spPr bwMode="auto">
            <a:xfrm>
              <a:off x="3290888" y="478155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17" name="Rectangle 8"/>
            <p:cNvSpPr>
              <a:spLocks noChangeArrowheads="1"/>
            </p:cNvSpPr>
            <p:nvPr/>
          </p:nvSpPr>
          <p:spPr bwMode="auto">
            <a:xfrm>
              <a:off x="2598738" y="478155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18" name="Rectangle 9"/>
            <p:cNvSpPr>
              <a:spLocks noChangeArrowheads="1"/>
            </p:cNvSpPr>
            <p:nvPr/>
          </p:nvSpPr>
          <p:spPr bwMode="auto">
            <a:xfrm>
              <a:off x="1905000" y="4781551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07</a:t>
              </a:r>
            </a:p>
          </p:txBody>
        </p:sp>
        <p:sp>
          <p:nvSpPr>
            <p:cNvPr id="219" name="Rectangle 13"/>
            <p:cNvSpPr>
              <a:spLocks noChangeArrowheads="1"/>
            </p:cNvSpPr>
            <p:nvPr/>
          </p:nvSpPr>
          <p:spPr bwMode="auto">
            <a:xfrm>
              <a:off x="3290888" y="4475163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20" name="Rectangle 14"/>
            <p:cNvSpPr>
              <a:spLocks noChangeArrowheads="1"/>
            </p:cNvSpPr>
            <p:nvPr/>
          </p:nvSpPr>
          <p:spPr bwMode="auto">
            <a:xfrm>
              <a:off x="2598738" y="4475163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21" name="Rectangle 15"/>
            <p:cNvSpPr>
              <a:spLocks noChangeArrowheads="1"/>
            </p:cNvSpPr>
            <p:nvPr/>
          </p:nvSpPr>
          <p:spPr bwMode="auto">
            <a:xfrm>
              <a:off x="1905000" y="4475163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06</a:t>
              </a:r>
            </a:p>
          </p:txBody>
        </p:sp>
        <p:sp>
          <p:nvSpPr>
            <p:cNvPr id="222" name="Rectangle 19"/>
            <p:cNvSpPr>
              <a:spLocks noChangeArrowheads="1"/>
            </p:cNvSpPr>
            <p:nvPr/>
          </p:nvSpPr>
          <p:spPr bwMode="auto">
            <a:xfrm>
              <a:off x="3290888" y="416877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23" name="Rectangle 20"/>
            <p:cNvSpPr>
              <a:spLocks noChangeArrowheads="1"/>
            </p:cNvSpPr>
            <p:nvPr/>
          </p:nvSpPr>
          <p:spPr bwMode="auto">
            <a:xfrm>
              <a:off x="2598738" y="416877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224" name="Rectangle 21"/>
            <p:cNvSpPr>
              <a:spLocks noChangeArrowheads="1"/>
            </p:cNvSpPr>
            <p:nvPr/>
          </p:nvSpPr>
          <p:spPr bwMode="auto">
            <a:xfrm>
              <a:off x="1905000" y="4168776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05</a:t>
              </a:r>
            </a:p>
          </p:txBody>
        </p:sp>
        <p:sp>
          <p:nvSpPr>
            <p:cNvPr id="225" name="Rectangle 25"/>
            <p:cNvSpPr>
              <a:spLocks noChangeArrowheads="1"/>
            </p:cNvSpPr>
            <p:nvPr/>
          </p:nvSpPr>
          <p:spPr bwMode="auto">
            <a:xfrm>
              <a:off x="3290888" y="386080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26" name="Rectangle 26"/>
            <p:cNvSpPr>
              <a:spLocks noChangeArrowheads="1"/>
            </p:cNvSpPr>
            <p:nvPr/>
          </p:nvSpPr>
          <p:spPr bwMode="auto">
            <a:xfrm>
              <a:off x="2598738" y="386080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27" name="Rectangle 27"/>
            <p:cNvSpPr>
              <a:spLocks noChangeArrowheads="1"/>
            </p:cNvSpPr>
            <p:nvPr/>
          </p:nvSpPr>
          <p:spPr bwMode="auto">
            <a:xfrm>
              <a:off x="1905000" y="3860801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04</a:t>
              </a:r>
            </a:p>
          </p:txBody>
        </p:sp>
        <p:sp>
          <p:nvSpPr>
            <p:cNvPr id="228" name="Rectangle 31"/>
            <p:cNvSpPr>
              <a:spLocks noChangeArrowheads="1"/>
            </p:cNvSpPr>
            <p:nvPr/>
          </p:nvSpPr>
          <p:spPr bwMode="auto">
            <a:xfrm>
              <a:off x="3290888" y="355282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29" name="Rectangle 32"/>
            <p:cNvSpPr>
              <a:spLocks noChangeArrowheads="1"/>
            </p:cNvSpPr>
            <p:nvPr/>
          </p:nvSpPr>
          <p:spPr bwMode="auto">
            <a:xfrm>
              <a:off x="2598738" y="355282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230" name="Rectangle 33"/>
            <p:cNvSpPr>
              <a:spLocks noChangeArrowheads="1"/>
            </p:cNvSpPr>
            <p:nvPr/>
          </p:nvSpPr>
          <p:spPr bwMode="auto">
            <a:xfrm>
              <a:off x="1905000" y="3552826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03</a:t>
              </a:r>
            </a:p>
          </p:txBody>
        </p:sp>
        <p:sp>
          <p:nvSpPr>
            <p:cNvPr id="231" name="Rectangle 37"/>
            <p:cNvSpPr>
              <a:spLocks noChangeArrowheads="1"/>
            </p:cNvSpPr>
            <p:nvPr/>
          </p:nvSpPr>
          <p:spPr bwMode="auto">
            <a:xfrm>
              <a:off x="3290888" y="3246438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32" name="Rectangle 38"/>
            <p:cNvSpPr>
              <a:spLocks noChangeArrowheads="1"/>
            </p:cNvSpPr>
            <p:nvPr/>
          </p:nvSpPr>
          <p:spPr bwMode="auto">
            <a:xfrm>
              <a:off x="2598738" y="3246438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33</a:t>
              </a:r>
            </a:p>
          </p:txBody>
        </p:sp>
        <p:sp>
          <p:nvSpPr>
            <p:cNvPr id="233" name="Rectangle 39"/>
            <p:cNvSpPr>
              <a:spLocks noChangeArrowheads="1"/>
            </p:cNvSpPr>
            <p:nvPr/>
          </p:nvSpPr>
          <p:spPr bwMode="auto">
            <a:xfrm>
              <a:off x="1905000" y="3246438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02</a:t>
              </a:r>
            </a:p>
          </p:txBody>
        </p:sp>
        <p:sp>
          <p:nvSpPr>
            <p:cNvPr id="234" name="Rectangle 43"/>
            <p:cNvSpPr>
              <a:spLocks noChangeArrowheads="1"/>
            </p:cNvSpPr>
            <p:nvPr/>
          </p:nvSpPr>
          <p:spPr bwMode="auto">
            <a:xfrm>
              <a:off x="3290888" y="294005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35" name="Rectangle 44"/>
            <p:cNvSpPr>
              <a:spLocks noChangeArrowheads="1"/>
            </p:cNvSpPr>
            <p:nvPr/>
          </p:nvSpPr>
          <p:spPr bwMode="auto">
            <a:xfrm>
              <a:off x="2598738" y="294005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36" name="Rectangle 45"/>
            <p:cNvSpPr>
              <a:spLocks noChangeArrowheads="1"/>
            </p:cNvSpPr>
            <p:nvPr/>
          </p:nvSpPr>
          <p:spPr bwMode="auto">
            <a:xfrm>
              <a:off x="1905000" y="2940051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01</a:t>
              </a:r>
            </a:p>
          </p:txBody>
        </p:sp>
        <p:sp>
          <p:nvSpPr>
            <p:cNvPr id="237" name="Rectangle 49"/>
            <p:cNvSpPr>
              <a:spLocks noChangeArrowheads="1"/>
            </p:cNvSpPr>
            <p:nvPr/>
          </p:nvSpPr>
          <p:spPr bwMode="auto">
            <a:xfrm>
              <a:off x="3290888" y="263207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38" name="Rectangle 50"/>
            <p:cNvSpPr>
              <a:spLocks noChangeArrowheads="1"/>
            </p:cNvSpPr>
            <p:nvPr/>
          </p:nvSpPr>
          <p:spPr bwMode="auto">
            <a:xfrm>
              <a:off x="2598738" y="263207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28</a:t>
              </a:r>
            </a:p>
          </p:txBody>
        </p:sp>
        <p:sp>
          <p:nvSpPr>
            <p:cNvPr id="239" name="Rectangle 51"/>
            <p:cNvSpPr>
              <a:spLocks noChangeArrowheads="1"/>
            </p:cNvSpPr>
            <p:nvPr/>
          </p:nvSpPr>
          <p:spPr bwMode="auto">
            <a:xfrm>
              <a:off x="1905000" y="2632076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00</a:t>
              </a:r>
            </a:p>
          </p:txBody>
        </p:sp>
        <p:sp>
          <p:nvSpPr>
            <p:cNvPr id="240" name="Rectangle 55"/>
            <p:cNvSpPr>
              <a:spLocks noChangeArrowheads="1"/>
            </p:cNvSpPr>
            <p:nvPr/>
          </p:nvSpPr>
          <p:spPr bwMode="auto">
            <a:xfrm>
              <a:off x="3290888" y="2325688"/>
              <a:ext cx="692150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41" name="Rectangle 56"/>
            <p:cNvSpPr>
              <a:spLocks noChangeArrowheads="1"/>
            </p:cNvSpPr>
            <p:nvPr/>
          </p:nvSpPr>
          <p:spPr bwMode="auto">
            <a:xfrm>
              <a:off x="2598738" y="2325688"/>
              <a:ext cx="692150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242" name="Rectangle 57"/>
            <p:cNvSpPr>
              <a:spLocks noChangeArrowheads="1"/>
            </p:cNvSpPr>
            <p:nvPr/>
          </p:nvSpPr>
          <p:spPr bwMode="auto">
            <a:xfrm>
              <a:off x="1905000" y="2325688"/>
              <a:ext cx="693738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VPN</a:t>
              </a:r>
            </a:p>
          </p:txBody>
        </p:sp>
        <p:sp>
          <p:nvSpPr>
            <p:cNvPr id="243" name="Line 58"/>
            <p:cNvSpPr>
              <a:spLocks noChangeShapeType="1"/>
            </p:cNvSpPr>
            <p:nvPr/>
          </p:nvSpPr>
          <p:spPr bwMode="auto">
            <a:xfrm>
              <a:off x="1905000" y="2632076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59"/>
            <p:cNvSpPr>
              <a:spLocks noChangeShapeType="1"/>
            </p:cNvSpPr>
            <p:nvPr/>
          </p:nvSpPr>
          <p:spPr bwMode="auto">
            <a:xfrm>
              <a:off x="1905000" y="2940051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Line 60"/>
            <p:cNvSpPr>
              <a:spLocks noChangeShapeType="1"/>
            </p:cNvSpPr>
            <p:nvPr/>
          </p:nvSpPr>
          <p:spPr bwMode="auto">
            <a:xfrm>
              <a:off x="1905000" y="3249611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Line 61"/>
            <p:cNvSpPr>
              <a:spLocks noChangeShapeType="1"/>
            </p:cNvSpPr>
            <p:nvPr/>
          </p:nvSpPr>
          <p:spPr bwMode="auto">
            <a:xfrm>
              <a:off x="1905000" y="3552826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62"/>
            <p:cNvSpPr>
              <a:spLocks noChangeShapeType="1"/>
            </p:cNvSpPr>
            <p:nvPr/>
          </p:nvSpPr>
          <p:spPr bwMode="auto">
            <a:xfrm>
              <a:off x="1905000" y="3860801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Line 63"/>
            <p:cNvSpPr>
              <a:spLocks noChangeShapeType="1"/>
            </p:cNvSpPr>
            <p:nvPr/>
          </p:nvSpPr>
          <p:spPr bwMode="auto">
            <a:xfrm>
              <a:off x="1905000" y="4172478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Line 64"/>
            <p:cNvSpPr>
              <a:spLocks noChangeShapeType="1"/>
            </p:cNvSpPr>
            <p:nvPr/>
          </p:nvSpPr>
          <p:spPr bwMode="auto">
            <a:xfrm>
              <a:off x="1905000" y="4475163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Line 65"/>
            <p:cNvSpPr>
              <a:spLocks noChangeShapeType="1"/>
            </p:cNvSpPr>
            <p:nvPr/>
          </p:nvSpPr>
          <p:spPr bwMode="auto">
            <a:xfrm>
              <a:off x="1905000" y="4781551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Line 66"/>
            <p:cNvSpPr>
              <a:spLocks noChangeShapeType="1"/>
            </p:cNvSpPr>
            <p:nvPr/>
          </p:nvSpPr>
          <p:spPr bwMode="auto">
            <a:xfrm>
              <a:off x="2589212" y="2325688"/>
              <a:ext cx="1588" cy="276383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67"/>
            <p:cNvSpPr>
              <a:spLocks noChangeShapeType="1"/>
            </p:cNvSpPr>
            <p:nvPr/>
          </p:nvSpPr>
          <p:spPr bwMode="auto">
            <a:xfrm>
              <a:off x="3290888" y="2325688"/>
              <a:ext cx="1588" cy="276383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70"/>
            <p:cNvSpPr>
              <a:spLocks noChangeShapeType="1"/>
            </p:cNvSpPr>
            <p:nvPr/>
          </p:nvSpPr>
          <p:spPr bwMode="auto">
            <a:xfrm>
              <a:off x="1905000" y="2325688"/>
              <a:ext cx="1588" cy="276383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72"/>
            <p:cNvSpPr>
              <a:spLocks noChangeShapeType="1"/>
            </p:cNvSpPr>
            <p:nvPr/>
          </p:nvSpPr>
          <p:spPr bwMode="auto">
            <a:xfrm>
              <a:off x="1905000" y="2325688"/>
              <a:ext cx="2075688" cy="158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74"/>
            <p:cNvSpPr>
              <a:spLocks noChangeShapeType="1"/>
            </p:cNvSpPr>
            <p:nvPr/>
          </p:nvSpPr>
          <p:spPr bwMode="auto">
            <a:xfrm>
              <a:off x="1905000" y="5089526"/>
              <a:ext cx="2075688" cy="158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70"/>
            <p:cNvSpPr>
              <a:spLocks noChangeShapeType="1"/>
            </p:cNvSpPr>
            <p:nvPr/>
          </p:nvSpPr>
          <p:spPr bwMode="auto">
            <a:xfrm>
              <a:off x="3989386" y="2316480"/>
              <a:ext cx="1588" cy="278892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1" name="Text Box 119"/>
          <p:cNvSpPr txBox="1">
            <a:spLocks noChangeArrowheads="1"/>
          </p:cNvSpPr>
          <p:nvPr/>
        </p:nvSpPr>
        <p:spPr bwMode="auto">
          <a:xfrm>
            <a:off x="1523999" y="3581400"/>
            <a:ext cx="91567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onsolas"/>
                <a:cs typeface="Consolas"/>
              </a:rPr>
              <a:t>0x0F</a:t>
            </a:r>
            <a:endParaRPr lang="en-GB" b="1" dirty="0">
              <a:solidFill>
                <a:srgbClr val="C00000"/>
              </a:solidFill>
              <a:latin typeface="Consolas"/>
              <a:cs typeface="Consolas"/>
            </a:endParaRPr>
          </a:p>
        </p:txBody>
      </p:sp>
      <p:sp>
        <p:nvSpPr>
          <p:cNvPr id="272" name="Text Box 119"/>
          <p:cNvSpPr txBox="1">
            <a:spLocks noChangeArrowheads="1"/>
          </p:cNvSpPr>
          <p:nvPr/>
        </p:nvSpPr>
        <p:spPr bwMode="auto">
          <a:xfrm>
            <a:off x="1524000" y="3991514"/>
            <a:ext cx="915670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onsolas"/>
                <a:cs typeface="Consolas"/>
              </a:rPr>
              <a:t>0x0D</a:t>
            </a:r>
            <a:endParaRPr lang="en-GB" b="1" dirty="0">
              <a:solidFill>
                <a:srgbClr val="C00000"/>
              </a:solidFill>
              <a:latin typeface="Consolas"/>
              <a:cs typeface="Consolas"/>
            </a:endParaRPr>
          </a:p>
        </p:txBody>
      </p:sp>
      <p:sp>
        <p:nvSpPr>
          <p:cNvPr id="273" name="Text Box 119"/>
          <p:cNvSpPr txBox="1">
            <a:spLocks noChangeArrowheads="1"/>
          </p:cNvSpPr>
          <p:nvPr/>
        </p:nvSpPr>
        <p:spPr bwMode="auto">
          <a:xfrm>
            <a:off x="817879" y="4817746"/>
            <a:ext cx="1769745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onsolas"/>
                <a:cs typeface="Consolas"/>
              </a:rPr>
              <a:t>0x0354</a:t>
            </a:r>
            <a:endParaRPr lang="en-GB" b="1" dirty="0">
              <a:solidFill>
                <a:srgbClr val="C00000"/>
              </a:solidFill>
              <a:latin typeface="Consolas"/>
              <a:cs typeface="Consolas"/>
            </a:endParaRPr>
          </a:p>
        </p:txBody>
      </p:sp>
      <p:grpSp>
        <p:nvGrpSpPr>
          <p:cNvPr id="11" name="Group 310"/>
          <p:cNvGrpSpPr/>
          <p:nvPr/>
        </p:nvGrpSpPr>
        <p:grpSpPr>
          <a:xfrm>
            <a:off x="2133600" y="6058958"/>
            <a:ext cx="5848351" cy="304800"/>
            <a:chOff x="2133600" y="6058958"/>
            <a:chExt cx="5848351" cy="304800"/>
          </a:xfrm>
        </p:grpSpPr>
        <p:sp>
          <p:nvSpPr>
            <p:cNvPr id="275" name="Rectangle 62"/>
            <p:cNvSpPr>
              <a:spLocks noChangeArrowheads="1"/>
            </p:cNvSpPr>
            <p:nvPr/>
          </p:nvSpPr>
          <p:spPr bwMode="auto">
            <a:xfrm>
              <a:off x="2133600" y="6058958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Rectangle 65"/>
            <p:cNvSpPr>
              <a:spLocks noChangeArrowheads="1"/>
            </p:cNvSpPr>
            <p:nvPr/>
          </p:nvSpPr>
          <p:spPr bwMode="auto">
            <a:xfrm>
              <a:off x="2620963" y="6058958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Rectangle 68"/>
            <p:cNvSpPr>
              <a:spLocks noChangeArrowheads="1"/>
            </p:cNvSpPr>
            <p:nvPr/>
          </p:nvSpPr>
          <p:spPr bwMode="auto">
            <a:xfrm>
              <a:off x="3108325" y="6058958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Rectangle 71"/>
            <p:cNvSpPr>
              <a:spLocks noChangeArrowheads="1"/>
            </p:cNvSpPr>
            <p:nvPr/>
          </p:nvSpPr>
          <p:spPr bwMode="auto">
            <a:xfrm>
              <a:off x="3595688" y="6058958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Rectangle 74"/>
            <p:cNvSpPr>
              <a:spLocks noChangeArrowheads="1"/>
            </p:cNvSpPr>
            <p:nvPr/>
          </p:nvSpPr>
          <p:spPr bwMode="auto">
            <a:xfrm>
              <a:off x="4083050" y="6058958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Rectangle 77"/>
            <p:cNvSpPr>
              <a:spLocks noChangeArrowheads="1"/>
            </p:cNvSpPr>
            <p:nvPr/>
          </p:nvSpPr>
          <p:spPr bwMode="auto">
            <a:xfrm>
              <a:off x="4570413" y="6058958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Rectangle 80"/>
            <p:cNvSpPr>
              <a:spLocks noChangeArrowheads="1"/>
            </p:cNvSpPr>
            <p:nvPr/>
          </p:nvSpPr>
          <p:spPr bwMode="auto">
            <a:xfrm>
              <a:off x="5057775" y="6058958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Rectangle 83"/>
            <p:cNvSpPr>
              <a:spLocks noChangeArrowheads="1"/>
            </p:cNvSpPr>
            <p:nvPr/>
          </p:nvSpPr>
          <p:spPr bwMode="auto">
            <a:xfrm>
              <a:off x="5545138" y="6058958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Rectangle 86"/>
            <p:cNvSpPr>
              <a:spLocks noChangeArrowheads="1"/>
            </p:cNvSpPr>
            <p:nvPr/>
          </p:nvSpPr>
          <p:spPr bwMode="auto">
            <a:xfrm>
              <a:off x="6032500" y="6058958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Rectangle 89"/>
            <p:cNvSpPr>
              <a:spLocks noChangeArrowheads="1"/>
            </p:cNvSpPr>
            <p:nvPr/>
          </p:nvSpPr>
          <p:spPr bwMode="auto">
            <a:xfrm>
              <a:off x="6519863" y="6058958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Rectangle 92"/>
            <p:cNvSpPr>
              <a:spLocks noChangeArrowheads="1"/>
            </p:cNvSpPr>
            <p:nvPr/>
          </p:nvSpPr>
          <p:spPr bwMode="auto">
            <a:xfrm>
              <a:off x="7007225" y="6058958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Rectangle 95"/>
            <p:cNvSpPr>
              <a:spLocks noChangeArrowheads="1"/>
            </p:cNvSpPr>
            <p:nvPr/>
          </p:nvSpPr>
          <p:spPr bwMode="auto">
            <a:xfrm>
              <a:off x="7494588" y="6058958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309"/>
          <p:cNvGrpSpPr/>
          <p:nvPr/>
        </p:nvGrpSpPr>
        <p:grpSpPr>
          <a:xfrm>
            <a:off x="2154237" y="6441604"/>
            <a:ext cx="5836709" cy="346711"/>
            <a:chOff x="2154237" y="6441604"/>
            <a:chExt cx="5836709" cy="346711"/>
          </a:xfrm>
        </p:grpSpPr>
        <p:grpSp>
          <p:nvGrpSpPr>
            <p:cNvPr id="13" name="Group 97"/>
            <p:cNvGrpSpPr>
              <a:grpSpLocks/>
            </p:cNvGrpSpPr>
            <p:nvPr/>
          </p:nvGrpSpPr>
          <p:grpSpPr bwMode="auto">
            <a:xfrm>
              <a:off x="5066771" y="6450071"/>
              <a:ext cx="2924175" cy="338244"/>
              <a:chOff x="3101" y="3292"/>
              <a:chExt cx="1842" cy="213"/>
            </a:xfrm>
          </p:grpSpPr>
          <p:sp>
            <p:nvSpPr>
              <p:cNvPr id="304" name="Line 98"/>
              <p:cNvSpPr>
                <a:spLocks noChangeShapeType="1"/>
              </p:cNvSpPr>
              <p:nvPr/>
            </p:nvSpPr>
            <p:spPr bwMode="auto">
              <a:xfrm>
                <a:off x="3101" y="3383"/>
                <a:ext cx="1842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Text Box 99"/>
              <p:cNvSpPr txBox="1">
                <a:spLocks noChangeArrowheads="1"/>
              </p:cNvSpPr>
              <p:nvPr/>
            </p:nvSpPr>
            <p:spPr bwMode="auto">
              <a:xfrm>
                <a:off x="3808" y="3292"/>
                <a:ext cx="361" cy="21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0" dirty="0">
                    <a:latin typeface="Calibri" pitchFamily="34" charset="0"/>
                  </a:rPr>
                  <a:t>PPO</a:t>
                </a:r>
              </a:p>
            </p:txBody>
          </p:sp>
        </p:grpSp>
        <p:grpSp>
          <p:nvGrpSpPr>
            <p:cNvPr id="14" name="Group 100"/>
            <p:cNvGrpSpPr>
              <a:grpSpLocks/>
            </p:cNvGrpSpPr>
            <p:nvPr/>
          </p:nvGrpSpPr>
          <p:grpSpPr bwMode="auto">
            <a:xfrm>
              <a:off x="2154237" y="6441604"/>
              <a:ext cx="2924175" cy="338244"/>
              <a:chOff x="1277" y="3292"/>
              <a:chExt cx="1842" cy="213"/>
            </a:xfrm>
          </p:grpSpPr>
          <p:sp>
            <p:nvSpPr>
              <p:cNvPr id="302" name="Line 101"/>
              <p:cNvSpPr>
                <a:spLocks noChangeShapeType="1"/>
              </p:cNvSpPr>
              <p:nvPr/>
            </p:nvSpPr>
            <p:spPr bwMode="auto">
              <a:xfrm>
                <a:off x="1277" y="3383"/>
                <a:ext cx="1842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Text Box 102"/>
              <p:cNvSpPr txBox="1">
                <a:spLocks noChangeArrowheads="1"/>
              </p:cNvSpPr>
              <p:nvPr/>
            </p:nvSpPr>
            <p:spPr bwMode="auto">
              <a:xfrm>
                <a:off x="1984" y="3292"/>
                <a:ext cx="359" cy="21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0" dirty="0">
                    <a:latin typeface="Calibri" pitchFamily="34" charset="0"/>
                  </a:rPr>
                  <a:t>PPN</a:t>
                </a:r>
              </a:p>
            </p:txBody>
          </p:sp>
        </p:grpSp>
      </p:grpSp>
      <p:grpSp>
        <p:nvGrpSpPr>
          <p:cNvPr id="15" name="Group 308"/>
          <p:cNvGrpSpPr/>
          <p:nvPr/>
        </p:nvGrpSpPr>
        <p:grpSpPr>
          <a:xfrm>
            <a:off x="5204886" y="6056856"/>
            <a:ext cx="2649538" cy="339726"/>
            <a:chOff x="5204886" y="6056856"/>
            <a:chExt cx="2649538" cy="339726"/>
          </a:xfrm>
        </p:grpSpPr>
        <p:sp>
          <p:nvSpPr>
            <p:cNvPr id="290" name="Text Box 136"/>
            <p:cNvSpPr txBox="1">
              <a:spLocks noChangeArrowheads="1"/>
            </p:cNvSpPr>
            <p:nvPr/>
          </p:nvSpPr>
          <p:spPr bwMode="auto">
            <a:xfrm>
              <a:off x="7644874" y="6058444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91" name="Text Box 137"/>
            <p:cNvSpPr txBox="1">
              <a:spLocks noChangeArrowheads="1"/>
            </p:cNvSpPr>
            <p:nvPr/>
          </p:nvSpPr>
          <p:spPr bwMode="auto">
            <a:xfrm>
              <a:off x="7155924" y="6056856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92" name="Text Box 138"/>
            <p:cNvSpPr txBox="1">
              <a:spLocks noChangeArrowheads="1"/>
            </p:cNvSpPr>
            <p:nvPr/>
          </p:nvSpPr>
          <p:spPr bwMode="auto">
            <a:xfrm>
              <a:off x="6179611" y="6056856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97" name="Text Box 143"/>
            <p:cNvSpPr txBox="1">
              <a:spLocks noChangeArrowheads="1"/>
            </p:cNvSpPr>
            <p:nvPr/>
          </p:nvSpPr>
          <p:spPr bwMode="auto">
            <a:xfrm>
              <a:off x="6668561" y="6056856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98" name="Text Box 144"/>
            <p:cNvSpPr txBox="1">
              <a:spLocks noChangeArrowheads="1"/>
            </p:cNvSpPr>
            <p:nvPr/>
          </p:nvSpPr>
          <p:spPr bwMode="auto">
            <a:xfrm>
              <a:off x="5692248" y="6056856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99" name="Text Box 145"/>
            <p:cNvSpPr txBox="1">
              <a:spLocks noChangeArrowheads="1"/>
            </p:cNvSpPr>
            <p:nvPr/>
          </p:nvSpPr>
          <p:spPr bwMode="auto">
            <a:xfrm>
              <a:off x="5204886" y="6056856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grpSp>
        <p:nvGrpSpPr>
          <p:cNvPr id="16" name="Group 307"/>
          <p:cNvGrpSpPr/>
          <p:nvPr/>
        </p:nvGrpSpPr>
        <p:grpSpPr>
          <a:xfrm>
            <a:off x="2277535" y="6056856"/>
            <a:ext cx="2647951" cy="338138"/>
            <a:chOff x="2277535" y="6056856"/>
            <a:chExt cx="2647951" cy="338138"/>
          </a:xfrm>
        </p:grpSpPr>
        <p:sp>
          <p:nvSpPr>
            <p:cNvPr id="293" name="Text Box 139"/>
            <p:cNvSpPr txBox="1">
              <a:spLocks noChangeArrowheads="1"/>
            </p:cNvSpPr>
            <p:nvPr/>
          </p:nvSpPr>
          <p:spPr bwMode="auto">
            <a:xfrm>
              <a:off x="4715936" y="6056856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94" name="Text Box 140"/>
            <p:cNvSpPr txBox="1">
              <a:spLocks noChangeArrowheads="1"/>
            </p:cNvSpPr>
            <p:nvPr/>
          </p:nvSpPr>
          <p:spPr bwMode="auto">
            <a:xfrm>
              <a:off x="4228573" y="6056856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95" name="Text Box 141"/>
            <p:cNvSpPr txBox="1">
              <a:spLocks noChangeArrowheads="1"/>
            </p:cNvSpPr>
            <p:nvPr/>
          </p:nvSpPr>
          <p:spPr bwMode="auto">
            <a:xfrm>
              <a:off x="3739623" y="6056856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96" name="Text Box 142"/>
            <p:cNvSpPr txBox="1">
              <a:spLocks noChangeArrowheads="1"/>
            </p:cNvSpPr>
            <p:nvPr/>
          </p:nvSpPr>
          <p:spPr bwMode="auto">
            <a:xfrm>
              <a:off x="2764898" y="6056856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00" name="Text Box 146"/>
            <p:cNvSpPr txBox="1">
              <a:spLocks noChangeArrowheads="1"/>
            </p:cNvSpPr>
            <p:nvPr/>
          </p:nvSpPr>
          <p:spPr bwMode="auto">
            <a:xfrm>
              <a:off x="3250673" y="6056856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01" name="Text Box 147"/>
            <p:cNvSpPr txBox="1">
              <a:spLocks noChangeArrowheads="1"/>
            </p:cNvSpPr>
            <p:nvPr/>
          </p:nvSpPr>
          <p:spPr bwMode="auto">
            <a:xfrm>
              <a:off x="2277535" y="6056856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313" name="Text Box 119"/>
          <p:cNvSpPr txBox="1">
            <a:spLocks noChangeArrowheads="1"/>
          </p:cNvSpPr>
          <p:nvPr/>
        </p:nvSpPr>
        <p:spPr bwMode="auto">
          <a:xfrm>
            <a:off x="6912452" y="1391838"/>
            <a:ext cx="154574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log</a:t>
            </a:r>
            <a:r>
              <a:rPr lang="en-GB" baseline="-25000" dirty="0">
                <a:solidFill>
                  <a:srgbClr val="C00000"/>
                </a:solidFill>
                <a:latin typeface="Calibri" pitchFamily="34" charset="0"/>
              </a:rPr>
              <a:t>2</a:t>
            </a: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 64 = 6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" grpId="0"/>
      <p:bldP spid="272" grpId="0"/>
      <p:bldP spid="273" grpId="0"/>
      <p:bldP spid="3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618" name="Rectangle 4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en-US"/>
              <a:t>How the Unix Kernel Represents Open Files</a:t>
            </a:r>
          </a:p>
        </p:txBody>
      </p:sp>
      <p:sp>
        <p:nvSpPr>
          <p:cNvPr id="6646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2937" y="1295400"/>
            <a:ext cx="8307387" cy="1295400"/>
          </a:xfrm>
        </p:spPr>
        <p:txBody>
          <a:bodyPr/>
          <a:lstStyle/>
          <a:p>
            <a:r>
              <a:rPr lang="en-US" dirty="0"/>
              <a:t>Two descriptors referencing two distinct open files. Descriptor 1 (</a:t>
            </a:r>
            <a:r>
              <a:rPr lang="en-US" dirty="0" err="1"/>
              <a:t>stdout</a:t>
            </a:r>
            <a:r>
              <a:rPr lang="en-US" dirty="0"/>
              <a:t>) points to terminal, and descriptor 4 points to open disk file</a:t>
            </a:r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2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4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5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664586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64587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64588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64589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64590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664591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2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3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64594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595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596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59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6460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60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0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60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6460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460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6460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0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1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66461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664621" name="Text Box 45"/>
          <p:cNvSpPr txBox="1">
            <a:spLocks noChangeArrowheads="1"/>
          </p:cNvSpPr>
          <p:nvPr/>
        </p:nvSpPr>
        <p:spPr bwMode="auto">
          <a:xfrm>
            <a:off x="7975600" y="3886200"/>
            <a:ext cx="91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i="1" dirty="0">
                <a:latin typeface="Calibri" pitchFamily="34" charset="0"/>
              </a:rPr>
              <a:t>Info in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stat</a:t>
            </a:r>
            <a:r>
              <a:rPr lang="en-US" sz="1600" i="1" dirty="0">
                <a:latin typeface="Calibri" pitchFamily="34" charset="0"/>
              </a:rPr>
              <a:t> </a:t>
            </a:r>
            <a:r>
              <a:rPr lang="en-US" sz="1600" i="1" dirty="0" err="1">
                <a:latin typeface="Calibri" pitchFamily="34" charset="0"/>
              </a:rPr>
              <a:t>struct</a:t>
            </a:r>
            <a:endParaRPr lang="en-US" sz="1600" i="1" dirty="0">
              <a:latin typeface="Calibri" pitchFamily="34" charset="0"/>
            </a:endParaRPr>
          </a:p>
        </p:txBody>
      </p:sp>
      <p:sp>
        <p:nvSpPr>
          <p:cNvPr id="664622" name="AutoShape 46"/>
          <p:cNvSpPr>
            <a:spLocks/>
          </p:cNvSpPr>
          <p:nvPr/>
        </p:nvSpPr>
        <p:spPr bwMode="auto">
          <a:xfrm>
            <a:off x="7611076" y="3649361"/>
            <a:ext cx="366418" cy="1188720"/>
          </a:xfrm>
          <a:prstGeom prst="rightBrace">
            <a:avLst>
              <a:gd name="adj1" fmla="val 1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7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651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Sharing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11414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Two distinct descriptors sharing the same disk file through two distinct open file table entries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Calling </a:t>
            </a:r>
            <a:r>
              <a:rPr lang="en-US" b="1" dirty="0">
                <a:latin typeface="Courier New" pitchFamily="49" charset="0"/>
              </a:rPr>
              <a:t>open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twice with the same </a:t>
            </a:r>
            <a:r>
              <a:rPr lang="en-US" b="1" dirty="0">
                <a:latin typeface="Courier New" pitchFamily="49" charset="0"/>
              </a:rPr>
              <a:t>filename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argument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1" name="Line 20"/>
          <p:cNvSpPr>
            <a:spLocks noChangeShapeType="1"/>
          </p:cNvSpPr>
          <p:nvPr/>
        </p:nvSpPr>
        <p:spPr bwMode="auto">
          <a:xfrm flipV="1">
            <a:off x="2116138" y="3657595"/>
            <a:ext cx="1752600" cy="73342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3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4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6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Line 27"/>
          <p:cNvSpPr>
            <a:spLocks noChangeShapeType="1"/>
          </p:cNvSpPr>
          <p:nvPr/>
        </p:nvSpPr>
        <p:spPr bwMode="auto">
          <a:xfrm>
            <a:off x="2116138" y="4683125"/>
            <a:ext cx="1770062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1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3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5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16870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(disk)</a:t>
            </a:r>
          </a:p>
        </p:txBody>
      </p:sp>
      <p:sp>
        <p:nvSpPr>
          <p:cNvPr id="71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74" name="Line 21"/>
          <p:cNvSpPr>
            <a:spLocks noChangeShapeType="1"/>
          </p:cNvSpPr>
          <p:nvPr/>
        </p:nvSpPr>
        <p:spPr bwMode="auto">
          <a:xfrm flipV="1">
            <a:off x="4706938" y="3641725"/>
            <a:ext cx="1770062" cy="18446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08587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Processes Share Files: </a:t>
            </a:r>
            <a:r>
              <a:rPr lang="en-US" dirty="0">
                <a:latin typeface="Courier New"/>
                <a:cs typeface="Courier New"/>
              </a:rPr>
              <a:t>fork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143000"/>
            <a:ext cx="8307387" cy="1295400"/>
          </a:xfrm>
        </p:spPr>
        <p:txBody>
          <a:bodyPr/>
          <a:lstStyle/>
          <a:p>
            <a:r>
              <a:rPr lang="en-US" dirty="0"/>
              <a:t>A child process inherits its parent’s open files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sz="2000" dirty="0">
                <a:ea typeface="+mn-ea"/>
                <a:cs typeface="+mn-cs"/>
              </a:rPr>
              <a:t>Note: situation unchanged by 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exec </a:t>
            </a:r>
            <a:r>
              <a:rPr lang="en-US" sz="2000" dirty="0">
                <a:ea typeface="+mn-ea"/>
                <a:cs typeface="+mn-cs"/>
              </a:rPr>
              <a:t>functions (use </a:t>
            </a:r>
            <a:r>
              <a:rPr lang="en-US" sz="2000" b="1" dirty="0" err="1">
                <a:latin typeface="Courier New"/>
                <a:ea typeface="+mn-ea"/>
                <a:cs typeface="Courier New"/>
              </a:rPr>
              <a:t>fcntl</a:t>
            </a:r>
            <a:r>
              <a:rPr lang="en-US" sz="2000" dirty="0">
                <a:ea typeface="+mn-ea"/>
                <a:cs typeface="+mn-cs"/>
              </a:rPr>
              <a:t> to change)</a:t>
            </a:r>
          </a:p>
          <a:p>
            <a:r>
              <a:rPr lang="en-US" i="1" dirty="0">
                <a:solidFill>
                  <a:srgbClr val="C00000"/>
                </a:solidFill>
              </a:rPr>
              <a:t>Before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call: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2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7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7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80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22837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2983" y="381000"/>
            <a:ext cx="7592093" cy="762000"/>
          </a:xfrm>
        </p:spPr>
        <p:txBody>
          <a:bodyPr/>
          <a:lstStyle/>
          <a:p>
            <a:r>
              <a:rPr lang="en-US" sz="3200" dirty="0"/>
              <a:t>How Processes Share Files: </a:t>
            </a:r>
            <a:r>
              <a:rPr lang="en-US" sz="3200" dirty="0">
                <a:latin typeface="Courier New"/>
                <a:cs typeface="Courier New"/>
              </a:rPr>
              <a:t>fork</a:t>
            </a:r>
            <a:endParaRPr lang="en-US" sz="3400" dirty="0">
              <a:latin typeface="Courier New"/>
              <a:cs typeface="Courier New"/>
            </a:endParaRP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1295400"/>
          </a:xfrm>
        </p:spPr>
        <p:txBody>
          <a:bodyPr/>
          <a:lstStyle/>
          <a:p>
            <a:r>
              <a:rPr lang="en-US" dirty="0"/>
              <a:t>A child process inherits its parent’s open files</a:t>
            </a:r>
          </a:p>
          <a:p>
            <a:r>
              <a:rPr lang="en-US" i="1" dirty="0">
                <a:solidFill>
                  <a:srgbClr val="C00000"/>
                </a:solidFill>
              </a:rPr>
              <a:t>After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+mn-lt"/>
              </a:rPr>
              <a:t>Child’s table same as parent’s, and +1 to each </a:t>
            </a:r>
            <a:r>
              <a:rPr lang="en-US" dirty="0" err="1">
                <a:latin typeface="+mn-lt"/>
              </a:rPr>
              <a:t>refcnt</a:t>
            </a:r>
            <a:endParaRPr lang="en-US" dirty="0">
              <a:latin typeface="+mn-lt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refcnt</a:t>
            </a:r>
            <a:r>
              <a:rPr lang="en-US" sz="1400" dirty="0">
                <a:latin typeface="Courier New" pitchFamily="49" charset="0"/>
              </a:rPr>
              <a:t>=2</a:t>
            </a:r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refcnt</a:t>
            </a:r>
            <a:r>
              <a:rPr lang="en-US" sz="1400" dirty="0">
                <a:latin typeface="Courier New" pitchFamily="49" charset="0"/>
              </a:rPr>
              <a:t>=2</a:t>
            </a:r>
          </a:p>
        </p:txBody>
      </p:sp>
      <p:sp>
        <p:nvSpPr>
          <p:cNvPr id="73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50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5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6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7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89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92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1507524" y="54102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4" name="Rectangle 5"/>
          <p:cNvSpPr>
            <a:spLocks noChangeArrowheads="1"/>
          </p:cNvSpPr>
          <p:nvPr/>
        </p:nvSpPr>
        <p:spPr bwMode="auto">
          <a:xfrm>
            <a:off x="1507524" y="56388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1507524" y="58674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6" name="Rectangle 7"/>
          <p:cNvSpPr>
            <a:spLocks noChangeArrowheads="1"/>
          </p:cNvSpPr>
          <p:nvPr/>
        </p:nvSpPr>
        <p:spPr bwMode="auto">
          <a:xfrm>
            <a:off x="1507524" y="60960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7" name="Rectangle 8"/>
          <p:cNvSpPr>
            <a:spLocks noChangeArrowheads="1"/>
          </p:cNvSpPr>
          <p:nvPr/>
        </p:nvSpPr>
        <p:spPr bwMode="auto">
          <a:xfrm>
            <a:off x="1507524" y="63246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8" name="Rectangle 9"/>
          <p:cNvSpPr>
            <a:spLocks noChangeArrowheads="1"/>
          </p:cNvSpPr>
          <p:nvPr/>
        </p:nvSpPr>
        <p:spPr bwMode="auto">
          <a:xfrm>
            <a:off x="897924" y="54102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99" name="Rectangle 10"/>
          <p:cNvSpPr>
            <a:spLocks noChangeArrowheads="1"/>
          </p:cNvSpPr>
          <p:nvPr/>
        </p:nvSpPr>
        <p:spPr bwMode="auto">
          <a:xfrm>
            <a:off x="897924" y="56388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100" name="Rectangle 11"/>
          <p:cNvSpPr>
            <a:spLocks noChangeArrowheads="1"/>
          </p:cNvSpPr>
          <p:nvPr/>
        </p:nvSpPr>
        <p:spPr bwMode="auto">
          <a:xfrm>
            <a:off x="897924" y="58674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101" name="Rectangle 12"/>
          <p:cNvSpPr>
            <a:spLocks noChangeArrowheads="1"/>
          </p:cNvSpPr>
          <p:nvPr/>
        </p:nvSpPr>
        <p:spPr bwMode="auto">
          <a:xfrm>
            <a:off x="897924" y="60960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897924" y="63246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103" name="Text Box 40"/>
          <p:cNvSpPr txBox="1">
            <a:spLocks noChangeArrowheads="1"/>
          </p:cNvSpPr>
          <p:nvPr/>
        </p:nvSpPr>
        <p:spPr bwMode="auto">
          <a:xfrm>
            <a:off x="1397559" y="3352800"/>
            <a:ext cx="7438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Parent</a:t>
            </a:r>
          </a:p>
        </p:txBody>
      </p:sp>
      <p:sp>
        <p:nvSpPr>
          <p:cNvPr id="104" name="Text Box 40"/>
          <p:cNvSpPr txBox="1">
            <a:spLocks noChangeArrowheads="1"/>
          </p:cNvSpPr>
          <p:nvPr/>
        </p:nvSpPr>
        <p:spPr bwMode="auto">
          <a:xfrm>
            <a:off x="1389742" y="5105400"/>
            <a:ext cx="61427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1808070" y="3695608"/>
            <a:ext cx="2064922" cy="205641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 flipV="1">
            <a:off x="1812324" y="5334000"/>
            <a:ext cx="2073876" cy="1107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336046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435678"/>
            <a:ext cx="7592093" cy="762000"/>
          </a:xfrm>
        </p:spPr>
        <p:txBody>
          <a:bodyPr/>
          <a:lstStyle/>
          <a:p>
            <a:r>
              <a:rPr lang="en-US"/>
              <a:t>I/O Redirection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1905000"/>
          </a:xfrm>
        </p:spPr>
        <p:txBody>
          <a:bodyPr/>
          <a:lstStyle/>
          <a:p>
            <a:r>
              <a:rPr lang="en-US" dirty="0"/>
              <a:t>Question: How does a shell implement I/O redirection?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linux</a:t>
            </a:r>
            <a:r>
              <a:rPr lang="en-US" b="1" dirty="0">
                <a:latin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</a:rPr>
              <a:t> &gt; foo.txt</a:t>
            </a:r>
          </a:p>
          <a:p>
            <a:endParaRPr lang="en-US" dirty="0"/>
          </a:p>
          <a:p>
            <a:r>
              <a:rPr lang="en-US" dirty="0"/>
              <a:t>Answer: By calling the </a:t>
            </a:r>
            <a:r>
              <a:rPr lang="en-US" dirty="0">
                <a:latin typeface="Courier New"/>
                <a:cs typeface="Courier New"/>
              </a:rPr>
              <a:t>dup2(</a:t>
            </a:r>
            <a:r>
              <a:rPr lang="en-US" dirty="0" err="1">
                <a:latin typeface="Courier New"/>
                <a:cs typeface="Courier New"/>
              </a:rPr>
              <a:t>oldfd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newfd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Copies (per-process) descriptor table entry </a:t>
            </a:r>
            <a:r>
              <a:rPr lang="en-US" b="1" dirty="0" err="1">
                <a:latin typeface="Courier New" pitchFamily="49" charset="0"/>
              </a:rPr>
              <a:t>oldfd</a:t>
            </a:r>
            <a:r>
              <a:rPr lang="en-US" dirty="0"/>
              <a:t>  to entry </a:t>
            </a:r>
            <a:r>
              <a:rPr lang="en-US" b="1" dirty="0" err="1">
                <a:latin typeface="Courier New" pitchFamily="49" charset="0"/>
              </a:rPr>
              <a:t>newfd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873210" y="4602162"/>
            <a:ext cx="1838325" cy="1722438"/>
            <a:chOff x="906162" y="4221162"/>
            <a:chExt cx="1838325" cy="1722438"/>
          </a:xfrm>
        </p:grpSpPr>
        <p:sp>
          <p:nvSpPr>
            <p:cNvPr id="666663" name="Rectangle 39"/>
            <p:cNvSpPr>
              <a:spLocks noChangeAspect="1" noChangeArrowheads="1"/>
            </p:cNvSpPr>
            <p:nvPr/>
          </p:nvSpPr>
          <p:spPr bwMode="auto">
            <a:xfrm>
              <a:off x="1825324" y="422116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4" name="Rectangle 40"/>
            <p:cNvSpPr>
              <a:spLocks noChangeAspect="1" noChangeArrowheads="1"/>
            </p:cNvSpPr>
            <p:nvPr/>
          </p:nvSpPr>
          <p:spPr bwMode="auto">
            <a:xfrm>
              <a:off x="1825324" y="4565650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a</a:t>
              </a:r>
            </a:p>
          </p:txBody>
        </p:sp>
        <p:sp>
          <p:nvSpPr>
            <p:cNvPr id="666665" name="Rectangle 41"/>
            <p:cNvSpPr>
              <a:spLocks noChangeAspect="1" noChangeArrowheads="1"/>
            </p:cNvSpPr>
            <p:nvPr/>
          </p:nvSpPr>
          <p:spPr bwMode="auto">
            <a:xfrm>
              <a:off x="1825324" y="4910137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6" name="Rectangle 42"/>
            <p:cNvSpPr>
              <a:spLocks noChangeAspect="1" noChangeArrowheads="1"/>
            </p:cNvSpPr>
            <p:nvPr/>
          </p:nvSpPr>
          <p:spPr bwMode="auto">
            <a:xfrm>
              <a:off x="1825324" y="5254625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ourier New" pitchFamily="49" charset="0"/>
              </a:endParaRPr>
            </a:p>
          </p:txBody>
        </p:sp>
        <p:sp>
          <p:nvSpPr>
            <p:cNvPr id="666667" name="Rectangle 43"/>
            <p:cNvSpPr>
              <a:spLocks noChangeAspect="1" noChangeArrowheads="1"/>
            </p:cNvSpPr>
            <p:nvPr/>
          </p:nvSpPr>
          <p:spPr bwMode="auto">
            <a:xfrm>
              <a:off x="1825324" y="559911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b</a:t>
              </a:r>
            </a:p>
          </p:txBody>
        </p:sp>
        <p:sp>
          <p:nvSpPr>
            <p:cNvPr id="666668" name="Rectangle 44"/>
            <p:cNvSpPr>
              <a:spLocks noChangeAspect="1" noChangeArrowheads="1"/>
            </p:cNvSpPr>
            <p:nvPr/>
          </p:nvSpPr>
          <p:spPr bwMode="auto">
            <a:xfrm>
              <a:off x="906162" y="422116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0</a:t>
              </a:r>
            </a:p>
          </p:txBody>
        </p:sp>
        <p:sp>
          <p:nvSpPr>
            <p:cNvPr id="666669" name="Rectangle 45"/>
            <p:cNvSpPr>
              <a:spLocks noChangeAspect="1" noChangeArrowheads="1"/>
            </p:cNvSpPr>
            <p:nvPr/>
          </p:nvSpPr>
          <p:spPr bwMode="auto">
            <a:xfrm>
              <a:off x="906162" y="4565650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1</a:t>
              </a:r>
            </a:p>
          </p:txBody>
        </p:sp>
        <p:sp>
          <p:nvSpPr>
            <p:cNvPr id="666670" name="Rectangle 46"/>
            <p:cNvSpPr>
              <a:spLocks noChangeAspect="1" noChangeArrowheads="1"/>
            </p:cNvSpPr>
            <p:nvPr/>
          </p:nvSpPr>
          <p:spPr bwMode="auto">
            <a:xfrm>
              <a:off x="906162" y="4910137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2</a:t>
              </a:r>
            </a:p>
          </p:txBody>
        </p:sp>
        <p:sp>
          <p:nvSpPr>
            <p:cNvPr id="666671" name="Rectangle 47"/>
            <p:cNvSpPr>
              <a:spLocks noChangeAspect="1" noChangeArrowheads="1"/>
            </p:cNvSpPr>
            <p:nvPr/>
          </p:nvSpPr>
          <p:spPr bwMode="auto">
            <a:xfrm>
              <a:off x="906162" y="5254625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3</a:t>
              </a:r>
            </a:p>
          </p:txBody>
        </p:sp>
        <p:sp>
          <p:nvSpPr>
            <p:cNvPr id="666672" name="Rectangle 48"/>
            <p:cNvSpPr>
              <a:spLocks noChangeAspect="1" noChangeArrowheads="1"/>
            </p:cNvSpPr>
            <p:nvPr/>
          </p:nvSpPr>
          <p:spPr bwMode="auto">
            <a:xfrm>
              <a:off x="906162" y="559911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4</a:t>
              </a:r>
            </a:p>
          </p:txBody>
        </p:sp>
      </p:grpSp>
      <p:sp>
        <p:nvSpPr>
          <p:cNvPr id="666673" name="Text Box 49"/>
          <p:cNvSpPr txBox="1">
            <a:spLocks noChangeAspect="1" noChangeArrowheads="1"/>
          </p:cNvSpPr>
          <p:nvPr/>
        </p:nvSpPr>
        <p:spPr bwMode="auto">
          <a:xfrm>
            <a:off x="1141798" y="3611562"/>
            <a:ext cx="2750305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Descriptor table</a:t>
            </a:r>
          </a:p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before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>
                <a:latin typeface="Courier New"/>
                <a:cs typeface="Courier New"/>
              </a:rPr>
              <a:t>dup2(4,1)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624648" y="3611562"/>
            <a:ext cx="4367544" cy="2713038"/>
            <a:chOff x="3624648" y="3611562"/>
            <a:chExt cx="4367544" cy="2713038"/>
          </a:xfrm>
        </p:grpSpPr>
        <p:grpSp>
          <p:nvGrpSpPr>
            <p:cNvPr id="3" name="Group 27"/>
            <p:cNvGrpSpPr/>
            <p:nvPr/>
          </p:nvGrpSpPr>
          <p:grpSpPr>
            <a:xfrm>
              <a:off x="5208673" y="4602162"/>
              <a:ext cx="1836737" cy="1722438"/>
              <a:chOff x="5241625" y="4267200"/>
              <a:chExt cx="1836737" cy="1722438"/>
            </a:xfrm>
          </p:grpSpPr>
          <p:sp>
            <p:nvSpPr>
              <p:cNvPr id="666676" name="Rectangle 52"/>
              <p:cNvSpPr>
                <a:spLocks noChangeAspect="1" noChangeArrowheads="1"/>
              </p:cNvSpPr>
              <p:nvPr/>
            </p:nvSpPr>
            <p:spPr bwMode="auto">
              <a:xfrm>
                <a:off x="6159200" y="4267200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6677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6159200" y="4611688"/>
                <a:ext cx="919162" cy="344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666678" name="Rectangle 54"/>
              <p:cNvSpPr>
                <a:spLocks noChangeAspect="1" noChangeArrowheads="1"/>
              </p:cNvSpPr>
              <p:nvPr/>
            </p:nvSpPr>
            <p:spPr bwMode="auto">
              <a:xfrm>
                <a:off x="6159200" y="4956175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6679" name="Rectangle 55"/>
              <p:cNvSpPr>
                <a:spLocks noChangeAspect="1" noChangeArrowheads="1"/>
              </p:cNvSpPr>
              <p:nvPr/>
            </p:nvSpPr>
            <p:spPr bwMode="auto">
              <a:xfrm>
                <a:off x="6159200" y="5300663"/>
                <a:ext cx="919162" cy="344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666680" name="Rectangle 56"/>
              <p:cNvSpPr>
                <a:spLocks noChangeAspect="1" noChangeArrowheads="1"/>
              </p:cNvSpPr>
              <p:nvPr/>
            </p:nvSpPr>
            <p:spPr bwMode="auto">
              <a:xfrm>
                <a:off x="6159200" y="5645150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666681" name="Rectangle 57"/>
              <p:cNvSpPr>
                <a:spLocks noChangeAspect="1" noChangeArrowheads="1"/>
              </p:cNvSpPr>
              <p:nvPr/>
            </p:nvSpPr>
            <p:spPr bwMode="auto">
              <a:xfrm>
                <a:off x="5241625" y="4267200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0</a:t>
                </a:r>
              </a:p>
            </p:txBody>
          </p:sp>
          <p:sp>
            <p:nvSpPr>
              <p:cNvPr id="666682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5241625" y="4611688"/>
                <a:ext cx="917575" cy="3444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1</a:t>
                </a:r>
              </a:p>
            </p:txBody>
          </p:sp>
          <p:sp>
            <p:nvSpPr>
              <p:cNvPr id="666683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5241625" y="4956175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2</a:t>
                </a:r>
              </a:p>
            </p:txBody>
          </p:sp>
          <p:sp>
            <p:nvSpPr>
              <p:cNvPr id="666684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5241625" y="5300663"/>
                <a:ext cx="917575" cy="3444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3</a:t>
                </a:r>
              </a:p>
            </p:txBody>
          </p:sp>
          <p:sp>
            <p:nvSpPr>
              <p:cNvPr id="666685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5241625" y="5645150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4</a:t>
                </a:r>
              </a:p>
            </p:txBody>
          </p:sp>
        </p:grpSp>
        <p:sp>
          <p:nvSpPr>
            <p:cNvPr id="666686" name="Text Box 62"/>
            <p:cNvSpPr txBox="1">
              <a:spLocks noChangeAspect="1" noChangeArrowheads="1"/>
            </p:cNvSpPr>
            <p:nvPr/>
          </p:nvSpPr>
          <p:spPr bwMode="auto">
            <a:xfrm>
              <a:off x="5462973" y="3611562"/>
              <a:ext cx="2529219" cy="8309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Descriptor table</a:t>
              </a:r>
            </a:p>
            <a:p>
              <a:pPr algn="l">
                <a:lnSpc>
                  <a:spcPct val="100000"/>
                </a:lnSpc>
              </a:pPr>
              <a:r>
                <a:rPr lang="en-US" i="1" dirty="0">
                  <a:solidFill>
                    <a:srgbClr val="C00000"/>
                  </a:solidFill>
                  <a:latin typeface="Calibri" pitchFamily="34" charset="0"/>
                </a:rPr>
                <a:t>after</a:t>
              </a:r>
              <a:r>
                <a:rPr lang="en-US" dirty="0">
                  <a:latin typeface="Calibri" pitchFamily="34" charset="0"/>
                </a:rPr>
                <a:t> </a:t>
              </a:r>
              <a:r>
                <a:rPr lang="en-US" dirty="0">
                  <a:latin typeface="Courier New" pitchFamily="49" charset="0"/>
                </a:rPr>
                <a:t>dup2(4,1)</a:t>
              </a:r>
            </a:p>
          </p:txBody>
        </p:sp>
        <p:sp>
          <p:nvSpPr>
            <p:cNvPr id="27" name="Right Arrow 26"/>
            <p:cNvSpPr/>
            <p:nvPr/>
          </p:nvSpPr>
          <p:spPr bwMode="auto">
            <a:xfrm>
              <a:off x="3624648" y="5059362"/>
              <a:ext cx="1295400" cy="59213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464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 Example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237" y="1296988"/>
            <a:ext cx="8548687" cy="989012"/>
          </a:xfrm>
        </p:spPr>
        <p:txBody>
          <a:bodyPr/>
          <a:lstStyle/>
          <a:p>
            <a:r>
              <a:rPr lang="en-US" dirty="0"/>
              <a:t> Step #1: open file to which </a:t>
            </a:r>
            <a:r>
              <a:rPr lang="en-US" dirty="0" err="1"/>
              <a:t>stdout</a:t>
            </a:r>
            <a:r>
              <a:rPr lang="en-US" dirty="0"/>
              <a:t> should be redirected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Happens in child executing shell code, before </a:t>
            </a:r>
            <a:r>
              <a:rPr lang="en-US" b="1" dirty="0">
                <a:latin typeface="Courier New"/>
                <a:cs typeface="Courier New"/>
              </a:rPr>
              <a:t>exec</a:t>
            </a: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8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828800" y="4683125"/>
            <a:ext cx="5715000" cy="1870075"/>
            <a:chOff x="1828800" y="4683125"/>
            <a:chExt cx="5715000" cy="1870075"/>
          </a:xfrm>
        </p:grpSpPr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3868738" y="56388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pos</a:t>
              </a: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3868738" y="59436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urier New" pitchFamily="49" charset="0"/>
                </a:rPr>
                <a:t>refcnt=1</a:t>
              </a:r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3868738" y="62484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64" name="Rectangle 26"/>
            <p:cNvSpPr>
              <a:spLocks noChangeArrowheads="1"/>
            </p:cNvSpPr>
            <p:nvPr/>
          </p:nvSpPr>
          <p:spPr bwMode="auto">
            <a:xfrm>
              <a:off x="3868738" y="53340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65" name="Line 27"/>
            <p:cNvSpPr>
              <a:spLocks noChangeShapeType="1"/>
            </p:cNvSpPr>
            <p:nvPr/>
          </p:nvSpPr>
          <p:spPr bwMode="auto">
            <a:xfrm>
              <a:off x="1828800" y="4683125"/>
              <a:ext cx="2057400" cy="698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4" name="Rectangle 36"/>
            <p:cNvSpPr>
              <a:spLocks noChangeArrowheads="1"/>
            </p:cNvSpPr>
            <p:nvPr/>
          </p:nvSpPr>
          <p:spPr bwMode="auto">
            <a:xfrm>
              <a:off x="6477000" y="52292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access</a:t>
              </a:r>
            </a:p>
          </p:txBody>
        </p:sp>
        <p:sp>
          <p:nvSpPr>
            <p:cNvPr id="75" name="Rectangle 37"/>
            <p:cNvSpPr>
              <a:spLocks noChangeArrowheads="1"/>
            </p:cNvSpPr>
            <p:nvPr/>
          </p:nvSpPr>
          <p:spPr bwMode="auto">
            <a:xfrm>
              <a:off x="6477000" y="61436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76" name="Rectangle 38"/>
            <p:cNvSpPr>
              <a:spLocks noChangeArrowheads="1"/>
            </p:cNvSpPr>
            <p:nvPr/>
          </p:nvSpPr>
          <p:spPr bwMode="auto">
            <a:xfrm>
              <a:off x="6477000" y="55340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size</a:t>
              </a: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6477000" y="58388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type</a:t>
              </a:r>
            </a:p>
          </p:txBody>
        </p:sp>
        <p:sp>
          <p:nvSpPr>
            <p:cNvPr id="79" name="Text Box 41"/>
            <p:cNvSpPr txBox="1">
              <a:spLocks noChangeArrowheads="1"/>
            </p:cNvSpPr>
            <p:nvPr/>
          </p:nvSpPr>
          <p:spPr bwMode="auto">
            <a:xfrm>
              <a:off x="3766752" y="5029200"/>
              <a:ext cx="643125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B</a:t>
              </a:r>
            </a:p>
          </p:txBody>
        </p:sp>
        <p:sp>
          <p:nvSpPr>
            <p:cNvPr id="80" name="Line 21"/>
            <p:cNvSpPr>
              <a:spLocks noChangeShapeType="1"/>
            </p:cNvSpPr>
            <p:nvPr/>
          </p:nvSpPr>
          <p:spPr bwMode="auto">
            <a:xfrm flipV="1">
              <a:off x="4706938" y="5229224"/>
              <a:ext cx="1770062" cy="257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137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 dirty="0"/>
              <a:t>I/O Redirection Example (cont.)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6988"/>
            <a:ext cx="8624887" cy="989012"/>
          </a:xfrm>
        </p:spPr>
        <p:txBody>
          <a:bodyPr/>
          <a:lstStyle/>
          <a:p>
            <a:r>
              <a:rPr lang="en-US" dirty="0"/>
              <a:t>Step #2: call </a:t>
            </a:r>
            <a:r>
              <a:rPr lang="en-US" dirty="0">
                <a:latin typeface="Courier New" pitchFamily="49" charset="0"/>
              </a:rPr>
              <a:t>dup2(4,1)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cause </a:t>
            </a:r>
            <a:r>
              <a:rPr lang="en-US" dirty="0" err="1"/>
              <a:t>fd</a:t>
            </a:r>
            <a:r>
              <a:rPr lang="en-US" dirty="0"/>
              <a:t>=1 (</a:t>
            </a:r>
            <a:r>
              <a:rPr lang="en-US" dirty="0" err="1"/>
              <a:t>stdout</a:t>
            </a:r>
            <a:r>
              <a:rPr lang="en-US" dirty="0"/>
              <a:t>) to refer to disk file pointed at by </a:t>
            </a:r>
            <a:r>
              <a:rPr lang="en-US" dirty="0" err="1"/>
              <a:t>fd</a:t>
            </a:r>
            <a:r>
              <a:rPr lang="en-US" dirty="0"/>
              <a:t>=4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refcnt</a:t>
            </a:r>
            <a:r>
              <a:rPr lang="en-US" sz="1400" dirty="0">
                <a:latin typeface="Courier New" pitchFamily="49" charset="0"/>
              </a:rPr>
              <a:t>=0</a:t>
            </a: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>
            <a:off x="1828800" y="4010023"/>
            <a:ext cx="2057400" cy="135773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8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refcnt</a:t>
            </a:r>
            <a:r>
              <a:rPr lang="en-US" sz="1400" dirty="0">
                <a:latin typeface="Courier New" pitchFamily="49" charset="0"/>
              </a:rPr>
              <a:t>=2</a:t>
            </a: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1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4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5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7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9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4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</a:t>
            </a:r>
          </a:p>
        </p:txBody>
      </p:sp>
      <p:sp>
        <p:nvSpPr>
          <p:cNvPr id="75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6431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</a:t>
            </a:r>
          </a:p>
        </p:txBody>
      </p:sp>
      <p:sp>
        <p:nvSpPr>
          <p:cNvPr id="76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57532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20152</TotalTime>
  <Words>1796</Words>
  <Application>Microsoft Macintosh PowerPoint</Application>
  <PresentationFormat>On-screen Show (4:3)</PresentationFormat>
  <Paragraphs>628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Narrow</vt:lpstr>
      <vt:lpstr>Calibri</vt:lpstr>
      <vt:lpstr>Consolas</vt:lpstr>
      <vt:lpstr>Courier New</vt:lpstr>
      <vt:lpstr>Times New Roman</vt:lpstr>
      <vt:lpstr>Wingdings</vt:lpstr>
      <vt:lpstr>Wingdings 2</vt:lpstr>
      <vt:lpstr>template2007</vt:lpstr>
      <vt:lpstr>Virtual Memory </vt:lpstr>
      <vt:lpstr>I/O Basics</vt:lpstr>
      <vt:lpstr>How the Unix Kernel Represents Open Files</vt:lpstr>
      <vt:lpstr>File Sharing</vt:lpstr>
      <vt:lpstr>How Processes Share Files: fork</vt:lpstr>
      <vt:lpstr>How Processes Share Files: fork</vt:lpstr>
      <vt:lpstr>I/O Redirection</vt:lpstr>
      <vt:lpstr>I/O Redirection Example</vt:lpstr>
      <vt:lpstr>I/O Redirection Example (cont.)</vt:lpstr>
      <vt:lpstr>Malloc Lab Sneak Preview</vt:lpstr>
      <vt:lpstr>Malloc Lab Sneak Preview</vt:lpstr>
      <vt:lpstr>Agenda  </vt:lpstr>
      <vt:lpstr>Virtual Memory Concepts</vt:lpstr>
      <vt:lpstr>Virtual memory concepts</vt:lpstr>
      <vt:lpstr>Virtual memory concepts</vt:lpstr>
      <vt:lpstr>Virtual memory concepts</vt:lpstr>
      <vt:lpstr>Agenda  </vt:lpstr>
      <vt:lpstr>VM Address Translation</vt:lpstr>
      <vt:lpstr>VM Address Translation</vt:lpstr>
      <vt:lpstr>VM Address Translation</vt:lpstr>
      <vt:lpstr>Example: Address Translation</vt:lpstr>
      <vt:lpstr>Example: Address Translation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William Killian</cp:lastModifiedBy>
  <cp:revision>827</cp:revision>
  <cp:lastPrinted>1999-09-20T15:19:18Z</cp:lastPrinted>
  <dcterms:created xsi:type="dcterms:W3CDTF">2013-10-29T00:22:44Z</dcterms:created>
  <dcterms:modified xsi:type="dcterms:W3CDTF">2019-01-20T23:11:22Z</dcterms:modified>
</cp:coreProperties>
</file>