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25" r:id="rId32"/>
    <p:sldId id="1415" r:id="rId33"/>
    <p:sldId id="1416" r:id="rId34"/>
  </p:sldIdLst>
  <p:sldSz cx="9144000" cy="6858000" type="screen4x3"/>
  <p:notesSz cx="7302500" cy="958691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7F5CD"/>
    <a:srgbClr val="990000"/>
    <a:srgbClr val="F6F5BD"/>
    <a:srgbClr val="D5F1CF"/>
    <a:srgbClr val="EBAFAF"/>
    <a:srgbClr val="F1C7C7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1792" y="192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62601" y="-26988"/>
            <a:ext cx="35814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FFD579"/>
                </a:solidFill>
                <a:latin typeface="Times New Roman" pitchFamily="18" charset="0"/>
              </a:rPr>
              <a:t>Killian – CSCI 380 – Millersville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	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max</a:t>
            </a:r>
            <a:r>
              <a:rPr lang="en-GB" i="1" baseline="-25000" dirty="0"/>
              <a:t>i&lt;=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38200" y="304800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838200" y="4267200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ourier New" pitchFamily="49" charset="0"/>
              </a:rPr>
              <a:t>(6)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9624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lock 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858726" cy="3366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2672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rot="16200000" flipV="1">
            <a:off x="5179695" y="51041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rot="16200000" flipV="1">
            <a:off x="5876212" y="4712413"/>
            <a:ext cx="457200" cy="7859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rot="16200000" flipV="1">
            <a:off x="6028612" y="4864813"/>
            <a:ext cx="457200" cy="4811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rot="16200000" flipV="1">
            <a:off x="6181012" y="5017213"/>
            <a:ext cx="457200" cy="1763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rot="5400000" flipH="1" flipV="1">
            <a:off x="6333412" y="5041187"/>
            <a:ext cx="457200" cy="12842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Double-word</a:t>
            </a: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dirty="0" err="1">
                <a:latin typeface="Calibri" pitchFamily="34" charset="0"/>
              </a:rPr>
              <a:t>unshaded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labeled with size in bytes/allocated bit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292639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</a:rPr>
                <a:t>malloc</a:t>
              </a:r>
              <a:r>
                <a:rPr lang="en-GB" sz="1600" b="1" dirty="0"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943313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rgbClr val="C00000"/>
                  </a:solidFill>
                  <a:latin typeface="Calibri" pitchFamily="34" charset="0"/>
                </a:rPr>
                <a:t>Oops!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rot="10800000" flipV="1">
            <a:off x="6173204" y="2889769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) to acquire VM at run time. </a:t>
            </a:r>
          </a:p>
          <a:p>
            <a:pPr lvl="1"/>
            <a:r>
              <a:rPr lang="en-US" dirty="0"/>
              <a:t>For data structures whose size is only known at runtime.</a:t>
            </a:r>
          </a:p>
          <a:p>
            <a:r>
              <a:rPr lang="en-US" dirty="0"/>
              <a:t>Dynamic memory allocators manage an area of process virtual memory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Heap </a:t>
            </a:r>
            <a:r>
              <a:rPr lang="en-GB" sz="1800" b="1" dirty="0">
                <a:latin typeface="Calibri" pitchFamily="34" charset="0"/>
              </a:rPr>
              <a:t>(via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>
                <a:latin typeface="Calibri" pitchFamily="34" charset="0"/>
              </a:rPr>
              <a:t>rogram 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>
                <a:latin typeface="Calibri" pitchFamily="34" charset="0"/>
              </a:rPr>
              <a:t>nitialized 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>
                <a:latin typeface="Calibri" pitchFamily="34" charset="0"/>
              </a:rPr>
              <a:t>ninitialized 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User s</a:t>
            </a:r>
            <a:r>
              <a:rPr lang="en-GB" sz="1800" b="1" dirty="0">
                <a:latin typeface="Calibri" pitchFamily="34" charset="0"/>
              </a:rPr>
              <a:t>tack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latin typeface="Calibri" pitchFamily="34" charset="0"/>
                </a:rPr>
                <a:t> (</a:t>
              </a:r>
              <a:r>
                <a:rPr lang="en-GB" sz="2000" b="1" dirty="0" err="1">
                  <a:latin typeface="Courier New"/>
                  <a:cs typeface="Courier New"/>
                </a:rPr>
                <a:t>brk</a:t>
              </a:r>
              <a:r>
                <a:rPr lang="en-GB" sz="2000" b="1" dirty="0">
                  <a:latin typeface="Courier New"/>
                  <a:cs typeface="Courier New"/>
                </a:rPr>
                <a:t> </a:t>
              </a:r>
              <a:r>
                <a:rPr lang="en-GB" sz="2000" b="1" dirty="0" err="1">
                  <a:latin typeface="Calibri" pitchFamily="34" charset="0"/>
                </a:rPr>
                <a:t>ptr</a:t>
              </a:r>
              <a:r>
                <a:rPr lang="en-GB" sz="20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+mn-lt"/>
              </a:rPr>
              <a:t>Heap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 garbage collection in Java, ML, and Lisp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an 8-byte (x86) or  16-byte (x86-64) boundary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Assumptions Made in This Lecture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/>
              <a:t>-sized.</a:t>
            </a:r>
            <a:endParaRPr lang="en-GB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3548882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67200" y="3548882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(3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3822683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203683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2743200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716780" y="2901182"/>
            <a:ext cx="182880" cy="86868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247015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8-byte (x86) or 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12947</TotalTime>
  <Words>1899</Words>
  <Application>Microsoft Macintosh PowerPoint</Application>
  <PresentationFormat>On-screen Show (4:3)</PresentationFormat>
  <Paragraphs>517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Dynamic Memory Allocation:  Basic Concepts  CSCI 380: Operating Systems </vt:lpstr>
      <vt:lpstr>Today</vt:lpstr>
      <vt:lpstr>Dynamic Memory Allocation </vt:lpstr>
      <vt:lpstr>Dynamic Memory Allocation</vt:lpstr>
      <vt:lpstr>The malloc Package</vt:lpstr>
      <vt:lpstr>malloc Example</vt:lpstr>
      <vt:lpstr>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650</cp:revision>
  <cp:lastPrinted>1999-09-20T15:19:18Z</cp:lastPrinted>
  <dcterms:created xsi:type="dcterms:W3CDTF">2012-10-29T21:36:53Z</dcterms:created>
  <dcterms:modified xsi:type="dcterms:W3CDTF">2019-01-20T23:11:31Z</dcterms:modified>
</cp:coreProperties>
</file>