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49"/>
  </p:notesMasterIdLst>
  <p:handoutMasterIdLst>
    <p:handoutMasterId r:id="rId50"/>
  </p:handoutMasterIdLst>
  <p:sldIdLst>
    <p:sldId id="1473" r:id="rId5"/>
    <p:sldId id="1474" r:id="rId6"/>
    <p:sldId id="1467" r:id="rId7"/>
    <p:sldId id="1428" r:id="rId8"/>
    <p:sldId id="1468" r:id="rId9"/>
    <p:sldId id="1429" r:id="rId10"/>
    <p:sldId id="1430" r:id="rId11"/>
    <p:sldId id="1431" r:id="rId12"/>
    <p:sldId id="1433" r:id="rId13"/>
    <p:sldId id="1432" r:id="rId14"/>
    <p:sldId id="1434" r:id="rId15"/>
    <p:sldId id="1435" r:id="rId16"/>
    <p:sldId id="1469" r:id="rId17"/>
    <p:sldId id="1496" r:id="rId18"/>
    <p:sldId id="1437" r:id="rId19"/>
    <p:sldId id="1438" r:id="rId20"/>
    <p:sldId id="1439" r:id="rId21"/>
    <p:sldId id="1440" r:id="rId22"/>
    <p:sldId id="1497" r:id="rId23"/>
    <p:sldId id="1441" r:id="rId24"/>
    <p:sldId id="1442" r:id="rId25"/>
    <p:sldId id="1443" r:id="rId26"/>
    <p:sldId id="1444" r:id="rId27"/>
    <p:sldId id="1446" r:id="rId28"/>
    <p:sldId id="1445" r:id="rId29"/>
    <p:sldId id="1447" r:id="rId30"/>
    <p:sldId id="1448" r:id="rId31"/>
    <p:sldId id="1498" r:id="rId32"/>
    <p:sldId id="1475" r:id="rId33"/>
    <p:sldId id="1493" r:id="rId34"/>
    <p:sldId id="1495" r:id="rId35"/>
    <p:sldId id="1476" r:id="rId36"/>
    <p:sldId id="1477" r:id="rId37"/>
    <p:sldId id="1478" r:id="rId38"/>
    <p:sldId id="1479" r:id="rId39"/>
    <p:sldId id="1480" r:id="rId40"/>
    <p:sldId id="1481" r:id="rId41"/>
    <p:sldId id="1491" r:id="rId42"/>
    <p:sldId id="1482" r:id="rId43"/>
    <p:sldId id="1483" r:id="rId44"/>
    <p:sldId id="1484" r:id="rId45"/>
    <p:sldId id="1485" r:id="rId46"/>
    <p:sldId id="1486" r:id="rId47"/>
    <p:sldId id="1487" r:id="rId48"/>
  </p:sldIdLst>
  <p:sldSz cx="9144000" cy="6858000" type="screen4x3"/>
  <p:notesSz cx="7302500" cy="9586913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90000"/>
    <a:srgbClr val="F6F5BD"/>
    <a:srgbClr val="F1C7C7"/>
    <a:srgbClr val="EBAFAF"/>
    <a:srgbClr val="ACE3A1"/>
    <a:srgbClr val="D5F1CF"/>
    <a:srgbClr val="CCCCCC"/>
    <a:srgbClr val="8DBA84"/>
    <a:srgbClr val="8A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20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554E3C-DF35-CA4E-81EC-7CCEC46D24DA}"/>
              </a:ext>
            </a:extLst>
          </p:cNvPr>
          <p:cNvGrpSpPr/>
          <p:nvPr userDrawn="1"/>
        </p:nvGrpSpPr>
        <p:grpSpPr>
          <a:xfrm>
            <a:off x="0" y="-26988"/>
            <a:ext cx="9144001" cy="276999"/>
            <a:chOff x="0" y="-26988"/>
            <a:chExt cx="9144001" cy="276999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0">
                <a:latin typeface="Times New Roman" pitchFamily="18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029201" y="-26988"/>
              <a:ext cx="411480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solidFill>
                    <a:srgbClr val="FFD579"/>
                  </a:solidFill>
                  <a:latin typeface="Times New Roman" pitchFamily="18" charset="0"/>
                </a:rPr>
                <a:t>Killian – CSCI 380 – Millersville University</a:t>
              </a: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Advanced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Operating Systems	</a:t>
            </a:r>
            <a:br>
              <a:rPr lang="en-US" b="0" dirty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397476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29540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3013" y="6097587"/>
            <a:ext cx="1065213" cy="455613"/>
            <a:chOff x="1680" y="3714"/>
            <a:chExt cx="671" cy="287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60" y="3714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250213" y="5105400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3013" y="4725987"/>
            <a:ext cx="1065213" cy="455613"/>
            <a:chOff x="1680" y="2850"/>
            <a:chExt cx="671" cy="287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60" y="28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945413" y="4954587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0462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88324" y="3657600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520825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2892425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7494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5844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18986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206625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3590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3684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52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5970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Oval 70"/>
          <p:cNvSpPr>
            <a:spLocks noChangeArrowheads="1"/>
          </p:cNvSpPr>
          <p:nvPr/>
        </p:nvSpPr>
        <p:spPr bwMode="auto"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 flipV="1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11787"/>
            <a:ext cx="1065213" cy="455613"/>
            <a:chOff x="4560" y="3282"/>
            <a:chExt cx="671" cy="287"/>
          </a:xfrm>
        </p:grpSpPr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5040" y="32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9" name="Oval 79"/>
          <p:cNvSpPr>
            <a:spLocks noChangeArrowheads="1"/>
          </p:cNvSpPr>
          <p:nvPr/>
        </p:nvSpPr>
        <p:spPr bwMode="auto"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517413" y="56403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Oval 81"/>
          <p:cNvSpPr>
            <a:spLocks noChangeArrowheads="1"/>
          </p:cNvSpPr>
          <p:nvPr/>
        </p:nvSpPr>
        <p:spPr bwMode="auto"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1421413" y="5640387"/>
            <a:ext cx="1371600" cy="1588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174013" y="55641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5" name="Freeform 85"/>
          <p:cNvSpPr>
            <a:spLocks/>
          </p:cNvSpPr>
          <p:nvPr/>
        </p:nvSpPr>
        <p:spPr bwMode="auto">
          <a:xfrm>
            <a:off x="2945413" y="5294312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6" name="Freeform 86"/>
          <p:cNvSpPr>
            <a:spLocks/>
          </p:cNvSpPr>
          <p:nvPr/>
        </p:nvSpPr>
        <p:spPr bwMode="auto">
          <a:xfrm>
            <a:off x="5091713" y="5640387"/>
            <a:ext cx="2730500" cy="395288"/>
          </a:xfrm>
          <a:custGeom>
            <a:avLst/>
            <a:gdLst/>
            <a:ahLst/>
            <a:cxnLst>
              <a:cxn ang="0">
                <a:pos x="1720" y="0"/>
              </a:cxn>
              <a:cxn ang="0">
                <a:pos x="1389" y="212"/>
              </a:cxn>
              <a:cxn ang="0">
                <a:pos x="262" y="222"/>
              </a:cxn>
              <a:cxn ang="0">
                <a:pos x="0" y="101"/>
              </a:cxn>
            </a:cxnLst>
            <a:rect l="0" t="0" r="r" b="b"/>
            <a:pathLst>
              <a:path w="1720" h="249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Oval 88"/>
          <p:cNvSpPr>
            <a:spLocks noChangeArrowheads="1"/>
          </p:cNvSpPr>
          <p:nvPr/>
        </p:nvSpPr>
        <p:spPr bwMode="auto"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Oval 89"/>
          <p:cNvSpPr>
            <a:spLocks noChangeArrowheads="1"/>
          </p:cNvSpPr>
          <p:nvPr/>
        </p:nvSpPr>
        <p:spPr bwMode="auto">
          <a:xfrm flipV="1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2304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0813" y="543718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298699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35576" y="4499099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0247" grpId="0" animBg="1"/>
      <p:bldP spid="10253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 animBg="1"/>
      <p:bldP spid="10319" grpId="0" animBg="1"/>
      <p:bldP spid="10320" grpId="0" animBg="1"/>
      <p:bldP spid="10321" grpId="0" animBg="1"/>
      <p:bldP spid="10322" grpId="0" animBg="1"/>
      <p:bldP spid="10323" grpId="0" animBg="1"/>
      <p:bldP spid="10324" grpId="0" animBg="1"/>
      <p:bldP spid="10325" grpId="0" animBg="1"/>
      <p:bldP spid="10326" grpId="0" animBg="1"/>
      <p:bldP spid="10328" grpId="0" animBg="1"/>
      <p:bldP spid="10329" grpId="0" animBg="1"/>
      <p:bldP spid="10332" grpId="0"/>
      <p:bldP spid="103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277937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06374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613149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and successor blocks, coalesce all 3 memory blocks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538287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2909887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538287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2909887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224087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3764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38588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5382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61448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24789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290637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498975"/>
            <a:ext cx="8151812" cy="2130425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since needs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lists is in conjunction with 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4535664"/>
            <a:ext cx="8061325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2625" y="1220788"/>
            <a:ext cx="8307387" cy="525621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</a:t>
            </a:r>
            <a:r>
              <a:rPr lang="en-GB" i="1" dirty="0">
                <a:solidFill>
                  <a:srgbClr val="C00000"/>
                </a:solidFill>
              </a:rPr>
              <a:t>size class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blocks has its own free list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Often have separate classes for each small size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larger sizes: One class for each two-power size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Programming</a:t>
            </a:r>
            <a:r>
              <a:rPr lang="en-GB" dirty="0"/>
              <a:t>”, 2</a:t>
            </a:r>
            <a:r>
              <a:rPr lang="en-GB" baseline="30000" dirty="0"/>
              <a:t>nd</a:t>
            </a:r>
            <a:r>
              <a:rPr lang="en-GB" dirty="0"/>
              <a:t> edition, Addison 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71306" y="1593316"/>
            <a:ext cx="7834494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do nothing if not pointer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check if already marked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1306" y="4337050"/>
            <a:ext cx="4378419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ptr sweep(ptr p, ptr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while (p &lt;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if markBitSet(p)</a:t>
            </a:r>
            <a:b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clearMarkBit();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else if (allocateBitSet(p))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how to find the beginning of the block?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free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free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Associativity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  </a:t>
            </a:r>
            <a:r>
              <a:rPr lang="en-US" sz="1800" dirty="0">
                <a:latin typeface="Courier New" pitchFamily="49" charset="0"/>
              </a:rPr>
              <a:t>.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1832" y="6477000"/>
            <a:ext cx="216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10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4921250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f is a function returning ptr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of pointers to functions returning int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5715000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returning pointers to array[5] of 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5" grpId="0" autoUpdateAnimBg="0"/>
      <p:bldP spid="6819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The classic </a:t>
            </a:r>
            <a:r>
              <a:rPr lang="en-GB">
                <a:latin typeface="Courier New" pitchFamily="49" charset="0"/>
              </a:rPr>
              <a:t>scanf</a:t>
            </a:r>
            <a:r>
              <a:rPr lang="en-GB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97859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(“%d”,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Assuming that heap data is initialized to zero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+=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Allocating the (possibly) wrong sized object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p = malloc(N*sizeof(int));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p[i] = malloc(M*sizeof(int));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Off-by-one error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p = malloc(N*sizeof(int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for (i=0; i&lt;=N; i++)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p[i] = malloc(M*sizeof(int));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s[8];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(*p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2015273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int val;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return &amp;val;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x[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int *x = malloc(N*sizeof(int));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free(head);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/>
                <a:cs typeface="Courier New"/>
              </a:rPr>
              <a:t>export MALLOC_CHECK_=3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186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91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100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405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710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15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319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929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234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539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843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148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758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624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672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453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63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367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977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7282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587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1643589" y="4484281"/>
            <a:ext cx="5181600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968" y="16"/>
              </a:cxn>
              <a:cxn ang="0">
                <a:pos x="3264" y="256"/>
              </a:cxn>
            </a:cxnLst>
            <a:rect l="0" t="0" r="r" b="b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3777189" y="4408487"/>
            <a:ext cx="3352800" cy="635000"/>
          </a:xfrm>
          <a:custGeom>
            <a:avLst/>
            <a:gdLst/>
            <a:ahLst/>
            <a:cxnLst>
              <a:cxn ang="0">
                <a:pos x="2112" y="400"/>
              </a:cxn>
              <a:cxn ang="0">
                <a:pos x="1680" y="16"/>
              </a:cxn>
              <a:cxn ang="0">
                <a:pos x="0" y="304"/>
              </a:cxn>
            </a:cxnLst>
            <a:rect l="0" t="0" r="r" b="b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Freeform 36"/>
          <p:cNvSpPr>
            <a:spLocks/>
          </p:cNvSpPr>
          <p:nvPr/>
        </p:nvSpPr>
        <p:spPr bwMode="auto">
          <a:xfrm>
            <a:off x="1338789" y="5043487"/>
            <a:ext cx="6096000" cy="671513"/>
          </a:xfrm>
          <a:custGeom>
            <a:avLst/>
            <a:gdLst/>
            <a:ahLst/>
            <a:cxnLst>
              <a:cxn ang="0">
                <a:pos x="3840" y="0"/>
              </a:cxn>
              <a:cxn ang="0">
                <a:pos x="3072" y="336"/>
              </a:cxn>
              <a:cxn ang="0">
                <a:pos x="672" y="384"/>
              </a:cxn>
              <a:cxn ang="0">
                <a:pos x="0" y="96"/>
              </a:cxn>
            </a:cxnLst>
            <a:rect l="0" t="0" r="r" b="b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7"/>
          <p:cNvSpPr>
            <a:spLocks/>
          </p:cNvSpPr>
          <p:nvPr/>
        </p:nvSpPr>
        <p:spPr bwMode="auto">
          <a:xfrm>
            <a:off x="4386789" y="5043487"/>
            <a:ext cx="2438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88"/>
              </a:cxn>
              <a:cxn ang="0">
                <a:pos x="1536" y="96"/>
              </a:cxn>
            </a:cxnLst>
            <a:rect l="0" t="0" r="r" b="b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826777" y="4205287"/>
            <a:ext cx="187645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FF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Forward (next) links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12527" y="5341937"/>
            <a:ext cx="15729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Back (</a:t>
            </a:r>
            <a:r>
              <a:rPr lang="en-GB" sz="1600" b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prev</a:t>
            </a: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) links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7647514" y="4960937"/>
            <a:ext cx="1841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4081989" y="3986212"/>
            <a:ext cx="3495675" cy="1057275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422" y="178"/>
              </a:cxn>
              <a:cxn ang="0">
                <a:pos x="2202" y="0"/>
              </a:cxn>
            </a:cxnLst>
            <a:rect l="0" t="0" r="r" b="b"/>
            <a:pathLst>
              <a:path w="2202" h="666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186389" y="5043487"/>
            <a:ext cx="762000" cy="4572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240"/>
              </a:cxn>
              <a:cxn ang="0">
                <a:pos x="0" y="288"/>
              </a:cxn>
            </a:cxnLst>
            <a:rect l="0" t="0" r="r" b="b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624539" y="4581525"/>
            <a:ext cx="30679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7207777" y="4586287"/>
            <a:ext cx="2971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4386789" y="5197475"/>
            <a:ext cx="29076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1" name="Rectangle 73"/>
          <p:cNvSpPr>
            <a:spLocks noChangeArrowheads="1"/>
          </p:cNvSpPr>
          <p:nvPr/>
        </p:nvSpPr>
        <p:spPr bwMode="auto">
          <a:xfrm>
            <a:off x="487480" y="3649663"/>
            <a:ext cx="7607300" cy="282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67105" y="5181600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567104" y="3810000"/>
            <a:ext cx="761999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1576505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1652705" y="4799013"/>
            <a:ext cx="914400" cy="1374775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4395905" y="4495800"/>
            <a:ext cx="1828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567105" y="4495800"/>
            <a:ext cx="1828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4472105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2643305" y="3886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 flipV="1">
            <a:off x="2948105" y="5257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>
            <a:off x="2643305" y="5257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Oval 61"/>
          <p:cNvSpPr>
            <a:spLocks noChangeArrowheads="1"/>
          </p:cNvSpPr>
          <p:nvPr/>
        </p:nvSpPr>
        <p:spPr bwMode="auto">
          <a:xfrm flipV="1">
            <a:off x="2948105" y="3886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552097" y="3657600"/>
            <a:ext cx="74045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7233" name="Oval 65"/>
          <p:cNvSpPr>
            <a:spLocks noChangeArrowheads="1"/>
          </p:cNvSpPr>
          <p:nvPr/>
        </p:nvSpPr>
        <p:spPr bwMode="auto">
          <a:xfrm flipV="1">
            <a:off x="4776905" y="4572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Freeform 66"/>
          <p:cNvSpPr>
            <a:spLocks/>
          </p:cNvSpPr>
          <p:nvPr/>
        </p:nvSpPr>
        <p:spPr bwMode="auto">
          <a:xfrm>
            <a:off x="2719505" y="39624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Freeform 67"/>
          <p:cNvSpPr>
            <a:spLocks/>
          </p:cNvSpPr>
          <p:nvPr/>
        </p:nvSpPr>
        <p:spPr bwMode="auto">
          <a:xfrm flipH="1">
            <a:off x="2719505" y="46482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1762243" y="5972175"/>
            <a:ext cx="212013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= malloc(…)</a:t>
            </a: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6086043" y="3657600"/>
            <a:ext cx="196746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(with splitting)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329105" y="37338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Freeform 69"/>
          <p:cNvSpPr>
            <a:spLocks/>
          </p:cNvSpPr>
          <p:nvPr/>
        </p:nvSpPr>
        <p:spPr bwMode="auto">
          <a:xfrm>
            <a:off x="3176704" y="4038600"/>
            <a:ext cx="1684339" cy="596900"/>
          </a:xfrm>
          <a:custGeom>
            <a:avLst/>
            <a:gdLst/>
            <a:ahLst/>
            <a:cxnLst>
              <a:cxn ang="0">
                <a:pos x="965" y="424"/>
              </a:cxn>
              <a:cxn ang="0">
                <a:pos x="758" y="126"/>
              </a:cxn>
              <a:cxn ang="0">
                <a:pos x="263" y="76"/>
              </a:cxn>
              <a:cxn ang="0">
                <a:pos x="0" y="0"/>
              </a:cxn>
            </a:cxnLst>
            <a:rect l="0" t="0" r="r" b="b"/>
            <a:pathLst>
              <a:path w="965" h="424">
                <a:moveTo>
                  <a:pt x="965" y="424"/>
                </a:moveTo>
                <a:cubicBezTo>
                  <a:pt x="930" y="374"/>
                  <a:pt x="875" y="184"/>
                  <a:pt x="758" y="126"/>
                </a:cubicBezTo>
                <a:cubicBezTo>
                  <a:pt x="641" y="68"/>
                  <a:pt x="389" y="97"/>
                  <a:pt x="263" y="76"/>
                </a:cubicBezTo>
                <a:cubicBezTo>
                  <a:pt x="137" y="55"/>
                  <a:pt x="55" y="16"/>
                  <a:pt x="0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9105" y="51054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Freeform 68"/>
          <p:cNvSpPr>
            <a:spLocks/>
          </p:cNvSpPr>
          <p:nvPr/>
        </p:nvSpPr>
        <p:spPr bwMode="auto">
          <a:xfrm>
            <a:off x="3024305" y="4800600"/>
            <a:ext cx="18288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318" y="184"/>
              </a:cxn>
              <a:cxn ang="0">
                <a:pos x="955" y="154"/>
              </a:cxn>
              <a:cxn ang="0">
                <a:pos x="1152" y="0"/>
              </a:cxn>
            </a:cxnLst>
            <a:rect l="0" t="0" r="r" b="b"/>
            <a:pathLst>
              <a:path w="1152" h="336">
                <a:moveTo>
                  <a:pt x="0" y="336"/>
                </a:moveTo>
                <a:cubicBezTo>
                  <a:pt x="53" y="311"/>
                  <a:pt x="159" y="214"/>
                  <a:pt x="318" y="184"/>
                </a:cubicBezTo>
                <a:cubicBezTo>
                  <a:pt x="477" y="154"/>
                  <a:pt x="816" y="185"/>
                  <a:pt x="955" y="154"/>
                </a:cubicBezTo>
                <a:cubicBezTo>
                  <a:pt x="1094" y="123"/>
                  <a:pt x="1111" y="32"/>
                  <a:pt x="1152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LIFO (last-in-first-out)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</a:t>
            </a:r>
          </a:p>
          <a:p>
            <a:pPr lvl="1">
              <a:lnSpc>
                <a:spcPct val="107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4243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4525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6162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4558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37941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6924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6162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7686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28448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7686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17780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19304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0066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3038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2276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4562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3800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1514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4641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6400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2530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4620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4243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3800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0149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1045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26365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049463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692525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successor block, coalesce both memory blocks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524000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2895600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7526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5892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19034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209800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371600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233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276350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7476" y="4575175"/>
            <a:ext cx="8151812" cy="2130425"/>
            <a:chOff x="397476" y="4575175"/>
            <a:chExt cx="8151812" cy="2130425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5751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137275"/>
              <a:ext cx="1065213" cy="455613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145088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765675"/>
              <a:ext cx="1065213" cy="455613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49180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4994275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2880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527675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451475"/>
              <a:ext cx="1065213" cy="455613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680075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603875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603875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326063"/>
              <a:ext cx="3213100" cy="35401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656263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2896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49164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476875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5832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235575"/>
              <a:ext cx="2662238" cy="436563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12722</TotalTime>
  <Words>2511</Words>
  <Application>Microsoft Macintosh PowerPoint</Application>
  <PresentationFormat>On-screen Show (4:3)</PresentationFormat>
  <Paragraphs>530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Dynamic Memory Allocation:  Advanced Concepts  CSCI 380: Operating Systems  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Explicit List Summary</vt:lpstr>
      <vt:lpstr>Keeping Track of Free Blocks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673</cp:revision>
  <cp:lastPrinted>1999-09-20T15:19:18Z</cp:lastPrinted>
  <dcterms:created xsi:type="dcterms:W3CDTF">2012-11-01T14:52:42Z</dcterms:created>
  <dcterms:modified xsi:type="dcterms:W3CDTF">2019-01-20T23:11:40Z</dcterms:modified>
</cp:coreProperties>
</file>