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2" r:id="rId2"/>
    <p:sldId id="569" r:id="rId3"/>
    <p:sldId id="662" r:id="rId4"/>
    <p:sldId id="614" r:id="rId5"/>
    <p:sldId id="654" r:id="rId6"/>
    <p:sldId id="655" r:id="rId7"/>
    <p:sldId id="696" r:id="rId8"/>
    <p:sldId id="620" r:id="rId9"/>
    <p:sldId id="686" r:id="rId10"/>
    <p:sldId id="687" r:id="rId11"/>
    <p:sldId id="689" r:id="rId12"/>
    <p:sldId id="688" r:id="rId13"/>
    <p:sldId id="690" r:id="rId14"/>
    <p:sldId id="691" r:id="rId15"/>
    <p:sldId id="692" r:id="rId16"/>
    <p:sldId id="693" r:id="rId17"/>
    <p:sldId id="694" r:id="rId18"/>
    <p:sldId id="695" r:id="rId19"/>
    <p:sldId id="653" r:id="rId20"/>
    <p:sldId id="657" r:id="rId21"/>
    <p:sldId id="624" r:id="rId22"/>
    <p:sldId id="626" r:id="rId23"/>
    <p:sldId id="627" r:id="rId24"/>
    <p:sldId id="643" r:id="rId25"/>
    <p:sldId id="641" r:id="rId26"/>
    <p:sldId id="642" r:id="rId27"/>
    <p:sldId id="679" r:id="rId28"/>
    <p:sldId id="680" r:id="rId29"/>
    <p:sldId id="681" r:id="rId30"/>
    <p:sldId id="682" r:id="rId31"/>
    <p:sldId id="645" r:id="rId32"/>
    <p:sldId id="683" r:id="rId33"/>
    <p:sldId id="652" r:id="rId34"/>
    <p:sldId id="651" r:id="rId35"/>
    <p:sldId id="658" r:id="rId36"/>
    <p:sldId id="684" r:id="rId37"/>
    <p:sldId id="685" r:id="rId38"/>
    <p:sldId id="659" r:id="rId39"/>
    <p:sldId id="672" r:id="rId40"/>
    <p:sldId id="673" r:id="rId41"/>
    <p:sldId id="674" r:id="rId42"/>
    <p:sldId id="675" r:id="rId43"/>
    <p:sldId id="67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94231" autoAdjust="0"/>
  </p:normalViewPr>
  <p:slideViewPr>
    <p:cSldViewPr snapToObjects="1">
      <p:cViewPr varScale="1">
        <p:scale>
          <a:sx n="74" d="100"/>
          <a:sy n="74" d="100"/>
        </p:scale>
        <p:origin x="2296" y="168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3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2-4C4B-A792-DFC2308B3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143656"/>
        <c:axId val="2109848136"/>
      </c:lineChart>
      <c:catAx>
        <c:axId val="208714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2109848136"/>
        <c:crosses val="autoZero"/>
        <c:auto val="1"/>
        <c:lblAlgn val="ctr"/>
        <c:lblOffset val="100"/>
        <c:noMultiLvlLbl val="0"/>
      </c:catAx>
      <c:valAx>
        <c:axId val="2109848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714365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A5-40FB-9E65-B2094104B79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A5-40FB-9E65-B2094104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778536"/>
        <c:axId val="-2142773080"/>
      </c:lineChart>
      <c:catAx>
        <c:axId val="-2142778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2142773080"/>
        <c:crosses val="autoZero"/>
        <c:auto val="1"/>
        <c:lblAlgn val="ctr"/>
        <c:lblOffset val="100"/>
        <c:noMultiLvlLbl val="0"/>
      </c:catAx>
      <c:valAx>
        <c:axId val="-2142773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27785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97943A-87CE-774B-8CA1-2753352266F5}"/>
              </a:ext>
            </a:extLst>
          </p:cNvPr>
          <p:cNvGrpSpPr/>
          <p:nvPr userDrawn="1"/>
        </p:nvGrpSpPr>
        <p:grpSpPr>
          <a:xfrm>
            <a:off x="0" y="-26988"/>
            <a:ext cx="9144001" cy="276999"/>
            <a:chOff x="0" y="-26988"/>
            <a:chExt cx="9144001" cy="276999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ACE842F-F0CB-CC42-9E09-AC4AFA747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2286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0">
                <a:latin typeface="Times New Roman" pitchFamily="18" charset="0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491615F-4BDD-6B47-92E4-90A2383D6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1" y="-26988"/>
              <a:ext cx="5029200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1200" dirty="0">
                  <a:solidFill>
                    <a:srgbClr val="FFD579"/>
                  </a:solidFill>
                  <a:latin typeface="Times New Roman" pitchFamily="18" charset="0"/>
                </a:rPr>
                <a:t>Killian – CSCI 380 – Millersville University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/>
              <a:t>Thread-Level Parallelism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</a:t>
            </a:r>
            <a:br>
              <a:rPr lang="en-US" sz="2000" b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(</a:t>
            </a:r>
            <a:r>
              <a:rPr lang="en-US" dirty="0" err="1">
                <a:latin typeface="+mj-lt"/>
                <a:cs typeface="Courier New"/>
              </a:rPr>
              <a:t>cont</a:t>
            </a:r>
            <a:r>
              <a:rPr lang="en-US" dirty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psum-mutex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Shark machine with 8 cores,  n=2</a:t>
            </a:r>
            <a:r>
              <a:rPr lang="en-US" baseline="30000" dirty="0"/>
              <a:t>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229"/>
              </p:ext>
            </p:extLst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psum-mutex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secs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Nasty surprise:</a:t>
            </a:r>
          </a:p>
          <a:p>
            <a:pPr lvl="1"/>
            <a:r>
              <a:rPr lang="en-US" dirty="0"/>
              <a:t>Single thread is very slow</a:t>
            </a:r>
          </a:p>
          <a:p>
            <a:pPr lvl="1"/>
            <a:r>
              <a:rPr lang="en-US" dirty="0"/>
              <a:t>Gets slower as we use more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/>
              <a:t>Peer thread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 sums into global array element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  <a:endParaRPr lang="en-US" dirty="0">
              <a:latin typeface="+mj-lt"/>
              <a:cs typeface="Courier New"/>
            </a:endParaRPr>
          </a:p>
          <a:p>
            <a:r>
              <a:rPr lang="en-US" dirty="0">
                <a:latin typeface="+mj-lt"/>
                <a:cs typeface="Courier New"/>
              </a:rPr>
              <a:t>Main waits for </a:t>
            </a:r>
            <a:r>
              <a:rPr lang="en-US" dirty="0" err="1">
                <a:latin typeface="+mj-lt"/>
                <a:cs typeface="Courier New"/>
              </a:rPr>
              <a:t>theads</a:t>
            </a:r>
            <a:r>
              <a:rPr lang="en-US" dirty="0">
                <a:latin typeface="+mj-lt"/>
                <a:cs typeface="Courier New"/>
              </a:rPr>
              <a:t> to finish, then sums elements of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Eliminates need for </a:t>
            </a:r>
            <a:r>
              <a:rPr lang="en-US" dirty="0" err="1">
                <a:latin typeface="+mn-lt"/>
                <a:cs typeface="Courier New"/>
              </a:rPr>
              <a:t>mutex</a:t>
            </a:r>
            <a:r>
              <a:rPr lang="en-US" dirty="0">
                <a:latin typeface="+mn-lt"/>
                <a:cs typeface="Courier New"/>
              </a:rPr>
              <a:t> synchronization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*/</a:t>
            </a:r>
          </a:p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Orders of magnitude faster than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26496"/>
              </p:ext>
            </p:extLst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Attempt: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/>
              <a:t>Reduce memory references by having peer thread </a:t>
            </a:r>
            <a:r>
              <a:rPr lang="en-US" dirty="0" err="1"/>
              <a:t>i</a:t>
            </a:r>
            <a:r>
              <a:rPr lang="en-US" dirty="0"/>
              <a:t> sum into a local variable (register)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 </a:t>
            </a:r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Significantly faster than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-array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2559"/>
              </p:ext>
            </p:extLst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/>
              <a:t>Characterizing Parallel Program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processor cores,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r>
              <a:rPr lang="en-US" dirty="0"/>
              <a:t> is the running time using </a:t>
            </a:r>
            <a:r>
              <a:rPr lang="en-US" i="1" dirty="0"/>
              <a:t>k</a:t>
            </a:r>
            <a:r>
              <a:rPr lang="en-US" dirty="0"/>
              <a:t> cores</a:t>
            </a:r>
          </a:p>
          <a:p>
            <a:endParaRPr lang="en-US" dirty="0"/>
          </a:p>
          <a:p>
            <a:r>
              <a:rPr lang="en-US" i="1" dirty="0"/>
              <a:t>Def. 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Speedup:  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T</a:t>
            </a:r>
            <a:r>
              <a:rPr lang="en-US" i="1" baseline="-25000" dirty="0"/>
              <a:t>1</a:t>
            </a:r>
            <a:r>
              <a:rPr lang="en-US" i="1" dirty="0"/>
              <a:t> /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endParaRPr lang="en-US" dirty="0"/>
          </a:p>
          <a:p>
            <a:pPr lvl="1"/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/>
              <a:t>is  </a:t>
            </a:r>
            <a:r>
              <a:rPr lang="en-US" i="1" dirty="0"/>
              <a:t>relative speedup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is running time of parallel version of the code running on 1 core.</a:t>
            </a:r>
          </a:p>
          <a:p>
            <a:pPr lvl="1"/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 is </a:t>
            </a:r>
            <a:r>
              <a:rPr lang="en-US" i="1" dirty="0"/>
              <a:t>absolute speedup </a:t>
            </a:r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is running time of sequential version of code running on 1 core. </a:t>
            </a:r>
          </a:p>
          <a:p>
            <a:pPr lvl="1"/>
            <a:r>
              <a:rPr lang="en-US" dirty="0"/>
              <a:t>Absolute speedup is a much truer measure of the benefits of parallelism. </a:t>
            </a:r>
          </a:p>
          <a:p>
            <a:pPr lvl="1"/>
            <a:endParaRPr lang="en-US" dirty="0"/>
          </a:p>
          <a:p>
            <a:r>
              <a:rPr lang="en-US" i="1" dirty="0"/>
              <a:t>Def</a:t>
            </a:r>
            <a:r>
              <a:rPr lang="en-US" dirty="0"/>
              <a:t>.  </a:t>
            </a:r>
            <a:r>
              <a:rPr lang="en-US" i="1" dirty="0">
                <a:solidFill>
                  <a:srgbClr val="FF0000"/>
                </a:solidFill>
              </a:rPr>
              <a:t>Efficiency: </a:t>
            </a:r>
            <a:r>
              <a:rPr lang="en-US" dirty="0"/>
              <a:t> </a:t>
            </a:r>
            <a:r>
              <a:rPr lang="en-US" i="1" dirty="0" err="1"/>
              <a:t>E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baseline="-25000" dirty="0"/>
              <a:t>  </a:t>
            </a:r>
            <a:r>
              <a:rPr lang="en-US" i="1" dirty="0"/>
              <a:t>/p = T</a:t>
            </a:r>
            <a:r>
              <a:rPr lang="en-US" i="1" baseline="-25000" dirty="0"/>
              <a:t>1 </a:t>
            </a:r>
            <a:r>
              <a:rPr lang="en-US" i="1" dirty="0"/>
              <a:t>/(</a:t>
            </a:r>
            <a:r>
              <a:rPr lang="en-US" i="1" dirty="0" err="1"/>
              <a:t>pT</a:t>
            </a:r>
            <a:r>
              <a:rPr lang="en-US" i="1" baseline="-25000" dirty="0" err="1"/>
              <a:t>p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Reported as a percentage in the range (0, 100].</a:t>
            </a:r>
          </a:p>
          <a:p>
            <a:pPr lvl="1"/>
            <a:r>
              <a:rPr lang="en-US" dirty="0"/>
              <a:t>Measures the overhead due to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388541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dirty="0" err="1">
                <a:latin typeface="Courier New"/>
                <a:cs typeface="Courier New"/>
              </a:rPr>
              <a:t>psum</a:t>
            </a:r>
            <a:r>
              <a:rPr lang="en-US" dirty="0">
                <a:latin typeface="Courier New"/>
                <a:cs typeface="Courier New"/>
              </a:rPr>
              <a:t>-local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56649"/>
              </p:ext>
            </p:extLst>
          </p:nvPr>
        </p:nvGraphicFramePr>
        <p:xfrm>
          <a:off x="395496" y="1272902"/>
          <a:ext cx="8366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r>
                        <a:rPr lang="en-US" baseline="0" dirty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Cores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time (</a:t>
                      </a:r>
                      <a:r>
                        <a:rPr lang="en-US" i="1" dirty="0" err="1"/>
                        <a:t>T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Speedup (</a:t>
                      </a:r>
                      <a:r>
                        <a:rPr lang="en-US" i="1" dirty="0" err="1"/>
                        <a:t>S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 (</a:t>
                      </a:r>
                      <a:r>
                        <a:rPr lang="en-US" i="1" dirty="0" err="1"/>
                        <a:t>E</a:t>
                      </a:r>
                      <a:r>
                        <a:rPr lang="en-US" i="1" baseline="-25000" dirty="0" err="1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38100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Efficiencies OK, not great</a:t>
            </a:r>
          </a:p>
          <a:p>
            <a:r>
              <a:rPr lang="en-US" dirty="0"/>
              <a:t>Our example is easily parallelizable</a:t>
            </a:r>
          </a:p>
          <a:p>
            <a:r>
              <a:rPr lang="en-US" dirty="0"/>
              <a:t>Real codes are often much harder to parallelize</a:t>
            </a:r>
          </a:p>
          <a:p>
            <a:pPr lvl="1"/>
            <a:r>
              <a:rPr lang="en-US" dirty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dirty="0"/>
              <a:t>Gene Amdahl (Nov. 16, 1922 – Nov. 10, 2015)</a:t>
            </a:r>
          </a:p>
          <a:p>
            <a:r>
              <a:rPr lang="en-US" dirty="0"/>
              <a:t>Captures the difficulty of using parallelism to speed things up.</a:t>
            </a:r>
          </a:p>
          <a:p>
            <a:r>
              <a:rPr lang="en-US" dirty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p 	Fraction of total that can be sped up (0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= </a:t>
            </a:r>
            <a:r>
              <a:rPr lang="en-US" dirty="0" err="1"/>
              <a:t>pT</a:t>
            </a:r>
            <a:r>
              <a:rPr lang="en-US" dirty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dirty="0"/>
              <a:t>k = </a:t>
            </a:r>
            <a:r>
              <a:rPr lang="en-US" dirty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(1-p)T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 Computing Hardware</a:t>
            </a:r>
          </a:p>
          <a:p>
            <a:pPr lvl="1"/>
            <a:r>
              <a:rPr lang="en-US" dirty="0" err="1"/>
              <a:t>Multicore</a:t>
            </a:r>
            <a:endParaRPr lang="en-US" dirty="0"/>
          </a:p>
          <a:p>
            <a:pPr lvl="2"/>
            <a:r>
              <a:rPr lang="en-US" dirty="0"/>
              <a:t>Multiple separate processors on single chip</a:t>
            </a:r>
          </a:p>
          <a:p>
            <a:pPr lvl="1"/>
            <a:r>
              <a:rPr lang="en-US" dirty="0" err="1"/>
              <a:t>Hyperthreading</a:t>
            </a:r>
            <a:endParaRPr lang="en-US" dirty="0"/>
          </a:p>
          <a:p>
            <a:pPr lvl="2"/>
            <a:r>
              <a:rPr lang="en-US" dirty="0"/>
              <a:t>Efficient execution of multiple threads on single core</a:t>
            </a:r>
          </a:p>
          <a:p>
            <a:r>
              <a:rPr lang="en-US" dirty="0"/>
              <a:t>Thread-Level Parallelism</a:t>
            </a:r>
          </a:p>
          <a:p>
            <a:pPr lvl="1"/>
            <a:r>
              <a:rPr lang="en-US" dirty="0"/>
              <a:t>Splitting program into independent tasks</a:t>
            </a:r>
          </a:p>
          <a:p>
            <a:pPr lvl="2"/>
            <a:r>
              <a:rPr lang="en-US" dirty="0"/>
              <a:t>Example 1: Parallel summation</a:t>
            </a:r>
          </a:p>
          <a:p>
            <a:pPr lvl="1"/>
            <a:r>
              <a:rPr lang="en-US" dirty="0"/>
              <a:t>Divide-and conquer parallelism</a:t>
            </a:r>
          </a:p>
          <a:p>
            <a:pPr lvl="2"/>
            <a:r>
              <a:rPr lang="en-US" dirty="0"/>
              <a:t>Example 2: Parallel quicksort</a:t>
            </a:r>
          </a:p>
          <a:p>
            <a:r>
              <a:rPr lang="en-US" dirty="0"/>
              <a:t>Consistency Models</a:t>
            </a:r>
          </a:p>
          <a:p>
            <a:pPr lvl="1"/>
            <a:r>
              <a:rPr lang="en-US" dirty="0"/>
              <a:t>What happens when multiple threads are reading &amp; writing shared state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T</a:t>
            </a:r>
            <a:r>
              <a:rPr lang="en-US" baseline="-25000" dirty="0"/>
              <a:t>9</a:t>
            </a:r>
            <a:r>
              <a:rPr lang="en-US" dirty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>
                <a:sym typeface="Symbol"/>
              </a:rPr>
              <a:t>T</a:t>
            </a:r>
            <a:r>
              <a:rPr lang="en-US" baseline="-25000" dirty="0">
                <a:sym typeface="Symbol"/>
              </a:rPr>
              <a:t></a:t>
            </a:r>
            <a:r>
              <a:rPr lang="en-US" dirty="0">
                <a:sym typeface="Symbol"/>
              </a:rPr>
              <a:t> = 0.1 * 10.0 = 1.0</a:t>
            </a:r>
            <a:endParaRPr lang="en-US" dirty="0"/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Substantial Example: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set of N random numbers</a:t>
            </a:r>
          </a:p>
          <a:p>
            <a:r>
              <a:rPr lang="en-US" dirty="0"/>
              <a:t>Multiple possible algorithms</a:t>
            </a:r>
          </a:p>
          <a:p>
            <a:pPr lvl="1"/>
            <a:r>
              <a:rPr lang="en-US" dirty="0"/>
              <a:t>Use parallel version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Choose “pivot” p from X</a:t>
            </a:r>
          </a:p>
          <a:p>
            <a:pPr lvl="1"/>
            <a:r>
              <a:rPr lang="en-US" dirty="0"/>
              <a:t>Rearrange X into</a:t>
            </a:r>
          </a:p>
          <a:p>
            <a:pPr lvl="2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Recursively sort L to get 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Recursively sort 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1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R2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L</a:t>
            </a:r>
            <a:r>
              <a:rPr lang="en-US" dirty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>
                  <a:latin typeface="Calibri" pitchFamily="34" charset="0"/>
                  <a:sym typeface="Symbol"/>
                </a:rPr>
                <a:t></a:t>
              </a:r>
              <a:endParaRPr lang="en-US" sz="1200" dirty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  <a:r>
                <a:rPr lang="en-US" dirty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nele</a:t>
            </a:r>
            <a:r>
              <a:rPr lang="en-US" dirty="0"/>
              <a:t> elements starting at base</a:t>
            </a:r>
          </a:p>
          <a:p>
            <a:pPr lvl="1"/>
            <a:r>
              <a:rPr lang="en-US" dirty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of set of values X</a:t>
            </a:r>
          </a:p>
          <a:p>
            <a:pPr lvl="1"/>
            <a:r>
              <a:rPr lang="en-US" dirty="0"/>
              <a:t>If N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dirty="0" err="1"/>
              <a:t>Nthresh</a:t>
            </a:r>
            <a:r>
              <a:rPr lang="en-US" dirty="0"/>
              <a:t>, do sequential </a:t>
            </a:r>
            <a:r>
              <a:rPr lang="en-US" dirty="0" err="1"/>
              <a:t>quicksort</a:t>
            </a:r>
            <a:endParaRPr lang="en-US" dirty="0"/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Choose “pivot” p from X</a:t>
            </a:r>
          </a:p>
          <a:p>
            <a:pPr lvl="2"/>
            <a:r>
              <a:rPr lang="en-US" dirty="0"/>
              <a:t>Rearrange X into</a:t>
            </a:r>
          </a:p>
          <a:p>
            <a:pPr lvl="3"/>
            <a:r>
              <a:rPr lang="en-US" dirty="0"/>
              <a:t>L: Values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p</a:t>
            </a:r>
          </a:p>
          <a:p>
            <a:pPr lvl="3"/>
            <a:r>
              <a:rPr lang="en-US" dirty="0"/>
              <a:t>R: Values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Recursively spawn separate threads</a:t>
            </a:r>
          </a:p>
          <a:p>
            <a:pPr lvl="3"/>
            <a:r>
              <a:rPr lang="en-US" dirty="0"/>
              <a:t>Sort L to get L</a:t>
            </a:r>
            <a:r>
              <a:rPr lang="en-US" dirty="0">
                <a:sym typeface="Symbol"/>
              </a:rPr>
              <a:t></a:t>
            </a:r>
          </a:p>
          <a:p>
            <a:pPr lvl="3"/>
            <a:r>
              <a:rPr lang="en-US" dirty="0">
                <a:sym typeface="Symbol"/>
              </a:rPr>
              <a:t>Sort </a:t>
            </a:r>
            <a:r>
              <a:rPr lang="en-US" dirty="0"/>
              <a:t>R to get R</a:t>
            </a:r>
            <a:r>
              <a:rPr lang="en-US" dirty="0">
                <a:sym typeface="Symbol"/>
              </a:rPr>
              <a:t></a:t>
            </a:r>
            <a:endParaRPr lang="en-US" dirty="0"/>
          </a:p>
          <a:p>
            <a:pPr lvl="2"/>
            <a:r>
              <a:rPr lang="en-US" dirty="0"/>
              <a:t>Return L</a:t>
            </a:r>
            <a:r>
              <a:rPr lang="en-US" dirty="0">
                <a:sym typeface="Symbol"/>
              </a:rPr>
              <a:t></a:t>
            </a:r>
            <a:r>
              <a:rPr lang="en-US" dirty="0"/>
              <a:t> : p : R</a:t>
            </a:r>
            <a:r>
              <a:rPr lang="en-US" dirty="0">
                <a:sym typeface="Symbol"/>
              </a:rPr>
              <a:t>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Visualized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R2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R3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  <a:r>
                  <a:rPr lang="en-US" dirty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>
                    <a:latin typeface="Calibri" pitchFamily="34" charset="0"/>
                    <a:sym typeface="Symbol"/>
                  </a:rPr>
                  <a:t></a:t>
                </a:r>
                <a:endParaRPr lang="en-US" sz="12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Structure: Sorting Tasks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/>
              <a:t>Task: Sort </a:t>
            </a:r>
            <a:r>
              <a:rPr lang="en-US" dirty="0" err="1"/>
              <a:t>subrange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Specify as: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base</a:t>
            </a:r>
            <a:r>
              <a:rPr lang="en-US" dirty="0"/>
              <a:t>: Starting address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nele</a:t>
            </a:r>
            <a:r>
              <a:rPr lang="en-US" dirty="0"/>
              <a:t>: Number of elements in </a:t>
            </a:r>
            <a:r>
              <a:rPr lang="en-US" dirty="0" err="1"/>
              <a:t>subrange</a:t>
            </a:r>
            <a:endParaRPr lang="en-US" dirty="0"/>
          </a:p>
          <a:p>
            <a:r>
              <a:rPr lang="en-US" dirty="0"/>
              <a:t>Run as separate thread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Sort Task Operation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/>
              <a:t>Sort </a:t>
            </a:r>
            <a:r>
              <a:rPr lang="en-US" dirty="0" err="1"/>
              <a:t>subrange</a:t>
            </a:r>
            <a:r>
              <a:rPr lang="en-US" dirty="0"/>
              <a:t> using serial quicksort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Sort Task Operation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Partition </a:t>
            </a:r>
            <a:r>
              <a:rPr lang="en-US" sz="1800" dirty="0" err="1">
                <a:latin typeface="Calibri" pitchFamily="34" charset="0"/>
              </a:rPr>
              <a:t>Subrange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So far, we’ve used threads to deal with I/O delays</a:t>
            </a:r>
          </a:p>
          <a:p>
            <a:pPr lvl="1"/>
            <a:r>
              <a:rPr lang="en-US" sz="2200" dirty="0"/>
              <a:t>e.g., one thread per client to prevent one from delaying another</a:t>
            </a:r>
          </a:p>
          <a:p>
            <a:r>
              <a:rPr lang="en-US" sz="2600" dirty="0"/>
              <a:t>Multi-core/</a:t>
            </a:r>
            <a:r>
              <a:rPr lang="en-US" sz="2600" dirty="0" err="1"/>
              <a:t>Hyperthreaded</a:t>
            </a:r>
            <a:r>
              <a:rPr lang="en-US" sz="2600" dirty="0"/>
              <a:t> CPUs offer another opportunity</a:t>
            </a:r>
          </a:p>
          <a:p>
            <a:pPr lvl="1"/>
            <a:r>
              <a:rPr lang="en-US" sz="2200" dirty="0"/>
              <a:t>Spread work over threads executing in parallel</a:t>
            </a:r>
          </a:p>
          <a:p>
            <a:pPr lvl="1"/>
            <a:r>
              <a:rPr lang="en-US" sz="2200" dirty="0"/>
              <a:t>Happens automatically, if many independent tasks</a:t>
            </a:r>
          </a:p>
          <a:p>
            <a:pPr lvl="2"/>
            <a:r>
              <a:rPr lang="en-US" dirty="0"/>
              <a:t>e.g., running many applications or serving many clients</a:t>
            </a:r>
          </a:p>
          <a:p>
            <a:pPr lvl="1"/>
            <a:r>
              <a:rPr lang="en-US" sz="2200" dirty="0"/>
              <a:t>Can also write code to make one big task go faster</a:t>
            </a:r>
          </a:p>
          <a:p>
            <a:pPr lvl="2"/>
            <a:r>
              <a:rPr lang="en-US" dirty="0"/>
              <a:t>by organizing it as multiple parallel sub-tasks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Function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Sets up data structures</a:t>
            </a:r>
          </a:p>
          <a:p>
            <a:r>
              <a:rPr lang="en-US" dirty="0"/>
              <a:t>Calls recursive sort routine</a:t>
            </a:r>
          </a:p>
          <a:p>
            <a:r>
              <a:rPr lang="en-US" dirty="0"/>
              <a:t>Keeps joining threads until none left</a:t>
            </a:r>
          </a:p>
          <a:p>
            <a:r>
              <a:rPr lang="en-US" dirty="0"/>
              <a:t>Frees data structures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sort routine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/>
              <a:t>Small partition: Sort serially</a:t>
            </a:r>
          </a:p>
          <a:p>
            <a:r>
              <a:rPr lang="en-US" dirty="0"/>
              <a:t>Large partition: Spawn new sort task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task thread (Simplified)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/>
              <a:t>Get task parameters</a:t>
            </a:r>
          </a:p>
          <a:p>
            <a:r>
              <a:rPr lang="en-US" dirty="0"/>
              <a:t>Perform partitioning step</a:t>
            </a:r>
          </a:p>
          <a:p>
            <a:r>
              <a:rPr lang="en-US" dirty="0"/>
              <a:t>Call recursive sort routine on each partition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/>
              <a:t>Serial fraction: Fraction of input at which do serial sort</a:t>
            </a:r>
          </a:p>
          <a:p>
            <a:r>
              <a:rPr lang="en-US" dirty="0"/>
              <a:t>Sort 2</a:t>
            </a:r>
            <a:r>
              <a:rPr lang="en-US" baseline="30000" dirty="0"/>
              <a:t>27</a:t>
            </a:r>
            <a:r>
              <a:rPr lang="en-US" dirty="0"/>
              <a:t> (134,217,728) random values</a:t>
            </a:r>
          </a:p>
          <a:p>
            <a:r>
              <a:rPr lang="en-US" dirty="0"/>
              <a:t>Best speedup = 6.84X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Quicksort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/>
              <a:t>Good performance over wide range of fraction values</a:t>
            </a:r>
          </a:p>
          <a:p>
            <a:pPr lvl="1"/>
            <a:r>
              <a:rPr lang="en-US" dirty="0"/>
              <a:t>F too small: Not enough parallelism</a:t>
            </a:r>
          </a:p>
          <a:p>
            <a:pPr lvl="1"/>
            <a:r>
              <a:rPr lang="en-US" dirty="0"/>
              <a:t>F too large: Thread overhead + run out of thread memory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&amp; Parallel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bottleneck</a:t>
            </a:r>
          </a:p>
          <a:p>
            <a:pPr lvl="1"/>
            <a:r>
              <a:rPr lang="en-US" dirty="0"/>
              <a:t>Top-level partition: No speedup</a:t>
            </a:r>
          </a:p>
          <a:p>
            <a:pPr lvl="1"/>
            <a:r>
              <a:rPr lang="en-US" dirty="0"/>
              <a:t>Second level: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2X speedup</a:t>
            </a:r>
          </a:p>
          <a:p>
            <a:pPr lvl="1"/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level: 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2</a:t>
            </a:r>
            <a:r>
              <a:rPr lang="en-US" baseline="30000" dirty="0"/>
              <a:t>k-1</a:t>
            </a:r>
            <a:r>
              <a:rPr lang="en-US" dirty="0"/>
              <a:t>X speedup</a:t>
            </a:r>
          </a:p>
          <a:p>
            <a:r>
              <a:rPr lang="en-US" dirty="0"/>
              <a:t>Implications</a:t>
            </a:r>
          </a:p>
          <a:p>
            <a:pPr lvl="1"/>
            <a:r>
              <a:rPr lang="en-US" dirty="0"/>
              <a:t>Good performance for small-scale parallelism</a:t>
            </a:r>
          </a:p>
          <a:p>
            <a:pPr lvl="1"/>
            <a:r>
              <a:rPr lang="en-US" dirty="0"/>
              <a:t>Would need to parallelize partitioning step to get large-scale parallelism</a:t>
            </a:r>
          </a:p>
          <a:p>
            <a:pPr lvl="2"/>
            <a:r>
              <a:rPr lang="en-US" dirty="0"/>
              <a:t>Parallel Sorting by Regular Sampling</a:t>
            </a:r>
          </a:p>
          <a:p>
            <a:pPr lvl="3"/>
            <a:r>
              <a:rPr lang="en-US" dirty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/>
              <a:t>Parallelizing Partitioning Step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with Parallel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obtain speedup</a:t>
            </a:r>
          </a:p>
          <a:p>
            <a:r>
              <a:rPr lang="en-US" dirty="0"/>
              <a:t>Speculate: Too much data copying</a:t>
            </a:r>
          </a:p>
          <a:p>
            <a:pPr lvl="1"/>
            <a:r>
              <a:rPr lang="en-US" dirty="0"/>
              <a:t>Could not do everything within source array</a:t>
            </a:r>
          </a:p>
          <a:p>
            <a:pPr lvl="1"/>
            <a:r>
              <a:rPr lang="en-US" dirty="0"/>
              <a:t>Set up temporary space for reassembling partition</a:t>
            </a:r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parallelization strategy</a:t>
            </a:r>
          </a:p>
          <a:p>
            <a:pPr lvl="1"/>
            <a:r>
              <a:rPr lang="en-US" dirty="0"/>
              <a:t>Partition into K independent parts</a:t>
            </a:r>
          </a:p>
          <a:p>
            <a:pPr lvl="1"/>
            <a:r>
              <a:rPr lang="en-US" dirty="0"/>
              <a:t>Divide-and-conquer</a:t>
            </a:r>
          </a:p>
          <a:p>
            <a:r>
              <a:rPr lang="en-US" dirty="0"/>
              <a:t>Inner loops must be synchronization free</a:t>
            </a:r>
          </a:p>
          <a:p>
            <a:pPr lvl="1"/>
            <a:r>
              <a:rPr lang="en-US" dirty="0"/>
              <a:t>Synchronization operations very expensive</a:t>
            </a:r>
          </a:p>
          <a:p>
            <a:r>
              <a:rPr lang="en-US" dirty="0"/>
              <a:t>Beware of Amdahl’s Law</a:t>
            </a:r>
          </a:p>
          <a:p>
            <a:pPr lvl="1"/>
            <a:r>
              <a:rPr lang="en-US" dirty="0"/>
              <a:t>Serial code can become bottleneck</a:t>
            </a:r>
          </a:p>
          <a:p>
            <a:r>
              <a:rPr lang="en-US" dirty="0"/>
              <a:t>You can do it!</a:t>
            </a:r>
          </a:p>
          <a:p>
            <a:pPr lvl="1"/>
            <a:r>
              <a:rPr lang="en-US" dirty="0"/>
              <a:t>Achieving modest levels of parallelism is not difficult</a:t>
            </a:r>
          </a:p>
          <a:p>
            <a:pPr lvl="1"/>
            <a:r>
              <a:rPr lang="en-US" dirty="0"/>
              <a:t>Set up experimental framework and test multiple strategies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/>
              <a:t>What are the possible values printed?</a:t>
            </a:r>
          </a:p>
          <a:p>
            <a:pPr lvl="1"/>
            <a:r>
              <a:rPr lang="en-US" dirty="0"/>
              <a:t>Depends on memory consistency model</a:t>
            </a:r>
          </a:p>
          <a:p>
            <a:pPr lvl="1"/>
            <a:r>
              <a:rPr lang="en-US" dirty="0"/>
              <a:t>Abstract model of how hardware handles concurrent accesses 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Overall effect consistent with each individual thread</a:t>
            </a:r>
          </a:p>
          <a:p>
            <a:pPr lvl="1"/>
            <a:r>
              <a:rPr lang="en-US" dirty="0"/>
              <a:t>Otherwise, arbitrary interleaving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Wa</a:t>
              </a:r>
              <a:r>
                <a:rPr lang="en-US" sz="1800" b="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Rb</a:t>
              </a:r>
              <a:r>
                <a:rPr lang="en-US" sz="1800" b="0" dirty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Wb</a:t>
              </a:r>
              <a:r>
                <a:rPr lang="en-US" sz="1800" b="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Wa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Rb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Wb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constraints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Multicore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/>
              <a:t>Multiple processors operating with coherent view of memory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n-1</a:t>
              </a: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/>
              <a:t>Impossible outputs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, 1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dirty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/>
              <a:t>Would require reaching both Ra and </a:t>
            </a:r>
            <a:r>
              <a:rPr lang="en-US" dirty="0" err="1"/>
              <a:t>Rb</a:t>
            </a:r>
            <a:r>
              <a:rPr lang="en-US" dirty="0"/>
              <a:t> before </a:t>
            </a:r>
            <a:r>
              <a:rPr lang="en-US" dirty="0" err="1"/>
              <a:t>Wa</a:t>
            </a:r>
            <a:r>
              <a:rPr lang="en-US" dirty="0"/>
              <a:t> and </a:t>
            </a:r>
            <a:r>
              <a:rPr lang="en-US" dirty="0" err="1"/>
              <a:t>Wb</a:t>
            </a:r>
            <a:endParaRPr lang="en-US" dirty="0"/>
          </a:p>
        </p:txBody>
      </p:sp>
      <p:grpSp>
        <p:nvGrpSpPr>
          <p:cNvPr id="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Wa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Rb</a:t>
              </a:r>
              <a:endParaRPr lang="en-US" sz="1800" dirty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Wb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>
                  <a:latin typeface="Calibri" pitchFamily="34" charset="0"/>
                </a:rPr>
                <a:t>int</a:t>
              </a:r>
              <a:r>
                <a:rPr lang="en-US" sz="1800" b="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Wa</a:t>
              </a:r>
              <a:r>
                <a:rPr lang="en-US" sz="1800" b="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Rb</a:t>
              </a:r>
              <a:r>
                <a:rPr lang="en-US" sz="1800" b="0" dirty="0">
                  <a:latin typeface="Calibri" pitchFamily="34" charset="0"/>
                </a:rPr>
                <a:t>: 	</a:t>
              </a:r>
              <a:r>
                <a:rPr lang="en-US" sz="1800" b="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>
                  <a:latin typeface="Calibri" pitchFamily="34" charset="0"/>
                </a:rPr>
                <a:t>Wb</a:t>
              </a:r>
              <a:r>
                <a:rPr lang="en-US" sz="1800" b="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>
                  <a:latin typeface="Calibri" pitchFamily="34" charset="0"/>
                </a:rPr>
                <a:t>Ra:	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Non-Coherent Cache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/>
              <a:t>Write-back caches, without coordination between them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 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b:200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a:1</a:t>
                </a:r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b:100</a:t>
                </a:r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+mn-lt"/>
                </a:rPr>
                <a:t>int</a:t>
              </a:r>
              <a:r>
                <a:rPr lang="en-US" sz="1800" dirty="0">
                  <a:latin typeface="+mn-lt"/>
                </a:rPr>
                <a:t> a = 1;</a:t>
              </a:r>
            </a:p>
            <a:p>
              <a:r>
                <a:rPr lang="en-US" sz="1800" dirty="0" err="1">
                  <a:latin typeface="+mn-lt"/>
                </a:rPr>
                <a:t>int</a:t>
              </a:r>
              <a:r>
                <a:rPr lang="en-US" sz="1800" dirty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+mn-lt"/>
                </a:rPr>
                <a:t>Wa</a:t>
              </a:r>
              <a:r>
                <a:rPr lang="en-US" sz="1800" dirty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+mn-lt"/>
                </a:rPr>
                <a:t>Rb</a:t>
              </a:r>
              <a:r>
                <a:rPr lang="en-US" sz="1800" dirty="0">
                  <a:latin typeface="+mn-lt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+mn-lt"/>
                </a:rPr>
                <a:t>Wb</a:t>
              </a:r>
              <a:r>
                <a:rPr lang="en-US" sz="1800" dirty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/>
              <a:t>Tag each cache block with state</a:t>
            </a:r>
          </a:p>
          <a:p>
            <a:pPr lvl="1">
              <a:buNone/>
            </a:pPr>
            <a:r>
              <a:rPr lang="en-US" dirty="0"/>
              <a:t>Invalid	Cannot use value</a:t>
            </a:r>
          </a:p>
          <a:p>
            <a:pPr lvl="1">
              <a:buNone/>
            </a:pPr>
            <a:r>
              <a:rPr lang="en-US" dirty="0"/>
              <a:t>Shared	Readable copy</a:t>
            </a:r>
          </a:p>
          <a:p>
            <a:pPr lvl="1">
              <a:buNone/>
            </a:pPr>
            <a:r>
              <a:rPr lang="en-US" dirty="0"/>
              <a:t>Exclusive	Writeable copy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Main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a:1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b:100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Thread1 Cache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Thread2 Cache</a:t>
            </a: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a: 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b:200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E</a:t>
              </a: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b:200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a: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/>
                  <a:t>S</a:t>
                </a:r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>
                  <a:latin typeface="Calibri" pitchFamily="34" charset="0"/>
                </a:rPr>
                <a:t>int</a:t>
              </a:r>
              <a:r>
                <a:rPr lang="en-US" sz="1800" dirty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Wa</a:t>
              </a:r>
              <a:r>
                <a:rPr lang="en-US" sz="1800" dirty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Rb</a:t>
              </a:r>
              <a:r>
                <a:rPr lang="en-US" sz="1800" dirty="0">
                  <a:latin typeface="Calibri" pitchFamily="34" charset="0"/>
                </a:rPr>
                <a:t>: 	</a:t>
              </a:r>
              <a:r>
                <a:rPr lang="en-US" sz="1800" dirty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>
                  <a:latin typeface="Calibri" pitchFamily="34" charset="0"/>
                </a:rPr>
                <a:t>Wb</a:t>
              </a:r>
              <a:r>
                <a:rPr lang="en-US" sz="1800" dirty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>
                  <a:latin typeface="Calibri" pitchFamily="34" charset="0"/>
                </a:rPr>
                <a:t>Ra:	</a:t>
              </a:r>
              <a:r>
                <a:rPr lang="en-US" sz="1800" dirty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>
                <a:latin typeface="Calibri" pitchFamily="34" charset="0"/>
              </a:rPr>
              <a:t>Supply</a:t>
            </a:r>
            <a:r>
              <a:rPr lang="en-US" sz="2000" b="0" kern="0" dirty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678"/>
            <a:ext cx="9144000" cy="762000"/>
          </a:xfrm>
        </p:spPr>
        <p:txBody>
          <a:bodyPr/>
          <a:lstStyle/>
          <a:p>
            <a:r>
              <a:rPr lang="en-US" sz="3200" dirty="0"/>
              <a:t>Out-of-Order Processor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/>
              <a:t>Instruction control dynamically converts program into stream of operations</a:t>
            </a:r>
          </a:p>
          <a:p>
            <a:r>
              <a:rPr lang="en-US" dirty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Registers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/>
              <a:t>Hyperthreading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/>
              <a:t>Replicate enough instruction control to process K instruction streams</a:t>
            </a:r>
          </a:p>
          <a:p>
            <a:r>
              <a:rPr lang="en-US" dirty="0"/>
              <a:t>K copies of all registers</a:t>
            </a:r>
          </a:p>
          <a:p>
            <a:r>
              <a:rPr lang="en-US" dirty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09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Functional Units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Int</a:t>
              </a:r>
              <a:endParaRPr lang="en-US" sz="1800" dirty="0">
                <a:latin typeface="+mn-lt"/>
              </a:endParaRP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Load /</a:t>
              </a:r>
            </a:p>
            <a:p>
              <a:pPr algn="ctr"/>
              <a:r>
                <a:rPr lang="en-US" sz="1800" dirty="0">
                  <a:latin typeface="+mn-lt"/>
                </a:rPr>
                <a:t>Store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9812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Instruction Control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14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 Decoder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05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Data Cache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6172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772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Instruction</a:t>
            </a:r>
          </a:p>
          <a:p>
            <a:pPr algn="ctr"/>
            <a:r>
              <a:rPr lang="en-US" sz="1800" dirty="0">
                <a:latin typeface="+mn-lt"/>
              </a:rPr>
              <a:t>Cache</a:t>
            </a: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7391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962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763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562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286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>
                <a:latin typeface="+mn-lt"/>
              </a:rPr>
              <a:t>Reg</a:t>
            </a:r>
            <a:r>
              <a:rPr lang="en-US" sz="1800" dirty="0">
                <a:latin typeface="+mn-lt"/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latin typeface="+mn-lt"/>
              </a:rPr>
              <a:t>Op. Queue A</a:t>
            </a: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733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810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5181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943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A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6086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86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PC B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773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/>
              <a:t>Get data about machine from /</a:t>
            </a:r>
            <a:r>
              <a:rPr lang="en-US" sz="2600" dirty="0" err="1"/>
              <a:t>proc</a:t>
            </a:r>
            <a:r>
              <a:rPr lang="en-US" sz="2600" dirty="0"/>
              <a:t>/</a:t>
            </a:r>
            <a:r>
              <a:rPr lang="en-US" sz="2600" dirty="0" err="1"/>
              <a:t>cpuinfo</a:t>
            </a:r>
            <a:endParaRPr lang="en-US" sz="2600" dirty="0"/>
          </a:p>
          <a:p>
            <a:r>
              <a:rPr lang="en-US" sz="2600" dirty="0"/>
              <a:t>Shark Machines</a:t>
            </a:r>
          </a:p>
          <a:p>
            <a:pPr lvl="1"/>
            <a:r>
              <a:rPr lang="en-US" dirty="0"/>
              <a:t>Intel Xeon E5520 @ 2.27 GHz</a:t>
            </a:r>
          </a:p>
          <a:p>
            <a:pPr lvl="1"/>
            <a:r>
              <a:rPr lang="en-US" dirty="0"/>
              <a:t>Nehalem, ca. 2010</a:t>
            </a:r>
          </a:p>
          <a:p>
            <a:pPr lvl="1"/>
            <a:r>
              <a:rPr lang="en-US" dirty="0"/>
              <a:t>8 Cores</a:t>
            </a:r>
          </a:p>
          <a:p>
            <a:pPr lvl="1"/>
            <a:r>
              <a:rPr lang="en-US" dirty="0"/>
              <a:t>Each can do 2x </a:t>
            </a:r>
            <a:r>
              <a:rPr lang="en-US" dirty="0" err="1"/>
              <a:t>hyperthreading</a:t>
            </a: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55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Parallel 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/>
              <a:t>Sum numbers </a:t>
            </a:r>
            <a:r>
              <a:rPr lang="en-US" i="1" dirty="0"/>
              <a:t>0, …, n-1</a:t>
            </a:r>
          </a:p>
          <a:p>
            <a:pPr lvl="1"/>
            <a:r>
              <a:rPr lang="en-US" dirty="0"/>
              <a:t>Should add up to </a:t>
            </a:r>
            <a:r>
              <a:rPr lang="en-US" i="1" dirty="0"/>
              <a:t>((n-1)*n)/2</a:t>
            </a:r>
          </a:p>
          <a:p>
            <a:r>
              <a:rPr lang="en-US" dirty="0"/>
              <a:t>Partition values </a:t>
            </a:r>
            <a:r>
              <a:rPr lang="en-US" i="1" dirty="0"/>
              <a:t>1, …, n-1 </a:t>
            </a:r>
            <a:r>
              <a:rPr lang="en-US" dirty="0"/>
              <a:t>into </a:t>
            </a:r>
            <a:r>
              <a:rPr lang="en-US" i="1" dirty="0"/>
              <a:t>t</a:t>
            </a:r>
            <a:r>
              <a:rPr lang="en-US" dirty="0"/>
              <a:t> ranges</a:t>
            </a:r>
          </a:p>
          <a:p>
            <a:pPr lvl="1"/>
            <a:r>
              <a:rPr lang="en-US" i="1" dirty="0">
                <a:sym typeface="Symbol"/>
              </a:rPr>
              <a:t>n</a:t>
            </a:r>
            <a:r>
              <a:rPr lang="en-US" i="1" dirty="0"/>
              <a:t>/t</a:t>
            </a:r>
            <a:r>
              <a:rPr lang="en-US" i="1" dirty="0">
                <a:sym typeface="Symbol"/>
              </a:rPr>
              <a:t></a:t>
            </a:r>
            <a:r>
              <a:rPr lang="en-US" dirty="0"/>
              <a:t> values in each range</a:t>
            </a:r>
          </a:p>
          <a:p>
            <a:pPr lvl="1"/>
            <a:r>
              <a:rPr lang="en-US" dirty="0"/>
              <a:t>Each of </a:t>
            </a:r>
            <a:r>
              <a:rPr lang="en-US" i="1" dirty="0"/>
              <a:t>t</a:t>
            </a:r>
            <a:r>
              <a:rPr lang="en-US" dirty="0"/>
              <a:t> threads processes 1 range </a:t>
            </a:r>
          </a:p>
          <a:p>
            <a:pPr lvl="1"/>
            <a:r>
              <a:rPr lang="en-US" dirty="0"/>
              <a:t>For simplicity, assume </a:t>
            </a:r>
            <a:r>
              <a:rPr lang="en-US" i="1" dirty="0"/>
              <a:t>n</a:t>
            </a:r>
            <a:r>
              <a:rPr lang="en-US" dirty="0"/>
              <a:t> is a multiple of </a:t>
            </a:r>
            <a:r>
              <a:rPr lang="en-US" i="1" dirty="0"/>
              <a:t>t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Let’s consider different ways that multiple threads might work on their assigned ranges in parallel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</a:t>
            </a:r>
            <a:r>
              <a:rPr lang="en-US" dirty="0" err="1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Simplest approach: Threads sum into a global variable protected by a semaphore </a:t>
            </a:r>
            <a:r>
              <a:rPr lang="en-US" dirty="0" err="1"/>
              <a:t>mutex</a:t>
            </a:r>
            <a:r>
              <a:rPr lang="en-US" dirty="0"/>
              <a:t>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31350</TotalTime>
  <Words>2710</Words>
  <Application>Microsoft Macintosh PowerPoint</Application>
  <PresentationFormat>On-screen Show (4:3)</PresentationFormat>
  <Paragraphs>666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Thread-Level Parallelism  CSCI 380: Operating Systems </vt:lpstr>
      <vt:lpstr>Today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Experience with Parallel Partitioning</vt:lpstr>
      <vt:lpstr>Lessons Learned</vt:lpstr>
      <vt:lpstr>Memory Consistency</vt:lpstr>
      <vt:lpstr>Sequential Consistency Example</vt:lpstr>
      <vt:lpstr>Non-Coherent Cache Scenario</vt:lpstr>
      <vt:lpstr>Snoopy Caches</vt:lpstr>
      <vt:lpstr>Snoopy Caches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856</cp:revision>
  <cp:lastPrinted>2015-12-01T20:18:55Z</cp:lastPrinted>
  <dcterms:created xsi:type="dcterms:W3CDTF">2012-11-29T15:32:24Z</dcterms:created>
  <dcterms:modified xsi:type="dcterms:W3CDTF">2019-01-20T23:15:12Z</dcterms:modified>
</cp:coreProperties>
</file>