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865" r:id="rId1"/>
  </p:sldMasterIdLst>
  <p:notesMasterIdLst>
    <p:notesMasterId r:id="rId51"/>
  </p:notesMasterIdLst>
  <p:sldIdLst>
    <p:sldId id="256" r:id="rId2"/>
    <p:sldId id="257" r:id="rId3"/>
    <p:sldId id="258" r:id="rId4"/>
    <p:sldId id="306"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304" r:id="rId34"/>
    <p:sldId id="305" r:id="rId35"/>
    <p:sldId id="290" r:id="rId36"/>
    <p:sldId id="291" r:id="rId37"/>
    <p:sldId id="297" r:id="rId38"/>
    <p:sldId id="298" r:id="rId39"/>
    <p:sldId id="288" r:id="rId40"/>
    <p:sldId id="292" r:id="rId41"/>
    <p:sldId id="293" r:id="rId42"/>
    <p:sldId id="295" r:id="rId43"/>
    <p:sldId id="294" r:id="rId44"/>
    <p:sldId id="296" r:id="rId45"/>
    <p:sldId id="299" r:id="rId46"/>
    <p:sldId id="300" r:id="rId47"/>
    <p:sldId id="301" r:id="rId48"/>
    <p:sldId id="302" r:id="rId49"/>
    <p:sldId id="303" r:id="rId50"/>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457200" algn="ctr" rtl="0" fontAlgn="base">
      <a:spcBef>
        <a:spcPct val="0"/>
      </a:spcBef>
      <a:spcAft>
        <a:spcPct val="0"/>
      </a:spcAft>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914400" algn="ctr" rtl="0" fontAlgn="base">
      <a:spcBef>
        <a:spcPct val="0"/>
      </a:spcBef>
      <a:spcAft>
        <a:spcPct val="0"/>
      </a:spcAft>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371600" algn="ctr" rtl="0" fontAlgn="base">
      <a:spcBef>
        <a:spcPct val="0"/>
      </a:spcBef>
      <a:spcAft>
        <a:spcPct val="0"/>
      </a:spcAft>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1828800" algn="ctr" rtl="0" fontAlgn="base">
      <a:spcBef>
        <a:spcPct val="0"/>
      </a:spcBef>
      <a:spcAft>
        <a:spcPct val="0"/>
      </a:spcAft>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286000" algn="l" defTabSz="914400" rtl="0" eaLnBrk="1" latinLnBrk="0" hangingPunct="1">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743200" algn="l" defTabSz="914400" rtl="0" eaLnBrk="1" latinLnBrk="0" hangingPunct="1">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200400" algn="l" defTabSz="914400" rtl="0" eaLnBrk="1" latinLnBrk="0" hangingPunct="1">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657600" algn="l" defTabSz="914400" rtl="0" eaLnBrk="1" latinLnBrk="0" hangingPunct="1">
      <a:defRPr sz="4200" kern="1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94665"/>
  </p:normalViewPr>
  <p:slideViewPr>
    <p:cSldViewPr>
      <p:cViewPr varScale="1">
        <p:scale>
          <a:sx n="75" d="100"/>
          <a:sy n="75" d="100"/>
        </p:scale>
        <p:origin x="1736" y="176"/>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0BEA44-3B2A-4546-AD12-50D6ADAEC04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Neue Light" charset="0"/>
                <a:ea typeface="ヒラギノ角ゴ ProN W3" charset="0"/>
                <a:cs typeface="ヒラギノ角ゴ ProN W3" charset="0"/>
                <a:sym typeface="Helvetica Neue Light" charset="0"/>
              </a:defRPr>
            </a:lvl1pPr>
          </a:lstStyle>
          <a:p>
            <a:pPr>
              <a:defRPr/>
            </a:pPr>
            <a:endParaRPr lang="en-US"/>
          </a:p>
        </p:txBody>
      </p:sp>
      <p:sp>
        <p:nvSpPr>
          <p:cNvPr id="3" name="Date Placeholder 2">
            <a:extLst>
              <a:ext uri="{FF2B5EF4-FFF2-40B4-BE49-F238E27FC236}">
                <a16:creationId xmlns:a16="http://schemas.microsoft.com/office/drawing/2014/main" id="{373ED08A-E194-D149-9BBF-167B7F54355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Neue Light" charset="0"/>
                <a:ea typeface="ヒラギノ角ゴ ProN W3" charset="0"/>
                <a:cs typeface="ヒラギノ角ゴ ProN W3" charset="0"/>
                <a:sym typeface="Helvetica Neue Light" charset="0"/>
              </a:defRPr>
            </a:lvl1pPr>
          </a:lstStyle>
          <a:p>
            <a:pPr>
              <a:defRPr/>
            </a:pPr>
            <a:fld id="{12F9A349-229A-104F-9D7D-6E7566978463}" type="datetimeFigureOut">
              <a:rPr lang="en-US"/>
              <a:pPr>
                <a:defRPr/>
              </a:pPr>
              <a:t>11/13/18</a:t>
            </a:fld>
            <a:endParaRPr lang="en-US"/>
          </a:p>
        </p:txBody>
      </p:sp>
      <p:sp>
        <p:nvSpPr>
          <p:cNvPr id="4" name="Slide Image Placeholder 3">
            <a:extLst>
              <a:ext uri="{FF2B5EF4-FFF2-40B4-BE49-F238E27FC236}">
                <a16:creationId xmlns:a16="http://schemas.microsoft.com/office/drawing/2014/main" id="{A7227727-66C7-534A-9612-3FB0D49D6C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DED6CEC-1982-2848-A693-16374313E57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EAD236F-BF1A-9043-B494-549AF3A6BD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Neue Light" charset="0"/>
                <a:ea typeface="ヒラギノ角ゴ ProN W3" charset="0"/>
                <a:cs typeface="ヒラギノ角ゴ ProN W3" charset="0"/>
                <a:sym typeface="Helvetica Neue Light" charset="0"/>
              </a:defRPr>
            </a:lvl1pPr>
          </a:lstStyle>
          <a:p>
            <a:pPr>
              <a:defRPr/>
            </a:pPr>
            <a:endParaRPr lang="en-US"/>
          </a:p>
        </p:txBody>
      </p:sp>
      <p:sp>
        <p:nvSpPr>
          <p:cNvPr id="7" name="Slide Number Placeholder 6">
            <a:extLst>
              <a:ext uri="{FF2B5EF4-FFF2-40B4-BE49-F238E27FC236}">
                <a16:creationId xmlns:a16="http://schemas.microsoft.com/office/drawing/2014/main" id="{30ADED84-983E-7F4E-B6E2-7819315A0CE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F13E65F-070D-A34F-ACAF-93AF74CF98F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775E05D-AEE7-5147-AB8E-DA9F56FA30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205918B-2382-B54D-B2EC-D5E4033FB6BA}" type="slidenum">
              <a:rPr lang="en-US" altLang="en-US" sz="1200"/>
              <a:pPr eaLnBrk="1" hangingPunct="1"/>
              <a:t>19</a:t>
            </a:fld>
            <a:endParaRPr lang="en-US" altLang="en-US" sz="1200"/>
          </a:p>
        </p:txBody>
      </p:sp>
      <p:sp>
        <p:nvSpPr>
          <p:cNvPr id="64515" name="Rectangle 2">
            <a:extLst>
              <a:ext uri="{FF2B5EF4-FFF2-40B4-BE49-F238E27FC236}">
                <a16:creationId xmlns:a16="http://schemas.microsoft.com/office/drawing/2014/main" id="{09921095-09C3-334B-9ADE-3222D64266F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641B5193-567F-B845-A842-2065CB84D9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48216EB-0C4E-D84A-A59D-1DD14BC77D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9DA8C5BE-CD4C-1844-AF83-27652470F4AD}" type="slidenum">
              <a:rPr lang="en-US" altLang="en-US" sz="1200"/>
              <a:pPr eaLnBrk="1" hangingPunct="1"/>
              <a:t>38</a:t>
            </a:fld>
            <a:endParaRPr lang="en-US" altLang="en-US" sz="1200"/>
          </a:p>
        </p:txBody>
      </p:sp>
      <p:sp>
        <p:nvSpPr>
          <p:cNvPr id="73731" name="Rectangle 2">
            <a:extLst>
              <a:ext uri="{FF2B5EF4-FFF2-40B4-BE49-F238E27FC236}">
                <a16:creationId xmlns:a16="http://schemas.microsoft.com/office/drawing/2014/main" id="{6BB5D75B-8148-2B4F-8A52-93C5D9997D6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8ED604B9-66ED-8C43-B2E4-289E6736C3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6A15E4A-10E1-AF46-AC55-A7A21581F4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B40E99D1-2778-E743-8C47-6252165816C6}" type="slidenum">
              <a:rPr lang="en-US" altLang="en-US" sz="1200"/>
              <a:pPr eaLnBrk="1" hangingPunct="1"/>
              <a:t>20</a:t>
            </a:fld>
            <a:endParaRPr lang="en-US" altLang="en-US" sz="1200"/>
          </a:p>
        </p:txBody>
      </p:sp>
      <p:sp>
        <p:nvSpPr>
          <p:cNvPr id="65539" name="Rectangle 2">
            <a:extLst>
              <a:ext uri="{FF2B5EF4-FFF2-40B4-BE49-F238E27FC236}">
                <a16:creationId xmlns:a16="http://schemas.microsoft.com/office/drawing/2014/main" id="{5EDE342C-B29C-904B-896B-452EAD854B22}"/>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AB5FA443-125E-C14A-BBA2-2C15EE3D89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D6A5274-CBB5-5043-95E5-3DD6AFDD77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D8FDA302-425A-CC4F-927A-85E39081D14B}" type="slidenum">
              <a:rPr lang="en-US" altLang="en-US" sz="1200"/>
              <a:pPr eaLnBrk="1" hangingPunct="1"/>
              <a:t>21</a:t>
            </a:fld>
            <a:endParaRPr lang="en-US" altLang="en-US" sz="1200"/>
          </a:p>
        </p:txBody>
      </p:sp>
      <p:sp>
        <p:nvSpPr>
          <p:cNvPr id="66563" name="Rectangle 2">
            <a:extLst>
              <a:ext uri="{FF2B5EF4-FFF2-40B4-BE49-F238E27FC236}">
                <a16:creationId xmlns:a16="http://schemas.microsoft.com/office/drawing/2014/main" id="{58BCD8EB-997E-F642-B9A3-6BD21DD343CD}"/>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C7817A77-8F20-224B-8535-7E0690A347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BBE48266-688E-4F48-AB01-285E577C9D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916E7B57-2969-CD49-BE3B-7BDA84C4492B}" type="slidenum">
              <a:rPr lang="en-US" altLang="en-US" sz="1200"/>
              <a:pPr eaLnBrk="1" hangingPunct="1"/>
              <a:t>22</a:t>
            </a:fld>
            <a:endParaRPr lang="en-US" altLang="en-US" sz="1200"/>
          </a:p>
        </p:txBody>
      </p:sp>
      <p:sp>
        <p:nvSpPr>
          <p:cNvPr id="67587" name="Rectangle 2">
            <a:extLst>
              <a:ext uri="{FF2B5EF4-FFF2-40B4-BE49-F238E27FC236}">
                <a16:creationId xmlns:a16="http://schemas.microsoft.com/office/drawing/2014/main" id="{C846241F-A440-554E-9CF1-E50B9231A2C3}"/>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DB1D51DB-0AFD-DA4D-BBBB-967349EE52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4A56163-8E9B-6644-91F7-43E897BFDF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CC90FD8E-883E-6643-A9BC-02C983FDD96B}" type="slidenum">
              <a:rPr lang="en-US" altLang="en-US" sz="1200"/>
              <a:pPr eaLnBrk="1" hangingPunct="1"/>
              <a:t>23</a:t>
            </a:fld>
            <a:endParaRPr lang="en-US" altLang="en-US" sz="1200"/>
          </a:p>
        </p:txBody>
      </p:sp>
      <p:sp>
        <p:nvSpPr>
          <p:cNvPr id="68611" name="Rectangle 2">
            <a:extLst>
              <a:ext uri="{FF2B5EF4-FFF2-40B4-BE49-F238E27FC236}">
                <a16:creationId xmlns:a16="http://schemas.microsoft.com/office/drawing/2014/main" id="{7F1650FF-622B-6C4D-8F43-FEBEF5D3E2D5}"/>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12166581-0BD6-3B4D-B327-4546DECC34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00312BD-C250-6945-9852-3CF488263F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DAA97C7D-19AB-864F-A61D-7D524D69682F}" type="slidenum">
              <a:rPr lang="en-US" altLang="en-US" sz="1200"/>
              <a:pPr eaLnBrk="1" hangingPunct="1"/>
              <a:t>33</a:t>
            </a:fld>
            <a:endParaRPr lang="en-US" altLang="en-US" sz="1200"/>
          </a:p>
        </p:txBody>
      </p:sp>
      <p:sp>
        <p:nvSpPr>
          <p:cNvPr id="69635" name="Rectangle 2">
            <a:extLst>
              <a:ext uri="{FF2B5EF4-FFF2-40B4-BE49-F238E27FC236}">
                <a16:creationId xmlns:a16="http://schemas.microsoft.com/office/drawing/2014/main" id="{FD3D90AF-17CF-1449-92AF-1592A47EB59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6A040E96-0720-3E49-9610-3572E2B018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98198CE-3CBB-3543-A60E-6DF5DF3A75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A8E905C6-2346-F744-A0A5-916AD4F7B79D}" type="slidenum">
              <a:rPr lang="en-US" altLang="en-US" sz="1200"/>
              <a:pPr eaLnBrk="1" hangingPunct="1"/>
              <a:t>35</a:t>
            </a:fld>
            <a:endParaRPr lang="en-US" altLang="en-US" sz="1200"/>
          </a:p>
        </p:txBody>
      </p:sp>
      <p:sp>
        <p:nvSpPr>
          <p:cNvPr id="70659" name="Rectangle 2">
            <a:extLst>
              <a:ext uri="{FF2B5EF4-FFF2-40B4-BE49-F238E27FC236}">
                <a16:creationId xmlns:a16="http://schemas.microsoft.com/office/drawing/2014/main" id="{19C5172E-5DE6-5C47-BB17-7A75FE66F4B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60805D7E-FC99-1B4D-B49B-93DE4536CB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80B6501-649B-6040-BF43-33E10A44D8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9D6E66F0-822E-0844-9122-D5723DA998D5}" type="slidenum">
              <a:rPr lang="en-US" altLang="en-US" sz="1200"/>
              <a:pPr eaLnBrk="1" hangingPunct="1"/>
              <a:t>36</a:t>
            </a:fld>
            <a:endParaRPr lang="en-US" altLang="en-US" sz="1200"/>
          </a:p>
        </p:txBody>
      </p:sp>
      <p:sp>
        <p:nvSpPr>
          <p:cNvPr id="71683" name="Rectangle 2">
            <a:extLst>
              <a:ext uri="{FF2B5EF4-FFF2-40B4-BE49-F238E27FC236}">
                <a16:creationId xmlns:a16="http://schemas.microsoft.com/office/drawing/2014/main" id="{1575AD7F-2861-6340-9262-552EF8BCA1C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53C647E4-C9A9-A54C-816A-7322B8D4A0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4271441-9D3D-B248-96B7-25AB50E74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C65EB0F7-B70A-0040-BCBE-80C2C9F2F2F3}" type="slidenum">
              <a:rPr lang="en-US" altLang="en-US" sz="1200"/>
              <a:pPr eaLnBrk="1" hangingPunct="1"/>
              <a:t>37</a:t>
            </a:fld>
            <a:endParaRPr lang="en-US" altLang="en-US" sz="1200"/>
          </a:p>
        </p:txBody>
      </p:sp>
      <p:sp>
        <p:nvSpPr>
          <p:cNvPr id="72707" name="Rectangle 2">
            <a:extLst>
              <a:ext uri="{FF2B5EF4-FFF2-40B4-BE49-F238E27FC236}">
                <a16:creationId xmlns:a16="http://schemas.microsoft.com/office/drawing/2014/main" id="{EE9C03C8-6184-2F4B-B9B3-8C1347C47C39}"/>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65EC9CAD-9678-2C47-A938-044A9168D3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p>
        </p:txBody>
      </p:sp>
      <p:sp>
        <p:nvSpPr>
          <p:cNvPr id="3" name="Subtitle 2"/>
          <p:cNvSpPr>
            <a:spLocks noGrp="1"/>
          </p:cNvSpPr>
          <p:nvPr>
            <p:ph type="subTitle" idx="1"/>
          </p:nvPr>
        </p:nvSpPr>
        <p:spPr>
          <a:xfrm>
            <a:off x="1950720" y="5527040"/>
            <a:ext cx="9103360" cy="2492587"/>
          </a:xfrm>
        </p:spPr>
        <p:txBody>
          <a:bodyPr/>
          <a:lstStyle>
            <a:lvl1pPr marL="0" indent="0" algn="ctr">
              <a:buNone/>
              <a:defRPr/>
            </a:lvl1pPr>
            <a:lvl2pPr marL="650230" indent="0" algn="ctr">
              <a:buNone/>
              <a:defRPr/>
            </a:lvl2pPr>
            <a:lvl3pPr marL="1300460" indent="0" algn="ctr">
              <a:buNone/>
              <a:defRPr/>
            </a:lvl3pPr>
            <a:lvl4pPr marL="1950690" indent="0" algn="ctr">
              <a:buNone/>
              <a:defRPr/>
            </a:lvl4pPr>
            <a:lvl5pPr marL="2600919" indent="0" algn="ctr">
              <a:buNone/>
              <a:defRPr/>
            </a:lvl5pPr>
            <a:lvl6pPr marL="3251149" indent="0" algn="ctr">
              <a:buNone/>
              <a:defRPr/>
            </a:lvl6pPr>
            <a:lvl7pPr marL="3901379" indent="0" algn="ctr">
              <a:buNone/>
              <a:defRPr/>
            </a:lvl7pPr>
            <a:lvl8pPr marL="4551609" indent="0" algn="ctr">
              <a:buNone/>
              <a:defRPr/>
            </a:lvl8pPr>
            <a:lvl9pPr marL="5201839" indent="0" algn="ctr">
              <a:buNone/>
              <a:defRPr/>
            </a:lvl9pPr>
          </a:lstStyle>
          <a:p>
            <a:r>
              <a:rPr lang="en-US"/>
              <a:t>Click to edit Master subtitle style</a:t>
            </a:r>
          </a:p>
        </p:txBody>
      </p:sp>
      <p:sp>
        <p:nvSpPr>
          <p:cNvPr id="6" name="Rectangle 6">
            <a:extLst>
              <a:ext uri="{FF2B5EF4-FFF2-40B4-BE49-F238E27FC236}">
                <a16:creationId xmlns:a16="http://schemas.microsoft.com/office/drawing/2014/main" id="{793700F3-599A-B642-9DF7-AED002B411D5}"/>
              </a:ext>
            </a:extLst>
          </p:cNvPr>
          <p:cNvSpPr>
            <a:spLocks noGrp="1" noChangeArrowheads="1"/>
          </p:cNvSpPr>
          <p:nvPr>
            <p:ph type="sldNum" sz="quarter" idx="12"/>
          </p:nvPr>
        </p:nvSpPr>
        <p:spPr/>
        <p:txBody>
          <a:bodyPr/>
          <a:lstStyle>
            <a:lvl1pPr>
              <a:defRPr/>
            </a:lvl1pPr>
          </a:lstStyle>
          <a:p>
            <a:fld id="{E07566C1-81F0-144B-8DDD-CFA0A36B9EA9}" type="slidenum">
              <a:rPr lang="en-US" altLang="en-US"/>
              <a:pPr/>
              <a:t>‹#›</a:t>
            </a:fld>
            <a:endParaRPr lang="en-US" altLang="en-US"/>
          </a:p>
        </p:txBody>
      </p:sp>
    </p:spTree>
    <p:extLst>
      <p:ext uri="{BB962C8B-B14F-4D97-AF65-F5344CB8AC3E}">
        <p14:creationId xmlns:p14="http://schemas.microsoft.com/office/powerpoint/2010/main" val="296047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C439B798-6C53-034D-9E10-D00CB2F35EE3}"/>
              </a:ext>
            </a:extLst>
          </p:cNvPr>
          <p:cNvSpPr>
            <a:spLocks noGrp="1" noChangeArrowheads="1"/>
          </p:cNvSpPr>
          <p:nvPr>
            <p:ph type="sldNum" sz="quarter" idx="12"/>
          </p:nvPr>
        </p:nvSpPr>
        <p:spPr/>
        <p:txBody>
          <a:bodyPr/>
          <a:lstStyle>
            <a:lvl1pPr>
              <a:defRPr/>
            </a:lvl1pPr>
          </a:lstStyle>
          <a:p>
            <a:fld id="{6C5306A1-C771-2B45-AEED-73D4FD5B72EF}" type="slidenum">
              <a:rPr lang="en-US" altLang="en-US"/>
              <a:pPr/>
              <a:t>‹#›</a:t>
            </a:fld>
            <a:endParaRPr lang="en-US" altLang="en-US"/>
          </a:p>
        </p:txBody>
      </p:sp>
    </p:spTree>
    <p:extLst>
      <p:ext uri="{BB962C8B-B14F-4D97-AF65-F5344CB8AC3E}">
        <p14:creationId xmlns:p14="http://schemas.microsoft.com/office/powerpoint/2010/main" val="161406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5920" y="866987"/>
            <a:ext cx="2763520" cy="780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5360" y="866987"/>
            <a:ext cx="8073813" cy="780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1D675729-A17E-6649-907B-06E732BD4ECF}"/>
              </a:ext>
            </a:extLst>
          </p:cNvPr>
          <p:cNvSpPr>
            <a:spLocks noGrp="1" noChangeArrowheads="1"/>
          </p:cNvSpPr>
          <p:nvPr>
            <p:ph type="sldNum" sz="quarter" idx="12"/>
          </p:nvPr>
        </p:nvSpPr>
        <p:spPr/>
        <p:txBody>
          <a:bodyPr/>
          <a:lstStyle>
            <a:lvl1pPr>
              <a:defRPr/>
            </a:lvl1pPr>
          </a:lstStyle>
          <a:p>
            <a:fld id="{AB86CD47-B3DA-5647-A559-BEAF5B123608}" type="slidenum">
              <a:rPr lang="en-US" altLang="en-US"/>
              <a:pPr/>
              <a:t>‹#›</a:t>
            </a:fld>
            <a:endParaRPr lang="en-US" altLang="en-US"/>
          </a:p>
        </p:txBody>
      </p:sp>
    </p:spTree>
    <p:extLst>
      <p:ext uri="{BB962C8B-B14F-4D97-AF65-F5344CB8AC3E}">
        <p14:creationId xmlns:p14="http://schemas.microsoft.com/office/powerpoint/2010/main" val="286115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75360" y="866987"/>
            <a:ext cx="11054080" cy="1625600"/>
          </a:xfrm>
        </p:spPr>
        <p:txBody>
          <a:bodyPr/>
          <a:lstStyle/>
          <a:p>
            <a:r>
              <a:rPr lang="en-US"/>
              <a:t>Click to edit Master title style</a:t>
            </a:r>
          </a:p>
        </p:txBody>
      </p:sp>
      <p:sp>
        <p:nvSpPr>
          <p:cNvPr id="3" name="Text Placeholder 2"/>
          <p:cNvSpPr>
            <a:spLocks noGrp="1"/>
          </p:cNvSpPr>
          <p:nvPr>
            <p:ph type="body" sz="half" idx="1"/>
          </p:nvPr>
        </p:nvSpPr>
        <p:spPr>
          <a:xfrm>
            <a:off x="975360" y="2817707"/>
            <a:ext cx="5418667"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610773" y="2817707"/>
            <a:ext cx="5418667" cy="5852160"/>
          </a:xfrm>
        </p:spPr>
        <p:txBody>
          <a:bodyPr/>
          <a:lstStyle/>
          <a:p>
            <a:pPr lvl="0"/>
            <a:r>
              <a:rPr lang="en-US" noProof="0"/>
              <a:t>Click icon to add clip art</a:t>
            </a:r>
          </a:p>
        </p:txBody>
      </p:sp>
      <p:sp>
        <p:nvSpPr>
          <p:cNvPr id="7" name="Slide Number Placeholder 6">
            <a:extLst>
              <a:ext uri="{FF2B5EF4-FFF2-40B4-BE49-F238E27FC236}">
                <a16:creationId xmlns:a16="http://schemas.microsoft.com/office/drawing/2014/main" id="{20169913-DD73-AA4E-9455-65FC5F2F081A}"/>
              </a:ext>
            </a:extLst>
          </p:cNvPr>
          <p:cNvSpPr>
            <a:spLocks noGrp="1" noChangeArrowheads="1"/>
          </p:cNvSpPr>
          <p:nvPr>
            <p:ph type="sldNum" sz="quarter" idx="12"/>
          </p:nvPr>
        </p:nvSpPr>
        <p:spPr/>
        <p:txBody>
          <a:bodyPr/>
          <a:lstStyle>
            <a:lvl1pPr>
              <a:defRPr/>
            </a:lvl1pPr>
          </a:lstStyle>
          <a:p>
            <a:fld id="{8D58E4EF-BEA1-974F-B771-CCBE34466999}" type="slidenum">
              <a:rPr lang="en-US" altLang="en-US"/>
              <a:pPr/>
              <a:t>‹#›</a:t>
            </a:fld>
            <a:endParaRPr lang="en-US" altLang="en-US"/>
          </a:p>
        </p:txBody>
      </p:sp>
    </p:spTree>
    <p:extLst>
      <p:ext uri="{BB962C8B-B14F-4D97-AF65-F5344CB8AC3E}">
        <p14:creationId xmlns:p14="http://schemas.microsoft.com/office/powerpoint/2010/main" val="360430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D6E76810-78C8-6B4D-9AD5-36E4300F0577}"/>
              </a:ext>
            </a:extLst>
          </p:cNvPr>
          <p:cNvSpPr>
            <a:spLocks noGrp="1" noChangeArrowheads="1"/>
          </p:cNvSpPr>
          <p:nvPr>
            <p:ph type="sldNum" sz="quarter" idx="12"/>
          </p:nvPr>
        </p:nvSpPr>
        <p:spPr/>
        <p:txBody>
          <a:bodyPr/>
          <a:lstStyle>
            <a:lvl1pPr>
              <a:defRPr/>
            </a:lvl1pPr>
          </a:lstStyle>
          <a:p>
            <a:fld id="{39527200-F8BE-1145-AC19-90A2CFFA5E20}" type="slidenum">
              <a:rPr lang="en-US" altLang="en-US"/>
              <a:pPr/>
              <a:t>‹#›</a:t>
            </a:fld>
            <a:endParaRPr lang="en-US" altLang="en-US"/>
          </a:p>
        </p:txBody>
      </p:sp>
    </p:spTree>
    <p:extLst>
      <p:ext uri="{BB962C8B-B14F-4D97-AF65-F5344CB8AC3E}">
        <p14:creationId xmlns:p14="http://schemas.microsoft.com/office/powerpoint/2010/main" val="396387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en-US"/>
              <a:t>Click to edit Master text styles</a:t>
            </a:r>
          </a:p>
        </p:txBody>
      </p:sp>
      <p:sp>
        <p:nvSpPr>
          <p:cNvPr id="6" name="Rectangle 6">
            <a:extLst>
              <a:ext uri="{FF2B5EF4-FFF2-40B4-BE49-F238E27FC236}">
                <a16:creationId xmlns:a16="http://schemas.microsoft.com/office/drawing/2014/main" id="{BBA83FF1-FC47-E64B-82A6-C629F5EC2CFE}"/>
              </a:ext>
            </a:extLst>
          </p:cNvPr>
          <p:cNvSpPr>
            <a:spLocks noGrp="1" noChangeArrowheads="1"/>
          </p:cNvSpPr>
          <p:nvPr>
            <p:ph type="sldNum" sz="quarter" idx="12"/>
          </p:nvPr>
        </p:nvSpPr>
        <p:spPr/>
        <p:txBody>
          <a:bodyPr/>
          <a:lstStyle>
            <a:lvl1pPr>
              <a:defRPr/>
            </a:lvl1pPr>
          </a:lstStyle>
          <a:p>
            <a:fld id="{BA0462D6-D6C6-C54F-897C-6F7AB3ACF638}" type="slidenum">
              <a:rPr lang="en-US" altLang="en-US"/>
              <a:pPr/>
              <a:t>‹#›</a:t>
            </a:fld>
            <a:endParaRPr lang="en-US" altLang="en-US"/>
          </a:p>
        </p:txBody>
      </p:sp>
    </p:spTree>
    <p:extLst>
      <p:ext uri="{BB962C8B-B14F-4D97-AF65-F5344CB8AC3E}">
        <p14:creationId xmlns:p14="http://schemas.microsoft.com/office/powerpoint/2010/main" val="376642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5360" y="2817707"/>
            <a:ext cx="5418667" cy="5852160"/>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0773" y="2817707"/>
            <a:ext cx="5418667" cy="5852160"/>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CD57187-982B-AF47-ACB6-1F06AB05FB5C}"/>
              </a:ext>
            </a:extLst>
          </p:cNvPr>
          <p:cNvSpPr>
            <a:spLocks noGrp="1" noChangeArrowheads="1"/>
          </p:cNvSpPr>
          <p:nvPr>
            <p:ph type="sldNum" sz="quarter" idx="12"/>
          </p:nvPr>
        </p:nvSpPr>
        <p:spPr/>
        <p:txBody>
          <a:bodyPr/>
          <a:lstStyle>
            <a:lvl1pPr>
              <a:defRPr/>
            </a:lvl1pPr>
          </a:lstStyle>
          <a:p>
            <a:fld id="{954D5D0E-F3B2-354B-90A9-86570C588C85}" type="slidenum">
              <a:rPr lang="en-US" altLang="en-US"/>
              <a:pPr/>
              <a:t>‹#›</a:t>
            </a:fld>
            <a:endParaRPr lang="en-US" altLang="en-US"/>
          </a:p>
        </p:txBody>
      </p:sp>
    </p:spTree>
    <p:extLst>
      <p:ext uri="{BB962C8B-B14F-4D97-AF65-F5344CB8AC3E}">
        <p14:creationId xmlns:p14="http://schemas.microsoft.com/office/powerpoint/2010/main" val="177173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a:extLst>
              <a:ext uri="{FF2B5EF4-FFF2-40B4-BE49-F238E27FC236}">
                <a16:creationId xmlns:a16="http://schemas.microsoft.com/office/drawing/2014/main" id="{3A308ADE-51BD-F641-871C-D37B6FD39CC3}"/>
              </a:ext>
            </a:extLst>
          </p:cNvPr>
          <p:cNvSpPr>
            <a:spLocks noGrp="1" noChangeArrowheads="1"/>
          </p:cNvSpPr>
          <p:nvPr>
            <p:ph type="sldNum" sz="quarter" idx="12"/>
          </p:nvPr>
        </p:nvSpPr>
        <p:spPr/>
        <p:txBody>
          <a:bodyPr/>
          <a:lstStyle>
            <a:lvl1pPr>
              <a:defRPr/>
            </a:lvl1pPr>
          </a:lstStyle>
          <a:p>
            <a:fld id="{3C593DE3-30F8-6240-AA01-EEB362A3E3B7}" type="slidenum">
              <a:rPr lang="en-US" altLang="en-US"/>
              <a:pPr/>
              <a:t>‹#›</a:t>
            </a:fld>
            <a:endParaRPr lang="en-US" altLang="en-US"/>
          </a:p>
        </p:txBody>
      </p:sp>
    </p:spTree>
    <p:extLst>
      <p:ext uri="{BB962C8B-B14F-4D97-AF65-F5344CB8AC3E}">
        <p14:creationId xmlns:p14="http://schemas.microsoft.com/office/powerpoint/2010/main" val="315246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a:extLst>
              <a:ext uri="{FF2B5EF4-FFF2-40B4-BE49-F238E27FC236}">
                <a16:creationId xmlns:a16="http://schemas.microsoft.com/office/drawing/2014/main" id="{2322756C-E2D4-A84D-90A7-A5AD507D9BA4}"/>
              </a:ext>
            </a:extLst>
          </p:cNvPr>
          <p:cNvSpPr>
            <a:spLocks noGrp="1" noChangeArrowheads="1"/>
          </p:cNvSpPr>
          <p:nvPr>
            <p:ph type="sldNum" sz="quarter" idx="12"/>
          </p:nvPr>
        </p:nvSpPr>
        <p:spPr/>
        <p:txBody>
          <a:bodyPr/>
          <a:lstStyle>
            <a:lvl1pPr>
              <a:defRPr/>
            </a:lvl1pPr>
          </a:lstStyle>
          <a:p>
            <a:fld id="{95F99124-DD2E-F549-B56B-9EB59FFAF266}" type="slidenum">
              <a:rPr lang="en-US" altLang="en-US"/>
              <a:pPr/>
              <a:t>‹#›</a:t>
            </a:fld>
            <a:endParaRPr lang="en-US" altLang="en-US"/>
          </a:p>
        </p:txBody>
      </p:sp>
    </p:spTree>
    <p:extLst>
      <p:ext uri="{BB962C8B-B14F-4D97-AF65-F5344CB8AC3E}">
        <p14:creationId xmlns:p14="http://schemas.microsoft.com/office/powerpoint/2010/main" val="379635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B7AEFB7-675E-1247-82D1-79D000CE7856}"/>
              </a:ext>
            </a:extLst>
          </p:cNvPr>
          <p:cNvSpPr>
            <a:spLocks noGrp="1" noChangeArrowheads="1"/>
          </p:cNvSpPr>
          <p:nvPr>
            <p:ph type="sldNum" sz="quarter" idx="12"/>
          </p:nvPr>
        </p:nvSpPr>
        <p:spPr/>
        <p:txBody>
          <a:bodyPr/>
          <a:lstStyle>
            <a:lvl1pPr>
              <a:defRPr/>
            </a:lvl1pPr>
          </a:lstStyle>
          <a:p>
            <a:fld id="{4CFD0512-8454-6445-8E46-71C63D34B567}" type="slidenum">
              <a:rPr lang="en-US" altLang="en-US"/>
              <a:pPr/>
              <a:t>‹#›</a:t>
            </a:fld>
            <a:endParaRPr lang="en-US" altLang="en-US"/>
          </a:p>
        </p:txBody>
      </p:sp>
    </p:spTree>
    <p:extLst>
      <p:ext uri="{BB962C8B-B14F-4D97-AF65-F5344CB8AC3E}">
        <p14:creationId xmlns:p14="http://schemas.microsoft.com/office/powerpoint/2010/main" val="69895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84516" y="388339"/>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1" y="2041032"/>
            <a:ext cx="4278490" cy="6671734"/>
          </a:xfrm>
        </p:spPr>
        <p:txBody>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7" name="Slide Number Placeholder 6">
            <a:extLst>
              <a:ext uri="{FF2B5EF4-FFF2-40B4-BE49-F238E27FC236}">
                <a16:creationId xmlns:a16="http://schemas.microsoft.com/office/drawing/2014/main" id="{FB94E33C-36F7-2D43-8E69-7310EB3F3294}"/>
              </a:ext>
            </a:extLst>
          </p:cNvPr>
          <p:cNvSpPr>
            <a:spLocks noGrp="1" noChangeArrowheads="1"/>
          </p:cNvSpPr>
          <p:nvPr>
            <p:ph type="sldNum" sz="quarter" idx="12"/>
          </p:nvPr>
        </p:nvSpPr>
        <p:spPr/>
        <p:txBody>
          <a:bodyPr/>
          <a:lstStyle>
            <a:lvl1pPr>
              <a:defRPr/>
            </a:lvl1pPr>
          </a:lstStyle>
          <a:p>
            <a:fld id="{977FCAAF-C89F-DA45-8F6E-0A74F25006A6}" type="slidenum">
              <a:rPr lang="en-US" altLang="en-US"/>
              <a:pPr/>
              <a:t>‹#›</a:t>
            </a:fld>
            <a:endParaRPr lang="en-US" altLang="en-US"/>
          </a:p>
        </p:txBody>
      </p:sp>
    </p:spTree>
    <p:extLst>
      <p:ext uri="{BB962C8B-B14F-4D97-AF65-F5344CB8AC3E}">
        <p14:creationId xmlns:p14="http://schemas.microsoft.com/office/powerpoint/2010/main" val="106787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US" noProof="0"/>
              <a:t>Click icon to add picture</a:t>
            </a:r>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7" name="Slide Number Placeholder 6">
            <a:extLst>
              <a:ext uri="{FF2B5EF4-FFF2-40B4-BE49-F238E27FC236}">
                <a16:creationId xmlns:a16="http://schemas.microsoft.com/office/drawing/2014/main" id="{4A8E1618-31F6-AC40-B119-4C9D9EC5C5F1}"/>
              </a:ext>
            </a:extLst>
          </p:cNvPr>
          <p:cNvSpPr>
            <a:spLocks noGrp="1" noChangeArrowheads="1"/>
          </p:cNvSpPr>
          <p:nvPr>
            <p:ph type="sldNum" sz="quarter" idx="12"/>
          </p:nvPr>
        </p:nvSpPr>
        <p:spPr/>
        <p:txBody>
          <a:bodyPr/>
          <a:lstStyle>
            <a:lvl1pPr>
              <a:defRPr/>
            </a:lvl1pPr>
          </a:lstStyle>
          <a:p>
            <a:fld id="{DF4DBA57-1179-204F-995E-A22DC57858A8}" type="slidenum">
              <a:rPr lang="en-US" altLang="en-US"/>
              <a:pPr/>
              <a:t>‹#›</a:t>
            </a:fld>
            <a:endParaRPr lang="en-US" altLang="en-US"/>
          </a:p>
        </p:txBody>
      </p:sp>
    </p:spTree>
    <p:extLst>
      <p:ext uri="{BB962C8B-B14F-4D97-AF65-F5344CB8AC3E}">
        <p14:creationId xmlns:p14="http://schemas.microsoft.com/office/powerpoint/2010/main" val="379077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97ECAC-71CD-7946-B695-652B982181F6}"/>
              </a:ext>
            </a:extLst>
          </p:cNvPr>
          <p:cNvSpPr>
            <a:spLocks noGrp="1" noChangeArrowheads="1"/>
          </p:cNvSpPr>
          <p:nvPr>
            <p:ph type="title"/>
          </p:nvPr>
        </p:nvSpPr>
        <p:spPr bwMode="auto">
          <a:xfrm>
            <a:off x="974725" y="866775"/>
            <a:ext cx="110553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7141A3E-04FB-2B4C-8B8C-8CAB063E6F8D}"/>
              </a:ext>
            </a:extLst>
          </p:cNvPr>
          <p:cNvSpPr>
            <a:spLocks noGrp="1" noChangeArrowheads="1"/>
          </p:cNvSpPr>
          <p:nvPr>
            <p:ph type="body" idx="1"/>
          </p:nvPr>
        </p:nvSpPr>
        <p:spPr bwMode="auto">
          <a:xfrm>
            <a:off x="974725" y="2817813"/>
            <a:ext cx="11055350"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05AB93E5-CB40-3B49-A0B0-4CE1A8D38032}"/>
              </a:ext>
            </a:extLst>
          </p:cNvPr>
          <p:cNvSpPr>
            <a:spLocks noGrp="1" noChangeArrowheads="1"/>
          </p:cNvSpPr>
          <p:nvPr>
            <p:ph type="sldNum" sz="quarter" idx="4"/>
          </p:nvPr>
        </p:nvSpPr>
        <p:spPr bwMode="auto">
          <a:xfrm>
            <a:off x="9320213" y="8886825"/>
            <a:ext cx="2709862" cy="649288"/>
          </a:xfrm>
          <a:prstGeom prst="rect">
            <a:avLst/>
          </a:prstGeom>
          <a:noFill/>
          <a:ln w="9525">
            <a:noFill/>
            <a:miter lim="800000"/>
            <a:headEnd/>
            <a:tailEnd/>
          </a:ln>
          <a:effectLst/>
        </p:spPr>
        <p:txBody>
          <a:bodyPr vert="horz" wrap="square" lIns="130046" tIns="65023" rIns="130046" bIns="65023" numCol="1" anchor="t" anchorCtr="0" compatLnSpc="1">
            <a:prstTxWarp prst="textNoShape">
              <a:avLst/>
            </a:prstTxWarp>
          </a:bodyPr>
          <a:lstStyle>
            <a:lvl1pPr algn="r">
              <a:defRPr sz="2000">
                <a:latin typeface="Times New Roman" panose="02020603050405020304" pitchFamily="18" charset="0"/>
              </a:defRPr>
            </a:lvl1pPr>
          </a:lstStyle>
          <a:p>
            <a:fld id="{B8D85372-17A7-ED40-A7D5-F3D69C9D580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Lst>
  <p:txStyles>
    <p:titleStyle>
      <a:lvl1pPr algn="ctr" rtl="0" eaLnBrk="0" fontAlgn="base" hangingPunct="0">
        <a:spcBef>
          <a:spcPct val="0"/>
        </a:spcBef>
        <a:spcAft>
          <a:spcPct val="0"/>
        </a:spcAft>
        <a:defRPr sz="4600" b="1">
          <a:solidFill>
            <a:schemeClr val="tx2"/>
          </a:solidFill>
          <a:latin typeface="+mj-lt"/>
          <a:ea typeface="+mj-ea"/>
          <a:cs typeface="+mj-cs"/>
        </a:defRPr>
      </a:lvl1pPr>
      <a:lvl2pPr algn="ctr" rtl="0" eaLnBrk="0" fontAlgn="base" hangingPunct="0">
        <a:spcBef>
          <a:spcPct val="0"/>
        </a:spcBef>
        <a:spcAft>
          <a:spcPct val="0"/>
        </a:spcAft>
        <a:defRPr sz="4600" b="1">
          <a:solidFill>
            <a:schemeClr val="tx2"/>
          </a:solidFill>
          <a:latin typeface="Helvetica" pitchFamily="34" charset="0"/>
        </a:defRPr>
      </a:lvl2pPr>
      <a:lvl3pPr algn="ctr" rtl="0" eaLnBrk="0" fontAlgn="base" hangingPunct="0">
        <a:spcBef>
          <a:spcPct val="0"/>
        </a:spcBef>
        <a:spcAft>
          <a:spcPct val="0"/>
        </a:spcAft>
        <a:defRPr sz="4600" b="1">
          <a:solidFill>
            <a:schemeClr val="tx2"/>
          </a:solidFill>
          <a:latin typeface="Helvetica" pitchFamily="34" charset="0"/>
        </a:defRPr>
      </a:lvl3pPr>
      <a:lvl4pPr algn="ctr" rtl="0" eaLnBrk="0" fontAlgn="base" hangingPunct="0">
        <a:spcBef>
          <a:spcPct val="0"/>
        </a:spcBef>
        <a:spcAft>
          <a:spcPct val="0"/>
        </a:spcAft>
        <a:defRPr sz="4600" b="1">
          <a:solidFill>
            <a:schemeClr val="tx2"/>
          </a:solidFill>
          <a:latin typeface="Helvetica" pitchFamily="34" charset="0"/>
        </a:defRPr>
      </a:lvl4pPr>
      <a:lvl5pPr algn="ctr" rtl="0" eaLnBrk="0" fontAlgn="base" hangingPunct="0">
        <a:spcBef>
          <a:spcPct val="0"/>
        </a:spcBef>
        <a:spcAft>
          <a:spcPct val="0"/>
        </a:spcAft>
        <a:defRPr sz="4600" b="1">
          <a:solidFill>
            <a:schemeClr val="tx2"/>
          </a:solidFill>
          <a:latin typeface="Helvetica" pitchFamily="34" charset="0"/>
        </a:defRPr>
      </a:lvl5pPr>
      <a:lvl6pPr marL="650230" algn="ctr" rtl="0" eaLnBrk="1" fontAlgn="base" hangingPunct="1">
        <a:spcBef>
          <a:spcPct val="0"/>
        </a:spcBef>
        <a:spcAft>
          <a:spcPct val="0"/>
        </a:spcAft>
        <a:defRPr sz="4600" b="1">
          <a:solidFill>
            <a:schemeClr val="tx2"/>
          </a:solidFill>
          <a:latin typeface="Helvetica" pitchFamily="34" charset="0"/>
        </a:defRPr>
      </a:lvl6pPr>
      <a:lvl7pPr marL="1300460" algn="ctr" rtl="0" eaLnBrk="1" fontAlgn="base" hangingPunct="1">
        <a:spcBef>
          <a:spcPct val="0"/>
        </a:spcBef>
        <a:spcAft>
          <a:spcPct val="0"/>
        </a:spcAft>
        <a:defRPr sz="4600" b="1">
          <a:solidFill>
            <a:schemeClr val="tx2"/>
          </a:solidFill>
          <a:latin typeface="Helvetica" pitchFamily="34" charset="0"/>
        </a:defRPr>
      </a:lvl7pPr>
      <a:lvl8pPr marL="1950690" algn="ctr" rtl="0" eaLnBrk="1" fontAlgn="base" hangingPunct="1">
        <a:spcBef>
          <a:spcPct val="0"/>
        </a:spcBef>
        <a:spcAft>
          <a:spcPct val="0"/>
        </a:spcAft>
        <a:defRPr sz="4600" b="1">
          <a:solidFill>
            <a:schemeClr val="tx2"/>
          </a:solidFill>
          <a:latin typeface="Helvetica" pitchFamily="34" charset="0"/>
        </a:defRPr>
      </a:lvl8pPr>
      <a:lvl9pPr marL="2600919" algn="ctr" rtl="0" eaLnBrk="1" fontAlgn="base" hangingPunct="1">
        <a:spcBef>
          <a:spcPct val="0"/>
        </a:spcBef>
        <a:spcAft>
          <a:spcPct val="0"/>
        </a:spcAft>
        <a:defRPr sz="4600" b="1">
          <a:solidFill>
            <a:schemeClr val="tx2"/>
          </a:solidFill>
          <a:latin typeface="Helvetica" pitchFamily="34" charset="0"/>
        </a:defRPr>
      </a:lvl9pPr>
    </p:titleStyle>
    <p:bodyStyle>
      <a:lvl1pPr marL="487363" indent="-487363" algn="l" rtl="0" eaLnBrk="0" fontAlgn="base" hangingPunct="0">
        <a:spcBef>
          <a:spcPct val="20000"/>
        </a:spcBef>
        <a:spcAft>
          <a:spcPct val="0"/>
        </a:spcAft>
        <a:buChar char="•"/>
        <a:defRPr sz="2800" b="1">
          <a:solidFill>
            <a:schemeClr val="tx1"/>
          </a:solidFill>
          <a:latin typeface="+mn-lt"/>
          <a:ea typeface="+mn-ea"/>
          <a:cs typeface="+mn-cs"/>
        </a:defRPr>
      </a:lvl1pPr>
      <a:lvl2pPr marL="1055688" indent="-404813" algn="l" rtl="0" eaLnBrk="0" fontAlgn="base" hangingPunct="0">
        <a:spcBef>
          <a:spcPct val="20000"/>
        </a:spcBef>
        <a:spcAft>
          <a:spcPct val="0"/>
        </a:spcAft>
        <a:buChar char="–"/>
        <a:defRPr sz="2300" b="1">
          <a:solidFill>
            <a:schemeClr val="tx1"/>
          </a:solidFill>
          <a:latin typeface="+mn-lt"/>
        </a:defRPr>
      </a:lvl2pPr>
      <a:lvl3pPr marL="1624013" indent="-323850" algn="l" rtl="0" eaLnBrk="0" fontAlgn="base" hangingPunct="0">
        <a:spcBef>
          <a:spcPct val="20000"/>
        </a:spcBef>
        <a:spcAft>
          <a:spcPct val="0"/>
        </a:spcAft>
        <a:buChar char="•"/>
        <a:defRPr sz="2000" b="1">
          <a:solidFill>
            <a:schemeClr val="tx1"/>
          </a:solidFill>
          <a:latin typeface="+mn-lt"/>
        </a:defRPr>
      </a:lvl3pPr>
      <a:lvl4pPr marL="2274888" indent="-323850" algn="l" rtl="0" eaLnBrk="0" fontAlgn="base" hangingPunct="0">
        <a:spcBef>
          <a:spcPct val="20000"/>
        </a:spcBef>
        <a:spcAft>
          <a:spcPct val="0"/>
        </a:spcAft>
        <a:buChar char="–"/>
        <a:defRPr sz="2000">
          <a:solidFill>
            <a:schemeClr val="tx1"/>
          </a:solidFill>
          <a:latin typeface="Times New Roman" pitchFamily="18" charset="0"/>
        </a:defRPr>
      </a:lvl4pPr>
      <a:lvl5pPr marL="2925763" indent="-323850" algn="l" rtl="0" eaLnBrk="0" fontAlgn="base" hangingPunct="0">
        <a:spcBef>
          <a:spcPct val="20000"/>
        </a:spcBef>
        <a:spcAft>
          <a:spcPct val="0"/>
        </a:spcAft>
        <a:buChar char="»"/>
        <a:defRPr sz="2000">
          <a:solidFill>
            <a:schemeClr val="tx1"/>
          </a:solidFill>
          <a:latin typeface="Times New Roman" pitchFamily="18" charset="0"/>
        </a:defRPr>
      </a:lvl5pPr>
      <a:lvl6pPr marL="3576264" indent="-325115" algn="l" rtl="0" eaLnBrk="1" fontAlgn="base" hangingPunct="1">
        <a:spcBef>
          <a:spcPct val="20000"/>
        </a:spcBef>
        <a:spcAft>
          <a:spcPct val="0"/>
        </a:spcAft>
        <a:buChar char="»"/>
        <a:defRPr sz="2000">
          <a:solidFill>
            <a:schemeClr val="tx1"/>
          </a:solidFill>
          <a:latin typeface="Times New Roman" pitchFamily="18" charset="0"/>
        </a:defRPr>
      </a:lvl6pPr>
      <a:lvl7pPr marL="4226494" indent="-325115" algn="l" rtl="0" eaLnBrk="1" fontAlgn="base" hangingPunct="1">
        <a:spcBef>
          <a:spcPct val="20000"/>
        </a:spcBef>
        <a:spcAft>
          <a:spcPct val="0"/>
        </a:spcAft>
        <a:buChar char="»"/>
        <a:defRPr sz="2000">
          <a:solidFill>
            <a:schemeClr val="tx1"/>
          </a:solidFill>
          <a:latin typeface="Times New Roman" pitchFamily="18" charset="0"/>
        </a:defRPr>
      </a:lvl7pPr>
      <a:lvl8pPr marL="4876724" indent="-325115" algn="l" rtl="0" eaLnBrk="1" fontAlgn="base" hangingPunct="1">
        <a:spcBef>
          <a:spcPct val="20000"/>
        </a:spcBef>
        <a:spcAft>
          <a:spcPct val="0"/>
        </a:spcAft>
        <a:buChar char="»"/>
        <a:defRPr sz="2000">
          <a:solidFill>
            <a:schemeClr val="tx1"/>
          </a:solidFill>
          <a:latin typeface="Times New Roman" pitchFamily="18" charset="0"/>
        </a:defRPr>
      </a:lvl8pPr>
      <a:lvl9pPr marL="5526954" indent="-325115"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57CA9527-762D-734E-80CF-93F25D3C192F}"/>
              </a:ext>
            </a:extLst>
          </p:cNvPr>
          <p:cNvSpPr>
            <a:spLocks noGrp="1" noChangeArrowheads="1"/>
          </p:cNvSpPr>
          <p:nvPr>
            <p:ph type="ctrTitle"/>
          </p:nvPr>
        </p:nvSpPr>
        <p:spPr>
          <a:xfrm>
            <a:off x="974725" y="3251200"/>
            <a:ext cx="11055350" cy="1625600"/>
          </a:xfrm>
        </p:spPr>
        <p:txBody>
          <a:bodyPr/>
          <a:lstStyle/>
          <a:p>
            <a:pPr eaLnBrk="1" hangingPunct="1"/>
            <a:r>
              <a:rPr lang="en-US" altLang="en-US" dirty="0"/>
              <a:t>CSCI 380: Operating Systems </a:t>
            </a:r>
            <a:br>
              <a:rPr lang="en-US" altLang="en-US" dirty="0"/>
            </a:br>
            <a:br>
              <a:rPr lang="en-US" altLang="en-US" dirty="0"/>
            </a:br>
            <a:r>
              <a:rPr lang="en-US" altLang="en-US" sz="2800" dirty="0"/>
              <a:t>Process Scheduling Algorithms</a:t>
            </a:r>
            <a:endParaRPr lang="en-US" altLang="en-US" dirty="0"/>
          </a:p>
        </p:txBody>
      </p:sp>
      <p:sp>
        <p:nvSpPr>
          <p:cNvPr id="14339" name="Rectangle 1027">
            <a:extLst>
              <a:ext uri="{FF2B5EF4-FFF2-40B4-BE49-F238E27FC236}">
                <a16:creationId xmlns:a16="http://schemas.microsoft.com/office/drawing/2014/main" id="{7ACDE07D-4084-224E-8D84-38A7E3642316}"/>
              </a:ext>
            </a:extLst>
          </p:cNvPr>
          <p:cNvSpPr>
            <a:spLocks noGrp="1" noChangeArrowheads="1"/>
          </p:cNvSpPr>
          <p:nvPr>
            <p:ph type="subTitle" idx="1"/>
          </p:nvPr>
        </p:nvSpPr>
        <p:spPr>
          <a:xfrm>
            <a:off x="1951038" y="6502400"/>
            <a:ext cx="9102725" cy="2492375"/>
          </a:xfrm>
        </p:spPr>
        <p:txBody>
          <a:bodyPr/>
          <a:lstStyle/>
          <a:p>
            <a:pPr eaLnBrk="1" hangingPunct="1"/>
            <a:r>
              <a:rPr lang="en-US" altLang="en-US" dirty="0"/>
              <a:t>William Killian</a:t>
            </a:r>
          </a:p>
          <a:p>
            <a:pPr eaLnBrk="1" hangingPunct="1"/>
            <a:r>
              <a:rPr lang="en-US" altLang="en-US" sz="1800" dirty="0"/>
              <a:t>(Adopted from M </a:t>
            </a:r>
            <a:r>
              <a:rPr lang="en-US" altLang="en-US" sz="1800" dirty="0" err="1"/>
              <a:t>Shevertalov</a:t>
            </a:r>
            <a:r>
              <a:rPr lang="en-US" altLang="en-US" sz="1800" dirty="0"/>
              <a:t>, J Kothari, W </a:t>
            </a:r>
            <a:r>
              <a:rPr lang="en-US" altLang="en-US" sz="1800" dirty="0" err="1"/>
              <a:t>Mongan</a:t>
            </a:r>
            <a:r>
              <a:rPr lang="en-US" altLang="en-US" sz="1800" dirty="0"/>
              <a:t>)</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7A860E2-E4BC-704A-978F-84100A41C3AC}"/>
              </a:ext>
            </a:extLst>
          </p:cNvPr>
          <p:cNvSpPr>
            <a:spLocks noGrp="1"/>
          </p:cNvSpPr>
          <p:nvPr>
            <p:ph type="title"/>
          </p:nvPr>
        </p:nvSpPr>
        <p:spPr>
          <a:xfrm>
            <a:off x="974725" y="485775"/>
            <a:ext cx="11055350" cy="1625600"/>
          </a:xfrm>
        </p:spPr>
        <p:txBody>
          <a:bodyPr/>
          <a:lstStyle/>
          <a:p>
            <a:pPr eaLnBrk="1" hangingPunct="1"/>
            <a:r>
              <a:rPr lang="en-US" altLang="en-US"/>
              <a:t>Scheduling Algorithms: First-Come, First-Served (FCFS)</a:t>
            </a:r>
          </a:p>
        </p:txBody>
      </p:sp>
      <p:sp>
        <p:nvSpPr>
          <p:cNvPr id="22531" name="Content Placeholder 2">
            <a:extLst>
              <a:ext uri="{FF2B5EF4-FFF2-40B4-BE49-F238E27FC236}">
                <a16:creationId xmlns:a16="http://schemas.microsoft.com/office/drawing/2014/main" id="{9378FBC4-A6CA-BE4A-A999-27178AEEDEB4}"/>
              </a:ext>
            </a:extLst>
          </p:cNvPr>
          <p:cNvSpPr>
            <a:spLocks noGrp="1"/>
          </p:cNvSpPr>
          <p:nvPr>
            <p:ph idx="1"/>
          </p:nvPr>
        </p:nvSpPr>
        <p:spPr>
          <a:xfrm>
            <a:off x="974725" y="2436813"/>
            <a:ext cx="11055350" cy="5945187"/>
          </a:xfrm>
        </p:spPr>
        <p:txBody>
          <a:bodyPr/>
          <a:lstStyle/>
          <a:p>
            <a:pPr eaLnBrk="1" hangingPunct="1"/>
            <a:r>
              <a:rPr lang="en-US" altLang="en-US"/>
              <a:t>Example: Three processes arrive in order P1, P2, P3.</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24</a:t>
            </a:r>
          </a:p>
          <a:p>
            <a:pPr lvl="1" eaLnBrk="1" hangingPunct="1"/>
            <a:r>
              <a:rPr lang="en-US" altLang="en-US"/>
              <a:t>P3: 27</a:t>
            </a:r>
          </a:p>
          <a:p>
            <a:pPr eaLnBrk="1" hangingPunct="1"/>
            <a:r>
              <a:rPr lang="en-US" altLang="en-US"/>
              <a:t>Completion Time:</a:t>
            </a:r>
          </a:p>
          <a:p>
            <a:pPr lvl="1" eaLnBrk="1" hangingPunct="1"/>
            <a:r>
              <a:rPr lang="en-US" altLang="en-US"/>
              <a:t>P1: 24</a:t>
            </a:r>
          </a:p>
          <a:p>
            <a:pPr lvl="1" eaLnBrk="1" hangingPunct="1"/>
            <a:r>
              <a:rPr lang="en-US" altLang="en-US"/>
              <a:t>P2: 27</a:t>
            </a:r>
          </a:p>
          <a:p>
            <a:pPr lvl="1" eaLnBrk="1" hangingPunct="1"/>
            <a:r>
              <a:rPr lang="en-US" altLang="en-US"/>
              <a:t>P3: 30</a:t>
            </a:r>
          </a:p>
          <a:p>
            <a:pPr eaLnBrk="1" hangingPunct="1"/>
            <a:r>
              <a:rPr lang="en-US" altLang="en-US"/>
              <a:t>Average Waiting Time: (0+24+27)/3 = 17</a:t>
            </a:r>
          </a:p>
          <a:p>
            <a:pPr eaLnBrk="1" hangingPunct="1"/>
            <a:r>
              <a:rPr lang="en-US" altLang="en-US"/>
              <a:t>Average Completion Time: (24+27+30)/3 = 27</a:t>
            </a:r>
          </a:p>
        </p:txBody>
      </p:sp>
      <p:grpSp>
        <p:nvGrpSpPr>
          <p:cNvPr id="22532" name="Group 11">
            <a:extLst>
              <a:ext uri="{FF2B5EF4-FFF2-40B4-BE49-F238E27FC236}">
                <a16:creationId xmlns:a16="http://schemas.microsoft.com/office/drawing/2014/main" id="{B6086859-753F-AC44-99CF-79BE6EDFE1FD}"/>
              </a:ext>
            </a:extLst>
          </p:cNvPr>
          <p:cNvGrpSpPr>
            <a:grpSpLocks/>
          </p:cNvGrpSpPr>
          <p:nvPr/>
        </p:nvGrpSpPr>
        <p:grpSpPr bwMode="auto">
          <a:xfrm>
            <a:off x="5816600" y="3124200"/>
            <a:ext cx="5410200" cy="1223963"/>
            <a:chOff x="5816600" y="3505200"/>
            <a:chExt cx="5410200" cy="1223665"/>
          </a:xfrm>
        </p:grpSpPr>
        <p:sp>
          <p:nvSpPr>
            <p:cNvPr id="4" name="Rectangle 3">
              <a:extLst>
                <a:ext uri="{FF2B5EF4-FFF2-40B4-BE49-F238E27FC236}">
                  <a16:creationId xmlns:a16="http://schemas.microsoft.com/office/drawing/2014/main" id="{B2BD363C-3A9E-7144-9E1B-793AF5CE02D3}"/>
                </a:ext>
              </a:extLst>
            </p:cNvPr>
            <p:cNvSpPr/>
            <p:nvPr/>
          </p:nvSpPr>
          <p:spPr bwMode="auto">
            <a:xfrm>
              <a:off x="59690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P1</a:t>
              </a:r>
            </a:p>
          </p:txBody>
        </p:sp>
        <p:sp>
          <p:nvSpPr>
            <p:cNvPr id="5" name="Rectangle 4">
              <a:extLst>
                <a:ext uri="{FF2B5EF4-FFF2-40B4-BE49-F238E27FC236}">
                  <a16:creationId xmlns:a16="http://schemas.microsoft.com/office/drawing/2014/main" id="{41E4CA93-183D-7D4E-8110-3D72200D99FC}"/>
                </a:ext>
              </a:extLst>
            </p:cNvPr>
            <p:cNvSpPr/>
            <p:nvPr/>
          </p:nvSpPr>
          <p:spPr bwMode="auto">
            <a:xfrm>
              <a:off x="92456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P2</a:t>
              </a:r>
            </a:p>
          </p:txBody>
        </p:sp>
        <p:sp>
          <p:nvSpPr>
            <p:cNvPr id="7" name="Rectangle 6">
              <a:extLst>
                <a:ext uri="{FF2B5EF4-FFF2-40B4-BE49-F238E27FC236}">
                  <a16:creationId xmlns:a16="http://schemas.microsoft.com/office/drawing/2014/main" id="{E72715FB-BF56-0B4D-B645-73A673C96D09}"/>
                </a:ext>
              </a:extLst>
            </p:cNvPr>
            <p:cNvSpPr/>
            <p:nvPr/>
          </p:nvSpPr>
          <p:spPr bwMode="auto">
            <a:xfrm>
              <a:off x="100838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P3</a:t>
              </a:r>
            </a:p>
          </p:txBody>
        </p:sp>
        <p:sp>
          <p:nvSpPr>
            <p:cNvPr id="22539" name="TextBox 7">
              <a:extLst>
                <a:ext uri="{FF2B5EF4-FFF2-40B4-BE49-F238E27FC236}">
                  <a16:creationId xmlns:a16="http://schemas.microsoft.com/office/drawing/2014/main" id="{C7310E1B-4552-3243-9B44-2153E44C64FB}"/>
                </a:ext>
              </a:extLst>
            </p:cNvPr>
            <p:cNvSpPr txBox="1">
              <a:spLocks noChangeArrowheads="1"/>
            </p:cNvSpPr>
            <p:nvPr/>
          </p:nvSpPr>
          <p:spPr bwMode="auto">
            <a:xfrm>
              <a:off x="5816600" y="4267200"/>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0</a:t>
              </a:r>
            </a:p>
          </p:txBody>
        </p:sp>
        <p:sp>
          <p:nvSpPr>
            <p:cNvPr id="22540" name="TextBox 8">
              <a:extLst>
                <a:ext uri="{FF2B5EF4-FFF2-40B4-BE49-F238E27FC236}">
                  <a16:creationId xmlns:a16="http://schemas.microsoft.com/office/drawing/2014/main" id="{DB905997-3DBA-C446-8BF0-7CEAFA2E294A}"/>
                </a:ext>
              </a:extLst>
            </p:cNvPr>
            <p:cNvSpPr txBox="1">
              <a:spLocks noChangeArrowheads="1"/>
            </p:cNvSpPr>
            <p:nvPr/>
          </p:nvSpPr>
          <p:spPr bwMode="auto">
            <a:xfrm>
              <a:off x="9007439" y="4267200"/>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24</a:t>
              </a:r>
            </a:p>
          </p:txBody>
        </p:sp>
        <p:sp>
          <p:nvSpPr>
            <p:cNvPr id="22541" name="TextBox 9">
              <a:extLst>
                <a:ext uri="{FF2B5EF4-FFF2-40B4-BE49-F238E27FC236}">
                  <a16:creationId xmlns:a16="http://schemas.microsoft.com/office/drawing/2014/main" id="{DFCFA716-8F69-8B43-AE53-C93B4C6E34B4}"/>
                </a:ext>
              </a:extLst>
            </p:cNvPr>
            <p:cNvSpPr txBox="1">
              <a:spLocks noChangeArrowheads="1"/>
            </p:cNvSpPr>
            <p:nvPr/>
          </p:nvSpPr>
          <p:spPr bwMode="auto">
            <a:xfrm>
              <a:off x="9860891" y="4262735"/>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27</a:t>
              </a:r>
            </a:p>
          </p:txBody>
        </p:sp>
        <p:sp>
          <p:nvSpPr>
            <p:cNvPr id="22542" name="TextBox 10">
              <a:extLst>
                <a:ext uri="{FF2B5EF4-FFF2-40B4-BE49-F238E27FC236}">
                  <a16:creationId xmlns:a16="http://schemas.microsoft.com/office/drawing/2014/main" id="{3896F39B-2F00-6F44-A4EB-8B965151DA4F}"/>
                </a:ext>
              </a:extLst>
            </p:cNvPr>
            <p:cNvSpPr txBox="1">
              <a:spLocks noChangeArrowheads="1"/>
            </p:cNvSpPr>
            <p:nvPr/>
          </p:nvSpPr>
          <p:spPr bwMode="auto">
            <a:xfrm>
              <a:off x="10699091" y="4262735"/>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30</a:t>
              </a:r>
            </a:p>
          </p:txBody>
        </p:sp>
      </p:grpSp>
      <p:sp>
        <p:nvSpPr>
          <p:cNvPr id="22535" name="Slide Number Placeholder 5">
            <a:extLst>
              <a:ext uri="{FF2B5EF4-FFF2-40B4-BE49-F238E27FC236}">
                <a16:creationId xmlns:a16="http://schemas.microsoft.com/office/drawing/2014/main" id="{ABE18B14-C064-7849-BF4D-C5F78CB451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57048DF-D268-424C-BE0E-572B8D0019BD}" type="slidenum">
              <a:rPr lang="en-US" altLang="en-US" sz="2000">
                <a:latin typeface="Times New Roman" panose="02020603050405020304" pitchFamily="18" charset="0"/>
              </a:rPr>
              <a:pPr eaLnBrk="1" hangingPunct="1"/>
              <a:t>10</a:t>
            </a:fld>
            <a:endParaRPr lang="en-US" altLang="en-US" sz="20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BB38E81-D027-2C46-8393-9BA888A5942B}"/>
              </a:ext>
            </a:extLst>
          </p:cNvPr>
          <p:cNvSpPr>
            <a:spLocks noGrp="1"/>
          </p:cNvSpPr>
          <p:nvPr>
            <p:ph type="title"/>
          </p:nvPr>
        </p:nvSpPr>
        <p:spPr>
          <a:xfrm>
            <a:off x="974725" y="485775"/>
            <a:ext cx="11055350" cy="1625600"/>
          </a:xfrm>
        </p:spPr>
        <p:txBody>
          <a:bodyPr/>
          <a:lstStyle/>
          <a:p>
            <a:pPr eaLnBrk="1" hangingPunct="1"/>
            <a:r>
              <a:rPr lang="en-US" altLang="en-US"/>
              <a:t>Scheduling Algorithms: First-Come, First-Served (FCFS)</a:t>
            </a:r>
          </a:p>
        </p:txBody>
      </p:sp>
      <p:sp>
        <p:nvSpPr>
          <p:cNvPr id="23555" name="Content Placeholder 2">
            <a:extLst>
              <a:ext uri="{FF2B5EF4-FFF2-40B4-BE49-F238E27FC236}">
                <a16:creationId xmlns:a16="http://schemas.microsoft.com/office/drawing/2014/main" id="{142C16A8-BA8C-FC4A-A510-87E7C6257143}"/>
              </a:ext>
            </a:extLst>
          </p:cNvPr>
          <p:cNvSpPr>
            <a:spLocks noGrp="1"/>
          </p:cNvSpPr>
          <p:nvPr>
            <p:ph idx="1"/>
          </p:nvPr>
        </p:nvSpPr>
        <p:spPr>
          <a:xfrm>
            <a:off x="974725" y="2436813"/>
            <a:ext cx="11055350" cy="5945187"/>
          </a:xfrm>
        </p:spPr>
        <p:txBody>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p:txBody>
      </p:sp>
      <p:sp>
        <p:nvSpPr>
          <p:cNvPr id="23558" name="Slide Number Placeholder 5">
            <a:extLst>
              <a:ext uri="{FF2B5EF4-FFF2-40B4-BE49-F238E27FC236}">
                <a16:creationId xmlns:a16="http://schemas.microsoft.com/office/drawing/2014/main" id="{F31D666E-FD28-5D4E-AF99-EC5D867423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7582D5D3-A7BF-794B-A0F2-DCEDD2D10D89}" type="slidenum">
              <a:rPr lang="en-US" altLang="en-US" sz="2000">
                <a:latin typeface="Times New Roman" panose="02020603050405020304" pitchFamily="18" charset="0"/>
              </a:rPr>
              <a:pPr eaLnBrk="1" hangingPunct="1"/>
              <a:t>11</a:t>
            </a:fld>
            <a:endParaRPr lang="en-US" altLang="en-US" sz="20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5971291-767A-BA40-B91F-EC1F67768667}"/>
              </a:ext>
            </a:extLst>
          </p:cNvPr>
          <p:cNvSpPr>
            <a:spLocks noGrp="1"/>
          </p:cNvSpPr>
          <p:nvPr>
            <p:ph type="title"/>
          </p:nvPr>
        </p:nvSpPr>
        <p:spPr>
          <a:xfrm>
            <a:off x="974725" y="485775"/>
            <a:ext cx="11055350" cy="1625600"/>
          </a:xfrm>
        </p:spPr>
        <p:txBody>
          <a:bodyPr/>
          <a:lstStyle/>
          <a:p>
            <a:pPr eaLnBrk="1" hangingPunct="1"/>
            <a:r>
              <a:rPr lang="en-US" altLang="en-US"/>
              <a:t>Scheduling Algorithms: First-Come, First-Served (FCFS)</a:t>
            </a:r>
          </a:p>
        </p:txBody>
      </p:sp>
      <p:sp>
        <p:nvSpPr>
          <p:cNvPr id="24579" name="Content Placeholder 2">
            <a:extLst>
              <a:ext uri="{FF2B5EF4-FFF2-40B4-BE49-F238E27FC236}">
                <a16:creationId xmlns:a16="http://schemas.microsoft.com/office/drawing/2014/main" id="{245D5B3A-408D-774F-AFFB-F006ABB3667D}"/>
              </a:ext>
            </a:extLst>
          </p:cNvPr>
          <p:cNvSpPr>
            <a:spLocks noGrp="1"/>
          </p:cNvSpPr>
          <p:nvPr>
            <p:ph idx="1"/>
          </p:nvPr>
        </p:nvSpPr>
        <p:spPr>
          <a:xfrm>
            <a:off x="974725" y="2436813"/>
            <a:ext cx="11055350" cy="5945187"/>
          </a:xfrm>
        </p:spPr>
        <p:txBody>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3</a:t>
            </a:r>
          </a:p>
          <a:p>
            <a:pPr lvl="1" eaLnBrk="1" hangingPunct="1"/>
            <a:r>
              <a:rPr lang="en-US" altLang="en-US"/>
              <a:t>P3: 6</a:t>
            </a:r>
          </a:p>
          <a:p>
            <a:pPr eaLnBrk="1" hangingPunct="1"/>
            <a:r>
              <a:rPr lang="en-US" altLang="en-US"/>
              <a:t>Completion Time:</a:t>
            </a:r>
          </a:p>
          <a:p>
            <a:pPr lvl="1" eaLnBrk="1" hangingPunct="1"/>
            <a:r>
              <a:rPr lang="en-US" altLang="en-US"/>
              <a:t>P1: 3</a:t>
            </a:r>
          </a:p>
          <a:p>
            <a:pPr lvl="1" eaLnBrk="1" hangingPunct="1"/>
            <a:r>
              <a:rPr lang="en-US" altLang="en-US"/>
              <a:t>P2: 6</a:t>
            </a:r>
          </a:p>
          <a:p>
            <a:pPr lvl="1" eaLnBrk="1" hangingPunct="1"/>
            <a:r>
              <a:rPr lang="en-US" altLang="en-US"/>
              <a:t>P3: 30</a:t>
            </a:r>
          </a:p>
          <a:p>
            <a:pPr eaLnBrk="1" hangingPunct="1"/>
            <a:r>
              <a:rPr lang="en-US" altLang="en-US"/>
              <a:t>Average Waiting Time: (0+3+6)/3 = 3 (compared to 17)</a:t>
            </a:r>
          </a:p>
          <a:p>
            <a:pPr eaLnBrk="1" hangingPunct="1"/>
            <a:r>
              <a:rPr lang="en-US" altLang="en-US"/>
              <a:t>Average Completion Time: (3+6+30)/3 = 13 (compared to 27)</a:t>
            </a:r>
          </a:p>
        </p:txBody>
      </p:sp>
      <p:grpSp>
        <p:nvGrpSpPr>
          <p:cNvPr id="24580" name="Group 11">
            <a:extLst>
              <a:ext uri="{FF2B5EF4-FFF2-40B4-BE49-F238E27FC236}">
                <a16:creationId xmlns:a16="http://schemas.microsoft.com/office/drawing/2014/main" id="{73199B37-9F06-604F-A054-725FF861F8C2}"/>
              </a:ext>
            </a:extLst>
          </p:cNvPr>
          <p:cNvGrpSpPr>
            <a:grpSpLocks/>
          </p:cNvGrpSpPr>
          <p:nvPr/>
        </p:nvGrpSpPr>
        <p:grpSpPr bwMode="auto">
          <a:xfrm>
            <a:off x="5816600" y="3124200"/>
            <a:ext cx="5410200" cy="1223963"/>
            <a:chOff x="5816600" y="3505200"/>
            <a:chExt cx="5410200" cy="1223665"/>
          </a:xfrm>
        </p:grpSpPr>
        <p:sp>
          <p:nvSpPr>
            <p:cNvPr id="4" name="Rectangle 3">
              <a:extLst>
                <a:ext uri="{FF2B5EF4-FFF2-40B4-BE49-F238E27FC236}">
                  <a16:creationId xmlns:a16="http://schemas.microsoft.com/office/drawing/2014/main" id="{0D28F6B2-9B20-F347-BFEE-099DFDA33317}"/>
                </a:ext>
              </a:extLst>
            </p:cNvPr>
            <p:cNvSpPr/>
            <p:nvPr/>
          </p:nvSpPr>
          <p:spPr bwMode="auto">
            <a:xfrm>
              <a:off x="76454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P1</a:t>
              </a:r>
            </a:p>
          </p:txBody>
        </p:sp>
        <p:sp>
          <p:nvSpPr>
            <p:cNvPr id="5" name="Rectangle 4">
              <a:extLst>
                <a:ext uri="{FF2B5EF4-FFF2-40B4-BE49-F238E27FC236}">
                  <a16:creationId xmlns:a16="http://schemas.microsoft.com/office/drawing/2014/main" id="{7ED300D7-44D4-6B4C-A378-2430B014D2EE}"/>
                </a:ext>
              </a:extLst>
            </p:cNvPr>
            <p:cNvSpPr/>
            <p:nvPr/>
          </p:nvSpPr>
          <p:spPr bwMode="auto">
            <a:xfrm>
              <a:off x="59690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P2</a:t>
              </a:r>
            </a:p>
          </p:txBody>
        </p:sp>
        <p:sp>
          <p:nvSpPr>
            <p:cNvPr id="7" name="Rectangle 6">
              <a:extLst>
                <a:ext uri="{FF2B5EF4-FFF2-40B4-BE49-F238E27FC236}">
                  <a16:creationId xmlns:a16="http://schemas.microsoft.com/office/drawing/2014/main" id="{AC304DA5-3672-6D45-91FA-E638BA72BFF7}"/>
                </a:ext>
              </a:extLst>
            </p:cNvPr>
            <p:cNvSpPr/>
            <p:nvPr/>
          </p:nvSpPr>
          <p:spPr bwMode="auto">
            <a:xfrm>
              <a:off x="68072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P3</a:t>
              </a:r>
            </a:p>
          </p:txBody>
        </p:sp>
        <p:sp>
          <p:nvSpPr>
            <p:cNvPr id="24587" name="TextBox 7">
              <a:extLst>
                <a:ext uri="{FF2B5EF4-FFF2-40B4-BE49-F238E27FC236}">
                  <a16:creationId xmlns:a16="http://schemas.microsoft.com/office/drawing/2014/main" id="{B4560C56-8A61-3E46-833D-BDAB005786DE}"/>
                </a:ext>
              </a:extLst>
            </p:cNvPr>
            <p:cNvSpPr txBox="1">
              <a:spLocks noChangeArrowheads="1"/>
            </p:cNvSpPr>
            <p:nvPr/>
          </p:nvSpPr>
          <p:spPr bwMode="auto">
            <a:xfrm>
              <a:off x="5816600" y="4267200"/>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0</a:t>
              </a:r>
            </a:p>
          </p:txBody>
        </p:sp>
        <p:sp>
          <p:nvSpPr>
            <p:cNvPr id="24588" name="TextBox 8">
              <a:extLst>
                <a:ext uri="{FF2B5EF4-FFF2-40B4-BE49-F238E27FC236}">
                  <a16:creationId xmlns:a16="http://schemas.microsoft.com/office/drawing/2014/main" id="{CE92712F-E1AF-D24A-B7D9-178C04D5C9FE}"/>
                </a:ext>
              </a:extLst>
            </p:cNvPr>
            <p:cNvSpPr txBox="1">
              <a:spLocks noChangeArrowheads="1"/>
            </p:cNvSpPr>
            <p:nvPr/>
          </p:nvSpPr>
          <p:spPr bwMode="auto">
            <a:xfrm>
              <a:off x="6664361" y="4267200"/>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3</a:t>
              </a:r>
            </a:p>
          </p:txBody>
        </p:sp>
        <p:sp>
          <p:nvSpPr>
            <p:cNvPr id="24589" name="TextBox 9">
              <a:extLst>
                <a:ext uri="{FF2B5EF4-FFF2-40B4-BE49-F238E27FC236}">
                  <a16:creationId xmlns:a16="http://schemas.microsoft.com/office/drawing/2014/main" id="{70E7D8D6-D9F7-7543-AA42-80DC9EE3C987}"/>
                </a:ext>
              </a:extLst>
            </p:cNvPr>
            <p:cNvSpPr txBox="1">
              <a:spLocks noChangeArrowheads="1"/>
            </p:cNvSpPr>
            <p:nvPr/>
          </p:nvSpPr>
          <p:spPr bwMode="auto">
            <a:xfrm>
              <a:off x="7426361" y="4262735"/>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6</a:t>
              </a:r>
            </a:p>
          </p:txBody>
        </p:sp>
        <p:sp>
          <p:nvSpPr>
            <p:cNvPr id="24590" name="TextBox 10">
              <a:extLst>
                <a:ext uri="{FF2B5EF4-FFF2-40B4-BE49-F238E27FC236}">
                  <a16:creationId xmlns:a16="http://schemas.microsoft.com/office/drawing/2014/main" id="{0091DB7C-6AA2-9143-9665-A68AF4966BD7}"/>
                </a:ext>
              </a:extLst>
            </p:cNvPr>
            <p:cNvSpPr txBox="1">
              <a:spLocks noChangeArrowheads="1"/>
            </p:cNvSpPr>
            <p:nvPr/>
          </p:nvSpPr>
          <p:spPr bwMode="auto">
            <a:xfrm>
              <a:off x="10699091" y="4262735"/>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2400"/>
                <a:t>30</a:t>
              </a:r>
            </a:p>
          </p:txBody>
        </p:sp>
      </p:grpSp>
      <p:sp>
        <p:nvSpPr>
          <p:cNvPr id="24583" name="Slide Number Placeholder 5">
            <a:extLst>
              <a:ext uri="{FF2B5EF4-FFF2-40B4-BE49-F238E27FC236}">
                <a16:creationId xmlns:a16="http://schemas.microsoft.com/office/drawing/2014/main" id="{5F7D188C-FC11-DF45-A663-D3E20ABE9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A9090069-2CBE-4143-A774-1BA976A073D3}" type="slidenum">
              <a:rPr lang="en-US" altLang="en-US" sz="2000">
                <a:latin typeface="Times New Roman" panose="02020603050405020304" pitchFamily="18" charset="0"/>
              </a:rPr>
              <a:pPr eaLnBrk="1" hangingPunct="1"/>
              <a:t>12</a:t>
            </a:fld>
            <a:endParaRPr lang="en-US" altLang="en-US" sz="20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45DBD7E-7996-4D4C-B240-526365812A62}"/>
              </a:ext>
            </a:extLst>
          </p:cNvPr>
          <p:cNvSpPr>
            <a:spLocks noGrp="1"/>
          </p:cNvSpPr>
          <p:nvPr>
            <p:ph type="title"/>
          </p:nvPr>
        </p:nvSpPr>
        <p:spPr>
          <a:xfrm>
            <a:off x="974725" y="485775"/>
            <a:ext cx="11055350" cy="1625600"/>
          </a:xfrm>
        </p:spPr>
        <p:txBody>
          <a:bodyPr/>
          <a:lstStyle/>
          <a:p>
            <a:pPr eaLnBrk="1" hangingPunct="1"/>
            <a:r>
              <a:rPr lang="en-US" altLang="en-US"/>
              <a:t>Scheduling Algorithms: First-Come, First-Served (FCFS)</a:t>
            </a:r>
          </a:p>
        </p:txBody>
      </p:sp>
      <p:sp>
        <p:nvSpPr>
          <p:cNvPr id="25603" name="Content Placeholder 2">
            <a:extLst>
              <a:ext uri="{FF2B5EF4-FFF2-40B4-BE49-F238E27FC236}">
                <a16:creationId xmlns:a16="http://schemas.microsoft.com/office/drawing/2014/main" id="{E8DA1347-AD1A-5846-9C2E-F1C5B5EB10E8}"/>
              </a:ext>
            </a:extLst>
          </p:cNvPr>
          <p:cNvSpPr>
            <a:spLocks noGrp="1"/>
          </p:cNvSpPr>
          <p:nvPr>
            <p:ph idx="1"/>
          </p:nvPr>
        </p:nvSpPr>
        <p:spPr>
          <a:xfrm>
            <a:off x="974725" y="2436813"/>
            <a:ext cx="11055350" cy="5945187"/>
          </a:xfrm>
        </p:spPr>
        <p:txBody>
          <a:bodyPr/>
          <a:lstStyle/>
          <a:p>
            <a:pPr eaLnBrk="1" hangingPunct="1"/>
            <a:r>
              <a:rPr lang="en-US" altLang="en-US"/>
              <a:t>Average Waiting Time: (0+3+6)/3 = 3 (compared to 17)</a:t>
            </a:r>
          </a:p>
          <a:p>
            <a:pPr eaLnBrk="1" hangingPunct="1"/>
            <a:r>
              <a:rPr lang="en-US" altLang="en-US"/>
              <a:t>Average Completion Time: (3+6+30)/3 = 13 (compared to 27)</a:t>
            </a:r>
          </a:p>
          <a:p>
            <a:pPr eaLnBrk="1" hangingPunct="1"/>
            <a:r>
              <a:rPr lang="en-US" altLang="en-US"/>
              <a:t>FIFO Pros and Cons:</a:t>
            </a:r>
          </a:p>
          <a:p>
            <a:pPr lvl="1" eaLnBrk="1" hangingPunct="1"/>
            <a:r>
              <a:rPr lang="en-US" altLang="en-US"/>
              <a:t>Simple (+)</a:t>
            </a:r>
          </a:p>
          <a:p>
            <a:pPr lvl="1" eaLnBrk="1" hangingPunct="1"/>
            <a:r>
              <a:rPr lang="en-US" altLang="en-US"/>
              <a:t>Short jobs get stuck behind long ones (-)</a:t>
            </a:r>
          </a:p>
          <a:p>
            <a:pPr lvl="2" eaLnBrk="1" hangingPunct="1"/>
            <a:r>
              <a:rPr lang="en-US" altLang="en-US"/>
              <a:t>If all you’re buying is milk, doesn’t it always seem like you are stuck behind a cart full of many items</a:t>
            </a:r>
          </a:p>
          <a:p>
            <a:pPr lvl="1" eaLnBrk="1" hangingPunct="1"/>
            <a:r>
              <a:rPr lang="en-US" altLang="en-US"/>
              <a:t>Performance is highly dependent on the order in which jobs arrive (-)</a:t>
            </a:r>
          </a:p>
        </p:txBody>
      </p:sp>
      <p:sp>
        <p:nvSpPr>
          <p:cNvPr id="25606" name="Slide Number Placeholder 5">
            <a:extLst>
              <a:ext uri="{FF2B5EF4-FFF2-40B4-BE49-F238E27FC236}">
                <a16:creationId xmlns:a16="http://schemas.microsoft.com/office/drawing/2014/main" id="{0CDDB82A-AE02-8148-B1C2-702B47A678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B9369E66-57CE-B145-87EC-5895E95A288F}" type="slidenum">
              <a:rPr lang="en-US" altLang="en-US" sz="2000">
                <a:latin typeface="Times New Roman" panose="02020603050405020304" pitchFamily="18" charset="0"/>
              </a:rPr>
              <a:pPr eaLnBrk="1" hangingPunct="1"/>
              <a:t>13</a:t>
            </a:fld>
            <a:endParaRPr lang="en-US" altLang="en-US" sz="20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178C961-9C0D-C34E-8A49-9725B9BFF3BF}"/>
              </a:ext>
            </a:extLst>
          </p:cNvPr>
          <p:cNvSpPr>
            <a:spLocks noGrp="1"/>
          </p:cNvSpPr>
          <p:nvPr>
            <p:ph type="title"/>
          </p:nvPr>
        </p:nvSpPr>
        <p:spPr/>
        <p:txBody>
          <a:bodyPr/>
          <a:lstStyle/>
          <a:p>
            <a:pPr eaLnBrk="1" hangingPunct="1"/>
            <a:r>
              <a:rPr lang="en-US" altLang="en-US"/>
              <a:t>How Can We Improve on This?</a:t>
            </a:r>
          </a:p>
        </p:txBody>
      </p:sp>
      <p:pic>
        <p:nvPicPr>
          <p:cNvPr id="26627" name="Content Placeholder 3">
            <a:extLst>
              <a:ext uri="{FF2B5EF4-FFF2-40B4-BE49-F238E27FC236}">
                <a16:creationId xmlns:a16="http://schemas.microsoft.com/office/drawing/2014/main" id="{DE8FA680-A268-F94F-86F3-A7F4496850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30600" y="2590800"/>
            <a:ext cx="6248400" cy="6248400"/>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
        <p:nvSpPr>
          <p:cNvPr id="26630" name="Slide Number Placeholder 5">
            <a:extLst>
              <a:ext uri="{FF2B5EF4-FFF2-40B4-BE49-F238E27FC236}">
                <a16:creationId xmlns:a16="http://schemas.microsoft.com/office/drawing/2014/main" id="{BF271BEF-C1B3-0C40-A5DC-8725A85E4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FA6D633E-FEC1-E240-8B9C-B4C192B2A4D0}" type="slidenum">
              <a:rPr lang="en-US" altLang="en-US" sz="2000">
                <a:latin typeface="Times New Roman" panose="02020603050405020304" pitchFamily="18" charset="0"/>
              </a:rPr>
              <a:pPr eaLnBrk="1" hangingPunct="1"/>
              <a:t>14</a:t>
            </a:fld>
            <a:endParaRPr lang="en-US" altLang="en-US" sz="20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AF2C937-9E62-7543-BE3C-E56DD669F529}"/>
              </a:ext>
            </a:extLst>
          </p:cNvPr>
          <p:cNvSpPr>
            <a:spLocks noGrp="1"/>
          </p:cNvSpPr>
          <p:nvPr>
            <p:ph type="title"/>
          </p:nvPr>
        </p:nvSpPr>
        <p:spPr/>
        <p:txBody>
          <a:bodyPr/>
          <a:lstStyle/>
          <a:p>
            <a:pPr eaLnBrk="1" hangingPunct="1"/>
            <a:r>
              <a:rPr lang="en-US" altLang="en-US"/>
              <a:t>Round Robin (RR) Scheduling</a:t>
            </a:r>
          </a:p>
        </p:txBody>
      </p:sp>
      <p:sp>
        <p:nvSpPr>
          <p:cNvPr id="27651" name="Content Placeholder 2">
            <a:extLst>
              <a:ext uri="{FF2B5EF4-FFF2-40B4-BE49-F238E27FC236}">
                <a16:creationId xmlns:a16="http://schemas.microsoft.com/office/drawing/2014/main" id="{CDE39871-FBC2-D442-82B6-908447B69894}"/>
              </a:ext>
            </a:extLst>
          </p:cNvPr>
          <p:cNvSpPr>
            <a:spLocks noGrp="1"/>
          </p:cNvSpPr>
          <p:nvPr>
            <p:ph idx="1"/>
          </p:nvPr>
        </p:nvSpPr>
        <p:spPr/>
        <p:txBody>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p:txBody>
      </p:sp>
      <p:pic>
        <p:nvPicPr>
          <p:cNvPr id="27652" name="Content Placeholder 3">
            <a:extLst>
              <a:ext uri="{FF2B5EF4-FFF2-40B4-BE49-F238E27FC236}">
                <a16:creationId xmlns:a16="http://schemas.microsoft.com/office/drawing/2014/main" id="{B7E6F2AF-BD5A-8248-9D7F-F1572AB68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0" y="7162800"/>
            <a:ext cx="1600200" cy="16002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5" name="Slide Number Placeholder 5">
            <a:extLst>
              <a:ext uri="{FF2B5EF4-FFF2-40B4-BE49-F238E27FC236}">
                <a16:creationId xmlns:a16="http://schemas.microsoft.com/office/drawing/2014/main" id="{7486EE5E-5168-604C-B255-182E07281F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614E79F-B85F-E940-AE5D-D966ED574C87}" type="slidenum">
              <a:rPr lang="en-US" altLang="en-US" sz="2000">
                <a:latin typeface="Times New Roman" panose="02020603050405020304" pitchFamily="18" charset="0"/>
              </a:rPr>
              <a:pPr eaLnBrk="1" hangingPunct="1"/>
              <a:t>15</a:t>
            </a:fld>
            <a:endParaRPr lang="en-US" altLang="en-US" sz="20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DE2A529-796D-704B-AD25-10FBBF4EEFC6}"/>
              </a:ext>
            </a:extLst>
          </p:cNvPr>
          <p:cNvSpPr>
            <a:spLocks noGrp="1"/>
          </p:cNvSpPr>
          <p:nvPr>
            <p:ph type="title"/>
          </p:nvPr>
        </p:nvSpPr>
        <p:spPr/>
        <p:txBody>
          <a:bodyPr/>
          <a:lstStyle/>
          <a:p>
            <a:pPr eaLnBrk="1" hangingPunct="1"/>
            <a:r>
              <a:rPr lang="en-US" altLang="en-US"/>
              <a:t>Round Robin (RR) Scheduling</a:t>
            </a:r>
          </a:p>
        </p:txBody>
      </p:sp>
      <p:sp>
        <p:nvSpPr>
          <p:cNvPr id="28675" name="Content Placeholder 2">
            <a:extLst>
              <a:ext uri="{FF2B5EF4-FFF2-40B4-BE49-F238E27FC236}">
                <a16:creationId xmlns:a16="http://schemas.microsoft.com/office/drawing/2014/main" id="{1E522A83-462A-4D4C-BD56-4F259257A492}"/>
              </a:ext>
            </a:extLst>
          </p:cNvPr>
          <p:cNvSpPr>
            <a:spLocks noGrp="1"/>
          </p:cNvSpPr>
          <p:nvPr>
            <p:ph idx="1"/>
          </p:nvPr>
        </p:nvSpPr>
        <p:spPr/>
        <p:txBody>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p:txBody>
      </p:sp>
      <p:sp>
        <p:nvSpPr>
          <p:cNvPr id="28678" name="Slide Number Placeholder 5">
            <a:extLst>
              <a:ext uri="{FF2B5EF4-FFF2-40B4-BE49-F238E27FC236}">
                <a16:creationId xmlns:a16="http://schemas.microsoft.com/office/drawing/2014/main" id="{C0FDC707-49C7-054F-86DF-74CCAEF824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27D8004E-C3DB-0942-A80C-67D3D932AC09}" type="slidenum">
              <a:rPr lang="en-US" altLang="en-US" sz="2000">
                <a:latin typeface="Times New Roman" panose="02020603050405020304" pitchFamily="18" charset="0"/>
              </a:rPr>
              <a:pPr eaLnBrk="1" hangingPunct="1"/>
              <a:t>16</a:t>
            </a:fld>
            <a:endParaRPr lang="en-US" altLang="en-US" sz="20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72778EA-584E-0C48-AF15-DB7D60DA5591}"/>
              </a:ext>
            </a:extLst>
          </p:cNvPr>
          <p:cNvSpPr>
            <a:spLocks noGrp="1"/>
          </p:cNvSpPr>
          <p:nvPr>
            <p:ph type="title"/>
          </p:nvPr>
        </p:nvSpPr>
        <p:spPr/>
        <p:txBody>
          <a:bodyPr/>
          <a:lstStyle/>
          <a:p>
            <a:pPr eaLnBrk="1" hangingPunct="1"/>
            <a:r>
              <a:rPr lang="en-US" altLang="en-US"/>
              <a:t>Round Robin (RR) Scheduling</a:t>
            </a:r>
          </a:p>
        </p:txBody>
      </p:sp>
      <p:sp>
        <p:nvSpPr>
          <p:cNvPr id="29699" name="Content Placeholder 2">
            <a:extLst>
              <a:ext uri="{FF2B5EF4-FFF2-40B4-BE49-F238E27FC236}">
                <a16:creationId xmlns:a16="http://schemas.microsoft.com/office/drawing/2014/main" id="{7AF10C2D-F457-C44F-88AE-7A92697A1891}"/>
              </a:ext>
            </a:extLst>
          </p:cNvPr>
          <p:cNvSpPr>
            <a:spLocks noGrp="1"/>
          </p:cNvSpPr>
          <p:nvPr>
            <p:ph idx="1"/>
          </p:nvPr>
        </p:nvSpPr>
        <p:spPr/>
        <p:txBody>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a:t>
            </a:r>
          </a:p>
          <a:p>
            <a:pPr lvl="1" eaLnBrk="1" hangingPunct="1"/>
            <a:r>
              <a:rPr lang="en-US" altLang="en-US"/>
              <a:t>Q must be large with respect to context switch time, otherwise overhead is too high (spending most of your time context switching!)</a:t>
            </a:r>
          </a:p>
        </p:txBody>
      </p:sp>
      <p:pic>
        <p:nvPicPr>
          <p:cNvPr id="29700" name="Content Placeholder 3">
            <a:extLst>
              <a:ext uri="{FF2B5EF4-FFF2-40B4-BE49-F238E27FC236}">
                <a16:creationId xmlns:a16="http://schemas.microsoft.com/office/drawing/2014/main" id="{DFEF55E5-5F4D-5241-B63D-D80187582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0" y="7620000"/>
            <a:ext cx="609600" cy="6096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3" name="Slide Number Placeholder 5">
            <a:extLst>
              <a:ext uri="{FF2B5EF4-FFF2-40B4-BE49-F238E27FC236}">
                <a16:creationId xmlns:a16="http://schemas.microsoft.com/office/drawing/2014/main" id="{98CB4300-AF6D-474C-BF0E-666565518F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B3246018-BA08-5D4E-9F38-D036EA1C91B1}" type="slidenum">
              <a:rPr lang="en-US" altLang="en-US" sz="2000">
                <a:latin typeface="Times New Roman" panose="02020603050405020304" pitchFamily="18" charset="0"/>
              </a:rPr>
              <a:pPr eaLnBrk="1" hangingPunct="1"/>
              <a:t>17</a:t>
            </a:fld>
            <a:endParaRPr lang="en-US" altLang="en-US" sz="20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9E0F8EC-AD0B-DC4B-86D5-529D07759A1D}"/>
              </a:ext>
            </a:extLst>
          </p:cNvPr>
          <p:cNvSpPr>
            <a:spLocks noGrp="1"/>
          </p:cNvSpPr>
          <p:nvPr>
            <p:ph type="title"/>
          </p:nvPr>
        </p:nvSpPr>
        <p:spPr/>
        <p:txBody>
          <a:bodyPr/>
          <a:lstStyle/>
          <a:p>
            <a:pPr eaLnBrk="1" hangingPunct="1"/>
            <a:r>
              <a:rPr lang="en-US" altLang="en-US"/>
              <a:t>Round Robin (RR) Scheduling</a:t>
            </a:r>
          </a:p>
        </p:txBody>
      </p:sp>
      <p:sp>
        <p:nvSpPr>
          <p:cNvPr id="30723" name="Content Placeholder 2">
            <a:extLst>
              <a:ext uri="{FF2B5EF4-FFF2-40B4-BE49-F238E27FC236}">
                <a16:creationId xmlns:a16="http://schemas.microsoft.com/office/drawing/2014/main" id="{A4667F3C-1D3A-F444-A343-48691D50F705}"/>
              </a:ext>
            </a:extLst>
          </p:cNvPr>
          <p:cNvSpPr>
            <a:spLocks noGrp="1"/>
          </p:cNvSpPr>
          <p:nvPr>
            <p:ph idx="1"/>
          </p:nvPr>
        </p:nvSpPr>
        <p:spPr/>
        <p:txBody>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FCFS</a:t>
            </a:r>
          </a:p>
          <a:p>
            <a:pPr lvl="1" eaLnBrk="1" hangingPunct="1"/>
            <a:r>
              <a:rPr lang="en-US" altLang="en-US"/>
              <a:t>Q must be large with respect to context switch time, otherwise overhead is too high (spending most of your time context switching!)</a:t>
            </a:r>
          </a:p>
        </p:txBody>
      </p:sp>
      <p:sp>
        <p:nvSpPr>
          <p:cNvPr id="30726" name="Slide Number Placeholder 5">
            <a:extLst>
              <a:ext uri="{FF2B5EF4-FFF2-40B4-BE49-F238E27FC236}">
                <a16:creationId xmlns:a16="http://schemas.microsoft.com/office/drawing/2014/main" id="{5DC2FFDF-357E-534B-A565-1AF4CC9ADF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59E3506A-53A7-1D41-A5F7-717524104363}" type="slidenum">
              <a:rPr lang="en-US" altLang="en-US" sz="2000">
                <a:latin typeface="Times New Roman" panose="02020603050405020304" pitchFamily="18" charset="0"/>
              </a:rPr>
              <a:pPr eaLnBrk="1" hangingPunct="1"/>
              <a:t>18</a:t>
            </a:fld>
            <a:endParaRPr lang="en-US" altLang="en-US" sz="20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E17BFF4-6867-3B45-9813-DE6978CFD446}"/>
              </a:ext>
            </a:extLst>
          </p:cNvPr>
          <p:cNvSpPr>
            <a:spLocks noGrp="1" noChangeArrowheads="1"/>
          </p:cNvSpPr>
          <p:nvPr>
            <p:ph type="title"/>
          </p:nvPr>
        </p:nvSpPr>
        <p:spPr>
          <a:xfrm>
            <a:off x="787400" y="685800"/>
            <a:ext cx="11455400" cy="1201738"/>
          </a:xfrm>
        </p:spPr>
        <p:txBody>
          <a:bodyPr/>
          <a:lstStyle/>
          <a:p>
            <a:pPr eaLnBrk="1" hangingPunct="1"/>
            <a:r>
              <a:rPr lang="en-US" altLang="en-US"/>
              <a:t>Example of RR with Time Quantum = 4</a:t>
            </a:r>
          </a:p>
        </p:txBody>
      </p:sp>
      <p:sp>
        <p:nvSpPr>
          <p:cNvPr id="31747" name="Rectangle 3">
            <a:extLst>
              <a:ext uri="{FF2B5EF4-FFF2-40B4-BE49-F238E27FC236}">
                <a16:creationId xmlns:a16="http://schemas.microsoft.com/office/drawing/2014/main" id="{8C194DDE-CB9E-5248-8038-45AFCFE879F5}"/>
              </a:ext>
            </a:extLst>
          </p:cNvPr>
          <p:cNvSpPr>
            <a:spLocks noGrp="1" noChangeArrowheads="1"/>
          </p:cNvSpPr>
          <p:nvPr>
            <p:ph type="body" idx="1"/>
          </p:nvPr>
        </p:nvSpPr>
        <p:spPr>
          <a:xfrm>
            <a:off x="1176338" y="2149475"/>
            <a:ext cx="10455275" cy="6375400"/>
          </a:xfrm>
        </p:spPr>
        <p:txBody>
          <a:bodyPr/>
          <a:lstStyle/>
          <a:p>
            <a:pPr eaLnBrk="1" hangingPunct="1">
              <a:lnSpc>
                <a:spcPct val="90000"/>
              </a:lnSpc>
              <a:buFontTx/>
              <a:buNone/>
              <a:tabLst>
                <a:tab pos="3160713" algn="ctr"/>
                <a:tab pos="5684838" algn="ctr"/>
              </a:tabLst>
            </a:pPr>
            <a:r>
              <a:rPr lang="en-US" altLang="en-US"/>
              <a:t>		</a:t>
            </a:r>
            <a:r>
              <a:rPr lang="en-US" altLang="en-US" u="sng"/>
              <a:t>Process</a:t>
            </a:r>
            <a:r>
              <a:rPr lang="en-US" altLang="en-US"/>
              <a:t>	</a:t>
            </a:r>
            <a:r>
              <a:rPr lang="en-US" altLang="en-US" u="sng"/>
              <a:t>Burst Time</a:t>
            </a:r>
          </a:p>
          <a:p>
            <a:pPr eaLnBrk="1" hangingPunct="1">
              <a:lnSpc>
                <a:spcPct val="90000"/>
              </a:lnSpc>
              <a:buFontTx/>
              <a:buNone/>
              <a:tabLst>
                <a:tab pos="3160713" algn="ctr"/>
                <a:tab pos="5684838" algn="ctr"/>
              </a:tabLst>
            </a:pPr>
            <a:r>
              <a:rPr lang="en-US" altLang="en-US" i="1"/>
              <a:t>		P</a:t>
            </a:r>
            <a:r>
              <a:rPr lang="en-US" altLang="en-US" i="1" baseline="-25000"/>
              <a:t>1	</a:t>
            </a:r>
            <a:r>
              <a:rPr lang="en-US" altLang="en-US"/>
              <a:t>24</a:t>
            </a:r>
          </a:p>
          <a:p>
            <a:pPr eaLnBrk="1" hangingPunct="1">
              <a:lnSpc>
                <a:spcPct val="90000"/>
              </a:lnSpc>
              <a:buFontTx/>
              <a:buNone/>
              <a:tabLst>
                <a:tab pos="3160713" algn="ctr"/>
                <a:tab pos="5684838" algn="ctr"/>
              </a:tabLst>
            </a:pPr>
            <a:r>
              <a:rPr lang="en-US" altLang="en-US"/>
              <a:t>		 </a:t>
            </a:r>
            <a:r>
              <a:rPr lang="en-US" altLang="en-US" i="1"/>
              <a:t>P</a:t>
            </a:r>
            <a:r>
              <a:rPr lang="en-US" altLang="en-US" i="1" baseline="-25000"/>
              <a:t>2	  </a:t>
            </a:r>
            <a:r>
              <a:rPr lang="en-US" altLang="en-US"/>
              <a:t>3</a:t>
            </a:r>
          </a:p>
          <a:p>
            <a:pPr eaLnBrk="1" hangingPunct="1">
              <a:lnSpc>
                <a:spcPct val="90000"/>
              </a:lnSpc>
              <a:buFontTx/>
              <a:buNone/>
              <a:tabLst>
                <a:tab pos="3160713" algn="ctr"/>
                <a:tab pos="5684838" algn="ctr"/>
              </a:tabLst>
            </a:pPr>
            <a:r>
              <a:rPr lang="en-US" altLang="en-US"/>
              <a:t>		 </a:t>
            </a:r>
            <a:r>
              <a:rPr lang="en-US" altLang="en-US" i="1"/>
              <a:t>P</a:t>
            </a:r>
            <a:r>
              <a:rPr lang="en-US" altLang="en-US" i="1" baseline="-25000"/>
              <a:t>3	  </a:t>
            </a:r>
            <a:r>
              <a:rPr lang="en-US" altLang="en-US"/>
              <a:t>3</a:t>
            </a:r>
          </a:p>
          <a:p>
            <a:pPr eaLnBrk="1" hangingPunct="1">
              <a:lnSpc>
                <a:spcPct val="90000"/>
              </a:lnSpc>
              <a:buFontTx/>
              <a:buNone/>
              <a:tabLst>
                <a:tab pos="3160713" algn="ctr"/>
                <a:tab pos="5684838" algn="ctr"/>
              </a:tabLst>
            </a:pPr>
            <a:r>
              <a:rPr lang="en-US" altLang="en-US"/>
              <a:t>		</a:t>
            </a:r>
          </a:p>
          <a:p>
            <a:pPr eaLnBrk="1" hangingPunct="1">
              <a:lnSpc>
                <a:spcPct val="90000"/>
              </a:lnSpc>
              <a:tabLst>
                <a:tab pos="3160713" algn="ctr"/>
                <a:tab pos="5684838" algn="ctr"/>
              </a:tabLst>
            </a:pPr>
            <a:r>
              <a:rPr lang="en-US" altLang="en-US"/>
              <a:t>The Gantt chart is: </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1748" name="Group 27">
            <a:extLst>
              <a:ext uri="{FF2B5EF4-FFF2-40B4-BE49-F238E27FC236}">
                <a16:creationId xmlns:a16="http://schemas.microsoft.com/office/drawing/2014/main" id="{1A915A2E-EB2E-1A49-8CA1-5E242C177651}"/>
              </a:ext>
            </a:extLst>
          </p:cNvPr>
          <p:cNvGrpSpPr>
            <a:grpSpLocks/>
          </p:cNvGrpSpPr>
          <p:nvPr/>
        </p:nvGrpSpPr>
        <p:grpSpPr bwMode="auto">
          <a:xfrm>
            <a:off x="2268538" y="5621338"/>
            <a:ext cx="6938962" cy="1512887"/>
            <a:chOff x="1047" y="2640"/>
            <a:chExt cx="3073" cy="670"/>
          </a:xfrm>
        </p:grpSpPr>
        <p:grpSp>
          <p:nvGrpSpPr>
            <p:cNvPr id="31752" name="Group 14">
              <a:extLst>
                <a:ext uri="{FF2B5EF4-FFF2-40B4-BE49-F238E27FC236}">
                  <a16:creationId xmlns:a16="http://schemas.microsoft.com/office/drawing/2014/main" id="{72D24B7F-9A32-994B-A437-7B4E0C5C5E2E}"/>
                </a:ext>
              </a:extLst>
            </p:cNvPr>
            <p:cNvGrpSpPr>
              <a:grpSpLocks/>
            </p:cNvGrpSpPr>
            <p:nvPr/>
          </p:nvGrpSpPr>
          <p:grpSpPr bwMode="auto">
            <a:xfrm>
              <a:off x="1152" y="2640"/>
              <a:ext cx="2842" cy="384"/>
              <a:chOff x="1152" y="2736"/>
              <a:chExt cx="2304" cy="288"/>
            </a:xfrm>
          </p:grpSpPr>
          <p:sp>
            <p:nvSpPr>
              <p:cNvPr id="31762" name="Rectangle 4">
                <a:extLst>
                  <a:ext uri="{FF2B5EF4-FFF2-40B4-BE49-F238E27FC236}">
                    <a16:creationId xmlns:a16="http://schemas.microsoft.com/office/drawing/2014/main" id="{3E9C0D8D-75CF-674E-9D71-C873ED37FACD}"/>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endParaRPr lang="en-US" altLang="en-US">
                  <a:latin typeface="Helvetica" pitchFamily="2" charset="0"/>
                </a:endParaRPr>
              </a:p>
            </p:txBody>
          </p:sp>
          <p:sp>
            <p:nvSpPr>
              <p:cNvPr id="31763" name="Rectangle 5">
                <a:extLst>
                  <a:ext uri="{FF2B5EF4-FFF2-40B4-BE49-F238E27FC236}">
                    <a16:creationId xmlns:a16="http://schemas.microsoft.com/office/drawing/2014/main" id="{BEFE4EAA-CAD2-C040-8154-9DB0857DCF8C}"/>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2</a:t>
                </a:r>
              </a:p>
            </p:txBody>
          </p:sp>
          <p:sp>
            <p:nvSpPr>
              <p:cNvPr id="31764" name="Rectangle 6">
                <a:extLst>
                  <a:ext uri="{FF2B5EF4-FFF2-40B4-BE49-F238E27FC236}">
                    <a16:creationId xmlns:a16="http://schemas.microsoft.com/office/drawing/2014/main" id="{88256536-C43E-1643-9780-52EB8F0ABDFA}"/>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3</a:t>
                </a:r>
              </a:p>
            </p:txBody>
          </p:sp>
          <p:sp>
            <p:nvSpPr>
              <p:cNvPr id="31765" name="Rectangle 7">
                <a:extLst>
                  <a:ext uri="{FF2B5EF4-FFF2-40B4-BE49-F238E27FC236}">
                    <a16:creationId xmlns:a16="http://schemas.microsoft.com/office/drawing/2014/main" id="{8FA801AF-C531-D240-B326-6136558F85DD}"/>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1766" name="Rectangle 8">
                <a:extLst>
                  <a:ext uri="{FF2B5EF4-FFF2-40B4-BE49-F238E27FC236}">
                    <a16:creationId xmlns:a16="http://schemas.microsoft.com/office/drawing/2014/main" id="{67E1A2F1-4A94-F043-BC0C-CEF88D7F8018}"/>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1767" name="Rectangle 9">
                <a:extLst>
                  <a:ext uri="{FF2B5EF4-FFF2-40B4-BE49-F238E27FC236}">
                    <a16:creationId xmlns:a16="http://schemas.microsoft.com/office/drawing/2014/main" id="{89A6942B-D8FE-3047-8CCE-FB92BA2254A4}"/>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1768" name="Rectangle 10">
                <a:extLst>
                  <a:ext uri="{FF2B5EF4-FFF2-40B4-BE49-F238E27FC236}">
                    <a16:creationId xmlns:a16="http://schemas.microsoft.com/office/drawing/2014/main" id="{8E560EEF-0327-8748-BE97-0170FD18E5CC}"/>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1769" name="Rectangle 11">
                <a:extLst>
                  <a:ext uri="{FF2B5EF4-FFF2-40B4-BE49-F238E27FC236}">
                    <a16:creationId xmlns:a16="http://schemas.microsoft.com/office/drawing/2014/main" id="{1BF1698D-3E89-6E4D-8B61-24E830CFCFF3}"/>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grpSp>
        <p:sp>
          <p:nvSpPr>
            <p:cNvPr id="31753" name="Text Box 15">
              <a:extLst>
                <a:ext uri="{FF2B5EF4-FFF2-40B4-BE49-F238E27FC236}">
                  <a16:creationId xmlns:a16="http://schemas.microsoft.com/office/drawing/2014/main" id="{09E25269-A4AD-354B-898C-AC2680D62E15}"/>
                </a:ext>
              </a:extLst>
            </p:cNvPr>
            <p:cNvSpPr txBox="1">
              <a:spLocks noChangeArrowheads="1"/>
            </p:cNvSpPr>
            <p:nvPr/>
          </p:nvSpPr>
          <p:spPr bwMode="auto">
            <a:xfrm>
              <a:off x="1047" y="297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0</a:t>
              </a:r>
            </a:p>
          </p:txBody>
        </p:sp>
        <p:sp>
          <p:nvSpPr>
            <p:cNvPr id="31754" name="Text Box 16">
              <a:extLst>
                <a:ext uri="{FF2B5EF4-FFF2-40B4-BE49-F238E27FC236}">
                  <a16:creationId xmlns:a16="http://schemas.microsoft.com/office/drawing/2014/main" id="{CA89EB40-9442-9C4C-B413-6936C31F32AB}"/>
                </a:ext>
              </a:extLst>
            </p:cNvPr>
            <p:cNvSpPr txBox="1">
              <a:spLocks noChangeArrowheads="1"/>
            </p:cNvSpPr>
            <p:nvPr/>
          </p:nvSpPr>
          <p:spPr bwMode="auto">
            <a:xfrm>
              <a:off x="1386" y="2983"/>
              <a:ext cx="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4</a:t>
              </a:r>
            </a:p>
          </p:txBody>
        </p:sp>
        <p:sp>
          <p:nvSpPr>
            <p:cNvPr id="31755" name="Text Box 17">
              <a:extLst>
                <a:ext uri="{FF2B5EF4-FFF2-40B4-BE49-F238E27FC236}">
                  <a16:creationId xmlns:a16="http://schemas.microsoft.com/office/drawing/2014/main" id="{66C7F5FC-22CE-C74C-9C59-B0E329827544}"/>
                </a:ext>
              </a:extLst>
            </p:cNvPr>
            <p:cNvSpPr txBox="1">
              <a:spLocks noChangeArrowheads="1"/>
            </p:cNvSpPr>
            <p:nvPr/>
          </p:nvSpPr>
          <p:spPr bwMode="auto">
            <a:xfrm>
              <a:off x="1761" y="298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7</a:t>
              </a:r>
            </a:p>
          </p:txBody>
        </p:sp>
        <p:sp>
          <p:nvSpPr>
            <p:cNvPr id="31756" name="Text Box 18">
              <a:extLst>
                <a:ext uri="{FF2B5EF4-FFF2-40B4-BE49-F238E27FC236}">
                  <a16:creationId xmlns:a16="http://schemas.microsoft.com/office/drawing/2014/main" id="{17C04684-A029-2C48-9AEE-2A92C43A10A9}"/>
                </a:ext>
              </a:extLst>
            </p:cNvPr>
            <p:cNvSpPr txBox="1">
              <a:spLocks noChangeArrowheads="1"/>
            </p:cNvSpPr>
            <p:nvPr/>
          </p:nvSpPr>
          <p:spPr bwMode="auto">
            <a:xfrm>
              <a:off x="203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10</a:t>
              </a:r>
            </a:p>
          </p:txBody>
        </p:sp>
        <p:sp>
          <p:nvSpPr>
            <p:cNvPr id="31757" name="Text Box 19">
              <a:extLst>
                <a:ext uri="{FF2B5EF4-FFF2-40B4-BE49-F238E27FC236}">
                  <a16:creationId xmlns:a16="http://schemas.microsoft.com/office/drawing/2014/main" id="{A1E532CB-8E96-A847-BEE5-798FE833DB6A}"/>
                </a:ext>
              </a:extLst>
            </p:cNvPr>
            <p:cNvSpPr txBox="1">
              <a:spLocks noChangeArrowheads="1"/>
            </p:cNvSpPr>
            <p:nvPr/>
          </p:nvSpPr>
          <p:spPr bwMode="auto">
            <a:xfrm>
              <a:off x="2421"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14</a:t>
              </a:r>
            </a:p>
          </p:txBody>
        </p:sp>
        <p:sp>
          <p:nvSpPr>
            <p:cNvPr id="31758" name="Text Box 20">
              <a:extLst>
                <a:ext uri="{FF2B5EF4-FFF2-40B4-BE49-F238E27FC236}">
                  <a16:creationId xmlns:a16="http://schemas.microsoft.com/office/drawing/2014/main" id="{4857844F-FA65-6542-B071-82E4CEF8F2E6}"/>
                </a:ext>
              </a:extLst>
            </p:cNvPr>
            <p:cNvSpPr txBox="1">
              <a:spLocks noChangeArrowheads="1"/>
            </p:cNvSpPr>
            <p:nvPr/>
          </p:nvSpPr>
          <p:spPr bwMode="auto">
            <a:xfrm>
              <a:off x="2757"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18</a:t>
              </a:r>
            </a:p>
          </p:txBody>
        </p:sp>
        <p:sp>
          <p:nvSpPr>
            <p:cNvPr id="31759" name="Text Box 21">
              <a:extLst>
                <a:ext uri="{FF2B5EF4-FFF2-40B4-BE49-F238E27FC236}">
                  <a16:creationId xmlns:a16="http://schemas.microsoft.com/office/drawing/2014/main" id="{58450BDD-F25C-3D4F-92C2-36A4D1BA0E41}"/>
                </a:ext>
              </a:extLst>
            </p:cNvPr>
            <p:cNvSpPr txBox="1">
              <a:spLocks noChangeArrowheads="1"/>
            </p:cNvSpPr>
            <p:nvPr/>
          </p:nvSpPr>
          <p:spPr bwMode="auto">
            <a:xfrm>
              <a:off x="305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22</a:t>
              </a:r>
            </a:p>
          </p:txBody>
        </p:sp>
        <p:sp>
          <p:nvSpPr>
            <p:cNvPr id="31760" name="Text Box 22">
              <a:extLst>
                <a:ext uri="{FF2B5EF4-FFF2-40B4-BE49-F238E27FC236}">
                  <a16:creationId xmlns:a16="http://schemas.microsoft.com/office/drawing/2014/main" id="{306DD509-1FA7-B94C-B4F1-720C0AD88D18}"/>
                </a:ext>
              </a:extLst>
            </p:cNvPr>
            <p:cNvSpPr txBox="1">
              <a:spLocks noChangeArrowheads="1"/>
            </p:cNvSpPr>
            <p:nvPr/>
          </p:nvSpPr>
          <p:spPr bwMode="auto">
            <a:xfrm>
              <a:off x="3437"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26</a:t>
              </a:r>
            </a:p>
          </p:txBody>
        </p:sp>
        <p:sp>
          <p:nvSpPr>
            <p:cNvPr id="31761" name="Text Box 24">
              <a:extLst>
                <a:ext uri="{FF2B5EF4-FFF2-40B4-BE49-F238E27FC236}">
                  <a16:creationId xmlns:a16="http://schemas.microsoft.com/office/drawing/2014/main" id="{C9324CA8-3A89-534E-96F5-7308A41FD5E9}"/>
                </a:ext>
              </a:extLst>
            </p:cNvPr>
            <p:cNvSpPr txBox="1">
              <a:spLocks noChangeArrowheads="1"/>
            </p:cNvSpPr>
            <p:nvPr/>
          </p:nvSpPr>
          <p:spPr bwMode="auto">
            <a:xfrm>
              <a:off x="377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30</a:t>
              </a:r>
            </a:p>
          </p:txBody>
        </p:sp>
      </p:grpSp>
      <p:sp>
        <p:nvSpPr>
          <p:cNvPr id="31751" name="Slide Number Placeholder 5">
            <a:extLst>
              <a:ext uri="{FF2B5EF4-FFF2-40B4-BE49-F238E27FC236}">
                <a16:creationId xmlns:a16="http://schemas.microsoft.com/office/drawing/2014/main" id="{FD7602D4-9A1A-8347-803D-9C9B468968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2FC6BB52-3821-F74A-BA2A-6746E46FF581}" type="slidenum">
              <a:rPr lang="en-US" altLang="en-US" sz="2000">
                <a:latin typeface="Times New Roman" panose="02020603050405020304" pitchFamily="18" charset="0"/>
              </a:rPr>
              <a:pPr eaLnBrk="1" hangingPunct="1"/>
              <a:t>19</a:t>
            </a:fld>
            <a:endParaRPr lang="en-US" altLang="en-US" sz="20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a:extLst>
              <a:ext uri="{FF2B5EF4-FFF2-40B4-BE49-F238E27FC236}">
                <a16:creationId xmlns:a16="http://schemas.microsoft.com/office/drawing/2014/main" id="{D3E6F916-2221-DB42-89DE-49A3F3CB0915}"/>
              </a:ext>
            </a:extLst>
          </p:cNvPr>
          <p:cNvSpPr>
            <a:spLocks noGrp="1"/>
          </p:cNvSpPr>
          <p:nvPr>
            <p:ph type="title"/>
          </p:nvPr>
        </p:nvSpPr>
        <p:spPr/>
        <p:txBody>
          <a:bodyPr/>
          <a:lstStyle/>
          <a:p>
            <a:pPr eaLnBrk="1" hangingPunct="1"/>
            <a:r>
              <a:rPr lang="en-US" altLang="en-US"/>
              <a:t>CPU Scheduling</a:t>
            </a:r>
          </a:p>
        </p:txBody>
      </p:sp>
      <p:sp>
        <p:nvSpPr>
          <p:cNvPr id="15363" name="Content Placeholder 8">
            <a:extLst>
              <a:ext uri="{FF2B5EF4-FFF2-40B4-BE49-F238E27FC236}">
                <a16:creationId xmlns:a16="http://schemas.microsoft.com/office/drawing/2014/main" id="{9D501E60-BEA7-064E-B96B-2E6B2E192614}"/>
              </a:ext>
            </a:extLst>
          </p:cNvPr>
          <p:cNvSpPr>
            <a:spLocks noGrp="1"/>
          </p:cNvSpPr>
          <p:nvPr>
            <p:ph idx="1"/>
          </p:nvPr>
        </p:nvSpPr>
        <p:spPr>
          <a:xfrm>
            <a:off x="974725" y="6400800"/>
            <a:ext cx="11055350" cy="2268538"/>
          </a:xfrm>
        </p:spPr>
        <p:txBody>
          <a:bodyPr/>
          <a:lstStyle/>
          <a:p>
            <a:pPr eaLnBrk="1" hangingPunct="1"/>
            <a:r>
              <a:rPr lang="en-US" altLang="en-US"/>
              <a:t>How is the OS to decide which of several tasks to take off a queue?</a:t>
            </a:r>
          </a:p>
          <a:p>
            <a:pPr eaLnBrk="1" hangingPunct="1"/>
            <a:r>
              <a:rPr lang="en-US" altLang="en-US"/>
              <a:t>Scheduling: deciding which threads are given access to resources from moment to moment.</a:t>
            </a:r>
          </a:p>
        </p:txBody>
      </p:sp>
      <p:sp>
        <p:nvSpPr>
          <p:cNvPr id="15366" name="Slide Number Placeholder 5">
            <a:extLst>
              <a:ext uri="{FF2B5EF4-FFF2-40B4-BE49-F238E27FC236}">
                <a16:creationId xmlns:a16="http://schemas.microsoft.com/office/drawing/2014/main" id="{48A58564-A38D-E14B-94F2-BBE8ABDB13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82AF3CEB-4198-7F46-8F7D-2979F6ACAC4F}" type="slidenum">
              <a:rPr lang="en-US" altLang="en-US" sz="2000">
                <a:latin typeface="Times New Roman" panose="02020603050405020304" pitchFamily="18" charset="0"/>
              </a:rPr>
              <a:pPr eaLnBrk="1" hangingPunct="1"/>
              <a:t>2</a:t>
            </a:fld>
            <a:endParaRPr lang="en-US" altLang="en-US" sz="2000">
              <a:latin typeface="Times New Roman" panose="02020603050405020304" pitchFamily="18" charset="0"/>
            </a:endParaRPr>
          </a:p>
        </p:txBody>
      </p:sp>
      <p:pic>
        <p:nvPicPr>
          <p:cNvPr id="15367" name="Picture 7">
            <a:extLst>
              <a:ext uri="{FF2B5EF4-FFF2-40B4-BE49-F238E27FC236}">
                <a16:creationId xmlns:a16="http://schemas.microsoft.com/office/drawing/2014/main" id="{5BCEC0EB-A34E-0942-BD5E-0676877A5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2057400"/>
            <a:ext cx="7192962"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39DEE1-591E-684D-ADA0-E87B7ED159B3}"/>
              </a:ext>
            </a:extLst>
          </p:cNvPr>
          <p:cNvSpPr>
            <a:spLocks noGrp="1" noChangeArrowheads="1"/>
          </p:cNvSpPr>
          <p:nvPr>
            <p:ph type="title"/>
          </p:nvPr>
        </p:nvSpPr>
        <p:spPr>
          <a:xfrm>
            <a:off x="787400" y="685800"/>
            <a:ext cx="11455400" cy="1201738"/>
          </a:xfrm>
        </p:spPr>
        <p:txBody>
          <a:bodyPr/>
          <a:lstStyle/>
          <a:p>
            <a:pPr eaLnBrk="1" hangingPunct="1"/>
            <a:r>
              <a:rPr lang="en-US" altLang="en-US"/>
              <a:t>Example of RR with Time Quantum = 4</a:t>
            </a:r>
          </a:p>
        </p:txBody>
      </p:sp>
      <p:sp>
        <p:nvSpPr>
          <p:cNvPr id="32771" name="Rectangle 3">
            <a:extLst>
              <a:ext uri="{FF2B5EF4-FFF2-40B4-BE49-F238E27FC236}">
                <a16:creationId xmlns:a16="http://schemas.microsoft.com/office/drawing/2014/main" id="{D8BF4E78-57D5-5848-9281-CD688E97691D}"/>
              </a:ext>
            </a:extLst>
          </p:cNvPr>
          <p:cNvSpPr>
            <a:spLocks noGrp="1" noChangeArrowheads="1"/>
          </p:cNvSpPr>
          <p:nvPr>
            <p:ph type="body" idx="1"/>
          </p:nvPr>
        </p:nvSpPr>
        <p:spPr>
          <a:xfrm>
            <a:off x="1168400" y="1828800"/>
            <a:ext cx="10455275" cy="6375400"/>
          </a:xfrm>
        </p:spPr>
        <p:txBody>
          <a:bodyPr/>
          <a:lstStyle/>
          <a:p>
            <a:pPr eaLnBrk="1" hangingPunct="1">
              <a:lnSpc>
                <a:spcPct val="90000"/>
              </a:lnSpc>
              <a:buFontTx/>
              <a:buNone/>
              <a:tabLst>
                <a:tab pos="3160713" algn="ctr"/>
                <a:tab pos="5684838" algn="ctr"/>
              </a:tabLst>
            </a:pPr>
            <a:r>
              <a:rPr lang="en-US" altLang="en-US" u="sng"/>
              <a:t>Process</a:t>
            </a:r>
            <a:r>
              <a:rPr lang="en-US" altLang="en-US"/>
              <a:t> </a:t>
            </a:r>
            <a:r>
              <a:rPr lang="en-US" altLang="en-US" u="sng"/>
              <a:t>Burst Time</a:t>
            </a:r>
          </a:p>
          <a:p>
            <a:pPr eaLnBrk="1" hangingPunct="1">
              <a:lnSpc>
                <a:spcPct val="90000"/>
              </a:lnSpc>
              <a:buFontTx/>
              <a:buNone/>
              <a:tabLst>
                <a:tab pos="3160713" algn="ctr"/>
                <a:tab pos="5684838" algn="ctr"/>
              </a:tabLst>
            </a:pPr>
            <a:r>
              <a:rPr lang="en-US" altLang="en-US" i="1"/>
              <a:t>P</a:t>
            </a:r>
            <a:r>
              <a:rPr lang="en-US" altLang="en-US" i="1" baseline="-25000"/>
              <a:t>1		</a:t>
            </a:r>
            <a:r>
              <a:rPr lang="en-US" altLang="en-US"/>
              <a:t>24</a:t>
            </a:r>
          </a:p>
          <a:p>
            <a:pPr eaLnBrk="1" hangingPunct="1">
              <a:lnSpc>
                <a:spcPct val="90000"/>
              </a:lnSpc>
              <a:buFontTx/>
              <a:buNone/>
              <a:tabLst>
                <a:tab pos="3160713" algn="ctr"/>
                <a:tab pos="5684838" algn="ctr"/>
              </a:tabLst>
            </a:pPr>
            <a:r>
              <a:rPr lang="en-US" altLang="en-US" i="1"/>
              <a:t>P</a:t>
            </a:r>
            <a:r>
              <a:rPr lang="en-US" altLang="en-US" i="1" baseline="-25000"/>
              <a:t>2		</a:t>
            </a:r>
            <a:r>
              <a:rPr lang="en-US" altLang="en-US"/>
              <a:t>3</a:t>
            </a:r>
          </a:p>
          <a:p>
            <a:pPr eaLnBrk="1" hangingPunct="1">
              <a:lnSpc>
                <a:spcPct val="90000"/>
              </a:lnSpc>
              <a:buFontTx/>
              <a:buNone/>
              <a:tabLst>
                <a:tab pos="3160713" algn="ctr"/>
                <a:tab pos="5684838" algn="ctr"/>
              </a:tabLst>
            </a:pPr>
            <a:r>
              <a:rPr lang="en-US" altLang="en-US" i="1"/>
              <a:t>P</a:t>
            </a:r>
            <a:r>
              <a:rPr lang="en-US" altLang="en-US" i="1" baseline="-25000"/>
              <a:t>3		</a:t>
            </a:r>
            <a:r>
              <a:rPr lang="en-US" altLang="en-US"/>
              <a:t>3</a:t>
            </a:r>
          </a:p>
          <a:p>
            <a:pPr eaLnBrk="1" hangingPunct="1">
              <a:lnSpc>
                <a:spcPct val="90000"/>
              </a:lnSpc>
              <a:buFontTx/>
              <a:buNone/>
              <a:tabLst>
                <a:tab pos="3160713" algn="ctr"/>
                <a:tab pos="5684838" algn="ctr"/>
              </a:tabLst>
            </a:pPr>
            <a:r>
              <a:rPr lang="en-US" altLang="en-US"/>
              <a:t>		</a:t>
            </a:r>
          </a:p>
          <a:p>
            <a:pPr eaLnBrk="1" hangingPunct="1">
              <a:lnSpc>
                <a:spcPct val="90000"/>
              </a:lnSpc>
              <a:tabLst>
                <a:tab pos="3160713" algn="ctr"/>
                <a:tab pos="5684838" algn="ctr"/>
              </a:tabLst>
            </a:pPr>
            <a:r>
              <a:rPr lang="en-US" altLang="en-US"/>
              <a:t>Waiting Time:</a:t>
            </a:r>
          </a:p>
          <a:p>
            <a:pPr lvl="1" eaLnBrk="1" hangingPunct="1">
              <a:lnSpc>
                <a:spcPct val="90000"/>
              </a:lnSpc>
              <a:tabLst>
                <a:tab pos="3160713" algn="ctr"/>
                <a:tab pos="5684838" algn="ctr"/>
              </a:tabLst>
            </a:pPr>
            <a:r>
              <a:rPr lang="en-US" altLang="en-US"/>
              <a:t>P1: (10-4) = 6</a:t>
            </a:r>
          </a:p>
          <a:p>
            <a:pPr lvl="1" eaLnBrk="1" hangingPunct="1">
              <a:lnSpc>
                <a:spcPct val="90000"/>
              </a:lnSpc>
              <a:tabLst>
                <a:tab pos="3160713" algn="ctr"/>
                <a:tab pos="5684838" algn="ctr"/>
              </a:tabLst>
            </a:pPr>
            <a:r>
              <a:rPr lang="en-US" altLang="en-US"/>
              <a:t>P2: (4-0) = 4</a:t>
            </a:r>
          </a:p>
          <a:p>
            <a:pPr lvl="1" eaLnBrk="1" hangingPunct="1">
              <a:lnSpc>
                <a:spcPct val="90000"/>
              </a:lnSpc>
              <a:tabLst>
                <a:tab pos="3160713" algn="ctr"/>
                <a:tab pos="5684838" algn="ctr"/>
              </a:tabLst>
            </a:pPr>
            <a:r>
              <a:rPr lang="en-US" altLang="en-US"/>
              <a:t>P3: (7-0) = 7</a:t>
            </a:r>
          </a:p>
          <a:p>
            <a:pPr eaLnBrk="1" hangingPunct="1">
              <a:lnSpc>
                <a:spcPct val="90000"/>
              </a:lnSpc>
              <a:tabLst>
                <a:tab pos="3160713" algn="ctr"/>
                <a:tab pos="5684838" algn="ctr"/>
              </a:tabLst>
            </a:pPr>
            <a:r>
              <a:rPr lang="en-US" altLang="en-US"/>
              <a:t>Completion Time:</a:t>
            </a:r>
          </a:p>
          <a:p>
            <a:pPr lvl="1" eaLnBrk="1" hangingPunct="1">
              <a:lnSpc>
                <a:spcPct val="90000"/>
              </a:lnSpc>
              <a:tabLst>
                <a:tab pos="3160713" algn="ctr"/>
                <a:tab pos="5684838" algn="ctr"/>
              </a:tabLst>
            </a:pPr>
            <a:r>
              <a:rPr lang="en-US" altLang="en-US"/>
              <a:t>P1: 30</a:t>
            </a:r>
          </a:p>
          <a:p>
            <a:pPr lvl="1" eaLnBrk="1" hangingPunct="1">
              <a:lnSpc>
                <a:spcPct val="90000"/>
              </a:lnSpc>
              <a:tabLst>
                <a:tab pos="3160713" algn="ctr"/>
                <a:tab pos="5684838" algn="ctr"/>
              </a:tabLst>
            </a:pPr>
            <a:r>
              <a:rPr lang="en-US" altLang="en-US"/>
              <a:t>P2: 7</a:t>
            </a:r>
          </a:p>
          <a:p>
            <a:pPr lvl="1" eaLnBrk="1" hangingPunct="1">
              <a:lnSpc>
                <a:spcPct val="90000"/>
              </a:lnSpc>
              <a:tabLst>
                <a:tab pos="3160713" algn="ctr"/>
                <a:tab pos="5684838" algn="ctr"/>
              </a:tabLst>
            </a:pPr>
            <a:r>
              <a:rPr lang="en-US" altLang="en-US"/>
              <a:t>P3: 10</a:t>
            </a:r>
          </a:p>
          <a:p>
            <a:pPr eaLnBrk="1" hangingPunct="1">
              <a:lnSpc>
                <a:spcPct val="90000"/>
              </a:lnSpc>
              <a:tabLst>
                <a:tab pos="3160713" algn="ctr"/>
                <a:tab pos="5684838" algn="ctr"/>
              </a:tabLst>
            </a:pPr>
            <a:r>
              <a:rPr lang="en-US" altLang="en-US"/>
              <a:t>Average Waiting Time: (6 + 4 + 7)/3= 5.67</a:t>
            </a:r>
          </a:p>
          <a:p>
            <a:pPr eaLnBrk="1" hangingPunct="1">
              <a:lnSpc>
                <a:spcPct val="90000"/>
              </a:lnSpc>
              <a:tabLst>
                <a:tab pos="3160713" algn="ctr"/>
                <a:tab pos="5684838" algn="ctr"/>
              </a:tabLst>
            </a:pPr>
            <a:r>
              <a:rPr lang="en-US" altLang="en-US"/>
              <a:t>Average Completion Time: (30+7+10)/3=15.67</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2772" name="Group 27">
            <a:extLst>
              <a:ext uri="{FF2B5EF4-FFF2-40B4-BE49-F238E27FC236}">
                <a16:creationId xmlns:a16="http://schemas.microsoft.com/office/drawing/2014/main" id="{05CF6E3F-8E1D-BF46-B321-35E335D171C3}"/>
              </a:ext>
            </a:extLst>
          </p:cNvPr>
          <p:cNvGrpSpPr>
            <a:grpSpLocks/>
          </p:cNvGrpSpPr>
          <p:nvPr/>
        </p:nvGrpSpPr>
        <p:grpSpPr bwMode="auto">
          <a:xfrm>
            <a:off x="5130800" y="1828800"/>
            <a:ext cx="6937375" cy="1512888"/>
            <a:chOff x="1047" y="2640"/>
            <a:chExt cx="3073" cy="670"/>
          </a:xfrm>
        </p:grpSpPr>
        <p:grpSp>
          <p:nvGrpSpPr>
            <p:cNvPr id="32776" name="Group 14">
              <a:extLst>
                <a:ext uri="{FF2B5EF4-FFF2-40B4-BE49-F238E27FC236}">
                  <a16:creationId xmlns:a16="http://schemas.microsoft.com/office/drawing/2014/main" id="{C09B82CB-7526-AF4C-A236-FFCF05052B80}"/>
                </a:ext>
              </a:extLst>
            </p:cNvPr>
            <p:cNvGrpSpPr>
              <a:grpSpLocks/>
            </p:cNvGrpSpPr>
            <p:nvPr/>
          </p:nvGrpSpPr>
          <p:grpSpPr bwMode="auto">
            <a:xfrm>
              <a:off x="1152" y="2640"/>
              <a:ext cx="2842" cy="384"/>
              <a:chOff x="1152" y="2736"/>
              <a:chExt cx="2304" cy="288"/>
            </a:xfrm>
          </p:grpSpPr>
          <p:sp>
            <p:nvSpPr>
              <p:cNvPr id="32786" name="Rectangle 4">
                <a:extLst>
                  <a:ext uri="{FF2B5EF4-FFF2-40B4-BE49-F238E27FC236}">
                    <a16:creationId xmlns:a16="http://schemas.microsoft.com/office/drawing/2014/main" id="{440AA8CA-B6DD-B342-A082-4D28D13CC04F}"/>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endParaRPr lang="en-US" altLang="en-US">
                  <a:latin typeface="Helvetica" pitchFamily="2" charset="0"/>
                </a:endParaRPr>
              </a:p>
            </p:txBody>
          </p:sp>
          <p:sp>
            <p:nvSpPr>
              <p:cNvPr id="32787" name="Rectangle 5">
                <a:extLst>
                  <a:ext uri="{FF2B5EF4-FFF2-40B4-BE49-F238E27FC236}">
                    <a16:creationId xmlns:a16="http://schemas.microsoft.com/office/drawing/2014/main" id="{1EA440AF-0A8D-BE48-ADC1-F201759BF78C}"/>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2</a:t>
                </a:r>
              </a:p>
            </p:txBody>
          </p:sp>
          <p:sp>
            <p:nvSpPr>
              <p:cNvPr id="32788" name="Rectangle 6">
                <a:extLst>
                  <a:ext uri="{FF2B5EF4-FFF2-40B4-BE49-F238E27FC236}">
                    <a16:creationId xmlns:a16="http://schemas.microsoft.com/office/drawing/2014/main" id="{6EFE6247-9AF0-D444-BF07-4ECC9028DEC4}"/>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3</a:t>
                </a:r>
              </a:p>
            </p:txBody>
          </p:sp>
          <p:sp>
            <p:nvSpPr>
              <p:cNvPr id="32789" name="Rectangle 7">
                <a:extLst>
                  <a:ext uri="{FF2B5EF4-FFF2-40B4-BE49-F238E27FC236}">
                    <a16:creationId xmlns:a16="http://schemas.microsoft.com/office/drawing/2014/main" id="{893C41EA-3A9C-5941-A576-3361390B2B5C}"/>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2790" name="Rectangle 8">
                <a:extLst>
                  <a:ext uri="{FF2B5EF4-FFF2-40B4-BE49-F238E27FC236}">
                    <a16:creationId xmlns:a16="http://schemas.microsoft.com/office/drawing/2014/main" id="{377A07E2-57CD-B242-A44C-7DEC0B7185FE}"/>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2791" name="Rectangle 9">
                <a:extLst>
                  <a:ext uri="{FF2B5EF4-FFF2-40B4-BE49-F238E27FC236}">
                    <a16:creationId xmlns:a16="http://schemas.microsoft.com/office/drawing/2014/main" id="{A175496B-D082-EA46-958C-ED2A678C8ECD}"/>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2792" name="Rectangle 10">
                <a:extLst>
                  <a:ext uri="{FF2B5EF4-FFF2-40B4-BE49-F238E27FC236}">
                    <a16:creationId xmlns:a16="http://schemas.microsoft.com/office/drawing/2014/main" id="{213745F5-B414-2E40-B178-94839099A6CE}"/>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sp>
            <p:nvSpPr>
              <p:cNvPr id="32793" name="Rectangle 11">
                <a:extLst>
                  <a:ext uri="{FF2B5EF4-FFF2-40B4-BE49-F238E27FC236}">
                    <a16:creationId xmlns:a16="http://schemas.microsoft.com/office/drawing/2014/main" id="{365C2975-C28D-2643-9920-F1E95A11CF51}"/>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a:latin typeface="Helvetica" pitchFamily="2" charset="0"/>
                  </a:rPr>
                  <a:t>P</a:t>
                </a:r>
                <a:r>
                  <a:rPr lang="en-US" altLang="en-US" baseline="-25000">
                    <a:latin typeface="Helvetica" pitchFamily="2" charset="0"/>
                  </a:rPr>
                  <a:t>1</a:t>
                </a:r>
              </a:p>
            </p:txBody>
          </p:sp>
        </p:grpSp>
        <p:sp>
          <p:nvSpPr>
            <p:cNvPr id="32777" name="Text Box 15">
              <a:extLst>
                <a:ext uri="{FF2B5EF4-FFF2-40B4-BE49-F238E27FC236}">
                  <a16:creationId xmlns:a16="http://schemas.microsoft.com/office/drawing/2014/main" id="{57BB3F53-DF5C-4F4C-B301-9FBD63425296}"/>
                </a:ext>
              </a:extLst>
            </p:cNvPr>
            <p:cNvSpPr txBox="1">
              <a:spLocks noChangeArrowheads="1"/>
            </p:cNvSpPr>
            <p:nvPr/>
          </p:nvSpPr>
          <p:spPr bwMode="auto">
            <a:xfrm>
              <a:off x="1047" y="297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0</a:t>
              </a:r>
            </a:p>
          </p:txBody>
        </p:sp>
        <p:sp>
          <p:nvSpPr>
            <p:cNvPr id="32778" name="Text Box 16">
              <a:extLst>
                <a:ext uri="{FF2B5EF4-FFF2-40B4-BE49-F238E27FC236}">
                  <a16:creationId xmlns:a16="http://schemas.microsoft.com/office/drawing/2014/main" id="{0DFEF0AE-72C4-1347-8C36-3B4269B2BA88}"/>
                </a:ext>
              </a:extLst>
            </p:cNvPr>
            <p:cNvSpPr txBox="1">
              <a:spLocks noChangeArrowheads="1"/>
            </p:cNvSpPr>
            <p:nvPr/>
          </p:nvSpPr>
          <p:spPr bwMode="auto">
            <a:xfrm>
              <a:off x="1386" y="2983"/>
              <a:ext cx="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4</a:t>
              </a:r>
            </a:p>
          </p:txBody>
        </p:sp>
        <p:sp>
          <p:nvSpPr>
            <p:cNvPr id="32779" name="Text Box 17">
              <a:extLst>
                <a:ext uri="{FF2B5EF4-FFF2-40B4-BE49-F238E27FC236}">
                  <a16:creationId xmlns:a16="http://schemas.microsoft.com/office/drawing/2014/main" id="{3BAE6748-2DA7-A54E-A19E-79CFB80093F8}"/>
                </a:ext>
              </a:extLst>
            </p:cNvPr>
            <p:cNvSpPr txBox="1">
              <a:spLocks noChangeArrowheads="1"/>
            </p:cNvSpPr>
            <p:nvPr/>
          </p:nvSpPr>
          <p:spPr bwMode="auto">
            <a:xfrm>
              <a:off x="1761" y="298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7</a:t>
              </a:r>
            </a:p>
          </p:txBody>
        </p:sp>
        <p:sp>
          <p:nvSpPr>
            <p:cNvPr id="32780" name="Text Box 18">
              <a:extLst>
                <a:ext uri="{FF2B5EF4-FFF2-40B4-BE49-F238E27FC236}">
                  <a16:creationId xmlns:a16="http://schemas.microsoft.com/office/drawing/2014/main" id="{B7149B02-0FF7-D244-B7CF-540DB2288874}"/>
                </a:ext>
              </a:extLst>
            </p:cNvPr>
            <p:cNvSpPr txBox="1">
              <a:spLocks noChangeArrowheads="1"/>
            </p:cNvSpPr>
            <p:nvPr/>
          </p:nvSpPr>
          <p:spPr bwMode="auto">
            <a:xfrm>
              <a:off x="203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10</a:t>
              </a:r>
            </a:p>
          </p:txBody>
        </p:sp>
        <p:sp>
          <p:nvSpPr>
            <p:cNvPr id="32781" name="Text Box 19">
              <a:extLst>
                <a:ext uri="{FF2B5EF4-FFF2-40B4-BE49-F238E27FC236}">
                  <a16:creationId xmlns:a16="http://schemas.microsoft.com/office/drawing/2014/main" id="{E5027439-0E7B-164D-9F4F-628D2E28B79D}"/>
                </a:ext>
              </a:extLst>
            </p:cNvPr>
            <p:cNvSpPr txBox="1">
              <a:spLocks noChangeArrowheads="1"/>
            </p:cNvSpPr>
            <p:nvPr/>
          </p:nvSpPr>
          <p:spPr bwMode="auto">
            <a:xfrm>
              <a:off x="2421"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14</a:t>
              </a:r>
            </a:p>
          </p:txBody>
        </p:sp>
        <p:sp>
          <p:nvSpPr>
            <p:cNvPr id="32782" name="Text Box 20">
              <a:extLst>
                <a:ext uri="{FF2B5EF4-FFF2-40B4-BE49-F238E27FC236}">
                  <a16:creationId xmlns:a16="http://schemas.microsoft.com/office/drawing/2014/main" id="{9E58DC44-2FD4-7F42-BFBE-45BF87E14B4B}"/>
                </a:ext>
              </a:extLst>
            </p:cNvPr>
            <p:cNvSpPr txBox="1">
              <a:spLocks noChangeArrowheads="1"/>
            </p:cNvSpPr>
            <p:nvPr/>
          </p:nvSpPr>
          <p:spPr bwMode="auto">
            <a:xfrm>
              <a:off x="2757"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18</a:t>
              </a:r>
            </a:p>
          </p:txBody>
        </p:sp>
        <p:sp>
          <p:nvSpPr>
            <p:cNvPr id="32783" name="Text Box 21">
              <a:extLst>
                <a:ext uri="{FF2B5EF4-FFF2-40B4-BE49-F238E27FC236}">
                  <a16:creationId xmlns:a16="http://schemas.microsoft.com/office/drawing/2014/main" id="{14A387DD-E0A8-7641-A6C2-B01AC93346BB}"/>
                </a:ext>
              </a:extLst>
            </p:cNvPr>
            <p:cNvSpPr txBox="1">
              <a:spLocks noChangeArrowheads="1"/>
            </p:cNvSpPr>
            <p:nvPr/>
          </p:nvSpPr>
          <p:spPr bwMode="auto">
            <a:xfrm>
              <a:off x="305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22</a:t>
              </a:r>
            </a:p>
          </p:txBody>
        </p:sp>
        <p:sp>
          <p:nvSpPr>
            <p:cNvPr id="32784" name="Text Box 22">
              <a:extLst>
                <a:ext uri="{FF2B5EF4-FFF2-40B4-BE49-F238E27FC236}">
                  <a16:creationId xmlns:a16="http://schemas.microsoft.com/office/drawing/2014/main" id="{94863F35-9551-CD41-ABC7-FB545880D336}"/>
                </a:ext>
              </a:extLst>
            </p:cNvPr>
            <p:cNvSpPr txBox="1">
              <a:spLocks noChangeArrowheads="1"/>
            </p:cNvSpPr>
            <p:nvPr/>
          </p:nvSpPr>
          <p:spPr bwMode="auto">
            <a:xfrm>
              <a:off x="3437"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26</a:t>
              </a:r>
            </a:p>
          </p:txBody>
        </p:sp>
        <p:sp>
          <p:nvSpPr>
            <p:cNvPr id="32785" name="Text Box 24">
              <a:extLst>
                <a:ext uri="{FF2B5EF4-FFF2-40B4-BE49-F238E27FC236}">
                  <a16:creationId xmlns:a16="http://schemas.microsoft.com/office/drawing/2014/main" id="{427C3BEB-90A3-C24A-84F0-8C0F5F677F70}"/>
                </a:ext>
              </a:extLst>
            </p:cNvPr>
            <p:cNvSpPr txBox="1">
              <a:spLocks noChangeArrowheads="1"/>
            </p:cNvSpPr>
            <p:nvPr/>
          </p:nvSpPr>
          <p:spPr bwMode="auto">
            <a:xfrm>
              <a:off x="3773" y="2977"/>
              <a:ext cx="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spcBef>
                  <a:spcPct val="50000"/>
                </a:spcBef>
              </a:pPr>
              <a:r>
                <a:rPr lang="en-US" altLang="en-US">
                  <a:latin typeface="Helvetica" pitchFamily="2" charset="0"/>
                </a:rPr>
                <a:t>30</a:t>
              </a:r>
            </a:p>
          </p:txBody>
        </p:sp>
      </p:grpSp>
      <p:sp>
        <p:nvSpPr>
          <p:cNvPr id="32775" name="Slide Number Placeholder 5">
            <a:extLst>
              <a:ext uri="{FF2B5EF4-FFF2-40B4-BE49-F238E27FC236}">
                <a16:creationId xmlns:a16="http://schemas.microsoft.com/office/drawing/2014/main" id="{D4FF220C-F802-894A-BA9C-40F787F2DA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F1289C6D-CE5E-854B-A343-2AEAB28DE6D5}" type="slidenum">
              <a:rPr lang="en-US" altLang="en-US" sz="2000">
                <a:latin typeface="Times New Roman" panose="02020603050405020304" pitchFamily="18" charset="0"/>
              </a:rPr>
              <a:pPr eaLnBrk="1" hangingPunct="1"/>
              <a:t>20</a:t>
            </a:fld>
            <a:endParaRPr lang="en-US" altLang="en-US" sz="20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59942E8-1241-7C45-89C9-80FC762C0B61}"/>
              </a:ext>
            </a:extLst>
          </p:cNvPr>
          <p:cNvSpPr>
            <a:spLocks noGrp="1" noChangeArrowheads="1"/>
          </p:cNvSpPr>
          <p:nvPr>
            <p:ph type="title"/>
          </p:nvPr>
        </p:nvSpPr>
        <p:spPr>
          <a:xfrm>
            <a:off x="787400" y="762000"/>
            <a:ext cx="11430000" cy="914400"/>
          </a:xfrm>
        </p:spPr>
        <p:txBody>
          <a:bodyPr/>
          <a:lstStyle/>
          <a:p>
            <a:pPr eaLnBrk="1" hangingPunct="1"/>
            <a:r>
              <a:rPr lang="en-US" altLang="en-US" sz="3800"/>
              <a:t>Turnaround Time Varies With The Time Quantum</a:t>
            </a:r>
          </a:p>
        </p:txBody>
      </p:sp>
      <p:pic>
        <p:nvPicPr>
          <p:cNvPr id="33795" name="Picture 7">
            <a:extLst>
              <a:ext uri="{FF2B5EF4-FFF2-40B4-BE49-F238E27FC236}">
                <a16:creationId xmlns:a16="http://schemas.microsoft.com/office/drawing/2014/main" id="{3B711DC7-BEE7-B545-9651-AD0AD9E80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863" y="1962150"/>
            <a:ext cx="7119937"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Slide Number Placeholder 5">
            <a:extLst>
              <a:ext uri="{FF2B5EF4-FFF2-40B4-BE49-F238E27FC236}">
                <a16:creationId xmlns:a16="http://schemas.microsoft.com/office/drawing/2014/main" id="{98835578-68AB-0044-BA22-3019C3A989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7678FE81-D52F-904C-A3C1-8D207D9DFD59}" type="slidenum">
              <a:rPr lang="en-US" altLang="en-US" sz="2000">
                <a:latin typeface="Times New Roman" panose="02020603050405020304" pitchFamily="18" charset="0"/>
              </a:rPr>
              <a:pPr eaLnBrk="1" hangingPunct="1"/>
              <a:t>21</a:t>
            </a:fld>
            <a:endParaRPr lang="en-US" altLang="en-US" sz="20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F3D9CD3-AB81-0741-B733-B1876081DF81}"/>
              </a:ext>
            </a:extLst>
          </p:cNvPr>
          <p:cNvSpPr>
            <a:spLocks noGrp="1" noChangeArrowheads="1"/>
          </p:cNvSpPr>
          <p:nvPr>
            <p:ph type="title"/>
          </p:nvPr>
        </p:nvSpPr>
        <p:spPr>
          <a:xfrm>
            <a:off x="787400" y="685800"/>
            <a:ext cx="11455400" cy="1201738"/>
          </a:xfrm>
        </p:spPr>
        <p:txBody>
          <a:bodyPr/>
          <a:lstStyle/>
          <a:p>
            <a:pPr eaLnBrk="1" hangingPunct="1"/>
            <a:r>
              <a:rPr lang="en-US" altLang="en-US"/>
              <a:t>Example of RR with Time Quantum = 20</a:t>
            </a:r>
          </a:p>
        </p:txBody>
      </p:sp>
      <p:sp>
        <p:nvSpPr>
          <p:cNvPr id="34819" name="Rectangle 3">
            <a:extLst>
              <a:ext uri="{FF2B5EF4-FFF2-40B4-BE49-F238E27FC236}">
                <a16:creationId xmlns:a16="http://schemas.microsoft.com/office/drawing/2014/main" id="{074DF03B-BE15-234E-989F-8CA8B4F12F00}"/>
              </a:ext>
            </a:extLst>
          </p:cNvPr>
          <p:cNvSpPr>
            <a:spLocks noGrp="1" noChangeArrowheads="1"/>
          </p:cNvSpPr>
          <p:nvPr>
            <p:ph type="body" idx="1"/>
          </p:nvPr>
        </p:nvSpPr>
        <p:spPr>
          <a:xfrm>
            <a:off x="1168400" y="3733800"/>
            <a:ext cx="10455275" cy="5029200"/>
          </a:xfrm>
        </p:spPr>
        <p:txBody>
          <a:bodyPr/>
          <a:lstStyle/>
          <a:p>
            <a:pPr eaLnBrk="1" hangingPunct="1">
              <a:lnSpc>
                <a:spcPct val="90000"/>
              </a:lnSpc>
              <a:tabLst>
                <a:tab pos="3160713" algn="ctr"/>
                <a:tab pos="5684838" algn="ctr"/>
              </a:tabLst>
            </a:pPr>
            <a:r>
              <a:rPr lang="en-US" altLang="en-US"/>
              <a:t>Waiting Time:</a:t>
            </a:r>
          </a:p>
          <a:p>
            <a:pPr lvl="1" eaLnBrk="1" hangingPunct="1">
              <a:lnSpc>
                <a:spcPct val="90000"/>
              </a:lnSpc>
              <a:tabLst>
                <a:tab pos="3160713" algn="ctr"/>
                <a:tab pos="5684838" algn="ctr"/>
              </a:tabLst>
            </a:pPr>
            <a:r>
              <a:rPr lang="en-US" altLang="en-US"/>
              <a:t>P1: (68-20)+(112-88) = 72</a:t>
            </a:r>
          </a:p>
          <a:p>
            <a:pPr lvl="1" eaLnBrk="1" hangingPunct="1">
              <a:lnSpc>
                <a:spcPct val="90000"/>
              </a:lnSpc>
              <a:tabLst>
                <a:tab pos="3160713" algn="ctr"/>
                <a:tab pos="5684838" algn="ctr"/>
              </a:tabLst>
            </a:pPr>
            <a:r>
              <a:rPr lang="en-US" altLang="en-US"/>
              <a:t>P2: (20-0) = 20</a:t>
            </a:r>
          </a:p>
          <a:p>
            <a:pPr lvl="1" eaLnBrk="1" hangingPunct="1">
              <a:lnSpc>
                <a:spcPct val="90000"/>
              </a:lnSpc>
              <a:tabLst>
                <a:tab pos="3160713" algn="ctr"/>
                <a:tab pos="5684838" algn="ctr"/>
              </a:tabLst>
            </a:pPr>
            <a:r>
              <a:rPr lang="en-US" altLang="en-US"/>
              <a:t>P3: (28-0)+(88-48)+(125-108) = 85</a:t>
            </a:r>
          </a:p>
          <a:p>
            <a:pPr lvl="1" eaLnBrk="1" hangingPunct="1">
              <a:lnSpc>
                <a:spcPct val="90000"/>
              </a:lnSpc>
              <a:tabLst>
                <a:tab pos="3160713" algn="ctr"/>
                <a:tab pos="5684838" algn="ctr"/>
              </a:tabLst>
            </a:pPr>
            <a:r>
              <a:rPr lang="en-US" altLang="en-US"/>
              <a:t>P4: (48-0)+(108-68) = 88</a:t>
            </a:r>
          </a:p>
          <a:p>
            <a:pPr eaLnBrk="1" hangingPunct="1">
              <a:lnSpc>
                <a:spcPct val="90000"/>
              </a:lnSpc>
              <a:tabLst>
                <a:tab pos="3160713" algn="ctr"/>
                <a:tab pos="5684838" algn="ctr"/>
              </a:tabLst>
            </a:pPr>
            <a:r>
              <a:rPr lang="en-US" altLang="en-US"/>
              <a:t>Completion Time:</a:t>
            </a:r>
          </a:p>
          <a:p>
            <a:pPr lvl="1" eaLnBrk="1" hangingPunct="1">
              <a:lnSpc>
                <a:spcPct val="90000"/>
              </a:lnSpc>
              <a:tabLst>
                <a:tab pos="3160713" algn="ctr"/>
                <a:tab pos="5684838" algn="ctr"/>
              </a:tabLst>
            </a:pPr>
            <a:r>
              <a:rPr lang="en-US" altLang="en-US"/>
              <a:t>P1: 125</a:t>
            </a:r>
          </a:p>
          <a:p>
            <a:pPr lvl="1" eaLnBrk="1" hangingPunct="1">
              <a:lnSpc>
                <a:spcPct val="90000"/>
              </a:lnSpc>
              <a:tabLst>
                <a:tab pos="3160713" algn="ctr"/>
                <a:tab pos="5684838" algn="ctr"/>
              </a:tabLst>
            </a:pPr>
            <a:r>
              <a:rPr lang="en-US" altLang="en-US"/>
              <a:t>P2: 28</a:t>
            </a:r>
          </a:p>
          <a:p>
            <a:pPr lvl="1" eaLnBrk="1" hangingPunct="1">
              <a:lnSpc>
                <a:spcPct val="90000"/>
              </a:lnSpc>
              <a:tabLst>
                <a:tab pos="3160713" algn="ctr"/>
                <a:tab pos="5684838" algn="ctr"/>
              </a:tabLst>
            </a:pPr>
            <a:r>
              <a:rPr lang="en-US" altLang="en-US"/>
              <a:t>P3: 153</a:t>
            </a:r>
          </a:p>
          <a:p>
            <a:pPr lvl="1" eaLnBrk="1" hangingPunct="1">
              <a:lnSpc>
                <a:spcPct val="90000"/>
              </a:lnSpc>
              <a:tabLst>
                <a:tab pos="3160713" algn="ctr"/>
                <a:tab pos="5684838" algn="ctr"/>
              </a:tabLst>
            </a:pPr>
            <a:r>
              <a:rPr lang="en-US" altLang="en-US"/>
              <a:t>P4: 112</a:t>
            </a:r>
          </a:p>
          <a:p>
            <a:pPr eaLnBrk="1" hangingPunct="1">
              <a:lnSpc>
                <a:spcPct val="90000"/>
              </a:lnSpc>
              <a:tabLst>
                <a:tab pos="3160713" algn="ctr"/>
                <a:tab pos="5684838" algn="ctr"/>
              </a:tabLst>
            </a:pPr>
            <a:r>
              <a:rPr lang="en-US" altLang="en-US"/>
              <a:t>Average Waiting Time: (72+20+85+88)/4 = 66.25</a:t>
            </a:r>
          </a:p>
          <a:p>
            <a:pPr eaLnBrk="1" hangingPunct="1">
              <a:lnSpc>
                <a:spcPct val="90000"/>
              </a:lnSpc>
              <a:tabLst>
                <a:tab pos="3160713" algn="ctr"/>
                <a:tab pos="5684838" algn="ctr"/>
              </a:tabLst>
            </a:pPr>
            <a:r>
              <a:rPr lang="en-US" altLang="en-US"/>
              <a:t>Average Completion Time: (125+28+153+112)/4 = 104.5</a:t>
            </a:r>
            <a:br>
              <a:rPr lang="en-US" altLang="en-US"/>
            </a:br>
            <a:br>
              <a:rPr lang="en-US" altLang="en-US"/>
            </a:br>
            <a:br>
              <a:rPr lang="en-US" altLang="en-US"/>
            </a:br>
            <a:br>
              <a:rPr lang="en-US" altLang="en-US"/>
            </a:br>
            <a:br>
              <a:rPr lang="en-US" altLang="en-US"/>
            </a:br>
            <a:endParaRPr lang="en-US" altLang="en-US"/>
          </a:p>
        </p:txBody>
      </p:sp>
      <p:pic>
        <p:nvPicPr>
          <p:cNvPr id="34820" name="Picture 2">
            <a:extLst>
              <a:ext uri="{FF2B5EF4-FFF2-40B4-BE49-F238E27FC236}">
                <a16:creationId xmlns:a16="http://schemas.microsoft.com/office/drawing/2014/main" id="{400701EC-9B8A-5C48-B3D1-E8F00A5ED0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676400"/>
            <a:ext cx="100488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821" name="TextBox 23">
            <a:extLst>
              <a:ext uri="{FF2B5EF4-FFF2-40B4-BE49-F238E27FC236}">
                <a16:creationId xmlns:a16="http://schemas.microsoft.com/office/drawing/2014/main" id="{2FFD62F5-45EE-0949-8804-EC8A92A915FD}"/>
              </a:ext>
            </a:extLst>
          </p:cNvPr>
          <p:cNvSpPr txBox="1">
            <a:spLocks noChangeArrowheads="1"/>
          </p:cNvSpPr>
          <p:nvPr/>
        </p:nvSpPr>
        <p:spPr bwMode="auto">
          <a:xfrm>
            <a:off x="4445000" y="3733800"/>
            <a:ext cx="7086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r>
              <a:rPr lang="en-US" altLang="en-US" sz="1600"/>
              <a:t>A process can finish before the time quantum expires, and release the CPU.</a:t>
            </a:r>
          </a:p>
        </p:txBody>
      </p:sp>
      <p:sp>
        <p:nvSpPr>
          <p:cNvPr id="34824" name="Slide Number Placeholder 5">
            <a:extLst>
              <a:ext uri="{FF2B5EF4-FFF2-40B4-BE49-F238E27FC236}">
                <a16:creationId xmlns:a16="http://schemas.microsoft.com/office/drawing/2014/main" id="{FEEC2FE3-F07E-E144-BE4E-1615B81893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6BEFAAB3-8A03-DA44-B44D-4C4B2C51C6C3}" type="slidenum">
              <a:rPr lang="en-US" altLang="en-US" sz="2000">
                <a:latin typeface="Times New Roman" panose="02020603050405020304" pitchFamily="18" charset="0"/>
              </a:rPr>
              <a:pPr eaLnBrk="1" hangingPunct="1"/>
              <a:t>22</a:t>
            </a:fld>
            <a:endParaRPr lang="en-US" altLang="en-US" sz="20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402E181-1DBE-C641-8CF7-C8509CEF114A}"/>
              </a:ext>
            </a:extLst>
          </p:cNvPr>
          <p:cNvSpPr>
            <a:spLocks noGrp="1" noChangeArrowheads="1"/>
          </p:cNvSpPr>
          <p:nvPr>
            <p:ph type="title"/>
          </p:nvPr>
        </p:nvSpPr>
        <p:spPr>
          <a:xfrm>
            <a:off x="787400" y="381000"/>
            <a:ext cx="11455400" cy="1201738"/>
          </a:xfrm>
        </p:spPr>
        <p:txBody>
          <a:bodyPr/>
          <a:lstStyle/>
          <a:p>
            <a:pPr eaLnBrk="1" hangingPunct="1"/>
            <a:r>
              <a:rPr lang="en-US" altLang="en-US"/>
              <a:t>RR Summary</a:t>
            </a:r>
          </a:p>
        </p:txBody>
      </p:sp>
      <p:sp>
        <p:nvSpPr>
          <p:cNvPr id="35843" name="Rectangle 3">
            <a:extLst>
              <a:ext uri="{FF2B5EF4-FFF2-40B4-BE49-F238E27FC236}">
                <a16:creationId xmlns:a16="http://schemas.microsoft.com/office/drawing/2014/main" id="{29B3D156-7D8F-3246-93DA-116B12F12FC2}"/>
              </a:ext>
            </a:extLst>
          </p:cNvPr>
          <p:cNvSpPr>
            <a:spLocks noGrp="1" noChangeArrowheads="1"/>
          </p:cNvSpPr>
          <p:nvPr>
            <p:ph type="body" idx="1"/>
          </p:nvPr>
        </p:nvSpPr>
        <p:spPr>
          <a:xfrm>
            <a:off x="939800" y="1219200"/>
            <a:ext cx="11125200" cy="6858000"/>
          </a:xfrm>
        </p:spPr>
        <p:txBody>
          <a:bodyPr/>
          <a:lstStyle/>
          <a:p>
            <a:pPr eaLnBrk="1" hangingPunct="1">
              <a:lnSpc>
                <a:spcPct val="90000"/>
              </a:lnSpc>
              <a:tabLst>
                <a:tab pos="3160713" algn="ctr"/>
                <a:tab pos="5684838" algn="ctr"/>
              </a:tabLst>
            </a:pPr>
            <a:r>
              <a:rPr lang="en-US" altLang="en-US"/>
              <a:t>Pros and Cons:</a:t>
            </a:r>
          </a:p>
          <a:p>
            <a:pPr lvl="1" eaLnBrk="1" hangingPunct="1">
              <a:lnSpc>
                <a:spcPct val="90000"/>
              </a:lnSpc>
              <a:tabLst>
                <a:tab pos="3160713" algn="ctr"/>
                <a:tab pos="5684838" algn="ctr"/>
              </a:tabLst>
            </a:pPr>
            <a:r>
              <a:rPr lang="en-US" altLang="en-US"/>
              <a:t>Better for short jobs (+)</a:t>
            </a:r>
          </a:p>
          <a:p>
            <a:pPr lvl="1" eaLnBrk="1" hangingPunct="1">
              <a:lnSpc>
                <a:spcPct val="90000"/>
              </a:lnSpc>
              <a:tabLst>
                <a:tab pos="3160713" algn="ctr"/>
                <a:tab pos="5684838" algn="ctr"/>
              </a:tabLst>
            </a:pPr>
            <a:r>
              <a:rPr lang="en-US" altLang="en-US"/>
              <a:t>Fair (+)</a:t>
            </a:r>
          </a:p>
          <a:p>
            <a:pPr lvl="1" eaLnBrk="1" hangingPunct="1">
              <a:lnSpc>
                <a:spcPct val="90000"/>
              </a:lnSpc>
              <a:tabLst>
                <a:tab pos="3160713" algn="ctr"/>
                <a:tab pos="5684838" algn="ctr"/>
              </a:tabLst>
            </a:pPr>
            <a:r>
              <a:rPr lang="en-US" altLang="en-US"/>
              <a:t>Context-switching time adds up for long jobs (-)</a:t>
            </a:r>
          </a:p>
          <a:p>
            <a:pPr lvl="2" eaLnBrk="1" hangingPunct="1">
              <a:lnSpc>
                <a:spcPct val="90000"/>
              </a:lnSpc>
              <a:tabLst>
                <a:tab pos="3160713" algn="ctr"/>
                <a:tab pos="5684838" algn="ctr"/>
              </a:tabLst>
            </a:pPr>
            <a:r>
              <a:rPr lang="en-US" altLang="en-US"/>
              <a:t>The previous examples assumed no additional time was needed for context switching – in reality, this would add to wait and completion time without actually progressing a process towards completion.</a:t>
            </a:r>
          </a:p>
          <a:p>
            <a:pPr lvl="2" eaLnBrk="1" hangingPunct="1">
              <a:lnSpc>
                <a:spcPct val="90000"/>
              </a:lnSpc>
              <a:tabLst>
                <a:tab pos="3160713" algn="ctr"/>
                <a:tab pos="5684838" algn="ctr"/>
              </a:tabLst>
            </a:pPr>
            <a:r>
              <a:rPr lang="en-US" altLang="en-US"/>
              <a:t>Remember: the OS consumes resources, too!</a:t>
            </a:r>
          </a:p>
          <a:p>
            <a:pPr eaLnBrk="1" hangingPunct="1">
              <a:lnSpc>
                <a:spcPct val="90000"/>
              </a:lnSpc>
              <a:tabLst>
                <a:tab pos="3160713" algn="ctr"/>
                <a:tab pos="5684838" algn="ctr"/>
              </a:tabLst>
            </a:pPr>
            <a:r>
              <a:rPr lang="en-US" altLang="en-US"/>
              <a:t>If the chosen quantum is </a:t>
            </a:r>
          </a:p>
          <a:p>
            <a:pPr lvl="1" eaLnBrk="1" hangingPunct="1">
              <a:lnSpc>
                <a:spcPct val="90000"/>
              </a:lnSpc>
              <a:tabLst>
                <a:tab pos="3160713" algn="ctr"/>
                <a:tab pos="5684838" algn="ctr"/>
              </a:tabLst>
            </a:pPr>
            <a:r>
              <a:rPr lang="en-US" altLang="en-US"/>
              <a:t>too large, response time suffers</a:t>
            </a:r>
          </a:p>
          <a:p>
            <a:pPr lvl="1" eaLnBrk="1" hangingPunct="1">
              <a:lnSpc>
                <a:spcPct val="90000"/>
              </a:lnSpc>
              <a:tabLst>
                <a:tab pos="3160713" algn="ctr"/>
                <a:tab pos="5684838" algn="ctr"/>
              </a:tabLst>
            </a:pPr>
            <a:r>
              <a:rPr lang="en-US" altLang="en-US"/>
              <a:t>infinite, performance is the same as FIFO</a:t>
            </a:r>
          </a:p>
          <a:p>
            <a:pPr lvl="1" eaLnBrk="1" hangingPunct="1">
              <a:lnSpc>
                <a:spcPct val="90000"/>
              </a:lnSpc>
              <a:tabLst>
                <a:tab pos="3160713" algn="ctr"/>
                <a:tab pos="5684838" algn="ctr"/>
              </a:tabLst>
            </a:pPr>
            <a:r>
              <a:rPr lang="en-US" altLang="en-US"/>
              <a:t>too small, throughput suffers and percentage overhead grows</a:t>
            </a:r>
          </a:p>
          <a:p>
            <a:pPr eaLnBrk="1" hangingPunct="1">
              <a:lnSpc>
                <a:spcPct val="90000"/>
              </a:lnSpc>
              <a:tabLst>
                <a:tab pos="3160713" algn="ctr"/>
                <a:tab pos="5684838" algn="ctr"/>
              </a:tabLst>
            </a:pPr>
            <a:r>
              <a:rPr lang="en-US" altLang="en-US"/>
              <a:t>Actual choices of timeslice:</a:t>
            </a:r>
          </a:p>
          <a:p>
            <a:pPr lvl="1" eaLnBrk="1" hangingPunct="1">
              <a:lnSpc>
                <a:spcPct val="90000"/>
              </a:lnSpc>
              <a:tabLst>
                <a:tab pos="3160713" algn="ctr"/>
                <a:tab pos="5684838" algn="ctr"/>
              </a:tabLst>
            </a:pPr>
            <a:r>
              <a:rPr lang="en-US" altLang="en-US"/>
              <a:t>UNIX: initially 1 second:</a:t>
            </a:r>
          </a:p>
          <a:p>
            <a:pPr lvl="2" eaLnBrk="1" hangingPunct="1">
              <a:lnSpc>
                <a:spcPct val="90000"/>
              </a:lnSpc>
              <a:tabLst>
                <a:tab pos="3160713" algn="ctr"/>
                <a:tab pos="5684838" algn="ctr"/>
              </a:tabLst>
            </a:pPr>
            <a:r>
              <a:rPr lang="en-US" altLang="en-US"/>
              <a:t>Worked when only 1-2 users</a:t>
            </a:r>
          </a:p>
          <a:p>
            <a:pPr lvl="2" eaLnBrk="1" hangingPunct="1">
              <a:lnSpc>
                <a:spcPct val="90000"/>
              </a:lnSpc>
              <a:tabLst>
                <a:tab pos="3160713" algn="ctr"/>
                <a:tab pos="5684838" algn="ctr"/>
              </a:tabLst>
            </a:pPr>
            <a:r>
              <a:rPr lang="en-US" altLang="en-US"/>
              <a:t>If there were 3 compilations going on, it took 3 </a:t>
            </a:r>
            <a:br>
              <a:rPr lang="en-US" altLang="en-US"/>
            </a:br>
            <a:r>
              <a:rPr lang="en-US" altLang="en-US"/>
              <a:t>seconds to echo each keystroke!</a:t>
            </a:r>
          </a:p>
          <a:p>
            <a:pPr lvl="1" eaLnBrk="1" hangingPunct="1">
              <a:lnSpc>
                <a:spcPct val="90000"/>
              </a:lnSpc>
              <a:tabLst>
                <a:tab pos="3160713" algn="ctr"/>
                <a:tab pos="5684838" algn="ctr"/>
              </a:tabLst>
            </a:pPr>
            <a:r>
              <a:rPr lang="en-US" altLang="en-US"/>
              <a:t>In practice, need to balance short-job</a:t>
            </a:r>
            <a:br>
              <a:rPr lang="en-US" altLang="en-US"/>
            </a:br>
            <a:r>
              <a:rPr lang="en-US" altLang="en-US"/>
              <a:t>performance and long-job throughput:</a:t>
            </a:r>
          </a:p>
          <a:p>
            <a:pPr lvl="2" eaLnBrk="1" hangingPunct="1">
              <a:lnSpc>
                <a:spcPct val="90000"/>
              </a:lnSpc>
              <a:tabLst>
                <a:tab pos="3160713" algn="ctr"/>
                <a:tab pos="5684838" algn="ctr"/>
              </a:tabLst>
            </a:pPr>
            <a:r>
              <a:rPr lang="en-US" altLang="en-US"/>
              <a:t>Typical timeslice </a:t>
            </a:r>
            <a:r>
              <a:rPr lang="en-US" altLang="en-US">
                <a:solidFill>
                  <a:srgbClr val="FF0000"/>
                </a:solidFill>
              </a:rPr>
              <a:t>10ms-100ms</a:t>
            </a:r>
          </a:p>
          <a:p>
            <a:pPr lvl="2" eaLnBrk="1" hangingPunct="1">
              <a:lnSpc>
                <a:spcPct val="90000"/>
              </a:lnSpc>
              <a:tabLst>
                <a:tab pos="3160713" algn="ctr"/>
                <a:tab pos="5684838" algn="ctr"/>
              </a:tabLst>
            </a:pPr>
            <a:r>
              <a:rPr lang="en-US" altLang="en-US"/>
              <a:t>Typical context-switch overhead </a:t>
            </a:r>
            <a:r>
              <a:rPr lang="en-US" altLang="en-US">
                <a:solidFill>
                  <a:srgbClr val="FF0000"/>
                </a:solidFill>
              </a:rPr>
              <a:t>0.1ms – 1ms (about 1%)</a:t>
            </a:r>
            <a:br>
              <a:rPr lang="en-US" altLang="en-US"/>
            </a:br>
            <a:br>
              <a:rPr lang="en-US" altLang="en-US"/>
            </a:br>
            <a:br>
              <a:rPr lang="en-US" altLang="en-US"/>
            </a:br>
            <a:br>
              <a:rPr lang="en-US" altLang="en-US"/>
            </a:br>
            <a:br>
              <a:rPr lang="en-US" altLang="en-US"/>
            </a:br>
            <a:endParaRPr lang="en-US" altLang="en-US"/>
          </a:p>
        </p:txBody>
      </p:sp>
      <p:pic>
        <p:nvPicPr>
          <p:cNvPr id="35844" name="Picture 2">
            <a:extLst>
              <a:ext uri="{FF2B5EF4-FFF2-40B4-BE49-F238E27FC236}">
                <a16:creationId xmlns:a16="http://schemas.microsoft.com/office/drawing/2014/main" id="{96F2BAE8-8985-8840-8CB0-D5764EF161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40800" y="6019800"/>
            <a:ext cx="2962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5847" name="Slide Number Placeholder 5">
            <a:extLst>
              <a:ext uri="{FF2B5EF4-FFF2-40B4-BE49-F238E27FC236}">
                <a16:creationId xmlns:a16="http://schemas.microsoft.com/office/drawing/2014/main" id="{7FF0D606-88AA-4D4D-9B11-FED76B5575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1AAD99C-8A3F-8A48-ACB2-C438AC98BB09}" type="slidenum">
              <a:rPr lang="en-US" altLang="en-US" sz="2000">
                <a:latin typeface="Times New Roman" panose="02020603050405020304" pitchFamily="18" charset="0"/>
              </a:rPr>
              <a:pPr eaLnBrk="1" hangingPunct="1"/>
              <a:t>23</a:t>
            </a:fld>
            <a:endParaRPr lang="en-US" altLang="en-US" sz="20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F04405C-BCC8-3749-A719-BA44054D6F66}"/>
              </a:ext>
            </a:extLst>
          </p:cNvPr>
          <p:cNvSpPr>
            <a:spLocks noGrp="1"/>
          </p:cNvSpPr>
          <p:nvPr>
            <p:ph type="title"/>
          </p:nvPr>
        </p:nvSpPr>
        <p:spPr>
          <a:xfrm>
            <a:off x="974725" y="762000"/>
            <a:ext cx="11055350" cy="1625600"/>
          </a:xfrm>
        </p:spPr>
        <p:txBody>
          <a:bodyPr/>
          <a:lstStyle/>
          <a:p>
            <a:pPr eaLnBrk="1" hangingPunct="1"/>
            <a:r>
              <a:rPr lang="en-US" altLang="en-US"/>
              <a:t>Comparing FCFS and RR</a:t>
            </a:r>
          </a:p>
        </p:txBody>
      </p:sp>
      <p:sp>
        <p:nvSpPr>
          <p:cNvPr id="36867" name="Content Placeholder 2">
            <a:extLst>
              <a:ext uri="{FF2B5EF4-FFF2-40B4-BE49-F238E27FC236}">
                <a16:creationId xmlns:a16="http://schemas.microsoft.com/office/drawing/2014/main" id="{BA9306C1-004F-BA43-B56E-0E2E5AE91661}"/>
              </a:ext>
            </a:extLst>
          </p:cNvPr>
          <p:cNvSpPr>
            <a:spLocks noGrp="1"/>
          </p:cNvSpPr>
          <p:nvPr>
            <p:ph idx="1"/>
          </p:nvPr>
        </p:nvSpPr>
        <p:spPr>
          <a:xfrm>
            <a:off x="1092200" y="2105025"/>
            <a:ext cx="10972800" cy="5851525"/>
          </a:xfrm>
        </p:spPr>
        <p:txBody>
          <a:bodyPr/>
          <a:lstStyle/>
          <a:p>
            <a:pPr eaLnBrk="1" hangingPunct="1"/>
            <a:r>
              <a:rPr lang="en-US" altLang="en-US"/>
              <a:t>Assuming zero-cost context </a:t>
            </a:r>
            <a:br>
              <a:rPr lang="en-US" altLang="en-US"/>
            </a:br>
            <a:r>
              <a:rPr lang="en-US" altLang="en-US"/>
              <a:t>switching time, is RR always </a:t>
            </a:r>
            <a:br>
              <a:rPr lang="en-US" altLang="en-US"/>
            </a:br>
            <a:r>
              <a:rPr lang="en-US" altLang="en-US"/>
              <a:t>better than FCFS?</a:t>
            </a:r>
          </a:p>
          <a:p>
            <a:pPr eaLnBrk="1" hangingPunct="1"/>
            <a:r>
              <a:rPr lang="en-US" altLang="en-US"/>
              <a:t>Assume 10 jobs, all start at the </a:t>
            </a:r>
            <a:br>
              <a:rPr lang="en-US" altLang="en-US"/>
            </a:br>
            <a:r>
              <a:rPr lang="en-US" altLang="en-US"/>
              <a:t>same time, and each require </a:t>
            </a:r>
            <a:br>
              <a:rPr lang="en-US" altLang="en-US"/>
            </a:br>
            <a:r>
              <a:rPr lang="en-US" altLang="en-US"/>
              <a:t>100 seconds of CPU time</a:t>
            </a:r>
          </a:p>
          <a:p>
            <a:pPr eaLnBrk="1" hangingPunct="1"/>
            <a:r>
              <a:rPr lang="en-US" altLang="en-US"/>
              <a:t>RR scheduler quantum of 1 </a:t>
            </a:r>
            <a:br>
              <a:rPr lang="en-US" altLang="en-US"/>
            </a:br>
            <a:r>
              <a:rPr lang="en-US" altLang="en-US"/>
              <a:t>second</a:t>
            </a:r>
          </a:p>
          <a:p>
            <a:pPr eaLnBrk="1" hangingPunct="1"/>
            <a:r>
              <a:rPr lang="en-US" altLang="en-US"/>
              <a:t>Completion Times (CT)</a:t>
            </a:r>
          </a:p>
          <a:p>
            <a:pPr lvl="1" eaLnBrk="1" hangingPunct="1"/>
            <a:r>
              <a:rPr lang="en-US" altLang="en-US"/>
              <a:t>Both FCFS and RR finish at the same time</a:t>
            </a:r>
          </a:p>
          <a:p>
            <a:pPr lvl="1" eaLnBrk="1" hangingPunct="1"/>
            <a:r>
              <a:rPr lang="en-US" altLang="en-US"/>
              <a:t>But average response time is much worse under RR!</a:t>
            </a:r>
          </a:p>
          <a:p>
            <a:pPr lvl="2" eaLnBrk="1" hangingPunct="1"/>
            <a:r>
              <a:rPr lang="en-US" altLang="en-US"/>
              <a:t>Bad when all jobs are same length</a:t>
            </a:r>
          </a:p>
          <a:p>
            <a:pPr eaLnBrk="1" hangingPunct="1"/>
            <a:r>
              <a:rPr lang="en-US" altLang="en-US"/>
              <a:t>Also: cache state must be shared between all jobs with RR but can be devoted to each job with FIFO</a:t>
            </a:r>
          </a:p>
          <a:p>
            <a:pPr lvl="1" eaLnBrk="1" hangingPunct="1"/>
            <a:r>
              <a:rPr lang="en-US" altLang="en-US"/>
              <a:t>Total time for RR longer even for zero-cost context switch!</a:t>
            </a:r>
          </a:p>
        </p:txBody>
      </p:sp>
      <p:graphicFrame>
        <p:nvGraphicFramePr>
          <p:cNvPr id="4" name="Table 3">
            <a:extLst>
              <a:ext uri="{FF2B5EF4-FFF2-40B4-BE49-F238E27FC236}">
                <a16:creationId xmlns:a16="http://schemas.microsoft.com/office/drawing/2014/main" id="{2730A6C9-F768-5A4B-A6F4-45FD29991B92}"/>
              </a:ext>
            </a:extLst>
          </p:cNvPr>
          <p:cNvGraphicFramePr>
            <a:graphicFrameLocks noGrp="1"/>
          </p:cNvGraphicFramePr>
          <p:nvPr/>
        </p:nvGraphicFramePr>
        <p:xfrm>
          <a:off x="7264400" y="2105025"/>
          <a:ext cx="4792662" cy="2971800"/>
        </p:xfrm>
        <a:graphic>
          <a:graphicData uri="http://schemas.openxmlformats.org/drawingml/2006/table">
            <a:tbl>
              <a:tblPr firstRow="1" bandRow="1">
                <a:tableStyleId>{5C22544A-7EE6-4342-B048-85BDC9FD1C3A}</a:tableStyleId>
              </a:tblPr>
              <a:tblGrid>
                <a:gridCol w="1597554">
                  <a:extLst>
                    <a:ext uri="{9D8B030D-6E8A-4147-A177-3AD203B41FA5}">
                      <a16:colId xmlns:a16="http://schemas.microsoft.com/office/drawing/2014/main" val="20000"/>
                    </a:ext>
                  </a:extLst>
                </a:gridCol>
                <a:gridCol w="1597554">
                  <a:extLst>
                    <a:ext uri="{9D8B030D-6E8A-4147-A177-3AD203B41FA5}">
                      <a16:colId xmlns:a16="http://schemas.microsoft.com/office/drawing/2014/main" val="20001"/>
                    </a:ext>
                  </a:extLst>
                </a:gridCol>
                <a:gridCol w="1597554">
                  <a:extLst>
                    <a:ext uri="{9D8B030D-6E8A-4147-A177-3AD203B41FA5}">
                      <a16:colId xmlns:a16="http://schemas.microsoft.com/office/drawing/2014/main" val="20002"/>
                    </a:ext>
                  </a:extLst>
                </a:gridCol>
              </a:tblGrid>
              <a:tr h="495300">
                <a:tc>
                  <a:txBody>
                    <a:bodyPr/>
                    <a:lstStyle/>
                    <a:p>
                      <a:r>
                        <a:rPr lang="en-US" dirty="0"/>
                        <a:t>Job #</a:t>
                      </a:r>
                    </a:p>
                  </a:txBody>
                  <a:tcPr marL="91450" marR="91450"/>
                </a:tc>
                <a:tc>
                  <a:txBody>
                    <a:bodyPr/>
                    <a:lstStyle/>
                    <a:p>
                      <a:r>
                        <a:rPr lang="en-US" dirty="0"/>
                        <a:t>FCFS </a:t>
                      </a:r>
                      <a:r>
                        <a:rPr lang="en-US" baseline="0" dirty="0"/>
                        <a:t>CT</a:t>
                      </a:r>
                      <a:endParaRPr lang="en-US" dirty="0"/>
                    </a:p>
                  </a:txBody>
                  <a:tcPr marL="91450" marR="91450"/>
                </a:tc>
                <a:tc>
                  <a:txBody>
                    <a:bodyPr/>
                    <a:lstStyle/>
                    <a:p>
                      <a:r>
                        <a:rPr lang="en-US" dirty="0"/>
                        <a:t>RR</a:t>
                      </a:r>
                      <a:r>
                        <a:rPr lang="en-US" baseline="0" dirty="0"/>
                        <a:t> CT</a:t>
                      </a:r>
                      <a:endParaRPr lang="en-US" dirty="0"/>
                    </a:p>
                  </a:txBody>
                  <a:tcPr marL="91450" marR="91450"/>
                </a:tc>
                <a:extLst>
                  <a:ext uri="{0D108BD9-81ED-4DB2-BD59-A6C34878D82A}">
                    <a16:rowId xmlns:a16="http://schemas.microsoft.com/office/drawing/2014/main" val="10000"/>
                  </a:ext>
                </a:extLst>
              </a:tr>
              <a:tr h="495300">
                <a:tc>
                  <a:txBody>
                    <a:bodyPr/>
                    <a:lstStyle/>
                    <a:p>
                      <a:r>
                        <a:rPr lang="en-US" dirty="0"/>
                        <a:t>1</a:t>
                      </a:r>
                    </a:p>
                  </a:txBody>
                  <a:tcPr marL="91450" marR="91450"/>
                </a:tc>
                <a:tc>
                  <a:txBody>
                    <a:bodyPr/>
                    <a:lstStyle/>
                    <a:p>
                      <a:r>
                        <a:rPr lang="en-US" dirty="0"/>
                        <a:t>100</a:t>
                      </a:r>
                    </a:p>
                  </a:txBody>
                  <a:tcPr marL="91450" marR="91450"/>
                </a:tc>
                <a:tc>
                  <a:txBody>
                    <a:bodyPr/>
                    <a:lstStyle/>
                    <a:p>
                      <a:r>
                        <a:rPr lang="en-US" dirty="0"/>
                        <a:t>991</a:t>
                      </a:r>
                    </a:p>
                  </a:txBody>
                  <a:tcPr marL="91450" marR="91450"/>
                </a:tc>
                <a:extLst>
                  <a:ext uri="{0D108BD9-81ED-4DB2-BD59-A6C34878D82A}">
                    <a16:rowId xmlns:a16="http://schemas.microsoft.com/office/drawing/2014/main" val="10001"/>
                  </a:ext>
                </a:extLst>
              </a:tr>
              <a:tr h="495300">
                <a:tc>
                  <a:txBody>
                    <a:bodyPr/>
                    <a:lstStyle/>
                    <a:p>
                      <a:r>
                        <a:rPr lang="en-US" dirty="0"/>
                        <a:t>2</a:t>
                      </a:r>
                    </a:p>
                  </a:txBody>
                  <a:tcPr marL="91450" marR="91450"/>
                </a:tc>
                <a:tc>
                  <a:txBody>
                    <a:bodyPr/>
                    <a:lstStyle/>
                    <a:p>
                      <a:r>
                        <a:rPr lang="en-US" dirty="0"/>
                        <a:t>200</a:t>
                      </a:r>
                    </a:p>
                  </a:txBody>
                  <a:tcPr marL="91450" marR="91450"/>
                </a:tc>
                <a:tc>
                  <a:txBody>
                    <a:bodyPr/>
                    <a:lstStyle/>
                    <a:p>
                      <a:r>
                        <a:rPr lang="en-US" dirty="0"/>
                        <a:t>992</a:t>
                      </a:r>
                    </a:p>
                  </a:txBody>
                  <a:tcPr marL="91450" marR="91450"/>
                </a:tc>
                <a:extLst>
                  <a:ext uri="{0D108BD9-81ED-4DB2-BD59-A6C34878D82A}">
                    <a16:rowId xmlns:a16="http://schemas.microsoft.com/office/drawing/2014/main" val="10002"/>
                  </a:ext>
                </a:extLst>
              </a:tr>
              <a:tr h="495300">
                <a:tc>
                  <a:txBody>
                    <a:bodyPr/>
                    <a:lstStyle/>
                    <a:p>
                      <a:r>
                        <a:rPr lang="en-US" dirty="0"/>
                        <a:t>…</a:t>
                      </a:r>
                    </a:p>
                  </a:txBody>
                  <a:tcPr marL="91450" marR="91450"/>
                </a:tc>
                <a:tc>
                  <a:txBody>
                    <a:bodyPr/>
                    <a:lstStyle/>
                    <a:p>
                      <a:r>
                        <a:rPr lang="en-US" dirty="0"/>
                        <a:t>…</a:t>
                      </a:r>
                    </a:p>
                  </a:txBody>
                  <a:tcPr marL="91450" marR="91450"/>
                </a:tc>
                <a:tc>
                  <a:txBody>
                    <a:bodyPr/>
                    <a:lstStyle/>
                    <a:p>
                      <a:r>
                        <a:rPr lang="en-US" dirty="0"/>
                        <a:t>…</a:t>
                      </a:r>
                    </a:p>
                  </a:txBody>
                  <a:tcPr marL="91450" marR="91450"/>
                </a:tc>
                <a:extLst>
                  <a:ext uri="{0D108BD9-81ED-4DB2-BD59-A6C34878D82A}">
                    <a16:rowId xmlns:a16="http://schemas.microsoft.com/office/drawing/2014/main" val="10003"/>
                  </a:ext>
                </a:extLst>
              </a:tr>
              <a:tr h="495300">
                <a:tc>
                  <a:txBody>
                    <a:bodyPr/>
                    <a:lstStyle/>
                    <a:p>
                      <a:r>
                        <a:rPr lang="en-US" dirty="0"/>
                        <a:t>9</a:t>
                      </a:r>
                    </a:p>
                  </a:txBody>
                  <a:tcPr marL="91450" marR="91450"/>
                </a:tc>
                <a:tc>
                  <a:txBody>
                    <a:bodyPr/>
                    <a:lstStyle/>
                    <a:p>
                      <a:r>
                        <a:rPr lang="en-US" dirty="0"/>
                        <a:t>900</a:t>
                      </a:r>
                    </a:p>
                  </a:txBody>
                  <a:tcPr marL="91450" marR="91450"/>
                </a:tc>
                <a:tc>
                  <a:txBody>
                    <a:bodyPr/>
                    <a:lstStyle/>
                    <a:p>
                      <a:r>
                        <a:rPr lang="en-US" dirty="0"/>
                        <a:t>999</a:t>
                      </a:r>
                    </a:p>
                  </a:txBody>
                  <a:tcPr marL="91450" marR="91450"/>
                </a:tc>
                <a:extLst>
                  <a:ext uri="{0D108BD9-81ED-4DB2-BD59-A6C34878D82A}">
                    <a16:rowId xmlns:a16="http://schemas.microsoft.com/office/drawing/2014/main" val="10004"/>
                  </a:ext>
                </a:extLst>
              </a:tr>
              <a:tr h="495300">
                <a:tc>
                  <a:txBody>
                    <a:bodyPr/>
                    <a:lstStyle/>
                    <a:p>
                      <a:r>
                        <a:rPr lang="en-US" dirty="0"/>
                        <a:t>10</a:t>
                      </a:r>
                    </a:p>
                  </a:txBody>
                  <a:tcPr marL="91450" marR="91450"/>
                </a:tc>
                <a:tc>
                  <a:txBody>
                    <a:bodyPr/>
                    <a:lstStyle/>
                    <a:p>
                      <a:r>
                        <a:rPr lang="en-US" dirty="0"/>
                        <a:t>1000</a:t>
                      </a:r>
                    </a:p>
                  </a:txBody>
                  <a:tcPr marL="91450" marR="91450"/>
                </a:tc>
                <a:tc>
                  <a:txBody>
                    <a:bodyPr/>
                    <a:lstStyle/>
                    <a:p>
                      <a:r>
                        <a:rPr lang="en-US" dirty="0"/>
                        <a:t>1000</a:t>
                      </a:r>
                    </a:p>
                  </a:txBody>
                  <a:tcPr marL="91450" marR="91450"/>
                </a:tc>
                <a:extLst>
                  <a:ext uri="{0D108BD9-81ED-4DB2-BD59-A6C34878D82A}">
                    <a16:rowId xmlns:a16="http://schemas.microsoft.com/office/drawing/2014/main" val="10005"/>
                  </a:ext>
                </a:extLst>
              </a:tr>
            </a:tbl>
          </a:graphicData>
        </a:graphic>
      </p:graphicFrame>
      <p:sp>
        <p:nvSpPr>
          <p:cNvPr id="36900" name="Slide Number Placeholder 5">
            <a:extLst>
              <a:ext uri="{FF2B5EF4-FFF2-40B4-BE49-F238E27FC236}">
                <a16:creationId xmlns:a16="http://schemas.microsoft.com/office/drawing/2014/main" id="{23745C9F-93C0-FD49-9887-3F974EB186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5FC35D1-8459-3C4A-94F8-998D55E0805F}" type="slidenum">
              <a:rPr lang="en-US" altLang="en-US" sz="2000">
                <a:latin typeface="Times New Roman" panose="02020603050405020304" pitchFamily="18" charset="0"/>
              </a:rPr>
              <a:pPr eaLnBrk="1" hangingPunct="1"/>
              <a:t>24</a:t>
            </a:fld>
            <a:endParaRPr lang="en-US" altLang="en-US" sz="20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0CEAEDD-2BFE-924F-99E8-F2B3E85A4F71}"/>
              </a:ext>
            </a:extLst>
          </p:cNvPr>
          <p:cNvSpPr>
            <a:spLocks noGrp="1"/>
          </p:cNvSpPr>
          <p:nvPr>
            <p:ph type="title"/>
          </p:nvPr>
        </p:nvSpPr>
        <p:spPr>
          <a:xfrm>
            <a:off x="974725" y="762000"/>
            <a:ext cx="11055350" cy="1625600"/>
          </a:xfrm>
        </p:spPr>
        <p:txBody>
          <a:bodyPr/>
          <a:lstStyle/>
          <a:p>
            <a:pPr eaLnBrk="1" hangingPunct="1"/>
            <a:r>
              <a:rPr lang="en-US" altLang="en-US"/>
              <a:t>Comparing FCFS and RR</a:t>
            </a:r>
          </a:p>
        </p:txBody>
      </p:sp>
      <p:pic>
        <p:nvPicPr>
          <p:cNvPr id="37891" name="Picture 2">
            <a:extLst>
              <a:ext uri="{FF2B5EF4-FFF2-40B4-BE49-F238E27FC236}">
                <a16:creationId xmlns:a16="http://schemas.microsoft.com/office/drawing/2014/main" id="{B86E0FD8-EE44-9F45-BBAA-3D7526CE62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9700" y="2057400"/>
            <a:ext cx="52197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7892" name="Picture 3">
            <a:extLst>
              <a:ext uri="{FF2B5EF4-FFF2-40B4-BE49-F238E27FC236}">
                <a16:creationId xmlns:a16="http://schemas.microsoft.com/office/drawing/2014/main" id="{6CF00658-11BD-4B40-8B79-5B1C24059C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3076575"/>
            <a:ext cx="928687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7895" name="Slide Number Placeholder 5">
            <a:extLst>
              <a:ext uri="{FF2B5EF4-FFF2-40B4-BE49-F238E27FC236}">
                <a16:creationId xmlns:a16="http://schemas.microsoft.com/office/drawing/2014/main" id="{9EC2CF96-C8E0-CD41-8796-8D3667142B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A07D5CEB-AD2C-F747-90D5-8780FA1C8FBF}" type="slidenum">
              <a:rPr lang="en-US" altLang="en-US" sz="2000">
                <a:latin typeface="Times New Roman" panose="02020603050405020304" pitchFamily="18" charset="0"/>
              </a:rPr>
              <a:pPr eaLnBrk="1" hangingPunct="1"/>
              <a:t>25</a:t>
            </a:fld>
            <a:endParaRPr lang="en-US" altLang="en-US" sz="20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C2CCF58-8551-6B41-8CC3-1ACBF2FA0CD4}"/>
              </a:ext>
            </a:extLst>
          </p:cNvPr>
          <p:cNvSpPr>
            <a:spLocks noGrp="1"/>
          </p:cNvSpPr>
          <p:nvPr>
            <p:ph type="title"/>
          </p:nvPr>
        </p:nvSpPr>
        <p:spPr>
          <a:xfrm>
            <a:off x="974725" y="533400"/>
            <a:ext cx="11055350" cy="1625600"/>
          </a:xfrm>
        </p:spPr>
        <p:txBody>
          <a:bodyPr/>
          <a:lstStyle/>
          <a:p>
            <a:pPr eaLnBrk="1" hangingPunct="1"/>
            <a:r>
              <a:rPr lang="en-US" altLang="en-US"/>
              <a:t>Scheduling</a:t>
            </a:r>
          </a:p>
        </p:txBody>
      </p:sp>
      <p:sp>
        <p:nvSpPr>
          <p:cNvPr id="38915" name="Content Placeholder 2">
            <a:extLst>
              <a:ext uri="{FF2B5EF4-FFF2-40B4-BE49-F238E27FC236}">
                <a16:creationId xmlns:a16="http://schemas.microsoft.com/office/drawing/2014/main" id="{06CB26BB-5D90-914B-921E-588F82C609B8}"/>
              </a:ext>
            </a:extLst>
          </p:cNvPr>
          <p:cNvSpPr>
            <a:spLocks noGrp="1"/>
          </p:cNvSpPr>
          <p:nvPr>
            <p:ph idx="1"/>
          </p:nvPr>
        </p:nvSpPr>
        <p:spPr>
          <a:xfrm>
            <a:off x="974725" y="1800225"/>
            <a:ext cx="11055350" cy="5851525"/>
          </a:xfrm>
        </p:spPr>
        <p:txBody>
          <a:bodyPr/>
          <a:lstStyle/>
          <a:p>
            <a:pPr eaLnBrk="1" hangingPunct="1"/>
            <a:r>
              <a:rPr lang="en-US" altLang="en-US"/>
              <a:t>The performance we get is somewhat dependent on what “kind” of jobs we are running (short jobs, long jobs, etc.)</a:t>
            </a:r>
          </a:p>
          <a:p>
            <a:pPr eaLnBrk="1" hangingPunct="1"/>
            <a:r>
              <a:rPr lang="en-US" altLang="en-US"/>
              <a:t>If we could “see the future,” we could mirror best FCFS</a:t>
            </a:r>
          </a:p>
          <a:p>
            <a:pPr eaLnBrk="1" hangingPunct="1"/>
            <a:r>
              <a:rPr lang="en-US" altLang="en-US"/>
              <a:t>Shortest Job First (SJF) a.k.a. Shortest Time to Completion First (STCF):</a:t>
            </a:r>
          </a:p>
          <a:p>
            <a:pPr lvl="1" eaLnBrk="1" hangingPunct="1"/>
            <a:r>
              <a:rPr lang="en-US" altLang="en-US"/>
              <a:t>Run whatever job has the least amount of computation to do</a:t>
            </a:r>
          </a:p>
          <a:p>
            <a:pPr eaLnBrk="1" hangingPunct="1"/>
            <a:r>
              <a:rPr lang="en-US" altLang="en-US"/>
              <a:t>Shortest Remaining Time First (SRTF) a.k.a. Shortest Remaining Time to Completion First (SRTCF):</a:t>
            </a:r>
          </a:p>
          <a:p>
            <a:pPr lvl="1" eaLnBrk="1" hangingPunct="1"/>
            <a:r>
              <a:rPr lang="en-US" altLang="en-US"/>
              <a:t>Preemptive version of SJF: if a job arrives and has a shorter time to completion than the remaining time on the current job, immediately preempt CPU</a:t>
            </a:r>
          </a:p>
          <a:p>
            <a:pPr eaLnBrk="1" hangingPunct="1"/>
            <a:r>
              <a:rPr lang="en-US" altLang="en-US"/>
              <a:t>These can be applied either to a whole program or the current CPU burst of each program</a:t>
            </a:r>
          </a:p>
          <a:p>
            <a:pPr lvl="1" eaLnBrk="1" hangingPunct="1"/>
            <a:r>
              <a:rPr lang="en-US" altLang="en-US"/>
              <a:t>Idea: get short jobs out of the system</a:t>
            </a:r>
          </a:p>
          <a:p>
            <a:pPr lvl="1" eaLnBrk="1" hangingPunct="1"/>
            <a:r>
              <a:rPr lang="en-US" altLang="en-US"/>
              <a:t>Big effect on short jobs, only small effect on long ones</a:t>
            </a:r>
          </a:p>
          <a:p>
            <a:pPr lvl="1" eaLnBrk="1" hangingPunct="1"/>
            <a:r>
              <a:rPr lang="en-US" altLang="en-US"/>
              <a:t>Result: better average response time</a:t>
            </a:r>
          </a:p>
          <a:p>
            <a:pPr lvl="1" eaLnBrk="1" hangingPunct="1"/>
            <a:endParaRPr lang="en-US" altLang="en-US"/>
          </a:p>
        </p:txBody>
      </p:sp>
      <p:sp>
        <p:nvSpPr>
          <p:cNvPr id="38918" name="Slide Number Placeholder 5">
            <a:extLst>
              <a:ext uri="{FF2B5EF4-FFF2-40B4-BE49-F238E27FC236}">
                <a16:creationId xmlns:a16="http://schemas.microsoft.com/office/drawing/2014/main" id="{278B54FA-9347-0C4A-90F4-66AA733E7D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508CA13D-C84B-3242-8F41-093F3733DDCB}" type="slidenum">
              <a:rPr lang="en-US" altLang="en-US" sz="2000">
                <a:latin typeface="Times New Roman" panose="02020603050405020304" pitchFamily="18" charset="0"/>
              </a:rPr>
              <a:pPr eaLnBrk="1" hangingPunct="1"/>
              <a:t>26</a:t>
            </a:fld>
            <a:endParaRPr lang="en-US" altLang="en-US" sz="20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6F3EDA1-9485-5849-84EF-7CC23A294052}"/>
              </a:ext>
            </a:extLst>
          </p:cNvPr>
          <p:cNvSpPr>
            <a:spLocks noGrp="1"/>
          </p:cNvSpPr>
          <p:nvPr>
            <p:ph type="title"/>
          </p:nvPr>
        </p:nvSpPr>
        <p:spPr>
          <a:xfrm>
            <a:off x="974725" y="533400"/>
            <a:ext cx="11055350" cy="1625600"/>
          </a:xfrm>
        </p:spPr>
        <p:txBody>
          <a:bodyPr/>
          <a:lstStyle/>
          <a:p>
            <a:pPr eaLnBrk="1" hangingPunct="1"/>
            <a:r>
              <a:rPr lang="en-US" altLang="en-US"/>
              <a:t>Scheduling</a:t>
            </a:r>
          </a:p>
        </p:txBody>
      </p:sp>
      <p:sp>
        <p:nvSpPr>
          <p:cNvPr id="39939" name="Content Placeholder 2">
            <a:extLst>
              <a:ext uri="{FF2B5EF4-FFF2-40B4-BE49-F238E27FC236}">
                <a16:creationId xmlns:a16="http://schemas.microsoft.com/office/drawing/2014/main" id="{BD482455-9A25-0F4A-961C-53343C6A2570}"/>
              </a:ext>
            </a:extLst>
          </p:cNvPr>
          <p:cNvSpPr>
            <a:spLocks noGrp="1"/>
          </p:cNvSpPr>
          <p:nvPr>
            <p:ph idx="1"/>
          </p:nvPr>
        </p:nvSpPr>
        <p:spPr>
          <a:xfrm>
            <a:off x="974725" y="1800225"/>
            <a:ext cx="11055350" cy="5851525"/>
          </a:xfrm>
        </p:spPr>
        <p:txBody>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1" eaLnBrk="1" hangingPunct="1"/>
            <a:r>
              <a:rPr lang="en-US" altLang="en-US"/>
              <a:t>What if all jobs have varying length?</a:t>
            </a:r>
          </a:p>
        </p:txBody>
      </p:sp>
      <p:pic>
        <p:nvPicPr>
          <p:cNvPr id="39940" name="Content Placeholder 3">
            <a:extLst>
              <a:ext uri="{FF2B5EF4-FFF2-40B4-BE49-F238E27FC236}">
                <a16:creationId xmlns:a16="http://schemas.microsoft.com/office/drawing/2014/main" id="{EB00097C-9F37-BE47-8E61-6392961E8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00" y="6781800"/>
            <a:ext cx="1600200" cy="16002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3" name="Slide Number Placeholder 5">
            <a:extLst>
              <a:ext uri="{FF2B5EF4-FFF2-40B4-BE49-F238E27FC236}">
                <a16:creationId xmlns:a16="http://schemas.microsoft.com/office/drawing/2014/main" id="{5E0F0776-8A91-C647-9C2D-5BC641A8E0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A1D69AEE-CC70-024F-9734-3C6C60398DF2}" type="slidenum">
              <a:rPr lang="en-US" altLang="en-US" sz="2000">
                <a:latin typeface="Times New Roman" panose="02020603050405020304" pitchFamily="18" charset="0"/>
              </a:rPr>
              <a:pPr eaLnBrk="1" hangingPunct="1"/>
              <a:t>27</a:t>
            </a:fld>
            <a:endParaRPr lang="en-US" altLang="en-US" sz="20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DEFC746-3057-9B47-812E-99C949E49B53}"/>
              </a:ext>
            </a:extLst>
          </p:cNvPr>
          <p:cNvSpPr>
            <a:spLocks noGrp="1"/>
          </p:cNvSpPr>
          <p:nvPr>
            <p:ph type="title"/>
          </p:nvPr>
        </p:nvSpPr>
        <p:spPr>
          <a:xfrm>
            <a:off x="974725" y="533400"/>
            <a:ext cx="11055350" cy="1625600"/>
          </a:xfrm>
        </p:spPr>
        <p:txBody>
          <a:bodyPr/>
          <a:lstStyle/>
          <a:p>
            <a:pPr eaLnBrk="1" hangingPunct="1"/>
            <a:r>
              <a:rPr lang="en-US" altLang="en-US"/>
              <a:t>Scheduling</a:t>
            </a:r>
          </a:p>
        </p:txBody>
      </p:sp>
      <p:sp>
        <p:nvSpPr>
          <p:cNvPr id="40963" name="Content Placeholder 2">
            <a:extLst>
              <a:ext uri="{FF2B5EF4-FFF2-40B4-BE49-F238E27FC236}">
                <a16:creationId xmlns:a16="http://schemas.microsoft.com/office/drawing/2014/main" id="{CF4222A0-0AD5-1742-A857-02C4554E5181}"/>
              </a:ext>
            </a:extLst>
          </p:cNvPr>
          <p:cNvSpPr>
            <a:spLocks noGrp="1"/>
          </p:cNvSpPr>
          <p:nvPr>
            <p:ph idx="1"/>
          </p:nvPr>
        </p:nvSpPr>
        <p:spPr>
          <a:xfrm>
            <a:off x="974725" y="1800225"/>
            <a:ext cx="11055350" cy="5851525"/>
          </a:xfrm>
        </p:spPr>
        <p:txBody>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2" eaLnBrk="1" hangingPunct="1"/>
            <a:r>
              <a:rPr lang="en-US" altLang="en-US"/>
              <a:t>SRTF becomes the same as FCFS (i.e. FCFS is the best we can do)</a:t>
            </a:r>
          </a:p>
          <a:p>
            <a:pPr lvl="1" eaLnBrk="1" hangingPunct="1"/>
            <a:r>
              <a:rPr lang="en-US" altLang="en-US"/>
              <a:t>What if all jobs have varying length?</a:t>
            </a:r>
          </a:p>
          <a:p>
            <a:pPr lvl="2" eaLnBrk="1" hangingPunct="1"/>
            <a:r>
              <a:rPr lang="en-US" altLang="en-US"/>
              <a:t>SRTF (and RR): short jobs are not stuck behind long ones</a:t>
            </a:r>
          </a:p>
          <a:p>
            <a:pPr lvl="1" eaLnBrk="1" hangingPunct="1"/>
            <a:endParaRPr lang="en-US" altLang="en-US"/>
          </a:p>
        </p:txBody>
      </p:sp>
      <p:sp>
        <p:nvSpPr>
          <p:cNvPr id="40966" name="Slide Number Placeholder 5">
            <a:extLst>
              <a:ext uri="{FF2B5EF4-FFF2-40B4-BE49-F238E27FC236}">
                <a16:creationId xmlns:a16="http://schemas.microsoft.com/office/drawing/2014/main" id="{344A94FB-34D5-C442-8D66-E7D81D3AE2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C4E2ECC6-F56B-FD4D-BF8F-50BEEC42C5B8}" type="slidenum">
              <a:rPr lang="en-US" altLang="en-US" sz="2000">
                <a:latin typeface="Times New Roman" panose="02020603050405020304" pitchFamily="18" charset="0"/>
              </a:rPr>
              <a:pPr eaLnBrk="1" hangingPunct="1"/>
              <a:t>28</a:t>
            </a:fld>
            <a:endParaRPr lang="en-US" altLang="en-US" sz="200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4F0ADD0-756C-0946-A57B-3D4D8F660E0E}"/>
              </a:ext>
            </a:extLst>
          </p:cNvPr>
          <p:cNvSpPr>
            <a:spLocks noGrp="1"/>
          </p:cNvSpPr>
          <p:nvPr>
            <p:ph type="title"/>
          </p:nvPr>
        </p:nvSpPr>
        <p:spPr>
          <a:xfrm>
            <a:off x="974725" y="304800"/>
            <a:ext cx="11055350" cy="1625600"/>
          </a:xfrm>
        </p:spPr>
        <p:txBody>
          <a:bodyPr/>
          <a:lstStyle/>
          <a:p>
            <a:pPr eaLnBrk="1" hangingPunct="1"/>
            <a:r>
              <a:rPr lang="en-US" altLang="en-US"/>
              <a:t>Example: SRTF</a:t>
            </a:r>
          </a:p>
        </p:txBody>
      </p:sp>
      <p:sp>
        <p:nvSpPr>
          <p:cNvPr id="41987" name="Content Placeholder 2">
            <a:extLst>
              <a:ext uri="{FF2B5EF4-FFF2-40B4-BE49-F238E27FC236}">
                <a16:creationId xmlns:a16="http://schemas.microsoft.com/office/drawing/2014/main" id="{ED7BFEFB-582D-7944-9E6C-B7CCC0AD180A}"/>
              </a:ext>
            </a:extLst>
          </p:cNvPr>
          <p:cNvSpPr>
            <a:spLocks noGrp="1"/>
          </p:cNvSpPr>
          <p:nvPr>
            <p:ph idx="1"/>
          </p:nvPr>
        </p:nvSpPr>
        <p:spPr>
          <a:xfrm>
            <a:off x="974725" y="2514600"/>
            <a:ext cx="11055350" cy="6154738"/>
          </a:xfrm>
        </p:spPr>
        <p:txBody>
          <a:bodyPr/>
          <a:lstStyle/>
          <a:p>
            <a:pPr eaLnBrk="1" hangingPunct="1"/>
            <a:r>
              <a:rPr lang="en-US" altLang="en-US"/>
              <a:t>A,B: both CPU bound, run for a week</a:t>
            </a:r>
          </a:p>
          <a:p>
            <a:pPr eaLnBrk="1" hangingPunct="1"/>
            <a:r>
              <a:rPr lang="en-US" altLang="en-US"/>
              <a:t>C: I/O bound, loop 1ms CPU, 9ms disk I/O</a:t>
            </a:r>
          </a:p>
          <a:p>
            <a:pPr eaLnBrk="1" hangingPunct="1"/>
            <a:r>
              <a:rPr lang="en-US" altLang="en-US"/>
              <a:t>If only one at a time, C uses 90% of the disk, A or B could use 100% of the CPU</a:t>
            </a:r>
          </a:p>
          <a:p>
            <a:pPr eaLnBrk="1" hangingPunct="1"/>
            <a:r>
              <a:rPr lang="en-US" altLang="en-US"/>
              <a:t>With FIFO: Once A and B get in, the CPU is held for two weeks</a:t>
            </a:r>
          </a:p>
          <a:p>
            <a:pPr eaLnBrk="1" hangingPunct="1"/>
            <a:r>
              <a:rPr lang="en-US" altLang="en-US"/>
              <a:t>What about RR or SRTF?</a:t>
            </a:r>
          </a:p>
          <a:p>
            <a:pPr lvl="1" eaLnBrk="1" hangingPunct="1"/>
            <a:r>
              <a:rPr lang="en-US" altLang="en-US"/>
              <a:t>Easier to see with a timeline</a:t>
            </a:r>
          </a:p>
        </p:txBody>
      </p:sp>
      <p:sp>
        <p:nvSpPr>
          <p:cNvPr id="4" name="Rectangle 3">
            <a:extLst>
              <a:ext uri="{FF2B5EF4-FFF2-40B4-BE49-F238E27FC236}">
                <a16:creationId xmlns:a16="http://schemas.microsoft.com/office/drawing/2014/main" id="{303EABE5-D6D8-1644-9371-8ED0D7C5B87D}"/>
              </a:ext>
            </a:extLst>
          </p:cNvPr>
          <p:cNvSpPr/>
          <p:nvPr/>
        </p:nvSpPr>
        <p:spPr bwMode="auto">
          <a:xfrm>
            <a:off x="1168400" y="1676400"/>
            <a:ext cx="45720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BBDB21AE-2C69-1F44-806A-8BCEEFA05F1E}"/>
              </a:ext>
            </a:extLst>
          </p:cNvPr>
          <p:cNvSpPr/>
          <p:nvPr/>
        </p:nvSpPr>
        <p:spPr bwMode="auto">
          <a:xfrm>
            <a:off x="5969000" y="1676400"/>
            <a:ext cx="3048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C</a:t>
            </a:r>
          </a:p>
        </p:txBody>
      </p:sp>
      <p:sp>
        <p:nvSpPr>
          <p:cNvPr id="6" name="Rectangle 5">
            <a:extLst>
              <a:ext uri="{FF2B5EF4-FFF2-40B4-BE49-F238E27FC236}">
                <a16:creationId xmlns:a16="http://schemas.microsoft.com/office/drawing/2014/main" id="{52165E4A-5378-1344-877C-66CF77C84F65}"/>
              </a:ext>
            </a:extLst>
          </p:cNvPr>
          <p:cNvSpPr/>
          <p:nvPr/>
        </p:nvSpPr>
        <p:spPr bwMode="auto">
          <a:xfrm>
            <a:off x="6273800" y="1676400"/>
            <a:ext cx="10668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C I/O</a:t>
            </a:r>
          </a:p>
        </p:txBody>
      </p:sp>
      <p:sp>
        <p:nvSpPr>
          <p:cNvPr id="41991" name="Rectangle 6">
            <a:extLst>
              <a:ext uri="{FF2B5EF4-FFF2-40B4-BE49-F238E27FC236}">
                <a16:creationId xmlns:a16="http://schemas.microsoft.com/office/drawing/2014/main" id="{5FFF18DF-9F12-8F49-8E25-1FCF1E91EC02}"/>
              </a:ext>
            </a:extLst>
          </p:cNvPr>
          <p:cNvSpPr>
            <a:spLocks noChangeArrowheads="1"/>
          </p:cNvSpPr>
          <p:nvPr/>
        </p:nvSpPr>
        <p:spPr bwMode="auto">
          <a:xfrm>
            <a:off x="73406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2" name="Rectangle 7">
            <a:extLst>
              <a:ext uri="{FF2B5EF4-FFF2-40B4-BE49-F238E27FC236}">
                <a16:creationId xmlns:a16="http://schemas.microsoft.com/office/drawing/2014/main" id="{CE781F43-82F5-A043-83A0-E2CF69457AEC}"/>
              </a:ext>
            </a:extLst>
          </p:cNvPr>
          <p:cNvSpPr>
            <a:spLocks noChangeArrowheads="1"/>
          </p:cNvSpPr>
          <p:nvPr/>
        </p:nvSpPr>
        <p:spPr bwMode="auto">
          <a:xfrm>
            <a:off x="7645400" y="1676400"/>
            <a:ext cx="1066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3" name="Rectangle 8">
            <a:extLst>
              <a:ext uri="{FF2B5EF4-FFF2-40B4-BE49-F238E27FC236}">
                <a16:creationId xmlns:a16="http://schemas.microsoft.com/office/drawing/2014/main" id="{C789C94E-A1CE-4149-B11E-3D48FD0D9225}"/>
              </a:ext>
            </a:extLst>
          </p:cNvPr>
          <p:cNvSpPr>
            <a:spLocks noChangeArrowheads="1"/>
          </p:cNvSpPr>
          <p:nvPr/>
        </p:nvSpPr>
        <p:spPr bwMode="auto">
          <a:xfrm>
            <a:off x="87122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4" name="Rectangle 9">
            <a:extLst>
              <a:ext uri="{FF2B5EF4-FFF2-40B4-BE49-F238E27FC236}">
                <a16:creationId xmlns:a16="http://schemas.microsoft.com/office/drawing/2014/main" id="{EC79717E-9D43-0242-8049-23D866D28C42}"/>
              </a:ext>
            </a:extLst>
          </p:cNvPr>
          <p:cNvSpPr>
            <a:spLocks noChangeArrowheads="1"/>
          </p:cNvSpPr>
          <p:nvPr/>
        </p:nvSpPr>
        <p:spPr bwMode="auto">
          <a:xfrm>
            <a:off x="9017000" y="1676400"/>
            <a:ext cx="1066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5" name="Rectangle 10">
            <a:extLst>
              <a:ext uri="{FF2B5EF4-FFF2-40B4-BE49-F238E27FC236}">
                <a16:creationId xmlns:a16="http://schemas.microsoft.com/office/drawing/2014/main" id="{43BD8F8A-B376-5747-B5A0-6BBA37AA4F28}"/>
              </a:ext>
            </a:extLst>
          </p:cNvPr>
          <p:cNvSpPr>
            <a:spLocks noChangeArrowheads="1"/>
          </p:cNvSpPr>
          <p:nvPr/>
        </p:nvSpPr>
        <p:spPr bwMode="auto">
          <a:xfrm>
            <a:off x="100838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6" name="Rectangle 11">
            <a:extLst>
              <a:ext uri="{FF2B5EF4-FFF2-40B4-BE49-F238E27FC236}">
                <a16:creationId xmlns:a16="http://schemas.microsoft.com/office/drawing/2014/main" id="{AA354DAC-B2D8-F744-A38D-4EB230F546BD}"/>
              </a:ext>
            </a:extLst>
          </p:cNvPr>
          <p:cNvSpPr>
            <a:spLocks noChangeArrowheads="1"/>
          </p:cNvSpPr>
          <p:nvPr/>
        </p:nvSpPr>
        <p:spPr bwMode="auto">
          <a:xfrm>
            <a:off x="10388600" y="1676400"/>
            <a:ext cx="9144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1999" name="Slide Number Placeholder 5">
            <a:extLst>
              <a:ext uri="{FF2B5EF4-FFF2-40B4-BE49-F238E27FC236}">
                <a16:creationId xmlns:a16="http://schemas.microsoft.com/office/drawing/2014/main" id="{00020E14-D7BE-F845-B945-2141BFEAC6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47550169-B3DF-B24E-85F3-14E8410521C7}" type="slidenum">
              <a:rPr lang="en-US" altLang="en-US" sz="2000">
                <a:latin typeface="Times New Roman" panose="02020603050405020304" pitchFamily="18" charset="0"/>
              </a:rPr>
              <a:pPr eaLnBrk="1" hangingPunct="1"/>
              <a:t>29</a:t>
            </a:fld>
            <a:endParaRPr lang="en-US" altLang="en-US" sz="20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C6DFFAE-B159-AA4B-A785-53457DFEC8FD}"/>
              </a:ext>
            </a:extLst>
          </p:cNvPr>
          <p:cNvSpPr>
            <a:spLocks noGrp="1"/>
          </p:cNvSpPr>
          <p:nvPr>
            <p:ph type="title"/>
          </p:nvPr>
        </p:nvSpPr>
        <p:spPr/>
        <p:txBody>
          <a:bodyPr/>
          <a:lstStyle/>
          <a:p>
            <a:pPr eaLnBrk="1" hangingPunct="1"/>
            <a:r>
              <a:rPr lang="en-US" altLang="en-US"/>
              <a:t>Assumptions about Scheduling</a:t>
            </a:r>
          </a:p>
        </p:txBody>
      </p:sp>
      <p:sp>
        <p:nvSpPr>
          <p:cNvPr id="16387" name="Content Placeholder 2">
            <a:extLst>
              <a:ext uri="{FF2B5EF4-FFF2-40B4-BE49-F238E27FC236}">
                <a16:creationId xmlns:a16="http://schemas.microsoft.com/office/drawing/2014/main" id="{D0821614-1A64-7A42-ADEC-8F20CAB26044}"/>
              </a:ext>
            </a:extLst>
          </p:cNvPr>
          <p:cNvSpPr>
            <a:spLocks noGrp="1"/>
          </p:cNvSpPr>
          <p:nvPr>
            <p:ph idx="1"/>
          </p:nvPr>
        </p:nvSpPr>
        <p:spPr/>
        <p:txBody>
          <a:bodyPr/>
          <a:lstStyle/>
          <a:p>
            <a:pPr eaLnBrk="1" hangingPunct="1"/>
            <a:r>
              <a:rPr lang="en-US" altLang="en-US"/>
              <a:t>CPU scheduling big area of research in early ‘70s</a:t>
            </a:r>
          </a:p>
          <a:p>
            <a:pPr eaLnBrk="1" hangingPunct="1"/>
            <a:r>
              <a:rPr lang="en-US" altLang="en-US"/>
              <a:t>Many implicit assumptions for CPU scheduling:</a:t>
            </a:r>
          </a:p>
          <a:p>
            <a:pPr lvl="1" eaLnBrk="1" hangingPunct="1"/>
            <a:r>
              <a:rPr lang="en-US" altLang="en-US"/>
              <a:t>One program per user</a:t>
            </a:r>
          </a:p>
          <a:p>
            <a:pPr lvl="1" eaLnBrk="1" hangingPunct="1"/>
            <a:r>
              <a:rPr lang="en-US" altLang="en-US"/>
              <a:t>One thread per program</a:t>
            </a:r>
          </a:p>
          <a:p>
            <a:pPr lvl="1" eaLnBrk="1" hangingPunct="1"/>
            <a:r>
              <a:rPr lang="en-US" altLang="en-US"/>
              <a:t>Programs are independent</a:t>
            </a:r>
          </a:p>
          <a:p>
            <a:pPr eaLnBrk="1" hangingPunct="1"/>
            <a:r>
              <a:rPr lang="en-US" altLang="en-US"/>
              <a:t>These are unrealistic but simplify the problem</a:t>
            </a:r>
          </a:p>
          <a:p>
            <a:pPr eaLnBrk="1" hangingPunct="1"/>
            <a:r>
              <a:rPr lang="en-US" altLang="en-US"/>
              <a:t>Does “fair” mean fairness among users or programs?</a:t>
            </a:r>
          </a:p>
          <a:p>
            <a:pPr lvl="1" eaLnBrk="1" hangingPunct="1"/>
            <a:r>
              <a:rPr lang="en-US" altLang="en-US"/>
              <a:t>If I run one compilation job and you run five, do you get five times as much CPU?</a:t>
            </a:r>
          </a:p>
          <a:p>
            <a:pPr lvl="2" eaLnBrk="1" hangingPunct="1"/>
            <a:r>
              <a:rPr lang="en-US" altLang="en-US"/>
              <a:t>Often times, yes!</a:t>
            </a:r>
          </a:p>
          <a:p>
            <a:pPr eaLnBrk="1" hangingPunct="1"/>
            <a:r>
              <a:rPr lang="en-US" altLang="en-US"/>
              <a:t>Goal: dole out CPU time to optimize some desired parameters of the system.</a:t>
            </a:r>
          </a:p>
          <a:p>
            <a:pPr lvl="1" eaLnBrk="1" hangingPunct="1"/>
            <a:r>
              <a:rPr lang="en-US" altLang="en-US"/>
              <a:t>What parameters?</a:t>
            </a:r>
          </a:p>
        </p:txBody>
      </p:sp>
      <p:sp>
        <p:nvSpPr>
          <p:cNvPr id="16390" name="Slide Number Placeholder 5">
            <a:extLst>
              <a:ext uri="{FF2B5EF4-FFF2-40B4-BE49-F238E27FC236}">
                <a16:creationId xmlns:a16="http://schemas.microsoft.com/office/drawing/2014/main" id="{FD9A5F85-1C38-244E-B11B-50FBD863EB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0EB2B158-6AA4-F045-8AD6-D9CBD8AEFABC}" type="slidenum">
              <a:rPr lang="en-US" altLang="en-US" sz="2000">
                <a:latin typeface="Times New Roman" panose="02020603050405020304" pitchFamily="18" charset="0"/>
              </a:rPr>
              <a:pPr eaLnBrk="1" hangingPunct="1"/>
              <a:t>3</a:t>
            </a:fld>
            <a:endParaRPr lang="en-US" altLang="en-US" sz="20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0E38DC9-B35F-3247-92FC-EBC673E8FF1D}"/>
              </a:ext>
            </a:extLst>
          </p:cNvPr>
          <p:cNvSpPr>
            <a:spLocks noGrp="1"/>
          </p:cNvSpPr>
          <p:nvPr>
            <p:ph type="title"/>
          </p:nvPr>
        </p:nvSpPr>
        <p:spPr>
          <a:xfrm>
            <a:off x="974725" y="304800"/>
            <a:ext cx="11055350" cy="1625600"/>
          </a:xfrm>
        </p:spPr>
        <p:txBody>
          <a:bodyPr/>
          <a:lstStyle/>
          <a:p>
            <a:pPr eaLnBrk="1" hangingPunct="1"/>
            <a:r>
              <a:rPr lang="en-US" altLang="en-US"/>
              <a:t>Example: SRTF</a:t>
            </a:r>
          </a:p>
        </p:txBody>
      </p:sp>
      <p:sp>
        <p:nvSpPr>
          <p:cNvPr id="43011" name="Content Placeholder 2">
            <a:extLst>
              <a:ext uri="{FF2B5EF4-FFF2-40B4-BE49-F238E27FC236}">
                <a16:creationId xmlns:a16="http://schemas.microsoft.com/office/drawing/2014/main" id="{D1DB3E3E-521A-3841-B2B5-5A3CC1FE38A5}"/>
              </a:ext>
            </a:extLst>
          </p:cNvPr>
          <p:cNvSpPr>
            <a:spLocks noGrp="1"/>
          </p:cNvSpPr>
          <p:nvPr>
            <p:ph idx="1"/>
          </p:nvPr>
        </p:nvSpPr>
        <p:spPr>
          <a:xfrm>
            <a:off x="974725" y="2514600"/>
            <a:ext cx="11055350" cy="1143000"/>
          </a:xfrm>
        </p:spPr>
        <p:txBody>
          <a:bodyPr/>
          <a:lstStyle/>
          <a:p>
            <a:pPr eaLnBrk="1" hangingPunct="1"/>
            <a:r>
              <a:rPr lang="en-US" altLang="en-US"/>
              <a:t>A,B: both CPU bound, run for a week</a:t>
            </a:r>
          </a:p>
          <a:p>
            <a:pPr eaLnBrk="1" hangingPunct="1"/>
            <a:r>
              <a:rPr lang="en-US" altLang="en-US"/>
              <a:t>C: I/O bound, loop 1ms CPU, 9ms disk I/O</a:t>
            </a:r>
          </a:p>
          <a:p>
            <a:pPr eaLnBrk="1" hangingPunct="1"/>
            <a:endParaRPr lang="en-US" altLang="en-US"/>
          </a:p>
        </p:txBody>
      </p:sp>
      <p:sp>
        <p:nvSpPr>
          <p:cNvPr id="4" name="Rectangle 3">
            <a:extLst>
              <a:ext uri="{FF2B5EF4-FFF2-40B4-BE49-F238E27FC236}">
                <a16:creationId xmlns:a16="http://schemas.microsoft.com/office/drawing/2014/main" id="{FD518693-BD6B-3D49-A38C-4E53B808E257}"/>
              </a:ext>
            </a:extLst>
          </p:cNvPr>
          <p:cNvSpPr/>
          <p:nvPr/>
        </p:nvSpPr>
        <p:spPr bwMode="auto">
          <a:xfrm>
            <a:off x="1168400" y="1676400"/>
            <a:ext cx="45720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6AF51384-C045-B54E-A031-B50A46B50290}"/>
              </a:ext>
            </a:extLst>
          </p:cNvPr>
          <p:cNvSpPr/>
          <p:nvPr/>
        </p:nvSpPr>
        <p:spPr bwMode="auto">
          <a:xfrm>
            <a:off x="5969000" y="1676400"/>
            <a:ext cx="3048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C</a:t>
            </a:r>
          </a:p>
        </p:txBody>
      </p:sp>
      <p:sp>
        <p:nvSpPr>
          <p:cNvPr id="6" name="Rectangle 5">
            <a:extLst>
              <a:ext uri="{FF2B5EF4-FFF2-40B4-BE49-F238E27FC236}">
                <a16:creationId xmlns:a16="http://schemas.microsoft.com/office/drawing/2014/main" id="{828C393E-A783-4342-B905-1380A446BCF1}"/>
              </a:ext>
            </a:extLst>
          </p:cNvPr>
          <p:cNvSpPr/>
          <p:nvPr/>
        </p:nvSpPr>
        <p:spPr bwMode="auto">
          <a:xfrm>
            <a:off x="6273800" y="1676400"/>
            <a:ext cx="1066800" cy="609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3200" dirty="0">
                <a:solidFill>
                  <a:schemeClr val="tx1"/>
                </a:solidFill>
                <a:sym typeface="Helvetica Neue Light" charset="0"/>
              </a:rPr>
              <a:t>C I/O</a:t>
            </a:r>
          </a:p>
        </p:txBody>
      </p:sp>
      <p:sp>
        <p:nvSpPr>
          <p:cNvPr id="43015" name="Rectangle 6">
            <a:extLst>
              <a:ext uri="{FF2B5EF4-FFF2-40B4-BE49-F238E27FC236}">
                <a16:creationId xmlns:a16="http://schemas.microsoft.com/office/drawing/2014/main" id="{D6F06340-959E-0644-B4BC-F929F2842B7C}"/>
              </a:ext>
            </a:extLst>
          </p:cNvPr>
          <p:cNvSpPr>
            <a:spLocks noChangeArrowheads="1"/>
          </p:cNvSpPr>
          <p:nvPr/>
        </p:nvSpPr>
        <p:spPr bwMode="auto">
          <a:xfrm>
            <a:off x="73406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3016" name="Rectangle 7">
            <a:extLst>
              <a:ext uri="{FF2B5EF4-FFF2-40B4-BE49-F238E27FC236}">
                <a16:creationId xmlns:a16="http://schemas.microsoft.com/office/drawing/2014/main" id="{966EAE99-6098-BB48-A951-F60C9F59472B}"/>
              </a:ext>
            </a:extLst>
          </p:cNvPr>
          <p:cNvSpPr>
            <a:spLocks noChangeArrowheads="1"/>
          </p:cNvSpPr>
          <p:nvPr/>
        </p:nvSpPr>
        <p:spPr bwMode="auto">
          <a:xfrm>
            <a:off x="7645400" y="1676400"/>
            <a:ext cx="1066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3017" name="Rectangle 8">
            <a:extLst>
              <a:ext uri="{FF2B5EF4-FFF2-40B4-BE49-F238E27FC236}">
                <a16:creationId xmlns:a16="http://schemas.microsoft.com/office/drawing/2014/main" id="{29280B32-9A2C-6340-8089-B0DE5FB2085D}"/>
              </a:ext>
            </a:extLst>
          </p:cNvPr>
          <p:cNvSpPr>
            <a:spLocks noChangeArrowheads="1"/>
          </p:cNvSpPr>
          <p:nvPr/>
        </p:nvSpPr>
        <p:spPr bwMode="auto">
          <a:xfrm>
            <a:off x="87122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3018" name="Rectangle 9">
            <a:extLst>
              <a:ext uri="{FF2B5EF4-FFF2-40B4-BE49-F238E27FC236}">
                <a16:creationId xmlns:a16="http://schemas.microsoft.com/office/drawing/2014/main" id="{7CB09EB2-35B4-A54E-A98E-2B8632C94130}"/>
              </a:ext>
            </a:extLst>
          </p:cNvPr>
          <p:cNvSpPr>
            <a:spLocks noChangeArrowheads="1"/>
          </p:cNvSpPr>
          <p:nvPr/>
        </p:nvSpPr>
        <p:spPr bwMode="auto">
          <a:xfrm>
            <a:off x="9017000" y="1676400"/>
            <a:ext cx="1066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3019" name="Rectangle 10">
            <a:extLst>
              <a:ext uri="{FF2B5EF4-FFF2-40B4-BE49-F238E27FC236}">
                <a16:creationId xmlns:a16="http://schemas.microsoft.com/office/drawing/2014/main" id="{A716697E-C86C-204C-9854-8B3C69DA6A1E}"/>
              </a:ext>
            </a:extLst>
          </p:cNvPr>
          <p:cNvSpPr>
            <a:spLocks noChangeArrowheads="1"/>
          </p:cNvSpPr>
          <p:nvPr/>
        </p:nvSpPr>
        <p:spPr bwMode="auto">
          <a:xfrm>
            <a:off x="10083800" y="1676400"/>
            <a:ext cx="3048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sp>
        <p:nvSpPr>
          <p:cNvPr id="43020" name="Rectangle 11">
            <a:extLst>
              <a:ext uri="{FF2B5EF4-FFF2-40B4-BE49-F238E27FC236}">
                <a16:creationId xmlns:a16="http://schemas.microsoft.com/office/drawing/2014/main" id="{CBF66E52-8594-A348-891F-63F9F4BA94B2}"/>
              </a:ext>
            </a:extLst>
          </p:cNvPr>
          <p:cNvSpPr>
            <a:spLocks noChangeArrowheads="1"/>
          </p:cNvSpPr>
          <p:nvPr/>
        </p:nvSpPr>
        <p:spPr bwMode="auto">
          <a:xfrm>
            <a:off x="10388600" y="1676400"/>
            <a:ext cx="914400" cy="609600"/>
          </a:xfrm>
          <a:prstGeom prst="rect">
            <a:avLst/>
          </a:prstGeom>
          <a:solidFill>
            <a:schemeClr val="accent1"/>
          </a:solidFill>
          <a:ln w="9525" algn="ctr">
            <a:solidFill>
              <a:schemeClr val="tx1"/>
            </a:solidFill>
            <a:round/>
            <a:headEnd/>
            <a:tailEnd/>
          </a:ln>
        </p:spPr>
        <p:txBody>
          <a:bodyPr wrap="none" anchor="ct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endParaRPr lang="en-US" altLang="en-US" sz="3200">
              <a:solidFill>
                <a:schemeClr val="tx1"/>
              </a:solidFill>
              <a:latin typeface="Helvetica" pitchFamily="2" charset="0"/>
            </a:endParaRPr>
          </a:p>
        </p:txBody>
      </p:sp>
      <p:pic>
        <p:nvPicPr>
          <p:cNvPr id="43021" name="Picture 2">
            <a:extLst>
              <a:ext uri="{FF2B5EF4-FFF2-40B4-BE49-F238E27FC236}">
                <a16:creationId xmlns:a16="http://schemas.microsoft.com/office/drawing/2014/main" id="{D1F7269C-3D62-5241-B868-C5440F5BF4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3657600"/>
            <a:ext cx="7239000"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3024" name="Slide Number Placeholder 5">
            <a:extLst>
              <a:ext uri="{FF2B5EF4-FFF2-40B4-BE49-F238E27FC236}">
                <a16:creationId xmlns:a16="http://schemas.microsoft.com/office/drawing/2014/main" id="{58E5AC77-2301-DE4E-8C2C-7FE6BC7576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F8FC3FC3-9260-0E4B-82A2-DB35F3B2845E}" type="slidenum">
              <a:rPr lang="en-US" altLang="en-US" sz="2000">
                <a:latin typeface="Times New Roman" panose="02020603050405020304" pitchFamily="18" charset="0"/>
              </a:rPr>
              <a:pPr eaLnBrk="1" hangingPunct="1"/>
              <a:t>30</a:t>
            </a:fld>
            <a:endParaRPr lang="en-US" altLang="en-US" sz="20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721102F-ECEC-F341-A306-7A3D414FCFA8}"/>
              </a:ext>
            </a:extLst>
          </p:cNvPr>
          <p:cNvSpPr>
            <a:spLocks noGrp="1"/>
          </p:cNvSpPr>
          <p:nvPr>
            <p:ph type="title"/>
          </p:nvPr>
        </p:nvSpPr>
        <p:spPr>
          <a:xfrm>
            <a:off x="974725" y="228600"/>
            <a:ext cx="11055350" cy="1625600"/>
          </a:xfrm>
        </p:spPr>
        <p:txBody>
          <a:bodyPr/>
          <a:lstStyle/>
          <a:p>
            <a:pPr eaLnBrk="1" hangingPunct="1"/>
            <a:r>
              <a:rPr lang="en-US" altLang="en-US"/>
              <a:t>Last Word on SRTF</a:t>
            </a:r>
          </a:p>
        </p:txBody>
      </p:sp>
      <p:sp>
        <p:nvSpPr>
          <p:cNvPr id="44035" name="Content Placeholder 2">
            <a:extLst>
              <a:ext uri="{FF2B5EF4-FFF2-40B4-BE49-F238E27FC236}">
                <a16:creationId xmlns:a16="http://schemas.microsoft.com/office/drawing/2014/main" id="{D7EEAE9E-A0AE-7A4E-A555-664A7D6B9821}"/>
              </a:ext>
            </a:extLst>
          </p:cNvPr>
          <p:cNvSpPr>
            <a:spLocks noGrp="1"/>
          </p:cNvSpPr>
          <p:nvPr>
            <p:ph idx="1"/>
          </p:nvPr>
        </p:nvSpPr>
        <p:spPr>
          <a:xfrm>
            <a:off x="974725" y="1447800"/>
            <a:ext cx="11055350" cy="5851525"/>
          </a:xfrm>
        </p:spPr>
        <p:txBody>
          <a:bodyPr/>
          <a:lstStyle/>
          <a:p>
            <a:pPr eaLnBrk="1" hangingPunct="1"/>
            <a:r>
              <a:rPr lang="en-US" altLang="en-US"/>
              <a:t>Starvation</a:t>
            </a:r>
          </a:p>
          <a:p>
            <a:pPr lvl="1" eaLnBrk="1" hangingPunct="1"/>
            <a:r>
              <a:rPr lang="en-US" altLang="en-US"/>
              <a:t>SRTF can lead to starvation if many small jobs!</a:t>
            </a:r>
          </a:p>
          <a:p>
            <a:pPr lvl="1" eaLnBrk="1" hangingPunct="1"/>
            <a:r>
              <a:rPr lang="en-US" altLang="en-US"/>
              <a:t>Large jobs never get to run</a:t>
            </a:r>
          </a:p>
          <a:p>
            <a:pPr eaLnBrk="1" hangingPunct="1"/>
            <a:r>
              <a:rPr lang="en-US" altLang="en-US"/>
              <a:t>Somehow need to predict future</a:t>
            </a:r>
          </a:p>
          <a:p>
            <a:pPr lvl="1" eaLnBrk="1" hangingPunct="1"/>
            <a:r>
              <a:rPr lang="en-US" altLang="en-US"/>
              <a:t>How can we do this?</a:t>
            </a:r>
          </a:p>
          <a:p>
            <a:pPr lvl="1" eaLnBrk="1" hangingPunct="1"/>
            <a:r>
              <a:rPr lang="en-US" altLang="en-US"/>
              <a:t>Some systems ask the user</a:t>
            </a:r>
          </a:p>
          <a:p>
            <a:pPr lvl="2" eaLnBrk="1" hangingPunct="1"/>
            <a:r>
              <a:rPr lang="en-US" altLang="en-US"/>
              <a:t>When you submit a job, you have to say how long it will take</a:t>
            </a:r>
          </a:p>
          <a:p>
            <a:pPr lvl="2" eaLnBrk="1" hangingPunct="1"/>
            <a:r>
              <a:rPr lang="en-US" altLang="en-US"/>
              <a:t>To stop cheating, system kills job if it takes too long</a:t>
            </a:r>
          </a:p>
          <a:p>
            <a:pPr lvl="1" eaLnBrk="1" hangingPunct="1"/>
            <a:r>
              <a:rPr lang="en-US" altLang="en-US"/>
              <a:t>But even non-malicious users have trouble predicting runtime of their jobs</a:t>
            </a:r>
          </a:p>
          <a:p>
            <a:pPr eaLnBrk="1" hangingPunct="1"/>
            <a:r>
              <a:rPr lang="en-US" altLang="en-US"/>
              <a:t>Bottom line, can’t really tell how long job will take</a:t>
            </a:r>
          </a:p>
          <a:p>
            <a:pPr lvl="1" eaLnBrk="1" hangingPunct="1"/>
            <a:r>
              <a:rPr lang="en-US" altLang="en-US"/>
              <a:t>However, can use SRTF as a yardstick for measuring other policies, since it is optimal</a:t>
            </a:r>
          </a:p>
          <a:p>
            <a:pPr eaLnBrk="1" hangingPunct="1"/>
            <a:r>
              <a:rPr lang="en-US" altLang="en-US"/>
              <a:t>SRTF Pros and Cons</a:t>
            </a:r>
          </a:p>
          <a:p>
            <a:pPr lvl="1" eaLnBrk="1" hangingPunct="1"/>
            <a:r>
              <a:rPr lang="en-US" altLang="en-US"/>
              <a:t>Optimal (average response time) (+)</a:t>
            </a:r>
          </a:p>
          <a:p>
            <a:pPr lvl="1" eaLnBrk="1" hangingPunct="1"/>
            <a:r>
              <a:rPr lang="en-US" altLang="en-US"/>
              <a:t>Hard to predict future (-)</a:t>
            </a:r>
          </a:p>
          <a:p>
            <a:pPr lvl="1" eaLnBrk="1" hangingPunct="1"/>
            <a:r>
              <a:rPr lang="en-US" altLang="en-US"/>
              <a:t>Unfair, even though we minimized average response time! (-)</a:t>
            </a:r>
          </a:p>
        </p:txBody>
      </p:sp>
      <p:sp>
        <p:nvSpPr>
          <p:cNvPr id="44038" name="Slide Number Placeholder 5">
            <a:extLst>
              <a:ext uri="{FF2B5EF4-FFF2-40B4-BE49-F238E27FC236}">
                <a16:creationId xmlns:a16="http://schemas.microsoft.com/office/drawing/2014/main" id="{28B72751-C6AE-D345-8259-471F82AE3E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6C6134E-42C1-8445-85DF-FBDBE9C1A7E0}" type="slidenum">
              <a:rPr lang="en-US" altLang="en-US" sz="2000">
                <a:latin typeface="Times New Roman" panose="02020603050405020304" pitchFamily="18" charset="0"/>
              </a:rPr>
              <a:pPr eaLnBrk="1" hangingPunct="1"/>
              <a:t>31</a:t>
            </a:fld>
            <a:endParaRPr lang="en-US" altLang="en-US" sz="20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7B518E8-19C3-A744-ADED-DFCA63C8BEBB}"/>
              </a:ext>
            </a:extLst>
          </p:cNvPr>
          <p:cNvSpPr>
            <a:spLocks noGrp="1"/>
          </p:cNvSpPr>
          <p:nvPr>
            <p:ph type="title"/>
          </p:nvPr>
        </p:nvSpPr>
        <p:spPr/>
        <p:txBody>
          <a:bodyPr/>
          <a:lstStyle/>
          <a:p>
            <a:pPr eaLnBrk="1" hangingPunct="1"/>
            <a:r>
              <a:rPr lang="en-US" altLang="en-US"/>
              <a:t>Predicting the Future</a:t>
            </a:r>
          </a:p>
        </p:txBody>
      </p:sp>
      <p:sp>
        <p:nvSpPr>
          <p:cNvPr id="45059" name="Content Placeholder 2">
            <a:extLst>
              <a:ext uri="{FF2B5EF4-FFF2-40B4-BE49-F238E27FC236}">
                <a16:creationId xmlns:a16="http://schemas.microsoft.com/office/drawing/2014/main" id="{8A8A6A40-1AB5-3D41-9881-F0A3ACDE9FB1}"/>
              </a:ext>
            </a:extLst>
          </p:cNvPr>
          <p:cNvSpPr>
            <a:spLocks noGrp="1"/>
          </p:cNvSpPr>
          <p:nvPr>
            <p:ph idx="1"/>
          </p:nvPr>
        </p:nvSpPr>
        <p:spPr>
          <a:xfrm>
            <a:off x="974725" y="2667000"/>
            <a:ext cx="11055350" cy="5851525"/>
          </a:xfrm>
        </p:spPr>
        <p:txBody>
          <a:bodyPr/>
          <a:lstStyle/>
          <a:p>
            <a:pPr eaLnBrk="1" hangingPunct="1"/>
            <a:r>
              <a:rPr lang="en-US" altLang="en-US"/>
              <a:t>Back to predicting the future… perhaps we can predict the next CPU burst length?  </a:t>
            </a:r>
          </a:p>
          <a:p>
            <a:pPr eaLnBrk="1" hangingPunct="1"/>
            <a:r>
              <a:rPr lang="en-US" altLang="en-US"/>
              <a:t>Iff programs are generally repetitive, then they may be predictable</a:t>
            </a:r>
          </a:p>
          <a:p>
            <a:pPr eaLnBrk="1" hangingPunct="1"/>
            <a:r>
              <a:rPr lang="en-US" altLang="en-US"/>
              <a:t>Create an adaptive policy that changes based on past behavior</a:t>
            </a:r>
          </a:p>
          <a:p>
            <a:pPr lvl="1" eaLnBrk="1" hangingPunct="1"/>
            <a:r>
              <a:rPr lang="en-US" altLang="en-US"/>
              <a:t>CPU scheduling, virtual memory, file systems, etc.</a:t>
            </a:r>
          </a:p>
          <a:p>
            <a:pPr lvl="1" eaLnBrk="1" hangingPunct="1"/>
            <a:r>
              <a:rPr lang="en-US" altLang="en-US"/>
              <a:t>If program was I/O bound in the past, likely in the future</a:t>
            </a:r>
          </a:p>
          <a:p>
            <a:pPr eaLnBrk="1" hangingPunct="1"/>
            <a:r>
              <a:rPr lang="en-US" altLang="en-US"/>
              <a:t>Example: SRTF with estimated burst length</a:t>
            </a:r>
          </a:p>
          <a:p>
            <a:pPr lvl="1" eaLnBrk="1" hangingPunct="1"/>
            <a:r>
              <a:rPr lang="en-US" altLang="en-US"/>
              <a:t>Use an estimator function on previous bursts</a:t>
            </a:r>
          </a:p>
          <a:p>
            <a:pPr lvl="1" eaLnBrk="1" hangingPunct="1"/>
            <a:r>
              <a:rPr lang="en-US" altLang="en-US"/>
              <a:t>Let T(n-1), T(n-2), T(n-3), …, be previous burst lengths.  Estimate next burst T(n) = f(T(n-1), T(n-2), T(n-3),…)</a:t>
            </a:r>
          </a:p>
          <a:p>
            <a:pPr lvl="1" eaLnBrk="1" hangingPunct="1"/>
            <a:r>
              <a:rPr lang="en-US" altLang="en-US"/>
              <a:t>Function f can be one of many different time series estimation schemes (Kalman filters, etc.)</a:t>
            </a:r>
          </a:p>
        </p:txBody>
      </p:sp>
      <p:sp>
        <p:nvSpPr>
          <p:cNvPr id="45062" name="Slide Number Placeholder 5">
            <a:extLst>
              <a:ext uri="{FF2B5EF4-FFF2-40B4-BE49-F238E27FC236}">
                <a16:creationId xmlns:a16="http://schemas.microsoft.com/office/drawing/2014/main" id="{23CB002D-042D-2345-93E7-F45DD0BC25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B999FCF0-8D72-2A45-B383-42EE7A3C81DE}" type="slidenum">
              <a:rPr lang="en-US" altLang="en-US" sz="2000">
                <a:latin typeface="Times New Roman" panose="02020603050405020304" pitchFamily="18" charset="0"/>
              </a:rPr>
              <a:pPr eaLnBrk="1" hangingPunct="1"/>
              <a:t>32</a:t>
            </a:fld>
            <a:endParaRPr lang="en-US" altLang="en-US" sz="20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7ABB3D7-C308-6242-A345-801D38262BAE}"/>
              </a:ext>
            </a:extLst>
          </p:cNvPr>
          <p:cNvSpPr>
            <a:spLocks noGrp="1" noChangeArrowheads="1"/>
          </p:cNvSpPr>
          <p:nvPr>
            <p:ph type="title"/>
          </p:nvPr>
        </p:nvSpPr>
        <p:spPr>
          <a:xfrm>
            <a:off x="939800" y="760413"/>
            <a:ext cx="11053763" cy="1203325"/>
          </a:xfrm>
        </p:spPr>
        <p:txBody>
          <a:bodyPr/>
          <a:lstStyle/>
          <a:p>
            <a:pPr eaLnBrk="1" hangingPunct="1"/>
            <a:r>
              <a:rPr lang="en-US" altLang="en-US"/>
              <a:t>Determining Length of Next CPU Burst</a:t>
            </a:r>
          </a:p>
        </p:txBody>
      </p:sp>
      <p:sp>
        <p:nvSpPr>
          <p:cNvPr id="46083" name="Rectangle 3">
            <a:extLst>
              <a:ext uri="{FF2B5EF4-FFF2-40B4-BE49-F238E27FC236}">
                <a16:creationId xmlns:a16="http://schemas.microsoft.com/office/drawing/2014/main" id="{5C0B87AA-0692-D04A-9A33-5F4C99CBF863}"/>
              </a:ext>
            </a:extLst>
          </p:cNvPr>
          <p:cNvSpPr>
            <a:spLocks noGrp="1" noChangeArrowheads="1"/>
          </p:cNvSpPr>
          <p:nvPr>
            <p:ph type="body" idx="1"/>
          </p:nvPr>
        </p:nvSpPr>
        <p:spPr/>
        <p:txBody>
          <a:bodyPr/>
          <a:lstStyle/>
          <a:p>
            <a:pPr eaLnBrk="1" hangingPunct="1"/>
            <a:r>
              <a:rPr lang="en-US" altLang="en-US"/>
              <a:t>Can only estimate the length</a:t>
            </a:r>
          </a:p>
          <a:p>
            <a:pPr eaLnBrk="1" hangingPunct="1"/>
            <a:r>
              <a:rPr lang="en-US" altLang="en-US"/>
              <a:t>Can be done by using the length of previous CPU bursts, using exponential averaging</a:t>
            </a:r>
          </a:p>
          <a:p>
            <a:pPr lvl="1" eaLnBrk="1" hangingPunct="1">
              <a:buFont typeface="Monotype Sorts" pitchFamily="2" charset="2"/>
              <a:buNone/>
            </a:pPr>
            <a:endParaRPr lang="en-US" altLang="en-US"/>
          </a:p>
          <a:p>
            <a:pPr lvl="1" eaLnBrk="1" hangingPunct="1">
              <a:buFont typeface="Monotype Sorts" pitchFamily="2" charset="2"/>
              <a:buNone/>
            </a:pPr>
            <a:endParaRPr lang="en-US" altLang="en-US"/>
          </a:p>
        </p:txBody>
      </p:sp>
      <p:graphicFrame>
        <p:nvGraphicFramePr>
          <p:cNvPr id="46084" name="Object 2">
            <a:extLst>
              <a:ext uri="{FF2B5EF4-FFF2-40B4-BE49-F238E27FC236}">
                <a16:creationId xmlns:a16="http://schemas.microsoft.com/office/drawing/2014/main" id="{5F5B17BE-6B0F-1C4D-B0D6-70CB512A7EEF}"/>
              </a:ext>
            </a:extLst>
          </p:cNvPr>
          <p:cNvGraphicFramePr>
            <a:graphicFrameLocks noChangeAspect="1"/>
          </p:cNvGraphicFramePr>
          <p:nvPr/>
        </p:nvGraphicFramePr>
        <p:xfrm>
          <a:off x="2384425" y="6096000"/>
          <a:ext cx="8020050" cy="2271713"/>
        </p:xfrm>
        <a:graphic>
          <a:graphicData uri="http://schemas.openxmlformats.org/presentationml/2006/ole">
            <mc:AlternateContent xmlns:mc="http://schemas.openxmlformats.org/markup-compatibility/2006">
              <mc:Choice xmlns:v="urn:schemas-microsoft-com:vml" Requires="v">
                <p:oleObj spid="_x0000_s46089" name="Equation" r:id="rId4" imgW="147459700" imgH="40957500" progId="Equation.3">
                  <p:embed/>
                </p:oleObj>
              </mc:Choice>
              <mc:Fallback>
                <p:oleObj name="Equation" r:id="rId4" imgW="147459700" imgH="40957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425" y="6096000"/>
                        <a:ext cx="8020050" cy="227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
            <a:extLst>
              <a:ext uri="{FF2B5EF4-FFF2-40B4-BE49-F238E27FC236}">
                <a16:creationId xmlns:a16="http://schemas.microsoft.com/office/drawing/2014/main" id="{E6FB7D75-AB95-2D44-B0F2-EBD3B12B42FF}"/>
              </a:ext>
            </a:extLst>
          </p:cNvPr>
          <p:cNvGraphicFramePr>
            <a:graphicFrameLocks noChangeAspect="1"/>
          </p:cNvGraphicFramePr>
          <p:nvPr/>
        </p:nvGraphicFramePr>
        <p:xfrm>
          <a:off x="4010025" y="4768850"/>
          <a:ext cx="4432300" cy="760413"/>
        </p:xfrm>
        <a:graphic>
          <a:graphicData uri="http://schemas.openxmlformats.org/presentationml/2006/ole">
            <mc:AlternateContent xmlns:mc="http://schemas.openxmlformats.org/markup-compatibility/2006">
              <mc:Choice xmlns:v="urn:schemas-microsoft-com:vml" Requires="v">
                <p:oleObj spid="_x0000_s46090" name="Equation" r:id="rId6" imgW="30429200" imgH="5270500" progId="Equation.3">
                  <p:embed/>
                </p:oleObj>
              </mc:Choice>
              <mc:Fallback>
                <p:oleObj name="Equation" r:id="rId6" imgW="30429200" imgH="5270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0025" y="4768850"/>
                        <a:ext cx="44323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Slide Number Placeholder 5">
            <a:extLst>
              <a:ext uri="{FF2B5EF4-FFF2-40B4-BE49-F238E27FC236}">
                <a16:creationId xmlns:a16="http://schemas.microsoft.com/office/drawing/2014/main" id="{58AC60C2-89FF-214B-A564-E492C03D54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6153F8BE-E566-E44A-8CF9-16BE817E3F54}" type="slidenum">
              <a:rPr lang="en-US" altLang="en-US" sz="2000">
                <a:latin typeface="Times New Roman" panose="02020603050405020304" pitchFamily="18" charset="0"/>
              </a:rPr>
              <a:pPr eaLnBrk="1" hangingPunct="1"/>
              <a:t>33</a:t>
            </a:fld>
            <a:endParaRPr lang="en-US" altLang="en-US" sz="20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FDD35A2-B7E5-5348-9567-9E152F6C7247}"/>
              </a:ext>
            </a:extLst>
          </p:cNvPr>
          <p:cNvSpPr>
            <a:spLocks noGrp="1"/>
          </p:cNvSpPr>
          <p:nvPr>
            <p:ph type="title"/>
          </p:nvPr>
        </p:nvSpPr>
        <p:spPr/>
        <p:txBody>
          <a:bodyPr/>
          <a:lstStyle/>
          <a:p>
            <a:pPr eaLnBrk="1" hangingPunct="1"/>
            <a:r>
              <a:rPr lang="en-US" altLang="en-US"/>
              <a:t>Predicting the Future</a:t>
            </a:r>
          </a:p>
        </p:txBody>
      </p:sp>
      <p:pic>
        <p:nvPicPr>
          <p:cNvPr id="47107" name="Picture 5">
            <a:extLst>
              <a:ext uri="{FF2B5EF4-FFF2-40B4-BE49-F238E27FC236}">
                <a16:creationId xmlns:a16="http://schemas.microsoft.com/office/drawing/2014/main" id="{4FB58B40-4348-C049-9C21-8231E9957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400" y="3733800"/>
            <a:ext cx="7010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8" name="Object 2">
            <a:extLst>
              <a:ext uri="{FF2B5EF4-FFF2-40B4-BE49-F238E27FC236}">
                <a16:creationId xmlns:a16="http://schemas.microsoft.com/office/drawing/2014/main" id="{1A1F0905-833D-B647-8438-57F740B672D2}"/>
              </a:ext>
            </a:extLst>
          </p:cNvPr>
          <p:cNvGraphicFramePr>
            <a:graphicFrameLocks noChangeAspect="1"/>
          </p:cNvGraphicFramePr>
          <p:nvPr/>
        </p:nvGraphicFramePr>
        <p:xfrm>
          <a:off x="4225925" y="2058988"/>
          <a:ext cx="4451350" cy="758825"/>
        </p:xfrm>
        <a:graphic>
          <a:graphicData uri="http://schemas.openxmlformats.org/presentationml/2006/ole">
            <mc:AlternateContent xmlns:mc="http://schemas.openxmlformats.org/markup-compatibility/2006">
              <mc:Choice xmlns:v="urn:schemas-microsoft-com:vml" Requires="v">
                <p:oleObj spid="_x0000_s47112" name="Equation" r:id="rId4" imgW="30429200" imgH="5270500" progId="Equation.3">
                  <p:embed/>
                </p:oleObj>
              </mc:Choice>
              <mc:Fallback>
                <p:oleObj name="Equation" r:id="rId4" imgW="30429200" imgH="5270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925" y="2058988"/>
                        <a:ext cx="44513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Slide Number Placeholder 5">
            <a:extLst>
              <a:ext uri="{FF2B5EF4-FFF2-40B4-BE49-F238E27FC236}">
                <a16:creationId xmlns:a16="http://schemas.microsoft.com/office/drawing/2014/main" id="{3BB4530C-4EDA-6942-BFAB-4564D934E3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9CFB943-141C-0C44-821C-2E5DE8B99180}" type="slidenum">
              <a:rPr lang="en-US" altLang="en-US" sz="2000">
                <a:latin typeface="Times New Roman" panose="02020603050405020304" pitchFamily="18" charset="0"/>
              </a:rPr>
              <a:pPr eaLnBrk="1" hangingPunct="1"/>
              <a:t>34</a:t>
            </a:fld>
            <a:endParaRPr lang="en-US" altLang="en-US" sz="200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65C30CC-6C61-3941-92D0-D406A286AD3C}"/>
              </a:ext>
            </a:extLst>
          </p:cNvPr>
          <p:cNvSpPr>
            <a:spLocks noGrp="1" noChangeArrowheads="1"/>
          </p:cNvSpPr>
          <p:nvPr>
            <p:ph type="title"/>
          </p:nvPr>
        </p:nvSpPr>
        <p:spPr/>
        <p:txBody>
          <a:bodyPr/>
          <a:lstStyle/>
          <a:p>
            <a:pPr eaLnBrk="1" hangingPunct="1"/>
            <a:r>
              <a:rPr lang="en-US" altLang="en-US"/>
              <a:t>Examples of Exponential Averaging</a:t>
            </a:r>
          </a:p>
        </p:txBody>
      </p:sp>
      <p:sp>
        <p:nvSpPr>
          <p:cNvPr id="48131" name="Rectangle 3">
            <a:extLst>
              <a:ext uri="{FF2B5EF4-FFF2-40B4-BE49-F238E27FC236}">
                <a16:creationId xmlns:a16="http://schemas.microsoft.com/office/drawing/2014/main" id="{D4E889E5-CAF4-1E48-B170-F070B3675FEC}"/>
              </a:ext>
            </a:extLst>
          </p:cNvPr>
          <p:cNvSpPr>
            <a:spLocks noGrp="1" noChangeArrowheads="1"/>
          </p:cNvSpPr>
          <p:nvPr>
            <p:ph type="body" idx="1"/>
          </p:nvPr>
        </p:nvSpPr>
        <p:spPr/>
        <p:txBody>
          <a:bodyPr/>
          <a:lstStyle/>
          <a:p>
            <a:pPr eaLnBrk="1" hangingPunct="1">
              <a:lnSpc>
                <a:spcPct val="90000"/>
              </a:lnSpc>
            </a:pPr>
            <a:r>
              <a:rPr lang="en-US" altLang="en-US">
                <a:sym typeface="Symbol" pitchFamily="2" charset="2"/>
              </a:rPr>
              <a:t> =0</a:t>
            </a:r>
          </a:p>
          <a:p>
            <a:pPr lvl="1" eaLnBrk="1" hangingPunct="1">
              <a:lnSpc>
                <a:spcPct val="90000"/>
              </a:lnSpc>
            </a:pPr>
            <a:r>
              <a:rPr lang="en-US" altLang="en-US">
                <a:sym typeface="Symbol" pitchFamily="2" charset="2"/>
              </a:rPr>
              <a:t></a:t>
            </a:r>
            <a:r>
              <a:rPr lang="en-US" altLang="en-US" baseline="-25000">
                <a:sym typeface="Symbol" pitchFamily="2" charset="2"/>
              </a:rPr>
              <a:t>n+1</a:t>
            </a:r>
            <a:r>
              <a:rPr lang="en-US" altLang="en-US">
                <a:sym typeface="Symbol" pitchFamily="2" charset="2"/>
              </a:rPr>
              <a:t> = </a:t>
            </a:r>
            <a:r>
              <a:rPr lang="en-US" altLang="en-US" baseline="-25000">
                <a:sym typeface="Symbol" pitchFamily="2" charset="2"/>
              </a:rPr>
              <a:t>n</a:t>
            </a:r>
          </a:p>
          <a:p>
            <a:pPr lvl="1" eaLnBrk="1" hangingPunct="1">
              <a:lnSpc>
                <a:spcPct val="90000"/>
              </a:lnSpc>
            </a:pPr>
            <a:r>
              <a:rPr lang="en-US" altLang="en-US">
                <a:sym typeface="Symbol" pitchFamily="2" charset="2"/>
              </a:rPr>
              <a:t>Recent history does not count</a:t>
            </a:r>
          </a:p>
          <a:p>
            <a:pPr eaLnBrk="1" hangingPunct="1">
              <a:lnSpc>
                <a:spcPct val="90000"/>
              </a:lnSpc>
            </a:pPr>
            <a:r>
              <a:rPr lang="en-US" altLang="en-US">
                <a:sym typeface="Symbol" pitchFamily="2" charset="2"/>
              </a:rPr>
              <a:t> =1</a:t>
            </a:r>
          </a:p>
          <a:p>
            <a:pPr lvl="1" eaLnBrk="1" hangingPunct="1">
              <a:lnSpc>
                <a:spcPct val="90000"/>
              </a:lnSpc>
            </a:pPr>
            <a:r>
              <a:rPr lang="en-US" altLang="en-US">
                <a:sym typeface="Symbol" pitchFamily="2" charset="2"/>
              </a:rPr>
              <a:t> </a:t>
            </a:r>
            <a:r>
              <a:rPr lang="en-US" altLang="en-US" baseline="-25000">
                <a:sym typeface="Symbol" pitchFamily="2" charset="2"/>
              </a:rPr>
              <a:t>n+1</a:t>
            </a:r>
            <a:r>
              <a:rPr lang="en-US" altLang="en-US">
                <a:sym typeface="Symbol" pitchFamily="2" charset="2"/>
              </a:rPr>
              <a:t> =  </a:t>
            </a:r>
            <a:r>
              <a:rPr lang="en-US" altLang="en-US" i="1">
                <a:sym typeface="Symbol" pitchFamily="2" charset="2"/>
              </a:rPr>
              <a:t>t</a:t>
            </a:r>
            <a:r>
              <a:rPr lang="en-US" altLang="en-US" baseline="-25000">
                <a:sym typeface="Symbol" pitchFamily="2" charset="2"/>
              </a:rPr>
              <a:t>n</a:t>
            </a:r>
          </a:p>
          <a:p>
            <a:pPr lvl="1" eaLnBrk="1" hangingPunct="1">
              <a:lnSpc>
                <a:spcPct val="90000"/>
              </a:lnSpc>
            </a:pPr>
            <a:r>
              <a:rPr lang="en-US" altLang="en-US">
                <a:sym typeface="Symbol" pitchFamily="2" charset="2"/>
              </a:rPr>
              <a:t>Only the actual last CPU burst counts</a:t>
            </a:r>
          </a:p>
          <a:p>
            <a:pPr eaLnBrk="1" hangingPunct="1">
              <a:lnSpc>
                <a:spcPct val="90000"/>
              </a:lnSpc>
            </a:pPr>
            <a:r>
              <a:rPr lang="en-US" altLang="en-US">
                <a:sym typeface="Symbol" pitchFamily="2" charset="2"/>
              </a:rPr>
              <a:t>If we expand the formula, we get:</a:t>
            </a:r>
          </a:p>
          <a:p>
            <a:pPr lvl="2" eaLnBrk="1" hangingPunct="1">
              <a:lnSpc>
                <a:spcPct val="90000"/>
              </a:lnSpc>
              <a:buFont typeface="Webdings" pitchFamily="2" charset="2"/>
              <a:buNone/>
            </a:pPr>
            <a:r>
              <a:rPr lang="en-US" altLang="en-US">
                <a:sym typeface="Symbol" pitchFamily="2" charset="2"/>
              </a:rPr>
              <a:t></a:t>
            </a:r>
            <a:r>
              <a:rPr lang="en-US" altLang="en-US" i="1" baseline="-25000">
                <a:sym typeface="Symbol" pitchFamily="2" charset="2"/>
              </a:rPr>
              <a:t>n</a:t>
            </a:r>
            <a:r>
              <a:rPr lang="en-US" altLang="en-US" baseline="-25000">
                <a:sym typeface="Symbol" pitchFamily="2" charset="2"/>
              </a:rPr>
              <a:t>+1</a:t>
            </a:r>
            <a:r>
              <a:rPr lang="en-US" altLang="en-US">
                <a:sym typeface="Symbol" pitchFamily="2" charset="2"/>
              </a:rPr>
              <a:t> =  t</a:t>
            </a:r>
            <a:r>
              <a:rPr lang="en-US" altLang="en-US" i="1" baseline="-25000">
                <a:sym typeface="Symbol" pitchFamily="2" charset="2"/>
              </a:rPr>
              <a:t>n</a:t>
            </a:r>
            <a:r>
              <a:rPr lang="en-US" altLang="en-US">
                <a:sym typeface="Symbol" pitchFamily="2" charset="2"/>
              </a:rPr>
              <a:t>+(1</a:t>
            </a:r>
            <a:r>
              <a:rPr lang="en-US" altLang="en-US" i="1">
                <a:sym typeface="Symbol" pitchFamily="2" charset="2"/>
              </a:rPr>
              <a:t> - </a:t>
            </a:r>
            <a:r>
              <a:rPr lang="en-US" altLang="en-US">
                <a:sym typeface="Symbol" pitchFamily="2" charset="2"/>
              </a:rPr>
              <a:t></a:t>
            </a:r>
            <a:r>
              <a:rPr lang="en-US" altLang="en-US" i="1">
                <a:sym typeface="Symbol" pitchFamily="2" charset="2"/>
              </a:rPr>
              <a:t>)</a:t>
            </a:r>
            <a:r>
              <a:rPr lang="en-US" altLang="en-US">
                <a:sym typeface="Symbol" pitchFamily="2" charset="2"/>
              </a:rPr>
              <a:t> </a:t>
            </a:r>
            <a:r>
              <a:rPr lang="en-US" altLang="en-US" i="1">
                <a:sym typeface="Symbol" pitchFamily="2" charset="2"/>
              </a:rPr>
              <a:t>t</a:t>
            </a:r>
            <a:r>
              <a:rPr lang="en-US" altLang="en-US" i="1" baseline="-25000">
                <a:sym typeface="Symbol" pitchFamily="2" charset="2"/>
              </a:rPr>
              <a:t>n</a:t>
            </a:r>
            <a:r>
              <a:rPr lang="en-US" altLang="en-US" i="1">
                <a:sym typeface="Symbol" pitchFamily="2" charset="2"/>
              </a:rPr>
              <a:t> </a:t>
            </a:r>
            <a:r>
              <a:rPr lang="en-US" altLang="en-US">
                <a:sym typeface="Symbol" pitchFamily="2" charset="2"/>
              </a:rPr>
              <a:t>-1</a:t>
            </a:r>
            <a:r>
              <a:rPr lang="en-US" altLang="en-US" i="1">
                <a:sym typeface="Symbol" pitchFamily="2" charset="2"/>
              </a:rPr>
              <a:t> </a:t>
            </a:r>
            <a:r>
              <a:rPr lang="en-US" altLang="en-US">
                <a:sym typeface="Symbol" pitchFamily="2" charset="2"/>
              </a:rPr>
              <a:t>+ …</a:t>
            </a:r>
          </a:p>
          <a:p>
            <a:pPr lvl="2" eaLnBrk="1" hangingPunct="1">
              <a:lnSpc>
                <a:spcPct val="90000"/>
              </a:lnSpc>
              <a:buFont typeface="Webdings" pitchFamily="2" charset="2"/>
              <a:buNone/>
            </a:pPr>
            <a:r>
              <a:rPr lang="en-US" altLang="en-US">
                <a:sym typeface="Symbol" pitchFamily="2" charset="2"/>
              </a:rPr>
              <a:t>            </a:t>
            </a:r>
            <a:r>
              <a:rPr lang="en-US" altLang="en-US" i="1">
                <a:sym typeface="Symbol" pitchFamily="2" charset="2"/>
              </a:rPr>
              <a:t>+(</a:t>
            </a:r>
            <a:r>
              <a:rPr lang="en-US" altLang="en-US">
                <a:sym typeface="Symbol" pitchFamily="2" charset="2"/>
              </a:rPr>
              <a:t>1 -  </a:t>
            </a:r>
            <a:r>
              <a:rPr lang="en-US" altLang="en-US" i="1">
                <a:sym typeface="Symbol" pitchFamily="2" charset="2"/>
              </a:rPr>
              <a:t>)</a:t>
            </a:r>
            <a:r>
              <a:rPr lang="en-US" altLang="en-US" i="1" baseline="30000">
                <a:sym typeface="Symbol" pitchFamily="2" charset="2"/>
              </a:rPr>
              <a:t>j</a:t>
            </a:r>
            <a:r>
              <a:rPr lang="en-US" altLang="en-US" baseline="30000">
                <a:sym typeface="Symbol" pitchFamily="2" charset="2"/>
              </a:rPr>
              <a:t> </a:t>
            </a:r>
            <a:r>
              <a:rPr lang="en-US" altLang="en-US">
                <a:sym typeface="Symbol" pitchFamily="2" charset="2"/>
              </a:rPr>
              <a:t> </a:t>
            </a:r>
            <a:r>
              <a:rPr lang="en-US" altLang="en-US" i="1">
                <a:sym typeface="Symbol" pitchFamily="2" charset="2"/>
              </a:rPr>
              <a:t>t</a:t>
            </a:r>
            <a:r>
              <a:rPr lang="en-US" altLang="en-US" i="1" baseline="-25000">
                <a:sym typeface="Symbol" pitchFamily="2" charset="2"/>
              </a:rPr>
              <a:t>n</a:t>
            </a:r>
            <a:r>
              <a:rPr lang="en-US" altLang="en-US">
                <a:sym typeface="Symbol" pitchFamily="2" charset="2"/>
              </a:rPr>
              <a:t> </a:t>
            </a:r>
            <a:r>
              <a:rPr lang="en-US" altLang="en-US" baseline="-25000">
                <a:sym typeface="Symbol" pitchFamily="2" charset="2"/>
              </a:rPr>
              <a:t>-</a:t>
            </a:r>
            <a:r>
              <a:rPr lang="en-US" altLang="en-US" i="1" baseline="-25000">
                <a:sym typeface="Symbol" pitchFamily="2" charset="2"/>
              </a:rPr>
              <a:t>j</a:t>
            </a:r>
            <a:r>
              <a:rPr lang="en-US" altLang="en-US" i="1">
                <a:sym typeface="Symbol" pitchFamily="2" charset="2"/>
              </a:rPr>
              <a:t> </a:t>
            </a:r>
            <a:r>
              <a:rPr lang="en-US" altLang="en-US">
                <a:sym typeface="Symbol" pitchFamily="2" charset="2"/>
              </a:rPr>
              <a:t>+ …</a:t>
            </a:r>
          </a:p>
          <a:p>
            <a:pPr lvl="2" eaLnBrk="1" hangingPunct="1">
              <a:lnSpc>
                <a:spcPct val="90000"/>
              </a:lnSpc>
              <a:buFont typeface="Webdings" pitchFamily="2" charset="2"/>
              <a:buNone/>
            </a:pPr>
            <a:r>
              <a:rPr lang="en-US" altLang="en-US">
                <a:sym typeface="Symbol" pitchFamily="2" charset="2"/>
              </a:rPr>
              <a:t>            </a:t>
            </a:r>
            <a:r>
              <a:rPr lang="en-US" altLang="en-US" i="1">
                <a:sym typeface="Symbol" pitchFamily="2" charset="2"/>
              </a:rPr>
              <a:t>+(</a:t>
            </a:r>
            <a:r>
              <a:rPr lang="en-US" altLang="en-US">
                <a:sym typeface="Symbol" pitchFamily="2" charset="2"/>
              </a:rPr>
              <a:t>1 -  </a:t>
            </a:r>
            <a:r>
              <a:rPr lang="en-US" altLang="en-US" i="1">
                <a:sym typeface="Symbol" pitchFamily="2" charset="2"/>
              </a:rPr>
              <a:t>)</a:t>
            </a:r>
            <a:r>
              <a:rPr lang="en-US" altLang="en-US" i="1" baseline="30000">
                <a:sym typeface="Symbol" pitchFamily="2" charset="2"/>
              </a:rPr>
              <a:t>n</a:t>
            </a:r>
            <a:r>
              <a:rPr lang="en-US" altLang="en-US" baseline="30000">
                <a:sym typeface="Symbol" pitchFamily="2" charset="2"/>
              </a:rPr>
              <a:t> +1 </a:t>
            </a:r>
            <a:r>
              <a:rPr lang="en-US" altLang="en-US">
                <a:sym typeface="Symbol" pitchFamily="2" charset="2"/>
              </a:rPr>
              <a:t></a:t>
            </a:r>
            <a:r>
              <a:rPr lang="en-US" altLang="en-US" baseline="-25000">
                <a:sym typeface="Symbol" pitchFamily="2" charset="2"/>
              </a:rPr>
              <a:t>0</a:t>
            </a:r>
            <a:br>
              <a:rPr lang="en-US" altLang="en-US" baseline="-25000">
                <a:sym typeface="Symbol" pitchFamily="2" charset="2"/>
              </a:rPr>
            </a:br>
            <a:endParaRPr lang="en-US" altLang="en-US" baseline="-25000">
              <a:sym typeface="Symbol" pitchFamily="2" charset="2"/>
            </a:endParaRPr>
          </a:p>
          <a:p>
            <a:pPr eaLnBrk="1" hangingPunct="1">
              <a:lnSpc>
                <a:spcPct val="90000"/>
              </a:lnSpc>
            </a:pPr>
            <a:r>
              <a:rPr lang="en-US" altLang="en-US">
                <a:sym typeface="Symbol" pitchFamily="2" charset="2"/>
              </a:rPr>
              <a:t>Since both  and (1 - ) are less than or equal to 1, each successive term has less weight than its predecessor</a:t>
            </a:r>
          </a:p>
        </p:txBody>
      </p:sp>
      <p:sp>
        <p:nvSpPr>
          <p:cNvPr id="48134" name="Slide Number Placeholder 5">
            <a:extLst>
              <a:ext uri="{FF2B5EF4-FFF2-40B4-BE49-F238E27FC236}">
                <a16:creationId xmlns:a16="http://schemas.microsoft.com/office/drawing/2014/main" id="{3606F1F2-80CD-5E4D-ABE7-8D9EEBF47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431FDC59-CBDD-774F-B549-A237D89F2639}" type="slidenum">
              <a:rPr lang="en-US" altLang="en-US" sz="2000">
                <a:latin typeface="Times New Roman" panose="02020603050405020304" pitchFamily="18" charset="0"/>
              </a:rPr>
              <a:pPr eaLnBrk="1" hangingPunct="1"/>
              <a:t>35</a:t>
            </a:fld>
            <a:endParaRPr lang="en-US" altLang="en-US" sz="20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15CB825-3D12-1745-8DA7-861CA20B4038}"/>
              </a:ext>
            </a:extLst>
          </p:cNvPr>
          <p:cNvSpPr>
            <a:spLocks noGrp="1" noChangeArrowheads="1"/>
          </p:cNvSpPr>
          <p:nvPr>
            <p:ph type="title"/>
          </p:nvPr>
        </p:nvSpPr>
        <p:spPr/>
        <p:txBody>
          <a:bodyPr/>
          <a:lstStyle/>
          <a:p>
            <a:pPr eaLnBrk="1" hangingPunct="1"/>
            <a:r>
              <a:rPr lang="en-US" altLang="en-US"/>
              <a:t>Priority Scheduling</a:t>
            </a:r>
          </a:p>
        </p:txBody>
      </p:sp>
      <p:sp>
        <p:nvSpPr>
          <p:cNvPr id="49155" name="Rectangle 3">
            <a:extLst>
              <a:ext uri="{FF2B5EF4-FFF2-40B4-BE49-F238E27FC236}">
                <a16:creationId xmlns:a16="http://schemas.microsoft.com/office/drawing/2014/main" id="{2FC6E717-3A02-974A-B680-FCCE56C9DEE0}"/>
              </a:ext>
            </a:extLst>
          </p:cNvPr>
          <p:cNvSpPr>
            <a:spLocks noGrp="1" noChangeArrowheads="1"/>
          </p:cNvSpPr>
          <p:nvPr>
            <p:ph type="body" idx="1"/>
          </p:nvPr>
        </p:nvSpPr>
        <p:spPr/>
        <p:txBody>
          <a:bodyPr/>
          <a:lstStyle/>
          <a:p>
            <a:pPr eaLnBrk="1" hangingPunct="1"/>
            <a:r>
              <a:rPr lang="en-US" altLang="en-US"/>
              <a:t>A priority number (integer) is associated with each process</a:t>
            </a:r>
          </a:p>
          <a:p>
            <a:pPr eaLnBrk="1" hangingPunct="1"/>
            <a:r>
              <a:rPr lang="en-US" altLang="en-US"/>
              <a:t>The CPU is allocated to the process with the highest priority (smallest integer </a:t>
            </a:r>
            <a:r>
              <a:rPr lang="en-US" altLang="en-US">
                <a:sym typeface="Symbol" pitchFamily="2" charset="2"/>
              </a:rPr>
              <a:t> highest priority)</a:t>
            </a:r>
          </a:p>
          <a:p>
            <a:pPr lvl="1" eaLnBrk="1" hangingPunct="1"/>
            <a:r>
              <a:rPr lang="en-US" altLang="en-US"/>
              <a:t>Preemptive (if a higher priority process enters, it receives the CPU immediately)</a:t>
            </a:r>
          </a:p>
          <a:p>
            <a:pPr lvl="1" eaLnBrk="1" hangingPunct="1"/>
            <a:r>
              <a:rPr lang="en-US" altLang="en-US"/>
              <a:t>Nonpreemptive (higher priority processes must wait until the current process finishes; then, the highest priority ready process is selected)</a:t>
            </a:r>
          </a:p>
          <a:p>
            <a:pPr eaLnBrk="1" hangingPunct="1"/>
            <a:r>
              <a:rPr lang="en-US" altLang="en-US"/>
              <a:t>SJF is a priority scheduling where priority is the predicted next CPU burst time</a:t>
            </a:r>
          </a:p>
          <a:p>
            <a:pPr eaLnBrk="1" hangingPunct="1"/>
            <a:r>
              <a:rPr lang="en-US" altLang="en-US"/>
              <a:t>Problem </a:t>
            </a:r>
            <a:r>
              <a:rPr lang="en-US" altLang="en-US">
                <a:sym typeface="Symbol" pitchFamily="2" charset="2"/>
              </a:rPr>
              <a:t> Starvation – low priority processes may never execute</a:t>
            </a:r>
          </a:p>
          <a:p>
            <a:pPr eaLnBrk="1" hangingPunct="1"/>
            <a:r>
              <a:rPr lang="en-US" altLang="en-US">
                <a:sym typeface="Symbol" pitchFamily="2" charset="2"/>
              </a:rPr>
              <a:t>Solution  Aging – as time progresses increase the priority of the process</a:t>
            </a:r>
          </a:p>
          <a:p>
            <a:pPr eaLnBrk="1" hangingPunct="1">
              <a:buFont typeface="Monotype Sorts" pitchFamily="2" charset="2"/>
              <a:buNone/>
            </a:pPr>
            <a:endParaRPr lang="en-US" altLang="en-US">
              <a:sym typeface="Symbol" pitchFamily="2" charset="2"/>
            </a:endParaRPr>
          </a:p>
        </p:txBody>
      </p:sp>
      <p:sp>
        <p:nvSpPr>
          <p:cNvPr id="49158" name="Slide Number Placeholder 5">
            <a:extLst>
              <a:ext uri="{FF2B5EF4-FFF2-40B4-BE49-F238E27FC236}">
                <a16:creationId xmlns:a16="http://schemas.microsoft.com/office/drawing/2014/main" id="{D55D0726-5F1F-D44B-9C14-3DBF3E8342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DE0B5F9A-0345-B84D-81BF-75308F08FF96}" type="slidenum">
              <a:rPr lang="en-US" altLang="en-US" sz="2000">
                <a:latin typeface="Times New Roman" panose="02020603050405020304" pitchFamily="18" charset="0"/>
              </a:rPr>
              <a:pPr eaLnBrk="1" hangingPunct="1"/>
              <a:t>36</a:t>
            </a:fld>
            <a:endParaRPr lang="en-US" altLang="en-US" sz="20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3453E35-310D-CD4D-9874-DD72F3971C0B}"/>
              </a:ext>
            </a:extLst>
          </p:cNvPr>
          <p:cNvSpPr>
            <a:spLocks noGrp="1" noChangeArrowheads="1"/>
          </p:cNvSpPr>
          <p:nvPr>
            <p:ph type="title"/>
          </p:nvPr>
        </p:nvSpPr>
        <p:spPr/>
        <p:txBody>
          <a:bodyPr/>
          <a:lstStyle/>
          <a:p>
            <a:pPr eaLnBrk="1" hangingPunct="1"/>
            <a:r>
              <a:rPr lang="en-US" altLang="en-US"/>
              <a:t>Priority Inversion</a:t>
            </a:r>
          </a:p>
        </p:txBody>
      </p:sp>
      <p:sp>
        <p:nvSpPr>
          <p:cNvPr id="50179" name="Rectangle 3">
            <a:extLst>
              <a:ext uri="{FF2B5EF4-FFF2-40B4-BE49-F238E27FC236}">
                <a16:creationId xmlns:a16="http://schemas.microsoft.com/office/drawing/2014/main" id="{7F942581-5D41-5947-A92D-9E3DF67D1013}"/>
              </a:ext>
            </a:extLst>
          </p:cNvPr>
          <p:cNvSpPr>
            <a:spLocks noGrp="1" noChangeArrowheads="1"/>
          </p:cNvSpPr>
          <p:nvPr>
            <p:ph type="body" idx="1"/>
          </p:nvPr>
        </p:nvSpPr>
        <p:spPr>
          <a:xfrm>
            <a:off x="974725" y="2286000"/>
            <a:ext cx="11055350" cy="6383338"/>
          </a:xfrm>
        </p:spPr>
        <p:txBody>
          <a:bodyPr/>
          <a:lstStyle/>
          <a:p>
            <a:pPr eaLnBrk="1" hangingPunct="1"/>
            <a:r>
              <a:rPr lang="en-US" altLang="en-US">
                <a:sym typeface="Symbol" pitchFamily="2" charset="2"/>
              </a:rPr>
              <a:t>Consider a scenario in which there are three processes, one with high priority (H), one with medium priority (M), and one with low priority (L).</a:t>
            </a:r>
          </a:p>
          <a:p>
            <a:pPr eaLnBrk="1" hangingPunct="1"/>
            <a:r>
              <a:rPr lang="en-US" altLang="en-US">
                <a:sym typeface="Symbol" pitchFamily="2" charset="2"/>
              </a:rPr>
              <a:t>Process L is running and successfully acquires a resource, such as a lock or semaphore.</a:t>
            </a:r>
          </a:p>
          <a:p>
            <a:pPr eaLnBrk="1" hangingPunct="1"/>
            <a:r>
              <a:rPr lang="en-US" altLang="en-US">
                <a:sym typeface="Symbol" pitchFamily="2" charset="2"/>
              </a:rPr>
              <a:t>Process H begins; since we are using a preemptive priority scheduler, process L is preempted for process H.</a:t>
            </a:r>
          </a:p>
          <a:p>
            <a:pPr eaLnBrk="1" hangingPunct="1"/>
            <a:r>
              <a:rPr lang="en-US" altLang="en-US">
                <a:sym typeface="Symbol" pitchFamily="2" charset="2"/>
              </a:rPr>
              <a:t>Process H tries to acquire L’s resource, and blocks (because it is held by L).</a:t>
            </a:r>
          </a:p>
          <a:p>
            <a:pPr eaLnBrk="1" hangingPunct="1"/>
            <a:r>
              <a:rPr lang="en-US" altLang="en-US">
                <a:sym typeface="Symbol" pitchFamily="2" charset="2"/>
              </a:rPr>
              <a:t>Process M begins running, and, since it has a higher priority than L, it is the highest priority ready process.  It preempts L and runs, thus starving high priority process H.</a:t>
            </a:r>
          </a:p>
          <a:p>
            <a:pPr eaLnBrk="1" hangingPunct="1"/>
            <a:r>
              <a:rPr lang="en-US" altLang="en-US">
                <a:sym typeface="Symbol" pitchFamily="2" charset="2"/>
              </a:rPr>
              <a:t>This is known as priority inversion.</a:t>
            </a:r>
          </a:p>
          <a:p>
            <a:pPr eaLnBrk="1" hangingPunct="1"/>
            <a:r>
              <a:rPr lang="en-US" altLang="en-US">
                <a:sym typeface="Symbol" pitchFamily="2" charset="2"/>
              </a:rPr>
              <a:t>What can we do?</a:t>
            </a:r>
          </a:p>
        </p:txBody>
      </p:sp>
      <p:pic>
        <p:nvPicPr>
          <p:cNvPr id="50180" name="Content Placeholder 3">
            <a:extLst>
              <a:ext uri="{FF2B5EF4-FFF2-40B4-BE49-F238E27FC236}">
                <a16:creationId xmlns:a16="http://schemas.microsoft.com/office/drawing/2014/main" id="{A41634C5-9216-9342-BBBE-928543C74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5200" y="7696200"/>
            <a:ext cx="1600200" cy="16002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0183" name="Slide Number Placeholder 5">
            <a:extLst>
              <a:ext uri="{FF2B5EF4-FFF2-40B4-BE49-F238E27FC236}">
                <a16:creationId xmlns:a16="http://schemas.microsoft.com/office/drawing/2014/main" id="{0B1C943E-2ABA-DE47-96AA-7F64D1A097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41F02825-5F33-3345-BE00-93DD681386BA}" type="slidenum">
              <a:rPr lang="en-US" altLang="en-US" sz="2000">
                <a:latin typeface="Times New Roman" panose="02020603050405020304" pitchFamily="18" charset="0"/>
              </a:rPr>
              <a:pPr eaLnBrk="1" hangingPunct="1"/>
              <a:t>37</a:t>
            </a:fld>
            <a:endParaRPr lang="en-US" altLang="en-US" sz="20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278B1A3-26FC-DB46-9786-94F6E96249F9}"/>
              </a:ext>
            </a:extLst>
          </p:cNvPr>
          <p:cNvSpPr>
            <a:spLocks noGrp="1" noChangeArrowheads="1"/>
          </p:cNvSpPr>
          <p:nvPr>
            <p:ph type="title"/>
          </p:nvPr>
        </p:nvSpPr>
        <p:spPr/>
        <p:txBody>
          <a:bodyPr/>
          <a:lstStyle/>
          <a:p>
            <a:pPr eaLnBrk="1" hangingPunct="1"/>
            <a:r>
              <a:rPr lang="en-US" altLang="en-US"/>
              <a:t>Priority Inversion</a:t>
            </a:r>
          </a:p>
        </p:txBody>
      </p:sp>
      <p:sp>
        <p:nvSpPr>
          <p:cNvPr id="51203" name="Rectangle 3">
            <a:extLst>
              <a:ext uri="{FF2B5EF4-FFF2-40B4-BE49-F238E27FC236}">
                <a16:creationId xmlns:a16="http://schemas.microsoft.com/office/drawing/2014/main" id="{C77723A9-B208-6740-9597-28ACA79BE9F4}"/>
              </a:ext>
            </a:extLst>
          </p:cNvPr>
          <p:cNvSpPr>
            <a:spLocks noGrp="1" noChangeArrowheads="1"/>
          </p:cNvSpPr>
          <p:nvPr>
            <p:ph type="body" idx="1"/>
          </p:nvPr>
        </p:nvSpPr>
        <p:spPr>
          <a:xfrm>
            <a:off x="974725" y="2286000"/>
            <a:ext cx="11055350" cy="6383338"/>
          </a:xfrm>
        </p:spPr>
        <p:txBody>
          <a:bodyPr/>
          <a:lstStyle/>
          <a:p>
            <a:pPr eaLnBrk="1" hangingPunct="1"/>
            <a:r>
              <a:rPr lang="en-US" altLang="en-US">
                <a:sym typeface="Symbol" pitchFamily="2" charset="2"/>
              </a:rPr>
              <a:t>Process L should, in fact, be temporarily of “higher priority” than process M, on behalf of process H.</a:t>
            </a:r>
          </a:p>
          <a:p>
            <a:pPr eaLnBrk="1" hangingPunct="1"/>
            <a:r>
              <a:rPr lang="en-US" altLang="en-US">
                <a:sym typeface="Symbol" pitchFamily="2" charset="2"/>
              </a:rPr>
              <a:t>Process H can donate its priority to process L, which, in this case, would make it higher priority than process M.</a:t>
            </a:r>
          </a:p>
          <a:p>
            <a:pPr eaLnBrk="1" hangingPunct="1"/>
            <a:r>
              <a:rPr lang="en-US" altLang="en-US">
                <a:sym typeface="Symbol" pitchFamily="2" charset="2"/>
              </a:rPr>
              <a:t>This enables process L to preempt process M and run.</a:t>
            </a:r>
          </a:p>
          <a:p>
            <a:pPr eaLnBrk="1" hangingPunct="1"/>
            <a:r>
              <a:rPr lang="en-US" altLang="en-US">
                <a:sym typeface="Symbol" pitchFamily="2" charset="2"/>
              </a:rPr>
              <a:t>When process L is finished, process H becomes unblocked.</a:t>
            </a:r>
          </a:p>
          <a:p>
            <a:pPr eaLnBrk="1" hangingPunct="1"/>
            <a:r>
              <a:rPr lang="en-US" altLang="en-US">
                <a:sym typeface="Symbol" pitchFamily="2" charset="2"/>
              </a:rPr>
              <a:t>Process H, now being the highest priority ready process, runs, and process M must wait until it is finished.</a:t>
            </a:r>
          </a:p>
          <a:p>
            <a:pPr eaLnBrk="1" hangingPunct="1"/>
            <a:r>
              <a:rPr lang="en-US" altLang="en-US">
                <a:sym typeface="Symbol" pitchFamily="2" charset="2"/>
              </a:rPr>
              <a:t>Note that if process M’s priority is actually higher than process H, priority donation won’t be sufficient to increase process L’s priority above process M.  This is expected behavior (after all, process M would be “more important” in this case than process H).</a:t>
            </a:r>
          </a:p>
        </p:txBody>
      </p:sp>
      <p:sp>
        <p:nvSpPr>
          <p:cNvPr id="51206" name="Slide Number Placeholder 5">
            <a:extLst>
              <a:ext uri="{FF2B5EF4-FFF2-40B4-BE49-F238E27FC236}">
                <a16:creationId xmlns:a16="http://schemas.microsoft.com/office/drawing/2014/main" id="{E95CBC66-6E6F-9049-93D0-52685EA56B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F88BEAE0-AADF-B141-BD58-0C4195B592E3}" type="slidenum">
              <a:rPr lang="en-US" altLang="en-US" sz="2000">
                <a:latin typeface="Times New Roman" panose="02020603050405020304" pitchFamily="18" charset="0"/>
              </a:rPr>
              <a:pPr eaLnBrk="1" hangingPunct="1"/>
              <a:t>38</a:t>
            </a:fld>
            <a:endParaRPr lang="en-US" altLang="en-US" sz="20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FAF4B-01A0-3943-B5FD-8521B208A09B}"/>
              </a:ext>
            </a:extLst>
          </p:cNvPr>
          <p:cNvSpPr>
            <a:spLocks noGrp="1"/>
          </p:cNvSpPr>
          <p:nvPr>
            <p:ph type="title"/>
          </p:nvPr>
        </p:nvSpPr>
        <p:spPr/>
        <p:txBody>
          <a:bodyPr/>
          <a:lstStyle/>
          <a:p>
            <a:pPr eaLnBrk="1" hangingPunct="1"/>
            <a:r>
              <a:rPr lang="en-US" altLang="en-US"/>
              <a:t>Multi-level Feedback Scheduling</a:t>
            </a:r>
          </a:p>
        </p:txBody>
      </p:sp>
      <p:sp>
        <p:nvSpPr>
          <p:cNvPr id="52227" name="Content Placeholder 2">
            <a:extLst>
              <a:ext uri="{FF2B5EF4-FFF2-40B4-BE49-F238E27FC236}">
                <a16:creationId xmlns:a16="http://schemas.microsoft.com/office/drawing/2014/main" id="{62A4A764-DD69-2947-AC23-2960F2FFE1B2}"/>
              </a:ext>
            </a:extLst>
          </p:cNvPr>
          <p:cNvSpPr>
            <a:spLocks noGrp="1"/>
          </p:cNvSpPr>
          <p:nvPr>
            <p:ph idx="1"/>
          </p:nvPr>
        </p:nvSpPr>
        <p:spPr/>
        <p:txBody>
          <a:bodyPr/>
          <a:lstStyle/>
          <a:p>
            <a:pPr eaLnBrk="1" hangingPunct="1"/>
            <a:r>
              <a:rPr lang="en-US" altLang="en-US"/>
              <a:t>Another method for exploiting past behavior</a:t>
            </a:r>
          </a:p>
          <a:p>
            <a:pPr lvl="1" eaLnBrk="1" hangingPunct="1"/>
            <a:r>
              <a:rPr lang="en-US" altLang="en-US"/>
              <a:t>Multiple queues, each with different priority</a:t>
            </a:r>
          </a:p>
          <a:p>
            <a:pPr lvl="2" eaLnBrk="1" hangingPunct="1"/>
            <a:r>
              <a:rPr lang="en-US" altLang="en-US"/>
              <a:t>Higher priority queues often considered “foreground” tasks</a:t>
            </a:r>
          </a:p>
          <a:p>
            <a:pPr lvl="1" eaLnBrk="1" hangingPunct="1"/>
            <a:r>
              <a:rPr lang="en-US" altLang="en-US"/>
              <a:t>Each queue has its own scheduling algorithm</a:t>
            </a:r>
          </a:p>
          <a:p>
            <a:pPr lvl="2" eaLnBrk="1" hangingPunct="1"/>
            <a:r>
              <a:rPr lang="en-US" altLang="en-US"/>
              <a:t>E.g. foreground </a:t>
            </a:r>
            <a:r>
              <a:rPr lang="en-US" altLang="en-US">
                <a:sym typeface="Wingdings" pitchFamily="2" charset="2"/>
              </a:rPr>
              <a:t> RR, background  FCFS</a:t>
            </a:r>
          </a:p>
          <a:p>
            <a:pPr lvl="2" eaLnBrk="1" hangingPunct="1"/>
            <a:r>
              <a:rPr lang="en-US" altLang="en-US">
                <a:sym typeface="Wingdings" pitchFamily="2" charset="2"/>
              </a:rPr>
              <a:t>Sometimes multiple RR priorities with quantum increasing exponentially (highest queue: 1ms, next: 2ms, next: 4ms, etc.)</a:t>
            </a:r>
          </a:p>
          <a:p>
            <a:pPr lvl="1" eaLnBrk="1" hangingPunct="1"/>
            <a:r>
              <a:rPr lang="en-US" altLang="en-US">
                <a:sym typeface="Wingdings" pitchFamily="2" charset="2"/>
              </a:rPr>
              <a:t>Adjust each job’s priority as follows (details vary)</a:t>
            </a:r>
          </a:p>
          <a:p>
            <a:pPr lvl="2" eaLnBrk="1" hangingPunct="1"/>
            <a:r>
              <a:rPr lang="en-US" altLang="en-US">
                <a:sym typeface="Wingdings" pitchFamily="2" charset="2"/>
              </a:rPr>
              <a:t>Job starts in highest priority queue</a:t>
            </a:r>
          </a:p>
          <a:p>
            <a:pPr lvl="2" eaLnBrk="1" hangingPunct="1"/>
            <a:r>
              <a:rPr lang="en-US" altLang="en-US">
                <a:sym typeface="Wingdings" pitchFamily="2" charset="2"/>
              </a:rPr>
              <a:t>If entire CPU time quantum expires, drop one level</a:t>
            </a:r>
          </a:p>
          <a:p>
            <a:pPr lvl="2" eaLnBrk="1" hangingPunct="1"/>
            <a:r>
              <a:rPr lang="en-US" altLang="en-US"/>
              <a:t>If CPU is yielded during the quantum, push up one level (or to top)</a:t>
            </a:r>
          </a:p>
        </p:txBody>
      </p:sp>
      <p:sp>
        <p:nvSpPr>
          <p:cNvPr id="52230" name="Slide Number Placeholder 5">
            <a:extLst>
              <a:ext uri="{FF2B5EF4-FFF2-40B4-BE49-F238E27FC236}">
                <a16:creationId xmlns:a16="http://schemas.microsoft.com/office/drawing/2014/main" id="{8FA9B626-5402-AD44-A6B5-9A63AECE93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7A99EADD-B2F5-6348-A210-DF1F793557BA}" type="slidenum">
              <a:rPr lang="en-US" altLang="en-US" sz="2000">
                <a:latin typeface="Times New Roman" panose="02020603050405020304" pitchFamily="18" charset="0"/>
              </a:rPr>
              <a:pPr eaLnBrk="1" hangingPunct="1"/>
              <a:t>39</a:t>
            </a:fld>
            <a:endParaRPr lang="en-US" altLang="en-US" sz="20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0433-3F61-1942-A068-3CA89F3D98E5}"/>
              </a:ext>
            </a:extLst>
          </p:cNvPr>
          <p:cNvSpPr>
            <a:spLocks noGrp="1"/>
          </p:cNvSpPr>
          <p:nvPr>
            <p:ph type="title"/>
          </p:nvPr>
        </p:nvSpPr>
        <p:spPr/>
        <p:txBody>
          <a:bodyPr/>
          <a:lstStyle/>
          <a:p>
            <a:r>
              <a:rPr lang="en-US" dirty="0"/>
              <a:t>Process States</a:t>
            </a:r>
          </a:p>
        </p:txBody>
      </p:sp>
      <p:graphicFrame>
        <p:nvGraphicFramePr>
          <p:cNvPr id="4" name="Object 4">
            <a:extLst>
              <a:ext uri="{FF2B5EF4-FFF2-40B4-BE49-F238E27FC236}">
                <a16:creationId xmlns:a16="http://schemas.microsoft.com/office/drawing/2014/main" id="{00578630-2B7F-CD43-A74B-F62C295CDEDC}"/>
              </a:ext>
            </a:extLst>
          </p:cNvPr>
          <p:cNvGraphicFramePr>
            <a:graphicFrameLocks noGrp="1" noChangeAspect="1"/>
          </p:cNvGraphicFramePr>
          <p:nvPr>
            <p:ph idx="1"/>
            <p:extLst>
              <p:ext uri="{D42A27DB-BD31-4B8C-83A1-F6EECF244321}">
                <p14:modId xmlns:p14="http://schemas.microsoft.com/office/powerpoint/2010/main" val="584866586"/>
              </p:ext>
            </p:extLst>
          </p:nvPr>
        </p:nvGraphicFramePr>
        <p:xfrm>
          <a:off x="1320800" y="2209800"/>
          <a:ext cx="10952757" cy="7010400"/>
        </p:xfrm>
        <a:graphic>
          <a:graphicData uri="http://schemas.openxmlformats.org/presentationml/2006/ole">
            <mc:AlternateContent xmlns:mc="http://schemas.openxmlformats.org/markup-compatibility/2006">
              <mc:Choice xmlns:v="urn:schemas-microsoft-com:vml" Requires="v">
                <p:oleObj spid="_x0000_s99329" name="Artwork" r:id="rId3" imgW="4375150" imgH="2800350" progId="Adobe.Illustrator.7">
                  <p:embed/>
                </p:oleObj>
              </mc:Choice>
              <mc:Fallback>
                <p:oleObj name="Artwork" r:id="rId3" imgW="4375150" imgH="2800350" progId="Adobe.Illustrator.7">
                  <p:embed/>
                  <p:pic>
                    <p:nvPicPr>
                      <p:cNvPr id="1026" name="Object 4">
                        <a:extLst>
                          <a:ext uri="{FF2B5EF4-FFF2-40B4-BE49-F238E27FC236}">
                            <a16:creationId xmlns:a16="http://schemas.microsoft.com/office/drawing/2014/main" id="{5943D2EB-4CA8-0B40-B395-E88894F82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209800"/>
                        <a:ext cx="10952757" cy="7010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6303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87A3E60-F98B-8447-A77E-FE9311A6137C}"/>
              </a:ext>
            </a:extLst>
          </p:cNvPr>
          <p:cNvSpPr>
            <a:spLocks noGrp="1"/>
          </p:cNvSpPr>
          <p:nvPr>
            <p:ph type="title"/>
          </p:nvPr>
        </p:nvSpPr>
        <p:spPr>
          <a:xfrm>
            <a:off x="974725" y="457200"/>
            <a:ext cx="11055350" cy="1625600"/>
          </a:xfrm>
        </p:spPr>
        <p:txBody>
          <a:bodyPr/>
          <a:lstStyle/>
          <a:p>
            <a:pPr eaLnBrk="1" hangingPunct="1"/>
            <a:r>
              <a:rPr lang="en-US" altLang="en-US"/>
              <a:t>Scheduling Details</a:t>
            </a:r>
          </a:p>
        </p:txBody>
      </p:sp>
      <p:sp>
        <p:nvSpPr>
          <p:cNvPr id="53251" name="Content Placeholder 2">
            <a:extLst>
              <a:ext uri="{FF2B5EF4-FFF2-40B4-BE49-F238E27FC236}">
                <a16:creationId xmlns:a16="http://schemas.microsoft.com/office/drawing/2014/main" id="{32F50485-7BC3-794E-A462-92F8D2ED7F1B}"/>
              </a:ext>
            </a:extLst>
          </p:cNvPr>
          <p:cNvSpPr>
            <a:spLocks noGrp="1"/>
          </p:cNvSpPr>
          <p:nvPr>
            <p:ph idx="1"/>
          </p:nvPr>
        </p:nvSpPr>
        <p:spPr>
          <a:xfrm>
            <a:off x="974725" y="1981200"/>
            <a:ext cx="11055350" cy="5851525"/>
          </a:xfrm>
        </p:spPr>
        <p:txBody>
          <a:bodyPr/>
          <a:lstStyle/>
          <a:p>
            <a:pPr eaLnBrk="1" hangingPunct="1"/>
            <a:r>
              <a:rPr lang="en-US" altLang="en-US"/>
              <a:t>Result approximates SRTF</a:t>
            </a:r>
          </a:p>
          <a:p>
            <a:pPr lvl="1" eaLnBrk="1" hangingPunct="1"/>
            <a:r>
              <a:rPr lang="en-US" altLang="en-US"/>
              <a:t>CPU bound jobs drop rapidly to lower queues</a:t>
            </a:r>
          </a:p>
          <a:p>
            <a:pPr lvl="1" eaLnBrk="1" hangingPunct="1"/>
            <a:r>
              <a:rPr lang="en-US" altLang="en-US"/>
              <a:t>Short-running I/O bound jobs stay near the top</a:t>
            </a:r>
          </a:p>
          <a:p>
            <a:pPr eaLnBrk="1" hangingPunct="1"/>
            <a:r>
              <a:rPr lang="en-US" altLang="en-US"/>
              <a:t>Scheduling must be done between the queues</a:t>
            </a:r>
          </a:p>
          <a:p>
            <a:pPr lvl="1" eaLnBrk="1" hangingPunct="1"/>
            <a:r>
              <a:rPr lang="en-US" altLang="en-US"/>
              <a:t>Fixed priority scheduling: serve all from the highest priority, then the next priority, etc.</a:t>
            </a:r>
          </a:p>
          <a:p>
            <a:pPr lvl="1" eaLnBrk="1" hangingPunct="1"/>
            <a:r>
              <a:rPr lang="en-US" altLang="en-US"/>
              <a:t>Time slice: each queue gets a certain amount of CPU time (e.g., 70% to the highest, 20% next, 10% lowest)</a:t>
            </a:r>
          </a:p>
          <a:p>
            <a:pPr eaLnBrk="1" hangingPunct="1"/>
            <a:r>
              <a:rPr lang="en-US" altLang="en-US"/>
              <a:t>Countermeasure: user action that can foil intent of the OS designer</a:t>
            </a:r>
          </a:p>
          <a:p>
            <a:pPr lvl="1" eaLnBrk="1" hangingPunct="1"/>
            <a:r>
              <a:rPr lang="en-US" altLang="en-US"/>
              <a:t>For multilevel feedback, put in a bunch of meaningless I/O to keep job’s priority high</a:t>
            </a:r>
          </a:p>
          <a:p>
            <a:pPr lvl="1" eaLnBrk="1" hangingPunct="1"/>
            <a:r>
              <a:rPr lang="en-US" altLang="en-US"/>
              <a:t>But if everyone does this, it won’t work!</a:t>
            </a:r>
          </a:p>
          <a:p>
            <a:pPr lvl="1" eaLnBrk="1" hangingPunct="1"/>
            <a:r>
              <a:rPr lang="en-US" altLang="en-US"/>
              <a:t>Consider an Othello program, playing against a competitor.  Key was to compute at a higher priority than the competitors.</a:t>
            </a:r>
          </a:p>
          <a:p>
            <a:pPr lvl="2" eaLnBrk="1" hangingPunct="1"/>
            <a:r>
              <a:rPr lang="en-US" altLang="en-US"/>
              <a:t>Put in printf’s, run much faster!</a:t>
            </a:r>
          </a:p>
        </p:txBody>
      </p:sp>
      <p:sp>
        <p:nvSpPr>
          <p:cNvPr id="53254" name="Slide Number Placeholder 5">
            <a:extLst>
              <a:ext uri="{FF2B5EF4-FFF2-40B4-BE49-F238E27FC236}">
                <a16:creationId xmlns:a16="http://schemas.microsoft.com/office/drawing/2014/main" id="{22FAEAC1-B038-3F47-83B2-29CFB2835A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0EB7BB94-7564-AD4D-8A83-009851627618}" type="slidenum">
              <a:rPr lang="en-US" altLang="en-US" sz="2000">
                <a:latin typeface="Times New Roman" panose="02020603050405020304" pitchFamily="18" charset="0"/>
              </a:rPr>
              <a:pPr eaLnBrk="1" hangingPunct="1"/>
              <a:t>40</a:t>
            </a:fld>
            <a:endParaRPr lang="en-US" altLang="en-US" sz="200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1D4EFC8-AA99-1F4B-BF86-33082065ACB4}"/>
              </a:ext>
            </a:extLst>
          </p:cNvPr>
          <p:cNvSpPr>
            <a:spLocks noGrp="1"/>
          </p:cNvSpPr>
          <p:nvPr>
            <p:ph type="title"/>
          </p:nvPr>
        </p:nvSpPr>
        <p:spPr>
          <a:xfrm>
            <a:off x="974725" y="533400"/>
            <a:ext cx="11055350" cy="1625600"/>
          </a:xfrm>
        </p:spPr>
        <p:txBody>
          <a:bodyPr/>
          <a:lstStyle/>
          <a:p>
            <a:pPr eaLnBrk="1" hangingPunct="1"/>
            <a:r>
              <a:rPr lang="en-US" altLang="en-US"/>
              <a:t>Scheduling Details</a:t>
            </a:r>
          </a:p>
        </p:txBody>
      </p:sp>
      <p:sp>
        <p:nvSpPr>
          <p:cNvPr id="54275" name="Content Placeholder 2">
            <a:extLst>
              <a:ext uri="{FF2B5EF4-FFF2-40B4-BE49-F238E27FC236}">
                <a16:creationId xmlns:a16="http://schemas.microsoft.com/office/drawing/2014/main" id="{90FBBFEE-A73E-D341-8BE8-8EE0B656CF43}"/>
              </a:ext>
            </a:extLst>
          </p:cNvPr>
          <p:cNvSpPr>
            <a:spLocks noGrp="1"/>
          </p:cNvSpPr>
          <p:nvPr>
            <p:ph idx="1"/>
          </p:nvPr>
        </p:nvSpPr>
        <p:spPr>
          <a:xfrm>
            <a:off x="974725" y="1800225"/>
            <a:ext cx="11055350" cy="5851525"/>
          </a:xfrm>
        </p:spPr>
        <p:txBody>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Why else is this helpful?</a:t>
            </a:r>
          </a:p>
        </p:txBody>
      </p:sp>
      <p:sp>
        <p:nvSpPr>
          <p:cNvPr id="54278" name="Slide Number Placeholder 5">
            <a:extLst>
              <a:ext uri="{FF2B5EF4-FFF2-40B4-BE49-F238E27FC236}">
                <a16:creationId xmlns:a16="http://schemas.microsoft.com/office/drawing/2014/main" id="{AB99E83B-D938-C648-B01A-E61CAA8467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5AB54DA1-2DCE-974F-BA4C-20F59F44371F}" type="slidenum">
              <a:rPr lang="en-US" altLang="en-US" sz="2000">
                <a:latin typeface="Times New Roman" panose="02020603050405020304" pitchFamily="18" charset="0"/>
              </a:rPr>
              <a:pPr eaLnBrk="1" hangingPunct="1"/>
              <a:t>41</a:t>
            </a:fld>
            <a:endParaRPr lang="en-US" altLang="en-US" sz="2000">
              <a:latin typeface="Times New Roman" panose="02020603050405020304" pitchFamily="18" charset="0"/>
            </a:endParaRPr>
          </a:p>
        </p:txBody>
      </p:sp>
      <p:pic>
        <p:nvPicPr>
          <p:cNvPr id="54279" name="Content Placeholder 3">
            <a:extLst>
              <a:ext uri="{FF2B5EF4-FFF2-40B4-BE49-F238E27FC236}">
                <a16:creationId xmlns:a16="http://schemas.microsoft.com/office/drawing/2014/main" id="{E009B085-A4C8-8B41-A93F-64735BB37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7010400"/>
            <a:ext cx="1600200" cy="16002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AD6DC4DE-785E-DF41-B0B9-EA145E52B8E1}"/>
              </a:ext>
            </a:extLst>
          </p:cNvPr>
          <p:cNvSpPr>
            <a:spLocks noGrp="1"/>
          </p:cNvSpPr>
          <p:nvPr>
            <p:ph type="title"/>
          </p:nvPr>
        </p:nvSpPr>
        <p:spPr>
          <a:xfrm>
            <a:off x="974725" y="533400"/>
            <a:ext cx="11055350" cy="1625600"/>
          </a:xfrm>
        </p:spPr>
        <p:txBody>
          <a:bodyPr/>
          <a:lstStyle/>
          <a:p>
            <a:pPr eaLnBrk="1" hangingPunct="1"/>
            <a:r>
              <a:rPr lang="en-US" altLang="en-US"/>
              <a:t>Scheduling Details</a:t>
            </a:r>
          </a:p>
        </p:txBody>
      </p:sp>
      <p:sp>
        <p:nvSpPr>
          <p:cNvPr id="55299" name="Content Placeholder 2">
            <a:extLst>
              <a:ext uri="{FF2B5EF4-FFF2-40B4-BE49-F238E27FC236}">
                <a16:creationId xmlns:a16="http://schemas.microsoft.com/office/drawing/2014/main" id="{E79F99E1-94C5-1B4F-AB28-C54A437A22B6}"/>
              </a:ext>
            </a:extLst>
          </p:cNvPr>
          <p:cNvSpPr>
            <a:spLocks noGrp="1"/>
          </p:cNvSpPr>
          <p:nvPr>
            <p:ph idx="1"/>
          </p:nvPr>
        </p:nvSpPr>
        <p:spPr>
          <a:xfrm>
            <a:off x="974725" y="1800225"/>
            <a:ext cx="11055350" cy="5851525"/>
          </a:xfrm>
        </p:spPr>
        <p:txBody>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This also provides more free memory for the subset of ready processes given to the short-term scheduler.</a:t>
            </a:r>
          </a:p>
        </p:txBody>
      </p:sp>
      <p:sp>
        <p:nvSpPr>
          <p:cNvPr id="55302" name="Slide Number Placeholder 5">
            <a:extLst>
              <a:ext uri="{FF2B5EF4-FFF2-40B4-BE49-F238E27FC236}">
                <a16:creationId xmlns:a16="http://schemas.microsoft.com/office/drawing/2014/main" id="{53E09D02-26B8-A842-BA66-6320C9053C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DF58F3B0-DFF2-274E-A2AB-D2FE5F65CAE0}" type="slidenum">
              <a:rPr lang="en-US" altLang="en-US" sz="2000">
                <a:latin typeface="Times New Roman" panose="02020603050405020304" pitchFamily="18" charset="0"/>
              </a:rPr>
              <a:pPr eaLnBrk="1" hangingPunct="1"/>
              <a:t>42</a:t>
            </a:fld>
            <a:endParaRPr lang="en-US" altLang="en-US" sz="20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57E0A2D-BE03-A54A-81FA-4EF617CD4BD4}"/>
              </a:ext>
            </a:extLst>
          </p:cNvPr>
          <p:cNvSpPr>
            <a:spLocks noGrp="1"/>
          </p:cNvSpPr>
          <p:nvPr>
            <p:ph type="title"/>
          </p:nvPr>
        </p:nvSpPr>
        <p:spPr>
          <a:xfrm>
            <a:off x="974725" y="76200"/>
            <a:ext cx="11055350" cy="1625600"/>
          </a:xfrm>
        </p:spPr>
        <p:txBody>
          <a:bodyPr/>
          <a:lstStyle/>
          <a:p>
            <a:pPr eaLnBrk="1" hangingPunct="1"/>
            <a:r>
              <a:rPr lang="en-US" altLang="en-US"/>
              <a:t>Fairness</a:t>
            </a:r>
          </a:p>
        </p:txBody>
      </p:sp>
      <p:sp>
        <p:nvSpPr>
          <p:cNvPr id="56323" name="Content Placeholder 2">
            <a:extLst>
              <a:ext uri="{FF2B5EF4-FFF2-40B4-BE49-F238E27FC236}">
                <a16:creationId xmlns:a16="http://schemas.microsoft.com/office/drawing/2014/main" id="{546AC2BD-67F2-9145-BB17-B4B0206BBD31}"/>
              </a:ext>
            </a:extLst>
          </p:cNvPr>
          <p:cNvSpPr>
            <a:spLocks noGrp="1"/>
          </p:cNvSpPr>
          <p:nvPr>
            <p:ph idx="1"/>
          </p:nvPr>
        </p:nvSpPr>
        <p:spPr>
          <a:xfrm>
            <a:off x="974725" y="1219200"/>
            <a:ext cx="11055350" cy="5851525"/>
          </a:xfrm>
        </p:spPr>
        <p:txBody>
          <a:bodyPr/>
          <a:lstStyle/>
          <a:p>
            <a:pPr eaLnBrk="1" hangingPunct="1"/>
            <a:r>
              <a:rPr lang="en-US" altLang="en-US"/>
              <a:t>What about fairness?</a:t>
            </a:r>
          </a:p>
          <a:p>
            <a:pPr lvl="1" eaLnBrk="1" hangingPunct="1"/>
            <a:r>
              <a:rPr lang="en-US" altLang="en-US"/>
              <a:t>Strict fixed-policy scheduling between queues is unfair (run highest, then next, etc.)</a:t>
            </a:r>
          </a:p>
          <a:p>
            <a:pPr lvl="2" eaLnBrk="1" hangingPunct="1"/>
            <a:r>
              <a:rPr lang="en-US" altLang="en-US"/>
              <a:t>Long running jobs may never get the CPU</a:t>
            </a:r>
          </a:p>
          <a:p>
            <a:pPr lvl="2" eaLnBrk="1" hangingPunct="1"/>
            <a:r>
              <a:rPr lang="en-US" altLang="en-US"/>
              <a:t>In Multics, admins shut down the machine and found a 10-year-old job</a:t>
            </a:r>
          </a:p>
          <a:p>
            <a:pPr lvl="1" eaLnBrk="1" hangingPunct="1"/>
            <a:r>
              <a:rPr lang="en-US" altLang="en-US"/>
              <a:t>Must give long-running jobs a fraction of the CPU even when there are shorter jobs to run</a:t>
            </a:r>
          </a:p>
          <a:p>
            <a:pPr lvl="2" eaLnBrk="1" hangingPunct="1"/>
            <a:r>
              <a:rPr lang="en-US" altLang="en-US"/>
              <a:t>Tradeoff: fairness gained by hurting average response time!</a:t>
            </a:r>
          </a:p>
          <a:p>
            <a:pPr eaLnBrk="1" hangingPunct="1"/>
            <a:r>
              <a:rPr lang="en-US" altLang="en-US"/>
              <a:t>How to implement fairness?</a:t>
            </a:r>
          </a:p>
          <a:p>
            <a:pPr lvl="1" eaLnBrk="1" hangingPunct="1"/>
            <a:r>
              <a:rPr lang="en-US" altLang="en-US"/>
              <a:t>Could give each queue some fraction of the CPU</a:t>
            </a:r>
          </a:p>
          <a:p>
            <a:pPr lvl="2" eaLnBrk="1" hangingPunct="1"/>
            <a:r>
              <a:rPr lang="en-US" altLang="en-US"/>
              <a:t>i.e., for one long-running job and 100 short-running ones?</a:t>
            </a:r>
          </a:p>
          <a:p>
            <a:pPr lvl="2" eaLnBrk="1" hangingPunct="1"/>
            <a:r>
              <a:rPr lang="en-US" altLang="en-US"/>
              <a:t>Like express lanes in a supermarket – sometimes express lanes get so long, one gets better service by going into one of the regular lines</a:t>
            </a:r>
          </a:p>
          <a:p>
            <a:pPr lvl="1" eaLnBrk="1" hangingPunct="1"/>
            <a:r>
              <a:rPr lang="en-US" altLang="en-US"/>
              <a:t>Could increase priority of jobs that don’t get service (as seen in the multilevel feedback example)</a:t>
            </a:r>
          </a:p>
          <a:p>
            <a:pPr lvl="2" eaLnBrk="1" hangingPunct="1"/>
            <a:r>
              <a:rPr lang="en-US" altLang="en-US"/>
              <a:t>This was done in UNIX</a:t>
            </a:r>
          </a:p>
          <a:p>
            <a:pPr lvl="2" eaLnBrk="1" hangingPunct="1"/>
            <a:r>
              <a:rPr lang="en-US" altLang="en-US"/>
              <a:t>Ad hoc – with what rate should priorities be increased?</a:t>
            </a:r>
          </a:p>
          <a:p>
            <a:pPr lvl="2" eaLnBrk="1" hangingPunct="1"/>
            <a:r>
              <a:rPr lang="en-US" altLang="en-US"/>
              <a:t>As system gets overloaded, no job gets CPU time, so everyone increases in priority</a:t>
            </a:r>
          </a:p>
          <a:p>
            <a:pPr lvl="3" eaLnBrk="1" hangingPunct="1"/>
            <a:r>
              <a:rPr lang="en-US" altLang="en-US"/>
              <a:t>Interactive processes suffer</a:t>
            </a:r>
          </a:p>
        </p:txBody>
      </p:sp>
      <p:sp>
        <p:nvSpPr>
          <p:cNvPr id="56326" name="Slide Number Placeholder 5">
            <a:extLst>
              <a:ext uri="{FF2B5EF4-FFF2-40B4-BE49-F238E27FC236}">
                <a16:creationId xmlns:a16="http://schemas.microsoft.com/office/drawing/2014/main" id="{DBB2DA4A-3D17-BF4C-A723-EB902E310D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2AC11E3C-6613-564E-9477-7E3665F41F10}" type="slidenum">
              <a:rPr lang="en-US" altLang="en-US" sz="2000">
                <a:latin typeface="Times New Roman" panose="02020603050405020304" pitchFamily="18" charset="0"/>
              </a:rPr>
              <a:pPr eaLnBrk="1" hangingPunct="1"/>
              <a:t>43</a:t>
            </a:fld>
            <a:endParaRPr lang="en-US" altLang="en-US" sz="20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4038BC9-527B-9440-A81C-5571DB67EDDC}"/>
              </a:ext>
            </a:extLst>
          </p:cNvPr>
          <p:cNvSpPr>
            <a:spLocks noGrp="1"/>
          </p:cNvSpPr>
          <p:nvPr>
            <p:ph type="title"/>
          </p:nvPr>
        </p:nvSpPr>
        <p:spPr/>
        <p:txBody>
          <a:bodyPr/>
          <a:lstStyle/>
          <a:p>
            <a:pPr eaLnBrk="1" hangingPunct="1"/>
            <a:r>
              <a:rPr lang="en-US" altLang="en-US"/>
              <a:t>Lottery Scheduling</a:t>
            </a:r>
          </a:p>
        </p:txBody>
      </p:sp>
      <p:sp>
        <p:nvSpPr>
          <p:cNvPr id="57347" name="Content Placeholder 2">
            <a:extLst>
              <a:ext uri="{FF2B5EF4-FFF2-40B4-BE49-F238E27FC236}">
                <a16:creationId xmlns:a16="http://schemas.microsoft.com/office/drawing/2014/main" id="{B5543A51-388C-494D-8195-B4450B5D1777}"/>
              </a:ext>
            </a:extLst>
          </p:cNvPr>
          <p:cNvSpPr>
            <a:spLocks noGrp="1"/>
          </p:cNvSpPr>
          <p:nvPr>
            <p:ph idx="1"/>
          </p:nvPr>
        </p:nvSpPr>
        <p:spPr/>
        <p:txBody>
          <a:bodyPr/>
          <a:lstStyle/>
          <a:p>
            <a:pPr eaLnBrk="1" hangingPunct="1"/>
            <a:r>
              <a:rPr lang="en-US" altLang="en-US"/>
              <a:t>Yet another alternative: Lottery Scheduling</a:t>
            </a:r>
          </a:p>
          <a:p>
            <a:pPr lvl="1" eaLnBrk="1" hangingPunct="1"/>
            <a:r>
              <a:rPr lang="en-US" altLang="en-US"/>
              <a:t>Give each job some number of lottery tickets</a:t>
            </a:r>
          </a:p>
          <a:p>
            <a:pPr lvl="1" eaLnBrk="1" hangingPunct="1"/>
            <a:r>
              <a:rPr lang="en-US" altLang="en-US"/>
              <a:t>On each time slice, randomly pick a winning ticket</a:t>
            </a:r>
          </a:p>
          <a:p>
            <a:pPr lvl="1" eaLnBrk="1" hangingPunct="1"/>
            <a:r>
              <a:rPr lang="en-US" altLang="en-US"/>
              <a:t>On average, CPU time is proportional to number of tickets given to each job over time</a:t>
            </a:r>
          </a:p>
          <a:p>
            <a:pPr eaLnBrk="1" hangingPunct="1"/>
            <a:r>
              <a:rPr lang="en-US" altLang="en-US"/>
              <a:t>How to assign tickets?</a:t>
            </a:r>
          </a:p>
          <a:p>
            <a:pPr lvl="1" eaLnBrk="1" hangingPunct="1"/>
            <a:r>
              <a:rPr lang="en-US" altLang="en-US"/>
              <a:t>To approximate SRTF, short-running jobs get more, long running jobs get fewer</a:t>
            </a:r>
          </a:p>
          <a:p>
            <a:pPr lvl="1" eaLnBrk="1" hangingPunct="1"/>
            <a:r>
              <a:rPr lang="en-US" altLang="en-US"/>
              <a:t>To avoid starvation, every job gets at least one ticket (everyone makes progress)</a:t>
            </a:r>
          </a:p>
          <a:p>
            <a:pPr eaLnBrk="1" hangingPunct="1"/>
            <a:r>
              <a:rPr lang="en-US" altLang="en-US"/>
              <a:t>Advantage over strict priority scheduling: behaves gracefully as load changes</a:t>
            </a:r>
          </a:p>
          <a:p>
            <a:pPr lvl="1" eaLnBrk="1" hangingPunct="1"/>
            <a:r>
              <a:rPr lang="en-US" altLang="en-US"/>
              <a:t>Adding or deleting a job affects all jobs proportionally, independent of how many tickets each job possesses</a:t>
            </a:r>
          </a:p>
        </p:txBody>
      </p:sp>
      <p:sp>
        <p:nvSpPr>
          <p:cNvPr id="57350" name="Slide Number Placeholder 5">
            <a:extLst>
              <a:ext uri="{FF2B5EF4-FFF2-40B4-BE49-F238E27FC236}">
                <a16:creationId xmlns:a16="http://schemas.microsoft.com/office/drawing/2014/main" id="{7E76561E-848E-D84D-9C20-4C64785BC6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BCBB3F5B-C89A-144E-B9C1-F3D524686465}" type="slidenum">
              <a:rPr lang="en-US" altLang="en-US" sz="2000">
                <a:latin typeface="Times New Roman" panose="02020603050405020304" pitchFamily="18" charset="0"/>
              </a:rPr>
              <a:pPr eaLnBrk="1" hangingPunct="1"/>
              <a:t>44</a:t>
            </a:fld>
            <a:endParaRPr lang="en-US" altLang="en-US" sz="20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118E73E-E753-0E47-BFAF-086D01A815FC}"/>
              </a:ext>
            </a:extLst>
          </p:cNvPr>
          <p:cNvSpPr>
            <a:spLocks noGrp="1"/>
          </p:cNvSpPr>
          <p:nvPr>
            <p:ph type="title"/>
          </p:nvPr>
        </p:nvSpPr>
        <p:spPr/>
        <p:txBody>
          <a:bodyPr/>
          <a:lstStyle/>
          <a:p>
            <a:pPr eaLnBrk="1" hangingPunct="1"/>
            <a:r>
              <a:rPr lang="en-US" altLang="en-US"/>
              <a:t>Example: Lottery Scheduling</a:t>
            </a:r>
          </a:p>
        </p:txBody>
      </p:sp>
      <p:sp>
        <p:nvSpPr>
          <p:cNvPr id="58371" name="Content Placeholder 2">
            <a:extLst>
              <a:ext uri="{FF2B5EF4-FFF2-40B4-BE49-F238E27FC236}">
                <a16:creationId xmlns:a16="http://schemas.microsoft.com/office/drawing/2014/main" id="{E30B58D0-4A51-4548-997C-5408C743CF1D}"/>
              </a:ext>
            </a:extLst>
          </p:cNvPr>
          <p:cNvSpPr>
            <a:spLocks noGrp="1"/>
          </p:cNvSpPr>
          <p:nvPr>
            <p:ph idx="1"/>
          </p:nvPr>
        </p:nvSpPr>
        <p:spPr>
          <a:xfrm>
            <a:off x="974725" y="2362200"/>
            <a:ext cx="11055350" cy="5851525"/>
          </a:xfrm>
        </p:spPr>
        <p:txBody>
          <a:bodyPr/>
          <a:lstStyle/>
          <a:p>
            <a:pPr eaLnBrk="1" hangingPunct="1"/>
            <a:r>
              <a:rPr lang="en-US" altLang="en-US"/>
              <a:t>Assume short jobs get 10 tickets, long jobs get 1 ticket</a:t>
            </a:r>
          </a:p>
          <a:p>
            <a:pPr eaLnBrk="1" hangingPunct="1"/>
            <a:r>
              <a:rPr lang="en-US" altLang="en-US"/>
              <a:t>What percentage of time does each long job get?  Each short job?</a:t>
            </a: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pic>
        <p:nvPicPr>
          <p:cNvPr id="58372" name="Content Placeholder 3">
            <a:extLst>
              <a:ext uri="{FF2B5EF4-FFF2-40B4-BE49-F238E27FC236}">
                <a16:creationId xmlns:a16="http://schemas.microsoft.com/office/drawing/2014/main" id="{B3AE0177-EE05-DE49-A5BE-C5831DB17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00" y="3886200"/>
            <a:ext cx="2743200" cy="2743200"/>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8375" name="Slide Number Placeholder 5">
            <a:extLst>
              <a:ext uri="{FF2B5EF4-FFF2-40B4-BE49-F238E27FC236}">
                <a16:creationId xmlns:a16="http://schemas.microsoft.com/office/drawing/2014/main" id="{855CA544-3CC4-CC43-9B62-4007D79CB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2EDCB90E-0A29-8A4F-917E-CC26C0C8BA18}" type="slidenum">
              <a:rPr lang="en-US" altLang="en-US" sz="2000">
                <a:latin typeface="Times New Roman" panose="02020603050405020304" pitchFamily="18" charset="0"/>
              </a:rPr>
              <a:pPr eaLnBrk="1" hangingPunct="1"/>
              <a:t>45</a:t>
            </a:fld>
            <a:endParaRPr lang="en-US" altLang="en-US" sz="20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4826D4D-A9F2-E948-B744-25EC783F3DDF}"/>
              </a:ext>
            </a:extLst>
          </p:cNvPr>
          <p:cNvSpPr>
            <a:spLocks noGrp="1"/>
          </p:cNvSpPr>
          <p:nvPr>
            <p:ph type="title"/>
          </p:nvPr>
        </p:nvSpPr>
        <p:spPr/>
        <p:txBody>
          <a:bodyPr/>
          <a:lstStyle/>
          <a:p>
            <a:pPr eaLnBrk="1" hangingPunct="1"/>
            <a:r>
              <a:rPr lang="en-US" altLang="en-US"/>
              <a:t>Example: Lottery Scheduling</a:t>
            </a:r>
          </a:p>
        </p:txBody>
      </p:sp>
      <p:sp>
        <p:nvSpPr>
          <p:cNvPr id="59395" name="Content Placeholder 2">
            <a:extLst>
              <a:ext uri="{FF2B5EF4-FFF2-40B4-BE49-F238E27FC236}">
                <a16:creationId xmlns:a16="http://schemas.microsoft.com/office/drawing/2014/main" id="{885BC8BC-7794-8742-A53E-0FF5E7756D9D}"/>
              </a:ext>
            </a:extLst>
          </p:cNvPr>
          <p:cNvSpPr>
            <a:spLocks noGrp="1"/>
          </p:cNvSpPr>
          <p:nvPr>
            <p:ph idx="1"/>
          </p:nvPr>
        </p:nvSpPr>
        <p:spPr>
          <a:xfrm>
            <a:off x="974725" y="2362200"/>
            <a:ext cx="11055350" cy="5851525"/>
          </a:xfrm>
        </p:spPr>
        <p:txBody>
          <a:bodyPr/>
          <a:lstStyle/>
          <a:p>
            <a:pPr eaLnBrk="1" hangingPunct="1"/>
            <a:r>
              <a:rPr lang="en-US" altLang="en-US"/>
              <a:t>Assume short jobs get 10 tickets, long jobs get 1 ticket</a:t>
            </a: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graphicFrame>
        <p:nvGraphicFramePr>
          <p:cNvPr id="4" name="Table 3">
            <a:extLst>
              <a:ext uri="{FF2B5EF4-FFF2-40B4-BE49-F238E27FC236}">
                <a16:creationId xmlns:a16="http://schemas.microsoft.com/office/drawing/2014/main" id="{7FD1E112-5D6A-CA41-A058-63D5ECB8DA2F}"/>
              </a:ext>
            </a:extLst>
          </p:cNvPr>
          <p:cNvGraphicFramePr>
            <a:graphicFrameLocks noGrp="1"/>
          </p:cNvGraphicFramePr>
          <p:nvPr/>
        </p:nvGraphicFramePr>
        <p:xfrm>
          <a:off x="2159000" y="3078163"/>
          <a:ext cx="8669337" cy="3322638"/>
        </p:xfrm>
        <a:graphic>
          <a:graphicData uri="http://schemas.openxmlformats.org/drawingml/2006/table">
            <a:tbl>
              <a:tblPr firstRow="1" bandRow="1">
                <a:tableStyleId>{5C22544A-7EE6-4342-B048-85BDC9FD1C3A}</a:tableStyleId>
              </a:tblPr>
              <a:tblGrid>
                <a:gridCol w="2889779">
                  <a:extLst>
                    <a:ext uri="{9D8B030D-6E8A-4147-A177-3AD203B41FA5}">
                      <a16:colId xmlns:a16="http://schemas.microsoft.com/office/drawing/2014/main" val="20000"/>
                    </a:ext>
                  </a:extLst>
                </a:gridCol>
                <a:gridCol w="2889779">
                  <a:extLst>
                    <a:ext uri="{9D8B030D-6E8A-4147-A177-3AD203B41FA5}">
                      <a16:colId xmlns:a16="http://schemas.microsoft.com/office/drawing/2014/main" val="20001"/>
                    </a:ext>
                  </a:extLst>
                </a:gridCol>
                <a:gridCol w="2889779">
                  <a:extLst>
                    <a:ext uri="{9D8B030D-6E8A-4147-A177-3AD203B41FA5}">
                      <a16:colId xmlns:a16="http://schemas.microsoft.com/office/drawing/2014/main" val="20002"/>
                    </a:ext>
                  </a:extLst>
                </a:gridCol>
              </a:tblGrid>
              <a:tr h="884003">
                <a:tc>
                  <a:txBody>
                    <a:bodyPr/>
                    <a:lstStyle/>
                    <a:p>
                      <a:r>
                        <a:rPr lang="en-US" sz="2600" dirty="0"/>
                        <a:t># short jobs / </a:t>
                      </a:r>
                      <a:br>
                        <a:rPr lang="en-US" sz="2600" dirty="0"/>
                      </a:br>
                      <a:r>
                        <a:rPr lang="en-US" sz="2600" dirty="0"/>
                        <a:t>#</a:t>
                      </a:r>
                      <a:r>
                        <a:rPr lang="en-US" sz="2600" baseline="0" dirty="0"/>
                        <a:t> long jobs</a:t>
                      </a:r>
                      <a:endParaRPr lang="en-US" sz="2600" dirty="0"/>
                    </a:p>
                  </a:txBody>
                  <a:tcPr marL="91434" marR="91434" marT="45724" marB="45724"/>
                </a:tc>
                <a:tc>
                  <a:txBody>
                    <a:bodyPr/>
                    <a:lstStyle/>
                    <a:p>
                      <a:r>
                        <a:rPr lang="en-US" sz="2600" dirty="0"/>
                        <a:t>% of CPU each short job gets</a:t>
                      </a:r>
                    </a:p>
                  </a:txBody>
                  <a:tcPr marL="91434" marR="91434" marT="45724" marB="45724"/>
                </a:tc>
                <a:tc>
                  <a:txBody>
                    <a:bodyPr/>
                    <a:lstStyle/>
                    <a:p>
                      <a:r>
                        <a:rPr lang="en-US" sz="2600" dirty="0"/>
                        <a:t>% of CPU each long job gets</a:t>
                      </a:r>
                    </a:p>
                  </a:txBody>
                  <a:tcPr marL="91434" marR="91434" marT="45724" marB="45724"/>
                </a:tc>
                <a:extLst>
                  <a:ext uri="{0D108BD9-81ED-4DB2-BD59-A6C34878D82A}">
                    <a16:rowId xmlns:a16="http://schemas.microsoft.com/office/drawing/2014/main" val="10000"/>
                  </a:ext>
                </a:extLst>
              </a:tr>
              <a:tr h="487727">
                <a:tc>
                  <a:txBody>
                    <a:bodyPr/>
                    <a:lstStyle/>
                    <a:p>
                      <a:r>
                        <a:rPr lang="en-US" sz="2600" dirty="0"/>
                        <a:t>1/1</a:t>
                      </a:r>
                    </a:p>
                  </a:txBody>
                  <a:tcPr marL="91434" marR="91434" marT="45724" marB="45724"/>
                </a:tc>
                <a:tc>
                  <a:txBody>
                    <a:bodyPr/>
                    <a:lstStyle/>
                    <a:p>
                      <a:r>
                        <a:rPr lang="en-US" sz="2600" dirty="0"/>
                        <a:t>91%</a:t>
                      </a:r>
                    </a:p>
                  </a:txBody>
                  <a:tcPr marL="91434" marR="91434" marT="45724" marB="45724"/>
                </a:tc>
                <a:tc>
                  <a:txBody>
                    <a:bodyPr/>
                    <a:lstStyle/>
                    <a:p>
                      <a:r>
                        <a:rPr lang="en-US" sz="2600" dirty="0"/>
                        <a:t>9%</a:t>
                      </a:r>
                    </a:p>
                  </a:txBody>
                  <a:tcPr marL="91434" marR="91434" marT="45724" marB="45724"/>
                </a:tc>
                <a:extLst>
                  <a:ext uri="{0D108BD9-81ED-4DB2-BD59-A6C34878D82A}">
                    <a16:rowId xmlns:a16="http://schemas.microsoft.com/office/drawing/2014/main" val="10001"/>
                  </a:ext>
                </a:extLst>
              </a:tr>
              <a:tr h="487727">
                <a:tc>
                  <a:txBody>
                    <a:bodyPr/>
                    <a:lstStyle/>
                    <a:p>
                      <a:r>
                        <a:rPr lang="en-US" sz="2600" dirty="0"/>
                        <a:t>0/2</a:t>
                      </a:r>
                    </a:p>
                  </a:txBody>
                  <a:tcPr marL="91434" marR="91434" marT="45724" marB="45724"/>
                </a:tc>
                <a:tc>
                  <a:txBody>
                    <a:bodyPr/>
                    <a:lstStyle/>
                    <a:p>
                      <a:r>
                        <a:rPr lang="en-US" sz="2600" dirty="0"/>
                        <a:t>N/A</a:t>
                      </a:r>
                    </a:p>
                  </a:txBody>
                  <a:tcPr marL="91434" marR="91434" marT="45724" marB="45724"/>
                </a:tc>
                <a:tc>
                  <a:txBody>
                    <a:bodyPr/>
                    <a:lstStyle/>
                    <a:p>
                      <a:r>
                        <a:rPr lang="en-US" sz="2600" dirty="0"/>
                        <a:t>50%</a:t>
                      </a:r>
                    </a:p>
                  </a:txBody>
                  <a:tcPr marL="91434" marR="91434" marT="45724" marB="45724"/>
                </a:tc>
                <a:extLst>
                  <a:ext uri="{0D108BD9-81ED-4DB2-BD59-A6C34878D82A}">
                    <a16:rowId xmlns:a16="http://schemas.microsoft.com/office/drawing/2014/main" val="10002"/>
                  </a:ext>
                </a:extLst>
              </a:tr>
              <a:tr h="487727">
                <a:tc>
                  <a:txBody>
                    <a:bodyPr/>
                    <a:lstStyle/>
                    <a:p>
                      <a:r>
                        <a:rPr lang="en-US" sz="2600" dirty="0"/>
                        <a:t>2/0</a:t>
                      </a:r>
                    </a:p>
                  </a:txBody>
                  <a:tcPr marL="91434" marR="91434" marT="45724" marB="45724"/>
                </a:tc>
                <a:tc>
                  <a:txBody>
                    <a:bodyPr/>
                    <a:lstStyle/>
                    <a:p>
                      <a:r>
                        <a:rPr lang="en-US" sz="2600" dirty="0"/>
                        <a:t>50%</a:t>
                      </a:r>
                    </a:p>
                  </a:txBody>
                  <a:tcPr marL="91434" marR="91434" marT="45724" marB="45724"/>
                </a:tc>
                <a:tc>
                  <a:txBody>
                    <a:bodyPr/>
                    <a:lstStyle/>
                    <a:p>
                      <a:r>
                        <a:rPr lang="en-US" sz="2600" dirty="0"/>
                        <a:t>N/A</a:t>
                      </a:r>
                    </a:p>
                  </a:txBody>
                  <a:tcPr marL="91434" marR="91434" marT="45724" marB="45724"/>
                </a:tc>
                <a:extLst>
                  <a:ext uri="{0D108BD9-81ED-4DB2-BD59-A6C34878D82A}">
                    <a16:rowId xmlns:a16="http://schemas.microsoft.com/office/drawing/2014/main" val="10003"/>
                  </a:ext>
                </a:extLst>
              </a:tr>
              <a:tr h="487727">
                <a:tc>
                  <a:txBody>
                    <a:bodyPr/>
                    <a:lstStyle/>
                    <a:p>
                      <a:r>
                        <a:rPr lang="en-US" sz="2600" dirty="0"/>
                        <a:t>10/1</a:t>
                      </a:r>
                    </a:p>
                  </a:txBody>
                  <a:tcPr marL="91434" marR="91434" marT="45724" marB="45724"/>
                </a:tc>
                <a:tc>
                  <a:txBody>
                    <a:bodyPr/>
                    <a:lstStyle/>
                    <a:p>
                      <a:r>
                        <a:rPr lang="en-US" sz="2600" dirty="0"/>
                        <a:t>9.9%</a:t>
                      </a:r>
                    </a:p>
                  </a:txBody>
                  <a:tcPr marL="91434" marR="91434" marT="45724" marB="45724"/>
                </a:tc>
                <a:tc>
                  <a:txBody>
                    <a:bodyPr/>
                    <a:lstStyle/>
                    <a:p>
                      <a:r>
                        <a:rPr lang="en-US" sz="2600" dirty="0"/>
                        <a:t>0.99%</a:t>
                      </a:r>
                    </a:p>
                  </a:txBody>
                  <a:tcPr marL="91434" marR="91434" marT="45724" marB="45724"/>
                </a:tc>
                <a:extLst>
                  <a:ext uri="{0D108BD9-81ED-4DB2-BD59-A6C34878D82A}">
                    <a16:rowId xmlns:a16="http://schemas.microsoft.com/office/drawing/2014/main" val="10004"/>
                  </a:ext>
                </a:extLst>
              </a:tr>
              <a:tr h="487727">
                <a:tc>
                  <a:txBody>
                    <a:bodyPr/>
                    <a:lstStyle/>
                    <a:p>
                      <a:r>
                        <a:rPr lang="en-US" sz="2600" dirty="0"/>
                        <a:t>1/10</a:t>
                      </a:r>
                    </a:p>
                  </a:txBody>
                  <a:tcPr marL="91434" marR="91434" marT="45724" marB="45724"/>
                </a:tc>
                <a:tc>
                  <a:txBody>
                    <a:bodyPr/>
                    <a:lstStyle/>
                    <a:p>
                      <a:r>
                        <a:rPr lang="en-US" sz="2600" dirty="0"/>
                        <a:t>50%</a:t>
                      </a:r>
                    </a:p>
                  </a:txBody>
                  <a:tcPr marL="91434" marR="91434" marT="45724" marB="45724"/>
                </a:tc>
                <a:tc>
                  <a:txBody>
                    <a:bodyPr/>
                    <a:lstStyle/>
                    <a:p>
                      <a:r>
                        <a:rPr lang="en-US" sz="2600" dirty="0"/>
                        <a:t>5%</a:t>
                      </a:r>
                    </a:p>
                  </a:txBody>
                  <a:tcPr marL="91434" marR="91434" marT="45724" marB="45724"/>
                </a:tc>
                <a:extLst>
                  <a:ext uri="{0D108BD9-81ED-4DB2-BD59-A6C34878D82A}">
                    <a16:rowId xmlns:a16="http://schemas.microsoft.com/office/drawing/2014/main" val="10005"/>
                  </a:ext>
                </a:extLst>
              </a:tr>
            </a:tbl>
          </a:graphicData>
        </a:graphic>
      </p:graphicFrame>
      <p:sp>
        <p:nvSpPr>
          <p:cNvPr id="59428" name="Slide Number Placeholder 5">
            <a:extLst>
              <a:ext uri="{FF2B5EF4-FFF2-40B4-BE49-F238E27FC236}">
                <a16:creationId xmlns:a16="http://schemas.microsoft.com/office/drawing/2014/main" id="{F118CAEA-C2A0-0E45-AE04-F8EBD2B4C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D4FCE08C-239C-C14A-B3D4-0575D97E3DC2}" type="slidenum">
              <a:rPr lang="en-US" altLang="en-US" sz="2000">
                <a:latin typeface="Times New Roman" panose="02020603050405020304" pitchFamily="18" charset="0"/>
              </a:rPr>
              <a:pPr eaLnBrk="1" hangingPunct="1"/>
              <a:t>46</a:t>
            </a:fld>
            <a:endParaRPr lang="en-US" altLang="en-US" sz="20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B944ECA-F15F-C048-83E1-EE3C4C827954}"/>
              </a:ext>
            </a:extLst>
          </p:cNvPr>
          <p:cNvSpPr>
            <a:spLocks noGrp="1"/>
          </p:cNvSpPr>
          <p:nvPr>
            <p:ph type="title"/>
          </p:nvPr>
        </p:nvSpPr>
        <p:spPr>
          <a:xfrm>
            <a:off x="974725" y="304800"/>
            <a:ext cx="11055350" cy="1625600"/>
          </a:xfrm>
        </p:spPr>
        <p:txBody>
          <a:bodyPr/>
          <a:lstStyle/>
          <a:p>
            <a:pPr eaLnBrk="1" hangingPunct="1"/>
            <a:r>
              <a:rPr lang="en-US" altLang="en-US"/>
              <a:t>Scheduling Algorithm Evaluation</a:t>
            </a:r>
          </a:p>
        </p:txBody>
      </p:sp>
      <p:sp>
        <p:nvSpPr>
          <p:cNvPr id="60419" name="Content Placeholder 2">
            <a:extLst>
              <a:ext uri="{FF2B5EF4-FFF2-40B4-BE49-F238E27FC236}">
                <a16:creationId xmlns:a16="http://schemas.microsoft.com/office/drawing/2014/main" id="{787F31CA-3065-EC43-A9B3-303263B185E1}"/>
              </a:ext>
            </a:extLst>
          </p:cNvPr>
          <p:cNvSpPr>
            <a:spLocks noGrp="1"/>
          </p:cNvSpPr>
          <p:nvPr>
            <p:ph idx="1"/>
          </p:nvPr>
        </p:nvSpPr>
        <p:spPr>
          <a:xfrm>
            <a:off x="974725" y="1905000"/>
            <a:ext cx="11055350" cy="5851525"/>
          </a:xfrm>
        </p:spPr>
        <p:txBody>
          <a:bodyPr/>
          <a:lstStyle/>
          <a:p>
            <a:pPr eaLnBrk="1" hangingPunct="1"/>
            <a:r>
              <a:rPr lang="en-US" altLang="en-US"/>
              <a:t>Deterministic Modeling</a:t>
            </a:r>
          </a:p>
          <a:p>
            <a:pPr lvl="1" eaLnBrk="1" hangingPunct="1"/>
            <a:r>
              <a:rPr lang="en-US" altLang="en-US"/>
              <a:t>Takes a predetermined workload and compute the performance of each algorithm for that workload</a:t>
            </a:r>
          </a:p>
          <a:p>
            <a:pPr eaLnBrk="1" hangingPunct="1"/>
            <a:r>
              <a:rPr lang="en-US" altLang="en-US"/>
              <a:t>Queuing Models</a:t>
            </a:r>
          </a:p>
          <a:p>
            <a:pPr lvl="1" eaLnBrk="1" hangingPunct="1"/>
            <a:r>
              <a:rPr lang="en-US" altLang="en-US"/>
              <a:t>Mathematical Approach for handling stochastic workloads</a:t>
            </a:r>
          </a:p>
          <a:p>
            <a:pPr eaLnBrk="1" hangingPunct="1"/>
            <a:r>
              <a:rPr lang="en-US" altLang="en-US"/>
              <a:t>Implementation / Simulation</a:t>
            </a:r>
          </a:p>
          <a:p>
            <a:pPr lvl="1" eaLnBrk="1" hangingPunct="1"/>
            <a:r>
              <a:rPr lang="en-US" altLang="en-US"/>
              <a:t>Build system which allows actual algorithms to be run against actual data.  Most flexible / general.</a:t>
            </a:r>
          </a:p>
        </p:txBody>
      </p:sp>
      <p:pic>
        <p:nvPicPr>
          <p:cNvPr id="60420" name="Picture 3">
            <a:extLst>
              <a:ext uri="{FF2B5EF4-FFF2-40B4-BE49-F238E27FC236}">
                <a16:creationId xmlns:a16="http://schemas.microsoft.com/office/drawing/2014/main" id="{FE9CA177-A928-E34D-BF0D-05B78DF776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4400" y="5638800"/>
            <a:ext cx="606742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0423" name="Slide Number Placeholder 5">
            <a:extLst>
              <a:ext uri="{FF2B5EF4-FFF2-40B4-BE49-F238E27FC236}">
                <a16:creationId xmlns:a16="http://schemas.microsoft.com/office/drawing/2014/main" id="{AA1D52D5-12C5-8D40-8533-5CC542295A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1A1BFB82-98F9-E34B-84C7-749EE300D536}" type="slidenum">
              <a:rPr lang="en-US" altLang="en-US" sz="2000">
                <a:latin typeface="Times New Roman" panose="02020603050405020304" pitchFamily="18" charset="0"/>
              </a:rPr>
              <a:pPr eaLnBrk="1" hangingPunct="1"/>
              <a:t>47</a:t>
            </a:fld>
            <a:endParaRPr lang="en-US" altLang="en-US" sz="20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8F7F30C-1681-234E-8371-2A7F41870731}"/>
              </a:ext>
            </a:extLst>
          </p:cNvPr>
          <p:cNvSpPr>
            <a:spLocks noGrp="1"/>
          </p:cNvSpPr>
          <p:nvPr>
            <p:ph type="title"/>
          </p:nvPr>
        </p:nvSpPr>
        <p:spPr>
          <a:xfrm>
            <a:off x="974725" y="228600"/>
            <a:ext cx="11055350" cy="1625600"/>
          </a:xfrm>
        </p:spPr>
        <p:txBody>
          <a:bodyPr/>
          <a:lstStyle/>
          <a:p>
            <a:pPr eaLnBrk="1" hangingPunct="1"/>
            <a:r>
              <a:rPr lang="en-US" altLang="en-US"/>
              <a:t>Conclusion</a:t>
            </a:r>
          </a:p>
        </p:txBody>
      </p:sp>
      <p:sp>
        <p:nvSpPr>
          <p:cNvPr id="61443" name="Content Placeholder 2">
            <a:extLst>
              <a:ext uri="{FF2B5EF4-FFF2-40B4-BE49-F238E27FC236}">
                <a16:creationId xmlns:a16="http://schemas.microsoft.com/office/drawing/2014/main" id="{9C88A876-5DFA-2A48-B81A-56CBE555A63D}"/>
              </a:ext>
            </a:extLst>
          </p:cNvPr>
          <p:cNvSpPr>
            <a:spLocks noGrp="1"/>
          </p:cNvSpPr>
          <p:nvPr>
            <p:ph idx="1"/>
          </p:nvPr>
        </p:nvSpPr>
        <p:spPr>
          <a:xfrm>
            <a:off x="974725" y="1600200"/>
            <a:ext cx="11055350" cy="5851525"/>
          </a:xfrm>
        </p:spPr>
        <p:txBody>
          <a:bodyPr/>
          <a:lstStyle/>
          <a:p>
            <a:pPr eaLnBrk="1" hangingPunct="1"/>
            <a:r>
              <a:rPr lang="en-US" altLang="en-US"/>
              <a:t>Scheduling: selecting a waiting process </a:t>
            </a:r>
            <a:br>
              <a:rPr lang="en-US" altLang="en-US"/>
            </a:br>
            <a:r>
              <a:rPr lang="en-US" altLang="en-US"/>
              <a:t>from the ready queue and allocating the </a:t>
            </a:r>
            <a:br>
              <a:rPr lang="en-US" altLang="en-US"/>
            </a:br>
            <a:r>
              <a:rPr lang="en-US" altLang="en-US"/>
              <a:t>CPU to it</a:t>
            </a:r>
          </a:p>
          <a:p>
            <a:pPr eaLnBrk="1" hangingPunct="1"/>
            <a:r>
              <a:rPr lang="en-US" altLang="en-US"/>
              <a:t>When do the details of the scheduling </a:t>
            </a:r>
            <a:br>
              <a:rPr lang="en-US" altLang="en-US"/>
            </a:br>
            <a:r>
              <a:rPr lang="en-US" altLang="en-US"/>
              <a:t>policy and fairness really matter?</a:t>
            </a:r>
          </a:p>
          <a:p>
            <a:pPr lvl="1" eaLnBrk="1" hangingPunct="1"/>
            <a:r>
              <a:rPr lang="en-US" altLang="en-US"/>
              <a:t>When there aren’t enough resources to go around</a:t>
            </a:r>
          </a:p>
          <a:p>
            <a:pPr eaLnBrk="1" hangingPunct="1"/>
            <a:r>
              <a:rPr lang="en-US" altLang="en-US"/>
              <a:t>When should you simply buy a faster computer?</a:t>
            </a:r>
          </a:p>
          <a:p>
            <a:pPr lvl="1" eaLnBrk="1" hangingPunct="1"/>
            <a:r>
              <a:rPr lang="en-US" altLang="en-US"/>
              <a:t>Or network link, expanded highway, etc.</a:t>
            </a:r>
          </a:p>
          <a:p>
            <a:pPr lvl="1" eaLnBrk="1" hangingPunct="1"/>
            <a:r>
              <a:rPr lang="en-US" altLang="en-US"/>
              <a:t>One approach: buy it when it will pay for itself in improved response time</a:t>
            </a:r>
          </a:p>
          <a:p>
            <a:pPr lvl="2" eaLnBrk="1" hangingPunct="1"/>
            <a:r>
              <a:rPr lang="en-US" altLang="en-US"/>
              <a:t>Assuming you’re paying for worse response in reduced productivity, customer angst, etc.</a:t>
            </a:r>
          </a:p>
          <a:p>
            <a:pPr lvl="2" eaLnBrk="1" hangingPunct="1"/>
            <a:r>
              <a:rPr lang="en-US" altLang="en-US"/>
              <a:t>Might think that you should buy a faster X when X is utilized 100%, but usually, response time goes to infinite as utilization goes to 100%</a:t>
            </a:r>
          </a:p>
          <a:p>
            <a:pPr lvl="1" eaLnBrk="1" hangingPunct="1"/>
            <a:r>
              <a:rPr lang="en-US" altLang="en-US"/>
              <a:t>Most scheduling algorithms work fine in the “linear” portion of the load curve, and fail otherwise</a:t>
            </a:r>
          </a:p>
          <a:p>
            <a:pPr lvl="1" eaLnBrk="1" hangingPunct="1"/>
            <a:r>
              <a:rPr lang="en-US" altLang="en-US"/>
              <a:t>Argues for buying a faster X when utilization is at the “knee” of the curve</a:t>
            </a:r>
          </a:p>
        </p:txBody>
      </p:sp>
      <p:pic>
        <p:nvPicPr>
          <p:cNvPr id="61444" name="Picture 2">
            <a:extLst>
              <a:ext uri="{FF2B5EF4-FFF2-40B4-BE49-F238E27FC236}">
                <a16:creationId xmlns:a16="http://schemas.microsoft.com/office/drawing/2014/main" id="{796C5A76-251A-A14A-AD38-A87A270BAE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762000"/>
            <a:ext cx="32861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1447" name="Slide Number Placeholder 5">
            <a:extLst>
              <a:ext uri="{FF2B5EF4-FFF2-40B4-BE49-F238E27FC236}">
                <a16:creationId xmlns:a16="http://schemas.microsoft.com/office/drawing/2014/main" id="{B2FBF71E-8DBC-264D-8F3F-D603A384A7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08FA6565-F62C-F747-897D-F92C70036303}" type="slidenum">
              <a:rPr lang="en-US" altLang="en-US" sz="2000">
                <a:latin typeface="Times New Roman" panose="02020603050405020304" pitchFamily="18" charset="0"/>
              </a:rPr>
              <a:pPr eaLnBrk="1" hangingPunct="1"/>
              <a:t>48</a:t>
            </a:fld>
            <a:endParaRPr lang="en-US" altLang="en-US" sz="20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FF8573B3-24F5-DC45-82D4-49B54506EB91}"/>
              </a:ext>
            </a:extLst>
          </p:cNvPr>
          <p:cNvSpPr>
            <a:spLocks noGrp="1"/>
          </p:cNvSpPr>
          <p:nvPr>
            <p:ph idx="1"/>
          </p:nvPr>
        </p:nvSpPr>
        <p:spPr>
          <a:xfrm>
            <a:off x="787400" y="685800"/>
            <a:ext cx="11430000" cy="5851525"/>
          </a:xfrm>
        </p:spPr>
        <p:txBody>
          <a:bodyPr/>
          <a:lstStyle/>
          <a:p>
            <a:pPr eaLnBrk="1" hangingPunct="1"/>
            <a:r>
              <a:rPr lang="en-US" altLang="en-US" sz="2500" dirty="0"/>
              <a:t>FCFS scheduling, FIFO Run Until Done:</a:t>
            </a:r>
          </a:p>
          <a:p>
            <a:pPr lvl="1" eaLnBrk="1" hangingPunct="1"/>
            <a:r>
              <a:rPr lang="en-US" altLang="en-US" sz="2200" dirty="0"/>
              <a:t>Simple, but short jobs get stuck behind long ones</a:t>
            </a:r>
          </a:p>
          <a:p>
            <a:pPr eaLnBrk="1" hangingPunct="1"/>
            <a:r>
              <a:rPr lang="en-US" altLang="en-US" sz="2500" dirty="0"/>
              <a:t>RR scheduling:</a:t>
            </a:r>
          </a:p>
          <a:p>
            <a:pPr lvl="1" eaLnBrk="1" hangingPunct="1"/>
            <a:r>
              <a:rPr lang="en-US" altLang="en-US" sz="2200" dirty="0"/>
              <a:t>Give each thread a small amount of CPU time when it executes, and cycle between all ready threads</a:t>
            </a:r>
          </a:p>
          <a:p>
            <a:pPr lvl="1" eaLnBrk="1" hangingPunct="1"/>
            <a:r>
              <a:rPr lang="en-US" altLang="en-US" sz="2200" dirty="0"/>
              <a:t>Better for short jobs, but poor when jobs are the same length</a:t>
            </a:r>
          </a:p>
          <a:p>
            <a:pPr eaLnBrk="1" hangingPunct="1"/>
            <a:r>
              <a:rPr lang="en-US" altLang="en-US" sz="2500" dirty="0"/>
              <a:t>SJF/SRTF:</a:t>
            </a:r>
          </a:p>
          <a:p>
            <a:pPr lvl="1" eaLnBrk="1" hangingPunct="1"/>
            <a:r>
              <a:rPr lang="en-US" altLang="en-US" sz="2200" dirty="0"/>
              <a:t>Run whatever job has the least amount of computation to do / least amount of remaining computation to do</a:t>
            </a:r>
          </a:p>
          <a:p>
            <a:pPr lvl="1" eaLnBrk="1" hangingPunct="1"/>
            <a:r>
              <a:rPr lang="en-US" altLang="en-US" sz="2200" dirty="0"/>
              <a:t>Optimal (average response time), but unfair; hard to predict the future</a:t>
            </a:r>
          </a:p>
          <a:p>
            <a:pPr eaLnBrk="1" hangingPunct="1"/>
            <a:r>
              <a:rPr lang="en-US" altLang="en-US" sz="2500" dirty="0"/>
              <a:t>Multi-Level Feedback Scheduling:</a:t>
            </a:r>
          </a:p>
          <a:p>
            <a:pPr lvl="1" eaLnBrk="1" hangingPunct="1"/>
            <a:r>
              <a:rPr lang="en-US" altLang="en-US" sz="2200" dirty="0"/>
              <a:t>Multiple queues of different priorities</a:t>
            </a:r>
          </a:p>
          <a:p>
            <a:pPr lvl="1" eaLnBrk="1" hangingPunct="1"/>
            <a:r>
              <a:rPr lang="en-US" altLang="en-US" sz="2200" dirty="0"/>
              <a:t>Automatic promotion/demotion of process priority to approximate SJF/SRTF</a:t>
            </a:r>
          </a:p>
          <a:p>
            <a:pPr eaLnBrk="1" hangingPunct="1"/>
            <a:r>
              <a:rPr lang="en-US" altLang="en-US" sz="2500" dirty="0"/>
              <a:t>Lottery Scheduling:</a:t>
            </a:r>
          </a:p>
          <a:p>
            <a:pPr lvl="1" eaLnBrk="1" hangingPunct="1"/>
            <a:r>
              <a:rPr lang="en-US" altLang="en-US" sz="2200" dirty="0"/>
              <a:t>Give each thread a number of tickets (short tasks get more)</a:t>
            </a:r>
          </a:p>
          <a:p>
            <a:pPr lvl="1" eaLnBrk="1" hangingPunct="1"/>
            <a:r>
              <a:rPr lang="en-US" altLang="en-US" sz="2200" dirty="0"/>
              <a:t>Every thread gets tickets to ensure forward progress / fairness</a:t>
            </a:r>
          </a:p>
          <a:p>
            <a:pPr eaLnBrk="1" hangingPunct="1"/>
            <a:r>
              <a:rPr lang="en-US" altLang="en-US" sz="2500" dirty="0"/>
              <a:t>Priority </a:t>
            </a:r>
            <a:r>
              <a:rPr lang="en-US" altLang="en-US" sz="2500" dirty="0" err="1"/>
              <a:t>Scheduing</a:t>
            </a:r>
            <a:r>
              <a:rPr lang="en-US" altLang="en-US" sz="2500" dirty="0"/>
              <a:t>:</a:t>
            </a:r>
          </a:p>
          <a:p>
            <a:pPr lvl="1" eaLnBrk="1" hangingPunct="1"/>
            <a:r>
              <a:rPr lang="en-US" altLang="en-US" sz="2200" dirty="0"/>
              <a:t>Preemptive or </a:t>
            </a:r>
            <a:r>
              <a:rPr lang="en-US" altLang="en-US" sz="2200" dirty="0" err="1"/>
              <a:t>Nonpreemptive</a:t>
            </a:r>
            <a:endParaRPr lang="en-US" altLang="en-US" sz="2200" dirty="0"/>
          </a:p>
          <a:p>
            <a:pPr lvl="1" eaLnBrk="1" hangingPunct="1"/>
            <a:r>
              <a:rPr lang="en-US" altLang="en-US" sz="2200" dirty="0"/>
              <a:t>Priority Inversion</a:t>
            </a:r>
          </a:p>
        </p:txBody>
      </p:sp>
      <p:sp>
        <p:nvSpPr>
          <p:cNvPr id="62469" name="Slide Number Placeholder 5">
            <a:extLst>
              <a:ext uri="{FF2B5EF4-FFF2-40B4-BE49-F238E27FC236}">
                <a16:creationId xmlns:a16="http://schemas.microsoft.com/office/drawing/2014/main" id="{D073FDAE-43E7-7B4E-9BA4-0CB27C77B4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4A98094F-B85B-304D-9973-33C032451F9A}" type="slidenum">
              <a:rPr lang="en-US" altLang="en-US" sz="2000">
                <a:latin typeface="Times New Roman" panose="02020603050405020304" pitchFamily="18" charset="0"/>
              </a:rPr>
              <a:pPr eaLnBrk="1" hangingPunct="1"/>
              <a:t>49</a:t>
            </a:fld>
            <a:endParaRPr lang="en-US" altLang="en-US" sz="20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7BEA719-2305-5B4F-A094-2A30433C31A6}"/>
              </a:ext>
            </a:extLst>
          </p:cNvPr>
          <p:cNvSpPr>
            <a:spLocks noGrp="1"/>
          </p:cNvSpPr>
          <p:nvPr>
            <p:ph type="title"/>
          </p:nvPr>
        </p:nvSpPr>
        <p:spPr/>
        <p:txBody>
          <a:bodyPr/>
          <a:lstStyle/>
          <a:p>
            <a:pPr eaLnBrk="1" hangingPunct="1"/>
            <a:r>
              <a:rPr lang="en-US" altLang="en-US"/>
              <a:t>Assumption: CPU Bursts</a:t>
            </a:r>
          </a:p>
        </p:txBody>
      </p:sp>
      <p:pic>
        <p:nvPicPr>
          <p:cNvPr id="17411" name="Picture 9">
            <a:extLst>
              <a:ext uri="{FF2B5EF4-FFF2-40B4-BE49-F238E27FC236}">
                <a16:creationId xmlns:a16="http://schemas.microsoft.com/office/drawing/2014/main" id="{62D64D77-8593-0644-B9C4-AAE9173FF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800" y="3124200"/>
            <a:ext cx="74469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a:extLst>
              <a:ext uri="{FF2B5EF4-FFF2-40B4-BE49-F238E27FC236}">
                <a16:creationId xmlns:a16="http://schemas.microsoft.com/office/drawing/2014/main" id="{179FC56F-17EF-6545-A582-860F6CD8F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2057400"/>
            <a:ext cx="3657600"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Slide Number Placeholder 5">
            <a:extLst>
              <a:ext uri="{FF2B5EF4-FFF2-40B4-BE49-F238E27FC236}">
                <a16:creationId xmlns:a16="http://schemas.microsoft.com/office/drawing/2014/main" id="{16BEF910-FE6D-914A-A881-7663168D4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84890368-6C68-0945-862D-07ADB3701E58}" type="slidenum">
              <a:rPr lang="en-US" altLang="en-US" sz="2000">
                <a:latin typeface="Times New Roman" panose="02020603050405020304" pitchFamily="18" charset="0"/>
              </a:rPr>
              <a:pPr eaLnBrk="1" hangingPunct="1"/>
              <a:t>5</a:t>
            </a:fld>
            <a:endParaRPr lang="en-US" altLang="en-US" sz="2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F39FEA9-48D7-D040-A260-9EAF8D11A604}"/>
              </a:ext>
            </a:extLst>
          </p:cNvPr>
          <p:cNvSpPr>
            <a:spLocks noGrp="1"/>
          </p:cNvSpPr>
          <p:nvPr>
            <p:ph type="title"/>
          </p:nvPr>
        </p:nvSpPr>
        <p:spPr>
          <a:xfrm>
            <a:off x="974725" y="228600"/>
            <a:ext cx="11055350" cy="1625600"/>
          </a:xfrm>
        </p:spPr>
        <p:txBody>
          <a:bodyPr/>
          <a:lstStyle/>
          <a:p>
            <a:pPr eaLnBrk="1" hangingPunct="1"/>
            <a:r>
              <a:rPr lang="en-US" altLang="en-US"/>
              <a:t>Assumption: CPU Bursts</a:t>
            </a:r>
          </a:p>
        </p:txBody>
      </p:sp>
      <p:pic>
        <p:nvPicPr>
          <p:cNvPr id="18435" name="Picture 9">
            <a:extLst>
              <a:ext uri="{FF2B5EF4-FFF2-40B4-BE49-F238E27FC236}">
                <a16:creationId xmlns:a16="http://schemas.microsoft.com/office/drawing/2014/main" id="{DF9A34AC-54A6-F34A-8E0A-E4698FD8D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2133600"/>
            <a:ext cx="41910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a:extLst>
              <a:ext uri="{FF2B5EF4-FFF2-40B4-BE49-F238E27FC236}">
                <a16:creationId xmlns:a16="http://schemas.microsoft.com/office/drawing/2014/main" id="{7C26195F-CE98-544C-BC89-266335BFC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0" y="1524000"/>
            <a:ext cx="2058988"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ontent Placeholder 2">
            <a:extLst>
              <a:ext uri="{FF2B5EF4-FFF2-40B4-BE49-F238E27FC236}">
                <a16:creationId xmlns:a16="http://schemas.microsoft.com/office/drawing/2014/main" id="{A3BE038E-B600-A54A-A28C-7642E8179FC2}"/>
              </a:ext>
            </a:extLst>
          </p:cNvPr>
          <p:cNvSpPr>
            <a:spLocks noGrp="1"/>
          </p:cNvSpPr>
          <p:nvPr>
            <p:ph idx="1"/>
          </p:nvPr>
        </p:nvSpPr>
        <p:spPr>
          <a:xfrm>
            <a:off x="974725" y="5486400"/>
            <a:ext cx="11055350" cy="2420938"/>
          </a:xfrm>
        </p:spPr>
        <p:txBody>
          <a:bodyPr/>
          <a:lstStyle/>
          <a:p>
            <a:pPr eaLnBrk="1" hangingPunct="1"/>
            <a:r>
              <a:rPr lang="en-US" altLang="en-US"/>
              <a:t>Execution model: programs alternate between bursts of CPU and I/O</a:t>
            </a:r>
          </a:p>
          <a:p>
            <a:pPr lvl="1" eaLnBrk="1" hangingPunct="1"/>
            <a:r>
              <a:rPr lang="en-US" altLang="en-US"/>
              <a:t>Program typically uses the CPU for some period of time, then does I/O, then uses CPU again</a:t>
            </a:r>
          </a:p>
          <a:p>
            <a:pPr lvl="1" eaLnBrk="1" hangingPunct="1"/>
            <a:r>
              <a:rPr lang="en-US" altLang="en-US"/>
              <a:t>Each scheduling decision is about which job to give to the CPU for use by its next CPU burst</a:t>
            </a:r>
          </a:p>
          <a:p>
            <a:pPr lvl="1" eaLnBrk="1" hangingPunct="1"/>
            <a:r>
              <a:rPr lang="en-US" altLang="en-US"/>
              <a:t>With timeslicing, thread may be forced to give up CPU before finishing current CPU burst.</a:t>
            </a:r>
          </a:p>
        </p:txBody>
      </p:sp>
      <p:sp>
        <p:nvSpPr>
          <p:cNvPr id="18440" name="Slide Number Placeholder 5">
            <a:extLst>
              <a:ext uri="{FF2B5EF4-FFF2-40B4-BE49-F238E27FC236}">
                <a16:creationId xmlns:a16="http://schemas.microsoft.com/office/drawing/2014/main" id="{6C30252A-2F80-FF40-9607-251EA76D34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595EA1EA-CC45-CD44-AAF8-8750A25CE73D}" type="slidenum">
              <a:rPr lang="en-US" altLang="en-US" sz="2000">
                <a:latin typeface="Times New Roman" panose="02020603050405020304" pitchFamily="18" charset="0"/>
              </a:rPr>
              <a:pPr eaLnBrk="1" hangingPunct="1"/>
              <a:t>6</a:t>
            </a:fld>
            <a:endParaRPr lang="en-US" altLang="en-US" sz="20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7340DD4-B49E-0E48-B9A6-DF8B157103D3}"/>
              </a:ext>
            </a:extLst>
          </p:cNvPr>
          <p:cNvSpPr>
            <a:spLocks noGrp="1"/>
          </p:cNvSpPr>
          <p:nvPr>
            <p:ph type="title"/>
          </p:nvPr>
        </p:nvSpPr>
        <p:spPr/>
        <p:txBody>
          <a:bodyPr/>
          <a:lstStyle/>
          <a:p>
            <a:pPr eaLnBrk="1" hangingPunct="1"/>
            <a:r>
              <a:rPr lang="en-US" altLang="en-US"/>
              <a:t>What is Important in a Scheduling Algorithm?</a:t>
            </a:r>
          </a:p>
        </p:txBody>
      </p:sp>
      <p:pic>
        <p:nvPicPr>
          <p:cNvPr id="19459" name="Content Placeholder 3">
            <a:extLst>
              <a:ext uri="{FF2B5EF4-FFF2-40B4-BE49-F238E27FC236}">
                <a16:creationId xmlns:a16="http://schemas.microsoft.com/office/drawing/2014/main" id="{858946CF-FB11-0340-BD1F-D9971359D3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30600" y="2590800"/>
            <a:ext cx="6248400" cy="6248400"/>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
        <p:nvSpPr>
          <p:cNvPr id="19462" name="Slide Number Placeholder 5">
            <a:extLst>
              <a:ext uri="{FF2B5EF4-FFF2-40B4-BE49-F238E27FC236}">
                <a16:creationId xmlns:a16="http://schemas.microsoft.com/office/drawing/2014/main" id="{6BABAC55-E64B-7B44-8202-BD24A0B861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5A4C84FE-B2FA-3641-B822-92F78353D5AB}" type="slidenum">
              <a:rPr lang="en-US" altLang="en-US" sz="2000">
                <a:latin typeface="Times New Roman" panose="02020603050405020304" pitchFamily="18" charset="0"/>
              </a:rPr>
              <a:pPr eaLnBrk="1" hangingPunct="1"/>
              <a:t>7</a:t>
            </a:fld>
            <a:endParaRPr lang="en-US" altLang="en-US" sz="20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78787B0-D54F-6E43-B0D8-2748554C9753}"/>
              </a:ext>
            </a:extLst>
          </p:cNvPr>
          <p:cNvSpPr>
            <a:spLocks noGrp="1"/>
          </p:cNvSpPr>
          <p:nvPr>
            <p:ph type="title"/>
          </p:nvPr>
        </p:nvSpPr>
        <p:spPr>
          <a:xfrm>
            <a:off x="974725" y="533400"/>
            <a:ext cx="11055350" cy="1625600"/>
          </a:xfrm>
        </p:spPr>
        <p:txBody>
          <a:bodyPr/>
          <a:lstStyle/>
          <a:p>
            <a:pPr eaLnBrk="1" hangingPunct="1"/>
            <a:r>
              <a:rPr lang="en-US" altLang="en-US"/>
              <a:t>What is Important in a Scheduling Algorithm?</a:t>
            </a:r>
          </a:p>
        </p:txBody>
      </p:sp>
      <p:sp>
        <p:nvSpPr>
          <p:cNvPr id="20483" name="Content Placeholder 4">
            <a:extLst>
              <a:ext uri="{FF2B5EF4-FFF2-40B4-BE49-F238E27FC236}">
                <a16:creationId xmlns:a16="http://schemas.microsoft.com/office/drawing/2014/main" id="{837BF92A-8515-074A-A7E4-5DDBDFB9B59F}"/>
              </a:ext>
            </a:extLst>
          </p:cNvPr>
          <p:cNvSpPr>
            <a:spLocks noGrp="1"/>
          </p:cNvSpPr>
          <p:nvPr>
            <p:ph idx="1"/>
          </p:nvPr>
        </p:nvSpPr>
        <p:spPr>
          <a:xfrm>
            <a:off x="974725" y="2286000"/>
            <a:ext cx="11055350" cy="5851525"/>
          </a:xfrm>
        </p:spPr>
        <p:txBody>
          <a:bodyPr/>
          <a:lstStyle/>
          <a:p>
            <a:pPr eaLnBrk="1" hangingPunct="1"/>
            <a:r>
              <a:rPr lang="en-US" altLang="en-US"/>
              <a:t>Minimize Response Time</a:t>
            </a:r>
          </a:p>
          <a:p>
            <a:pPr lvl="1" eaLnBrk="1" hangingPunct="1"/>
            <a:r>
              <a:rPr lang="en-US" altLang="en-US"/>
              <a:t>Elapsed time to do an operation (job)</a:t>
            </a:r>
          </a:p>
          <a:p>
            <a:pPr lvl="1" eaLnBrk="1" hangingPunct="1"/>
            <a:r>
              <a:rPr lang="en-US" altLang="en-US"/>
              <a:t>Response time is what the user sees</a:t>
            </a:r>
          </a:p>
          <a:p>
            <a:pPr lvl="2" eaLnBrk="1" hangingPunct="1"/>
            <a:r>
              <a:rPr lang="en-US" altLang="en-US"/>
              <a:t>Time to echo keystroke in editor</a:t>
            </a:r>
          </a:p>
          <a:p>
            <a:pPr lvl="2" eaLnBrk="1" hangingPunct="1"/>
            <a:r>
              <a:rPr lang="en-US" altLang="en-US"/>
              <a:t>Time to compile a program</a:t>
            </a:r>
          </a:p>
          <a:p>
            <a:pPr lvl="2" eaLnBrk="1" hangingPunct="1"/>
            <a:r>
              <a:rPr lang="en-US" altLang="en-US"/>
              <a:t>Real-time Tasks: Must meet deadlines imposed by World</a:t>
            </a:r>
          </a:p>
          <a:p>
            <a:pPr eaLnBrk="1" hangingPunct="1"/>
            <a:r>
              <a:rPr lang="en-US" altLang="en-US"/>
              <a:t>Maximize Throughput</a:t>
            </a:r>
          </a:p>
          <a:p>
            <a:pPr lvl="1" eaLnBrk="1" hangingPunct="1"/>
            <a:r>
              <a:rPr lang="en-US" altLang="en-US"/>
              <a:t>Jobs per second</a:t>
            </a:r>
          </a:p>
          <a:p>
            <a:pPr lvl="1" eaLnBrk="1" hangingPunct="1"/>
            <a:r>
              <a:rPr lang="en-US" altLang="en-US"/>
              <a:t>Throughput related to response time, but not identical</a:t>
            </a:r>
          </a:p>
          <a:p>
            <a:pPr lvl="2" eaLnBrk="1" hangingPunct="1"/>
            <a:r>
              <a:rPr lang="en-US" altLang="en-US"/>
              <a:t>Minimizing response time will lead to more context switching than if you maximized only throughput</a:t>
            </a:r>
          </a:p>
          <a:p>
            <a:pPr lvl="1" eaLnBrk="1" hangingPunct="1"/>
            <a:r>
              <a:rPr lang="en-US" altLang="en-US"/>
              <a:t>Minimize overhead (context switch time) as well as efficient use of resources (CPU, disk, memory, etc.)</a:t>
            </a:r>
          </a:p>
          <a:p>
            <a:pPr eaLnBrk="1" hangingPunct="1"/>
            <a:r>
              <a:rPr lang="en-US" altLang="en-US"/>
              <a:t>Fairness</a:t>
            </a:r>
          </a:p>
          <a:p>
            <a:pPr lvl="1" eaLnBrk="1" hangingPunct="1"/>
            <a:r>
              <a:rPr lang="en-US" altLang="en-US"/>
              <a:t>Share CPU among users in some equitable way</a:t>
            </a:r>
          </a:p>
          <a:p>
            <a:pPr lvl="1" eaLnBrk="1" hangingPunct="1"/>
            <a:r>
              <a:rPr lang="en-US" altLang="en-US"/>
              <a:t>Not just minimizing average response time</a:t>
            </a:r>
          </a:p>
        </p:txBody>
      </p:sp>
      <p:sp>
        <p:nvSpPr>
          <p:cNvPr id="20486" name="Slide Number Placeholder 5">
            <a:extLst>
              <a:ext uri="{FF2B5EF4-FFF2-40B4-BE49-F238E27FC236}">
                <a16:creationId xmlns:a16="http://schemas.microsoft.com/office/drawing/2014/main" id="{4CFDD36C-E9D2-084B-BB02-52C60AF25E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E2AD0A65-8D2A-504F-8EEC-EEEE5D62110B}" type="slidenum">
              <a:rPr lang="en-US" altLang="en-US" sz="2000">
                <a:latin typeface="Times New Roman" panose="02020603050405020304" pitchFamily="18" charset="0"/>
              </a:rPr>
              <a:pPr eaLnBrk="1" hangingPunct="1"/>
              <a:t>8</a:t>
            </a:fld>
            <a:endParaRPr lang="en-US" altLang="en-US" sz="20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549DC26-333A-B945-B4B8-06B048924763}"/>
              </a:ext>
            </a:extLst>
          </p:cNvPr>
          <p:cNvSpPr>
            <a:spLocks noGrp="1"/>
          </p:cNvSpPr>
          <p:nvPr>
            <p:ph type="title"/>
          </p:nvPr>
        </p:nvSpPr>
        <p:spPr/>
        <p:txBody>
          <a:bodyPr/>
          <a:lstStyle/>
          <a:p>
            <a:pPr eaLnBrk="1" hangingPunct="1"/>
            <a:r>
              <a:rPr lang="en-US" altLang="en-US"/>
              <a:t>Scheduling Algorithms: First-Come, First-Served (FCFS)</a:t>
            </a:r>
          </a:p>
        </p:txBody>
      </p:sp>
      <p:sp>
        <p:nvSpPr>
          <p:cNvPr id="21507" name="Content Placeholder 2">
            <a:extLst>
              <a:ext uri="{FF2B5EF4-FFF2-40B4-BE49-F238E27FC236}">
                <a16:creationId xmlns:a16="http://schemas.microsoft.com/office/drawing/2014/main" id="{F782219D-9709-B442-B3E7-CA08052A07CC}"/>
              </a:ext>
            </a:extLst>
          </p:cNvPr>
          <p:cNvSpPr>
            <a:spLocks noGrp="1"/>
          </p:cNvSpPr>
          <p:nvPr>
            <p:ph idx="1"/>
          </p:nvPr>
        </p:nvSpPr>
        <p:spPr>
          <a:xfrm>
            <a:off x="974725" y="2817813"/>
            <a:ext cx="11055350" cy="5945187"/>
          </a:xfrm>
        </p:spPr>
        <p:txBody>
          <a:bodyPr/>
          <a:lstStyle/>
          <a:p>
            <a:pPr eaLnBrk="1" hangingPunct="1"/>
            <a:r>
              <a:rPr lang="en-US" altLang="en-US"/>
              <a:t>“Run until Done:” FIFO algorithm</a:t>
            </a:r>
          </a:p>
          <a:p>
            <a:pPr eaLnBrk="1" hangingPunct="1"/>
            <a:r>
              <a:rPr lang="en-US" altLang="en-US"/>
              <a:t>In the beginning, this meant one program runs non-preemtively until it is finished (including any blocking for I/O operations)</a:t>
            </a:r>
          </a:p>
          <a:p>
            <a:pPr eaLnBrk="1" hangingPunct="1"/>
            <a:r>
              <a:rPr lang="en-US" altLang="en-US"/>
              <a:t>Now, FCFS means that a process keeps the CPU until one or more threads block</a:t>
            </a:r>
          </a:p>
          <a:p>
            <a:pPr eaLnBrk="1" hangingPunct="1"/>
            <a:r>
              <a:rPr lang="en-US" altLang="en-US"/>
              <a:t>Example: Three processes arrive in order P1, P2, P3.</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Draw the Gantt Chart and compute Average Waiting Time and Average Completion Time.</a:t>
            </a:r>
          </a:p>
        </p:txBody>
      </p:sp>
      <p:sp>
        <p:nvSpPr>
          <p:cNvPr id="21510" name="Slide Number Placeholder 5">
            <a:extLst>
              <a:ext uri="{FF2B5EF4-FFF2-40B4-BE49-F238E27FC236}">
                <a16:creationId xmlns:a16="http://schemas.microsoft.com/office/drawing/2014/main" id="{2935505C-8135-5E49-970A-4919A9D8DF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1pPr>
            <a:lvl2pPr marL="742950" indent="-28575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2pPr>
            <a:lvl3pPr marL="11430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3pPr>
            <a:lvl4pPr marL="16002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4pPr>
            <a:lvl5pPr marL="2057400" indent="-228600" eaLnBrk="0" hangingPunct="0">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5pPr>
            <a:lvl6pPr marL="25146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6pPr>
            <a:lvl7pPr marL="29718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7pPr>
            <a:lvl8pPr marL="34290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8pPr>
            <a:lvl9pPr marL="3886200" indent="-228600" algn="ctr" eaLnBrk="0" fontAlgn="base" hangingPunct="0">
              <a:spcBef>
                <a:spcPct val="0"/>
              </a:spcBef>
              <a:spcAft>
                <a:spcPct val="0"/>
              </a:spcAft>
              <a:defRPr sz="4200">
                <a:solidFill>
                  <a:srgbClr val="000000"/>
                </a:solidFill>
                <a:latin typeface="Helvetica Neue Light" panose="02000403000000020004" pitchFamily="2" charset="0"/>
                <a:ea typeface="ヒラギノ角ゴ ProN W3" panose="020B0300000000000000" pitchFamily="34" charset="-128"/>
                <a:cs typeface="ヒラギノ角ゴ ProN W3" panose="020B0300000000000000" pitchFamily="34" charset="-128"/>
                <a:sym typeface="Helvetica Neue Light" panose="02000403000000020004" pitchFamily="2" charset="0"/>
              </a:defRPr>
            </a:lvl9pPr>
          </a:lstStyle>
          <a:p>
            <a:pPr eaLnBrk="1" hangingPunct="1"/>
            <a:fld id="{94A8DE05-98A1-3B40-BE94-70BB21B9FD0D}" type="slidenum">
              <a:rPr lang="en-US" altLang="en-US" sz="2000">
                <a:latin typeface="Times New Roman" panose="02020603050405020304" pitchFamily="18" charset="0"/>
              </a:rPr>
              <a:pPr eaLnBrk="1" hangingPunct="1"/>
              <a:t>9</a:t>
            </a:fld>
            <a:endParaRPr lang="en-US" altLang="en-US" sz="20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Pages>0</Pages>
  <Words>4005</Words>
  <Characters>0</Characters>
  <Application>Microsoft Macintosh PowerPoint</Application>
  <PresentationFormat>Custom</PresentationFormat>
  <Lines>0</Lines>
  <Paragraphs>576</Paragraphs>
  <Slides>49</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3" baseType="lpstr">
      <vt:lpstr>Helvetica Neue Light</vt:lpstr>
      <vt:lpstr>ヒラギノ角ゴ ProN W3</vt:lpstr>
      <vt:lpstr>Arial</vt:lpstr>
      <vt:lpstr>Helvetica</vt:lpstr>
      <vt:lpstr>Times New Roman</vt:lpstr>
      <vt:lpstr>Calibri</vt:lpstr>
      <vt:lpstr>Monotype Sorts</vt:lpstr>
      <vt:lpstr>Symbol</vt:lpstr>
      <vt:lpstr>Webdings</vt:lpstr>
      <vt:lpstr>Wingdings</vt:lpstr>
      <vt:lpstr>Blank Presentation</vt:lpstr>
      <vt:lpstr>Microsoft Equation</vt:lpstr>
      <vt:lpstr>Microsoft Equation 3.0</vt:lpstr>
      <vt:lpstr>Adobe Illustrator Artwork</vt:lpstr>
      <vt:lpstr>CSCI 380: Operating Systems   Process Scheduling Algorithms</vt:lpstr>
      <vt:lpstr>CPU Scheduling</vt:lpstr>
      <vt:lpstr>Assumptions about Scheduling</vt:lpstr>
      <vt:lpstr>Process States</vt:lpstr>
      <vt:lpstr>Assumption: CPU Bursts</vt:lpstr>
      <vt:lpstr>Assumption: CPU Bursts</vt:lpstr>
      <vt:lpstr>What is Important in a Scheduling Algorithm?</vt:lpstr>
      <vt:lpstr>What is Important in a Scheduling Algorithm?</vt:lpstr>
      <vt:lpstr>Scheduling Algorithms: First-Come, First-Served (FCFS)</vt:lpstr>
      <vt:lpstr>Scheduling Algorithms: First-Come, First-Served (FCFS)</vt:lpstr>
      <vt:lpstr>Scheduling Algorithms: First-Come, First-Served (FCFS)</vt:lpstr>
      <vt:lpstr>Scheduling Algorithms: First-Come, First-Served (FCFS)</vt:lpstr>
      <vt:lpstr>Scheduling Algorithms: First-Come, First-Served (FCFS)</vt:lpstr>
      <vt:lpstr>How Can We Improve on This?</vt:lpstr>
      <vt:lpstr>Round Robin (RR) Scheduling</vt:lpstr>
      <vt:lpstr>Round Robin (RR) Scheduling</vt:lpstr>
      <vt:lpstr>Round Robin (RR) Scheduling</vt:lpstr>
      <vt:lpstr>Round Robin (RR) Scheduling</vt:lpstr>
      <vt:lpstr>Example of RR with Time Quantum = 4</vt:lpstr>
      <vt:lpstr>Example of RR with Time Quantum = 4</vt:lpstr>
      <vt:lpstr>Turnaround Time Varies With The Time Quantum</vt:lpstr>
      <vt:lpstr>Example of RR with Time Quantum = 20</vt:lpstr>
      <vt:lpstr>RR Summary</vt:lpstr>
      <vt:lpstr>Comparing FCFS and RR</vt:lpstr>
      <vt:lpstr>Comparing FCFS and RR</vt:lpstr>
      <vt:lpstr>Scheduling</vt:lpstr>
      <vt:lpstr>Scheduling</vt:lpstr>
      <vt:lpstr>Scheduling</vt:lpstr>
      <vt:lpstr>Example: SRTF</vt:lpstr>
      <vt:lpstr>Example: SRTF</vt:lpstr>
      <vt:lpstr>Last Word on SRTF</vt:lpstr>
      <vt:lpstr>Predicting the Future</vt:lpstr>
      <vt:lpstr>Determining Length of Next CPU Burst</vt:lpstr>
      <vt:lpstr>Predicting the Future</vt:lpstr>
      <vt:lpstr>Examples of Exponential Averaging</vt:lpstr>
      <vt:lpstr>Priority Scheduling</vt:lpstr>
      <vt:lpstr>Priority Inversion</vt:lpstr>
      <vt:lpstr>Priority Inversion</vt:lpstr>
      <vt:lpstr>Multi-level Feedback Scheduling</vt:lpstr>
      <vt:lpstr>Scheduling Details</vt:lpstr>
      <vt:lpstr>Scheduling Details</vt:lpstr>
      <vt:lpstr>Scheduling Details</vt:lpstr>
      <vt:lpstr>Fairness</vt:lpstr>
      <vt:lpstr>Lottery Scheduling</vt:lpstr>
      <vt:lpstr>Example: Lottery Scheduling</vt:lpstr>
      <vt:lpstr>Example: Lottery Scheduling</vt:lpstr>
      <vt:lpstr>Scheduling Algorithm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Algorithms</dc:title>
  <dc:subject/>
  <dc:creator/>
  <cp:keywords/>
  <dc:description/>
  <cp:lastModifiedBy>William Killian</cp:lastModifiedBy>
  <cp:revision>135</cp:revision>
  <dcterms:modified xsi:type="dcterms:W3CDTF">2018-11-13T18:04:58Z</dcterms:modified>
</cp:coreProperties>
</file>