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1053" r:id="rId2"/>
    <p:sldId id="1104" r:id="rId3"/>
    <p:sldId id="1153" r:id="rId4"/>
    <p:sldId id="1180" r:id="rId5"/>
    <p:sldId id="1185" r:id="rId6"/>
    <p:sldId id="1187" r:id="rId7"/>
    <p:sldId id="1184" r:id="rId8"/>
    <p:sldId id="1193" r:id="rId9"/>
    <p:sldId id="1194" r:id="rId10"/>
    <p:sldId id="1192" r:id="rId11"/>
    <p:sldId id="1131" r:id="rId12"/>
    <p:sldId id="1195" r:id="rId13"/>
    <p:sldId id="1151" r:id="rId14"/>
    <p:sldId id="1188" r:id="rId15"/>
    <p:sldId id="1155" r:id="rId16"/>
    <p:sldId id="1181" r:id="rId17"/>
    <p:sldId id="1156" r:id="rId18"/>
    <p:sldId id="1154" r:id="rId19"/>
    <p:sldId id="1163" r:id="rId20"/>
    <p:sldId id="1164" r:id="rId21"/>
    <p:sldId id="1158" r:id="rId22"/>
    <p:sldId id="1157" r:id="rId23"/>
    <p:sldId id="1162" r:id="rId24"/>
    <p:sldId id="1160" r:id="rId25"/>
    <p:sldId id="1189" r:id="rId26"/>
    <p:sldId id="1167" r:id="rId27"/>
    <p:sldId id="1196" r:id="rId28"/>
    <p:sldId id="1168" r:id="rId29"/>
    <p:sldId id="1186" r:id="rId30"/>
    <p:sldId id="1190" r:id="rId31"/>
    <p:sldId id="1170" r:id="rId32"/>
    <p:sldId id="1171" r:id="rId33"/>
    <p:sldId id="1172" r:id="rId34"/>
    <p:sldId id="1173" r:id="rId35"/>
    <p:sldId id="1178" r:id="rId36"/>
    <p:sldId id="1174" r:id="rId37"/>
    <p:sldId id="1175" r:id="rId38"/>
    <p:sldId id="1191" r:id="rId39"/>
    <p:sldId id="1130" r:id="rId4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8">
          <p15:clr>
            <a:srgbClr val="A4A3A4"/>
          </p15:clr>
        </p15:guide>
        <p15:guide id="4" pos="7152">
          <p15:clr>
            <a:srgbClr val="A4A3A4"/>
          </p15:clr>
        </p15:guide>
        <p15:guide id="5" orient="horz" pos="1620">
          <p15:clr>
            <a:srgbClr val="A4A3A4"/>
          </p15:clr>
        </p15:guide>
        <p15:guide id="6" pos="2880">
          <p15:clr>
            <a:srgbClr val="A4A3A4"/>
          </p15:clr>
        </p15:guide>
        <p15:guide id="7" pos="396">
          <p15:clr>
            <a:srgbClr val="A4A3A4"/>
          </p15:clr>
        </p15:guide>
        <p15:guide id="8" pos="536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BA9"/>
    <a:srgbClr val="D67A71"/>
    <a:srgbClr val="475D74"/>
    <a:srgbClr val="111217"/>
    <a:srgbClr val="B7B5BD"/>
    <a:srgbClr val="B1AEB5"/>
    <a:srgbClr val="93929C"/>
    <a:srgbClr val="A6A5AD"/>
    <a:srgbClr val="F9F8FA"/>
    <a:srgbClr val="A18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9" autoAdjust="0"/>
    <p:restoredTop sz="77848" autoAdjust="0"/>
  </p:normalViewPr>
  <p:slideViewPr>
    <p:cSldViewPr snapToGrid="0">
      <p:cViewPr varScale="1">
        <p:scale>
          <a:sx n="87" d="100"/>
          <a:sy n="87" d="100"/>
        </p:scale>
        <p:origin x="1277" y="72"/>
      </p:cViewPr>
      <p:guideLst>
        <p:guide orient="horz" pos="2160"/>
        <p:guide pos="3840"/>
        <p:guide pos="528"/>
        <p:guide pos="7152"/>
        <p:guide orient="horz" pos="1620"/>
        <p:guide pos="2880"/>
        <p:guide pos="396"/>
        <p:guide pos="5364"/>
      </p:guideLst>
    </p:cSldViewPr>
  </p:slideViewPr>
  <p:notesTextViewPr>
    <p:cViewPr>
      <p:scale>
        <a:sx n="125" d="100"/>
        <a:sy n="125" d="100"/>
      </p:scale>
      <p:origin x="0" y="0"/>
    </p:cViewPr>
  </p:notesTextViewPr>
  <p:sorterViewPr>
    <p:cViewPr>
      <p:scale>
        <a:sx n="64" d="100"/>
        <a:sy n="64" d="100"/>
      </p:scale>
      <p:origin x="0" y="27102"/>
    </p:cViewPr>
  </p:sorterViewPr>
  <p:notesViewPr>
    <p:cSldViewPr snapToGrid="0">
      <p:cViewPr varScale="1">
        <p:scale>
          <a:sx n="57" d="100"/>
          <a:sy n="57" d="100"/>
        </p:scale>
        <p:origin x="2808" y="42"/>
      </p:cViewPr>
      <p:guideLst/>
    </p:cSldViewPr>
  </p:notesViewPr>
  <p:gridSpacing cx="457200" cy="457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7/16/2021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1843046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7/16/2021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26364033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a:t>
            </a:fld>
            <a:endParaRPr lang="en-US"/>
          </a:p>
        </p:txBody>
      </p:sp>
    </p:spTree>
    <p:extLst>
      <p:ext uri="{BB962C8B-B14F-4D97-AF65-F5344CB8AC3E}">
        <p14:creationId xmlns:p14="http://schemas.microsoft.com/office/powerpoint/2010/main" val="111380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10</a:t>
            </a:fld>
            <a:endParaRPr lang="en-US"/>
          </a:p>
        </p:txBody>
      </p:sp>
    </p:spTree>
    <p:extLst>
      <p:ext uri="{BB962C8B-B14F-4D97-AF65-F5344CB8AC3E}">
        <p14:creationId xmlns:p14="http://schemas.microsoft.com/office/powerpoint/2010/main" val="414854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）序列化 </a:t>
            </a:r>
            <a:r>
              <a:rPr lang="en-US" altLang="zh-CN" dirty="0"/>
              <a:t>- </a:t>
            </a:r>
            <a:r>
              <a:rPr lang="zh-CN" altLang="en-US" dirty="0"/>
              <a:t>发送前，生产者要先把键和值序列化。</a:t>
            </a:r>
          </a:p>
          <a:p>
            <a:r>
              <a:rPr lang="zh-CN" altLang="en-US" dirty="0"/>
              <a:t>（</a:t>
            </a:r>
            <a:r>
              <a:rPr lang="en-US" altLang="zh-CN" dirty="0"/>
              <a:t>2</a:t>
            </a:r>
            <a:r>
              <a:rPr lang="zh-CN" altLang="en-US" dirty="0"/>
              <a:t>）分区 </a:t>
            </a:r>
            <a:r>
              <a:rPr lang="en-US" altLang="zh-CN" dirty="0"/>
              <a:t>- </a:t>
            </a:r>
            <a:r>
              <a:rPr lang="zh-CN" altLang="en-US" dirty="0"/>
              <a:t>数据被传给分区器。分区器决定了一个消息被分配到哪个分区。</a:t>
            </a:r>
          </a:p>
          <a:p>
            <a:r>
              <a:rPr lang="zh-CN" altLang="en-US" dirty="0"/>
              <a:t>（</a:t>
            </a:r>
            <a:r>
              <a:rPr lang="en-US" altLang="zh-CN" dirty="0"/>
              <a:t>3</a:t>
            </a:r>
            <a:r>
              <a:rPr lang="zh-CN" altLang="en-US" dirty="0"/>
              <a:t>）批次传输 </a:t>
            </a:r>
            <a:r>
              <a:rPr lang="en-US" altLang="zh-CN" dirty="0"/>
              <a:t>- </a:t>
            </a:r>
            <a:r>
              <a:rPr lang="zh-CN" altLang="en-US" dirty="0"/>
              <a:t>接着，这条记录会被添加到一个队列批次中。这个队列的所有消息都会发送到相同的主题和分区上。会由一个独立线程负责将这些记录批次发送到相应 </a:t>
            </a:r>
            <a:r>
              <a:rPr lang="en-US" altLang="zh-CN" dirty="0"/>
              <a:t>Broker </a:t>
            </a:r>
            <a:r>
              <a:rPr lang="zh-CN" altLang="en-US" dirty="0"/>
              <a:t>上。</a:t>
            </a:r>
          </a:p>
          <a:p>
            <a:pPr marL="514350" lvl="1" indent="-171450">
              <a:buFont typeface="Arial" panose="020B0604020202020204" pitchFamily="34" charset="0"/>
              <a:buChar char="•"/>
            </a:pPr>
            <a:r>
              <a:rPr lang="zh-CN" altLang="en-US" dirty="0"/>
              <a:t>批次，就是一组消息，这些消息属于同一个主题和分区。</a:t>
            </a:r>
          </a:p>
          <a:p>
            <a:pPr marL="514350" lvl="1" indent="-171450">
              <a:buFont typeface="Arial" panose="020B0604020202020204" pitchFamily="34" charset="0"/>
              <a:buChar char="•"/>
            </a:pPr>
            <a:r>
              <a:rPr lang="zh-CN" altLang="en-US" dirty="0"/>
              <a:t>发送时，会把消息分成批次传输，如果每一个消息发送一次，会导致大量的网路开销。</a:t>
            </a:r>
          </a:p>
          <a:p>
            <a:r>
              <a:rPr lang="zh-CN" altLang="en-US" dirty="0"/>
              <a:t>（</a:t>
            </a:r>
            <a:r>
              <a:rPr lang="en-US" altLang="zh-CN" dirty="0"/>
              <a:t>4</a:t>
            </a:r>
            <a:r>
              <a:rPr lang="zh-CN" altLang="en-US" dirty="0"/>
              <a:t>）响应 </a:t>
            </a:r>
            <a:r>
              <a:rPr lang="en-US" altLang="zh-CN" dirty="0"/>
              <a:t>- </a:t>
            </a:r>
            <a:r>
              <a:rPr lang="zh-CN" altLang="en-US" dirty="0"/>
              <a:t>服务器收到消息会返回一个响应。</a:t>
            </a:r>
          </a:p>
          <a:p>
            <a:pPr marL="514350" lvl="1" indent="-171450">
              <a:buFont typeface="Arial" panose="020B0604020202020204" pitchFamily="34" charset="0"/>
              <a:buChar char="•"/>
            </a:pPr>
            <a:r>
              <a:rPr lang="zh-CN" altLang="en-US" dirty="0"/>
              <a:t>成功，则返回一个 </a:t>
            </a:r>
            <a:r>
              <a:rPr lang="en-US" altLang="zh-CN" dirty="0" err="1"/>
              <a:t>RecordMetaData</a:t>
            </a:r>
            <a:r>
              <a:rPr lang="en-US" altLang="zh-CN" dirty="0"/>
              <a:t> </a:t>
            </a:r>
            <a:r>
              <a:rPr lang="zh-CN" altLang="en-US" dirty="0"/>
              <a:t>对象，它包含了主题、分区、偏移量；</a:t>
            </a:r>
          </a:p>
          <a:p>
            <a:pPr marL="514350" lvl="1" indent="-171450">
              <a:buFont typeface="Arial" panose="020B0604020202020204" pitchFamily="34" charset="0"/>
              <a:buChar char="•"/>
            </a:pPr>
            <a:r>
              <a:rPr lang="zh-CN" altLang="en-US" dirty="0"/>
              <a:t>失败，则返回一个错误。生产者在收到错误后，可以进行重试，重试次数可以在配置中指定。失败一定次数后，就返回错误消息。</a:t>
            </a:r>
            <a:endParaRPr lang="en-US" altLang="zh-CN" dirty="0"/>
          </a:p>
        </p:txBody>
      </p:sp>
      <p:sp>
        <p:nvSpPr>
          <p:cNvPr id="4" name="灯片编号占位符 3"/>
          <p:cNvSpPr>
            <a:spLocks noGrp="1"/>
          </p:cNvSpPr>
          <p:nvPr>
            <p:ph type="sldNum" sz="quarter" idx="10"/>
          </p:nvPr>
        </p:nvSpPr>
        <p:spPr/>
        <p:txBody>
          <a:bodyPr/>
          <a:lstStyle/>
          <a:p>
            <a:fld id="{C9E7B7F8-81FA-46DC-8926-8D6B124E54D6}" type="slidenum">
              <a:rPr lang="en-US" smtClean="0"/>
              <a:t>11</a:t>
            </a:fld>
            <a:endParaRPr lang="en-US"/>
          </a:p>
        </p:txBody>
      </p:sp>
    </p:spTree>
    <p:extLst>
      <p:ext uri="{BB962C8B-B14F-4D97-AF65-F5344CB8AC3E}">
        <p14:creationId xmlns:p14="http://schemas.microsoft.com/office/powerpoint/2010/main" val="37893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0">
              <a:buFont typeface="Arial" panose="020B0604020202020204" pitchFamily="34" charset="0"/>
              <a:buNone/>
            </a:pPr>
            <a:endParaRPr lang="en-US" altLang="zh-CN" dirty="0"/>
          </a:p>
          <a:p>
            <a:pPr>
              <a:lnSpc>
                <a:spcPct val="120000"/>
              </a:lnSpc>
              <a:spcBef>
                <a:spcPct val="20000"/>
              </a:spcBef>
            </a:pPr>
            <a:r>
              <a:rPr lang="zh-CN" altLang="en-US"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如果 </a:t>
            </a:r>
            <a:r>
              <a:rPr lang="en-US" altLang="zh-CN" sz="900"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ProducerRecord</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指定了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，则分区器什么也不做</a:t>
            </a:r>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没有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时的分发逻辑：每隔一段时间，随机选择一个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。发送数据出错后会重新选择一个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p>
          <a:p>
            <a:pPr marL="171450" indent="-171450">
              <a:lnSpc>
                <a:spcPct val="120000"/>
              </a:lnSpc>
              <a:spcBef>
                <a:spcPct val="20000"/>
              </a:spcBef>
              <a:buFont typeface="Arial" panose="020B0604020202020204" pitchFamily="34" charset="0"/>
              <a:buChar char="•"/>
            </a:pP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根据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分发：对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key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求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hash</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，然后对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partition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数量求模。</a:t>
            </a:r>
            <a:endPar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12</a:t>
            </a:fld>
            <a:endParaRPr lang="en-US"/>
          </a:p>
        </p:txBody>
      </p:sp>
    </p:spTree>
    <p:extLst>
      <p:ext uri="{BB962C8B-B14F-4D97-AF65-F5344CB8AC3E}">
        <p14:creationId xmlns:p14="http://schemas.microsoft.com/office/powerpoint/2010/main" val="167063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13</a:t>
            </a:fld>
            <a:endParaRPr lang="en-US"/>
          </a:p>
        </p:txBody>
      </p:sp>
    </p:spTree>
    <p:extLst>
      <p:ext uri="{BB962C8B-B14F-4D97-AF65-F5344CB8AC3E}">
        <p14:creationId xmlns:p14="http://schemas.microsoft.com/office/powerpoint/2010/main" val="313139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14</a:t>
            </a:fld>
            <a:endParaRPr lang="en-US"/>
          </a:p>
        </p:txBody>
      </p:sp>
    </p:spTree>
    <p:extLst>
      <p:ext uri="{BB962C8B-B14F-4D97-AF65-F5344CB8AC3E}">
        <p14:creationId xmlns:p14="http://schemas.microsoft.com/office/powerpoint/2010/main" val="375267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15</a:t>
            </a:fld>
            <a:endParaRPr lang="en-US"/>
          </a:p>
        </p:txBody>
      </p:sp>
    </p:spTree>
    <p:extLst>
      <p:ext uri="{BB962C8B-B14F-4D97-AF65-F5344CB8AC3E}">
        <p14:creationId xmlns:p14="http://schemas.microsoft.com/office/powerpoint/2010/main" val="1676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消费者通过 </a:t>
            </a:r>
            <a:r>
              <a:rPr lang="en-US" altLang="zh-CN" sz="900" dirty="0" err="1">
                <a:solidFill>
                  <a:schemeClr val="tx2"/>
                </a:solidFill>
                <a:latin typeface="微软雅黑" panose="020B0503020204020204" pitchFamily="34" charset="-122"/>
                <a:ea typeface="微软雅黑" panose="020B0503020204020204" pitchFamily="34" charset="-122"/>
                <a:sym typeface="Arial" panose="020B0604020202020204" pitchFamily="34" charset="0"/>
              </a:rPr>
              <a:t>customer.poll</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(time)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中设置等待时间</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会等待累计一定量数据，然后发送给消费者。这样可以减少网络开销。</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poll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除了获取消息外，还有其他作用：</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发送心跳信息。消费者通过向被指派为群组协调器的 </a:t>
            </a:r>
            <a:r>
              <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Broker </a:t>
            </a:r>
            <a:r>
              <a:rPr lang="zh-CN" altLang="en-US"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发送心跳来维护他和群组的从属关系，当机器宕掉后，群组协调器触发再均衡。</a:t>
            </a:r>
            <a:endParaRPr lang="en-US" altLang="zh-CN" sz="9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C9E7B7F8-81FA-46DC-8926-8D6B124E54D6}" type="slidenum">
              <a:rPr lang="en-US" smtClean="0"/>
              <a:t>16</a:t>
            </a:fld>
            <a:endParaRPr lang="en-US"/>
          </a:p>
        </p:txBody>
      </p:sp>
    </p:spTree>
    <p:extLst>
      <p:ext uri="{BB962C8B-B14F-4D97-AF65-F5344CB8AC3E}">
        <p14:creationId xmlns:p14="http://schemas.microsoft.com/office/powerpoint/2010/main" val="3365493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17</a:t>
            </a:fld>
            <a:endParaRPr lang="en-US"/>
          </a:p>
        </p:txBody>
      </p:sp>
    </p:spTree>
    <p:extLst>
      <p:ext uri="{BB962C8B-B14F-4D97-AF65-F5344CB8AC3E}">
        <p14:creationId xmlns:p14="http://schemas.microsoft.com/office/powerpoint/2010/main" val="241031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18</a:t>
            </a:fld>
            <a:endParaRPr lang="en-US"/>
          </a:p>
        </p:txBody>
      </p:sp>
    </p:spTree>
    <p:extLst>
      <p:ext uri="{BB962C8B-B14F-4D97-AF65-F5344CB8AC3E}">
        <p14:creationId xmlns:p14="http://schemas.microsoft.com/office/powerpoint/2010/main" val="2973099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每次调用 </a:t>
            </a:r>
            <a:r>
              <a:rPr lang="en-US" altLang="zh-CN" dirty="0"/>
              <a:t>`poll()` </a:t>
            </a:r>
            <a:r>
              <a:rPr lang="zh-CN" altLang="en-US" dirty="0"/>
              <a:t>方法，它总是会返回由生产者写入 </a:t>
            </a:r>
            <a:r>
              <a:rPr lang="en-US" altLang="zh-CN" dirty="0"/>
              <a:t>Kafka </a:t>
            </a:r>
            <a:r>
              <a:rPr lang="zh-CN" altLang="en-US" dirty="0"/>
              <a:t>但还没有被消费者读取过的记录，</a:t>
            </a:r>
            <a:r>
              <a:rPr lang="en-US" altLang="zh-CN" dirty="0"/>
              <a:t>Kafka </a:t>
            </a:r>
            <a:r>
              <a:rPr lang="zh-CN" altLang="en-US" dirty="0"/>
              <a:t>因此可以追踪哪些记录是被哪个群组的哪个消费者读取的。</a:t>
            </a:r>
          </a:p>
        </p:txBody>
      </p:sp>
      <p:sp>
        <p:nvSpPr>
          <p:cNvPr id="4" name="灯片编号占位符 3"/>
          <p:cNvSpPr>
            <a:spLocks noGrp="1"/>
          </p:cNvSpPr>
          <p:nvPr>
            <p:ph type="sldNum" sz="quarter" idx="10"/>
          </p:nvPr>
        </p:nvSpPr>
        <p:spPr/>
        <p:txBody>
          <a:bodyPr/>
          <a:lstStyle/>
          <a:p>
            <a:fld id="{C9E7B7F8-81FA-46DC-8926-8D6B124E54D6}" type="slidenum">
              <a:rPr lang="en-US" smtClean="0"/>
              <a:t>19</a:t>
            </a:fld>
            <a:endParaRPr lang="en-US"/>
          </a:p>
        </p:txBody>
      </p:sp>
    </p:spTree>
    <p:extLst>
      <p:ext uri="{BB962C8B-B14F-4D97-AF65-F5344CB8AC3E}">
        <p14:creationId xmlns:p14="http://schemas.microsoft.com/office/powerpoint/2010/main" val="24722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409075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20</a:t>
            </a:fld>
            <a:endParaRPr lang="en-US"/>
          </a:p>
        </p:txBody>
      </p:sp>
    </p:spTree>
    <p:extLst>
      <p:ext uri="{BB962C8B-B14F-4D97-AF65-F5344CB8AC3E}">
        <p14:creationId xmlns:p14="http://schemas.microsoft.com/office/powerpoint/2010/main" val="1939908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21</a:t>
            </a:fld>
            <a:endParaRPr lang="en-US"/>
          </a:p>
        </p:txBody>
      </p:sp>
    </p:spTree>
    <p:extLst>
      <p:ext uri="{BB962C8B-B14F-4D97-AF65-F5344CB8AC3E}">
        <p14:creationId xmlns:p14="http://schemas.microsoft.com/office/powerpoint/2010/main" val="4162491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分区再均衡是通过消费者群组中的称为“群主”消费者客户端进行的。</a:t>
            </a:r>
            <a:endParaRPr lang="en-US" altLang="zh-CN" dirty="0"/>
          </a:p>
          <a:p>
            <a:r>
              <a:rPr lang="zh-CN" altLang="en-US" dirty="0"/>
              <a:t>什么是群主呢？“群主”就是第一个加入群组的消费者。</a:t>
            </a:r>
            <a:endParaRPr lang="en-US" altLang="zh-CN" dirty="0"/>
          </a:p>
          <a:p>
            <a:r>
              <a:rPr lang="zh-CN" altLang="en-US" dirty="0"/>
              <a:t>有两种分配策略：</a:t>
            </a:r>
            <a:r>
              <a:rPr lang="en-US" altLang="zh-CN" dirty="0"/>
              <a:t>Range </a:t>
            </a:r>
            <a:r>
              <a:rPr lang="zh-CN" altLang="en-US" dirty="0"/>
              <a:t>和 </a:t>
            </a:r>
            <a:r>
              <a:rPr lang="en-US" altLang="zh-CN" dirty="0" err="1"/>
              <a:t>RoundRobin</a:t>
            </a:r>
            <a:r>
              <a:rPr lang="zh-CN" altLang="en-US" dirty="0"/>
              <a:t>。</a:t>
            </a:r>
          </a:p>
        </p:txBody>
      </p:sp>
      <p:sp>
        <p:nvSpPr>
          <p:cNvPr id="4" name="灯片编号占位符 3"/>
          <p:cNvSpPr>
            <a:spLocks noGrp="1"/>
          </p:cNvSpPr>
          <p:nvPr>
            <p:ph type="sldNum" sz="quarter" idx="10"/>
          </p:nvPr>
        </p:nvSpPr>
        <p:spPr/>
        <p:txBody>
          <a:bodyPr/>
          <a:lstStyle/>
          <a:p>
            <a:fld id="{C9E7B7F8-81FA-46DC-8926-8D6B124E54D6}" type="slidenum">
              <a:rPr lang="en-US" smtClean="0"/>
              <a:t>22</a:t>
            </a:fld>
            <a:endParaRPr lang="en-US"/>
          </a:p>
        </p:txBody>
      </p:sp>
    </p:spTree>
    <p:extLst>
      <p:ext uri="{BB962C8B-B14F-4D97-AF65-F5344CB8AC3E}">
        <p14:creationId xmlns:p14="http://schemas.microsoft.com/office/powerpoint/2010/main" val="1713346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23</a:t>
            </a:fld>
            <a:endParaRPr lang="en-US"/>
          </a:p>
        </p:txBody>
      </p:sp>
    </p:spTree>
    <p:extLst>
      <p:ext uri="{BB962C8B-B14F-4D97-AF65-F5344CB8AC3E}">
        <p14:creationId xmlns:p14="http://schemas.microsoft.com/office/powerpoint/2010/main" val="2426763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订阅主题数量发生变化</a:t>
            </a:r>
            <a:endParaRPr lang="en-US" altLang="zh-CN" dirty="0"/>
          </a:p>
          <a:p>
            <a:pPr marL="171450" indent="-171450">
              <a:buFont typeface="Arial" panose="020B0604020202020204" pitchFamily="34" charset="0"/>
              <a:buChar char="•"/>
            </a:pPr>
            <a:r>
              <a:rPr lang="zh-CN" altLang="en-US" dirty="0"/>
              <a:t>订阅主题的分区数发生变化</a:t>
            </a:r>
            <a:endParaRPr lang="en-US" altLang="zh-CN" dirty="0"/>
          </a:p>
          <a:p>
            <a:pPr marL="0" indent="0">
              <a:buFontTx/>
              <a:buNone/>
            </a:pPr>
            <a:r>
              <a:rPr lang="en-US" altLang="zh-CN" dirty="0"/>
              <a:t>——</a:t>
            </a:r>
            <a:r>
              <a:rPr lang="zh-CN" altLang="en-US" dirty="0"/>
              <a:t>这两种情况无可避免</a:t>
            </a:r>
            <a:endParaRPr lang="en-US" altLang="zh-CN" dirty="0"/>
          </a:p>
          <a:p>
            <a:pPr marL="0" indent="0">
              <a:buFontTx/>
              <a:buNone/>
            </a:pPr>
            <a:endParaRPr lang="en-US" altLang="zh-CN" dirty="0"/>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a:t>
            </a:r>
            <a:r>
              <a:rPr lang="zh-CN" altLang="en-US" sz="900" dirty="0">
                <a:solidFill>
                  <a:schemeClr val="accent2"/>
                </a:solidFill>
                <a:latin typeface="微软雅黑" panose="020B0503020204020204" pitchFamily="34" charset="-122"/>
                <a:ea typeface="微软雅黑" panose="020B0503020204020204" pitchFamily="34" charset="-122"/>
              </a:rPr>
              <a:t>消费者群组成员数发生变更</a:t>
            </a:r>
            <a:r>
              <a:rPr lang="zh-CN" altLang="en-US" dirty="0"/>
              <a:t>”有两种情况，消费者并没有宕机，但也被视为消亡：</a:t>
            </a:r>
            <a:endParaRPr lang="en-US" altLang="zh-CN" dirty="0"/>
          </a:p>
          <a:p>
            <a:pPr marL="171450" indent="-171450">
              <a:buFont typeface="Arial" panose="020B0604020202020204" pitchFamily="34" charset="0"/>
              <a:buChar char="•"/>
            </a:pPr>
            <a:r>
              <a:rPr lang="zh-CN" altLang="en-US" dirty="0"/>
              <a:t>未及时发送心跳</a:t>
            </a:r>
            <a:endParaRPr lang="en-US" altLang="zh-CN" dirty="0"/>
          </a:p>
          <a:p>
            <a:pPr marL="171450" indent="-171450">
              <a:buFont typeface="Arial" panose="020B0604020202020204" pitchFamily="34" charset="0"/>
              <a:buChar char="•"/>
            </a:pPr>
            <a:r>
              <a:rPr lang="zh-CN" altLang="en-US" dirty="0"/>
              <a:t>消费时间过长</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24</a:t>
            </a:fld>
            <a:endParaRPr lang="en-US"/>
          </a:p>
        </p:txBody>
      </p:sp>
    </p:spTree>
    <p:extLst>
      <p:ext uri="{BB962C8B-B14F-4D97-AF65-F5344CB8AC3E}">
        <p14:creationId xmlns:p14="http://schemas.microsoft.com/office/powerpoint/2010/main" val="2451585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25</a:t>
            </a:fld>
            <a:endParaRPr lang="en-US"/>
          </a:p>
        </p:txBody>
      </p:sp>
    </p:spTree>
    <p:extLst>
      <p:ext uri="{BB962C8B-B14F-4D97-AF65-F5344CB8AC3E}">
        <p14:creationId xmlns:p14="http://schemas.microsoft.com/office/powerpoint/2010/main" val="3192491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mn-ea"/>
                <a:ea typeface="+mn-ea"/>
              </a:rPr>
              <a:t>为了与 </a:t>
            </a:r>
            <a:r>
              <a:rPr lang="en-US" altLang="zh-CN" b="0" dirty="0">
                <a:latin typeface="+mn-ea"/>
                <a:ea typeface="+mn-ea"/>
              </a:rPr>
              <a:t>Leader </a:t>
            </a:r>
            <a:r>
              <a:rPr lang="zh-CN" altLang="en-US" b="0" dirty="0">
                <a:latin typeface="+mn-ea"/>
                <a:ea typeface="+mn-ea"/>
              </a:rPr>
              <a:t>保持同步，</a:t>
            </a:r>
            <a:r>
              <a:rPr lang="en-US" altLang="zh-CN" b="0" dirty="0">
                <a:latin typeface="+mn-ea"/>
                <a:ea typeface="+mn-ea"/>
              </a:rPr>
              <a:t>Follower </a:t>
            </a:r>
            <a:r>
              <a:rPr lang="zh-CN" altLang="en-US" b="0" dirty="0">
                <a:latin typeface="+mn-ea"/>
                <a:ea typeface="+mn-ea"/>
              </a:rPr>
              <a:t>向 </a:t>
            </a:r>
            <a:r>
              <a:rPr lang="en-US" altLang="zh-CN" b="0" dirty="0">
                <a:latin typeface="+mn-ea"/>
                <a:ea typeface="+mn-ea"/>
              </a:rPr>
              <a:t>Leader </a:t>
            </a:r>
            <a:r>
              <a:rPr lang="zh-CN" altLang="en-US" b="0" dirty="0">
                <a:latin typeface="+mn-ea"/>
                <a:ea typeface="+mn-ea"/>
              </a:rPr>
              <a:t>发起获取数据的请求，这种请求与消费者为了读取消息而发送的请求是一样的。</a:t>
            </a:r>
            <a:endParaRPr lang="en-US" altLang="zh-CN" b="0" dirty="0">
              <a:latin typeface="+mn-ea"/>
              <a:ea typeface="+mn-ea"/>
            </a:endParaRPr>
          </a:p>
          <a:p>
            <a:r>
              <a:rPr lang="zh-CN" altLang="en-US" b="0" dirty="0">
                <a:latin typeface="+mn-ea"/>
                <a:ea typeface="+mn-ea"/>
              </a:rPr>
              <a:t>请求消息里包含了 </a:t>
            </a:r>
            <a:r>
              <a:rPr lang="en-US" altLang="zh-CN" b="0" dirty="0">
                <a:latin typeface="+mn-ea"/>
                <a:ea typeface="+mn-ea"/>
              </a:rPr>
              <a:t>Follower </a:t>
            </a:r>
            <a:r>
              <a:rPr lang="zh-CN" altLang="en-US" b="0" dirty="0">
                <a:latin typeface="+mn-ea"/>
                <a:ea typeface="+mn-ea"/>
              </a:rPr>
              <a:t>想要获取消息的偏移量，而这些偏移量总是有序的。</a:t>
            </a:r>
            <a:endParaRPr lang="en-US" altLang="zh-CN" b="0" dirty="0">
              <a:latin typeface="+mn-ea"/>
              <a:ea typeface="+mn-ea"/>
            </a:endParaRPr>
          </a:p>
          <a:p>
            <a:endParaRPr lang="en-US" altLang="zh-CN" b="0" dirty="0">
              <a:latin typeface="+mn-ea"/>
              <a:ea typeface="+mn-ea"/>
            </a:endParaRPr>
          </a:p>
          <a:p>
            <a:r>
              <a:rPr lang="en-US" altLang="zh-CN" b="0" dirty="0">
                <a:latin typeface="+mn-ea"/>
                <a:ea typeface="+mn-ea"/>
              </a:rPr>
              <a:t>Leader </a:t>
            </a:r>
            <a:r>
              <a:rPr lang="zh-CN" altLang="en-US" b="0" dirty="0">
                <a:latin typeface="+mn-ea"/>
                <a:ea typeface="+mn-ea"/>
              </a:rPr>
              <a:t>另一个任务是搞清楚哪个 </a:t>
            </a:r>
            <a:r>
              <a:rPr lang="en-US" altLang="zh-CN" b="0" dirty="0">
                <a:latin typeface="+mn-ea"/>
                <a:ea typeface="+mn-ea"/>
              </a:rPr>
              <a:t>Follower </a:t>
            </a:r>
            <a:r>
              <a:rPr lang="zh-CN" altLang="en-US" b="0" dirty="0">
                <a:latin typeface="+mn-ea"/>
                <a:ea typeface="+mn-ea"/>
              </a:rPr>
              <a:t>的状态与自己是一致的。通过查看每个 </a:t>
            </a:r>
            <a:r>
              <a:rPr lang="en-US" altLang="zh-CN" b="0" dirty="0">
                <a:latin typeface="+mn-ea"/>
                <a:ea typeface="+mn-ea"/>
              </a:rPr>
              <a:t>Follower </a:t>
            </a:r>
            <a:r>
              <a:rPr lang="zh-CN" altLang="en-US" b="0" dirty="0">
                <a:latin typeface="+mn-ea"/>
                <a:ea typeface="+mn-ea"/>
              </a:rPr>
              <a:t>请求的最新偏移量，</a:t>
            </a:r>
            <a:r>
              <a:rPr lang="en-US" altLang="zh-CN" b="0" dirty="0">
                <a:latin typeface="+mn-ea"/>
                <a:ea typeface="+mn-ea"/>
              </a:rPr>
              <a:t>Leader </a:t>
            </a:r>
            <a:r>
              <a:rPr lang="zh-CN" altLang="en-US" b="0" dirty="0">
                <a:latin typeface="+mn-ea"/>
                <a:ea typeface="+mn-ea"/>
              </a:rPr>
              <a:t>就会知道每个 </a:t>
            </a:r>
            <a:r>
              <a:rPr lang="en-US" altLang="zh-CN" b="0" dirty="0">
                <a:latin typeface="+mn-ea"/>
                <a:ea typeface="+mn-ea"/>
              </a:rPr>
              <a:t>Follower </a:t>
            </a:r>
            <a:r>
              <a:rPr lang="zh-CN" altLang="en-US" b="0" dirty="0">
                <a:latin typeface="+mn-ea"/>
                <a:ea typeface="+mn-ea"/>
              </a:rPr>
              <a:t>复制的进度。</a:t>
            </a:r>
            <a:endParaRPr lang="en-US" altLang="zh-CN" b="0" dirty="0">
              <a:latin typeface="+mn-ea"/>
              <a:ea typeface="+mn-ea"/>
            </a:endParaRPr>
          </a:p>
          <a:p>
            <a:r>
              <a:rPr lang="zh-CN" altLang="en-US" b="0" dirty="0">
                <a:latin typeface="+mn-ea"/>
                <a:ea typeface="+mn-ea"/>
              </a:rPr>
              <a:t>如果跟随者在 </a:t>
            </a:r>
            <a:r>
              <a:rPr lang="en-US" altLang="zh-CN" b="0" dirty="0">
                <a:latin typeface="+mn-ea"/>
                <a:ea typeface="+mn-ea"/>
              </a:rPr>
              <a:t>10s </a:t>
            </a:r>
            <a:r>
              <a:rPr lang="zh-CN" altLang="en-US" b="0" dirty="0">
                <a:latin typeface="+mn-ea"/>
                <a:ea typeface="+mn-ea"/>
              </a:rPr>
              <a:t>内没有请求任何消息，或者虽然在请求消息，但是在 </a:t>
            </a:r>
            <a:r>
              <a:rPr lang="en-US" altLang="zh-CN" b="0" dirty="0">
                <a:latin typeface="+mn-ea"/>
                <a:ea typeface="+mn-ea"/>
              </a:rPr>
              <a:t>10s </a:t>
            </a:r>
            <a:r>
              <a:rPr lang="zh-CN" altLang="en-US" b="0" dirty="0">
                <a:latin typeface="+mn-ea"/>
                <a:ea typeface="+mn-ea"/>
              </a:rPr>
              <a:t>内没有请求最新的数据，那么它就会被认为是不同步的。</a:t>
            </a:r>
            <a:endParaRPr lang="en-US" altLang="zh-CN" b="0" dirty="0">
              <a:latin typeface="+mn-ea"/>
              <a:ea typeface="+mn-ea"/>
            </a:endParaRPr>
          </a:p>
          <a:p>
            <a:r>
              <a:rPr lang="zh-CN" altLang="en-US" b="0" dirty="0">
                <a:latin typeface="+mn-ea"/>
                <a:ea typeface="+mn-ea"/>
              </a:rPr>
              <a:t>如果一个副本是不同步的，在 </a:t>
            </a:r>
            <a:r>
              <a:rPr lang="en-US" altLang="zh-CN" b="0" dirty="0">
                <a:latin typeface="+mn-ea"/>
                <a:ea typeface="+mn-ea"/>
              </a:rPr>
              <a:t>Leader </a:t>
            </a:r>
            <a:r>
              <a:rPr lang="zh-CN" altLang="en-US" b="0" dirty="0">
                <a:latin typeface="+mn-ea"/>
                <a:ea typeface="+mn-ea"/>
              </a:rPr>
              <a:t>失效时，就不可能成为新的 </a:t>
            </a:r>
            <a:r>
              <a:rPr lang="en-US" altLang="zh-CN" b="0" dirty="0">
                <a:latin typeface="+mn-ea"/>
                <a:ea typeface="+mn-ea"/>
              </a:rPr>
              <a:t>Leader——</a:t>
            </a:r>
            <a:r>
              <a:rPr lang="zh-CN" altLang="en-US" b="0" dirty="0">
                <a:latin typeface="+mn-ea"/>
                <a:ea typeface="+mn-ea"/>
              </a:rPr>
              <a:t>毕竟它没有包含全部的消息。</a:t>
            </a:r>
          </a:p>
        </p:txBody>
      </p:sp>
      <p:sp>
        <p:nvSpPr>
          <p:cNvPr id="4" name="灯片编号占位符 3"/>
          <p:cNvSpPr>
            <a:spLocks noGrp="1"/>
          </p:cNvSpPr>
          <p:nvPr>
            <p:ph type="sldNum" sz="quarter" idx="10"/>
          </p:nvPr>
        </p:nvSpPr>
        <p:spPr/>
        <p:txBody>
          <a:bodyPr/>
          <a:lstStyle/>
          <a:p>
            <a:fld id="{C9E7B7F8-81FA-46DC-8926-8D6B124E54D6}" type="slidenum">
              <a:rPr lang="en-US" smtClean="0"/>
              <a:t>26</a:t>
            </a:fld>
            <a:endParaRPr lang="en-US"/>
          </a:p>
        </p:txBody>
      </p:sp>
    </p:spTree>
    <p:extLst>
      <p:ext uri="{BB962C8B-B14F-4D97-AF65-F5344CB8AC3E}">
        <p14:creationId xmlns:p14="http://schemas.microsoft.com/office/powerpoint/2010/main" val="507883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微软雅黑" panose="020B0503020204020204" pitchFamily="34" charset="-122"/>
                <a:ea typeface="微软雅黑" panose="020B0503020204020204" pitchFamily="34" charset="-122"/>
              </a:rPr>
              <a:t>通常来说，非同步副本落后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太多，因此，如果选择这些副本作为新 </a:t>
            </a:r>
            <a:r>
              <a:rPr lang="en-US" altLang="zh-CN" b="0" dirty="0">
                <a:latin typeface="微软雅黑" panose="020B0503020204020204" pitchFamily="34" charset="-122"/>
                <a:ea typeface="微软雅黑" panose="020B0503020204020204" pitchFamily="34" charset="-122"/>
              </a:rPr>
              <a:t>Leader</a:t>
            </a:r>
            <a:r>
              <a:rPr lang="zh-CN" altLang="en-US" b="0" dirty="0">
                <a:latin typeface="微软雅黑" panose="020B0503020204020204" pitchFamily="34" charset="-122"/>
                <a:ea typeface="微软雅黑" panose="020B0503020204020204" pitchFamily="34" charset="-122"/>
              </a:rPr>
              <a:t>，就可能出现数据的丢失。毕竟，这些副本中保存的消息远远落后于老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中的消息。在 </a:t>
            </a:r>
            <a:r>
              <a:rPr lang="en-US" altLang="zh-CN" b="0" dirty="0">
                <a:latin typeface="微软雅黑" panose="020B0503020204020204" pitchFamily="34" charset="-122"/>
                <a:ea typeface="微软雅黑" panose="020B0503020204020204" pitchFamily="34" charset="-122"/>
              </a:rPr>
              <a:t>Kafka </a:t>
            </a:r>
            <a:r>
              <a:rPr lang="zh-CN" altLang="en-US" b="0" dirty="0">
                <a:latin typeface="微软雅黑" panose="020B0503020204020204" pitchFamily="34" charset="-122"/>
                <a:ea typeface="微软雅黑" panose="020B0503020204020204" pitchFamily="34" charset="-122"/>
              </a:rPr>
              <a:t>中，选举这种副本的过程称为 </a:t>
            </a:r>
            <a:r>
              <a:rPr lang="en-US" altLang="zh-CN" b="0" dirty="0">
                <a:latin typeface="微软雅黑" panose="020B0503020204020204" pitchFamily="34" charset="-122"/>
                <a:ea typeface="微软雅黑" panose="020B0503020204020204" pitchFamily="34" charset="-122"/>
              </a:rPr>
              <a:t>Unclean </a:t>
            </a:r>
            <a:r>
              <a:rPr lang="zh-CN" altLang="en-US" b="0" dirty="0">
                <a:latin typeface="微软雅黑" panose="020B0503020204020204" pitchFamily="34" charset="-122"/>
                <a:ea typeface="微软雅黑" panose="020B0503020204020204" pitchFamily="34" charset="-122"/>
              </a:rPr>
              <a:t>领导者选举。</a:t>
            </a:r>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27</a:t>
            </a:fld>
            <a:endParaRPr lang="en-US"/>
          </a:p>
        </p:txBody>
      </p:sp>
    </p:spTree>
    <p:extLst>
      <p:ext uri="{BB962C8B-B14F-4D97-AF65-F5344CB8AC3E}">
        <p14:creationId xmlns:p14="http://schemas.microsoft.com/office/powerpoint/2010/main" val="2635872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28</a:t>
            </a:fld>
            <a:endParaRPr lang="en-US"/>
          </a:p>
        </p:txBody>
      </p:sp>
    </p:spTree>
    <p:extLst>
      <p:ext uri="{BB962C8B-B14F-4D97-AF65-F5344CB8AC3E}">
        <p14:creationId xmlns:p14="http://schemas.microsoft.com/office/powerpoint/2010/main" val="1710380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mn-ea"/>
                <a:ea typeface="+mn-ea"/>
              </a:rPr>
              <a:t>Kafka </a:t>
            </a:r>
            <a:r>
              <a:rPr lang="zh-CN" altLang="en-US" b="0" dirty="0">
                <a:latin typeface="+mn-ea"/>
                <a:ea typeface="+mn-ea"/>
              </a:rPr>
              <a:t>依赖 </a:t>
            </a:r>
            <a:r>
              <a:rPr lang="en-US" altLang="zh-CN" b="0" dirty="0" err="1">
                <a:latin typeface="+mn-ea"/>
                <a:ea typeface="+mn-ea"/>
              </a:rPr>
              <a:t>ZooKeeper</a:t>
            </a:r>
            <a:r>
              <a:rPr lang="en-US" altLang="zh-CN" b="0" dirty="0">
                <a:latin typeface="+mn-ea"/>
                <a:ea typeface="+mn-ea"/>
              </a:rPr>
              <a:t> </a:t>
            </a:r>
            <a:r>
              <a:rPr lang="zh-CN" altLang="en-US" b="0" dirty="0">
                <a:latin typeface="+mn-ea"/>
                <a:ea typeface="+mn-ea"/>
              </a:rPr>
              <a:t>来完成 </a:t>
            </a:r>
            <a:r>
              <a:rPr lang="en-US" altLang="zh-CN" b="0" dirty="0">
                <a:latin typeface="+mn-ea"/>
                <a:ea typeface="+mn-ea"/>
              </a:rPr>
              <a:t>Kafka </a:t>
            </a:r>
            <a:r>
              <a:rPr lang="zh-CN" altLang="en-US" b="0" dirty="0">
                <a:latin typeface="+mn-ea"/>
                <a:ea typeface="+mn-ea"/>
              </a:rPr>
              <a:t>控制器的选举</a:t>
            </a:r>
          </a:p>
        </p:txBody>
      </p:sp>
      <p:sp>
        <p:nvSpPr>
          <p:cNvPr id="4" name="灯片编号占位符 3"/>
          <p:cNvSpPr>
            <a:spLocks noGrp="1"/>
          </p:cNvSpPr>
          <p:nvPr>
            <p:ph type="sldNum" sz="quarter" idx="10"/>
          </p:nvPr>
        </p:nvSpPr>
        <p:spPr/>
        <p:txBody>
          <a:bodyPr/>
          <a:lstStyle/>
          <a:p>
            <a:fld id="{C9E7B7F8-81FA-46DC-8926-8D6B124E54D6}" type="slidenum">
              <a:rPr lang="en-US" smtClean="0"/>
              <a:t>29</a:t>
            </a:fld>
            <a:endParaRPr lang="en-US"/>
          </a:p>
        </p:txBody>
      </p:sp>
    </p:spTree>
    <p:extLst>
      <p:ext uri="{BB962C8B-B14F-4D97-AF65-F5344CB8AC3E}">
        <p14:creationId xmlns:p14="http://schemas.microsoft.com/office/powerpoint/2010/main" val="280009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a:t>
            </a:fld>
            <a:endParaRPr lang="en-US"/>
          </a:p>
        </p:txBody>
      </p:sp>
    </p:spTree>
    <p:extLst>
      <p:ext uri="{BB962C8B-B14F-4D97-AF65-F5344CB8AC3E}">
        <p14:creationId xmlns:p14="http://schemas.microsoft.com/office/powerpoint/2010/main" val="1752138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30</a:t>
            </a:fld>
            <a:endParaRPr lang="en-US"/>
          </a:p>
        </p:txBody>
      </p:sp>
    </p:spTree>
    <p:extLst>
      <p:ext uri="{BB962C8B-B14F-4D97-AF65-F5344CB8AC3E}">
        <p14:creationId xmlns:p14="http://schemas.microsoft.com/office/powerpoint/2010/main" val="4170991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31</a:t>
            </a:fld>
            <a:endParaRPr lang="en-US"/>
          </a:p>
        </p:txBody>
      </p:sp>
    </p:spTree>
    <p:extLst>
      <p:ext uri="{BB962C8B-B14F-4D97-AF65-F5344CB8AC3E}">
        <p14:creationId xmlns:p14="http://schemas.microsoft.com/office/powerpoint/2010/main" val="3825493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1</a:t>
            </a:r>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Kafka </a:t>
            </a:r>
            <a:r>
              <a:rPr lang="zh-CN" altLang="en-US" sz="900" dirty="0">
                <a:solidFill>
                  <a:srgbClr val="788BA9"/>
                </a:solidFill>
                <a:latin typeface="微软雅黑" panose="020B0503020204020204" pitchFamily="34" charset="-122"/>
                <a:ea typeface="微软雅黑" panose="020B0503020204020204" pitchFamily="34" charset="-122"/>
              </a:rPr>
              <a:t>只对“已提交”的消息（</a:t>
            </a:r>
            <a:r>
              <a:rPr lang="en-US" altLang="zh-CN" sz="900" dirty="0">
                <a:solidFill>
                  <a:srgbClr val="788BA9"/>
                </a:solidFill>
                <a:latin typeface="微软雅黑" panose="020B0503020204020204" pitchFamily="34" charset="-122"/>
                <a:ea typeface="微软雅黑" panose="020B0503020204020204" pitchFamily="34" charset="-122"/>
              </a:rPr>
              <a:t>committed message</a:t>
            </a:r>
            <a:r>
              <a:rPr lang="zh-CN" altLang="en-US" sz="900"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0" dirty="0">
              <a:latin typeface="+mn-ea"/>
              <a:ea typeface="+mn-ea"/>
            </a:endParaRPr>
          </a:p>
          <a:p>
            <a:r>
              <a:rPr lang="zh-CN" altLang="en-US" b="0" dirty="0">
                <a:latin typeface="+mn-ea"/>
                <a:ea typeface="+mn-ea"/>
              </a:rPr>
              <a:t>“已提交”</a:t>
            </a:r>
            <a:r>
              <a:rPr lang="en-US" altLang="zh-CN" b="0" dirty="0">
                <a:latin typeface="+mn-ea"/>
                <a:ea typeface="+mn-ea"/>
              </a:rPr>
              <a:t>——</a:t>
            </a:r>
            <a:r>
              <a:rPr lang="zh-CN" altLang="en-US" b="0" dirty="0">
                <a:latin typeface="+mn-ea"/>
                <a:ea typeface="+mn-ea"/>
              </a:rPr>
              <a:t>只有当消息被写入分区的若干同步副本时，才被认为是已提交的。</a:t>
            </a:r>
            <a:endParaRPr lang="en-US" altLang="zh-CN" b="0" dirty="0">
              <a:latin typeface="+mn-ea"/>
              <a:ea typeface="+mn-ea"/>
            </a:endParaRPr>
          </a:p>
          <a:p>
            <a:r>
              <a:rPr lang="zh-CN" altLang="en-US" b="0" dirty="0">
                <a:latin typeface="+mn-ea"/>
                <a:ea typeface="+mn-ea"/>
              </a:rPr>
              <a:t>为什么是若干个 </a:t>
            </a:r>
            <a:r>
              <a:rPr lang="en-US" altLang="zh-CN" b="0" dirty="0">
                <a:latin typeface="+mn-ea"/>
                <a:ea typeface="+mn-ea"/>
              </a:rPr>
              <a:t>Broker </a:t>
            </a:r>
            <a:r>
              <a:rPr lang="zh-CN" altLang="en-US" b="0" dirty="0">
                <a:latin typeface="+mn-ea"/>
                <a:ea typeface="+mn-ea"/>
              </a:rPr>
              <a:t>呢？这取决于你对“已提交”的定义。你可以选择只要 </a:t>
            </a:r>
            <a:r>
              <a:rPr lang="en-US" altLang="zh-CN" b="0" dirty="0">
                <a:latin typeface="+mn-ea"/>
                <a:ea typeface="+mn-ea"/>
              </a:rPr>
              <a:t>Leader </a:t>
            </a:r>
            <a:r>
              <a:rPr lang="zh-CN" altLang="en-US" b="0" dirty="0">
                <a:latin typeface="+mn-ea"/>
                <a:ea typeface="+mn-ea"/>
              </a:rPr>
              <a:t>成功保存该消息就算是已提交，也可以是令所有 </a:t>
            </a:r>
            <a:r>
              <a:rPr lang="en-US" altLang="zh-CN" b="0" dirty="0">
                <a:latin typeface="+mn-ea"/>
                <a:ea typeface="+mn-ea"/>
              </a:rPr>
              <a:t>Broker </a:t>
            </a:r>
            <a:r>
              <a:rPr lang="zh-CN" altLang="en-US" b="0" dirty="0">
                <a:latin typeface="+mn-ea"/>
                <a:ea typeface="+mn-ea"/>
              </a:rPr>
              <a:t>都成功保存该消息才算是已提交（通过 </a:t>
            </a:r>
            <a:r>
              <a:rPr lang="en-US" altLang="zh-CN" b="0" dirty="0">
                <a:latin typeface="+mn-ea"/>
                <a:ea typeface="+mn-ea"/>
              </a:rPr>
              <a:t>acks </a:t>
            </a:r>
            <a:r>
              <a:rPr lang="zh-CN" altLang="en-US" b="0" dirty="0">
                <a:latin typeface="+mn-ea"/>
                <a:ea typeface="+mn-ea"/>
              </a:rPr>
              <a:t>来配置）。</a:t>
            </a:r>
          </a:p>
          <a:p>
            <a:r>
              <a:rPr lang="zh-CN" altLang="en-US" b="0" dirty="0">
                <a:latin typeface="+mn-ea"/>
                <a:ea typeface="+mn-ea"/>
              </a:rPr>
              <a:t>只要还有一个副本是存活的，那么已提交的消息就不会丢失。</a:t>
            </a:r>
          </a:p>
          <a:p>
            <a:r>
              <a:rPr lang="zh-CN" altLang="en-US" b="0" dirty="0">
                <a:latin typeface="+mn-ea"/>
                <a:ea typeface="+mn-ea"/>
              </a:rPr>
              <a:t>消费者只能读取已提交的消息。</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32</a:t>
            </a:fld>
            <a:endParaRPr lang="en-US"/>
          </a:p>
        </p:txBody>
      </p:sp>
    </p:spTree>
    <p:extLst>
      <p:ext uri="{BB962C8B-B14F-4D97-AF65-F5344CB8AC3E}">
        <p14:creationId xmlns:p14="http://schemas.microsoft.com/office/powerpoint/2010/main" val="523075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b="1" dirty="0">
              <a:solidFill>
                <a:srgbClr val="788BA9"/>
              </a:solidFill>
              <a:latin typeface="微软雅黑" panose="020B0503020204020204" pitchFamily="34" charset="-122"/>
              <a:ea typeface="微软雅黑" panose="020B0503020204020204" pitchFamily="34" charset="-122"/>
              <a:cs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b="1" dirty="0">
                <a:solidFill>
                  <a:srgbClr val="788BA9"/>
                </a:solidFill>
                <a:latin typeface="微软雅黑" panose="020B0503020204020204" pitchFamily="34" charset="-122"/>
                <a:ea typeface="微软雅黑" panose="020B0503020204020204" pitchFamily="34" charset="-122"/>
                <a:cs typeface="+mn-ea"/>
              </a:rPr>
              <a:t>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，如：</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LEADER_NOT_AVAILABLE</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，主副本不可用，可能过一段时间，集群就会选举出新的主副本，重试可以解决问题。</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rPr>
              <a:t>不可重试错误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，如：</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INVALID_CONFIG</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，即使重试，也无法改变配置选项，重试没有意义。</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33</a:t>
            </a:fld>
            <a:endParaRPr lang="en-US"/>
          </a:p>
        </p:txBody>
      </p:sp>
    </p:spTree>
    <p:extLst>
      <p:ext uri="{BB962C8B-B14F-4D97-AF65-F5344CB8AC3E}">
        <p14:creationId xmlns:p14="http://schemas.microsoft.com/office/powerpoint/2010/main" val="1899737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幂等性设计</a:t>
            </a:r>
          </a:p>
          <a:p>
            <a:pPr marL="514350" lvl="1"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写数据库：根据主键判断记录是否存在</a:t>
            </a:r>
          </a:p>
          <a:p>
            <a:pPr marL="514350" lvl="1"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写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Redis</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set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操作天然具有幂等性</a:t>
            </a:r>
          </a:p>
          <a:p>
            <a:pPr marL="514350" lvl="1"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复杂的逻辑处理，则可以在消息中加入全局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ID</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34</a:t>
            </a:fld>
            <a:endParaRPr lang="en-US"/>
          </a:p>
        </p:txBody>
      </p:sp>
    </p:spTree>
    <p:extLst>
      <p:ext uri="{BB962C8B-B14F-4D97-AF65-F5344CB8AC3E}">
        <p14:creationId xmlns:p14="http://schemas.microsoft.com/office/powerpoint/2010/main" val="4098951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900" b="1" dirty="0">
                <a:solidFill>
                  <a:schemeClr val="bg1">
                    <a:lumMod val="50000"/>
                  </a:schemeClr>
                </a:solidFill>
                <a:latin typeface="微软雅黑" panose="020B0503020204020204" pitchFamily="34" charset="-122"/>
                <a:ea typeface="微软雅黑" panose="020B0503020204020204" pitchFamily="34" charset="-122"/>
                <a:cs typeface="+mn-ea"/>
              </a:rPr>
              <a:t>利用数据库的唯一约束实现幂等</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：关系型数据库可以使用 </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rPr>
              <a:t>INSERT IF NOT EXIST </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语句；</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可以使用 </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rPr>
              <a:t>SETNX </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rPr>
              <a:t>命令</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mn-ea"/>
            </a:endParaRPr>
          </a:p>
          <a:p>
            <a:pPr marL="0" indent="0">
              <a:buFont typeface="Wingdings" panose="05000000000000000000" pitchFamily="2" charset="2"/>
              <a:buNone/>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mn-ea"/>
              </a:rPr>
              <a:t>为更新的数据设置前置条件</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514350" lvl="1"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如果满足条件就更新数据，否则拒绝更新数据，在更新数据的时候，同时变更前置条件中需要判断的数据。</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514350" lvl="1"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给数据增加一个版本号属性，每次更数据前，比较当前数据的版本号是否和消息中的版本号一致。</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0" indent="0">
              <a:buFont typeface="Wingdings" panose="05000000000000000000" pitchFamily="2" charset="2"/>
              <a:buNone/>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mn-ea"/>
              </a:rPr>
              <a:t>记录并检查操作</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514350" lvl="1"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在执行数据更新操作之前，先检查一下是否执行过这个更新操作。</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514350" lvl="1" indent="-171450">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需要注意的是，“检查消费状态，然后更新数据并且设置消费状态”中，三个操作必须作为一组操作保证原子性，才能真正实现幂等，否则就会出现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Bug</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。这一组操作可以通过分布式事务或分布式锁来保证其原子性。</a:t>
            </a: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35</a:t>
            </a:fld>
            <a:endParaRPr lang="en-US"/>
          </a:p>
        </p:txBody>
      </p:sp>
    </p:spTree>
    <p:extLst>
      <p:ext uri="{BB962C8B-B14F-4D97-AF65-F5344CB8AC3E}">
        <p14:creationId xmlns:p14="http://schemas.microsoft.com/office/powerpoint/2010/main" val="3609841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D67A71"/>
                </a:solidFill>
                <a:latin typeface="微软雅黑" panose="020B0503020204020204" pitchFamily="34" charset="-122"/>
                <a:ea typeface="微软雅黑" panose="020B0503020204020204" pitchFamily="34" charset="-122"/>
              </a:rPr>
              <a:t>单 </a:t>
            </a:r>
            <a:r>
              <a:rPr lang="en-US" altLang="zh-CN" b="1" dirty="0">
                <a:solidFill>
                  <a:srgbClr val="D67A71"/>
                </a:solidFill>
                <a:latin typeface="微软雅黑" panose="020B0503020204020204" pitchFamily="34" charset="-122"/>
                <a:ea typeface="微软雅黑" panose="020B0503020204020204" pitchFamily="34" charset="-122"/>
              </a:rPr>
              <a:t>Partition</a:t>
            </a:r>
            <a:r>
              <a:rPr lang="zh-CN" altLang="en-US" b="1" dirty="0">
                <a:solidFill>
                  <a:srgbClr val="D67A71"/>
                </a:solidFill>
                <a:latin typeface="微软雅黑" panose="020B0503020204020204" pitchFamily="34" charset="-122"/>
                <a:ea typeface="微软雅黑" panose="020B0503020204020204" pitchFamily="34" charset="-122"/>
              </a:rPr>
              <a:t>：</a:t>
            </a:r>
            <a:r>
              <a:rPr lang="zh-CN" altLang="en-US" dirty="0">
                <a:solidFill>
                  <a:srgbClr val="788BA9"/>
                </a:solidFill>
                <a:latin typeface="微软雅黑" panose="020B0503020204020204" pitchFamily="34" charset="-122"/>
                <a:ea typeface="微软雅黑" panose="020B0503020204020204" pitchFamily="34" charset="-122"/>
              </a:rPr>
              <a:t>作为分布式消息引擎，限制并发能力，显然等同于自废武功，所以，这个方案几乎是不可接受的。</a:t>
            </a:r>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36</a:t>
            </a:fld>
            <a:endParaRPr lang="en-US"/>
          </a:p>
        </p:txBody>
      </p:sp>
    </p:spTree>
    <p:extLst>
      <p:ext uri="{BB962C8B-B14F-4D97-AF65-F5344CB8AC3E}">
        <p14:creationId xmlns:p14="http://schemas.microsoft.com/office/powerpoint/2010/main" val="3871633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37</a:t>
            </a:fld>
            <a:endParaRPr lang="en-US"/>
          </a:p>
        </p:txBody>
      </p:sp>
    </p:spTree>
    <p:extLst>
      <p:ext uri="{BB962C8B-B14F-4D97-AF65-F5344CB8AC3E}">
        <p14:creationId xmlns:p14="http://schemas.microsoft.com/office/powerpoint/2010/main" val="1140729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38</a:t>
            </a:fld>
            <a:endParaRPr lang="en-US"/>
          </a:p>
        </p:txBody>
      </p:sp>
    </p:spTree>
    <p:extLst>
      <p:ext uri="{BB962C8B-B14F-4D97-AF65-F5344CB8AC3E}">
        <p14:creationId xmlns:p14="http://schemas.microsoft.com/office/powerpoint/2010/main" val="3068974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39</a:t>
            </a:fld>
            <a:endParaRPr lang="en-US"/>
          </a:p>
        </p:txBody>
      </p:sp>
    </p:spTree>
    <p:extLst>
      <p:ext uri="{BB962C8B-B14F-4D97-AF65-F5344CB8AC3E}">
        <p14:creationId xmlns:p14="http://schemas.microsoft.com/office/powerpoint/2010/main" val="40908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b="1" dirty="0">
                <a:solidFill>
                  <a:srgbClr val="D67A71"/>
                </a:solidFill>
                <a:latin typeface="微软雅黑" panose="020B0503020204020204" pitchFamily="34" charset="-122"/>
                <a:ea typeface="微软雅黑" panose="020B0503020204020204" pitchFamily="34" charset="-122"/>
              </a:rPr>
              <a:t>Kafka </a:t>
            </a:r>
            <a:r>
              <a:rPr lang="zh-CN" altLang="en-US" sz="900" b="1" dirty="0">
                <a:solidFill>
                  <a:srgbClr val="D67A71"/>
                </a:solidFill>
                <a:latin typeface="微软雅黑" panose="020B0503020204020204" pitchFamily="34" charset="-122"/>
                <a:ea typeface="微软雅黑" panose="020B0503020204020204" pitchFamily="34" charset="-122"/>
              </a:rPr>
              <a:t>重大版本</a:t>
            </a:r>
            <a:endParaRPr lang="en-US" altLang="zh-CN" sz="900" b="1" dirty="0">
              <a:solidFill>
                <a:srgbClr val="D67A7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0.8</a:t>
            </a:r>
            <a:r>
              <a:rPr lang="zh-CN" altLang="en-US" sz="900" dirty="0">
                <a:solidFill>
                  <a:srgbClr val="788BA9"/>
                </a:solidFill>
                <a:latin typeface="微软雅黑" panose="020B0503020204020204" pitchFamily="34" charset="-122"/>
                <a:ea typeface="微软雅黑" panose="020B0503020204020204" pitchFamily="34" charset="-122"/>
              </a:rPr>
              <a:t>：正式引入了副本机制；至少升级到 </a:t>
            </a:r>
            <a:r>
              <a:rPr lang="en-US" altLang="zh-CN" sz="900" dirty="0">
                <a:solidFill>
                  <a:srgbClr val="788BA9"/>
                </a:solidFill>
                <a:latin typeface="微软雅黑" panose="020B0503020204020204" pitchFamily="34" charset="-122"/>
                <a:ea typeface="微软雅黑" panose="020B0503020204020204" pitchFamily="34" charset="-122"/>
              </a:rPr>
              <a:t>0.8.2.2</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0.9</a:t>
            </a:r>
            <a:r>
              <a:rPr lang="zh-CN" altLang="en-US" sz="900" dirty="0">
                <a:solidFill>
                  <a:srgbClr val="788BA9"/>
                </a:solidFill>
                <a:latin typeface="微软雅黑" panose="020B0503020204020204" pitchFamily="34" charset="-122"/>
                <a:ea typeface="微软雅黑" panose="020B0503020204020204" pitchFamily="34" charset="-122"/>
              </a:rPr>
              <a:t>：增加了基础的安全认证 </a:t>
            </a:r>
            <a:r>
              <a:rPr lang="en-US" altLang="zh-CN" sz="900" dirty="0">
                <a:solidFill>
                  <a:srgbClr val="788BA9"/>
                </a:solidFill>
                <a:latin typeface="微软雅黑" panose="020B0503020204020204" pitchFamily="34" charset="-122"/>
                <a:ea typeface="微软雅黑" panose="020B0503020204020204" pitchFamily="34" charset="-122"/>
              </a:rPr>
              <a:t>/ </a:t>
            </a:r>
            <a:r>
              <a:rPr lang="zh-CN" altLang="en-US" sz="900" dirty="0">
                <a:solidFill>
                  <a:srgbClr val="788BA9"/>
                </a:solidFill>
                <a:latin typeface="微软雅黑" panose="020B0503020204020204" pitchFamily="34" charset="-122"/>
                <a:ea typeface="微软雅黑" panose="020B0503020204020204" pitchFamily="34" charset="-122"/>
              </a:rPr>
              <a:t>权限功能；新版本 </a:t>
            </a:r>
            <a:r>
              <a:rPr lang="en-US" altLang="zh-CN" sz="900" dirty="0">
                <a:solidFill>
                  <a:srgbClr val="788BA9"/>
                </a:solidFill>
                <a:latin typeface="微软雅黑" panose="020B0503020204020204" pitchFamily="34" charset="-122"/>
                <a:ea typeface="微软雅黑" panose="020B0503020204020204" pitchFamily="34" charset="-122"/>
              </a:rPr>
              <a:t>Producer API </a:t>
            </a:r>
            <a:r>
              <a:rPr lang="zh-CN" altLang="en-US" sz="900" dirty="0">
                <a:solidFill>
                  <a:srgbClr val="788BA9"/>
                </a:solidFill>
                <a:latin typeface="微软雅黑" panose="020B0503020204020204" pitchFamily="34" charset="-122"/>
                <a:ea typeface="微软雅黑" panose="020B0503020204020204" pitchFamily="34" charset="-122"/>
              </a:rPr>
              <a:t>在这个版本中算比较稳定</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0.10</a:t>
            </a:r>
            <a:r>
              <a:rPr lang="zh-CN" altLang="en-US" sz="900" dirty="0">
                <a:solidFill>
                  <a:srgbClr val="788BA9"/>
                </a:solidFill>
                <a:latin typeface="微软雅黑" panose="020B0503020204020204" pitchFamily="34" charset="-122"/>
                <a:ea typeface="微软雅黑" panose="020B0503020204020204" pitchFamily="34" charset="-122"/>
              </a:rPr>
              <a:t>：引入了 </a:t>
            </a:r>
            <a:r>
              <a:rPr lang="en-US" altLang="zh-CN" sz="900" dirty="0">
                <a:solidFill>
                  <a:srgbClr val="788BA9"/>
                </a:solidFill>
                <a:latin typeface="微软雅黑" panose="020B0503020204020204" pitchFamily="34" charset="-122"/>
                <a:ea typeface="微软雅黑" panose="020B0503020204020204" pitchFamily="34" charset="-122"/>
              </a:rPr>
              <a:t>Kafka Streams</a:t>
            </a:r>
            <a:r>
              <a:rPr lang="zh-CN" altLang="en-US" sz="900" dirty="0">
                <a:solidFill>
                  <a:srgbClr val="788BA9"/>
                </a:solidFill>
                <a:latin typeface="微软雅黑" panose="020B0503020204020204" pitchFamily="34" charset="-122"/>
                <a:ea typeface="微软雅黑" panose="020B0503020204020204" pitchFamily="34" charset="-122"/>
              </a:rPr>
              <a:t>；至少升级到 </a:t>
            </a:r>
            <a:r>
              <a:rPr lang="en-US" altLang="zh-CN" sz="900" dirty="0">
                <a:solidFill>
                  <a:srgbClr val="788BA9"/>
                </a:solidFill>
                <a:latin typeface="微软雅黑" panose="020B0503020204020204" pitchFamily="34" charset="-122"/>
                <a:ea typeface="微软雅黑" panose="020B0503020204020204" pitchFamily="34" charset="-122"/>
              </a:rPr>
              <a:t>0.10.2.2</a:t>
            </a:r>
            <a:r>
              <a:rPr lang="zh-CN" altLang="en-US" sz="900" dirty="0">
                <a:solidFill>
                  <a:srgbClr val="788BA9"/>
                </a:solidFill>
                <a:latin typeface="微软雅黑" panose="020B0503020204020204" pitchFamily="34" charset="-122"/>
                <a:ea typeface="微软雅黑" panose="020B0503020204020204" pitchFamily="34" charset="-122"/>
              </a:rPr>
              <a:t>；修复了一个可能导致 </a:t>
            </a:r>
            <a:r>
              <a:rPr lang="en-US" altLang="zh-CN" sz="900" dirty="0">
                <a:solidFill>
                  <a:srgbClr val="788BA9"/>
                </a:solidFill>
                <a:latin typeface="微软雅黑" panose="020B0503020204020204" pitchFamily="34" charset="-122"/>
                <a:ea typeface="微软雅黑" panose="020B0503020204020204" pitchFamily="34" charset="-122"/>
              </a:rPr>
              <a:t>Producer </a:t>
            </a:r>
            <a:r>
              <a:rPr lang="zh-CN" altLang="en-US" sz="900" dirty="0">
                <a:solidFill>
                  <a:srgbClr val="788BA9"/>
                </a:solidFill>
                <a:latin typeface="微软雅黑" panose="020B0503020204020204" pitchFamily="34" charset="-122"/>
                <a:ea typeface="微软雅黑" panose="020B0503020204020204" pitchFamily="34" charset="-122"/>
              </a:rPr>
              <a:t>性能降低的 </a:t>
            </a:r>
            <a:r>
              <a:rPr lang="en-US" altLang="zh-CN" sz="900" dirty="0">
                <a:solidFill>
                  <a:srgbClr val="788BA9"/>
                </a:solidFill>
                <a:latin typeface="微软雅黑" panose="020B0503020204020204" pitchFamily="34" charset="-122"/>
                <a:ea typeface="微软雅黑" panose="020B0503020204020204" pitchFamily="34" charset="-122"/>
              </a:rPr>
              <a:t>Bug</a:t>
            </a:r>
            <a:r>
              <a:rPr lang="zh-CN" altLang="en-US" sz="900" dirty="0">
                <a:solidFill>
                  <a:srgbClr val="788BA9"/>
                </a:solidFill>
                <a:latin typeface="微软雅黑" panose="020B0503020204020204" pitchFamily="34" charset="-122"/>
                <a:ea typeface="微软雅黑" panose="020B0503020204020204" pitchFamily="34" charset="-122"/>
              </a:rPr>
              <a:t>；使用新版本 </a:t>
            </a:r>
            <a:r>
              <a:rPr lang="en-US" altLang="zh-CN" sz="900" dirty="0">
                <a:solidFill>
                  <a:srgbClr val="788BA9"/>
                </a:solidFill>
                <a:latin typeface="微软雅黑" panose="020B0503020204020204" pitchFamily="34" charset="-122"/>
                <a:ea typeface="微软雅黑" panose="020B0503020204020204" pitchFamily="34" charset="-122"/>
              </a:rPr>
              <a:t>Consumer API</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0.11</a:t>
            </a:r>
            <a:r>
              <a:rPr lang="zh-CN" altLang="en-US" sz="900" dirty="0">
                <a:solidFill>
                  <a:srgbClr val="788BA9"/>
                </a:solidFill>
                <a:latin typeface="微软雅黑" panose="020B0503020204020204" pitchFamily="34" charset="-122"/>
                <a:ea typeface="微软雅黑" panose="020B0503020204020204" pitchFamily="34" charset="-122"/>
              </a:rPr>
              <a:t>：提供幂等性 </a:t>
            </a:r>
            <a:r>
              <a:rPr lang="en-US" altLang="zh-CN" sz="900" dirty="0">
                <a:solidFill>
                  <a:srgbClr val="788BA9"/>
                </a:solidFill>
                <a:latin typeface="微软雅黑" panose="020B0503020204020204" pitchFamily="34" charset="-122"/>
                <a:ea typeface="微软雅黑" panose="020B0503020204020204" pitchFamily="34" charset="-122"/>
              </a:rPr>
              <a:t>Producer API </a:t>
            </a:r>
            <a:r>
              <a:rPr lang="zh-CN" altLang="en-US" sz="900" dirty="0">
                <a:solidFill>
                  <a:srgbClr val="788BA9"/>
                </a:solidFill>
                <a:latin typeface="微软雅黑" panose="020B0503020204020204" pitchFamily="34" charset="-122"/>
                <a:ea typeface="微软雅黑" panose="020B0503020204020204" pitchFamily="34" charset="-122"/>
              </a:rPr>
              <a:t>以及事务；对 </a:t>
            </a:r>
            <a:r>
              <a:rPr lang="en-US" altLang="zh-CN" sz="900" dirty="0">
                <a:solidFill>
                  <a:srgbClr val="788BA9"/>
                </a:solidFill>
                <a:latin typeface="微软雅黑" panose="020B0503020204020204" pitchFamily="34" charset="-122"/>
                <a:ea typeface="微软雅黑" panose="020B0503020204020204" pitchFamily="34" charset="-122"/>
              </a:rPr>
              <a:t>Kafka </a:t>
            </a:r>
            <a:r>
              <a:rPr lang="zh-CN" altLang="en-US" sz="900" dirty="0">
                <a:solidFill>
                  <a:srgbClr val="788BA9"/>
                </a:solidFill>
                <a:latin typeface="微软雅黑" panose="020B0503020204020204" pitchFamily="34" charset="-122"/>
                <a:ea typeface="微软雅黑" panose="020B0503020204020204" pitchFamily="34" charset="-122"/>
              </a:rPr>
              <a:t>消息格式做了重构；至少升级到 </a:t>
            </a:r>
            <a:r>
              <a:rPr lang="en-US" altLang="zh-CN" sz="900" dirty="0">
                <a:solidFill>
                  <a:srgbClr val="788BA9"/>
                </a:solidFill>
                <a:latin typeface="微软雅黑" panose="020B0503020204020204" pitchFamily="34" charset="-122"/>
                <a:ea typeface="微软雅黑" panose="020B0503020204020204" pitchFamily="34" charset="-122"/>
              </a:rPr>
              <a:t>0.11.0.3</a:t>
            </a:r>
          </a:p>
          <a:p>
            <a:pPr marL="171450" indent="-171450">
              <a:buFont typeface="Arial" panose="020B0604020202020204" pitchFamily="34" charset="0"/>
              <a:buChar char="•"/>
            </a:pPr>
            <a:r>
              <a:rPr lang="en-US" altLang="zh-CN" sz="900" dirty="0">
                <a:solidFill>
                  <a:srgbClr val="788BA9"/>
                </a:solidFill>
                <a:latin typeface="微软雅黑" panose="020B0503020204020204" pitchFamily="34" charset="-122"/>
                <a:ea typeface="微软雅黑" panose="020B0503020204020204" pitchFamily="34" charset="-122"/>
              </a:rPr>
              <a:t>1.0 </a:t>
            </a:r>
            <a:r>
              <a:rPr lang="zh-CN" altLang="en-US" sz="900" dirty="0">
                <a:solidFill>
                  <a:srgbClr val="788BA9"/>
                </a:solidFill>
                <a:latin typeface="微软雅黑" panose="020B0503020204020204" pitchFamily="34" charset="-122"/>
                <a:ea typeface="微软雅黑" panose="020B0503020204020204" pitchFamily="34" charset="-122"/>
              </a:rPr>
              <a:t>和 </a:t>
            </a:r>
            <a:r>
              <a:rPr lang="en-US" altLang="zh-CN" sz="900" dirty="0">
                <a:solidFill>
                  <a:srgbClr val="788BA9"/>
                </a:solidFill>
                <a:latin typeface="微软雅黑" panose="020B0503020204020204" pitchFamily="34" charset="-122"/>
                <a:ea typeface="微软雅黑" panose="020B0503020204020204" pitchFamily="34" charset="-122"/>
              </a:rPr>
              <a:t>2.0</a:t>
            </a:r>
            <a:r>
              <a:rPr lang="zh-CN" altLang="en-US" sz="900" dirty="0">
                <a:solidFill>
                  <a:srgbClr val="788BA9"/>
                </a:solidFill>
                <a:latin typeface="微软雅黑" panose="020B0503020204020204" pitchFamily="34" charset="-122"/>
                <a:ea typeface="微软雅黑" panose="020B0503020204020204" pitchFamily="34" charset="-122"/>
              </a:rPr>
              <a:t>：</a:t>
            </a:r>
            <a:r>
              <a:rPr lang="en-US" altLang="zh-CN" sz="900" dirty="0">
                <a:solidFill>
                  <a:srgbClr val="788BA9"/>
                </a:solidFill>
                <a:latin typeface="微软雅黑" panose="020B0503020204020204" pitchFamily="34" charset="-122"/>
                <a:ea typeface="微软雅黑" panose="020B0503020204020204" pitchFamily="34" charset="-122"/>
              </a:rPr>
              <a:t>Kafka Streams </a:t>
            </a:r>
            <a:r>
              <a:rPr lang="zh-CN" altLang="en-US" sz="900" dirty="0">
                <a:solidFill>
                  <a:srgbClr val="788BA9"/>
                </a:solidFill>
                <a:latin typeface="微软雅黑" panose="020B0503020204020204" pitchFamily="34" charset="-122"/>
                <a:ea typeface="微软雅黑" panose="020B0503020204020204" pitchFamily="34" charset="-122"/>
              </a:rPr>
              <a:t>的改进</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extLst>
      <p:ext uri="{BB962C8B-B14F-4D97-AF65-F5344CB8AC3E}">
        <p14:creationId xmlns:p14="http://schemas.microsoft.com/office/powerpoint/2010/main" val="156050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D67A71"/>
                </a:solidFill>
                <a:latin typeface="微软雅黑" panose="020B0503020204020204" pitchFamily="34" charset="-122"/>
                <a:ea typeface="微软雅黑" panose="020B0503020204020204" pitchFamily="34" charset="-122"/>
              </a:rPr>
              <a:t>高性能</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分区、分段、索引</a:t>
            </a:r>
            <a:r>
              <a:rPr lang="zh-CN" altLang="en-US" dirty="0">
                <a:solidFill>
                  <a:srgbClr val="788BA9"/>
                </a:solidFill>
                <a:latin typeface="微软雅黑" panose="020B0503020204020204" pitchFamily="34" charset="-122"/>
                <a:ea typeface="微软雅黑" panose="020B0503020204020204" pitchFamily="34" charset="-122"/>
              </a:rPr>
              <a:t>：基于分区机制提供并发处理能力。分段、索引提升了数据读写的查询效率。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顺序读写</a:t>
            </a:r>
            <a:r>
              <a:rPr lang="zh-CN" altLang="en-US" dirty="0">
                <a:solidFill>
                  <a:srgbClr val="788BA9"/>
                </a:solidFill>
                <a:latin typeface="微软雅黑" panose="020B0503020204020204" pitchFamily="34" charset="-122"/>
                <a:ea typeface="微软雅黑" panose="020B0503020204020204" pitchFamily="34" charset="-122"/>
              </a:rPr>
              <a:t>：使用顺序读写提升磁盘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性能。</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零拷贝</a:t>
            </a:r>
            <a:r>
              <a:rPr lang="zh-CN" altLang="en-US" dirty="0">
                <a:solidFill>
                  <a:srgbClr val="788BA9"/>
                </a:solidFill>
                <a:latin typeface="微软雅黑" panose="020B0503020204020204" pitchFamily="34" charset="-122"/>
                <a:ea typeface="微软雅黑" panose="020B0503020204020204" pitchFamily="34" charset="-122"/>
              </a:rPr>
              <a:t>：利用零拷贝技术，提升网络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页缓存</a:t>
            </a:r>
            <a:r>
              <a:rPr lang="zh-CN" altLang="en-US" dirty="0">
                <a:solidFill>
                  <a:srgbClr val="788BA9"/>
                </a:solidFill>
                <a:latin typeface="微软雅黑" panose="020B0503020204020204" pitchFamily="34" charset="-122"/>
                <a:ea typeface="微软雅黑" panose="020B0503020204020204" pitchFamily="34" charset="-122"/>
              </a:rPr>
              <a:t>：利用操作系统的 </a:t>
            </a:r>
            <a:r>
              <a:rPr lang="en-US" altLang="zh-CN" dirty="0" err="1">
                <a:solidFill>
                  <a:srgbClr val="788BA9"/>
                </a:solidFill>
                <a:latin typeface="微软雅黑" panose="020B0503020204020204" pitchFamily="34" charset="-122"/>
                <a:ea typeface="微软雅黑" panose="020B0503020204020204" pitchFamily="34" charset="-122"/>
              </a:rPr>
              <a:t>PageCache</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来缓存数据（典型的利用空间换时间）</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批量读写</a:t>
            </a:r>
            <a:r>
              <a:rPr lang="zh-CN" altLang="en-US" dirty="0">
                <a:solidFill>
                  <a:srgbClr val="788BA9"/>
                </a:solidFill>
                <a:latin typeface="微软雅黑" panose="020B0503020204020204" pitchFamily="34" charset="-122"/>
                <a:ea typeface="微软雅黑" panose="020B0503020204020204" pitchFamily="34" charset="-122"/>
              </a:rPr>
              <a:t>：批量读写可以有效提升网络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数据压缩</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支持数据压缩，可以有效提升网络 </a:t>
            </a:r>
            <a:r>
              <a:rPr lang="en-US" altLang="zh-CN" dirty="0">
                <a:solidFill>
                  <a:srgbClr val="788BA9"/>
                </a:solidFill>
                <a:latin typeface="微软雅黑" panose="020B0503020204020204" pitchFamily="34" charset="-122"/>
                <a:ea typeface="微软雅黑" panose="020B0503020204020204" pitchFamily="34" charset="-122"/>
              </a:rPr>
              <a:t>I/O </a:t>
            </a:r>
            <a:r>
              <a:rPr lang="zh-CN" altLang="en-US" dirty="0">
                <a:solidFill>
                  <a:srgbClr val="788BA9"/>
                </a:solidFill>
                <a:latin typeface="微软雅黑" panose="020B0503020204020204" pitchFamily="34" charset="-122"/>
                <a:ea typeface="微软雅黑" panose="020B0503020204020204" pitchFamily="34" charset="-122"/>
              </a:rPr>
              <a:t>效率。</a:t>
            </a:r>
          </a:p>
          <a:p>
            <a:pPr marL="171450" indent="-171450">
              <a:buFont typeface="Arial" panose="020B0604020202020204" pitchFamily="34" charset="0"/>
              <a:buChar char="•"/>
            </a:pPr>
            <a:r>
              <a:rPr lang="en-US" altLang="zh-CN" b="1" dirty="0">
                <a:solidFill>
                  <a:srgbClr val="788BA9"/>
                </a:solidFill>
                <a:latin typeface="微软雅黑" panose="020B0503020204020204" pitchFamily="34" charset="-122"/>
                <a:ea typeface="微软雅黑" panose="020B0503020204020204" pitchFamily="34" charset="-122"/>
              </a:rPr>
              <a:t>pull </a:t>
            </a:r>
            <a:r>
              <a:rPr lang="zh-CN" altLang="en-US" b="1" dirty="0">
                <a:solidFill>
                  <a:srgbClr val="788BA9"/>
                </a:solidFill>
                <a:latin typeface="微软雅黑" panose="020B0503020204020204" pitchFamily="34" charset="-122"/>
                <a:ea typeface="微软雅黑" panose="020B0503020204020204" pitchFamily="34" charset="-122"/>
              </a:rPr>
              <a:t>模式</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架构基于 </a:t>
            </a:r>
            <a:r>
              <a:rPr lang="en-US" altLang="zh-CN" dirty="0">
                <a:solidFill>
                  <a:srgbClr val="788BA9"/>
                </a:solidFill>
                <a:latin typeface="微软雅黑" panose="020B0503020204020204" pitchFamily="34" charset="-122"/>
                <a:ea typeface="微软雅黑" panose="020B0503020204020204" pitchFamily="34" charset="-122"/>
              </a:rPr>
              <a:t>pull </a:t>
            </a:r>
            <a:r>
              <a:rPr lang="zh-CN" altLang="en-US" dirty="0">
                <a:solidFill>
                  <a:srgbClr val="788BA9"/>
                </a:solidFill>
                <a:latin typeface="微软雅黑" panose="020B0503020204020204" pitchFamily="34" charset="-122"/>
                <a:ea typeface="微软雅黑" panose="020B0503020204020204" pitchFamily="34" charset="-122"/>
              </a:rPr>
              <a:t>模式，可以自主控制消费策略，提升传输效率。</a:t>
            </a:r>
            <a:endParaRPr lang="en-US" altLang="zh-CN" dirty="0">
              <a:solidFill>
                <a:srgbClr val="788BA9"/>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高可用</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持久化</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所有的消息都存储在磁盘，天然支持持久化。</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副本机制</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 </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集群支持副本机制，可以通过冗余，来保证其整体的可用性。</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选举 </a:t>
            </a:r>
            <a:r>
              <a:rPr lang="en-US" altLang="zh-CN" b="1"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基于 </a:t>
            </a:r>
            <a:r>
              <a:rPr lang="en-US" altLang="zh-CN" dirty="0" err="1">
                <a:solidFill>
                  <a:srgbClr val="788BA9"/>
                </a:solidFill>
                <a:latin typeface="微软雅黑" panose="020B0503020204020204" pitchFamily="34" charset="-122"/>
                <a:ea typeface="微软雅黑" panose="020B0503020204020204" pitchFamily="34" charset="-122"/>
              </a:rPr>
              <a:t>ZooKeeper</a:t>
            </a:r>
            <a:r>
              <a:rPr lang="en-US" altLang="zh-CN" dirty="0">
                <a:solidFill>
                  <a:srgbClr val="788BA9"/>
                </a:solidFill>
                <a:latin typeface="微软雅黑" panose="020B0503020204020204" pitchFamily="34" charset="-122"/>
                <a:ea typeface="微软雅黑" panose="020B0503020204020204" pitchFamily="34" charset="-122"/>
              </a:rPr>
              <a:t> </a:t>
            </a:r>
            <a:r>
              <a:rPr lang="zh-CN" altLang="en-US" dirty="0">
                <a:solidFill>
                  <a:srgbClr val="788BA9"/>
                </a:solidFill>
                <a:latin typeface="微软雅黑" panose="020B0503020204020204" pitchFamily="34" charset="-122"/>
                <a:ea typeface="微软雅黑" panose="020B0503020204020204" pitchFamily="34" charset="-122"/>
              </a:rPr>
              <a:t>支持选举 </a:t>
            </a:r>
            <a:r>
              <a:rPr lang="en-US" altLang="zh-CN" dirty="0">
                <a:solidFill>
                  <a:srgbClr val="788BA9"/>
                </a:solidFill>
                <a:latin typeface="微软雅黑" panose="020B0503020204020204" pitchFamily="34" charset="-122"/>
                <a:ea typeface="微软雅黑" panose="020B0503020204020204" pitchFamily="34" charset="-122"/>
              </a:rPr>
              <a:t>Leader</a:t>
            </a:r>
            <a:r>
              <a:rPr lang="zh-CN" altLang="en-US" dirty="0">
                <a:solidFill>
                  <a:srgbClr val="788BA9"/>
                </a:solidFill>
                <a:latin typeface="微软雅黑" panose="020B0503020204020204" pitchFamily="34" charset="-122"/>
                <a:ea typeface="微软雅黑" panose="020B0503020204020204" pitchFamily="34" charset="-122"/>
              </a:rPr>
              <a:t>，实现了故障转移能力。</a:t>
            </a:r>
            <a:endParaRPr lang="en-US" altLang="zh-CN" dirty="0">
              <a:solidFill>
                <a:srgbClr val="788BA9"/>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伸缩性</a:t>
            </a:r>
          </a:p>
          <a:p>
            <a:pPr marL="171450" indent="-171450">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rPr>
              <a:t>分区</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Kafka </a:t>
            </a:r>
            <a:r>
              <a:rPr lang="zh-CN" altLang="en-US" dirty="0">
                <a:solidFill>
                  <a:srgbClr val="788BA9"/>
                </a:solidFill>
                <a:latin typeface="微软雅黑" panose="020B0503020204020204" pitchFamily="34" charset="-122"/>
                <a:ea typeface="微软雅黑" panose="020B0503020204020204" pitchFamily="34" charset="-122"/>
              </a:rPr>
              <a:t>的分区机制使得其具有良好的伸缩性。</a:t>
            </a:r>
          </a:p>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extLst>
      <p:ext uri="{BB962C8B-B14F-4D97-AF65-F5344CB8AC3E}">
        <p14:creationId xmlns:p14="http://schemas.microsoft.com/office/powerpoint/2010/main" val="185065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7B7F8-81FA-46DC-8926-8D6B124E54D6}" type="slidenum">
              <a:rPr lang="en-US" smtClean="0"/>
              <a:t>6</a:t>
            </a:fld>
            <a:endParaRPr lang="en-US"/>
          </a:p>
        </p:txBody>
      </p:sp>
    </p:spTree>
    <p:extLst>
      <p:ext uri="{BB962C8B-B14F-4D97-AF65-F5344CB8AC3E}">
        <p14:creationId xmlns:p14="http://schemas.microsoft.com/office/powerpoint/2010/main" val="152624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extLst>
      <p:ext uri="{BB962C8B-B14F-4D97-AF65-F5344CB8AC3E}">
        <p14:creationId xmlns:p14="http://schemas.microsoft.com/office/powerpoint/2010/main" val="187224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latin typeface="微软雅黑" panose="020B0503020204020204" pitchFamily="34" charset="-122"/>
                <a:ea typeface="微软雅黑" panose="020B0503020204020204" pitchFamily="34" charset="-122"/>
              </a:rPr>
              <a:t>LogSegment</a:t>
            </a:r>
            <a:endParaRPr lang="en-US" altLang="zh-CN" sz="1200" b="1" dirty="0">
              <a:latin typeface="微软雅黑" panose="020B0503020204020204" pitchFamily="34" charset="-122"/>
              <a:ea typeface="微软雅黑" panose="020B0503020204020204" pitchFamily="34" charset="-122"/>
            </a:endParaRPr>
          </a:p>
          <a:p>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默认每个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Segment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大小不超过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1G</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，且只包含 </a:t>
            </a:r>
            <a:r>
              <a:rPr lang="en-US" altLang="zh-CN"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7 </a:t>
            </a:r>
            <a:r>
              <a:rPr lang="zh-CN" altLang="en-US" sz="9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天的数据。</a:t>
            </a:r>
            <a:endParaRPr lang="en-US" altLang="zh-CN" sz="900" b="0"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endParaRPr lang="en-US" altLang="zh-CN" sz="9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b="1" dirty="0">
                <a:latin typeface="微软雅黑" panose="020B0503020204020204" pitchFamily="34" charset="-122"/>
                <a:ea typeface="微软雅黑" panose="020B0503020204020204" pitchFamily="34" charset="-122"/>
              </a:rPr>
              <a:t>Segment </a:t>
            </a:r>
            <a:r>
              <a:rPr lang="zh-CN" altLang="en-US" b="1" dirty="0">
                <a:latin typeface="微软雅黑" panose="020B0503020204020204" pitchFamily="34" charset="-122"/>
                <a:ea typeface="微软雅黑" panose="020B0503020204020204" pitchFamily="34" charset="-122"/>
              </a:rPr>
              <a:t>文件命名规则</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Partition </a:t>
            </a:r>
            <a:r>
              <a:rPr lang="zh-CN" altLang="en-US" dirty="0">
                <a:latin typeface="微软雅黑" panose="020B0503020204020204" pitchFamily="34" charset="-122"/>
                <a:ea typeface="微软雅黑" panose="020B0503020204020204" pitchFamily="34" charset="-122"/>
              </a:rPr>
              <a:t>全局的第一个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从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开始，后续每个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文件名为上一个 </a:t>
            </a:r>
            <a:r>
              <a:rPr lang="en-US" altLang="zh-CN" dirty="0">
                <a:latin typeface="微软雅黑" panose="020B0503020204020204" pitchFamily="34" charset="-122"/>
                <a:ea typeface="微软雅黑" panose="020B0503020204020204" pitchFamily="34" charset="-122"/>
              </a:rPr>
              <a:t>segment </a:t>
            </a:r>
            <a:r>
              <a:rPr lang="zh-CN" altLang="en-US" dirty="0">
                <a:latin typeface="微软雅黑" panose="020B0503020204020204" pitchFamily="34" charset="-122"/>
                <a:ea typeface="微软雅黑" panose="020B0503020204020204" pitchFamily="34" charset="-122"/>
              </a:rPr>
              <a:t>文件最后一条消息的 </a:t>
            </a:r>
            <a:r>
              <a:rPr lang="en-US" altLang="zh-CN" dirty="0">
                <a:latin typeface="微软雅黑" panose="020B0503020204020204" pitchFamily="34" charset="-122"/>
                <a:ea typeface="微软雅黑" panose="020B0503020204020204" pitchFamily="34" charset="-122"/>
              </a:rPr>
              <a:t>offset </a:t>
            </a:r>
            <a:r>
              <a:rPr lang="zh-CN" altLang="en-US" dirty="0">
                <a:latin typeface="微软雅黑" panose="020B0503020204020204" pitchFamily="34" charset="-122"/>
                <a:ea typeface="微软雅黑" panose="020B0503020204020204" pitchFamily="34" charset="-122"/>
              </a:rPr>
              <a:t>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数值最大为 </a:t>
            </a:r>
            <a:r>
              <a:rPr lang="en-US" altLang="zh-CN" dirty="0">
                <a:latin typeface="微软雅黑" panose="020B0503020204020204" pitchFamily="34" charset="-122"/>
                <a:ea typeface="微软雅黑" panose="020B0503020204020204" pitchFamily="34" charset="-122"/>
              </a:rPr>
              <a:t>64 </a:t>
            </a:r>
            <a:r>
              <a:rPr lang="zh-CN" altLang="en-US" dirty="0">
                <a:latin typeface="微软雅黑" panose="020B0503020204020204" pitchFamily="34" charset="-122"/>
                <a:ea typeface="微软雅黑" panose="020B0503020204020204" pitchFamily="34" charset="-122"/>
              </a:rPr>
              <a:t>位 </a:t>
            </a:r>
            <a:r>
              <a:rPr lang="en-US" altLang="zh-CN" dirty="0">
                <a:latin typeface="微软雅黑" panose="020B0503020204020204" pitchFamily="34" charset="-122"/>
                <a:ea typeface="微软雅黑" panose="020B0503020204020204" pitchFamily="34" charset="-122"/>
              </a:rPr>
              <a:t>long </a:t>
            </a:r>
            <a:r>
              <a:rPr lang="zh-CN" altLang="en-US" dirty="0">
                <a:latin typeface="微软雅黑" panose="020B0503020204020204" pitchFamily="34" charset="-122"/>
                <a:ea typeface="微软雅黑" panose="020B0503020204020204" pitchFamily="34" charset="-122"/>
              </a:rPr>
              <a:t>大小，</a:t>
            </a:r>
            <a:r>
              <a:rPr lang="en-US" altLang="zh-CN" dirty="0">
                <a:latin typeface="微软雅黑" panose="020B0503020204020204" pitchFamily="34" charset="-122"/>
                <a:ea typeface="微软雅黑" panose="020B0503020204020204" pitchFamily="34" charset="-122"/>
              </a:rPr>
              <a:t>19 </a:t>
            </a:r>
            <a:r>
              <a:rPr lang="zh-CN" altLang="en-US" dirty="0">
                <a:latin typeface="微软雅黑" panose="020B0503020204020204" pitchFamily="34" charset="-122"/>
                <a:ea typeface="微软雅黑" panose="020B0503020204020204" pitchFamily="34" charset="-122"/>
              </a:rPr>
              <a:t>位数字字符长度，没有数字用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填充。</a:t>
            </a:r>
          </a:p>
        </p:txBody>
      </p:sp>
      <p:sp>
        <p:nvSpPr>
          <p:cNvPr id="4" name="灯片编号占位符 3"/>
          <p:cNvSpPr>
            <a:spLocks noGrp="1"/>
          </p:cNvSpPr>
          <p:nvPr>
            <p:ph type="sldNum" sz="quarter" idx="10"/>
          </p:nvPr>
        </p:nvSpPr>
        <p:spPr/>
        <p:txBody>
          <a:bodyPr/>
          <a:lstStyle/>
          <a:p>
            <a:fld id="{C9E7B7F8-81FA-46DC-8926-8D6B124E54D6}" type="slidenum">
              <a:rPr lang="en-US" smtClean="0"/>
              <a:t>8</a:t>
            </a:fld>
            <a:endParaRPr lang="en-US"/>
          </a:p>
        </p:txBody>
      </p:sp>
    </p:spTree>
    <p:extLst>
      <p:ext uri="{BB962C8B-B14F-4D97-AF65-F5344CB8AC3E}">
        <p14:creationId xmlns:p14="http://schemas.microsoft.com/office/powerpoint/2010/main" val="27190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9E7B7F8-81FA-46DC-8926-8D6B124E54D6}" type="slidenum">
              <a:rPr lang="en-US" smtClean="0"/>
              <a:t>9</a:t>
            </a:fld>
            <a:endParaRPr lang="en-US"/>
          </a:p>
        </p:txBody>
      </p:sp>
    </p:spTree>
    <p:extLst>
      <p:ext uri="{BB962C8B-B14F-4D97-AF65-F5344CB8AC3E}">
        <p14:creationId xmlns:p14="http://schemas.microsoft.com/office/powerpoint/2010/main" val="270249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470"/>
            <a:ext cx="3276600" cy="2312673"/>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088"/>
            <a:ext cx="3383973" cy="323835"/>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8938"/>
            <a:ext cx="3383973" cy="17133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3369"/>
            <a:ext cx="3366029" cy="1152651"/>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5">
            <a:extLst>
              <a:ext uri="{28A0092B-C50C-407E-A947-70E740481C1C}">
                <a14:useLocalDpi xmlns:a14="http://schemas.microsoft.com/office/drawing/2010/main" val="0"/>
              </a:ext>
            </a:extLst>
          </a:blip>
          <a:srcRect l="45969"/>
          <a:stretch>
            <a:fillRect/>
          </a:stretch>
        </p:blipFill>
        <p:spPr>
          <a:xfrm>
            <a:off x="0" y="0"/>
            <a:ext cx="913993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16" name="_3"/>
          <p:cNvSpPr/>
          <p:nvPr/>
        </p:nvSpPr>
        <p:spPr>
          <a:xfrm>
            <a:off x="3158996" y="1066177"/>
            <a:ext cx="5543505" cy="830997"/>
          </a:xfrm>
          <a:prstGeom prst="rect">
            <a:avLst/>
          </a:prstGeom>
          <a:effectLst/>
        </p:spPr>
        <p:txBody>
          <a:bodyPr wrap="none">
            <a:spAutoFit/>
          </a:bodyPr>
          <a:lstStyle/>
          <a:p>
            <a:r>
              <a:rPr lang="zh-CN" altLang="en-US"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聊聊</a:t>
            </a:r>
            <a:r>
              <a:rPr lang="en-US" altLang="zh-CN"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a:t>
            </a:r>
            <a:r>
              <a:rPr lang="zh-CN" altLang="en-US" sz="48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那些事儿</a:t>
            </a:r>
          </a:p>
        </p:txBody>
      </p:sp>
      <p:sp>
        <p:nvSpPr>
          <p:cNvPr id="18" name="TextBox 35"/>
          <p:cNvSpPr txBox="1"/>
          <p:nvPr/>
        </p:nvSpPr>
        <p:spPr>
          <a:xfrm>
            <a:off x="6549886" y="2110085"/>
            <a:ext cx="2061175" cy="461665"/>
          </a:xfrm>
          <a:prstGeom prst="rect">
            <a:avLst/>
          </a:prstGeom>
          <a:noFill/>
        </p:spPr>
        <p:txBody>
          <a:bodyPr wrap="square" rtlCol="0">
            <a:spAutoFit/>
          </a:bodyPr>
          <a:lstStyle/>
          <a:p>
            <a:pPr algn="r"/>
            <a:r>
              <a:rPr lang="zh-CN" altLang="en-US" sz="2400" dirty="0">
                <a:solidFill>
                  <a:srgbClr val="788BA9"/>
                </a:solidFill>
                <a:latin typeface="华文琥珀" panose="02010800040101010101" pitchFamily="2" charset="-122"/>
                <a:ea typeface="华文琥珀" panose="02010800040101010101" pitchFamily="2" charset="-122"/>
              </a:rPr>
              <a:t>张鹏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38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14:presetBounceEnd="48000">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14:bounceEnd="48000">
                                          <p:cBhvr additive="base">
                                            <p:cTn id="12" dur="500" fill="hold"/>
                                            <p:tgtEl>
                                              <p:spTgt spid="18"/>
                                            </p:tgtEl>
                                            <p:attrNameLst>
                                              <p:attrName>ppt_x</p:attrName>
                                            </p:attrNameLst>
                                          </p:cBhvr>
                                          <p:tavLst>
                                            <p:tav tm="0">
                                              <p:val>
                                                <p:strVal val="#ppt_x"/>
                                              </p:val>
                                            </p:tav>
                                            <p:tav tm="100000">
                                              <p:val>
                                                <p:strVal val="#ppt_x"/>
                                              </p:val>
                                            </p:tav>
                                          </p:tavLst>
                                        </p:anim>
                                        <p:anim calcmode="lin" valueType="num" p14:bounceEnd="48000">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618298"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生产者</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03</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23858"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如何发送消息？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的消息结构是怎样的？</a:t>
            </a:r>
          </a:p>
        </p:txBody>
      </p:sp>
    </p:spTree>
    <p:extLst>
      <p:ext uri="{BB962C8B-B14F-4D97-AF65-F5344CB8AC3E}">
        <p14:creationId xmlns:p14="http://schemas.microsoft.com/office/powerpoint/2010/main" val="76464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2.1 </a:t>
            </a:r>
            <a:r>
              <a:rPr lang="zh-CN" altLang="en-US" sz="2400" dirty="0">
                <a:solidFill>
                  <a:srgbClr val="475D74"/>
                </a:solidFill>
                <a:latin typeface="华文琥珀" panose="02010800040101010101" pitchFamily="2" charset="-122"/>
                <a:ea typeface="华文琥珀" panose="02010800040101010101" pitchFamily="2" charset="-122"/>
              </a:rPr>
              <a:t>生产者发送流程</a:t>
            </a:r>
          </a:p>
        </p:txBody>
      </p:sp>
      <p:sp>
        <p:nvSpPr>
          <p:cNvPr id="14" name="Freeform: Shape 3">
            <a:extLst>
              <a:ext uri="{FF2B5EF4-FFF2-40B4-BE49-F238E27FC236}">
                <a16:creationId xmlns:a16="http://schemas.microsoft.com/office/drawing/2014/main" id="{C8E4A9F4-BA37-4FAC-8E23-987F1E725399}"/>
              </a:ext>
            </a:extLst>
          </p:cNvPr>
          <p:cNvSpPr/>
          <p:nvPr/>
        </p:nvSpPr>
        <p:spPr>
          <a:xfrm>
            <a:off x="870989" y="2022648"/>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dirty="0"/>
          </a:p>
        </p:txBody>
      </p:sp>
      <p:sp>
        <p:nvSpPr>
          <p:cNvPr id="15" name="Freeform: Shape 4">
            <a:extLst>
              <a:ext uri="{FF2B5EF4-FFF2-40B4-BE49-F238E27FC236}">
                <a16:creationId xmlns:a16="http://schemas.microsoft.com/office/drawing/2014/main" id="{D934EE41-DE76-4AB4-9F2B-B03E39F292FF}"/>
              </a:ext>
            </a:extLst>
          </p:cNvPr>
          <p:cNvSpPr/>
          <p:nvPr/>
        </p:nvSpPr>
        <p:spPr>
          <a:xfrm>
            <a:off x="869771" y="2672617"/>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7" name="Freeform: Shape 6">
            <a:extLst>
              <a:ext uri="{FF2B5EF4-FFF2-40B4-BE49-F238E27FC236}">
                <a16:creationId xmlns:a16="http://schemas.microsoft.com/office/drawing/2014/main" id="{FCE2500E-BC67-41C1-A50E-9CBDEF599CA9}"/>
              </a:ext>
            </a:extLst>
          </p:cNvPr>
          <p:cNvSpPr/>
          <p:nvPr/>
        </p:nvSpPr>
        <p:spPr>
          <a:xfrm>
            <a:off x="872323" y="1361028"/>
            <a:ext cx="2336438" cy="994431"/>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 fmla="*/ 2527238 w 2529400"/>
              <a:gd name="connsiteY0" fmla="*/ 0 h 1290537"/>
              <a:gd name="connsiteX1" fmla="*/ 208 w 2529400"/>
              <a:gd name="connsiteY1" fmla="*/ 927371 h 1290537"/>
              <a:gd name="connsiteX2" fmla="*/ 208 w 2529400"/>
              <a:gd name="connsiteY2" fmla="*/ 1290537 h 1290537"/>
              <a:gd name="connsiteX3" fmla="*/ 2529400 w 2529400"/>
              <a:gd name="connsiteY3" fmla="*/ 631217 h 1290537"/>
              <a:gd name="connsiteX4" fmla="*/ 2527238 w 2529400"/>
              <a:gd name="connsiteY4" fmla="*/ 0 h 1290537"/>
              <a:gd name="connsiteX0" fmla="*/ 2529192 w 2531354"/>
              <a:gd name="connsiteY0" fmla="*/ 0 h 1297022"/>
              <a:gd name="connsiteX1" fmla="*/ 2162 w 2531354"/>
              <a:gd name="connsiteY1" fmla="*/ 927371 h 1297022"/>
              <a:gd name="connsiteX2" fmla="*/ 0 w 2531354"/>
              <a:gd name="connsiteY2" fmla="*/ 1297022 h 1297022"/>
              <a:gd name="connsiteX3" fmla="*/ 2531354 w 2531354"/>
              <a:gd name="connsiteY3" fmla="*/ 631217 h 1297022"/>
              <a:gd name="connsiteX4" fmla="*/ 2529192 w 2531354"/>
              <a:gd name="connsiteY4" fmla="*/ 0 h 1297022"/>
              <a:gd name="connsiteX0" fmla="*/ 2529400 w 2531562"/>
              <a:gd name="connsiteY0" fmla="*/ 0 h 1297022"/>
              <a:gd name="connsiteX1" fmla="*/ 208 w 2531562"/>
              <a:gd name="connsiteY1" fmla="*/ 927371 h 1297022"/>
              <a:gd name="connsiteX2" fmla="*/ 208 w 2531562"/>
              <a:gd name="connsiteY2" fmla="*/ 1297022 h 1297022"/>
              <a:gd name="connsiteX3" fmla="*/ 2531562 w 2531562"/>
              <a:gd name="connsiteY3" fmla="*/ 631217 h 1297022"/>
              <a:gd name="connsiteX4" fmla="*/ 2529400 w 2531562"/>
              <a:gd name="connsiteY4" fmla="*/ 0 h 1297022"/>
              <a:gd name="connsiteX0" fmla="*/ 2529400 w 2531562"/>
              <a:gd name="connsiteY0" fmla="*/ 0 h 1288375"/>
              <a:gd name="connsiteX1" fmla="*/ 208 w 2531562"/>
              <a:gd name="connsiteY1" fmla="*/ 927371 h 1288375"/>
              <a:gd name="connsiteX2" fmla="*/ 208 w 2531562"/>
              <a:gd name="connsiteY2" fmla="*/ 1288375 h 1288375"/>
              <a:gd name="connsiteX3" fmla="*/ 2531562 w 2531562"/>
              <a:gd name="connsiteY3" fmla="*/ 631217 h 1288375"/>
              <a:gd name="connsiteX4" fmla="*/ 2529400 w 2531562"/>
              <a:gd name="connsiteY4" fmla="*/ 0 h 1288375"/>
              <a:gd name="connsiteX0" fmla="*/ 2525077 w 2531562"/>
              <a:gd name="connsiteY0" fmla="*/ 0 h 1286213"/>
              <a:gd name="connsiteX1" fmla="*/ 208 w 2531562"/>
              <a:gd name="connsiteY1" fmla="*/ 925209 h 1286213"/>
              <a:gd name="connsiteX2" fmla="*/ 208 w 2531562"/>
              <a:gd name="connsiteY2" fmla="*/ 1286213 h 1286213"/>
              <a:gd name="connsiteX3" fmla="*/ 2531562 w 2531562"/>
              <a:gd name="connsiteY3" fmla="*/ 629055 h 1286213"/>
              <a:gd name="connsiteX4" fmla="*/ 2525077 w 2531562"/>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31217 h 1286213"/>
              <a:gd name="connsiteX4" fmla="*/ 2525077 w 2527239"/>
              <a:gd name="connsiteY4" fmla="*/ 0 h 1286213"/>
              <a:gd name="connsiteX0" fmla="*/ 2525077 w 2527239"/>
              <a:gd name="connsiteY0" fmla="*/ 0 h 1286213"/>
              <a:gd name="connsiteX1" fmla="*/ 208 w 2527239"/>
              <a:gd name="connsiteY1" fmla="*/ 925209 h 1286213"/>
              <a:gd name="connsiteX2" fmla="*/ 208 w 2527239"/>
              <a:gd name="connsiteY2" fmla="*/ 1286213 h 1286213"/>
              <a:gd name="connsiteX3" fmla="*/ 2527239 w 2527239"/>
              <a:gd name="connsiteY3" fmla="*/ 600953 h 1286213"/>
              <a:gd name="connsiteX4" fmla="*/ 2525077 w 2527239"/>
              <a:gd name="connsiteY4" fmla="*/ 0 h 1286213"/>
              <a:gd name="connsiteX0" fmla="*/ 2531571 w 2531633"/>
              <a:gd name="connsiteY0" fmla="*/ 0 h 1320800"/>
              <a:gd name="connsiteX1" fmla="*/ 208 w 2531633"/>
              <a:gd name="connsiteY1" fmla="*/ 959796 h 1320800"/>
              <a:gd name="connsiteX2" fmla="*/ 208 w 2531633"/>
              <a:gd name="connsiteY2" fmla="*/ 1320800 h 1320800"/>
              <a:gd name="connsiteX3" fmla="*/ 2527239 w 2531633"/>
              <a:gd name="connsiteY3" fmla="*/ 635540 h 1320800"/>
              <a:gd name="connsiteX4" fmla="*/ 2531571 w 2531633"/>
              <a:gd name="connsiteY4" fmla="*/ 0 h 1320800"/>
              <a:gd name="connsiteX0" fmla="*/ 2527756 w 2527918"/>
              <a:gd name="connsiteY0" fmla="*/ 0 h 1318895"/>
              <a:gd name="connsiteX1" fmla="*/ 208 w 2527918"/>
              <a:gd name="connsiteY1" fmla="*/ 957891 h 1318895"/>
              <a:gd name="connsiteX2" fmla="*/ 208 w 2527918"/>
              <a:gd name="connsiteY2" fmla="*/ 1318895 h 1318895"/>
              <a:gd name="connsiteX3" fmla="*/ 2527239 w 2527918"/>
              <a:gd name="connsiteY3" fmla="*/ 633635 h 1318895"/>
              <a:gd name="connsiteX4" fmla="*/ 2527756 w 2527918"/>
              <a:gd name="connsiteY4" fmla="*/ 0 h 1318895"/>
              <a:gd name="connsiteX0" fmla="*/ 2527548 w 2527710"/>
              <a:gd name="connsiteY0" fmla="*/ 0 h 1318895"/>
              <a:gd name="connsiteX1" fmla="*/ 1908 w 2527710"/>
              <a:gd name="connsiteY1" fmla="*/ 929316 h 1318895"/>
              <a:gd name="connsiteX2" fmla="*/ 0 w 2527710"/>
              <a:gd name="connsiteY2" fmla="*/ 1318895 h 1318895"/>
              <a:gd name="connsiteX3" fmla="*/ 2527031 w 2527710"/>
              <a:gd name="connsiteY3" fmla="*/ 633635 h 1318895"/>
              <a:gd name="connsiteX4" fmla="*/ 2527548 w 2527710"/>
              <a:gd name="connsiteY4" fmla="*/ 0 h 1318895"/>
              <a:gd name="connsiteX0" fmla="*/ 2525849 w 2526011"/>
              <a:gd name="connsiteY0" fmla="*/ 0 h 1286510"/>
              <a:gd name="connsiteX1" fmla="*/ 209 w 2526011"/>
              <a:gd name="connsiteY1" fmla="*/ 929316 h 1286510"/>
              <a:gd name="connsiteX2" fmla="*/ 209 w 2526011"/>
              <a:gd name="connsiteY2" fmla="*/ 1286510 h 1286510"/>
              <a:gd name="connsiteX3" fmla="*/ 2525332 w 2526011"/>
              <a:gd name="connsiteY3" fmla="*/ 633635 h 1286510"/>
              <a:gd name="connsiteX4" fmla="*/ 2525849 w 2526011"/>
              <a:gd name="connsiteY4" fmla="*/ 0 h 1286510"/>
              <a:gd name="connsiteX0" fmla="*/ 2525849 w 2526011"/>
              <a:gd name="connsiteY0" fmla="*/ 0 h 1273175"/>
              <a:gd name="connsiteX1" fmla="*/ 209 w 2526011"/>
              <a:gd name="connsiteY1" fmla="*/ 929316 h 1273175"/>
              <a:gd name="connsiteX2" fmla="*/ 209 w 2526011"/>
              <a:gd name="connsiteY2" fmla="*/ 1273175 h 1273175"/>
              <a:gd name="connsiteX3" fmla="*/ 2525332 w 2526011"/>
              <a:gd name="connsiteY3" fmla="*/ 633635 h 1273175"/>
              <a:gd name="connsiteX4" fmla="*/ 2525849 w 2526011"/>
              <a:gd name="connsiteY4" fmla="*/ 0 h 1273175"/>
              <a:gd name="connsiteX0" fmla="*/ 2525849 w 2526011"/>
              <a:gd name="connsiteY0" fmla="*/ 0 h 1282700"/>
              <a:gd name="connsiteX1" fmla="*/ 209 w 2526011"/>
              <a:gd name="connsiteY1" fmla="*/ 929316 h 1282700"/>
              <a:gd name="connsiteX2" fmla="*/ 209 w 2526011"/>
              <a:gd name="connsiteY2" fmla="*/ 1282700 h 1282700"/>
              <a:gd name="connsiteX3" fmla="*/ 2525332 w 2526011"/>
              <a:gd name="connsiteY3" fmla="*/ 633635 h 1282700"/>
              <a:gd name="connsiteX4" fmla="*/ 2525849 w 2526011"/>
              <a:gd name="connsiteY4" fmla="*/ 0 h 1282700"/>
              <a:gd name="connsiteX0" fmla="*/ 2527649 w 2527811"/>
              <a:gd name="connsiteY0" fmla="*/ 0 h 1282700"/>
              <a:gd name="connsiteX1" fmla="*/ 102 w 2527811"/>
              <a:gd name="connsiteY1" fmla="*/ 929316 h 1282700"/>
              <a:gd name="connsiteX2" fmla="*/ 2009 w 2527811"/>
              <a:gd name="connsiteY2" fmla="*/ 1282700 h 1282700"/>
              <a:gd name="connsiteX3" fmla="*/ 2527132 w 2527811"/>
              <a:gd name="connsiteY3" fmla="*/ 633635 h 1282700"/>
              <a:gd name="connsiteX4" fmla="*/ 2527649 w 2527811"/>
              <a:gd name="connsiteY4" fmla="*/ 0 h 1282700"/>
              <a:gd name="connsiteX0" fmla="*/ 2525848 w 2526010"/>
              <a:gd name="connsiteY0" fmla="*/ 0 h 1282700"/>
              <a:gd name="connsiteX1" fmla="*/ 209 w 2526010"/>
              <a:gd name="connsiteY1" fmla="*/ 923601 h 1282700"/>
              <a:gd name="connsiteX2" fmla="*/ 208 w 2526010"/>
              <a:gd name="connsiteY2" fmla="*/ 1282700 h 1282700"/>
              <a:gd name="connsiteX3" fmla="*/ 2525331 w 2526010"/>
              <a:gd name="connsiteY3" fmla="*/ 633635 h 1282700"/>
              <a:gd name="connsiteX4" fmla="*/ 2525848 w 2526010"/>
              <a:gd name="connsiteY4" fmla="*/ 0 h 1282700"/>
              <a:gd name="connsiteX0" fmla="*/ 2525848 w 2526010"/>
              <a:gd name="connsiteY0" fmla="*/ 0 h 1286510"/>
              <a:gd name="connsiteX1" fmla="*/ 209 w 2526010"/>
              <a:gd name="connsiteY1" fmla="*/ 923601 h 1286510"/>
              <a:gd name="connsiteX2" fmla="*/ 208 w 2526010"/>
              <a:gd name="connsiteY2" fmla="*/ 1286510 h 1286510"/>
              <a:gd name="connsiteX3" fmla="*/ 2525331 w 2526010"/>
              <a:gd name="connsiteY3" fmla="*/ 633635 h 1286510"/>
              <a:gd name="connsiteX4" fmla="*/ 2525848 w 2526010"/>
              <a:gd name="connsiteY4" fmla="*/ 0 h 1286510"/>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5742 w 2525904"/>
              <a:gd name="connsiteY0" fmla="*/ 0 h 1284605"/>
              <a:gd name="connsiteX1" fmla="*/ 103 w 2525904"/>
              <a:gd name="connsiteY1" fmla="*/ 923601 h 1284605"/>
              <a:gd name="connsiteX2" fmla="*/ 2010 w 2525904"/>
              <a:gd name="connsiteY2" fmla="*/ 1284605 h 1284605"/>
              <a:gd name="connsiteX3" fmla="*/ 2525225 w 2525904"/>
              <a:gd name="connsiteY3" fmla="*/ 633635 h 1284605"/>
              <a:gd name="connsiteX4" fmla="*/ 2525742 w 2525904"/>
              <a:gd name="connsiteY4" fmla="*/ 0 h 1284605"/>
              <a:gd name="connsiteX0" fmla="*/ 2523732 w 2523894"/>
              <a:gd name="connsiteY0" fmla="*/ 0 h 1284605"/>
              <a:gd name="connsiteX1" fmla="*/ 1908 w 2523894"/>
              <a:gd name="connsiteY1" fmla="*/ 925506 h 1284605"/>
              <a:gd name="connsiteX2" fmla="*/ 0 w 2523894"/>
              <a:gd name="connsiteY2" fmla="*/ 1284605 h 1284605"/>
              <a:gd name="connsiteX3" fmla="*/ 2523215 w 2523894"/>
              <a:gd name="connsiteY3" fmla="*/ 633635 h 1284605"/>
              <a:gd name="connsiteX4" fmla="*/ 2523732 w 2523894"/>
              <a:gd name="connsiteY4" fmla="*/ 0 h 1284605"/>
              <a:gd name="connsiteX0" fmla="*/ 2523940 w 2524102"/>
              <a:gd name="connsiteY0" fmla="*/ 0 h 1284605"/>
              <a:gd name="connsiteX1" fmla="*/ 208 w 2524102"/>
              <a:gd name="connsiteY1" fmla="*/ 927411 h 1284605"/>
              <a:gd name="connsiteX2" fmla="*/ 208 w 2524102"/>
              <a:gd name="connsiteY2" fmla="*/ 1284605 h 1284605"/>
              <a:gd name="connsiteX3" fmla="*/ 2523423 w 2524102"/>
              <a:gd name="connsiteY3" fmla="*/ 633635 h 1284605"/>
              <a:gd name="connsiteX4" fmla="*/ 2523940 w 2524102"/>
              <a:gd name="connsiteY4" fmla="*/ 0 h 1284605"/>
              <a:gd name="connsiteX0" fmla="*/ 2525741 w 2525903"/>
              <a:gd name="connsiteY0" fmla="*/ 0 h 1284605"/>
              <a:gd name="connsiteX1" fmla="*/ 102 w 2525903"/>
              <a:gd name="connsiteY1" fmla="*/ 923601 h 1284605"/>
              <a:gd name="connsiteX2" fmla="*/ 2009 w 2525903"/>
              <a:gd name="connsiteY2" fmla="*/ 1284605 h 1284605"/>
              <a:gd name="connsiteX3" fmla="*/ 2525224 w 2525903"/>
              <a:gd name="connsiteY3" fmla="*/ 633635 h 1284605"/>
              <a:gd name="connsiteX4" fmla="*/ 2525741 w 2525903"/>
              <a:gd name="connsiteY4" fmla="*/ 0 h 1284605"/>
              <a:gd name="connsiteX0" fmla="*/ 2525847 w 2526009"/>
              <a:gd name="connsiteY0" fmla="*/ 0 h 1286510"/>
              <a:gd name="connsiteX1" fmla="*/ 208 w 2526009"/>
              <a:gd name="connsiteY1" fmla="*/ 923601 h 1286510"/>
              <a:gd name="connsiteX2" fmla="*/ 207 w 2526009"/>
              <a:gd name="connsiteY2" fmla="*/ 1286510 h 1286510"/>
              <a:gd name="connsiteX3" fmla="*/ 2525330 w 2526009"/>
              <a:gd name="connsiteY3" fmla="*/ 633635 h 1286510"/>
              <a:gd name="connsiteX4" fmla="*/ 2525847 w 2526009"/>
              <a:gd name="connsiteY4" fmla="*/ 0 h 1286510"/>
              <a:gd name="connsiteX0" fmla="*/ 2525847 w 2526009"/>
              <a:gd name="connsiteY0" fmla="*/ 0 h 1284605"/>
              <a:gd name="connsiteX1" fmla="*/ 208 w 2526009"/>
              <a:gd name="connsiteY1" fmla="*/ 923601 h 1284605"/>
              <a:gd name="connsiteX2" fmla="*/ 207 w 2526009"/>
              <a:gd name="connsiteY2" fmla="*/ 1284605 h 1284605"/>
              <a:gd name="connsiteX3" fmla="*/ 2525330 w 2526009"/>
              <a:gd name="connsiteY3" fmla="*/ 633635 h 1284605"/>
              <a:gd name="connsiteX4" fmla="*/ 2525847 w 2526009"/>
              <a:gd name="connsiteY4" fmla="*/ 0 h 1284605"/>
              <a:gd name="connsiteX0" fmla="*/ 2525847 w 2526009"/>
              <a:gd name="connsiteY0" fmla="*/ 0 h 1282700"/>
              <a:gd name="connsiteX1" fmla="*/ 208 w 2526009"/>
              <a:gd name="connsiteY1" fmla="*/ 923601 h 1282700"/>
              <a:gd name="connsiteX2" fmla="*/ 207 w 2526009"/>
              <a:gd name="connsiteY2" fmla="*/ 1282700 h 1282700"/>
              <a:gd name="connsiteX3" fmla="*/ 2525330 w 2526009"/>
              <a:gd name="connsiteY3" fmla="*/ 633635 h 1282700"/>
              <a:gd name="connsiteX4" fmla="*/ 2525847 w 2526009"/>
              <a:gd name="connsiteY4" fmla="*/ 0 h 1282700"/>
              <a:gd name="connsiteX0" fmla="*/ 2525847 w 2525937"/>
              <a:gd name="connsiteY0" fmla="*/ 0 h 1282700"/>
              <a:gd name="connsiteX1" fmla="*/ 208 w 2525937"/>
              <a:gd name="connsiteY1" fmla="*/ 923601 h 1282700"/>
              <a:gd name="connsiteX2" fmla="*/ 207 w 2525937"/>
              <a:gd name="connsiteY2" fmla="*/ 1282700 h 1282700"/>
              <a:gd name="connsiteX3" fmla="*/ 2523422 w 2525937"/>
              <a:gd name="connsiteY3" fmla="*/ 629825 h 1282700"/>
              <a:gd name="connsiteX4" fmla="*/ 2525847 w 2525937"/>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601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29825 h 1282700"/>
              <a:gd name="connsiteX4" fmla="*/ 2525847 w 2527238"/>
              <a:gd name="connsiteY4" fmla="*/ 0 h 1282700"/>
              <a:gd name="connsiteX0" fmla="*/ 2525847 w 2527238"/>
              <a:gd name="connsiteY0" fmla="*/ 0 h 1282700"/>
              <a:gd name="connsiteX1" fmla="*/ 208 w 2527238"/>
              <a:gd name="connsiteY1" fmla="*/ 923601 h 1282700"/>
              <a:gd name="connsiteX2" fmla="*/ 207 w 2527238"/>
              <a:gd name="connsiteY2" fmla="*/ 1282700 h 1282700"/>
              <a:gd name="connsiteX3" fmla="*/ 2527238 w 2527238"/>
              <a:gd name="connsiteY3" fmla="*/ 635540 h 1282700"/>
              <a:gd name="connsiteX4" fmla="*/ 2525847 w 2527238"/>
              <a:gd name="connsiteY4" fmla="*/ 0 h 1282700"/>
              <a:gd name="connsiteX0" fmla="*/ 2525847 w 2527238"/>
              <a:gd name="connsiteY0" fmla="*/ 0 h 1130300"/>
              <a:gd name="connsiteX1" fmla="*/ 208 w 2527238"/>
              <a:gd name="connsiteY1" fmla="*/ 771201 h 1130300"/>
              <a:gd name="connsiteX2" fmla="*/ 207 w 2527238"/>
              <a:gd name="connsiteY2" fmla="*/ 1130300 h 1130300"/>
              <a:gd name="connsiteX3" fmla="*/ 2527238 w 2527238"/>
              <a:gd name="connsiteY3" fmla="*/ 483140 h 1130300"/>
              <a:gd name="connsiteX4" fmla="*/ 2525847 w 2527238"/>
              <a:gd name="connsiteY4" fmla="*/ 0 h 1130300"/>
              <a:gd name="connsiteX0" fmla="*/ 2525847 w 2527238"/>
              <a:gd name="connsiteY0" fmla="*/ 0 h 1074152"/>
              <a:gd name="connsiteX1" fmla="*/ 208 w 2527238"/>
              <a:gd name="connsiteY1" fmla="*/ 715053 h 1074152"/>
              <a:gd name="connsiteX2" fmla="*/ 207 w 2527238"/>
              <a:gd name="connsiteY2" fmla="*/ 1074152 h 1074152"/>
              <a:gd name="connsiteX3" fmla="*/ 2527238 w 2527238"/>
              <a:gd name="connsiteY3" fmla="*/ 426992 h 1074152"/>
              <a:gd name="connsiteX4" fmla="*/ 2525847 w 2527238"/>
              <a:gd name="connsiteY4" fmla="*/ 0 h 1074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9" name="Rectangle 7">
            <a:extLst>
              <a:ext uri="{FF2B5EF4-FFF2-40B4-BE49-F238E27FC236}">
                <a16:creationId xmlns:a16="http://schemas.microsoft.com/office/drawing/2014/main" id="{D714E0D2-213A-4F25-9AA3-74E4C6B8AED2}"/>
              </a:ext>
            </a:extLst>
          </p:cNvPr>
          <p:cNvSpPr/>
          <p:nvPr/>
        </p:nvSpPr>
        <p:spPr>
          <a:xfrm>
            <a:off x="870557" y="1166999"/>
            <a:ext cx="2338438" cy="586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0" name="TextBox 12">
            <a:extLst>
              <a:ext uri="{FF2B5EF4-FFF2-40B4-BE49-F238E27FC236}">
                <a16:creationId xmlns:a16="http://schemas.microsoft.com/office/drawing/2014/main" id="{9148FDEE-509D-4151-9FF1-C24E46848AC3}"/>
              </a:ext>
            </a:extLst>
          </p:cNvPr>
          <p:cNvSpPr txBox="1"/>
          <p:nvPr/>
        </p:nvSpPr>
        <p:spPr>
          <a:xfrm>
            <a:off x="1189296" y="1304301"/>
            <a:ext cx="1691196" cy="280153"/>
          </a:xfrm>
          <a:prstGeom prst="rect">
            <a:avLst/>
          </a:prstGeom>
          <a:noFill/>
        </p:spPr>
        <p:txBody>
          <a:bodyPr wrap="none">
            <a:noAutofit/>
          </a:bodyPr>
          <a:lstStyle/>
          <a:p>
            <a:pPr algn="ctr"/>
            <a:r>
              <a:rPr lang="zh-CN" altLang="en-US" sz="1600" b="1" dirty="0">
                <a:solidFill>
                  <a:schemeClr val="bg1"/>
                </a:solidFill>
              </a:rPr>
              <a:t>生产者发送消息流程</a:t>
            </a:r>
          </a:p>
        </p:txBody>
      </p:sp>
      <p:sp>
        <p:nvSpPr>
          <p:cNvPr id="22" name="Rectangle 8">
            <a:extLst>
              <a:ext uri="{FF2B5EF4-FFF2-40B4-BE49-F238E27FC236}">
                <a16:creationId xmlns:a16="http://schemas.microsoft.com/office/drawing/2014/main" id="{9234E26F-C926-4B43-B345-F92405D9934C}"/>
              </a:ext>
            </a:extLst>
          </p:cNvPr>
          <p:cNvSpPr/>
          <p:nvPr/>
        </p:nvSpPr>
        <p:spPr>
          <a:xfrm>
            <a:off x="870557" y="2022229"/>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3" name="TextBox 13">
            <a:extLst>
              <a:ext uri="{FF2B5EF4-FFF2-40B4-BE49-F238E27FC236}">
                <a16:creationId xmlns:a16="http://schemas.microsoft.com/office/drawing/2014/main" id="{ADC844FA-6E46-405C-8591-7F5A07F0A8B6}"/>
              </a:ext>
            </a:extLst>
          </p:cNvPr>
          <p:cNvSpPr txBox="1"/>
          <p:nvPr/>
        </p:nvSpPr>
        <p:spPr>
          <a:xfrm>
            <a:off x="1451232" y="2048858"/>
            <a:ext cx="1171546" cy="280152"/>
          </a:xfrm>
          <a:prstGeom prst="rect">
            <a:avLst/>
          </a:prstGeom>
          <a:noFill/>
        </p:spPr>
        <p:txBody>
          <a:bodyPr wrap="none" anchor="ctr">
            <a:noAutofit/>
          </a:bodyPr>
          <a:lstStyle/>
          <a:p>
            <a:pPr algn="ctr"/>
            <a:r>
              <a:rPr lang="zh-CN" altLang="en-US" sz="1600" b="1" dirty="0">
                <a:solidFill>
                  <a:schemeClr val="bg1"/>
                </a:solidFill>
              </a:rPr>
              <a:t>序列化</a:t>
            </a:r>
          </a:p>
        </p:txBody>
      </p:sp>
      <p:sp>
        <p:nvSpPr>
          <p:cNvPr id="40" name="Freeform: Shape 4">
            <a:extLst>
              <a:ext uri="{FF2B5EF4-FFF2-40B4-BE49-F238E27FC236}">
                <a16:creationId xmlns:a16="http://schemas.microsoft.com/office/drawing/2014/main" id="{79334EEC-0DEB-46C0-8769-0ACB63D491DC}"/>
              </a:ext>
            </a:extLst>
          </p:cNvPr>
          <p:cNvSpPr/>
          <p:nvPr/>
        </p:nvSpPr>
        <p:spPr>
          <a:xfrm>
            <a:off x="869771" y="3322675"/>
            <a:ext cx="2338556" cy="982334"/>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0 h 1061085"/>
              <a:gd name="connsiteX0" fmla="*/ 2526030 w 2527935"/>
              <a:gd name="connsiteY0" fmla="*/ 0 h 1061085"/>
              <a:gd name="connsiteX1" fmla="*/ 1905 w 2527935"/>
              <a:gd name="connsiteY1" fmla="*/ 702945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7338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433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56235 h 1061085"/>
              <a:gd name="connsiteX4" fmla="*/ 2526030 w 2526030"/>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6235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7935"/>
              <a:gd name="connsiteY0" fmla="*/ 0 h 1061085"/>
              <a:gd name="connsiteX1" fmla="*/ 0 w 2527935"/>
              <a:gd name="connsiteY1" fmla="*/ 701040 h 1061085"/>
              <a:gd name="connsiteX2" fmla="*/ 0 w 2527935"/>
              <a:gd name="connsiteY2" fmla="*/ 1061085 h 1061085"/>
              <a:gd name="connsiteX3" fmla="*/ 2527935 w 2527935"/>
              <a:gd name="connsiteY3" fmla="*/ 358140 h 1061085"/>
              <a:gd name="connsiteX4" fmla="*/ 2526030 w 2527935"/>
              <a:gd name="connsiteY4" fmla="*/ 0 h 1061085"/>
              <a:gd name="connsiteX0" fmla="*/ 2526030 w 2526030"/>
              <a:gd name="connsiteY0" fmla="*/ 0 h 1061085"/>
              <a:gd name="connsiteX1" fmla="*/ 0 w 2526030"/>
              <a:gd name="connsiteY1" fmla="*/ 701040 h 1061085"/>
              <a:gd name="connsiteX2" fmla="*/ 0 w 2526030"/>
              <a:gd name="connsiteY2" fmla="*/ 1061085 h 1061085"/>
              <a:gd name="connsiteX3" fmla="*/ 2526030 w 2526030"/>
              <a:gd name="connsiteY3" fmla="*/ 360045 h 1061085"/>
              <a:gd name="connsiteX4" fmla="*/ 2526030 w 2526030"/>
              <a:gd name="connsiteY4" fmla="*/ 0 h 1061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5" name="Rectangle 10">
            <a:extLst>
              <a:ext uri="{FF2B5EF4-FFF2-40B4-BE49-F238E27FC236}">
                <a16:creationId xmlns:a16="http://schemas.microsoft.com/office/drawing/2014/main" id="{4043B36E-8FEF-4E8A-8948-DCF12FEAD698}"/>
              </a:ext>
            </a:extLst>
          </p:cNvPr>
          <p:cNvSpPr/>
          <p:nvPr/>
        </p:nvSpPr>
        <p:spPr>
          <a:xfrm>
            <a:off x="870321" y="3322057"/>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6" name="TextBox 14">
            <a:extLst>
              <a:ext uri="{FF2B5EF4-FFF2-40B4-BE49-F238E27FC236}">
                <a16:creationId xmlns:a16="http://schemas.microsoft.com/office/drawing/2014/main" id="{06F45DC8-0411-4F0C-A462-43D0E1A1629A}"/>
              </a:ext>
            </a:extLst>
          </p:cNvPr>
          <p:cNvSpPr txBox="1"/>
          <p:nvPr/>
        </p:nvSpPr>
        <p:spPr>
          <a:xfrm>
            <a:off x="1451232" y="3356510"/>
            <a:ext cx="1171546" cy="280152"/>
          </a:xfrm>
          <a:prstGeom prst="rect">
            <a:avLst/>
          </a:prstGeom>
          <a:noFill/>
        </p:spPr>
        <p:txBody>
          <a:bodyPr wrap="none" anchor="ctr">
            <a:noAutofit/>
          </a:bodyPr>
          <a:lstStyle/>
          <a:p>
            <a:pPr algn="ctr"/>
            <a:r>
              <a:rPr lang="zh-CN" altLang="en-US" sz="1600" b="1" dirty="0">
                <a:solidFill>
                  <a:schemeClr val="bg1"/>
                </a:solidFill>
              </a:rPr>
              <a:t>批次传输</a:t>
            </a:r>
          </a:p>
        </p:txBody>
      </p:sp>
      <p:sp>
        <p:nvSpPr>
          <p:cNvPr id="28" name="Rectangle 9">
            <a:extLst>
              <a:ext uri="{FF2B5EF4-FFF2-40B4-BE49-F238E27FC236}">
                <a16:creationId xmlns:a16="http://schemas.microsoft.com/office/drawing/2014/main" id="{6006E756-959E-4CF1-AE64-B10F0AFCC478}"/>
              </a:ext>
            </a:extLst>
          </p:cNvPr>
          <p:cNvSpPr/>
          <p:nvPr/>
        </p:nvSpPr>
        <p:spPr>
          <a:xfrm>
            <a:off x="870557" y="2672533"/>
            <a:ext cx="2338438" cy="3328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9" name="TextBox 15">
            <a:extLst>
              <a:ext uri="{FF2B5EF4-FFF2-40B4-BE49-F238E27FC236}">
                <a16:creationId xmlns:a16="http://schemas.microsoft.com/office/drawing/2014/main" id="{AEDF7938-6DAE-483C-9090-687C1E2D7BF0}"/>
              </a:ext>
            </a:extLst>
          </p:cNvPr>
          <p:cNvSpPr txBox="1"/>
          <p:nvPr/>
        </p:nvSpPr>
        <p:spPr>
          <a:xfrm>
            <a:off x="1451232" y="2704679"/>
            <a:ext cx="1171546" cy="280152"/>
          </a:xfrm>
          <a:prstGeom prst="rect">
            <a:avLst/>
          </a:prstGeom>
          <a:noFill/>
        </p:spPr>
        <p:txBody>
          <a:bodyPr wrap="none" anchor="ctr">
            <a:noAutofit/>
          </a:bodyPr>
          <a:lstStyle/>
          <a:p>
            <a:pPr algn="ctr"/>
            <a:r>
              <a:rPr lang="zh-CN" altLang="en-US" sz="1600" b="1" dirty="0">
                <a:solidFill>
                  <a:schemeClr val="bg1"/>
                </a:solidFill>
              </a:rPr>
              <a:t>分区</a:t>
            </a:r>
          </a:p>
        </p:txBody>
      </p:sp>
      <p:sp>
        <p:nvSpPr>
          <p:cNvPr id="41" name="Rectangle 10">
            <a:extLst>
              <a:ext uri="{FF2B5EF4-FFF2-40B4-BE49-F238E27FC236}">
                <a16:creationId xmlns:a16="http://schemas.microsoft.com/office/drawing/2014/main" id="{0DCA5971-C86C-459E-BA05-3B2B58B8868F}"/>
              </a:ext>
            </a:extLst>
          </p:cNvPr>
          <p:cNvSpPr/>
          <p:nvPr/>
        </p:nvSpPr>
        <p:spPr>
          <a:xfrm>
            <a:off x="867785" y="3968820"/>
            <a:ext cx="2338438" cy="332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42" name="TextBox 14">
            <a:extLst>
              <a:ext uri="{FF2B5EF4-FFF2-40B4-BE49-F238E27FC236}">
                <a16:creationId xmlns:a16="http://schemas.microsoft.com/office/drawing/2014/main" id="{9A1A1493-B7A0-4541-B6C2-AA6906EC76FA}"/>
              </a:ext>
            </a:extLst>
          </p:cNvPr>
          <p:cNvSpPr txBox="1"/>
          <p:nvPr/>
        </p:nvSpPr>
        <p:spPr>
          <a:xfrm>
            <a:off x="1449122" y="4004921"/>
            <a:ext cx="1171546" cy="280152"/>
          </a:xfrm>
          <a:prstGeom prst="rect">
            <a:avLst/>
          </a:prstGeom>
          <a:noFill/>
        </p:spPr>
        <p:txBody>
          <a:bodyPr wrap="none" anchor="ctr">
            <a:noAutofit/>
          </a:bodyPr>
          <a:lstStyle/>
          <a:p>
            <a:pPr algn="ctr"/>
            <a:r>
              <a:rPr lang="zh-CN" altLang="en-US" sz="1600" b="1" dirty="0">
                <a:solidFill>
                  <a:schemeClr val="bg1"/>
                </a:solidFill>
              </a:rPr>
              <a:t>响应</a:t>
            </a:r>
          </a:p>
        </p:txBody>
      </p:sp>
      <p:sp>
        <p:nvSpPr>
          <p:cNvPr id="21" name="文本框 20">
            <a:extLst>
              <a:ext uri="{FF2B5EF4-FFF2-40B4-BE49-F238E27FC236}">
                <a16:creationId xmlns:a16="http://schemas.microsoft.com/office/drawing/2014/main" id="{95BAEC48-015B-424B-9B7C-5C76424C2BF8}"/>
              </a:ext>
            </a:extLst>
          </p:cNvPr>
          <p:cNvSpPr txBox="1"/>
          <p:nvPr/>
        </p:nvSpPr>
        <p:spPr>
          <a:xfrm>
            <a:off x="3692056" y="1058074"/>
            <a:ext cx="5093803" cy="3293209"/>
          </a:xfrm>
          <a:prstGeom prst="rect">
            <a:avLst/>
          </a:prstGeom>
          <a:noFill/>
        </p:spPr>
        <p:txBody>
          <a:bodyPr wrap="square">
            <a:spAutoFit/>
          </a:bodyPr>
          <a:lstStyle/>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序列化</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发送前，生产者要先把键和值序列化。</a:t>
            </a:r>
          </a:p>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分区</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数据被传给分区器。分区器决定了一个消息被分配到哪个分区。</a:t>
            </a:r>
          </a:p>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批次传输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接着，这条记录会被添加到一个队列批次中。这个队列的所有消息都会发送到相同的主题和分区上。会由一个独立线程负责将这些记录批次发送到相应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上。</a:t>
            </a:r>
          </a:p>
          <a:p>
            <a:pPr marL="342900" indent="-342900">
              <a:buFont typeface="+mj-lt"/>
              <a:buAutoNum type="arabicPeriod"/>
            </a:pPr>
            <a:r>
              <a:rPr lang="zh-CN" altLang="en-US" sz="1600" b="1" dirty="0">
                <a:solidFill>
                  <a:srgbClr val="788BA9"/>
                </a:solidFill>
                <a:latin typeface="微软雅黑" panose="020B0503020204020204" pitchFamily="34" charset="-122"/>
                <a:ea typeface="微软雅黑" panose="020B0503020204020204" pitchFamily="34" charset="-122"/>
                <a:cs typeface="+mn-ea"/>
              </a:rPr>
              <a:t>响应</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服务器收到消息会返回一个响应。</a:t>
            </a:r>
          </a:p>
          <a:p>
            <a:pPr marL="685800" lvl="1" indent="-342900">
              <a:buFont typeface="+mj-lt"/>
              <a:buAutoNum type="arabicPeriod"/>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成功，则返回一个 </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rPr>
              <a:t>RecordMetaData</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对象，它包含了主题、分区、偏移量；</a:t>
            </a:r>
          </a:p>
          <a:p>
            <a:pPr marL="685800" lvl="1" indent="-342900">
              <a:buFont typeface="+mj-lt"/>
              <a:buAutoNum type="arabicPeriod"/>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失败，则返回一个错误。生产者在收到错误后，可以进行重试，重试次数可以在配置中指定。失败一定次数后，就返回错误消息。</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2.1 </a:t>
            </a:r>
            <a:r>
              <a:rPr lang="zh-CN" altLang="en-US" sz="2400" dirty="0">
                <a:solidFill>
                  <a:srgbClr val="475D74"/>
                </a:solidFill>
                <a:latin typeface="华文琥珀" panose="02010800040101010101" pitchFamily="2" charset="-122"/>
                <a:ea typeface="华文琥珀" panose="02010800040101010101" pitchFamily="2" charset="-122"/>
              </a:rPr>
              <a:t>生产者发送流程</a:t>
            </a:r>
          </a:p>
        </p:txBody>
      </p:sp>
      <p:pic>
        <p:nvPicPr>
          <p:cNvPr id="2050" name="Picture 2" descr="img">
            <a:extLst>
              <a:ext uri="{FF2B5EF4-FFF2-40B4-BE49-F238E27FC236}">
                <a16:creationId xmlns:a16="http://schemas.microsoft.com/office/drawing/2014/main" id="{680A082F-C35B-4082-970A-5C47A2AF4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180" y="766842"/>
            <a:ext cx="4530288" cy="3938324"/>
          </a:xfrm>
          <a:prstGeom prst="rect">
            <a:avLst/>
          </a:prstGeom>
          <a:noFill/>
          <a:extLst>
            <a:ext uri="{909E8E84-426E-40DD-AFC4-6F175D3DCCD1}">
              <a14:hiddenFill xmlns:a14="http://schemas.microsoft.com/office/drawing/2010/main">
                <a:solidFill>
                  <a:srgbClr val="FFFFFF"/>
                </a:solidFill>
              </a14:hiddenFill>
            </a:ext>
          </a:extLst>
        </p:spPr>
      </p:pic>
      <p:sp>
        <p:nvSpPr>
          <p:cNvPr id="18" name="副标题 2">
            <a:extLst>
              <a:ext uri="{FF2B5EF4-FFF2-40B4-BE49-F238E27FC236}">
                <a16:creationId xmlns:a16="http://schemas.microsoft.com/office/drawing/2014/main" id="{6894DD1B-9588-4F7A-B1F6-CB7698EE9B0A}"/>
              </a:ext>
            </a:extLst>
          </p:cNvPr>
          <p:cNvSpPr txBox="1"/>
          <p:nvPr/>
        </p:nvSpPr>
        <p:spPr>
          <a:xfrm>
            <a:off x="279402" y="1215516"/>
            <a:ext cx="3393438" cy="3097404"/>
          </a:xfrm>
          <a:prstGeom prst="rect">
            <a:avLst/>
          </a:prstGeom>
        </p:spPr>
        <p:txBody>
          <a:bodyPr/>
          <a:lstStyle/>
          <a:p>
            <a:pPr>
              <a:lnSpc>
                <a:spcPct val="120000"/>
              </a:lnSpc>
              <a:spcBef>
                <a:spcPct val="20000"/>
              </a:spcBef>
            </a:pPr>
            <a:r>
              <a:rPr lang="zh-CN" altLang="en-US" sz="18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如何分区？</a:t>
            </a:r>
            <a:endParaRPr lang="en-US" altLang="zh-CN" sz="18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indent="-171450">
              <a:lnSpc>
                <a:spcPct val="120000"/>
              </a:lnSpc>
              <a:spcBef>
                <a:spcPct val="20000"/>
              </a:spcBef>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如果 </a:t>
            </a:r>
            <a:r>
              <a:rPr lang="en-US" altLang="zh-CN" sz="1600" dirty="0" err="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ProducerRecord</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指定了 </a:t>
            </a:r>
            <a:r>
              <a:rPr lang="en-US" altLang="zh-CN"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，则分区器什么也不做</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indent="-171450">
              <a:lnSpc>
                <a:spcPct val="120000"/>
              </a:lnSpc>
              <a:spcBef>
                <a:spcPct val="20000"/>
              </a:spcBef>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没有 </a:t>
            </a:r>
            <a:r>
              <a:rPr lang="en-US" altLang="zh-CN"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key</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：每隔一段时间，随机选择一个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。发送数据出错后会重新选择一个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p>
          <a:p>
            <a:pPr indent="-171450">
              <a:lnSpc>
                <a:spcPct val="120000"/>
              </a:lnSpc>
              <a:spcBef>
                <a:spcPct val="20000"/>
              </a:spcBef>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指定了 </a:t>
            </a:r>
            <a:r>
              <a:rPr lang="en-US" altLang="zh-CN" sz="1600"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key</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key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求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hash</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，然后对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数量求模。</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75815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txBox="1"/>
          <p:nvPr/>
        </p:nvSpPr>
        <p:spPr>
          <a:xfrm>
            <a:off x="657822" y="3471229"/>
            <a:ext cx="3912392" cy="1484372"/>
          </a:xfrm>
          <a:prstGeom prst="rect">
            <a:avLst/>
          </a:prstGeom>
        </p:spPr>
        <p:txBody>
          <a:bodyPr/>
          <a:lstStyle/>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创建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KafkaProducer</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实例时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生产者更新集群的元数据信息之后，如果发现与某些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当前没有连接，那么它就会创建一个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发送消息时，</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Producer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发现尚不存在与目标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的连接，会创建一个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5" name="Straight Connector 16"/>
          <p:cNvCxnSpPr/>
          <p:nvPr/>
        </p:nvCxnSpPr>
        <p:spPr>
          <a:xfrm>
            <a:off x="-3572" y="2916011"/>
            <a:ext cx="914757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val 22"/>
          <p:cNvSpPr/>
          <p:nvPr/>
        </p:nvSpPr>
        <p:spPr>
          <a:xfrm>
            <a:off x="6671073" y="2618355"/>
            <a:ext cx="596503" cy="596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关闭</a:t>
            </a:r>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7" name="Oval 24"/>
          <p:cNvSpPr/>
          <p:nvPr/>
        </p:nvSpPr>
        <p:spPr>
          <a:xfrm>
            <a:off x="2309416" y="2618355"/>
            <a:ext cx="596503" cy="596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创建</a:t>
            </a:r>
            <a:endParaRPr lang="en-US" sz="1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bwMode="auto">
          <a:xfrm>
            <a:off x="1641475" y="1378915"/>
            <a:ext cx="1932385" cy="1143000"/>
            <a:chOff x="2933939" y="2535731"/>
            <a:chExt cx="2575514" cy="1523892"/>
          </a:xfrm>
        </p:grpSpPr>
        <p:sp>
          <p:nvSpPr>
            <p:cNvPr id="9" name="等腰三角形 8"/>
            <p:cNvSpPr/>
            <p:nvPr/>
          </p:nvSpPr>
          <p:spPr>
            <a:xfrm rot="10800000">
              <a:off x="3967001" y="3621504"/>
              <a:ext cx="509389" cy="43811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933939" y="2535731"/>
              <a:ext cx="2575514" cy="11270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何时创建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grpSp>
        <p:nvGrpSpPr>
          <p:cNvPr id="11" name="组合 10"/>
          <p:cNvGrpSpPr/>
          <p:nvPr/>
        </p:nvGrpSpPr>
        <p:grpSpPr bwMode="auto">
          <a:xfrm>
            <a:off x="6003132" y="1378915"/>
            <a:ext cx="1932385" cy="1143000"/>
            <a:chOff x="6683748" y="2535731"/>
            <a:chExt cx="2575514" cy="1523892"/>
          </a:xfrm>
          <a:solidFill>
            <a:schemeClr val="accent2"/>
          </a:solidFill>
        </p:grpSpPr>
        <p:sp>
          <p:nvSpPr>
            <p:cNvPr id="12" name="等腰三角形 11"/>
            <p:cNvSpPr/>
            <p:nvPr/>
          </p:nvSpPr>
          <p:spPr>
            <a:xfrm rot="10800000">
              <a:off x="7716810" y="3621504"/>
              <a:ext cx="509389" cy="43811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6683748" y="2535731"/>
              <a:ext cx="2575514" cy="112704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何时关闭 </a:t>
              </a:r>
              <a:r>
                <a:rPr lang="en-US" altLang="zh-CN" sz="1200" dirty="0">
                  <a:solidFill>
                    <a:schemeClr val="bg1"/>
                  </a:solidFill>
                  <a:latin typeface="微软雅黑" panose="020B0503020204020204" pitchFamily="34" charset="-122"/>
                  <a:ea typeface="微软雅黑" panose="020B0503020204020204" pitchFamily="34" charset="-122"/>
                </a:rPr>
                <a:t>TCP </a:t>
              </a:r>
              <a:r>
                <a:rPr lang="zh-CN" altLang="en-US" sz="1200" dirty="0">
                  <a:solidFill>
                    <a:schemeClr val="bg1"/>
                  </a:solidFill>
                  <a:latin typeface="微软雅黑" panose="020B0503020204020204" pitchFamily="34" charset="-122"/>
                  <a:ea typeface="微软雅黑" panose="020B0503020204020204" pitchFamily="34" charset="-122"/>
                </a:rPr>
                <a:t>连接</a:t>
              </a:r>
            </a:p>
          </p:txBody>
        </p:sp>
      </p:grpSp>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生产者管理连接</a:t>
            </a:r>
          </a:p>
        </p:txBody>
      </p:sp>
      <p:sp>
        <p:nvSpPr>
          <p:cNvPr id="16" name="文本框 15">
            <a:extLst>
              <a:ext uri="{FF2B5EF4-FFF2-40B4-BE49-F238E27FC236}">
                <a16:creationId xmlns:a16="http://schemas.microsoft.com/office/drawing/2014/main" id="{EB8880F9-C674-4D1A-956E-C32FB5DD948A}"/>
              </a:ext>
            </a:extLst>
          </p:cNvPr>
          <p:cNvSpPr txBox="1"/>
          <p:nvPr/>
        </p:nvSpPr>
        <p:spPr>
          <a:xfrm>
            <a:off x="2309416" y="610818"/>
            <a:ext cx="5000625" cy="516745"/>
          </a:xfrm>
          <a:prstGeom prst="rect">
            <a:avLst/>
          </a:prstGeom>
          <a:noFill/>
        </p:spPr>
        <p:txBody>
          <a:bodyPr wrap="square" rtlCol="0">
            <a:spAutoFit/>
          </a:bodyPr>
          <a:lstStyle/>
          <a:p>
            <a:pPr>
              <a:lnSpc>
                <a:spcPct val="120000"/>
              </a:lnSpc>
              <a:spcBef>
                <a:spcPct val="20000"/>
              </a:spcBef>
            </a:pPr>
            <a:r>
              <a:rPr lang="en-US" altLang="zh-CN" sz="1200" b="1" dirty="0">
                <a:solidFill>
                  <a:srgbClr val="788BA9"/>
                </a:solidFill>
                <a:latin typeface="微软雅黑" panose="020B0503020204020204" pitchFamily="34" charset="-122"/>
                <a:ea typeface="微软雅黑" panose="020B0503020204020204" pitchFamily="34" charset="-122"/>
                <a:cs typeface="+mn-ea"/>
              </a:rPr>
              <a:t>Apache Kafka </a:t>
            </a:r>
            <a:r>
              <a:rPr lang="zh-CN" altLang="en-US" sz="1200" b="1" dirty="0">
                <a:solidFill>
                  <a:srgbClr val="788BA9"/>
                </a:solidFill>
                <a:latin typeface="微软雅黑" panose="020B0503020204020204" pitchFamily="34" charset="-122"/>
                <a:ea typeface="微软雅黑" panose="020B0503020204020204" pitchFamily="34" charset="-122"/>
                <a:cs typeface="+mn-ea"/>
              </a:rPr>
              <a:t>的所有通信都是基于 </a:t>
            </a:r>
            <a:r>
              <a:rPr lang="en-US" altLang="zh-CN" sz="1200" b="1" dirty="0">
                <a:solidFill>
                  <a:srgbClr val="788BA9"/>
                </a:solidFill>
                <a:latin typeface="微软雅黑" panose="020B0503020204020204" pitchFamily="34" charset="-122"/>
                <a:ea typeface="微软雅黑" panose="020B0503020204020204" pitchFamily="34" charset="-122"/>
                <a:cs typeface="+mn-ea"/>
              </a:rPr>
              <a:t>TCP </a:t>
            </a:r>
            <a:r>
              <a:rPr lang="zh-CN" altLang="en-US" sz="1200" b="1" dirty="0">
                <a:solidFill>
                  <a:srgbClr val="788BA9"/>
                </a:solidFill>
                <a:latin typeface="微软雅黑" panose="020B0503020204020204" pitchFamily="34" charset="-122"/>
                <a:ea typeface="微软雅黑" panose="020B0503020204020204" pitchFamily="34" charset="-122"/>
                <a:cs typeface="+mn-ea"/>
              </a:rPr>
              <a:t>的</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。无论是生产者、消费者，还是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之间的通信都是如此。</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17" name="副标题 2">
            <a:extLst>
              <a:ext uri="{FF2B5EF4-FFF2-40B4-BE49-F238E27FC236}">
                <a16:creationId xmlns:a16="http://schemas.microsoft.com/office/drawing/2014/main" id="{9E13D983-2CDE-468E-A9A5-10105CD2EE06}"/>
              </a:ext>
            </a:extLst>
          </p:cNvPr>
          <p:cNvSpPr txBox="1"/>
          <p:nvPr/>
        </p:nvSpPr>
        <p:spPr>
          <a:xfrm>
            <a:off x="5012532" y="3500780"/>
            <a:ext cx="3912393" cy="1642714"/>
          </a:xfrm>
          <a:prstGeom prst="rect">
            <a:avLst/>
          </a:prstGeom>
        </p:spPr>
        <p:txBody>
          <a:bodyPr/>
          <a:lstStyle/>
          <a:p>
            <a:pPr marL="171450" indent="-171450">
              <a:lnSpc>
                <a:spcPct val="12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用户主动关闭</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自动关闭。在 </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connections.max.idle.ms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指定时间内，如果没有任何请求“流过”某个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连接，那么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会主动帮你把该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连接关闭。如果设置该参数为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TCP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连接将成为永久长连接。</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532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500"/>
                                        <p:tgtEl>
                                          <p:spTgt spid="6"/>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618298"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消费者</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04</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3815468" cy="2354812"/>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为何选择 </a:t>
            </a: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pull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模型？</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如何接收消息？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消费者和消费者群组？</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什么是分区再均衡？</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为何要分区再均衡？</a:t>
            </a:r>
          </a:p>
        </p:txBody>
      </p:sp>
    </p:spTree>
    <p:extLst>
      <p:ext uri="{BB962C8B-B14F-4D97-AF65-F5344CB8AC3E}">
        <p14:creationId xmlns:p14="http://schemas.microsoft.com/office/powerpoint/2010/main" val="327817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Pull </a:t>
            </a:r>
            <a:r>
              <a:rPr lang="zh-CN" altLang="en-US" sz="2400" b="1" dirty="0">
                <a:solidFill>
                  <a:srgbClr val="475D74"/>
                </a:solidFill>
                <a:latin typeface="微软雅黑" panose="020B0503020204020204" pitchFamily="34" charset="-122"/>
                <a:ea typeface="微软雅黑" panose="020B0503020204020204" pitchFamily="34" charset="-122"/>
              </a:rPr>
              <a:t>模式</a:t>
            </a:r>
          </a:p>
        </p:txBody>
      </p:sp>
      <p:pic>
        <p:nvPicPr>
          <p:cNvPr id="2" name="Picture 2" descr="https://raw.githubusercontent.com/dunwu/images/dev/snap/20210425190248.png">
            <a:extLst>
              <a:ext uri="{FF2B5EF4-FFF2-40B4-BE49-F238E27FC236}">
                <a16:creationId xmlns:a16="http://schemas.microsoft.com/office/drawing/2014/main" id="{8BD0D8E2-8E45-4FF1-A9A9-666897A33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799242"/>
            <a:ext cx="3609848" cy="4015073"/>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a:extLst>
              <a:ext uri="{FF2B5EF4-FFF2-40B4-BE49-F238E27FC236}">
                <a16:creationId xmlns:a16="http://schemas.microsoft.com/office/drawing/2014/main" id="{4BD330CC-6A42-44A1-AA53-E1785C198184}"/>
              </a:ext>
            </a:extLst>
          </p:cNvPr>
          <p:cNvSpPr/>
          <p:nvPr/>
        </p:nvSpPr>
        <p:spPr>
          <a:xfrm>
            <a:off x="4572000" y="799242"/>
            <a:ext cx="4023360" cy="3545266"/>
          </a:xfrm>
          <a:prstGeom prst="rect">
            <a:avLst/>
          </a:prstGeom>
        </p:spPr>
        <p:txBody>
          <a:bodyPr wrap="square">
            <a:spAutoFit/>
          </a:bodyPr>
          <a:lstStyle/>
          <a:p>
            <a:r>
              <a:rPr lang="en-US" altLang="zh-CN" sz="1200" b="1" dirty="0">
                <a:solidFill>
                  <a:srgbClr val="D67A71"/>
                </a:solidFill>
                <a:latin typeface="微软雅黑" panose="020B0503020204020204" pitchFamily="34" charset="-122"/>
                <a:ea typeface="微软雅黑" panose="020B0503020204020204" pitchFamily="34" charset="-122"/>
              </a:rPr>
              <a:t>Kafka </a:t>
            </a:r>
            <a:r>
              <a:rPr lang="zh-CN" altLang="en-US" sz="1200" b="1" dirty="0">
                <a:solidFill>
                  <a:srgbClr val="D67A71"/>
                </a:solidFill>
                <a:latin typeface="微软雅黑" panose="020B0503020204020204" pitchFamily="34" charset="-122"/>
                <a:ea typeface="微软雅黑" panose="020B0503020204020204" pitchFamily="34" charset="-122"/>
              </a:rPr>
              <a:t>消费消息采用的是 </a:t>
            </a:r>
            <a:r>
              <a:rPr lang="en-US" altLang="zh-CN" sz="1200" b="1" dirty="0">
                <a:solidFill>
                  <a:srgbClr val="D67A71"/>
                </a:solidFill>
                <a:latin typeface="微软雅黑" panose="020B0503020204020204" pitchFamily="34" charset="-122"/>
                <a:ea typeface="微软雅黑" panose="020B0503020204020204" pitchFamily="34" charset="-122"/>
              </a:rPr>
              <a:t>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1200" b="1" dirty="0">
                <a:solidFill>
                  <a:srgbClr val="D67A71"/>
                </a:solidFill>
                <a:latin typeface="微软雅黑" panose="020B0503020204020204" pitchFamily="34" charset="-122"/>
                <a:ea typeface="微软雅黑" panose="020B0503020204020204" pitchFamily="34" charset="-122"/>
              </a:rPr>
              <a:t>push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1200" b="1" dirty="0">
                <a:solidFill>
                  <a:srgbClr val="788BA9"/>
                </a:solidFill>
                <a:latin typeface="微软雅黑" panose="020B0503020204020204" pitchFamily="34" charset="-122"/>
                <a:ea typeface="微软雅黑" panose="020B0503020204020204" pitchFamily="34" charset="-122"/>
                <a:cs typeface="+mn-ea"/>
              </a:rPr>
              <a:t>缺点：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由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决定消息推送的速率，对于不同消费速率的</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就不太好处理了。</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push</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模式下，当</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推送的速率远大于</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消费的速率时，</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恐怕就要崩溃了。</a:t>
            </a:r>
          </a:p>
          <a:p>
            <a:pPr>
              <a:lnSpc>
                <a:spcPct val="120000"/>
              </a:lnSpc>
              <a:spcBef>
                <a:spcPct val="20000"/>
              </a:spcBef>
            </a:pP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20000"/>
              </a:lnSpc>
              <a:spcBef>
                <a:spcPct val="20000"/>
              </a:spcBef>
            </a:pPr>
            <a:r>
              <a:rPr lang="en-US" altLang="zh-CN" sz="1200" b="1" dirty="0">
                <a:solidFill>
                  <a:srgbClr val="D67A71"/>
                </a:solidFill>
                <a:latin typeface="微软雅黑" panose="020B0503020204020204" pitchFamily="34" charset="-122"/>
                <a:ea typeface="微软雅黑" panose="020B0503020204020204" pitchFamily="34" charset="-122"/>
              </a:rPr>
              <a:t>pull </a:t>
            </a:r>
            <a:r>
              <a:rPr lang="zh-CN" altLang="en-US" sz="1200" b="1" dirty="0">
                <a:solidFill>
                  <a:srgbClr val="D67A71"/>
                </a:solidFill>
                <a:latin typeface="微软雅黑" panose="020B0503020204020204" pitchFamily="34" charset="-122"/>
                <a:ea typeface="微软雅黑" panose="020B0503020204020204" pitchFamily="34" charset="-122"/>
              </a:rPr>
              <a:t>模式</a:t>
            </a:r>
            <a:endParaRPr lang="en-US" altLang="zh-CN" sz="1200" b="1" dirty="0">
              <a:solidFill>
                <a:srgbClr val="D67A71"/>
              </a:solidFill>
              <a:latin typeface="微软雅黑" panose="020B0503020204020204" pitchFamily="34" charset="-122"/>
              <a:ea typeface="微软雅黑" panose="020B0503020204020204" pitchFamily="34" charset="-122"/>
            </a:endParaRPr>
          </a:p>
          <a:p>
            <a:pPr>
              <a:lnSpc>
                <a:spcPct val="120000"/>
              </a:lnSpc>
              <a:spcBef>
                <a:spcPct val="20000"/>
              </a:spcBef>
            </a:pPr>
            <a:r>
              <a:rPr lang="zh-CN" altLang="en-US" sz="1200" b="1" dirty="0">
                <a:solidFill>
                  <a:srgbClr val="788BA9"/>
                </a:solidFill>
                <a:latin typeface="微软雅黑" panose="020B0503020204020204" pitchFamily="34" charset="-122"/>
                <a:ea typeface="微软雅黑" panose="020B0503020204020204" pitchFamily="34" charset="-122"/>
                <a:cs typeface="+mn-ea"/>
              </a:rPr>
              <a:t>优点：</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可以根据自己的消费能力自主的决定消费策略</a:t>
            </a:r>
          </a:p>
          <a:p>
            <a:pPr>
              <a:lnSpc>
                <a:spcPct val="120000"/>
              </a:lnSpc>
              <a:spcBef>
                <a:spcPct val="20000"/>
              </a:spcBef>
            </a:pPr>
            <a:r>
              <a:rPr lang="zh-CN" altLang="en-US" sz="1200" b="1" dirty="0">
                <a:solidFill>
                  <a:srgbClr val="788BA9"/>
                </a:solidFill>
                <a:latin typeface="微软雅黑" panose="020B0503020204020204" pitchFamily="34" charset="-122"/>
                <a:ea typeface="微软雅黑" panose="020B0503020204020204" pitchFamily="34" charset="-122"/>
                <a:cs typeface="+mn-ea"/>
              </a:rPr>
              <a:t>缺点：</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没有可供消费的消息，将导致</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不断在循环中轮询，直到新消息到达。为了避免这点，</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有个参数可以让</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阻塞直到新消息到达</a:t>
            </a:r>
          </a:p>
        </p:txBody>
      </p:sp>
    </p:spTree>
    <p:extLst>
      <p:ext uri="{BB962C8B-B14F-4D97-AF65-F5344CB8AC3E}">
        <p14:creationId xmlns:p14="http://schemas.microsoft.com/office/powerpoint/2010/main" val="59773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消费者消费流程</a:t>
            </a:r>
          </a:p>
        </p:txBody>
      </p:sp>
      <p:pic>
        <p:nvPicPr>
          <p:cNvPr id="2050" name="Picture 2" descr="https://raw.githubusercontent.com/dunwu/images/dev/snap/20210425194822.png">
            <a:extLst>
              <a:ext uri="{FF2B5EF4-FFF2-40B4-BE49-F238E27FC236}">
                <a16:creationId xmlns:a16="http://schemas.microsoft.com/office/drawing/2014/main" id="{E6248C3E-169C-4CC2-AA3A-156257D5E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64" y="749655"/>
            <a:ext cx="7493794" cy="384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3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571C58-EB3D-4C9A-A903-E23065D9ADCC}"/>
              </a:ext>
            </a:extLst>
          </p:cNvPr>
          <p:cNvGrpSpPr/>
          <p:nvPr/>
        </p:nvGrpSpPr>
        <p:grpSpPr>
          <a:xfrm>
            <a:off x="523109" y="980702"/>
            <a:ext cx="8097781" cy="3182095"/>
            <a:chOff x="827584" y="1351805"/>
            <a:chExt cx="7488832" cy="2942803"/>
          </a:xfrm>
        </p:grpSpPr>
        <p:sp>
          <p:nvSpPr>
            <p:cNvPr id="3" name="圆角矩形 2"/>
            <p:cNvSpPr/>
            <p:nvPr/>
          </p:nvSpPr>
          <p:spPr>
            <a:xfrm>
              <a:off x="827584" y="1736660"/>
              <a:ext cx="1728192" cy="2557948"/>
            </a:xfrm>
            <a:prstGeom prst="roundRect">
              <a:avLst>
                <a:gd name="adj" fmla="val 3230"/>
              </a:avLst>
            </a:prstGeom>
            <a:noFill/>
            <a:ln w="19050">
              <a:solidFill>
                <a:schemeClr val="accent1"/>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a:off x="1007155" y="2473829"/>
              <a:ext cx="1370571" cy="0"/>
            </a:xfrm>
            <a:prstGeom prst="straightConnector1">
              <a:avLst/>
            </a:prstGeom>
            <a:noFill/>
            <a:ln w="19050">
              <a:solidFill>
                <a:schemeClr val="accent1"/>
              </a:solidFill>
              <a:headEnd type="oval" w="med" len="med"/>
              <a:tailEnd type="oval" w="med" len="med"/>
            </a:ln>
          </p:spPr>
        </p:cxnSp>
        <p:cxnSp>
          <p:nvCxnSpPr>
            <p:cNvPr id="6" name="直接箭头连接符 5"/>
            <p:cNvCxnSpPr/>
            <p:nvPr/>
          </p:nvCxnSpPr>
          <p:spPr>
            <a:xfrm>
              <a:off x="1007155" y="2845535"/>
              <a:ext cx="1370571" cy="0"/>
            </a:xfrm>
            <a:prstGeom prst="straightConnector1">
              <a:avLst/>
            </a:prstGeom>
            <a:noFill/>
            <a:ln w="19050">
              <a:solidFill>
                <a:schemeClr val="accent1"/>
              </a:solidFill>
              <a:headEnd type="oval" w="med" len="med"/>
              <a:tailEnd type="oval" w="med" len="med"/>
            </a:ln>
          </p:spPr>
        </p:cxnSp>
        <p:sp>
          <p:nvSpPr>
            <p:cNvPr id="7" name="矩形 6"/>
            <p:cNvSpPr/>
            <p:nvPr/>
          </p:nvSpPr>
          <p:spPr>
            <a:xfrm>
              <a:off x="1018041" y="2966189"/>
              <a:ext cx="1457138" cy="597727"/>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消费者群组是 </a:t>
              </a:r>
              <a:r>
                <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提供的可扩展且具有容错性的消费者机制。</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 name="矩形 7"/>
            <p:cNvSpPr/>
            <p:nvPr/>
          </p:nvSpPr>
          <p:spPr>
            <a:xfrm>
              <a:off x="1025108" y="2539193"/>
              <a:ext cx="1395280" cy="256169"/>
            </a:xfrm>
            <a:prstGeom prst="rect">
              <a:avLst/>
            </a:prstGeom>
          </p:spPr>
          <p:txBody>
            <a:bodyPr wrap="square">
              <a:spAutoFit/>
            </a:bodyPr>
            <a:lstStyle/>
            <a:p>
              <a:pPr algn="ctr"/>
              <a:r>
                <a:rPr lang="zh-CN" altLang="en-US" sz="1200" dirty="0">
                  <a:solidFill>
                    <a:schemeClr val="accent1"/>
                  </a:solidFill>
                  <a:latin typeface="微软雅黑" panose="020B0503020204020204" pitchFamily="34" charset="-122"/>
                  <a:ea typeface="微软雅黑" panose="020B0503020204020204" pitchFamily="34" charset="-122"/>
                </a:rPr>
                <a:t>消费者群组的作用</a:t>
              </a:r>
            </a:p>
          </p:txBody>
        </p:sp>
        <p:sp>
          <p:nvSpPr>
            <p:cNvPr id="9" name="圆角矩形 8"/>
            <p:cNvSpPr/>
            <p:nvPr/>
          </p:nvSpPr>
          <p:spPr>
            <a:xfrm>
              <a:off x="2747797" y="1736660"/>
              <a:ext cx="1728192" cy="2557948"/>
            </a:xfrm>
            <a:prstGeom prst="roundRect">
              <a:avLst>
                <a:gd name="adj" fmla="val 3230"/>
              </a:avLst>
            </a:prstGeom>
            <a:noFill/>
            <a:ln w="19050">
              <a:solidFill>
                <a:schemeClr val="accent2"/>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68011" y="1736660"/>
              <a:ext cx="1728192" cy="2557948"/>
            </a:xfrm>
            <a:prstGeom prst="roundRect">
              <a:avLst>
                <a:gd name="adj" fmla="val 3230"/>
              </a:avLst>
            </a:prstGeom>
            <a:noFill/>
            <a:ln w="19050">
              <a:solidFill>
                <a:schemeClr val="accent3"/>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6588224" y="1736660"/>
              <a:ext cx="1728192" cy="2557948"/>
            </a:xfrm>
            <a:prstGeom prst="roundRect">
              <a:avLst>
                <a:gd name="adj" fmla="val 3230"/>
              </a:avLst>
            </a:prstGeom>
            <a:noFill/>
            <a:ln w="19050">
              <a:solidFill>
                <a:schemeClr val="accent4"/>
              </a:solidFill>
            </a:ln>
          </p:spPr>
          <p:txBody>
            <a:bodyPr rtlCol="0" anchor="ct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12" name="椭圆 11"/>
            <p:cNvSpPr/>
            <p:nvPr/>
          </p:nvSpPr>
          <p:spPr>
            <a:xfrm>
              <a:off x="1291875" y="1351805"/>
              <a:ext cx="799609" cy="784348"/>
            </a:xfrm>
            <a:prstGeom prst="ellipse">
              <a:avLst/>
            </a:prstGeom>
            <a:solidFill>
              <a:schemeClr val="accent1"/>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212090" y="1351805"/>
              <a:ext cx="799609" cy="784348"/>
            </a:xfrm>
            <a:prstGeom prst="ellipse">
              <a:avLst/>
            </a:pr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a:xfrm>
              <a:off x="5132302" y="1351805"/>
              <a:ext cx="799609" cy="784348"/>
            </a:xfrm>
            <a:prstGeom prst="ellipse">
              <a:avLst/>
            </a:prstGeom>
            <a:solidFill>
              <a:schemeClr val="accent3"/>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5" name="椭圆 14"/>
            <p:cNvSpPr/>
            <p:nvPr/>
          </p:nvSpPr>
          <p:spPr>
            <a:xfrm>
              <a:off x="7052516" y="1351805"/>
              <a:ext cx="799609" cy="784348"/>
            </a:xfrm>
            <a:prstGeom prst="ellipse">
              <a:avLst/>
            </a:prstGeom>
            <a:solidFill>
              <a:schemeClr val="accent4"/>
            </a:solidFill>
            <a:ln>
              <a:noFill/>
            </a:ln>
          </p:spPr>
          <p:txBody>
            <a:bodyPr vert="horz" wrap="square" lIns="91440" tIns="45720" rIns="91440" bIns="45720" numCol="1" anchor="t" anchorCtr="0" compatLnSpc="1"/>
            <a:lstStyle/>
            <a:p>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1418206"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3340882"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5278499"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180221" y="1513144"/>
              <a:ext cx="546946" cy="461665"/>
            </a:xfrm>
            <a:prstGeom prst="rect">
              <a:avLst/>
            </a:prstGeom>
          </p:spPr>
          <p:txBody>
            <a:bodyPr wrap="none" anchor="ctr">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a:off x="2932486" y="2484714"/>
              <a:ext cx="1370571" cy="0"/>
            </a:xfrm>
            <a:prstGeom prst="straightConnector1">
              <a:avLst/>
            </a:prstGeom>
            <a:noFill/>
            <a:ln w="19050">
              <a:solidFill>
                <a:schemeClr val="accent2"/>
              </a:solidFill>
              <a:headEnd type="oval" w="med" len="med"/>
              <a:tailEnd type="oval" w="med" len="med"/>
            </a:ln>
          </p:spPr>
        </p:cxnSp>
        <p:cxnSp>
          <p:nvCxnSpPr>
            <p:cNvPr id="21" name="直接箭头连接符 20"/>
            <p:cNvCxnSpPr/>
            <p:nvPr/>
          </p:nvCxnSpPr>
          <p:spPr>
            <a:xfrm>
              <a:off x="2932486" y="2856421"/>
              <a:ext cx="1370571" cy="0"/>
            </a:xfrm>
            <a:prstGeom prst="straightConnector1">
              <a:avLst/>
            </a:prstGeom>
            <a:noFill/>
            <a:ln w="19050">
              <a:solidFill>
                <a:schemeClr val="accent2"/>
              </a:solidFill>
              <a:headEnd type="oval" w="med" len="med"/>
              <a:tailEnd type="oval" w="med" len="med"/>
            </a:ln>
          </p:spPr>
        </p:cxnSp>
        <p:sp>
          <p:nvSpPr>
            <p:cNvPr id="22" name="矩形 21"/>
            <p:cNvSpPr/>
            <p:nvPr/>
          </p:nvSpPr>
          <p:spPr>
            <a:xfrm>
              <a:off x="2943372" y="2977074"/>
              <a:ext cx="1457138" cy="1110065"/>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一个群组里的消费者订阅同一个主题，主题有多个分区，每个分区只能隶属于消费者群组中的一个消费者</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矩形 22"/>
            <p:cNvSpPr/>
            <p:nvPr/>
          </p:nvSpPr>
          <p:spPr>
            <a:xfrm>
              <a:off x="2874652" y="2553854"/>
              <a:ext cx="1474482" cy="256169"/>
            </a:xfrm>
            <a:prstGeom prst="rect">
              <a:avLst/>
            </a:prstGeom>
          </p:spPr>
          <p:txBody>
            <a:bodyPr wrap="square">
              <a:spAutoFit/>
            </a:bodyPr>
            <a:lstStyle/>
            <a:p>
              <a:pPr algn="ctr"/>
              <a:r>
                <a:rPr lang="zh-CN" altLang="en-US" sz="1200" dirty="0">
                  <a:solidFill>
                    <a:schemeClr val="accent2"/>
                  </a:solidFill>
                  <a:latin typeface="微软雅黑" panose="020B0503020204020204" pitchFamily="34" charset="-122"/>
                  <a:ea typeface="微软雅黑" panose="020B0503020204020204" pitchFamily="34" charset="-122"/>
                </a:rPr>
                <a:t>消费者和消费者群组</a:t>
              </a:r>
            </a:p>
          </p:txBody>
        </p:sp>
        <p:cxnSp>
          <p:nvCxnSpPr>
            <p:cNvPr id="24" name="直接箭头连接符 23"/>
            <p:cNvCxnSpPr/>
            <p:nvPr/>
          </p:nvCxnSpPr>
          <p:spPr>
            <a:xfrm>
              <a:off x="4861163" y="2481627"/>
              <a:ext cx="1370571" cy="0"/>
            </a:xfrm>
            <a:prstGeom prst="straightConnector1">
              <a:avLst/>
            </a:prstGeom>
            <a:noFill/>
            <a:ln w="19050">
              <a:solidFill>
                <a:schemeClr val="accent3"/>
              </a:solidFill>
              <a:headEnd type="oval" w="med" len="med"/>
              <a:tailEnd type="oval" w="med" len="med"/>
            </a:ln>
          </p:spPr>
        </p:cxnSp>
        <p:cxnSp>
          <p:nvCxnSpPr>
            <p:cNvPr id="25" name="直接箭头连接符 24"/>
            <p:cNvCxnSpPr/>
            <p:nvPr/>
          </p:nvCxnSpPr>
          <p:spPr>
            <a:xfrm>
              <a:off x="4861163" y="2853334"/>
              <a:ext cx="1370571" cy="0"/>
            </a:xfrm>
            <a:prstGeom prst="straightConnector1">
              <a:avLst/>
            </a:prstGeom>
            <a:noFill/>
            <a:ln w="19050">
              <a:solidFill>
                <a:schemeClr val="accent3"/>
              </a:solidFill>
              <a:headEnd type="oval" w="med" len="med"/>
              <a:tailEnd type="oval" w="med" len="med"/>
            </a:ln>
          </p:spPr>
        </p:cxnSp>
        <p:sp>
          <p:nvSpPr>
            <p:cNvPr id="26" name="矩形 25"/>
            <p:cNvSpPr/>
            <p:nvPr/>
          </p:nvSpPr>
          <p:spPr>
            <a:xfrm>
              <a:off x="4872049" y="2973987"/>
              <a:ext cx="1457138" cy="597727"/>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一条消息只能被同一消费者组中的一个消费者实例消费</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7" name="矩形 26"/>
            <p:cNvSpPr/>
            <p:nvPr/>
          </p:nvSpPr>
          <p:spPr>
            <a:xfrm>
              <a:off x="4795104" y="2544343"/>
              <a:ext cx="1502690" cy="256169"/>
            </a:xfrm>
            <a:prstGeom prst="rect">
              <a:avLst/>
            </a:prstGeom>
          </p:spPr>
          <p:txBody>
            <a:bodyPr wrap="square">
              <a:spAutoFit/>
            </a:bodyPr>
            <a:lstStyle/>
            <a:p>
              <a:pPr algn="ctr"/>
              <a:r>
                <a:rPr lang="zh-CN" altLang="en-US" sz="1200" dirty="0">
                  <a:solidFill>
                    <a:schemeClr val="accent3"/>
                  </a:solidFill>
                  <a:latin typeface="微软雅黑" panose="020B0503020204020204" pitchFamily="34" charset="-122"/>
                  <a:ea typeface="微软雅黑" panose="020B0503020204020204" pitchFamily="34" charset="-122"/>
                </a:rPr>
                <a:t>同群组不能重复消费</a:t>
              </a:r>
            </a:p>
          </p:txBody>
        </p:sp>
        <p:cxnSp>
          <p:nvCxnSpPr>
            <p:cNvPr id="28" name="直接箭头连接符 27"/>
            <p:cNvCxnSpPr/>
            <p:nvPr/>
          </p:nvCxnSpPr>
          <p:spPr>
            <a:xfrm>
              <a:off x="6786494" y="2481627"/>
              <a:ext cx="1370571" cy="0"/>
            </a:xfrm>
            <a:prstGeom prst="straightConnector1">
              <a:avLst/>
            </a:prstGeom>
            <a:noFill/>
            <a:ln w="19050">
              <a:solidFill>
                <a:schemeClr val="accent4"/>
              </a:solidFill>
              <a:headEnd type="oval" w="med" len="med"/>
              <a:tailEnd type="oval" w="med" len="med"/>
            </a:ln>
          </p:spPr>
        </p:cxnSp>
        <p:cxnSp>
          <p:nvCxnSpPr>
            <p:cNvPr id="29" name="直接箭头连接符 28"/>
            <p:cNvCxnSpPr/>
            <p:nvPr/>
          </p:nvCxnSpPr>
          <p:spPr>
            <a:xfrm>
              <a:off x="6786494" y="2853334"/>
              <a:ext cx="1370571" cy="0"/>
            </a:xfrm>
            <a:prstGeom prst="straightConnector1">
              <a:avLst/>
            </a:prstGeom>
            <a:noFill/>
            <a:ln w="19050">
              <a:solidFill>
                <a:schemeClr val="accent4"/>
              </a:solidFill>
              <a:headEnd type="oval" w="med" len="med"/>
              <a:tailEnd type="oval" w="med" len="med"/>
            </a:ln>
          </p:spPr>
        </p:cxnSp>
        <p:sp>
          <p:nvSpPr>
            <p:cNvPr id="30" name="矩形 29"/>
            <p:cNvSpPr/>
            <p:nvPr/>
          </p:nvSpPr>
          <p:spPr>
            <a:xfrm>
              <a:off x="6797380" y="2973987"/>
              <a:ext cx="1457138" cy="426948"/>
            </a:xfrm>
            <a:prstGeom prst="rect">
              <a:avLst/>
            </a:prstGeom>
          </p:spPr>
          <p:txBody>
            <a:bodyPr wrap="square">
              <a:spAutoFit/>
            </a:bodyPr>
            <a:lstStyle/>
            <a:p>
              <a:pPr defTabSz="912495">
                <a:spcBef>
                  <a:spcPct val="20000"/>
                </a:spcBef>
                <a:defRPr/>
              </a:pPr>
              <a:r>
                <a:rPr lang="zh-CN" altLang="en-US"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不同消费者群组之间互不影响</a:t>
              </a:r>
              <a:endParaRPr lang="en-US" altLang="zh-CN" sz="12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1" name="矩形 30"/>
            <p:cNvSpPr/>
            <p:nvPr/>
          </p:nvSpPr>
          <p:spPr>
            <a:xfrm>
              <a:off x="6879880" y="2553854"/>
              <a:ext cx="1183798" cy="256169"/>
            </a:xfrm>
            <a:prstGeom prst="rect">
              <a:avLst/>
            </a:prstGeom>
          </p:spPr>
          <p:txBody>
            <a:bodyPr wrap="square">
              <a:spAutoFit/>
            </a:bodyPr>
            <a:lstStyle/>
            <a:p>
              <a:pPr algn="ctr"/>
              <a:r>
                <a:rPr lang="zh-CN" altLang="en-US" sz="1200" dirty="0">
                  <a:solidFill>
                    <a:schemeClr val="accent4"/>
                  </a:solidFill>
                  <a:latin typeface="微软雅黑" panose="020B0503020204020204" pitchFamily="34" charset="-122"/>
                  <a:ea typeface="微软雅黑" panose="020B0503020204020204" pitchFamily="34" charset="-122"/>
                </a:rPr>
                <a:t>不同消费者群组</a:t>
              </a:r>
            </a:p>
          </p:txBody>
        </p:sp>
      </p:grpSp>
      <p:sp>
        <p:nvSpPr>
          <p:cNvPr id="32" name="文本框 5">
            <a:extLst>
              <a:ext uri="{FF2B5EF4-FFF2-40B4-BE49-F238E27FC236}">
                <a16:creationId xmlns:a16="http://schemas.microsoft.com/office/drawing/2014/main" id="{41CA28B4-4ADE-4398-8B58-3526FAC60A06}"/>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消费者群组（一）</a:t>
            </a:r>
          </a:p>
        </p:txBody>
      </p:sp>
    </p:spTree>
    <p:extLst>
      <p:ext uri="{BB962C8B-B14F-4D97-AF65-F5344CB8AC3E}">
        <p14:creationId xmlns:p14="http://schemas.microsoft.com/office/powerpoint/2010/main" val="35256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消费者群组（二）</a:t>
            </a:r>
          </a:p>
        </p:txBody>
      </p:sp>
      <p:pic>
        <p:nvPicPr>
          <p:cNvPr id="6146" name="Picture 2" descr="https://raw.githubusercontent.com/dunwu/images/dev/snap/20210408194235.png">
            <a:extLst>
              <a:ext uri="{FF2B5EF4-FFF2-40B4-BE49-F238E27FC236}">
                <a16:creationId xmlns:a16="http://schemas.microsoft.com/office/drawing/2014/main" id="{62B9A8E4-CD07-4B49-A2CC-8AC246404B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13" y="645409"/>
            <a:ext cx="5221287" cy="42622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raw.githubusercontent.com/dunwu/images/dev/snap/20210408194839.png">
            <a:extLst>
              <a:ext uri="{FF2B5EF4-FFF2-40B4-BE49-F238E27FC236}">
                <a16:creationId xmlns:a16="http://schemas.microsoft.com/office/drawing/2014/main" id="{6776EB30-CA5B-4E23-84C9-251123395C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1362" y="645408"/>
            <a:ext cx="2803525" cy="42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偏移量（一）</a:t>
            </a:r>
          </a:p>
        </p:txBody>
      </p:sp>
      <p:pic>
        <p:nvPicPr>
          <p:cNvPr id="2050" name="Picture 2" descr="https://raw.githubusercontent.com/dunwu/images/dev/snap/20210412200354.png">
            <a:extLst>
              <a:ext uri="{FF2B5EF4-FFF2-40B4-BE49-F238E27FC236}">
                <a16:creationId xmlns:a16="http://schemas.microsoft.com/office/drawing/2014/main" id="{FBBA123C-5C05-4905-A6C5-7129DBA24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59" y="2302673"/>
            <a:ext cx="3955766" cy="17800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dunwu/images/dev/snap/20210412200405.png">
            <a:extLst>
              <a:ext uri="{FF2B5EF4-FFF2-40B4-BE49-F238E27FC236}">
                <a16:creationId xmlns:a16="http://schemas.microsoft.com/office/drawing/2014/main" id="{E4391772-6DB9-4934-A921-6FCC0A63B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2302674"/>
            <a:ext cx="3955764" cy="178009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B8BE119-0A36-4CF0-9FC3-DCC9E8B51404}"/>
              </a:ext>
            </a:extLst>
          </p:cNvPr>
          <p:cNvSpPr/>
          <p:nvPr/>
        </p:nvSpPr>
        <p:spPr>
          <a:xfrm>
            <a:off x="918988" y="4225945"/>
            <a:ext cx="3369308"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如果提交的偏移量小于客户端处理的最后一个消息的偏移量，那么处于两个偏移量之间的消息就会被</a:t>
            </a:r>
            <a:r>
              <a:rPr lang="zh-CN" altLang="en-US" sz="1200" b="1" dirty="0">
                <a:solidFill>
                  <a:srgbClr val="D67A71"/>
                </a:solidFill>
                <a:latin typeface="微软雅黑" panose="020B0503020204020204" pitchFamily="34" charset="-122"/>
                <a:ea typeface="微软雅黑" panose="020B0503020204020204" pitchFamily="34" charset="-122"/>
              </a:rPr>
              <a:t>重复处理</a:t>
            </a:r>
          </a:p>
        </p:txBody>
      </p:sp>
      <p:sp>
        <p:nvSpPr>
          <p:cNvPr id="8" name="矩形 7">
            <a:extLst>
              <a:ext uri="{FF2B5EF4-FFF2-40B4-BE49-F238E27FC236}">
                <a16:creationId xmlns:a16="http://schemas.microsoft.com/office/drawing/2014/main" id="{139FCEA1-92A0-4386-9E9A-0B5BBA6D4F2C}"/>
              </a:ext>
            </a:extLst>
          </p:cNvPr>
          <p:cNvSpPr/>
          <p:nvPr/>
        </p:nvSpPr>
        <p:spPr>
          <a:xfrm>
            <a:off x="4855706" y="4222135"/>
            <a:ext cx="3479800"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如果提交的偏移量大于客户端处理的最后一个消息的偏移量，那么处于两个偏移量之间的</a:t>
            </a:r>
            <a:r>
              <a:rPr lang="zh-CN" altLang="en-US" sz="1200" b="1" dirty="0">
                <a:solidFill>
                  <a:srgbClr val="D67A71"/>
                </a:solidFill>
                <a:latin typeface="微软雅黑" panose="020B0503020204020204" pitchFamily="34" charset="-122"/>
                <a:ea typeface="微软雅黑" panose="020B0503020204020204" pitchFamily="34" charset="-122"/>
              </a:rPr>
              <a:t>消息将会丢失</a:t>
            </a:r>
          </a:p>
        </p:txBody>
      </p:sp>
      <p:sp>
        <p:nvSpPr>
          <p:cNvPr id="2" name="矩形 1">
            <a:extLst>
              <a:ext uri="{FF2B5EF4-FFF2-40B4-BE49-F238E27FC236}">
                <a16:creationId xmlns:a16="http://schemas.microsoft.com/office/drawing/2014/main" id="{58C8AEA4-3C67-4815-9B80-FCA2E6010D0A}"/>
              </a:ext>
            </a:extLst>
          </p:cNvPr>
          <p:cNvSpPr/>
          <p:nvPr/>
        </p:nvSpPr>
        <p:spPr>
          <a:xfrm>
            <a:off x="866775" y="756285"/>
            <a:ext cx="7429500" cy="1384995"/>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更新分区当前位置的操作叫作提交偏移量</a:t>
            </a:r>
            <a:r>
              <a:rPr lang="zh-CN" altLang="en-US" sz="1200" dirty="0">
                <a:solidFill>
                  <a:srgbClr val="788BA9"/>
                </a:solidFill>
                <a:latin typeface="微软雅黑" panose="020B0503020204020204" pitchFamily="34" charset="-122"/>
                <a:ea typeface="微软雅黑" panose="020B0503020204020204" pitchFamily="34" charset="-122"/>
              </a:rPr>
              <a:t>。</a:t>
            </a:r>
          </a:p>
          <a:p>
            <a:endParaRPr lang="en-US" altLang="zh-CN" sz="1200" dirty="0">
              <a:solidFill>
                <a:srgbClr val="788BA9"/>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如果消费者一直处于运行状态，那么偏移量就没有什么用处。不过，如果消费者发生崩溃或有新的消费者加入群组，就会触发</a:t>
            </a:r>
            <a:r>
              <a:rPr lang="zh-CN" altLang="en-US" sz="1200" b="1" dirty="0">
                <a:solidFill>
                  <a:srgbClr val="788BA9"/>
                </a:solidFill>
                <a:latin typeface="微软雅黑" panose="020B0503020204020204" pitchFamily="34" charset="-122"/>
                <a:ea typeface="微软雅黑" panose="020B0503020204020204" pitchFamily="34" charset="-122"/>
                <a:cs typeface="+mn-ea"/>
              </a:rPr>
              <a:t>分区再均衡</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，完成再均衡后，每个消费者可能分配到新的分区，而不是之前处理的那个。</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为了能够继续之前的工作，消费者需要读取每个分区最后一次提交的偏移量，然后从偏移量指定的地方继续处理。</a:t>
            </a:r>
          </a:p>
        </p:txBody>
      </p:sp>
    </p:spTree>
    <p:extLst>
      <p:ext uri="{BB962C8B-B14F-4D97-AF65-F5344CB8AC3E}">
        <p14:creationId xmlns:p14="http://schemas.microsoft.com/office/powerpoint/2010/main" val="186418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extLst>
              <a:ext uri="{28A0092B-C50C-407E-A947-70E740481C1C}">
                <a14:useLocalDpi xmlns:a14="http://schemas.microsoft.com/office/drawing/2010/main" val="0"/>
              </a:ext>
            </a:extLst>
          </a:blip>
          <a:srcRect l="31650"/>
          <a:stretch>
            <a:fillRect/>
          </a:stretch>
        </p:blipFill>
        <p:spPr>
          <a:xfrm flipH="1">
            <a:off x="0" y="0"/>
            <a:ext cx="9144000" cy="5143500"/>
          </a:xfrm>
          <a:prstGeom prst="rect">
            <a:avLst/>
          </a:prstGeom>
        </p:spPr>
      </p:pic>
      <p:sp>
        <p:nvSpPr>
          <p:cNvPr id="60" name="Title 2"/>
          <p:cNvSpPr txBox="1"/>
          <p:nvPr/>
        </p:nvSpPr>
        <p:spPr>
          <a:xfrm>
            <a:off x="3205847" y="827393"/>
            <a:ext cx="2727868" cy="457049"/>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1" dirty="0">
                <a:solidFill>
                  <a:srgbClr val="788BA9"/>
                </a:solidFill>
                <a:latin typeface="华文琥珀" panose="02010800040101010101" pitchFamily="2" charset="-122"/>
                <a:ea typeface="华文琥珀" panose="02010800040101010101" pitchFamily="2" charset="-122"/>
              </a:rPr>
              <a:t>目录 </a:t>
            </a:r>
            <a:r>
              <a:rPr lang="en-US" altLang="zh-CN" b="1" dirty="0">
                <a:solidFill>
                  <a:srgbClr val="788BA9"/>
                </a:solidFill>
                <a:latin typeface="华文琥珀" panose="02010800040101010101" pitchFamily="2" charset="-122"/>
                <a:ea typeface="华文琥珀" panose="02010800040101010101" pitchFamily="2" charset="-122"/>
              </a:rPr>
              <a:t>CONTENTS</a:t>
            </a:r>
            <a:endParaRPr lang="en-US" b="1" dirty="0">
              <a:solidFill>
                <a:srgbClr val="788BA9"/>
              </a:solidFill>
              <a:latin typeface="华文琥珀" panose="02010800040101010101" pitchFamily="2" charset="-122"/>
              <a:ea typeface="华文琥珀" panose="02010800040101010101" pitchFamily="2" charset="-122"/>
            </a:endParaRPr>
          </a:p>
        </p:txBody>
      </p:sp>
      <p:grpSp>
        <p:nvGrpSpPr>
          <p:cNvPr id="7" name="组合 6">
            <a:extLst>
              <a:ext uri="{FF2B5EF4-FFF2-40B4-BE49-F238E27FC236}">
                <a16:creationId xmlns:a16="http://schemas.microsoft.com/office/drawing/2014/main" id="{AD6FE285-0785-4902-86CA-F0814A3A0661}"/>
              </a:ext>
            </a:extLst>
          </p:cNvPr>
          <p:cNvGrpSpPr/>
          <p:nvPr/>
        </p:nvGrpSpPr>
        <p:grpSpPr>
          <a:xfrm>
            <a:off x="797603" y="1757200"/>
            <a:ext cx="3401572" cy="338554"/>
            <a:chOff x="978698" y="1463286"/>
            <a:chExt cx="3401572" cy="338554"/>
          </a:xfrm>
        </p:grpSpPr>
        <p:grpSp>
          <p:nvGrpSpPr>
            <p:cNvPr id="4" name="组合 3">
              <a:extLst>
                <a:ext uri="{FF2B5EF4-FFF2-40B4-BE49-F238E27FC236}">
                  <a16:creationId xmlns:a16="http://schemas.microsoft.com/office/drawing/2014/main" id="{927F279E-01F8-4926-9F09-DDC74C06F779}"/>
                </a:ext>
              </a:extLst>
            </p:cNvPr>
            <p:cNvGrpSpPr/>
            <p:nvPr/>
          </p:nvGrpSpPr>
          <p:grpSpPr>
            <a:xfrm>
              <a:off x="978698" y="1484441"/>
              <a:ext cx="375699" cy="316423"/>
              <a:chOff x="903051" y="1973923"/>
              <a:chExt cx="375699" cy="316423"/>
            </a:xfrm>
          </p:grpSpPr>
          <p:grpSp>
            <p:nvGrpSpPr>
              <p:cNvPr id="3" name="组合 2">
                <a:extLst>
                  <a:ext uri="{FF2B5EF4-FFF2-40B4-BE49-F238E27FC236}">
                    <a16:creationId xmlns:a16="http://schemas.microsoft.com/office/drawing/2014/main" id="{A4C7749C-2FD4-4B7A-B191-333ADFDB99B8}"/>
                  </a:ext>
                </a:extLst>
              </p:cNvPr>
              <p:cNvGrpSpPr/>
              <p:nvPr/>
            </p:nvGrpSpPr>
            <p:grpSpPr>
              <a:xfrm>
                <a:off x="914062" y="1982568"/>
                <a:ext cx="364688" cy="307778"/>
                <a:chOff x="914062" y="1982568"/>
                <a:chExt cx="364688" cy="307778"/>
              </a:xfrm>
            </p:grpSpPr>
            <p:sp>
              <p:nvSpPr>
                <p:cNvPr id="61" name="矩形 60"/>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62" name="矩形 61"/>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63" name="文本框 62"/>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1542247" y="1463286"/>
              <a:ext cx="1241943"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简介</a:t>
              </a:r>
            </a:p>
          </p:txBody>
        </p:sp>
        <p:cxnSp>
          <p:nvCxnSpPr>
            <p:cNvPr id="66" name="直接连接符 65"/>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6002577" y="915330"/>
            <a:ext cx="243333" cy="238562"/>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6" name="矩形 85"/>
          <p:cNvSpPr/>
          <p:nvPr/>
        </p:nvSpPr>
        <p:spPr>
          <a:xfrm>
            <a:off x="6217175" y="1086218"/>
            <a:ext cx="97597" cy="95684"/>
          </a:xfrm>
          <a:prstGeom prst="rect">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 name="组合 4">
            <a:extLst>
              <a:ext uri="{FF2B5EF4-FFF2-40B4-BE49-F238E27FC236}">
                <a16:creationId xmlns:a16="http://schemas.microsoft.com/office/drawing/2014/main" id="{4C6F5554-703D-428E-AB7E-7CAEF9E583DE}"/>
              </a:ext>
            </a:extLst>
          </p:cNvPr>
          <p:cNvGrpSpPr/>
          <p:nvPr/>
        </p:nvGrpSpPr>
        <p:grpSpPr>
          <a:xfrm>
            <a:off x="4585601" y="1757200"/>
            <a:ext cx="3434969" cy="369284"/>
            <a:chOff x="4890496" y="1473376"/>
            <a:chExt cx="3434969" cy="369284"/>
          </a:xfrm>
        </p:grpSpPr>
        <p:sp>
          <p:nvSpPr>
            <p:cNvPr id="70" name="文本框 69"/>
            <p:cNvSpPr txBox="1"/>
            <p:nvPr/>
          </p:nvSpPr>
          <p:spPr>
            <a:xfrm>
              <a:off x="5487441" y="1473376"/>
              <a:ext cx="1241943"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存储</a:t>
              </a:r>
            </a:p>
          </p:txBody>
        </p:sp>
        <p:cxnSp>
          <p:nvCxnSpPr>
            <p:cNvPr id="72" name="直接连接符 71"/>
            <p:cNvCxnSpPr/>
            <p:nvPr/>
          </p:nvCxnSpPr>
          <p:spPr>
            <a:xfrm>
              <a:off x="5487442" y="1807916"/>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64D87A6-6B64-413A-97BA-4C8A5F12F5A5}"/>
                </a:ext>
              </a:extLst>
            </p:cNvPr>
            <p:cNvSpPr/>
            <p:nvPr/>
          </p:nvSpPr>
          <p:spPr>
            <a:xfrm rot="2713401">
              <a:off x="5094021" y="1670486"/>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7" name="矩形 36">
              <a:extLst>
                <a:ext uri="{FF2B5EF4-FFF2-40B4-BE49-F238E27FC236}">
                  <a16:creationId xmlns:a16="http://schemas.microsoft.com/office/drawing/2014/main" id="{D3C61419-D947-468A-99C4-22D7C1588286}"/>
                </a:ext>
              </a:extLst>
            </p:cNvPr>
            <p:cNvSpPr/>
            <p:nvPr/>
          </p:nvSpPr>
          <p:spPr>
            <a:xfrm rot="2713401">
              <a:off x="4898708" y="1537681"/>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35" name="文本框 34">
              <a:extLst>
                <a:ext uri="{FF2B5EF4-FFF2-40B4-BE49-F238E27FC236}">
                  <a16:creationId xmlns:a16="http://schemas.microsoft.com/office/drawing/2014/main" id="{0A27F3C3-FBA3-4F21-953F-80D3D3F51C10}"/>
                </a:ext>
              </a:extLst>
            </p:cNvPr>
            <p:cNvSpPr txBox="1"/>
            <p:nvPr/>
          </p:nvSpPr>
          <p:spPr>
            <a:xfrm>
              <a:off x="4890496" y="1526237"/>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85B36FEC-5B96-4001-9702-BC038545E8ED}"/>
              </a:ext>
            </a:extLst>
          </p:cNvPr>
          <p:cNvGrpSpPr/>
          <p:nvPr/>
        </p:nvGrpSpPr>
        <p:grpSpPr>
          <a:xfrm>
            <a:off x="4585601" y="2550802"/>
            <a:ext cx="3434969" cy="369284"/>
            <a:chOff x="4890496" y="2058331"/>
            <a:chExt cx="3434969" cy="369284"/>
          </a:xfrm>
        </p:grpSpPr>
        <p:sp>
          <p:nvSpPr>
            <p:cNvPr id="52" name="文本框 51">
              <a:extLst>
                <a:ext uri="{FF2B5EF4-FFF2-40B4-BE49-F238E27FC236}">
                  <a16:creationId xmlns:a16="http://schemas.microsoft.com/office/drawing/2014/main" id="{170D1DF8-243D-4995-844C-9974AFC2BB95}"/>
                </a:ext>
              </a:extLst>
            </p:cNvPr>
            <p:cNvSpPr txBox="1"/>
            <p:nvPr/>
          </p:nvSpPr>
          <p:spPr>
            <a:xfrm>
              <a:off x="5487441" y="2058331"/>
              <a:ext cx="1447127"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消费者</a:t>
              </a:r>
            </a:p>
          </p:txBody>
        </p:sp>
        <p:cxnSp>
          <p:nvCxnSpPr>
            <p:cNvPr id="53" name="直接连接符 52">
              <a:extLst>
                <a:ext uri="{FF2B5EF4-FFF2-40B4-BE49-F238E27FC236}">
                  <a16:creationId xmlns:a16="http://schemas.microsoft.com/office/drawing/2014/main" id="{0182D799-3113-4C86-B3B4-7A3AA30E6E5F}"/>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E9795C35-FDDE-49E1-A80A-6E6CA41511A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5" name="矩形 54">
              <a:extLst>
                <a:ext uri="{FF2B5EF4-FFF2-40B4-BE49-F238E27FC236}">
                  <a16:creationId xmlns:a16="http://schemas.microsoft.com/office/drawing/2014/main" id="{94D6EC59-B62A-4244-941D-9CD33170C7D8}"/>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56" name="文本框 55">
              <a:extLst>
                <a:ext uri="{FF2B5EF4-FFF2-40B4-BE49-F238E27FC236}">
                  <a16:creationId xmlns:a16="http://schemas.microsoft.com/office/drawing/2014/main" id="{AE13D9C0-776D-4428-ADF8-85FC667AF33D}"/>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a:extLst>
              <a:ext uri="{FF2B5EF4-FFF2-40B4-BE49-F238E27FC236}">
                <a16:creationId xmlns:a16="http://schemas.microsoft.com/office/drawing/2014/main" id="{D4BC11C4-316A-4A50-BCFB-00E7DC5B54C7}"/>
              </a:ext>
            </a:extLst>
          </p:cNvPr>
          <p:cNvGrpSpPr/>
          <p:nvPr/>
        </p:nvGrpSpPr>
        <p:grpSpPr>
          <a:xfrm>
            <a:off x="4585601" y="3344404"/>
            <a:ext cx="3434969" cy="369284"/>
            <a:chOff x="4890496" y="2058331"/>
            <a:chExt cx="3434969" cy="369284"/>
          </a:xfrm>
        </p:grpSpPr>
        <p:sp>
          <p:nvSpPr>
            <p:cNvPr id="104" name="文本框 103">
              <a:extLst>
                <a:ext uri="{FF2B5EF4-FFF2-40B4-BE49-F238E27FC236}">
                  <a16:creationId xmlns:a16="http://schemas.microsoft.com/office/drawing/2014/main" id="{2535D24A-9C6C-4F23-91CB-0348BE2950B7}"/>
                </a:ext>
              </a:extLst>
            </p:cNvPr>
            <p:cNvSpPr txBox="1"/>
            <p:nvPr/>
          </p:nvSpPr>
          <p:spPr>
            <a:xfrm>
              <a:off x="5487441" y="2058331"/>
              <a:ext cx="1857496" cy="338554"/>
            </a:xfrm>
            <a:prstGeom prst="rect">
              <a:avLst/>
            </a:prstGeom>
            <a:noFill/>
          </p:spPr>
          <p:txBody>
            <a:bodyPr wrap="none" rtlCol="0">
              <a:spAutoFit/>
            </a:bodyPr>
            <a:lstStyle/>
            <a:p>
              <a:r>
                <a:rPr lang="en-US" altLang="zh-CN" sz="1600" b="1" dirty="0">
                  <a:solidFill>
                    <a:srgbClr val="788BA9"/>
                  </a:solidFill>
                  <a:latin typeface="微软雅黑" panose="020B0503020204020204" pitchFamily="34" charset="-122"/>
                  <a:ea typeface="微软雅黑" panose="020B0503020204020204" pitchFamily="34" charset="-122"/>
                </a:rPr>
                <a:t>Kafka </a:t>
              </a:r>
              <a:r>
                <a:rPr lang="zh-CN" altLang="en-US" sz="1600" b="1" dirty="0">
                  <a:solidFill>
                    <a:srgbClr val="788BA9"/>
                  </a:solidFill>
                  <a:latin typeface="微软雅黑" panose="020B0503020204020204" pitchFamily="34" charset="-122"/>
                  <a:ea typeface="微软雅黑" panose="020B0503020204020204" pitchFamily="34" charset="-122"/>
                </a:rPr>
                <a:t>可靠性传输</a:t>
              </a:r>
            </a:p>
          </p:txBody>
        </p:sp>
        <p:cxnSp>
          <p:nvCxnSpPr>
            <p:cNvPr id="105" name="直接连接符 104">
              <a:extLst>
                <a:ext uri="{FF2B5EF4-FFF2-40B4-BE49-F238E27FC236}">
                  <a16:creationId xmlns:a16="http://schemas.microsoft.com/office/drawing/2014/main" id="{712B548F-46B1-49C1-9581-A69B60236DFE}"/>
                </a:ext>
              </a:extLst>
            </p:cNvPr>
            <p:cNvCxnSpPr/>
            <p:nvPr/>
          </p:nvCxnSpPr>
          <p:spPr>
            <a:xfrm>
              <a:off x="5487442" y="2392871"/>
              <a:ext cx="2838023" cy="625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21B84FCB-C5F6-4C61-A795-93DCE86CFF35}"/>
                </a:ext>
              </a:extLst>
            </p:cNvPr>
            <p:cNvSpPr/>
            <p:nvPr/>
          </p:nvSpPr>
          <p:spPr>
            <a:xfrm rot="2713401">
              <a:off x="5094021" y="2255441"/>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7" name="矩形 106">
              <a:extLst>
                <a:ext uri="{FF2B5EF4-FFF2-40B4-BE49-F238E27FC236}">
                  <a16:creationId xmlns:a16="http://schemas.microsoft.com/office/drawing/2014/main" id="{9AD2EC5B-865D-4017-BD92-95A584EF5103}"/>
                </a:ext>
              </a:extLst>
            </p:cNvPr>
            <p:cNvSpPr/>
            <p:nvPr/>
          </p:nvSpPr>
          <p:spPr>
            <a:xfrm rot="2713401">
              <a:off x="4898708" y="2122636"/>
              <a:ext cx="285444" cy="279846"/>
            </a:xfrm>
            <a:prstGeom prst="rect">
              <a:avLst/>
            </a:prstGeom>
            <a:solidFill>
              <a:srgbClr val="788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08" name="文本框 107">
              <a:extLst>
                <a:ext uri="{FF2B5EF4-FFF2-40B4-BE49-F238E27FC236}">
                  <a16:creationId xmlns:a16="http://schemas.microsoft.com/office/drawing/2014/main" id="{DECBC776-ACE1-4CF6-BA92-1CE7829B3A42}"/>
                </a:ext>
              </a:extLst>
            </p:cNvPr>
            <p:cNvSpPr txBox="1"/>
            <p:nvPr/>
          </p:nvSpPr>
          <p:spPr>
            <a:xfrm>
              <a:off x="4890496" y="2111192"/>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9" name="组合 108">
            <a:extLst>
              <a:ext uri="{FF2B5EF4-FFF2-40B4-BE49-F238E27FC236}">
                <a16:creationId xmlns:a16="http://schemas.microsoft.com/office/drawing/2014/main" id="{12A34360-BB13-4357-98BC-626939B15DB9}"/>
              </a:ext>
            </a:extLst>
          </p:cNvPr>
          <p:cNvGrpSpPr/>
          <p:nvPr/>
        </p:nvGrpSpPr>
        <p:grpSpPr>
          <a:xfrm>
            <a:off x="797603" y="2555843"/>
            <a:ext cx="3401572" cy="338554"/>
            <a:chOff x="978698" y="1463286"/>
            <a:chExt cx="3401572" cy="338554"/>
          </a:xfrm>
        </p:grpSpPr>
        <p:grpSp>
          <p:nvGrpSpPr>
            <p:cNvPr id="110" name="组合 109">
              <a:extLst>
                <a:ext uri="{FF2B5EF4-FFF2-40B4-BE49-F238E27FC236}">
                  <a16:creationId xmlns:a16="http://schemas.microsoft.com/office/drawing/2014/main" id="{2DAE833B-1EA8-425F-9D12-C698C7816AD5}"/>
                </a:ext>
              </a:extLst>
            </p:cNvPr>
            <p:cNvGrpSpPr/>
            <p:nvPr/>
          </p:nvGrpSpPr>
          <p:grpSpPr>
            <a:xfrm>
              <a:off x="978698" y="1484441"/>
              <a:ext cx="375699" cy="316423"/>
              <a:chOff x="903051" y="1973923"/>
              <a:chExt cx="375699" cy="316423"/>
            </a:xfrm>
          </p:grpSpPr>
          <p:grpSp>
            <p:nvGrpSpPr>
              <p:cNvPr id="113" name="组合 112">
                <a:extLst>
                  <a:ext uri="{FF2B5EF4-FFF2-40B4-BE49-F238E27FC236}">
                    <a16:creationId xmlns:a16="http://schemas.microsoft.com/office/drawing/2014/main" id="{DBDEACA7-0ACC-42FF-9EB0-175530C13972}"/>
                  </a:ext>
                </a:extLst>
              </p:cNvPr>
              <p:cNvGrpSpPr/>
              <p:nvPr/>
            </p:nvGrpSpPr>
            <p:grpSpPr>
              <a:xfrm>
                <a:off x="914062" y="1982568"/>
                <a:ext cx="364688" cy="307778"/>
                <a:chOff x="914062" y="1982568"/>
                <a:chExt cx="364688" cy="307778"/>
              </a:xfrm>
            </p:grpSpPr>
            <p:sp>
              <p:nvSpPr>
                <p:cNvPr id="115" name="矩形 114">
                  <a:extLst>
                    <a:ext uri="{FF2B5EF4-FFF2-40B4-BE49-F238E27FC236}">
                      <a16:creationId xmlns:a16="http://schemas.microsoft.com/office/drawing/2014/main" id="{BD76802A-0041-4148-88C8-ADA47EEB742A}"/>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16" name="矩形 115">
                  <a:extLst>
                    <a:ext uri="{FF2B5EF4-FFF2-40B4-BE49-F238E27FC236}">
                      <a16:creationId xmlns:a16="http://schemas.microsoft.com/office/drawing/2014/main" id="{7D63F86E-03D3-4497-95C6-A2DFDB6533B1}"/>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14" name="文本框 113">
                <a:extLst>
                  <a:ext uri="{FF2B5EF4-FFF2-40B4-BE49-F238E27FC236}">
                    <a16:creationId xmlns:a16="http://schemas.microsoft.com/office/drawing/2014/main" id="{ADA2A714-CDB8-4970-8A1A-0CE79D907B36}"/>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1" name="文本框 110">
              <a:extLst>
                <a:ext uri="{FF2B5EF4-FFF2-40B4-BE49-F238E27FC236}">
                  <a16:creationId xmlns:a16="http://schemas.microsoft.com/office/drawing/2014/main" id="{25638914-A24F-40D7-B3D8-B19D273A7E77}"/>
                </a:ext>
              </a:extLst>
            </p:cNvPr>
            <p:cNvSpPr txBox="1"/>
            <p:nvPr/>
          </p:nvSpPr>
          <p:spPr>
            <a:xfrm>
              <a:off x="1542247" y="1463286"/>
              <a:ext cx="1447127"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生产者</a:t>
              </a:r>
            </a:p>
          </p:txBody>
        </p:sp>
        <p:cxnSp>
          <p:nvCxnSpPr>
            <p:cNvPr id="112" name="直接连接符 111">
              <a:extLst>
                <a:ext uri="{FF2B5EF4-FFF2-40B4-BE49-F238E27FC236}">
                  <a16:creationId xmlns:a16="http://schemas.microsoft.com/office/drawing/2014/main" id="{ADCCFFE0-BE8F-480D-8199-6B547FCE2B0F}"/>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AF42456C-0623-4166-9B82-C54C12DD7874}"/>
              </a:ext>
            </a:extLst>
          </p:cNvPr>
          <p:cNvGrpSpPr/>
          <p:nvPr/>
        </p:nvGrpSpPr>
        <p:grpSpPr>
          <a:xfrm>
            <a:off x="797603" y="3354485"/>
            <a:ext cx="3401572" cy="338554"/>
            <a:chOff x="978698" y="1463286"/>
            <a:chExt cx="3401572" cy="338554"/>
          </a:xfrm>
        </p:grpSpPr>
        <p:grpSp>
          <p:nvGrpSpPr>
            <p:cNvPr id="134" name="组合 133">
              <a:extLst>
                <a:ext uri="{FF2B5EF4-FFF2-40B4-BE49-F238E27FC236}">
                  <a16:creationId xmlns:a16="http://schemas.microsoft.com/office/drawing/2014/main" id="{C912563A-18B1-4F27-9FE0-C23EFA664A55}"/>
                </a:ext>
              </a:extLst>
            </p:cNvPr>
            <p:cNvGrpSpPr/>
            <p:nvPr/>
          </p:nvGrpSpPr>
          <p:grpSpPr>
            <a:xfrm>
              <a:off x="978698" y="1484441"/>
              <a:ext cx="375699" cy="316423"/>
              <a:chOff x="903051" y="1973923"/>
              <a:chExt cx="375699" cy="316423"/>
            </a:xfrm>
          </p:grpSpPr>
          <p:grpSp>
            <p:nvGrpSpPr>
              <p:cNvPr id="137" name="组合 136">
                <a:extLst>
                  <a:ext uri="{FF2B5EF4-FFF2-40B4-BE49-F238E27FC236}">
                    <a16:creationId xmlns:a16="http://schemas.microsoft.com/office/drawing/2014/main" id="{2E60B08D-C357-426F-85DF-9694DF33B18A}"/>
                  </a:ext>
                </a:extLst>
              </p:cNvPr>
              <p:cNvGrpSpPr/>
              <p:nvPr/>
            </p:nvGrpSpPr>
            <p:grpSpPr>
              <a:xfrm>
                <a:off x="914062" y="1982568"/>
                <a:ext cx="364688" cy="307778"/>
                <a:chOff x="914062" y="1982568"/>
                <a:chExt cx="364688" cy="307778"/>
              </a:xfrm>
            </p:grpSpPr>
            <p:sp>
              <p:nvSpPr>
                <p:cNvPr id="139" name="矩形 138">
                  <a:extLst>
                    <a:ext uri="{FF2B5EF4-FFF2-40B4-BE49-F238E27FC236}">
                      <a16:creationId xmlns:a16="http://schemas.microsoft.com/office/drawing/2014/main" id="{10338CBA-8756-489B-87E3-915AF8DBB72E}"/>
                    </a:ext>
                  </a:extLst>
                </p:cNvPr>
                <p:cNvSpPr/>
                <p:nvPr/>
              </p:nvSpPr>
              <p:spPr>
                <a:xfrm rot="2713401">
                  <a:off x="1106576" y="2118172"/>
                  <a:ext cx="173879" cy="170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sp>
              <p:nvSpPr>
                <p:cNvPr id="140" name="矩形 139">
                  <a:extLst>
                    <a:ext uri="{FF2B5EF4-FFF2-40B4-BE49-F238E27FC236}">
                      <a16:creationId xmlns:a16="http://schemas.microsoft.com/office/drawing/2014/main" id="{77D68AAC-1FF7-4B74-9DCC-2ED0C0A34917}"/>
                    </a:ext>
                  </a:extLst>
                </p:cNvPr>
                <p:cNvSpPr/>
                <p:nvPr/>
              </p:nvSpPr>
              <p:spPr>
                <a:xfrm rot="2713401">
                  <a:off x="911263" y="1985367"/>
                  <a:ext cx="285444" cy="279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bg1"/>
                    </a:solidFill>
                  </a:endParaRPr>
                </a:p>
              </p:txBody>
            </p:sp>
          </p:grpSp>
          <p:sp>
            <p:nvSpPr>
              <p:cNvPr id="138" name="文本框 137">
                <a:extLst>
                  <a:ext uri="{FF2B5EF4-FFF2-40B4-BE49-F238E27FC236}">
                    <a16:creationId xmlns:a16="http://schemas.microsoft.com/office/drawing/2014/main" id="{D3C571AA-1BBF-4793-A9E2-C59E233EE6E5}"/>
                  </a:ext>
                </a:extLst>
              </p:cNvPr>
              <p:cNvSpPr txBox="1"/>
              <p:nvPr/>
            </p:nvSpPr>
            <p:spPr>
              <a:xfrm>
                <a:off x="903051" y="1973923"/>
                <a:ext cx="290464" cy="307777"/>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35" name="文本框 134">
              <a:extLst>
                <a:ext uri="{FF2B5EF4-FFF2-40B4-BE49-F238E27FC236}">
                  <a16:creationId xmlns:a16="http://schemas.microsoft.com/office/drawing/2014/main" id="{B2328612-5ABD-473F-9CDA-2FAF5B810FE7}"/>
                </a:ext>
              </a:extLst>
            </p:cNvPr>
            <p:cNvSpPr txBox="1"/>
            <p:nvPr/>
          </p:nvSpPr>
          <p:spPr>
            <a:xfrm>
              <a:off x="1542247" y="1463286"/>
              <a:ext cx="1241943" cy="338554"/>
            </a:xfrm>
            <a:prstGeom prst="rect">
              <a:avLst/>
            </a:prstGeom>
            <a:noFill/>
          </p:spPr>
          <p:txBody>
            <a:bodyPr wrap="none" rtlCol="0">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集群</a:t>
              </a:r>
            </a:p>
          </p:txBody>
        </p:sp>
        <p:cxnSp>
          <p:nvCxnSpPr>
            <p:cNvPr id="136" name="直接连接符 135">
              <a:extLst>
                <a:ext uri="{FF2B5EF4-FFF2-40B4-BE49-F238E27FC236}">
                  <a16:creationId xmlns:a16="http://schemas.microsoft.com/office/drawing/2014/main" id="{830BFA50-04ED-4AA9-9164-3A8214034407}"/>
                </a:ext>
              </a:extLst>
            </p:cNvPr>
            <p:cNvCxnSpPr/>
            <p:nvPr/>
          </p:nvCxnSpPr>
          <p:spPr>
            <a:xfrm>
              <a:off x="1542247" y="1797826"/>
              <a:ext cx="283802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arn(inVertical)">
                                      <p:cBhvr>
                                        <p:cTn id="7" dur="500"/>
                                        <p:tgtEl>
                                          <p:spTgt spid="6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p:cTn id="10" dur="500" fill="hold"/>
                                        <p:tgtEl>
                                          <p:spTgt spid="85"/>
                                        </p:tgtEl>
                                        <p:attrNameLst>
                                          <p:attrName>ppt_w</p:attrName>
                                        </p:attrNameLst>
                                      </p:cBhvr>
                                      <p:tavLst>
                                        <p:tav tm="0">
                                          <p:val>
                                            <p:fltVal val="0"/>
                                          </p:val>
                                        </p:tav>
                                        <p:tav tm="100000">
                                          <p:val>
                                            <p:strVal val="#ppt_w"/>
                                          </p:val>
                                        </p:tav>
                                      </p:tavLst>
                                    </p:anim>
                                    <p:anim calcmode="lin" valueType="num">
                                      <p:cBhvr>
                                        <p:cTn id="11" dur="500" fill="hold"/>
                                        <p:tgtEl>
                                          <p:spTgt spid="85"/>
                                        </p:tgtEl>
                                        <p:attrNameLst>
                                          <p:attrName>ppt_h</p:attrName>
                                        </p:attrNameLst>
                                      </p:cBhvr>
                                      <p:tavLst>
                                        <p:tav tm="0">
                                          <p:val>
                                            <p:fltVal val="0"/>
                                          </p:val>
                                        </p:tav>
                                        <p:tav tm="100000">
                                          <p:val>
                                            <p:strVal val="#ppt_h"/>
                                          </p:val>
                                        </p:tav>
                                      </p:tavLst>
                                    </p:anim>
                                    <p:animEffect transition="in" filter="fade">
                                      <p:cBhvr>
                                        <p:cTn id="12" dur="500"/>
                                        <p:tgtEl>
                                          <p:spTgt spid="8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fltVal val="0"/>
                                          </p:val>
                                        </p:tav>
                                        <p:tav tm="100000">
                                          <p:val>
                                            <p:strVal val="#ppt_w"/>
                                          </p:val>
                                        </p:tav>
                                      </p:tavLst>
                                    </p:anim>
                                    <p:anim calcmode="lin" valueType="num">
                                      <p:cBhvr>
                                        <p:cTn id="16" dur="500" fill="hold"/>
                                        <p:tgtEl>
                                          <p:spTgt spid="86"/>
                                        </p:tgtEl>
                                        <p:attrNameLst>
                                          <p:attrName>ppt_h</p:attrName>
                                        </p:attrNameLst>
                                      </p:cBhvr>
                                      <p:tavLst>
                                        <p:tav tm="0">
                                          <p:val>
                                            <p:fltVal val="0"/>
                                          </p:val>
                                        </p:tav>
                                        <p:tav tm="100000">
                                          <p:val>
                                            <p:strVal val="#ppt_h"/>
                                          </p:val>
                                        </p:tav>
                                      </p:tavLst>
                                    </p:anim>
                                    <p:animEffect transition="in" filter="fade">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5" grpId="0" animBg="1"/>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偏移量（二）</a:t>
            </a:r>
          </a:p>
        </p:txBody>
      </p:sp>
      <p:sp>
        <p:nvSpPr>
          <p:cNvPr id="93" name="圆角矩形 18">
            <a:extLst>
              <a:ext uri="{FF2B5EF4-FFF2-40B4-BE49-F238E27FC236}">
                <a16:creationId xmlns:a16="http://schemas.microsoft.com/office/drawing/2014/main" id="{21E86F09-AD7F-47BB-A8F5-C9540F70E5B6}"/>
              </a:ext>
            </a:extLst>
          </p:cNvPr>
          <p:cNvSpPr/>
          <p:nvPr/>
        </p:nvSpPr>
        <p:spPr>
          <a:xfrm>
            <a:off x="5353368" y="1061549"/>
            <a:ext cx="3315976" cy="3546312"/>
          </a:xfrm>
          <a:prstGeom prst="roundRect">
            <a:avLst>
              <a:gd name="adj" fmla="val 7843"/>
            </a:avLst>
          </a:prstGeom>
          <a:solidFill>
            <a:srgbClr val="D67A71"/>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9" name="Oval 24">
            <a:extLst>
              <a:ext uri="{FF2B5EF4-FFF2-40B4-BE49-F238E27FC236}">
                <a16:creationId xmlns:a16="http://schemas.microsoft.com/office/drawing/2014/main" id="{9F443343-C821-4413-9959-12D7B9577D9B}"/>
              </a:ext>
            </a:extLst>
          </p:cNvPr>
          <p:cNvSpPr/>
          <p:nvPr/>
        </p:nvSpPr>
        <p:spPr>
          <a:xfrm>
            <a:off x="5055116"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D67A71"/>
                </a:solidFill>
                <a:latin typeface="微软雅黑" panose="020B0503020204020204" pitchFamily="34" charset="-122"/>
                <a:ea typeface="微软雅黑" panose="020B0503020204020204" pitchFamily="34" charset="-122"/>
              </a:rPr>
              <a:t>新</a:t>
            </a:r>
            <a:endParaRPr lang="en-US" sz="1600" b="1" dirty="0">
              <a:solidFill>
                <a:srgbClr val="D67A71"/>
              </a:solidFill>
              <a:latin typeface="微软雅黑" panose="020B0503020204020204" pitchFamily="34" charset="-122"/>
              <a:ea typeface="微软雅黑" panose="020B0503020204020204" pitchFamily="34" charset="-122"/>
            </a:endParaRPr>
          </a:p>
        </p:txBody>
      </p:sp>
      <p:sp>
        <p:nvSpPr>
          <p:cNvPr id="102" name="圆角矩形 18">
            <a:extLst>
              <a:ext uri="{FF2B5EF4-FFF2-40B4-BE49-F238E27FC236}">
                <a16:creationId xmlns:a16="http://schemas.microsoft.com/office/drawing/2014/main" id="{BCE9BB23-AC27-4553-A606-DE2A18AA8B58}"/>
              </a:ext>
            </a:extLst>
          </p:cNvPr>
          <p:cNvSpPr/>
          <p:nvPr/>
        </p:nvSpPr>
        <p:spPr>
          <a:xfrm>
            <a:off x="474655" y="1061549"/>
            <a:ext cx="3315976" cy="3546312"/>
          </a:xfrm>
          <a:prstGeom prst="roundRect">
            <a:avLst>
              <a:gd name="adj" fmla="val 7843"/>
            </a:avLst>
          </a:prstGeom>
          <a:solidFill>
            <a:srgbClr val="788BA9"/>
          </a:solidFill>
          <a:ln w="63500">
            <a:gradFill flip="none" rotWithShape="1">
              <a:gsLst>
                <a:gs pos="0">
                  <a:schemeClr val="bg1"/>
                </a:gs>
                <a:gs pos="100000">
                  <a:schemeClr val="bg1">
                    <a:lumMod val="95000"/>
                  </a:schemeClr>
                </a:gs>
              </a:gsLst>
              <a:lin ang="2700000" scaled="1"/>
              <a:tileRect/>
            </a:gradFill>
          </a:ln>
          <a:effectLst>
            <a:outerShdw blurRad="3937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5" name="Oval 24">
            <a:extLst>
              <a:ext uri="{FF2B5EF4-FFF2-40B4-BE49-F238E27FC236}">
                <a16:creationId xmlns:a16="http://schemas.microsoft.com/office/drawing/2014/main" id="{2545A95E-9B6B-4058-B497-FBFC62960134}"/>
              </a:ext>
            </a:extLst>
          </p:cNvPr>
          <p:cNvSpPr/>
          <p:nvPr/>
        </p:nvSpPr>
        <p:spPr>
          <a:xfrm>
            <a:off x="239034" y="866339"/>
            <a:ext cx="596503" cy="596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a:solidFill>
                  <a:srgbClr val="788BA9"/>
                </a:solidFill>
                <a:latin typeface="微软雅黑" panose="020B0503020204020204" pitchFamily="34" charset="-122"/>
                <a:ea typeface="微软雅黑" panose="020B0503020204020204" pitchFamily="34" charset="-122"/>
              </a:rPr>
              <a:t>旧</a:t>
            </a:r>
            <a:endParaRPr lang="en-US" sz="1600" b="1" dirty="0">
              <a:solidFill>
                <a:srgbClr val="788BA9"/>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922D05F3-A788-490F-A426-4A39B8BB4DB5}"/>
              </a:ext>
            </a:extLst>
          </p:cNvPr>
          <p:cNvSpPr/>
          <p:nvPr/>
        </p:nvSpPr>
        <p:spPr>
          <a:xfrm>
            <a:off x="4058237" y="2110085"/>
            <a:ext cx="1027525" cy="923330"/>
          </a:xfrm>
          <a:prstGeom prst="rect">
            <a:avLst/>
          </a:prstGeom>
          <a:noFill/>
        </p:spPr>
        <p:txBody>
          <a:bodyPr wrap="none" lIns="91440" tIns="45720" rIns="91440" bIns="45720">
            <a:spAutoFit/>
          </a:bodyPr>
          <a:lstStyle/>
          <a:p>
            <a:pPr algn="ctr"/>
            <a:r>
              <a:rPr lang="en-US" altLang="zh-CN" sz="5400" b="1" cap="none" spc="0" dirty="0">
                <a:ln w="22225">
                  <a:solidFill>
                    <a:schemeClr val="accent2"/>
                  </a:solidFill>
                  <a:prstDash val="solid"/>
                </a:ln>
                <a:solidFill>
                  <a:schemeClr val="accent2">
                    <a:lumMod val="40000"/>
                    <a:lumOff val="60000"/>
                  </a:schemeClr>
                </a:solidFill>
                <a:effectLst/>
              </a:rPr>
              <a:t>VS</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01" name="矩形 100">
            <a:extLst>
              <a:ext uri="{FF2B5EF4-FFF2-40B4-BE49-F238E27FC236}">
                <a16:creationId xmlns:a16="http://schemas.microsoft.com/office/drawing/2014/main" id="{DB7DA727-1845-4FF9-8FB5-ECD43AEFD8CD}"/>
              </a:ext>
            </a:extLst>
          </p:cNvPr>
          <p:cNvSpPr/>
          <p:nvPr/>
        </p:nvSpPr>
        <p:spPr>
          <a:xfrm>
            <a:off x="4058238" y="2110085"/>
            <a:ext cx="1027525"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rPr>
              <a:t>VS</a:t>
            </a:r>
            <a:endParaRPr lang="zh-CN" altLang="en-US" sz="5400" b="1" dirty="0">
              <a:ln w="12700">
                <a:solidFill>
                  <a:schemeClr val="accent5"/>
                </a:solidFill>
                <a:prstDash val="solid"/>
              </a:ln>
              <a:pattFill prst="ltDnDiag">
                <a:fgClr>
                  <a:schemeClr val="accent5">
                    <a:lumMod val="60000"/>
                    <a:lumOff val="40000"/>
                  </a:schemeClr>
                </a:fgClr>
                <a:bgClr>
                  <a:schemeClr val="bg1"/>
                </a:bgClr>
              </a:pattFill>
            </a:endParaRPr>
          </a:p>
        </p:txBody>
      </p:sp>
      <p:grpSp>
        <p:nvGrpSpPr>
          <p:cNvPr id="109" name="组合 108">
            <a:extLst>
              <a:ext uri="{FF2B5EF4-FFF2-40B4-BE49-F238E27FC236}">
                <a16:creationId xmlns:a16="http://schemas.microsoft.com/office/drawing/2014/main" id="{61448FEB-69FF-4FE9-9A0D-4FE517B2C010}"/>
              </a:ext>
            </a:extLst>
          </p:cNvPr>
          <p:cNvGrpSpPr/>
          <p:nvPr/>
        </p:nvGrpSpPr>
        <p:grpSpPr>
          <a:xfrm>
            <a:off x="776366" y="1462844"/>
            <a:ext cx="2669124" cy="2922638"/>
            <a:chOff x="776366" y="2307078"/>
            <a:chExt cx="2669124" cy="2078403"/>
          </a:xfrm>
        </p:grpSpPr>
        <p:sp>
          <p:nvSpPr>
            <p:cNvPr id="107" name="矩形 106">
              <a:extLst>
                <a:ext uri="{FF2B5EF4-FFF2-40B4-BE49-F238E27FC236}">
                  <a16:creationId xmlns:a16="http://schemas.microsoft.com/office/drawing/2014/main" id="{F819434B-8CFE-4B79-92F4-5F1445D849A6}"/>
                </a:ext>
              </a:extLst>
            </p:cNvPr>
            <p:cNvSpPr/>
            <p:nvPr/>
          </p:nvSpPr>
          <p:spPr>
            <a:xfrm>
              <a:off x="776366" y="2307078"/>
              <a:ext cx="2669124" cy="2078403"/>
            </a:xfrm>
            <a:prstGeom prst="rect">
              <a:avLst/>
            </a:prstGeom>
            <a:solidFill>
              <a:srgbClr val="788BA9">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04" name="文本框 113">
              <a:extLst>
                <a:ext uri="{FF2B5EF4-FFF2-40B4-BE49-F238E27FC236}">
                  <a16:creationId xmlns:a16="http://schemas.microsoft.com/office/drawing/2014/main" id="{B954414B-280F-4E04-9443-D18F3BD312FA}"/>
                </a:ext>
              </a:extLst>
            </p:cNvPr>
            <p:cNvSpPr txBox="1"/>
            <p:nvPr/>
          </p:nvSpPr>
          <p:spPr>
            <a:xfrm>
              <a:off x="835537" y="2366307"/>
              <a:ext cx="2594211" cy="1772863"/>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老版本的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把偏移量保存在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中。</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是一个分布式的协调服务框架，</a:t>
              </a:r>
              <a:r>
                <a:rPr lang="en-US" altLang="zh-CN" sz="1200" dirty="0">
                  <a:latin typeface="微软雅黑" panose="020B0503020204020204" pitchFamily="34" charset="-122"/>
                  <a:ea typeface="微软雅黑" panose="020B0503020204020204" pitchFamily="34" charset="-122"/>
                </a:rPr>
                <a:t>Kafka </a:t>
              </a:r>
              <a:r>
                <a:rPr lang="zh-CN" altLang="en-US" sz="1200" dirty="0">
                  <a:latin typeface="微软雅黑" panose="020B0503020204020204" pitchFamily="34" charset="-122"/>
                  <a:ea typeface="微软雅黑" panose="020B0503020204020204" pitchFamily="34" charset="-122"/>
                </a:rPr>
                <a:t>重度依赖它实现各种各样的协调管理。</a:t>
              </a: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这种方案的问题在于：</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其实并不适合进行高频的写操作，而 </a:t>
              </a:r>
              <a:r>
                <a:rPr lang="en-US" altLang="zh-CN" sz="1200" dirty="0">
                  <a:latin typeface="微软雅黑" panose="020B0503020204020204" pitchFamily="34" charset="-122"/>
                  <a:ea typeface="微软雅黑" panose="020B0503020204020204" pitchFamily="34" charset="-122"/>
                </a:rPr>
                <a:t>Consumer Group </a:t>
              </a:r>
              <a:r>
                <a:rPr lang="zh-CN" altLang="en-US" sz="1200" dirty="0">
                  <a:latin typeface="微软雅黑" panose="020B0503020204020204" pitchFamily="34" charset="-122"/>
                  <a:ea typeface="微软雅黑" panose="020B0503020204020204" pitchFamily="34" charset="-122"/>
                </a:rPr>
                <a:t>的偏移量更新却是一个非常频繁的操作。这种大吞吐量的写操作会极大地拖慢 </a:t>
              </a:r>
              <a:r>
                <a:rPr lang="en-US" altLang="zh-CN" sz="1200" dirty="0" err="1">
                  <a:latin typeface="微软雅黑" panose="020B0503020204020204" pitchFamily="34" charset="-122"/>
                  <a:ea typeface="微软雅黑" panose="020B0503020204020204" pitchFamily="34" charset="-122"/>
                </a:rPr>
                <a:t>ZooKeeper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集群的性能。</a:t>
              </a:r>
            </a:p>
          </p:txBody>
        </p:sp>
      </p:grpSp>
      <p:sp>
        <p:nvSpPr>
          <p:cNvPr id="113" name="矩形 112">
            <a:extLst>
              <a:ext uri="{FF2B5EF4-FFF2-40B4-BE49-F238E27FC236}">
                <a16:creationId xmlns:a16="http://schemas.microsoft.com/office/drawing/2014/main" id="{A5031438-68C4-4E7C-B65F-B18C28F722A6}"/>
              </a:ext>
            </a:extLst>
          </p:cNvPr>
          <p:cNvSpPr/>
          <p:nvPr/>
        </p:nvSpPr>
        <p:spPr>
          <a:xfrm>
            <a:off x="5676793" y="1462843"/>
            <a:ext cx="2669124" cy="2911055"/>
          </a:xfrm>
          <a:prstGeom prst="rect">
            <a:avLst/>
          </a:prstGeom>
          <a:solidFill>
            <a:srgbClr val="D67A71">
              <a:tint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rtlCol="0" anchor="ctr"/>
          <a:lstStyle/>
          <a:p>
            <a:pPr algn="ctr"/>
            <a:endParaRPr lang="zh-CN" altLang="en-US"/>
          </a:p>
        </p:txBody>
      </p:sp>
      <p:sp>
        <p:nvSpPr>
          <p:cNvPr id="116" name="文本框 113">
            <a:extLst>
              <a:ext uri="{FF2B5EF4-FFF2-40B4-BE49-F238E27FC236}">
                <a16:creationId xmlns:a16="http://schemas.microsoft.com/office/drawing/2014/main" id="{41239945-067B-4175-AE11-1D4E6FDB00BB}"/>
              </a:ext>
            </a:extLst>
          </p:cNvPr>
          <p:cNvSpPr txBox="1"/>
          <p:nvPr/>
        </p:nvSpPr>
        <p:spPr>
          <a:xfrm>
            <a:off x="5714252" y="1546131"/>
            <a:ext cx="2594211" cy="2677656"/>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消费者向一个叫做 </a:t>
            </a:r>
            <a:r>
              <a:rPr lang="en-US" altLang="zh-CN" sz="1200" b="1" dirty="0"/>
              <a:t>_</a:t>
            </a:r>
            <a:r>
              <a:rPr lang="en-US" altLang="zh-CN" sz="1200" b="1" dirty="0" err="1"/>
              <a:t>consumer_offsets</a:t>
            </a:r>
            <a:r>
              <a:rPr lang="en-US" altLang="zh-CN" sz="1200" b="1" dirty="0"/>
              <a:t> </a:t>
            </a:r>
            <a:r>
              <a:rPr lang="zh-CN" altLang="en-US" sz="1200" dirty="0"/>
              <a:t>的特殊主题发送消息，消息里包含每个分区的偏移量。</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_</a:t>
            </a:r>
            <a:r>
              <a:rPr lang="en-US" altLang="zh-CN" sz="1200" b="1" dirty="0" err="1"/>
              <a:t>consumer_offsets</a:t>
            </a:r>
            <a:r>
              <a:rPr lang="en-US" altLang="zh-CN" sz="1200" b="1" dirty="0"/>
              <a:t> </a:t>
            </a:r>
            <a:r>
              <a:rPr lang="zh-CN" altLang="en-US" sz="1200" dirty="0"/>
              <a:t>主题的 </a:t>
            </a:r>
            <a:r>
              <a:rPr lang="en-US" altLang="zh-CN" sz="1200" dirty="0"/>
              <a:t>Key </a:t>
            </a:r>
            <a:r>
              <a:rPr lang="zh-CN" altLang="en-US" sz="1200" dirty="0"/>
              <a:t>中应该保存 </a:t>
            </a:r>
            <a:r>
              <a:rPr lang="en-US" altLang="zh-CN" sz="1200" dirty="0"/>
              <a:t>3 </a:t>
            </a:r>
            <a:r>
              <a:rPr lang="zh-CN" altLang="en-US" sz="1200" dirty="0"/>
              <a:t>部分内容：</a:t>
            </a:r>
            <a:r>
              <a:rPr lang="en-US" altLang="zh-CN" sz="1200" dirty="0"/>
              <a:t>&lt;Group ID</a:t>
            </a:r>
            <a:r>
              <a:rPr lang="zh-CN" altLang="en-US" sz="1200" dirty="0"/>
              <a:t>，主题名，分区号 </a:t>
            </a:r>
            <a:r>
              <a:rPr lang="en-US" altLang="zh-CN" sz="1200" dirty="0"/>
              <a:t>&gt;</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zh-CN" altLang="en-US" sz="1200" dirty="0"/>
              <a:t>通常来说，当 </a:t>
            </a:r>
            <a:r>
              <a:rPr lang="en-US" altLang="zh-CN" sz="1200" dirty="0"/>
              <a:t>Kafka </a:t>
            </a:r>
            <a:r>
              <a:rPr lang="zh-CN" altLang="en-US" sz="1200" dirty="0"/>
              <a:t>集群中的第一个 </a:t>
            </a:r>
            <a:r>
              <a:rPr lang="en-US" altLang="zh-CN" sz="1200" dirty="0"/>
              <a:t>Consumer </a:t>
            </a:r>
            <a:r>
              <a:rPr lang="zh-CN" altLang="en-US" sz="1200" dirty="0"/>
              <a:t>程序启动时，</a:t>
            </a:r>
            <a:r>
              <a:rPr lang="en-US" altLang="zh-CN" sz="1200" dirty="0"/>
              <a:t>Kafka </a:t>
            </a:r>
            <a:r>
              <a:rPr lang="zh-CN" altLang="en-US" sz="1200" dirty="0"/>
              <a:t>会自动创建偏移量主题。偏移量主题就是普通的 </a:t>
            </a:r>
            <a:r>
              <a:rPr lang="en-US" altLang="zh-CN" sz="1200" dirty="0"/>
              <a:t>Kafka </a:t>
            </a:r>
            <a:r>
              <a:rPr lang="zh-CN" altLang="en-US" sz="1200" dirty="0"/>
              <a:t>主题，那么它自然也有对应的分区数。</a:t>
            </a:r>
          </a:p>
        </p:txBody>
      </p:sp>
    </p:spTree>
    <p:extLst>
      <p:ext uri="{BB962C8B-B14F-4D97-AF65-F5344CB8AC3E}">
        <p14:creationId xmlns:p14="http://schemas.microsoft.com/office/powerpoint/2010/main" val="17564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heel(1)">
                                      <p:cBhvr>
                                        <p:cTn id="7" dur="500"/>
                                        <p:tgtEl>
                                          <p:spTgt spid="99"/>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heel(1)">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分区再均衡（一）</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什么是分区再均衡</a:t>
            </a:r>
          </a:p>
        </p:txBody>
      </p:sp>
      <p:grpSp>
        <p:nvGrpSpPr>
          <p:cNvPr id="12" name="组合 11">
            <a:extLst>
              <a:ext uri="{FF2B5EF4-FFF2-40B4-BE49-F238E27FC236}">
                <a16:creationId xmlns:a16="http://schemas.microsoft.com/office/drawing/2014/main" id="{68FBF52A-4AA3-44E1-8427-1AF462E62218}"/>
              </a:ext>
            </a:extLst>
          </p:cNvPr>
          <p:cNvGrpSpPr/>
          <p:nvPr/>
        </p:nvGrpSpPr>
        <p:grpSpPr>
          <a:xfrm>
            <a:off x="3386991" y="2145257"/>
            <a:ext cx="2370017" cy="2371541"/>
            <a:chOff x="3089424" y="1291948"/>
            <a:chExt cx="3336924" cy="3339070"/>
          </a:xfrm>
        </p:grpSpPr>
        <p:sp>
          <p:nvSpPr>
            <p:cNvPr id="57" name="Freeform 5">
              <a:extLst>
                <a:ext uri="{FF2B5EF4-FFF2-40B4-BE49-F238E27FC236}">
                  <a16:creationId xmlns:a16="http://schemas.microsoft.com/office/drawing/2014/main" id="{55B0166B-63FB-4152-A457-418B808E420B}"/>
                </a:ext>
              </a:extLst>
            </p:cNvPr>
            <p:cNvSpPr/>
            <p:nvPr/>
          </p:nvSpPr>
          <p:spPr bwMode="auto">
            <a:xfrm>
              <a:off x="3089424" y="2687700"/>
              <a:ext cx="2462967" cy="1943318"/>
            </a:xfrm>
            <a:custGeom>
              <a:avLst/>
              <a:gdLst>
                <a:gd name="T0" fmla="*/ 134 w 608"/>
                <a:gd name="T1" fmla="*/ 0 h 480"/>
                <a:gd name="T2" fmla="*/ 136 w 608"/>
                <a:gd name="T3" fmla="*/ 2 h 480"/>
                <a:gd name="T4" fmla="*/ 118 w 608"/>
                <a:gd name="T5" fmla="*/ 78 h 480"/>
                <a:gd name="T6" fmla="*/ 91 w 608"/>
                <a:gd name="T7" fmla="*/ 291 h 480"/>
                <a:gd name="T8" fmla="*/ 317 w 608"/>
                <a:gd name="T9" fmla="*/ 355 h 480"/>
                <a:gd name="T10" fmla="*/ 482 w 608"/>
                <a:gd name="T11" fmla="*/ 187 h 480"/>
                <a:gd name="T12" fmla="*/ 512 w 608"/>
                <a:gd name="T13" fmla="*/ 128 h 480"/>
                <a:gd name="T14" fmla="*/ 473 w 608"/>
                <a:gd name="T15" fmla="*/ 115 h 480"/>
                <a:gd name="T16" fmla="*/ 576 w 608"/>
                <a:gd name="T17" fmla="*/ 20 h 480"/>
                <a:gd name="T18" fmla="*/ 608 w 608"/>
                <a:gd name="T19" fmla="*/ 154 h 480"/>
                <a:gd name="T20" fmla="*/ 603 w 608"/>
                <a:gd name="T21" fmla="*/ 155 h 480"/>
                <a:gd name="T22" fmla="*/ 546 w 608"/>
                <a:gd name="T23" fmla="*/ 183 h 480"/>
                <a:gd name="T24" fmla="*/ 355 w 608"/>
                <a:gd name="T25" fmla="*/ 397 h 480"/>
                <a:gd name="T26" fmla="*/ 7 w 608"/>
                <a:gd name="T27" fmla="*/ 211 h 480"/>
                <a:gd name="T28" fmla="*/ 134 w 608"/>
                <a:gd name="T29"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8" h="480">
                  <a:moveTo>
                    <a:pt x="134" y="0"/>
                  </a:moveTo>
                  <a:cubicBezTo>
                    <a:pt x="135" y="1"/>
                    <a:pt x="136" y="2"/>
                    <a:pt x="136" y="2"/>
                  </a:cubicBezTo>
                  <a:cubicBezTo>
                    <a:pt x="148" y="32"/>
                    <a:pt x="147" y="53"/>
                    <a:pt x="118" y="78"/>
                  </a:cubicBezTo>
                  <a:cubicBezTo>
                    <a:pt x="53" y="133"/>
                    <a:pt x="45" y="224"/>
                    <a:pt x="91" y="291"/>
                  </a:cubicBezTo>
                  <a:cubicBezTo>
                    <a:pt x="144" y="367"/>
                    <a:pt x="237" y="394"/>
                    <a:pt x="317" y="355"/>
                  </a:cubicBezTo>
                  <a:cubicBezTo>
                    <a:pt x="392" y="319"/>
                    <a:pt x="443" y="258"/>
                    <a:pt x="482" y="187"/>
                  </a:cubicBezTo>
                  <a:cubicBezTo>
                    <a:pt x="492" y="168"/>
                    <a:pt x="501" y="149"/>
                    <a:pt x="512" y="128"/>
                  </a:cubicBezTo>
                  <a:cubicBezTo>
                    <a:pt x="498" y="123"/>
                    <a:pt x="487" y="120"/>
                    <a:pt x="473" y="115"/>
                  </a:cubicBezTo>
                  <a:cubicBezTo>
                    <a:pt x="507" y="83"/>
                    <a:pt x="540" y="53"/>
                    <a:pt x="576" y="20"/>
                  </a:cubicBezTo>
                  <a:cubicBezTo>
                    <a:pt x="587" y="68"/>
                    <a:pt x="598" y="111"/>
                    <a:pt x="608" y="154"/>
                  </a:cubicBezTo>
                  <a:cubicBezTo>
                    <a:pt x="604" y="155"/>
                    <a:pt x="603" y="156"/>
                    <a:pt x="603" y="155"/>
                  </a:cubicBezTo>
                  <a:cubicBezTo>
                    <a:pt x="563" y="146"/>
                    <a:pt x="564" y="146"/>
                    <a:pt x="546" y="183"/>
                  </a:cubicBezTo>
                  <a:cubicBezTo>
                    <a:pt x="503" y="273"/>
                    <a:pt x="443" y="348"/>
                    <a:pt x="355" y="397"/>
                  </a:cubicBezTo>
                  <a:cubicBezTo>
                    <a:pt x="206" y="480"/>
                    <a:pt x="20" y="381"/>
                    <a:pt x="7" y="211"/>
                  </a:cubicBezTo>
                  <a:cubicBezTo>
                    <a:pt x="0" y="130"/>
                    <a:pt x="63" y="26"/>
                    <a:pt x="1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Freeform 6">
              <a:extLst>
                <a:ext uri="{FF2B5EF4-FFF2-40B4-BE49-F238E27FC236}">
                  <a16:creationId xmlns:a16="http://schemas.microsoft.com/office/drawing/2014/main" id="{F1E2EB60-B6E8-45FE-9DC3-4DA5CC926EF4}"/>
                </a:ext>
              </a:extLst>
            </p:cNvPr>
            <p:cNvSpPr/>
            <p:nvPr/>
          </p:nvSpPr>
          <p:spPr bwMode="auto">
            <a:xfrm>
              <a:off x="4049273" y="2234617"/>
              <a:ext cx="2377075" cy="2164490"/>
            </a:xfrm>
            <a:custGeom>
              <a:avLst/>
              <a:gdLst>
                <a:gd name="T0" fmla="*/ 0 w 587"/>
                <a:gd name="T1" fmla="*/ 91 h 535"/>
                <a:gd name="T2" fmla="*/ 98 w 587"/>
                <a:gd name="T3" fmla="*/ 0 h 535"/>
                <a:gd name="T4" fmla="*/ 104 w 587"/>
                <a:gd name="T5" fmla="*/ 5 h 535"/>
                <a:gd name="T6" fmla="*/ 150 w 587"/>
                <a:gd name="T7" fmla="*/ 36 h 535"/>
                <a:gd name="T8" fmla="*/ 411 w 587"/>
                <a:gd name="T9" fmla="*/ 79 h 535"/>
                <a:gd name="T10" fmla="*/ 478 w 587"/>
                <a:gd name="T11" fmla="*/ 466 h 535"/>
                <a:gd name="T12" fmla="*/ 245 w 587"/>
                <a:gd name="T13" fmla="*/ 506 h 535"/>
                <a:gd name="T14" fmla="*/ 216 w 587"/>
                <a:gd name="T15" fmla="*/ 493 h 535"/>
                <a:gd name="T16" fmla="*/ 203 w 587"/>
                <a:gd name="T17" fmla="*/ 484 h 535"/>
                <a:gd name="T18" fmla="*/ 237 w 587"/>
                <a:gd name="T19" fmla="*/ 451 h 535"/>
                <a:gd name="T20" fmla="*/ 255 w 587"/>
                <a:gd name="T21" fmla="*/ 452 h 535"/>
                <a:gd name="T22" fmla="*/ 349 w 587"/>
                <a:gd name="T23" fmla="*/ 466 h 535"/>
                <a:gd name="T24" fmla="*/ 490 w 587"/>
                <a:gd name="T25" fmla="*/ 248 h 535"/>
                <a:gd name="T26" fmla="*/ 358 w 587"/>
                <a:gd name="T27" fmla="*/ 116 h 535"/>
                <a:gd name="T28" fmla="*/ 137 w 587"/>
                <a:gd name="T29" fmla="*/ 92 h 535"/>
                <a:gd name="T30" fmla="*/ 127 w 587"/>
                <a:gd name="T31" fmla="*/ 95 h 535"/>
                <a:gd name="T32" fmla="*/ 131 w 587"/>
                <a:gd name="T33" fmla="*/ 131 h 535"/>
                <a:gd name="T34" fmla="*/ 0 w 587"/>
                <a:gd name="T35" fmla="*/ 9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7" h="535">
                  <a:moveTo>
                    <a:pt x="0" y="91"/>
                  </a:moveTo>
                  <a:cubicBezTo>
                    <a:pt x="35" y="59"/>
                    <a:pt x="67" y="29"/>
                    <a:pt x="98" y="0"/>
                  </a:cubicBezTo>
                  <a:cubicBezTo>
                    <a:pt x="101" y="2"/>
                    <a:pt x="103" y="3"/>
                    <a:pt x="104" y="5"/>
                  </a:cubicBezTo>
                  <a:cubicBezTo>
                    <a:pt x="115" y="38"/>
                    <a:pt x="115" y="39"/>
                    <a:pt x="150" y="36"/>
                  </a:cubicBezTo>
                  <a:cubicBezTo>
                    <a:pt x="241" y="29"/>
                    <a:pt x="328" y="40"/>
                    <a:pt x="411" y="79"/>
                  </a:cubicBezTo>
                  <a:cubicBezTo>
                    <a:pt x="584" y="161"/>
                    <a:pt x="587" y="364"/>
                    <a:pt x="478" y="466"/>
                  </a:cubicBezTo>
                  <a:cubicBezTo>
                    <a:pt x="411" y="529"/>
                    <a:pt x="330" y="535"/>
                    <a:pt x="245" y="506"/>
                  </a:cubicBezTo>
                  <a:cubicBezTo>
                    <a:pt x="235" y="503"/>
                    <a:pt x="225" y="498"/>
                    <a:pt x="216" y="493"/>
                  </a:cubicBezTo>
                  <a:cubicBezTo>
                    <a:pt x="211" y="491"/>
                    <a:pt x="208" y="488"/>
                    <a:pt x="203" y="484"/>
                  </a:cubicBezTo>
                  <a:cubicBezTo>
                    <a:pt x="214" y="472"/>
                    <a:pt x="225" y="460"/>
                    <a:pt x="237" y="451"/>
                  </a:cubicBezTo>
                  <a:cubicBezTo>
                    <a:pt x="240" y="448"/>
                    <a:pt x="249" y="451"/>
                    <a:pt x="255" y="452"/>
                  </a:cubicBezTo>
                  <a:cubicBezTo>
                    <a:pt x="286" y="457"/>
                    <a:pt x="318" y="468"/>
                    <a:pt x="349" y="466"/>
                  </a:cubicBezTo>
                  <a:cubicBezTo>
                    <a:pt x="472" y="455"/>
                    <a:pt x="513" y="330"/>
                    <a:pt x="490" y="248"/>
                  </a:cubicBezTo>
                  <a:cubicBezTo>
                    <a:pt x="472" y="180"/>
                    <a:pt x="422" y="140"/>
                    <a:pt x="358" y="116"/>
                  </a:cubicBezTo>
                  <a:cubicBezTo>
                    <a:pt x="286" y="88"/>
                    <a:pt x="213" y="84"/>
                    <a:pt x="137" y="92"/>
                  </a:cubicBezTo>
                  <a:cubicBezTo>
                    <a:pt x="134" y="93"/>
                    <a:pt x="131" y="94"/>
                    <a:pt x="127" y="95"/>
                  </a:cubicBezTo>
                  <a:cubicBezTo>
                    <a:pt x="128" y="106"/>
                    <a:pt x="129" y="116"/>
                    <a:pt x="131" y="131"/>
                  </a:cubicBezTo>
                  <a:cubicBezTo>
                    <a:pt x="87" y="118"/>
                    <a:pt x="46" y="105"/>
                    <a:pt x="0" y="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Freeform 7">
              <a:extLst>
                <a:ext uri="{FF2B5EF4-FFF2-40B4-BE49-F238E27FC236}">
                  <a16:creationId xmlns:a16="http://schemas.microsoft.com/office/drawing/2014/main" id="{7D227D70-03F5-4932-BFA6-D57836C49804}"/>
                </a:ext>
              </a:extLst>
            </p:cNvPr>
            <p:cNvSpPr/>
            <p:nvPr/>
          </p:nvSpPr>
          <p:spPr bwMode="auto">
            <a:xfrm>
              <a:off x="3660609" y="1291948"/>
              <a:ext cx="1911108" cy="2570332"/>
            </a:xfrm>
            <a:custGeom>
              <a:avLst/>
              <a:gdLst>
                <a:gd name="T0" fmla="*/ 226 w 472"/>
                <a:gd name="T1" fmla="*/ 635 h 635"/>
                <a:gd name="T2" fmla="*/ 104 w 472"/>
                <a:gd name="T3" fmla="*/ 597 h 635"/>
                <a:gd name="T4" fmla="*/ 108 w 472"/>
                <a:gd name="T5" fmla="*/ 589 h 635"/>
                <a:gd name="T6" fmla="*/ 108 w 472"/>
                <a:gd name="T7" fmla="*/ 533 h 635"/>
                <a:gd name="T8" fmla="*/ 84 w 472"/>
                <a:gd name="T9" fmla="*/ 502 h 635"/>
                <a:gd name="T10" fmla="*/ 20 w 472"/>
                <a:gd name="T11" fmla="*/ 327 h 635"/>
                <a:gd name="T12" fmla="*/ 177 w 472"/>
                <a:gd name="T13" fmla="*/ 41 h 635"/>
                <a:gd name="T14" fmla="*/ 457 w 472"/>
                <a:gd name="T15" fmla="*/ 181 h 635"/>
                <a:gd name="T16" fmla="*/ 467 w 472"/>
                <a:gd name="T17" fmla="*/ 261 h 635"/>
                <a:gd name="T18" fmla="*/ 414 w 472"/>
                <a:gd name="T19" fmla="*/ 223 h 635"/>
                <a:gd name="T20" fmla="*/ 134 w 472"/>
                <a:gd name="T21" fmla="*/ 121 h 635"/>
                <a:gd name="T22" fmla="*/ 69 w 472"/>
                <a:gd name="T23" fmla="*/ 306 h 635"/>
                <a:gd name="T24" fmla="*/ 123 w 472"/>
                <a:gd name="T25" fmla="*/ 459 h 635"/>
                <a:gd name="T26" fmla="*/ 154 w 472"/>
                <a:gd name="T27" fmla="*/ 508 h 635"/>
                <a:gd name="T28" fmla="*/ 183 w 472"/>
                <a:gd name="T29" fmla="*/ 516 h 635"/>
                <a:gd name="T30" fmla="*/ 206 w 472"/>
                <a:gd name="T31" fmla="*/ 528 h 635"/>
                <a:gd name="T32" fmla="*/ 222 w 472"/>
                <a:gd name="T33" fmla="*/ 610 h 635"/>
                <a:gd name="T34" fmla="*/ 226 w 472"/>
                <a:gd name="T35"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2" h="635">
                  <a:moveTo>
                    <a:pt x="226" y="635"/>
                  </a:moveTo>
                  <a:cubicBezTo>
                    <a:pt x="183" y="622"/>
                    <a:pt x="144" y="609"/>
                    <a:pt x="104" y="597"/>
                  </a:cubicBezTo>
                  <a:cubicBezTo>
                    <a:pt x="106" y="593"/>
                    <a:pt x="107" y="590"/>
                    <a:pt x="108" y="589"/>
                  </a:cubicBezTo>
                  <a:cubicBezTo>
                    <a:pt x="131" y="566"/>
                    <a:pt x="131" y="557"/>
                    <a:pt x="108" y="533"/>
                  </a:cubicBezTo>
                  <a:cubicBezTo>
                    <a:pt x="99" y="524"/>
                    <a:pt x="90" y="514"/>
                    <a:pt x="84" y="502"/>
                  </a:cubicBezTo>
                  <a:cubicBezTo>
                    <a:pt x="57" y="446"/>
                    <a:pt x="29" y="390"/>
                    <a:pt x="20" y="327"/>
                  </a:cubicBezTo>
                  <a:cubicBezTo>
                    <a:pt x="0" y="194"/>
                    <a:pt x="49" y="86"/>
                    <a:pt x="177" y="41"/>
                  </a:cubicBezTo>
                  <a:cubicBezTo>
                    <a:pt x="294" y="0"/>
                    <a:pt x="418" y="62"/>
                    <a:pt x="457" y="181"/>
                  </a:cubicBezTo>
                  <a:cubicBezTo>
                    <a:pt x="465" y="207"/>
                    <a:pt x="472" y="233"/>
                    <a:pt x="467" y="261"/>
                  </a:cubicBezTo>
                  <a:cubicBezTo>
                    <a:pt x="432" y="263"/>
                    <a:pt x="421" y="253"/>
                    <a:pt x="414" y="223"/>
                  </a:cubicBezTo>
                  <a:cubicBezTo>
                    <a:pt x="383" y="75"/>
                    <a:pt x="235" y="44"/>
                    <a:pt x="134" y="121"/>
                  </a:cubicBezTo>
                  <a:cubicBezTo>
                    <a:pt x="73" y="169"/>
                    <a:pt x="62" y="235"/>
                    <a:pt x="69" y="306"/>
                  </a:cubicBezTo>
                  <a:cubicBezTo>
                    <a:pt x="75" y="361"/>
                    <a:pt x="98" y="411"/>
                    <a:pt x="123" y="459"/>
                  </a:cubicBezTo>
                  <a:cubicBezTo>
                    <a:pt x="131" y="477"/>
                    <a:pt x="143" y="493"/>
                    <a:pt x="154" y="508"/>
                  </a:cubicBezTo>
                  <a:cubicBezTo>
                    <a:pt x="161" y="518"/>
                    <a:pt x="170" y="523"/>
                    <a:pt x="183" y="516"/>
                  </a:cubicBezTo>
                  <a:cubicBezTo>
                    <a:pt x="200" y="506"/>
                    <a:pt x="203" y="509"/>
                    <a:pt x="206" y="528"/>
                  </a:cubicBezTo>
                  <a:cubicBezTo>
                    <a:pt x="211" y="555"/>
                    <a:pt x="217" y="582"/>
                    <a:pt x="222" y="610"/>
                  </a:cubicBezTo>
                  <a:cubicBezTo>
                    <a:pt x="223" y="617"/>
                    <a:pt x="224" y="624"/>
                    <a:pt x="226" y="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64" name="矩形 63">
            <a:extLst>
              <a:ext uri="{FF2B5EF4-FFF2-40B4-BE49-F238E27FC236}">
                <a16:creationId xmlns:a16="http://schemas.microsoft.com/office/drawing/2014/main" id="{F40F5E1B-28C5-484C-9ECB-E5F8A2C42BC4}"/>
              </a:ext>
            </a:extLst>
          </p:cNvPr>
          <p:cNvSpPr/>
          <p:nvPr/>
        </p:nvSpPr>
        <p:spPr>
          <a:xfrm>
            <a:off x="2785648" y="1073402"/>
            <a:ext cx="3572704"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分区的所有权从一个消费者转移到另一个消费者，这样的行为被称为</a:t>
            </a:r>
            <a:r>
              <a:rPr lang="zh-CN" altLang="en-US" sz="1200" b="1" dirty="0">
                <a:solidFill>
                  <a:srgbClr val="D67A71"/>
                </a:solidFill>
                <a:latin typeface="微软雅黑" panose="020B0503020204020204" pitchFamily="34" charset="-122"/>
                <a:ea typeface="微软雅黑" panose="020B0503020204020204" pitchFamily="34" charset="-122"/>
                <a:cs typeface="+mn-ea"/>
              </a:rPr>
              <a:t>分区再均衡（</a:t>
            </a:r>
            <a:r>
              <a:rPr lang="en-US" altLang="zh-CN" sz="1200" b="1" dirty="0">
                <a:solidFill>
                  <a:srgbClr val="D67A71"/>
                </a:solidFill>
                <a:latin typeface="微软雅黑" panose="020B0503020204020204" pitchFamily="34" charset="-122"/>
                <a:ea typeface="微软雅黑" panose="020B0503020204020204" pitchFamily="34" charset="-122"/>
                <a:cs typeface="+mn-ea"/>
              </a:rPr>
              <a:t>Rebalance</a:t>
            </a:r>
            <a:r>
              <a:rPr lang="zh-CN" altLang="en-US" sz="1200" b="1" dirty="0">
                <a:solidFill>
                  <a:srgbClr val="D67A71"/>
                </a:solidFill>
                <a:latin typeface="微软雅黑" panose="020B0503020204020204" pitchFamily="34" charset="-122"/>
                <a:ea typeface="微软雅黑" panose="020B0503020204020204" pitchFamily="34" charset="-122"/>
                <a:cs typeface="+mn-ea"/>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。分区再均衡实现了消费者群组的</a:t>
            </a:r>
            <a:r>
              <a:rPr lang="zh-CN" altLang="en-US" sz="1200" b="1" dirty="0">
                <a:solidFill>
                  <a:srgbClr val="788BA9"/>
                </a:solidFill>
                <a:latin typeface="微软雅黑" panose="020B0503020204020204" pitchFamily="34" charset="-122"/>
                <a:ea typeface="微软雅黑" panose="020B0503020204020204" pitchFamily="34" charset="-122"/>
                <a:cs typeface="+mn-ea"/>
              </a:rPr>
              <a:t>高可用性</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a:t>
            </a:r>
            <a:r>
              <a:rPr lang="zh-CN" altLang="en-US" sz="1200" b="1" dirty="0">
                <a:solidFill>
                  <a:srgbClr val="788BA9"/>
                </a:solidFill>
                <a:latin typeface="微软雅黑" panose="020B0503020204020204" pitchFamily="34" charset="-122"/>
                <a:ea typeface="微软雅黑" panose="020B0503020204020204" pitchFamily="34" charset="-122"/>
                <a:cs typeface="+mn-ea"/>
              </a:rPr>
              <a:t>伸缩性</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66" name="矩形 65">
            <a:extLst>
              <a:ext uri="{FF2B5EF4-FFF2-40B4-BE49-F238E27FC236}">
                <a16:creationId xmlns:a16="http://schemas.microsoft.com/office/drawing/2014/main" id="{9F0C4DFE-F779-4078-AFA8-E3CAB394D818}"/>
              </a:ext>
            </a:extLst>
          </p:cNvPr>
          <p:cNvSpPr/>
          <p:nvPr/>
        </p:nvSpPr>
        <p:spPr>
          <a:xfrm>
            <a:off x="471057" y="2811024"/>
            <a:ext cx="2714618" cy="830997"/>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分区再均衡本质上是一种协议，规定了一个消费者群组的所有消费者如何达成一致，来分配订阅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Topic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的每个分区。</a:t>
            </a:r>
          </a:p>
        </p:txBody>
      </p:sp>
      <p:sp>
        <p:nvSpPr>
          <p:cNvPr id="67" name="矩形 66">
            <a:extLst>
              <a:ext uri="{FF2B5EF4-FFF2-40B4-BE49-F238E27FC236}">
                <a16:creationId xmlns:a16="http://schemas.microsoft.com/office/drawing/2014/main" id="{B4F9830E-8948-4A5C-A337-2ABE14D2519B}"/>
              </a:ext>
            </a:extLst>
          </p:cNvPr>
          <p:cNvSpPr/>
          <p:nvPr/>
        </p:nvSpPr>
        <p:spPr>
          <a:xfrm>
            <a:off x="5958325" y="2811024"/>
            <a:ext cx="2714618" cy="646331"/>
          </a:xfrm>
          <a:prstGeom prst="rect">
            <a:avLst/>
          </a:prstGeom>
        </p:spPr>
        <p:txBody>
          <a:bodyPr wrap="square">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分区再均衡期间，消费者无法读取消息，造成整个消费者群组一小段时间的不可用。</a:t>
            </a:r>
          </a:p>
        </p:txBody>
      </p:sp>
    </p:spTree>
    <p:extLst>
      <p:ext uri="{BB962C8B-B14F-4D97-AF65-F5344CB8AC3E}">
        <p14:creationId xmlns:p14="http://schemas.microsoft.com/office/powerpoint/2010/main" val="245212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1000"/>
                                        <p:tgtEl>
                                          <p:spTgt spid="66"/>
                                        </p:tgtEl>
                                      </p:cBhvr>
                                    </p:animEffect>
                                    <p:anim calcmode="lin" valueType="num">
                                      <p:cBhvr>
                                        <p:cTn id="15" dur="1000" fill="hold"/>
                                        <p:tgtEl>
                                          <p:spTgt spid="66"/>
                                        </p:tgtEl>
                                        <p:attrNameLst>
                                          <p:attrName>ppt_x</p:attrName>
                                        </p:attrNameLst>
                                      </p:cBhvr>
                                      <p:tavLst>
                                        <p:tav tm="0">
                                          <p:val>
                                            <p:strVal val="#ppt_x"/>
                                          </p:val>
                                        </p:tav>
                                        <p:tav tm="100000">
                                          <p:val>
                                            <p:strVal val="#ppt_x"/>
                                          </p:val>
                                        </p:tav>
                                      </p:tavLst>
                                    </p:anim>
                                    <p:anim calcmode="lin" valueType="num">
                                      <p:cBhvr>
                                        <p:cTn id="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anim calcmode="lin" valueType="num">
                                      <p:cBhvr>
                                        <p:cTn id="22" dur="1000" fill="hold"/>
                                        <p:tgtEl>
                                          <p:spTgt spid="67"/>
                                        </p:tgtEl>
                                        <p:attrNameLst>
                                          <p:attrName>ppt_x</p:attrName>
                                        </p:attrNameLst>
                                      </p:cBhvr>
                                      <p:tavLst>
                                        <p:tav tm="0">
                                          <p:val>
                                            <p:strVal val="#ppt_x"/>
                                          </p:val>
                                        </p:tav>
                                        <p:tav tm="100000">
                                          <p:val>
                                            <p:strVal val="#ppt_x"/>
                                          </p:val>
                                        </p:tav>
                                      </p:tavLst>
                                    </p:anim>
                                    <p:anim calcmode="lin" valueType="num">
                                      <p:cBhvr>
                                        <p:cTn id="2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6" grpId="0"/>
      <p:bldP spid="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分区再均衡（二）</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分区再均衡流程</a:t>
            </a:r>
          </a:p>
        </p:txBody>
      </p:sp>
      <p:pic>
        <p:nvPicPr>
          <p:cNvPr id="9218" name="Picture 2" descr="https://raw.githubusercontent.com/dunwu/images/dev/snap/20210415160730.png">
            <a:extLst>
              <a:ext uri="{FF2B5EF4-FFF2-40B4-BE49-F238E27FC236}">
                <a16:creationId xmlns:a16="http://schemas.microsoft.com/office/drawing/2014/main" id="{33EA04C9-5B09-47C6-B755-C2AFC4949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05" y="1255348"/>
            <a:ext cx="6168390" cy="3373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A9B13E8-A245-4F5D-9360-1DB664B60388}"/>
              </a:ext>
            </a:extLst>
          </p:cNvPr>
          <p:cNvSpPr/>
          <p:nvPr/>
        </p:nvSpPr>
        <p:spPr>
          <a:xfrm>
            <a:off x="1487805" y="799179"/>
            <a:ext cx="4711065" cy="276999"/>
          </a:xfrm>
          <a:prstGeom prst="rect">
            <a:avLst/>
          </a:prstGeom>
        </p:spPr>
        <p:txBody>
          <a:bodyPr wrap="square">
            <a:spAutoFit/>
          </a:bodyPr>
          <a:lstStyle/>
          <a:p>
            <a:r>
              <a:rPr lang="zh-CN" altLang="en-US" sz="1200" b="1" dirty="0">
                <a:solidFill>
                  <a:srgbClr val="D67A71"/>
                </a:solidFill>
                <a:latin typeface="微软雅黑" panose="020B0503020204020204" pitchFamily="34" charset="-122"/>
                <a:ea typeface="微软雅黑" panose="020B0503020204020204" pitchFamily="34" charset="-122"/>
              </a:rPr>
              <a:t>分区再均衡的流程</a:t>
            </a:r>
            <a:endParaRPr lang="zh-CN" altLang="en-US" sz="1200" dirty="0">
              <a:solidFill>
                <a:srgbClr val="788BA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分区再均衡（三）</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分区再均衡发生时机</a:t>
            </a:r>
          </a:p>
        </p:txBody>
      </p:sp>
      <p:grpSp>
        <p:nvGrpSpPr>
          <p:cNvPr id="33" name="组合 32">
            <a:extLst>
              <a:ext uri="{FF2B5EF4-FFF2-40B4-BE49-F238E27FC236}">
                <a16:creationId xmlns:a16="http://schemas.microsoft.com/office/drawing/2014/main" id="{6B4E9B37-EF29-4D6D-8579-2DC5B3745D9E}"/>
              </a:ext>
            </a:extLst>
          </p:cNvPr>
          <p:cNvGrpSpPr/>
          <p:nvPr/>
        </p:nvGrpSpPr>
        <p:grpSpPr>
          <a:xfrm>
            <a:off x="3734036" y="1715233"/>
            <a:ext cx="1405618" cy="1291058"/>
            <a:chOff x="5062383" y="2668986"/>
            <a:chExt cx="1830927" cy="1681704"/>
          </a:xfrm>
          <a:solidFill>
            <a:schemeClr val="accent1"/>
          </a:solidFill>
        </p:grpSpPr>
        <p:sp>
          <p:nvSpPr>
            <p:cNvPr id="36" name="Freeform 5">
              <a:extLst>
                <a:ext uri="{FF2B5EF4-FFF2-40B4-BE49-F238E27FC236}">
                  <a16:creationId xmlns:a16="http://schemas.microsoft.com/office/drawing/2014/main" id="{957F0F6B-D615-4D7D-BAF2-A1918183F168}"/>
                </a:ext>
              </a:extLst>
            </p:cNvPr>
            <p:cNvSpPr/>
            <p:nvPr/>
          </p:nvSpPr>
          <p:spPr bwMode="auto">
            <a:xfrm>
              <a:off x="5062383" y="2668986"/>
              <a:ext cx="1830927" cy="1681704"/>
            </a:xfrm>
            <a:custGeom>
              <a:avLst/>
              <a:gdLst>
                <a:gd name="T0" fmla="*/ 0 w 410"/>
                <a:gd name="T1" fmla="*/ 317 h 377"/>
                <a:gd name="T2" fmla="*/ 2 w 410"/>
                <a:gd name="T3" fmla="*/ 308 h 377"/>
                <a:gd name="T4" fmla="*/ 72 w 410"/>
                <a:gd name="T5" fmla="*/ 132 h 377"/>
                <a:gd name="T6" fmla="*/ 188 w 410"/>
                <a:gd name="T7" fmla="*/ 27 h 377"/>
                <a:gd name="T8" fmla="*/ 403 w 410"/>
                <a:gd name="T9" fmla="*/ 204 h 377"/>
                <a:gd name="T10" fmla="*/ 309 w 410"/>
                <a:gd name="T11" fmla="*/ 117 h 377"/>
                <a:gd name="T12" fmla="*/ 135 w 410"/>
                <a:gd name="T13" fmla="*/ 195 h 377"/>
                <a:gd name="T14" fmla="*/ 114 w 410"/>
                <a:gd name="T15" fmla="*/ 249 h 377"/>
                <a:gd name="T16" fmla="*/ 121 w 410"/>
                <a:gd name="T17" fmla="*/ 265 h 377"/>
                <a:gd name="T18" fmla="*/ 220 w 410"/>
                <a:gd name="T19" fmla="*/ 286 h 377"/>
                <a:gd name="T20" fmla="*/ 301 w 410"/>
                <a:gd name="T21" fmla="*/ 176 h 377"/>
                <a:gd name="T22" fmla="*/ 295 w 410"/>
                <a:gd name="T23" fmla="*/ 159 h 377"/>
                <a:gd name="T24" fmla="*/ 383 w 410"/>
                <a:gd name="T25" fmla="*/ 231 h 377"/>
                <a:gd name="T26" fmla="*/ 341 w 410"/>
                <a:gd name="T27" fmla="*/ 336 h 377"/>
                <a:gd name="T28" fmla="*/ 215 w 410"/>
                <a:gd name="T29" fmla="*/ 369 h 377"/>
                <a:gd name="T30" fmla="*/ 3 w 410"/>
                <a:gd name="T31" fmla="*/ 320 h 377"/>
                <a:gd name="T32" fmla="*/ 0 w 410"/>
                <a:gd name="T33" fmla="*/ 31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0" h="377">
                  <a:moveTo>
                    <a:pt x="0" y="317"/>
                  </a:moveTo>
                  <a:cubicBezTo>
                    <a:pt x="0" y="314"/>
                    <a:pt x="1" y="311"/>
                    <a:pt x="2" y="308"/>
                  </a:cubicBezTo>
                  <a:cubicBezTo>
                    <a:pt x="25" y="249"/>
                    <a:pt x="47" y="190"/>
                    <a:pt x="72" y="132"/>
                  </a:cubicBezTo>
                  <a:cubicBezTo>
                    <a:pt x="95" y="81"/>
                    <a:pt x="131" y="42"/>
                    <a:pt x="188" y="27"/>
                  </a:cubicBezTo>
                  <a:cubicBezTo>
                    <a:pt x="298" y="0"/>
                    <a:pt x="410" y="91"/>
                    <a:pt x="403" y="204"/>
                  </a:cubicBezTo>
                  <a:cubicBezTo>
                    <a:pt x="381" y="162"/>
                    <a:pt x="351" y="133"/>
                    <a:pt x="309" y="117"/>
                  </a:cubicBezTo>
                  <a:cubicBezTo>
                    <a:pt x="233" y="87"/>
                    <a:pt x="163" y="118"/>
                    <a:pt x="135" y="195"/>
                  </a:cubicBezTo>
                  <a:cubicBezTo>
                    <a:pt x="128" y="213"/>
                    <a:pt x="120" y="230"/>
                    <a:pt x="114" y="249"/>
                  </a:cubicBezTo>
                  <a:cubicBezTo>
                    <a:pt x="113" y="253"/>
                    <a:pt x="117" y="264"/>
                    <a:pt x="121" y="265"/>
                  </a:cubicBezTo>
                  <a:cubicBezTo>
                    <a:pt x="154" y="273"/>
                    <a:pt x="187" y="284"/>
                    <a:pt x="220" y="286"/>
                  </a:cubicBezTo>
                  <a:cubicBezTo>
                    <a:pt x="285" y="290"/>
                    <a:pt x="322" y="238"/>
                    <a:pt x="301" y="176"/>
                  </a:cubicBezTo>
                  <a:cubicBezTo>
                    <a:pt x="299" y="170"/>
                    <a:pt x="297" y="165"/>
                    <a:pt x="295" y="159"/>
                  </a:cubicBezTo>
                  <a:cubicBezTo>
                    <a:pt x="331" y="156"/>
                    <a:pt x="373" y="190"/>
                    <a:pt x="383" y="231"/>
                  </a:cubicBezTo>
                  <a:cubicBezTo>
                    <a:pt x="394" y="275"/>
                    <a:pt x="374" y="309"/>
                    <a:pt x="341" y="336"/>
                  </a:cubicBezTo>
                  <a:cubicBezTo>
                    <a:pt x="305" y="365"/>
                    <a:pt x="260" y="377"/>
                    <a:pt x="215" y="369"/>
                  </a:cubicBezTo>
                  <a:cubicBezTo>
                    <a:pt x="144" y="356"/>
                    <a:pt x="74" y="337"/>
                    <a:pt x="3" y="320"/>
                  </a:cubicBezTo>
                  <a:cubicBezTo>
                    <a:pt x="2" y="320"/>
                    <a:pt x="2" y="319"/>
                    <a:pt x="0" y="317"/>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37" name="Freeform 157">
              <a:extLst>
                <a:ext uri="{FF2B5EF4-FFF2-40B4-BE49-F238E27FC236}">
                  <a16:creationId xmlns:a16="http://schemas.microsoft.com/office/drawing/2014/main" id="{4245D30B-F8B7-4F45-ABA9-9A5B625DE550}"/>
                </a:ext>
              </a:extLst>
            </p:cNvPr>
            <p:cNvSpPr>
              <a:spLocks noChangeAspect="1" noEditPoints="1"/>
            </p:cNvSpPr>
            <p:nvPr/>
          </p:nvSpPr>
          <p:spPr bwMode="auto">
            <a:xfrm>
              <a:off x="5929858" y="3410769"/>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5D6CCCBD-7706-46A7-BCC4-6657CF85A9F8}"/>
              </a:ext>
            </a:extLst>
          </p:cNvPr>
          <p:cNvGrpSpPr/>
          <p:nvPr/>
        </p:nvGrpSpPr>
        <p:grpSpPr>
          <a:xfrm>
            <a:off x="4632321" y="2735351"/>
            <a:ext cx="1258328" cy="1603822"/>
            <a:chOff x="6232470" y="3997769"/>
            <a:chExt cx="1639070" cy="2089103"/>
          </a:xfrm>
          <a:solidFill>
            <a:schemeClr val="accent3"/>
          </a:solidFill>
        </p:grpSpPr>
        <p:sp>
          <p:nvSpPr>
            <p:cNvPr id="39" name="Freeform 6">
              <a:extLst>
                <a:ext uri="{FF2B5EF4-FFF2-40B4-BE49-F238E27FC236}">
                  <a16:creationId xmlns:a16="http://schemas.microsoft.com/office/drawing/2014/main" id="{0F3C8FDD-5E8E-4B0F-8295-DC7D71938C21}"/>
                </a:ext>
              </a:extLst>
            </p:cNvPr>
            <p:cNvSpPr/>
            <p:nvPr/>
          </p:nvSpPr>
          <p:spPr bwMode="auto">
            <a:xfrm>
              <a:off x="6232470" y="3997769"/>
              <a:ext cx="1639070" cy="2089103"/>
            </a:xfrm>
            <a:custGeom>
              <a:avLst/>
              <a:gdLst>
                <a:gd name="T0" fmla="*/ 184 w 367"/>
                <a:gd name="T1" fmla="*/ 0 h 468"/>
                <a:gd name="T2" fmla="*/ 191 w 367"/>
                <a:gd name="T3" fmla="*/ 5 h 468"/>
                <a:gd name="T4" fmla="*/ 315 w 367"/>
                <a:gd name="T5" fmla="*/ 149 h 468"/>
                <a:gd name="T6" fmla="*/ 353 w 367"/>
                <a:gd name="T7" fmla="*/ 301 h 468"/>
                <a:gd name="T8" fmla="*/ 97 w 367"/>
                <a:gd name="T9" fmla="*/ 408 h 468"/>
                <a:gd name="T10" fmla="*/ 218 w 367"/>
                <a:gd name="T11" fmla="*/ 366 h 468"/>
                <a:gd name="T12" fmla="*/ 230 w 367"/>
                <a:gd name="T13" fmla="*/ 176 h 468"/>
                <a:gd name="T14" fmla="*/ 192 w 367"/>
                <a:gd name="T15" fmla="*/ 133 h 468"/>
                <a:gd name="T16" fmla="*/ 174 w 367"/>
                <a:gd name="T17" fmla="*/ 131 h 468"/>
                <a:gd name="T18" fmla="*/ 110 w 367"/>
                <a:gd name="T19" fmla="*/ 209 h 468"/>
                <a:gd name="T20" fmla="*/ 170 w 367"/>
                <a:gd name="T21" fmla="*/ 331 h 468"/>
                <a:gd name="T22" fmla="*/ 187 w 367"/>
                <a:gd name="T23" fmla="*/ 334 h 468"/>
                <a:gd name="T24" fmla="*/ 83 w 367"/>
                <a:gd name="T25" fmla="*/ 379 h 468"/>
                <a:gd name="T26" fmla="*/ 9 w 367"/>
                <a:gd name="T27" fmla="*/ 293 h 468"/>
                <a:gd name="T28" fmla="*/ 38 w 367"/>
                <a:gd name="T29" fmla="*/ 166 h 468"/>
                <a:gd name="T30" fmla="*/ 179 w 367"/>
                <a:gd name="T31" fmla="*/ 1 h 468"/>
                <a:gd name="T32" fmla="*/ 184 w 36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468">
                  <a:moveTo>
                    <a:pt x="184" y="0"/>
                  </a:moveTo>
                  <a:cubicBezTo>
                    <a:pt x="186" y="1"/>
                    <a:pt x="189" y="3"/>
                    <a:pt x="191" y="5"/>
                  </a:cubicBezTo>
                  <a:cubicBezTo>
                    <a:pt x="233" y="53"/>
                    <a:pt x="275" y="100"/>
                    <a:pt x="315" y="149"/>
                  </a:cubicBezTo>
                  <a:cubicBezTo>
                    <a:pt x="349" y="193"/>
                    <a:pt x="367" y="243"/>
                    <a:pt x="353" y="301"/>
                  </a:cubicBezTo>
                  <a:cubicBezTo>
                    <a:pt x="326" y="411"/>
                    <a:pt x="194" y="468"/>
                    <a:pt x="97" y="408"/>
                  </a:cubicBezTo>
                  <a:cubicBezTo>
                    <a:pt x="145" y="409"/>
                    <a:pt x="184" y="396"/>
                    <a:pt x="218" y="366"/>
                  </a:cubicBezTo>
                  <a:cubicBezTo>
                    <a:pt x="280" y="312"/>
                    <a:pt x="285" y="236"/>
                    <a:pt x="230" y="176"/>
                  </a:cubicBezTo>
                  <a:cubicBezTo>
                    <a:pt x="217" y="161"/>
                    <a:pt x="205" y="146"/>
                    <a:pt x="192" y="133"/>
                  </a:cubicBezTo>
                  <a:cubicBezTo>
                    <a:pt x="188" y="129"/>
                    <a:pt x="177" y="128"/>
                    <a:pt x="174" y="131"/>
                  </a:cubicBezTo>
                  <a:cubicBezTo>
                    <a:pt x="152" y="156"/>
                    <a:pt x="127" y="180"/>
                    <a:pt x="110" y="209"/>
                  </a:cubicBezTo>
                  <a:cubicBezTo>
                    <a:pt x="76" y="265"/>
                    <a:pt x="105" y="322"/>
                    <a:pt x="170" y="331"/>
                  </a:cubicBezTo>
                  <a:cubicBezTo>
                    <a:pt x="176" y="332"/>
                    <a:pt x="181" y="333"/>
                    <a:pt x="187" y="334"/>
                  </a:cubicBezTo>
                  <a:cubicBezTo>
                    <a:pt x="173" y="368"/>
                    <a:pt x="124" y="389"/>
                    <a:pt x="83" y="379"/>
                  </a:cubicBezTo>
                  <a:cubicBezTo>
                    <a:pt x="39" y="368"/>
                    <a:pt x="18" y="335"/>
                    <a:pt x="9" y="293"/>
                  </a:cubicBezTo>
                  <a:cubicBezTo>
                    <a:pt x="0" y="247"/>
                    <a:pt x="10" y="203"/>
                    <a:pt x="38" y="166"/>
                  </a:cubicBezTo>
                  <a:cubicBezTo>
                    <a:pt x="83" y="109"/>
                    <a:pt x="132" y="56"/>
                    <a:pt x="179" y="1"/>
                  </a:cubicBezTo>
                  <a:cubicBezTo>
                    <a:pt x="180" y="0"/>
                    <a:pt x="182" y="0"/>
                    <a:pt x="184" y="0"/>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04DCFBC0-976E-4914-B302-3654B7B87833}"/>
                </a:ext>
              </a:extLst>
            </p:cNvPr>
            <p:cNvGrpSpPr>
              <a:grpSpLocks noChangeAspect="1"/>
            </p:cNvGrpSpPr>
            <p:nvPr/>
          </p:nvGrpSpPr>
          <p:grpSpPr>
            <a:xfrm>
              <a:off x="6954893" y="4964268"/>
              <a:ext cx="240570" cy="324277"/>
              <a:chOff x="3722033" y="3714538"/>
              <a:chExt cx="500321" cy="674410"/>
            </a:xfrm>
            <a:grpFill/>
          </p:grpSpPr>
          <p:sp>
            <p:nvSpPr>
              <p:cNvPr id="41" name="Freeform 27">
                <a:extLst>
                  <a:ext uri="{FF2B5EF4-FFF2-40B4-BE49-F238E27FC236}">
                    <a16:creationId xmlns:a16="http://schemas.microsoft.com/office/drawing/2014/main" id="{EF5DC370-09CE-4FBF-B1FB-197C7A18DB8D}"/>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2" name="Freeform 28">
                <a:extLst>
                  <a:ext uri="{FF2B5EF4-FFF2-40B4-BE49-F238E27FC236}">
                    <a16:creationId xmlns:a16="http://schemas.microsoft.com/office/drawing/2014/main" id="{022457AC-A725-4906-8B65-C2DD5D2A4A8B}"/>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3" name="Freeform 29">
                <a:extLst>
                  <a:ext uri="{FF2B5EF4-FFF2-40B4-BE49-F238E27FC236}">
                    <a16:creationId xmlns:a16="http://schemas.microsoft.com/office/drawing/2014/main" id="{4D97C87C-A834-407D-A439-D10160785ABD}"/>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grpSp>
        <p:nvGrpSpPr>
          <p:cNvPr id="44" name="组合 43">
            <a:extLst>
              <a:ext uri="{FF2B5EF4-FFF2-40B4-BE49-F238E27FC236}">
                <a16:creationId xmlns:a16="http://schemas.microsoft.com/office/drawing/2014/main" id="{6C4F6840-E03C-4E8D-BEE2-DCA44AFD8BD8}"/>
              </a:ext>
            </a:extLst>
          </p:cNvPr>
          <p:cNvGrpSpPr/>
          <p:nvPr/>
        </p:nvGrpSpPr>
        <p:grpSpPr>
          <a:xfrm>
            <a:off x="3124872" y="2991743"/>
            <a:ext cx="1452896" cy="1220143"/>
            <a:chOff x="4268902" y="4331742"/>
            <a:chExt cx="1892510" cy="1589330"/>
          </a:xfrm>
          <a:solidFill>
            <a:schemeClr val="accent2"/>
          </a:solidFill>
        </p:grpSpPr>
        <p:sp>
          <p:nvSpPr>
            <p:cNvPr id="45" name="Freeform 7">
              <a:extLst>
                <a:ext uri="{FF2B5EF4-FFF2-40B4-BE49-F238E27FC236}">
                  <a16:creationId xmlns:a16="http://schemas.microsoft.com/office/drawing/2014/main" id="{B4A472D5-EAA5-4900-BAFE-A64A941C9B0E}"/>
                </a:ext>
              </a:extLst>
            </p:cNvPr>
            <p:cNvSpPr/>
            <p:nvPr/>
          </p:nvSpPr>
          <p:spPr bwMode="auto">
            <a:xfrm>
              <a:off x="4268902" y="4331742"/>
              <a:ext cx="1892510" cy="1589330"/>
            </a:xfrm>
            <a:custGeom>
              <a:avLst/>
              <a:gdLst>
                <a:gd name="T0" fmla="*/ 423 w 424"/>
                <a:gd name="T1" fmla="*/ 322 h 356"/>
                <a:gd name="T2" fmla="*/ 414 w 424"/>
                <a:gd name="T3" fmla="*/ 325 h 356"/>
                <a:gd name="T4" fmla="*/ 226 w 424"/>
                <a:gd name="T5" fmla="*/ 351 h 356"/>
                <a:gd name="T6" fmla="*/ 78 w 424"/>
                <a:gd name="T7" fmla="*/ 302 h 356"/>
                <a:gd name="T8" fmla="*/ 126 w 424"/>
                <a:gd name="T9" fmla="*/ 28 h 356"/>
                <a:gd name="T10" fmla="*/ 96 w 424"/>
                <a:gd name="T11" fmla="*/ 153 h 356"/>
                <a:gd name="T12" fmla="*/ 250 w 424"/>
                <a:gd name="T13" fmla="*/ 266 h 356"/>
                <a:gd name="T14" fmla="*/ 307 w 424"/>
                <a:gd name="T15" fmla="*/ 256 h 356"/>
                <a:gd name="T16" fmla="*/ 318 w 424"/>
                <a:gd name="T17" fmla="*/ 243 h 356"/>
                <a:gd name="T18" fmla="*/ 287 w 424"/>
                <a:gd name="T19" fmla="*/ 146 h 356"/>
                <a:gd name="T20" fmla="*/ 151 w 424"/>
                <a:gd name="T21" fmla="*/ 131 h 356"/>
                <a:gd name="T22" fmla="*/ 140 w 424"/>
                <a:gd name="T23" fmla="*/ 144 h 356"/>
                <a:gd name="T24" fmla="*/ 158 w 424"/>
                <a:gd name="T25" fmla="*/ 32 h 356"/>
                <a:gd name="T26" fmla="*/ 270 w 424"/>
                <a:gd name="T27" fmla="*/ 16 h 356"/>
                <a:gd name="T28" fmla="*/ 361 w 424"/>
                <a:gd name="T29" fmla="*/ 109 h 356"/>
                <a:gd name="T30" fmla="*/ 424 w 424"/>
                <a:gd name="T31" fmla="*/ 317 h 356"/>
                <a:gd name="T32" fmla="*/ 423 w 424"/>
                <a:gd name="T33" fmla="*/ 32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356">
                  <a:moveTo>
                    <a:pt x="423" y="322"/>
                  </a:moveTo>
                  <a:cubicBezTo>
                    <a:pt x="420" y="323"/>
                    <a:pt x="417" y="324"/>
                    <a:pt x="414" y="325"/>
                  </a:cubicBezTo>
                  <a:cubicBezTo>
                    <a:pt x="352" y="334"/>
                    <a:pt x="289" y="345"/>
                    <a:pt x="226" y="351"/>
                  </a:cubicBezTo>
                  <a:cubicBezTo>
                    <a:pt x="171" y="356"/>
                    <a:pt x="119" y="345"/>
                    <a:pt x="78" y="302"/>
                  </a:cubicBezTo>
                  <a:cubicBezTo>
                    <a:pt x="0" y="220"/>
                    <a:pt x="23" y="78"/>
                    <a:pt x="126" y="28"/>
                  </a:cubicBezTo>
                  <a:cubicBezTo>
                    <a:pt x="100" y="68"/>
                    <a:pt x="90" y="108"/>
                    <a:pt x="96" y="153"/>
                  </a:cubicBezTo>
                  <a:cubicBezTo>
                    <a:pt x="108" y="234"/>
                    <a:pt x="169" y="279"/>
                    <a:pt x="250" y="266"/>
                  </a:cubicBezTo>
                  <a:cubicBezTo>
                    <a:pt x="269" y="263"/>
                    <a:pt x="288" y="261"/>
                    <a:pt x="307" y="256"/>
                  </a:cubicBezTo>
                  <a:cubicBezTo>
                    <a:pt x="312" y="255"/>
                    <a:pt x="319" y="246"/>
                    <a:pt x="318" y="243"/>
                  </a:cubicBezTo>
                  <a:cubicBezTo>
                    <a:pt x="309" y="210"/>
                    <a:pt x="301" y="176"/>
                    <a:pt x="287" y="146"/>
                  </a:cubicBezTo>
                  <a:cubicBezTo>
                    <a:pt x="258" y="88"/>
                    <a:pt x="195" y="82"/>
                    <a:pt x="151" y="131"/>
                  </a:cubicBezTo>
                  <a:cubicBezTo>
                    <a:pt x="148" y="135"/>
                    <a:pt x="144" y="139"/>
                    <a:pt x="140" y="144"/>
                  </a:cubicBezTo>
                  <a:cubicBezTo>
                    <a:pt x="119" y="114"/>
                    <a:pt x="128" y="61"/>
                    <a:pt x="158" y="32"/>
                  </a:cubicBezTo>
                  <a:cubicBezTo>
                    <a:pt x="191" y="0"/>
                    <a:pt x="231" y="1"/>
                    <a:pt x="270" y="16"/>
                  </a:cubicBezTo>
                  <a:cubicBezTo>
                    <a:pt x="314" y="33"/>
                    <a:pt x="346" y="66"/>
                    <a:pt x="361" y="109"/>
                  </a:cubicBezTo>
                  <a:cubicBezTo>
                    <a:pt x="385" y="178"/>
                    <a:pt x="404" y="248"/>
                    <a:pt x="424" y="317"/>
                  </a:cubicBezTo>
                  <a:cubicBezTo>
                    <a:pt x="424" y="318"/>
                    <a:pt x="423" y="320"/>
                    <a:pt x="423" y="322"/>
                  </a:cubicBezTo>
                  <a:close/>
                </a:path>
              </a:pathLst>
            </a:custGeom>
            <a:grp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46" name="组合 45">
              <a:extLst>
                <a:ext uri="{FF2B5EF4-FFF2-40B4-BE49-F238E27FC236}">
                  <a16:creationId xmlns:a16="http://schemas.microsoft.com/office/drawing/2014/main" id="{700587FB-A8C5-4183-BBBC-B82C13984987}"/>
                </a:ext>
              </a:extLst>
            </p:cNvPr>
            <p:cNvGrpSpPr/>
            <p:nvPr/>
          </p:nvGrpSpPr>
          <p:grpSpPr>
            <a:xfrm>
              <a:off x="5062383" y="4973742"/>
              <a:ext cx="295624" cy="295912"/>
              <a:chOff x="5240338" y="2657475"/>
              <a:chExt cx="1630363" cy="1631951"/>
            </a:xfrm>
            <a:grpFill/>
          </p:grpSpPr>
          <p:sp>
            <p:nvSpPr>
              <p:cNvPr id="47" name="Freeform 5">
                <a:extLst>
                  <a:ext uri="{FF2B5EF4-FFF2-40B4-BE49-F238E27FC236}">
                    <a16:creationId xmlns:a16="http://schemas.microsoft.com/office/drawing/2014/main" id="{52F8F670-0CEA-4907-BD68-7F5794600E79}"/>
                  </a:ext>
                </a:extLst>
              </p:cNvPr>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8" name="Freeform 6">
                <a:extLst>
                  <a:ext uri="{FF2B5EF4-FFF2-40B4-BE49-F238E27FC236}">
                    <a16:creationId xmlns:a16="http://schemas.microsoft.com/office/drawing/2014/main" id="{45B52A96-A6E7-40A5-8E90-A22E23E17D00}"/>
                  </a:ext>
                </a:extLst>
              </p:cNvPr>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9" name="Freeform 7">
                <a:extLst>
                  <a:ext uri="{FF2B5EF4-FFF2-40B4-BE49-F238E27FC236}">
                    <a16:creationId xmlns:a16="http://schemas.microsoft.com/office/drawing/2014/main" id="{40A9F1E7-E1BB-464C-AD72-45C70F3615D3}"/>
                  </a:ext>
                </a:extLst>
              </p:cNvPr>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50" name="Freeform 8">
                <a:extLst>
                  <a:ext uri="{FF2B5EF4-FFF2-40B4-BE49-F238E27FC236}">
                    <a16:creationId xmlns:a16="http://schemas.microsoft.com/office/drawing/2014/main" id="{B28B6EDD-950F-4859-BEB2-0DD6A047CBBB}"/>
                  </a:ext>
                </a:extLst>
              </p:cNvPr>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35">
                  <a:solidFill>
                    <a:schemeClr val="tx2"/>
                  </a:solidFill>
                  <a:latin typeface="微软雅黑" panose="020B0503020204020204" pitchFamily="34" charset="-122"/>
                  <a:ea typeface="微软雅黑" panose="020B0503020204020204" pitchFamily="34" charset="-122"/>
                </a:endParaRPr>
              </a:p>
            </p:txBody>
          </p:sp>
        </p:grpSp>
      </p:grpSp>
      <p:sp>
        <p:nvSpPr>
          <p:cNvPr id="51" name="矩形 50">
            <a:extLst>
              <a:ext uri="{FF2B5EF4-FFF2-40B4-BE49-F238E27FC236}">
                <a16:creationId xmlns:a16="http://schemas.microsoft.com/office/drawing/2014/main" id="{4D9E659C-5A75-4811-9DEA-5FD1B428EEE3}"/>
              </a:ext>
            </a:extLst>
          </p:cNvPr>
          <p:cNvSpPr/>
          <p:nvPr/>
        </p:nvSpPr>
        <p:spPr>
          <a:xfrm>
            <a:off x="6127321" y="3277956"/>
            <a:ext cx="2031325" cy="276999"/>
          </a:xfrm>
          <a:prstGeom prst="rect">
            <a:avLst/>
          </a:prstGeom>
        </p:spPr>
        <p:txBody>
          <a:bodyPr wrap="none">
            <a:spAutoFit/>
          </a:bodyPr>
          <a:lstStyle/>
          <a:p>
            <a:r>
              <a:rPr lang="zh-CN" altLang="en-US" sz="1200" b="1" dirty="0">
                <a:solidFill>
                  <a:schemeClr val="accent3"/>
                </a:solidFill>
                <a:latin typeface="微软雅黑" panose="020B0503020204020204" pitchFamily="34" charset="-122"/>
                <a:ea typeface="微软雅黑" panose="020B0503020204020204" pitchFamily="34" charset="-122"/>
              </a:rPr>
              <a:t>订阅主题的分区数发生变更</a:t>
            </a:r>
          </a:p>
        </p:txBody>
      </p:sp>
      <p:sp>
        <p:nvSpPr>
          <p:cNvPr id="52" name="矩形 51">
            <a:extLst>
              <a:ext uri="{FF2B5EF4-FFF2-40B4-BE49-F238E27FC236}">
                <a16:creationId xmlns:a16="http://schemas.microsoft.com/office/drawing/2014/main" id="{7E53499F-6F6E-4D3B-98C7-2299EC5721A1}"/>
              </a:ext>
            </a:extLst>
          </p:cNvPr>
          <p:cNvSpPr/>
          <p:nvPr/>
        </p:nvSpPr>
        <p:spPr>
          <a:xfrm>
            <a:off x="6127320" y="3532277"/>
            <a:ext cx="2267997" cy="646331"/>
          </a:xfrm>
          <a:prstGeom prst="rect">
            <a:avLst/>
          </a:prstGeom>
        </p:spPr>
        <p:txBody>
          <a:bodyPr wrap="square">
            <a:spAutoFit/>
          </a:bodyPr>
          <a:lstStyle/>
          <a:p>
            <a:pPr defTabSz="912495">
              <a:spcBef>
                <a:spcPct val="20000"/>
              </a:spcBef>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当分区数增加时，就会触发订阅该主题的所有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Group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开启分区再均衡。</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矩形 52">
            <a:extLst>
              <a:ext uri="{FF2B5EF4-FFF2-40B4-BE49-F238E27FC236}">
                <a16:creationId xmlns:a16="http://schemas.microsoft.com/office/drawing/2014/main" id="{A0008FF7-3B62-40CA-B56A-72885ADEF52E}"/>
              </a:ext>
            </a:extLst>
          </p:cNvPr>
          <p:cNvSpPr/>
          <p:nvPr/>
        </p:nvSpPr>
        <p:spPr>
          <a:xfrm>
            <a:off x="1119189" y="3324588"/>
            <a:ext cx="2031325" cy="276999"/>
          </a:xfrm>
          <a:prstGeom prst="rect">
            <a:avLst/>
          </a:prstGeom>
        </p:spPr>
        <p:txBody>
          <a:bodyPr wrap="none">
            <a:spAutoFit/>
          </a:bodyPr>
          <a:lstStyle/>
          <a:p>
            <a:r>
              <a:rPr lang="zh-CN" altLang="en-US" sz="1200" b="1" dirty="0">
                <a:solidFill>
                  <a:schemeClr val="accent3"/>
                </a:solidFill>
                <a:latin typeface="微软雅黑" panose="020B0503020204020204" pitchFamily="34" charset="-122"/>
                <a:ea typeface="微软雅黑" panose="020B0503020204020204" pitchFamily="34" charset="-122"/>
              </a:rPr>
              <a:t>消费者群组成员数发生变更</a:t>
            </a:r>
          </a:p>
        </p:txBody>
      </p:sp>
      <p:sp>
        <p:nvSpPr>
          <p:cNvPr id="54" name="矩形 53">
            <a:extLst>
              <a:ext uri="{FF2B5EF4-FFF2-40B4-BE49-F238E27FC236}">
                <a16:creationId xmlns:a16="http://schemas.microsoft.com/office/drawing/2014/main" id="{355F4643-40B5-4511-9DE5-EE42082CBDBF}"/>
              </a:ext>
            </a:extLst>
          </p:cNvPr>
          <p:cNvSpPr/>
          <p:nvPr/>
        </p:nvSpPr>
        <p:spPr>
          <a:xfrm>
            <a:off x="564112" y="3532273"/>
            <a:ext cx="2506207" cy="830997"/>
          </a:xfrm>
          <a:prstGeom prst="rect">
            <a:avLst/>
          </a:prstGeom>
        </p:spPr>
        <p:txBody>
          <a:bodyPr wrap="square">
            <a:spAutoFit/>
          </a:bodyPr>
          <a:lstStyle/>
          <a:p>
            <a:pPr defTabSz="912495">
              <a:spcBef>
                <a:spcPct val="20000"/>
              </a:spcBef>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比如有新的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加入群组或者离开群组，或者是有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Consumer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实例崩溃被“踢出”群组。</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5" name="矩形 54">
            <a:extLst>
              <a:ext uri="{FF2B5EF4-FFF2-40B4-BE49-F238E27FC236}">
                <a16:creationId xmlns:a16="http://schemas.microsoft.com/office/drawing/2014/main" id="{46CB5F03-7A57-4195-B381-C5F42F239370}"/>
              </a:ext>
            </a:extLst>
          </p:cNvPr>
          <p:cNvSpPr/>
          <p:nvPr/>
        </p:nvSpPr>
        <p:spPr>
          <a:xfrm>
            <a:off x="3872192" y="1038220"/>
            <a:ext cx="1723549" cy="276999"/>
          </a:xfrm>
          <a:prstGeom prst="rect">
            <a:avLst/>
          </a:prstGeom>
        </p:spPr>
        <p:txBody>
          <a:bodyPr wrap="none">
            <a:spAutoFit/>
          </a:bodyPr>
          <a:lstStyle/>
          <a:p>
            <a:r>
              <a:rPr lang="zh-CN" altLang="en-US" sz="1200" b="1" dirty="0">
                <a:solidFill>
                  <a:schemeClr val="accent3"/>
                </a:solidFill>
                <a:latin typeface="微软雅黑" panose="020B0503020204020204" pitchFamily="34" charset="-122"/>
                <a:ea typeface="微软雅黑" panose="020B0503020204020204" pitchFamily="34" charset="-122"/>
              </a:rPr>
              <a:t>订阅主题数量发生变化</a:t>
            </a:r>
            <a:endParaRPr lang="en-US" altLang="zh-CN" sz="1200" b="1" dirty="0">
              <a:solidFill>
                <a:schemeClr val="accent3"/>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05FB6C43-17F4-4FDD-AC23-B9B0CBB31276}"/>
              </a:ext>
            </a:extLst>
          </p:cNvPr>
          <p:cNvSpPr/>
          <p:nvPr/>
        </p:nvSpPr>
        <p:spPr>
          <a:xfrm>
            <a:off x="2742578" y="1292538"/>
            <a:ext cx="3522713" cy="461665"/>
          </a:xfrm>
          <a:prstGeom prst="rect">
            <a:avLst/>
          </a:prstGeom>
        </p:spPr>
        <p:txBody>
          <a:bodyPr wrap="square">
            <a:spAutoFit/>
          </a:bodyPr>
          <a:lstStyle/>
          <a:p>
            <a:pPr defTabSz="912495">
              <a:spcBef>
                <a:spcPct val="20000"/>
              </a:spcBef>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如果使用正则表达式的方式订阅主题，这时创建一个满足正则条件的主题，就会触发分区再均衡。</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12255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1000"/>
                                        <p:tgtEl>
                                          <p:spTgt spid="55"/>
                                        </p:tgtEl>
                                      </p:cBhvr>
                                    </p:animEffect>
                                    <p:anim calcmode="lin" valueType="num">
                                      <p:cBhvr>
                                        <p:cTn id="21" dur="1000" fill="hold"/>
                                        <p:tgtEl>
                                          <p:spTgt spid="55"/>
                                        </p:tgtEl>
                                        <p:attrNameLst>
                                          <p:attrName>ppt_x</p:attrName>
                                        </p:attrNameLst>
                                      </p:cBhvr>
                                      <p:tavLst>
                                        <p:tav tm="0">
                                          <p:val>
                                            <p:strVal val="#ppt_x"/>
                                          </p:val>
                                        </p:tav>
                                        <p:tav tm="100000">
                                          <p:val>
                                            <p:strVal val="#ppt_x"/>
                                          </p:val>
                                        </p:tav>
                                      </p:tavLst>
                                    </p:anim>
                                    <p:anim calcmode="lin" valueType="num">
                                      <p:cBhvr>
                                        <p:cTn id="22" dur="1000" fill="hold"/>
                                        <p:tgtEl>
                                          <p:spTgt spid="5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1000"/>
                                        <p:tgtEl>
                                          <p:spTgt spid="56"/>
                                        </p:tgtEl>
                                      </p:cBhvr>
                                    </p:animEffect>
                                    <p:anim calcmode="lin" valueType="num">
                                      <p:cBhvr>
                                        <p:cTn id="26" dur="1000" fill="hold"/>
                                        <p:tgtEl>
                                          <p:spTgt spid="56"/>
                                        </p:tgtEl>
                                        <p:attrNameLst>
                                          <p:attrName>ppt_x</p:attrName>
                                        </p:attrNameLst>
                                      </p:cBhvr>
                                      <p:tavLst>
                                        <p:tav tm="0">
                                          <p:val>
                                            <p:strVal val="#ppt_x"/>
                                          </p:val>
                                        </p:tav>
                                        <p:tav tm="100000">
                                          <p:val>
                                            <p:strVal val="#ppt_x"/>
                                          </p:val>
                                        </p:tav>
                                      </p:tavLst>
                                    </p:anim>
                                    <p:anim calcmode="lin" valueType="num">
                                      <p:cBhvr>
                                        <p:cTn id="27" dur="1000" fill="hold"/>
                                        <p:tgtEl>
                                          <p:spTgt spid="5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1000"/>
                                        <p:tgtEl>
                                          <p:spTgt spid="53"/>
                                        </p:tgtEl>
                                      </p:cBhvr>
                                    </p:animEffect>
                                    <p:anim calcmode="lin" valueType="num">
                                      <p:cBhvr>
                                        <p:cTn id="31" dur="1000" fill="hold"/>
                                        <p:tgtEl>
                                          <p:spTgt spid="53"/>
                                        </p:tgtEl>
                                        <p:attrNameLst>
                                          <p:attrName>ppt_x</p:attrName>
                                        </p:attrNameLst>
                                      </p:cBhvr>
                                      <p:tavLst>
                                        <p:tav tm="0">
                                          <p:val>
                                            <p:strVal val="#ppt_x"/>
                                          </p:val>
                                        </p:tav>
                                        <p:tav tm="100000">
                                          <p:val>
                                            <p:strVal val="#ppt_x"/>
                                          </p:val>
                                        </p:tav>
                                      </p:tavLst>
                                    </p:anim>
                                    <p:anim calcmode="lin" valueType="num">
                                      <p:cBhvr>
                                        <p:cTn id="32" dur="1000" fill="hold"/>
                                        <p:tgtEl>
                                          <p:spTgt spid="5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anim calcmode="lin" valueType="num">
                                      <p:cBhvr>
                                        <p:cTn id="36" dur="1000" fill="hold"/>
                                        <p:tgtEl>
                                          <p:spTgt spid="54"/>
                                        </p:tgtEl>
                                        <p:attrNameLst>
                                          <p:attrName>ppt_x</p:attrName>
                                        </p:attrNameLst>
                                      </p:cBhvr>
                                      <p:tavLst>
                                        <p:tav tm="0">
                                          <p:val>
                                            <p:strVal val="#ppt_x"/>
                                          </p:val>
                                        </p:tav>
                                        <p:tav tm="100000">
                                          <p:val>
                                            <p:strVal val="#ppt_x"/>
                                          </p:val>
                                        </p:tav>
                                      </p:tavLst>
                                    </p:anim>
                                    <p:anim calcmode="lin" valueType="num">
                                      <p:cBhvr>
                                        <p:cTn id="37" dur="1000" fill="hold"/>
                                        <p:tgtEl>
                                          <p:spTgt spid="5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1000"/>
                                        <p:tgtEl>
                                          <p:spTgt spid="51"/>
                                        </p:tgtEl>
                                      </p:cBhvr>
                                    </p:animEffect>
                                    <p:anim calcmode="lin" valueType="num">
                                      <p:cBhvr>
                                        <p:cTn id="41" dur="1000" fill="hold"/>
                                        <p:tgtEl>
                                          <p:spTgt spid="51"/>
                                        </p:tgtEl>
                                        <p:attrNameLst>
                                          <p:attrName>ppt_x</p:attrName>
                                        </p:attrNameLst>
                                      </p:cBhvr>
                                      <p:tavLst>
                                        <p:tav tm="0">
                                          <p:val>
                                            <p:strVal val="#ppt_x"/>
                                          </p:val>
                                        </p:tav>
                                        <p:tav tm="100000">
                                          <p:val>
                                            <p:strVal val="#ppt_x"/>
                                          </p:val>
                                        </p:tav>
                                      </p:tavLst>
                                    </p:anim>
                                    <p:anim calcmode="lin" valueType="num">
                                      <p:cBhvr>
                                        <p:cTn id="42" dur="1000" fill="hold"/>
                                        <p:tgtEl>
                                          <p:spTgt spid="5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1000"/>
                                        <p:tgtEl>
                                          <p:spTgt spid="52"/>
                                        </p:tgtEl>
                                      </p:cBhvr>
                                    </p:animEffect>
                                    <p:anim calcmode="lin" valueType="num">
                                      <p:cBhvr>
                                        <p:cTn id="46" dur="1000" fill="hold"/>
                                        <p:tgtEl>
                                          <p:spTgt spid="52"/>
                                        </p:tgtEl>
                                        <p:attrNameLst>
                                          <p:attrName>ppt_x</p:attrName>
                                        </p:attrNameLst>
                                      </p:cBhvr>
                                      <p:tavLst>
                                        <p:tav tm="0">
                                          <p:val>
                                            <p:strVal val="#ppt_x"/>
                                          </p:val>
                                        </p:tav>
                                        <p:tav tm="100000">
                                          <p:val>
                                            <p:strVal val="#ppt_x"/>
                                          </p:val>
                                        </p:tav>
                                      </p:tavLst>
                                    </p:anim>
                                    <p:anim calcmode="lin" valueType="num">
                                      <p:cBhvr>
                                        <p:cTn id="4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677108"/>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分区再均衡的问题</a:t>
            </a:r>
            <a:endParaRPr lang="en-US" altLang="zh-CN" sz="2400" b="1" dirty="0">
              <a:solidFill>
                <a:srgbClr val="475D74"/>
              </a:solidFill>
              <a:latin typeface="微软雅黑" panose="020B0503020204020204" pitchFamily="34" charset="-122"/>
              <a:ea typeface="微软雅黑" panose="020B0503020204020204" pitchFamily="34" charset="-122"/>
            </a:endParaRPr>
          </a:p>
          <a:p>
            <a:pPr algn="ctr"/>
            <a:r>
              <a:rPr lang="en-US" altLang="zh-CN" dirty="0">
                <a:solidFill>
                  <a:srgbClr val="475D74"/>
                </a:solidFill>
                <a:latin typeface="微软雅黑" panose="020B0503020204020204" pitchFamily="34" charset="-122"/>
                <a:ea typeface="微软雅黑" panose="020B0503020204020204" pitchFamily="34" charset="-122"/>
              </a:rPr>
              <a:t>——</a:t>
            </a:r>
            <a:r>
              <a:rPr lang="zh-CN" altLang="en-US" dirty="0">
                <a:solidFill>
                  <a:srgbClr val="475D74"/>
                </a:solidFill>
                <a:latin typeface="微软雅黑" panose="020B0503020204020204" pitchFamily="34" charset="-122"/>
                <a:ea typeface="微软雅黑" panose="020B0503020204020204" pitchFamily="34" charset="-122"/>
              </a:rPr>
              <a:t>如何避免分区再均衡</a:t>
            </a:r>
          </a:p>
        </p:txBody>
      </p:sp>
      <p:sp>
        <p:nvSpPr>
          <p:cNvPr id="7" name="任意多边形: 形状 6">
            <a:extLst>
              <a:ext uri="{FF2B5EF4-FFF2-40B4-BE49-F238E27FC236}">
                <a16:creationId xmlns:a16="http://schemas.microsoft.com/office/drawing/2014/main" id="{CC57987D-B338-4EA2-A2EB-496C1E05165F}"/>
              </a:ext>
            </a:extLst>
          </p:cNvPr>
          <p:cNvSpPr/>
          <p:nvPr/>
        </p:nvSpPr>
        <p:spPr>
          <a:xfrm>
            <a:off x="0" y="4079692"/>
            <a:ext cx="260306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8" name="任意多边形: 形状 7">
            <a:extLst>
              <a:ext uri="{FF2B5EF4-FFF2-40B4-BE49-F238E27FC236}">
                <a16:creationId xmlns:a16="http://schemas.microsoft.com/office/drawing/2014/main" id="{740C0DD3-79D9-4EB3-B07C-F13327461189}"/>
              </a:ext>
            </a:extLst>
          </p:cNvPr>
          <p:cNvSpPr/>
          <p:nvPr/>
        </p:nvSpPr>
        <p:spPr>
          <a:xfrm>
            <a:off x="1697440" y="3584540"/>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9" name="矩形 8">
            <a:extLst>
              <a:ext uri="{FF2B5EF4-FFF2-40B4-BE49-F238E27FC236}">
                <a16:creationId xmlns:a16="http://schemas.microsoft.com/office/drawing/2014/main" id="{67B1AF65-2FDD-4FF4-8A52-5BE40807F020}"/>
              </a:ext>
            </a:extLst>
          </p:cNvPr>
          <p:cNvSpPr/>
          <p:nvPr/>
        </p:nvSpPr>
        <p:spPr>
          <a:xfrm>
            <a:off x="2816551" y="4117929"/>
            <a:ext cx="486140" cy="351812"/>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0" name="椭圆 9">
            <a:extLst>
              <a:ext uri="{FF2B5EF4-FFF2-40B4-BE49-F238E27FC236}">
                <a16:creationId xmlns:a16="http://schemas.microsoft.com/office/drawing/2014/main" id="{F4232B17-5C34-4F5C-AAF1-BF31C6967F70}"/>
              </a:ext>
            </a:extLst>
          </p:cNvPr>
          <p:cNvSpPr/>
          <p:nvPr/>
        </p:nvSpPr>
        <p:spPr>
          <a:xfrm flipH="1">
            <a:off x="917847" y="4212672"/>
            <a:ext cx="797849" cy="797849"/>
          </a:xfrm>
          <a:prstGeom prst="ellipse">
            <a:avLst/>
          </a:prstGeom>
          <a:solidFill>
            <a:srgbClr val="FFFFFF"/>
          </a:solidFill>
          <a:ln w="12700">
            <a:miter lim="400000"/>
          </a:ln>
        </p:spPr>
        <p:txBody>
          <a:bodyPr anchor="ctr"/>
          <a:lstStyle/>
          <a:p>
            <a:pPr algn="ctr"/>
            <a:endParaRPr sz="2400" dirty="0"/>
          </a:p>
        </p:txBody>
      </p:sp>
      <p:sp>
        <p:nvSpPr>
          <p:cNvPr id="13" name="任意多边形: 形状 12">
            <a:extLst>
              <a:ext uri="{FF2B5EF4-FFF2-40B4-BE49-F238E27FC236}">
                <a16:creationId xmlns:a16="http://schemas.microsoft.com/office/drawing/2014/main" id="{9056C4A7-1A3C-49F0-86E4-D768FF6D9A8D}"/>
              </a:ext>
            </a:extLst>
          </p:cNvPr>
          <p:cNvSpPr/>
          <p:nvPr/>
        </p:nvSpPr>
        <p:spPr>
          <a:xfrm>
            <a:off x="1049627" y="3018896"/>
            <a:ext cx="2600070"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2CF423C9-899F-4FBA-8FD6-C99225CBF03B}"/>
              </a:ext>
            </a:extLst>
          </p:cNvPr>
          <p:cNvSpPr/>
          <p:nvPr/>
        </p:nvSpPr>
        <p:spPr>
          <a:xfrm>
            <a:off x="2767031" y="2523744"/>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6" name="矩形 15">
            <a:extLst>
              <a:ext uri="{FF2B5EF4-FFF2-40B4-BE49-F238E27FC236}">
                <a16:creationId xmlns:a16="http://schemas.microsoft.com/office/drawing/2014/main" id="{850052DC-0701-430A-94DC-F2D7FFD14733}"/>
              </a:ext>
            </a:extLst>
          </p:cNvPr>
          <p:cNvSpPr/>
          <p:nvPr/>
        </p:nvSpPr>
        <p:spPr>
          <a:xfrm>
            <a:off x="4017693" y="3071129"/>
            <a:ext cx="486140" cy="351812"/>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7" name="椭圆 16">
            <a:extLst>
              <a:ext uri="{FF2B5EF4-FFF2-40B4-BE49-F238E27FC236}">
                <a16:creationId xmlns:a16="http://schemas.microsoft.com/office/drawing/2014/main" id="{B13196A1-9290-4A9B-AEAE-E69D08129971}"/>
              </a:ext>
            </a:extLst>
          </p:cNvPr>
          <p:cNvSpPr/>
          <p:nvPr/>
        </p:nvSpPr>
        <p:spPr>
          <a:xfrm flipH="1">
            <a:off x="1953619" y="3154759"/>
            <a:ext cx="792085" cy="792084"/>
          </a:xfrm>
          <a:prstGeom prst="ellipse">
            <a:avLst/>
          </a:prstGeom>
          <a:solidFill>
            <a:srgbClr val="FFFFFF"/>
          </a:solidFill>
          <a:ln w="12700">
            <a:miter lim="400000"/>
          </a:ln>
        </p:spPr>
        <p:txBody>
          <a:bodyPr anchor="ctr"/>
          <a:lstStyle/>
          <a:p>
            <a:pPr algn="ctr"/>
            <a:endParaRPr sz="2400" dirty="0"/>
          </a:p>
        </p:txBody>
      </p:sp>
      <p:sp>
        <p:nvSpPr>
          <p:cNvPr id="20" name="任意多边形: 形状 19">
            <a:extLst>
              <a:ext uri="{FF2B5EF4-FFF2-40B4-BE49-F238E27FC236}">
                <a16:creationId xmlns:a16="http://schemas.microsoft.com/office/drawing/2014/main" id="{A5171681-D4D0-4F1B-B5BF-4880173F262F}"/>
              </a:ext>
            </a:extLst>
          </p:cNvPr>
          <p:cNvSpPr/>
          <p:nvPr/>
        </p:nvSpPr>
        <p:spPr>
          <a:xfrm>
            <a:off x="2091723" y="1962190"/>
            <a:ext cx="2600521" cy="10638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21" name="任意多边形: 形状 20">
            <a:extLst>
              <a:ext uri="{FF2B5EF4-FFF2-40B4-BE49-F238E27FC236}">
                <a16:creationId xmlns:a16="http://schemas.microsoft.com/office/drawing/2014/main" id="{5A6ECF0E-66DC-48CE-A9C4-47543AF9339F}"/>
              </a:ext>
            </a:extLst>
          </p:cNvPr>
          <p:cNvSpPr/>
          <p:nvPr/>
        </p:nvSpPr>
        <p:spPr>
          <a:xfrm>
            <a:off x="3832532" y="1467038"/>
            <a:ext cx="2615975" cy="1416173"/>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22" name="矩形 21">
            <a:extLst>
              <a:ext uri="{FF2B5EF4-FFF2-40B4-BE49-F238E27FC236}">
                <a16:creationId xmlns:a16="http://schemas.microsoft.com/office/drawing/2014/main" id="{8FC637C9-1E3B-4B82-BF9D-6EAB1CEECC1D}"/>
              </a:ext>
            </a:extLst>
          </p:cNvPr>
          <p:cNvSpPr/>
          <p:nvPr/>
        </p:nvSpPr>
        <p:spPr>
          <a:xfrm>
            <a:off x="5140810" y="1991721"/>
            <a:ext cx="486140" cy="351812"/>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23" name="椭圆 22">
            <a:extLst>
              <a:ext uri="{FF2B5EF4-FFF2-40B4-BE49-F238E27FC236}">
                <a16:creationId xmlns:a16="http://schemas.microsoft.com/office/drawing/2014/main" id="{69C3966D-7973-4193-A700-C196990EB73A}"/>
              </a:ext>
            </a:extLst>
          </p:cNvPr>
          <p:cNvSpPr/>
          <p:nvPr/>
        </p:nvSpPr>
        <p:spPr>
          <a:xfrm flipH="1">
            <a:off x="2951111" y="2053851"/>
            <a:ext cx="797849" cy="797849"/>
          </a:xfrm>
          <a:prstGeom prst="ellipse">
            <a:avLst/>
          </a:prstGeom>
          <a:solidFill>
            <a:srgbClr val="FFFFFF"/>
          </a:solidFill>
          <a:ln w="12700">
            <a:miter lim="400000"/>
          </a:ln>
        </p:spPr>
        <p:txBody>
          <a:bodyPr anchor="ctr"/>
          <a:lstStyle/>
          <a:p>
            <a:pPr algn="ctr"/>
            <a:endParaRPr sz="2400" dirty="0"/>
          </a:p>
        </p:txBody>
      </p:sp>
      <p:sp>
        <p:nvSpPr>
          <p:cNvPr id="25" name="文本框 17">
            <a:extLst>
              <a:ext uri="{FF2B5EF4-FFF2-40B4-BE49-F238E27FC236}">
                <a16:creationId xmlns:a16="http://schemas.microsoft.com/office/drawing/2014/main" id="{10B19F86-4FAC-4510-A450-0FE777209E4D}"/>
              </a:ext>
            </a:extLst>
          </p:cNvPr>
          <p:cNvSpPr txBox="1"/>
          <p:nvPr/>
        </p:nvSpPr>
        <p:spPr>
          <a:xfrm>
            <a:off x="6532079" y="2072851"/>
            <a:ext cx="1507021"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分区再均衡太慢了</a:t>
            </a:r>
          </a:p>
        </p:txBody>
      </p:sp>
      <p:sp>
        <p:nvSpPr>
          <p:cNvPr id="29" name="文本框 21">
            <a:extLst>
              <a:ext uri="{FF2B5EF4-FFF2-40B4-BE49-F238E27FC236}">
                <a16:creationId xmlns:a16="http://schemas.microsoft.com/office/drawing/2014/main" id="{C8861804-5923-4F01-98A3-54E5BDC4AFF4}"/>
              </a:ext>
            </a:extLst>
          </p:cNvPr>
          <p:cNvSpPr txBox="1"/>
          <p:nvPr/>
        </p:nvSpPr>
        <p:spPr>
          <a:xfrm>
            <a:off x="4475490" y="4274987"/>
            <a:ext cx="3220710" cy="238606"/>
          </a:xfrm>
          <a:prstGeom prst="rect">
            <a:avLst/>
          </a:prstGeom>
          <a:noFill/>
        </p:spPr>
        <p:txBody>
          <a:bodyPr wrap="none" lIns="0" tIns="0" rIns="0" bIns="0">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再均衡期间，所有消费者都会停止消费</a:t>
            </a:r>
          </a:p>
        </p:txBody>
      </p:sp>
      <p:sp>
        <p:nvSpPr>
          <p:cNvPr id="35" name="文本框 17">
            <a:extLst>
              <a:ext uri="{FF2B5EF4-FFF2-40B4-BE49-F238E27FC236}">
                <a16:creationId xmlns:a16="http://schemas.microsoft.com/office/drawing/2014/main" id="{A806F7F5-24E6-4C77-B115-CC9D8C82F446}"/>
              </a:ext>
            </a:extLst>
          </p:cNvPr>
          <p:cNvSpPr txBox="1"/>
          <p:nvPr/>
        </p:nvSpPr>
        <p:spPr>
          <a:xfrm>
            <a:off x="5626950" y="3093330"/>
            <a:ext cx="2235749" cy="276999"/>
          </a:xfrm>
          <a:prstGeom prst="rect">
            <a:avLst/>
          </a:prstGeom>
          <a:noFill/>
        </p:spPr>
        <p:txBody>
          <a:bodyPr wrap="none" lIns="0" tIns="0" rIns="0" bIns="0" anchor="ctr">
            <a:noAutofit/>
          </a:bodyPr>
          <a:lstStyle/>
          <a:p>
            <a:pPr algn="ct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每次都是所有消费者共同参与</a:t>
            </a:r>
          </a:p>
        </p:txBody>
      </p:sp>
      <p:sp>
        <p:nvSpPr>
          <p:cNvPr id="24" name="AutoShape 113">
            <a:extLst>
              <a:ext uri="{FF2B5EF4-FFF2-40B4-BE49-F238E27FC236}">
                <a16:creationId xmlns:a16="http://schemas.microsoft.com/office/drawing/2014/main" id="{47DE88D8-10EE-4D4E-A57D-03B4ED30141D}"/>
              </a:ext>
            </a:extLst>
          </p:cNvPr>
          <p:cNvSpPr/>
          <p:nvPr/>
        </p:nvSpPr>
        <p:spPr bwMode="auto">
          <a:xfrm>
            <a:off x="1193365" y="4431706"/>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1" name="AutoShape 113">
            <a:extLst>
              <a:ext uri="{FF2B5EF4-FFF2-40B4-BE49-F238E27FC236}">
                <a16:creationId xmlns:a16="http://schemas.microsoft.com/office/drawing/2014/main" id="{905729F2-FB9E-4012-9C53-270AB0B7F413}"/>
              </a:ext>
            </a:extLst>
          </p:cNvPr>
          <p:cNvSpPr/>
          <p:nvPr/>
        </p:nvSpPr>
        <p:spPr bwMode="auto">
          <a:xfrm>
            <a:off x="3226629" y="2280464"/>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D67A71"/>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32" name="AutoShape 113">
            <a:extLst>
              <a:ext uri="{FF2B5EF4-FFF2-40B4-BE49-F238E27FC236}">
                <a16:creationId xmlns:a16="http://schemas.microsoft.com/office/drawing/2014/main" id="{5FE88A4B-4BC3-4F63-B08B-CEFF17FC7837}"/>
              </a:ext>
            </a:extLst>
          </p:cNvPr>
          <p:cNvSpPr/>
          <p:nvPr/>
        </p:nvSpPr>
        <p:spPr bwMode="auto">
          <a:xfrm>
            <a:off x="2231867" y="3369405"/>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788BA9"/>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Gill Sans" charset="0"/>
            </a:endParaRPr>
          </a:p>
        </p:txBody>
      </p:sp>
      <p:sp>
        <p:nvSpPr>
          <p:cNvPr id="26" name="文本框 17">
            <a:extLst>
              <a:ext uri="{FF2B5EF4-FFF2-40B4-BE49-F238E27FC236}">
                <a16:creationId xmlns:a16="http://schemas.microsoft.com/office/drawing/2014/main" id="{9936284D-A940-405A-B07F-EA43BFB8782B}"/>
              </a:ext>
            </a:extLst>
          </p:cNvPr>
          <p:cNvSpPr txBox="1"/>
          <p:nvPr/>
        </p:nvSpPr>
        <p:spPr>
          <a:xfrm>
            <a:off x="633569" y="854445"/>
            <a:ext cx="6882898" cy="1037154"/>
          </a:xfrm>
          <a:prstGeom prst="rect">
            <a:avLst/>
          </a:prstGeom>
          <a:noFill/>
        </p:spPr>
        <p:txBody>
          <a:bodyPr wrap="none" lIns="0" tIns="0" rIns="0" bIns="0" anchor="ctr">
            <a:noAutofit/>
          </a:bodyPr>
          <a:lstStyle/>
          <a:p>
            <a:pPr>
              <a:lnSpc>
                <a:spcPct val="120000"/>
              </a:lnSpc>
            </a:pPr>
            <a:r>
              <a:rPr lang="zh-CN" altLang="en-US" b="1" dirty="0">
                <a:solidFill>
                  <a:srgbClr val="D67A71"/>
                </a:solidFill>
                <a:latin typeface="微软雅黑" panose="020B0503020204020204" pitchFamily="34" charset="-122"/>
                <a:ea typeface="微软雅黑" panose="020B0503020204020204" pitchFamily="34" charset="-122"/>
              </a:rPr>
              <a:t>分区再均衡的代价很高，应该尽量避免分区再均衡</a:t>
            </a:r>
            <a:endParaRPr lang="en-US" altLang="zh-CN" b="1" dirty="0">
              <a:solidFill>
                <a:srgbClr val="D67A7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accent2"/>
                </a:solidFill>
              </a:rPr>
              <a:t>未及时发送心跳：合理设置 </a:t>
            </a:r>
            <a:r>
              <a:rPr lang="en-US" altLang="zh-CN" dirty="0">
                <a:solidFill>
                  <a:schemeClr val="accent2"/>
                </a:solidFill>
              </a:rPr>
              <a:t>session.timeout.ms </a:t>
            </a:r>
            <a:r>
              <a:rPr lang="zh-CN" altLang="en-US" dirty="0">
                <a:solidFill>
                  <a:schemeClr val="accent2"/>
                </a:solidFill>
              </a:rPr>
              <a:t>和 </a:t>
            </a:r>
            <a:r>
              <a:rPr lang="en-US" altLang="zh-CN" dirty="0">
                <a:solidFill>
                  <a:schemeClr val="accent2"/>
                </a:solidFill>
              </a:rPr>
              <a:t>heartbeat.interval.ms </a:t>
            </a:r>
            <a:r>
              <a:rPr lang="zh-CN" altLang="en-US" dirty="0">
                <a:solidFill>
                  <a:schemeClr val="accent2"/>
                </a:solidFill>
              </a:rPr>
              <a:t>的值</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消费时间过长：消费者端根据实际情况设置 </a:t>
            </a:r>
            <a:r>
              <a:rPr lang="en-US" altLang="zh-CN" dirty="0">
                <a:solidFill>
                  <a:schemeClr val="accent2"/>
                </a:solidFill>
              </a:rPr>
              <a:t>max.poll.interval.ms</a:t>
            </a:r>
          </a:p>
          <a:p>
            <a:pPr marL="285750" indent="-285750">
              <a:buFont typeface="Arial" panose="020B0604020202020204" pitchFamily="34" charset="0"/>
              <a:buChar char="•"/>
            </a:pPr>
            <a:r>
              <a:rPr lang="en-US" altLang="zh-CN" dirty="0">
                <a:solidFill>
                  <a:schemeClr val="accent2"/>
                </a:solidFill>
              </a:rPr>
              <a:t>GC </a:t>
            </a:r>
            <a:r>
              <a:rPr lang="zh-CN" altLang="en-US" dirty="0">
                <a:solidFill>
                  <a:schemeClr val="accent2"/>
                </a:solidFill>
              </a:rPr>
              <a:t>参数：以上两点都没问题时，考虑是否有频繁 </a:t>
            </a:r>
            <a:r>
              <a:rPr lang="en-US" altLang="zh-CN" dirty="0">
                <a:solidFill>
                  <a:schemeClr val="accent2"/>
                </a:solidFill>
              </a:rPr>
              <a:t>GC</a:t>
            </a:r>
            <a:endParaRPr lang="zh-CN" altLang="en-US" dirty="0">
              <a:solidFill>
                <a:schemeClr val="accent2"/>
              </a:solidFill>
            </a:endParaRPr>
          </a:p>
          <a:p>
            <a:pPr algn="ctr">
              <a:lnSpc>
                <a:spcPct val="120000"/>
              </a:lnSpc>
            </a:pPr>
            <a:endParaRPr lang="zh-CN" altLang="en-US"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33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5" grpId="0"/>
      <p:bldP spid="24" grpId="0" animBg="1"/>
      <p:bldP spid="31" grpId="0" animBg="1"/>
      <p:bldP spid="3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集群</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05</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49507" cy="1431482"/>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如何分区？</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Broker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如何处理请求？</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如何管理集群？</a:t>
            </a:r>
          </a:p>
        </p:txBody>
      </p:sp>
    </p:spTree>
    <p:extLst>
      <p:ext uri="{BB962C8B-B14F-4D97-AF65-F5344CB8AC3E}">
        <p14:creationId xmlns:p14="http://schemas.microsoft.com/office/powerpoint/2010/main" val="286837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分区和 </a:t>
            </a:r>
            <a:r>
              <a:rPr lang="en-US" altLang="zh-CN" sz="2400" b="1" dirty="0">
                <a:solidFill>
                  <a:srgbClr val="475D74"/>
                </a:solidFill>
                <a:latin typeface="微软雅黑" panose="020B0503020204020204" pitchFamily="34" charset="-122"/>
                <a:ea typeface="微软雅黑" panose="020B0503020204020204" pitchFamily="34" charset="-122"/>
              </a:rPr>
              <a:t>Broker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pic>
        <p:nvPicPr>
          <p:cNvPr id="2050" name="Picture 2" descr="https://raw.githubusercontent.com/dunwu/images/dev/snap/20210407191337.png">
            <a:extLst>
              <a:ext uri="{FF2B5EF4-FFF2-40B4-BE49-F238E27FC236}">
                <a16:creationId xmlns:a16="http://schemas.microsoft.com/office/drawing/2014/main" id="{156FE031-B008-4AAE-BCCB-BA9B6B7F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701" y="1002034"/>
            <a:ext cx="5359949" cy="313943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25BE8D6-EF79-4130-AE69-FF76F43211EA}"/>
              </a:ext>
            </a:extLst>
          </p:cNvPr>
          <p:cNvSpPr/>
          <p:nvPr/>
        </p:nvSpPr>
        <p:spPr>
          <a:xfrm>
            <a:off x="185350" y="1602254"/>
            <a:ext cx="3068389" cy="2800767"/>
          </a:xfrm>
          <a:prstGeom prst="rect">
            <a:avLst/>
          </a:prstGeom>
        </p:spPr>
        <p:txBody>
          <a:bodyPr wrap="square">
            <a:spAutoFit/>
          </a:bodyPr>
          <a:lstStyle/>
          <a:p>
            <a:pPr marL="171450" indent="-171450">
              <a:buFont typeface="Wingdings" panose="05000000000000000000" pitchFamily="2" charset="2"/>
              <a:buChar char="l"/>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b="1" dirty="0">
                <a:solidFill>
                  <a:srgbClr val="788BA9"/>
                </a:solidFill>
                <a:latin typeface="微软雅黑" panose="020B0503020204020204" pitchFamily="34" charset="-122"/>
                <a:ea typeface="微软雅黑" panose="020B0503020204020204" pitchFamily="34" charset="-122"/>
                <a:cs typeface="+mn-ea"/>
              </a:rPr>
              <a:t>处理一切对 </a:t>
            </a:r>
            <a:r>
              <a:rPr lang="en-US" altLang="zh-CN" sz="1600" b="1" dirty="0">
                <a:solidFill>
                  <a:srgbClr val="788BA9"/>
                </a:solidFill>
                <a:latin typeface="微软雅黑" panose="020B0503020204020204" pitchFamily="34" charset="-122"/>
                <a:ea typeface="微软雅黑" panose="020B0503020204020204" pitchFamily="34" charset="-122"/>
                <a:cs typeface="+mn-ea"/>
              </a:rPr>
              <a:t>Partition </a:t>
            </a:r>
            <a:r>
              <a:rPr lang="zh-CN" altLang="en-US" sz="1600" b="1" dirty="0">
                <a:solidFill>
                  <a:srgbClr val="788BA9"/>
                </a:solidFill>
                <a:latin typeface="微软雅黑" panose="020B0503020204020204" pitchFamily="34" charset="-122"/>
                <a:ea typeface="微软雅黑" panose="020B0503020204020204" pitchFamily="34" charset="-122"/>
                <a:cs typeface="+mn-ea"/>
              </a:rPr>
              <a:t>的读写请求</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Follower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唯一的任务就是</a:t>
            </a:r>
            <a:r>
              <a:rPr lang="zh-CN" altLang="en-US" sz="1600" b="1" dirty="0">
                <a:solidFill>
                  <a:srgbClr val="788BA9"/>
                </a:solidFill>
                <a:latin typeface="微软雅黑" panose="020B0503020204020204" pitchFamily="34" charset="-122"/>
                <a:ea typeface="微软雅黑" panose="020B0503020204020204" pitchFamily="34" charset="-122"/>
                <a:cs typeface="+mn-ea"/>
              </a:rPr>
              <a:t>从 </a:t>
            </a:r>
            <a:r>
              <a:rPr lang="en-US" altLang="zh-CN" sz="1600" b="1" dirty="0">
                <a:solidFill>
                  <a:srgbClr val="788BA9"/>
                </a:solidFill>
                <a:latin typeface="微软雅黑" panose="020B0503020204020204" pitchFamily="34" charset="-122"/>
                <a:ea typeface="微软雅黑" panose="020B0503020204020204" pitchFamily="34" charset="-122"/>
                <a:cs typeface="+mn-ea"/>
              </a:rPr>
              <a:t>Leader </a:t>
            </a:r>
            <a:r>
              <a:rPr lang="zh-CN" altLang="en-US" sz="1600" b="1" dirty="0">
                <a:solidFill>
                  <a:srgbClr val="788BA9"/>
                </a:solidFill>
                <a:latin typeface="微软雅黑" panose="020B0503020204020204" pitchFamily="34" charset="-122"/>
                <a:ea typeface="微软雅黑" panose="020B0503020204020204" pitchFamily="34" charset="-122"/>
                <a:cs typeface="+mn-ea"/>
              </a:rPr>
              <a:t>那里复制消息</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，保持与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一致的状态。和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同步的副本称为</a:t>
            </a:r>
            <a:r>
              <a:rPr lang="zh-CN" altLang="en-US" sz="1600" b="1" dirty="0">
                <a:solidFill>
                  <a:srgbClr val="788BA9"/>
                </a:solidFill>
                <a:latin typeface="微软雅黑" panose="020B0503020204020204" pitchFamily="34" charset="-122"/>
                <a:ea typeface="微软雅黑" panose="020B0503020204020204" pitchFamily="34" charset="-122"/>
                <a:cs typeface="+mn-ea"/>
              </a:rPr>
              <a:t>同步副本（</a:t>
            </a:r>
            <a:r>
              <a:rPr lang="en-US" altLang="zh-CN" sz="1600" b="1" dirty="0">
                <a:solidFill>
                  <a:srgbClr val="788BA9"/>
                </a:solidFill>
                <a:latin typeface="微软雅黑" panose="020B0503020204020204" pitchFamily="34" charset="-122"/>
                <a:ea typeface="微软雅黑" panose="020B0503020204020204" pitchFamily="34" charset="-122"/>
                <a:cs typeface="+mn-ea"/>
              </a:rPr>
              <a:t>In-sync Replicas</a:t>
            </a:r>
            <a:r>
              <a:rPr lang="zh-CN" altLang="en-US" sz="1600" b="1" dirty="0">
                <a:solidFill>
                  <a:srgbClr val="788BA9"/>
                </a:solidFill>
                <a:latin typeface="微软雅黑" panose="020B0503020204020204" pitchFamily="34" charset="-122"/>
                <a:ea typeface="微软雅黑" panose="020B0503020204020204" pitchFamily="34" charset="-122"/>
                <a:cs typeface="+mn-ea"/>
              </a:rPr>
              <a:t>，</a:t>
            </a:r>
            <a:r>
              <a:rPr lang="en-US" altLang="zh-CN" sz="1600" b="1" dirty="0">
                <a:solidFill>
                  <a:srgbClr val="788BA9"/>
                </a:solidFill>
                <a:latin typeface="微软雅黑" panose="020B0503020204020204" pitchFamily="34" charset="-122"/>
                <a:ea typeface="微软雅黑" panose="020B0503020204020204" pitchFamily="34" charset="-122"/>
                <a:cs typeface="+mn-ea"/>
              </a:rPr>
              <a:t>ISR</a:t>
            </a:r>
            <a:r>
              <a:rPr lang="zh-CN" altLang="en-US" sz="1600" b="1" dirty="0">
                <a:solidFill>
                  <a:srgbClr val="788BA9"/>
                </a:solidFill>
                <a:latin typeface="微软雅黑" panose="020B0503020204020204" pitchFamily="34" charset="-122"/>
                <a:ea typeface="微软雅黑" panose="020B0503020204020204" pitchFamily="34" charset="-122"/>
                <a:cs typeface="+mn-ea"/>
              </a:rPr>
              <a:t>）</a:t>
            </a:r>
            <a:endParaRPr lang="en-US" altLang="zh-CN" sz="1600" b="1" dirty="0">
              <a:solidFill>
                <a:srgbClr val="788BA9"/>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如果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宕机，其中一个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Follower </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会被选举为新的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1250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选举</a:t>
            </a:r>
            <a:r>
              <a:rPr lang="en-US" altLang="zh-CN" sz="2400" b="1" dirty="0">
                <a:solidFill>
                  <a:srgbClr val="475D74"/>
                </a:solidFill>
                <a:latin typeface="微软雅黑" panose="020B0503020204020204" pitchFamily="34" charset="-122"/>
                <a:ea typeface="微软雅黑" panose="020B0503020204020204" pitchFamily="34" charset="-122"/>
              </a:rPr>
              <a:t>Leader</a:t>
            </a:r>
            <a:endParaRPr lang="zh-CN" altLang="en-US" sz="2400" b="1" dirty="0">
              <a:solidFill>
                <a:srgbClr val="475D74"/>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E401DA1-24BF-41E8-8C7D-E4A1935B70A0}"/>
              </a:ext>
            </a:extLst>
          </p:cNvPr>
          <p:cNvSpPr txBox="1"/>
          <p:nvPr/>
        </p:nvSpPr>
        <p:spPr>
          <a:xfrm>
            <a:off x="952081" y="1180071"/>
            <a:ext cx="7709598" cy="3285900"/>
          </a:xfrm>
          <a:prstGeom prst="rect">
            <a:avLst/>
          </a:prstGeom>
          <a:noFill/>
        </p:spPr>
        <p:txBody>
          <a:bodyPr wrap="square">
            <a:spAutoFit/>
          </a:bodyPr>
          <a:lstStyle/>
          <a:p>
            <a:pPr>
              <a:lnSpc>
                <a:spcPct val="150000"/>
              </a:lnSpc>
            </a:pPr>
            <a:r>
              <a:rPr lang="zh-CN" altLang="en-US" b="0" dirty="0">
                <a:latin typeface="微软雅黑" panose="020B0503020204020204" pitchFamily="34" charset="-122"/>
                <a:ea typeface="微软雅黑" panose="020B0503020204020204" pitchFamily="34" charset="-122"/>
              </a:rPr>
              <a:t>因为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副本天然就在 </a:t>
            </a:r>
            <a:r>
              <a:rPr lang="en-US" altLang="zh-CN" b="0" dirty="0">
                <a:latin typeface="微软雅黑" panose="020B0503020204020204" pitchFamily="34" charset="-122"/>
                <a:ea typeface="微软雅黑" panose="020B0503020204020204" pitchFamily="34" charset="-122"/>
              </a:rPr>
              <a:t>ISR </a:t>
            </a:r>
            <a:r>
              <a:rPr lang="zh-CN" altLang="en-US" b="0" dirty="0">
                <a:latin typeface="微软雅黑" panose="020B0503020204020204" pitchFamily="34" charset="-122"/>
                <a:ea typeface="微软雅黑" panose="020B0503020204020204" pitchFamily="34" charset="-122"/>
              </a:rPr>
              <a:t>中，如果 </a:t>
            </a:r>
            <a:r>
              <a:rPr lang="en-US" altLang="zh-CN" b="0" dirty="0">
                <a:latin typeface="微软雅黑" panose="020B0503020204020204" pitchFamily="34" charset="-122"/>
                <a:ea typeface="微软雅黑" panose="020B0503020204020204" pitchFamily="34" charset="-122"/>
              </a:rPr>
              <a:t>ISR </a:t>
            </a:r>
            <a:r>
              <a:rPr lang="zh-CN" altLang="en-US" b="0" dirty="0">
                <a:latin typeface="微软雅黑" panose="020B0503020204020204" pitchFamily="34" charset="-122"/>
                <a:ea typeface="微软雅黑" panose="020B0503020204020204" pitchFamily="34" charset="-122"/>
              </a:rPr>
              <a:t>为空了，就说明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副本也“挂掉”了，</a:t>
            </a:r>
            <a:r>
              <a:rPr lang="en-US" altLang="zh-CN" b="0" dirty="0">
                <a:latin typeface="微软雅黑" panose="020B0503020204020204" pitchFamily="34" charset="-122"/>
                <a:ea typeface="微软雅黑" panose="020B0503020204020204" pitchFamily="34" charset="-122"/>
              </a:rPr>
              <a:t>Kafka </a:t>
            </a:r>
            <a:r>
              <a:rPr lang="zh-CN" altLang="en-US" b="0" dirty="0">
                <a:latin typeface="微软雅黑" panose="020B0503020204020204" pitchFamily="34" charset="-122"/>
                <a:ea typeface="微软雅黑" panose="020B0503020204020204" pitchFamily="34" charset="-122"/>
              </a:rPr>
              <a:t>需要重新选举一个新的 </a:t>
            </a:r>
            <a:r>
              <a:rPr lang="en-US" altLang="zh-CN" b="0" dirty="0">
                <a:latin typeface="微软雅黑" panose="020B0503020204020204" pitchFamily="34" charset="-122"/>
                <a:ea typeface="微软雅黑" panose="020B0503020204020204" pitchFamily="34" charset="-122"/>
              </a:rPr>
              <a:t>Leader</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a:lnSpc>
                <a:spcPct val="150000"/>
              </a:lnSpc>
            </a:pPr>
            <a:endParaRPr lang="en-US" altLang="zh-CN" b="0" dirty="0">
              <a:latin typeface="微软雅黑" panose="020B0503020204020204" pitchFamily="34" charset="-122"/>
              <a:ea typeface="微软雅黑" panose="020B0503020204020204" pitchFamily="34" charset="-122"/>
            </a:endParaRPr>
          </a:p>
          <a:p>
            <a:pPr>
              <a:lnSpc>
                <a:spcPct val="150000"/>
              </a:lnSpc>
            </a:pPr>
            <a:r>
              <a:rPr lang="zh-CN" altLang="en-US" b="0" dirty="0">
                <a:latin typeface="微软雅黑" panose="020B0503020204020204" pitchFamily="34" charset="-122"/>
                <a:ea typeface="微软雅黑" panose="020B0503020204020204" pitchFamily="34" charset="-122"/>
              </a:rPr>
              <a:t>所有不在 </a:t>
            </a:r>
            <a:r>
              <a:rPr lang="en-US" altLang="zh-CN" b="0" dirty="0">
                <a:latin typeface="微软雅黑" panose="020B0503020204020204" pitchFamily="34" charset="-122"/>
                <a:ea typeface="微软雅黑" panose="020B0503020204020204" pitchFamily="34" charset="-122"/>
              </a:rPr>
              <a:t>ISR </a:t>
            </a:r>
            <a:r>
              <a:rPr lang="zh-CN" altLang="en-US" b="0" dirty="0">
                <a:latin typeface="微软雅黑" panose="020B0503020204020204" pitchFamily="34" charset="-122"/>
                <a:ea typeface="微软雅黑" panose="020B0503020204020204" pitchFamily="34" charset="-122"/>
              </a:rPr>
              <a:t>中的存活副本都称为</a:t>
            </a:r>
            <a:r>
              <a:rPr lang="zh-CN" altLang="en-US" b="1" dirty="0">
                <a:solidFill>
                  <a:srgbClr val="788BA9"/>
                </a:solidFill>
                <a:latin typeface="微软雅黑" panose="020B0503020204020204" pitchFamily="34" charset="-122"/>
                <a:ea typeface="微软雅黑" panose="020B0503020204020204" pitchFamily="34" charset="-122"/>
              </a:rPr>
              <a:t>非同步副本</a:t>
            </a:r>
            <a:r>
              <a:rPr lang="zh-CN" altLang="en-US" b="1"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选举这种副本的过程称为 </a:t>
            </a:r>
            <a:r>
              <a:rPr lang="en-US" altLang="zh-CN" b="1" dirty="0">
                <a:solidFill>
                  <a:srgbClr val="788BA9"/>
                </a:solidFill>
                <a:latin typeface="微软雅黑" panose="020B0503020204020204" pitchFamily="34" charset="-122"/>
                <a:ea typeface="微软雅黑" panose="020B0503020204020204" pitchFamily="34" charset="-122"/>
              </a:rPr>
              <a:t>Unclean </a:t>
            </a:r>
            <a:r>
              <a:rPr lang="zh-CN" altLang="en-US" b="1" dirty="0">
                <a:solidFill>
                  <a:srgbClr val="788BA9"/>
                </a:solidFill>
                <a:latin typeface="微软雅黑" panose="020B0503020204020204" pitchFamily="34" charset="-122"/>
                <a:ea typeface="微软雅黑" panose="020B0503020204020204" pitchFamily="34" charset="-122"/>
              </a:rPr>
              <a:t>领导者选举</a:t>
            </a:r>
            <a:r>
              <a:rPr lang="zh-CN" altLang="en-US" b="0"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0" dirty="0">
                <a:latin typeface="微软雅黑" panose="020B0503020204020204" pitchFamily="34" charset="-122"/>
                <a:ea typeface="微软雅黑" panose="020B0503020204020204" pitchFamily="34" charset="-122"/>
              </a:rPr>
              <a:t>Broker </a:t>
            </a:r>
            <a:r>
              <a:rPr lang="zh-CN" altLang="en-US" b="0" dirty="0">
                <a:latin typeface="微软雅黑" panose="020B0503020204020204" pitchFamily="34" charset="-122"/>
                <a:ea typeface="微软雅黑" panose="020B0503020204020204" pitchFamily="34" charset="-122"/>
              </a:rPr>
              <a:t>端参数 </a:t>
            </a:r>
            <a:r>
              <a:rPr lang="en-US" altLang="zh-CN" b="1" dirty="0" err="1">
                <a:solidFill>
                  <a:srgbClr val="788BA9"/>
                </a:solidFill>
                <a:latin typeface="微软雅黑" panose="020B0503020204020204" pitchFamily="34" charset="-122"/>
                <a:ea typeface="微软雅黑" panose="020B0503020204020204" pitchFamily="34" charset="-122"/>
              </a:rPr>
              <a:t>unclean.leader.election.enable</a:t>
            </a:r>
            <a:r>
              <a:rPr lang="en-US" altLang="zh-CN" b="1" dirty="0">
                <a:solidFill>
                  <a:srgbClr val="788BA9"/>
                </a:solidFill>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控制是否允许 </a:t>
            </a:r>
            <a:r>
              <a:rPr lang="en-US" altLang="zh-CN" b="0" dirty="0">
                <a:latin typeface="微软雅黑" panose="020B0503020204020204" pitchFamily="34" charset="-122"/>
                <a:ea typeface="微软雅黑" panose="020B0503020204020204" pitchFamily="34" charset="-122"/>
              </a:rPr>
              <a:t>Unclean </a:t>
            </a:r>
            <a:r>
              <a:rPr lang="zh-CN" altLang="en-US" b="0" dirty="0">
                <a:latin typeface="微软雅黑" panose="020B0503020204020204" pitchFamily="34" charset="-122"/>
                <a:ea typeface="微软雅黑" panose="020B0503020204020204" pitchFamily="34" charset="-122"/>
              </a:rPr>
              <a:t>领导者选举。</a:t>
            </a:r>
            <a:endParaRPr lang="en-US" altLang="zh-CN" b="0" dirty="0">
              <a:latin typeface="微软雅黑" panose="020B0503020204020204" pitchFamily="34" charset="-122"/>
              <a:ea typeface="微软雅黑" panose="020B0503020204020204" pitchFamily="34" charset="-122"/>
            </a:endParaRPr>
          </a:p>
          <a:p>
            <a:pPr>
              <a:lnSpc>
                <a:spcPct val="150000"/>
              </a:lnSpc>
            </a:pPr>
            <a:endParaRPr lang="en-US" altLang="zh-CN" b="0" dirty="0">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开启 </a:t>
            </a:r>
            <a:r>
              <a:rPr lang="en-US" altLang="zh-CN" b="1" dirty="0">
                <a:solidFill>
                  <a:srgbClr val="D67A71"/>
                </a:solidFill>
                <a:latin typeface="微软雅黑" panose="020B0503020204020204" pitchFamily="34" charset="-122"/>
                <a:ea typeface="微软雅黑" panose="020B0503020204020204" pitchFamily="34" charset="-122"/>
              </a:rPr>
              <a:t>Unclean </a:t>
            </a:r>
            <a:r>
              <a:rPr lang="zh-CN" altLang="en-US" b="1" dirty="0">
                <a:solidFill>
                  <a:srgbClr val="D67A71"/>
                </a:solidFill>
                <a:latin typeface="微软雅黑" panose="020B0503020204020204" pitchFamily="34" charset="-122"/>
                <a:ea typeface="微软雅黑" panose="020B0503020204020204" pitchFamily="34" charset="-122"/>
              </a:rPr>
              <a:t>领导者选举可能会造成数据丢失</a:t>
            </a:r>
            <a:r>
              <a:rPr lang="zh-CN" altLang="en-US" b="0" dirty="0">
                <a:latin typeface="微软雅黑" panose="020B0503020204020204" pitchFamily="34" charset="-122"/>
                <a:ea typeface="微软雅黑" panose="020B0503020204020204" pitchFamily="34" charset="-122"/>
              </a:rPr>
              <a:t>，但好处是：它使得 </a:t>
            </a:r>
            <a:r>
              <a:rPr lang="en-US" altLang="zh-CN" b="0" dirty="0">
                <a:latin typeface="微软雅黑" panose="020B0503020204020204" pitchFamily="34" charset="-122"/>
                <a:ea typeface="微软雅黑" panose="020B0503020204020204" pitchFamily="34" charset="-122"/>
              </a:rPr>
              <a:t>Leader </a:t>
            </a:r>
            <a:r>
              <a:rPr lang="zh-CN" altLang="en-US" b="0" dirty="0">
                <a:latin typeface="微软雅黑" panose="020B0503020204020204" pitchFamily="34" charset="-122"/>
                <a:ea typeface="微软雅黑" panose="020B0503020204020204" pitchFamily="34" charset="-122"/>
              </a:rPr>
              <a:t>副本一直存在，不至于停止对外提供服务，因此提升了高可用性。</a:t>
            </a:r>
            <a:endParaRPr lang="en-US" altLang="zh-CN" b="0" dirty="0">
              <a:latin typeface="微软雅黑" panose="020B0503020204020204" pitchFamily="34" charset="-122"/>
              <a:ea typeface="微软雅黑" panose="020B0503020204020204" pitchFamily="34" charset="-122"/>
            </a:endParaRPr>
          </a:p>
          <a:p>
            <a:pPr>
              <a:lnSpc>
                <a:spcPct val="150000"/>
              </a:lnSpc>
            </a:pPr>
            <a:r>
              <a:rPr lang="zh-CN" altLang="en-US" b="0" dirty="0">
                <a:latin typeface="微软雅黑" panose="020B0503020204020204" pitchFamily="34" charset="-122"/>
                <a:ea typeface="微软雅黑" panose="020B0503020204020204" pitchFamily="34" charset="-122"/>
              </a:rPr>
              <a:t>反之，禁止 </a:t>
            </a:r>
            <a:r>
              <a:rPr lang="en-US" altLang="zh-CN" b="0" dirty="0">
                <a:latin typeface="微软雅黑" panose="020B0503020204020204" pitchFamily="34" charset="-122"/>
                <a:ea typeface="微软雅黑" panose="020B0503020204020204" pitchFamily="34" charset="-122"/>
              </a:rPr>
              <a:t>Unclean </a:t>
            </a:r>
            <a:r>
              <a:rPr lang="zh-CN" altLang="en-US" b="0" dirty="0">
                <a:latin typeface="微软雅黑" panose="020B0503020204020204" pitchFamily="34" charset="-122"/>
                <a:ea typeface="微软雅黑" panose="020B0503020204020204" pitchFamily="34" charset="-122"/>
              </a:rPr>
              <a:t>领导者选举的好处在于维护了数据的一致性，避免了消息丢失，但牺牲了高可用性。</a:t>
            </a:r>
          </a:p>
        </p:txBody>
      </p:sp>
    </p:spTree>
    <p:extLst>
      <p:ext uri="{BB962C8B-B14F-4D97-AF65-F5344CB8AC3E}">
        <p14:creationId xmlns:p14="http://schemas.microsoft.com/office/powerpoint/2010/main" val="545413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a:t>
            </a:r>
          </a:p>
        </p:txBody>
      </p:sp>
      <p:sp>
        <p:nvSpPr>
          <p:cNvPr id="5" name="矩形 4">
            <a:extLst>
              <a:ext uri="{FF2B5EF4-FFF2-40B4-BE49-F238E27FC236}">
                <a16:creationId xmlns:a16="http://schemas.microsoft.com/office/drawing/2014/main" id="{4A92BA40-206A-433C-998D-C447A1442FCB}"/>
              </a:ext>
            </a:extLst>
          </p:cNvPr>
          <p:cNvSpPr/>
          <p:nvPr/>
        </p:nvSpPr>
        <p:spPr>
          <a:xfrm>
            <a:off x="669982" y="779294"/>
            <a:ext cx="7431601" cy="523220"/>
          </a:xfrm>
          <a:prstGeom prst="rect">
            <a:avLst/>
          </a:prstGeom>
        </p:spPr>
        <p:txBody>
          <a:bodyPr wrap="square">
            <a:spAutoFit/>
          </a:bodyPr>
          <a:lstStyle/>
          <a:p>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控制器其实就是一个 </a:t>
            </a:r>
            <a:r>
              <a:rPr lang="en-US" altLang="zh-CN" b="1" dirty="0">
                <a:solidFill>
                  <a:srgbClr val="D67A71"/>
                </a:solidFill>
                <a:latin typeface="微软雅黑" panose="020B0503020204020204" pitchFamily="34" charset="-122"/>
                <a:ea typeface="微软雅黑" panose="020B0503020204020204" pitchFamily="34" charset="-122"/>
              </a:rPr>
              <a:t>Broker</a:t>
            </a:r>
            <a:r>
              <a:rPr lang="zh-CN" altLang="en-US" b="1" dirty="0">
                <a:solidFill>
                  <a:srgbClr val="D67A71"/>
                </a:solidFill>
                <a:latin typeface="微软雅黑" panose="020B0503020204020204" pitchFamily="34" charset="-122"/>
                <a:ea typeface="微软雅黑" panose="020B0503020204020204" pitchFamily="34" charset="-122"/>
              </a:rPr>
              <a:t>。</a:t>
            </a:r>
            <a:endParaRPr lang="en-US" altLang="zh-CN" b="1" dirty="0">
              <a:solidFill>
                <a:srgbClr val="D67A71"/>
              </a:solidFill>
              <a:latin typeface="微软雅黑" panose="020B0503020204020204" pitchFamily="34" charset="-122"/>
              <a:ea typeface="微软雅黑" panose="020B0503020204020204" pitchFamily="34" charset="-122"/>
            </a:endParaRPr>
          </a:p>
          <a:p>
            <a:r>
              <a:rPr lang="zh-CN" altLang="en-US" b="1" dirty="0">
                <a:solidFill>
                  <a:srgbClr val="D67A71"/>
                </a:solidFill>
                <a:latin typeface="微软雅黑" panose="020B0503020204020204" pitchFamily="34" charset="-122"/>
                <a:ea typeface="微软雅黑" panose="020B0503020204020204" pitchFamily="34" charset="-122"/>
              </a:rPr>
              <a:t>控制器的主要作用是在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的帮助下管理和协调整个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集群。</a:t>
            </a:r>
            <a:endParaRPr lang="en-US" altLang="zh-CN" b="1" dirty="0">
              <a:solidFill>
                <a:srgbClr val="D67A7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732E381-9464-44C7-8DDA-01B6F303D286}"/>
              </a:ext>
            </a:extLst>
          </p:cNvPr>
          <p:cNvSpPr/>
          <p:nvPr/>
        </p:nvSpPr>
        <p:spPr>
          <a:xfrm>
            <a:off x="177690" y="2136250"/>
            <a:ext cx="2446638" cy="1815882"/>
          </a:xfrm>
          <a:prstGeom prst="rect">
            <a:avLst/>
          </a:prstGeom>
        </p:spPr>
        <p:txBody>
          <a:bodyPr wrap="square">
            <a:spAutoFit/>
          </a:bodyPr>
          <a:lstStyle/>
          <a:p>
            <a:r>
              <a:rPr lang="zh-CN" altLang="en-US" dirty="0">
                <a:solidFill>
                  <a:srgbClr val="788BA9"/>
                </a:solidFill>
                <a:latin typeface="微软雅黑" panose="020B0503020204020204" pitchFamily="34" charset="-122"/>
                <a:ea typeface="微软雅黑" panose="020B0503020204020204" pitchFamily="34" charset="-122"/>
              </a:rPr>
              <a:t>控制器的作用</a:t>
            </a:r>
            <a:endParaRPr lang="en-US" altLang="zh-CN" dirty="0">
              <a:solidFill>
                <a:srgbClr val="788BA9"/>
              </a:solidFill>
              <a:latin typeface="微软雅黑" panose="020B0503020204020204" pitchFamily="34" charset="-122"/>
              <a:ea typeface="微软雅黑" panose="020B0503020204020204" pitchFamily="34" charset="-122"/>
            </a:endParaRPr>
          </a:p>
          <a:p>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dirty="0">
                <a:solidFill>
                  <a:srgbClr val="788BA9"/>
                </a:solidFill>
                <a:latin typeface="微软雅黑" panose="020B0503020204020204" pitchFamily="34" charset="-122"/>
                <a:ea typeface="微软雅黑" panose="020B0503020204020204" pitchFamily="34" charset="-122"/>
              </a:rPr>
              <a:t>Topic </a:t>
            </a:r>
            <a:r>
              <a:rPr lang="zh-CN" altLang="en-US" dirty="0">
                <a:solidFill>
                  <a:srgbClr val="788BA9"/>
                </a:solidFill>
                <a:latin typeface="微软雅黑" panose="020B0503020204020204" pitchFamily="34" charset="-122"/>
                <a:ea typeface="微软雅黑" panose="020B0503020204020204" pitchFamily="34" charset="-122"/>
              </a:rPr>
              <a:t>管理（创建、删除、增加分区）</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分区重分配</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选举 </a:t>
            </a:r>
            <a:r>
              <a:rPr lang="en-US" altLang="zh-CN" dirty="0">
                <a:solidFill>
                  <a:srgbClr val="788BA9"/>
                </a:solidFill>
                <a:latin typeface="微软雅黑" panose="020B0503020204020204" pitchFamily="34" charset="-122"/>
                <a:ea typeface="微软雅黑" panose="020B0503020204020204" pitchFamily="34" charset="-122"/>
              </a:rPr>
              <a:t>Leader</a:t>
            </a: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集群成员管理</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788BA9"/>
                </a:solidFill>
                <a:latin typeface="微软雅黑" panose="020B0503020204020204" pitchFamily="34" charset="-122"/>
                <a:ea typeface="微软雅黑" panose="020B0503020204020204" pitchFamily="34" charset="-122"/>
              </a:rPr>
              <a:t>向其他 </a:t>
            </a:r>
            <a:r>
              <a:rPr lang="en-US" altLang="zh-CN" dirty="0">
                <a:solidFill>
                  <a:srgbClr val="788BA9"/>
                </a:solidFill>
                <a:latin typeface="微软雅黑" panose="020B0503020204020204" pitchFamily="34" charset="-122"/>
                <a:ea typeface="微软雅黑" panose="020B0503020204020204" pitchFamily="34" charset="-122"/>
              </a:rPr>
              <a:t>Broker </a:t>
            </a:r>
            <a:r>
              <a:rPr lang="zh-CN" altLang="en-US" dirty="0">
                <a:solidFill>
                  <a:srgbClr val="788BA9"/>
                </a:solidFill>
                <a:latin typeface="微软雅黑" panose="020B0503020204020204" pitchFamily="34" charset="-122"/>
                <a:ea typeface="微软雅黑" panose="020B0503020204020204" pitchFamily="34" charset="-122"/>
              </a:rPr>
              <a:t>提供数据服</a:t>
            </a:r>
          </a:p>
        </p:txBody>
      </p:sp>
      <p:pic>
        <p:nvPicPr>
          <p:cNvPr id="3" name="图片 2">
            <a:extLst>
              <a:ext uri="{FF2B5EF4-FFF2-40B4-BE49-F238E27FC236}">
                <a16:creationId xmlns:a16="http://schemas.microsoft.com/office/drawing/2014/main" id="{C494A5D7-F685-47BE-8DDE-104482C4E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328" y="1461799"/>
            <a:ext cx="6245352" cy="3164784"/>
          </a:xfrm>
          <a:prstGeom prst="rect">
            <a:avLst/>
          </a:prstGeom>
        </p:spPr>
      </p:pic>
    </p:spTree>
    <p:extLst>
      <p:ext uri="{BB962C8B-B14F-4D97-AF65-F5344CB8AC3E}">
        <p14:creationId xmlns:p14="http://schemas.microsoft.com/office/powerpoint/2010/main" val="377398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控制器选举</a:t>
            </a:r>
          </a:p>
        </p:txBody>
      </p:sp>
      <p:pic>
        <p:nvPicPr>
          <p:cNvPr id="6" name="图片 5">
            <a:extLst>
              <a:ext uri="{FF2B5EF4-FFF2-40B4-BE49-F238E27FC236}">
                <a16:creationId xmlns:a16="http://schemas.microsoft.com/office/drawing/2014/main" id="{54DBA440-E6C7-4376-99E2-0B044147A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254" y="1160644"/>
            <a:ext cx="7611291" cy="3748561"/>
          </a:xfrm>
          <a:prstGeom prst="rect">
            <a:avLst/>
          </a:prstGeom>
        </p:spPr>
      </p:pic>
      <p:sp>
        <p:nvSpPr>
          <p:cNvPr id="5" name="文本框 4">
            <a:extLst>
              <a:ext uri="{FF2B5EF4-FFF2-40B4-BE49-F238E27FC236}">
                <a16:creationId xmlns:a16="http://schemas.microsoft.com/office/drawing/2014/main" id="{3C47FFA9-668E-4D3C-A247-380253F0662A}"/>
              </a:ext>
            </a:extLst>
          </p:cNvPr>
          <p:cNvSpPr txBox="1"/>
          <p:nvPr/>
        </p:nvSpPr>
        <p:spPr>
          <a:xfrm>
            <a:off x="2472899" y="736438"/>
            <a:ext cx="4572000" cy="307777"/>
          </a:xfrm>
          <a:prstGeom prst="rect">
            <a:avLst/>
          </a:prstGeom>
          <a:noFill/>
        </p:spPr>
        <p:txBody>
          <a:bodyPr wrap="square">
            <a:spAutoFit/>
          </a:bodyPr>
          <a:lstStyle/>
          <a:p>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依赖 </a:t>
            </a:r>
            <a:r>
              <a:rPr lang="en-US" altLang="zh-CN" b="1" dirty="0" err="1">
                <a:solidFill>
                  <a:srgbClr val="D67A71"/>
                </a:solidFill>
                <a:latin typeface="微软雅黑" panose="020B0503020204020204" pitchFamily="34" charset="-122"/>
                <a:ea typeface="微软雅黑" panose="020B0503020204020204" pitchFamily="34" charset="-122"/>
              </a:rPr>
              <a:t>ZooKeeper</a:t>
            </a:r>
            <a:r>
              <a:rPr lang="en-US" altLang="zh-CN" b="1" dirty="0">
                <a:solidFill>
                  <a:srgbClr val="D67A71"/>
                </a:solidFill>
                <a:latin typeface="微软雅黑" panose="020B0503020204020204" pitchFamily="34" charset="-122"/>
                <a:ea typeface="微软雅黑" panose="020B0503020204020204" pitchFamily="34" charset="-122"/>
              </a:rPr>
              <a:t> </a:t>
            </a:r>
            <a:r>
              <a:rPr lang="zh-CN" altLang="en-US" b="1" dirty="0">
                <a:solidFill>
                  <a:srgbClr val="D67A71"/>
                </a:solidFill>
                <a:latin typeface="微软雅黑" panose="020B0503020204020204" pitchFamily="34" charset="-122"/>
                <a:ea typeface="微软雅黑" panose="020B0503020204020204" pitchFamily="34" charset="-122"/>
              </a:rPr>
              <a:t>来完成 </a:t>
            </a:r>
            <a:r>
              <a:rPr lang="en-US" altLang="zh-CN" b="1" dirty="0">
                <a:solidFill>
                  <a:srgbClr val="D67A71"/>
                </a:solidFill>
                <a:latin typeface="微软雅黑" panose="020B0503020204020204" pitchFamily="34" charset="-122"/>
                <a:ea typeface="微软雅黑" panose="020B0503020204020204" pitchFamily="34" charset="-122"/>
              </a:rPr>
              <a:t>Kafka </a:t>
            </a:r>
            <a:r>
              <a:rPr lang="zh-CN" altLang="en-US" b="1" dirty="0">
                <a:solidFill>
                  <a:srgbClr val="D67A71"/>
                </a:solidFill>
                <a:latin typeface="微软雅黑" panose="020B0503020204020204" pitchFamily="34" charset="-122"/>
                <a:ea typeface="微软雅黑" panose="020B0503020204020204" pitchFamily="34" charset="-122"/>
              </a:rPr>
              <a:t>控制器的选举</a:t>
            </a:r>
          </a:p>
        </p:txBody>
      </p:sp>
    </p:spTree>
    <p:extLst>
      <p:ext uri="{BB962C8B-B14F-4D97-AF65-F5344CB8AC3E}">
        <p14:creationId xmlns:p14="http://schemas.microsoft.com/office/powerpoint/2010/main" val="6380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简介</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01</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3767378"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是什么？</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的设计目标是什么？</a:t>
            </a:r>
          </a:p>
        </p:txBody>
      </p:sp>
    </p:spTree>
    <p:extLst>
      <p:ext uri="{BB962C8B-B14F-4D97-AF65-F5344CB8AC3E}">
        <p14:creationId xmlns:p14="http://schemas.microsoft.com/office/powerpoint/2010/main" val="129310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4195379"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可靠传输</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06</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4023858" cy="189314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如何保证消息不丢失？</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如何避免重复消息？</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如何保证消息有序？</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消息积压了如何处理？</a:t>
            </a:r>
          </a:p>
        </p:txBody>
      </p:sp>
    </p:spTree>
    <p:extLst>
      <p:ext uri="{BB962C8B-B14F-4D97-AF65-F5344CB8AC3E}">
        <p14:creationId xmlns:p14="http://schemas.microsoft.com/office/powerpoint/2010/main" val="121185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p>
        </p:txBody>
      </p:sp>
      <p:sp>
        <p:nvSpPr>
          <p:cNvPr id="7" name="矩形 6">
            <a:extLst>
              <a:ext uri="{FF2B5EF4-FFF2-40B4-BE49-F238E27FC236}">
                <a16:creationId xmlns:a16="http://schemas.microsoft.com/office/drawing/2014/main" id="{4732E381-9464-44C7-8DDA-01B6F303D286}"/>
              </a:ext>
            </a:extLst>
          </p:cNvPr>
          <p:cNvSpPr/>
          <p:nvPr/>
        </p:nvSpPr>
        <p:spPr>
          <a:xfrm>
            <a:off x="988514" y="710394"/>
            <a:ext cx="7166971" cy="1670073"/>
          </a:xfrm>
          <a:prstGeom prst="rect">
            <a:avLst/>
          </a:prstGeom>
        </p:spPr>
        <p:txBody>
          <a:bodyPr wrap="square">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一条消息从生产到消费，可以划分三个阶段：</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生产阶段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Producer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创建消息，并通过网络发送给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存储阶段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收到消息并存储，如果是集群，还要同步副本给其他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pitchFamily="2" charset="2"/>
              <a:buChar char="l"/>
            </a:pPr>
            <a:r>
              <a:rPr lang="zh-CN" altLang="en-US" b="1" dirty="0">
                <a:solidFill>
                  <a:srgbClr val="788BA9"/>
                </a:solidFill>
                <a:latin typeface="微软雅黑" panose="020B0503020204020204" pitchFamily="34" charset="-122"/>
                <a:ea typeface="微软雅黑" panose="020B0503020204020204" pitchFamily="34" charset="-122"/>
                <a:cs typeface="+mn-ea"/>
              </a:rPr>
              <a:t>消费阶段</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Consumer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向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请求消息，</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Broker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通过网络传输给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Consumer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这三个阶段都可能丢失数据，所以要保证消息丢失，就需要任意一环都保证可靠。</a:t>
            </a:r>
          </a:p>
        </p:txBody>
      </p:sp>
      <p:pic>
        <p:nvPicPr>
          <p:cNvPr id="4" name="图片 3">
            <a:extLst>
              <a:ext uri="{FF2B5EF4-FFF2-40B4-BE49-F238E27FC236}">
                <a16:creationId xmlns:a16="http://schemas.microsoft.com/office/drawing/2014/main" id="{A7818B32-DBAF-4BAD-89D8-919BF616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82" y="2470852"/>
            <a:ext cx="7576236" cy="2323182"/>
          </a:xfrm>
          <a:prstGeom prst="rect">
            <a:avLst/>
          </a:prstGeom>
        </p:spPr>
      </p:pic>
    </p:spTree>
    <p:extLst>
      <p:ext uri="{BB962C8B-B14F-4D97-AF65-F5344CB8AC3E}">
        <p14:creationId xmlns:p14="http://schemas.microsoft.com/office/powerpoint/2010/main" val="302600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存储阶段</a:t>
            </a:r>
          </a:p>
        </p:txBody>
      </p:sp>
      <p:sp>
        <p:nvSpPr>
          <p:cNvPr id="7" name="矩形 6">
            <a:extLst>
              <a:ext uri="{FF2B5EF4-FFF2-40B4-BE49-F238E27FC236}">
                <a16:creationId xmlns:a16="http://schemas.microsoft.com/office/drawing/2014/main" id="{4732E381-9464-44C7-8DDA-01B6F303D286}"/>
              </a:ext>
            </a:extLst>
          </p:cNvPr>
          <p:cNvSpPr/>
          <p:nvPr/>
        </p:nvSpPr>
        <p:spPr>
          <a:xfrm>
            <a:off x="1180429" y="1075081"/>
            <a:ext cx="6963445" cy="3285900"/>
          </a:xfrm>
          <a:prstGeom prst="rect">
            <a:avLst/>
          </a:prstGeom>
        </p:spPr>
        <p:txBody>
          <a:bodyPr wrap="square">
            <a:spAutoFit/>
          </a:bodyPr>
          <a:lstStyle/>
          <a:p>
            <a:pPr>
              <a:lnSpc>
                <a:spcPct val="150000"/>
              </a:lnSpc>
            </a:pPr>
            <a:r>
              <a:rPr lang="en-US" altLang="zh-CN" b="1" i="1" dirty="0">
                <a:solidFill>
                  <a:srgbClr val="788BA9"/>
                </a:solidFill>
                <a:latin typeface="微软雅黑" panose="020B0503020204020204" pitchFamily="34" charset="-122"/>
                <a:ea typeface="微软雅黑" panose="020B0503020204020204" pitchFamily="34" charset="-122"/>
              </a:rPr>
              <a:t>Kafka </a:t>
            </a:r>
            <a:r>
              <a:rPr lang="zh-CN" altLang="en-US" b="1" i="1" dirty="0">
                <a:solidFill>
                  <a:srgbClr val="788BA9"/>
                </a:solidFill>
                <a:latin typeface="微软雅黑" panose="020B0503020204020204" pitchFamily="34" charset="-122"/>
                <a:ea typeface="微软雅黑" panose="020B0503020204020204" pitchFamily="34" charset="-122"/>
              </a:rPr>
              <a:t>只对“已提交”的消息（</a:t>
            </a:r>
            <a:r>
              <a:rPr lang="en-US" altLang="zh-CN" b="1" i="1" dirty="0">
                <a:solidFill>
                  <a:srgbClr val="788BA9"/>
                </a:solidFill>
                <a:latin typeface="微软雅黑" panose="020B0503020204020204" pitchFamily="34" charset="-122"/>
                <a:ea typeface="微软雅黑" panose="020B0503020204020204" pitchFamily="34" charset="-122"/>
              </a:rPr>
              <a:t>committed message</a:t>
            </a:r>
            <a:r>
              <a:rPr lang="zh-CN" altLang="en-US" b="1" i="1" dirty="0">
                <a:solidFill>
                  <a:srgbClr val="788BA9"/>
                </a:solidFill>
                <a:latin typeface="微软雅黑" panose="020B0503020204020204" pitchFamily="34" charset="-122"/>
                <a:ea typeface="微软雅黑" panose="020B0503020204020204" pitchFamily="34" charset="-122"/>
              </a:rPr>
              <a:t>）做有限度的持久化保证。</a:t>
            </a:r>
            <a:endParaRPr lang="en-US" altLang="zh-CN" b="1" i="1" dirty="0">
              <a:solidFill>
                <a:srgbClr val="788BA9"/>
              </a:solidFill>
              <a:latin typeface="微软雅黑" panose="020B0503020204020204" pitchFamily="34" charset="-122"/>
              <a:ea typeface="微软雅黑" panose="020B0503020204020204" pitchFamily="34" charset="-122"/>
            </a:endParaRPr>
          </a:p>
          <a:p>
            <a:pPr>
              <a:lnSpc>
                <a:spcPct val="150000"/>
              </a:lnSpc>
            </a:pPr>
            <a:endParaRPr lang="en-US" altLang="zh-CN" i="1" dirty="0">
              <a:solidFill>
                <a:srgbClr val="788BA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副本机制</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的副本机制是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可靠性保证的核心。</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副本数</a:t>
            </a:r>
            <a:r>
              <a:rPr lang="zh-CN" altLang="en-US" dirty="0">
                <a:solidFill>
                  <a:srgbClr val="788BA9"/>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副本数越多，数据可靠性越高；但由于副本数增多，也会增加同步副本的开销，可能会降低集群的可用性。一般，建议设为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3</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，这也是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的默认值。</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不完全的选主</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unclean.leader.election.enable</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用于控制是否支持不同步的副本参与选举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。允许不同步的副本成为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（即不完全的选举），那么将面临丢失消息的风险；等待原先的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Leader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重新上线，则降低了可用性。</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b="1" dirty="0">
                <a:solidFill>
                  <a:srgbClr val="D67A71"/>
                </a:solidFill>
                <a:latin typeface="微软雅黑" panose="020B0503020204020204" pitchFamily="34" charset="-122"/>
                <a:ea typeface="微软雅黑" panose="020B0503020204020204" pitchFamily="34" charset="-122"/>
              </a:rPr>
              <a:t>最少同步副本</a:t>
            </a:r>
            <a:r>
              <a:rPr lang="zh-CN" altLang="en-US" dirty="0">
                <a:solidFill>
                  <a:srgbClr val="788BA9"/>
                </a:solidFill>
                <a:latin typeface="微软雅黑" panose="020B0503020204020204" pitchFamily="34" charset="-122"/>
                <a:ea typeface="微软雅黑" panose="020B0503020204020204" pitchFamily="34" charset="-122"/>
              </a:rPr>
              <a:t>：</a:t>
            </a:r>
            <a:r>
              <a:rPr lang="en-US" altLang="zh-CN" dirty="0">
                <a:solidFill>
                  <a:srgbClr val="788BA9"/>
                </a:solidFill>
                <a:latin typeface="微软雅黑" panose="020B0503020204020204" pitchFamily="34" charset="-122"/>
                <a:ea typeface="微软雅黑" panose="020B0503020204020204" pitchFamily="34" charset="-122"/>
              </a:rPr>
              <a:t> </a:t>
            </a:r>
            <a:r>
              <a:rPr lang="en-US" altLang="zh-CN" dirty="0" err="1">
                <a:solidFill>
                  <a:schemeClr val="bg1">
                    <a:lumMod val="50000"/>
                  </a:schemeClr>
                </a:solidFill>
                <a:latin typeface="微软雅黑" panose="020B0503020204020204" pitchFamily="34" charset="-122"/>
                <a:ea typeface="微软雅黑" panose="020B0503020204020204" pitchFamily="34" charset="-122"/>
                <a:cs typeface="+mn-ea"/>
              </a:rPr>
              <a:t>min.insync.replicas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控制的是消息至少要被写入到多少个副本才算是“已提交”。</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1743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生产阶段</a:t>
            </a:r>
          </a:p>
        </p:txBody>
      </p:sp>
      <p:sp>
        <p:nvSpPr>
          <p:cNvPr id="7" name="矩形 6">
            <a:extLst>
              <a:ext uri="{FF2B5EF4-FFF2-40B4-BE49-F238E27FC236}">
                <a16:creationId xmlns:a16="http://schemas.microsoft.com/office/drawing/2014/main" id="{4732E381-9464-44C7-8DDA-01B6F303D286}"/>
              </a:ext>
            </a:extLst>
          </p:cNvPr>
          <p:cNvSpPr/>
          <p:nvPr/>
        </p:nvSpPr>
        <p:spPr>
          <a:xfrm>
            <a:off x="883920" y="719069"/>
            <a:ext cx="7795260" cy="4255396"/>
          </a:xfrm>
          <a:prstGeom prst="rect">
            <a:avLst/>
          </a:prstGeom>
        </p:spPr>
        <p:txBody>
          <a:bodyPr wrap="square">
            <a:spAutoFit/>
          </a:bodyPr>
          <a:lstStyle/>
          <a:p>
            <a:pPr>
              <a:lnSpc>
                <a:spcPct val="15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有三种发送方式：</a:t>
            </a:r>
            <a:r>
              <a:rPr lang="zh-CN" altLang="en-US" b="1" dirty="0">
                <a:solidFill>
                  <a:srgbClr val="788BA9"/>
                </a:solidFill>
                <a:latin typeface="微软雅黑" panose="020B0503020204020204" pitchFamily="34" charset="-122"/>
                <a:ea typeface="微软雅黑" panose="020B0503020204020204" pitchFamily="34" charset="-122"/>
                <a:cs typeface="+mn-ea"/>
              </a:rPr>
              <a:t>同步</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b="1" dirty="0">
                <a:solidFill>
                  <a:srgbClr val="788BA9"/>
                </a:solidFill>
                <a:latin typeface="微软雅黑" panose="020B0503020204020204" pitchFamily="34" charset="-122"/>
                <a:ea typeface="微软雅黑" panose="020B0503020204020204" pitchFamily="34" charset="-122"/>
                <a:cs typeface="+mn-ea"/>
              </a:rPr>
              <a:t>异步</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zh-CN" altLang="en-US" b="1" dirty="0">
                <a:solidFill>
                  <a:srgbClr val="788BA9"/>
                </a:solidFill>
                <a:latin typeface="微软雅黑" panose="020B0503020204020204" pitchFamily="34" charset="-122"/>
                <a:ea typeface="微软雅黑" panose="020B0503020204020204" pitchFamily="34" charset="-122"/>
                <a:cs typeface="+mn-ea"/>
              </a:rPr>
              <a:t>异步回调</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同步方式能保证消息不丢失，但性能太差；</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异步方式发送消息，通常会立即返回，但消息可能丢失。</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推荐方案是：异步回调方式。这种方式性能较好，并且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callback</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（回调）能准确地告诉你消息是否真的提交成功了。一旦出现消息提交失败的情况，你就可以有针对性地进行处理。</a:t>
            </a:r>
            <a:endParaRPr lang="en-US" altLang="zh-CN" dirty="0">
              <a:solidFill>
                <a:srgbClr val="788BA9"/>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D67A71"/>
                </a:solidFill>
                <a:latin typeface="微软雅黑" panose="020B0503020204020204" pitchFamily="34" charset="-122"/>
                <a:ea typeface="微软雅黑" panose="020B0503020204020204" pitchFamily="34" charset="-122"/>
              </a:rPr>
              <a:t>ACK</a:t>
            </a:r>
            <a:endParaRPr lang="en-US" altLang="zh-CN" dirty="0">
              <a:solidFill>
                <a:srgbClr val="788BA9"/>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b="1" dirty="0">
                <a:solidFill>
                  <a:srgbClr val="788BA9"/>
                </a:solidFill>
                <a:latin typeface="微软雅黑" panose="020B0503020204020204" pitchFamily="34" charset="-122"/>
                <a:ea typeface="微软雅黑" panose="020B0503020204020204" pitchFamily="34" charset="-122"/>
                <a:cs typeface="+mn-ea"/>
              </a:rPr>
              <a:t>acks=0</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b="1" dirty="0">
                <a:solidFill>
                  <a:srgbClr val="788BA9"/>
                </a:solidFill>
                <a:latin typeface="微软雅黑" panose="020B0503020204020204" pitchFamily="34" charset="-122"/>
                <a:ea typeface="微软雅黑" panose="020B0503020204020204" pitchFamily="34" charset="-122"/>
                <a:cs typeface="+mn-ea"/>
              </a:rPr>
              <a:t>acks=1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都有丢失数据的风险。</a:t>
            </a:r>
          </a:p>
          <a:p>
            <a:pPr marL="171450" indent="-171450">
              <a:lnSpc>
                <a:spcPct val="150000"/>
              </a:lnSpc>
              <a:buFont typeface="Arial" panose="020B0604020202020204" pitchFamily="34" charset="0"/>
              <a:buChar char="•"/>
            </a:pPr>
            <a:r>
              <a:rPr lang="en-US" altLang="zh-CN" b="1" dirty="0">
                <a:solidFill>
                  <a:srgbClr val="788BA9"/>
                </a:solidFill>
                <a:latin typeface="微软雅黑" panose="020B0503020204020204" pitchFamily="34" charset="-122"/>
                <a:ea typeface="微软雅黑" panose="020B0503020204020204" pitchFamily="34" charset="-122"/>
                <a:cs typeface="+mn-ea"/>
              </a:rPr>
              <a:t>acks=all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意味着会等待所有同步副本都收到消息。</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重试</a:t>
            </a:r>
            <a:endParaRPr lang="en-US" altLang="zh-CN" b="1" dirty="0">
              <a:solidFill>
                <a:srgbClr val="D67A71"/>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cs typeface="+mn-ea"/>
              </a:rPr>
              <a:t>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：通过重试可以解决问题。</a:t>
            </a:r>
          </a:p>
          <a:p>
            <a:pPr marL="171450" indent="-171450">
              <a:lnSpc>
                <a:spcPct val="150000"/>
              </a:lnSpc>
              <a:buFont typeface="Arial" panose="020B0604020202020204" pitchFamily="34" charset="0"/>
              <a:buChar char="•"/>
            </a:pPr>
            <a:r>
              <a:rPr lang="zh-CN" altLang="en-US" b="1" dirty="0">
                <a:solidFill>
                  <a:srgbClr val="788BA9"/>
                </a:solidFill>
                <a:latin typeface="微软雅黑" panose="020B0503020204020204" pitchFamily="34" charset="-122"/>
                <a:ea typeface="微软雅黑" panose="020B0503020204020204" pitchFamily="34" charset="-122"/>
                <a:cs typeface="+mn-ea"/>
              </a:rPr>
              <a:t>不可重试错误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：即使重试，也无法解决问题。</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错误处理</a:t>
            </a:r>
            <a:endParaRPr lang="en-US" altLang="zh-CN" b="1" dirty="0">
              <a:solidFill>
                <a:srgbClr val="D67A7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开发者需要自行处理的错误。</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8224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消息不丢失</a:t>
            </a:r>
            <a:r>
              <a:rPr lang="en-US" altLang="zh-CN" sz="2400" b="1" dirty="0">
                <a:solidFill>
                  <a:srgbClr val="475D74"/>
                </a:solidFill>
                <a:latin typeface="微软雅黑" panose="020B0503020204020204" pitchFamily="34" charset="-122"/>
                <a:ea typeface="微软雅黑" panose="020B0503020204020204" pitchFamily="34" charset="-122"/>
              </a:rPr>
              <a:t>——</a:t>
            </a:r>
            <a:r>
              <a:rPr lang="zh-CN" altLang="en-US" sz="2400" b="1" dirty="0">
                <a:solidFill>
                  <a:srgbClr val="475D74"/>
                </a:solidFill>
                <a:latin typeface="微软雅黑" panose="020B0503020204020204" pitchFamily="34" charset="-122"/>
                <a:ea typeface="微软雅黑" panose="020B0503020204020204" pitchFamily="34" charset="-122"/>
              </a:rPr>
              <a:t>消费阶段</a:t>
            </a:r>
          </a:p>
        </p:txBody>
      </p:sp>
      <p:sp>
        <p:nvSpPr>
          <p:cNvPr id="7" name="矩形 6">
            <a:extLst>
              <a:ext uri="{FF2B5EF4-FFF2-40B4-BE49-F238E27FC236}">
                <a16:creationId xmlns:a16="http://schemas.microsoft.com/office/drawing/2014/main" id="{4732E381-9464-44C7-8DDA-01B6F303D286}"/>
              </a:ext>
            </a:extLst>
          </p:cNvPr>
          <p:cNvSpPr/>
          <p:nvPr/>
        </p:nvSpPr>
        <p:spPr>
          <a:xfrm>
            <a:off x="716280" y="1046079"/>
            <a:ext cx="8229599" cy="3108543"/>
          </a:xfrm>
          <a:prstGeom prst="rect">
            <a:avLst/>
          </a:prstGeom>
        </p:spPr>
        <p:txBody>
          <a:bodyPr wrap="square">
            <a:spAutoFit/>
          </a:bodyPr>
          <a:lstStyle/>
          <a:p>
            <a:r>
              <a:rPr lang="zh-CN" altLang="en-US" b="1" dirty="0">
                <a:solidFill>
                  <a:srgbClr val="788BA9"/>
                </a:solidFill>
                <a:latin typeface="微软雅黑" panose="020B0503020204020204" pitchFamily="34" charset="-122"/>
                <a:ea typeface="微软雅黑" panose="020B0503020204020204" pitchFamily="34" charset="-122"/>
                <a:cs typeface="+mn-ea"/>
              </a:rPr>
              <a:t>消费者只能读取已提交的消息</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。这就保证了消费者接收到消息时已经具备了数据一致性。</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消费者唯一要做的是确保哪些消息是已经读取过的，哪些是没有读取过的（通过提交的偏移量来判断）。</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自动提交偏移量，无法保证丢失消息或重复消息问题，所以，一般关闭 </a:t>
            </a:r>
            <a:r>
              <a:rPr lang="en-US" altLang="zh-CN" b="1" dirty="0" err="1">
                <a:solidFill>
                  <a:srgbClr val="788BA9"/>
                </a:solidFill>
                <a:latin typeface="微软雅黑" panose="020B0503020204020204" pitchFamily="34" charset="-122"/>
                <a:ea typeface="微软雅黑" panose="020B0503020204020204" pitchFamily="34" charset="-122"/>
                <a:cs typeface="+mn-ea"/>
              </a:rPr>
              <a:t>enable.auto.commit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手动提交偏移量，需要考虑以下问题：</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必须在处理完消息后再发送确认（提交偏移量），不要收到消息立即确认。</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提交频率是性能和重复消息数之间的权衡</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分区再均衡</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消费可能需要重试机制</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超时处理</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消费者可能需要维护消费状态，如：处理完消息后，记录在数据库中。</a:t>
            </a:r>
          </a:p>
          <a:p>
            <a:pPr marL="171450" indent="-171450">
              <a:buFont typeface="Arial" panose="020B0604020202020204" pitchFamily="34" charset="0"/>
              <a:buChar cha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幂等性设计</a:t>
            </a:r>
          </a:p>
        </p:txBody>
      </p:sp>
    </p:spTree>
    <p:extLst>
      <p:ext uri="{BB962C8B-B14F-4D97-AF65-F5344CB8AC3E}">
        <p14:creationId xmlns:p14="http://schemas.microsoft.com/office/powerpoint/2010/main" val="129640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重复消息</a:t>
            </a:r>
          </a:p>
        </p:txBody>
      </p:sp>
      <p:sp>
        <p:nvSpPr>
          <p:cNvPr id="5" name="矩形 4">
            <a:extLst>
              <a:ext uri="{FF2B5EF4-FFF2-40B4-BE49-F238E27FC236}">
                <a16:creationId xmlns:a16="http://schemas.microsoft.com/office/drawing/2014/main" id="{F328D48C-25D5-4057-91DD-8EC864819F95}"/>
              </a:ext>
            </a:extLst>
          </p:cNvPr>
          <p:cNvSpPr/>
          <p:nvPr/>
        </p:nvSpPr>
        <p:spPr>
          <a:xfrm>
            <a:off x="5543550" y="1746851"/>
            <a:ext cx="3438525" cy="1717393"/>
          </a:xfrm>
          <a:prstGeom prst="rect">
            <a:avLst/>
          </a:prstGeom>
        </p:spPr>
        <p:txBody>
          <a:bodyPr wrap="square">
            <a:spAutoFit/>
          </a:bodyPr>
          <a:lstStyle/>
          <a:p>
            <a:pPr>
              <a:lnSpc>
                <a:spcPct val="120000"/>
              </a:lnSpc>
            </a:pPr>
            <a:r>
              <a:rPr lang="zh-CN" altLang="en-US" sz="1600" dirty="0">
                <a:solidFill>
                  <a:srgbClr val="788BA9"/>
                </a:solidFill>
                <a:latin typeface="微软雅黑" panose="020B0503020204020204" pitchFamily="34" charset="-122"/>
                <a:ea typeface="微软雅黑" panose="020B0503020204020204" pitchFamily="34" charset="-122"/>
              </a:rPr>
              <a:t>一般解决重复消息的办法是，在消费端，</a:t>
            </a:r>
            <a:r>
              <a:rPr lang="zh-CN" altLang="en-US" sz="1600" b="1" dirty="0">
                <a:solidFill>
                  <a:srgbClr val="D67A71"/>
                </a:solidFill>
                <a:latin typeface="微软雅黑" panose="020B0503020204020204" pitchFamily="34" charset="-122"/>
                <a:ea typeface="微软雅黑" panose="020B0503020204020204" pitchFamily="34" charset="-122"/>
              </a:rPr>
              <a:t>保证消费消息的操作具备幂等性。</a:t>
            </a:r>
            <a:endParaRPr lang="en-US" altLang="zh-CN" sz="1600" b="1" dirty="0">
              <a:solidFill>
                <a:srgbClr val="D67A71"/>
              </a:solidFill>
              <a:latin typeface="微软雅黑" panose="020B0503020204020204" pitchFamily="34" charset="-122"/>
              <a:ea typeface="微软雅黑" panose="020B0503020204020204" pitchFamily="34" charset="-122"/>
            </a:endParaRPr>
          </a:p>
          <a:p>
            <a:pPr>
              <a:lnSpc>
                <a:spcPct val="120000"/>
              </a:lnSpc>
            </a:pPr>
            <a:endParaRPr lang="zh-CN" altLang="en-US" sz="1600" b="1" dirty="0">
              <a:solidFill>
                <a:srgbClr val="D67A71"/>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利用数据库的唯一约束实现</a:t>
            </a:r>
            <a:r>
              <a:rPr lang="zh-CN" altLang="en-US" sz="1600" b="1" dirty="0">
                <a:solidFill>
                  <a:srgbClr val="788BA9"/>
                </a:solidFill>
                <a:latin typeface="微软雅黑" panose="020B0503020204020204" pitchFamily="34" charset="-122"/>
                <a:ea typeface="微软雅黑" panose="020B0503020204020204" pitchFamily="34" charset="-122"/>
                <a:cs typeface="+mn-ea"/>
              </a:rPr>
              <a:t>幂等</a:t>
            </a:r>
            <a:endParaRPr lang="en-US" altLang="zh-CN" sz="1600" b="1" dirty="0">
              <a:solidFill>
                <a:srgbClr val="788BA9"/>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为更新的数据设置前置条件</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buFont typeface="Wingdings" panose="05000000000000000000" pitchFamily="2" charset="2"/>
              <a:buChar char="l"/>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记录并检查操作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pic>
        <p:nvPicPr>
          <p:cNvPr id="1026" name="Picture 2" descr="https://raw.githubusercontent.com/dunwu/images/dev/snap/20210427194009.png">
            <a:extLst>
              <a:ext uri="{FF2B5EF4-FFF2-40B4-BE49-F238E27FC236}">
                <a16:creationId xmlns:a16="http://schemas.microsoft.com/office/drawing/2014/main" id="{72A4993F-54E3-41F6-82D2-729950459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23" y="954496"/>
            <a:ext cx="5052351" cy="384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消息有序性</a:t>
            </a:r>
          </a:p>
        </p:txBody>
      </p:sp>
      <p:sp>
        <p:nvSpPr>
          <p:cNvPr id="7" name="矩形 6">
            <a:extLst>
              <a:ext uri="{FF2B5EF4-FFF2-40B4-BE49-F238E27FC236}">
                <a16:creationId xmlns:a16="http://schemas.microsoft.com/office/drawing/2014/main" id="{4732E381-9464-44C7-8DDA-01B6F303D286}"/>
              </a:ext>
            </a:extLst>
          </p:cNvPr>
          <p:cNvSpPr/>
          <p:nvPr/>
        </p:nvSpPr>
        <p:spPr>
          <a:xfrm>
            <a:off x="441958" y="620009"/>
            <a:ext cx="4130040" cy="1670073"/>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方案一、单 </a:t>
            </a:r>
            <a:r>
              <a:rPr lang="en-US" altLang="zh-CN" b="1" dirty="0">
                <a:solidFill>
                  <a:srgbClr val="D67A71"/>
                </a:solidFill>
                <a:latin typeface="微软雅黑" panose="020B0503020204020204" pitchFamily="34" charset="-122"/>
                <a:ea typeface="微软雅黑" panose="020B0503020204020204" pitchFamily="34" charset="-122"/>
              </a:rPr>
              <a:t>Partition</a:t>
            </a:r>
          </a:p>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rPr>
              <a:t>优点</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：简单粗暴。开发者什么也不用做。</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50000"/>
              </a:lnSpc>
            </a:pPr>
            <a:r>
              <a:rPr lang="zh-CN" altLang="en-US" b="1" dirty="0">
                <a:solidFill>
                  <a:srgbClr val="788BA9"/>
                </a:solidFill>
                <a:latin typeface="微软雅黑" panose="020B0503020204020204" pitchFamily="34" charset="-122"/>
                <a:ea typeface="微软雅黑" panose="020B0503020204020204" pitchFamily="34" charset="-122"/>
                <a:cs typeface="+mn-ea"/>
              </a:rPr>
              <a:t>缺点</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基于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Partition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实现其高并发能力，如果使用单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Partition</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，会严重限制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的吞吐量。</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4" name="矩形 3">
            <a:extLst>
              <a:ext uri="{FF2B5EF4-FFF2-40B4-BE49-F238E27FC236}">
                <a16:creationId xmlns:a16="http://schemas.microsoft.com/office/drawing/2014/main" id="{D2616F44-6689-439D-9511-9060E20A492C}"/>
              </a:ext>
            </a:extLst>
          </p:cNvPr>
          <p:cNvSpPr/>
          <p:nvPr/>
        </p:nvSpPr>
        <p:spPr>
          <a:xfrm>
            <a:off x="441958" y="2406741"/>
            <a:ext cx="4130040" cy="2316403"/>
          </a:xfrm>
          <a:prstGeom prst="rect">
            <a:avLst/>
          </a:prstGeom>
        </p:spPr>
        <p:txBody>
          <a:bodyPr wrap="square">
            <a:spAutoFit/>
          </a:bodyPr>
          <a:lstStyle/>
          <a:p>
            <a:pPr>
              <a:lnSpc>
                <a:spcPct val="150000"/>
              </a:lnSpc>
            </a:pPr>
            <a:r>
              <a:rPr lang="zh-CN" altLang="en-US" b="1" dirty="0">
                <a:solidFill>
                  <a:srgbClr val="D67A71"/>
                </a:solidFill>
                <a:latin typeface="微软雅黑" panose="020B0503020204020204" pitchFamily="34" charset="-122"/>
                <a:ea typeface="微软雅黑" panose="020B0503020204020204" pitchFamily="34" charset="-122"/>
              </a:rPr>
              <a:t>方案二、同一个 </a:t>
            </a:r>
            <a:r>
              <a:rPr lang="en-US" altLang="zh-CN" b="1" dirty="0">
                <a:solidFill>
                  <a:srgbClr val="D67A71"/>
                </a:solidFill>
                <a:latin typeface="微软雅黑" panose="020B0503020204020204" pitchFamily="34" charset="-122"/>
                <a:ea typeface="微软雅黑" panose="020B0503020204020204" pitchFamily="34" charset="-122"/>
              </a:rPr>
              <a:t>key </a:t>
            </a:r>
            <a:r>
              <a:rPr lang="zh-CN" altLang="en-US" b="1" dirty="0">
                <a:solidFill>
                  <a:srgbClr val="D67A71"/>
                </a:solidFill>
                <a:latin typeface="微软雅黑" panose="020B0503020204020204" pitchFamily="34" charset="-122"/>
                <a:ea typeface="微软雅黑" panose="020B0503020204020204" pitchFamily="34" charset="-122"/>
              </a:rPr>
              <a:t>的消息发送给指定 </a:t>
            </a:r>
            <a:r>
              <a:rPr lang="en-US" altLang="zh-CN" b="1" dirty="0">
                <a:solidFill>
                  <a:srgbClr val="D67A71"/>
                </a:solidFill>
                <a:latin typeface="微软雅黑" panose="020B0503020204020204" pitchFamily="34" charset="-122"/>
                <a:ea typeface="微软雅黑" panose="020B0503020204020204" pitchFamily="34" charset="-122"/>
              </a:rPr>
              <a:t>Partition</a:t>
            </a:r>
          </a:p>
          <a:p>
            <a:pPr marL="228600" indent="-228600">
              <a:lnSpc>
                <a:spcPct val="150000"/>
              </a:lnSpc>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生产者端显示指定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发往一个指定的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Partition</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，就可以保证同一个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在这个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Partition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中是有序的。</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endParaRPr>
          </a:p>
          <a:p>
            <a:pPr marL="228600" indent="-228600">
              <a:lnSpc>
                <a:spcPct val="150000"/>
              </a:lnSpc>
              <a:buFont typeface="+mj-lt"/>
              <a:buAutoNum type="arabicPeriod"/>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接下来，消费者端为每个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设定一个缓存队列，然后让一个独立线程负责消费指定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rPr>
              <a:t>key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rPr>
              <a:t>的队列，这就保证了消费消息也是有序的。</a:t>
            </a:r>
          </a:p>
        </p:txBody>
      </p:sp>
      <p:pic>
        <p:nvPicPr>
          <p:cNvPr id="2050" name="Picture 2" descr="https://raw.githubusercontent.com/dunwu/images/dev/snap/20210427194215.png">
            <a:extLst>
              <a:ext uri="{FF2B5EF4-FFF2-40B4-BE49-F238E27FC236}">
                <a16:creationId xmlns:a16="http://schemas.microsoft.com/office/drawing/2014/main" id="{1E0A185A-5F45-4048-A977-B58F8EAFCC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0874" y="620009"/>
            <a:ext cx="4218557" cy="430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52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zh-CN" altLang="en-US" sz="2400" b="1" dirty="0">
                <a:solidFill>
                  <a:srgbClr val="475D74"/>
                </a:solidFill>
                <a:latin typeface="微软雅黑" panose="020B0503020204020204" pitchFamily="34" charset="-122"/>
                <a:ea typeface="微软雅黑" panose="020B0503020204020204" pitchFamily="34" charset="-122"/>
              </a:rPr>
              <a:t>消息积压</a:t>
            </a:r>
          </a:p>
        </p:txBody>
      </p:sp>
      <p:sp>
        <p:nvSpPr>
          <p:cNvPr id="4" name="矩形 3">
            <a:extLst>
              <a:ext uri="{FF2B5EF4-FFF2-40B4-BE49-F238E27FC236}">
                <a16:creationId xmlns:a16="http://schemas.microsoft.com/office/drawing/2014/main" id="{D2616F44-6689-439D-9511-9060E20A492C}"/>
              </a:ext>
            </a:extLst>
          </p:cNvPr>
          <p:cNvSpPr/>
          <p:nvPr/>
        </p:nvSpPr>
        <p:spPr>
          <a:xfrm>
            <a:off x="1052287" y="1719048"/>
            <a:ext cx="7039426" cy="170540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先修复消费者，然后停掉当前所有消费者。</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新建 </a:t>
            </a:r>
            <a:r>
              <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rPr>
              <a:t>Topic</a:t>
            </a: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，扩大分区，以提高并发处理能力。</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创建临时消费者程序，并部署在多节点上，扩大消费处理能力。</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mn-ea"/>
              </a:rPr>
              <a:t>最后处理完积压消息后，恢复原先部署架构。</a:t>
            </a:r>
          </a:p>
        </p:txBody>
      </p:sp>
    </p:spTree>
    <p:extLst>
      <p:ext uri="{BB962C8B-B14F-4D97-AF65-F5344CB8AC3E}">
        <p14:creationId xmlns:p14="http://schemas.microsoft.com/office/powerpoint/2010/main" val="316224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243662" y="244121"/>
            <a:ext cx="1338828" cy="1027910"/>
          </a:xfrm>
          <a:prstGeom prst="rect">
            <a:avLst/>
          </a:prstGeom>
        </p:spPr>
        <p:txBody>
          <a:bodyPr wrap="none">
            <a:spAutoFit/>
          </a:bodyPr>
          <a:lstStyle/>
          <a:p>
            <a:pPr lvl="0">
              <a:lnSpc>
                <a:spcPct val="150000"/>
              </a:lnSpc>
            </a:pP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思考</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9" name="矩形 8">
            <a:extLst>
              <a:ext uri="{FF2B5EF4-FFF2-40B4-BE49-F238E27FC236}">
                <a16:creationId xmlns:a16="http://schemas.microsoft.com/office/drawing/2014/main" id="{395FB332-988F-41E3-ABBE-0F67E222DDAC}"/>
              </a:ext>
            </a:extLst>
          </p:cNvPr>
          <p:cNvSpPr/>
          <p:nvPr/>
        </p:nvSpPr>
        <p:spPr>
          <a:xfrm>
            <a:off x="243662" y="1831422"/>
            <a:ext cx="5368394" cy="1902316"/>
          </a:xfrm>
          <a:prstGeom prst="rect">
            <a:avLst/>
          </a:prstGeom>
        </p:spPr>
        <p:txBody>
          <a:bodyPr wrap="square">
            <a:spAutoFit/>
          </a:bodyPr>
          <a:lstStyle/>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分区有什么作用？</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如何分区？</a:t>
            </a:r>
            <a:endPar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的分区再均衡有什么作用？如何分区再均衡？</a:t>
            </a:r>
            <a:endPar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如何实现副本机制？</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如何选举 </a:t>
            </a: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Leader?</a:t>
            </a:r>
          </a:p>
          <a:p>
            <a:pPr indent="-171450">
              <a:lnSpc>
                <a:spcPct val="150000"/>
              </a:lnSpc>
              <a:buFont typeface="Arial" panose="020B0604020202020204" pitchFamily="34" charset="0"/>
              <a:buChar char="•"/>
            </a:pPr>
            <a:r>
              <a:rPr lang="en-US" altLang="zh-CN"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16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如何保证消息不丢失？如何保证不重复消费？如何保证消息有序？如何处理消息积压？</a:t>
            </a:r>
          </a:p>
        </p:txBody>
      </p:sp>
    </p:spTree>
    <p:extLst>
      <p:ext uri="{BB962C8B-B14F-4D97-AF65-F5344CB8AC3E}">
        <p14:creationId xmlns:p14="http://schemas.microsoft.com/office/powerpoint/2010/main" val="535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4" name="_3"/>
          <p:cNvSpPr/>
          <p:nvPr/>
        </p:nvSpPr>
        <p:spPr>
          <a:xfrm>
            <a:off x="3937952" y="1894642"/>
            <a:ext cx="2133918" cy="677108"/>
          </a:xfrm>
          <a:prstGeom prst="rect">
            <a:avLst/>
          </a:prstGeom>
          <a:effectLst/>
        </p:spPr>
        <p:txBody>
          <a:bodyPr wrap="none">
            <a:spAutoFit/>
          </a:bodyPr>
          <a:lstStyle/>
          <a:p>
            <a:r>
              <a:rPr lang="zh-CN" altLang="en-US" sz="3800"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感谢聆听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14:presetBounceEnd="3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8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38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iterate type="wd">
                                        <p:tmPct val="10000"/>
                                      </p:iterate>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p"/>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30912"/>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1.1 </a:t>
            </a:r>
            <a:r>
              <a:rPr lang="zh-CN" altLang="en-US" sz="2400" dirty="0">
                <a:solidFill>
                  <a:srgbClr val="475D74"/>
                </a:solidFill>
                <a:latin typeface="华文琥珀" panose="02010800040101010101" pitchFamily="2" charset="-122"/>
                <a:ea typeface="华文琥珀" panose="02010800040101010101" pitchFamily="2" charset="-122"/>
              </a:rPr>
              <a:t>初识 </a:t>
            </a:r>
            <a:r>
              <a:rPr lang="en-US" altLang="zh-CN" sz="2400" dirty="0">
                <a:solidFill>
                  <a:srgbClr val="475D74"/>
                </a:solidFill>
                <a:latin typeface="华文琥珀" panose="02010800040101010101" pitchFamily="2" charset="-122"/>
                <a:ea typeface="华文琥珀" panose="02010800040101010101" pitchFamily="2" charset="-122"/>
              </a:rPr>
              <a:t>Kafka</a:t>
            </a:r>
            <a:endParaRPr lang="zh-CN" altLang="en-US" sz="2400" dirty="0">
              <a:solidFill>
                <a:srgbClr val="475D74"/>
              </a:solidFill>
              <a:latin typeface="华文琥珀" panose="02010800040101010101" pitchFamily="2" charset="-122"/>
              <a:ea typeface="华文琥珀" panose="02010800040101010101" pitchFamily="2" charset="-122"/>
            </a:endParaRPr>
          </a:p>
        </p:txBody>
      </p:sp>
      <p:pic>
        <p:nvPicPr>
          <p:cNvPr id="5122" name="Picture 2" descr="img">
            <a:extLst>
              <a:ext uri="{FF2B5EF4-FFF2-40B4-BE49-F238E27FC236}">
                <a16:creationId xmlns:a16="http://schemas.microsoft.com/office/drawing/2014/main" id="{F3DB8847-4435-4E5A-A35A-103EF1585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 y="845820"/>
            <a:ext cx="5351582" cy="400812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44DA6F6-059A-4F83-AD05-6B6AD4A3ABBE}"/>
              </a:ext>
            </a:extLst>
          </p:cNvPr>
          <p:cNvSpPr/>
          <p:nvPr/>
        </p:nvSpPr>
        <p:spPr>
          <a:xfrm>
            <a:off x="5379720" y="1008380"/>
            <a:ext cx="3462528" cy="1077218"/>
          </a:xfrm>
          <a:prstGeom prst="rect">
            <a:avLst/>
          </a:prstGeom>
        </p:spPr>
        <p:txBody>
          <a:bodyPr wrap="square">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是什么</a:t>
            </a:r>
            <a:endParaRPr lang="en-US" altLang="zh-CN" sz="1600" b="1" dirty="0">
              <a:solidFill>
                <a:srgbClr val="D67A71"/>
              </a:solidFill>
              <a:latin typeface="微软雅黑" panose="020B0503020204020204" pitchFamily="34" charset="-122"/>
              <a:ea typeface="微软雅黑" panose="020B0503020204020204" pitchFamily="34" charset="-122"/>
            </a:endParaRPr>
          </a:p>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Apache Kafka 是一款开源的消息引擎系统，也是一个分布式流计算平台，此外，还可以作为数据存储。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
        <p:nvSpPr>
          <p:cNvPr id="6" name="矩形 5">
            <a:extLst>
              <a:ext uri="{FF2B5EF4-FFF2-40B4-BE49-F238E27FC236}">
                <a16:creationId xmlns:a16="http://schemas.microsoft.com/office/drawing/2014/main" id="{DB6D8911-4EA3-4A94-AD17-11C908020319}"/>
              </a:ext>
            </a:extLst>
          </p:cNvPr>
          <p:cNvSpPr/>
          <p:nvPr/>
        </p:nvSpPr>
        <p:spPr>
          <a:xfrm>
            <a:off x="5379720" y="2481798"/>
            <a:ext cx="3462528" cy="1569660"/>
          </a:xfrm>
          <a:prstGeom prst="rect">
            <a:avLst/>
          </a:prstGeom>
        </p:spPr>
        <p:txBody>
          <a:bodyPr wrap="square">
            <a:spAutoFit/>
          </a:bodyPr>
          <a:lstStyle/>
          <a:p>
            <a:r>
              <a:rPr lang="en-US" altLang="zh-CN" sz="1600" b="1" dirty="0">
                <a:solidFill>
                  <a:srgbClr val="D67A71"/>
                </a:solidFill>
                <a:latin typeface="微软雅黑" panose="020B0503020204020204" pitchFamily="34" charset="-122"/>
                <a:ea typeface="微软雅黑" panose="020B0503020204020204" pitchFamily="34" charset="-122"/>
              </a:rPr>
              <a:t>Kafka </a:t>
            </a:r>
            <a:r>
              <a:rPr lang="zh-CN" altLang="en-US" sz="1600" b="1" dirty="0">
                <a:solidFill>
                  <a:srgbClr val="D67A71"/>
                </a:solidFill>
                <a:latin typeface="微软雅黑" panose="020B0503020204020204" pitchFamily="34" charset="-122"/>
                <a:ea typeface="微软雅黑" panose="020B0503020204020204" pitchFamily="34" charset="-122"/>
              </a:rPr>
              <a:t>发行版本</a:t>
            </a:r>
            <a:endParaRPr lang="en-US" altLang="zh-CN" sz="1600" b="1" dirty="0">
              <a:solidFill>
                <a:srgbClr val="D67A71"/>
              </a:solidFill>
              <a:latin typeface="微软雅黑" panose="020B0503020204020204" pitchFamily="34" charset="-122"/>
              <a:ea typeface="微软雅黑" panose="020B0503020204020204" pitchFamily="34" charset="-122"/>
            </a:endParaRPr>
          </a:p>
          <a:p>
            <a:pPr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cs typeface="+mn-ea"/>
              </a:rPr>
              <a:t>Apache Kafka</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：开源社区版本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cs typeface="+mn-ea"/>
              </a:rPr>
              <a:t>Confluent Kafka</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：商用版本，集成了很多高级特性</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a:p>
            <a:pPr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cs typeface="+mn-ea"/>
              </a:rPr>
              <a:t>Cloudera/Hortonworks </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rPr>
              <a:t>Kafka</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rPr>
              <a:t>：运维方便，主要用于云平台。</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9361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30912"/>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1.2 Kafka </a:t>
            </a:r>
            <a:r>
              <a:rPr lang="zh-CN" altLang="en-US" sz="2400" dirty="0">
                <a:solidFill>
                  <a:srgbClr val="475D74"/>
                </a:solidFill>
                <a:latin typeface="华文琥珀" panose="02010800040101010101" pitchFamily="2" charset="-122"/>
                <a:ea typeface="华文琥珀" panose="02010800040101010101" pitchFamily="2" charset="-122"/>
              </a:rPr>
              <a:t>设计目标</a:t>
            </a:r>
          </a:p>
        </p:txBody>
      </p:sp>
      <p:grpSp>
        <p:nvGrpSpPr>
          <p:cNvPr id="4" name="Group 61">
            <a:extLst>
              <a:ext uri="{FF2B5EF4-FFF2-40B4-BE49-F238E27FC236}">
                <a16:creationId xmlns:a16="http://schemas.microsoft.com/office/drawing/2014/main" id="{76DB5EDC-F086-4A4B-849B-E54880AAB967}"/>
              </a:ext>
            </a:extLst>
          </p:cNvPr>
          <p:cNvGrpSpPr/>
          <p:nvPr/>
        </p:nvGrpSpPr>
        <p:grpSpPr>
          <a:xfrm>
            <a:off x="6133530" y="592577"/>
            <a:ext cx="2095515" cy="3583611"/>
            <a:chOff x="2143108" y="2174647"/>
            <a:chExt cx="1571636" cy="2687709"/>
          </a:xfrm>
        </p:grpSpPr>
        <p:sp>
          <p:nvSpPr>
            <p:cNvPr id="5" name="Rectangle 31">
              <a:extLst>
                <a:ext uri="{FF2B5EF4-FFF2-40B4-BE49-F238E27FC236}">
                  <a16:creationId xmlns:a16="http://schemas.microsoft.com/office/drawing/2014/main" id="{FEDBD1D3-313F-428F-B6D9-BBFB054CCEBC}"/>
                </a:ext>
              </a:extLst>
            </p:cNvPr>
            <p:cNvSpPr/>
            <p:nvPr/>
          </p:nvSpPr>
          <p:spPr>
            <a:xfrm>
              <a:off x="2143108" y="3143254"/>
              <a:ext cx="1571636" cy="28575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6" name="Rectangle 30">
              <a:extLst>
                <a:ext uri="{FF2B5EF4-FFF2-40B4-BE49-F238E27FC236}">
                  <a16:creationId xmlns:a16="http://schemas.microsoft.com/office/drawing/2014/main" id="{95A8CA44-F48D-4C53-BE59-56B774A32045}"/>
                </a:ext>
              </a:extLst>
            </p:cNvPr>
            <p:cNvSpPr/>
            <p:nvPr/>
          </p:nvSpPr>
          <p:spPr>
            <a:xfrm>
              <a:off x="2143108" y="3500444"/>
              <a:ext cx="1571636" cy="1361912"/>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分区、分段、索引</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顺序读写</a:t>
              </a:r>
              <a:endParaRPr lang="en-US" altLang="zh-CN"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零拷贝</a:t>
              </a:r>
              <a:endParaRPr lang="en-US" altLang="zh-CN"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页缓存</a:t>
              </a:r>
              <a:endParaRPr lang="en-US" altLang="zh-CN" sz="1600" b="1"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批量读写</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数据压缩</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b="1" dirty="0">
                  <a:solidFill>
                    <a:srgbClr val="788BA9"/>
                  </a:solidFill>
                  <a:latin typeface="微软雅黑" panose="020B0503020204020204" pitchFamily="34" charset="-122"/>
                  <a:ea typeface="微软雅黑" panose="020B0503020204020204" pitchFamily="34" charset="-122"/>
                </a:rPr>
                <a:t>pull </a:t>
              </a:r>
              <a:r>
                <a:rPr lang="zh-CN" altLang="en-US" sz="1600" b="1" dirty="0">
                  <a:solidFill>
                    <a:srgbClr val="788BA9"/>
                  </a:solidFill>
                  <a:latin typeface="微软雅黑" panose="020B0503020204020204" pitchFamily="34" charset="-122"/>
                  <a:ea typeface="微软雅黑" panose="020B0503020204020204" pitchFamily="34" charset="-122"/>
                </a:rPr>
                <a:t>模式</a:t>
              </a:r>
              <a:endParaRPr lang="en-US" altLang="zh-CN" sz="1600" b="1" dirty="0">
                <a:solidFill>
                  <a:srgbClr val="788BA9"/>
                </a:solidFill>
                <a:latin typeface="微软雅黑" panose="020B0503020204020204" pitchFamily="34" charset="-122"/>
                <a:ea typeface="微软雅黑" panose="020B0503020204020204" pitchFamily="34" charset="-122"/>
              </a:endParaRPr>
            </a:p>
          </p:txBody>
        </p:sp>
        <p:grpSp>
          <p:nvGrpSpPr>
            <p:cNvPr id="7" name="Group 40">
              <a:extLst>
                <a:ext uri="{FF2B5EF4-FFF2-40B4-BE49-F238E27FC236}">
                  <a16:creationId xmlns:a16="http://schemas.microsoft.com/office/drawing/2014/main" id="{DE9CD191-FBC8-4180-B4FB-51087A77B1A4}"/>
                </a:ext>
              </a:extLst>
            </p:cNvPr>
            <p:cNvGrpSpPr/>
            <p:nvPr/>
          </p:nvGrpSpPr>
          <p:grpSpPr>
            <a:xfrm>
              <a:off x="2643174" y="2571750"/>
              <a:ext cx="476251" cy="314325"/>
              <a:chOff x="2141517" y="2373325"/>
              <a:chExt cx="476251" cy="314325"/>
            </a:xfrm>
            <a:solidFill>
              <a:schemeClr val="bg1">
                <a:lumMod val="65000"/>
              </a:schemeClr>
            </a:solidFill>
          </p:grpSpPr>
          <p:sp>
            <p:nvSpPr>
              <p:cNvPr id="9" name="Rectangle 22">
                <a:extLst>
                  <a:ext uri="{FF2B5EF4-FFF2-40B4-BE49-F238E27FC236}">
                    <a16:creationId xmlns:a16="http://schemas.microsoft.com/office/drawing/2014/main" id="{60374FF3-412D-416B-A23C-4BB3D60A234C}"/>
                  </a:ext>
                </a:extLst>
              </p:cNvPr>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0" name="Rectangle 23">
                <a:extLst>
                  <a:ext uri="{FF2B5EF4-FFF2-40B4-BE49-F238E27FC236}">
                    <a16:creationId xmlns:a16="http://schemas.microsoft.com/office/drawing/2014/main" id="{AB280DBC-3FDB-43FA-B0B2-7424A08F4F4B}"/>
                  </a:ext>
                </a:extLst>
              </p:cNvPr>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1" name="Rectangle 24">
                <a:extLst>
                  <a:ext uri="{FF2B5EF4-FFF2-40B4-BE49-F238E27FC236}">
                    <a16:creationId xmlns:a16="http://schemas.microsoft.com/office/drawing/2014/main" id="{0E0CCABF-06E2-4C68-9959-E548477CE7A8}"/>
                  </a:ext>
                </a:extLst>
              </p:cNvPr>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2" name="Rectangle 25">
                <a:extLst>
                  <a:ext uri="{FF2B5EF4-FFF2-40B4-BE49-F238E27FC236}">
                    <a16:creationId xmlns:a16="http://schemas.microsoft.com/office/drawing/2014/main" id="{F8477017-6D08-47BB-B364-975751B48DB7}"/>
                  </a:ext>
                </a:extLst>
              </p:cNvPr>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3" name="Rectangle 26">
                <a:extLst>
                  <a:ext uri="{FF2B5EF4-FFF2-40B4-BE49-F238E27FC236}">
                    <a16:creationId xmlns:a16="http://schemas.microsoft.com/office/drawing/2014/main" id="{B57268A6-CECC-45D6-A383-5B6C20D3EAFB}"/>
                  </a:ext>
                </a:extLst>
              </p:cNvPr>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5" name="Rectangle 27">
                <a:extLst>
                  <a:ext uri="{FF2B5EF4-FFF2-40B4-BE49-F238E27FC236}">
                    <a16:creationId xmlns:a16="http://schemas.microsoft.com/office/drawing/2014/main" id="{4BC36D4C-3CAF-45E5-85E3-2FB144C9FD07}"/>
                  </a:ext>
                </a:extLst>
              </p:cNvPr>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7" name="Freeform 28">
                <a:extLst>
                  <a:ext uri="{FF2B5EF4-FFF2-40B4-BE49-F238E27FC236}">
                    <a16:creationId xmlns:a16="http://schemas.microsoft.com/office/drawing/2014/main" id="{1E7CDAA8-8D2B-4D55-95E2-6D5DD483220C}"/>
                  </a:ext>
                </a:extLst>
              </p:cNvPr>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8" name="Freeform 29">
                <a:extLst>
                  <a:ext uri="{FF2B5EF4-FFF2-40B4-BE49-F238E27FC236}">
                    <a16:creationId xmlns:a16="http://schemas.microsoft.com/office/drawing/2014/main" id="{2F631F07-215D-418B-871C-0C59531E3BEB}"/>
                  </a:ext>
                </a:extLst>
              </p:cNvPr>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9" name="Freeform 30">
                <a:extLst>
                  <a:ext uri="{FF2B5EF4-FFF2-40B4-BE49-F238E27FC236}">
                    <a16:creationId xmlns:a16="http://schemas.microsoft.com/office/drawing/2014/main" id="{6C77D0CD-6896-4D66-AB10-61438A4685A3}"/>
                  </a:ext>
                </a:extLst>
              </p:cNvPr>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8" name="Rectangle 55">
              <a:extLst>
                <a:ext uri="{FF2B5EF4-FFF2-40B4-BE49-F238E27FC236}">
                  <a16:creationId xmlns:a16="http://schemas.microsoft.com/office/drawing/2014/main" id="{B679A0E4-D248-49DD-B278-DDCC6B831623}"/>
                </a:ext>
              </a:extLst>
            </p:cNvPr>
            <p:cNvSpPr/>
            <p:nvPr/>
          </p:nvSpPr>
          <p:spPr>
            <a:xfrm>
              <a:off x="2595504" y="2174647"/>
              <a:ext cx="600164" cy="253916"/>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rPr>
                <a:t>高性能</a:t>
              </a:r>
            </a:p>
          </p:txBody>
        </p:sp>
      </p:grpSp>
      <p:grpSp>
        <p:nvGrpSpPr>
          <p:cNvPr id="28" name="Group 62">
            <a:extLst>
              <a:ext uri="{FF2B5EF4-FFF2-40B4-BE49-F238E27FC236}">
                <a16:creationId xmlns:a16="http://schemas.microsoft.com/office/drawing/2014/main" id="{49838AC4-11DF-4180-A357-999C8F4C7C4D}"/>
              </a:ext>
            </a:extLst>
          </p:cNvPr>
          <p:cNvGrpSpPr/>
          <p:nvPr/>
        </p:nvGrpSpPr>
        <p:grpSpPr>
          <a:xfrm>
            <a:off x="3544830" y="1249048"/>
            <a:ext cx="2095515" cy="2735955"/>
            <a:chOff x="3786182" y="1714535"/>
            <a:chExt cx="1571636" cy="2051967"/>
          </a:xfrm>
        </p:grpSpPr>
        <p:sp>
          <p:nvSpPr>
            <p:cNvPr id="29" name="Rectangle 34">
              <a:extLst>
                <a:ext uri="{FF2B5EF4-FFF2-40B4-BE49-F238E27FC236}">
                  <a16:creationId xmlns:a16="http://schemas.microsoft.com/office/drawing/2014/main" id="{E0CDB78E-8CC9-4EB5-BD10-F8D7B3DBDCD3}"/>
                </a:ext>
              </a:extLst>
            </p:cNvPr>
            <p:cNvSpPr/>
            <p:nvPr/>
          </p:nvSpPr>
          <p:spPr>
            <a:xfrm>
              <a:off x="3786182" y="2786064"/>
              <a:ext cx="1571636" cy="28575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sp>
          <p:nvSpPr>
            <p:cNvPr id="30" name="Rectangle 32">
              <a:extLst>
                <a:ext uri="{FF2B5EF4-FFF2-40B4-BE49-F238E27FC236}">
                  <a16:creationId xmlns:a16="http://schemas.microsoft.com/office/drawing/2014/main" id="{E34CDCBB-515A-4106-86AD-48A0AD05F6EE}"/>
                </a:ext>
              </a:extLst>
            </p:cNvPr>
            <p:cNvSpPr/>
            <p:nvPr/>
          </p:nvSpPr>
          <p:spPr>
            <a:xfrm>
              <a:off x="3786182" y="3143254"/>
              <a:ext cx="1571636" cy="623248"/>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持久化</a:t>
              </a:r>
              <a:endParaRPr lang="en-US" altLang="zh-CN" sz="1600" b="1"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副本机制</a:t>
              </a:r>
              <a:endParaRPr lang="zh-CN" altLang="en-US" sz="1600" dirty="0">
                <a:solidFill>
                  <a:srgbClr val="788BA9"/>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rPr>
                <a:t>选举 </a:t>
              </a:r>
              <a:r>
                <a:rPr lang="en-US" altLang="zh-CN" sz="1600" b="1" dirty="0">
                  <a:solidFill>
                    <a:srgbClr val="788BA9"/>
                  </a:solidFill>
                  <a:latin typeface="微软雅黑" panose="020B0503020204020204" pitchFamily="34" charset="-122"/>
                  <a:ea typeface="微软雅黑" panose="020B0503020204020204" pitchFamily="34" charset="-122"/>
                </a:rPr>
                <a:t>Leader</a:t>
              </a:r>
            </a:p>
          </p:txBody>
        </p:sp>
        <p:grpSp>
          <p:nvGrpSpPr>
            <p:cNvPr id="31" name="Group 19">
              <a:extLst>
                <a:ext uri="{FF2B5EF4-FFF2-40B4-BE49-F238E27FC236}">
                  <a16:creationId xmlns:a16="http://schemas.microsoft.com/office/drawing/2014/main" id="{771EB0AD-A546-4240-8751-E3F322C8622A}"/>
                </a:ext>
              </a:extLst>
            </p:cNvPr>
            <p:cNvGrpSpPr/>
            <p:nvPr/>
          </p:nvGrpSpPr>
          <p:grpSpPr>
            <a:xfrm>
              <a:off x="4286248" y="2143122"/>
              <a:ext cx="468313" cy="392113"/>
              <a:chOff x="2951142" y="2589225"/>
              <a:chExt cx="468313" cy="392113"/>
            </a:xfrm>
            <a:solidFill>
              <a:schemeClr val="bg1">
                <a:lumMod val="65000"/>
              </a:schemeClr>
            </a:solidFill>
          </p:grpSpPr>
          <p:sp>
            <p:nvSpPr>
              <p:cNvPr id="33" name="Freeform 13">
                <a:extLst>
                  <a:ext uri="{FF2B5EF4-FFF2-40B4-BE49-F238E27FC236}">
                    <a16:creationId xmlns:a16="http://schemas.microsoft.com/office/drawing/2014/main" id="{EC017F0B-5891-4364-861A-615F382ACEFB}"/>
                  </a:ext>
                </a:extLst>
              </p:cNvPr>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4" name="Freeform 14">
                <a:extLst>
                  <a:ext uri="{FF2B5EF4-FFF2-40B4-BE49-F238E27FC236}">
                    <a16:creationId xmlns:a16="http://schemas.microsoft.com/office/drawing/2014/main" id="{4C978390-57C6-4DD8-9CC1-ABD2D7DE625C}"/>
                  </a:ext>
                </a:extLst>
              </p:cNvPr>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35" name="Freeform 15">
                <a:extLst>
                  <a:ext uri="{FF2B5EF4-FFF2-40B4-BE49-F238E27FC236}">
                    <a16:creationId xmlns:a16="http://schemas.microsoft.com/office/drawing/2014/main" id="{D1B08E91-A7ED-4848-ADE8-E899B846230D}"/>
                  </a:ext>
                </a:extLst>
              </p:cNvPr>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32" name="Rectangle 57">
              <a:extLst>
                <a:ext uri="{FF2B5EF4-FFF2-40B4-BE49-F238E27FC236}">
                  <a16:creationId xmlns:a16="http://schemas.microsoft.com/office/drawing/2014/main" id="{CCC6090C-F9A8-46AD-8D70-E7E9D948E95D}"/>
                </a:ext>
              </a:extLst>
            </p:cNvPr>
            <p:cNvSpPr/>
            <p:nvPr/>
          </p:nvSpPr>
          <p:spPr>
            <a:xfrm>
              <a:off x="4225726" y="1714535"/>
              <a:ext cx="600164" cy="253916"/>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sym typeface="+mn-lt"/>
                </a:rPr>
                <a:t>高可用</a:t>
              </a:r>
            </a:p>
          </p:txBody>
        </p:sp>
      </p:grpSp>
      <p:grpSp>
        <p:nvGrpSpPr>
          <p:cNvPr id="3" name="组合 2">
            <a:extLst>
              <a:ext uri="{FF2B5EF4-FFF2-40B4-BE49-F238E27FC236}">
                <a16:creationId xmlns:a16="http://schemas.microsoft.com/office/drawing/2014/main" id="{32C4A332-3FA6-40B8-BB8E-A1C49D8EE8D9}"/>
              </a:ext>
            </a:extLst>
          </p:cNvPr>
          <p:cNvGrpSpPr/>
          <p:nvPr/>
        </p:nvGrpSpPr>
        <p:grpSpPr>
          <a:xfrm>
            <a:off x="1022531" y="2158409"/>
            <a:ext cx="2095515" cy="2452205"/>
            <a:chOff x="967499" y="1874979"/>
            <a:chExt cx="2095515" cy="2452205"/>
          </a:xfrm>
        </p:grpSpPr>
        <p:sp>
          <p:nvSpPr>
            <p:cNvPr id="22" name="Rectangle 29">
              <a:extLst>
                <a:ext uri="{FF2B5EF4-FFF2-40B4-BE49-F238E27FC236}">
                  <a16:creationId xmlns:a16="http://schemas.microsoft.com/office/drawing/2014/main" id="{91C83606-25A5-49C0-B463-53EB59E8BAB5}"/>
                </a:ext>
              </a:extLst>
            </p:cNvPr>
            <p:cNvSpPr/>
            <p:nvPr/>
          </p:nvSpPr>
          <p:spPr>
            <a:xfrm>
              <a:off x="967499" y="3742409"/>
              <a:ext cx="2095515" cy="584775"/>
            </a:xfrm>
            <a:prstGeom prst="rect">
              <a:avLst/>
            </a:prstGeom>
          </p:spPr>
          <p:txBody>
            <a:bodyPr wrap="square">
              <a:spAutoFit/>
            </a:bodyPr>
            <a:lstStyle/>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sym typeface="+mn-lt"/>
                </a:rPr>
                <a:t>集群</a:t>
              </a:r>
              <a:endParaRPr lang="en-US" altLang="zh-CN" sz="1600" b="1" dirty="0">
                <a:solidFill>
                  <a:srgbClr val="788BA9"/>
                </a:solidFill>
                <a:latin typeface="微软雅黑" panose="020B0503020204020204" pitchFamily="34" charset="-122"/>
                <a:ea typeface="微软雅黑" panose="020B0503020204020204" pitchFamily="34" charset="-122"/>
                <a:sym typeface="+mn-lt"/>
              </a:endParaRPr>
            </a:p>
            <a:p>
              <a:pPr marL="285750" indent="-285750">
                <a:buFont typeface="Wingdings" panose="05000000000000000000" pitchFamily="2" charset="2"/>
                <a:buChar char="l"/>
              </a:pPr>
              <a:r>
                <a:rPr lang="zh-CN" altLang="en-US" sz="1600" b="1" dirty="0">
                  <a:solidFill>
                    <a:srgbClr val="788BA9"/>
                  </a:solidFill>
                  <a:latin typeface="微软雅黑" panose="020B0503020204020204" pitchFamily="34" charset="-122"/>
                  <a:ea typeface="微软雅黑" panose="020B0503020204020204" pitchFamily="34" charset="-122"/>
                  <a:sym typeface="+mn-lt"/>
                </a:rPr>
                <a:t>分区</a:t>
              </a:r>
              <a:endParaRPr lang="ms-MY" sz="1600" b="1" dirty="0">
                <a:solidFill>
                  <a:srgbClr val="788BA9"/>
                </a:solidFill>
                <a:latin typeface="微软雅黑" panose="020B0503020204020204" pitchFamily="34" charset="-122"/>
                <a:ea typeface="微软雅黑" panose="020B0503020204020204" pitchFamily="34" charset="-122"/>
                <a:sym typeface="+mn-lt"/>
              </a:endParaRPr>
            </a:p>
          </p:txBody>
        </p:sp>
        <p:grpSp>
          <p:nvGrpSpPr>
            <p:cNvPr id="23" name="Group 50">
              <a:extLst>
                <a:ext uri="{FF2B5EF4-FFF2-40B4-BE49-F238E27FC236}">
                  <a16:creationId xmlns:a16="http://schemas.microsoft.com/office/drawing/2014/main" id="{02EDB63C-A7E7-448D-9CF7-7B8E9661A6F7}"/>
                </a:ext>
              </a:extLst>
            </p:cNvPr>
            <p:cNvGrpSpPr/>
            <p:nvPr/>
          </p:nvGrpSpPr>
          <p:grpSpPr>
            <a:xfrm>
              <a:off x="1729504" y="2408899"/>
              <a:ext cx="508000" cy="486835"/>
              <a:chOff x="1003288" y="2254241"/>
              <a:chExt cx="381000" cy="365126"/>
            </a:xfrm>
            <a:solidFill>
              <a:schemeClr val="bg1">
                <a:lumMod val="65000"/>
              </a:schemeClr>
            </a:solidFill>
          </p:grpSpPr>
          <p:sp>
            <p:nvSpPr>
              <p:cNvPr id="25" name="Freeform 16">
                <a:extLst>
                  <a:ext uri="{FF2B5EF4-FFF2-40B4-BE49-F238E27FC236}">
                    <a16:creationId xmlns:a16="http://schemas.microsoft.com/office/drawing/2014/main" id="{3D1513C0-F584-48EB-AE03-82E476DC9BB1}"/>
                  </a:ext>
                </a:extLst>
              </p:cNvPr>
              <p:cNvSpPr>
                <a:spLocks/>
              </p:cNvSpPr>
              <p:nvPr/>
            </p:nvSpPr>
            <p:spPr bwMode="auto">
              <a:xfrm>
                <a:off x="1058850" y="2411404"/>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6" name="Freeform 17">
                <a:extLst>
                  <a:ext uri="{FF2B5EF4-FFF2-40B4-BE49-F238E27FC236}">
                    <a16:creationId xmlns:a16="http://schemas.microsoft.com/office/drawing/2014/main" id="{13ED6697-AC01-49DC-A820-358E1B7FCA09}"/>
                  </a:ext>
                </a:extLst>
              </p:cNvPr>
              <p:cNvSpPr>
                <a:spLocks/>
              </p:cNvSpPr>
              <p:nvPr/>
            </p:nvSpPr>
            <p:spPr bwMode="auto">
              <a:xfrm>
                <a:off x="1003288" y="2254241"/>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7" name="Freeform 18">
                <a:extLst>
                  <a:ext uri="{FF2B5EF4-FFF2-40B4-BE49-F238E27FC236}">
                    <a16:creationId xmlns:a16="http://schemas.microsoft.com/office/drawing/2014/main" id="{FFC8E1E4-A495-4F3F-A784-A6EEA43B6E24}"/>
                  </a:ext>
                </a:extLst>
              </p:cNvPr>
              <p:cNvSpPr>
                <a:spLocks/>
              </p:cNvSpPr>
              <p:nvPr/>
            </p:nvSpPr>
            <p:spPr bwMode="auto">
              <a:xfrm>
                <a:off x="1190613" y="2411404"/>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24" name="Rectangle 56">
              <a:extLst>
                <a:ext uri="{FF2B5EF4-FFF2-40B4-BE49-F238E27FC236}">
                  <a16:creationId xmlns:a16="http://schemas.microsoft.com/office/drawing/2014/main" id="{0A8C6ECA-A622-4769-811D-13B6B8E4143A}"/>
                </a:ext>
              </a:extLst>
            </p:cNvPr>
            <p:cNvSpPr/>
            <p:nvPr/>
          </p:nvSpPr>
          <p:spPr>
            <a:xfrm>
              <a:off x="1598210" y="1874979"/>
              <a:ext cx="800219" cy="338553"/>
            </a:xfrm>
            <a:prstGeom prst="rect">
              <a:avLst/>
            </a:prstGeom>
          </p:spPr>
          <p:txBody>
            <a:bodyPr wrap="none">
              <a:spAutoFit/>
            </a:bodyPr>
            <a:lstStyle/>
            <a:p>
              <a:r>
                <a:rPr lang="zh-CN" altLang="en-US" sz="1600" b="1" dirty="0">
                  <a:solidFill>
                    <a:srgbClr val="D67A71"/>
                  </a:solidFill>
                  <a:latin typeface="微软雅黑" panose="020B0503020204020204" pitchFamily="34" charset="-122"/>
                  <a:ea typeface="微软雅黑" panose="020B0503020204020204" pitchFamily="34" charset="-122"/>
                  <a:sym typeface="+mn-lt"/>
                </a:rPr>
                <a:t>伸缩性</a:t>
              </a:r>
            </a:p>
          </p:txBody>
        </p:sp>
        <p:sp>
          <p:nvSpPr>
            <p:cNvPr id="36" name="Rectangle 31">
              <a:extLst>
                <a:ext uri="{FF2B5EF4-FFF2-40B4-BE49-F238E27FC236}">
                  <a16:creationId xmlns:a16="http://schemas.microsoft.com/office/drawing/2014/main" id="{744C0019-2E3E-413D-89AE-047F17D10D77}"/>
                </a:ext>
              </a:extLst>
            </p:cNvPr>
            <p:cNvSpPr/>
            <p:nvPr/>
          </p:nvSpPr>
          <p:spPr>
            <a:xfrm>
              <a:off x="967499" y="3229598"/>
              <a:ext cx="2095515" cy="38100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cs typeface="+mn-ea"/>
                <a:sym typeface="+mn-lt"/>
              </a:endParaRPr>
            </a:p>
          </p:txBody>
        </p:sp>
      </p:grpSp>
    </p:spTree>
    <p:extLst>
      <p:ext uri="{BB962C8B-B14F-4D97-AF65-F5344CB8AC3E}">
        <p14:creationId xmlns:p14="http://schemas.microsoft.com/office/powerpoint/2010/main" val="362844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par>
                                <p:cTn id="8" presetID="12" presetClass="entr" presetSubtype="4"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lide(fromBottom)">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8435"/>
          <a:stretch>
            <a:fillRect/>
          </a:stretch>
        </p:blipFill>
        <p:spPr>
          <a:xfrm flipH="1">
            <a:off x="0" y="0"/>
            <a:ext cx="9144000" cy="5143500"/>
          </a:xfrm>
          <a:prstGeom prst="rect">
            <a:avLst/>
          </a:prstGeom>
        </p:spPr>
      </p:pic>
      <p:sp>
        <p:nvSpPr>
          <p:cNvPr id="12" name="矩形 11"/>
          <p:cNvSpPr/>
          <p:nvPr/>
        </p:nvSpPr>
        <p:spPr>
          <a:xfrm>
            <a:off x="1589031" y="280216"/>
            <a:ext cx="3041217" cy="1027910"/>
          </a:xfrm>
          <a:prstGeom prst="rect">
            <a:avLst/>
          </a:prstGeom>
        </p:spPr>
        <p:txBody>
          <a:bodyPr wrap="none">
            <a:spAutoFit/>
          </a:bodyPr>
          <a:lstStyle/>
          <a:p>
            <a:pPr lvl="0">
              <a:lnSpc>
                <a:spcPct val="150000"/>
              </a:lnSpc>
            </a:pPr>
            <a:r>
              <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存储</a:t>
            </a:r>
            <a:endParaRPr lang="en-US" altLang="zh-CN" sz="4500"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p:txBody>
      </p:sp>
      <p:sp>
        <p:nvSpPr>
          <p:cNvPr id="7" name="文本框 6">
            <a:extLst>
              <a:ext uri="{FF2B5EF4-FFF2-40B4-BE49-F238E27FC236}">
                <a16:creationId xmlns:a16="http://schemas.microsoft.com/office/drawing/2014/main" id="{3A75BA13-04E6-45E2-BAA6-9B5F9F3B7225}"/>
              </a:ext>
            </a:extLst>
          </p:cNvPr>
          <p:cNvSpPr txBox="1"/>
          <p:nvPr/>
        </p:nvSpPr>
        <p:spPr>
          <a:xfrm>
            <a:off x="511545" y="523296"/>
            <a:ext cx="896399" cy="784830"/>
          </a:xfrm>
          <a:prstGeom prst="rect">
            <a:avLst/>
          </a:prstGeom>
          <a:noFill/>
        </p:spPr>
        <p:txBody>
          <a:bodyPr wrap="none" rtlCol="0">
            <a:spAutoFit/>
          </a:bodyPr>
          <a:lstStyle/>
          <a:p>
            <a:r>
              <a:rPr lang="en-US" altLang="zh-CN"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rPr>
              <a:t>02</a:t>
            </a:r>
            <a:endParaRPr lang="zh-CN" altLang="en-US" sz="4500" b="1" dirty="0">
              <a:gradFill>
                <a:gsLst>
                  <a:gs pos="0">
                    <a:srgbClr val="788BA9"/>
                  </a:gs>
                  <a:gs pos="74000">
                    <a:srgbClr val="D67A71"/>
                  </a:gs>
                </a:gsLst>
                <a:lin ang="0" scaled="0"/>
              </a:gra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BD74522-DB54-4A77-B9FC-61B15C0BD836}"/>
              </a:ext>
            </a:extLst>
          </p:cNvPr>
          <p:cNvCxnSpPr/>
          <p:nvPr/>
        </p:nvCxnSpPr>
        <p:spPr>
          <a:xfrm>
            <a:off x="1480855" y="238795"/>
            <a:ext cx="0" cy="1069331"/>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95FB332-988F-41E3-ABBE-0F67E222DDAC}"/>
              </a:ext>
            </a:extLst>
          </p:cNvPr>
          <p:cNvSpPr/>
          <p:nvPr/>
        </p:nvSpPr>
        <p:spPr>
          <a:xfrm>
            <a:off x="511545" y="1831422"/>
            <a:ext cx="2741456" cy="969817"/>
          </a:xfrm>
          <a:prstGeom prst="rect">
            <a:avLst/>
          </a:prstGeom>
        </p:spPr>
        <p:txBody>
          <a:bodyPr wrap="none">
            <a:spAutoFit/>
          </a:bodyPr>
          <a:lstStyle/>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的逻辑存储</a:t>
            </a:r>
            <a:endPar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endParaRPr>
          </a:p>
          <a:p>
            <a:pPr marL="514350" lvl="0" indent="-514350">
              <a:lnSpc>
                <a:spcPct val="150000"/>
              </a:lnSpc>
              <a:buFont typeface="Wingdings" panose="05000000000000000000" pitchFamily="2" charset="2"/>
              <a:buChar char="Ø"/>
            </a:pPr>
            <a:r>
              <a:rPr lang="en-US" altLang="zh-CN"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Kafka </a:t>
            </a:r>
            <a:r>
              <a:rPr lang="zh-CN" altLang="en-US" sz="2000" i="1" dirty="0">
                <a:gradFill>
                  <a:gsLst>
                    <a:gs pos="0">
                      <a:srgbClr val="788BA9"/>
                    </a:gs>
                    <a:gs pos="74000">
                      <a:srgbClr val="D67A71"/>
                    </a:gs>
                  </a:gsLst>
                  <a:lin ang="0" scaled="0"/>
                </a:gradFill>
                <a:latin typeface="华文琥珀" panose="02010800040101010101" pitchFamily="2" charset="-122"/>
                <a:ea typeface="华文琥珀" panose="02010800040101010101" pitchFamily="2" charset="-122"/>
              </a:rPr>
              <a:t>的物理存储</a:t>
            </a:r>
          </a:p>
        </p:txBody>
      </p:sp>
    </p:spTree>
    <p:extLst>
      <p:ext uri="{BB962C8B-B14F-4D97-AF65-F5344CB8AC3E}">
        <p14:creationId xmlns:p14="http://schemas.microsoft.com/office/powerpoint/2010/main" val="93811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b="1" dirty="0">
                <a:solidFill>
                  <a:srgbClr val="475D74"/>
                </a:solidFill>
                <a:latin typeface="微软雅黑" panose="020B0503020204020204" pitchFamily="34" charset="-122"/>
                <a:ea typeface="微软雅黑" panose="020B0503020204020204" pitchFamily="34" charset="-122"/>
              </a:rPr>
              <a:t>Kafka </a:t>
            </a:r>
            <a:r>
              <a:rPr lang="zh-CN" altLang="en-US" sz="2400" b="1" dirty="0">
                <a:solidFill>
                  <a:srgbClr val="475D74"/>
                </a:solidFill>
                <a:latin typeface="微软雅黑" panose="020B0503020204020204" pitchFamily="34" charset="-122"/>
                <a:ea typeface="微软雅黑" panose="020B0503020204020204" pitchFamily="34" charset="-122"/>
              </a:rPr>
              <a:t>逻辑存储</a:t>
            </a:r>
          </a:p>
        </p:txBody>
      </p:sp>
      <p:pic>
        <p:nvPicPr>
          <p:cNvPr id="4098" name="Picture 2" descr="https://raw.githubusercontent.com/dunwu/images/dev/snap/20210427195053.png">
            <a:extLst>
              <a:ext uri="{FF2B5EF4-FFF2-40B4-BE49-F238E27FC236}">
                <a16:creationId xmlns:a16="http://schemas.microsoft.com/office/drawing/2014/main" id="{EC407504-3591-432C-8C94-3C73E9232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6" y="1181887"/>
            <a:ext cx="5711952" cy="3023566"/>
          </a:xfrm>
          <a:prstGeom prst="rect">
            <a:avLst/>
          </a:prstGeom>
          <a:noFill/>
          <a:extLst>
            <a:ext uri="{909E8E84-426E-40DD-AFC4-6F175D3DCCD1}">
              <a14:hiddenFill xmlns:a14="http://schemas.microsoft.com/office/drawing/2010/main">
                <a:solidFill>
                  <a:srgbClr val="FFFFFF"/>
                </a:solidFill>
              </a14:hiddenFill>
            </a:ext>
          </a:extLst>
        </p:spPr>
      </p:pic>
      <p:sp>
        <p:nvSpPr>
          <p:cNvPr id="4" name="副标题 2">
            <a:extLst>
              <a:ext uri="{FF2B5EF4-FFF2-40B4-BE49-F238E27FC236}">
                <a16:creationId xmlns:a16="http://schemas.microsoft.com/office/drawing/2014/main" id="{E7C2DEDB-0FFB-43FD-8621-1AD7320B1C36}"/>
              </a:ext>
            </a:extLst>
          </p:cNvPr>
          <p:cNvSpPr txBox="1"/>
          <p:nvPr/>
        </p:nvSpPr>
        <p:spPr>
          <a:xfrm>
            <a:off x="6309360" y="778026"/>
            <a:ext cx="2702560" cy="2391893"/>
          </a:xfrm>
          <a:prstGeom prst="rect">
            <a:avLst/>
          </a:prstGeom>
        </p:spPr>
        <p:txBody>
          <a:bodyPr/>
          <a:lstStyle/>
          <a:p>
            <a:pPr>
              <a:lnSpc>
                <a:spcPct val="120000"/>
              </a:lnSpc>
              <a:spcBef>
                <a:spcPct val="20000"/>
              </a:spcBef>
            </a:pPr>
            <a:r>
              <a:rPr lang="zh-CN" altLang="en-US"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什么是分区？</a:t>
            </a:r>
            <a:endParaRPr lang="en-US" altLang="zh-CN"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的数据结构采用三级结构，即：</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主题（</a:t>
            </a:r>
            <a:r>
              <a:rPr lang="en-US" altLang="zh-CN"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Topic</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分区（</a:t>
            </a:r>
            <a:r>
              <a:rPr lang="en-US" altLang="zh-CN"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Partition</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消息（</a:t>
            </a:r>
            <a:r>
              <a:rPr lang="en-US" altLang="zh-CN"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Record</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20000"/>
              </a:lnSpc>
              <a:spcBef>
                <a:spcPct val="20000"/>
              </a:spcBef>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每个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都是一个单调递增的、不可变的日志记录，以不断</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追加</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的方式写入数据。</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副标题 2">
            <a:extLst>
              <a:ext uri="{FF2B5EF4-FFF2-40B4-BE49-F238E27FC236}">
                <a16:creationId xmlns:a16="http://schemas.microsoft.com/office/drawing/2014/main" id="{153CEA2F-1753-4678-AB53-40E58B8EE5DB}"/>
              </a:ext>
            </a:extLst>
          </p:cNvPr>
          <p:cNvSpPr txBox="1"/>
          <p:nvPr/>
        </p:nvSpPr>
        <p:spPr>
          <a:xfrm>
            <a:off x="6309360" y="3327936"/>
            <a:ext cx="2583974" cy="1397864"/>
          </a:xfrm>
          <a:prstGeom prst="rect">
            <a:avLst/>
          </a:prstGeom>
        </p:spPr>
        <p:txBody>
          <a:bodyPr/>
          <a:lstStyle/>
          <a:p>
            <a:pPr>
              <a:lnSpc>
                <a:spcPct val="120000"/>
              </a:lnSpc>
              <a:spcBef>
                <a:spcPct val="20000"/>
              </a:spcBef>
            </a:pPr>
            <a:r>
              <a:rPr lang="zh-CN" altLang="en-US"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rPr>
              <a:t>为什么要分区？</a:t>
            </a:r>
            <a:endParaRPr lang="en-US" altLang="zh-CN" sz="1600"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分区的作用就是提供</a:t>
            </a:r>
            <a:r>
              <a:rPr lang="zh-CN" altLang="en-US" b="1" dirty="0">
                <a:solidFill>
                  <a:srgbClr val="788BA9"/>
                </a:solidFill>
                <a:latin typeface="微软雅黑" panose="020B0503020204020204" pitchFamily="34" charset="-122"/>
                <a:ea typeface="微软雅黑" panose="020B0503020204020204" pitchFamily="34" charset="-122"/>
                <a:cs typeface="+mn-ea"/>
                <a:sym typeface="Arial" panose="020B0604020202020204" pitchFamily="34" charset="0"/>
              </a:rPr>
              <a:t>负载均衡</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的能力，以实现系统的伸缩性，提高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的并发吞吐能力。</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67211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物理存储</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3921762" y="701040"/>
            <a:ext cx="4841238" cy="1295399"/>
          </a:xfrm>
          <a:prstGeom prst="rect">
            <a:avLst/>
          </a:prstGeom>
        </p:spPr>
        <p:txBody>
          <a:bodyPr/>
          <a:lstStyle/>
          <a:p>
            <a:pPr>
              <a:lnSpc>
                <a:spcPct val="120000"/>
              </a:lnSpc>
              <a:spcBef>
                <a:spcPct val="20000"/>
              </a:spcBef>
            </a:pPr>
            <a:r>
              <a:rPr lang="en-US" altLang="zh-CN" b="1" dirty="0">
                <a:solidFill>
                  <a:srgbClr val="D67A71"/>
                </a:solidFill>
                <a:latin typeface="微软雅黑" panose="020B0503020204020204" pitchFamily="34" charset="-122"/>
                <a:ea typeface="微软雅黑" panose="020B0503020204020204" pitchFamily="34" charset="-122"/>
              </a:rPr>
              <a:t>Log</a:t>
            </a:r>
          </a:p>
          <a:p>
            <a:pPr>
              <a:lnSpc>
                <a:spcPct val="120000"/>
              </a:lnSpc>
              <a:spcBef>
                <a:spcPct val="20000"/>
              </a:spcBef>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Log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是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用于表示日志文件的组件。每个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Partition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对应一个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Log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对象，在物理磁盘上则对应一个目录。</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a:lnSpc>
                <a:spcPct val="120000"/>
              </a:lnSpc>
              <a:spcBef>
                <a:spcPct val="20000"/>
              </a:spcBef>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如：创建一个双分区的主题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test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，那么，磁盘上对应的子目录为：</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test-0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test-1</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pic>
        <p:nvPicPr>
          <p:cNvPr id="1026" name="Picture 2">
            <a:extLst>
              <a:ext uri="{FF2B5EF4-FFF2-40B4-BE49-F238E27FC236}">
                <a16:creationId xmlns:a16="http://schemas.microsoft.com/office/drawing/2014/main" id="{24206B75-B912-4FC1-8983-7586340C0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00" y="775991"/>
            <a:ext cx="3285300" cy="4090842"/>
          </a:xfrm>
          <a:prstGeom prst="rect">
            <a:avLst/>
          </a:prstGeom>
          <a:noFill/>
          <a:extLst>
            <a:ext uri="{909E8E84-426E-40DD-AFC4-6F175D3DCCD1}">
              <a14:hiddenFill xmlns:a14="http://schemas.microsoft.com/office/drawing/2010/main">
                <a:solidFill>
                  <a:srgbClr val="FFFFFF"/>
                </a:solidFill>
              </a14:hiddenFill>
            </a:ext>
          </a:extLst>
        </p:spPr>
      </p:pic>
      <p:sp>
        <p:nvSpPr>
          <p:cNvPr id="8" name="副标题 2">
            <a:extLst>
              <a:ext uri="{FF2B5EF4-FFF2-40B4-BE49-F238E27FC236}">
                <a16:creationId xmlns:a16="http://schemas.microsoft.com/office/drawing/2014/main" id="{D8AB3794-623D-4EBE-8E0D-A42A786F0F6F}"/>
              </a:ext>
            </a:extLst>
          </p:cNvPr>
          <p:cNvSpPr txBox="1"/>
          <p:nvPr/>
        </p:nvSpPr>
        <p:spPr>
          <a:xfrm>
            <a:off x="3921762" y="1996440"/>
            <a:ext cx="5077458" cy="2666999"/>
          </a:xfrm>
          <a:prstGeom prst="rect">
            <a:avLst/>
          </a:prstGeom>
        </p:spPr>
        <p:txBody>
          <a:bodyPr/>
          <a:lstStyle/>
          <a:p>
            <a:pPr>
              <a:lnSpc>
                <a:spcPct val="120000"/>
              </a:lnSpc>
              <a:spcBef>
                <a:spcPct val="20000"/>
              </a:spcBef>
            </a:pPr>
            <a:r>
              <a:rPr lang="en-US" altLang="zh-CN" b="1" dirty="0">
                <a:solidFill>
                  <a:srgbClr val="D67A71"/>
                </a:solidFill>
                <a:latin typeface="微软雅黑" panose="020B0503020204020204" pitchFamily="34" charset="-122"/>
                <a:ea typeface="微软雅黑" panose="020B0503020204020204" pitchFamily="34" charset="-122"/>
              </a:rPr>
              <a:t>Segment</a:t>
            </a:r>
            <a:endParaRPr lang="en-US" altLang="zh-CN" b="1" dirty="0">
              <a:solidFill>
                <a:srgbClr val="D67A71"/>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20000"/>
              </a:spcBef>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因为在一个大文件中查找和删除消息是非常耗时且容易出错的。所以，</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将每个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Partition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切割成若干个片段，即日志段（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Log Segment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20000"/>
              </a:lnSpc>
              <a:spcBef>
                <a:spcPct val="20000"/>
              </a:spcBef>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Segment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文件可以分为两类：</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日志数据文件（</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.log</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171450" indent="-171450">
              <a:lnSpc>
                <a:spcPct val="120000"/>
              </a:lnSpc>
              <a:spcBef>
                <a:spcPct val="20000"/>
              </a:spcBef>
              <a:buFont typeface="Wingdings" panose="05000000000000000000" pitchFamily="2" charset="2"/>
              <a:buChar char="l"/>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索引文件</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偏移量索引文件（ </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.index </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时间戳索引文件（ </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b="1"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timeindex</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endParaRPr>
          </a:p>
          <a:p>
            <a:pPr marL="514350" lvl="1" indent="-171450">
              <a:lnSpc>
                <a:spcPct val="120000"/>
              </a:lnSpc>
              <a:spcBef>
                <a:spcPct val="20000"/>
              </a:spcBef>
              <a:buFont typeface="Wingdings" panose="05000000000000000000" pitchFamily="2" charset="2"/>
              <a:buChar char="n"/>
            </a:pP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已终止事务的索引文件（</a:t>
            </a:r>
            <a:r>
              <a:rPr lang="en-US" altLang="zh-CN"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200" b="1" dirty="0" err="1">
                <a:solidFill>
                  <a:srgbClr val="788BA9"/>
                </a:solidFill>
                <a:latin typeface="微软雅黑" panose="020B0503020204020204" pitchFamily="34" charset="-122"/>
                <a:ea typeface="微软雅黑" panose="020B0503020204020204" pitchFamily="34" charset="-122"/>
                <a:sym typeface="Arial" panose="020B0604020202020204" pitchFamily="34" charset="0"/>
              </a:rPr>
              <a:t>txnindex</a:t>
            </a:r>
            <a:r>
              <a:rPr lang="zh-CN" altLang="en-US" sz="1200" b="1"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a:solidFill>
                  <a:srgbClr val="788BA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如果没有使用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事务，则不会创建该文件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282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5">
            <a:extLst>
              <a:ext uri="{FF2B5EF4-FFF2-40B4-BE49-F238E27FC236}">
                <a16:creationId xmlns:a16="http://schemas.microsoft.com/office/drawing/2014/main" id="{FA736850-7F6A-43F6-84CE-B69873064C7D}"/>
              </a:ext>
            </a:extLst>
          </p:cNvPr>
          <p:cNvSpPr txBox="1"/>
          <p:nvPr/>
        </p:nvSpPr>
        <p:spPr>
          <a:xfrm>
            <a:off x="0" y="158344"/>
            <a:ext cx="9144000" cy="461665"/>
          </a:xfrm>
          <a:prstGeom prst="rect">
            <a:avLst/>
          </a:prstGeom>
          <a:noFill/>
        </p:spPr>
        <p:txBody>
          <a:bodyPr wrap="square" rtlCol="0">
            <a:spAutoFit/>
          </a:bodyPr>
          <a:lstStyle/>
          <a:p>
            <a:pPr algn="ctr"/>
            <a:r>
              <a:rPr lang="en-US" altLang="zh-CN" sz="2400" dirty="0">
                <a:solidFill>
                  <a:srgbClr val="475D74"/>
                </a:solidFill>
                <a:latin typeface="华文琥珀" panose="02010800040101010101" pitchFamily="2" charset="-122"/>
                <a:ea typeface="华文琥珀" panose="02010800040101010101" pitchFamily="2" charset="-122"/>
              </a:rPr>
              <a:t>Kafka </a:t>
            </a:r>
            <a:r>
              <a:rPr lang="zh-CN" altLang="en-US" sz="2400" dirty="0">
                <a:solidFill>
                  <a:srgbClr val="475D74"/>
                </a:solidFill>
                <a:latin typeface="华文琥珀" panose="02010800040101010101" pitchFamily="2" charset="-122"/>
                <a:ea typeface="华文琥珀" panose="02010800040101010101" pitchFamily="2" charset="-122"/>
              </a:rPr>
              <a:t>索引</a:t>
            </a:r>
          </a:p>
        </p:txBody>
      </p:sp>
      <p:sp>
        <p:nvSpPr>
          <p:cNvPr id="20" name="副标题 2">
            <a:extLst>
              <a:ext uri="{FF2B5EF4-FFF2-40B4-BE49-F238E27FC236}">
                <a16:creationId xmlns:a16="http://schemas.microsoft.com/office/drawing/2014/main" id="{0A58C98C-F9A4-4A73-A59A-EFBB732A4076}"/>
              </a:ext>
            </a:extLst>
          </p:cNvPr>
          <p:cNvSpPr txBox="1"/>
          <p:nvPr/>
        </p:nvSpPr>
        <p:spPr>
          <a:xfrm>
            <a:off x="5405718" y="881778"/>
            <a:ext cx="3435350" cy="3637428"/>
          </a:xfrm>
          <a:prstGeom prst="rect">
            <a:avLst/>
          </a:prstGeom>
        </p:spPr>
        <p:txBody>
          <a:bodyPr/>
          <a:lstStyle/>
          <a:p>
            <a:pPr marL="171450" indent="-171450">
              <a:lnSpc>
                <a:spcPct val="15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允许消费者从任意有效的偏移量位置开始读取消息。</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为每个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Partition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都维护了一个索引（即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.index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文件），该索引将偏移量映射到片段文件以及偏移量在文件里的位置。</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spcBef>
                <a:spcPct val="20000"/>
              </a:spcBef>
              <a:buFont typeface="Wingdings" panose="05000000000000000000" pitchFamily="2" charset="2"/>
              <a:buChar char="l"/>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索引文件用于将偏移量映射成为消息在日志数据文件中的实际物理位置，每个索引条目由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offset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和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position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组成，每个索引条目可以唯一确定在各个分区数据文件的一条消息。</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a:p>
            <a:pPr marL="171450" indent="-171450">
              <a:lnSpc>
                <a:spcPct val="150000"/>
              </a:lnSpc>
              <a:spcBef>
                <a:spcPct val="20000"/>
              </a:spcBef>
              <a:buFont typeface="Wingdings" panose="05000000000000000000" pitchFamily="2" charset="2"/>
              <a:buChar char="l"/>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rPr>
              <a:t>Kafka </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rPr>
              <a:t>根据指定的偏移量，使用二分法查询定位出该偏移量对应的消息所在的分段索引文件和日志数据文件。</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endParaRPr>
          </a:p>
        </p:txBody>
      </p:sp>
      <p:pic>
        <p:nvPicPr>
          <p:cNvPr id="2050" name="Picture 2">
            <a:extLst>
              <a:ext uri="{FF2B5EF4-FFF2-40B4-BE49-F238E27FC236}">
                <a16:creationId xmlns:a16="http://schemas.microsoft.com/office/drawing/2014/main" id="{BC609399-EEAF-405A-A3D9-92B0D7B75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79" y="934122"/>
            <a:ext cx="4857763" cy="363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1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自定义 711">
      <a:dk1>
        <a:srgbClr val="5F5F5F"/>
      </a:dk1>
      <a:lt1>
        <a:sysClr val="window" lastClr="FFFFFF"/>
      </a:lt1>
      <a:dk2>
        <a:srgbClr val="5F5F5F"/>
      </a:dk2>
      <a:lt2>
        <a:srgbClr val="E7E6E6"/>
      </a:lt2>
      <a:accent1>
        <a:srgbClr val="D67A71"/>
      </a:accent1>
      <a:accent2>
        <a:srgbClr val="788BA9"/>
      </a:accent2>
      <a:accent3>
        <a:srgbClr val="D67A71"/>
      </a:accent3>
      <a:accent4>
        <a:srgbClr val="788BA9"/>
      </a:accent4>
      <a:accent5>
        <a:srgbClr val="D67A71"/>
      </a:accent5>
      <a:accent6>
        <a:srgbClr val="788BA9"/>
      </a:accent6>
      <a:hlink>
        <a:srgbClr val="D67A71"/>
      </a:hlink>
      <a:folHlink>
        <a:srgbClr val="788BA9"/>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3351</TotalTime>
  <Words>4483</Words>
  <Application>Microsoft Office PowerPoint</Application>
  <PresentationFormat>全屏显示(16:9)</PresentationFormat>
  <Paragraphs>405</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Lato Hairline</vt:lpstr>
      <vt:lpstr>Lato Light</vt:lpstr>
      <vt:lpstr>Lato Regular</vt:lpstr>
      <vt:lpstr>华文琥珀</vt:lpstr>
      <vt:lpstr>宋体</vt:lpstr>
      <vt:lpstr>微软雅黑</vt:lpstr>
      <vt:lpstr>Arial</vt:lpstr>
      <vt:lpstr>Calibri</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 鹏</cp:lastModifiedBy>
  <cp:revision>303</cp:revision>
  <dcterms:created xsi:type="dcterms:W3CDTF">2014-11-26T08:06:00Z</dcterms:created>
  <dcterms:modified xsi:type="dcterms:W3CDTF">2021-07-15T23:53:16Z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