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1053" r:id="rId2"/>
    <p:sldId id="1104" r:id="rId3"/>
    <p:sldId id="1153" r:id="rId4"/>
    <p:sldId id="1180" r:id="rId5"/>
    <p:sldId id="1179" r:id="rId6"/>
    <p:sldId id="1131" r:id="rId7"/>
    <p:sldId id="1152" r:id="rId8"/>
    <p:sldId id="1151" r:id="rId9"/>
    <p:sldId id="1110" r:id="rId10"/>
    <p:sldId id="1155" r:id="rId11"/>
    <p:sldId id="1181" r:id="rId12"/>
    <p:sldId id="1156" r:id="rId13"/>
    <p:sldId id="1154" r:id="rId14"/>
    <p:sldId id="1163" r:id="rId15"/>
    <p:sldId id="1164" r:id="rId16"/>
    <p:sldId id="1158" r:id="rId17"/>
    <p:sldId id="1157" r:id="rId18"/>
    <p:sldId id="1162" r:id="rId19"/>
    <p:sldId id="1160" r:id="rId20"/>
    <p:sldId id="1165" r:id="rId21"/>
    <p:sldId id="1166" r:id="rId22"/>
    <p:sldId id="1167" r:id="rId23"/>
    <p:sldId id="1168" r:id="rId24"/>
    <p:sldId id="1169" r:id="rId25"/>
    <p:sldId id="1176" r:id="rId26"/>
    <p:sldId id="1170" r:id="rId27"/>
    <p:sldId id="1171" r:id="rId28"/>
    <p:sldId id="1172" r:id="rId29"/>
    <p:sldId id="1173" r:id="rId30"/>
    <p:sldId id="1178" r:id="rId31"/>
    <p:sldId id="1174" r:id="rId32"/>
    <p:sldId id="1175" r:id="rId33"/>
    <p:sldId id="1061" r:id="rId34"/>
    <p:sldId id="1133" r:id="rId35"/>
    <p:sldId id="1134" r:id="rId36"/>
    <p:sldId id="1135" r:id="rId37"/>
    <p:sldId id="1136" r:id="rId38"/>
    <p:sldId id="1139" r:id="rId39"/>
    <p:sldId id="1140" r:id="rId40"/>
    <p:sldId id="1137" r:id="rId41"/>
    <p:sldId id="1138" r:id="rId42"/>
    <p:sldId id="1117" r:id="rId43"/>
    <p:sldId id="1142" r:id="rId44"/>
    <p:sldId id="1145" r:id="rId45"/>
    <p:sldId id="1124" r:id="rId46"/>
    <p:sldId id="1125" r:id="rId47"/>
    <p:sldId id="1146" r:id="rId48"/>
    <p:sldId id="1147" r:id="rId49"/>
    <p:sldId id="1150" r:id="rId50"/>
    <p:sldId id="1177" r:id="rId51"/>
    <p:sldId id="1130" r:id="rId5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7556" autoAdjust="0"/>
  </p:normalViewPr>
  <p:slideViewPr>
    <p:cSldViewPr snapToGrid="0">
      <p:cViewPr>
        <p:scale>
          <a:sx n="100" d="100"/>
          <a:sy n="100" d="100"/>
        </p:scale>
        <p:origin x="324" y="162"/>
      </p:cViewPr>
      <p:guideLst>
        <p:guide orient="horz" pos="2160"/>
        <p:guide pos="3840"/>
        <p:guide pos="528"/>
        <p:guide pos="7152"/>
        <p:guide orient="horz" pos="1620"/>
        <p:guide pos="2880"/>
        <p:guide pos="396"/>
        <p:guide pos="5364"/>
      </p:guideLst>
    </p:cSldViewPr>
  </p:slideViewPr>
  <p:notesTextViewPr>
    <p:cViewPr>
      <p:scale>
        <a:sx n="100" d="100"/>
        <a:sy n="100"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4/25/2021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 </a:t>
            </a:r>
            <a:r>
              <a:rPr lang="en-US" altLang="zh-CN" sz="9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customer.poll</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(time)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中设置等待时间</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会等待累计一定量数据，然后发送给消费者。这样可以减少网络开销。</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poll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除了获取消息外，还有其他作用：</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发送心跳信息。消费者通过向被指派为群组协调器的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发送心跳来维护他和群组的从属关系，当机器宕掉后，群组协调器触发再均衡。</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3365493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2410314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r>
              <a:rPr lang="zh-CN" altLang="en-US" dirty="0"/>
              <a:t>什么是群主呢？“群主”就是第一个加入群组的消费者。</a:t>
            </a:r>
            <a:endParaRPr lang="en-US" altLang="zh-CN" dirty="0"/>
          </a:p>
          <a:p>
            <a:r>
              <a:rPr lang="zh-CN" altLang="en-US" dirty="0"/>
              <a:t>有两种分配策略：</a:t>
            </a:r>
            <a:r>
              <a:rPr lang="en-US" altLang="zh-CN" dirty="0"/>
              <a:t>Range </a:t>
            </a:r>
            <a:r>
              <a:rPr lang="zh-CN" altLang="en-US" dirty="0"/>
              <a:t>和 </a:t>
            </a:r>
            <a:r>
              <a:rPr lang="en-US" altLang="zh-CN" dirty="0" err="1"/>
              <a:t>RoundRobin</a:t>
            </a:r>
            <a:r>
              <a:rPr lang="zh-CN" altLang="en-US" dirty="0"/>
              <a:t>。</a:t>
            </a:r>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4198897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Kafka </a:t>
            </a:r>
            <a:r>
              <a:rPr lang="zh-CN" altLang="en-US" dirty="0"/>
              <a:t>使用 </a:t>
            </a:r>
            <a:r>
              <a:rPr lang="en-US" altLang="zh-CN" dirty="0"/>
              <a:t>Topic </a:t>
            </a:r>
            <a:r>
              <a:rPr lang="zh-CN" altLang="en-US" dirty="0"/>
              <a:t>来组织数据，每个 </a:t>
            </a:r>
            <a:r>
              <a:rPr lang="en-US" altLang="zh-CN" dirty="0"/>
              <a:t>Topic </a:t>
            </a:r>
            <a:r>
              <a:rPr lang="zh-CN" altLang="en-US" dirty="0"/>
              <a:t>被分为若干个 </a:t>
            </a:r>
            <a:r>
              <a:rPr lang="en-US" altLang="zh-CN" dirty="0"/>
              <a:t>Partition</a:t>
            </a:r>
            <a:r>
              <a:rPr lang="zh-CN" altLang="en-US" dirty="0"/>
              <a:t>，每个 </a:t>
            </a:r>
            <a:r>
              <a:rPr lang="en-US" altLang="zh-CN" dirty="0"/>
              <a:t>Partition </a:t>
            </a:r>
            <a:r>
              <a:rPr lang="zh-CN" altLang="en-US" dirty="0"/>
              <a:t>有多个副本。</a:t>
            </a:r>
            <a:endParaRPr lang="en-US" altLang="zh-CN" dirty="0"/>
          </a:p>
          <a:p>
            <a:endParaRPr lang="en-US" altLang="zh-CN" dirty="0"/>
          </a:p>
          <a:p>
            <a:r>
              <a:rPr lang="zh-CN" altLang="en-US" dirty="0"/>
              <a:t>每个 </a:t>
            </a:r>
            <a:r>
              <a:rPr lang="en-US" altLang="zh-CN" dirty="0"/>
              <a:t>Broker </a:t>
            </a:r>
            <a:r>
              <a:rPr lang="zh-CN" altLang="en-US" dirty="0"/>
              <a:t>可以保存成百上千个属于不同 </a:t>
            </a:r>
            <a:r>
              <a:rPr lang="en-US" altLang="zh-CN" dirty="0"/>
              <a:t>Topic </a:t>
            </a:r>
            <a:r>
              <a:rPr lang="zh-CN" altLang="en-US" dirty="0"/>
              <a:t>和 </a:t>
            </a:r>
            <a:r>
              <a:rPr lang="en-US" altLang="zh-CN" dirty="0"/>
              <a:t>Partition </a:t>
            </a:r>
            <a:r>
              <a:rPr lang="zh-CN" altLang="en-US" dirty="0"/>
              <a:t>的副本。</a:t>
            </a:r>
            <a:endParaRPr lang="en-US" altLang="zh-CN" dirty="0"/>
          </a:p>
          <a:p>
            <a:endParaRPr lang="en-US" altLang="zh-CN" dirty="0"/>
          </a:p>
          <a:p>
            <a:r>
              <a:rPr lang="en-US" altLang="zh-CN" dirty="0"/>
              <a:t>Kafka </a:t>
            </a:r>
            <a:r>
              <a:rPr lang="zh-CN" altLang="en-US" dirty="0"/>
              <a:t>副本的本质是一个只能追加写入的提交日志</a:t>
            </a:r>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209675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a:p>
            <a:r>
              <a:rPr lang="zh-CN" altLang="en-US" b="0" dirty="0">
                <a:latin typeface="+mn-ea"/>
                <a:ea typeface="+mn-ea"/>
              </a:rPr>
              <a:t>如果一个副本是不同步的，在 </a:t>
            </a:r>
            <a:r>
              <a:rPr lang="en-US" altLang="zh-CN" b="0" dirty="0">
                <a:latin typeface="+mn-ea"/>
                <a:ea typeface="+mn-ea"/>
              </a:rPr>
              <a:t>Leader </a:t>
            </a:r>
            <a:r>
              <a:rPr lang="zh-CN" altLang="en-US" b="0" dirty="0">
                <a:latin typeface="+mn-ea"/>
                <a:ea typeface="+mn-ea"/>
              </a:rPr>
              <a:t>失效时，就不可能成为新的 </a:t>
            </a:r>
            <a:r>
              <a:rPr lang="en-US" altLang="zh-CN" b="0" dirty="0">
                <a:latin typeface="+mn-ea"/>
                <a:ea typeface="+mn-ea"/>
              </a:rPr>
              <a:t>Leader——</a:t>
            </a:r>
            <a:r>
              <a:rPr lang="zh-CN" altLang="en-US" b="0" dirty="0">
                <a:latin typeface="+mn-ea"/>
                <a:ea typeface="+mn-ea"/>
              </a:rPr>
              <a:t>毕竟它没有包含全部的消息。</a:t>
            </a:r>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115437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2881049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1</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只对“已提交”的消息（</a:t>
            </a:r>
            <a:r>
              <a:rPr lang="en-US" altLang="zh-CN" sz="900" dirty="0">
                <a:solidFill>
                  <a:srgbClr val="788BA9"/>
                </a:solidFill>
                <a:latin typeface="微软雅黑" panose="020B0503020204020204" pitchFamily="34" charset="-122"/>
                <a:ea typeface="微软雅黑" panose="020B0503020204020204" pitchFamily="34" charset="-122"/>
              </a:rPr>
              <a:t>committed message</a:t>
            </a:r>
            <a:r>
              <a:rPr lang="zh-CN" altLang="en-US" sz="900"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0" dirty="0">
              <a:latin typeface="+mn-ea"/>
              <a:ea typeface="+mn-ea"/>
            </a:endParaRPr>
          </a:p>
          <a:p>
            <a:r>
              <a:rPr lang="zh-CN" altLang="en-US" b="0" dirty="0">
                <a:latin typeface="+mn-ea"/>
                <a:ea typeface="+mn-ea"/>
              </a:rPr>
              <a:t>“已提交”</a:t>
            </a:r>
            <a:r>
              <a:rPr lang="en-US" altLang="zh-CN" b="0" dirty="0">
                <a:latin typeface="+mn-ea"/>
                <a:ea typeface="+mn-ea"/>
              </a:rPr>
              <a:t>——</a:t>
            </a:r>
            <a:r>
              <a:rPr lang="zh-CN" altLang="en-US" b="0" dirty="0">
                <a:latin typeface="+mn-ea"/>
                <a:ea typeface="+mn-ea"/>
              </a:rPr>
              <a:t>只有当消息被写入分区的若干同步副本时，才被认为是已提交的。为什么是若干个 </a:t>
            </a:r>
            <a:r>
              <a:rPr lang="en-US" altLang="zh-CN" b="0" dirty="0">
                <a:latin typeface="+mn-ea"/>
                <a:ea typeface="+mn-ea"/>
              </a:rPr>
              <a:t>Broker </a:t>
            </a:r>
            <a:r>
              <a:rPr lang="zh-CN" altLang="en-US" b="0" dirty="0">
                <a:latin typeface="+mn-ea"/>
                <a:ea typeface="+mn-ea"/>
              </a:rPr>
              <a:t>呢？这取决于你对“已提交”的定义。你可以选择只要 </a:t>
            </a:r>
            <a:r>
              <a:rPr lang="en-US" altLang="zh-CN" b="0" dirty="0">
                <a:latin typeface="+mn-ea"/>
                <a:ea typeface="+mn-ea"/>
              </a:rPr>
              <a:t>Leader </a:t>
            </a:r>
            <a:r>
              <a:rPr lang="zh-CN" altLang="en-US" b="0" dirty="0">
                <a:latin typeface="+mn-ea"/>
                <a:ea typeface="+mn-ea"/>
              </a:rPr>
              <a:t>成功保存该消息就算是已提交，也可以是令所有 </a:t>
            </a:r>
            <a:r>
              <a:rPr lang="en-US" altLang="zh-CN" b="0" dirty="0">
                <a:latin typeface="+mn-ea"/>
                <a:ea typeface="+mn-ea"/>
              </a:rPr>
              <a:t>Broker </a:t>
            </a:r>
            <a:r>
              <a:rPr lang="zh-CN" altLang="en-US" b="0" dirty="0">
                <a:latin typeface="+mn-ea"/>
                <a:ea typeface="+mn-ea"/>
              </a:rPr>
              <a:t>都成功保存该消息才算是已提交（通过 </a:t>
            </a:r>
            <a:r>
              <a:rPr lang="en-US" altLang="zh-CN" b="0" dirty="0">
                <a:latin typeface="+mn-ea"/>
                <a:ea typeface="+mn-ea"/>
              </a:rPr>
              <a:t>acks </a:t>
            </a:r>
            <a:r>
              <a:rPr lang="zh-CN" altLang="en-US" b="0" dirty="0">
                <a:latin typeface="+mn-ea"/>
                <a:ea typeface="+mn-ea"/>
              </a:rPr>
              <a:t>来配置）。</a:t>
            </a:r>
          </a:p>
          <a:p>
            <a:r>
              <a:rPr lang="zh-CN" altLang="en-US" b="0" dirty="0">
                <a:latin typeface="+mn-ea"/>
                <a:ea typeface="+mn-ea"/>
              </a:rPr>
              <a:t>只要还有一个副本是存活的，那么已提交的消息就不会丢失。</a:t>
            </a:r>
          </a:p>
          <a:p>
            <a:r>
              <a:rPr lang="zh-CN" altLang="en-US" b="0" dirty="0">
                <a:latin typeface="+mn-ea"/>
                <a:ea typeface="+mn-ea"/>
              </a:rPr>
              <a:t>消费者只能读取已提交的消息。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360984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2957956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4271640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2488810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998909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1030002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3827965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29440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1560506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40</a:t>
            </a:fld>
            <a:endParaRPr lang="en-US"/>
          </a:p>
        </p:txBody>
      </p:sp>
    </p:spTree>
    <p:extLst>
      <p:ext uri="{BB962C8B-B14F-4D97-AF65-F5344CB8AC3E}">
        <p14:creationId xmlns:p14="http://schemas.microsoft.com/office/powerpoint/2010/main" val="17475222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41</a:t>
            </a:fld>
            <a:endParaRPr lang="en-US"/>
          </a:p>
        </p:txBody>
      </p:sp>
    </p:spTree>
    <p:extLst>
      <p:ext uri="{BB962C8B-B14F-4D97-AF65-F5344CB8AC3E}">
        <p14:creationId xmlns:p14="http://schemas.microsoft.com/office/powerpoint/2010/main" val="3327399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42</a:t>
            </a:fld>
            <a:endParaRPr lang="en-US"/>
          </a:p>
        </p:txBody>
      </p:sp>
    </p:spTree>
    <p:extLst>
      <p:ext uri="{BB962C8B-B14F-4D97-AF65-F5344CB8AC3E}">
        <p14:creationId xmlns:p14="http://schemas.microsoft.com/office/powerpoint/2010/main" val="2991393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43</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44</a:t>
            </a:fld>
            <a:endParaRPr lang="en-US"/>
          </a:p>
        </p:txBody>
      </p:sp>
    </p:spTree>
    <p:extLst>
      <p:ext uri="{BB962C8B-B14F-4D97-AF65-F5344CB8AC3E}">
        <p14:creationId xmlns:p14="http://schemas.microsoft.com/office/powerpoint/2010/main" val="197116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45</a:t>
            </a:fld>
            <a:endParaRPr lang="en-US"/>
          </a:p>
        </p:txBody>
      </p:sp>
    </p:spTree>
    <p:extLst>
      <p:ext uri="{BB962C8B-B14F-4D97-AF65-F5344CB8AC3E}">
        <p14:creationId xmlns:p14="http://schemas.microsoft.com/office/powerpoint/2010/main" val="2848587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46</a:t>
            </a:fld>
            <a:endParaRPr lang="en-US"/>
          </a:p>
        </p:txBody>
      </p:sp>
    </p:spTree>
    <p:extLst>
      <p:ext uri="{BB962C8B-B14F-4D97-AF65-F5344CB8AC3E}">
        <p14:creationId xmlns:p14="http://schemas.microsoft.com/office/powerpoint/2010/main" val="3885442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47</a:t>
            </a:fld>
            <a:endParaRPr lang="en-US"/>
          </a:p>
        </p:txBody>
      </p:sp>
    </p:spTree>
    <p:extLst>
      <p:ext uri="{BB962C8B-B14F-4D97-AF65-F5344CB8AC3E}">
        <p14:creationId xmlns:p14="http://schemas.microsoft.com/office/powerpoint/2010/main" val="2872318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48</a:t>
            </a:fld>
            <a:endParaRPr lang="en-US"/>
          </a:p>
        </p:txBody>
      </p:sp>
    </p:spTree>
    <p:extLst>
      <p:ext uri="{BB962C8B-B14F-4D97-AF65-F5344CB8AC3E}">
        <p14:creationId xmlns:p14="http://schemas.microsoft.com/office/powerpoint/2010/main" val="3187905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49</a:t>
            </a:fld>
            <a:endParaRPr lang="en-US"/>
          </a:p>
        </p:txBody>
      </p:sp>
    </p:spTree>
    <p:extLst>
      <p:ext uri="{BB962C8B-B14F-4D97-AF65-F5344CB8AC3E}">
        <p14:creationId xmlns:p14="http://schemas.microsoft.com/office/powerpoint/2010/main" val="120397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1693610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50</a:t>
            </a:fld>
            <a:endParaRPr lang="en-US"/>
          </a:p>
        </p:txBody>
      </p:sp>
    </p:spTree>
    <p:extLst>
      <p:ext uri="{BB962C8B-B14F-4D97-AF65-F5344CB8AC3E}">
        <p14:creationId xmlns:p14="http://schemas.microsoft.com/office/powerpoint/2010/main" val="3506341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51</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没有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时的分发逻辑：每隔 </a:t>
            </a:r>
            <a:r>
              <a:rPr lang="en-US" altLang="zh-CN" sz="900" b="0" i="0" kern="1200" dirty="0">
                <a:solidFill>
                  <a:schemeClr val="tx1"/>
                </a:solidFill>
                <a:effectLst/>
                <a:latin typeface="+mn-lt"/>
                <a:ea typeface="+mn-ea"/>
                <a:cs typeface="+mn-cs"/>
              </a:rPr>
              <a:t>topic.metadata.refresh.interval.ms </a:t>
            </a:r>
            <a:r>
              <a:rPr lang="zh-CN" altLang="en-US" sz="900" b="0" i="0" kern="1200" dirty="0">
                <a:solidFill>
                  <a:schemeClr val="tx1"/>
                </a:solidFill>
                <a:effectLst/>
                <a:latin typeface="+mn-lt"/>
                <a:ea typeface="+mn-ea"/>
                <a:cs typeface="+mn-cs"/>
              </a:rPr>
              <a:t>的时间，随机选择一个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。这个时间窗口内的所有记录发送到这个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。发送数据出错后会重新选择一个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根据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分发：对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求 </a:t>
            </a:r>
            <a:r>
              <a:rPr lang="en-US" altLang="zh-CN" sz="900" b="0" i="0" kern="1200" dirty="0">
                <a:solidFill>
                  <a:schemeClr val="tx1"/>
                </a:solidFill>
                <a:effectLst/>
                <a:latin typeface="+mn-lt"/>
                <a:ea typeface="+mn-ea"/>
                <a:cs typeface="+mn-cs"/>
              </a:rPr>
              <a:t>hash</a:t>
            </a:r>
            <a:r>
              <a:rPr lang="zh-CN" altLang="en-US" sz="900" b="0" i="0" kern="1200" dirty="0">
                <a:solidFill>
                  <a:schemeClr val="tx1"/>
                </a:solidFill>
                <a:effectLst/>
                <a:latin typeface="+mn-lt"/>
                <a:ea typeface="+mn-ea"/>
                <a:cs typeface="+mn-cs"/>
              </a:rPr>
              <a:t>，然后对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数量求模。这里的关键点在于：同一个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总是被映射到同一个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上，所以在进行映射时，</a:t>
            </a:r>
            <a:r>
              <a:rPr lang="en-US" altLang="zh-CN" sz="900" b="0" i="0" kern="1200" dirty="0">
                <a:solidFill>
                  <a:schemeClr val="tx1"/>
                </a:solidFill>
                <a:effectLst/>
                <a:latin typeface="+mn-lt"/>
                <a:ea typeface="+mn-ea"/>
                <a:cs typeface="+mn-cs"/>
              </a:rPr>
              <a:t>Kafka </a:t>
            </a:r>
            <a:r>
              <a:rPr lang="zh-CN" altLang="en-US" sz="900" b="0" i="0" kern="1200" dirty="0">
                <a:solidFill>
                  <a:schemeClr val="tx1"/>
                </a:solidFill>
                <a:effectLst/>
                <a:latin typeface="+mn-lt"/>
                <a:ea typeface="+mn-ea"/>
                <a:cs typeface="+mn-cs"/>
              </a:rPr>
              <a:t>会使用 </a:t>
            </a:r>
            <a:r>
              <a:rPr lang="en-US" altLang="zh-CN" sz="900" b="0" i="0" kern="1200" dirty="0">
                <a:solidFill>
                  <a:schemeClr val="tx1"/>
                </a:solidFill>
                <a:effectLst/>
                <a:latin typeface="+mn-lt"/>
                <a:ea typeface="+mn-ea"/>
                <a:cs typeface="+mn-cs"/>
              </a:rPr>
              <a:t>Topic </a:t>
            </a:r>
            <a:r>
              <a:rPr lang="zh-CN" altLang="en-US" sz="900" b="0" i="0" kern="1200" dirty="0">
                <a:solidFill>
                  <a:schemeClr val="tx1"/>
                </a:solidFill>
                <a:effectLst/>
                <a:latin typeface="+mn-lt"/>
                <a:ea typeface="+mn-ea"/>
                <a:cs typeface="+mn-cs"/>
              </a:rPr>
              <a:t>的所有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，而不仅仅是可用的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。这意味着，如果写入数据的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是不可用的，那么就会出错。</a:t>
            </a: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6138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183394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4462016" y="2030764"/>
            <a:ext cx="4390946"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聊聊</a:t>
            </a:r>
            <a:r>
              <a:rPr lang="en-US" altLang="zh-CN"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a:t>
            </a:r>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那些事儿</a:t>
            </a:r>
          </a:p>
        </p:txBody>
      </p:sp>
      <p:sp>
        <p:nvSpPr>
          <p:cNvPr id="17"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18" name="TextBox 35"/>
          <p:cNvSpPr txBox="1"/>
          <p:nvPr/>
        </p:nvSpPr>
        <p:spPr>
          <a:xfrm>
            <a:off x="6146800" y="3604990"/>
            <a:ext cx="2061175"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汇报人：张鹏</a:t>
            </a:r>
          </a:p>
        </p:txBody>
      </p:sp>
      <p:sp>
        <p:nvSpPr>
          <p:cNvPr id="20"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8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14:presetBounceEnd="48000">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14:bounceEnd="48000">
                                          <p:cBhvr additive="base">
                                            <p:cTn id="24"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Pull </a:t>
            </a:r>
            <a:r>
              <a:rPr lang="zh-CN" altLang="en-US" sz="2400" b="1" dirty="0">
                <a:solidFill>
                  <a:srgbClr val="475D74"/>
                </a:solidFill>
                <a:latin typeface="微软雅黑" panose="020B0503020204020204" pitchFamily="34" charset="-122"/>
                <a:ea typeface="微软雅黑" panose="020B0503020204020204" pitchFamily="34" charset="-122"/>
              </a:rPr>
              <a:t>模式</a:t>
            </a:r>
          </a:p>
        </p:txBody>
      </p:sp>
      <p:pic>
        <p:nvPicPr>
          <p:cNvPr id="2" name="Picture 2" descr="https://raw.githubusercontent.com/dunwu/images/dev/snap/20210425190248.png">
            <a:extLst>
              <a:ext uri="{FF2B5EF4-FFF2-40B4-BE49-F238E27FC236}">
                <a16:creationId xmlns:a16="http://schemas.microsoft.com/office/drawing/2014/main" id="{8BD0D8E2-8E45-4FF1-A9A9-666897A3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799242"/>
            <a:ext cx="3609848" cy="401507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id="{4BD330CC-6A42-44A1-AA53-E1785C198184}"/>
              </a:ext>
            </a:extLst>
          </p:cNvPr>
          <p:cNvSpPr/>
          <p:nvPr/>
        </p:nvSpPr>
        <p:spPr>
          <a:xfrm>
            <a:off x="4572000" y="799242"/>
            <a:ext cx="4023360" cy="3600986"/>
          </a:xfrm>
          <a:prstGeom prst="rect">
            <a:avLst/>
          </a:prstGeom>
        </p:spPr>
        <p:txBody>
          <a:bodyPr wrap="square">
            <a:spAutoFit/>
          </a:bodyPr>
          <a:lstStyle/>
          <a:p>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消费消息采用的是 </a:t>
            </a: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r>
              <a:rPr lang="en-US" altLang="zh-CN" sz="1200" b="1" dirty="0">
                <a:solidFill>
                  <a:srgbClr val="D67A71"/>
                </a:solidFill>
                <a:latin typeface="微软雅黑" panose="020B0503020204020204" pitchFamily="34" charset="-122"/>
                <a:ea typeface="微软雅黑" panose="020B0503020204020204" pitchFamily="34" charset="-122"/>
              </a:rPr>
              <a:t>Push </a:t>
            </a:r>
            <a:r>
              <a:rPr lang="zh-CN" altLang="en-US" sz="1200" b="1" dirty="0">
                <a:solidFill>
                  <a:srgbClr val="D67A71"/>
                </a:solidFill>
                <a:latin typeface="微软雅黑" panose="020B0503020204020204" pitchFamily="34" charset="-122"/>
                <a:ea typeface="微软雅黑" panose="020B0503020204020204" pitchFamily="34" charset="-122"/>
              </a:rPr>
              <a:t>模式</a:t>
            </a:r>
            <a:r>
              <a:rPr lang="en-US" altLang="zh-CN" sz="1200" b="1" dirty="0">
                <a:solidFill>
                  <a:srgbClr val="D67A71"/>
                </a:solidFill>
                <a:latin typeface="微软雅黑" panose="020B0503020204020204" pitchFamily="34" charset="-122"/>
                <a:ea typeface="微软雅黑" panose="020B0503020204020204" pitchFamily="34" charset="-122"/>
              </a:rPr>
              <a:t> vs. 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r>
              <a:rPr lang="en-US" altLang="zh-CN" sz="1200" b="1" dirty="0">
                <a:solidFill>
                  <a:srgbClr val="788BA9"/>
                </a:solidFill>
                <a:latin typeface="微软雅黑" panose="020B0503020204020204" pitchFamily="34" charset="-122"/>
                <a:ea typeface="微软雅黑" panose="020B0503020204020204" pitchFamily="34" charset="-122"/>
              </a:rPr>
              <a:t>push </a:t>
            </a:r>
            <a:r>
              <a:rPr lang="zh-CN" altLang="en-US" sz="1200" b="1" dirty="0">
                <a:solidFill>
                  <a:srgbClr val="788BA9"/>
                </a:solidFill>
                <a:latin typeface="微软雅黑" panose="020B0503020204020204" pitchFamily="34" charset="-122"/>
                <a:ea typeface="微软雅黑" panose="020B0503020204020204" pitchFamily="34" charset="-122"/>
              </a:rPr>
              <a:t>模式的优缺点</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zh-CN" altLang="en-US"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缺点：由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决定消息推送的速率，对于不同消费速率的</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就不太好处理了。</a:t>
            </a:r>
            <a:r>
              <a:rPr lang="en-US" altLang="zh-CN" sz="1200" dirty="0">
                <a:solidFill>
                  <a:srgbClr val="788BA9"/>
                </a:solidFill>
                <a:latin typeface="微软雅黑" panose="020B0503020204020204" pitchFamily="34" charset="-122"/>
                <a:ea typeface="微软雅黑" panose="020B0503020204020204" pitchFamily="34" charset="-122"/>
              </a:rPr>
              <a:t>push</a:t>
            </a:r>
            <a:r>
              <a:rPr lang="zh-CN" altLang="en-US" sz="1200" dirty="0">
                <a:solidFill>
                  <a:srgbClr val="788BA9"/>
                </a:solidFill>
                <a:latin typeface="微软雅黑" panose="020B0503020204020204" pitchFamily="34" charset="-122"/>
                <a:ea typeface="微软雅黑" panose="020B0503020204020204" pitchFamily="34" charset="-122"/>
              </a:rPr>
              <a:t>模式下，当</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推送的速率远大于</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消费的速率时，</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恐怕就要崩溃了。</a:t>
            </a:r>
          </a:p>
          <a:p>
            <a:endParaRPr lang="zh-CN" altLang="en-US" sz="1200" dirty="0">
              <a:solidFill>
                <a:srgbClr val="788BA9"/>
              </a:solidFill>
              <a:latin typeface="微软雅黑" panose="020B0503020204020204" pitchFamily="34" charset="-122"/>
              <a:ea typeface="微软雅黑" panose="020B0503020204020204" pitchFamily="34" charset="-122"/>
            </a:endParaRPr>
          </a:p>
          <a:p>
            <a:r>
              <a:rPr lang="en-US" altLang="zh-CN" sz="1200" b="1" dirty="0">
                <a:solidFill>
                  <a:srgbClr val="788BA9"/>
                </a:solidFill>
                <a:latin typeface="微软雅黑" panose="020B0503020204020204" pitchFamily="34" charset="-122"/>
                <a:ea typeface="微软雅黑" panose="020B0503020204020204" pitchFamily="34" charset="-122"/>
              </a:rPr>
              <a:t>push </a:t>
            </a:r>
            <a:r>
              <a:rPr lang="zh-CN" altLang="en-US" sz="1200" b="1" dirty="0">
                <a:solidFill>
                  <a:srgbClr val="788BA9"/>
                </a:solidFill>
                <a:latin typeface="微软雅黑" panose="020B0503020204020204" pitchFamily="34" charset="-122"/>
                <a:ea typeface="微软雅黑" panose="020B0503020204020204" pitchFamily="34" charset="-122"/>
              </a:rPr>
              <a:t>模式的优缺点</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zh-CN" altLang="en-US"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优点：</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可以根据自己的消费能力自主的决定消费策略</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缺点：如果</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没有可供消费的消息，将导致</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不断在循环中轮询，直到新消息到达。为了避免这点，</a:t>
            </a:r>
            <a:r>
              <a:rPr lang="en-US" altLang="zh-CN" sz="1200" dirty="0">
                <a:solidFill>
                  <a:srgbClr val="788BA9"/>
                </a:solidFill>
                <a:latin typeface="微软雅黑" panose="020B0503020204020204" pitchFamily="34" charset="-122"/>
                <a:ea typeface="微软雅黑" panose="020B0503020204020204" pitchFamily="34" charset="-122"/>
              </a:rPr>
              <a:t>Kafka</a:t>
            </a:r>
            <a:r>
              <a:rPr lang="zh-CN" altLang="en-US" sz="1200" dirty="0">
                <a:solidFill>
                  <a:srgbClr val="788BA9"/>
                </a:solidFill>
                <a:latin typeface="微软雅黑" panose="020B0503020204020204" pitchFamily="34" charset="-122"/>
                <a:ea typeface="微软雅黑" panose="020B0503020204020204" pitchFamily="34" charset="-122"/>
              </a:rPr>
              <a:t>有个参数可以让</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阻塞直到新消息到达</a:t>
            </a:r>
          </a:p>
        </p:txBody>
      </p:sp>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2050" name="Picture 2" descr="https://raw.githubusercontent.com/dunwu/images/dev/snap/20210425194822.png">
            <a:extLst>
              <a:ext uri="{FF2B5EF4-FFF2-40B4-BE49-F238E27FC236}">
                <a16:creationId xmlns:a16="http://schemas.microsoft.com/office/drawing/2014/main" id="{E6248C3E-169C-4CC2-AA3A-156257D5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64" y="749655"/>
            <a:ext cx="7493794" cy="384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3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99780" y="2539255"/>
              <a:ext cx="1183798" cy="227705"/>
            </a:xfrm>
            <a:prstGeom prst="rect">
              <a:avLst/>
            </a:prstGeom>
          </p:spPr>
          <p:txBody>
            <a:bodyPr wrap="square">
              <a:spAutoFit/>
            </a:bodyPr>
            <a:lstStyle/>
            <a:p>
              <a:pPr algn="ctr"/>
              <a:r>
                <a:rPr lang="zh-CN" altLang="en-US" sz="10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081601"/>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订阅同一个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Topic</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，一个主题有多个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，每一个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只能隶属于消费者群组中的一个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a:t>
              </a:r>
            </a:p>
          </p:txBody>
        </p:sp>
        <p:sp>
          <p:nvSpPr>
            <p:cNvPr id="23" name="矩形 22"/>
            <p:cNvSpPr/>
            <p:nvPr/>
          </p:nvSpPr>
          <p:spPr>
            <a:xfrm>
              <a:off x="3034178" y="2559158"/>
              <a:ext cx="1275525" cy="227705"/>
            </a:xfrm>
            <a:prstGeom prst="rect">
              <a:avLst/>
            </a:prstGeom>
          </p:spPr>
          <p:txBody>
            <a:bodyPr wrap="square">
              <a:spAutoFit/>
            </a:bodyPr>
            <a:lstStyle/>
            <a:p>
              <a:pPr algn="ctr"/>
              <a:r>
                <a:rPr lang="zh-CN" altLang="en-US" sz="10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893514" y="2559158"/>
              <a:ext cx="1277185" cy="227705"/>
            </a:xfrm>
            <a:prstGeom prst="rect">
              <a:avLst/>
            </a:prstGeom>
          </p:spPr>
          <p:txBody>
            <a:bodyPr wrap="square">
              <a:spAutoFit/>
            </a:bodyPr>
            <a:lstStyle/>
            <a:p>
              <a:pPr algn="ctr"/>
              <a:r>
                <a:rPr lang="zh-CN" altLang="en-US" sz="10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370022"/>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27705"/>
            </a:xfrm>
            <a:prstGeom prst="rect">
              <a:avLst/>
            </a:prstGeom>
          </p:spPr>
          <p:txBody>
            <a:bodyPr wrap="square">
              <a:spAutoFit/>
            </a:bodyPr>
            <a:lstStyle/>
            <a:p>
              <a:pPr algn="ctr"/>
              <a:r>
                <a:rPr lang="zh-CN" altLang="en-US" sz="10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6" name="Picture 2" descr="https://raw.githubusercontent.com/dunwu/images/dev/snap/20210408194235.png">
            <a:extLst>
              <a:ext uri="{FF2B5EF4-FFF2-40B4-BE49-F238E27FC236}">
                <a16:creationId xmlns:a16="http://schemas.microsoft.com/office/drawing/2014/main" id="{62B9A8E4-CD07-4B49-A2CC-8AC246404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13" y="645409"/>
            <a:ext cx="5221287" cy="4262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偏移量（一）</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如果消费者一直处于运行状态，那么偏移量就没有什么用处。不过，如果消费者发生崩溃或有新的消费者加入群组，就会</a:t>
            </a:r>
            <a:r>
              <a:rPr lang="zh-CN" altLang="en-US" sz="1200" b="1" dirty="0">
                <a:solidFill>
                  <a:srgbClr val="788BA9"/>
                </a:solidFill>
                <a:latin typeface="微软雅黑" panose="020B0503020204020204" pitchFamily="34" charset="-122"/>
                <a:ea typeface="微软雅黑" panose="020B0503020204020204" pitchFamily="34" charset="-122"/>
              </a:rPr>
              <a:t>触发再均衡</a:t>
            </a:r>
            <a:r>
              <a:rPr lang="zh-CN" altLang="en-US" sz="1200" dirty="0">
                <a:solidFill>
                  <a:srgbClr val="788BA9"/>
                </a:solidFill>
                <a:latin typeface="微软雅黑" panose="020B0503020204020204" pitchFamily="34" charset="-122"/>
                <a:ea typeface="微软雅黑" panose="020B0503020204020204" pitchFamily="34" charset="-122"/>
              </a:rPr>
              <a:t>，完成再均衡后，每个消费者可能分配到新的分区，而不是之前处理的那个。</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偏移量（二）</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heel(1)">
                                      <p:cBhvr>
                                        <p:cTn id="7" dur="500"/>
                                        <p:tgtEl>
                                          <p:spTgt spid="9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heel(1)">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分区再均衡（一）</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分区的所有权从一个消费者转移到另一个消费者，这样的行为被称为分区再均衡（</a:t>
            </a:r>
            <a:r>
              <a:rPr lang="en-US" altLang="zh-CN" sz="1200" dirty="0">
                <a:solidFill>
                  <a:srgbClr val="788BA9"/>
                </a:solidFill>
                <a:latin typeface="微软雅黑" panose="020B0503020204020204" pitchFamily="34" charset="-122"/>
                <a:ea typeface="微软雅黑" panose="020B0503020204020204" pitchFamily="34" charset="-122"/>
              </a:rPr>
              <a:t>Rebalance</a:t>
            </a:r>
            <a:r>
              <a:rPr lang="zh-CN" altLang="en-US" sz="1200" dirty="0">
                <a:solidFill>
                  <a:srgbClr val="788BA9"/>
                </a:solidFill>
                <a:latin typeface="微软雅黑" panose="020B0503020204020204" pitchFamily="34" charset="-122"/>
                <a:ea typeface="微软雅黑" panose="020B0503020204020204" pitchFamily="34" charset="-122"/>
              </a:rPr>
              <a:t>）。分区再均衡实现了消费者群组的高可用性和伸缩性。</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分区再均衡本质上是一种协议，规定了一个消费者群组的所有消费者如何达成一致，来分配订阅 </a:t>
            </a: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分区再均衡期间，消费者无法读取消息，造成整个消费者群组一小段时间的不可用。</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分区再均衡（二）</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5" y="1255348"/>
            <a:ext cx="6168390" cy="3373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A9B13E8-A245-4F5D-9360-1DB664B60388}"/>
              </a:ext>
            </a:extLst>
          </p:cNvPr>
          <p:cNvSpPr/>
          <p:nvPr/>
        </p:nvSpPr>
        <p:spPr>
          <a:xfrm>
            <a:off x="1487805" y="799179"/>
            <a:ext cx="4711065" cy="276999"/>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分区再均衡的流程</a:t>
            </a:r>
            <a:endParaRPr lang="zh-CN" altLang="en-US"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分区再均衡（三）</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1" y="3532277"/>
            <a:ext cx="1819482"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1108301" y="3532273"/>
            <a:ext cx="1819482" cy="6463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569660"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订阅主题数发生变更</a:t>
            </a: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anim calcmode="lin" valueType="num">
                                      <p:cBhvr>
                                        <p:cTn id="21" dur="1000" fill="hold"/>
                                        <p:tgtEl>
                                          <p:spTgt spid="55"/>
                                        </p:tgtEl>
                                        <p:attrNameLst>
                                          <p:attrName>ppt_x</p:attrName>
                                        </p:attrNameLst>
                                      </p:cBhvr>
                                      <p:tavLst>
                                        <p:tav tm="0">
                                          <p:val>
                                            <p:strVal val="#ppt_x"/>
                                          </p:val>
                                        </p:tav>
                                        <p:tav tm="100000">
                                          <p:val>
                                            <p:strVal val="#ppt_x"/>
                                          </p:val>
                                        </p:tav>
                                      </p:tavLst>
                                    </p:anim>
                                    <p:anim calcmode="lin" valueType="num">
                                      <p:cBhvr>
                                        <p:cTn id="22" dur="1000" fill="hold"/>
                                        <p:tgtEl>
                                          <p:spTgt spid="5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000"/>
                                        <p:tgtEl>
                                          <p:spTgt spid="56"/>
                                        </p:tgtEl>
                                      </p:cBhvr>
                                    </p:animEffect>
                                    <p:anim calcmode="lin" valueType="num">
                                      <p:cBhvr>
                                        <p:cTn id="26" dur="1000" fill="hold"/>
                                        <p:tgtEl>
                                          <p:spTgt spid="56"/>
                                        </p:tgtEl>
                                        <p:attrNameLst>
                                          <p:attrName>ppt_x</p:attrName>
                                        </p:attrNameLst>
                                      </p:cBhvr>
                                      <p:tavLst>
                                        <p:tav tm="0">
                                          <p:val>
                                            <p:strVal val="#ppt_x"/>
                                          </p:val>
                                        </p:tav>
                                        <p:tav tm="100000">
                                          <p:val>
                                            <p:strVal val="#ppt_x"/>
                                          </p:val>
                                        </p:tav>
                                      </p:tavLst>
                                    </p:anim>
                                    <p:anim calcmode="lin" valueType="num">
                                      <p:cBhvr>
                                        <p:cTn id="27" dur="1000" fill="hold"/>
                                        <p:tgtEl>
                                          <p:spTgt spid="5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分区再均衡的问题</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99002" y="770527"/>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accent2"/>
                </a:solidFill>
              </a:rPr>
              <a:t>未及时发送心跳：合理设置 </a:t>
            </a:r>
            <a:r>
              <a:rPr lang="en-US" altLang="zh-CN" dirty="0">
                <a:solidFill>
                  <a:schemeClr val="accent2"/>
                </a:solidFill>
              </a:rPr>
              <a:t>session.timeout.ms </a:t>
            </a:r>
            <a:r>
              <a:rPr lang="zh-CN" altLang="en-US" dirty="0">
                <a:solidFill>
                  <a:schemeClr val="accent2"/>
                </a:solidFill>
              </a:rPr>
              <a:t>和 </a:t>
            </a:r>
            <a:r>
              <a:rPr lang="en-US" altLang="zh-CN" dirty="0">
                <a:solidFill>
                  <a:schemeClr val="accent2"/>
                </a:solidFill>
              </a:rPr>
              <a:t>heartbeat.interval.ms </a:t>
            </a:r>
            <a:r>
              <a:rPr lang="zh-CN" altLang="en-US" dirty="0">
                <a:solidFill>
                  <a:schemeClr val="accent2"/>
                </a:solidFill>
              </a:rPr>
              <a:t>的值</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消费时间过长：消费者端根据实际情况设置 </a:t>
            </a:r>
            <a:r>
              <a:rPr lang="en-US" altLang="zh-CN" dirty="0">
                <a:solidFill>
                  <a:schemeClr val="accent2"/>
                </a:solidFill>
              </a:rPr>
              <a:t>max.poll.interval.ms</a:t>
            </a:r>
          </a:p>
          <a:p>
            <a:pPr marL="285750" indent="-285750">
              <a:buFont typeface="Arial" panose="020B0604020202020204" pitchFamily="34" charset="0"/>
              <a:buChar char="•"/>
            </a:pPr>
            <a:r>
              <a:rPr lang="en-US" altLang="zh-CN" dirty="0">
                <a:solidFill>
                  <a:schemeClr val="accent2"/>
                </a:solidFill>
              </a:rPr>
              <a:t>GC </a:t>
            </a:r>
            <a:r>
              <a:rPr lang="zh-CN" altLang="en-US" dirty="0">
                <a:solidFill>
                  <a:schemeClr val="accent2"/>
                </a:solidFill>
              </a:rPr>
              <a:t>参数：以上两点都没问题时，考虑是否有频繁 </a:t>
            </a:r>
            <a:r>
              <a:rPr lang="en-US" altLang="zh-CN" dirty="0">
                <a:solidFill>
                  <a:schemeClr val="accent2"/>
                </a:solidFill>
              </a:rPr>
              <a:t>GC</a:t>
            </a:r>
            <a:endParaRPr lang="zh-CN" altLang="en-US" dirty="0">
              <a:solidFill>
                <a:schemeClr val="accent2"/>
              </a:solidFill>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5" grpId="0"/>
      <p:bldP spid="24" grpId="0" animBg="1"/>
      <p:bldP spid="31" grpId="0" animBg="1"/>
      <p:bldP spid="32"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167410" y="909311"/>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solidFill>
                  <a:schemeClr val="tx2"/>
                </a:solidFill>
              </a:rPr>
              <a:t>目录 </a:t>
            </a:r>
            <a:r>
              <a:rPr lang="en-US" altLang="zh-CN" dirty="0">
                <a:solidFill>
                  <a:schemeClr val="tx2"/>
                </a:solidFill>
              </a:rPr>
              <a:t>CONTENTS</a:t>
            </a:r>
            <a:endParaRPr lang="en-US" dirty="0">
              <a:solidFill>
                <a:schemeClr val="tx2"/>
              </a:solidFill>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978698" y="1463286"/>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生产者</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890496" y="1473376"/>
            <a:ext cx="3434969" cy="369284"/>
            <a:chOff x="4890496" y="1473376"/>
            <a:chExt cx="3434969" cy="369284"/>
          </a:xfrm>
        </p:grpSpPr>
        <p:sp>
          <p:nvSpPr>
            <p:cNvPr id="70" name="文本框 69"/>
            <p:cNvSpPr txBox="1"/>
            <p:nvPr/>
          </p:nvSpPr>
          <p:spPr>
            <a:xfrm>
              <a:off x="5487441" y="147337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消费者</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890496" y="2058331"/>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595035"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集群</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907857" y="2618659"/>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978698" y="2066011"/>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分区再均衡</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975817" y="2680393"/>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005403"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物理存储</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371508" y="2128389"/>
            <a:ext cx="2081018"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集群</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2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1026" name="Picture 2" descr="https://raw.githubusercontent.com/dunwu/images/dev/snap/20210407180101.png">
            <a:extLst>
              <a:ext uri="{FF2B5EF4-FFF2-40B4-BE49-F238E27FC236}">
                <a16:creationId xmlns:a16="http://schemas.microsoft.com/office/drawing/2014/main" id="{B63C60A1-5B7F-48AB-A3D3-A4478E10B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29" y="755380"/>
            <a:ext cx="7846541" cy="422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843" y="976184"/>
            <a:ext cx="6073346" cy="355728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1" y="1602254"/>
            <a:ext cx="2446638" cy="2308324"/>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处理一切对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（分区）的读写请求。</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唯一的任务就是从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那里复制消息，保持与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一致的状态。和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同步的副本称为同步副本（</a:t>
            </a:r>
            <a:r>
              <a:rPr lang="en-US" altLang="zh-CN" sz="1200" dirty="0">
                <a:solidFill>
                  <a:srgbClr val="788BA9"/>
                </a:solidFill>
                <a:latin typeface="微软雅黑" panose="020B0503020204020204" pitchFamily="34" charset="-122"/>
                <a:ea typeface="微软雅黑" panose="020B0503020204020204" pitchFamily="34" charset="-122"/>
              </a:rPr>
              <a:t>In-sync Replicas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ISR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宕机，其中一个 </a:t>
            </a: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会被选举为新的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pPr marL="171450" indent="-171450">
              <a:buFont typeface="Arial" panose="020B0604020202020204" pitchFamily="34" charset="0"/>
              <a:buChar char="•"/>
            </a:pP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669982" y="1839998"/>
            <a:ext cx="2446638" cy="1569660"/>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控制器的作用</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分区重分配</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集群成员管理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向其他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提供数据服</a:t>
            </a:r>
          </a:p>
        </p:txBody>
      </p:sp>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6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物理存储</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2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59"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可靠传输</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本章节主要针对 </a:t>
            </a:r>
            <a:r>
              <a:rPr lang="en-US" altLang="zh-CN" sz="900" dirty="0">
                <a:solidFill>
                  <a:schemeClr val="tx2"/>
                </a:solidFill>
                <a:latin typeface="微软雅黑" panose="020B0503020204020204" pitchFamily="34" charset="-122"/>
                <a:ea typeface="微软雅黑" panose="020B0503020204020204" pitchFamily="34" charset="-122"/>
              </a:rPr>
              <a:t>MQ </a:t>
            </a:r>
            <a:r>
              <a:rPr lang="zh-CN" altLang="en-US" sz="900" dirty="0">
                <a:solidFill>
                  <a:schemeClr val="tx2"/>
                </a:solidFill>
                <a:latin typeface="微软雅黑" panose="020B0503020204020204" pitchFamily="34" charset="-122"/>
                <a:ea typeface="微软雅黑" panose="020B0503020204020204" pitchFamily="34" charset="-122"/>
              </a:rPr>
              <a:t>的三类核心问题：消息丢失、重复消费、消息保序，探讨 </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的相应方案。</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53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1487135" y="906875"/>
            <a:ext cx="6169730" cy="1015663"/>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一条消息从生产到消费，可以划分三个阶段：</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生产阶段：</a:t>
            </a:r>
            <a:r>
              <a:rPr lang="en-US" altLang="zh-CN" sz="1200" dirty="0">
                <a:solidFill>
                  <a:srgbClr val="788BA9"/>
                </a:solidFill>
                <a:latin typeface="微软雅黑" panose="020B0503020204020204" pitchFamily="34" charset="-122"/>
                <a:ea typeface="微软雅黑" panose="020B0503020204020204" pitchFamily="34" charset="-122"/>
              </a:rPr>
              <a:t>Producer </a:t>
            </a:r>
            <a:r>
              <a:rPr lang="zh-CN" altLang="en-US" sz="1200" dirty="0">
                <a:solidFill>
                  <a:srgbClr val="788BA9"/>
                </a:solidFill>
                <a:latin typeface="微软雅黑" panose="020B0503020204020204" pitchFamily="34" charset="-122"/>
                <a:ea typeface="微软雅黑" panose="020B0503020204020204" pitchFamily="34" charset="-122"/>
              </a:rPr>
              <a:t>创建消息，并通过网络发送给 </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存储阶段：</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收到消息并存储，如果是集群，还要同步副本给其他 </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消费阶段：</a:t>
            </a:r>
            <a:r>
              <a:rPr lang="en-US" altLang="zh-CN" sz="1200" dirty="0">
                <a:solidFill>
                  <a:srgbClr val="788BA9"/>
                </a:solidFill>
                <a:latin typeface="微软雅黑" panose="020B0503020204020204" pitchFamily="34" charset="-122"/>
                <a:ea typeface="微软雅黑" panose="020B0503020204020204" pitchFamily="34" charset="-122"/>
              </a:rPr>
              <a:t>Consumer </a:t>
            </a:r>
            <a:r>
              <a:rPr lang="zh-CN" altLang="en-US" sz="1200" dirty="0">
                <a:solidFill>
                  <a:srgbClr val="788BA9"/>
                </a:solidFill>
                <a:latin typeface="微软雅黑" panose="020B0503020204020204" pitchFamily="34" charset="-122"/>
                <a:ea typeface="微软雅黑" panose="020B0503020204020204" pitchFamily="34" charset="-122"/>
              </a:rPr>
              <a:t>向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请求消息，</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通过网络传输给 </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这三个阶段都可能丢失数据，所以要保证消息丢失，就需要任意一环都保证可靠。</a:t>
            </a:r>
          </a:p>
        </p:txBody>
      </p:sp>
      <p:pic>
        <p:nvPicPr>
          <p:cNvPr id="4" name="图片 3">
            <a:extLst>
              <a:ext uri="{FF2B5EF4-FFF2-40B4-BE49-F238E27FC236}">
                <a16:creationId xmlns:a16="http://schemas.microsoft.com/office/drawing/2014/main" id="{A7818B32-DBAF-4BAD-89D8-919BF616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82" y="2059372"/>
            <a:ext cx="7576236" cy="2323182"/>
          </a:xfrm>
          <a:prstGeom prst="rect">
            <a:avLst/>
          </a:prstGeom>
        </p:spPr>
      </p:pic>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存储阶段</a:t>
            </a:r>
          </a:p>
        </p:txBody>
      </p:sp>
      <p:sp>
        <p:nvSpPr>
          <p:cNvPr id="7" name="矩形 6">
            <a:extLst>
              <a:ext uri="{FF2B5EF4-FFF2-40B4-BE49-F238E27FC236}">
                <a16:creationId xmlns:a16="http://schemas.microsoft.com/office/drawing/2014/main" id="{4732E381-9464-44C7-8DDA-01B6F303D286}"/>
              </a:ext>
            </a:extLst>
          </p:cNvPr>
          <p:cNvSpPr/>
          <p:nvPr/>
        </p:nvSpPr>
        <p:spPr>
          <a:xfrm>
            <a:off x="1487135" y="1306788"/>
            <a:ext cx="6169730" cy="2529923"/>
          </a:xfrm>
          <a:prstGeom prst="rect">
            <a:avLst/>
          </a:prstGeom>
        </p:spPr>
        <p:txBody>
          <a:bodyPr wrap="square">
            <a:spAutoFit/>
          </a:bodyPr>
          <a:lstStyle/>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只对“已提交”的消息（</a:t>
            </a:r>
            <a:r>
              <a:rPr lang="en-US" altLang="zh-CN" sz="1200" b="1" dirty="0">
                <a:solidFill>
                  <a:srgbClr val="D67A71"/>
                </a:solidFill>
                <a:latin typeface="微软雅黑" panose="020B0503020204020204" pitchFamily="34" charset="-122"/>
                <a:ea typeface="微软雅黑" panose="020B0503020204020204" pitchFamily="34" charset="-122"/>
              </a:rPr>
              <a:t>committed message</a:t>
            </a:r>
            <a:r>
              <a:rPr lang="zh-CN" altLang="en-US" sz="1200" b="1" dirty="0">
                <a:solidFill>
                  <a:srgbClr val="D67A71"/>
                </a:solidFill>
                <a:latin typeface="微软雅黑" panose="020B0503020204020204" pitchFamily="34" charset="-122"/>
                <a:ea typeface="微软雅黑" panose="020B0503020204020204" pitchFamily="34" charset="-122"/>
              </a:rPr>
              <a:t>）做有限度的持久化保证。</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副本机制</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的副本机制是 </a:t>
            </a:r>
            <a:r>
              <a:rPr lang="en-US" altLang="zh-CN" sz="1200" dirty="0" err="1">
                <a:solidFill>
                  <a:srgbClr val="788BA9"/>
                </a:solidFill>
                <a:latin typeface="微软雅黑" panose="020B0503020204020204" pitchFamily="34" charset="-122"/>
                <a:ea typeface="微软雅黑" panose="020B0503020204020204" pitchFamily="34" charset="-122"/>
              </a:rPr>
              <a:t>kafka</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可靠性保证的核心。</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副本数</a:t>
            </a:r>
            <a:r>
              <a:rPr lang="zh-CN" altLang="en-US" sz="1200" dirty="0">
                <a:solidFill>
                  <a:srgbClr val="788BA9"/>
                </a:solidFill>
                <a:latin typeface="微软雅黑" panose="020B0503020204020204" pitchFamily="34" charset="-122"/>
                <a:ea typeface="微软雅黑" panose="020B0503020204020204" pitchFamily="34" charset="-122"/>
              </a:rPr>
              <a:t>：副本数越多，数据可靠性越高；但由于副本数增多，也会增加同步副本的开销，可能会降低集群的可用性。一般，建议设为 </a:t>
            </a:r>
            <a:r>
              <a:rPr lang="en-US" altLang="zh-CN" sz="1200" dirty="0">
                <a:solidFill>
                  <a:srgbClr val="788BA9"/>
                </a:solidFill>
                <a:latin typeface="微软雅黑" panose="020B0503020204020204" pitchFamily="34" charset="-122"/>
                <a:ea typeface="微软雅黑" panose="020B0503020204020204" pitchFamily="34" charset="-122"/>
              </a:rPr>
              <a:t>3</a:t>
            </a:r>
            <a:r>
              <a:rPr lang="zh-CN" altLang="en-US" sz="1200" dirty="0">
                <a:solidFill>
                  <a:srgbClr val="788BA9"/>
                </a:solidFill>
                <a:latin typeface="微软雅黑" panose="020B0503020204020204" pitchFamily="34" charset="-122"/>
                <a:ea typeface="微软雅黑" panose="020B0503020204020204" pitchFamily="34" charset="-122"/>
              </a:rPr>
              <a:t>，这也是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的默认值。</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不完全的选主</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 </a:t>
            </a:r>
            <a:r>
              <a:rPr lang="en-US" altLang="zh-CN" sz="1200" dirty="0" err="1">
                <a:solidFill>
                  <a:srgbClr val="788BA9"/>
                </a:solidFill>
                <a:latin typeface="微软雅黑" panose="020B0503020204020204" pitchFamily="34" charset="-122"/>
                <a:ea typeface="微软雅黑" panose="020B0503020204020204" pitchFamily="34" charset="-122"/>
              </a:rPr>
              <a:t>unclean.leader.election.enable</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用于控制是否支持不同步的副本参与选举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。允许不同步的副本成为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（即不完全的选举），那么将面临丢失消息的风险；等待原先的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重新上线，则降低了可用性。</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最少同步副本</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 </a:t>
            </a:r>
            <a:r>
              <a:rPr lang="en-US" altLang="zh-CN" sz="1200" dirty="0" err="1">
                <a:solidFill>
                  <a:srgbClr val="788BA9"/>
                </a:solidFill>
                <a:latin typeface="微软雅黑" panose="020B0503020204020204" pitchFamily="34" charset="-122"/>
                <a:ea typeface="微软雅黑" panose="020B0503020204020204" pitchFamily="34" charset="-122"/>
              </a:rPr>
              <a:t>min.insync.replicas</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控制的是消息至少要被写入到多少个副本才算是“已提交”。</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生产阶段</a:t>
            </a:r>
          </a:p>
        </p:txBody>
      </p:sp>
      <p:sp>
        <p:nvSpPr>
          <p:cNvPr id="7" name="矩形 6">
            <a:extLst>
              <a:ext uri="{FF2B5EF4-FFF2-40B4-BE49-F238E27FC236}">
                <a16:creationId xmlns:a16="http://schemas.microsoft.com/office/drawing/2014/main" id="{4732E381-9464-44C7-8DDA-01B6F303D286}"/>
              </a:ext>
            </a:extLst>
          </p:cNvPr>
          <p:cNvSpPr/>
          <p:nvPr/>
        </p:nvSpPr>
        <p:spPr>
          <a:xfrm>
            <a:off x="1487135" y="800081"/>
            <a:ext cx="6169730" cy="4081117"/>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可靠的发送方案</a:t>
            </a:r>
            <a:endParaRPr lang="en-US" altLang="zh-CN" sz="1200" b="1" dirty="0">
              <a:solidFill>
                <a:srgbClr val="788BA9"/>
              </a:solidFill>
              <a:latin typeface="微软雅黑" panose="020B0503020204020204" pitchFamily="34" charset="-122"/>
              <a:ea typeface="微软雅黑" panose="020B0503020204020204" pitchFamily="34" charset="-122"/>
            </a:endParaRPr>
          </a:p>
          <a:p>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有三种发送方式：同步、异步、异步回调。</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同步方式能保证消息不丢失，但性能太差；异步方式发送消息，通常会立即返回，但消息可能丢失。</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推荐方案是：异步回调方式。 </a:t>
            </a:r>
            <a:r>
              <a:rPr lang="en-US" altLang="zh-CN" sz="1200" dirty="0">
                <a:solidFill>
                  <a:srgbClr val="788BA9"/>
                </a:solidFill>
                <a:latin typeface="微软雅黑" panose="020B0503020204020204" pitchFamily="34" charset="-122"/>
                <a:ea typeface="微软雅黑" panose="020B0503020204020204" pitchFamily="34" charset="-122"/>
              </a:rPr>
              <a:t>callback</a:t>
            </a:r>
            <a:r>
              <a:rPr lang="zh-CN" altLang="en-US" sz="1200" dirty="0">
                <a:solidFill>
                  <a:srgbClr val="788BA9"/>
                </a:solidFill>
                <a:latin typeface="微软雅黑" panose="020B0503020204020204" pitchFamily="34" charset="-122"/>
                <a:ea typeface="微软雅黑" panose="020B0503020204020204" pitchFamily="34" charset="-122"/>
              </a:rPr>
              <a:t>（回调）能准确地告诉你消息是否真的提交成功了。一旦出现消息提交失败的情况，你就可以有针对性地进行处理。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ACK</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acks=0</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acks=1 </a:t>
            </a:r>
            <a:r>
              <a:rPr lang="zh-CN" altLang="en-US" sz="1200" dirty="0">
                <a:solidFill>
                  <a:srgbClr val="788BA9"/>
                </a:solidFill>
                <a:latin typeface="微软雅黑" panose="020B0503020204020204" pitchFamily="34" charset="-122"/>
                <a:ea typeface="微软雅黑" panose="020B0503020204020204" pitchFamily="34" charset="-122"/>
              </a:rPr>
              <a:t>都有丢失数据的风险。</a:t>
            </a: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acks=all </a:t>
            </a:r>
            <a:r>
              <a:rPr lang="zh-CN" altLang="en-US" sz="1200" dirty="0">
                <a:solidFill>
                  <a:srgbClr val="788BA9"/>
                </a:solidFill>
                <a:latin typeface="微软雅黑" panose="020B0503020204020204" pitchFamily="34" charset="-122"/>
                <a:ea typeface="微软雅黑" panose="020B0503020204020204" pitchFamily="34" charset="-122"/>
              </a:rPr>
              <a:t>意味着会等待所有同步副本都收到消息。</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zh-CN" altLang="en-US" sz="1200" b="1" dirty="0">
                <a:solidFill>
                  <a:srgbClr val="D67A71"/>
                </a:solidFill>
                <a:latin typeface="微软雅黑" panose="020B0503020204020204" pitchFamily="34" charset="-122"/>
                <a:ea typeface="微软雅黑" panose="020B0503020204020204" pitchFamily="34" charset="-122"/>
              </a:rPr>
              <a:t>重试</a:t>
            </a:r>
            <a:endParaRPr lang="en-US" altLang="zh-CN" sz="1200" b="1" dirty="0">
              <a:solidFill>
                <a:srgbClr val="D67A71"/>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可重试错误，如：</a:t>
            </a:r>
            <a:r>
              <a:rPr lang="en-US" altLang="zh-CN" sz="1200" dirty="0">
                <a:solidFill>
                  <a:srgbClr val="788BA9"/>
                </a:solidFill>
                <a:latin typeface="微软雅黑" panose="020B0503020204020204" pitchFamily="34" charset="-122"/>
                <a:ea typeface="微软雅黑" panose="020B0503020204020204" pitchFamily="34" charset="-122"/>
              </a:rPr>
              <a:t>LEADER_NOT_AVAILABLE</a:t>
            </a:r>
            <a:r>
              <a:rPr lang="zh-CN" altLang="en-US" sz="1200" dirty="0">
                <a:solidFill>
                  <a:srgbClr val="788BA9"/>
                </a:solidFill>
                <a:latin typeface="微软雅黑" panose="020B0503020204020204" pitchFamily="34" charset="-122"/>
                <a:ea typeface="微软雅黑" panose="020B0503020204020204" pitchFamily="34" charset="-122"/>
              </a:rPr>
              <a:t>，主副本不可用，可能过一段时间，集群就会选举出新的主副本，重试可以解决问题。</a:t>
            </a:r>
          </a:p>
          <a:p>
            <a:r>
              <a:rPr lang="zh-CN" altLang="en-US" sz="1200" dirty="0">
                <a:solidFill>
                  <a:srgbClr val="788BA9"/>
                </a:solidFill>
                <a:latin typeface="微软雅黑" panose="020B0503020204020204" pitchFamily="34" charset="-122"/>
                <a:ea typeface="微软雅黑" panose="020B0503020204020204" pitchFamily="34" charset="-122"/>
              </a:rPr>
              <a:t>不可重试错误，如：</a:t>
            </a:r>
            <a:r>
              <a:rPr lang="en-US" altLang="zh-CN" sz="1200" dirty="0">
                <a:solidFill>
                  <a:srgbClr val="788BA9"/>
                </a:solidFill>
                <a:latin typeface="微软雅黑" panose="020B0503020204020204" pitchFamily="34" charset="-122"/>
                <a:ea typeface="微软雅黑" panose="020B0503020204020204" pitchFamily="34" charset="-122"/>
              </a:rPr>
              <a:t>INVALID_CONFIG</a:t>
            </a:r>
            <a:r>
              <a:rPr lang="zh-CN" altLang="en-US" sz="1200" dirty="0">
                <a:solidFill>
                  <a:srgbClr val="788BA9"/>
                </a:solidFill>
                <a:latin typeface="微软雅黑" panose="020B0503020204020204" pitchFamily="34" charset="-122"/>
                <a:ea typeface="微软雅黑" panose="020B0503020204020204" pitchFamily="34" charset="-122"/>
              </a:rPr>
              <a:t>，即使重试，也无法改变配置选项，重试没有意义。</a:t>
            </a:r>
          </a:p>
          <a:p>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zh-CN" altLang="en-US" sz="1200" b="1" dirty="0">
                <a:solidFill>
                  <a:srgbClr val="D67A71"/>
                </a:solidFill>
                <a:latin typeface="微软雅黑" panose="020B0503020204020204" pitchFamily="34" charset="-122"/>
                <a:ea typeface="微软雅黑" panose="020B0503020204020204" pitchFamily="34" charset="-122"/>
              </a:rPr>
              <a:t>错误处理</a:t>
            </a:r>
            <a:endParaRPr lang="en-US" altLang="zh-CN" sz="1200" b="1" dirty="0">
              <a:solidFill>
                <a:srgbClr val="D67A71"/>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开发者需要自行处理的错误</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消费阶段</a:t>
            </a:r>
          </a:p>
        </p:txBody>
      </p:sp>
      <p:sp>
        <p:nvSpPr>
          <p:cNvPr id="7" name="矩形 6">
            <a:extLst>
              <a:ext uri="{FF2B5EF4-FFF2-40B4-BE49-F238E27FC236}">
                <a16:creationId xmlns:a16="http://schemas.microsoft.com/office/drawing/2014/main" id="{4732E381-9464-44C7-8DDA-01B6F303D286}"/>
              </a:ext>
            </a:extLst>
          </p:cNvPr>
          <p:cNvSpPr/>
          <p:nvPr/>
        </p:nvSpPr>
        <p:spPr>
          <a:xfrm>
            <a:off x="1295981" y="969879"/>
            <a:ext cx="6552037" cy="3416320"/>
          </a:xfrm>
          <a:prstGeom prst="rect">
            <a:avLst/>
          </a:prstGeom>
        </p:spPr>
        <p:txBody>
          <a:bodyPr wrap="square">
            <a:spAutoFit/>
          </a:bodyPr>
          <a:lstStyle/>
          <a:p>
            <a:r>
              <a:rPr lang="zh-CN" altLang="en-US" sz="1200" b="1" dirty="0">
                <a:solidFill>
                  <a:srgbClr val="788BA9"/>
                </a:solidFill>
                <a:latin typeface="微软雅黑" panose="020B0503020204020204" pitchFamily="34" charset="-122"/>
                <a:ea typeface="微软雅黑" panose="020B0503020204020204" pitchFamily="34" charset="-122"/>
              </a:rPr>
              <a:t>消费者只能读取已提交的消息</a:t>
            </a:r>
            <a:r>
              <a:rPr lang="zh-CN" altLang="en-US" sz="1200" dirty="0">
                <a:solidFill>
                  <a:srgbClr val="788BA9"/>
                </a:solidFill>
                <a:latin typeface="微软雅黑" panose="020B0503020204020204" pitchFamily="34" charset="-122"/>
                <a:ea typeface="微软雅黑" panose="020B0503020204020204" pitchFamily="34" charset="-122"/>
              </a:rPr>
              <a:t>。这就保证了消费者接收到消息时已经具备了数据一致性。</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消费者唯一要做的是确保哪些消息是已经读取过的，哪些是没有读取过的（通过提交的偏移量来判断）。</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自动提交偏移量，无法保证丢失消息或重复消息问题，所以，一般关闭 </a:t>
            </a:r>
            <a:r>
              <a:rPr lang="en-US" altLang="zh-CN" sz="1200" dirty="0" err="1">
                <a:solidFill>
                  <a:srgbClr val="788BA9"/>
                </a:solidFill>
                <a:latin typeface="微软雅黑" panose="020B0503020204020204" pitchFamily="34" charset="-122"/>
                <a:ea typeface="微软雅黑" panose="020B0503020204020204" pitchFamily="34" charset="-122"/>
              </a:rPr>
              <a:t>enable.auto.commit</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手动提交偏移量，需要考虑以下问题：</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必须在处理完消息后再发送确认（提交偏移量），不要收到消息立即确认。</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提交频率是性能和重复消息数之间的权衡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分区再均衡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消费可能需要重试机制</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超时处理</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消费者可能需要维护消费状态，如：处理完消息后，记录在数据库中。</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幂等性设计</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写数据库：根据主键判断记录是否存在</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写 </a:t>
            </a:r>
            <a:r>
              <a:rPr lang="en-US" altLang="zh-CN" sz="1200" dirty="0">
                <a:solidFill>
                  <a:srgbClr val="788BA9"/>
                </a:solidFill>
                <a:latin typeface="微软雅黑" panose="020B0503020204020204" pitchFamily="34" charset="-122"/>
                <a:ea typeface="微软雅黑" panose="020B0503020204020204" pitchFamily="34" charset="-122"/>
              </a:rPr>
              <a:t>Redis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set </a:t>
            </a:r>
            <a:r>
              <a:rPr lang="zh-CN" altLang="en-US" sz="1200" dirty="0">
                <a:solidFill>
                  <a:srgbClr val="788BA9"/>
                </a:solidFill>
                <a:latin typeface="微软雅黑" panose="020B0503020204020204" pitchFamily="34" charset="-122"/>
                <a:ea typeface="微软雅黑" panose="020B0503020204020204" pitchFamily="34" charset="-122"/>
              </a:rPr>
              <a:t>操作天然具有幂等性</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复杂的逻辑处理，则可以在消息中加入全局 </a:t>
            </a:r>
            <a:r>
              <a:rPr lang="en-US" altLang="zh-CN" sz="1200" dirty="0">
                <a:solidFill>
                  <a:srgbClr val="788BA9"/>
                </a:solidFill>
                <a:latin typeface="微软雅黑" panose="020B0503020204020204" pitchFamily="34" charset="-122"/>
                <a:ea typeface="微软雅黑" panose="020B0503020204020204" pitchFamily="34" charset="-122"/>
              </a:rPr>
              <a:t>ID</a:t>
            </a: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29599" y="2098075"/>
            <a:ext cx="2081019"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简介</a:t>
            </a:r>
          </a:p>
        </p:txBody>
      </p:sp>
      <p:sp>
        <p:nvSpPr>
          <p:cNvPr id="13" name="文本框 12"/>
          <p:cNvSpPr txBox="1"/>
          <p:nvPr/>
        </p:nvSpPr>
        <p:spPr>
          <a:xfrm>
            <a:off x="2154909" y="2632740"/>
            <a:ext cx="3596107" cy="2308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的功能、</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的设计目标</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重复消息</a:t>
            </a:r>
          </a:p>
        </p:txBody>
      </p:sp>
      <p:grpSp>
        <p:nvGrpSpPr>
          <p:cNvPr id="11" name="组合 10">
            <a:extLst>
              <a:ext uri="{FF2B5EF4-FFF2-40B4-BE49-F238E27FC236}">
                <a16:creationId xmlns:a16="http://schemas.microsoft.com/office/drawing/2014/main" id="{B9697A87-F9C4-454E-8B47-BDDC3E359FF5}"/>
              </a:ext>
            </a:extLst>
          </p:cNvPr>
          <p:cNvGrpSpPr/>
          <p:nvPr/>
        </p:nvGrpSpPr>
        <p:grpSpPr>
          <a:xfrm>
            <a:off x="1487135" y="750153"/>
            <a:ext cx="6169730" cy="3528143"/>
            <a:chOff x="1663630" y="757773"/>
            <a:chExt cx="6169730" cy="3528143"/>
          </a:xfrm>
        </p:grpSpPr>
        <p:sp>
          <p:nvSpPr>
            <p:cNvPr id="4" name="矩形 3">
              <a:extLst>
                <a:ext uri="{FF2B5EF4-FFF2-40B4-BE49-F238E27FC236}">
                  <a16:creationId xmlns:a16="http://schemas.microsoft.com/office/drawing/2014/main" id="{D2616F44-6689-439D-9511-9060E20A492C}"/>
                </a:ext>
              </a:extLst>
            </p:cNvPr>
            <p:cNvSpPr/>
            <p:nvPr/>
          </p:nvSpPr>
          <p:spPr>
            <a:xfrm>
              <a:off x="1663630" y="757773"/>
              <a:ext cx="6169730" cy="867930"/>
            </a:xfrm>
            <a:prstGeom prst="rect">
              <a:avLst/>
            </a:prstGeom>
          </p:spPr>
          <p:txBody>
            <a:bodyPr wrap="square">
              <a:spAutoFit/>
            </a:bodyPr>
            <a:lstStyle/>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MQTT </a:t>
              </a:r>
              <a:r>
                <a:rPr lang="zh-CN" altLang="en-US" sz="1200" b="1" dirty="0">
                  <a:solidFill>
                    <a:srgbClr val="D67A71"/>
                  </a:solidFill>
                  <a:latin typeface="微软雅黑" panose="020B0503020204020204" pitchFamily="34" charset="-122"/>
                  <a:ea typeface="微软雅黑" panose="020B0503020204020204" pitchFamily="34" charset="-122"/>
                </a:rPr>
                <a:t>协议</a:t>
              </a:r>
              <a:endParaRPr lang="en-US" altLang="zh-CN" sz="12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At most once</a:t>
              </a:r>
              <a:r>
                <a:rPr lang="zh-CN" altLang="en-US" sz="1200" dirty="0">
                  <a:solidFill>
                    <a:srgbClr val="788BA9"/>
                  </a:solidFill>
                  <a:latin typeface="微软雅黑" panose="020B0503020204020204" pitchFamily="34" charset="-122"/>
                  <a:ea typeface="微软雅黑" panose="020B0503020204020204" pitchFamily="34" charset="-122"/>
                </a:rPr>
                <a:t>：换一个说法就是，没什么消息可靠性保证，允许丢消息。</a:t>
              </a: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At least once</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也就是说，不允许丢消息，但是允许有少量重复消息出现。</a:t>
              </a: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Exactly once</a:t>
              </a:r>
              <a:r>
                <a:rPr lang="zh-CN" altLang="en-US" sz="1200" dirty="0">
                  <a:solidFill>
                    <a:srgbClr val="788BA9"/>
                  </a:solidFill>
                  <a:latin typeface="微软雅黑" panose="020B0503020204020204" pitchFamily="34" charset="-122"/>
                  <a:ea typeface="微软雅黑" panose="020B0503020204020204" pitchFamily="34" charset="-122"/>
                </a:rPr>
                <a:t>：不允许丢失也不允许重复，这个是最高的等级。</a:t>
              </a:r>
            </a:p>
          </p:txBody>
        </p:sp>
        <p:sp>
          <p:nvSpPr>
            <p:cNvPr id="5" name="矩形 4">
              <a:extLst>
                <a:ext uri="{FF2B5EF4-FFF2-40B4-BE49-F238E27FC236}">
                  <a16:creationId xmlns:a16="http://schemas.microsoft.com/office/drawing/2014/main" id="{F328D48C-25D5-4057-91DD-8EC864819F95}"/>
                </a:ext>
              </a:extLst>
            </p:cNvPr>
            <p:cNvSpPr/>
            <p:nvPr/>
          </p:nvSpPr>
          <p:spPr>
            <a:xfrm>
              <a:off x="1663630" y="1755993"/>
              <a:ext cx="6169730" cy="2529923"/>
            </a:xfrm>
            <a:prstGeom prst="rect">
              <a:avLst/>
            </a:prstGeom>
          </p:spPr>
          <p:txBody>
            <a:bodyPr wrap="square">
              <a:spAutoFit/>
            </a:bodyPr>
            <a:lstStyle/>
            <a:p>
              <a:pPr>
                <a:lnSpc>
                  <a:spcPct val="120000"/>
                </a:lnSpc>
              </a:pPr>
              <a:r>
                <a:rPr lang="zh-CN" altLang="en-US" sz="1200" dirty="0">
                  <a:solidFill>
                    <a:srgbClr val="788BA9"/>
                  </a:solidFill>
                  <a:latin typeface="微软雅黑" panose="020B0503020204020204" pitchFamily="34" charset="-122"/>
                  <a:ea typeface="微软雅黑" panose="020B0503020204020204" pitchFamily="34" charset="-122"/>
                </a:rPr>
                <a:t>一般解决重复消息的办法是，在消费端，</a:t>
              </a:r>
              <a:r>
                <a:rPr lang="zh-CN" altLang="en-US" sz="1200" b="1" dirty="0">
                  <a:solidFill>
                    <a:srgbClr val="D67A71"/>
                  </a:solidFill>
                  <a:latin typeface="微软雅黑" panose="020B0503020204020204" pitchFamily="34" charset="-122"/>
                  <a:ea typeface="微软雅黑" panose="020B0503020204020204" pitchFamily="34" charset="-122"/>
                </a:rPr>
                <a:t>保证消费消息的操作具备幂等性。</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利用数据库的唯一约束实现幂等</a:t>
              </a:r>
              <a:r>
                <a:rPr lang="zh-CN" altLang="en-US" sz="1200" dirty="0">
                  <a:solidFill>
                    <a:srgbClr val="788BA9"/>
                  </a:solidFill>
                  <a:latin typeface="微软雅黑" panose="020B0503020204020204" pitchFamily="34" charset="-122"/>
                  <a:ea typeface="微软雅黑" panose="020B0503020204020204" pitchFamily="34" charset="-122"/>
                </a:rPr>
                <a:t>：关系型数据库可以使用 </a:t>
              </a:r>
              <a:r>
                <a:rPr lang="en-US" altLang="zh-CN" sz="1200" b="1" dirty="0">
                  <a:solidFill>
                    <a:srgbClr val="788BA9"/>
                  </a:solidFill>
                  <a:latin typeface="微软雅黑" panose="020B0503020204020204" pitchFamily="34" charset="-122"/>
                  <a:ea typeface="微软雅黑" panose="020B0503020204020204" pitchFamily="34" charset="-122"/>
                </a:rPr>
                <a:t>INSERT IF NOT EXIST</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语句；</a:t>
              </a:r>
              <a:r>
                <a:rPr lang="en-US" altLang="zh-CN" sz="1200" dirty="0">
                  <a:solidFill>
                    <a:srgbClr val="788BA9"/>
                  </a:solidFill>
                  <a:latin typeface="微软雅黑" panose="020B0503020204020204" pitchFamily="34" charset="-122"/>
                  <a:ea typeface="微软雅黑" panose="020B0503020204020204" pitchFamily="34" charset="-122"/>
                </a:rPr>
                <a:t>Redis </a:t>
              </a:r>
              <a:r>
                <a:rPr lang="zh-CN" altLang="en-US" sz="1200" dirty="0">
                  <a:solidFill>
                    <a:srgbClr val="788BA9"/>
                  </a:solidFill>
                  <a:latin typeface="微软雅黑" panose="020B0503020204020204" pitchFamily="34" charset="-122"/>
                  <a:ea typeface="微软雅黑" panose="020B0503020204020204" pitchFamily="34" charset="-122"/>
                </a:rPr>
                <a:t>可以使用 </a:t>
              </a:r>
              <a:r>
                <a:rPr lang="en-US" altLang="zh-CN" sz="1200" dirty="0">
                  <a:solidFill>
                    <a:srgbClr val="788BA9"/>
                  </a:solidFill>
                  <a:latin typeface="微软雅黑" panose="020B0503020204020204" pitchFamily="34" charset="-122"/>
                  <a:ea typeface="微软雅黑" panose="020B0503020204020204" pitchFamily="34" charset="-122"/>
                </a:rPr>
                <a:t>SETNX </a:t>
              </a:r>
              <a:r>
                <a:rPr lang="zh-CN" altLang="en-US" sz="1200" dirty="0">
                  <a:solidFill>
                    <a:srgbClr val="788BA9"/>
                  </a:solidFill>
                  <a:latin typeface="微软雅黑" panose="020B0503020204020204" pitchFamily="34" charset="-122"/>
                  <a:ea typeface="微软雅黑" panose="020B0503020204020204" pitchFamily="34" charset="-122"/>
                </a:rPr>
                <a:t>命令</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为更新的数据设置前置条件</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如果满足条件就更新数据，否则拒绝更新数据，在更新数据的时候，同时变更前置条件中需要判断的数据。</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给数据增加一个版本号属性，每次更数据前，比较当前数据的版本号是否和消息中的版本号一致。</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记录并检查操作</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在执行数据更新操作之前，先检查一下是否执行过这个更新操作。</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需要注意的是，“检查消费状态，然后更新数据并且设置消费状态”中，三个操作必须作为一组操作保证原子性，才能真正实现幂等，否则就会出现 </a:t>
              </a:r>
              <a:r>
                <a:rPr lang="en-US" altLang="zh-CN" sz="1200" dirty="0">
                  <a:solidFill>
                    <a:srgbClr val="788BA9"/>
                  </a:solidFill>
                  <a:latin typeface="微软雅黑" panose="020B0503020204020204" pitchFamily="34" charset="-122"/>
                  <a:ea typeface="微软雅黑" panose="020B0503020204020204" pitchFamily="34" charset="-122"/>
                </a:rPr>
                <a:t>Bug</a:t>
              </a:r>
              <a:r>
                <a:rPr lang="zh-CN" altLang="en-US" sz="1200" dirty="0">
                  <a:solidFill>
                    <a:srgbClr val="788BA9"/>
                  </a:solidFill>
                  <a:latin typeface="微软雅黑" panose="020B0503020204020204" pitchFamily="34" charset="-122"/>
                  <a:ea typeface="微软雅黑" panose="020B0503020204020204" pitchFamily="34" charset="-122"/>
                </a:rPr>
                <a:t>。这一组操作可以通过分布式事务或分布式锁来保证其原子性。</a:t>
              </a:r>
            </a:p>
          </p:txBody>
        </p:sp>
      </p:grpSp>
    </p:spTree>
    <p:extLst>
      <p:ext uri="{BB962C8B-B14F-4D97-AF65-F5344CB8AC3E}">
        <p14:creationId xmlns:p14="http://schemas.microsoft.com/office/powerpoint/2010/main" val="14441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1274195"/>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方案一、单 </a:t>
            </a:r>
            <a:r>
              <a:rPr lang="en-US" altLang="zh-CN" b="1" dirty="0">
                <a:solidFill>
                  <a:srgbClr val="D67A71"/>
                </a:solidFill>
                <a:latin typeface="微软雅黑" panose="020B0503020204020204" pitchFamily="34" charset="-122"/>
                <a:ea typeface="微软雅黑" panose="020B0503020204020204" pitchFamily="34" charset="-122"/>
              </a:rPr>
              <a:t>Partition</a:t>
            </a:r>
          </a:p>
          <a:p>
            <a:r>
              <a:rPr lang="zh-CN" altLang="en-US" sz="1200" dirty="0">
                <a:solidFill>
                  <a:srgbClr val="788BA9"/>
                </a:solidFill>
                <a:latin typeface="微软雅黑" panose="020B0503020204020204" pitchFamily="34" charset="-122"/>
                <a:ea typeface="微软雅黑" panose="020B0503020204020204" pitchFamily="34" charset="-122"/>
              </a:rPr>
              <a:t>优点：简单粗暴。开发者什么也不用做。</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缺点：</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基于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实现其高并发能力，如果使用单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，会严重限制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的吞吐量。</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结论：作为分布式消息引擎，限制并发能力，显然等同于自废武功，所以，这个方案几乎是不可接受的。</a:t>
            </a:r>
          </a:p>
        </p:txBody>
      </p:sp>
      <p:sp>
        <p:nvSpPr>
          <p:cNvPr id="4" name="矩形 3">
            <a:extLst>
              <a:ext uri="{FF2B5EF4-FFF2-40B4-BE49-F238E27FC236}">
                <a16:creationId xmlns:a16="http://schemas.microsoft.com/office/drawing/2014/main" id="{D2616F44-6689-439D-9511-9060E20A492C}"/>
              </a:ext>
            </a:extLst>
          </p:cNvPr>
          <p:cNvSpPr/>
          <p:nvPr/>
        </p:nvSpPr>
        <p:spPr>
          <a:xfrm>
            <a:off x="797998" y="2444841"/>
            <a:ext cx="6169730" cy="1089529"/>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方案二、同一个 </a:t>
            </a:r>
            <a:r>
              <a:rPr lang="en-US" altLang="zh-CN" b="1" dirty="0">
                <a:solidFill>
                  <a:srgbClr val="D67A71"/>
                </a:solidFill>
                <a:latin typeface="微软雅黑" panose="020B0503020204020204" pitchFamily="34" charset="-122"/>
                <a:ea typeface="微软雅黑" panose="020B0503020204020204" pitchFamily="34" charset="-122"/>
              </a:rPr>
              <a:t>key </a:t>
            </a:r>
            <a:r>
              <a:rPr lang="zh-CN" altLang="en-US" b="1" dirty="0">
                <a:solidFill>
                  <a:srgbClr val="D67A71"/>
                </a:solidFill>
                <a:latin typeface="微软雅黑" panose="020B0503020204020204" pitchFamily="34" charset="-122"/>
                <a:ea typeface="微软雅黑" panose="020B0503020204020204" pitchFamily="34" charset="-122"/>
              </a:rPr>
              <a:t>的消息发送给指定 </a:t>
            </a:r>
            <a:r>
              <a:rPr lang="en-US" altLang="zh-CN" b="1" dirty="0">
                <a:solidFill>
                  <a:srgbClr val="D67A71"/>
                </a:solidFill>
                <a:latin typeface="微软雅黑" panose="020B0503020204020204" pitchFamily="34" charset="-122"/>
                <a:ea typeface="微软雅黑" panose="020B0503020204020204" pitchFamily="34" charset="-122"/>
              </a:rPr>
              <a:t>Partition</a:t>
            </a: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生产者端显示指定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发往一个指定的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，就可以保证同一个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在这个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中是有序的。</a:t>
            </a:r>
            <a:endParaRPr lang="en-US" altLang="zh-CN" sz="1200" dirty="0">
              <a:solidFill>
                <a:srgbClr val="788BA9"/>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接下来，消费者端为每个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设定一个缓存队列，然后让一个独立线程负责消费指定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的队列，这就保证了消费消息也是有序的。</a:t>
            </a:r>
          </a:p>
        </p:txBody>
      </p:sp>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871150" y="826353"/>
            <a:ext cx="6169730"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先修复消费者，然后停掉当前所有消费者。</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新建 </a:t>
            </a:r>
            <a:r>
              <a:rPr lang="en-US" altLang="zh-CN" sz="1200" dirty="0">
                <a:solidFill>
                  <a:srgbClr val="788BA9"/>
                </a:solidFill>
                <a:latin typeface="微软雅黑" panose="020B0503020204020204" pitchFamily="34" charset="-122"/>
                <a:ea typeface="微软雅黑" panose="020B0503020204020204" pitchFamily="34" charset="-122"/>
              </a:rPr>
              <a:t>Topic</a:t>
            </a:r>
            <a:r>
              <a:rPr lang="zh-CN" altLang="en-US" sz="1200" dirty="0">
                <a:solidFill>
                  <a:srgbClr val="788BA9"/>
                </a:solidFill>
                <a:latin typeface="微软雅黑" panose="020B0503020204020204" pitchFamily="34" charset="-122"/>
                <a:ea typeface="微软雅黑" panose="020B0503020204020204" pitchFamily="34" charset="-122"/>
              </a:rPr>
              <a:t>，扩大分区，以提高并发处理能力。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创建临时消费者程序，并部署在多节点上，扩大消费处理能力。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49" name="矩形 48"/>
          <p:cNvSpPr/>
          <p:nvPr/>
        </p:nvSpPr>
        <p:spPr>
          <a:xfrm>
            <a:off x="1767124" y="1412544"/>
            <a:ext cx="3831599" cy="215527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2"/>
              </a:solidFill>
              <a:latin typeface="微软雅黑" panose="020B0503020204020204" pitchFamily="34" charset="-122"/>
              <a:ea typeface="微软雅黑" panose="020B0503020204020204" pitchFamily="34" charset="-122"/>
              <a:cs typeface="+mn-ea"/>
              <a:sym typeface="+mn-lt"/>
            </a:endParaRPr>
          </a:p>
        </p:txBody>
      </p:sp>
      <p:cxnSp>
        <p:nvCxnSpPr>
          <p:cNvPr id="50" name="直接连接符 49"/>
          <p:cNvCxnSpPr/>
          <p:nvPr/>
        </p:nvCxnSpPr>
        <p:spPr>
          <a:xfrm>
            <a:off x="7715833" y="1412545"/>
            <a:ext cx="0" cy="31005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26047" y="1412544"/>
            <a:ext cx="1801505" cy="306174"/>
          </a:xfrm>
          <a:prstGeom prst="rect">
            <a:avLst/>
          </a:prstGeom>
          <a:noFill/>
        </p:spPr>
        <p:txBody>
          <a:bodyPr wrap="square" rtlCol="0">
            <a:spAutoFit/>
          </a:bodyPr>
          <a:lstStyle/>
          <a:p>
            <a:pPr>
              <a:lnSpc>
                <a:spcPct val="150000"/>
              </a:lnSpc>
            </a:pPr>
            <a:r>
              <a:rPr lang="zh-CN" altLang="en-US"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5726047" y="1901560"/>
            <a:ext cx="1801505"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7100586" y="3952903"/>
            <a:ext cx="760134" cy="309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54" name="文本框 53"/>
          <p:cNvSpPr txBox="1"/>
          <p:nvPr/>
        </p:nvSpPr>
        <p:spPr>
          <a:xfrm>
            <a:off x="5825241" y="3841923"/>
            <a:ext cx="3016596" cy="458908"/>
          </a:xfrm>
          <a:prstGeom prst="rect">
            <a:avLst/>
          </a:prstGeom>
          <a:noFill/>
        </p:spPr>
        <p:txBody>
          <a:bodyPr wrap="square" rtlCol="0">
            <a:spAutoFit/>
          </a:bodyPr>
          <a:lstStyle/>
          <a:p>
            <a:pPr>
              <a:lnSpc>
                <a:spcPct val="150000"/>
              </a:lnSpc>
            </a:pPr>
            <a:r>
              <a:rPr lang="zh-CN" altLang="en-US"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文本框 54"/>
          <p:cNvSpPr txBox="1"/>
          <p:nvPr/>
        </p:nvSpPr>
        <p:spPr>
          <a:xfrm>
            <a:off x="4083990" y="4300831"/>
            <a:ext cx="363184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500"/>
                                        <p:tgtEl>
                                          <p:spTgt spid="49"/>
                                        </p:tgtEl>
                                      </p:cBhvr>
                                    </p:animEffect>
                                  </p:childTnLst>
                                </p:cTn>
                              </p:par>
                            </p:childTnLst>
                          </p:cTn>
                        </p:par>
                        <p:par>
                          <p:cTn id="8" fill="hold">
                            <p:stCondLst>
                              <p:cond delay="1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childTnLst>
                          </p:cTn>
                        </p:par>
                        <p:par>
                          <p:cTn id="12" fill="hold">
                            <p:stCondLst>
                              <p:cond delay="1049"/>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Effect transition="in" filter="fade">
                                      <p:cBhvr>
                                        <p:cTn id="15" dur="750"/>
                                        <p:tgtEl>
                                          <p:spTgt spid="52"/>
                                        </p:tgtEl>
                                      </p:cBhvr>
                                    </p:animEffect>
                                  </p:childTnLst>
                                </p:cTn>
                              </p:par>
                            </p:childTnLst>
                          </p:cTn>
                        </p:par>
                        <p:par>
                          <p:cTn id="16" fill="hold">
                            <p:stCondLst>
                              <p:cond delay="3524"/>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750"/>
                                        <p:tgtEl>
                                          <p:spTgt spid="50"/>
                                        </p:tgtEl>
                                      </p:cBhvr>
                                    </p:animEffect>
                                  </p:childTnLst>
                                </p:cTn>
                              </p:par>
                            </p:childTnLst>
                          </p:cTn>
                        </p:par>
                        <p:par>
                          <p:cTn id="20" fill="hold">
                            <p:stCondLst>
                              <p:cond delay="4524"/>
                            </p:stCondLst>
                            <p:childTnLst>
                              <p:par>
                                <p:cTn id="21" presetID="22" presetClass="entr" presetSubtype="2"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right)">
                                      <p:cBhvr>
                                        <p:cTn id="23" dur="500"/>
                                        <p:tgtEl>
                                          <p:spTgt spid="53"/>
                                        </p:tgtEl>
                                      </p:cBhvr>
                                    </p:animEffect>
                                  </p:childTnLst>
                                </p:cTn>
                              </p:par>
                            </p:childTnLst>
                          </p:cTn>
                        </p:par>
                        <p:par>
                          <p:cTn id="24" fill="hold">
                            <p:stCondLst>
                              <p:cond delay="5024"/>
                            </p:stCondLst>
                            <p:childTnLst>
                              <p:par>
                                <p:cTn id="25" presetID="2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right)">
                                      <p:cBhvr>
                                        <p:cTn id="27" dur="1250"/>
                                        <p:tgtEl>
                                          <p:spTgt spid="54"/>
                                        </p:tgtEl>
                                      </p:cBhvr>
                                    </p:animEffect>
                                  </p:childTnLst>
                                </p:cTn>
                              </p:par>
                            </p:childTnLst>
                          </p:cTn>
                        </p:par>
                        <p:par>
                          <p:cTn id="28" fill="hold">
                            <p:stCondLst>
                              <p:cond delay="6524"/>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P spid="53" grpId="0" animBg="1"/>
      <p:bldP spid="54" grpId="0"/>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Oval 12"/>
          <p:cNvSpPr>
            <a:spLocks noChangeArrowheads="1"/>
          </p:cNvSpPr>
          <p:nvPr/>
        </p:nvSpPr>
        <p:spPr bwMode="auto">
          <a:xfrm>
            <a:off x="1473201" y="2342330"/>
            <a:ext cx="1012825" cy="1014725"/>
          </a:xfrm>
          <a:prstGeom prst="ellipse">
            <a:avLst/>
          </a:prstGeom>
          <a:noFill/>
          <a:ln w="20701">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Oval 13"/>
          <p:cNvSpPr>
            <a:spLocks noChangeArrowheads="1"/>
          </p:cNvSpPr>
          <p:nvPr/>
        </p:nvSpPr>
        <p:spPr bwMode="auto">
          <a:xfrm>
            <a:off x="1738313" y="2607524"/>
            <a:ext cx="482600" cy="484337"/>
          </a:xfrm>
          <a:prstGeom prst="ellipse">
            <a:avLst/>
          </a:prstGeom>
          <a:solidFill>
            <a:schemeClr val="accent1"/>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14"/>
          <p:cNvSpPr/>
          <p:nvPr/>
        </p:nvSpPr>
        <p:spPr bwMode="auto">
          <a:xfrm>
            <a:off x="1066800" y="2848898"/>
            <a:ext cx="1824038" cy="916271"/>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accent1">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15"/>
          <p:cNvSpPr>
            <a:spLocks noChangeShapeType="1"/>
          </p:cNvSpPr>
          <p:nvPr/>
        </p:nvSpPr>
        <p:spPr bwMode="auto">
          <a:xfrm flipV="1">
            <a:off x="1981200"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Oval 16"/>
          <p:cNvSpPr>
            <a:spLocks noChangeArrowheads="1"/>
          </p:cNvSpPr>
          <p:nvPr/>
        </p:nvSpPr>
        <p:spPr bwMode="auto">
          <a:xfrm>
            <a:off x="3200401" y="2342330"/>
            <a:ext cx="1012825" cy="1014725"/>
          </a:xfrm>
          <a:prstGeom prst="ellipse">
            <a:avLst/>
          </a:prstGeom>
          <a:noFill/>
          <a:ln w="20638">
            <a:solidFill>
              <a:schemeClr val="accent2"/>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3462339" y="2607524"/>
            <a:ext cx="485775" cy="484337"/>
          </a:xfrm>
          <a:prstGeom prst="ellipse">
            <a:avLst/>
          </a:prstGeom>
          <a:solidFill>
            <a:schemeClr val="accent2"/>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8"/>
          <p:cNvSpPr/>
          <p:nvPr/>
        </p:nvSpPr>
        <p:spPr bwMode="auto">
          <a:xfrm>
            <a:off x="2792413" y="1934216"/>
            <a:ext cx="1827212" cy="914682"/>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accent2">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19"/>
          <p:cNvSpPr>
            <a:spLocks noChangeShapeType="1"/>
          </p:cNvSpPr>
          <p:nvPr/>
        </p:nvSpPr>
        <p:spPr bwMode="auto">
          <a:xfrm>
            <a:off x="37052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Oval 20"/>
          <p:cNvSpPr>
            <a:spLocks noChangeArrowheads="1"/>
          </p:cNvSpPr>
          <p:nvPr/>
        </p:nvSpPr>
        <p:spPr bwMode="auto">
          <a:xfrm>
            <a:off x="4926013" y="2342330"/>
            <a:ext cx="1014412" cy="1014725"/>
          </a:xfrm>
          <a:prstGeom prst="ellipse">
            <a:avLst/>
          </a:prstGeom>
          <a:noFill/>
          <a:ln w="20701">
            <a:solidFill>
              <a:schemeClr val="accent3"/>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Oval 21"/>
          <p:cNvSpPr>
            <a:spLocks noChangeArrowheads="1"/>
          </p:cNvSpPr>
          <p:nvPr/>
        </p:nvSpPr>
        <p:spPr bwMode="auto">
          <a:xfrm>
            <a:off x="5191126" y="2607524"/>
            <a:ext cx="485775" cy="484337"/>
          </a:xfrm>
          <a:prstGeom prst="ellipse">
            <a:avLst/>
          </a:prstGeom>
          <a:solidFill>
            <a:schemeClr val="accent3"/>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22"/>
          <p:cNvSpPr/>
          <p:nvPr/>
        </p:nvSpPr>
        <p:spPr bwMode="auto">
          <a:xfrm>
            <a:off x="4519613" y="2848898"/>
            <a:ext cx="1827212" cy="916271"/>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accent3">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V="1">
            <a:off x="5434013"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Oval 24"/>
          <p:cNvSpPr>
            <a:spLocks noChangeArrowheads="1"/>
          </p:cNvSpPr>
          <p:nvPr/>
        </p:nvSpPr>
        <p:spPr bwMode="auto">
          <a:xfrm>
            <a:off x="6654800" y="2342330"/>
            <a:ext cx="1011238" cy="1014725"/>
          </a:xfrm>
          <a:prstGeom prst="ellipse">
            <a:avLst/>
          </a:prstGeom>
          <a:noFill/>
          <a:ln w="20638">
            <a:solidFill>
              <a:schemeClr val="accent4"/>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Oval 25"/>
          <p:cNvSpPr>
            <a:spLocks noChangeArrowheads="1"/>
          </p:cNvSpPr>
          <p:nvPr/>
        </p:nvSpPr>
        <p:spPr bwMode="auto">
          <a:xfrm>
            <a:off x="6918325" y="2607524"/>
            <a:ext cx="484188" cy="484337"/>
          </a:xfrm>
          <a:prstGeom prst="ellipse">
            <a:avLst/>
          </a:prstGeom>
          <a:solidFill>
            <a:schemeClr val="accent4"/>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Freeform 26"/>
          <p:cNvSpPr/>
          <p:nvPr/>
        </p:nvSpPr>
        <p:spPr bwMode="auto">
          <a:xfrm>
            <a:off x="6248400" y="1934216"/>
            <a:ext cx="1824038" cy="914682"/>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accent4">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a:off x="71596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Freeform 28"/>
          <p:cNvSpPr>
            <a:spLocks noEditPoints="1"/>
          </p:cNvSpPr>
          <p:nvPr/>
        </p:nvSpPr>
        <p:spPr bwMode="auto">
          <a:xfrm>
            <a:off x="3638550" y="2744091"/>
            <a:ext cx="133350" cy="211203"/>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29"/>
          <p:cNvSpPr/>
          <p:nvPr/>
        </p:nvSpPr>
        <p:spPr bwMode="auto">
          <a:xfrm>
            <a:off x="7054850" y="2755208"/>
            <a:ext cx="211138" cy="168327"/>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30"/>
          <p:cNvGrpSpPr/>
          <p:nvPr/>
        </p:nvGrpSpPr>
        <p:grpSpPr bwMode="auto">
          <a:xfrm>
            <a:off x="5329238" y="2764735"/>
            <a:ext cx="207962" cy="169914"/>
            <a:chOff x="0" y="0"/>
            <a:chExt cx="131" cy="107"/>
          </a:xfrm>
        </p:grpSpPr>
        <p:sp>
          <p:nvSpPr>
            <p:cNvPr id="23"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27" name="Freeform 35"/>
          <p:cNvSpPr>
            <a:spLocks noEditPoints="1"/>
          </p:cNvSpPr>
          <p:nvPr/>
        </p:nvSpPr>
        <p:spPr bwMode="auto">
          <a:xfrm>
            <a:off x="1863725" y="2752031"/>
            <a:ext cx="223838" cy="195322"/>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TextBox 13"/>
          <p:cNvSpPr txBox="1"/>
          <p:nvPr/>
        </p:nvSpPr>
        <p:spPr>
          <a:xfrm>
            <a:off x="1426369" y="1303215"/>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29" name="TextBox 13"/>
          <p:cNvSpPr txBox="1"/>
          <p:nvPr/>
        </p:nvSpPr>
        <p:spPr>
          <a:xfrm>
            <a:off x="1428751" y="1518718"/>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TextBox 13"/>
          <p:cNvSpPr txBox="1"/>
          <p:nvPr/>
        </p:nvSpPr>
        <p:spPr>
          <a:xfrm>
            <a:off x="3155156" y="3824099"/>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1" name="TextBox 13"/>
          <p:cNvSpPr txBox="1"/>
          <p:nvPr/>
        </p:nvSpPr>
        <p:spPr>
          <a:xfrm>
            <a:off x="3157538" y="4039602"/>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3"/>
          <p:cNvSpPr txBox="1"/>
          <p:nvPr/>
        </p:nvSpPr>
        <p:spPr>
          <a:xfrm>
            <a:off x="4783931" y="1299308"/>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3" name="TextBox 13"/>
          <p:cNvSpPr txBox="1"/>
          <p:nvPr/>
        </p:nvSpPr>
        <p:spPr>
          <a:xfrm>
            <a:off x="4786313" y="1514811"/>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Box 13"/>
          <p:cNvSpPr txBox="1"/>
          <p:nvPr/>
        </p:nvSpPr>
        <p:spPr>
          <a:xfrm>
            <a:off x="6511131" y="3770990"/>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5" name="TextBox 13"/>
          <p:cNvSpPr txBox="1"/>
          <p:nvPr/>
        </p:nvSpPr>
        <p:spPr>
          <a:xfrm>
            <a:off x="6513513" y="3986493"/>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14:presetBounceEnd="48000">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14:bounceEnd="48000">
                                          <p:cBhvr additive="base">
                                            <p:cTn id="109" dur="5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14:presetBounceEnd="56000">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14:bounceEnd="56000">
                                          <p:cBhvr additive="base">
                                            <p:cTn id="113" dur="500" fill="hold"/>
                                            <p:tgtEl>
                                              <p:spTgt spid="29"/>
                                            </p:tgtEl>
                                            <p:attrNameLst>
                                              <p:attrName>ppt_x</p:attrName>
                                            </p:attrNameLst>
                                          </p:cBhvr>
                                          <p:tavLst>
                                            <p:tav tm="0">
                                              <p:val>
                                                <p:strVal val="1+#ppt_w/2"/>
                                              </p:val>
                                            </p:tav>
                                            <p:tav tm="100000">
                                              <p:val>
                                                <p:strVal val="#ppt_x"/>
                                              </p:val>
                                            </p:tav>
                                          </p:tavLst>
                                        </p:anim>
                                        <p:anim calcmode="lin" valueType="num" p14:bounceEnd="56000">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14:presetBounceEnd="48000">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14:bounceEnd="48000">
                                          <p:cBhvr additive="base">
                                            <p:cTn id="119" dur="500" fill="hold"/>
                                            <p:tgtEl>
                                              <p:spTgt spid="30"/>
                                            </p:tgtEl>
                                            <p:attrNameLst>
                                              <p:attrName>ppt_x</p:attrName>
                                            </p:attrNameLst>
                                          </p:cBhvr>
                                          <p:tavLst>
                                            <p:tav tm="0">
                                              <p:val>
                                                <p:strVal val="1+#ppt_w/2"/>
                                              </p:val>
                                            </p:tav>
                                            <p:tav tm="100000">
                                              <p:val>
                                                <p:strVal val="#ppt_x"/>
                                              </p:val>
                                            </p:tav>
                                          </p:tavLst>
                                        </p:anim>
                                        <p:anim calcmode="lin" valueType="num" p14:bounceEnd="48000">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56000">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14:bounceEnd="56000">
                                          <p:cBhvr additive="base">
                                            <p:cTn id="123" dur="500" fill="hold"/>
                                            <p:tgtEl>
                                              <p:spTgt spid="31"/>
                                            </p:tgtEl>
                                            <p:attrNameLst>
                                              <p:attrName>ppt_x</p:attrName>
                                            </p:attrNameLst>
                                          </p:cBhvr>
                                          <p:tavLst>
                                            <p:tav tm="0">
                                              <p:val>
                                                <p:strVal val="1+#ppt_w/2"/>
                                              </p:val>
                                            </p:tav>
                                            <p:tav tm="100000">
                                              <p:val>
                                                <p:strVal val="#ppt_x"/>
                                              </p:val>
                                            </p:tav>
                                          </p:tavLst>
                                        </p:anim>
                                        <p:anim calcmode="lin" valueType="num" p14:bounceEnd="56000">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48000">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14:bounceEnd="48000">
                                          <p:cBhvr additive="base">
                                            <p:cTn id="129" dur="500" fill="hold"/>
                                            <p:tgtEl>
                                              <p:spTgt spid="32"/>
                                            </p:tgtEl>
                                            <p:attrNameLst>
                                              <p:attrName>ppt_x</p:attrName>
                                            </p:attrNameLst>
                                          </p:cBhvr>
                                          <p:tavLst>
                                            <p:tav tm="0">
                                              <p:val>
                                                <p:strVal val="1+#ppt_w/2"/>
                                              </p:val>
                                            </p:tav>
                                            <p:tav tm="100000">
                                              <p:val>
                                                <p:strVal val="#ppt_x"/>
                                              </p:val>
                                            </p:tav>
                                          </p:tavLst>
                                        </p:anim>
                                        <p:anim calcmode="lin" valueType="num" p14:bounceEnd="48000">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14:presetBounceEnd="56000">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14:bounceEnd="56000">
                                          <p:cBhvr additive="base">
                                            <p:cTn id="133" dur="500" fill="hold"/>
                                            <p:tgtEl>
                                              <p:spTgt spid="33"/>
                                            </p:tgtEl>
                                            <p:attrNameLst>
                                              <p:attrName>ppt_x</p:attrName>
                                            </p:attrNameLst>
                                          </p:cBhvr>
                                          <p:tavLst>
                                            <p:tav tm="0">
                                              <p:val>
                                                <p:strVal val="1+#ppt_w/2"/>
                                              </p:val>
                                            </p:tav>
                                            <p:tav tm="100000">
                                              <p:val>
                                                <p:strVal val="#ppt_x"/>
                                              </p:val>
                                            </p:tav>
                                          </p:tavLst>
                                        </p:anim>
                                        <p:anim calcmode="lin" valueType="num" p14:bounceEnd="56000">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14:presetBounceEnd="48000">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14:bounceEnd="48000">
                                          <p:cBhvr additive="base">
                                            <p:cTn id="139" dur="500" fill="hold"/>
                                            <p:tgtEl>
                                              <p:spTgt spid="34"/>
                                            </p:tgtEl>
                                            <p:attrNameLst>
                                              <p:attrName>ppt_x</p:attrName>
                                            </p:attrNameLst>
                                          </p:cBhvr>
                                          <p:tavLst>
                                            <p:tav tm="0">
                                              <p:val>
                                                <p:strVal val="1+#ppt_w/2"/>
                                              </p:val>
                                            </p:tav>
                                            <p:tav tm="100000">
                                              <p:val>
                                                <p:strVal val="#ppt_x"/>
                                              </p:val>
                                            </p:tav>
                                          </p:tavLst>
                                        </p:anim>
                                        <p:anim calcmode="lin" valueType="num" p14:bounceEnd="48000">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14:presetBounceEnd="56000">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14:bounceEnd="56000">
                                          <p:cBhvr additive="base">
                                            <p:cTn id="143" dur="500" fill="hold"/>
                                            <p:tgtEl>
                                              <p:spTgt spid="35"/>
                                            </p:tgtEl>
                                            <p:attrNameLst>
                                              <p:attrName>ppt_x</p:attrName>
                                            </p:attrNameLst>
                                          </p:cBhvr>
                                          <p:tavLst>
                                            <p:tav tm="0">
                                              <p:val>
                                                <p:strVal val="1+#ppt_w/2"/>
                                              </p:val>
                                            </p:tav>
                                            <p:tav tm="100000">
                                              <p:val>
                                                <p:strVal val="#ppt_x"/>
                                              </p:val>
                                            </p:tav>
                                          </p:tavLst>
                                        </p:anim>
                                        <p:anim calcmode="lin" valueType="num" p14:bounceEnd="56000">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1+#ppt_w/2"/>
                                              </p:val>
                                            </p:tav>
                                            <p:tav tm="100000">
                                              <p:val>
                                                <p:strVal val="#ppt_x"/>
                                              </p:val>
                                            </p:tav>
                                          </p:tavLst>
                                        </p:anim>
                                        <p:anim calcmode="lin" valueType="num">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1+#ppt_w/2"/>
                                              </p:val>
                                            </p:tav>
                                            <p:tav tm="100000">
                                              <p:val>
                                                <p:strVal val="#ppt_x"/>
                                              </p:val>
                                            </p:tav>
                                          </p:tavLst>
                                        </p:anim>
                                        <p:anim calcmode="lin" valueType="num">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additive="base">
                                            <p:cTn id="123" dur="500" fill="hold"/>
                                            <p:tgtEl>
                                              <p:spTgt spid="31"/>
                                            </p:tgtEl>
                                            <p:attrNameLst>
                                              <p:attrName>ppt_x</p:attrName>
                                            </p:attrNameLst>
                                          </p:cBhvr>
                                          <p:tavLst>
                                            <p:tav tm="0">
                                              <p:val>
                                                <p:strVal val="1+#ppt_w/2"/>
                                              </p:val>
                                            </p:tav>
                                            <p:tav tm="100000">
                                              <p:val>
                                                <p:strVal val="#ppt_x"/>
                                              </p:val>
                                            </p:tav>
                                          </p:tavLst>
                                        </p:anim>
                                        <p:anim calcmode="lin" valueType="num">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1+#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1+#ppt_w/2"/>
                                              </p:val>
                                            </p:tav>
                                            <p:tav tm="100000">
                                              <p:val>
                                                <p:strVal val="#ppt_x"/>
                                              </p:val>
                                            </p:tav>
                                          </p:tavLst>
                                        </p:anim>
                                        <p:anim calcmode="lin" valueType="num">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1+#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Freeform 5"/>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Freeform 6"/>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868353" y="3134518"/>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3532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6773983" y="3134518"/>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677398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3842970" y="436675"/>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2658288" y="806007"/>
            <a:ext cx="3768060"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p:bldP spid="9" grpId="0"/>
      <p:bldP spid="10" grpId="0"/>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任意多边形 2"/>
          <p:cNvSpPr/>
          <p:nvPr/>
        </p:nvSpPr>
        <p:spPr>
          <a:xfrm>
            <a:off x="3522575" y="1193647"/>
            <a:ext cx="1570027" cy="3949853"/>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5"/>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484767" y="3693528"/>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6" name="矩形 5"/>
          <p:cNvSpPr/>
          <p:nvPr/>
        </p:nvSpPr>
        <p:spPr>
          <a:xfrm>
            <a:off x="5484767" y="3947849"/>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矩形 6"/>
          <p:cNvSpPr/>
          <p:nvPr/>
        </p:nvSpPr>
        <p:spPr>
          <a:xfrm>
            <a:off x="2171635" y="1611349"/>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615640" y="1865670"/>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5561501" y="2147597"/>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5561501" y="2401918"/>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1671316" y="2981782"/>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1115321" y="323610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3" name="组合 12"/>
          <p:cNvGrpSpPr/>
          <p:nvPr/>
        </p:nvGrpSpPr>
        <p:grpSpPr>
          <a:xfrm>
            <a:off x="3166998" y="3037523"/>
            <a:ext cx="536244" cy="536244"/>
            <a:chOff x="4687714" y="4114800"/>
            <a:chExt cx="698500" cy="698500"/>
          </a:xfrm>
        </p:grpSpPr>
        <p:sp>
          <p:nvSpPr>
            <p:cNvPr id="14" name="椭圆 13"/>
            <p:cNvSpPr/>
            <p:nvPr/>
          </p:nvSpPr>
          <p:spPr>
            <a:xfrm>
              <a:off x="4687714" y="4114800"/>
              <a:ext cx="698500" cy="698500"/>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5" name="Freeform 172"/>
            <p:cNvSpPr>
              <a:spLocks noChangeAspect="1" noEditPoints="1"/>
            </p:cNvSpPr>
            <p:nvPr/>
          </p:nvSpPr>
          <p:spPr bwMode="auto">
            <a:xfrm>
              <a:off x="4916679" y="4322993"/>
              <a:ext cx="240570" cy="25560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24480" y="3749265"/>
            <a:ext cx="536244" cy="536244"/>
            <a:chOff x="6846714" y="5041900"/>
            <a:chExt cx="698500" cy="698500"/>
          </a:xfrm>
        </p:grpSpPr>
        <p:sp>
          <p:nvSpPr>
            <p:cNvPr id="17" name="椭圆 16"/>
            <p:cNvSpPr/>
            <p:nvPr/>
          </p:nvSpPr>
          <p:spPr>
            <a:xfrm>
              <a:off x="6846714" y="5041900"/>
              <a:ext cx="698500" cy="698500"/>
            </a:xfrm>
            <a:prstGeom prst="ellipse">
              <a:avLst/>
            </a:prstGeom>
            <a:solidFill>
              <a:schemeClr val="accent4"/>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8" name="组合 17"/>
            <p:cNvGrpSpPr>
              <a:grpSpLocks noChangeAspect="1"/>
            </p:cNvGrpSpPr>
            <p:nvPr/>
          </p:nvGrpSpPr>
          <p:grpSpPr>
            <a:xfrm>
              <a:off x="7054558" y="5245034"/>
              <a:ext cx="312886" cy="311751"/>
              <a:chOff x="3618897" y="2279040"/>
              <a:chExt cx="706229" cy="703668"/>
            </a:xfrm>
            <a:solidFill>
              <a:schemeClr val="bg1"/>
            </a:solidFill>
          </p:grpSpPr>
          <p:sp>
            <p:nvSpPr>
              <p:cNvPr id="1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4838959" y="2203334"/>
            <a:ext cx="536244" cy="536244"/>
            <a:chOff x="6865573" y="3028204"/>
            <a:chExt cx="698500" cy="698500"/>
          </a:xfrm>
        </p:grpSpPr>
        <p:sp>
          <p:nvSpPr>
            <p:cNvPr id="23" name="椭圆 22"/>
            <p:cNvSpPr/>
            <p:nvPr/>
          </p:nvSpPr>
          <p:spPr>
            <a:xfrm>
              <a:off x="6865573" y="3028204"/>
              <a:ext cx="698500" cy="698500"/>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a:grpSpLocks noChangeAspect="1"/>
            </p:cNvGrpSpPr>
            <p:nvPr/>
          </p:nvGrpSpPr>
          <p:grpSpPr>
            <a:xfrm>
              <a:off x="7057703" y="3257268"/>
              <a:ext cx="312886" cy="266228"/>
              <a:chOff x="7909299" y="3772690"/>
              <a:chExt cx="667095" cy="567616"/>
            </a:xfrm>
            <a:solidFill>
              <a:schemeClr val="bg1"/>
            </a:solidFill>
          </p:grpSpPr>
          <p:sp>
            <p:nvSpPr>
              <p:cNvPr id="2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3644524" y="1667089"/>
            <a:ext cx="536244" cy="536244"/>
            <a:chOff x="5309728" y="2329704"/>
            <a:chExt cx="698500" cy="698500"/>
          </a:xfrm>
        </p:grpSpPr>
        <p:sp>
          <p:nvSpPr>
            <p:cNvPr id="28" name="椭圆 27"/>
            <p:cNvSpPr/>
            <p:nvPr/>
          </p:nvSpPr>
          <p:spPr>
            <a:xfrm>
              <a:off x="5309728" y="2329704"/>
              <a:ext cx="698500" cy="698500"/>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510169" y="2533542"/>
              <a:ext cx="295624" cy="295912"/>
              <a:chOff x="5240338" y="2657475"/>
              <a:chExt cx="1630363" cy="1631951"/>
            </a:xfrm>
            <a:solidFill>
              <a:schemeClr val="bg1"/>
            </a:solidFill>
          </p:grpSpPr>
          <p:sp>
            <p:nvSpPr>
              <p:cNvPr id="30"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1"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2"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3"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AutoShape 25"/>
          <p:cNvSpPr/>
          <p:nvPr/>
        </p:nvSpPr>
        <p:spPr>
          <a:xfrm rot="21558471">
            <a:off x="3261361" y="2542223"/>
            <a:ext cx="2459831" cy="2552224"/>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85524" y="3123248"/>
            <a:ext cx="503873" cy="504825"/>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384131" y="3047524"/>
            <a:ext cx="506730" cy="506730"/>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9099" y="1654492"/>
            <a:ext cx="504825" cy="501968"/>
            <a:chOff x="8470" y="2554"/>
            <a:chExt cx="1060"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2976086" y="2120265"/>
            <a:ext cx="450533" cy="452438"/>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60219" y="2116932"/>
            <a:ext cx="504349" cy="506254"/>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1" name="TextBox 1210"/>
          <p:cNvSpPr/>
          <p:nvPr/>
        </p:nvSpPr>
        <p:spPr>
          <a:xfrm>
            <a:off x="1501794" y="1823721"/>
            <a:ext cx="1107996" cy="276999"/>
          </a:xfrm>
          <a:prstGeom prst="rect">
            <a:avLst/>
          </a:prstGeom>
          <a:noFill/>
          <a:ln w="9525">
            <a:noFill/>
            <a:miter/>
          </a:ln>
        </p:spPr>
        <p:txBody>
          <a:bodyPr wrap="non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935355" y="209169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TextBox 1210"/>
          <p:cNvSpPr/>
          <p:nvPr/>
        </p:nvSpPr>
        <p:spPr>
          <a:xfrm>
            <a:off x="965060" y="3102928"/>
            <a:ext cx="1107996" cy="276999"/>
          </a:xfrm>
          <a:prstGeom prst="rect">
            <a:avLst/>
          </a:prstGeom>
          <a:noFill/>
          <a:ln w="9525">
            <a:noFill/>
            <a:miter/>
          </a:ln>
        </p:spPr>
        <p:txBody>
          <a:bodyPr wrap="non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4" name="文本框 23"/>
          <p:cNvSpPr txBox="1"/>
          <p:nvPr/>
        </p:nvSpPr>
        <p:spPr>
          <a:xfrm>
            <a:off x="378619" y="3370898"/>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Box 1210"/>
          <p:cNvSpPr/>
          <p:nvPr/>
        </p:nvSpPr>
        <p:spPr>
          <a:xfrm>
            <a:off x="3842563" y="827406"/>
            <a:ext cx="1107996" cy="276999"/>
          </a:xfrm>
          <a:prstGeom prst="rect">
            <a:avLst/>
          </a:prstGeom>
          <a:noFill/>
          <a:ln w="9525">
            <a:noFill/>
            <a:miter/>
          </a:ln>
        </p:spPr>
        <p:txBody>
          <a:bodyPr wrap="non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6" name="文本框 25"/>
          <p:cNvSpPr txBox="1"/>
          <p:nvPr/>
        </p:nvSpPr>
        <p:spPr>
          <a:xfrm>
            <a:off x="3623310" y="1085374"/>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TextBox 1210"/>
          <p:cNvSpPr/>
          <p:nvPr/>
        </p:nvSpPr>
        <p:spPr>
          <a:xfrm>
            <a:off x="6286678" y="1789431"/>
            <a:ext cx="1107996" cy="276999"/>
          </a:xfrm>
          <a:prstGeom prst="rect">
            <a:avLst/>
          </a:prstGeom>
          <a:noFill/>
          <a:ln w="9525">
            <a:noFill/>
            <a:miter/>
          </a:ln>
        </p:spPr>
        <p:txBody>
          <a:bodyPr wrap="non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8" name="文本框 27"/>
          <p:cNvSpPr txBox="1"/>
          <p:nvPr/>
        </p:nvSpPr>
        <p:spPr>
          <a:xfrm>
            <a:off x="6342698" y="202692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TextBox 1210"/>
          <p:cNvSpPr/>
          <p:nvPr/>
        </p:nvSpPr>
        <p:spPr>
          <a:xfrm>
            <a:off x="7115353" y="2959577"/>
            <a:ext cx="1107996" cy="276999"/>
          </a:xfrm>
          <a:prstGeom prst="rect">
            <a:avLst/>
          </a:prstGeom>
          <a:noFill/>
          <a:ln w="9525">
            <a:noFill/>
            <a:miter/>
          </a:ln>
        </p:spPr>
        <p:txBody>
          <a:bodyPr wrap="none">
            <a:spAutoFit/>
          </a:bodyPr>
          <a:lstStyle/>
          <a:p>
            <a:pPr algn="ctr"/>
            <a:r>
              <a:rPr lang="zh-CN" altLang="en-US" sz="1200" dirty="0">
                <a:solidFill>
                  <a:schemeClr val="accent5"/>
                </a:solidFill>
                <a:latin typeface="微软雅黑" panose="020B0503020204020204" pitchFamily="34" charset="-122"/>
                <a:ea typeface="微软雅黑" panose="020B0503020204020204" pitchFamily="34" charset="-122"/>
              </a:rPr>
              <a:t>单击编辑标题</a:t>
            </a:r>
          </a:p>
        </p:txBody>
      </p:sp>
      <p:sp>
        <p:nvSpPr>
          <p:cNvPr id="30" name="文本框 29"/>
          <p:cNvSpPr txBox="1"/>
          <p:nvPr/>
        </p:nvSpPr>
        <p:spPr>
          <a:xfrm>
            <a:off x="7171373" y="3197067"/>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1+#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1+#ppt_w/2"/>
                                          </p:val>
                                        </p:tav>
                                        <p:tav tm="100000">
                                          <p:val>
                                            <p:strVal val="#ppt_x"/>
                                          </p:val>
                                        </p:tav>
                                      </p:tavLst>
                                    </p:anim>
                                    <p:anim calcmode="lin" valueType="num">
                                      <p:cBhvr additive="base">
                                        <p:cTn id="78" dur="500" fill="hold"/>
                                        <p:tgtEl>
                                          <p:spTgt spid="2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1+#ppt_w/2"/>
                                          </p:val>
                                        </p:tav>
                                        <p:tav tm="100000">
                                          <p:val>
                                            <p:strVal val="#ppt_x"/>
                                          </p:val>
                                        </p:tav>
                                      </p:tavLst>
                                    </p:anim>
                                    <p:anim calcmode="lin" valueType="num">
                                      <p:cBhvr additive="base">
                                        <p:cTn id="8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MH_Other_1"/>
          <p:cNvSpPr/>
          <p:nvPr/>
        </p:nvSpPr>
        <p:spPr>
          <a:xfrm rot="21600000">
            <a:off x="4467444" y="1432784"/>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MH_SubTitle_1"/>
          <p:cNvSpPr/>
          <p:nvPr/>
        </p:nvSpPr>
        <p:spPr>
          <a:xfrm rot="21600000">
            <a:off x="5077710" y="986665"/>
            <a:ext cx="1488842" cy="586139"/>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6" name="MH_Other_2"/>
          <p:cNvSpPr/>
          <p:nvPr/>
        </p:nvSpPr>
        <p:spPr>
          <a:xfrm rot="21600000">
            <a:off x="3979257" y="2177070"/>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MH_SubTitle_2"/>
          <p:cNvSpPr/>
          <p:nvPr/>
        </p:nvSpPr>
        <p:spPr>
          <a:xfrm rot="21600000">
            <a:off x="2550511" y="1730470"/>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MH_Other_1"/>
          <p:cNvSpPr/>
          <p:nvPr/>
        </p:nvSpPr>
        <p:spPr>
          <a:xfrm rot="21600000">
            <a:off x="4467451" y="2940114"/>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MH_SubTitle_1"/>
          <p:cNvSpPr/>
          <p:nvPr/>
        </p:nvSpPr>
        <p:spPr>
          <a:xfrm rot="21600000">
            <a:off x="5077714" y="2494001"/>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MH_Other_2"/>
          <p:cNvSpPr/>
          <p:nvPr/>
        </p:nvSpPr>
        <p:spPr>
          <a:xfrm rot="21600000">
            <a:off x="3979256" y="3684400"/>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D</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MH_SubTitle_2"/>
          <p:cNvSpPr/>
          <p:nvPr/>
        </p:nvSpPr>
        <p:spPr>
          <a:xfrm rot="21600000">
            <a:off x="2550514" y="3237797"/>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5460609" y="1622819"/>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5460609" y="3124202"/>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1339600" y="2396731"/>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文本框 14"/>
          <p:cNvSpPr txBox="1"/>
          <p:nvPr/>
        </p:nvSpPr>
        <p:spPr>
          <a:xfrm>
            <a:off x="1339600" y="3898114"/>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20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350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4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600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70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850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9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任意多边形 2"/>
          <p:cNvSpPr/>
          <p:nvPr/>
        </p:nvSpPr>
        <p:spPr>
          <a:xfrm>
            <a:off x="3939779" y="952613"/>
            <a:ext cx="1264444" cy="1238250"/>
          </a:xfrm>
          <a:custGeom>
            <a:avLst/>
            <a:gdLst>
              <a:gd name="connsiteX0" fmla="*/ 0 w 1686120"/>
              <a:gd name="connsiteY0" fmla="*/ 825165 h 1650329"/>
              <a:gd name="connsiteX1" fmla="*/ 253356 w 1686120"/>
              <a:gd name="connsiteY1" fmla="*/ 235460 h 1650329"/>
              <a:gd name="connsiteX2" fmla="*/ 843061 w 1686120"/>
              <a:gd name="connsiteY2" fmla="*/ 1 h 1650329"/>
              <a:gd name="connsiteX3" fmla="*/ 1432766 w 1686120"/>
              <a:gd name="connsiteY3" fmla="*/ 235462 h 1650329"/>
              <a:gd name="connsiteX4" fmla="*/ 1686120 w 1686120"/>
              <a:gd name="connsiteY4" fmla="*/ 825167 h 1650329"/>
              <a:gd name="connsiteX5" fmla="*/ 1432765 w 1686120"/>
              <a:gd name="connsiteY5" fmla="*/ 1414872 h 1650329"/>
              <a:gd name="connsiteX6" fmla="*/ 843060 w 1686120"/>
              <a:gd name="connsiteY6" fmla="*/ 1650332 h 1650329"/>
              <a:gd name="connsiteX7" fmla="*/ 253355 w 1686120"/>
              <a:gd name="connsiteY7" fmla="*/ 1414871 h 1650329"/>
              <a:gd name="connsiteX8" fmla="*/ 0 w 1686120"/>
              <a:gd name="connsiteY8" fmla="*/ 825166 h 1650329"/>
              <a:gd name="connsiteX9" fmla="*/ 0 w 1686120"/>
              <a:gd name="connsiteY9" fmla="*/ 825165 h 165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6120" h="1650329">
                <a:moveTo>
                  <a:pt x="0" y="825165"/>
                </a:moveTo>
                <a:cubicBezTo>
                  <a:pt x="0" y="603249"/>
                  <a:pt x="91324" y="390686"/>
                  <a:pt x="253356" y="235460"/>
                </a:cubicBezTo>
                <a:cubicBezTo>
                  <a:pt x="410909" y="84525"/>
                  <a:pt x="622600" y="0"/>
                  <a:pt x="843061" y="1"/>
                </a:cubicBezTo>
                <a:cubicBezTo>
                  <a:pt x="1063523" y="1"/>
                  <a:pt x="1275213" y="84526"/>
                  <a:pt x="1432766" y="235462"/>
                </a:cubicBezTo>
                <a:cubicBezTo>
                  <a:pt x="1594798" y="390689"/>
                  <a:pt x="1686121" y="603251"/>
                  <a:pt x="1686120" y="825167"/>
                </a:cubicBezTo>
                <a:cubicBezTo>
                  <a:pt x="1686120" y="1047083"/>
                  <a:pt x="1594797" y="1259646"/>
                  <a:pt x="1432765" y="1414872"/>
                </a:cubicBezTo>
                <a:cubicBezTo>
                  <a:pt x="1275212" y="1565807"/>
                  <a:pt x="1063521" y="1650332"/>
                  <a:pt x="843060" y="1650332"/>
                </a:cubicBezTo>
                <a:cubicBezTo>
                  <a:pt x="622598" y="1650332"/>
                  <a:pt x="410908" y="1565807"/>
                  <a:pt x="253355" y="1414871"/>
                </a:cubicBezTo>
                <a:cubicBezTo>
                  <a:pt x="91323" y="1259645"/>
                  <a:pt x="0" y="1047082"/>
                  <a:pt x="0" y="825166"/>
                </a:cubicBezTo>
                <a:lnTo>
                  <a:pt x="0" y="825165"/>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36630" tIns="232699" rIns="236630" bIns="232699"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5" name="任意多边形 4"/>
          <p:cNvSpPr/>
          <p:nvPr/>
        </p:nvSpPr>
        <p:spPr>
          <a:xfrm>
            <a:off x="5395913"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6" name="任意多边形 5"/>
          <p:cNvSpPr/>
          <p:nvPr/>
        </p:nvSpPr>
        <p:spPr>
          <a:xfrm>
            <a:off x="1754982"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7" name="TextBox 44"/>
          <p:cNvSpPr txBox="1"/>
          <p:nvPr/>
        </p:nvSpPr>
        <p:spPr>
          <a:xfrm>
            <a:off x="2402175" y="3769632"/>
            <a:ext cx="4986844" cy="424732"/>
          </a:xfrm>
          <a:prstGeom prst="rect">
            <a:avLst/>
          </a:prstGeom>
          <a:noFill/>
        </p:spPr>
        <p:txBody>
          <a:bodyPr wrap="square">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箭头连接符 7"/>
          <p:cNvCxnSpPr/>
          <p:nvPr/>
        </p:nvCxnSpPr>
        <p:spPr>
          <a:xfrm flipH="1">
            <a:off x="2988469" y="1905113"/>
            <a:ext cx="885825" cy="885825"/>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87566" y="1899161"/>
            <a:ext cx="891778" cy="891778"/>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35004" y="3201704"/>
            <a:ext cx="1491853" cy="0"/>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设计目标</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1019937" y="857753"/>
            <a:ext cx="7324344" cy="3046988"/>
          </a:xfrm>
          <a:prstGeom prst="rect">
            <a:avLst/>
          </a:prstGeom>
          <a:noFill/>
        </p:spPr>
        <p:txBody>
          <a:bodyPr wrap="square" rtlCol="0">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高性能</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分区、分段、索引</a:t>
            </a:r>
            <a:r>
              <a:rPr lang="zh-CN" altLang="en-US" sz="1200" dirty="0">
                <a:solidFill>
                  <a:srgbClr val="788BA9"/>
                </a:solidFill>
                <a:latin typeface="微软雅黑" panose="020B0503020204020204" pitchFamily="34" charset="-122"/>
                <a:ea typeface="微软雅黑" panose="020B0503020204020204" pitchFamily="34" charset="-122"/>
              </a:rPr>
              <a:t>：基于分区机制提供并发处理能力。分段、索引提升了数据读写的查询效率。</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顺序读写</a:t>
            </a:r>
            <a:r>
              <a:rPr lang="zh-CN" altLang="en-US" sz="1200" dirty="0">
                <a:solidFill>
                  <a:srgbClr val="788BA9"/>
                </a:solidFill>
                <a:latin typeface="微软雅黑" panose="020B0503020204020204" pitchFamily="34" charset="-122"/>
                <a:ea typeface="微软雅黑" panose="020B0503020204020204" pitchFamily="34" charset="-122"/>
              </a:rPr>
              <a:t>：使用顺序读写提升磁盘 </a:t>
            </a:r>
            <a:r>
              <a:rPr lang="en-US" altLang="zh-CN" sz="1200" dirty="0">
                <a:solidFill>
                  <a:srgbClr val="788BA9"/>
                </a:solidFill>
                <a:latin typeface="微软雅黑" panose="020B0503020204020204" pitchFamily="34" charset="-122"/>
                <a:ea typeface="微软雅黑" panose="020B0503020204020204" pitchFamily="34" charset="-122"/>
              </a:rPr>
              <a:t>IO </a:t>
            </a:r>
            <a:r>
              <a:rPr lang="zh-CN" altLang="en-US" sz="1200" dirty="0">
                <a:solidFill>
                  <a:srgbClr val="788BA9"/>
                </a:solidFill>
                <a:latin typeface="微软雅黑" panose="020B0503020204020204" pitchFamily="34" charset="-122"/>
                <a:ea typeface="微软雅黑" panose="020B0503020204020204" pitchFamily="34" charset="-122"/>
              </a:rPr>
              <a:t>性能。</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零拷贝</a:t>
            </a:r>
            <a:r>
              <a:rPr lang="zh-CN" altLang="en-US" sz="1200" dirty="0">
                <a:solidFill>
                  <a:srgbClr val="788BA9"/>
                </a:solidFill>
                <a:latin typeface="微软雅黑" panose="020B0503020204020204" pitchFamily="34" charset="-122"/>
                <a:ea typeface="微软雅黑" panose="020B0503020204020204" pitchFamily="34" charset="-122"/>
              </a:rPr>
              <a:t>：利用零拷贝技术，提升网络 </a:t>
            </a:r>
            <a:r>
              <a:rPr lang="en-US" altLang="zh-CN" sz="1200" dirty="0">
                <a:solidFill>
                  <a:srgbClr val="788BA9"/>
                </a:solidFill>
                <a:latin typeface="微软雅黑" panose="020B0503020204020204" pitchFamily="34" charset="-122"/>
                <a:ea typeface="微软雅黑" panose="020B0503020204020204" pitchFamily="34" charset="-122"/>
              </a:rPr>
              <a:t>I/O </a:t>
            </a:r>
            <a:r>
              <a:rPr lang="zh-CN" altLang="en-US" sz="1200"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页缓存</a:t>
            </a:r>
            <a:r>
              <a:rPr lang="zh-CN" altLang="en-US" sz="1200" dirty="0">
                <a:solidFill>
                  <a:srgbClr val="788BA9"/>
                </a:solidFill>
                <a:latin typeface="微软雅黑" panose="020B0503020204020204" pitchFamily="34" charset="-122"/>
                <a:ea typeface="微软雅黑" panose="020B0503020204020204" pitchFamily="34" charset="-122"/>
              </a:rPr>
              <a:t>：利用操作系统的 </a:t>
            </a:r>
            <a:r>
              <a:rPr lang="en-US" altLang="zh-CN" sz="1200" dirty="0" err="1">
                <a:solidFill>
                  <a:srgbClr val="788BA9"/>
                </a:solidFill>
                <a:latin typeface="微软雅黑" panose="020B0503020204020204" pitchFamily="34" charset="-122"/>
                <a:ea typeface="微软雅黑" panose="020B0503020204020204" pitchFamily="34" charset="-122"/>
              </a:rPr>
              <a:t>PageCache</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来缓存数据（典型的利用空间换时间）</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批量读写</a:t>
            </a:r>
            <a:r>
              <a:rPr lang="zh-CN" altLang="en-US" sz="1200" dirty="0">
                <a:solidFill>
                  <a:srgbClr val="788BA9"/>
                </a:solidFill>
                <a:latin typeface="微软雅黑" panose="020B0503020204020204" pitchFamily="34" charset="-122"/>
                <a:ea typeface="微软雅黑" panose="020B0503020204020204" pitchFamily="34" charset="-122"/>
              </a:rPr>
              <a:t>：批量读写可以有效提升网络 </a:t>
            </a:r>
            <a:r>
              <a:rPr lang="en-US" altLang="zh-CN" sz="1200" dirty="0">
                <a:solidFill>
                  <a:srgbClr val="788BA9"/>
                </a:solidFill>
                <a:latin typeface="微软雅黑" panose="020B0503020204020204" pitchFamily="34" charset="-122"/>
                <a:ea typeface="微软雅黑" panose="020B0503020204020204" pitchFamily="34" charset="-122"/>
              </a:rPr>
              <a:t>I/O </a:t>
            </a:r>
            <a:r>
              <a:rPr lang="zh-CN" altLang="en-US" sz="1200"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数据压缩</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支持数据压缩，可以有效提升网络 </a:t>
            </a:r>
            <a:r>
              <a:rPr lang="en-US" altLang="zh-CN" sz="1200" dirty="0">
                <a:solidFill>
                  <a:srgbClr val="788BA9"/>
                </a:solidFill>
                <a:latin typeface="微软雅黑" panose="020B0503020204020204" pitchFamily="34" charset="-122"/>
                <a:ea typeface="微软雅黑" panose="020B0503020204020204" pitchFamily="34" charset="-122"/>
              </a:rPr>
              <a:t>I/O </a:t>
            </a:r>
            <a:r>
              <a:rPr lang="zh-CN" altLang="en-US" sz="1200"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pull </a:t>
            </a:r>
            <a:r>
              <a:rPr lang="zh-CN" altLang="en-US" sz="1200" b="1" dirty="0">
                <a:solidFill>
                  <a:srgbClr val="788BA9"/>
                </a:solidFill>
                <a:latin typeface="微软雅黑" panose="020B0503020204020204" pitchFamily="34" charset="-122"/>
                <a:ea typeface="微软雅黑" panose="020B0503020204020204" pitchFamily="34" charset="-122"/>
              </a:rPr>
              <a:t>模式</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架构基于 </a:t>
            </a:r>
            <a:r>
              <a:rPr lang="en-US" altLang="zh-CN" sz="1200" dirty="0">
                <a:solidFill>
                  <a:srgbClr val="788BA9"/>
                </a:solidFill>
                <a:latin typeface="微软雅黑" panose="020B0503020204020204" pitchFamily="34" charset="-122"/>
                <a:ea typeface="微软雅黑" panose="020B0503020204020204" pitchFamily="34" charset="-122"/>
              </a:rPr>
              <a:t>pull </a:t>
            </a:r>
            <a:r>
              <a:rPr lang="zh-CN" altLang="en-US" sz="1200" dirty="0">
                <a:solidFill>
                  <a:srgbClr val="788BA9"/>
                </a:solidFill>
                <a:latin typeface="微软雅黑" panose="020B0503020204020204" pitchFamily="34" charset="-122"/>
                <a:ea typeface="微软雅黑" panose="020B0503020204020204" pitchFamily="34" charset="-122"/>
              </a:rPr>
              <a:t>模式，可以自主控制消费策略，提升传输效率。</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a:p>
            <a:r>
              <a:rPr lang="zh-CN" altLang="en-US" sz="1200" b="1" dirty="0">
                <a:solidFill>
                  <a:srgbClr val="D67A71"/>
                </a:solidFill>
                <a:latin typeface="微软雅黑" panose="020B0503020204020204" pitchFamily="34" charset="-122"/>
                <a:ea typeface="微软雅黑" panose="020B0503020204020204" pitchFamily="34" charset="-122"/>
              </a:rPr>
              <a:t>高可用</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持久化</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所有的消息都存储在磁盘，天然支持持久化。</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副本机制</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集群支持副本机制，可以通过冗余，来保证其整体的可用性。</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选举 </a:t>
            </a:r>
            <a:r>
              <a:rPr lang="en-US" altLang="zh-CN" sz="1200" b="1"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基于 </a:t>
            </a:r>
            <a:r>
              <a:rPr lang="en-US" altLang="zh-CN" sz="1200" dirty="0" err="1">
                <a:solidFill>
                  <a:srgbClr val="788BA9"/>
                </a:solidFill>
                <a:latin typeface="微软雅黑" panose="020B0503020204020204" pitchFamily="34" charset="-122"/>
                <a:ea typeface="微软雅黑" panose="020B0503020204020204" pitchFamily="34" charset="-122"/>
              </a:rPr>
              <a:t>ZooKeeper</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支持选举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，实现了故障转移能力。</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a:p>
            <a:r>
              <a:rPr lang="zh-CN" altLang="en-US" sz="1200" b="1" dirty="0">
                <a:solidFill>
                  <a:srgbClr val="D67A71"/>
                </a:solidFill>
                <a:latin typeface="微软雅黑" panose="020B0503020204020204" pitchFamily="34" charset="-122"/>
                <a:ea typeface="微软雅黑" panose="020B0503020204020204" pitchFamily="34" charset="-122"/>
              </a:rPr>
              <a:t>伸缩性</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分区</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的分区机制使得其具有良好的伸缩性。</a:t>
            </a:r>
          </a:p>
        </p:txBody>
      </p:sp>
    </p:spTree>
    <p:extLst>
      <p:ext uri="{BB962C8B-B14F-4D97-AF65-F5344CB8AC3E}">
        <p14:creationId xmlns:p14="http://schemas.microsoft.com/office/powerpoint/2010/main" val="29361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cxnSp>
        <p:nvCxnSpPr>
          <p:cNvPr id="3" name="直接连接符 2"/>
          <p:cNvCxnSpPr>
            <a:endCxn id="6" idx="2"/>
          </p:cNvCxnSpPr>
          <p:nvPr/>
        </p:nvCxnSpPr>
        <p:spPr>
          <a:xfrm>
            <a:off x="68759" y="2592012"/>
            <a:ext cx="1071563" cy="0"/>
          </a:xfrm>
          <a:prstGeom prst="line">
            <a:avLst/>
          </a:prstGeom>
          <a:noFill/>
          <a:ln w="28575" cap="flat" cmpd="sng" algn="ctr">
            <a:solidFill>
              <a:schemeClr val="accent6"/>
            </a:solidFill>
            <a:prstDash val="solid"/>
            <a:miter lim="800000"/>
          </a:ln>
          <a:effectLst/>
        </p:spPr>
      </p:cxnSp>
      <p:grpSp>
        <p:nvGrpSpPr>
          <p:cNvPr id="5" name="组合 4"/>
          <p:cNvGrpSpPr/>
          <p:nvPr/>
        </p:nvGrpSpPr>
        <p:grpSpPr>
          <a:xfrm>
            <a:off x="1140322" y="2096413"/>
            <a:ext cx="734021" cy="862610"/>
            <a:chOff x="1571625" y="2825350"/>
            <a:chExt cx="978695" cy="1150147"/>
          </a:xfrm>
          <a:solidFill>
            <a:schemeClr val="accent1"/>
          </a:solidFill>
        </p:grpSpPr>
        <p:sp>
          <p:nvSpPr>
            <p:cNvPr id="6" name="同心圆 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1996</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flipV="1">
            <a:off x="2676229" y="2225002"/>
            <a:ext cx="734021" cy="862610"/>
            <a:chOff x="1571625" y="2825350"/>
            <a:chExt cx="978695" cy="1150147"/>
          </a:xfrm>
          <a:solidFill>
            <a:schemeClr val="accent2"/>
          </a:solidFill>
        </p:grpSpPr>
        <p:sp>
          <p:nvSpPr>
            <p:cNvPr id="9" name="同心圆 8"/>
            <p:cNvSpPr/>
            <p:nvPr/>
          </p:nvSpPr>
          <p:spPr>
            <a:xfrm rot="10800000">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1997</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0" name="等腰三角形 9"/>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2135" y="2096413"/>
            <a:ext cx="734021" cy="862610"/>
            <a:chOff x="1571625" y="2825350"/>
            <a:chExt cx="978695" cy="1150147"/>
          </a:xfrm>
          <a:solidFill>
            <a:schemeClr val="accent3"/>
          </a:solidFill>
        </p:grpSpPr>
        <p:sp>
          <p:nvSpPr>
            <p:cNvPr id="12" name="同心圆 11"/>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1998</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V="1">
            <a:off x="5748041" y="2225002"/>
            <a:ext cx="734021" cy="862610"/>
            <a:chOff x="1571625" y="2825350"/>
            <a:chExt cx="978695" cy="1150147"/>
          </a:xfrm>
          <a:solidFill>
            <a:srgbClr val="5B9BD5">
              <a:lumMod val="75000"/>
            </a:srgbClr>
          </a:solidFill>
        </p:grpSpPr>
        <p:sp>
          <p:nvSpPr>
            <p:cNvPr id="15" name="同心圆 14"/>
            <p:cNvSpPr/>
            <p:nvPr/>
          </p:nvSpPr>
          <p:spPr>
            <a:xfrm rot="10800000">
              <a:off x="1571625" y="2996802"/>
              <a:ext cx="978695" cy="978695"/>
            </a:xfrm>
            <a:prstGeom prst="donut">
              <a:avLst>
                <a:gd name="adj" fmla="val 10972"/>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2005</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1911810" y="2825350"/>
              <a:ext cx="298323" cy="257175"/>
            </a:xfrm>
            <a:prstGeom prst="triangle">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17" name="直接连接符 16"/>
          <p:cNvCxnSpPr>
            <a:stCxn id="6" idx="6"/>
            <a:endCxn id="9" idx="6"/>
          </p:cNvCxnSpPr>
          <p:nvPr/>
        </p:nvCxnSpPr>
        <p:spPr>
          <a:xfrm>
            <a:off x="1874343" y="2592012"/>
            <a:ext cx="801885" cy="0"/>
          </a:xfrm>
          <a:prstGeom prst="line">
            <a:avLst/>
          </a:prstGeom>
          <a:noFill/>
          <a:ln w="28575" cap="flat" cmpd="sng" algn="ctr">
            <a:solidFill>
              <a:schemeClr val="accent6"/>
            </a:solidFill>
            <a:prstDash val="solid"/>
            <a:miter lim="800000"/>
          </a:ln>
          <a:effectLst/>
        </p:spPr>
      </p:cxnSp>
      <p:cxnSp>
        <p:nvCxnSpPr>
          <p:cNvPr id="18" name="直接连接符 17"/>
          <p:cNvCxnSpPr>
            <a:stCxn id="9" idx="2"/>
            <a:endCxn id="12" idx="2"/>
          </p:cNvCxnSpPr>
          <p:nvPr/>
        </p:nvCxnSpPr>
        <p:spPr>
          <a:xfrm>
            <a:off x="3410249" y="2592012"/>
            <a:ext cx="801885" cy="0"/>
          </a:xfrm>
          <a:prstGeom prst="line">
            <a:avLst/>
          </a:prstGeom>
          <a:noFill/>
          <a:ln w="28575" cap="flat" cmpd="sng" algn="ctr">
            <a:solidFill>
              <a:schemeClr val="accent6"/>
            </a:solidFill>
            <a:prstDash val="solid"/>
            <a:miter lim="800000"/>
          </a:ln>
          <a:effectLst/>
        </p:spPr>
      </p:cxnSp>
      <p:cxnSp>
        <p:nvCxnSpPr>
          <p:cNvPr id="19" name="直接连接符 18"/>
          <p:cNvCxnSpPr>
            <a:stCxn id="12" idx="6"/>
            <a:endCxn id="15" idx="6"/>
          </p:cNvCxnSpPr>
          <p:nvPr/>
        </p:nvCxnSpPr>
        <p:spPr>
          <a:xfrm>
            <a:off x="4946156" y="2592012"/>
            <a:ext cx="801885" cy="0"/>
          </a:xfrm>
          <a:prstGeom prst="line">
            <a:avLst/>
          </a:prstGeom>
          <a:noFill/>
          <a:ln w="28575" cap="flat" cmpd="sng" algn="ctr">
            <a:solidFill>
              <a:schemeClr val="accent6"/>
            </a:solidFill>
            <a:prstDash val="solid"/>
            <a:miter lim="800000"/>
          </a:ln>
          <a:effectLst/>
        </p:spPr>
      </p:cxnSp>
      <p:cxnSp>
        <p:nvCxnSpPr>
          <p:cNvPr id="20" name="直接连接符 19"/>
          <p:cNvCxnSpPr>
            <a:stCxn id="15" idx="2"/>
          </p:cNvCxnSpPr>
          <p:nvPr/>
        </p:nvCxnSpPr>
        <p:spPr>
          <a:xfrm>
            <a:off x="6482062" y="2592012"/>
            <a:ext cx="787598" cy="0"/>
          </a:xfrm>
          <a:prstGeom prst="line">
            <a:avLst/>
          </a:prstGeom>
          <a:noFill/>
          <a:ln w="28575" cap="flat" cmpd="sng" algn="ctr">
            <a:solidFill>
              <a:schemeClr val="accent6"/>
            </a:solidFill>
            <a:prstDash val="solid"/>
            <a:miter lim="800000"/>
          </a:ln>
          <a:effectLst/>
        </p:spPr>
      </p:cxnSp>
      <p:sp>
        <p:nvSpPr>
          <p:cNvPr id="21" name="文本框 23"/>
          <p:cNvSpPr txBox="1"/>
          <p:nvPr/>
        </p:nvSpPr>
        <p:spPr>
          <a:xfrm>
            <a:off x="352722" y="131918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p:nvPr/>
        </p:nvSpPr>
        <p:spPr>
          <a:xfrm>
            <a:off x="3410247" y="123757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5"/>
          <p:cNvSpPr txBox="1"/>
          <p:nvPr/>
        </p:nvSpPr>
        <p:spPr>
          <a:xfrm>
            <a:off x="1857903" y="312781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6"/>
          <p:cNvSpPr txBox="1"/>
          <p:nvPr/>
        </p:nvSpPr>
        <p:spPr>
          <a:xfrm>
            <a:off x="4929715" y="3078826"/>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7269660" y="2096413"/>
            <a:ext cx="734021" cy="862610"/>
            <a:chOff x="1571625" y="2825350"/>
            <a:chExt cx="978695" cy="1150147"/>
          </a:xfrm>
          <a:solidFill>
            <a:schemeClr val="accent5"/>
          </a:solidFill>
        </p:grpSpPr>
        <p:sp>
          <p:nvSpPr>
            <p:cNvPr id="26" name="同心圆 2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2013</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7" name="等腰三角形 2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28" name="直接连接符 27"/>
          <p:cNvCxnSpPr>
            <a:stCxn id="26" idx="6"/>
          </p:cNvCxnSpPr>
          <p:nvPr/>
        </p:nvCxnSpPr>
        <p:spPr>
          <a:xfrm>
            <a:off x="8003681" y="2592012"/>
            <a:ext cx="1209079" cy="0"/>
          </a:xfrm>
          <a:prstGeom prst="line">
            <a:avLst/>
          </a:prstGeom>
          <a:noFill/>
          <a:ln w="28575" cap="flat" cmpd="sng" algn="ctr">
            <a:solidFill>
              <a:schemeClr val="accent6"/>
            </a:solidFill>
            <a:prstDash val="solid"/>
            <a:miter lim="800000"/>
          </a:ln>
          <a:effectLst/>
        </p:spPr>
      </p:cxnSp>
      <p:sp>
        <p:nvSpPr>
          <p:cNvPr id="29" name="文本框 31"/>
          <p:cNvSpPr txBox="1"/>
          <p:nvPr/>
        </p:nvSpPr>
        <p:spPr>
          <a:xfrm>
            <a:off x="6467772" y="1006741"/>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8500"/>
                            </p:stCondLst>
                            <p:childTnLst>
                              <p:par>
                                <p:cTn id="65" presetID="42" presetClass="entr" presetSubtype="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102202" y="2502066"/>
            <a:ext cx="1183798" cy="27699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3027533" y="2512951"/>
            <a:ext cx="1183798" cy="27699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956210" y="2509864"/>
            <a:ext cx="1183798" cy="27699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81541" y="2509864"/>
            <a:ext cx="1183798" cy="27699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2" grpId="0"/>
      <p:bldP spid="23" grpId="0"/>
      <p:bldP spid="26" grpId="0"/>
      <p:bldP spid="27" grpId="0"/>
      <p:bldP spid="30" grpId="0"/>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项目成功展示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cxnSp>
        <p:nvCxnSpPr>
          <p:cNvPr id="16" name="直接连接符 15"/>
          <p:cNvCxnSpPr/>
          <p:nvPr/>
        </p:nvCxnSpPr>
        <p:spPr>
          <a:xfrm>
            <a:off x="4906109" y="0"/>
            <a:ext cx="0" cy="15561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7708" y="0"/>
            <a:ext cx="0" cy="270099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59858" y="0"/>
            <a:ext cx="0" cy="19096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4230860" y="155614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5602459" y="270099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6984609" y="1909689"/>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4230860" y="1556147"/>
            <a:ext cx="1350498" cy="1350498"/>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6984608" y="1909689"/>
            <a:ext cx="1350498" cy="1350498"/>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5602459" y="2700997"/>
            <a:ext cx="1350498" cy="1350498"/>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5" name="KSO_Shape"/>
          <p:cNvSpPr/>
          <p:nvPr/>
        </p:nvSpPr>
        <p:spPr bwMode="auto">
          <a:xfrm>
            <a:off x="7423360" y="2441833"/>
            <a:ext cx="472995" cy="31362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accent3"/>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KSO_Shape"/>
          <p:cNvSpPr/>
          <p:nvPr/>
        </p:nvSpPr>
        <p:spPr bwMode="auto">
          <a:xfrm>
            <a:off x="6079641" y="3249453"/>
            <a:ext cx="393723" cy="24668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accent2"/>
          </a:solidFill>
          <a:ln>
            <a:noFill/>
          </a:ln>
        </p:spPr>
        <p:txBody>
          <a:bodyPr lIns="51435" tIns="25718" rIns="51435" bIns="405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KSO_Shape"/>
          <p:cNvSpPr/>
          <p:nvPr/>
        </p:nvSpPr>
        <p:spPr>
          <a:xfrm>
            <a:off x="4731112" y="2121694"/>
            <a:ext cx="328892" cy="27282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4206" y="2255435"/>
            <a:ext cx="3044824" cy="743024"/>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359632" y="1872062"/>
            <a:ext cx="2720136" cy="276999"/>
          </a:xfrm>
          <a:prstGeom prst="rect">
            <a:avLst/>
          </a:prstGeom>
          <a:noFill/>
        </p:spPr>
        <p:txBody>
          <a:bodyPr wrap="square" rtlCol="0">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0-#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sp>
        <p:nvSpPr>
          <p:cNvPr id="3" name="AutoShape 3"/>
          <p:cNvSpPr>
            <a:spLocks noChangeArrowheads="1"/>
          </p:cNvSpPr>
          <p:nvPr/>
        </p:nvSpPr>
        <p:spPr bwMode="auto">
          <a:xfrm>
            <a:off x="5507831" y="1528706"/>
            <a:ext cx="1853804" cy="1228725"/>
          </a:xfrm>
          <a:prstGeom prst="rightArrow">
            <a:avLst>
              <a:gd name="adj1" fmla="val 75000"/>
              <a:gd name="adj2" fmla="val 31983"/>
            </a:avLst>
          </a:prstGeom>
          <a:solidFill>
            <a:schemeClr val="accent3"/>
          </a:solidFill>
          <a:ln w="9525" cmpd="sng">
            <a:noFill/>
            <a:beve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3651647" y="1634671"/>
            <a:ext cx="1633538" cy="991791"/>
          </a:xfrm>
          <a:prstGeom prst="rightArrow">
            <a:avLst>
              <a:gd name="adj1" fmla="val 75000"/>
              <a:gd name="adj2" fmla="val 32003"/>
            </a:avLst>
          </a:prstGeom>
          <a:solidFill>
            <a:schemeClr val="accent2"/>
          </a:solidFill>
          <a:ln w="9525" cmpd="sng">
            <a:noFill/>
            <a:bevel/>
          </a:ln>
        </p:spPr>
        <p:txBody>
          <a:bodyPr wrap="none" lIns="34290" rIns="34290" anchor="ctr" anchorCtr="1"/>
          <a:lstStyle>
            <a:lvl1pPr marL="35877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buClr>
                <a:schemeClr val="folHlink"/>
              </a:buClr>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1784747" y="1723968"/>
            <a:ext cx="1633538" cy="804863"/>
          </a:xfrm>
          <a:prstGeom prst="rightArrow">
            <a:avLst>
              <a:gd name="adj1" fmla="val 75000"/>
              <a:gd name="adj2" fmla="val 31985"/>
            </a:avLst>
          </a:prstGeom>
          <a:solidFill>
            <a:schemeClr val="accent1"/>
          </a:solidFill>
          <a:ln>
            <a:noFil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7" name="矩形 28"/>
          <p:cNvSpPr>
            <a:spLocks noChangeArrowheads="1"/>
          </p:cNvSpPr>
          <p:nvPr/>
        </p:nvSpPr>
        <p:spPr bwMode="auto">
          <a:xfrm>
            <a:off x="1772841" y="3325359"/>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文本框 29"/>
          <p:cNvSpPr>
            <a:spLocks noChangeArrowheads="1"/>
          </p:cNvSpPr>
          <p:nvPr/>
        </p:nvSpPr>
        <p:spPr bwMode="auto">
          <a:xfrm>
            <a:off x="1829992" y="2868159"/>
            <a:ext cx="1515665" cy="276999"/>
          </a:xfrm>
          <a:prstGeom prst="rect">
            <a:avLst/>
          </a:prstGeom>
          <a:solidFill>
            <a:schemeClr val="accent1"/>
          </a:solidFill>
          <a:ln>
            <a:noFil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矩形 30"/>
          <p:cNvSpPr>
            <a:spLocks noChangeArrowheads="1"/>
          </p:cNvSpPr>
          <p:nvPr/>
        </p:nvSpPr>
        <p:spPr bwMode="auto">
          <a:xfrm>
            <a:off x="3650456"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31"/>
          <p:cNvSpPr>
            <a:spLocks noChangeArrowheads="1"/>
          </p:cNvSpPr>
          <p:nvPr/>
        </p:nvSpPr>
        <p:spPr bwMode="auto">
          <a:xfrm>
            <a:off x="3677842" y="2868159"/>
            <a:ext cx="1515665" cy="276999"/>
          </a:xfrm>
          <a:prstGeom prst="rect">
            <a:avLst/>
          </a:prstGeom>
          <a:solidFill>
            <a:schemeClr val="accent2"/>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1" name="矩形 32"/>
          <p:cNvSpPr>
            <a:spLocks noChangeArrowheads="1"/>
          </p:cNvSpPr>
          <p:nvPr/>
        </p:nvSpPr>
        <p:spPr bwMode="auto">
          <a:xfrm>
            <a:off x="5641181"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文本框 33"/>
          <p:cNvSpPr>
            <a:spLocks noChangeArrowheads="1"/>
          </p:cNvSpPr>
          <p:nvPr/>
        </p:nvSpPr>
        <p:spPr bwMode="auto">
          <a:xfrm>
            <a:off x="5684044" y="2868159"/>
            <a:ext cx="1514475" cy="276999"/>
          </a:xfrm>
          <a:prstGeom prst="rect">
            <a:avLst/>
          </a:prstGeom>
          <a:solidFill>
            <a:schemeClr val="accent3"/>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3" name="矩形 58"/>
          <p:cNvSpPr>
            <a:spLocks noChangeArrowheads="1"/>
          </p:cNvSpPr>
          <p:nvPr/>
        </p:nvSpPr>
        <p:spPr bwMode="auto">
          <a:xfrm>
            <a:off x="2068292" y="1738256"/>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20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4" name="矩形 59"/>
          <p:cNvSpPr>
            <a:spLocks noChangeArrowheads="1"/>
          </p:cNvSpPr>
          <p:nvPr/>
        </p:nvSpPr>
        <p:spPr bwMode="auto">
          <a:xfrm>
            <a:off x="3948288"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30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 name="矩形 60"/>
          <p:cNvSpPr>
            <a:spLocks noChangeArrowheads="1"/>
          </p:cNvSpPr>
          <p:nvPr/>
        </p:nvSpPr>
        <p:spPr bwMode="auto">
          <a:xfrm>
            <a:off x="5914605"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50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12" grpId="0" animBg="1"/>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3"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明年工作计划</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椭圆 2"/>
          <p:cNvSpPr/>
          <p:nvPr/>
        </p:nvSpPr>
        <p:spPr>
          <a:xfrm>
            <a:off x="2046064" y="1276485"/>
            <a:ext cx="1252625" cy="125262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 name="椭圆 4"/>
          <p:cNvSpPr/>
          <p:nvPr/>
        </p:nvSpPr>
        <p:spPr>
          <a:xfrm>
            <a:off x="2147311" y="1377731"/>
            <a:ext cx="1050131" cy="1050131"/>
          </a:xfrm>
          <a:prstGeom prst="ellipse">
            <a:avLst/>
          </a:pr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grpSp>
        <p:nvGrpSpPr>
          <p:cNvPr id="6" name="组合 5"/>
          <p:cNvGrpSpPr/>
          <p:nvPr/>
        </p:nvGrpSpPr>
        <p:grpSpPr>
          <a:xfrm>
            <a:off x="2180008" y="3269592"/>
            <a:ext cx="984734" cy="984733"/>
            <a:chOff x="1908117" y="4302011"/>
            <a:chExt cx="1312979" cy="1312977"/>
          </a:xfrm>
          <a:solidFill>
            <a:schemeClr val="accent4"/>
          </a:solidFill>
          <a:effectLst/>
        </p:grpSpPr>
        <p:sp>
          <p:nvSpPr>
            <p:cNvPr id="7" name="椭圆 6"/>
            <p:cNvSpPr/>
            <p:nvPr/>
          </p:nvSpPr>
          <p:spPr>
            <a:xfrm>
              <a:off x="1908117" y="4302011"/>
              <a:ext cx="1312979" cy="131297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9" name="组合 8"/>
          <p:cNvGrpSpPr/>
          <p:nvPr/>
        </p:nvGrpSpPr>
        <p:grpSpPr>
          <a:xfrm>
            <a:off x="551233" y="3269592"/>
            <a:ext cx="984734" cy="984733"/>
            <a:chOff x="1908117" y="4302011"/>
            <a:chExt cx="1312979" cy="1312977"/>
          </a:xfrm>
          <a:solidFill>
            <a:schemeClr val="tx1">
              <a:lumMod val="75000"/>
              <a:lumOff val="25000"/>
            </a:schemeClr>
          </a:solidFill>
          <a:effectLst/>
        </p:grpSpPr>
        <p:sp>
          <p:nvSpPr>
            <p:cNvPr id="10" name="椭圆 9"/>
            <p:cNvSpPr/>
            <p:nvPr/>
          </p:nvSpPr>
          <p:spPr>
            <a:xfrm>
              <a:off x="1908117" y="4302011"/>
              <a:ext cx="1312979" cy="131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2014241" y="4408135"/>
              <a:ext cx="1100728" cy="110072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2" name="组合 11"/>
          <p:cNvGrpSpPr/>
          <p:nvPr/>
        </p:nvGrpSpPr>
        <p:grpSpPr>
          <a:xfrm>
            <a:off x="3969518" y="3269592"/>
            <a:ext cx="984734" cy="984733"/>
            <a:chOff x="1908117" y="4302011"/>
            <a:chExt cx="1312979" cy="1312977"/>
          </a:xfrm>
          <a:solidFill>
            <a:schemeClr val="bg1">
              <a:lumMod val="50000"/>
            </a:schemeClr>
          </a:solidFill>
          <a:effectLst/>
        </p:grpSpPr>
        <p:sp>
          <p:nvSpPr>
            <p:cNvPr id="13" name="椭圆 12"/>
            <p:cNvSpPr/>
            <p:nvPr/>
          </p:nvSpPr>
          <p:spPr>
            <a:xfrm>
              <a:off x="1908117" y="4302011"/>
              <a:ext cx="1312979" cy="131297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014241" y="4408135"/>
              <a:ext cx="1100728" cy="1100728"/>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cxnSp>
        <p:nvCxnSpPr>
          <p:cNvPr id="15" name="直接连接符 14"/>
          <p:cNvCxnSpPr>
            <a:stCxn id="3" idx="3"/>
            <a:endCxn id="10" idx="7"/>
          </p:cNvCxnSpPr>
          <p:nvPr/>
        </p:nvCxnSpPr>
        <p:spPr>
          <a:xfrm flipH="1">
            <a:off x="1391756" y="2345666"/>
            <a:ext cx="837750"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13" idx="1"/>
          </p:cNvCxnSpPr>
          <p:nvPr/>
        </p:nvCxnSpPr>
        <p:spPr>
          <a:xfrm>
            <a:off x="3115247" y="2345666"/>
            <a:ext cx="998482"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4"/>
            <a:endCxn id="7" idx="0"/>
          </p:cNvCxnSpPr>
          <p:nvPr/>
        </p:nvCxnSpPr>
        <p:spPr>
          <a:xfrm flipH="1">
            <a:off x="2672375" y="2529109"/>
            <a:ext cx="2" cy="740483"/>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5943"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660955"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a:off x="5794310" y="1377730"/>
            <a:ext cx="0" cy="27970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2417" y="1692857"/>
            <a:ext cx="2262443" cy="276999"/>
          </a:xfrm>
          <a:prstGeom prst="rect">
            <a:avLst/>
          </a:prstGeom>
          <a:noFill/>
          <a:effectLst/>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6012416" y="2073730"/>
            <a:ext cx="2715723" cy="757130"/>
          </a:xfrm>
          <a:prstGeom prst="rect">
            <a:avLst/>
          </a:prstGeom>
          <a:noFill/>
          <a:effectLst/>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2)">
                                      <p:cBhvr>
                                        <p:cTn id="10" dur="2000"/>
                                        <p:tgtEl>
                                          <p:spTgt spid="3"/>
                                        </p:tgtEl>
                                      </p:cBhvr>
                                    </p:animEffec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75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750"/>
                                        <p:tgtEl>
                                          <p:spTgt spid="16"/>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par>
                          <p:cTn id="31" fill="hold">
                            <p:stCondLst>
                              <p:cond delay="40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150"/>
                            </p:stCondLst>
                            <p:childTnLst>
                              <p:par>
                                <p:cTn id="39" presetID="16" presetClass="entr" presetSubtype="4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Horizontal)">
                                      <p:cBhvr>
                                        <p:cTn id="41" dur="500"/>
                                        <p:tgtEl>
                                          <p:spTgt spid="20"/>
                                        </p:tgtEl>
                                      </p:cBhvr>
                                    </p:animEffect>
                                  </p:childTnLst>
                                </p:cTn>
                              </p:par>
                            </p:childTnLst>
                          </p:cTn>
                        </p:par>
                        <p:par>
                          <p:cTn id="42" fill="hold">
                            <p:stCondLst>
                              <p:cond delay="56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715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p:bldP spid="19"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grpSp>
        <p:nvGrpSpPr>
          <p:cNvPr id="3" name="组合 2"/>
          <p:cNvGrpSpPr/>
          <p:nvPr/>
        </p:nvGrpSpPr>
        <p:grpSpPr>
          <a:xfrm>
            <a:off x="2319338" y="1090612"/>
            <a:ext cx="142875" cy="4052888"/>
            <a:chOff x="3536950" y="1454150"/>
            <a:chExt cx="190500" cy="5403850"/>
          </a:xfrm>
        </p:grpSpPr>
        <p:cxnSp>
          <p:nvCxnSpPr>
            <p:cNvPr id="5" name="直接连接符 4"/>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8" name="椭圆 7"/>
            <p:cNvSpPr/>
            <p:nvPr/>
          </p:nvSpPr>
          <p:spPr>
            <a:xfrm>
              <a:off x="3536950" y="404171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9" name="椭圆 8"/>
            <p:cNvSpPr/>
            <p:nvPr/>
          </p:nvSpPr>
          <p:spPr>
            <a:xfrm>
              <a:off x="3536950" y="5311746"/>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716370" y="3898084"/>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2014</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6370" y="2921805"/>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2015</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16370" y="1869237"/>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2016</a:t>
            </a:r>
            <a:endParaRPr lang="zh-CN" altLang="en-US" sz="1500" dirty="0">
              <a:solidFill>
                <a:schemeClr val="tx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390775" y="1728765"/>
            <a:ext cx="923925" cy="581025"/>
            <a:chOff x="3632200" y="2305020"/>
            <a:chExt cx="1231900" cy="774700"/>
          </a:xfrm>
        </p:grpSpPr>
        <p:cxnSp>
          <p:nvCxnSpPr>
            <p:cNvPr id="14" name="直接连接符 13"/>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6" name="Freeform 251"/>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390775" y="2778908"/>
            <a:ext cx="923925" cy="581025"/>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0775" y="3767048"/>
            <a:ext cx="923925" cy="581025"/>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586162" y="1728765"/>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文本框 25"/>
          <p:cNvSpPr txBox="1"/>
          <p:nvPr/>
        </p:nvSpPr>
        <p:spPr>
          <a:xfrm>
            <a:off x="3586162" y="2769051"/>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3586162" y="3754878"/>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5" grpId="0"/>
      <p:bldP spid="26"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5" name="任意多边形 4"/>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任意多边形 5"/>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10" name="AutoShape 112"/>
          <p:cNvSpPr/>
          <p:nvPr/>
        </p:nvSpPr>
        <p:spPr bwMode="auto">
          <a:xfrm>
            <a:off x="3452494" y="216607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1" name="AutoShape 113"/>
          <p:cNvSpPr/>
          <p:nvPr/>
        </p:nvSpPr>
        <p:spPr bwMode="auto">
          <a:xfrm>
            <a:off x="4259764" y="372636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2" name="AutoShape 114"/>
          <p:cNvSpPr/>
          <p:nvPr/>
        </p:nvSpPr>
        <p:spPr bwMode="auto">
          <a:xfrm>
            <a:off x="4315633" y="378285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3" name="椭圆 12"/>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046269" y="1512392"/>
            <a:ext cx="359165" cy="359165"/>
            <a:chOff x="3191434" y="2145028"/>
            <a:chExt cx="359165" cy="359165"/>
          </a:xfrm>
          <a:solidFill>
            <a:schemeClr val="bg1"/>
          </a:solidFill>
        </p:grpSpPr>
        <p:sp>
          <p:nvSpPr>
            <p:cNvPr id="1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8" name="AutoShape 126"/>
          <p:cNvSpPr/>
          <p:nvPr/>
        </p:nvSpPr>
        <p:spPr bwMode="auto">
          <a:xfrm>
            <a:off x="5731925" y="304535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9" name="AutoShape 127"/>
          <p:cNvSpPr/>
          <p:nvPr/>
        </p:nvSpPr>
        <p:spPr bwMode="auto">
          <a:xfrm>
            <a:off x="5877432" y="3101225"/>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0" name="任意多边形 19"/>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1162189" y="2092350"/>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892284" y="1825872"/>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5661694" y="1572644"/>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5661694" y="1306166"/>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6356088" y="3054842"/>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p:nvPr/>
        </p:nvSpPr>
        <p:spPr>
          <a:xfrm>
            <a:off x="6356088" y="2788364"/>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7" name="矩形 26"/>
          <p:cNvSpPr/>
          <p:nvPr/>
        </p:nvSpPr>
        <p:spPr>
          <a:xfrm>
            <a:off x="2043756" y="3651107"/>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p:nvPr/>
        </p:nvSpPr>
        <p:spPr>
          <a:xfrm>
            <a:off x="2773851" y="3384629"/>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0-#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0-#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0-#ppt_w/2"/>
                                          </p:val>
                                        </p:tav>
                                        <p:tav tm="100000">
                                          <p:val>
                                            <p:strVal val="#ppt_x"/>
                                          </p:val>
                                        </p:tav>
                                      </p:tavLst>
                                    </p:anim>
                                    <p:anim calcmode="lin" valueType="num">
                                      <p:cBhvr additive="base">
                                        <p:cTn id="88" dur="500" fill="hold"/>
                                        <p:tgtEl>
                                          <p:spTgt spid="2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1+#ppt_w/2"/>
                                          </p:val>
                                        </p:tav>
                                        <p:tav tm="100000">
                                          <p:val>
                                            <p:strVal val="#ppt_x"/>
                                          </p:val>
                                        </p:tav>
                                      </p:tavLst>
                                    </p:anim>
                                    <p:anim calcmode="lin" valueType="num">
                                      <p:cBhvr additive="base">
                                        <p:cTn id="11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p:nvPr/>
        </p:nvSpPr>
        <p:spPr>
          <a:xfrm rot="10800000">
            <a:off x="876300"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任意多边形 4"/>
          <p:cNvSpPr/>
          <p:nvPr/>
        </p:nvSpPr>
        <p:spPr>
          <a:xfrm rot="10800000">
            <a:off x="3012281"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任意多边形 5"/>
          <p:cNvSpPr/>
          <p:nvPr/>
        </p:nvSpPr>
        <p:spPr>
          <a:xfrm rot="10800000">
            <a:off x="5148263"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a:off x="7284244"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0800000" flipV="1">
            <a:off x="19633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0800000" flipV="1">
            <a:off x="40969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0800000" flipV="1">
            <a:off x="6229350"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8083153" y="1983581"/>
            <a:ext cx="223838" cy="2333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88194" y="2091929"/>
            <a:ext cx="734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6919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椭圆 13"/>
          <p:cNvSpPr/>
          <p:nvPr/>
        </p:nvSpPr>
        <p:spPr>
          <a:xfrm>
            <a:off x="2239566"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椭圆 14"/>
          <p:cNvSpPr/>
          <p:nvPr/>
        </p:nvSpPr>
        <p:spPr>
          <a:xfrm>
            <a:off x="3311128"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椭圆 15"/>
          <p:cNvSpPr/>
          <p:nvPr/>
        </p:nvSpPr>
        <p:spPr>
          <a:xfrm>
            <a:off x="4381500"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椭圆 16"/>
          <p:cNvSpPr/>
          <p:nvPr/>
        </p:nvSpPr>
        <p:spPr>
          <a:xfrm>
            <a:off x="5451872"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椭圆 17"/>
          <p:cNvSpPr/>
          <p:nvPr/>
        </p:nvSpPr>
        <p:spPr>
          <a:xfrm>
            <a:off x="652224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287950" y="2572611"/>
            <a:ext cx="348072" cy="228045"/>
            <a:chOff x="1079501" y="5940425"/>
            <a:chExt cx="276225" cy="180975"/>
          </a:xfrm>
          <a:solidFill>
            <a:schemeClr val="bg1"/>
          </a:solidFill>
        </p:grpSpPr>
        <p:sp>
          <p:nvSpPr>
            <p:cNvPr id="20" name="Freeform 12"/>
            <p:cNvSpPr/>
            <p:nvPr/>
          </p:nvSpPr>
          <p:spPr bwMode="auto">
            <a:xfrm>
              <a:off x="1131888" y="6027738"/>
              <a:ext cx="195263" cy="69850"/>
            </a:xfrm>
            <a:custGeom>
              <a:avLst/>
              <a:gdLst>
                <a:gd name="T0" fmla="*/ 90 w 204"/>
                <a:gd name="T1" fmla="*/ 40 h 73"/>
                <a:gd name="T2" fmla="*/ 86 w 204"/>
                <a:gd name="T3" fmla="*/ 39 h 73"/>
                <a:gd name="T4" fmla="*/ 3 w 204"/>
                <a:gd name="T5" fmla="*/ 5 h 73"/>
                <a:gd name="T6" fmla="*/ 0 w 204"/>
                <a:gd name="T7" fmla="*/ 19 h 73"/>
                <a:gd name="T8" fmla="*/ 3 w 204"/>
                <a:gd name="T9" fmla="*/ 30 h 73"/>
                <a:gd name="T10" fmla="*/ 90 w 204"/>
                <a:gd name="T11" fmla="*/ 73 h 73"/>
                <a:gd name="T12" fmla="*/ 204 w 204"/>
                <a:gd name="T13" fmla="*/ 26 h 73"/>
                <a:gd name="T14" fmla="*/ 190 w 204"/>
                <a:gd name="T15" fmla="*/ 0 h 73"/>
                <a:gd name="T16" fmla="*/ 95 w 204"/>
                <a:gd name="T17" fmla="*/ 39 h 73"/>
                <a:gd name="T18" fmla="*/ 90 w 204"/>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73">
                  <a:moveTo>
                    <a:pt x="90" y="40"/>
                  </a:moveTo>
                  <a:cubicBezTo>
                    <a:pt x="86" y="39"/>
                    <a:pt x="86" y="39"/>
                    <a:pt x="86" y="39"/>
                  </a:cubicBezTo>
                  <a:cubicBezTo>
                    <a:pt x="3" y="5"/>
                    <a:pt x="3" y="5"/>
                    <a:pt x="3" y="5"/>
                  </a:cubicBezTo>
                  <a:cubicBezTo>
                    <a:pt x="0" y="19"/>
                    <a:pt x="0" y="19"/>
                    <a:pt x="0" y="19"/>
                  </a:cubicBezTo>
                  <a:cubicBezTo>
                    <a:pt x="2" y="22"/>
                    <a:pt x="4" y="26"/>
                    <a:pt x="3" y="30"/>
                  </a:cubicBezTo>
                  <a:cubicBezTo>
                    <a:pt x="43" y="43"/>
                    <a:pt x="90" y="73"/>
                    <a:pt x="90" y="73"/>
                  </a:cubicBezTo>
                  <a:cubicBezTo>
                    <a:pt x="90" y="73"/>
                    <a:pt x="166" y="26"/>
                    <a:pt x="204" y="26"/>
                  </a:cubicBezTo>
                  <a:cubicBezTo>
                    <a:pt x="190" y="0"/>
                    <a:pt x="190" y="0"/>
                    <a:pt x="190" y="0"/>
                  </a:cubicBezTo>
                  <a:cubicBezTo>
                    <a:pt x="95" y="39"/>
                    <a:pt x="95" y="39"/>
                    <a:pt x="95" y="39"/>
                  </a:cubicBezTo>
                  <a:lnTo>
                    <a:pt x="9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13"/>
            <p:cNvSpPr/>
            <p:nvPr/>
          </p:nvSpPr>
          <p:spPr bwMode="auto">
            <a:xfrm>
              <a:off x="1119188" y="6013450"/>
              <a:ext cx="1588" cy="0"/>
            </a:xfrm>
            <a:custGeom>
              <a:avLst/>
              <a:gdLst>
                <a:gd name="T0" fmla="*/ 0 w 3"/>
                <a:gd name="T1" fmla="*/ 0 h 1"/>
                <a:gd name="T2" fmla="*/ 3 w 3"/>
                <a:gd name="T3" fmla="*/ 1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3" y="1"/>
                    <a:pt x="3" y="1"/>
                    <a:pt x="3" y="1"/>
                  </a:cubicBezTo>
                  <a:cubicBezTo>
                    <a:pt x="3" y="1"/>
                    <a:pt x="3" y="1"/>
                    <a:pt x="3" y="1"/>
                  </a:cubicBezTo>
                  <a:cubicBezTo>
                    <a:pt x="3" y="1"/>
                    <a:pt x="3" y="1"/>
                    <a:pt x="3"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Oval 14"/>
            <p:cNvSpPr>
              <a:spLocks noChangeArrowheads="1"/>
            </p:cNvSpPr>
            <p:nvPr/>
          </p:nvSpPr>
          <p:spPr bwMode="auto">
            <a:xfrm>
              <a:off x="1204913" y="5991225"/>
              <a:ext cx="26988" cy="12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Freeform 15"/>
            <p:cNvSpPr/>
            <p:nvPr/>
          </p:nvSpPr>
          <p:spPr bwMode="auto">
            <a:xfrm>
              <a:off x="1095376" y="6069013"/>
              <a:ext cx="36513" cy="52387"/>
            </a:xfrm>
            <a:custGeom>
              <a:avLst/>
              <a:gdLst>
                <a:gd name="T0" fmla="*/ 19 w 38"/>
                <a:gd name="T1" fmla="*/ 38 h 56"/>
                <a:gd name="T2" fmla="*/ 22 w 38"/>
                <a:gd name="T3" fmla="*/ 56 h 56"/>
                <a:gd name="T4" fmla="*/ 28 w 38"/>
                <a:gd name="T5" fmla="*/ 54 h 56"/>
                <a:gd name="T6" fmla="*/ 33 w 38"/>
                <a:gd name="T7" fmla="*/ 27 h 56"/>
                <a:gd name="T8" fmla="*/ 34 w 38"/>
                <a:gd name="T9" fmla="*/ 5 h 56"/>
                <a:gd name="T10" fmla="*/ 28 w 38"/>
                <a:gd name="T11" fmla="*/ 2 h 56"/>
                <a:gd name="T12" fmla="*/ 27 w 38"/>
                <a:gd name="T13" fmla="*/ 1 h 56"/>
                <a:gd name="T14" fmla="*/ 21 w 38"/>
                <a:gd name="T15" fmla="*/ 0 h 56"/>
                <a:gd name="T16" fmla="*/ 16 w 38"/>
                <a:gd name="T17" fmla="*/ 1 h 56"/>
                <a:gd name="T18" fmla="*/ 8 w 38"/>
                <a:gd name="T19" fmla="*/ 4 h 56"/>
                <a:gd name="T20" fmla="*/ 10 w 38"/>
                <a:gd name="T21" fmla="*/ 50 h 56"/>
                <a:gd name="T22" fmla="*/ 17 w 38"/>
                <a:gd name="T23" fmla="*/ 56 h 56"/>
                <a:gd name="T24" fmla="*/ 19 w 38"/>
                <a:gd name="T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6">
                  <a:moveTo>
                    <a:pt x="19" y="38"/>
                  </a:moveTo>
                  <a:cubicBezTo>
                    <a:pt x="21" y="31"/>
                    <a:pt x="20" y="43"/>
                    <a:pt x="22" y="56"/>
                  </a:cubicBezTo>
                  <a:cubicBezTo>
                    <a:pt x="25" y="55"/>
                    <a:pt x="27" y="55"/>
                    <a:pt x="28" y="54"/>
                  </a:cubicBezTo>
                  <a:cubicBezTo>
                    <a:pt x="31" y="53"/>
                    <a:pt x="26" y="38"/>
                    <a:pt x="33" y="27"/>
                  </a:cubicBezTo>
                  <a:cubicBezTo>
                    <a:pt x="38" y="19"/>
                    <a:pt x="36" y="11"/>
                    <a:pt x="34" y="5"/>
                  </a:cubicBezTo>
                  <a:cubicBezTo>
                    <a:pt x="28" y="2"/>
                    <a:pt x="28" y="2"/>
                    <a:pt x="28" y="2"/>
                  </a:cubicBezTo>
                  <a:cubicBezTo>
                    <a:pt x="28" y="2"/>
                    <a:pt x="27" y="2"/>
                    <a:pt x="27" y="1"/>
                  </a:cubicBezTo>
                  <a:cubicBezTo>
                    <a:pt x="25" y="1"/>
                    <a:pt x="23" y="0"/>
                    <a:pt x="21" y="0"/>
                  </a:cubicBezTo>
                  <a:cubicBezTo>
                    <a:pt x="19" y="0"/>
                    <a:pt x="17" y="1"/>
                    <a:pt x="16" y="1"/>
                  </a:cubicBezTo>
                  <a:cubicBezTo>
                    <a:pt x="8" y="4"/>
                    <a:pt x="8" y="4"/>
                    <a:pt x="8" y="4"/>
                  </a:cubicBezTo>
                  <a:cubicBezTo>
                    <a:pt x="0" y="18"/>
                    <a:pt x="10" y="38"/>
                    <a:pt x="10" y="50"/>
                  </a:cubicBezTo>
                  <a:cubicBezTo>
                    <a:pt x="10" y="54"/>
                    <a:pt x="14" y="55"/>
                    <a:pt x="17" y="56"/>
                  </a:cubicBezTo>
                  <a:cubicBezTo>
                    <a:pt x="17" y="49"/>
                    <a:pt x="17" y="42"/>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16"/>
            <p:cNvSpPr/>
            <p:nvPr/>
          </p:nvSpPr>
          <p:spPr bwMode="auto">
            <a:xfrm>
              <a:off x="1079501" y="5940425"/>
              <a:ext cx="276225" cy="114300"/>
            </a:xfrm>
            <a:custGeom>
              <a:avLst/>
              <a:gdLst>
                <a:gd name="T0" fmla="*/ 40 w 288"/>
                <a:gd name="T1" fmla="*/ 75 h 118"/>
                <a:gd name="T2" fmla="*/ 43 w 288"/>
                <a:gd name="T3" fmla="*/ 76 h 118"/>
                <a:gd name="T4" fmla="*/ 124 w 288"/>
                <a:gd name="T5" fmla="*/ 59 h 118"/>
                <a:gd name="T6" fmla="*/ 124 w 288"/>
                <a:gd name="T7" fmla="*/ 59 h 118"/>
                <a:gd name="T8" fmla="*/ 144 w 288"/>
                <a:gd name="T9" fmla="*/ 45 h 118"/>
                <a:gd name="T10" fmla="*/ 165 w 288"/>
                <a:gd name="T11" fmla="*/ 59 h 118"/>
                <a:gd name="T12" fmla="*/ 144 w 288"/>
                <a:gd name="T13" fmla="*/ 72 h 118"/>
                <a:gd name="T14" fmla="*/ 127 w 288"/>
                <a:gd name="T15" fmla="*/ 66 h 118"/>
                <a:gd name="T16" fmla="*/ 52 w 288"/>
                <a:gd name="T17" fmla="*/ 80 h 118"/>
                <a:gd name="T18" fmla="*/ 144 w 288"/>
                <a:gd name="T19" fmla="*/ 118 h 118"/>
                <a:gd name="T20" fmla="*/ 288 w 288"/>
                <a:gd name="T21" fmla="*/ 59 h 118"/>
                <a:gd name="T22" fmla="*/ 144 w 288"/>
                <a:gd name="T23" fmla="*/ 0 h 118"/>
                <a:gd name="T24" fmla="*/ 0 w 288"/>
                <a:gd name="T25" fmla="*/ 59 h 118"/>
                <a:gd name="T26" fmla="*/ 38 w 288"/>
                <a:gd name="T27" fmla="*/ 74 h 118"/>
                <a:gd name="T28" fmla="*/ 38 w 288"/>
                <a:gd name="T29" fmla="*/ 74 h 118"/>
                <a:gd name="T30" fmla="*/ 40 w 288"/>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18">
                  <a:moveTo>
                    <a:pt x="40" y="75"/>
                  </a:moveTo>
                  <a:cubicBezTo>
                    <a:pt x="43" y="76"/>
                    <a:pt x="43" y="76"/>
                    <a:pt x="43" y="76"/>
                  </a:cubicBezTo>
                  <a:cubicBezTo>
                    <a:pt x="56" y="63"/>
                    <a:pt x="107" y="60"/>
                    <a:pt x="124" y="59"/>
                  </a:cubicBezTo>
                  <a:cubicBezTo>
                    <a:pt x="124" y="59"/>
                    <a:pt x="124" y="59"/>
                    <a:pt x="124" y="59"/>
                  </a:cubicBezTo>
                  <a:cubicBezTo>
                    <a:pt x="124" y="51"/>
                    <a:pt x="132" y="45"/>
                    <a:pt x="144" y="45"/>
                  </a:cubicBezTo>
                  <a:cubicBezTo>
                    <a:pt x="156" y="45"/>
                    <a:pt x="165" y="51"/>
                    <a:pt x="165" y="59"/>
                  </a:cubicBezTo>
                  <a:cubicBezTo>
                    <a:pt x="165" y="67"/>
                    <a:pt x="156" y="72"/>
                    <a:pt x="144" y="72"/>
                  </a:cubicBezTo>
                  <a:cubicBezTo>
                    <a:pt x="137" y="72"/>
                    <a:pt x="130" y="70"/>
                    <a:pt x="127" y="66"/>
                  </a:cubicBezTo>
                  <a:cubicBezTo>
                    <a:pt x="115" y="67"/>
                    <a:pt x="65" y="72"/>
                    <a:pt x="52" y="80"/>
                  </a:cubicBezTo>
                  <a:cubicBezTo>
                    <a:pt x="144" y="118"/>
                    <a:pt x="144" y="118"/>
                    <a:pt x="144" y="118"/>
                  </a:cubicBezTo>
                  <a:cubicBezTo>
                    <a:pt x="288" y="59"/>
                    <a:pt x="288" y="59"/>
                    <a:pt x="288" y="59"/>
                  </a:cubicBezTo>
                  <a:cubicBezTo>
                    <a:pt x="144" y="0"/>
                    <a:pt x="144" y="0"/>
                    <a:pt x="144" y="0"/>
                  </a:cubicBezTo>
                  <a:cubicBezTo>
                    <a:pt x="0" y="59"/>
                    <a:pt x="0" y="59"/>
                    <a:pt x="0" y="59"/>
                  </a:cubicBezTo>
                  <a:cubicBezTo>
                    <a:pt x="38" y="74"/>
                    <a:pt x="38" y="74"/>
                    <a:pt x="38" y="74"/>
                  </a:cubicBezTo>
                  <a:cubicBezTo>
                    <a:pt x="38" y="74"/>
                    <a:pt x="38" y="74"/>
                    <a:pt x="38" y="74"/>
                  </a:cubicBezTo>
                  <a:cubicBezTo>
                    <a:pt x="40" y="75"/>
                    <a:pt x="40" y="75"/>
                    <a:pt x="4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17"/>
            <p:cNvSpPr/>
            <p:nvPr/>
          </p:nvSpPr>
          <p:spPr bwMode="auto">
            <a:xfrm>
              <a:off x="1108076" y="6013450"/>
              <a:ext cx="22225" cy="50800"/>
            </a:xfrm>
            <a:custGeom>
              <a:avLst/>
              <a:gdLst>
                <a:gd name="T0" fmla="*/ 8 w 23"/>
                <a:gd name="T1" fmla="*/ 49 h 52"/>
                <a:gd name="T2" fmla="*/ 17 w 23"/>
                <a:gd name="T3" fmla="*/ 51 h 52"/>
                <a:gd name="T4" fmla="*/ 19 w 23"/>
                <a:gd name="T5" fmla="*/ 52 h 52"/>
                <a:gd name="T6" fmla="*/ 20 w 23"/>
                <a:gd name="T7" fmla="*/ 44 h 52"/>
                <a:gd name="T8" fmla="*/ 16 w 23"/>
                <a:gd name="T9" fmla="*/ 35 h 52"/>
                <a:gd name="T10" fmla="*/ 23 w 23"/>
                <a:gd name="T11" fmla="*/ 4 h 52"/>
                <a:gd name="T12" fmla="*/ 14 w 23"/>
                <a:gd name="T13" fmla="*/ 0 h 52"/>
                <a:gd name="T14" fmla="*/ 7 w 23"/>
                <a:gd name="T15" fmla="*/ 34 h 52"/>
                <a:gd name="T16" fmla="*/ 1 w 23"/>
                <a:gd name="T17" fmla="*/ 41 h 52"/>
                <a:gd name="T18" fmla="*/ 0 w 23"/>
                <a:gd name="T19" fmla="*/ 51 h 52"/>
                <a:gd name="T20" fmla="*/ 8 w 23"/>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2">
                  <a:moveTo>
                    <a:pt x="8" y="49"/>
                  </a:moveTo>
                  <a:cubicBezTo>
                    <a:pt x="11" y="49"/>
                    <a:pt x="14" y="50"/>
                    <a:pt x="17" y="51"/>
                  </a:cubicBezTo>
                  <a:cubicBezTo>
                    <a:pt x="18" y="51"/>
                    <a:pt x="18" y="52"/>
                    <a:pt x="19" y="52"/>
                  </a:cubicBezTo>
                  <a:cubicBezTo>
                    <a:pt x="20" y="44"/>
                    <a:pt x="20" y="44"/>
                    <a:pt x="20" y="44"/>
                  </a:cubicBezTo>
                  <a:cubicBezTo>
                    <a:pt x="21" y="41"/>
                    <a:pt x="18" y="37"/>
                    <a:pt x="16" y="35"/>
                  </a:cubicBezTo>
                  <a:cubicBezTo>
                    <a:pt x="23" y="4"/>
                    <a:pt x="23" y="4"/>
                    <a:pt x="23" y="4"/>
                  </a:cubicBezTo>
                  <a:cubicBezTo>
                    <a:pt x="14" y="0"/>
                    <a:pt x="14" y="0"/>
                    <a:pt x="14" y="0"/>
                  </a:cubicBezTo>
                  <a:cubicBezTo>
                    <a:pt x="7" y="34"/>
                    <a:pt x="7" y="34"/>
                    <a:pt x="7" y="34"/>
                  </a:cubicBezTo>
                  <a:cubicBezTo>
                    <a:pt x="5" y="35"/>
                    <a:pt x="2" y="38"/>
                    <a:pt x="1" y="41"/>
                  </a:cubicBezTo>
                  <a:cubicBezTo>
                    <a:pt x="0" y="51"/>
                    <a:pt x="0" y="51"/>
                    <a:pt x="0" y="51"/>
                  </a:cubicBezTo>
                  <a:cubicBezTo>
                    <a:pt x="3" y="50"/>
                    <a:pt x="5" y="49"/>
                    <a:pt x="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3176998" y="1453240"/>
            <a:ext cx="356072" cy="296057"/>
            <a:chOff x="1073151" y="3154363"/>
            <a:chExt cx="282575" cy="234949"/>
          </a:xfrm>
          <a:solidFill>
            <a:schemeClr val="bg1"/>
          </a:solidFill>
        </p:grpSpPr>
        <p:sp>
          <p:nvSpPr>
            <p:cNvPr id="27" name="Freeform 37"/>
            <p:cNvSpPr/>
            <p:nvPr/>
          </p:nvSpPr>
          <p:spPr bwMode="auto">
            <a:xfrm>
              <a:off x="1073151" y="3154363"/>
              <a:ext cx="166688" cy="180975"/>
            </a:xfrm>
            <a:custGeom>
              <a:avLst/>
              <a:gdLst>
                <a:gd name="T0" fmla="*/ 22 w 174"/>
                <a:gd name="T1" fmla="*/ 112 h 189"/>
                <a:gd name="T2" fmla="*/ 85 w 174"/>
                <a:gd name="T3" fmla="*/ 20 h 189"/>
                <a:gd name="T4" fmla="*/ 161 w 174"/>
                <a:gd name="T5" fmla="*/ 49 h 189"/>
                <a:gd name="T6" fmla="*/ 174 w 174"/>
                <a:gd name="T7" fmla="*/ 45 h 189"/>
                <a:gd name="T8" fmla="*/ 82 w 174"/>
                <a:gd name="T9" fmla="*/ 7 h 189"/>
                <a:gd name="T10" fmla="*/ 9 w 174"/>
                <a:gd name="T11" fmla="*/ 114 h 189"/>
                <a:gd name="T12" fmla="*/ 97 w 174"/>
                <a:gd name="T13" fmla="*/ 189 h 189"/>
                <a:gd name="T14" fmla="*/ 94 w 174"/>
                <a:gd name="T15" fmla="*/ 176 h 189"/>
                <a:gd name="T16" fmla="*/ 22 w 174"/>
                <a:gd name="T17" fmla="*/ 1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89">
                  <a:moveTo>
                    <a:pt x="22" y="112"/>
                  </a:moveTo>
                  <a:cubicBezTo>
                    <a:pt x="14" y="69"/>
                    <a:pt x="42" y="28"/>
                    <a:pt x="85" y="20"/>
                  </a:cubicBezTo>
                  <a:cubicBezTo>
                    <a:pt x="115" y="14"/>
                    <a:pt x="144" y="27"/>
                    <a:pt x="161" y="49"/>
                  </a:cubicBezTo>
                  <a:cubicBezTo>
                    <a:pt x="166" y="48"/>
                    <a:pt x="170" y="46"/>
                    <a:pt x="174" y="45"/>
                  </a:cubicBezTo>
                  <a:cubicBezTo>
                    <a:pt x="154" y="16"/>
                    <a:pt x="119" y="0"/>
                    <a:pt x="82" y="7"/>
                  </a:cubicBezTo>
                  <a:cubicBezTo>
                    <a:pt x="32" y="17"/>
                    <a:pt x="0" y="65"/>
                    <a:pt x="9" y="114"/>
                  </a:cubicBezTo>
                  <a:cubicBezTo>
                    <a:pt x="17" y="158"/>
                    <a:pt x="55" y="188"/>
                    <a:pt x="97" y="189"/>
                  </a:cubicBezTo>
                  <a:cubicBezTo>
                    <a:pt x="96" y="185"/>
                    <a:pt x="95" y="180"/>
                    <a:pt x="94" y="176"/>
                  </a:cubicBezTo>
                  <a:cubicBezTo>
                    <a:pt x="59" y="173"/>
                    <a:pt x="29" y="148"/>
                    <a:pt x="22"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38"/>
            <p:cNvSpPr/>
            <p:nvPr/>
          </p:nvSpPr>
          <p:spPr bwMode="auto">
            <a:xfrm>
              <a:off x="1092201" y="3173413"/>
              <a:ext cx="131763" cy="142875"/>
            </a:xfrm>
            <a:custGeom>
              <a:avLst/>
              <a:gdLst>
                <a:gd name="T0" fmla="*/ 74 w 138"/>
                <a:gd name="T1" fmla="*/ 150 h 150"/>
                <a:gd name="T2" fmla="*/ 72 w 138"/>
                <a:gd name="T3" fmla="*/ 133 h 150"/>
                <a:gd name="T4" fmla="*/ 73 w 138"/>
                <a:gd name="T5" fmla="*/ 126 h 150"/>
                <a:gd name="T6" fmla="*/ 60 w 138"/>
                <a:gd name="T7" fmla="*/ 123 h 150"/>
                <a:gd name="T8" fmla="*/ 60 w 138"/>
                <a:gd name="T9" fmla="*/ 122 h 150"/>
                <a:gd name="T10" fmla="*/ 62 w 138"/>
                <a:gd name="T11" fmla="*/ 109 h 150"/>
                <a:gd name="T12" fmla="*/ 63 w 138"/>
                <a:gd name="T13" fmla="*/ 108 h 150"/>
                <a:gd name="T14" fmla="*/ 75 w 138"/>
                <a:gd name="T15" fmla="*/ 111 h 150"/>
                <a:gd name="T16" fmla="*/ 79 w 138"/>
                <a:gd name="T17" fmla="*/ 94 h 150"/>
                <a:gd name="T18" fmla="*/ 78 w 138"/>
                <a:gd name="T19" fmla="*/ 84 h 150"/>
                <a:gd name="T20" fmla="*/ 48 w 138"/>
                <a:gd name="T21" fmla="*/ 62 h 150"/>
                <a:gd name="T22" fmla="*/ 68 w 138"/>
                <a:gd name="T23" fmla="*/ 31 h 150"/>
                <a:gd name="T24" fmla="*/ 66 w 138"/>
                <a:gd name="T25" fmla="*/ 24 h 150"/>
                <a:gd name="T26" fmla="*/ 69 w 138"/>
                <a:gd name="T27" fmla="*/ 21 h 150"/>
                <a:gd name="T28" fmla="*/ 71 w 138"/>
                <a:gd name="T29" fmla="*/ 20 h 150"/>
                <a:gd name="T30" fmla="*/ 75 w 138"/>
                <a:gd name="T31" fmla="*/ 22 h 150"/>
                <a:gd name="T32" fmla="*/ 76 w 138"/>
                <a:gd name="T33" fmla="*/ 29 h 150"/>
                <a:gd name="T34" fmla="*/ 99 w 138"/>
                <a:gd name="T35" fmla="*/ 33 h 150"/>
                <a:gd name="T36" fmla="*/ 99 w 138"/>
                <a:gd name="T37" fmla="*/ 34 h 150"/>
                <a:gd name="T38" fmla="*/ 97 w 138"/>
                <a:gd name="T39" fmla="*/ 45 h 150"/>
                <a:gd name="T40" fmla="*/ 96 w 138"/>
                <a:gd name="T41" fmla="*/ 46 h 150"/>
                <a:gd name="T42" fmla="*/ 79 w 138"/>
                <a:gd name="T43" fmla="*/ 43 h 150"/>
                <a:gd name="T44" fmla="*/ 84 w 138"/>
                <a:gd name="T45" fmla="*/ 69 h 150"/>
                <a:gd name="T46" fmla="*/ 91 w 138"/>
                <a:gd name="T47" fmla="*/ 71 h 150"/>
                <a:gd name="T48" fmla="*/ 138 w 138"/>
                <a:gd name="T49" fmla="*/ 32 h 150"/>
                <a:gd name="T50" fmla="*/ 66 w 138"/>
                <a:gd name="T51" fmla="*/ 5 h 150"/>
                <a:gd name="T52" fmla="*/ 8 w 138"/>
                <a:gd name="T53" fmla="*/ 91 h 150"/>
                <a:gd name="T54" fmla="*/ 74 w 138"/>
                <a:gd name="T5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50">
                  <a:moveTo>
                    <a:pt x="74" y="150"/>
                  </a:moveTo>
                  <a:cubicBezTo>
                    <a:pt x="73" y="145"/>
                    <a:pt x="72" y="139"/>
                    <a:pt x="72" y="133"/>
                  </a:cubicBezTo>
                  <a:cubicBezTo>
                    <a:pt x="72" y="131"/>
                    <a:pt x="72" y="129"/>
                    <a:pt x="73" y="126"/>
                  </a:cubicBezTo>
                  <a:cubicBezTo>
                    <a:pt x="66" y="126"/>
                    <a:pt x="61" y="125"/>
                    <a:pt x="60" y="123"/>
                  </a:cubicBezTo>
                  <a:cubicBezTo>
                    <a:pt x="60" y="123"/>
                    <a:pt x="60" y="123"/>
                    <a:pt x="60" y="122"/>
                  </a:cubicBezTo>
                  <a:cubicBezTo>
                    <a:pt x="62" y="109"/>
                    <a:pt x="62" y="109"/>
                    <a:pt x="62" y="109"/>
                  </a:cubicBezTo>
                  <a:cubicBezTo>
                    <a:pt x="62" y="109"/>
                    <a:pt x="62" y="108"/>
                    <a:pt x="63" y="108"/>
                  </a:cubicBezTo>
                  <a:cubicBezTo>
                    <a:pt x="64" y="108"/>
                    <a:pt x="69" y="110"/>
                    <a:pt x="75" y="111"/>
                  </a:cubicBezTo>
                  <a:cubicBezTo>
                    <a:pt x="76" y="105"/>
                    <a:pt x="77" y="99"/>
                    <a:pt x="79" y="94"/>
                  </a:cubicBezTo>
                  <a:cubicBezTo>
                    <a:pt x="78" y="84"/>
                    <a:pt x="78" y="84"/>
                    <a:pt x="78" y="84"/>
                  </a:cubicBezTo>
                  <a:cubicBezTo>
                    <a:pt x="68" y="82"/>
                    <a:pt x="52" y="80"/>
                    <a:pt x="48" y="62"/>
                  </a:cubicBezTo>
                  <a:cubicBezTo>
                    <a:pt x="44" y="41"/>
                    <a:pt x="61" y="32"/>
                    <a:pt x="68" y="31"/>
                  </a:cubicBezTo>
                  <a:cubicBezTo>
                    <a:pt x="66" y="24"/>
                    <a:pt x="66" y="24"/>
                    <a:pt x="66" y="24"/>
                  </a:cubicBezTo>
                  <a:cubicBezTo>
                    <a:pt x="66" y="21"/>
                    <a:pt x="66" y="21"/>
                    <a:pt x="69" y="21"/>
                  </a:cubicBezTo>
                  <a:cubicBezTo>
                    <a:pt x="71" y="20"/>
                    <a:pt x="71" y="20"/>
                    <a:pt x="71" y="20"/>
                  </a:cubicBezTo>
                  <a:cubicBezTo>
                    <a:pt x="74" y="20"/>
                    <a:pt x="74" y="20"/>
                    <a:pt x="75" y="22"/>
                  </a:cubicBezTo>
                  <a:cubicBezTo>
                    <a:pt x="76" y="29"/>
                    <a:pt x="76" y="29"/>
                    <a:pt x="76" y="29"/>
                  </a:cubicBezTo>
                  <a:cubicBezTo>
                    <a:pt x="80" y="28"/>
                    <a:pt x="98" y="28"/>
                    <a:pt x="99" y="33"/>
                  </a:cubicBezTo>
                  <a:cubicBezTo>
                    <a:pt x="99" y="33"/>
                    <a:pt x="99" y="34"/>
                    <a:pt x="99" y="34"/>
                  </a:cubicBezTo>
                  <a:cubicBezTo>
                    <a:pt x="97" y="45"/>
                    <a:pt x="97" y="45"/>
                    <a:pt x="97" y="45"/>
                  </a:cubicBezTo>
                  <a:cubicBezTo>
                    <a:pt x="97" y="45"/>
                    <a:pt x="96" y="46"/>
                    <a:pt x="96" y="46"/>
                  </a:cubicBezTo>
                  <a:cubicBezTo>
                    <a:pt x="95" y="46"/>
                    <a:pt x="85" y="42"/>
                    <a:pt x="79" y="43"/>
                  </a:cubicBezTo>
                  <a:cubicBezTo>
                    <a:pt x="84" y="69"/>
                    <a:pt x="84" y="69"/>
                    <a:pt x="84" y="69"/>
                  </a:cubicBezTo>
                  <a:cubicBezTo>
                    <a:pt x="86" y="70"/>
                    <a:pt x="88" y="70"/>
                    <a:pt x="91" y="71"/>
                  </a:cubicBezTo>
                  <a:cubicBezTo>
                    <a:pt x="103" y="54"/>
                    <a:pt x="119" y="40"/>
                    <a:pt x="138" y="32"/>
                  </a:cubicBezTo>
                  <a:cubicBezTo>
                    <a:pt x="121" y="11"/>
                    <a:pt x="94" y="0"/>
                    <a:pt x="66" y="5"/>
                  </a:cubicBezTo>
                  <a:cubicBezTo>
                    <a:pt x="27" y="13"/>
                    <a:pt x="0" y="51"/>
                    <a:pt x="8" y="91"/>
                  </a:cubicBezTo>
                  <a:cubicBezTo>
                    <a:pt x="14" y="124"/>
                    <a:pt x="42" y="148"/>
                    <a:pt x="74"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39"/>
            <p:cNvSpPr/>
            <p:nvPr/>
          </p:nvSpPr>
          <p:spPr bwMode="auto">
            <a:xfrm>
              <a:off x="1150938" y="3216275"/>
              <a:ext cx="12700" cy="20637"/>
            </a:xfrm>
            <a:custGeom>
              <a:avLst/>
              <a:gdLst>
                <a:gd name="T0" fmla="*/ 2 w 13"/>
                <a:gd name="T1" fmla="*/ 12 h 22"/>
                <a:gd name="T2" fmla="*/ 13 w 13"/>
                <a:gd name="T3" fmla="*/ 22 h 22"/>
                <a:gd name="T4" fmla="*/ 9 w 13"/>
                <a:gd name="T5" fmla="*/ 0 h 22"/>
                <a:gd name="T6" fmla="*/ 2 w 13"/>
                <a:gd name="T7" fmla="*/ 12 h 22"/>
              </a:gdLst>
              <a:ahLst/>
              <a:cxnLst>
                <a:cxn ang="0">
                  <a:pos x="T0" y="T1"/>
                </a:cxn>
                <a:cxn ang="0">
                  <a:pos x="T2" y="T3"/>
                </a:cxn>
                <a:cxn ang="0">
                  <a:pos x="T4" y="T5"/>
                </a:cxn>
                <a:cxn ang="0">
                  <a:pos x="T6" y="T7"/>
                </a:cxn>
              </a:cxnLst>
              <a:rect l="0" t="0" r="r" b="b"/>
              <a:pathLst>
                <a:path w="13" h="22">
                  <a:moveTo>
                    <a:pt x="2" y="12"/>
                  </a:moveTo>
                  <a:cubicBezTo>
                    <a:pt x="3" y="20"/>
                    <a:pt x="10" y="22"/>
                    <a:pt x="13" y="22"/>
                  </a:cubicBezTo>
                  <a:cubicBezTo>
                    <a:pt x="9" y="0"/>
                    <a:pt x="9" y="0"/>
                    <a:pt x="9" y="0"/>
                  </a:cubicBezTo>
                  <a:cubicBezTo>
                    <a:pt x="7" y="1"/>
                    <a:pt x="0" y="4"/>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40"/>
            <p:cNvSpPr>
              <a:spLocks noEditPoints="1"/>
            </p:cNvSpPr>
            <p:nvPr/>
          </p:nvSpPr>
          <p:spPr bwMode="auto">
            <a:xfrm>
              <a:off x="1179513" y="3213100"/>
              <a:ext cx="176213" cy="17621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70 h 184"/>
                <a:gd name="T12" fmla="*/ 13 w 184"/>
                <a:gd name="T13" fmla="*/ 92 h 184"/>
                <a:gd name="T14" fmla="*/ 92 w 184"/>
                <a:gd name="T15" fmla="*/ 13 h 184"/>
                <a:gd name="T16" fmla="*/ 170 w 184"/>
                <a:gd name="T17" fmla="*/ 92 h 184"/>
                <a:gd name="T18" fmla="*/ 92 w 184"/>
                <a:gd name="T19" fmla="*/ 17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2" y="184"/>
                    <a:pt x="184" y="143"/>
                    <a:pt x="184" y="92"/>
                  </a:cubicBezTo>
                  <a:cubicBezTo>
                    <a:pt x="184" y="41"/>
                    <a:pt x="142" y="0"/>
                    <a:pt x="92" y="0"/>
                  </a:cubicBezTo>
                  <a:close/>
                  <a:moveTo>
                    <a:pt x="92" y="170"/>
                  </a:moveTo>
                  <a:cubicBezTo>
                    <a:pt x="48" y="170"/>
                    <a:pt x="13" y="135"/>
                    <a:pt x="13" y="92"/>
                  </a:cubicBezTo>
                  <a:cubicBezTo>
                    <a:pt x="13" y="49"/>
                    <a:pt x="48" y="13"/>
                    <a:pt x="92" y="13"/>
                  </a:cubicBezTo>
                  <a:cubicBezTo>
                    <a:pt x="135" y="13"/>
                    <a:pt x="170" y="49"/>
                    <a:pt x="170" y="92"/>
                  </a:cubicBezTo>
                  <a:cubicBezTo>
                    <a:pt x="170" y="135"/>
                    <a:pt x="135" y="170"/>
                    <a:pt x="9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41"/>
            <p:cNvSpPr/>
            <p:nvPr/>
          </p:nvSpPr>
          <p:spPr bwMode="auto">
            <a:xfrm>
              <a:off x="1255713" y="3268663"/>
              <a:ext cx="9525" cy="20637"/>
            </a:xfrm>
            <a:custGeom>
              <a:avLst/>
              <a:gdLst>
                <a:gd name="T0" fmla="*/ 0 w 9"/>
                <a:gd name="T1" fmla="*/ 11 h 23"/>
                <a:gd name="T2" fmla="*/ 9 w 9"/>
                <a:gd name="T3" fmla="*/ 23 h 23"/>
                <a:gd name="T4" fmla="*/ 9 w 9"/>
                <a:gd name="T5" fmla="*/ 0 h 23"/>
                <a:gd name="T6" fmla="*/ 0 w 9"/>
                <a:gd name="T7" fmla="*/ 11 h 23"/>
              </a:gdLst>
              <a:ahLst/>
              <a:cxnLst>
                <a:cxn ang="0">
                  <a:pos x="T0" y="T1"/>
                </a:cxn>
                <a:cxn ang="0">
                  <a:pos x="T2" y="T3"/>
                </a:cxn>
                <a:cxn ang="0">
                  <a:pos x="T4" y="T5"/>
                </a:cxn>
                <a:cxn ang="0">
                  <a:pos x="T6" y="T7"/>
                </a:cxn>
              </a:cxnLst>
              <a:rect l="0" t="0" r="r" b="b"/>
              <a:pathLst>
                <a:path w="9" h="23">
                  <a:moveTo>
                    <a:pt x="0" y="11"/>
                  </a:moveTo>
                  <a:cubicBezTo>
                    <a:pt x="0" y="19"/>
                    <a:pt x="6" y="22"/>
                    <a:pt x="9" y="23"/>
                  </a:cubicBezTo>
                  <a:cubicBezTo>
                    <a:pt x="9" y="0"/>
                    <a:pt x="9" y="0"/>
                    <a:pt x="9" y="0"/>
                  </a:cubicBezTo>
                  <a:cubicBezTo>
                    <a:pt x="6" y="1"/>
                    <a:pt x="0" y="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Freeform 42"/>
            <p:cNvSpPr>
              <a:spLocks noEditPoints="1"/>
            </p:cNvSpPr>
            <p:nvPr/>
          </p:nvSpPr>
          <p:spPr bwMode="auto">
            <a:xfrm>
              <a:off x="1196976" y="3228975"/>
              <a:ext cx="141288" cy="141287"/>
            </a:xfrm>
            <a:custGeom>
              <a:avLst/>
              <a:gdLst>
                <a:gd name="T0" fmla="*/ 74 w 147"/>
                <a:gd name="T1" fmla="*/ 0 h 147"/>
                <a:gd name="T2" fmla="*/ 0 w 147"/>
                <a:gd name="T3" fmla="*/ 74 h 147"/>
                <a:gd name="T4" fmla="*/ 74 w 147"/>
                <a:gd name="T5" fmla="*/ 147 h 147"/>
                <a:gd name="T6" fmla="*/ 147 w 147"/>
                <a:gd name="T7" fmla="*/ 74 h 147"/>
                <a:gd name="T8" fmla="*/ 74 w 147"/>
                <a:gd name="T9" fmla="*/ 0 h 147"/>
                <a:gd name="T10" fmla="*/ 79 w 147"/>
                <a:gd name="T11" fmla="*/ 123 h 147"/>
                <a:gd name="T12" fmla="*/ 79 w 147"/>
                <a:gd name="T13" fmla="*/ 129 h 147"/>
                <a:gd name="T14" fmla="*/ 76 w 147"/>
                <a:gd name="T15" fmla="*/ 132 h 147"/>
                <a:gd name="T16" fmla="*/ 73 w 147"/>
                <a:gd name="T17" fmla="*/ 132 h 147"/>
                <a:gd name="T18" fmla="*/ 70 w 147"/>
                <a:gd name="T19" fmla="*/ 129 h 147"/>
                <a:gd name="T20" fmla="*/ 70 w 147"/>
                <a:gd name="T21" fmla="*/ 123 h 147"/>
                <a:gd name="T22" fmla="*/ 46 w 147"/>
                <a:gd name="T23" fmla="*/ 115 h 147"/>
                <a:gd name="T24" fmla="*/ 46 w 147"/>
                <a:gd name="T25" fmla="*/ 114 h 147"/>
                <a:gd name="T26" fmla="*/ 50 w 147"/>
                <a:gd name="T27" fmla="*/ 102 h 147"/>
                <a:gd name="T28" fmla="*/ 51 w 147"/>
                <a:gd name="T29" fmla="*/ 101 h 147"/>
                <a:gd name="T30" fmla="*/ 70 w 147"/>
                <a:gd name="T31" fmla="*/ 107 h 147"/>
                <a:gd name="T32" fmla="*/ 70 w 147"/>
                <a:gd name="T33" fmla="*/ 80 h 147"/>
                <a:gd name="T34" fmla="*/ 45 w 147"/>
                <a:gd name="T35" fmla="*/ 52 h 147"/>
                <a:gd name="T36" fmla="*/ 70 w 147"/>
                <a:gd name="T37" fmla="*/ 26 h 147"/>
                <a:gd name="T38" fmla="*/ 70 w 147"/>
                <a:gd name="T39" fmla="*/ 19 h 147"/>
                <a:gd name="T40" fmla="*/ 73 w 147"/>
                <a:gd name="T41" fmla="*/ 16 h 147"/>
                <a:gd name="T42" fmla="*/ 76 w 147"/>
                <a:gd name="T43" fmla="*/ 16 h 147"/>
                <a:gd name="T44" fmla="*/ 79 w 147"/>
                <a:gd name="T45" fmla="*/ 19 h 147"/>
                <a:gd name="T46" fmla="*/ 79 w 147"/>
                <a:gd name="T47" fmla="*/ 26 h 147"/>
                <a:gd name="T48" fmla="*/ 101 w 147"/>
                <a:gd name="T49" fmla="*/ 34 h 147"/>
                <a:gd name="T50" fmla="*/ 101 w 147"/>
                <a:gd name="T51" fmla="*/ 35 h 147"/>
                <a:gd name="T52" fmla="*/ 96 w 147"/>
                <a:gd name="T53" fmla="*/ 45 h 147"/>
                <a:gd name="T54" fmla="*/ 95 w 147"/>
                <a:gd name="T55" fmla="*/ 46 h 147"/>
                <a:gd name="T56" fmla="*/ 79 w 147"/>
                <a:gd name="T57" fmla="*/ 40 h 147"/>
                <a:gd name="T58" fmla="*/ 79 w 147"/>
                <a:gd name="T59" fmla="*/ 66 h 147"/>
                <a:gd name="T60" fmla="*/ 104 w 147"/>
                <a:gd name="T61" fmla="*/ 95 h 147"/>
                <a:gd name="T62" fmla="*/ 79 w 147"/>
                <a:gd name="T6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7">
                  <a:moveTo>
                    <a:pt x="74" y="0"/>
                  </a:moveTo>
                  <a:cubicBezTo>
                    <a:pt x="33" y="1"/>
                    <a:pt x="0" y="33"/>
                    <a:pt x="0" y="74"/>
                  </a:cubicBezTo>
                  <a:cubicBezTo>
                    <a:pt x="0" y="114"/>
                    <a:pt x="33" y="147"/>
                    <a:pt x="74" y="147"/>
                  </a:cubicBezTo>
                  <a:cubicBezTo>
                    <a:pt x="114" y="147"/>
                    <a:pt x="147" y="114"/>
                    <a:pt x="147" y="74"/>
                  </a:cubicBezTo>
                  <a:cubicBezTo>
                    <a:pt x="147" y="33"/>
                    <a:pt x="114" y="1"/>
                    <a:pt x="74" y="0"/>
                  </a:cubicBezTo>
                  <a:close/>
                  <a:moveTo>
                    <a:pt x="79" y="123"/>
                  </a:moveTo>
                  <a:cubicBezTo>
                    <a:pt x="79" y="129"/>
                    <a:pt x="79" y="129"/>
                    <a:pt x="79" y="129"/>
                  </a:cubicBezTo>
                  <a:cubicBezTo>
                    <a:pt x="79" y="131"/>
                    <a:pt x="78" y="132"/>
                    <a:pt x="76" y="132"/>
                  </a:cubicBezTo>
                  <a:cubicBezTo>
                    <a:pt x="73" y="132"/>
                    <a:pt x="73" y="132"/>
                    <a:pt x="73" y="132"/>
                  </a:cubicBezTo>
                  <a:cubicBezTo>
                    <a:pt x="71" y="132"/>
                    <a:pt x="70" y="131"/>
                    <a:pt x="70" y="129"/>
                  </a:cubicBezTo>
                  <a:cubicBezTo>
                    <a:pt x="70" y="123"/>
                    <a:pt x="70" y="123"/>
                    <a:pt x="70" y="123"/>
                  </a:cubicBezTo>
                  <a:cubicBezTo>
                    <a:pt x="65" y="123"/>
                    <a:pt x="46" y="119"/>
                    <a:pt x="46" y="115"/>
                  </a:cubicBezTo>
                  <a:cubicBezTo>
                    <a:pt x="46" y="115"/>
                    <a:pt x="46" y="115"/>
                    <a:pt x="46" y="114"/>
                  </a:cubicBezTo>
                  <a:cubicBezTo>
                    <a:pt x="50" y="102"/>
                    <a:pt x="50" y="102"/>
                    <a:pt x="50" y="102"/>
                  </a:cubicBezTo>
                  <a:cubicBezTo>
                    <a:pt x="50" y="102"/>
                    <a:pt x="51" y="101"/>
                    <a:pt x="51" y="101"/>
                  </a:cubicBezTo>
                  <a:cubicBezTo>
                    <a:pt x="52" y="101"/>
                    <a:pt x="62" y="106"/>
                    <a:pt x="70" y="107"/>
                  </a:cubicBezTo>
                  <a:cubicBezTo>
                    <a:pt x="70" y="80"/>
                    <a:pt x="70" y="80"/>
                    <a:pt x="70" y="80"/>
                  </a:cubicBezTo>
                  <a:cubicBezTo>
                    <a:pt x="62" y="76"/>
                    <a:pt x="45" y="71"/>
                    <a:pt x="45" y="52"/>
                  </a:cubicBezTo>
                  <a:cubicBezTo>
                    <a:pt x="45" y="32"/>
                    <a:pt x="64" y="26"/>
                    <a:pt x="70" y="26"/>
                  </a:cubicBezTo>
                  <a:cubicBezTo>
                    <a:pt x="70" y="19"/>
                    <a:pt x="70" y="19"/>
                    <a:pt x="70" y="19"/>
                  </a:cubicBezTo>
                  <a:cubicBezTo>
                    <a:pt x="70" y="16"/>
                    <a:pt x="71" y="16"/>
                    <a:pt x="73" y="16"/>
                  </a:cubicBezTo>
                  <a:cubicBezTo>
                    <a:pt x="76" y="16"/>
                    <a:pt x="76" y="16"/>
                    <a:pt x="76" y="16"/>
                  </a:cubicBezTo>
                  <a:cubicBezTo>
                    <a:pt x="78" y="16"/>
                    <a:pt x="79" y="16"/>
                    <a:pt x="79" y="19"/>
                  </a:cubicBezTo>
                  <a:cubicBezTo>
                    <a:pt x="79" y="26"/>
                    <a:pt x="79" y="26"/>
                    <a:pt x="79" y="26"/>
                  </a:cubicBezTo>
                  <a:cubicBezTo>
                    <a:pt x="83" y="26"/>
                    <a:pt x="101" y="29"/>
                    <a:pt x="101" y="34"/>
                  </a:cubicBezTo>
                  <a:cubicBezTo>
                    <a:pt x="101" y="34"/>
                    <a:pt x="101" y="35"/>
                    <a:pt x="101" y="35"/>
                  </a:cubicBezTo>
                  <a:cubicBezTo>
                    <a:pt x="96" y="45"/>
                    <a:pt x="96" y="45"/>
                    <a:pt x="96" y="45"/>
                  </a:cubicBezTo>
                  <a:cubicBezTo>
                    <a:pt x="96" y="46"/>
                    <a:pt x="95" y="46"/>
                    <a:pt x="95" y="46"/>
                  </a:cubicBezTo>
                  <a:cubicBezTo>
                    <a:pt x="94" y="46"/>
                    <a:pt x="85" y="40"/>
                    <a:pt x="79" y="40"/>
                  </a:cubicBezTo>
                  <a:cubicBezTo>
                    <a:pt x="79" y="66"/>
                    <a:pt x="79" y="66"/>
                    <a:pt x="79" y="66"/>
                  </a:cubicBezTo>
                  <a:cubicBezTo>
                    <a:pt x="88" y="71"/>
                    <a:pt x="104" y="77"/>
                    <a:pt x="104" y="95"/>
                  </a:cubicBezTo>
                  <a:cubicBezTo>
                    <a:pt x="104" y="115"/>
                    <a:pt x="88" y="121"/>
                    <a:pt x="79"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Freeform 43"/>
            <p:cNvSpPr/>
            <p:nvPr/>
          </p:nvSpPr>
          <p:spPr bwMode="auto">
            <a:xfrm>
              <a:off x="1271588" y="3308350"/>
              <a:ext cx="7938" cy="23812"/>
            </a:xfrm>
            <a:custGeom>
              <a:avLst/>
              <a:gdLst>
                <a:gd name="T0" fmla="*/ 0 w 9"/>
                <a:gd name="T1" fmla="*/ 0 h 24"/>
                <a:gd name="T2" fmla="*/ 0 w 9"/>
                <a:gd name="T3" fmla="*/ 24 h 24"/>
                <a:gd name="T4" fmla="*/ 9 w 9"/>
                <a:gd name="T5" fmla="*/ 13 h 24"/>
                <a:gd name="T6" fmla="*/ 0 w 9"/>
                <a:gd name="T7" fmla="*/ 0 h 24"/>
              </a:gdLst>
              <a:ahLst/>
              <a:cxnLst>
                <a:cxn ang="0">
                  <a:pos x="T0" y="T1"/>
                </a:cxn>
                <a:cxn ang="0">
                  <a:pos x="T2" y="T3"/>
                </a:cxn>
                <a:cxn ang="0">
                  <a:pos x="T4" y="T5"/>
                </a:cxn>
                <a:cxn ang="0">
                  <a:pos x="T6" y="T7"/>
                </a:cxn>
              </a:cxnLst>
              <a:rect l="0" t="0" r="r" b="b"/>
              <a:pathLst>
                <a:path w="9" h="24">
                  <a:moveTo>
                    <a:pt x="0" y="0"/>
                  </a:moveTo>
                  <a:cubicBezTo>
                    <a:pt x="0" y="24"/>
                    <a:pt x="0" y="24"/>
                    <a:pt x="0" y="24"/>
                  </a:cubicBezTo>
                  <a:cubicBezTo>
                    <a:pt x="4" y="23"/>
                    <a:pt x="9" y="21"/>
                    <a:pt x="9" y="13"/>
                  </a:cubicBezTo>
                  <a:cubicBezTo>
                    <a:pt x="9" y="5"/>
                    <a:pt x="3"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4" name="Freeform 64"/>
          <p:cNvSpPr>
            <a:spLocks noEditPoints="1"/>
          </p:cNvSpPr>
          <p:nvPr/>
        </p:nvSpPr>
        <p:spPr bwMode="auto">
          <a:xfrm>
            <a:off x="6462712" y="2497932"/>
            <a:ext cx="225029" cy="345281"/>
          </a:xfrm>
          <a:custGeom>
            <a:avLst/>
            <a:gdLst>
              <a:gd name="T0" fmla="*/ 298726 w 112"/>
              <a:gd name="T1" fmla="*/ 32006 h 173"/>
              <a:gd name="T2" fmla="*/ 298726 w 112"/>
              <a:gd name="T3" fmla="*/ 0 h 173"/>
              <a:gd name="T4" fmla="*/ 186704 w 112"/>
              <a:gd name="T5" fmla="*/ 0 h 173"/>
              <a:gd name="T6" fmla="*/ 173368 w 112"/>
              <a:gd name="T7" fmla="*/ 90684 h 173"/>
              <a:gd name="T8" fmla="*/ 0 w 112"/>
              <a:gd name="T9" fmla="*/ 90684 h 173"/>
              <a:gd name="T10" fmla="*/ 56011 w 112"/>
              <a:gd name="T11" fmla="*/ 461422 h 173"/>
              <a:gd name="T12" fmla="*/ 240048 w 112"/>
              <a:gd name="T13" fmla="*/ 461422 h 173"/>
              <a:gd name="T14" fmla="*/ 298726 w 112"/>
              <a:gd name="T15" fmla="*/ 90684 h 173"/>
              <a:gd name="T16" fmla="*/ 208041 w 112"/>
              <a:gd name="T17" fmla="*/ 90684 h 173"/>
              <a:gd name="T18" fmla="*/ 216043 w 112"/>
              <a:gd name="T19" fmla="*/ 32006 h 173"/>
              <a:gd name="T20" fmla="*/ 298726 w 112"/>
              <a:gd name="T21" fmla="*/ 32006 h 173"/>
              <a:gd name="T22" fmla="*/ 170701 w 112"/>
              <a:gd name="T23" fmla="*/ 122690 h 173"/>
              <a:gd name="T24" fmla="*/ 146696 w 112"/>
              <a:gd name="T25" fmla="*/ 301391 h 173"/>
              <a:gd name="T26" fmla="*/ 66680 w 112"/>
              <a:gd name="T27" fmla="*/ 301391 h 173"/>
              <a:gd name="T28" fmla="*/ 40008 w 112"/>
              <a:gd name="T29" fmla="*/ 122690 h 173"/>
              <a:gd name="T30" fmla="*/ 170701 w 112"/>
              <a:gd name="T31" fmla="*/ 122690 h 173"/>
              <a:gd name="T32" fmla="*/ 258718 w 112"/>
              <a:gd name="T33" fmla="*/ 122690 h 173"/>
              <a:gd name="T34" fmla="*/ 232046 w 112"/>
              <a:gd name="T35" fmla="*/ 301391 h 173"/>
              <a:gd name="T36" fmla="*/ 178702 w 112"/>
              <a:gd name="T37" fmla="*/ 301391 h 173"/>
              <a:gd name="T38" fmla="*/ 202707 w 112"/>
              <a:gd name="T39" fmla="*/ 122690 h 173"/>
              <a:gd name="T40" fmla="*/ 258718 w 112"/>
              <a:gd name="T41" fmla="*/ 122690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040560" y="1478244"/>
            <a:ext cx="348071" cy="246048"/>
            <a:chOff x="1079501" y="2624138"/>
            <a:chExt cx="276225" cy="195262"/>
          </a:xfrm>
          <a:solidFill>
            <a:schemeClr val="bg1"/>
          </a:solidFill>
        </p:grpSpPr>
        <p:sp>
          <p:nvSpPr>
            <p:cNvPr id="36" name="Freeform 121"/>
            <p:cNvSpPr>
              <a:spLocks noEditPoints="1"/>
            </p:cNvSpPr>
            <p:nvPr/>
          </p:nvSpPr>
          <p:spPr bwMode="auto">
            <a:xfrm>
              <a:off x="1079501" y="2624138"/>
              <a:ext cx="276225" cy="195262"/>
            </a:xfrm>
            <a:custGeom>
              <a:avLst/>
              <a:gdLst>
                <a:gd name="T0" fmla="*/ 8 w 288"/>
                <a:gd name="T1" fmla="*/ 0 h 204"/>
                <a:gd name="T2" fmla="*/ 0 w 288"/>
                <a:gd name="T3" fmla="*/ 196 h 204"/>
                <a:gd name="T4" fmla="*/ 280 w 288"/>
                <a:gd name="T5" fmla="*/ 204 h 204"/>
                <a:gd name="T6" fmla="*/ 288 w 288"/>
                <a:gd name="T7" fmla="*/ 8 h 204"/>
                <a:gd name="T8" fmla="*/ 43 w 288"/>
                <a:gd name="T9" fmla="*/ 176 h 204"/>
                <a:gd name="T10" fmla="*/ 21 w 288"/>
                <a:gd name="T11" fmla="*/ 180 h 204"/>
                <a:gd name="T12" fmla="*/ 17 w 288"/>
                <a:gd name="T13" fmla="*/ 158 h 204"/>
                <a:gd name="T14" fmla="*/ 39 w 288"/>
                <a:gd name="T15" fmla="*/ 154 h 204"/>
                <a:gd name="T16" fmla="*/ 43 w 288"/>
                <a:gd name="T17" fmla="*/ 176 h 204"/>
                <a:gd name="T18" fmla="*/ 39 w 288"/>
                <a:gd name="T19" fmla="*/ 136 h 204"/>
                <a:gd name="T20" fmla="*/ 17 w 288"/>
                <a:gd name="T21" fmla="*/ 132 h 204"/>
                <a:gd name="T22" fmla="*/ 21 w 288"/>
                <a:gd name="T23" fmla="*/ 110 h 204"/>
                <a:gd name="T24" fmla="*/ 43 w 288"/>
                <a:gd name="T25" fmla="*/ 114 h 204"/>
                <a:gd name="T26" fmla="*/ 43 w 288"/>
                <a:gd name="T27" fmla="*/ 90 h 204"/>
                <a:gd name="T28" fmla="*/ 21 w 288"/>
                <a:gd name="T29" fmla="*/ 94 h 204"/>
                <a:gd name="T30" fmla="*/ 17 w 288"/>
                <a:gd name="T31" fmla="*/ 72 h 204"/>
                <a:gd name="T32" fmla="*/ 39 w 288"/>
                <a:gd name="T33" fmla="*/ 68 h 204"/>
                <a:gd name="T34" fmla="*/ 43 w 288"/>
                <a:gd name="T35" fmla="*/ 90 h 204"/>
                <a:gd name="T36" fmla="*/ 39 w 288"/>
                <a:gd name="T37" fmla="*/ 50 h 204"/>
                <a:gd name="T38" fmla="*/ 17 w 288"/>
                <a:gd name="T39" fmla="*/ 46 h 204"/>
                <a:gd name="T40" fmla="*/ 21 w 288"/>
                <a:gd name="T41" fmla="*/ 24 h 204"/>
                <a:gd name="T42" fmla="*/ 43 w 288"/>
                <a:gd name="T43" fmla="*/ 28 h 204"/>
                <a:gd name="T44" fmla="*/ 226 w 288"/>
                <a:gd name="T45" fmla="*/ 177 h 204"/>
                <a:gd name="T46" fmla="*/ 70 w 288"/>
                <a:gd name="T47" fmla="*/ 185 h 204"/>
                <a:gd name="T48" fmla="*/ 62 w 288"/>
                <a:gd name="T49" fmla="*/ 26 h 204"/>
                <a:gd name="T50" fmla="*/ 218 w 288"/>
                <a:gd name="T51" fmla="*/ 18 h 204"/>
                <a:gd name="T52" fmla="*/ 226 w 288"/>
                <a:gd name="T53" fmla="*/ 177 h 204"/>
                <a:gd name="T54" fmla="*/ 267 w 288"/>
                <a:gd name="T55" fmla="*/ 180 h 204"/>
                <a:gd name="T56" fmla="*/ 245 w 288"/>
                <a:gd name="T57" fmla="*/ 176 h 204"/>
                <a:gd name="T58" fmla="*/ 249 w 288"/>
                <a:gd name="T59" fmla="*/ 154 h 204"/>
                <a:gd name="T60" fmla="*/ 271 w 288"/>
                <a:gd name="T61" fmla="*/ 158 h 204"/>
                <a:gd name="T62" fmla="*/ 271 w 288"/>
                <a:gd name="T63" fmla="*/ 132 h 204"/>
                <a:gd name="T64" fmla="*/ 249 w 288"/>
                <a:gd name="T65" fmla="*/ 136 h 204"/>
                <a:gd name="T66" fmla="*/ 245 w 288"/>
                <a:gd name="T67" fmla="*/ 114 h 204"/>
                <a:gd name="T68" fmla="*/ 267 w 288"/>
                <a:gd name="T69" fmla="*/ 110 h 204"/>
                <a:gd name="T70" fmla="*/ 271 w 288"/>
                <a:gd name="T71" fmla="*/ 132 h 204"/>
                <a:gd name="T72" fmla="*/ 267 w 288"/>
                <a:gd name="T73" fmla="*/ 94 h 204"/>
                <a:gd name="T74" fmla="*/ 245 w 288"/>
                <a:gd name="T75" fmla="*/ 90 h 204"/>
                <a:gd name="T76" fmla="*/ 249 w 288"/>
                <a:gd name="T77" fmla="*/ 68 h 204"/>
                <a:gd name="T78" fmla="*/ 271 w 288"/>
                <a:gd name="T79" fmla="*/ 72 h 204"/>
                <a:gd name="T80" fmla="*/ 271 w 288"/>
                <a:gd name="T81" fmla="*/ 46 h 204"/>
                <a:gd name="T82" fmla="*/ 249 w 288"/>
                <a:gd name="T83" fmla="*/ 50 h 204"/>
                <a:gd name="T84" fmla="*/ 245 w 288"/>
                <a:gd name="T85" fmla="*/ 28 h 204"/>
                <a:gd name="T86" fmla="*/ 267 w 288"/>
                <a:gd name="T87" fmla="*/ 24 h 204"/>
                <a:gd name="T88" fmla="*/ 271 w 288"/>
                <a:gd name="T8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5" y="204"/>
                    <a:pt x="288" y="200"/>
                    <a:pt x="288" y="196"/>
                  </a:cubicBezTo>
                  <a:cubicBezTo>
                    <a:pt x="288" y="8"/>
                    <a:pt x="288" y="8"/>
                    <a:pt x="288" y="8"/>
                  </a:cubicBezTo>
                  <a:cubicBezTo>
                    <a:pt x="288" y="4"/>
                    <a:pt x="285"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3"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3"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Freeform 122"/>
            <p:cNvSpPr/>
            <p:nvPr/>
          </p:nvSpPr>
          <p:spPr bwMode="auto">
            <a:xfrm>
              <a:off x="1187451" y="2686050"/>
              <a:ext cx="71438" cy="69850"/>
            </a:xfrm>
            <a:custGeom>
              <a:avLst/>
              <a:gdLst>
                <a:gd name="T0" fmla="*/ 0 w 45"/>
                <a:gd name="T1" fmla="*/ 44 h 44"/>
                <a:gd name="T2" fmla="*/ 45 w 45"/>
                <a:gd name="T3" fmla="*/ 22 h 44"/>
                <a:gd name="T4" fmla="*/ 0 w 45"/>
                <a:gd name="T5" fmla="*/ 0 h 44"/>
                <a:gd name="T6" fmla="*/ 0 w 45"/>
                <a:gd name="T7" fmla="*/ 44 h 44"/>
              </a:gdLst>
              <a:ahLst/>
              <a:cxnLst>
                <a:cxn ang="0">
                  <a:pos x="T0" y="T1"/>
                </a:cxn>
                <a:cxn ang="0">
                  <a:pos x="T2" y="T3"/>
                </a:cxn>
                <a:cxn ang="0">
                  <a:pos x="T4" y="T5"/>
                </a:cxn>
                <a:cxn ang="0">
                  <a:pos x="T6" y="T7"/>
                </a:cxn>
              </a:cxnLst>
              <a:rect l="0" t="0" r="r" b="b"/>
              <a:pathLst>
                <a:path w="45" h="44">
                  <a:moveTo>
                    <a:pt x="0" y="44"/>
                  </a:moveTo>
                  <a:lnTo>
                    <a:pt x="45" y="22"/>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121613" y="2526601"/>
            <a:ext cx="346070" cy="332066"/>
            <a:chOff x="1081088" y="4794250"/>
            <a:chExt cx="274638" cy="263525"/>
          </a:xfrm>
          <a:solidFill>
            <a:schemeClr val="bg1"/>
          </a:solidFill>
        </p:grpSpPr>
        <p:sp>
          <p:nvSpPr>
            <p:cNvPr id="39" name="Freeform 208"/>
            <p:cNvSpPr/>
            <p:nvPr/>
          </p:nvSpPr>
          <p:spPr bwMode="auto">
            <a:xfrm>
              <a:off x="1081088" y="4794250"/>
              <a:ext cx="274638" cy="146050"/>
            </a:xfrm>
            <a:custGeom>
              <a:avLst/>
              <a:gdLst>
                <a:gd name="T0" fmla="*/ 266 w 287"/>
                <a:gd name="T1" fmla="*/ 86 h 153"/>
                <a:gd name="T2" fmla="*/ 266 w 287"/>
                <a:gd name="T3" fmla="*/ 82 h 153"/>
                <a:gd name="T4" fmla="*/ 213 w 287"/>
                <a:gd name="T5" fmla="*/ 30 h 153"/>
                <a:gd name="T6" fmla="*/ 187 w 287"/>
                <a:gd name="T7" fmla="*/ 37 h 153"/>
                <a:gd name="T8" fmla="*/ 128 w 287"/>
                <a:gd name="T9" fmla="*/ 0 h 153"/>
                <a:gd name="T10" fmla="*/ 69 w 287"/>
                <a:gd name="T11" fmla="*/ 37 h 153"/>
                <a:gd name="T12" fmla="*/ 51 w 287"/>
                <a:gd name="T13" fmla="*/ 31 h 153"/>
                <a:gd name="T14" fmla="*/ 21 w 287"/>
                <a:gd name="T15" fmla="*/ 61 h 153"/>
                <a:gd name="T16" fmla="*/ 22 w 287"/>
                <a:gd name="T17" fmla="*/ 70 h 153"/>
                <a:gd name="T18" fmla="*/ 0 w 287"/>
                <a:gd name="T19" fmla="*/ 108 h 153"/>
                <a:gd name="T20" fmla="*/ 44 w 287"/>
                <a:gd name="T21" fmla="*/ 152 h 153"/>
                <a:gd name="T22" fmla="*/ 44 w 287"/>
                <a:gd name="T23" fmla="*/ 152 h 153"/>
                <a:gd name="T24" fmla="*/ 44 w 287"/>
                <a:gd name="T25" fmla="*/ 152 h 153"/>
                <a:gd name="T26" fmla="*/ 45 w 287"/>
                <a:gd name="T27" fmla="*/ 153 h 153"/>
                <a:gd name="T28" fmla="*/ 45 w 287"/>
                <a:gd name="T29" fmla="*/ 152 h 153"/>
                <a:gd name="T30" fmla="*/ 250 w 287"/>
                <a:gd name="T31" fmla="*/ 153 h 153"/>
                <a:gd name="T32" fmla="*/ 252 w 287"/>
                <a:gd name="T33" fmla="*/ 153 h 153"/>
                <a:gd name="T34" fmla="*/ 287 w 287"/>
                <a:gd name="T35" fmla="*/ 118 h 153"/>
                <a:gd name="T36" fmla="*/ 266 w 287"/>
                <a:gd name="T37"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153">
                  <a:moveTo>
                    <a:pt x="266" y="86"/>
                  </a:moveTo>
                  <a:cubicBezTo>
                    <a:pt x="266" y="85"/>
                    <a:pt x="266" y="83"/>
                    <a:pt x="266" y="82"/>
                  </a:cubicBezTo>
                  <a:cubicBezTo>
                    <a:pt x="266" y="53"/>
                    <a:pt x="242" y="30"/>
                    <a:pt x="213" y="30"/>
                  </a:cubicBezTo>
                  <a:cubicBezTo>
                    <a:pt x="204" y="30"/>
                    <a:pt x="195" y="32"/>
                    <a:pt x="187" y="37"/>
                  </a:cubicBezTo>
                  <a:cubicBezTo>
                    <a:pt x="176" y="15"/>
                    <a:pt x="154" y="0"/>
                    <a:pt x="128" y="0"/>
                  </a:cubicBezTo>
                  <a:cubicBezTo>
                    <a:pt x="102" y="0"/>
                    <a:pt x="80" y="15"/>
                    <a:pt x="69" y="37"/>
                  </a:cubicBezTo>
                  <a:cubicBezTo>
                    <a:pt x="64" y="33"/>
                    <a:pt x="58" y="31"/>
                    <a:pt x="51" y="31"/>
                  </a:cubicBezTo>
                  <a:cubicBezTo>
                    <a:pt x="34" y="31"/>
                    <a:pt x="21" y="45"/>
                    <a:pt x="21" y="61"/>
                  </a:cubicBezTo>
                  <a:cubicBezTo>
                    <a:pt x="21" y="64"/>
                    <a:pt x="21" y="67"/>
                    <a:pt x="22" y="70"/>
                  </a:cubicBezTo>
                  <a:cubicBezTo>
                    <a:pt x="9" y="78"/>
                    <a:pt x="0" y="92"/>
                    <a:pt x="0" y="108"/>
                  </a:cubicBezTo>
                  <a:cubicBezTo>
                    <a:pt x="0" y="132"/>
                    <a:pt x="20" y="152"/>
                    <a:pt x="44" y="152"/>
                  </a:cubicBezTo>
                  <a:cubicBezTo>
                    <a:pt x="44" y="152"/>
                    <a:pt x="44" y="152"/>
                    <a:pt x="44" y="152"/>
                  </a:cubicBezTo>
                  <a:cubicBezTo>
                    <a:pt x="44" y="152"/>
                    <a:pt x="44" y="152"/>
                    <a:pt x="44" y="152"/>
                  </a:cubicBezTo>
                  <a:cubicBezTo>
                    <a:pt x="44" y="152"/>
                    <a:pt x="45" y="153"/>
                    <a:pt x="45" y="153"/>
                  </a:cubicBezTo>
                  <a:cubicBezTo>
                    <a:pt x="45" y="153"/>
                    <a:pt x="45" y="152"/>
                    <a:pt x="45" y="152"/>
                  </a:cubicBezTo>
                  <a:cubicBezTo>
                    <a:pt x="250" y="153"/>
                    <a:pt x="250" y="153"/>
                    <a:pt x="250" y="153"/>
                  </a:cubicBezTo>
                  <a:cubicBezTo>
                    <a:pt x="251" y="153"/>
                    <a:pt x="252" y="153"/>
                    <a:pt x="252" y="153"/>
                  </a:cubicBezTo>
                  <a:cubicBezTo>
                    <a:pt x="272" y="153"/>
                    <a:pt x="287" y="137"/>
                    <a:pt x="287" y="118"/>
                  </a:cubicBezTo>
                  <a:cubicBezTo>
                    <a:pt x="287" y="103"/>
                    <a:pt x="278" y="91"/>
                    <a:pt x="26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09"/>
            <p:cNvSpPr/>
            <p:nvPr/>
          </p:nvSpPr>
          <p:spPr bwMode="auto">
            <a:xfrm>
              <a:off x="1123951" y="4959350"/>
              <a:ext cx="47625"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10"/>
            <p:cNvSpPr/>
            <p:nvPr/>
          </p:nvSpPr>
          <p:spPr bwMode="auto">
            <a:xfrm>
              <a:off x="1211263" y="4959350"/>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6 w 50"/>
                <a:gd name="T11" fmla="*/ 46 h 49"/>
                <a:gd name="T12" fmla="*/ 46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10" y="0"/>
                    <a:pt x="5" y="5"/>
                  </a:cubicBezTo>
                  <a:cubicBezTo>
                    <a:pt x="0" y="10"/>
                    <a:pt x="0" y="18"/>
                    <a:pt x="5" y="22"/>
                  </a:cubicBezTo>
                  <a:cubicBezTo>
                    <a:pt x="28" y="46"/>
                    <a:pt x="28" y="46"/>
                    <a:pt x="28" y="46"/>
                  </a:cubicBezTo>
                  <a:cubicBezTo>
                    <a:pt x="31" y="48"/>
                    <a:pt x="34" y="49"/>
                    <a:pt x="37" y="49"/>
                  </a:cubicBezTo>
                  <a:cubicBezTo>
                    <a:pt x="40" y="49"/>
                    <a:pt x="43" y="48"/>
                    <a:pt x="46" y="46"/>
                  </a:cubicBezTo>
                  <a:cubicBezTo>
                    <a:pt x="50" y="41"/>
                    <a:pt x="50" y="33"/>
                    <a:pt x="46"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11"/>
            <p:cNvSpPr/>
            <p:nvPr/>
          </p:nvSpPr>
          <p:spPr bwMode="auto">
            <a:xfrm>
              <a:off x="1193801" y="5011738"/>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5 w 50"/>
                <a:gd name="T11" fmla="*/ 46 h 49"/>
                <a:gd name="T12" fmla="*/ 45 w 50"/>
                <a:gd name="T13" fmla="*/ 28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5" y="5"/>
                  </a:cubicBezTo>
                  <a:cubicBezTo>
                    <a:pt x="0" y="10"/>
                    <a:pt x="0" y="18"/>
                    <a:pt x="5" y="22"/>
                  </a:cubicBezTo>
                  <a:cubicBezTo>
                    <a:pt x="28" y="46"/>
                    <a:pt x="28" y="46"/>
                    <a:pt x="28" y="46"/>
                  </a:cubicBezTo>
                  <a:cubicBezTo>
                    <a:pt x="30" y="48"/>
                    <a:pt x="33" y="49"/>
                    <a:pt x="37" y="49"/>
                  </a:cubicBezTo>
                  <a:cubicBezTo>
                    <a:pt x="40" y="49"/>
                    <a:pt x="43" y="48"/>
                    <a:pt x="45" y="46"/>
                  </a:cubicBezTo>
                  <a:cubicBezTo>
                    <a:pt x="50" y="41"/>
                    <a:pt x="50" y="33"/>
                    <a:pt x="45"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12"/>
            <p:cNvSpPr/>
            <p:nvPr/>
          </p:nvSpPr>
          <p:spPr bwMode="auto">
            <a:xfrm>
              <a:off x="1281113" y="5011738"/>
              <a:ext cx="49213" cy="46037"/>
            </a:xfrm>
            <a:custGeom>
              <a:avLst/>
              <a:gdLst>
                <a:gd name="T0" fmla="*/ 22 w 51"/>
                <a:gd name="T1" fmla="*/ 5 h 49"/>
                <a:gd name="T2" fmla="*/ 5 w 51"/>
                <a:gd name="T3" fmla="*/ 5 h 49"/>
                <a:gd name="T4" fmla="*/ 5 w 51"/>
                <a:gd name="T5" fmla="*/ 22 h 49"/>
                <a:gd name="T6" fmla="*/ 29 w 51"/>
                <a:gd name="T7" fmla="*/ 46 h 49"/>
                <a:gd name="T8" fmla="*/ 37 w 51"/>
                <a:gd name="T9" fmla="*/ 49 h 49"/>
                <a:gd name="T10" fmla="*/ 46 w 51"/>
                <a:gd name="T11" fmla="*/ 46 h 49"/>
                <a:gd name="T12" fmla="*/ 46 w 51"/>
                <a:gd name="T13" fmla="*/ 28 h 49"/>
                <a:gd name="T14" fmla="*/ 22 w 51"/>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22" y="5"/>
                  </a:moveTo>
                  <a:cubicBezTo>
                    <a:pt x="18" y="0"/>
                    <a:pt x="10" y="0"/>
                    <a:pt x="5" y="5"/>
                  </a:cubicBezTo>
                  <a:cubicBezTo>
                    <a:pt x="0" y="10"/>
                    <a:pt x="0" y="18"/>
                    <a:pt x="5" y="22"/>
                  </a:cubicBezTo>
                  <a:cubicBezTo>
                    <a:pt x="29" y="46"/>
                    <a:pt x="29" y="46"/>
                    <a:pt x="29" y="46"/>
                  </a:cubicBezTo>
                  <a:cubicBezTo>
                    <a:pt x="31" y="48"/>
                    <a:pt x="34" y="49"/>
                    <a:pt x="37" y="49"/>
                  </a:cubicBezTo>
                  <a:cubicBezTo>
                    <a:pt x="40" y="49"/>
                    <a:pt x="43" y="48"/>
                    <a:pt x="46" y="46"/>
                  </a:cubicBezTo>
                  <a:cubicBezTo>
                    <a:pt x="51" y="41"/>
                    <a:pt x="51" y="33"/>
                    <a:pt x="46"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13"/>
            <p:cNvSpPr/>
            <p:nvPr/>
          </p:nvSpPr>
          <p:spPr bwMode="auto">
            <a:xfrm>
              <a:off x="1298576" y="4959350"/>
              <a:ext cx="49213"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457871" y="1460241"/>
            <a:ext cx="348071" cy="282054"/>
            <a:chOff x="1079501" y="4265613"/>
            <a:chExt cx="276225" cy="223837"/>
          </a:xfrm>
          <a:solidFill>
            <a:schemeClr val="bg1"/>
          </a:solidFill>
        </p:grpSpPr>
        <p:sp>
          <p:nvSpPr>
            <p:cNvPr id="46" name="Freeform 283"/>
            <p:cNvSpPr/>
            <p:nvPr/>
          </p:nvSpPr>
          <p:spPr bwMode="auto">
            <a:xfrm>
              <a:off x="1079501" y="4265613"/>
              <a:ext cx="276225" cy="106362"/>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Freeform 284"/>
            <p:cNvSpPr>
              <a:spLocks noEditPoints="1"/>
            </p:cNvSpPr>
            <p:nvPr/>
          </p:nvSpPr>
          <p:spPr bwMode="auto">
            <a:xfrm>
              <a:off x="1093788" y="4322763"/>
              <a:ext cx="247650" cy="166687"/>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Oval 285"/>
            <p:cNvSpPr>
              <a:spLocks noChangeArrowheads="1"/>
            </p:cNvSpPr>
            <p:nvPr/>
          </p:nvSpPr>
          <p:spPr bwMode="auto">
            <a:xfrm>
              <a:off x="1181101" y="4376738"/>
              <a:ext cx="73025"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49" name="Freeform 331"/>
          <p:cNvSpPr/>
          <p:nvPr/>
        </p:nvSpPr>
        <p:spPr bwMode="auto">
          <a:xfrm>
            <a:off x="5320904" y="1473994"/>
            <a:ext cx="348853" cy="254794"/>
          </a:xfrm>
          <a:custGeom>
            <a:avLst/>
            <a:gdLst>
              <a:gd name="T0" fmla="*/ 418972 w 288"/>
              <a:gd name="T1" fmla="*/ 0 h 210"/>
              <a:gd name="T2" fmla="*/ 373852 w 288"/>
              <a:gd name="T3" fmla="*/ 45164 h 210"/>
              <a:gd name="T4" fmla="*/ 385132 w 288"/>
              <a:gd name="T5" fmla="*/ 74198 h 210"/>
              <a:gd name="T6" fmla="*/ 307783 w 288"/>
              <a:gd name="T7" fmla="*/ 188722 h 210"/>
              <a:gd name="T8" fmla="*/ 294892 w 288"/>
              <a:gd name="T9" fmla="*/ 187109 h 210"/>
              <a:gd name="T10" fmla="*/ 273943 w 288"/>
              <a:gd name="T11" fmla="*/ 191948 h 210"/>
              <a:gd name="T12" fmla="*/ 209486 w 288"/>
              <a:gd name="T13" fmla="*/ 127428 h 210"/>
              <a:gd name="T14" fmla="*/ 214320 w 288"/>
              <a:gd name="T15" fmla="*/ 108072 h 210"/>
              <a:gd name="T16" fmla="*/ 169200 w 288"/>
              <a:gd name="T17" fmla="*/ 62907 h 210"/>
              <a:gd name="T18" fmla="*/ 125692 w 288"/>
              <a:gd name="T19" fmla="*/ 108072 h 210"/>
              <a:gd name="T20" fmla="*/ 135360 w 288"/>
              <a:gd name="T21" fmla="*/ 135493 h 210"/>
              <a:gd name="T22" fmla="*/ 58012 w 288"/>
              <a:gd name="T23" fmla="*/ 251629 h 210"/>
              <a:gd name="T24" fmla="*/ 45120 w 288"/>
              <a:gd name="T25" fmla="*/ 250016 h 210"/>
              <a:gd name="T26" fmla="*/ 0 w 288"/>
              <a:gd name="T27" fmla="*/ 295181 h 210"/>
              <a:gd name="T28" fmla="*/ 45120 w 288"/>
              <a:gd name="T29" fmla="*/ 338732 h 210"/>
              <a:gd name="T30" fmla="*/ 90240 w 288"/>
              <a:gd name="T31" fmla="*/ 295181 h 210"/>
              <a:gd name="T32" fmla="*/ 80572 w 288"/>
              <a:gd name="T33" fmla="*/ 267760 h 210"/>
              <a:gd name="T34" fmla="*/ 157920 w 288"/>
              <a:gd name="T35" fmla="*/ 151623 h 210"/>
              <a:gd name="T36" fmla="*/ 169200 w 288"/>
              <a:gd name="T37" fmla="*/ 153236 h 210"/>
              <a:gd name="T38" fmla="*/ 190149 w 288"/>
              <a:gd name="T39" fmla="*/ 148397 h 210"/>
              <a:gd name="T40" fmla="*/ 254606 w 288"/>
              <a:gd name="T41" fmla="*/ 212917 h 210"/>
              <a:gd name="T42" fmla="*/ 249772 w 288"/>
              <a:gd name="T43" fmla="*/ 232273 h 210"/>
              <a:gd name="T44" fmla="*/ 294892 w 288"/>
              <a:gd name="T45" fmla="*/ 277438 h 210"/>
              <a:gd name="T46" fmla="*/ 340012 w 288"/>
              <a:gd name="T47" fmla="*/ 232273 h 210"/>
              <a:gd name="T48" fmla="*/ 330343 w 288"/>
              <a:gd name="T49" fmla="*/ 204852 h 210"/>
              <a:gd name="T50" fmla="*/ 407692 w 288"/>
              <a:gd name="T51" fmla="*/ 88716 h 210"/>
              <a:gd name="T52" fmla="*/ 418972 w 288"/>
              <a:gd name="T53" fmla="*/ 90329 h 210"/>
              <a:gd name="T54" fmla="*/ 464092 w 288"/>
              <a:gd name="T55" fmla="*/ 45164 h 210"/>
              <a:gd name="T56" fmla="*/ 418972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50" name="组合 56"/>
          <p:cNvGrpSpPr/>
          <p:nvPr/>
        </p:nvGrpSpPr>
        <p:grpSpPr bwMode="auto">
          <a:xfrm>
            <a:off x="710803" y="3339701"/>
            <a:ext cx="8156972" cy="876269"/>
            <a:chOff x="948107" y="4452498"/>
            <a:chExt cx="10875036" cy="1169348"/>
          </a:xfrm>
        </p:grpSpPr>
        <p:sp>
          <p:nvSpPr>
            <p:cNvPr id="51" name="文本框 57"/>
            <p:cNvSpPr txBox="1">
              <a:spLocks noChangeArrowheads="1"/>
            </p:cNvSpPr>
            <p:nvPr/>
          </p:nvSpPr>
          <p:spPr bwMode="auto">
            <a:xfrm>
              <a:off x="955342" y="5073883"/>
              <a:ext cx="10867801" cy="5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8"/>
            <p:cNvSpPr txBox="1">
              <a:spLocks noChangeArrowheads="1"/>
            </p:cNvSpPr>
            <p:nvPr/>
          </p:nvSpPr>
          <p:spPr bwMode="auto">
            <a:xfrm>
              <a:off x="948107" y="4452498"/>
              <a:ext cx="4950958" cy="3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ppt_x</p:attrName>
                                        </p:attrNameLst>
                                      </p:cBhvr>
                                      <p:tavLst>
                                        <p:tav tm="0">
                                          <p:val>
                                            <p:strVal val="#ppt_x"/>
                                          </p:val>
                                        </p:tav>
                                        <p:tav tm="100000">
                                          <p:val>
                                            <p:strVal val="#ppt_x"/>
                                          </p:val>
                                        </p:tav>
                                      </p:tavLst>
                                    </p:anim>
                                    <p:anim calcmode="lin" valueType="num">
                                      <p:cBhvr>
                                        <p:cTn id="68" dur="1000" fill="hold"/>
                                        <p:tgtEl>
                                          <p:spTgt spid="4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1000"/>
                                        <p:tgtEl>
                                          <p:spTgt spid="45"/>
                                        </p:tgtEl>
                                      </p:cBhvr>
                                    </p:animEffect>
                                    <p:anim calcmode="lin" valueType="num">
                                      <p:cBhvr>
                                        <p:cTn id="77" dur="1000" fill="hold"/>
                                        <p:tgtEl>
                                          <p:spTgt spid="45"/>
                                        </p:tgtEl>
                                        <p:attrNameLst>
                                          <p:attrName>ppt_x</p:attrName>
                                        </p:attrNameLst>
                                      </p:cBhvr>
                                      <p:tavLst>
                                        <p:tav tm="0">
                                          <p:val>
                                            <p:strVal val="#ppt_x"/>
                                          </p:val>
                                        </p:tav>
                                        <p:tav tm="100000">
                                          <p:val>
                                            <p:strVal val="#ppt_x"/>
                                          </p:val>
                                        </p:tav>
                                      </p:tavLst>
                                    </p:anim>
                                    <p:anim calcmode="lin" valueType="num">
                                      <p:cBhvr>
                                        <p:cTn id="7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anim calcmode="lin" valueType="num">
                                      <p:cBhvr>
                                        <p:cTn id="84" dur="1000" fill="hold"/>
                                        <p:tgtEl>
                                          <p:spTgt spid="8"/>
                                        </p:tgtEl>
                                        <p:attrNameLst>
                                          <p:attrName>ppt_x</p:attrName>
                                        </p:attrNameLst>
                                      </p:cBhvr>
                                      <p:tavLst>
                                        <p:tav tm="0">
                                          <p:val>
                                            <p:strVal val="#ppt_x"/>
                                          </p:val>
                                        </p:tav>
                                        <p:tav tm="100000">
                                          <p:val>
                                            <p:strVal val="#ppt_x"/>
                                          </p:val>
                                        </p:tav>
                                      </p:tavLst>
                                    </p:anim>
                                    <p:anim calcmode="lin" valueType="num">
                                      <p:cBhvr>
                                        <p:cTn id="85" dur="1000" fill="hold"/>
                                        <p:tgtEl>
                                          <p:spTgt spid="8"/>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7"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1+#ppt_w/2"/>
                                          </p:val>
                                        </p:tav>
                                        <p:tav tm="100000">
                                          <p:val>
                                            <p:strVal val="#ppt_x"/>
                                          </p:val>
                                        </p:tav>
                                      </p:tavLst>
                                    </p:anim>
                                    <p:anim calcmode="lin" valueType="num">
                                      <p:cBhvr additive="base">
                                        <p:cTn id="11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34"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38090" y="2128389"/>
            <a:ext cx="249299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生产者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69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思考题</a:t>
            </a:r>
          </a:p>
        </p:txBody>
      </p:sp>
      <p:sp>
        <p:nvSpPr>
          <p:cNvPr id="4" name="矩形 3">
            <a:extLst>
              <a:ext uri="{FF2B5EF4-FFF2-40B4-BE49-F238E27FC236}">
                <a16:creationId xmlns:a16="http://schemas.microsoft.com/office/drawing/2014/main" id="{D2616F44-6689-439D-9511-9060E20A492C}"/>
              </a:ext>
            </a:extLst>
          </p:cNvPr>
          <p:cNvSpPr/>
          <p:nvPr/>
        </p:nvSpPr>
        <p:spPr>
          <a:xfrm>
            <a:off x="1487135" y="817645"/>
            <a:ext cx="6169730" cy="1015663"/>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分区有什么作用？</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的分区再均衡有什么作用？如何分区再均衡？</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如何实现副本机制？</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如何保证可靠传输？如何保证消息不丢失？如何保证不重复消费？如何保证消息有序？如何处理消息积压？</a:t>
            </a:r>
          </a:p>
        </p:txBody>
      </p:sp>
    </p:spTree>
    <p:extLst>
      <p:ext uri="{BB962C8B-B14F-4D97-AF65-F5344CB8AC3E}">
        <p14:creationId xmlns:p14="http://schemas.microsoft.com/office/powerpoint/2010/main" val="361361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3" name="TextBox 28"/>
          <p:cNvSpPr txBox="1"/>
          <p:nvPr/>
        </p:nvSpPr>
        <p:spPr>
          <a:xfrm>
            <a:off x="6832744" y="1221915"/>
            <a:ext cx="1593706"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Q&amp;A</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4" name="_3"/>
          <p:cNvSpPr/>
          <p:nvPr/>
        </p:nvSpPr>
        <p:spPr>
          <a:xfrm>
            <a:off x="6292532" y="2022134"/>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谢谢阅读</a:t>
            </a:r>
          </a:p>
        </p:txBody>
      </p:sp>
      <p:sp>
        <p:nvSpPr>
          <p:cNvPr id="5"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8"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8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38000">
                                          <p:cBhvr additive="base">
                                            <p:cTn id="13"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生产者发送流程</a:t>
            </a: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3">
            <a:extLst>
              <a:ext uri="{FF2B5EF4-FFF2-40B4-BE49-F238E27FC236}">
                <a16:creationId xmlns:a16="http://schemas.microsoft.com/office/drawing/2014/main" id="{C8E4A9F4-BA37-4FAC-8E23-987F1E725399}"/>
              </a:ext>
            </a:extLst>
          </p:cNvPr>
          <p:cNvSpPr/>
          <p:nvPr/>
        </p:nvSpPr>
        <p:spPr>
          <a:xfrm>
            <a:off x="870989" y="2022648"/>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869771" y="2672617"/>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7" name="Freeform: Shape 6">
            <a:extLst>
              <a:ext uri="{FF2B5EF4-FFF2-40B4-BE49-F238E27FC236}">
                <a16:creationId xmlns:a16="http://schemas.microsoft.com/office/drawing/2014/main" id="{FCE2500E-BC67-41C1-A50E-9CBDEF599CA9}"/>
              </a:ext>
            </a:extLst>
          </p:cNvPr>
          <p:cNvSpPr/>
          <p:nvPr/>
        </p:nvSpPr>
        <p:spPr>
          <a:xfrm>
            <a:off x="872323" y="1361028"/>
            <a:ext cx="2336438" cy="994431"/>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9" name="Rectangle 7">
            <a:extLst>
              <a:ext uri="{FF2B5EF4-FFF2-40B4-BE49-F238E27FC236}">
                <a16:creationId xmlns:a16="http://schemas.microsoft.com/office/drawing/2014/main" id="{D714E0D2-213A-4F25-9AA3-74E4C6B8AED2}"/>
              </a:ext>
            </a:extLst>
          </p:cNvPr>
          <p:cNvSpPr/>
          <p:nvPr/>
        </p:nvSpPr>
        <p:spPr>
          <a:xfrm>
            <a:off x="870557" y="1166999"/>
            <a:ext cx="2338438" cy="586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TextBox 12">
            <a:extLst>
              <a:ext uri="{FF2B5EF4-FFF2-40B4-BE49-F238E27FC236}">
                <a16:creationId xmlns:a16="http://schemas.microsoft.com/office/drawing/2014/main" id="{9148FDEE-509D-4151-9FF1-C24E46848AC3}"/>
              </a:ext>
            </a:extLst>
          </p:cNvPr>
          <p:cNvSpPr txBox="1"/>
          <p:nvPr/>
        </p:nvSpPr>
        <p:spPr>
          <a:xfrm>
            <a:off x="1189296" y="1304301"/>
            <a:ext cx="1691196" cy="280153"/>
          </a:xfrm>
          <a:prstGeom prst="rect">
            <a:avLst/>
          </a:prstGeom>
          <a:noFill/>
        </p:spPr>
        <p:txBody>
          <a:bodyPr wrap="none">
            <a:noAutofit/>
          </a:bodyPr>
          <a:lstStyle/>
          <a:p>
            <a:pPr algn="ctr"/>
            <a:r>
              <a:rPr lang="zh-CN" altLang="en-US" sz="1600"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870557" y="2022229"/>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3" name="TextBox 13">
            <a:extLst>
              <a:ext uri="{FF2B5EF4-FFF2-40B4-BE49-F238E27FC236}">
                <a16:creationId xmlns:a16="http://schemas.microsoft.com/office/drawing/2014/main" id="{ADC844FA-6E46-405C-8591-7F5A07F0A8B6}"/>
              </a:ext>
            </a:extLst>
          </p:cNvPr>
          <p:cNvSpPr txBox="1"/>
          <p:nvPr/>
        </p:nvSpPr>
        <p:spPr>
          <a:xfrm>
            <a:off x="1451232" y="2048858"/>
            <a:ext cx="1171546" cy="280152"/>
          </a:xfrm>
          <a:prstGeom prst="rect">
            <a:avLst/>
          </a:prstGeom>
          <a:noFill/>
        </p:spPr>
        <p:txBody>
          <a:bodyPr wrap="none" anchor="ctr">
            <a:noAutofit/>
          </a:bodyPr>
          <a:lstStyle/>
          <a:p>
            <a:pPr algn="ctr"/>
            <a:r>
              <a:rPr lang="zh-CN" altLang="en-US" sz="1600"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869771" y="3322675"/>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Rectangle 10">
            <a:extLst>
              <a:ext uri="{FF2B5EF4-FFF2-40B4-BE49-F238E27FC236}">
                <a16:creationId xmlns:a16="http://schemas.microsoft.com/office/drawing/2014/main" id="{4043B36E-8FEF-4E8A-8948-DCF12FEAD698}"/>
              </a:ext>
            </a:extLst>
          </p:cNvPr>
          <p:cNvSpPr/>
          <p:nvPr/>
        </p:nvSpPr>
        <p:spPr>
          <a:xfrm>
            <a:off x="870321" y="3322057"/>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6" name="TextBox 14">
            <a:extLst>
              <a:ext uri="{FF2B5EF4-FFF2-40B4-BE49-F238E27FC236}">
                <a16:creationId xmlns:a16="http://schemas.microsoft.com/office/drawing/2014/main" id="{06F45DC8-0411-4F0C-A462-43D0E1A1629A}"/>
              </a:ext>
            </a:extLst>
          </p:cNvPr>
          <p:cNvSpPr txBox="1"/>
          <p:nvPr/>
        </p:nvSpPr>
        <p:spPr>
          <a:xfrm>
            <a:off x="1451232" y="3356510"/>
            <a:ext cx="1171546" cy="280152"/>
          </a:xfrm>
          <a:prstGeom prst="rect">
            <a:avLst/>
          </a:prstGeom>
          <a:noFill/>
        </p:spPr>
        <p:txBody>
          <a:bodyPr wrap="none" anchor="ctr">
            <a:noAutofit/>
          </a:bodyPr>
          <a:lstStyle/>
          <a:p>
            <a:pPr algn="ctr"/>
            <a:r>
              <a:rPr lang="zh-CN" altLang="en-US" sz="1600"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870557" y="2672533"/>
            <a:ext cx="2338438" cy="3328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9" name="TextBox 15">
            <a:extLst>
              <a:ext uri="{FF2B5EF4-FFF2-40B4-BE49-F238E27FC236}">
                <a16:creationId xmlns:a16="http://schemas.microsoft.com/office/drawing/2014/main" id="{AEDF7938-6DAE-483C-9090-687C1E2D7BF0}"/>
              </a:ext>
            </a:extLst>
          </p:cNvPr>
          <p:cNvSpPr txBox="1"/>
          <p:nvPr/>
        </p:nvSpPr>
        <p:spPr>
          <a:xfrm>
            <a:off x="1451232" y="2704679"/>
            <a:ext cx="1171546" cy="280152"/>
          </a:xfrm>
          <a:prstGeom prst="rect">
            <a:avLst/>
          </a:prstGeom>
          <a:noFill/>
        </p:spPr>
        <p:txBody>
          <a:bodyPr wrap="none" anchor="ctr">
            <a:noAutofit/>
          </a:bodyPr>
          <a:lstStyle/>
          <a:p>
            <a:pPr algn="ctr"/>
            <a:r>
              <a:rPr lang="zh-CN" altLang="en-US" sz="1600"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867785" y="3968820"/>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2" name="TextBox 14">
            <a:extLst>
              <a:ext uri="{FF2B5EF4-FFF2-40B4-BE49-F238E27FC236}">
                <a16:creationId xmlns:a16="http://schemas.microsoft.com/office/drawing/2014/main" id="{9A1A1493-B7A0-4541-B6C2-AA6906EC76FA}"/>
              </a:ext>
            </a:extLst>
          </p:cNvPr>
          <p:cNvSpPr txBox="1"/>
          <p:nvPr/>
        </p:nvSpPr>
        <p:spPr>
          <a:xfrm>
            <a:off x="1449122" y="4004921"/>
            <a:ext cx="1171546" cy="280152"/>
          </a:xfrm>
          <a:prstGeom prst="rect">
            <a:avLst/>
          </a:prstGeom>
          <a:noFill/>
        </p:spPr>
        <p:txBody>
          <a:bodyPr wrap="none" anchor="ctr">
            <a:noAutofit/>
          </a:bodyPr>
          <a:lstStyle/>
          <a:p>
            <a:pPr algn="ctr"/>
            <a:r>
              <a:rPr lang="zh-CN" altLang="en-US" sz="1600" b="1" dirty="0">
                <a:solidFill>
                  <a:schemeClr val="bg1"/>
                </a:solidFill>
              </a:rPr>
              <a:t>响应</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4737102" y="751650"/>
            <a:ext cx="3912392" cy="130575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的数据结构采用三级结构，即：主题（</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Topic</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）、消息（</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Record</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每个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都是一个单调递增的、不可变的日志记录，以不断追加的方式写入数据。</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副标题 2">
            <a:extLst>
              <a:ext uri="{FF2B5EF4-FFF2-40B4-BE49-F238E27FC236}">
                <a16:creationId xmlns:a16="http://schemas.microsoft.com/office/drawing/2014/main" id="{5C3E17BA-8E7D-4DE8-811B-5D4E2384E22D}"/>
              </a:ext>
            </a:extLst>
          </p:cNvPr>
          <p:cNvSpPr txBox="1"/>
          <p:nvPr/>
        </p:nvSpPr>
        <p:spPr>
          <a:xfrm>
            <a:off x="4737102" y="2053019"/>
            <a:ext cx="3912392" cy="88900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分区的作用就是提供负载均衡的能力，以实现系统的伸缩性（</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Scalability</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副标题 2">
            <a:extLst>
              <a:ext uri="{FF2B5EF4-FFF2-40B4-BE49-F238E27FC236}">
                <a16:creationId xmlns:a16="http://schemas.microsoft.com/office/drawing/2014/main" id="{D25E53F8-076C-4DF4-A7FB-B8C7721266A8}"/>
              </a:ext>
            </a:extLst>
          </p:cNvPr>
          <p:cNvSpPr txBox="1"/>
          <p:nvPr/>
        </p:nvSpPr>
        <p:spPr>
          <a:xfrm>
            <a:off x="4737102" y="2937637"/>
            <a:ext cx="3912392" cy="186972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7" name="Picture 2" descr="https://raw.githubusercontent.com/dunwu/images/dev/snap/20210407180101.png">
            <a:extLst>
              <a:ext uri="{FF2B5EF4-FFF2-40B4-BE49-F238E27FC236}">
                <a16:creationId xmlns:a16="http://schemas.microsoft.com/office/drawing/2014/main" id="{96CC8531-533C-46D5-B67E-BFF15AE2C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8" y="1404525"/>
            <a:ext cx="4391652" cy="27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1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创建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KafkaProducer</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实例时</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生产者更新集群的元数据信息之后，如果发现与某些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当前没有连接，那么它就会创建一个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发送消息时，</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发现尚不存在与目标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的连接，会创建一个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613694"/>
          </a:xfrm>
          <a:prstGeom prst="rect">
            <a:avLst/>
          </a:prstGeom>
          <a:noFill/>
        </p:spPr>
        <p:txBody>
          <a:bodyPr wrap="square" rtlCol="0">
            <a:spAutoFit/>
          </a:bodyPr>
          <a:lstStyle/>
          <a:p>
            <a:pPr>
              <a:lnSpc>
                <a:spcPct val="150000"/>
              </a:lnSpc>
            </a:pPr>
            <a:r>
              <a:rPr lang="en-US" altLang="zh-CN" sz="1200" b="1" dirty="0">
                <a:solidFill>
                  <a:schemeClr val="tx2"/>
                </a:solidFill>
                <a:latin typeface="微软雅黑" panose="020B0503020204020204" pitchFamily="34" charset="-122"/>
                <a:ea typeface="微软雅黑" panose="020B0503020204020204" pitchFamily="34" charset="-122"/>
              </a:rPr>
              <a:t>Apache Kafka </a:t>
            </a:r>
            <a:r>
              <a:rPr lang="zh-CN" altLang="en-US" sz="1200" b="1" dirty="0">
                <a:solidFill>
                  <a:schemeClr val="tx2"/>
                </a:solidFill>
                <a:latin typeface="微软雅黑" panose="020B0503020204020204" pitchFamily="34" charset="-122"/>
                <a:ea typeface="微软雅黑" panose="020B0503020204020204" pitchFamily="34" charset="-122"/>
              </a:rPr>
              <a:t>的所有通信都是基于 </a:t>
            </a:r>
            <a:r>
              <a:rPr lang="en-US" altLang="zh-CN" sz="1200" b="1" dirty="0">
                <a:solidFill>
                  <a:schemeClr val="accent1"/>
                </a:solidFill>
                <a:latin typeface="微软雅黑" panose="020B0503020204020204" pitchFamily="34" charset="-122"/>
                <a:ea typeface="微软雅黑" panose="020B0503020204020204" pitchFamily="34" charset="-122"/>
              </a:rPr>
              <a:t>TCP</a:t>
            </a:r>
            <a:r>
              <a:rPr lang="en-US" altLang="zh-CN" sz="1200" b="1" dirty="0">
                <a:solidFill>
                  <a:schemeClr val="tx2"/>
                </a:solidFill>
                <a:latin typeface="微软雅黑" panose="020B0503020204020204" pitchFamily="34" charset="-122"/>
                <a:ea typeface="微软雅黑" panose="020B0503020204020204" pitchFamily="34" charset="-122"/>
              </a:rPr>
              <a:t> </a:t>
            </a:r>
            <a:r>
              <a:rPr lang="zh-CN" altLang="en-US" sz="1200" b="1" dirty="0">
                <a:solidFill>
                  <a:schemeClr val="tx2"/>
                </a:solidFill>
                <a:latin typeface="微软雅黑" panose="020B0503020204020204" pitchFamily="34" charset="-122"/>
                <a:ea typeface="微软雅黑" panose="020B0503020204020204" pitchFamily="34" charset="-122"/>
              </a:rPr>
              <a:t>的</a:t>
            </a:r>
            <a:r>
              <a:rPr lang="zh-CN" altLang="en-US" sz="1200" dirty="0">
                <a:solidFill>
                  <a:schemeClr val="tx2"/>
                </a:solidFill>
                <a:latin typeface="微软雅黑" panose="020B0503020204020204" pitchFamily="34" charset="-122"/>
                <a:ea typeface="微软雅黑" panose="020B0503020204020204" pitchFamily="34" charset="-122"/>
              </a:rPr>
              <a:t>。无论是生产者、消费者，还是 </a:t>
            </a:r>
            <a:r>
              <a:rPr lang="en-US" altLang="zh-CN" sz="1200" dirty="0">
                <a:solidFill>
                  <a:schemeClr val="tx2"/>
                </a:solidFill>
                <a:latin typeface="微软雅黑" panose="020B0503020204020204" pitchFamily="34" charset="-122"/>
                <a:ea typeface="微软雅黑" panose="020B0503020204020204" pitchFamily="34" charset="-122"/>
              </a:rPr>
              <a:t>Broker </a:t>
            </a:r>
            <a:r>
              <a:rPr lang="zh-CN" altLang="en-US" sz="1200" dirty="0">
                <a:solidFill>
                  <a:schemeClr val="tx2"/>
                </a:solidFill>
                <a:latin typeface="微软雅黑" panose="020B0503020204020204" pitchFamily="34" charset="-122"/>
                <a:ea typeface="微软雅黑" panose="020B0503020204020204" pitchFamily="34" charset="-122"/>
              </a:rPr>
              <a:t>之间的通信都是如此。</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用户主动关闭</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自动关闭。在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connections.max.idle.ms</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指定时间内，如果没有任何请求“流过”某个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连接，那么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会主动帮你把该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连接关闭。如果设置该参数为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连接将成为永久长连接。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79147" y="2128389"/>
            <a:ext cx="246574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消费者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5124</Words>
  <Application>Microsoft Office PowerPoint</Application>
  <PresentationFormat>全屏显示(16:9)</PresentationFormat>
  <Paragraphs>484</Paragraphs>
  <Slides>51</Slides>
  <Notes>51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Gill Sans</vt:lpstr>
      <vt:lpstr>Lato Hairline</vt:lpstr>
      <vt:lpstr>Lato Light</vt:lpstr>
      <vt:lpstr>Lato Regular</vt:lpstr>
      <vt:lpstr>宋体</vt:lpstr>
      <vt:lpstr>微软雅黑</vt:lpstr>
      <vt:lpstr>造字工房力黑（非商用）常规体</vt:lpstr>
      <vt:lpstr>Arial</vt:lpstr>
      <vt:lpstr>Calibri</vt:lpstr>
      <vt:lpstr>Impact</vt:lpstr>
      <vt:lpstr>Open Sans</vt:lpstr>
      <vt:lpstr>Times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167</cp:revision>
  <dcterms:created xsi:type="dcterms:W3CDTF">2014-11-26T08:06:00Z</dcterms:created>
  <dcterms:modified xsi:type="dcterms:W3CDTF">2021-04-25T11:53:14Z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