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53" r:id="rId2"/>
    <p:sldId id="1104" r:id="rId3"/>
    <p:sldId id="1153" r:id="rId4"/>
    <p:sldId id="1180" r:id="rId5"/>
    <p:sldId id="1185" r:id="rId6"/>
    <p:sldId id="1179" r:id="rId7"/>
    <p:sldId id="1131" r:id="rId8"/>
    <p:sldId id="1152" r:id="rId9"/>
    <p:sldId id="1151" r:id="rId10"/>
    <p:sldId id="1110" r:id="rId11"/>
    <p:sldId id="1155" r:id="rId12"/>
    <p:sldId id="1181" r:id="rId13"/>
    <p:sldId id="1156" r:id="rId14"/>
    <p:sldId id="1154" r:id="rId15"/>
    <p:sldId id="1163" r:id="rId16"/>
    <p:sldId id="1164" r:id="rId17"/>
    <p:sldId id="1158" r:id="rId18"/>
    <p:sldId id="1157" r:id="rId19"/>
    <p:sldId id="1162" r:id="rId20"/>
    <p:sldId id="1160" r:id="rId21"/>
    <p:sldId id="1165" r:id="rId22"/>
    <p:sldId id="1166" r:id="rId23"/>
    <p:sldId id="1182" r:id="rId24"/>
    <p:sldId id="1167" r:id="rId25"/>
    <p:sldId id="1168" r:id="rId26"/>
    <p:sldId id="1169" r:id="rId27"/>
    <p:sldId id="1184" r:id="rId28"/>
    <p:sldId id="1176" r:id="rId29"/>
    <p:sldId id="1170" r:id="rId30"/>
    <p:sldId id="1171" r:id="rId31"/>
    <p:sldId id="1172" r:id="rId32"/>
    <p:sldId id="1173" r:id="rId33"/>
    <p:sldId id="1178" r:id="rId34"/>
    <p:sldId id="1174" r:id="rId35"/>
    <p:sldId id="1175" r:id="rId36"/>
    <p:sldId id="1183" r:id="rId37"/>
    <p:sldId id="1177" r:id="rId38"/>
    <p:sldId id="1130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28">
          <p15:clr>
            <a:srgbClr val="A4A3A4"/>
          </p15:clr>
        </p15:guide>
        <p15:guide id="4" pos="7152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880">
          <p15:clr>
            <a:srgbClr val="A4A3A4"/>
          </p15:clr>
        </p15:guide>
        <p15:guide id="7" pos="396">
          <p15:clr>
            <a:srgbClr val="A4A3A4"/>
          </p15:clr>
        </p15:guide>
        <p15:guide id="8" pos="5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BA9"/>
    <a:srgbClr val="D67A71"/>
    <a:srgbClr val="475D74"/>
    <a:srgbClr val="111217"/>
    <a:srgbClr val="B7B5BD"/>
    <a:srgbClr val="B1AEB5"/>
    <a:srgbClr val="93929C"/>
    <a:srgbClr val="A6A5AD"/>
    <a:srgbClr val="F9F8FA"/>
    <a:srgbClr val="A18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7556" autoAdjust="0"/>
  </p:normalViewPr>
  <p:slideViewPr>
    <p:cSldViewPr snapToGrid="0">
      <p:cViewPr>
        <p:scale>
          <a:sx n="100" d="100"/>
          <a:sy n="100" d="100"/>
        </p:scale>
        <p:origin x="1842" y="360"/>
      </p:cViewPr>
      <p:guideLst>
        <p:guide orient="horz" pos="2160"/>
        <p:guide pos="3840"/>
        <p:guide pos="528"/>
        <p:guide pos="7152"/>
        <p:guide orient="horz" pos="1620"/>
        <p:guide pos="2880"/>
        <p:guide pos="396"/>
        <p:guide pos="53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消费者通过 </a:t>
            </a:r>
            <a:r>
              <a:rPr lang="en-US" altLang="zh-CN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customer.poll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(time)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中设置等待时间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会等待累计一定量数据，然后发送给消费者。这样可以减少网络开销。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poll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除了获取消息外，还有其他作用：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发送心跳信息。消费者通过向被指派为群组协调器的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发送心跳来维护他和群组的从属关系，当机器宕掉后，群组协调器触发再均衡。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每次调用 </a:t>
            </a:r>
            <a:r>
              <a:rPr lang="en-US" altLang="zh-CN" dirty="0"/>
              <a:t>`poll()` </a:t>
            </a:r>
            <a:r>
              <a:rPr lang="zh-CN" altLang="en-US" dirty="0"/>
              <a:t>方法，它总是会返回由生产者写入 </a:t>
            </a:r>
            <a:r>
              <a:rPr lang="en-US" altLang="zh-CN" dirty="0"/>
              <a:t>Kafka </a:t>
            </a:r>
            <a:r>
              <a:rPr lang="zh-CN" altLang="en-US" dirty="0"/>
              <a:t>但还没有被消费者读取过的记录，</a:t>
            </a:r>
            <a:r>
              <a:rPr lang="en-US" altLang="zh-CN" dirty="0"/>
              <a:t>Kafka </a:t>
            </a:r>
            <a:r>
              <a:rPr lang="zh-CN" altLang="en-US" dirty="0"/>
              <a:t>因此可以追踪哪些记录是被哪个群组的哪个消费者读取的。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8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分区再均衡是通过消费者群组中的称为“群主”消费者客户端进行的。</a:t>
            </a:r>
            <a:endParaRPr lang="en-US" altLang="zh-CN" dirty="0"/>
          </a:p>
          <a:p>
            <a:r>
              <a:rPr lang="zh-CN" altLang="en-US" dirty="0"/>
              <a:t>什么是群主呢？“群主”就是第一个加入群组的消费者。</a:t>
            </a:r>
            <a:endParaRPr lang="en-US" altLang="zh-CN" dirty="0"/>
          </a:p>
          <a:p>
            <a:r>
              <a:rPr lang="zh-CN" altLang="en-US" dirty="0"/>
              <a:t>有两种分配策略：</a:t>
            </a:r>
            <a:r>
              <a:rPr lang="en-US" altLang="zh-CN" dirty="0"/>
              <a:t>Range </a:t>
            </a:r>
            <a:r>
              <a:rPr lang="zh-CN" altLang="en-US" dirty="0"/>
              <a:t>和 </a:t>
            </a:r>
            <a:r>
              <a:rPr lang="en-US" altLang="zh-CN" dirty="0" err="1"/>
              <a:t>RoundRobin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订阅主题数量发生变化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订阅主题的分区数发生变化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这两种情况无可避免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</a:t>
            </a:r>
            <a:r>
              <a:rPr lang="zh-CN" altLang="en-US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  <a:r>
              <a:rPr lang="zh-CN" altLang="en-US" dirty="0"/>
              <a:t>”有两种情况，消费者并没有宕机，但也被视为消亡：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未及时发送心跳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消费时间过长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订阅主题数量发生变化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订阅主题的分区数发生变化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这两种情况无可避免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</a:t>
            </a:r>
            <a:r>
              <a:rPr lang="zh-CN" altLang="en-US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  <a:r>
              <a:rPr lang="zh-CN" altLang="en-US" dirty="0"/>
              <a:t>”有两种情况，消费者并没有宕机，但也被视为消亡：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未及时发送心跳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消费时间过长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Kafka </a:t>
            </a:r>
            <a:r>
              <a:rPr lang="zh-CN" altLang="en-US" dirty="0"/>
              <a:t>使用 </a:t>
            </a:r>
            <a:r>
              <a:rPr lang="en-US" altLang="zh-CN" dirty="0"/>
              <a:t>Topic </a:t>
            </a:r>
            <a:r>
              <a:rPr lang="zh-CN" altLang="en-US" dirty="0"/>
              <a:t>来组织数据，每个 </a:t>
            </a:r>
            <a:r>
              <a:rPr lang="en-US" altLang="zh-CN" dirty="0"/>
              <a:t>Topic </a:t>
            </a:r>
            <a:r>
              <a:rPr lang="zh-CN" altLang="en-US" dirty="0"/>
              <a:t>被分为若干个 </a:t>
            </a:r>
            <a:r>
              <a:rPr lang="en-US" altLang="zh-CN" dirty="0"/>
              <a:t>Partition</a:t>
            </a:r>
            <a:r>
              <a:rPr lang="zh-CN" altLang="en-US" dirty="0"/>
              <a:t>，每个 </a:t>
            </a:r>
            <a:r>
              <a:rPr lang="en-US" altLang="zh-CN" dirty="0"/>
              <a:t>Partition </a:t>
            </a:r>
            <a:r>
              <a:rPr lang="zh-CN" altLang="en-US" dirty="0"/>
              <a:t>有多个副本。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Broker </a:t>
            </a:r>
            <a:r>
              <a:rPr lang="zh-CN" altLang="en-US" dirty="0"/>
              <a:t>可以保存成百上千个属于不同 </a:t>
            </a:r>
            <a:r>
              <a:rPr lang="en-US" altLang="zh-CN" dirty="0"/>
              <a:t>Topic </a:t>
            </a:r>
            <a:r>
              <a:rPr lang="zh-CN" altLang="en-US" dirty="0"/>
              <a:t>和 </a:t>
            </a:r>
            <a:r>
              <a:rPr lang="en-US" altLang="zh-CN" dirty="0"/>
              <a:t>Partition </a:t>
            </a:r>
            <a:r>
              <a:rPr lang="zh-CN" altLang="en-US" dirty="0"/>
              <a:t>的副本。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Kafka </a:t>
            </a:r>
            <a:r>
              <a:rPr lang="zh-CN" altLang="en-US" dirty="0"/>
              <a:t>副本的本质是一个只能追加写入的提交日志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0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为了与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保持同步，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向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发起获取数据的请求，这种请求与消费者为了读取消息而发送的请求是一样的。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请求消息里包含了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想要获取消息的偏移量，而这些偏移量总是有序的。</a:t>
            </a:r>
            <a:endParaRPr lang="en-US" altLang="zh-CN" b="0" dirty="0">
              <a:latin typeface="+mn-ea"/>
              <a:ea typeface="+mn-ea"/>
            </a:endParaRPr>
          </a:p>
          <a:p>
            <a:endParaRPr lang="en-US" altLang="zh-CN" b="0" dirty="0">
              <a:latin typeface="+mn-ea"/>
              <a:ea typeface="+mn-ea"/>
            </a:endParaRPr>
          </a:p>
          <a:p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另一个任务是搞清楚哪个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的状态与自己是一致的。通过查看每个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请求的最新偏移量，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就会知道每个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复制的进度。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如果跟随者在 </a:t>
            </a:r>
            <a:r>
              <a:rPr lang="en-US" altLang="zh-CN" b="0" dirty="0">
                <a:latin typeface="+mn-ea"/>
                <a:ea typeface="+mn-ea"/>
              </a:rPr>
              <a:t>10s </a:t>
            </a:r>
            <a:r>
              <a:rPr lang="zh-CN" altLang="en-US" b="0" dirty="0">
                <a:latin typeface="+mn-ea"/>
                <a:ea typeface="+mn-ea"/>
              </a:rPr>
              <a:t>内没有请求任何消息，或者虽然在请求消息，但是在 </a:t>
            </a:r>
            <a:r>
              <a:rPr lang="en-US" altLang="zh-CN" b="0" dirty="0">
                <a:latin typeface="+mn-ea"/>
                <a:ea typeface="+mn-ea"/>
              </a:rPr>
              <a:t>10s </a:t>
            </a:r>
            <a:r>
              <a:rPr lang="zh-CN" altLang="en-US" b="0" dirty="0">
                <a:latin typeface="+mn-ea"/>
                <a:ea typeface="+mn-ea"/>
              </a:rPr>
              <a:t>内没有请求最新的数据，那么它就会被认为是不同步的。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如果一个副本是不同步的，在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失效时，就不可能成为新的 </a:t>
            </a:r>
            <a:r>
              <a:rPr lang="en-US" altLang="zh-CN" b="0" dirty="0">
                <a:latin typeface="+mn-ea"/>
                <a:ea typeface="+mn-ea"/>
              </a:rPr>
              <a:t>Leader——</a:t>
            </a:r>
            <a:r>
              <a:rPr lang="zh-CN" altLang="en-US" b="0" dirty="0">
                <a:latin typeface="+mn-ea"/>
                <a:ea typeface="+mn-ea"/>
              </a:rPr>
              <a:t>毕竟它没有包含全部的消息。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3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0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71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4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9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只对“已提交”的消息（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 message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）做有限度的持久化保证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“已提交”</a:t>
            </a:r>
            <a:r>
              <a:rPr lang="en-US" altLang="zh-CN" b="0" dirty="0">
                <a:latin typeface="+mn-ea"/>
                <a:ea typeface="+mn-ea"/>
              </a:rPr>
              <a:t>——</a:t>
            </a:r>
            <a:r>
              <a:rPr lang="zh-CN" altLang="en-US" b="0" dirty="0">
                <a:latin typeface="+mn-ea"/>
                <a:ea typeface="+mn-ea"/>
              </a:rPr>
              <a:t>只有当消息被写入分区的若干同步副本时，才被认为是已提交的。为什么是若干个 </a:t>
            </a:r>
            <a:r>
              <a:rPr lang="en-US" altLang="zh-CN" b="0" dirty="0">
                <a:latin typeface="+mn-ea"/>
                <a:ea typeface="+mn-ea"/>
              </a:rPr>
              <a:t>Broker </a:t>
            </a:r>
            <a:r>
              <a:rPr lang="zh-CN" altLang="en-US" b="0" dirty="0">
                <a:latin typeface="+mn-ea"/>
                <a:ea typeface="+mn-ea"/>
              </a:rPr>
              <a:t>呢？这取决于你对“已提交”的定义。你可以选择只要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成功保存该消息就算是已提交，也可以是令所有 </a:t>
            </a:r>
            <a:r>
              <a:rPr lang="en-US" altLang="zh-CN" b="0" dirty="0">
                <a:latin typeface="+mn-ea"/>
                <a:ea typeface="+mn-ea"/>
              </a:rPr>
              <a:t>Broker </a:t>
            </a:r>
            <a:r>
              <a:rPr lang="zh-CN" altLang="en-US" b="0" dirty="0">
                <a:latin typeface="+mn-ea"/>
                <a:ea typeface="+mn-ea"/>
              </a:rPr>
              <a:t>都成功保存该消息才算是已提交（通过 </a:t>
            </a:r>
            <a:r>
              <a:rPr lang="en-US" altLang="zh-CN" b="0" dirty="0">
                <a:latin typeface="+mn-ea"/>
                <a:ea typeface="+mn-ea"/>
              </a:rPr>
              <a:t>acks </a:t>
            </a:r>
            <a:r>
              <a:rPr lang="zh-CN" altLang="en-US" b="0" dirty="0">
                <a:latin typeface="+mn-ea"/>
                <a:ea typeface="+mn-ea"/>
              </a:rPr>
              <a:t>来配置）。</a:t>
            </a:r>
          </a:p>
          <a:p>
            <a:r>
              <a:rPr lang="zh-CN" altLang="en-US" b="0" dirty="0">
                <a:latin typeface="+mn-ea"/>
                <a:ea typeface="+mn-ea"/>
              </a:rPr>
              <a:t>只要还有一个副本是存活的，那么已提交的消息就不会丢失。</a:t>
            </a:r>
          </a:p>
          <a:p>
            <a:r>
              <a:rPr lang="zh-CN" altLang="en-US" b="0" dirty="0">
                <a:latin typeface="+mn-ea"/>
                <a:ea typeface="+mn-ea"/>
              </a:rPr>
              <a:t>消费者只能读取已提交的消息。</a:t>
            </a:r>
          </a:p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5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7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1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3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9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1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）序列化 </a:t>
            </a:r>
            <a:r>
              <a:rPr lang="en-US" altLang="zh-CN" dirty="0"/>
              <a:t>- </a:t>
            </a:r>
            <a:r>
              <a:rPr lang="zh-CN" altLang="en-US" dirty="0"/>
              <a:t>发送前，生产者要先把键和值序列化。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）分区 </a:t>
            </a:r>
            <a:r>
              <a:rPr lang="en-US" altLang="zh-CN" dirty="0"/>
              <a:t>- </a:t>
            </a:r>
            <a:r>
              <a:rPr lang="zh-CN" altLang="en-US" dirty="0"/>
              <a:t>数据被传给分区器。分区器决定了一个消息被分配到哪个分区。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）批次传输 </a:t>
            </a:r>
            <a:r>
              <a:rPr lang="en-US" altLang="zh-CN" dirty="0"/>
              <a:t>- </a:t>
            </a:r>
            <a:r>
              <a:rPr lang="zh-CN" altLang="en-US" dirty="0"/>
              <a:t>接着，这条记录会被添加到一个队列批次中。这个队列的所有消息都会发送到相同的主题和分区上。会由一个独立线程负责将这些记录批次发送到相应 </a:t>
            </a:r>
            <a:r>
              <a:rPr lang="en-US" altLang="zh-CN" dirty="0"/>
              <a:t>Broker </a:t>
            </a:r>
            <a:r>
              <a:rPr lang="zh-CN" altLang="en-US" dirty="0"/>
              <a:t>上。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批次，就是一组消息，这些消息属于同一个主题和分区。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发送时，会把消息分成批次传输，如果每一个消息发送一次，会导致大量的网路开销。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）响应 </a:t>
            </a:r>
            <a:r>
              <a:rPr lang="en-US" altLang="zh-CN" dirty="0"/>
              <a:t>- </a:t>
            </a:r>
            <a:r>
              <a:rPr lang="zh-CN" altLang="en-US" dirty="0"/>
              <a:t>服务器收到消息会返回一个响应。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成功，则返回一个 </a:t>
            </a:r>
            <a:r>
              <a:rPr lang="en-US" altLang="zh-CN" dirty="0" err="1"/>
              <a:t>RecordMetaData</a:t>
            </a:r>
            <a:r>
              <a:rPr lang="en-US" altLang="zh-CN" dirty="0"/>
              <a:t> </a:t>
            </a:r>
            <a:r>
              <a:rPr lang="zh-CN" altLang="en-US" dirty="0"/>
              <a:t>对象，它包含了主题、分区、偏移量；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失败，则返回一个错误。生产者在收到错误后，可以进行重试，重试次数可以在配置中指定。失败一定次数后，就返回错误消息。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时的分发逻辑：每隔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topic.metadata.refresh.interval.ms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的时间，随机选择一个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这个时间窗口内的所有记录发送到这个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。发送数据出错后会重新选择一个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分发：对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数量求模。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这里的关键点在于：同一个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总是被映射到同一个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上，所以在进行映射时，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，而不仅仅是可用的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。这意味着，如果写入数据的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是不可用的，那么就会出错。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470"/>
            <a:ext cx="3276600" cy="2312673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088"/>
            <a:ext cx="3383973" cy="32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8938"/>
            <a:ext cx="3383973" cy="17133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3369"/>
            <a:ext cx="3366029" cy="1152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9"/>
          <a:stretch>
            <a:fillRect/>
          </a:stretch>
        </p:blipFill>
        <p:spPr>
          <a:xfrm>
            <a:off x="0" y="0"/>
            <a:ext cx="913993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16" name="_3"/>
          <p:cNvSpPr/>
          <p:nvPr/>
        </p:nvSpPr>
        <p:spPr>
          <a:xfrm>
            <a:off x="4462016" y="2030764"/>
            <a:ext cx="4390946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聊聊</a:t>
            </a:r>
            <a:r>
              <a:rPr lang="en-US" altLang="zh-CN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</a:t>
            </a:r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那些事儿</a:t>
            </a:r>
          </a:p>
        </p:txBody>
      </p:sp>
      <p:sp>
        <p:nvSpPr>
          <p:cNvPr id="18" name="TextBox 35"/>
          <p:cNvSpPr txBox="1"/>
          <p:nvPr/>
        </p:nvSpPr>
        <p:spPr>
          <a:xfrm>
            <a:off x="6736923" y="2809462"/>
            <a:ext cx="206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 build="p"/>
          <p:bldP spid="18" grpId="0"/>
          <p:bldP spid="19" grpId="0"/>
          <p:bldP spid="2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79147" y="2128389"/>
            <a:ext cx="24657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消费者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pic>
        <p:nvPicPr>
          <p:cNvPr id="2" name="Picture 2" descr="https://raw.githubusercontent.com/dunwu/images/dev/snap/20210425190248.png">
            <a:extLst>
              <a:ext uri="{FF2B5EF4-FFF2-40B4-BE49-F238E27FC236}">
                <a16:creationId xmlns:a16="http://schemas.microsoft.com/office/drawing/2014/main" id="{8BD0D8E2-8E45-4FF1-A9A9-666897A3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799242"/>
            <a:ext cx="3609848" cy="40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BD330CC-6A42-44A1-AA53-E1785C198184}"/>
              </a:ext>
            </a:extLst>
          </p:cNvPr>
          <p:cNvSpPr/>
          <p:nvPr/>
        </p:nvSpPr>
        <p:spPr>
          <a:xfrm>
            <a:off x="4572000" y="799242"/>
            <a:ext cx="40233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消费消息采用的是 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vs. Pull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模式的优缺点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缺点：由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决定消息推送的速率，对于不同消费速率的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就不太好处理了。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模式下，当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推送的速率远大于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消费的速率时，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恐怕就要崩溃了。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模式的优缺点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可以根据自己的消费能力自主的决定消费策略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缺点：如果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没有可供消费的消息，将导致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不断在循环中轮询，直到新消息到达。为了避免这点，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有个参数可以让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阻塞直到新消息到达</a:t>
            </a:r>
          </a:p>
        </p:txBody>
      </p:sp>
    </p:spTree>
    <p:extLst>
      <p:ext uri="{BB962C8B-B14F-4D97-AF65-F5344CB8AC3E}">
        <p14:creationId xmlns:p14="http://schemas.microsoft.com/office/powerpoint/2010/main" val="5977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消费者消费流程</a:t>
            </a:r>
          </a:p>
        </p:txBody>
      </p:sp>
      <p:pic>
        <p:nvPicPr>
          <p:cNvPr id="2050" name="Picture 2" descr="https://raw.githubusercontent.com/dunwu/images/dev/snap/20210425194822.png">
            <a:extLst>
              <a:ext uri="{FF2B5EF4-FFF2-40B4-BE49-F238E27FC236}">
                <a16:creationId xmlns:a16="http://schemas.microsoft.com/office/drawing/2014/main" id="{E6248C3E-169C-4CC2-AA3A-156257D5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4" y="749655"/>
            <a:ext cx="7493794" cy="3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571C58-EB3D-4C9A-A903-E23065D9ADCC}"/>
              </a:ext>
            </a:extLst>
          </p:cNvPr>
          <p:cNvGrpSpPr/>
          <p:nvPr/>
        </p:nvGrpSpPr>
        <p:grpSpPr>
          <a:xfrm>
            <a:off x="523109" y="980702"/>
            <a:ext cx="8097781" cy="3182095"/>
            <a:chOff x="827584" y="1351805"/>
            <a:chExt cx="7488832" cy="2942803"/>
          </a:xfrm>
        </p:grpSpPr>
        <p:sp>
          <p:nvSpPr>
            <p:cNvPr id="3" name="圆角矩形 2"/>
            <p:cNvSpPr/>
            <p:nvPr/>
          </p:nvSpPr>
          <p:spPr>
            <a:xfrm>
              <a:off x="827584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007155" y="2473829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</p:cxnSp>
        <p:cxnSp>
          <p:nvCxnSpPr>
            <p:cNvPr id="6" name="直接箭头连接符 5"/>
            <p:cNvCxnSpPr/>
            <p:nvPr/>
          </p:nvCxnSpPr>
          <p:spPr>
            <a:xfrm>
              <a:off x="1007155" y="2845535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</p:cxnSp>
        <p:sp>
          <p:nvSpPr>
            <p:cNvPr id="7" name="矩形 6"/>
            <p:cNvSpPr/>
            <p:nvPr/>
          </p:nvSpPr>
          <p:spPr>
            <a:xfrm>
              <a:off x="1018041" y="2966189"/>
              <a:ext cx="1457138" cy="512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消费者群组是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Kafka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提供的可扩展且具有容错性的消费者机制。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9780" y="2539255"/>
              <a:ext cx="1183798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消费者群组的作用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7797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668011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3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4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91875" y="1351805"/>
              <a:ext cx="799609" cy="784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12090" y="1351805"/>
              <a:ext cx="799609" cy="784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32302" y="1351805"/>
              <a:ext cx="799609" cy="784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052516" y="1351805"/>
              <a:ext cx="799609" cy="7843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8206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40882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8499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80221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932486" y="248471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headEnd type="oval" w="med" len="med"/>
              <a:tailEnd type="oval" w="med" len="med"/>
            </a:ln>
          </p:spPr>
        </p:cxnSp>
        <p:cxnSp>
          <p:nvCxnSpPr>
            <p:cNvPr id="21" name="直接箭头连接符 20"/>
            <p:cNvCxnSpPr/>
            <p:nvPr/>
          </p:nvCxnSpPr>
          <p:spPr>
            <a:xfrm>
              <a:off x="2932486" y="2856421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headEnd type="oval" w="med" len="med"/>
              <a:tailEnd type="oval" w="med" len="med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2943372" y="2977074"/>
              <a:ext cx="1457138" cy="1081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一个群组里的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Consumer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订阅同一个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Topic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，一个主题有多个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Partition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，每一个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Partition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只能隶属于消费者群组中的一个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Consumer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034178" y="2559158"/>
              <a:ext cx="1275525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消费者和消费者群组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4861163" y="2481627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3"/>
              </a:solidFill>
              <a:headEnd type="oval" w="med" len="med"/>
              <a:tailEnd type="oval" w="med" len="med"/>
            </a:ln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4861163" y="285333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3"/>
              </a:solidFill>
              <a:headEnd type="oval" w="med" len="med"/>
              <a:tailEnd type="oval" w="med" len="med"/>
            </a:ln>
          </p:spPr>
        </p:cxnSp>
        <p:sp>
          <p:nvSpPr>
            <p:cNvPr id="26" name="矩形 25"/>
            <p:cNvSpPr/>
            <p:nvPr/>
          </p:nvSpPr>
          <p:spPr>
            <a:xfrm>
              <a:off x="4872049" y="2973987"/>
              <a:ext cx="1457138" cy="512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一条消息只能被同一消费者组中的一个消费者实例消费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893514" y="2559158"/>
              <a:ext cx="1277185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同群组不能重复消费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786494" y="2481627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headEnd type="oval" w="med" len="med"/>
              <a:tailEnd type="oval" w="med" len="med"/>
            </a:ln>
          </p:spPr>
        </p:cxnSp>
        <p:cxnSp>
          <p:nvCxnSpPr>
            <p:cNvPr id="29" name="直接箭头连接符 28"/>
            <p:cNvCxnSpPr/>
            <p:nvPr/>
          </p:nvCxnSpPr>
          <p:spPr>
            <a:xfrm>
              <a:off x="6786494" y="285333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headEnd type="oval" w="med" len="med"/>
              <a:tailEnd type="oval" w="med" len="med"/>
            </a:ln>
          </p:spPr>
        </p:cxnSp>
        <p:sp>
          <p:nvSpPr>
            <p:cNvPr id="30" name="矩形 29"/>
            <p:cNvSpPr/>
            <p:nvPr/>
          </p:nvSpPr>
          <p:spPr>
            <a:xfrm>
              <a:off x="6797380" y="2973987"/>
              <a:ext cx="1457138" cy="370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不同消费者群组之间互不影响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79880" y="2553854"/>
              <a:ext cx="1183798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不同消费者群组</a:t>
              </a:r>
            </a:p>
          </p:txBody>
        </p:sp>
      </p:grpSp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消费者群组（一）</a:t>
            </a:r>
          </a:p>
        </p:txBody>
      </p:sp>
    </p:spTree>
    <p:extLst>
      <p:ext uri="{BB962C8B-B14F-4D97-AF65-F5344CB8AC3E}">
        <p14:creationId xmlns:p14="http://schemas.microsoft.com/office/powerpoint/2010/main" val="35256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消费者群组（二）</a:t>
            </a:r>
          </a:p>
        </p:txBody>
      </p:sp>
      <p:pic>
        <p:nvPicPr>
          <p:cNvPr id="6146" name="Picture 2" descr="https://raw.githubusercontent.com/dunwu/images/dev/snap/20210408194235.png">
            <a:extLst>
              <a:ext uri="{FF2B5EF4-FFF2-40B4-BE49-F238E27FC236}">
                <a16:creationId xmlns:a16="http://schemas.microsoft.com/office/drawing/2014/main" id="{62B9A8E4-CD07-4B49-A2CC-8AC24640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645409"/>
            <a:ext cx="5221287" cy="42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raw.githubusercontent.com/dunwu/images/dev/snap/20210408194839.png">
            <a:extLst>
              <a:ext uri="{FF2B5EF4-FFF2-40B4-BE49-F238E27FC236}">
                <a16:creationId xmlns:a16="http://schemas.microsoft.com/office/drawing/2014/main" id="{6776EB30-CA5B-4E23-84C9-25112339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2" y="645408"/>
            <a:ext cx="2803525" cy="42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7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偏移量（一）</a:t>
            </a:r>
          </a:p>
        </p:txBody>
      </p:sp>
      <p:pic>
        <p:nvPicPr>
          <p:cNvPr id="2050" name="Picture 2" descr="https://raw.githubusercontent.com/dunwu/images/dev/snap/20210412200354.png">
            <a:extLst>
              <a:ext uri="{FF2B5EF4-FFF2-40B4-BE49-F238E27FC236}">
                <a16:creationId xmlns:a16="http://schemas.microsoft.com/office/drawing/2014/main" id="{FBBA123C-5C05-4905-A6C5-7129DBA2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9" y="2302673"/>
            <a:ext cx="3955766" cy="17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dunwu/images/dev/snap/20210412200405.png">
            <a:extLst>
              <a:ext uri="{FF2B5EF4-FFF2-40B4-BE49-F238E27FC236}">
                <a16:creationId xmlns:a16="http://schemas.microsoft.com/office/drawing/2014/main" id="{E4391772-6DB9-4934-A921-6FCC0A63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302674"/>
            <a:ext cx="3955764" cy="17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8BE119-0A36-4CF0-9FC3-DCC9E8B51404}"/>
              </a:ext>
            </a:extLst>
          </p:cNvPr>
          <p:cNvSpPr/>
          <p:nvPr/>
        </p:nvSpPr>
        <p:spPr>
          <a:xfrm>
            <a:off x="918988" y="4225945"/>
            <a:ext cx="33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如果提交的偏移量小于客户端处理的最后一个消息的偏移量，那么处于两个偏移量之间的消息就会被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FCEA1-92A0-4386-9E9A-0B5BBA6D4F2C}"/>
              </a:ext>
            </a:extLst>
          </p:cNvPr>
          <p:cNvSpPr/>
          <p:nvPr/>
        </p:nvSpPr>
        <p:spPr>
          <a:xfrm>
            <a:off x="4855706" y="4222135"/>
            <a:ext cx="347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如果提交的偏移量大于客户端处理的最后一个消息的偏移量，那么处于两个偏移量之间的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消息将会丢失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C8AEA4-3C67-4815-9B80-FCA2E6010D0A}"/>
              </a:ext>
            </a:extLst>
          </p:cNvPr>
          <p:cNvSpPr/>
          <p:nvPr/>
        </p:nvSpPr>
        <p:spPr>
          <a:xfrm>
            <a:off x="866775" y="756285"/>
            <a:ext cx="7429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更新分区当前位置的操作叫作提交偏移量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如果消费者一直处于运行状态，那么偏移量就没有什么用处。不过，如果消费者发生崩溃或有新的消费者加入群组，就会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触发再均衡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，完成再均衡后，每个消费者可能分配到新的分区，而不是之前处理的那个。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为了能够继续之前的工作，消费者需要读取每个分区最后一次提交的偏移量，然后从偏移量指定的地方继续处理。</a:t>
            </a:r>
          </a:p>
        </p:txBody>
      </p:sp>
    </p:spTree>
    <p:extLst>
      <p:ext uri="{BB962C8B-B14F-4D97-AF65-F5344CB8AC3E}">
        <p14:creationId xmlns:p14="http://schemas.microsoft.com/office/powerpoint/2010/main" val="18641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偏移量（二）</a:t>
            </a:r>
          </a:p>
        </p:txBody>
      </p:sp>
      <p:sp>
        <p:nvSpPr>
          <p:cNvPr id="93" name="圆角矩形 18">
            <a:extLst>
              <a:ext uri="{FF2B5EF4-FFF2-40B4-BE49-F238E27FC236}">
                <a16:creationId xmlns:a16="http://schemas.microsoft.com/office/drawing/2014/main" id="{21E86F09-AD7F-47BB-A8F5-C9540F70E5B6}"/>
              </a:ext>
            </a:extLst>
          </p:cNvPr>
          <p:cNvSpPr/>
          <p:nvPr/>
        </p:nvSpPr>
        <p:spPr>
          <a:xfrm>
            <a:off x="5353368" y="1061549"/>
            <a:ext cx="3315976" cy="3546312"/>
          </a:xfrm>
          <a:prstGeom prst="roundRect">
            <a:avLst>
              <a:gd name="adj" fmla="val 7843"/>
            </a:avLst>
          </a:prstGeom>
          <a:solidFill>
            <a:srgbClr val="D67A71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Oval 24">
            <a:extLst>
              <a:ext uri="{FF2B5EF4-FFF2-40B4-BE49-F238E27FC236}">
                <a16:creationId xmlns:a16="http://schemas.microsoft.com/office/drawing/2014/main" id="{9F443343-C821-4413-9959-12D7B9577D9B}"/>
              </a:ext>
            </a:extLst>
          </p:cNvPr>
          <p:cNvSpPr/>
          <p:nvPr/>
        </p:nvSpPr>
        <p:spPr>
          <a:xfrm>
            <a:off x="5055116" y="866339"/>
            <a:ext cx="596503" cy="596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sz="16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8">
            <a:extLst>
              <a:ext uri="{FF2B5EF4-FFF2-40B4-BE49-F238E27FC236}">
                <a16:creationId xmlns:a16="http://schemas.microsoft.com/office/drawing/2014/main" id="{BCE9BB23-AC27-4553-A606-DE2A18AA8B58}"/>
              </a:ext>
            </a:extLst>
          </p:cNvPr>
          <p:cNvSpPr/>
          <p:nvPr/>
        </p:nvSpPr>
        <p:spPr>
          <a:xfrm>
            <a:off x="474655" y="1061549"/>
            <a:ext cx="3315976" cy="3546312"/>
          </a:xfrm>
          <a:prstGeom prst="roundRect">
            <a:avLst>
              <a:gd name="adj" fmla="val 7843"/>
            </a:avLst>
          </a:prstGeom>
          <a:solidFill>
            <a:srgbClr val="788BA9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Oval 24">
            <a:extLst>
              <a:ext uri="{FF2B5EF4-FFF2-40B4-BE49-F238E27FC236}">
                <a16:creationId xmlns:a16="http://schemas.microsoft.com/office/drawing/2014/main" id="{2545A95E-9B6B-4058-B497-FBFC62960134}"/>
              </a:ext>
            </a:extLst>
          </p:cNvPr>
          <p:cNvSpPr/>
          <p:nvPr/>
        </p:nvSpPr>
        <p:spPr>
          <a:xfrm>
            <a:off x="239034" y="866339"/>
            <a:ext cx="596503" cy="596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sz="16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22D05F3-A788-490F-A426-4A39B8BB4DB5}"/>
              </a:ext>
            </a:extLst>
          </p:cNvPr>
          <p:cNvSpPr/>
          <p:nvPr/>
        </p:nvSpPr>
        <p:spPr>
          <a:xfrm>
            <a:off x="4058237" y="2110085"/>
            <a:ext cx="102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B7DA727-1845-4FF9-8FB5-ECD43AEFD8CD}"/>
              </a:ext>
            </a:extLst>
          </p:cNvPr>
          <p:cNvSpPr/>
          <p:nvPr/>
        </p:nvSpPr>
        <p:spPr>
          <a:xfrm>
            <a:off x="4058238" y="2110085"/>
            <a:ext cx="102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VS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1448FEB-69FF-4FE9-9A0D-4FE517B2C010}"/>
              </a:ext>
            </a:extLst>
          </p:cNvPr>
          <p:cNvGrpSpPr/>
          <p:nvPr/>
        </p:nvGrpSpPr>
        <p:grpSpPr>
          <a:xfrm>
            <a:off x="776366" y="1462844"/>
            <a:ext cx="2669124" cy="2922638"/>
            <a:chOff x="776366" y="2307078"/>
            <a:chExt cx="2669124" cy="2078403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819434B-8CFE-4B79-92F4-5F1445D849A6}"/>
                </a:ext>
              </a:extLst>
            </p:cNvPr>
            <p:cNvSpPr/>
            <p:nvPr/>
          </p:nvSpPr>
          <p:spPr>
            <a:xfrm>
              <a:off x="776366" y="2307078"/>
              <a:ext cx="2669124" cy="2078403"/>
            </a:xfrm>
            <a:prstGeom prst="rect">
              <a:avLst/>
            </a:prstGeom>
            <a:solidFill>
              <a:srgbClr val="788BA9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13">
              <a:extLst>
                <a:ext uri="{FF2B5EF4-FFF2-40B4-BE49-F238E27FC236}">
                  <a16:creationId xmlns:a16="http://schemas.microsoft.com/office/drawing/2014/main" id="{B954414B-280F-4E04-9443-D18F3BD312FA}"/>
                </a:ext>
              </a:extLst>
            </p:cNvPr>
            <p:cNvSpPr txBox="1"/>
            <p:nvPr/>
          </p:nvSpPr>
          <p:spPr>
            <a:xfrm>
              <a:off x="835537" y="2366307"/>
              <a:ext cx="2594211" cy="177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老版本的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 Group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把偏移量保存在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是一个分布式的协调服务框架，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重度依赖它实现各种各样的协调管理。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这种方案的问题在于：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其实并不适合进行高频的写操作，而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 Group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的偏移量更新却是一个非常频繁的操作。这种大吞吐量的写操作会极大地拖慢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集群的性能。</a:t>
              </a: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A5031438-68C4-4E7C-B65F-B18C28F722A6}"/>
              </a:ext>
            </a:extLst>
          </p:cNvPr>
          <p:cNvSpPr/>
          <p:nvPr/>
        </p:nvSpPr>
        <p:spPr>
          <a:xfrm>
            <a:off x="5676793" y="1462843"/>
            <a:ext cx="2669124" cy="2911055"/>
          </a:xfrm>
          <a:prstGeom prst="rect">
            <a:avLst/>
          </a:prstGeom>
          <a:solidFill>
            <a:srgbClr val="D67A71">
              <a:tint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3">
            <a:extLst>
              <a:ext uri="{FF2B5EF4-FFF2-40B4-BE49-F238E27FC236}">
                <a16:creationId xmlns:a16="http://schemas.microsoft.com/office/drawing/2014/main" id="{41239945-067B-4175-AE11-1D4E6FDB00BB}"/>
              </a:ext>
            </a:extLst>
          </p:cNvPr>
          <p:cNvSpPr txBox="1"/>
          <p:nvPr/>
        </p:nvSpPr>
        <p:spPr>
          <a:xfrm>
            <a:off x="5714252" y="1546131"/>
            <a:ext cx="2594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消费者向一个叫做 </a:t>
            </a:r>
            <a:r>
              <a:rPr lang="en-US" altLang="zh-CN" sz="1200" b="1" dirty="0"/>
              <a:t>_</a:t>
            </a:r>
            <a:r>
              <a:rPr lang="en-US" altLang="zh-CN" sz="1200" b="1" dirty="0" err="1"/>
              <a:t>consumer_offsets</a:t>
            </a:r>
            <a:r>
              <a:rPr lang="en-US" altLang="zh-CN" sz="1200" b="1" dirty="0"/>
              <a:t> </a:t>
            </a:r>
            <a:r>
              <a:rPr lang="zh-CN" altLang="en-US" sz="1200" dirty="0"/>
              <a:t>的特殊主题发送消息，消息里包含每个分区的偏移量。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_</a:t>
            </a:r>
            <a:r>
              <a:rPr lang="en-US" altLang="zh-CN" sz="1200" b="1" dirty="0" err="1"/>
              <a:t>consumer_offsets</a:t>
            </a:r>
            <a:r>
              <a:rPr lang="en-US" altLang="zh-CN" sz="1200" b="1" dirty="0"/>
              <a:t> </a:t>
            </a:r>
            <a:r>
              <a:rPr lang="zh-CN" altLang="en-US" sz="1200" dirty="0"/>
              <a:t>主题的 </a:t>
            </a:r>
            <a:r>
              <a:rPr lang="en-US" altLang="zh-CN" sz="1200" dirty="0"/>
              <a:t>Key </a:t>
            </a:r>
            <a:r>
              <a:rPr lang="zh-CN" altLang="en-US" sz="1200" dirty="0"/>
              <a:t>中应该保存 </a:t>
            </a:r>
            <a:r>
              <a:rPr lang="en-US" altLang="zh-CN" sz="1200" dirty="0"/>
              <a:t>3 </a:t>
            </a:r>
            <a:r>
              <a:rPr lang="zh-CN" altLang="en-US" sz="1200" dirty="0"/>
              <a:t>部分内容：</a:t>
            </a:r>
            <a:r>
              <a:rPr lang="en-US" altLang="zh-CN" sz="1200" dirty="0"/>
              <a:t>&lt;Group ID</a:t>
            </a:r>
            <a:r>
              <a:rPr lang="zh-CN" altLang="en-US" sz="1200" dirty="0"/>
              <a:t>，主题名，分区号 </a:t>
            </a:r>
            <a:r>
              <a:rPr lang="en-US" altLang="zh-CN" sz="1200" dirty="0"/>
              <a:t>&gt;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通常来说，当 </a:t>
            </a:r>
            <a:r>
              <a:rPr lang="en-US" altLang="zh-CN" sz="1200" dirty="0"/>
              <a:t>Kafka </a:t>
            </a:r>
            <a:r>
              <a:rPr lang="zh-CN" altLang="en-US" sz="1200" dirty="0"/>
              <a:t>集群中的第一个 </a:t>
            </a:r>
            <a:r>
              <a:rPr lang="en-US" altLang="zh-CN" sz="1200" dirty="0"/>
              <a:t>Consumer </a:t>
            </a:r>
            <a:r>
              <a:rPr lang="zh-CN" altLang="en-US" sz="1200" dirty="0"/>
              <a:t>程序启动时，</a:t>
            </a:r>
            <a:r>
              <a:rPr lang="en-US" altLang="zh-CN" sz="1200" dirty="0"/>
              <a:t>Kafka </a:t>
            </a:r>
            <a:r>
              <a:rPr lang="zh-CN" altLang="en-US" sz="1200" dirty="0"/>
              <a:t>会自动创建偏移量主题。偏移量主题就是普通的 </a:t>
            </a:r>
            <a:r>
              <a:rPr lang="en-US" altLang="zh-CN" sz="1200" dirty="0"/>
              <a:t>Kafka </a:t>
            </a:r>
            <a:r>
              <a:rPr lang="zh-CN" altLang="en-US" sz="1200" dirty="0"/>
              <a:t>主题，那么它自然也有对应的分区数。</a:t>
            </a:r>
          </a:p>
        </p:txBody>
      </p:sp>
    </p:spTree>
    <p:extLst>
      <p:ext uri="{BB962C8B-B14F-4D97-AF65-F5344CB8AC3E}">
        <p14:creationId xmlns:p14="http://schemas.microsoft.com/office/powerpoint/2010/main" val="17564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分区再均衡（一）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什么是分区再均衡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FBF52A-4AA3-44E1-8427-1AF462E62218}"/>
              </a:ext>
            </a:extLst>
          </p:cNvPr>
          <p:cNvGrpSpPr/>
          <p:nvPr/>
        </p:nvGrpSpPr>
        <p:grpSpPr>
          <a:xfrm>
            <a:off x="3386991" y="2145257"/>
            <a:ext cx="2370017" cy="2371541"/>
            <a:chOff x="3089424" y="1291948"/>
            <a:chExt cx="3336924" cy="3339070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5B0166B-63FB-4152-A457-418B808E420B}"/>
                </a:ext>
              </a:extLst>
            </p:cNvPr>
            <p:cNvSpPr/>
            <p:nvPr/>
          </p:nvSpPr>
          <p:spPr bwMode="auto">
            <a:xfrm>
              <a:off x="3089424" y="2687700"/>
              <a:ext cx="2462967" cy="1943318"/>
            </a:xfrm>
            <a:custGeom>
              <a:avLst/>
              <a:gdLst>
                <a:gd name="T0" fmla="*/ 134 w 608"/>
                <a:gd name="T1" fmla="*/ 0 h 480"/>
                <a:gd name="T2" fmla="*/ 136 w 608"/>
                <a:gd name="T3" fmla="*/ 2 h 480"/>
                <a:gd name="T4" fmla="*/ 118 w 608"/>
                <a:gd name="T5" fmla="*/ 78 h 480"/>
                <a:gd name="T6" fmla="*/ 91 w 608"/>
                <a:gd name="T7" fmla="*/ 291 h 480"/>
                <a:gd name="T8" fmla="*/ 317 w 608"/>
                <a:gd name="T9" fmla="*/ 355 h 480"/>
                <a:gd name="T10" fmla="*/ 482 w 608"/>
                <a:gd name="T11" fmla="*/ 187 h 480"/>
                <a:gd name="T12" fmla="*/ 512 w 608"/>
                <a:gd name="T13" fmla="*/ 128 h 480"/>
                <a:gd name="T14" fmla="*/ 473 w 608"/>
                <a:gd name="T15" fmla="*/ 115 h 480"/>
                <a:gd name="T16" fmla="*/ 576 w 608"/>
                <a:gd name="T17" fmla="*/ 20 h 480"/>
                <a:gd name="T18" fmla="*/ 608 w 608"/>
                <a:gd name="T19" fmla="*/ 154 h 480"/>
                <a:gd name="T20" fmla="*/ 603 w 608"/>
                <a:gd name="T21" fmla="*/ 155 h 480"/>
                <a:gd name="T22" fmla="*/ 546 w 608"/>
                <a:gd name="T23" fmla="*/ 183 h 480"/>
                <a:gd name="T24" fmla="*/ 355 w 608"/>
                <a:gd name="T25" fmla="*/ 397 h 480"/>
                <a:gd name="T26" fmla="*/ 7 w 608"/>
                <a:gd name="T27" fmla="*/ 211 h 480"/>
                <a:gd name="T28" fmla="*/ 134 w 608"/>
                <a:gd name="T2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8" h="480">
                  <a:moveTo>
                    <a:pt x="134" y="0"/>
                  </a:moveTo>
                  <a:cubicBezTo>
                    <a:pt x="135" y="1"/>
                    <a:pt x="136" y="2"/>
                    <a:pt x="136" y="2"/>
                  </a:cubicBezTo>
                  <a:cubicBezTo>
                    <a:pt x="148" y="32"/>
                    <a:pt x="147" y="53"/>
                    <a:pt x="118" y="78"/>
                  </a:cubicBezTo>
                  <a:cubicBezTo>
                    <a:pt x="53" y="133"/>
                    <a:pt x="45" y="224"/>
                    <a:pt x="91" y="291"/>
                  </a:cubicBezTo>
                  <a:cubicBezTo>
                    <a:pt x="144" y="367"/>
                    <a:pt x="237" y="394"/>
                    <a:pt x="317" y="355"/>
                  </a:cubicBezTo>
                  <a:cubicBezTo>
                    <a:pt x="392" y="319"/>
                    <a:pt x="443" y="258"/>
                    <a:pt x="482" y="187"/>
                  </a:cubicBezTo>
                  <a:cubicBezTo>
                    <a:pt x="492" y="168"/>
                    <a:pt x="501" y="149"/>
                    <a:pt x="512" y="128"/>
                  </a:cubicBezTo>
                  <a:cubicBezTo>
                    <a:pt x="498" y="123"/>
                    <a:pt x="487" y="120"/>
                    <a:pt x="473" y="115"/>
                  </a:cubicBezTo>
                  <a:cubicBezTo>
                    <a:pt x="507" y="83"/>
                    <a:pt x="540" y="53"/>
                    <a:pt x="576" y="20"/>
                  </a:cubicBezTo>
                  <a:cubicBezTo>
                    <a:pt x="587" y="68"/>
                    <a:pt x="598" y="111"/>
                    <a:pt x="608" y="154"/>
                  </a:cubicBezTo>
                  <a:cubicBezTo>
                    <a:pt x="604" y="155"/>
                    <a:pt x="603" y="156"/>
                    <a:pt x="603" y="155"/>
                  </a:cubicBezTo>
                  <a:cubicBezTo>
                    <a:pt x="563" y="146"/>
                    <a:pt x="564" y="146"/>
                    <a:pt x="546" y="183"/>
                  </a:cubicBezTo>
                  <a:cubicBezTo>
                    <a:pt x="503" y="273"/>
                    <a:pt x="443" y="348"/>
                    <a:pt x="355" y="397"/>
                  </a:cubicBezTo>
                  <a:cubicBezTo>
                    <a:pt x="206" y="480"/>
                    <a:pt x="20" y="381"/>
                    <a:pt x="7" y="211"/>
                  </a:cubicBezTo>
                  <a:cubicBezTo>
                    <a:pt x="0" y="130"/>
                    <a:pt x="63" y="26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1E2EB60-B6E8-45FE-9DC3-4DA5CC926EF4}"/>
                </a:ext>
              </a:extLst>
            </p:cNvPr>
            <p:cNvSpPr/>
            <p:nvPr/>
          </p:nvSpPr>
          <p:spPr bwMode="auto">
            <a:xfrm>
              <a:off x="4049273" y="2234617"/>
              <a:ext cx="2377075" cy="2164490"/>
            </a:xfrm>
            <a:custGeom>
              <a:avLst/>
              <a:gdLst>
                <a:gd name="T0" fmla="*/ 0 w 587"/>
                <a:gd name="T1" fmla="*/ 91 h 535"/>
                <a:gd name="T2" fmla="*/ 98 w 587"/>
                <a:gd name="T3" fmla="*/ 0 h 535"/>
                <a:gd name="T4" fmla="*/ 104 w 587"/>
                <a:gd name="T5" fmla="*/ 5 h 535"/>
                <a:gd name="T6" fmla="*/ 150 w 587"/>
                <a:gd name="T7" fmla="*/ 36 h 535"/>
                <a:gd name="T8" fmla="*/ 411 w 587"/>
                <a:gd name="T9" fmla="*/ 79 h 535"/>
                <a:gd name="T10" fmla="*/ 478 w 587"/>
                <a:gd name="T11" fmla="*/ 466 h 535"/>
                <a:gd name="T12" fmla="*/ 245 w 587"/>
                <a:gd name="T13" fmla="*/ 506 h 535"/>
                <a:gd name="T14" fmla="*/ 216 w 587"/>
                <a:gd name="T15" fmla="*/ 493 h 535"/>
                <a:gd name="T16" fmla="*/ 203 w 587"/>
                <a:gd name="T17" fmla="*/ 484 h 535"/>
                <a:gd name="T18" fmla="*/ 237 w 587"/>
                <a:gd name="T19" fmla="*/ 451 h 535"/>
                <a:gd name="T20" fmla="*/ 255 w 587"/>
                <a:gd name="T21" fmla="*/ 452 h 535"/>
                <a:gd name="T22" fmla="*/ 349 w 587"/>
                <a:gd name="T23" fmla="*/ 466 h 535"/>
                <a:gd name="T24" fmla="*/ 490 w 587"/>
                <a:gd name="T25" fmla="*/ 248 h 535"/>
                <a:gd name="T26" fmla="*/ 358 w 587"/>
                <a:gd name="T27" fmla="*/ 116 h 535"/>
                <a:gd name="T28" fmla="*/ 137 w 587"/>
                <a:gd name="T29" fmla="*/ 92 h 535"/>
                <a:gd name="T30" fmla="*/ 127 w 587"/>
                <a:gd name="T31" fmla="*/ 95 h 535"/>
                <a:gd name="T32" fmla="*/ 131 w 587"/>
                <a:gd name="T33" fmla="*/ 131 h 535"/>
                <a:gd name="T34" fmla="*/ 0 w 587"/>
                <a:gd name="T35" fmla="*/ 9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7" h="535">
                  <a:moveTo>
                    <a:pt x="0" y="91"/>
                  </a:moveTo>
                  <a:cubicBezTo>
                    <a:pt x="35" y="59"/>
                    <a:pt x="67" y="29"/>
                    <a:pt x="98" y="0"/>
                  </a:cubicBezTo>
                  <a:cubicBezTo>
                    <a:pt x="101" y="2"/>
                    <a:pt x="103" y="3"/>
                    <a:pt x="104" y="5"/>
                  </a:cubicBezTo>
                  <a:cubicBezTo>
                    <a:pt x="115" y="38"/>
                    <a:pt x="115" y="39"/>
                    <a:pt x="150" y="36"/>
                  </a:cubicBezTo>
                  <a:cubicBezTo>
                    <a:pt x="241" y="29"/>
                    <a:pt x="328" y="40"/>
                    <a:pt x="411" y="79"/>
                  </a:cubicBezTo>
                  <a:cubicBezTo>
                    <a:pt x="584" y="161"/>
                    <a:pt x="587" y="364"/>
                    <a:pt x="478" y="466"/>
                  </a:cubicBezTo>
                  <a:cubicBezTo>
                    <a:pt x="411" y="529"/>
                    <a:pt x="330" y="535"/>
                    <a:pt x="245" y="506"/>
                  </a:cubicBezTo>
                  <a:cubicBezTo>
                    <a:pt x="235" y="503"/>
                    <a:pt x="225" y="498"/>
                    <a:pt x="216" y="493"/>
                  </a:cubicBezTo>
                  <a:cubicBezTo>
                    <a:pt x="211" y="491"/>
                    <a:pt x="208" y="488"/>
                    <a:pt x="203" y="484"/>
                  </a:cubicBezTo>
                  <a:cubicBezTo>
                    <a:pt x="214" y="472"/>
                    <a:pt x="225" y="460"/>
                    <a:pt x="237" y="451"/>
                  </a:cubicBezTo>
                  <a:cubicBezTo>
                    <a:pt x="240" y="448"/>
                    <a:pt x="249" y="451"/>
                    <a:pt x="255" y="452"/>
                  </a:cubicBezTo>
                  <a:cubicBezTo>
                    <a:pt x="286" y="457"/>
                    <a:pt x="318" y="468"/>
                    <a:pt x="349" y="466"/>
                  </a:cubicBezTo>
                  <a:cubicBezTo>
                    <a:pt x="472" y="455"/>
                    <a:pt x="513" y="330"/>
                    <a:pt x="490" y="248"/>
                  </a:cubicBezTo>
                  <a:cubicBezTo>
                    <a:pt x="472" y="180"/>
                    <a:pt x="422" y="140"/>
                    <a:pt x="358" y="116"/>
                  </a:cubicBezTo>
                  <a:cubicBezTo>
                    <a:pt x="286" y="88"/>
                    <a:pt x="213" y="84"/>
                    <a:pt x="137" y="92"/>
                  </a:cubicBezTo>
                  <a:cubicBezTo>
                    <a:pt x="134" y="93"/>
                    <a:pt x="131" y="94"/>
                    <a:pt x="127" y="95"/>
                  </a:cubicBezTo>
                  <a:cubicBezTo>
                    <a:pt x="128" y="106"/>
                    <a:pt x="129" y="116"/>
                    <a:pt x="131" y="131"/>
                  </a:cubicBezTo>
                  <a:cubicBezTo>
                    <a:pt x="87" y="118"/>
                    <a:pt x="46" y="105"/>
                    <a:pt x="0" y="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7D227D70-03F5-4932-BFA6-D57836C49804}"/>
                </a:ext>
              </a:extLst>
            </p:cNvPr>
            <p:cNvSpPr/>
            <p:nvPr/>
          </p:nvSpPr>
          <p:spPr bwMode="auto">
            <a:xfrm>
              <a:off x="3660609" y="1291948"/>
              <a:ext cx="1911108" cy="2570332"/>
            </a:xfrm>
            <a:custGeom>
              <a:avLst/>
              <a:gdLst>
                <a:gd name="T0" fmla="*/ 226 w 472"/>
                <a:gd name="T1" fmla="*/ 635 h 635"/>
                <a:gd name="T2" fmla="*/ 104 w 472"/>
                <a:gd name="T3" fmla="*/ 597 h 635"/>
                <a:gd name="T4" fmla="*/ 108 w 472"/>
                <a:gd name="T5" fmla="*/ 589 h 635"/>
                <a:gd name="T6" fmla="*/ 108 w 472"/>
                <a:gd name="T7" fmla="*/ 533 h 635"/>
                <a:gd name="T8" fmla="*/ 84 w 472"/>
                <a:gd name="T9" fmla="*/ 502 h 635"/>
                <a:gd name="T10" fmla="*/ 20 w 472"/>
                <a:gd name="T11" fmla="*/ 327 h 635"/>
                <a:gd name="T12" fmla="*/ 177 w 472"/>
                <a:gd name="T13" fmla="*/ 41 h 635"/>
                <a:gd name="T14" fmla="*/ 457 w 472"/>
                <a:gd name="T15" fmla="*/ 181 h 635"/>
                <a:gd name="T16" fmla="*/ 467 w 472"/>
                <a:gd name="T17" fmla="*/ 261 h 635"/>
                <a:gd name="T18" fmla="*/ 414 w 472"/>
                <a:gd name="T19" fmla="*/ 223 h 635"/>
                <a:gd name="T20" fmla="*/ 134 w 472"/>
                <a:gd name="T21" fmla="*/ 121 h 635"/>
                <a:gd name="T22" fmla="*/ 69 w 472"/>
                <a:gd name="T23" fmla="*/ 306 h 635"/>
                <a:gd name="T24" fmla="*/ 123 w 472"/>
                <a:gd name="T25" fmla="*/ 459 h 635"/>
                <a:gd name="T26" fmla="*/ 154 w 472"/>
                <a:gd name="T27" fmla="*/ 508 h 635"/>
                <a:gd name="T28" fmla="*/ 183 w 472"/>
                <a:gd name="T29" fmla="*/ 516 h 635"/>
                <a:gd name="T30" fmla="*/ 206 w 472"/>
                <a:gd name="T31" fmla="*/ 528 h 635"/>
                <a:gd name="T32" fmla="*/ 222 w 472"/>
                <a:gd name="T33" fmla="*/ 610 h 635"/>
                <a:gd name="T34" fmla="*/ 226 w 472"/>
                <a:gd name="T35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2" h="635">
                  <a:moveTo>
                    <a:pt x="226" y="635"/>
                  </a:moveTo>
                  <a:cubicBezTo>
                    <a:pt x="183" y="622"/>
                    <a:pt x="144" y="609"/>
                    <a:pt x="104" y="597"/>
                  </a:cubicBezTo>
                  <a:cubicBezTo>
                    <a:pt x="106" y="593"/>
                    <a:pt x="107" y="590"/>
                    <a:pt x="108" y="589"/>
                  </a:cubicBezTo>
                  <a:cubicBezTo>
                    <a:pt x="131" y="566"/>
                    <a:pt x="131" y="557"/>
                    <a:pt x="108" y="533"/>
                  </a:cubicBezTo>
                  <a:cubicBezTo>
                    <a:pt x="99" y="524"/>
                    <a:pt x="90" y="514"/>
                    <a:pt x="84" y="502"/>
                  </a:cubicBezTo>
                  <a:cubicBezTo>
                    <a:pt x="57" y="446"/>
                    <a:pt x="29" y="390"/>
                    <a:pt x="20" y="327"/>
                  </a:cubicBezTo>
                  <a:cubicBezTo>
                    <a:pt x="0" y="194"/>
                    <a:pt x="49" y="86"/>
                    <a:pt x="177" y="41"/>
                  </a:cubicBezTo>
                  <a:cubicBezTo>
                    <a:pt x="294" y="0"/>
                    <a:pt x="418" y="62"/>
                    <a:pt x="457" y="181"/>
                  </a:cubicBezTo>
                  <a:cubicBezTo>
                    <a:pt x="465" y="207"/>
                    <a:pt x="472" y="233"/>
                    <a:pt x="467" y="261"/>
                  </a:cubicBezTo>
                  <a:cubicBezTo>
                    <a:pt x="432" y="263"/>
                    <a:pt x="421" y="253"/>
                    <a:pt x="414" y="223"/>
                  </a:cubicBezTo>
                  <a:cubicBezTo>
                    <a:pt x="383" y="75"/>
                    <a:pt x="235" y="44"/>
                    <a:pt x="134" y="121"/>
                  </a:cubicBezTo>
                  <a:cubicBezTo>
                    <a:pt x="73" y="169"/>
                    <a:pt x="62" y="235"/>
                    <a:pt x="69" y="306"/>
                  </a:cubicBezTo>
                  <a:cubicBezTo>
                    <a:pt x="75" y="361"/>
                    <a:pt x="98" y="411"/>
                    <a:pt x="123" y="459"/>
                  </a:cubicBezTo>
                  <a:cubicBezTo>
                    <a:pt x="131" y="477"/>
                    <a:pt x="143" y="493"/>
                    <a:pt x="154" y="508"/>
                  </a:cubicBezTo>
                  <a:cubicBezTo>
                    <a:pt x="161" y="518"/>
                    <a:pt x="170" y="523"/>
                    <a:pt x="183" y="516"/>
                  </a:cubicBezTo>
                  <a:cubicBezTo>
                    <a:pt x="200" y="506"/>
                    <a:pt x="203" y="509"/>
                    <a:pt x="206" y="528"/>
                  </a:cubicBezTo>
                  <a:cubicBezTo>
                    <a:pt x="211" y="555"/>
                    <a:pt x="217" y="582"/>
                    <a:pt x="222" y="610"/>
                  </a:cubicBezTo>
                  <a:cubicBezTo>
                    <a:pt x="223" y="617"/>
                    <a:pt x="224" y="624"/>
                    <a:pt x="226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F40F5E1B-28C5-484C-9ECB-E5F8A2C42BC4}"/>
              </a:ext>
            </a:extLst>
          </p:cNvPr>
          <p:cNvSpPr/>
          <p:nvPr/>
        </p:nvSpPr>
        <p:spPr>
          <a:xfrm>
            <a:off x="2785648" y="1073402"/>
            <a:ext cx="357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分区的所有权从一个消费者转移到另一个消费者，这样的行为被称为分区再均衡（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Rebalance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）。分区再均衡实现了消费者群组的高可用性和伸缩性。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0C4DFE-F779-4078-AFA8-E3CAB394D818}"/>
              </a:ext>
            </a:extLst>
          </p:cNvPr>
          <p:cNvSpPr/>
          <p:nvPr/>
        </p:nvSpPr>
        <p:spPr>
          <a:xfrm>
            <a:off x="471057" y="2811024"/>
            <a:ext cx="271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分区再均衡本质上是一种协议，规定了一个消费者群组的所有消费者如何达成一致，来分配订阅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的每个分区。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4F9830E-8948-4A5C-A337-2ABE14D2519B}"/>
              </a:ext>
            </a:extLst>
          </p:cNvPr>
          <p:cNvSpPr/>
          <p:nvPr/>
        </p:nvSpPr>
        <p:spPr>
          <a:xfrm>
            <a:off x="5958325" y="2811024"/>
            <a:ext cx="271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分区再均衡期间，消费者无法读取消息，造成整个消费者群组一小段时间的不可用。</a:t>
            </a:r>
          </a:p>
        </p:txBody>
      </p:sp>
    </p:spTree>
    <p:extLst>
      <p:ext uri="{BB962C8B-B14F-4D97-AF65-F5344CB8AC3E}">
        <p14:creationId xmlns:p14="http://schemas.microsoft.com/office/powerpoint/2010/main" val="24521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分区再均衡（二）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分区再均衡流程</a:t>
            </a:r>
          </a:p>
        </p:txBody>
      </p:sp>
      <p:pic>
        <p:nvPicPr>
          <p:cNvPr id="9218" name="Picture 2" descr="https://raw.githubusercontent.com/dunwu/images/dev/snap/20210415160730.png">
            <a:extLst>
              <a:ext uri="{FF2B5EF4-FFF2-40B4-BE49-F238E27FC236}">
                <a16:creationId xmlns:a16="http://schemas.microsoft.com/office/drawing/2014/main" id="{33EA04C9-5B09-47C6-B755-C2AFC494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05" y="1255348"/>
            <a:ext cx="6168390" cy="33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9B13E8-A245-4F5D-9360-1DB664B60388}"/>
              </a:ext>
            </a:extLst>
          </p:cNvPr>
          <p:cNvSpPr/>
          <p:nvPr/>
        </p:nvSpPr>
        <p:spPr>
          <a:xfrm>
            <a:off x="1487805" y="799179"/>
            <a:ext cx="47110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分区再均衡的流程</a:t>
            </a:r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分区再均衡（三）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分区再均衡发生时机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4E9B37-EF29-4D6D-8579-2DC5B3745D9E}"/>
              </a:ext>
            </a:extLst>
          </p:cNvPr>
          <p:cNvGrpSpPr/>
          <p:nvPr/>
        </p:nvGrpSpPr>
        <p:grpSpPr>
          <a:xfrm>
            <a:off x="3734036" y="1715233"/>
            <a:ext cx="1405618" cy="1291058"/>
            <a:chOff x="5062383" y="2668986"/>
            <a:chExt cx="1830927" cy="1681704"/>
          </a:xfrm>
          <a:solidFill>
            <a:schemeClr val="accent1"/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57F0F6B-D615-4D7D-BAF2-A1918183F168}"/>
                </a:ext>
              </a:extLst>
            </p:cNvPr>
            <p:cNvSpPr/>
            <p:nvPr/>
          </p:nvSpPr>
          <p:spPr bwMode="auto">
            <a:xfrm>
              <a:off x="5062383" y="2668986"/>
              <a:ext cx="1830927" cy="1681704"/>
            </a:xfrm>
            <a:custGeom>
              <a:avLst/>
              <a:gdLst>
                <a:gd name="T0" fmla="*/ 0 w 410"/>
                <a:gd name="T1" fmla="*/ 317 h 377"/>
                <a:gd name="T2" fmla="*/ 2 w 410"/>
                <a:gd name="T3" fmla="*/ 308 h 377"/>
                <a:gd name="T4" fmla="*/ 72 w 410"/>
                <a:gd name="T5" fmla="*/ 132 h 377"/>
                <a:gd name="T6" fmla="*/ 188 w 410"/>
                <a:gd name="T7" fmla="*/ 27 h 377"/>
                <a:gd name="T8" fmla="*/ 403 w 410"/>
                <a:gd name="T9" fmla="*/ 204 h 377"/>
                <a:gd name="T10" fmla="*/ 309 w 410"/>
                <a:gd name="T11" fmla="*/ 117 h 377"/>
                <a:gd name="T12" fmla="*/ 135 w 410"/>
                <a:gd name="T13" fmla="*/ 195 h 377"/>
                <a:gd name="T14" fmla="*/ 114 w 410"/>
                <a:gd name="T15" fmla="*/ 249 h 377"/>
                <a:gd name="T16" fmla="*/ 121 w 410"/>
                <a:gd name="T17" fmla="*/ 265 h 377"/>
                <a:gd name="T18" fmla="*/ 220 w 410"/>
                <a:gd name="T19" fmla="*/ 286 h 377"/>
                <a:gd name="T20" fmla="*/ 301 w 410"/>
                <a:gd name="T21" fmla="*/ 176 h 377"/>
                <a:gd name="T22" fmla="*/ 295 w 410"/>
                <a:gd name="T23" fmla="*/ 159 h 377"/>
                <a:gd name="T24" fmla="*/ 383 w 410"/>
                <a:gd name="T25" fmla="*/ 231 h 377"/>
                <a:gd name="T26" fmla="*/ 341 w 410"/>
                <a:gd name="T27" fmla="*/ 336 h 377"/>
                <a:gd name="T28" fmla="*/ 215 w 410"/>
                <a:gd name="T29" fmla="*/ 369 h 377"/>
                <a:gd name="T30" fmla="*/ 3 w 410"/>
                <a:gd name="T31" fmla="*/ 320 h 377"/>
                <a:gd name="T32" fmla="*/ 0 w 410"/>
                <a:gd name="T33" fmla="*/ 31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77">
                  <a:moveTo>
                    <a:pt x="0" y="317"/>
                  </a:moveTo>
                  <a:cubicBezTo>
                    <a:pt x="0" y="314"/>
                    <a:pt x="1" y="311"/>
                    <a:pt x="2" y="308"/>
                  </a:cubicBezTo>
                  <a:cubicBezTo>
                    <a:pt x="25" y="249"/>
                    <a:pt x="47" y="190"/>
                    <a:pt x="72" y="132"/>
                  </a:cubicBezTo>
                  <a:cubicBezTo>
                    <a:pt x="95" y="81"/>
                    <a:pt x="131" y="42"/>
                    <a:pt x="188" y="27"/>
                  </a:cubicBezTo>
                  <a:cubicBezTo>
                    <a:pt x="298" y="0"/>
                    <a:pt x="410" y="91"/>
                    <a:pt x="403" y="204"/>
                  </a:cubicBezTo>
                  <a:cubicBezTo>
                    <a:pt x="381" y="162"/>
                    <a:pt x="351" y="133"/>
                    <a:pt x="309" y="117"/>
                  </a:cubicBezTo>
                  <a:cubicBezTo>
                    <a:pt x="233" y="87"/>
                    <a:pt x="163" y="118"/>
                    <a:pt x="135" y="195"/>
                  </a:cubicBezTo>
                  <a:cubicBezTo>
                    <a:pt x="128" y="213"/>
                    <a:pt x="120" y="230"/>
                    <a:pt x="114" y="249"/>
                  </a:cubicBezTo>
                  <a:cubicBezTo>
                    <a:pt x="113" y="253"/>
                    <a:pt x="117" y="264"/>
                    <a:pt x="121" y="265"/>
                  </a:cubicBezTo>
                  <a:cubicBezTo>
                    <a:pt x="154" y="273"/>
                    <a:pt x="187" y="284"/>
                    <a:pt x="220" y="286"/>
                  </a:cubicBezTo>
                  <a:cubicBezTo>
                    <a:pt x="285" y="290"/>
                    <a:pt x="322" y="238"/>
                    <a:pt x="301" y="176"/>
                  </a:cubicBezTo>
                  <a:cubicBezTo>
                    <a:pt x="299" y="170"/>
                    <a:pt x="297" y="165"/>
                    <a:pt x="295" y="159"/>
                  </a:cubicBezTo>
                  <a:cubicBezTo>
                    <a:pt x="331" y="156"/>
                    <a:pt x="373" y="190"/>
                    <a:pt x="383" y="231"/>
                  </a:cubicBezTo>
                  <a:cubicBezTo>
                    <a:pt x="394" y="275"/>
                    <a:pt x="374" y="309"/>
                    <a:pt x="341" y="336"/>
                  </a:cubicBezTo>
                  <a:cubicBezTo>
                    <a:pt x="305" y="365"/>
                    <a:pt x="260" y="377"/>
                    <a:pt x="215" y="369"/>
                  </a:cubicBezTo>
                  <a:cubicBezTo>
                    <a:pt x="144" y="356"/>
                    <a:pt x="74" y="337"/>
                    <a:pt x="3" y="320"/>
                  </a:cubicBezTo>
                  <a:cubicBezTo>
                    <a:pt x="2" y="320"/>
                    <a:pt x="2" y="319"/>
                    <a:pt x="0" y="317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57">
              <a:extLst>
                <a:ext uri="{FF2B5EF4-FFF2-40B4-BE49-F238E27FC236}">
                  <a16:creationId xmlns:a16="http://schemas.microsoft.com/office/drawing/2014/main" id="{4245D30B-F8B7-4F45-ABA9-9A5B625DE5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858" y="3410769"/>
              <a:ext cx="270757" cy="298723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6CCCBD-7706-46A7-BCC4-6657CF85A9F8}"/>
              </a:ext>
            </a:extLst>
          </p:cNvPr>
          <p:cNvGrpSpPr/>
          <p:nvPr/>
        </p:nvGrpSpPr>
        <p:grpSpPr>
          <a:xfrm>
            <a:off x="4632321" y="2735351"/>
            <a:ext cx="1258328" cy="1603822"/>
            <a:chOff x="6232470" y="3997769"/>
            <a:chExt cx="1639070" cy="2089103"/>
          </a:xfrm>
          <a:solidFill>
            <a:schemeClr val="accent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F3C8FDD-5E8E-4B0F-8295-DC7D71938C21}"/>
                </a:ext>
              </a:extLst>
            </p:cNvPr>
            <p:cNvSpPr/>
            <p:nvPr/>
          </p:nvSpPr>
          <p:spPr bwMode="auto">
            <a:xfrm>
              <a:off x="6232470" y="3997769"/>
              <a:ext cx="1639070" cy="2089103"/>
            </a:xfrm>
            <a:custGeom>
              <a:avLst/>
              <a:gdLst>
                <a:gd name="T0" fmla="*/ 184 w 367"/>
                <a:gd name="T1" fmla="*/ 0 h 468"/>
                <a:gd name="T2" fmla="*/ 191 w 367"/>
                <a:gd name="T3" fmla="*/ 5 h 468"/>
                <a:gd name="T4" fmla="*/ 315 w 367"/>
                <a:gd name="T5" fmla="*/ 149 h 468"/>
                <a:gd name="T6" fmla="*/ 353 w 367"/>
                <a:gd name="T7" fmla="*/ 301 h 468"/>
                <a:gd name="T8" fmla="*/ 97 w 367"/>
                <a:gd name="T9" fmla="*/ 408 h 468"/>
                <a:gd name="T10" fmla="*/ 218 w 367"/>
                <a:gd name="T11" fmla="*/ 366 h 468"/>
                <a:gd name="T12" fmla="*/ 230 w 367"/>
                <a:gd name="T13" fmla="*/ 176 h 468"/>
                <a:gd name="T14" fmla="*/ 192 w 367"/>
                <a:gd name="T15" fmla="*/ 133 h 468"/>
                <a:gd name="T16" fmla="*/ 174 w 367"/>
                <a:gd name="T17" fmla="*/ 131 h 468"/>
                <a:gd name="T18" fmla="*/ 110 w 367"/>
                <a:gd name="T19" fmla="*/ 209 h 468"/>
                <a:gd name="T20" fmla="*/ 170 w 367"/>
                <a:gd name="T21" fmla="*/ 331 h 468"/>
                <a:gd name="T22" fmla="*/ 187 w 367"/>
                <a:gd name="T23" fmla="*/ 334 h 468"/>
                <a:gd name="T24" fmla="*/ 83 w 367"/>
                <a:gd name="T25" fmla="*/ 379 h 468"/>
                <a:gd name="T26" fmla="*/ 9 w 367"/>
                <a:gd name="T27" fmla="*/ 293 h 468"/>
                <a:gd name="T28" fmla="*/ 38 w 367"/>
                <a:gd name="T29" fmla="*/ 166 h 468"/>
                <a:gd name="T30" fmla="*/ 179 w 367"/>
                <a:gd name="T31" fmla="*/ 1 h 468"/>
                <a:gd name="T32" fmla="*/ 184 w 367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468">
                  <a:moveTo>
                    <a:pt x="184" y="0"/>
                  </a:moveTo>
                  <a:cubicBezTo>
                    <a:pt x="186" y="1"/>
                    <a:pt x="189" y="3"/>
                    <a:pt x="191" y="5"/>
                  </a:cubicBezTo>
                  <a:cubicBezTo>
                    <a:pt x="233" y="53"/>
                    <a:pt x="275" y="100"/>
                    <a:pt x="315" y="149"/>
                  </a:cubicBezTo>
                  <a:cubicBezTo>
                    <a:pt x="349" y="193"/>
                    <a:pt x="367" y="243"/>
                    <a:pt x="353" y="301"/>
                  </a:cubicBezTo>
                  <a:cubicBezTo>
                    <a:pt x="326" y="411"/>
                    <a:pt x="194" y="468"/>
                    <a:pt x="97" y="408"/>
                  </a:cubicBezTo>
                  <a:cubicBezTo>
                    <a:pt x="145" y="409"/>
                    <a:pt x="184" y="396"/>
                    <a:pt x="218" y="366"/>
                  </a:cubicBezTo>
                  <a:cubicBezTo>
                    <a:pt x="280" y="312"/>
                    <a:pt x="285" y="236"/>
                    <a:pt x="230" y="176"/>
                  </a:cubicBezTo>
                  <a:cubicBezTo>
                    <a:pt x="217" y="161"/>
                    <a:pt x="205" y="146"/>
                    <a:pt x="192" y="133"/>
                  </a:cubicBezTo>
                  <a:cubicBezTo>
                    <a:pt x="188" y="129"/>
                    <a:pt x="177" y="128"/>
                    <a:pt x="174" y="131"/>
                  </a:cubicBezTo>
                  <a:cubicBezTo>
                    <a:pt x="152" y="156"/>
                    <a:pt x="127" y="180"/>
                    <a:pt x="110" y="209"/>
                  </a:cubicBezTo>
                  <a:cubicBezTo>
                    <a:pt x="76" y="265"/>
                    <a:pt x="105" y="322"/>
                    <a:pt x="170" y="331"/>
                  </a:cubicBezTo>
                  <a:cubicBezTo>
                    <a:pt x="176" y="332"/>
                    <a:pt x="181" y="333"/>
                    <a:pt x="187" y="334"/>
                  </a:cubicBezTo>
                  <a:cubicBezTo>
                    <a:pt x="173" y="368"/>
                    <a:pt x="124" y="389"/>
                    <a:pt x="83" y="379"/>
                  </a:cubicBezTo>
                  <a:cubicBezTo>
                    <a:pt x="39" y="368"/>
                    <a:pt x="18" y="335"/>
                    <a:pt x="9" y="293"/>
                  </a:cubicBezTo>
                  <a:cubicBezTo>
                    <a:pt x="0" y="247"/>
                    <a:pt x="10" y="203"/>
                    <a:pt x="38" y="166"/>
                  </a:cubicBezTo>
                  <a:cubicBezTo>
                    <a:pt x="83" y="109"/>
                    <a:pt x="132" y="56"/>
                    <a:pt x="179" y="1"/>
                  </a:cubicBezTo>
                  <a:cubicBezTo>
                    <a:pt x="180" y="0"/>
                    <a:pt x="182" y="0"/>
                    <a:pt x="184" y="0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4DCFBC0-976E-4914-B302-3654B7B878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4893" y="4964268"/>
              <a:ext cx="240570" cy="324277"/>
              <a:chOff x="3722033" y="3714538"/>
              <a:chExt cx="500321" cy="674410"/>
            </a:xfrm>
            <a:grpFill/>
          </p:grpSpPr>
          <p:sp>
            <p:nvSpPr>
              <p:cNvPr id="41" name="Freeform 27">
                <a:extLst>
                  <a:ext uri="{FF2B5EF4-FFF2-40B4-BE49-F238E27FC236}">
                    <a16:creationId xmlns:a16="http://schemas.microsoft.com/office/drawing/2014/main" id="{EF5DC370-09CE-4FBF-B1FB-197C7A18DB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022457AC-A725-4906-8B65-C2DD5D2A4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3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9">
                <a:extLst>
                  <a:ext uri="{FF2B5EF4-FFF2-40B4-BE49-F238E27FC236}">
                    <a16:creationId xmlns:a16="http://schemas.microsoft.com/office/drawing/2014/main" id="{4D97C87C-A834-407D-A439-D10160785A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92" y="3821698"/>
                <a:ext cx="286002" cy="287100"/>
              </a:xfrm>
              <a:custGeom>
                <a:avLst/>
                <a:gdLst>
                  <a:gd name="T0" fmla="*/ 165 w 331"/>
                  <a:gd name="T1" fmla="*/ 0 h 332"/>
                  <a:gd name="T2" fmla="*/ 331 w 331"/>
                  <a:gd name="T3" fmla="*/ 166 h 332"/>
                  <a:gd name="T4" fmla="*/ 165 w 331"/>
                  <a:gd name="T5" fmla="*/ 332 h 332"/>
                  <a:gd name="T6" fmla="*/ 0 w 331"/>
                  <a:gd name="T7" fmla="*/ 166 h 332"/>
                  <a:gd name="T8" fmla="*/ 165 w 331"/>
                  <a:gd name="T9" fmla="*/ 0 h 332"/>
                  <a:gd name="T10" fmla="*/ 176 w 331"/>
                  <a:gd name="T11" fmla="*/ 50 h 332"/>
                  <a:gd name="T12" fmla="*/ 205 w 331"/>
                  <a:gd name="T13" fmla="*/ 111 h 332"/>
                  <a:gd name="T14" fmla="*/ 272 w 331"/>
                  <a:gd name="T15" fmla="*/ 119 h 332"/>
                  <a:gd name="T16" fmla="*/ 282 w 331"/>
                  <a:gd name="T17" fmla="*/ 127 h 332"/>
                  <a:gd name="T18" fmla="*/ 279 w 331"/>
                  <a:gd name="T19" fmla="*/ 140 h 332"/>
                  <a:gd name="T20" fmla="*/ 229 w 331"/>
                  <a:gd name="T21" fmla="*/ 186 h 332"/>
                  <a:gd name="T22" fmla="*/ 242 w 331"/>
                  <a:gd name="T23" fmla="*/ 252 h 332"/>
                  <a:gd name="T24" fmla="*/ 237 w 331"/>
                  <a:gd name="T25" fmla="*/ 265 h 332"/>
                  <a:gd name="T26" fmla="*/ 224 w 331"/>
                  <a:gd name="T27" fmla="*/ 265 h 332"/>
                  <a:gd name="T28" fmla="*/ 165 w 331"/>
                  <a:gd name="T29" fmla="*/ 232 h 332"/>
                  <a:gd name="T30" fmla="*/ 106 w 331"/>
                  <a:gd name="T31" fmla="*/ 265 h 332"/>
                  <a:gd name="T32" fmla="*/ 93 w 331"/>
                  <a:gd name="T33" fmla="*/ 265 h 332"/>
                  <a:gd name="T34" fmla="*/ 89 w 331"/>
                  <a:gd name="T35" fmla="*/ 252 h 332"/>
                  <a:gd name="T36" fmla="*/ 102 w 331"/>
                  <a:gd name="T37" fmla="*/ 186 h 332"/>
                  <a:gd name="T38" fmla="*/ 52 w 331"/>
                  <a:gd name="T39" fmla="*/ 140 h 332"/>
                  <a:gd name="T40" fmla="*/ 49 w 331"/>
                  <a:gd name="T41" fmla="*/ 127 h 332"/>
                  <a:gd name="T42" fmla="*/ 59 w 331"/>
                  <a:gd name="T43" fmla="*/ 119 h 332"/>
                  <a:gd name="T44" fmla="*/ 126 w 331"/>
                  <a:gd name="T45" fmla="*/ 111 h 332"/>
                  <a:gd name="T46" fmla="*/ 154 w 331"/>
                  <a:gd name="T47" fmla="*/ 50 h 332"/>
                  <a:gd name="T48" fmla="*/ 165 w 331"/>
                  <a:gd name="T49" fmla="*/ 43 h 332"/>
                  <a:gd name="T50" fmla="*/ 176 w 331"/>
                  <a:gd name="T51" fmla="*/ 5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332">
                    <a:moveTo>
                      <a:pt x="165" y="0"/>
                    </a:moveTo>
                    <a:cubicBezTo>
                      <a:pt x="257" y="0"/>
                      <a:pt x="331" y="74"/>
                      <a:pt x="331" y="166"/>
                    </a:cubicBezTo>
                    <a:cubicBezTo>
                      <a:pt x="331" y="257"/>
                      <a:pt x="257" y="332"/>
                      <a:pt x="165" y="332"/>
                    </a:cubicBezTo>
                    <a:cubicBezTo>
                      <a:pt x="74" y="332"/>
                      <a:pt x="0" y="257"/>
                      <a:pt x="0" y="166"/>
                    </a:cubicBezTo>
                    <a:cubicBezTo>
                      <a:pt x="0" y="74"/>
                      <a:pt x="74" y="0"/>
                      <a:pt x="165" y="0"/>
                    </a:cubicBezTo>
                    <a:close/>
                    <a:moveTo>
                      <a:pt x="176" y="50"/>
                    </a:move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20"/>
                      <a:pt x="281" y="123"/>
                      <a:pt x="282" y="127"/>
                    </a:cubicBezTo>
                    <a:cubicBezTo>
                      <a:pt x="284" y="132"/>
                      <a:pt x="282" y="137"/>
                      <a:pt x="279" y="140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3" y="257"/>
                      <a:pt x="241" y="262"/>
                      <a:pt x="237" y="265"/>
                    </a:cubicBezTo>
                    <a:cubicBezTo>
                      <a:pt x="234" y="267"/>
                      <a:pt x="229" y="268"/>
                      <a:pt x="224" y="265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02" y="268"/>
                      <a:pt x="97" y="267"/>
                      <a:pt x="93" y="265"/>
                    </a:cubicBezTo>
                    <a:cubicBezTo>
                      <a:pt x="89" y="262"/>
                      <a:pt x="88" y="257"/>
                      <a:pt x="89" y="252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48" y="137"/>
                      <a:pt x="47" y="132"/>
                      <a:pt x="49" y="127"/>
                    </a:cubicBezTo>
                    <a:cubicBezTo>
                      <a:pt x="50" y="123"/>
                      <a:pt x="54" y="120"/>
                      <a:pt x="59" y="119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56" y="45"/>
                      <a:pt x="161" y="43"/>
                      <a:pt x="165" y="43"/>
                    </a:cubicBezTo>
                    <a:cubicBezTo>
                      <a:pt x="170" y="43"/>
                      <a:pt x="174" y="45"/>
                      <a:pt x="176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4F6840-E03C-4E8D-BEE2-DCA44AFD8BD8}"/>
              </a:ext>
            </a:extLst>
          </p:cNvPr>
          <p:cNvGrpSpPr/>
          <p:nvPr/>
        </p:nvGrpSpPr>
        <p:grpSpPr>
          <a:xfrm>
            <a:off x="3124872" y="2991743"/>
            <a:ext cx="1452896" cy="1220143"/>
            <a:chOff x="4268902" y="4331742"/>
            <a:chExt cx="1892510" cy="1589330"/>
          </a:xfrm>
          <a:solidFill>
            <a:schemeClr val="accent2"/>
          </a:solidFill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4A472D5-EAA5-4900-BAFE-A64A941C9B0E}"/>
                </a:ext>
              </a:extLst>
            </p:cNvPr>
            <p:cNvSpPr/>
            <p:nvPr/>
          </p:nvSpPr>
          <p:spPr bwMode="auto">
            <a:xfrm>
              <a:off x="4268902" y="4331742"/>
              <a:ext cx="1892510" cy="1589330"/>
            </a:xfrm>
            <a:custGeom>
              <a:avLst/>
              <a:gdLst>
                <a:gd name="T0" fmla="*/ 423 w 424"/>
                <a:gd name="T1" fmla="*/ 322 h 356"/>
                <a:gd name="T2" fmla="*/ 414 w 424"/>
                <a:gd name="T3" fmla="*/ 325 h 356"/>
                <a:gd name="T4" fmla="*/ 226 w 424"/>
                <a:gd name="T5" fmla="*/ 351 h 356"/>
                <a:gd name="T6" fmla="*/ 78 w 424"/>
                <a:gd name="T7" fmla="*/ 302 h 356"/>
                <a:gd name="T8" fmla="*/ 126 w 424"/>
                <a:gd name="T9" fmla="*/ 28 h 356"/>
                <a:gd name="T10" fmla="*/ 96 w 424"/>
                <a:gd name="T11" fmla="*/ 153 h 356"/>
                <a:gd name="T12" fmla="*/ 250 w 424"/>
                <a:gd name="T13" fmla="*/ 266 h 356"/>
                <a:gd name="T14" fmla="*/ 307 w 424"/>
                <a:gd name="T15" fmla="*/ 256 h 356"/>
                <a:gd name="T16" fmla="*/ 318 w 424"/>
                <a:gd name="T17" fmla="*/ 243 h 356"/>
                <a:gd name="T18" fmla="*/ 287 w 424"/>
                <a:gd name="T19" fmla="*/ 146 h 356"/>
                <a:gd name="T20" fmla="*/ 151 w 424"/>
                <a:gd name="T21" fmla="*/ 131 h 356"/>
                <a:gd name="T22" fmla="*/ 140 w 424"/>
                <a:gd name="T23" fmla="*/ 144 h 356"/>
                <a:gd name="T24" fmla="*/ 158 w 424"/>
                <a:gd name="T25" fmla="*/ 32 h 356"/>
                <a:gd name="T26" fmla="*/ 270 w 424"/>
                <a:gd name="T27" fmla="*/ 16 h 356"/>
                <a:gd name="T28" fmla="*/ 361 w 424"/>
                <a:gd name="T29" fmla="*/ 109 h 356"/>
                <a:gd name="T30" fmla="*/ 424 w 424"/>
                <a:gd name="T31" fmla="*/ 317 h 356"/>
                <a:gd name="T32" fmla="*/ 423 w 424"/>
                <a:gd name="T33" fmla="*/ 32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4" h="356">
                  <a:moveTo>
                    <a:pt x="423" y="322"/>
                  </a:moveTo>
                  <a:cubicBezTo>
                    <a:pt x="420" y="323"/>
                    <a:pt x="417" y="324"/>
                    <a:pt x="414" y="325"/>
                  </a:cubicBezTo>
                  <a:cubicBezTo>
                    <a:pt x="352" y="334"/>
                    <a:pt x="289" y="345"/>
                    <a:pt x="226" y="351"/>
                  </a:cubicBezTo>
                  <a:cubicBezTo>
                    <a:pt x="171" y="356"/>
                    <a:pt x="119" y="345"/>
                    <a:pt x="78" y="302"/>
                  </a:cubicBezTo>
                  <a:cubicBezTo>
                    <a:pt x="0" y="220"/>
                    <a:pt x="23" y="78"/>
                    <a:pt x="126" y="28"/>
                  </a:cubicBezTo>
                  <a:cubicBezTo>
                    <a:pt x="100" y="68"/>
                    <a:pt x="90" y="108"/>
                    <a:pt x="96" y="153"/>
                  </a:cubicBezTo>
                  <a:cubicBezTo>
                    <a:pt x="108" y="234"/>
                    <a:pt x="169" y="279"/>
                    <a:pt x="250" y="266"/>
                  </a:cubicBezTo>
                  <a:cubicBezTo>
                    <a:pt x="269" y="263"/>
                    <a:pt x="288" y="261"/>
                    <a:pt x="307" y="256"/>
                  </a:cubicBezTo>
                  <a:cubicBezTo>
                    <a:pt x="312" y="255"/>
                    <a:pt x="319" y="246"/>
                    <a:pt x="318" y="243"/>
                  </a:cubicBezTo>
                  <a:cubicBezTo>
                    <a:pt x="309" y="210"/>
                    <a:pt x="301" y="176"/>
                    <a:pt x="287" y="146"/>
                  </a:cubicBezTo>
                  <a:cubicBezTo>
                    <a:pt x="258" y="88"/>
                    <a:pt x="195" y="82"/>
                    <a:pt x="151" y="131"/>
                  </a:cubicBezTo>
                  <a:cubicBezTo>
                    <a:pt x="148" y="135"/>
                    <a:pt x="144" y="139"/>
                    <a:pt x="140" y="144"/>
                  </a:cubicBezTo>
                  <a:cubicBezTo>
                    <a:pt x="119" y="114"/>
                    <a:pt x="128" y="61"/>
                    <a:pt x="158" y="32"/>
                  </a:cubicBezTo>
                  <a:cubicBezTo>
                    <a:pt x="191" y="0"/>
                    <a:pt x="231" y="1"/>
                    <a:pt x="270" y="16"/>
                  </a:cubicBezTo>
                  <a:cubicBezTo>
                    <a:pt x="314" y="33"/>
                    <a:pt x="346" y="66"/>
                    <a:pt x="361" y="109"/>
                  </a:cubicBezTo>
                  <a:cubicBezTo>
                    <a:pt x="385" y="178"/>
                    <a:pt x="404" y="248"/>
                    <a:pt x="424" y="317"/>
                  </a:cubicBezTo>
                  <a:cubicBezTo>
                    <a:pt x="424" y="318"/>
                    <a:pt x="423" y="320"/>
                    <a:pt x="423" y="322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00587FB-A8C5-4183-BBBC-B82C13984987}"/>
                </a:ext>
              </a:extLst>
            </p:cNvPr>
            <p:cNvGrpSpPr/>
            <p:nvPr/>
          </p:nvGrpSpPr>
          <p:grpSpPr>
            <a:xfrm>
              <a:off x="5062383" y="4973742"/>
              <a:ext cx="295624" cy="295912"/>
              <a:chOff x="5240338" y="2657475"/>
              <a:chExt cx="1630363" cy="16319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52F8F670-0CEA-4907-BD68-7F5794600E79}"/>
                  </a:ext>
                </a:extLst>
              </p:cNvPr>
              <p:cNvSpPr/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45B52A96-A6E7-40A5-8E90-A22E23E17D00}"/>
                  </a:ext>
                </a:extLst>
              </p:cNvPr>
              <p:cNvSpPr/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40A9F1E7-E1BB-464C-AD72-45C70F3615D3}"/>
                  </a:ext>
                </a:extLst>
              </p:cNvPr>
              <p:cNvSpPr/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B28B6EDD-950F-4859-BEB2-0DD6A047CBBB}"/>
                  </a:ext>
                </a:extLst>
              </p:cNvPr>
              <p:cNvSpPr/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4D9E659C-5A75-4811-9DEA-5FD1B428EEE3}"/>
              </a:ext>
            </a:extLst>
          </p:cNvPr>
          <p:cNvSpPr/>
          <p:nvPr/>
        </p:nvSpPr>
        <p:spPr>
          <a:xfrm>
            <a:off x="6127321" y="327795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订阅主题的分区数发生变更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53499F-6F6E-4D3B-98C7-2299EC5721A1}"/>
              </a:ext>
            </a:extLst>
          </p:cNvPr>
          <p:cNvSpPr/>
          <p:nvPr/>
        </p:nvSpPr>
        <p:spPr>
          <a:xfrm>
            <a:off x="6127321" y="3532277"/>
            <a:ext cx="18194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当分区数增加时，就会触发订阅该主题的所有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Group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开启分区再均衡。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008FF7-3B62-40CA-B56A-72885ADEF52E}"/>
              </a:ext>
            </a:extLst>
          </p:cNvPr>
          <p:cNvSpPr/>
          <p:nvPr/>
        </p:nvSpPr>
        <p:spPr>
          <a:xfrm>
            <a:off x="1119189" y="3324588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55F4643-40B5-4511-9DE5-EE42082CBDBF}"/>
              </a:ext>
            </a:extLst>
          </p:cNvPr>
          <p:cNvSpPr/>
          <p:nvPr/>
        </p:nvSpPr>
        <p:spPr>
          <a:xfrm>
            <a:off x="1108301" y="3532273"/>
            <a:ext cx="1819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比如有新的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Consumer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加入群组或者离开群组，或者是有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Consumer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实例崩溃被“踢出”群组。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B5F03-7A57-4195-B381-C5F42F239370}"/>
              </a:ext>
            </a:extLst>
          </p:cNvPr>
          <p:cNvSpPr/>
          <p:nvPr/>
        </p:nvSpPr>
        <p:spPr>
          <a:xfrm>
            <a:off x="3872192" y="103822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订阅主题数发生变更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FB6C43-17F4-4FDD-AC23-B9B0CBB31276}"/>
              </a:ext>
            </a:extLst>
          </p:cNvPr>
          <p:cNvSpPr/>
          <p:nvPr/>
        </p:nvSpPr>
        <p:spPr>
          <a:xfrm>
            <a:off x="2742578" y="1292538"/>
            <a:ext cx="352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如果使用正则表达式的方式订阅主题，这时创建一个满足正则条件的主题，就会触发分区再均衡。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60" name="Title 2"/>
          <p:cNvSpPr txBox="1"/>
          <p:nvPr/>
        </p:nvSpPr>
        <p:spPr>
          <a:xfrm>
            <a:off x="3205847" y="827393"/>
            <a:ext cx="2727868" cy="45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 </a:t>
            </a:r>
            <a:r>
              <a:rPr lang="en-US" altLang="zh-CN" b="1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CONTENTS</a:t>
            </a:r>
            <a:endParaRPr lang="en-US" b="1" dirty="0">
              <a:solidFill>
                <a:schemeClr val="tx2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6FE285-0785-4902-86CA-F0814A3A0661}"/>
              </a:ext>
            </a:extLst>
          </p:cNvPr>
          <p:cNvGrpSpPr/>
          <p:nvPr/>
        </p:nvGrpSpPr>
        <p:grpSpPr>
          <a:xfrm>
            <a:off x="797603" y="1757200"/>
            <a:ext cx="3401572" cy="338554"/>
            <a:chOff x="978698" y="1463286"/>
            <a:chExt cx="3401572" cy="3385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27F279E-01F8-4926-9F09-DDC74C06F779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4C7749C-2FD4-4B7A-B191-333ADFDB99B8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61" name="矩形 60"/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542247" y="146328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矩形 84"/>
          <p:cNvSpPr/>
          <p:nvPr/>
        </p:nvSpPr>
        <p:spPr>
          <a:xfrm>
            <a:off x="6002577" y="915330"/>
            <a:ext cx="243333" cy="23856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6" name="矩形 85"/>
          <p:cNvSpPr/>
          <p:nvPr/>
        </p:nvSpPr>
        <p:spPr>
          <a:xfrm>
            <a:off x="6217175" y="1086218"/>
            <a:ext cx="97597" cy="956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6F5554-703D-428E-AB7E-7CAEF9E583DE}"/>
              </a:ext>
            </a:extLst>
          </p:cNvPr>
          <p:cNvGrpSpPr/>
          <p:nvPr/>
        </p:nvGrpSpPr>
        <p:grpSpPr>
          <a:xfrm>
            <a:off x="4585601" y="1757200"/>
            <a:ext cx="3434969" cy="369284"/>
            <a:chOff x="4890496" y="1473376"/>
            <a:chExt cx="3434969" cy="369284"/>
          </a:xfrm>
        </p:grpSpPr>
        <p:sp>
          <p:nvSpPr>
            <p:cNvPr id="70" name="文本框 69"/>
            <p:cNvSpPr txBox="1"/>
            <p:nvPr/>
          </p:nvSpPr>
          <p:spPr>
            <a:xfrm>
              <a:off x="5487441" y="147337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生产者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487442" y="1807916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4D87A6-6B64-413A-97BA-4C8A5F12F5A5}"/>
                </a:ext>
              </a:extLst>
            </p:cNvPr>
            <p:cNvSpPr/>
            <p:nvPr/>
          </p:nvSpPr>
          <p:spPr>
            <a:xfrm rot="2713401">
              <a:off x="5094021" y="1670486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3C61419-D947-468A-99C4-22D7C1588286}"/>
                </a:ext>
              </a:extLst>
            </p:cNvPr>
            <p:cNvSpPr/>
            <p:nvPr/>
          </p:nvSpPr>
          <p:spPr>
            <a:xfrm rot="2713401">
              <a:off x="4898708" y="1537681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A27F3C3-FBA3-4F21-953F-80D3D3F51C10}"/>
                </a:ext>
              </a:extLst>
            </p:cNvPr>
            <p:cNvSpPr txBox="1"/>
            <p:nvPr/>
          </p:nvSpPr>
          <p:spPr>
            <a:xfrm>
              <a:off x="4890496" y="15262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B36FEC-5B96-4001-9702-BC038545E8ED}"/>
              </a:ext>
            </a:extLst>
          </p:cNvPr>
          <p:cNvGrpSpPr/>
          <p:nvPr/>
        </p:nvGrpSpPr>
        <p:grpSpPr>
          <a:xfrm>
            <a:off x="4585601" y="2550802"/>
            <a:ext cx="3434969" cy="369284"/>
            <a:chOff x="4890496" y="2058331"/>
            <a:chExt cx="3434969" cy="36928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0D1DF8-243D-4995-844C-9974AFC2BB95}"/>
                </a:ext>
              </a:extLst>
            </p:cNvPr>
            <p:cNvSpPr txBox="1"/>
            <p:nvPr/>
          </p:nvSpPr>
          <p:spPr>
            <a:xfrm>
              <a:off x="5487441" y="2058331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182D799-3113-4C86-B3B4-7A3AA30E6E5F}"/>
                </a:ext>
              </a:extLst>
            </p:cNvPr>
            <p:cNvCxnSpPr/>
            <p:nvPr/>
          </p:nvCxnSpPr>
          <p:spPr>
            <a:xfrm>
              <a:off x="5487442" y="2392871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9795C35-FDDE-49E1-A80A-6E6CA41511A5}"/>
                </a:ext>
              </a:extLst>
            </p:cNvPr>
            <p:cNvSpPr/>
            <p:nvPr/>
          </p:nvSpPr>
          <p:spPr>
            <a:xfrm rot="2713401">
              <a:off x="5094021" y="2255441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4D6EC59-B62A-4244-941D-9CD33170C7D8}"/>
                </a:ext>
              </a:extLst>
            </p:cNvPr>
            <p:cNvSpPr/>
            <p:nvPr/>
          </p:nvSpPr>
          <p:spPr>
            <a:xfrm rot="2713401">
              <a:off x="4898708" y="2122636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E13D9C0-776D-4428-ADF8-85FC667AF33D}"/>
                </a:ext>
              </a:extLst>
            </p:cNvPr>
            <p:cNvSpPr txBox="1"/>
            <p:nvPr/>
          </p:nvSpPr>
          <p:spPr>
            <a:xfrm>
              <a:off x="4890496" y="211119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4BC11C4-316A-4A50-BCFB-00E7DC5B54C7}"/>
              </a:ext>
            </a:extLst>
          </p:cNvPr>
          <p:cNvGrpSpPr/>
          <p:nvPr/>
        </p:nvGrpSpPr>
        <p:grpSpPr>
          <a:xfrm>
            <a:off x="4585601" y="3344404"/>
            <a:ext cx="3434969" cy="369284"/>
            <a:chOff x="4890496" y="2058331"/>
            <a:chExt cx="3434969" cy="36928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35D24A-9C6C-4F23-91CB-0348BE2950B7}"/>
                </a:ext>
              </a:extLst>
            </p:cNvPr>
            <p:cNvSpPr txBox="1"/>
            <p:nvPr/>
          </p:nvSpPr>
          <p:spPr>
            <a:xfrm>
              <a:off x="5487441" y="2058331"/>
              <a:ext cx="1811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可靠性传输</a:t>
              </a: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12B548F-46B1-49C1-9581-A69B60236DFE}"/>
                </a:ext>
              </a:extLst>
            </p:cNvPr>
            <p:cNvCxnSpPr/>
            <p:nvPr/>
          </p:nvCxnSpPr>
          <p:spPr>
            <a:xfrm>
              <a:off x="5487442" y="2392871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1B84FCB-C5F6-4C61-A795-93DCE86CFF35}"/>
                </a:ext>
              </a:extLst>
            </p:cNvPr>
            <p:cNvSpPr/>
            <p:nvPr/>
          </p:nvSpPr>
          <p:spPr>
            <a:xfrm rot="2713401">
              <a:off x="5094021" y="2255441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AD2EC5B-865D-4017-BD92-95A584EF5103}"/>
                </a:ext>
              </a:extLst>
            </p:cNvPr>
            <p:cNvSpPr/>
            <p:nvPr/>
          </p:nvSpPr>
          <p:spPr>
            <a:xfrm rot="2713401">
              <a:off x="4898708" y="2122636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ECBC776-ACE1-4CF6-BA92-1CE7829B3A42}"/>
                </a:ext>
              </a:extLst>
            </p:cNvPr>
            <p:cNvSpPr txBox="1"/>
            <p:nvPr/>
          </p:nvSpPr>
          <p:spPr>
            <a:xfrm>
              <a:off x="4890496" y="211119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2A34360-BB13-4357-98BC-626939B15DB9}"/>
              </a:ext>
            </a:extLst>
          </p:cNvPr>
          <p:cNvGrpSpPr/>
          <p:nvPr/>
        </p:nvGrpSpPr>
        <p:grpSpPr>
          <a:xfrm>
            <a:off x="797603" y="2555843"/>
            <a:ext cx="3401572" cy="338554"/>
            <a:chOff x="978698" y="1463286"/>
            <a:chExt cx="3401572" cy="338554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DAE833B-1EA8-425F-9D12-C698C7816AD5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DBDEACA7-0ACC-42FF-9EB0-175530C13972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BD76802A-0041-4148-88C8-ADA47EEB742A}"/>
                    </a:ext>
                  </a:extLst>
                </p:cNvPr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D63F86E-03D3-4497-95C6-A2DFDB6533B1}"/>
                    </a:ext>
                  </a:extLst>
                </p:cNvPr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DA2A714-CDB8-4970-8A1A-0CE79D907B36}"/>
                  </a:ext>
                </a:extLst>
              </p:cNvPr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5638914-A24F-40D7-B3D8-B19D273A7E77}"/>
                </a:ext>
              </a:extLst>
            </p:cNvPr>
            <p:cNvSpPr txBox="1"/>
            <p:nvPr/>
          </p:nvSpPr>
          <p:spPr>
            <a:xfrm>
              <a:off x="1542247" y="146328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CCFFE0-BE8F-480D-8199-6B547FCE2B0F}"/>
                </a:ext>
              </a:extLst>
            </p:cNvPr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F42456C-0623-4166-9B82-C54C12DD7874}"/>
              </a:ext>
            </a:extLst>
          </p:cNvPr>
          <p:cNvGrpSpPr/>
          <p:nvPr/>
        </p:nvGrpSpPr>
        <p:grpSpPr>
          <a:xfrm>
            <a:off x="797603" y="3354485"/>
            <a:ext cx="3401572" cy="338554"/>
            <a:chOff x="978698" y="1463286"/>
            <a:chExt cx="3401572" cy="338554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912563A-18B1-4F27-9FE0-C23EFA664A55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2E60B08D-C357-426F-85DF-9694DF33B18A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0338CBA-8756-489B-87E3-915AF8DBB72E}"/>
                    </a:ext>
                  </a:extLst>
                </p:cNvPr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7D68AAC-1FF7-4B74-9DCC-2ED0C0A34917}"/>
                    </a:ext>
                  </a:extLst>
                </p:cNvPr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3C571AA-1BBF-4793-A9E2-C59E233EE6E5}"/>
                  </a:ext>
                </a:extLst>
              </p:cNvPr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2328612-5ABD-473F-9CDA-2FAF5B810FE7}"/>
                </a:ext>
              </a:extLst>
            </p:cNvPr>
            <p:cNvSpPr txBox="1"/>
            <p:nvPr/>
          </p:nvSpPr>
          <p:spPr>
            <a:xfrm>
              <a:off x="1542247" y="146328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0BFA50-04ED-4AA9-9164-3A8214034407}"/>
                </a:ext>
              </a:extLst>
            </p:cNvPr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5" grpId="0" animBg="1"/>
      <p:bldP spid="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分区再均衡的问题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如何避免分区再均衡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C57987D-B338-4EA2-A2EB-496C1E05165F}"/>
              </a:ext>
            </a:extLst>
          </p:cNvPr>
          <p:cNvSpPr/>
          <p:nvPr/>
        </p:nvSpPr>
        <p:spPr>
          <a:xfrm>
            <a:off x="0" y="4079692"/>
            <a:ext cx="2603060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51" y="0"/>
                </a:lnTo>
                <a:lnTo>
                  <a:pt x="0" y="21600"/>
                </a:lnTo>
                <a:lnTo>
                  <a:pt x="1402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40C0DD3-79D9-4EB3-B07C-F13327461189}"/>
              </a:ext>
            </a:extLst>
          </p:cNvPr>
          <p:cNvSpPr/>
          <p:nvPr/>
        </p:nvSpPr>
        <p:spPr>
          <a:xfrm>
            <a:off x="1697440" y="3584540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B1AF65-2FDD-4FF4-8A52-5BE40807F020}"/>
              </a:ext>
            </a:extLst>
          </p:cNvPr>
          <p:cNvSpPr/>
          <p:nvPr/>
        </p:nvSpPr>
        <p:spPr>
          <a:xfrm>
            <a:off x="2816551" y="4117929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232B17-5C34-4F5C-AAF1-BF31C6967F70}"/>
              </a:ext>
            </a:extLst>
          </p:cNvPr>
          <p:cNvSpPr/>
          <p:nvPr/>
        </p:nvSpPr>
        <p:spPr>
          <a:xfrm flipH="1">
            <a:off x="917847" y="4212672"/>
            <a:ext cx="797849" cy="79784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056C4A7-1A3C-49F0-86E4-D768FF6D9A8D}"/>
              </a:ext>
            </a:extLst>
          </p:cNvPr>
          <p:cNvSpPr/>
          <p:nvPr/>
        </p:nvSpPr>
        <p:spPr>
          <a:xfrm>
            <a:off x="1049627" y="3018896"/>
            <a:ext cx="2600070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62" y="0"/>
                </a:lnTo>
                <a:lnTo>
                  <a:pt x="0" y="21600"/>
                </a:lnTo>
                <a:lnTo>
                  <a:pt x="1268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CF423C9-899F-4FBA-8FD6-C99225CBF03B}"/>
              </a:ext>
            </a:extLst>
          </p:cNvPr>
          <p:cNvSpPr/>
          <p:nvPr/>
        </p:nvSpPr>
        <p:spPr>
          <a:xfrm>
            <a:off x="2767031" y="2523744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0052DC-0701-430A-94DC-F2D7FFD14733}"/>
              </a:ext>
            </a:extLst>
          </p:cNvPr>
          <p:cNvSpPr/>
          <p:nvPr/>
        </p:nvSpPr>
        <p:spPr>
          <a:xfrm>
            <a:off x="4017693" y="3071129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13196A1-9290-4A9B-AEAE-E69D08129971}"/>
              </a:ext>
            </a:extLst>
          </p:cNvPr>
          <p:cNvSpPr/>
          <p:nvPr/>
        </p:nvSpPr>
        <p:spPr>
          <a:xfrm flipH="1">
            <a:off x="1953619" y="3154759"/>
            <a:ext cx="792085" cy="79208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5171681-D4D0-4F1B-B5BF-4880173F262F}"/>
              </a:ext>
            </a:extLst>
          </p:cNvPr>
          <p:cNvSpPr/>
          <p:nvPr/>
        </p:nvSpPr>
        <p:spPr>
          <a:xfrm>
            <a:off x="2091723" y="1962190"/>
            <a:ext cx="2600521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60" y="0"/>
                </a:lnTo>
                <a:lnTo>
                  <a:pt x="0" y="21600"/>
                </a:lnTo>
                <a:lnTo>
                  <a:pt x="13172" y="21600"/>
                </a:lnTo>
                <a:cubicBezTo>
                  <a:pt x="14174" y="18627"/>
                  <a:pt x="15207" y="15731"/>
                  <a:pt x="16266" y="12900"/>
                </a:cubicBezTo>
                <a:cubicBezTo>
                  <a:pt x="17950" y="8401"/>
                  <a:pt x="19728" y="4093"/>
                  <a:pt x="21600" y="0"/>
                </a:cubicBezTo>
                <a:close/>
              </a:path>
            </a:pathLst>
          </a:custGeom>
          <a:solidFill>
            <a:schemeClr val="accent1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A6ECF0E-66DC-48CE-A9C4-47543AF9339F}"/>
              </a:ext>
            </a:extLst>
          </p:cNvPr>
          <p:cNvSpPr/>
          <p:nvPr/>
        </p:nvSpPr>
        <p:spPr>
          <a:xfrm>
            <a:off x="3832532" y="1467038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C637C9-1E3B-4B82-BF9D-6EAB1CEECC1D}"/>
              </a:ext>
            </a:extLst>
          </p:cNvPr>
          <p:cNvSpPr/>
          <p:nvPr/>
        </p:nvSpPr>
        <p:spPr>
          <a:xfrm>
            <a:off x="5140810" y="1991721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altLang="zh-CN" sz="4267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C3966D-7973-4193-A700-C196990EB73A}"/>
              </a:ext>
            </a:extLst>
          </p:cNvPr>
          <p:cNvSpPr/>
          <p:nvPr/>
        </p:nvSpPr>
        <p:spPr>
          <a:xfrm flipH="1">
            <a:off x="2951111" y="2053851"/>
            <a:ext cx="797849" cy="79784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25" name="文本框 17">
            <a:extLst>
              <a:ext uri="{FF2B5EF4-FFF2-40B4-BE49-F238E27FC236}">
                <a16:creationId xmlns:a16="http://schemas.microsoft.com/office/drawing/2014/main" id="{10B19F86-4FAC-4510-A450-0FE777209E4D}"/>
              </a:ext>
            </a:extLst>
          </p:cNvPr>
          <p:cNvSpPr txBox="1"/>
          <p:nvPr/>
        </p:nvSpPr>
        <p:spPr>
          <a:xfrm>
            <a:off x="6532079" y="2072851"/>
            <a:ext cx="1507021" cy="276999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分区再均衡太慢了</a:t>
            </a: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C8861804-5923-4F01-98A3-54E5BDC4AFF4}"/>
              </a:ext>
            </a:extLst>
          </p:cNvPr>
          <p:cNvSpPr txBox="1"/>
          <p:nvPr/>
        </p:nvSpPr>
        <p:spPr>
          <a:xfrm>
            <a:off x="4475490" y="4274987"/>
            <a:ext cx="3220710" cy="23860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再均衡期间，所有消费者都会停止消费</a:t>
            </a: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A806F7F5-24E6-4C77-B115-CC9D8C82F446}"/>
              </a:ext>
            </a:extLst>
          </p:cNvPr>
          <p:cNvSpPr txBox="1"/>
          <p:nvPr/>
        </p:nvSpPr>
        <p:spPr>
          <a:xfrm>
            <a:off x="5626950" y="3093330"/>
            <a:ext cx="2235749" cy="276999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每次都是所有消费者共同参与</a:t>
            </a:r>
          </a:p>
        </p:txBody>
      </p:sp>
      <p:sp>
        <p:nvSpPr>
          <p:cNvPr id="24" name="AutoShape 113">
            <a:extLst>
              <a:ext uri="{FF2B5EF4-FFF2-40B4-BE49-F238E27FC236}">
                <a16:creationId xmlns:a16="http://schemas.microsoft.com/office/drawing/2014/main" id="{47DE88D8-10EE-4D4E-A57D-03B4ED30141D}"/>
              </a:ext>
            </a:extLst>
          </p:cNvPr>
          <p:cNvSpPr/>
          <p:nvPr/>
        </p:nvSpPr>
        <p:spPr bwMode="auto">
          <a:xfrm>
            <a:off x="1193365" y="4431706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D67A7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AutoShape 113">
            <a:extLst>
              <a:ext uri="{FF2B5EF4-FFF2-40B4-BE49-F238E27FC236}">
                <a16:creationId xmlns:a16="http://schemas.microsoft.com/office/drawing/2014/main" id="{905729F2-FB9E-4012-9C53-270AB0B7F413}"/>
              </a:ext>
            </a:extLst>
          </p:cNvPr>
          <p:cNvSpPr/>
          <p:nvPr/>
        </p:nvSpPr>
        <p:spPr bwMode="auto">
          <a:xfrm>
            <a:off x="3226629" y="2280464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D67A7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" name="AutoShape 113">
            <a:extLst>
              <a:ext uri="{FF2B5EF4-FFF2-40B4-BE49-F238E27FC236}">
                <a16:creationId xmlns:a16="http://schemas.microsoft.com/office/drawing/2014/main" id="{5FE88A4B-4BC3-4F63-B08B-CEFF17FC7837}"/>
              </a:ext>
            </a:extLst>
          </p:cNvPr>
          <p:cNvSpPr/>
          <p:nvPr/>
        </p:nvSpPr>
        <p:spPr bwMode="auto">
          <a:xfrm>
            <a:off x="2231867" y="3369405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788BA9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" name="文本框 17">
            <a:extLst>
              <a:ext uri="{FF2B5EF4-FFF2-40B4-BE49-F238E27FC236}">
                <a16:creationId xmlns:a16="http://schemas.microsoft.com/office/drawing/2014/main" id="{9936284D-A940-405A-B07F-EA43BFB8782B}"/>
              </a:ext>
            </a:extLst>
          </p:cNvPr>
          <p:cNvSpPr txBox="1"/>
          <p:nvPr/>
        </p:nvSpPr>
        <p:spPr>
          <a:xfrm>
            <a:off x="633569" y="854445"/>
            <a:ext cx="6882898" cy="1037154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分区再均衡的代价很高，应该尽量避免分区再均衡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未及时发送心跳：合理设置 </a:t>
            </a:r>
            <a:r>
              <a:rPr lang="en-US" altLang="zh-CN" dirty="0">
                <a:solidFill>
                  <a:schemeClr val="accent2"/>
                </a:solidFill>
              </a:rPr>
              <a:t>session.timeout.ms </a:t>
            </a:r>
            <a:r>
              <a:rPr lang="zh-CN" altLang="en-US" dirty="0">
                <a:solidFill>
                  <a:schemeClr val="accent2"/>
                </a:solidFill>
              </a:rPr>
              <a:t>和 </a:t>
            </a:r>
            <a:r>
              <a:rPr lang="en-US" altLang="zh-CN" dirty="0">
                <a:solidFill>
                  <a:schemeClr val="accent2"/>
                </a:solidFill>
              </a:rPr>
              <a:t>heartbeat.interval.ms </a:t>
            </a:r>
            <a:r>
              <a:rPr lang="zh-CN" altLang="en-US" dirty="0">
                <a:solidFill>
                  <a:schemeClr val="accent2"/>
                </a:solidFill>
              </a:rPr>
              <a:t>的值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消费时间过长：消费者端根据实际情况设置 </a:t>
            </a:r>
            <a:r>
              <a:rPr lang="en-US" altLang="zh-CN" dirty="0">
                <a:solidFill>
                  <a:schemeClr val="accent2"/>
                </a:solidFill>
              </a:rPr>
              <a:t>max.poll.interval.ms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GC </a:t>
            </a:r>
            <a:r>
              <a:rPr lang="zh-CN" altLang="en-US" dirty="0">
                <a:solidFill>
                  <a:schemeClr val="accent2"/>
                </a:solidFill>
              </a:rPr>
              <a:t>参数：以上两点都没问题时，考虑是否有频繁 </a:t>
            </a:r>
            <a:r>
              <a:rPr lang="en-US" altLang="zh-CN" dirty="0">
                <a:solidFill>
                  <a:schemeClr val="accent2"/>
                </a:solidFill>
              </a:rPr>
              <a:t>GC</a:t>
            </a:r>
            <a:endParaRPr lang="zh-CN" altLang="en-US" dirty="0">
              <a:solidFill>
                <a:schemeClr val="accent2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3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5" grpId="0"/>
      <p:bldP spid="24" grpId="0" animBg="1"/>
      <p:bldP spid="31" grpId="0" animBg="1"/>
      <p:bldP spid="32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1508" y="2128389"/>
            <a:ext cx="20810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集群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分区和 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raw.githubusercontent.com/dunwu/images/dev/snap/20210407180101.png">
            <a:extLst>
              <a:ext uri="{FF2B5EF4-FFF2-40B4-BE49-F238E27FC236}">
                <a16:creationId xmlns:a16="http://schemas.microsoft.com/office/drawing/2014/main" id="{B63C60A1-5B7F-48AB-A3D3-A4478E10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9" y="755380"/>
            <a:ext cx="7846541" cy="42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  <p:pic>
        <p:nvPicPr>
          <p:cNvPr id="3074" name="Picture 2" descr="https://raw.githubusercontent.com/dunwu/images/dev/snap/20210427194506.png">
            <a:extLst>
              <a:ext uri="{FF2B5EF4-FFF2-40B4-BE49-F238E27FC236}">
                <a16:creationId xmlns:a16="http://schemas.microsoft.com/office/drawing/2014/main" id="{3549B454-3D9E-456E-9343-5669940D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1071562"/>
            <a:ext cx="8001000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分区和 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raw.githubusercontent.com/dunwu/images/dev/snap/20210407191337.png">
            <a:extLst>
              <a:ext uri="{FF2B5EF4-FFF2-40B4-BE49-F238E27FC236}">
                <a16:creationId xmlns:a16="http://schemas.microsoft.com/office/drawing/2014/main" id="{156FE031-B008-4AAE-BCCB-BA9B6B7F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43" y="976184"/>
            <a:ext cx="6073346" cy="35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5BE8D6-EF79-4130-AE69-FF76F43211EA}"/>
              </a:ext>
            </a:extLst>
          </p:cNvPr>
          <p:cNvSpPr/>
          <p:nvPr/>
        </p:nvSpPr>
        <p:spPr>
          <a:xfrm>
            <a:off x="185351" y="1602254"/>
            <a:ext cx="2446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处理一切对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（分区）的读写请求。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唯一的任务就是从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那里复制消息，保持与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一致的状态。和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同步的副本称为同步副本（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In-sync Replicas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宕机，其中一个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会被选举为新的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50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2BA40-206A-433C-998D-C447A1442FCB}"/>
              </a:ext>
            </a:extLst>
          </p:cNvPr>
          <p:cNvSpPr/>
          <p:nvPr/>
        </p:nvSpPr>
        <p:spPr>
          <a:xfrm>
            <a:off x="669982" y="779294"/>
            <a:ext cx="743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控制器其实就是一个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控制器的主要作用是在 </a:t>
            </a:r>
            <a:r>
              <a:rPr lang="en-US" altLang="zh-CN" b="1" dirty="0" err="1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的帮助下管理和协调整个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集群。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77690" y="1684550"/>
            <a:ext cx="2446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控制器的作用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管理（创建、删除、增加分区）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分区重分配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集群成员管理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向其他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4A5D7-F685-47BE-8DDE-104482C4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8" y="1461799"/>
            <a:ext cx="6245352" cy="3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9599" y="2098075"/>
            <a:ext cx="20810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逻辑存储</a:t>
            </a:r>
          </a:p>
        </p:txBody>
      </p:sp>
      <p:pic>
        <p:nvPicPr>
          <p:cNvPr id="4098" name="Picture 2" descr="https://raw.githubusercontent.com/dunwu/images/dev/snap/20210427195053.png">
            <a:extLst>
              <a:ext uri="{FF2B5EF4-FFF2-40B4-BE49-F238E27FC236}">
                <a16:creationId xmlns:a16="http://schemas.microsoft.com/office/drawing/2014/main" id="{EC407504-3591-432C-8C94-3C73E92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765518"/>
            <a:ext cx="7827264" cy="4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909" y="2098075"/>
            <a:ext cx="28504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可靠传输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本章节主要针对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的三类核心问题：消息丢失、重复消费、消息保序，探讨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的相应方案。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906875"/>
            <a:ext cx="6169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一条消息从生产到消费，可以划分三个阶段：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创建消息，并通过网络发送给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收到消息并存储，如果是集群，还要同步副本给其他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通过网络传输给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这三个阶段都可能丢失数据，所以要保证消息丢失，就需要任意一环都保证可靠。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18B32-DBAF-4BAD-89D8-919BF616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2" y="2059372"/>
            <a:ext cx="7576236" cy="23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9599" y="2098075"/>
            <a:ext cx="20810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的设计目标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0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1306788"/>
            <a:ext cx="616973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只对“已提交”的消息（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 message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）做有限度的持久化保证。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副本机制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的副本机制是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可靠性保证的核心。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副本数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：副本数越多，数据可靠性越高；但由于副本数增多，也会增加同步副本的开销，可能会降低集群的可用性。一般，建议设为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，这也是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的默认值。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不完全的选主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unclean.leader.election.enable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用于控制是否支持不同步的副本参与选举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。允许不同步的副本成为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（即不完全的选举），那么将面临丢失消息的风险；等待原先的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重新上线，则降低了可用性。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最少同步副本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min.insync.replicas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控制的是消息至少要被写入到多少个副本才算是“已提交”。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4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800081"/>
            <a:ext cx="616973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可靠的发送方案</a:t>
            </a:r>
            <a:endParaRPr lang="en-US" altLang="zh-CN" sz="12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有三种发送方式：同步、异步、异步回调。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同步方式能保证消息不丢失，但性能太差；异步方式发送消息，通常会立即返回，但消息可能丢失。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推荐方案是：异步回调方式。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（回调）能准确地告诉你消息是否真的提交成功了。一旦出现消息提交失败的情况，你就可以有针对性地进行处理。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acks=1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都有丢失数据的风险。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acks=all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意味着会等待所有同步副本都收到消息。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可重试错误，如：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LEADER_NOT_AVAILABLE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，主副本不可用，可能过一段时间，集群就会选举出新的主副本，重试可以解决问题。</a:t>
            </a: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不可重试错误，如：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INVALID_CONFIG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，即使重试，也无法改变配置选项，重试没有意义。</a:t>
            </a: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开发者需要自行处理的错误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2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295981" y="969879"/>
            <a:ext cx="6552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消费者只能读取已提交的消息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。这就保证了消费者接收到消息时已经具备了数据一致性。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消费者唯一要做的是确保哪些消息是已经读取过的，哪些是没有读取过的（通过提交的偏移量来判断）。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自动提交偏移量，无法保证丢失消息或重复消息问题，所以，一般关闭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enable.auto.commit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手动提交偏移量，需要考虑以下问题：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必须在处理完消息后再发送确认（提交偏移量），不要收到消息立即确认。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提交频率是性能和重复消息数之间的权衡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消费可能需要重试机制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超时处理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消费者可能需要维护消费状态，如：处理完消息后，记录在数据库中。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幂等性设计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写数据库：根据主键判断记录是否存在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操作天然具有幂等性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复杂的逻辑处理，则可以在消息中加入全局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2964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重复消息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697A87-F9C4-454E-8B47-BDDC3E359FF5}"/>
              </a:ext>
            </a:extLst>
          </p:cNvPr>
          <p:cNvGrpSpPr/>
          <p:nvPr/>
        </p:nvGrpSpPr>
        <p:grpSpPr>
          <a:xfrm>
            <a:off x="243551" y="945015"/>
            <a:ext cx="8656897" cy="4092369"/>
            <a:chOff x="1471946" y="895110"/>
            <a:chExt cx="10081843" cy="40923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2616F44-6689-439D-9511-9060E20A492C}"/>
                </a:ext>
              </a:extLst>
            </p:cNvPr>
            <p:cNvSpPr/>
            <p:nvPr/>
          </p:nvSpPr>
          <p:spPr>
            <a:xfrm>
              <a:off x="1471946" y="3565551"/>
              <a:ext cx="4849238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MQTT </a:t>
              </a:r>
              <a:r>
                <a:rPr lang="zh-CN" altLang="en-US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 most once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：换一个说法就是，没什么消息可靠性保证，允许丢消息。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 least once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也就是说，不允许丢消息，但是允许有少量重复消息出现。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Exactly once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：不允许丢失也不允许重复，这个是最高的等级。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328D48C-25D5-4057-91DD-8EC864819F95}"/>
                </a:ext>
              </a:extLst>
            </p:cNvPr>
            <p:cNvSpPr/>
            <p:nvPr/>
          </p:nvSpPr>
          <p:spPr>
            <a:xfrm>
              <a:off x="6512867" y="895110"/>
              <a:ext cx="5040922" cy="3711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一般解决重复消息的办法是，在消费端，</a:t>
              </a:r>
              <a:r>
                <a:rPr lang="zh-CN" altLang="en-US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保证消费消息的操作具备幂等性。</a:t>
              </a:r>
              <a:endPara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利用数据库的唯一约束实现幂等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：关系型数据库可以使用 </a:t>
              </a: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 IF NOT EXIST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语句；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 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SETNX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为更新的数据设置前置条件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如果满足条件就更新数据，否则拒绝更新数据，在更新数据的时候，同时变更前置条件中需要判断的数据。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给数据增加一个版本号属性，每次更数据前，比较当前数据的版本号是否和消息中的版本号一致。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记录并检查操作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在执行数据更新操作之前，先检查一下是否执行过这个更新操作。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需要注意的是，“检查消费状态，然后更新数据并且设置消费状态”中，三个操作必须作为一组操作保证原子性，才能真正实现幂等，否则就会出现 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。这一组操作可以通过分布式事务或分布式锁来保证其原子性。</a:t>
              </a:r>
            </a:p>
          </p:txBody>
        </p:sp>
      </p:grpSp>
      <p:pic>
        <p:nvPicPr>
          <p:cNvPr id="1026" name="Picture 2" descr="https://raw.githubusercontent.com/dunwu/images/dev/snap/20210427194009.png">
            <a:extLst>
              <a:ext uri="{FF2B5EF4-FFF2-40B4-BE49-F238E27FC236}">
                <a16:creationId xmlns:a16="http://schemas.microsoft.com/office/drawing/2014/main" id="{72A4993F-54E3-41F6-82D2-72995045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1" y="713843"/>
            <a:ext cx="4078224" cy="28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消息有序性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797997" y="898166"/>
            <a:ext cx="377400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方案一、单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优点：简单粗暴。开发者什么也不用做。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实现其高并发能力，如果使用单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，会严重限制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的吞吐量。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结论：作为分布式消息引擎，限制并发能力，显然等同于自废武功，所以，这个方案几乎是不可接受的。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797998" y="2444841"/>
            <a:ext cx="377400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方案二、同一个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的消息发送给指定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生产者端显示指定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发往一个指定的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，就可以保证同一个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中是有序的。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接下来，消费者端为每个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设定一个缓存队列，然后让一个独立线程负责消费指定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的队列，这就保证了消费消息也是有序的。</a:t>
            </a:r>
          </a:p>
        </p:txBody>
      </p:sp>
      <p:pic>
        <p:nvPicPr>
          <p:cNvPr id="2050" name="Picture 2" descr="https://raw.githubusercontent.com/dunwu/images/dev/snap/20210427194215.png">
            <a:extLst>
              <a:ext uri="{FF2B5EF4-FFF2-40B4-BE49-F238E27FC236}">
                <a16:creationId xmlns:a16="http://schemas.microsoft.com/office/drawing/2014/main" id="{1E0A185A-5F45-4048-A977-B58F8EAF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4" y="620009"/>
            <a:ext cx="4218557" cy="43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消息积压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926014" y="945225"/>
            <a:ext cx="6169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先修复消费者，然后停掉当前所有消费者。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，扩大分区，以提高并发处理能力。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创建临时消费者程序，并部署在多节点上，扩大消费处理能力。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最后处理完积压消息后，恢复原先部署架构。</a:t>
            </a:r>
          </a:p>
        </p:txBody>
      </p:sp>
    </p:spTree>
    <p:extLst>
      <p:ext uri="{BB962C8B-B14F-4D97-AF65-F5344CB8AC3E}">
        <p14:creationId xmlns:p14="http://schemas.microsoft.com/office/powerpoint/2010/main" val="31622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909" y="2355741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1487135" y="1027957"/>
            <a:ext cx="61697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分区有什么作用？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如何分区？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的分区再均衡有什么作用？如何分区再均衡？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如何实现副本机制？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如何选举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如何保证可靠传输？如何保证消息不丢失？如何保证不重复消费？如何保证消息有序？如何处理消息积压？</a:t>
            </a:r>
          </a:p>
        </p:txBody>
      </p:sp>
    </p:spTree>
    <p:extLst>
      <p:ext uri="{BB962C8B-B14F-4D97-AF65-F5344CB8AC3E}">
        <p14:creationId xmlns:p14="http://schemas.microsoft.com/office/powerpoint/2010/main" val="36136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_3"/>
          <p:cNvSpPr/>
          <p:nvPr/>
        </p:nvSpPr>
        <p:spPr>
          <a:xfrm>
            <a:off x="6292532" y="2022134"/>
            <a:ext cx="213391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build="p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309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1.1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初识 </a:t>
            </a:r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Kafka</a:t>
            </a:r>
            <a:endParaRPr lang="zh-CN" altLang="en-US" sz="2400" dirty="0">
              <a:solidFill>
                <a:srgbClr val="475D74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122" name="Picture 2" descr="img">
            <a:extLst>
              <a:ext uri="{FF2B5EF4-FFF2-40B4-BE49-F238E27FC236}">
                <a16:creationId xmlns:a16="http://schemas.microsoft.com/office/drawing/2014/main" id="{F3DB8847-4435-4E5A-A35A-103EF158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845820"/>
            <a:ext cx="4608872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44DA6F6-059A-4F83-AD05-6B6AD4A3ABBE}"/>
              </a:ext>
            </a:extLst>
          </p:cNvPr>
          <p:cNvSpPr/>
          <p:nvPr/>
        </p:nvSpPr>
        <p:spPr>
          <a:xfrm>
            <a:off x="4572000" y="813816"/>
            <a:ext cx="4270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 是一款开源的消息引擎系统，也是一个分布式流计算平台，此外，还可以作为数据存储。</a:t>
            </a:r>
            <a:endParaRPr lang="en-US" altLang="zh-CN" sz="12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D8911-4EA3-4A94-AD17-11C908020319}"/>
              </a:ext>
            </a:extLst>
          </p:cNvPr>
          <p:cNvSpPr/>
          <p:nvPr/>
        </p:nvSpPr>
        <p:spPr>
          <a:xfrm>
            <a:off x="4572000" y="1615896"/>
            <a:ext cx="427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：开源社区版本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Confluent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：商用版本，集成了很多高级特性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Cloudera/Hortonworks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：运维方便，主要用于云平台。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061F84-82C0-4C84-9026-4B642D8345E2}"/>
              </a:ext>
            </a:extLst>
          </p:cNvPr>
          <p:cNvSpPr/>
          <p:nvPr/>
        </p:nvSpPr>
        <p:spPr>
          <a:xfrm>
            <a:off x="4572000" y="2787308"/>
            <a:ext cx="4270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重大版本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：正式引入了副本机制；至少升级到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0.8.2.2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：增加了基础的安全认证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权限功能；新版本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API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在这个版本中算比较稳定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：引入了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Streams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0.10.2.2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；修复了一个可能导致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性能降低的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；使用新版本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：提供幂等性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API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以及事务；对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消息格式做了重构；至少升级到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0.11.0.3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Streams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的改进</a:t>
            </a:r>
          </a:p>
        </p:txBody>
      </p:sp>
    </p:spTree>
    <p:extLst>
      <p:ext uri="{BB962C8B-B14F-4D97-AF65-F5344CB8AC3E}">
        <p14:creationId xmlns:p14="http://schemas.microsoft.com/office/powerpoint/2010/main" val="29361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309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1.2 Kafka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设计目标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8880F9-C674-4D1A-956E-C32FB5DD948A}"/>
              </a:ext>
            </a:extLst>
          </p:cNvPr>
          <p:cNvSpPr txBox="1"/>
          <p:nvPr/>
        </p:nvSpPr>
        <p:spPr>
          <a:xfrm>
            <a:off x="909828" y="694313"/>
            <a:ext cx="73243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分区、分段、索引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：基于分区机制提供并发处理能力。分段、索引提升了数据读写的查询效率。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顺序读写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：使用顺序读写提升磁盘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零拷贝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：利用零拷贝技术，提升网络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页缓存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：利用操作系统的 </a:t>
            </a:r>
            <a:r>
              <a:rPr lang="en-US" altLang="zh-CN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来缓存数据（典型的利用空间换时间）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批量读写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：批量读写可以有效提升网络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数据压缩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支持数据压缩，可以有效提升网络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架构基于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模式，可以自主控制消费策略，提升传输效率。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所有的消息都存储在磁盘，天然支持持久化。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副本机制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集群支持副本机制，可以通过冗余，来保证其整体的可用性。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 </a:t>
            </a:r>
            <a:r>
              <a:rPr lang="en-US" altLang="zh-CN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支持选举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，实现了故障转移能力。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伸缩性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的分区机制使得其具有良好的伸缩性。</a:t>
            </a:r>
          </a:p>
        </p:txBody>
      </p:sp>
    </p:spTree>
    <p:extLst>
      <p:ext uri="{BB962C8B-B14F-4D97-AF65-F5344CB8AC3E}">
        <p14:creationId xmlns:p14="http://schemas.microsoft.com/office/powerpoint/2010/main" val="36284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8090" y="2128389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生产者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2.1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生产者发送流程</a:t>
            </a:r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680A082F-C35B-4082-970A-5C47A2AF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80" y="766842"/>
            <a:ext cx="4530288" cy="39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3">
            <a:extLst>
              <a:ext uri="{FF2B5EF4-FFF2-40B4-BE49-F238E27FC236}">
                <a16:creationId xmlns:a16="http://schemas.microsoft.com/office/drawing/2014/main" id="{C8E4A9F4-BA37-4FAC-8E23-987F1E725399}"/>
              </a:ext>
            </a:extLst>
          </p:cNvPr>
          <p:cNvSpPr/>
          <p:nvPr/>
        </p:nvSpPr>
        <p:spPr>
          <a:xfrm>
            <a:off x="870989" y="2022648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D934EE41-DE76-4AB4-9F2B-B03E39F292FF}"/>
              </a:ext>
            </a:extLst>
          </p:cNvPr>
          <p:cNvSpPr/>
          <p:nvPr/>
        </p:nvSpPr>
        <p:spPr>
          <a:xfrm>
            <a:off x="869771" y="2672617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7" name="Freeform: Shape 6">
            <a:extLst>
              <a:ext uri="{FF2B5EF4-FFF2-40B4-BE49-F238E27FC236}">
                <a16:creationId xmlns:a16="http://schemas.microsoft.com/office/drawing/2014/main" id="{FCE2500E-BC67-41C1-A50E-9CBDEF599CA9}"/>
              </a:ext>
            </a:extLst>
          </p:cNvPr>
          <p:cNvSpPr/>
          <p:nvPr/>
        </p:nvSpPr>
        <p:spPr>
          <a:xfrm>
            <a:off x="872323" y="1361028"/>
            <a:ext cx="2336438" cy="994431"/>
          </a:xfrm>
          <a:custGeom>
            <a:avLst/>
            <a:gdLst>
              <a:gd name="connsiteX0" fmla="*/ 2527030 w 2529192"/>
              <a:gd name="connsiteY0" fmla="*/ 0 h 1290537"/>
              <a:gd name="connsiteX1" fmla="*/ 2162 w 2529192"/>
              <a:gd name="connsiteY1" fmla="*/ 925209 h 1290537"/>
              <a:gd name="connsiteX2" fmla="*/ 0 w 2529192"/>
              <a:gd name="connsiteY2" fmla="*/ 1290537 h 1290537"/>
              <a:gd name="connsiteX3" fmla="*/ 2529192 w 2529192"/>
              <a:gd name="connsiteY3" fmla="*/ 631217 h 1290537"/>
              <a:gd name="connsiteX4" fmla="*/ 2527030 w 2529192"/>
              <a:gd name="connsiteY4" fmla="*/ 0 h 1290537"/>
              <a:gd name="connsiteX0" fmla="*/ 2527238 w 2529400"/>
              <a:gd name="connsiteY0" fmla="*/ 0 h 1290537"/>
              <a:gd name="connsiteX1" fmla="*/ 208 w 2529400"/>
              <a:gd name="connsiteY1" fmla="*/ 927371 h 1290537"/>
              <a:gd name="connsiteX2" fmla="*/ 208 w 2529400"/>
              <a:gd name="connsiteY2" fmla="*/ 1290537 h 1290537"/>
              <a:gd name="connsiteX3" fmla="*/ 2529400 w 2529400"/>
              <a:gd name="connsiteY3" fmla="*/ 631217 h 1290537"/>
              <a:gd name="connsiteX4" fmla="*/ 2527238 w 2529400"/>
              <a:gd name="connsiteY4" fmla="*/ 0 h 1290537"/>
              <a:gd name="connsiteX0" fmla="*/ 2529192 w 2531354"/>
              <a:gd name="connsiteY0" fmla="*/ 0 h 1297022"/>
              <a:gd name="connsiteX1" fmla="*/ 2162 w 2531354"/>
              <a:gd name="connsiteY1" fmla="*/ 927371 h 1297022"/>
              <a:gd name="connsiteX2" fmla="*/ 0 w 2531354"/>
              <a:gd name="connsiteY2" fmla="*/ 1297022 h 1297022"/>
              <a:gd name="connsiteX3" fmla="*/ 2531354 w 2531354"/>
              <a:gd name="connsiteY3" fmla="*/ 631217 h 1297022"/>
              <a:gd name="connsiteX4" fmla="*/ 2529192 w 2531354"/>
              <a:gd name="connsiteY4" fmla="*/ 0 h 1297022"/>
              <a:gd name="connsiteX0" fmla="*/ 2529400 w 2531562"/>
              <a:gd name="connsiteY0" fmla="*/ 0 h 1297022"/>
              <a:gd name="connsiteX1" fmla="*/ 208 w 2531562"/>
              <a:gd name="connsiteY1" fmla="*/ 927371 h 1297022"/>
              <a:gd name="connsiteX2" fmla="*/ 208 w 2531562"/>
              <a:gd name="connsiteY2" fmla="*/ 1297022 h 1297022"/>
              <a:gd name="connsiteX3" fmla="*/ 2531562 w 2531562"/>
              <a:gd name="connsiteY3" fmla="*/ 631217 h 1297022"/>
              <a:gd name="connsiteX4" fmla="*/ 2529400 w 2531562"/>
              <a:gd name="connsiteY4" fmla="*/ 0 h 1297022"/>
              <a:gd name="connsiteX0" fmla="*/ 2529400 w 2531562"/>
              <a:gd name="connsiteY0" fmla="*/ 0 h 1288375"/>
              <a:gd name="connsiteX1" fmla="*/ 208 w 2531562"/>
              <a:gd name="connsiteY1" fmla="*/ 927371 h 1288375"/>
              <a:gd name="connsiteX2" fmla="*/ 208 w 2531562"/>
              <a:gd name="connsiteY2" fmla="*/ 1288375 h 1288375"/>
              <a:gd name="connsiteX3" fmla="*/ 2531562 w 2531562"/>
              <a:gd name="connsiteY3" fmla="*/ 631217 h 1288375"/>
              <a:gd name="connsiteX4" fmla="*/ 2529400 w 2531562"/>
              <a:gd name="connsiteY4" fmla="*/ 0 h 1288375"/>
              <a:gd name="connsiteX0" fmla="*/ 2525077 w 2531562"/>
              <a:gd name="connsiteY0" fmla="*/ 0 h 1286213"/>
              <a:gd name="connsiteX1" fmla="*/ 208 w 2531562"/>
              <a:gd name="connsiteY1" fmla="*/ 925209 h 1286213"/>
              <a:gd name="connsiteX2" fmla="*/ 208 w 2531562"/>
              <a:gd name="connsiteY2" fmla="*/ 1286213 h 1286213"/>
              <a:gd name="connsiteX3" fmla="*/ 2531562 w 2531562"/>
              <a:gd name="connsiteY3" fmla="*/ 629055 h 1286213"/>
              <a:gd name="connsiteX4" fmla="*/ 2525077 w 2531562"/>
              <a:gd name="connsiteY4" fmla="*/ 0 h 1286213"/>
              <a:gd name="connsiteX0" fmla="*/ 2525077 w 2527239"/>
              <a:gd name="connsiteY0" fmla="*/ 0 h 1286213"/>
              <a:gd name="connsiteX1" fmla="*/ 208 w 2527239"/>
              <a:gd name="connsiteY1" fmla="*/ 925209 h 1286213"/>
              <a:gd name="connsiteX2" fmla="*/ 208 w 2527239"/>
              <a:gd name="connsiteY2" fmla="*/ 1286213 h 1286213"/>
              <a:gd name="connsiteX3" fmla="*/ 2527239 w 2527239"/>
              <a:gd name="connsiteY3" fmla="*/ 631217 h 1286213"/>
              <a:gd name="connsiteX4" fmla="*/ 2525077 w 2527239"/>
              <a:gd name="connsiteY4" fmla="*/ 0 h 1286213"/>
              <a:gd name="connsiteX0" fmla="*/ 2525077 w 2527239"/>
              <a:gd name="connsiteY0" fmla="*/ 0 h 1286213"/>
              <a:gd name="connsiteX1" fmla="*/ 208 w 2527239"/>
              <a:gd name="connsiteY1" fmla="*/ 925209 h 1286213"/>
              <a:gd name="connsiteX2" fmla="*/ 208 w 2527239"/>
              <a:gd name="connsiteY2" fmla="*/ 1286213 h 1286213"/>
              <a:gd name="connsiteX3" fmla="*/ 2527239 w 2527239"/>
              <a:gd name="connsiteY3" fmla="*/ 600953 h 1286213"/>
              <a:gd name="connsiteX4" fmla="*/ 2525077 w 2527239"/>
              <a:gd name="connsiteY4" fmla="*/ 0 h 1286213"/>
              <a:gd name="connsiteX0" fmla="*/ 2531571 w 2531633"/>
              <a:gd name="connsiteY0" fmla="*/ 0 h 1320800"/>
              <a:gd name="connsiteX1" fmla="*/ 208 w 2531633"/>
              <a:gd name="connsiteY1" fmla="*/ 959796 h 1320800"/>
              <a:gd name="connsiteX2" fmla="*/ 208 w 2531633"/>
              <a:gd name="connsiteY2" fmla="*/ 1320800 h 1320800"/>
              <a:gd name="connsiteX3" fmla="*/ 2527239 w 2531633"/>
              <a:gd name="connsiteY3" fmla="*/ 635540 h 1320800"/>
              <a:gd name="connsiteX4" fmla="*/ 2531571 w 2531633"/>
              <a:gd name="connsiteY4" fmla="*/ 0 h 1320800"/>
              <a:gd name="connsiteX0" fmla="*/ 2527756 w 2527918"/>
              <a:gd name="connsiteY0" fmla="*/ 0 h 1318895"/>
              <a:gd name="connsiteX1" fmla="*/ 208 w 2527918"/>
              <a:gd name="connsiteY1" fmla="*/ 957891 h 1318895"/>
              <a:gd name="connsiteX2" fmla="*/ 208 w 2527918"/>
              <a:gd name="connsiteY2" fmla="*/ 1318895 h 1318895"/>
              <a:gd name="connsiteX3" fmla="*/ 2527239 w 2527918"/>
              <a:gd name="connsiteY3" fmla="*/ 633635 h 1318895"/>
              <a:gd name="connsiteX4" fmla="*/ 2527756 w 2527918"/>
              <a:gd name="connsiteY4" fmla="*/ 0 h 1318895"/>
              <a:gd name="connsiteX0" fmla="*/ 2527548 w 2527710"/>
              <a:gd name="connsiteY0" fmla="*/ 0 h 1318895"/>
              <a:gd name="connsiteX1" fmla="*/ 1908 w 2527710"/>
              <a:gd name="connsiteY1" fmla="*/ 929316 h 1318895"/>
              <a:gd name="connsiteX2" fmla="*/ 0 w 2527710"/>
              <a:gd name="connsiteY2" fmla="*/ 1318895 h 1318895"/>
              <a:gd name="connsiteX3" fmla="*/ 2527031 w 2527710"/>
              <a:gd name="connsiteY3" fmla="*/ 633635 h 1318895"/>
              <a:gd name="connsiteX4" fmla="*/ 2527548 w 2527710"/>
              <a:gd name="connsiteY4" fmla="*/ 0 h 1318895"/>
              <a:gd name="connsiteX0" fmla="*/ 2525849 w 2526011"/>
              <a:gd name="connsiteY0" fmla="*/ 0 h 1286510"/>
              <a:gd name="connsiteX1" fmla="*/ 209 w 2526011"/>
              <a:gd name="connsiteY1" fmla="*/ 929316 h 1286510"/>
              <a:gd name="connsiteX2" fmla="*/ 209 w 2526011"/>
              <a:gd name="connsiteY2" fmla="*/ 1286510 h 1286510"/>
              <a:gd name="connsiteX3" fmla="*/ 2525332 w 2526011"/>
              <a:gd name="connsiteY3" fmla="*/ 633635 h 1286510"/>
              <a:gd name="connsiteX4" fmla="*/ 2525849 w 2526011"/>
              <a:gd name="connsiteY4" fmla="*/ 0 h 1286510"/>
              <a:gd name="connsiteX0" fmla="*/ 2525849 w 2526011"/>
              <a:gd name="connsiteY0" fmla="*/ 0 h 1273175"/>
              <a:gd name="connsiteX1" fmla="*/ 209 w 2526011"/>
              <a:gd name="connsiteY1" fmla="*/ 929316 h 1273175"/>
              <a:gd name="connsiteX2" fmla="*/ 209 w 2526011"/>
              <a:gd name="connsiteY2" fmla="*/ 1273175 h 1273175"/>
              <a:gd name="connsiteX3" fmla="*/ 2525332 w 2526011"/>
              <a:gd name="connsiteY3" fmla="*/ 633635 h 1273175"/>
              <a:gd name="connsiteX4" fmla="*/ 2525849 w 2526011"/>
              <a:gd name="connsiteY4" fmla="*/ 0 h 1273175"/>
              <a:gd name="connsiteX0" fmla="*/ 2525849 w 2526011"/>
              <a:gd name="connsiteY0" fmla="*/ 0 h 1282700"/>
              <a:gd name="connsiteX1" fmla="*/ 209 w 2526011"/>
              <a:gd name="connsiteY1" fmla="*/ 929316 h 1282700"/>
              <a:gd name="connsiteX2" fmla="*/ 209 w 2526011"/>
              <a:gd name="connsiteY2" fmla="*/ 1282700 h 1282700"/>
              <a:gd name="connsiteX3" fmla="*/ 2525332 w 2526011"/>
              <a:gd name="connsiteY3" fmla="*/ 633635 h 1282700"/>
              <a:gd name="connsiteX4" fmla="*/ 2525849 w 2526011"/>
              <a:gd name="connsiteY4" fmla="*/ 0 h 1282700"/>
              <a:gd name="connsiteX0" fmla="*/ 2527649 w 2527811"/>
              <a:gd name="connsiteY0" fmla="*/ 0 h 1282700"/>
              <a:gd name="connsiteX1" fmla="*/ 102 w 2527811"/>
              <a:gd name="connsiteY1" fmla="*/ 929316 h 1282700"/>
              <a:gd name="connsiteX2" fmla="*/ 2009 w 2527811"/>
              <a:gd name="connsiteY2" fmla="*/ 1282700 h 1282700"/>
              <a:gd name="connsiteX3" fmla="*/ 2527132 w 2527811"/>
              <a:gd name="connsiteY3" fmla="*/ 633635 h 1282700"/>
              <a:gd name="connsiteX4" fmla="*/ 2527649 w 2527811"/>
              <a:gd name="connsiteY4" fmla="*/ 0 h 1282700"/>
              <a:gd name="connsiteX0" fmla="*/ 2525848 w 2526010"/>
              <a:gd name="connsiteY0" fmla="*/ 0 h 1282700"/>
              <a:gd name="connsiteX1" fmla="*/ 209 w 2526010"/>
              <a:gd name="connsiteY1" fmla="*/ 923601 h 1282700"/>
              <a:gd name="connsiteX2" fmla="*/ 208 w 2526010"/>
              <a:gd name="connsiteY2" fmla="*/ 1282700 h 1282700"/>
              <a:gd name="connsiteX3" fmla="*/ 2525331 w 2526010"/>
              <a:gd name="connsiteY3" fmla="*/ 633635 h 1282700"/>
              <a:gd name="connsiteX4" fmla="*/ 2525848 w 2526010"/>
              <a:gd name="connsiteY4" fmla="*/ 0 h 1282700"/>
              <a:gd name="connsiteX0" fmla="*/ 2525848 w 2526010"/>
              <a:gd name="connsiteY0" fmla="*/ 0 h 1286510"/>
              <a:gd name="connsiteX1" fmla="*/ 209 w 2526010"/>
              <a:gd name="connsiteY1" fmla="*/ 923601 h 1286510"/>
              <a:gd name="connsiteX2" fmla="*/ 208 w 2526010"/>
              <a:gd name="connsiteY2" fmla="*/ 1286510 h 1286510"/>
              <a:gd name="connsiteX3" fmla="*/ 2525331 w 2526010"/>
              <a:gd name="connsiteY3" fmla="*/ 633635 h 1286510"/>
              <a:gd name="connsiteX4" fmla="*/ 2525848 w 2526010"/>
              <a:gd name="connsiteY4" fmla="*/ 0 h 1286510"/>
              <a:gd name="connsiteX0" fmla="*/ 2525742 w 2525904"/>
              <a:gd name="connsiteY0" fmla="*/ 0 h 1284605"/>
              <a:gd name="connsiteX1" fmla="*/ 103 w 2525904"/>
              <a:gd name="connsiteY1" fmla="*/ 923601 h 1284605"/>
              <a:gd name="connsiteX2" fmla="*/ 2010 w 2525904"/>
              <a:gd name="connsiteY2" fmla="*/ 1284605 h 1284605"/>
              <a:gd name="connsiteX3" fmla="*/ 2525225 w 2525904"/>
              <a:gd name="connsiteY3" fmla="*/ 633635 h 1284605"/>
              <a:gd name="connsiteX4" fmla="*/ 2525742 w 2525904"/>
              <a:gd name="connsiteY4" fmla="*/ 0 h 1284605"/>
              <a:gd name="connsiteX0" fmla="*/ 2525742 w 2525904"/>
              <a:gd name="connsiteY0" fmla="*/ 0 h 1284605"/>
              <a:gd name="connsiteX1" fmla="*/ 103 w 2525904"/>
              <a:gd name="connsiteY1" fmla="*/ 923601 h 1284605"/>
              <a:gd name="connsiteX2" fmla="*/ 2010 w 2525904"/>
              <a:gd name="connsiteY2" fmla="*/ 1284605 h 1284605"/>
              <a:gd name="connsiteX3" fmla="*/ 2525225 w 2525904"/>
              <a:gd name="connsiteY3" fmla="*/ 633635 h 1284605"/>
              <a:gd name="connsiteX4" fmla="*/ 2525742 w 2525904"/>
              <a:gd name="connsiteY4" fmla="*/ 0 h 1284605"/>
              <a:gd name="connsiteX0" fmla="*/ 2523732 w 2523894"/>
              <a:gd name="connsiteY0" fmla="*/ 0 h 1284605"/>
              <a:gd name="connsiteX1" fmla="*/ 1908 w 2523894"/>
              <a:gd name="connsiteY1" fmla="*/ 925506 h 1284605"/>
              <a:gd name="connsiteX2" fmla="*/ 0 w 2523894"/>
              <a:gd name="connsiteY2" fmla="*/ 1284605 h 1284605"/>
              <a:gd name="connsiteX3" fmla="*/ 2523215 w 2523894"/>
              <a:gd name="connsiteY3" fmla="*/ 633635 h 1284605"/>
              <a:gd name="connsiteX4" fmla="*/ 2523732 w 2523894"/>
              <a:gd name="connsiteY4" fmla="*/ 0 h 1284605"/>
              <a:gd name="connsiteX0" fmla="*/ 2523940 w 2524102"/>
              <a:gd name="connsiteY0" fmla="*/ 0 h 1284605"/>
              <a:gd name="connsiteX1" fmla="*/ 208 w 2524102"/>
              <a:gd name="connsiteY1" fmla="*/ 927411 h 1284605"/>
              <a:gd name="connsiteX2" fmla="*/ 208 w 2524102"/>
              <a:gd name="connsiteY2" fmla="*/ 1284605 h 1284605"/>
              <a:gd name="connsiteX3" fmla="*/ 2523423 w 2524102"/>
              <a:gd name="connsiteY3" fmla="*/ 633635 h 1284605"/>
              <a:gd name="connsiteX4" fmla="*/ 2523940 w 2524102"/>
              <a:gd name="connsiteY4" fmla="*/ 0 h 1284605"/>
              <a:gd name="connsiteX0" fmla="*/ 2525741 w 2525903"/>
              <a:gd name="connsiteY0" fmla="*/ 0 h 1284605"/>
              <a:gd name="connsiteX1" fmla="*/ 102 w 2525903"/>
              <a:gd name="connsiteY1" fmla="*/ 923601 h 1284605"/>
              <a:gd name="connsiteX2" fmla="*/ 2009 w 2525903"/>
              <a:gd name="connsiteY2" fmla="*/ 1284605 h 1284605"/>
              <a:gd name="connsiteX3" fmla="*/ 2525224 w 2525903"/>
              <a:gd name="connsiteY3" fmla="*/ 633635 h 1284605"/>
              <a:gd name="connsiteX4" fmla="*/ 2525741 w 2525903"/>
              <a:gd name="connsiteY4" fmla="*/ 0 h 1284605"/>
              <a:gd name="connsiteX0" fmla="*/ 2525847 w 2526009"/>
              <a:gd name="connsiteY0" fmla="*/ 0 h 1286510"/>
              <a:gd name="connsiteX1" fmla="*/ 208 w 2526009"/>
              <a:gd name="connsiteY1" fmla="*/ 923601 h 1286510"/>
              <a:gd name="connsiteX2" fmla="*/ 207 w 2526009"/>
              <a:gd name="connsiteY2" fmla="*/ 1286510 h 1286510"/>
              <a:gd name="connsiteX3" fmla="*/ 2525330 w 2526009"/>
              <a:gd name="connsiteY3" fmla="*/ 633635 h 1286510"/>
              <a:gd name="connsiteX4" fmla="*/ 2525847 w 2526009"/>
              <a:gd name="connsiteY4" fmla="*/ 0 h 1286510"/>
              <a:gd name="connsiteX0" fmla="*/ 2525847 w 2526009"/>
              <a:gd name="connsiteY0" fmla="*/ 0 h 1284605"/>
              <a:gd name="connsiteX1" fmla="*/ 208 w 2526009"/>
              <a:gd name="connsiteY1" fmla="*/ 923601 h 1284605"/>
              <a:gd name="connsiteX2" fmla="*/ 207 w 2526009"/>
              <a:gd name="connsiteY2" fmla="*/ 1284605 h 1284605"/>
              <a:gd name="connsiteX3" fmla="*/ 2525330 w 2526009"/>
              <a:gd name="connsiteY3" fmla="*/ 633635 h 1284605"/>
              <a:gd name="connsiteX4" fmla="*/ 2525847 w 2526009"/>
              <a:gd name="connsiteY4" fmla="*/ 0 h 1284605"/>
              <a:gd name="connsiteX0" fmla="*/ 2525847 w 2526009"/>
              <a:gd name="connsiteY0" fmla="*/ 0 h 1282700"/>
              <a:gd name="connsiteX1" fmla="*/ 208 w 2526009"/>
              <a:gd name="connsiteY1" fmla="*/ 923601 h 1282700"/>
              <a:gd name="connsiteX2" fmla="*/ 207 w 2526009"/>
              <a:gd name="connsiteY2" fmla="*/ 1282700 h 1282700"/>
              <a:gd name="connsiteX3" fmla="*/ 2525330 w 2526009"/>
              <a:gd name="connsiteY3" fmla="*/ 633635 h 1282700"/>
              <a:gd name="connsiteX4" fmla="*/ 2525847 w 2526009"/>
              <a:gd name="connsiteY4" fmla="*/ 0 h 1282700"/>
              <a:gd name="connsiteX0" fmla="*/ 2525847 w 2525937"/>
              <a:gd name="connsiteY0" fmla="*/ 0 h 1282700"/>
              <a:gd name="connsiteX1" fmla="*/ 208 w 2525937"/>
              <a:gd name="connsiteY1" fmla="*/ 923601 h 1282700"/>
              <a:gd name="connsiteX2" fmla="*/ 207 w 2525937"/>
              <a:gd name="connsiteY2" fmla="*/ 1282700 h 1282700"/>
              <a:gd name="connsiteX3" fmla="*/ 2523422 w 2525937"/>
              <a:gd name="connsiteY3" fmla="*/ 629825 h 1282700"/>
              <a:gd name="connsiteX4" fmla="*/ 2525847 w 2525937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26015 h 1282700"/>
              <a:gd name="connsiteX4" fmla="*/ 2525847 w 2527238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29825 h 1282700"/>
              <a:gd name="connsiteX4" fmla="*/ 2525847 w 2527238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35540 h 1282700"/>
              <a:gd name="connsiteX4" fmla="*/ 2525847 w 2527238"/>
              <a:gd name="connsiteY4" fmla="*/ 0 h 1282700"/>
              <a:gd name="connsiteX0" fmla="*/ 2525847 w 2527238"/>
              <a:gd name="connsiteY0" fmla="*/ 0 h 1130300"/>
              <a:gd name="connsiteX1" fmla="*/ 208 w 2527238"/>
              <a:gd name="connsiteY1" fmla="*/ 771201 h 1130300"/>
              <a:gd name="connsiteX2" fmla="*/ 207 w 2527238"/>
              <a:gd name="connsiteY2" fmla="*/ 1130300 h 1130300"/>
              <a:gd name="connsiteX3" fmla="*/ 2527238 w 2527238"/>
              <a:gd name="connsiteY3" fmla="*/ 483140 h 1130300"/>
              <a:gd name="connsiteX4" fmla="*/ 2525847 w 2527238"/>
              <a:gd name="connsiteY4" fmla="*/ 0 h 1130300"/>
              <a:gd name="connsiteX0" fmla="*/ 2525847 w 2527238"/>
              <a:gd name="connsiteY0" fmla="*/ 0 h 1074152"/>
              <a:gd name="connsiteX1" fmla="*/ 208 w 2527238"/>
              <a:gd name="connsiteY1" fmla="*/ 715053 h 1074152"/>
              <a:gd name="connsiteX2" fmla="*/ 207 w 2527238"/>
              <a:gd name="connsiteY2" fmla="*/ 1074152 h 1074152"/>
              <a:gd name="connsiteX3" fmla="*/ 2527238 w 2527238"/>
              <a:gd name="connsiteY3" fmla="*/ 426992 h 1074152"/>
              <a:gd name="connsiteX4" fmla="*/ 2525847 w 2527238"/>
              <a:gd name="connsiteY4" fmla="*/ 0 h 107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238" h="1074152">
                <a:moveTo>
                  <a:pt x="2525847" y="0"/>
                </a:moveTo>
                <a:lnTo>
                  <a:pt x="208" y="715053"/>
                </a:lnTo>
                <a:cubicBezTo>
                  <a:pt x="-513" y="836829"/>
                  <a:pt x="928" y="952376"/>
                  <a:pt x="207" y="1074152"/>
                </a:cubicBezTo>
                <a:lnTo>
                  <a:pt x="2527238" y="426992"/>
                </a:lnTo>
                <a:cubicBezTo>
                  <a:pt x="2526517" y="216586"/>
                  <a:pt x="2526568" y="210406"/>
                  <a:pt x="2525847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714E0D2-213A-4F25-9AA3-74E4C6B8AED2}"/>
              </a:ext>
            </a:extLst>
          </p:cNvPr>
          <p:cNvSpPr/>
          <p:nvPr/>
        </p:nvSpPr>
        <p:spPr>
          <a:xfrm>
            <a:off x="870557" y="1166999"/>
            <a:ext cx="2338438" cy="586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9148FDEE-509D-4151-9FF1-C24E46848AC3}"/>
              </a:ext>
            </a:extLst>
          </p:cNvPr>
          <p:cNvSpPr txBox="1"/>
          <p:nvPr/>
        </p:nvSpPr>
        <p:spPr>
          <a:xfrm>
            <a:off x="1189296" y="1304301"/>
            <a:ext cx="1691196" cy="28015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生产者发送消息流程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234E26F-C926-4B43-B345-F92405D9934C}"/>
              </a:ext>
            </a:extLst>
          </p:cNvPr>
          <p:cNvSpPr/>
          <p:nvPr/>
        </p:nvSpPr>
        <p:spPr>
          <a:xfrm>
            <a:off x="870557" y="2022229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ADC844FA-6E46-405C-8591-7F5A07F0A8B6}"/>
              </a:ext>
            </a:extLst>
          </p:cNvPr>
          <p:cNvSpPr txBox="1"/>
          <p:nvPr/>
        </p:nvSpPr>
        <p:spPr>
          <a:xfrm>
            <a:off x="1451232" y="2048858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序列化</a:t>
            </a:r>
          </a:p>
        </p:txBody>
      </p:sp>
      <p:sp>
        <p:nvSpPr>
          <p:cNvPr id="40" name="Freeform: Shape 4">
            <a:extLst>
              <a:ext uri="{FF2B5EF4-FFF2-40B4-BE49-F238E27FC236}">
                <a16:creationId xmlns:a16="http://schemas.microsoft.com/office/drawing/2014/main" id="{79334EEC-0DEB-46C0-8769-0ACB63D491DC}"/>
              </a:ext>
            </a:extLst>
          </p:cNvPr>
          <p:cNvSpPr/>
          <p:nvPr/>
        </p:nvSpPr>
        <p:spPr>
          <a:xfrm>
            <a:off x="869771" y="3322675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43B36E-8FEF-4E8A-8948-DCF12FEAD698}"/>
              </a:ext>
            </a:extLst>
          </p:cNvPr>
          <p:cNvSpPr/>
          <p:nvPr/>
        </p:nvSpPr>
        <p:spPr>
          <a:xfrm>
            <a:off x="870321" y="3322057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6F45DC8-0411-4F0C-A462-43D0E1A1629A}"/>
              </a:ext>
            </a:extLst>
          </p:cNvPr>
          <p:cNvSpPr txBox="1"/>
          <p:nvPr/>
        </p:nvSpPr>
        <p:spPr>
          <a:xfrm>
            <a:off x="1451232" y="3356510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批次传输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006E756-959E-4CF1-AE64-B10F0AFCC478}"/>
              </a:ext>
            </a:extLst>
          </p:cNvPr>
          <p:cNvSpPr/>
          <p:nvPr/>
        </p:nvSpPr>
        <p:spPr>
          <a:xfrm>
            <a:off x="870557" y="2672533"/>
            <a:ext cx="2338438" cy="332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AEDF7938-6DAE-483C-9090-687C1E2D7BF0}"/>
              </a:ext>
            </a:extLst>
          </p:cNvPr>
          <p:cNvSpPr txBox="1"/>
          <p:nvPr/>
        </p:nvSpPr>
        <p:spPr>
          <a:xfrm>
            <a:off x="1451232" y="2704679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分区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0DCA5971-C86C-459E-BA05-3B2B58B8868F}"/>
              </a:ext>
            </a:extLst>
          </p:cNvPr>
          <p:cNvSpPr/>
          <p:nvPr/>
        </p:nvSpPr>
        <p:spPr>
          <a:xfrm>
            <a:off x="867785" y="3968820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9A1A1493-B7A0-4541-B6C2-AA6906EC76FA}"/>
              </a:ext>
            </a:extLst>
          </p:cNvPr>
          <p:cNvSpPr txBox="1"/>
          <p:nvPr/>
        </p:nvSpPr>
        <p:spPr>
          <a:xfrm>
            <a:off x="1449122" y="4004921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2.2 Kafka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分区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0A58C98C-F9A4-4A73-A59A-EFBB732A4076}"/>
              </a:ext>
            </a:extLst>
          </p:cNvPr>
          <p:cNvSpPr txBox="1"/>
          <p:nvPr/>
        </p:nvSpPr>
        <p:spPr>
          <a:xfrm>
            <a:off x="4737102" y="751650"/>
            <a:ext cx="3912392" cy="13057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什么是分区？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的数据结构采用三级结构，即：主题（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Topic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）、分区（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）、消息（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Record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都是一个单调递增的、不可变的日志记录，以不断追加的方式写入数据。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5C3E17BA-8E7D-4DE8-811B-5D4E2384E22D}"/>
              </a:ext>
            </a:extLst>
          </p:cNvPr>
          <p:cNvSpPr txBox="1"/>
          <p:nvPr/>
        </p:nvSpPr>
        <p:spPr>
          <a:xfrm>
            <a:off x="4737102" y="2053019"/>
            <a:ext cx="3912392" cy="889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为什么要分区？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分区的作用就是提供负载均衡的能力，以实现系统的伸缩性（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Scalability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D25E53F8-076C-4DF4-A7FB-B8C7721266A8}"/>
              </a:ext>
            </a:extLst>
          </p:cNvPr>
          <p:cNvSpPr txBox="1"/>
          <p:nvPr/>
        </p:nvSpPr>
        <p:spPr>
          <a:xfrm>
            <a:off x="4737102" y="2937637"/>
            <a:ext cx="3912392" cy="1869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ProducerRecord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指定了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，则分区器什么也不做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没有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时的分发逻辑：每隔一段时间，随机选择一个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。发送数据出错后会重新选择一个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根据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分发：对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求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hash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，然后对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数量求模。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https://raw.githubusercontent.com/dunwu/images/dev/snap/20210407180101.png">
            <a:extLst>
              <a:ext uri="{FF2B5EF4-FFF2-40B4-BE49-F238E27FC236}">
                <a16:creationId xmlns:a16="http://schemas.microsoft.com/office/drawing/2014/main" id="{96CC8531-533C-46D5-B67E-BFF15AE2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" y="1216612"/>
            <a:ext cx="4545503" cy="28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1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657822" y="3471229"/>
            <a:ext cx="3912392" cy="1484372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 </a:t>
            </a:r>
            <a:r>
              <a:rPr lang="en-US" altLang="zh-CN" sz="1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KafkaProducer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实例时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生产者更新集群的元数据信息之后，如果发现与某些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当前没有连接，那么它就会创建一个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发送消息时，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Producer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发现尚不存在与目标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的连接，会创建一个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Straight Connector 16"/>
          <p:cNvCxnSpPr/>
          <p:nvPr/>
        </p:nvCxnSpPr>
        <p:spPr>
          <a:xfrm>
            <a:off x="-3572" y="2916011"/>
            <a:ext cx="914757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2"/>
          <p:cNvSpPr/>
          <p:nvPr/>
        </p:nvSpPr>
        <p:spPr>
          <a:xfrm>
            <a:off x="6671073" y="2618355"/>
            <a:ext cx="596503" cy="596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24"/>
          <p:cNvSpPr/>
          <p:nvPr/>
        </p:nvSpPr>
        <p:spPr>
          <a:xfrm>
            <a:off x="2309416" y="2618355"/>
            <a:ext cx="596503" cy="5965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641475" y="1378915"/>
            <a:ext cx="1932385" cy="1143000"/>
            <a:chOff x="2933939" y="2535731"/>
            <a:chExt cx="2575514" cy="1523892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3967001" y="3621504"/>
              <a:ext cx="509389" cy="43811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33939" y="2535731"/>
              <a:ext cx="2575514" cy="112704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何时创建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003132" y="1378915"/>
            <a:ext cx="1932385" cy="1143000"/>
            <a:chOff x="6683748" y="2535731"/>
            <a:chExt cx="2575514" cy="1523892"/>
          </a:xfrm>
          <a:solidFill>
            <a:schemeClr val="accent2"/>
          </a:solidFill>
        </p:grpSpPr>
        <p:sp>
          <p:nvSpPr>
            <p:cNvPr id="12" name="等腰三角形 11"/>
            <p:cNvSpPr/>
            <p:nvPr/>
          </p:nvSpPr>
          <p:spPr>
            <a:xfrm rot="10800000">
              <a:off x="7716810" y="3621504"/>
              <a:ext cx="509389" cy="4381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683748" y="2535731"/>
              <a:ext cx="2575514" cy="11270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何时关闭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</a:p>
          </p:txBody>
        </p:sp>
      </p:grpSp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生产者管理连接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8880F9-C674-4D1A-956E-C32FB5DD948A}"/>
              </a:ext>
            </a:extLst>
          </p:cNvPr>
          <p:cNvSpPr txBox="1"/>
          <p:nvPr/>
        </p:nvSpPr>
        <p:spPr>
          <a:xfrm>
            <a:off x="2309416" y="610818"/>
            <a:ext cx="500062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的所有通信都是基于 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。无论是生产者、消费者，还是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之间的通信都是如此。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9E13D983-2CDE-468E-A9A5-10105CD2EE06}"/>
              </a:ext>
            </a:extLst>
          </p:cNvPr>
          <p:cNvSpPr txBox="1"/>
          <p:nvPr/>
        </p:nvSpPr>
        <p:spPr>
          <a:xfrm>
            <a:off x="5012532" y="3500780"/>
            <a:ext cx="3912393" cy="1642714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用户主动关闭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自动关闭。在 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connections.max.idle.ms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指定时间内，如果没有任何请求“流过”某个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连接，那么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会主动帮你把该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连接关闭。如果设置该参数为 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连接将成为永久长连接。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711">
      <a:dk1>
        <a:srgbClr val="5F5F5F"/>
      </a:dk1>
      <a:lt1>
        <a:sysClr val="window" lastClr="FFFFFF"/>
      </a:lt1>
      <a:dk2>
        <a:srgbClr val="5F5F5F"/>
      </a:dk2>
      <a:lt2>
        <a:srgbClr val="E7E6E6"/>
      </a:lt2>
      <a:accent1>
        <a:srgbClr val="D67A71"/>
      </a:accent1>
      <a:accent2>
        <a:srgbClr val="788BA9"/>
      </a:accent2>
      <a:accent3>
        <a:srgbClr val="D67A71"/>
      </a:accent3>
      <a:accent4>
        <a:srgbClr val="788BA9"/>
      </a:accent4>
      <a:accent5>
        <a:srgbClr val="D67A71"/>
      </a:accent5>
      <a:accent6>
        <a:srgbClr val="788BA9"/>
      </a:accent6>
      <a:hlink>
        <a:srgbClr val="D67A71"/>
      </a:hlink>
      <a:folHlink>
        <a:srgbClr val="788BA9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3981</Words>
  <Application>Microsoft Office PowerPoint</Application>
  <PresentationFormat>全屏显示(16:9)</PresentationFormat>
  <Paragraphs>360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Gill Sans</vt:lpstr>
      <vt:lpstr>Lato Hairline</vt:lpstr>
      <vt:lpstr>Lato Light</vt:lpstr>
      <vt:lpstr>Lato Regular</vt:lpstr>
      <vt:lpstr>华文琥珀</vt:lpstr>
      <vt:lpstr>宋体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张鹏</cp:lastModifiedBy>
  <cp:revision>199</cp:revision>
  <dcterms:created xsi:type="dcterms:W3CDTF">2014-11-26T08:06:00Z</dcterms:created>
  <dcterms:modified xsi:type="dcterms:W3CDTF">2021-04-27T12:29:02Z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