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1053" r:id="rId2"/>
    <p:sldId id="1104" r:id="rId3"/>
    <p:sldId id="1153" r:id="rId4"/>
    <p:sldId id="1180" r:id="rId5"/>
    <p:sldId id="1185" r:id="rId6"/>
    <p:sldId id="1187" r:id="rId7"/>
    <p:sldId id="1184" r:id="rId8"/>
    <p:sldId id="1193" r:id="rId9"/>
    <p:sldId id="1194" r:id="rId10"/>
    <p:sldId id="1192" r:id="rId11"/>
    <p:sldId id="1131" r:id="rId12"/>
    <p:sldId id="1195" r:id="rId13"/>
    <p:sldId id="1151" r:id="rId14"/>
    <p:sldId id="1188" r:id="rId15"/>
    <p:sldId id="1155" r:id="rId16"/>
    <p:sldId id="1181" r:id="rId17"/>
    <p:sldId id="1156" r:id="rId18"/>
    <p:sldId id="1154" r:id="rId19"/>
    <p:sldId id="1163" r:id="rId20"/>
    <p:sldId id="1164" r:id="rId21"/>
    <p:sldId id="1158" r:id="rId22"/>
    <p:sldId id="1157" r:id="rId23"/>
    <p:sldId id="1162" r:id="rId24"/>
    <p:sldId id="1160" r:id="rId25"/>
    <p:sldId id="1189" r:id="rId26"/>
    <p:sldId id="1167" r:id="rId27"/>
    <p:sldId id="1196" r:id="rId28"/>
    <p:sldId id="1168" r:id="rId29"/>
    <p:sldId id="1186" r:id="rId30"/>
    <p:sldId id="1190" r:id="rId31"/>
    <p:sldId id="1170" r:id="rId32"/>
    <p:sldId id="1171" r:id="rId33"/>
    <p:sldId id="1172" r:id="rId34"/>
    <p:sldId id="1173" r:id="rId35"/>
    <p:sldId id="1178" r:id="rId36"/>
    <p:sldId id="1174" r:id="rId37"/>
    <p:sldId id="1175" r:id="rId38"/>
    <p:sldId id="1191" r:id="rId39"/>
    <p:sldId id="1130" r:id="rId4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69683" autoAdjust="0"/>
  </p:normalViewPr>
  <p:slideViewPr>
    <p:cSldViewPr snapToGrid="0">
      <p:cViewPr varScale="1">
        <p:scale>
          <a:sx n="100" d="100"/>
          <a:sy n="100" d="100"/>
        </p:scale>
        <p:origin x="1788" y="78"/>
      </p:cViewPr>
      <p:guideLst>
        <p:guide orient="horz" pos="2160"/>
        <p:guide pos="3840"/>
        <p:guide pos="528"/>
        <p:guide pos="7152"/>
        <p:guide orient="horz" pos="1620"/>
        <p:guide pos="2880"/>
        <p:guide pos="396"/>
        <p:guide pos="53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7/21/2021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414854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endParaRPr lang="en-US" altLang="zh-CN" dirty="0"/>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900"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167063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375267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ct val="20000"/>
              </a:spcBef>
            </a:pPr>
            <a:r>
              <a:rPr lang="zh-CN" altLang="en-US" sz="900" b="1" i="0" kern="1200" dirty="0">
                <a:solidFill>
                  <a:schemeClr val="tx1"/>
                </a:solidFill>
                <a:effectLst/>
                <a:latin typeface="+mn-lt"/>
                <a:ea typeface="+mn-ea"/>
                <a:cs typeface="+mn-cs"/>
              </a:rPr>
              <a:t>一条消息只有被提交，才会被消费者获取到</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pPr>
              <a:lnSpc>
                <a:spcPct val="120000"/>
              </a:lnSpc>
              <a:spcBef>
                <a:spcPct val="20000"/>
              </a:spcBef>
            </a:pP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 </a:t>
            </a:r>
            <a:r>
              <a:rPr lang="en-US" altLang="zh-CN" sz="9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customer.poll</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(time)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中设置等待时间</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会等待累计一定量数据，然后发送给消费者。这样可以减少网络开销。</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poll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除了获取消息外，还有其他作用：</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发送心跳信息。消费者通过向被指派为群组协调器的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发送心跳来维护他和群组的从属关系，当机器宕掉后，群组协调器触发再均衡。</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3365493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241031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endParaRPr lang="en-US" altLang="zh-CN" dirty="0"/>
          </a:p>
          <a:p>
            <a:r>
              <a:rPr lang="zh-CN" altLang="en-US" dirty="0"/>
              <a:t>什么是群主呢？</a:t>
            </a:r>
            <a:r>
              <a:rPr lang="zh-CN" altLang="en-US" sz="900" b="0" i="0" kern="1200" dirty="0">
                <a:solidFill>
                  <a:schemeClr val="tx1"/>
                </a:solidFill>
                <a:effectLst/>
                <a:latin typeface="+mn-lt"/>
                <a:ea typeface="+mn-ea"/>
                <a:cs typeface="+mn-cs"/>
              </a:rPr>
              <a:t>第一个加入群组的消费者将成为“群主”。</a:t>
            </a:r>
            <a:r>
              <a:rPr lang="zh-CN" altLang="en-US" sz="900" b="1" i="0" kern="1200" dirty="0">
                <a:solidFill>
                  <a:schemeClr val="tx1"/>
                </a:solidFill>
                <a:effectLst/>
                <a:latin typeface="+mn-lt"/>
                <a:ea typeface="+mn-ea"/>
                <a:cs typeface="+mn-cs"/>
              </a:rPr>
              <a:t>群主从协调器那里获取群组的活跃成员列表，并负责给每一个消费者分配分区</a:t>
            </a:r>
            <a:r>
              <a:rPr lang="zh-CN" altLang="en-US" sz="900" b="0" i="0" kern="1200" dirty="0">
                <a:solidFill>
                  <a:schemeClr val="tx1"/>
                </a:solidFill>
                <a:effectLst/>
                <a:latin typeface="+mn-lt"/>
                <a:ea typeface="+mn-ea"/>
                <a:cs typeface="+mn-cs"/>
              </a:rPr>
              <a:t>。</a:t>
            </a:r>
            <a:endParaRPr lang="en-US" altLang="zh-CN" dirty="0"/>
          </a:p>
          <a:p>
            <a:r>
              <a:rPr lang="zh-CN" altLang="en-US" sz="900" b="1" i="0" kern="1200" dirty="0">
                <a:solidFill>
                  <a:schemeClr val="tx1"/>
                </a:solidFill>
                <a:effectLst/>
                <a:latin typeface="+mn-lt"/>
                <a:ea typeface="+mn-ea"/>
                <a:cs typeface="+mn-cs"/>
              </a:rPr>
              <a:t>每个消费者只能看到自己的分配信息，只有群主知道所有消费者的分配信息。</a:t>
            </a:r>
            <a:endParaRPr lang="en-US" altLang="zh-CN" sz="900" b="1" i="0" kern="1200" dirty="0">
              <a:solidFill>
                <a:schemeClr val="tx1"/>
              </a:solidFill>
              <a:effectLst/>
              <a:latin typeface="+mn-lt"/>
              <a:ea typeface="+mn-ea"/>
              <a:cs typeface="+mn-cs"/>
            </a:endParaRPr>
          </a:p>
          <a:p>
            <a:endParaRPr lang="en-US" altLang="zh-CN" sz="900" b="1"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消费者通过向被指派为群组协调器的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定期发送心跳来维持它们和群组的从属关系以及它们对分区的所有权。</a:t>
            </a:r>
            <a:endParaRPr lang="en-US" altLang="zh-CN" sz="900" b="0" i="0" kern="1200" dirty="0">
              <a:solidFill>
                <a:schemeClr val="tx1"/>
              </a:solidFill>
              <a:effectLst/>
              <a:latin typeface="+mn-lt"/>
              <a:ea typeface="+mn-ea"/>
              <a:cs typeface="+mn-cs"/>
            </a:endParaRPr>
          </a:p>
          <a:p>
            <a:endParaRPr lang="en-US" altLang="zh-CN" dirty="0"/>
          </a:p>
          <a:p>
            <a:r>
              <a:rPr lang="zh-CN" altLang="en-US" sz="900" b="0" i="0" kern="1200" dirty="0">
                <a:solidFill>
                  <a:schemeClr val="tx1"/>
                </a:solidFill>
                <a:effectLst/>
                <a:latin typeface="+mn-lt"/>
                <a:ea typeface="+mn-ea"/>
                <a:cs typeface="+mn-cs"/>
              </a:rPr>
              <a:t>分配分区有两种策略</a:t>
            </a:r>
            <a:r>
              <a:rPr lang="zh-CN" altLang="en-US" dirty="0"/>
              <a:t>策略：</a:t>
            </a:r>
            <a:r>
              <a:rPr lang="en-US" altLang="zh-CN" dirty="0"/>
              <a:t>Range </a:t>
            </a:r>
            <a:r>
              <a:rPr lang="zh-CN" altLang="en-US" dirty="0"/>
              <a:t>和 </a:t>
            </a:r>
            <a:r>
              <a:rPr lang="en-US" altLang="zh-CN" dirty="0" err="1"/>
              <a:t>RoundRobin</a:t>
            </a:r>
            <a:endParaRPr lang="en-US" altLang="zh-CN" dirty="0"/>
          </a:p>
          <a:p>
            <a:r>
              <a:rPr lang="en-US" altLang="zh-CN" sz="900" b="1" i="0" kern="1200" dirty="0">
                <a:solidFill>
                  <a:schemeClr val="tx1"/>
                </a:solidFill>
                <a:effectLst/>
                <a:latin typeface="+mn-lt"/>
                <a:ea typeface="+mn-ea"/>
                <a:cs typeface="+mn-cs"/>
              </a:rPr>
              <a:t>Range </a:t>
            </a:r>
            <a:r>
              <a:rPr lang="zh-CN" altLang="en-US" sz="900" b="1" i="0" kern="1200" dirty="0">
                <a:solidFill>
                  <a:schemeClr val="tx1"/>
                </a:solidFill>
                <a:effectLst/>
                <a:latin typeface="+mn-lt"/>
                <a:ea typeface="+mn-ea"/>
                <a:cs typeface="+mn-cs"/>
              </a:rPr>
              <a:t>策略</a:t>
            </a:r>
            <a:r>
              <a:rPr lang="zh-CN" altLang="en-US" sz="900" b="0" i="0" kern="1200" dirty="0">
                <a:solidFill>
                  <a:schemeClr val="tx1"/>
                </a:solidFill>
                <a:effectLst/>
                <a:latin typeface="+mn-lt"/>
                <a:ea typeface="+mn-ea"/>
                <a:cs typeface="+mn-cs"/>
              </a:rPr>
              <a:t>，就是把若干个连续的分区分配给消费者。</a:t>
            </a:r>
          </a:p>
          <a:p>
            <a:r>
              <a:rPr lang="en-US" altLang="zh-CN" sz="900" b="1" i="0" kern="1200" dirty="0" err="1">
                <a:solidFill>
                  <a:schemeClr val="tx1"/>
                </a:solidFill>
                <a:effectLst/>
                <a:latin typeface="+mn-lt"/>
                <a:ea typeface="+mn-ea"/>
                <a:cs typeface="+mn-cs"/>
              </a:rPr>
              <a:t>RoundRoin</a:t>
            </a:r>
            <a:r>
              <a:rPr lang="en-US" altLang="zh-CN" sz="900" b="1" i="0" kern="1200" dirty="0">
                <a:solidFill>
                  <a:schemeClr val="tx1"/>
                </a:solidFill>
                <a:effectLst/>
                <a:latin typeface="+mn-lt"/>
                <a:ea typeface="+mn-ea"/>
                <a:cs typeface="+mn-cs"/>
              </a:rPr>
              <a:t> </a:t>
            </a:r>
            <a:r>
              <a:rPr lang="zh-CN" altLang="en-US" sz="900" b="1" i="0" kern="1200" dirty="0">
                <a:solidFill>
                  <a:schemeClr val="tx1"/>
                </a:solidFill>
                <a:effectLst/>
                <a:latin typeface="+mn-lt"/>
                <a:ea typeface="+mn-ea"/>
                <a:cs typeface="+mn-cs"/>
              </a:rPr>
              <a:t>策略</a:t>
            </a:r>
            <a:r>
              <a:rPr lang="zh-CN" altLang="en-US" sz="900" b="0" i="0" kern="1200" dirty="0">
                <a:solidFill>
                  <a:schemeClr val="tx1"/>
                </a:solidFill>
                <a:effectLst/>
                <a:latin typeface="+mn-lt"/>
                <a:ea typeface="+mn-ea"/>
                <a:cs typeface="+mn-cs"/>
              </a:rPr>
              <a:t>，就是把所有分区逐个分给消费者。</a:t>
            </a:r>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1" i="0" kern="1200" dirty="0">
                <a:solidFill>
                  <a:schemeClr val="tx1"/>
                </a:solidFill>
                <a:effectLst/>
                <a:latin typeface="+mn-lt"/>
                <a:ea typeface="+mn-ea"/>
                <a:cs typeface="+mn-cs"/>
              </a:rPr>
              <a:t>消费者群组成员数发生变更</a:t>
            </a:r>
            <a:r>
              <a:rPr lang="zh-CN" altLang="en-US" sz="900" b="0" i="0" kern="1200" dirty="0">
                <a:solidFill>
                  <a:schemeClr val="tx1"/>
                </a:solidFill>
                <a:effectLst/>
                <a:latin typeface="+mn-lt"/>
                <a:ea typeface="+mn-ea"/>
                <a:cs typeface="+mn-cs"/>
              </a:rPr>
              <a:t>。比如有新的 </a:t>
            </a:r>
            <a:r>
              <a:rPr lang="en-US" altLang="zh-CN" sz="900" b="0" i="0" kern="1200" dirty="0">
                <a:solidFill>
                  <a:schemeClr val="tx1"/>
                </a:solidFill>
                <a:effectLst/>
                <a:latin typeface="+mn-lt"/>
                <a:ea typeface="+mn-ea"/>
                <a:cs typeface="+mn-cs"/>
              </a:rPr>
              <a:t>Consumer </a:t>
            </a:r>
            <a:r>
              <a:rPr lang="zh-CN" altLang="en-US" sz="900" b="0" i="0" kern="1200" dirty="0">
                <a:solidFill>
                  <a:schemeClr val="tx1"/>
                </a:solidFill>
                <a:effectLst/>
                <a:latin typeface="+mn-lt"/>
                <a:ea typeface="+mn-ea"/>
                <a:cs typeface="+mn-cs"/>
              </a:rPr>
              <a:t>加入群组或者离开群组，或者是有 </a:t>
            </a:r>
            <a:r>
              <a:rPr lang="en-US" altLang="zh-CN" sz="900" b="0" i="0" kern="1200" dirty="0">
                <a:solidFill>
                  <a:schemeClr val="tx1"/>
                </a:solidFill>
                <a:effectLst/>
                <a:latin typeface="+mn-lt"/>
                <a:ea typeface="+mn-ea"/>
                <a:cs typeface="+mn-cs"/>
              </a:rPr>
              <a:t>Consumer </a:t>
            </a:r>
            <a:r>
              <a:rPr lang="zh-CN" altLang="en-US" sz="900" b="0" i="0" kern="1200" dirty="0">
                <a:solidFill>
                  <a:schemeClr val="tx1"/>
                </a:solidFill>
                <a:effectLst/>
                <a:latin typeface="+mn-lt"/>
                <a:ea typeface="+mn-ea"/>
                <a:cs typeface="+mn-cs"/>
              </a:rPr>
              <a:t>实例崩溃被“踢出”群组。</a:t>
            </a:r>
          </a:p>
          <a:p>
            <a:pPr marL="171450" lvl="0" indent="-171450">
              <a:buFont typeface="Arial" panose="020B0604020202020204" pitchFamily="34" charset="0"/>
              <a:buChar char="•"/>
            </a:pPr>
            <a:r>
              <a:rPr lang="zh-CN" altLang="en-US" sz="900" b="0" i="0" kern="1200" dirty="0">
                <a:solidFill>
                  <a:schemeClr val="tx1"/>
                </a:solidFill>
                <a:effectLst/>
                <a:latin typeface="+mn-lt"/>
                <a:ea typeface="+mn-ea"/>
                <a:cs typeface="+mn-cs"/>
              </a:rPr>
              <a:t>新增消费者。</a:t>
            </a:r>
            <a:r>
              <a:rPr lang="en-US" altLang="zh-CN" sz="900" b="0" i="0" kern="1200" dirty="0">
                <a:solidFill>
                  <a:schemeClr val="tx1"/>
                </a:solidFill>
                <a:effectLst/>
                <a:latin typeface="+mn-lt"/>
                <a:ea typeface="+mn-ea"/>
                <a:cs typeface="+mn-cs"/>
              </a:rPr>
              <a:t>consumer </a:t>
            </a:r>
            <a:r>
              <a:rPr lang="zh-CN" altLang="en-US" sz="900" b="0" i="0" kern="1200" dirty="0">
                <a:solidFill>
                  <a:schemeClr val="tx1"/>
                </a:solidFill>
                <a:effectLst/>
                <a:latin typeface="+mn-lt"/>
                <a:ea typeface="+mn-ea"/>
                <a:cs typeface="+mn-cs"/>
              </a:rPr>
              <a:t>订阅主题之后，第一次执行 </a:t>
            </a:r>
            <a:r>
              <a:rPr lang="en-US" altLang="zh-CN" sz="900" b="0" i="0" kern="1200" dirty="0">
                <a:solidFill>
                  <a:schemeClr val="tx1"/>
                </a:solidFill>
                <a:effectLst/>
                <a:latin typeface="+mn-lt"/>
                <a:ea typeface="+mn-ea"/>
                <a:cs typeface="+mn-cs"/>
              </a:rPr>
              <a:t>poll </a:t>
            </a:r>
            <a:r>
              <a:rPr lang="zh-CN" altLang="en-US" sz="900" b="0" i="0" kern="1200" dirty="0">
                <a:solidFill>
                  <a:schemeClr val="tx1"/>
                </a:solidFill>
                <a:effectLst/>
                <a:latin typeface="+mn-lt"/>
                <a:ea typeface="+mn-ea"/>
                <a:cs typeface="+mn-cs"/>
              </a:rPr>
              <a:t>方法</a:t>
            </a:r>
          </a:p>
          <a:p>
            <a:pPr marL="171450" lvl="0" indent="-171450">
              <a:buFont typeface="Arial" panose="020B0604020202020204" pitchFamily="34" charset="0"/>
              <a:buChar char="•"/>
            </a:pPr>
            <a:r>
              <a:rPr lang="zh-CN" altLang="en-US" sz="900" b="0" i="0" kern="1200" dirty="0">
                <a:solidFill>
                  <a:schemeClr val="tx1"/>
                </a:solidFill>
                <a:effectLst/>
                <a:latin typeface="+mn-lt"/>
                <a:ea typeface="+mn-ea"/>
                <a:cs typeface="+mn-cs"/>
              </a:rPr>
              <a:t>移除消费者。执行 </a:t>
            </a:r>
            <a:r>
              <a:rPr lang="en-US" altLang="zh-CN" sz="900" b="0" i="0" kern="1200" dirty="0" err="1">
                <a:solidFill>
                  <a:schemeClr val="tx1"/>
                </a:solidFill>
                <a:effectLst/>
                <a:latin typeface="+mn-lt"/>
                <a:ea typeface="+mn-ea"/>
                <a:cs typeface="+mn-cs"/>
              </a:rPr>
              <a:t>consumer.close</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操作或者消费客户端宕机，就不再通过 </a:t>
            </a:r>
            <a:r>
              <a:rPr lang="en-US" altLang="zh-CN" sz="900" b="0" i="0" kern="1200" dirty="0">
                <a:solidFill>
                  <a:schemeClr val="tx1"/>
                </a:solidFill>
                <a:effectLst/>
                <a:latin typeface="+mn-lt"/>
                <a:ea typeface="+mn-ea"/>
                <a:cs typeface="+mn-cs"/>
              </a:rPr>
              <a:t>poll </a:t>
            </a:r>
            <a:r>
              <a:rPr lang="zh-CN" altLang="en-US" sz="900" b="0" i="0" kern="1200" dirty="0">
                <a:solidFill>
                  <a:schemeClr val="tx1"/>
                </a:solidFill>
                <a:effectLst/>
                <a:latin typeface="+mn-lt"/>
                <a:ea typeface="+mn-ea"/>
                <a:cs typeface="+mn-cs"/>
              </a:rPr>
              <a:t>向群组协调器发送心跳了，当群组协调器检测次消费者没有心跳，就会触发再均衡。</a:t>
            </a:r>
          </a:p>
          <a:p>
            <a:r>
              <a:rPr lang="zh-CN" altLang="en-US" sz="900" b="1" i="0" kern="1200" dirty="0">
                <a:solidFill>
                  <a:schemeClr val="tx1"/>
                </a:solidFill>
                <a:effectLst/>
                <a:latin typeface="+mn-lt"/>
                <a:ea typeface="+mn-ea"/>
                <a:cs typeface="+mn-cs"/>
              </a:rPr>
              <a:t>订阅主题数发生变更</a:t>
            </a:r>
            <a:r>
              <a:rPr lang="zh-CN" altLang="en-US" sz="900" b="0" i="0" kern="1200" dirty="0">
                <a:solidFill>
                  <a:schemeClr val="tx1"/>
                </a:solidFill>
                <a:effectLst/>
                <a:latin typeface="+mn-lt"/>
                <a:ea typeface="+mn-ea"/>
                <a:cs typeface="+mn-cs"/>
              </a:rPr>
              <a:t>。</a:t>
            </a:r>
            <a:r>
              <a:rPr lang="en-US" altLang="zh-CN" sz="900" b="0" i="0" kern="1200" dirty="0">
                <a:solidFill>
                  <a:schemeClr val="tx1"/>
                </a:solidFill>
                <a:effectLst/>
                <a:latin typeface="+mn-lt"/>
                <a:ea typeface="+mn-ea"/>
                <a:cs typeface="+mn-cs"/>
              </a:rPr>
              <a:t>Consumer Group </a:t>
            </a:r>
            <a:r>
              <a:rPr lang="zh-CN" altLang="en-US" sz="900" b="0" i="0" kern="1200" dirty="0">
                <a:solidFill>
                  <a:schemeClr val="tx1"/>
                </a:solidFill>
                <a:effectLst/>
                <a:latin typeface="+mn-lt"/>
                <a:ea typeface="+mn-ea"/>
                <a:cs typeface="+mn-cs"/>
              </a:rPr>
              <a:t>可以使用正则表达式的方式订阅主题，比如 </a:t>
            </a:r>
            <a:r>
              <a:rPr lang="en-US" altLang="zh-CN" sz="900" b="0" i="0" kern="1200" dirty="0" err="1">
                <a:solidFill>
                  <a:schemeClr val="tx1"/>
                </a:solidFill>
                <a:effectLst/>
                <a:latin typeface="+mn-lt"/>
                <a:ea typeface="+mn-ea"/>
                <a:cs typeface="+mn-cs"/>
              </a:rPr>
              <a:t>consumer.subscribe</a:t>
            </a:r>
            <a:r>
              <a:rPr lang="en-US" altLang="zh-CN" sz="900" b="0" i="0" kern="1200" dirty="0">
                <a:solidFill>
                  <a:schemeClr val="tx1"/>
                </a:solidFill>
                <a:effectLst/>
                <a:latin typeface="+mn-lt"/>
                <a:ea typeface="+mn-ea"/>
                <a:cs typeface="+mn-cs"/>
              </a:rPr>
              <a:t>(</a:t>
            </a:r>
            <a:r>
              <a:rPr lang="en-US" altLang="zh-CN" sz="900" b="0" i="0" kern="1200" dirty="0" err="1">
                <a:solidFill>
                  <a:schemeClr val="tx1"/>
                </a:solidFill>
                <a:effectLst/>
                <a:latin typeface="+mn-lt"/>
                <a:ea typeface="+mn-ea"/>
                <a:cs typeface="+mn-cs"/>
              </a:rPr>
              <a:t>Pattern.compile</a:t>
            </a:r>
            <a:r>
              <a:rPr lang="en-US" altLang="zh-CN" sz="900" b="0" i="0" kern="1200" dirty="0">
                <a:solidFill>
                  <a:schemeClr val="tx1"/>
                </a:solidFill>
                <a:effectLst/>
                <a:latin typeface="+mn-lt"/>
                <a:ea typeface="+mn-ea"/>
                <a:cs typeface="+mn-cs"/>
              </a:rPr>
              <a:t>(“t.*c”)) </a:t>
            </a:r>
            <a:r>
              <a:rPr lang="zh-CN" altLang="en-US" sz="900" b="0" i="0" kern="1200" dirty="0">
                <a:solidFill>
                  <a:schemeClr val="tx1"/>
                </a:solidFill>
                <a:effectLst/>
                <a:latin typeface="+mn-lt"/>
                <a:ea typeface="+mn-ea"/>
                <a:cs typeface="+mn-cs"/>
              </a:rPr>
              <a:t>就表明该 </a:t>
            </a:r>
            <a:r>
              <a:rPr lang="en-US" altLang="zh-CN" sz="900" b="0" i="0" kern="1200" dirty="0">
                <a:solidFill>
                  <a:schemeClr val="tx1"/>
                </a:solidFill>
                <a:effectLst/>
                <a:latin typeface="+mn-lt"/>
                <a:ea typeface="+mn-ea"/>
                <a:cs typeface="+mn-cs"/>
              </a:rPr>
              <a:t>Group </a:t>
            </a:r>
            <a:r>
              <a:rPr lang="zh-CN" altLang="en-US" sz="900" b="0" i="0" kern="1200" dirty="0">
                <a:solidFill>
                  <a:schemeClr val="tx1"/>
                </a:solidFill>
                <a:effectLst/>
                <a:latin typeface="+mn-lt"/>
                <a:ea typeface="+mn-ea"/>
                <a:cs typeface="+mn-cs"/>
              </a:rPr>
              <a:t>订阅所有以字母 </a:t>
            </a:r>
            <a:r>
              <a:rPr lang="en-US" altLang="zh-CN" sz="900" b="0" i="0" kern="1200" dirty="0">
                <a:solidFill>
                  <a:schemeClr val="tx1"/>
                </a:solidFill>
                <a:effectLst/>
                <a:latin typeface="+mn-lt"/>
                <a:ea typeface="+mn-ea"/>
                <a:cs typeface="+mn-cs"/>
              </a:rPr>
              <a:t>t </a:t>
            </a:r>
            <a:r>
              <a:rPr lang="zh-CN" altLang="en-US" sz="900" b="0" i="0" kern="1200" dirty="0">
                <a:solidFill>
                  <a:schemeClr val="tx1"/>
                </a:solidFill>
                <a:effectLst/>
                <a:latin typeface="+mn-lt"/>
                <a:ea typeface="+mn-ea"/>
                <a:cs typeface="+mn-cs"/>
              </a:rPr>
              <a:t>开头、字母 </a:t>
            </a:r>
            <a:r>
              <a:rPr lang="en-US" altLang="zh-CN" sz="900" b="0" i="0" kern="1200" dirty="0">
                <a:solidFill>
                  <a:schemeClr val="tx1"/>
                </a:solidFill>
                <a:effectLst/>
                <a:latin typeface="+mn-lt"/>
                <a:ea typeface="+mn-ea"/>
                <a:cs typeface="+mn-cs"/>
              </a:rPr>
              <a:t>c </a:t>
            </a:r>
            <a:r>
              <a:rPr lang="zh-CN" altLang="en-US" sz="900" b="0" i="0" kern="1200" dirty="0">
                <a:solidFill>
                  <a:schemeClr val="tx1"/>
                </a:solidFill>
                <a:effectLst/>
                <a:latin typeface="+mn-lt"/>
                <a:ea typeface="+mn-ea"/>
                <a:cs typeface="+mn-cs"/>
              </a:rPr>
              <a:t>结尾的主题。在 </a:t>
            </a:r>
            <a:r>
              <a:rPr lang="en-US" altLang="zh-CN" sz="900" b="0" i="0" kern="1200" dirty="0">
                <a:solidFill>
                  <a:schemeClr val="tx1"/>
                </a:solidFill>
                <a:effectLst/>
                <a:latin typeface="+mn-lt"/>
                <a:ea typeface="+mn-ea"/>
                <a:cs typeface="+mn-cs"/>
              </a:rPr>
              <a:t>Consumer Group </a:t>
            </a:r>
            <a:r>
              <a:rPr lang="zh-CN" altLang="en-US" sz="900" b="0" i="0" kern="1200" dirty="0">
                <a:solidFill>
                  <a:schemeClr val="tx1"/>
                </a:solidFill>
                <a:effectLst/>
                <a:latin typeface="+mn-lt"/>
                <a:ea typeface="+mn-ea"/>
                <a:cs typeface="+mn-cs"/>
              </a:rPr>
              <a:t>的运行过程中，你新创建了一个满足这样条件的主题，那么该 </a:t>
            </a:r>
            <a:r>
              <a:rPr lang="en-US" altLang="zh-CN" sz="900" b="0" i="0" kern="1200" dirty="0">
                <a:solidFill>
                  <a:schemeClr val="tx1"/>
                </a:solidFill>
                <a:effectLst/>
                <a:latin typeface="+mn-lt"/>
                <a:ea typeface="+mn-ea"/>
                <a:cs typeface="+mn-cs"/>
              </a:rPr>
              <a:t>Group </a:t>
            </a:r>
            <a:r>
              <a:rPr lang="zh-CN" altLang="en-US" sz="900" b="0" i="0" kern="1200" dirty="0">
                <a:solidFill>
                  <a:schemeClr val="tx1"/>
                </a:solidFill>
                <a:effectLst/>
                <a:latin typeface="+mn-lt"/>
                <a:ea typeface="+mn-ea"/>
                <a:cs typeface="+mn-cs"/>
              </a:rPr>
              <a:t>就会发生 </a:t>
            </a:r>
            <a:r>
              <a:rPr lang="en-US" altLang="zh-CN" sz="900" b="0" i="0" kern="1200" dirty="0">
                <a:solidFill>
                  <a:schemeClr val="tx1"/>
                </a:solidFill>
                <a:effectLst/>
                <a:latin typeface="+mn-lt"/>
                <a:ea typeface="+mn-ea"/>
                <a:cs typeface="+mn-cs"/>
              </a:rPr>
              <a:t>Rebalance</a:t>
            </a:r>
            <a:r>
              <a:rPr lang="zh-CN" altLang="en-US" sz="900" b="0" i="0" kern="1200" dirty="0">
                <a:solidFill>
                  <a:schemeClr val="tx1"/>
                </a:solidFill>
                <a:effectLst/>
                <a:latin typeface="+mn-lt"/>
                <a:ea typeface="+mn-ea"/>
                <a:cs typeface="+mn-cs"/>
              </a:rPr>
              <a:t>。</a:t>
            </a:r>
          </a:p>
          <a:p>
            <a:r>
              <a:rPr lang="zh-CN" altLang="en-US" sz="900" b="1" i="0" kern="1200" dirty="0">
                <a:solidFill>
                  <a:schemeClr val="tx1"/>
                </a:solidFill>
                <a:effectLst/>
                <a:latin typeface="+mn-lt"/>
                <a:ea typeface="+mn-ea"/>
                <a:cs typeface="+mn-cs"/>
              </a:rPr>
              <a:t>订阅主题的分区数发生变更</a:t>
            </a:r>
            <a:r>
              <a:rPr lang="zh-CN" altLang="en-US" sz="900" b="0" i="0" kern="1200" dirty="0">
                <a:solidFill>
                  <a:schemeClr val="tx1"/>
                </a:solidFill>
                <a:effectLst/>
                <a:latin typeface="+mn-lt"/>
                <a:ea typeface="+mn-ea"/>
                <a:cs typeface="+mn-cs"/>
              </a:rPr>
              <a:t>。</a:t>
            </a:r>
            <a:r>
              <a:rPr lang="en-US" altLang="zh-CN" sz="900" b="0" i="0" kern="1200" dirty="0">
                <a:solidFill>
                  <a:schemeClr val="tx1"/>
                </a:solidFill>
                <a:effectLst/>
                <a:latin typeface="+mn-lt"/>
                <a:ea typeface="+mn-ea"/>
                <a:cs typeface="+mn-cs"/>
              </a:rPr>
              <a:t>Kafka </a:t>
            </a:r>
            <a:r>
              <a:rPr lang="zh-CN" altLang="en-US" sz="900" b="0" i="0" kern="1200" dirty="0">
                <a:solidFill>
                  <a:schemeClr val="tx1"/>
                </a:solidFill>
                <a:effectLst/>
                <a:latin typeface="+mn-lt"/>
                <a:ea typeface="+mn-ea"/>
                <a:cs typeface="+mn-cs"/>
              </a:rPr>
              <a:t>当前只能允许增加一个主题的分区数。当分区数增加时，就会触发订阅该主题的所有 </a:t>
            </a:r>
            <a:r>
              <a:rPr lang="en-US" altLang="zh-CN" sz="900" b="0" i="0" kern="1200" dirty="0">
                <a:solidFill>
                  <a:schemeClr val="tx1"/>
                </a:solidFill>
                <a:effectLst/>
                <a:latin typeface="+mn-lt"/>
                <a:ea typeface="+mn-ea"/>
                <a:cs typeface="+mn-cs"/>
              </a:rPr>
              <a:t>Group </a:t>
            </a:r>
            <a:r>
              <a:rPr lang="zh-CN" altLang="en-US" sz="900" b="0" i="0" kern="1200" dirty="0">
                <a:solidFill>
                  <a:schemeClr val="tx1"/>
                </a:solidFill>
                <a:effectLst/>
                <a:latin typeface="+mn-lt"/>
                <a:ea typeface="+mn-ea"/>
                <a:cs typeface="+mn-cs"/>
              </a:rPr>
              <a:t>开启 </a:t>
            </a:r>
            <a:r>
              <a:rPr lang="en-US" altLang="zh-CN" sz="900" b="0" i="0" kern="1200" dirty="0">
                <a:solidFill>
                  <a:schemeClr val="tx1"/>
                </a:solidFill>
                <a:effectLst/>
                <a:latin typeface="+mn-lt"/>
                <a:ea typeface="+mn-ea"/>
                <a:cs typeface="+mn-cs"/>
              </a:rPr>
              <a:t>Rebalance</a:t>
            </a:r>
            <a:r>
              <a:rPr lang="zh-CN" altLang="en-US" sz="900" b="0" i="0" kern="1200" dirty="0">
                <a:solidFill>
                  <a:schemeClr val="tx1"/>
                </a:solidFill>
                <a:effectLst/>
                <a:latin typeface="+mn-lt"/>
                <a:ea typeface="+mn-ea"/>
                <a:cs typeface="+mn-cs"/>
              </a:rPr>
              <a:t>。</a:t>
            </a:r>
          </a:p>
          <a:p>
            <a:pPr marL="171450" lvl="0" indent="-171450">
              <a:buFont typeface="Arial" panose="020B0604020202020204" pitchFamily="34" charset="0"/>
              <a:buChar char="•"/>
            </a:pPr>
            <a:r>
              <a:rPr lang="zh-CN" altLang="en-US" sz="900" b="0" i="0" kern="1200" dirty="0">
                <a:solidFill>
                  <a:schemeClr val="tx1"/>
                </a:solidFill>
                <a:effectLst/>
                <a:latin typeface="+mn-lt"/>
                <a:ea typeface="+mn-ea"/>
                <a:cs typeface="+mn-cs"/>
              </a:rPr>
              <a:t>新增 </a:t>
            </a:r>
            <a:r>
              <a:rPr lang="en-US" altLang="zh-CN" sz="900" b="0" i="0" kern="1200" dirty="0">
                <a:solidFill>
                  <a:schemeClr val="tx1"/>
                </a:solidFill>
                <a:effectLst/>
                <a:latin typeface="+mn-lt"/>
                <a:ea typeface="+mn-ea"/>
                <a:cs typeface="+mn-cs"/>
              </a:rPr>
              <a:t>broker</a:t>
            </a:r>
            <a:r>
              <a:rPr lang="zh-CN" altLang="en-US" sz="900" b="0" i="0" kern="1200" dirty="0">
                <a:solidFill>
                  <a:schemeClr val="tx1"/>
                </a:solidFill>
                <a:effectLst/>
                <a:latin typeface="+mn-lt"/>
                <a:ea typeface="+mn-ea"/>
                <a:cs typeface="+mn-cs"/>
              </a:rPr>
              <a:t>。如重启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节点</a:t>
            </a:r>
          </a:p>
          <a:p>
            <a:pPr marL="171450" lvl="0" indent="-171450">
              <a:buFont typeface="Arial" panose="020B0604020202020204" pitchFamily="34" charset="0"/>
              <a:buChar char="•"/>
            </a:pPr>
            <a:r>
              <a:rPr lang="zh-CN" altLang="en-US" sz="900" b="0" i="0" kern="1200" dirty="0">
                <a:solidFill>
                  <a:schemeClr val="tx1"/>
                </a:solidFill>
                <a:effectLst/>
                <a:latin typeface="+mn-lt"/>
                <a:ea typeface="+mn-ea"/>
                <a:cs typeface="+mn-cs"/>
              </a:rPr>
              <a:t>移除 </a:t>
            </a:r>
            <a:r>
              <a:rPr lang="en-US" altLang="zh-CN" sz="900" b="0" i="0" kern="1200" dirty="0">
                <a:solidFill>
                  <a:schemeClr val="tx1"/>
                </a:solidFill>
                <a:effectLst/>
                <a:latin typeface="+mn-lt"/>
                <a:ea typeface="+mn-ea"/>
                <a:cs typeface="+mn-cs"/>
              </a:rPr>
              <a:t>broker</a:t>
            </a:r>
            <a:r>
              <a:rPr lang="zh-CN" altLang="en-US" sz="900" b="0" i="0" kern="1200" dirty="0">
                <a:solidFill>
                  <a:schemeClr val="tx1"/>
                </a:solidFill>
                <a:effectLst/>
                <a:latin typeface="+mn-lt"/>
                <a:ea typeface="+mn-ea"/>
                <a:cs typeface="+mn-cs"/>
              </a:rPr>
              <a:t>。如 </a:t>
            </a:r>
            <a:r>
              <a:rPr lang="en-US" altLang="zh-CN" sz="900" b="0" i="0" kern="1200" dirty="0">
                <a:solidFill>
                  <a:schemeClr val="tx1"/>
                </a:solidFill>
                <a:effectLst/>
                <a:latin typeface="+mn-lt"/>
                <a:ea typeface="+mn-ea"/>
                <a:cs typeface="+mn-cs"/>
              </a:rPr>
              <a:t>kill </a:t>
            </a:r>
            <a:r>
              <a:rPr lang="zh-CN" altLang="en-US" sz="900" b="0" i="0" kern="1200" dirty="0">
                <a:solidFill>
                  <a:schemeClr val="tx1"/>
                </a:solidFill>
                <a:effectLst/>
                <a:latin typeface="+mn-lt"/>
                <a:ea typeface="+mn-ea"/>
                <a:cs typeface="+mn-cs"/>
              </a:rPr>
              <a:t>掉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节点</a:t>
            </a: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r>
              <a:rPr lang="en-US" altLang="zh-CN" dirty="0"/>
              <a:t>——</a:t>
            </a:r>
            <a:r>
              <a:rPr lang="zh-CN" altLang="en-US" dirty="0"/>
              <a:t>将超时时间 </a:t>
            </a:r>
            <a:r>
              <a:rPr lang="en-US" altLang="zh-CN" sz="900" b="0" i="0" kern="1200" dirty="0">
                <a:solidFill>
                  <a:schemeClr val="tx1"/>
                </a:solidFill>
                <a:effectLst/>
                <a:latin typeface="+mn-lt"/>
                <a:ea typeface="+mn-ea"/>
                <a:cs typeface="+mn-cs"/>
              </a:rPr>
              <a:t>session.timeout.ms </a:t>
            </a:r>
            <a:r>
              <a:rPr lang="zh-CN" altLang="en-US" dirty="0"/>
              <a:t>设大一点</a:t>
            </a:r>
            <a:endParaRPr lang="en-US" altLang="zh-CN" dirty="0"/>
          </a:p>
          <a:p>
            <a:pPr marL="171450" indent="-171450">
              <a:buFont typeface="Arial" panose="020B0604020202020204" pitchFamily="34" charset="0"/>
              <a:buChar char="•"/>
            </a:pPr>
            <a:r>
              <a:rPr lang="zh-CN" altLang="en-US" dirty="0"/>
              <a:t>消费时间过长</a:t>
            </a:r>
            <a:r>
              <a:rPr lang="en-US" altLang="zh-CN" dirty="0"/>
              <a:t>——</a:t>
            </a:r>
            <a:r>
              <a:rPr lang="en-US" altLang="zh-CN" sz="900" b="1" i="0" kern="1200" dirty="0">
                <a:solidFill>
                  <a:schemeClr val="tx1"/>
                </a:solidFill>
                <a:effectLst/>
                <a:latin typeface="+mn-lt"/>
                <a:ea typeface="+mn-ea"/>
                <a:cs typeface="+mn-cs"/>
              </a:rPr>
              <a:t>max.poll.interval.ms </a:t>
            </a:r>
            <a:r>
              <a:rPr lang="zh-CN" altLang="en-US" sz="900" b="1" i="0" kern="1200" dirty="0">
                <a:solidFill>
                  <a:schemeClr val="tx1"/>
                </a:solidFill>
                <a:effectLst/>
                <a:latin typeface="+mn-lt"/>
                <a:ea typeface="+mn-ea"/>
                <a:cs typeface="+mn-cs"/>
              </a:rPr>
              <a:t>设大一点</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319249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a:t>
            </a:r>
            <a:endParaRPr lang="en-US" altLang="zh-CN" b="0" dirty="0">
              <a:latin typeface="+mn-ea"/>
              <a:ea typeface="+mn-ea"/>
            </a:endParaRPr>
          </a:p>
          <a:p>
            <a:r>
              <a:rPr lang="zh-CN" altLang="en-US" b="0" dirty="0">
                <a:latin typeface="+mn-ea"/>
                <a:ea typeface="+mn-ea"/>
              </a:rPr>
              <a:t>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0" i="0" kern="1200" dirty="0">
                <a:solidFill>
                  <a:schemeClr val="tx1"/>
                </a:solidFill>
                <a:effectLst/>
                <a:latin typeface="+mn-lt"/>
                <a:ea typeface="+mn-ea"/>
                <a:cs typeface="+mn-cs"/>
              </a:rPr>
              <a:t>ISR </a:t>
            </a:r>
            <a:r>
              <a:rPr lang="zh-CN" altLang="en-US" sz="900" b="0" i="0" kern="1200" dirty="0">
                <a:solidFill>
                  <a:schemeClr val="tx1"/>
                </a:solidFill>
                <a:effectLst/>
                <a:latin typeface="+mn-lt"/>
                <a:ea typeface="+mn-ea"/>
                <a:cs typeface="+mn-cs"/>
              </a:rPr>
              <a:t>是一个动态调整的集合，会不断将同步副本加入集合。</a:t>
            </a:r>
            <a:endParaRPr lang="en-US" altLang="zh-CN" sz="900" b="0" i="0" kern="1200" dirty="0">
              <a:solidFill>
                <a:schemeClr val="tx1"/>
              </a:solidFill>
              <a:effectLst/>
              <a:latin typeface="+mn-lt"/>
              <a:ea typeface="+mn-ea"/>
              <a:cs typeface="+mn-cs"/>
            </a:endParaRPr>
          </a:p>
          <a:p>
            <a:r>
              <a:rPr lang="zh-CN" altLang="en-US" sz="900" b="1" i="0" kern="1200" dirty="0">
                <a:solidFill>
                  <a:schemeClr val="tx1"/>
                </a:solidFill>
                <a:effectLst/>
                <a:latin typeface="+mn-lt"/>
                <a:ea typeface="+mn-ea"/>
                <a:cs typeface="+mn-cs"/>
              </a:rPr>
              <a:t>如果一个副本是不同步的，在 </a:t>
            </a:r>
            <a:r>
              <a:rPr lang="en-US" altLang="zh-CN" sz="900" b="1" i="0" kern="1200" dirty="0">
                <a:solidFill>
                  <a:schemeClr val="tx1"/>
                </a:solidFill>
                <a:effectLst/>
                <a:latin typeface="+mn-lt"/>
                <a:ea typeface="+mn-ea"/>
                <a:cs typeface="+mn-cs"/>
              </a:rPr>
              <a:t>Leader </a:t>
            </a:r>
            <a:r>
              <a:rPr lang="zh-CN" altLang="en-US" sz="900" b="1" i="0" kern="1200" dirty="0">
                <a:solidFill>
                  <a:schemeClr val="tx1"/>
                </a:solidFill>
                <a:effectLst/>
                <a:latin typeface="+mn-lt"/>
                <a:ea typeface="+mn-ea"/>
                <a:cs typeface="+mn-cs"/>
              </a:rPr>
              <a:t>失效时，就不可能成为新的 </a:t>
            </a:r>
            <a:r>
              <a:rPr lang="en-US" altLang="zh-CN" sz="900" b="1" i="0" kern="1200" dirty="0">
                <a:solidFill>
                  <a:schemeClr val="tx1"/>
                </a:solidFill>
                <a:effectLst/>
                <a:latin typeface="+mn-lt"/>
                <a:ea typeface="+mn-ea"/>
                <a:cs typeface="+mn-cs"/>
              </a:rPr>
              <a:t>Leader</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毕竟它没有包含全部的消息。</a:t>
            </a:r>
            <a:endParaRPr lang="en-US" altLang="zh-CN" sz="900" b="0" i="0" kern="1200" dirty="0">
              <a:solidFill>
                <a:schemeClr val="tx1"/>
              </a:solidFill>
              <a:effectLst/>
              <a:latin typeface="+mn-lt"/>
              <a:ea typeface="+mn-ea"/>
              <a:cs typeface="+mn-cs"/>
            </a:endParaRP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通常来说，非同步副本落后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太多，因此，如果选择这些副本作为新 </a:t>
            </a:r>
            <a:r>
              <a:rPr lang="en-US" altLang="zh-CN" b="0" dirty="0">
                <a:latin typeface="微软雅黑" panose="020B0503020204020204" pitchFamily="34" charset="-122"/>
                <a:ea typeface="微软雅黑" panose="020B0503020204020204" pitchFamily="34" charset="-122"/>
              </a:rPr>
              <a:t>Leader</a:t>
            </a:r>
            <a:r>
              <a:rPr lang="zh-CN" altLang="en-US" b="0" dirty="0">
                <a:latin typeface="微软雅黑" panose="020B0503020204020204" pitchFamily="34" charset="-122"/>
                <a:ea typeface="微软雅黑" panose="020B0503020204020204" pitchFamily="34" charset="-122"/>
              </a:rPr>
              <a:t>，就可能出现数据的丢失。</a:t>
            </a:r>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毕竟，这些副本中保存的消息远远落后于老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中的消息。在 </a:t>
            </a:r>
            <a:r>
              <a:rPr lang="en-US" altLang="zh-CN" b="0" dirty="0">
                <a:latin typeface="微软雅黑" panose="020B0503020204020204" pitchFamily="34" charset="-122"/>
                <a:ea typeface="微软雅黑" panose="020B0503020204020204" pitchFamily="34" charset="-122"/>
              </a:rPr>
              <a:t>Kafka </a:t>
            </a:r>
            <a:r>
              <a:rPr lang="zh-CN" altLang="en-US" b="0" dirty="0">
                <a:latin typeface="微软雅黑" panose="020B0503020204020204" pitchFamily="34" charset="-122"/>
                <a:ea typeface="微软雅黑" panose="020B0503020204020204" pitchFamily="34" charset="-122"/>
              </a:rPr>
              <a:t>中，选举这种副本的过程称为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a:t>
            </a:r>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2635872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0" i="0" kern="1200" dirty="0">
                <a:solidFill>
                  <a:schemeClr val="tx1"/>
                </a:solidFill>
                <a:effectLst/>
                <a:latin typeface="+mn-lt"/>
                <a:ea typeface="+mn-ea"/>
                <a:cs typeface="+mn-cs"/>
              </a:rPr>
              <a:t>admin</a:t>
            </a:r>
            <a:r>
              <a:rPr lang="zh-CN" altLang="en-US" sz="900" b="0" i="0" kern="1200" dirty="0">
                <a:solidFill>
                  <a:schemeClr val="tx1"/>
                </a:solidFill>
                <a:effectLst/>
                <a:latin typeface="+mn-lt"/>
                <a:ea typeface="+mn-ea"/>
                <a:cs typeface="+mn-cs"/>
              </a:rPr>
              <a:t>：存储管理信息。主要为删除主题事件，分区迁移事件，优先副本选举，信息 </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一般为临时节点</a:t>
            </a:r>
            <a:r>
              <a:rPr lang="en-US" altLang="zh-CN" sz="900" b="0" i="0" kern="1200" dirty="0">
                <a:solidFill>
                  <a:schemeClr val="tx1"/>
                </a:solidFill>
                <a:effectLst/>
                <a:latin typeface="+mn-lt"/>
                <a:ea typeface="+mn-ea"/>
                <a:cs typeface="+mn-cs"/>
              </a:rPr>
              <a:t>)</a:t>
            </a:r>
          </a:p>
          <a:p>
            <a:r>
              <a:rPr lang="en-US" altLang="zh-CN" sz="900" b="0" i="0" kern="1200" dirty="0">
                <a:solidFill>
                  <a:schemeClr val="tx1"/>
                </a:solidFill>
                <a:effectLst/>
                <a:latin typeface="+mn-lt"/>
                <a:ea typeface="+mn-ea"/>
                <a:cs typeface="+mn-cs"/>
              </a:rPr>
              <a:t>brokers</a:t>
            </a:r>
            <a:r>
              <a:rPr lang="zh-CN" altLang="en-US" sz="900" b="0" i="0" kern="1200" dirty="0">
                <a:solidFill>
                  <a:schemeClr val="tx1"/>
                </a:solidFill>
                <a:effectLst/>
                <a:latin typeface="+mn-lt"/>
                <a:ea typeface="+mn-ea"/>
                <a:cs typeface="+mn-cs"/>
              </a:rPr>
              <a:t>：存储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相关信息。</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节点以及节点上的主题相关信息</a:t>
            </a:r>
          </a:p>
          <a:p>
            <a:r>
              <a:rPr lang="en-US" altLang="zh-CN" sz="900" b="0" i="0" kern="1200" dirty="0">
                <a:solidFill>
                  <a:schemeClr val="tx1"/>
                </a:solidFill>
                <a:effectLst/>
                <a:latin typeface="+mn-lt"/>
                <a:ea typeface="+mn-ea"/>
                <a:cs typeface="+mn-cs"/>
              </a:rPr>
              <a:t>cluster</a:t>
            </a:r>
            <a:r>
              <a:rPr lang="zh-CN" altLang="en-US" sz="900" b="0" i="0" kern="1200" dirty="0">
                <a:solidFill>
                  <a:schemeClr val="tx1"/>
                </a:solidFill>
                <a:effectLst/>
                <a:latin typeface="+mn-lt"/>
                <a:ea typeface="+mn-ea"/>
                <a:cs typeface="+mn-cs"/>
              </a:rPr>
              <a:t>：存储 </a:t>
            </a:r>
            <a:r>
              <a:rPr lang="en-US" altLang="zh-CN" sz="900" b="0" i="0" kern="1200" dirty="0" err="1">
                <a:solidFill>
                  <a:schemeClr val="tx1"/>
                </a:solidFill>
                <a:effectLst/>
                <a:latin typeface="+mn-lt"/>
                <a:ea typeface="+mn-ea"/>
                <a:cs typeface="+mn-cs"/>
              </a:rPr>
              <a:t>kafka</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集群信息</a:t>
            </a:r>
          </a:p>
          <a:p>
            <a:r>
              <a:rPr lang="en-US" altLang="zh-CN" sz="900" b="0" i="0" kern="1200" dirty="0">
                <a:solidFill>
                  <a:schemeClr val="tx1"/>
                </a:solidFill>
                <a:effectLst/>
                <a:latin typeface="+mn-lt"/>
                <a:ea typeface="+mn-ea"/>
                <a:cs typeface="+mn-cs"/>
              </a:rPr>
              <a:t>config</a:t>
            </a:r>
            <a:r>
              <a:rPr lang="zh-CN" altLang="en-US" sz="900" b="0" i="0" kern="1200" dirty="0">
                <a:solidFill>
                  <a:schemeClr val="tx1"/>
                </a:solidFill>
                <a:effectLst/>
                <a:latin typeface="+mn-lt"/>
                <a:ea typeface="+mn-ea"/>
                <a:cs typeface="+mn-cs"/>
              </a:rPr>
              <a:t>：存储 </a:t>
            </a:r>
            <a:r>
              <a:rPr lang="en-US" altLang="zh-CN" sz="900" b="0" i="0" kern="1200" dirty="0">
                <a:solidFill>
                  <a:schemeClr val="tx1"/>
                </a:solidFill>
                <a:effectLst/>
                <a:latin typeface="+mn-lt"/>
                <a:ea typeface="+mn-ea"/>
                <a:cs typeface="+mn-cs"/>
              </a:rPr>
              <a:t>broker</a:t>
            </a:r>
            <a:r>
              <a:rPr lang="zh-CN" altLang="en-US" sz="900" b="0" i="0" kern="1200" dirty="0">
                <a:solidFill>
                  <a:schemeClr val="tx1"/>
                </a:solidFill>
                <a:effectLst/>
                <a:latin typeface="+mn-lt"/>
                <a:ea typeface="+mn-ea"/>
                <a:cs typeface="+mn-cs"/>
              </a:rPr>
              <a:t>，</a:t>
            </a:r>
            <a:r>
              <a:rPr lang="en-US" altLang="zh-CN" sz="900" b="0" i="0" kern="1200" dirty="0">
                <a:solidFill>
                  <a:schemeClr val="tx1"/>
                </a:solidFill>
                <a:effectLst/>
                <a:latin typeface="+mn-lt"/>
                <a:ea typeface="+mn-ea"/>
                <a:cs typeface="+mn-cs"/>
              </a:rPr>
              <a:t>client</a:t>
            </a:r>
            <a:r>
              <a:rPr lang="zh-CN" altLang="en-US" sz="900" b="0" i="0" kern="1200" dirty="0">
                <a:solidFill>
                  <a:schemeClr val="tx1"/>
                </a:solidFill>
                <a:effectLst/>
                <a:latin typeface="+mn-lt"/>
                <a:ea typeface="+mn-ea"/>
                <a:cs typeface="+mn-cs"/>
              </a:rPr>
              <a:t>，</a:t>
            </a:r>
            <a:r>
              <a:rPr lang="en-US" altLang="zh-CN" sz="900" b="0" i="0" kern="1200" dirty="0">
                <a:solidFill>
                  <a:schemeClr val="tx1"/>
                </a:solidFill>
                <a:effectLst/>
                <a:latin typeface="+mn-lt"/>
                <a:ea typeface="+mn-ea"/>
                <a:cs typeface="+mn-cs"/>
              </a:rPr>
              <a:t>topic</a:t>
            </a:r>
            <a:r>
              <a:rPr lang="zh-CN" altLang="en-US" sz="900" b="0" i="0" kern="1200" dirty="0">
                <a:solidFill>
                  <a:schemeClr val="tx1"/>
                </a:solidFill>
                <a:effectLst/>
                <a:latin typeface="+mn-lt"/>
                <a:ea typeface="+mn-ea"/>
                <a:cs typeface="+mn-cs"/>
              </a:rPr>
              <a:t>，</a:t>
            </a:r>
            <a:r>
              <a:rPr lang="en-US" altLang="zh-CN" sz="900" b="0" i="0" kern="1200" dirty="0">
                <a:solidFill>
                  <a:schemeClr val="tx1"/>
                </a:solidFill>
                <a:effectLst/>
                <a:latin typeface="+mn-lt"/>
                <a:ea typeface="+mn-ea"/>
                <a:cs typeface="+mn-cs"/>
              </a:rPr>
              <a:t>user </a:t>
            </a:r>
            <a:r>
              <a:rPr lang="zh-CN" altLang="en-US" sz="900" b="0" i="0" kern="1200" dirty="0">
                <a:solidFill>
                  <a:schemeClr val="tx1"/>
                </a:solidFill>
                <a:effectLst/>
                <a:latin typeface="+mn-lt"/>
                <a:ea typeface="+mn-ea"/>
                <a:cs typeface="+mn-cs"/>
              </a:rPr>
              <a:t>以及 </a:t>
            </a:r>
            <a:r>
              <a:rPr lang="en-US" altLang="zh-CN" sz="900" b="0" i="0" kern="1200" dirty="0">
                <a:solidFill>
                  <a:schemeClr val="tx1"/>
                </a:solidFill>
                <a:effectLst/>
                <a:latin typeface="+mn-lt"/>
                <a:ea typeface="+mn-ea"/>
                <a:cs typeface="+mn-cs"/>
              </a:rPr>
              <a:t>changer </a:t>
            </a:r>
            <a:r>
              <a:rPr lang="zh-CN" altLang="en-US" sz="900" b="0" i="0" kern="1200" dirty="0">
                <a:solidFill>
                  <a:schemeClr val="tx1"/>
                </a:solidFill>
                <a:effectLst/>
                <a:latin typeface="+mn-lt"/>
                <a:ea typeface="+mn-ea"/>
                <a:cs typeface="+mn-cs"/>
              </a:rPr>
              <a:t>相关的配置信息</a:t>
            </a:r>
          </a:p>
          <a:p>
            <a:r>
              <a:rPr lang="en-US" altLang="zh-CN" sz="900" b="0" i="0" kern="1200" dirty="0">
                <a:solidFill>
                  <a:schemeClr val="tx1"/>
                </a:solidFill>
                <a:effectLst/>
                <a:latin typeface="+mn-lt"/>
                <a:ea typeface="+mn-ea"/>
                <a:cs typeface="+mn-cs"/>
              </a:rPr>
              <a:t>consumers</a:t>
            </a:r>
            <a:r>
              <a:rPr lang="zh-CN" altLang="en-US" sz="900" b="0" i="0" kern="1200" dirty="0">
                <a:solidFill>
                  <a:schemeClr val="tx1"/>
                </a:solidFill>
                <a:effectLst/>
                <a:latin typeface="+mn-lt"/>
                <a:ea typeface="+mn-ea"/>
                <a:cs typeface="+mn-cs"/>
              </a:rPr>
              <a:t>：存储消费者相关信息</a:t>
            </a:r>
          </a:p>
          <a:p>
            <a:r>
              <a:rPr lang="en-US" altLang="zh-CN" sz="900" b="0" i="0" kern="1200" dirty="0">
                <a:solidFill>
                  <a:schemeClr val="tx1"/>
                </a:solidFill>
                <a:effectLst/>
                <a:latin typeface="+mn-lt"/>
                <a:ea typeface="+mn-ea"/>
                <a:cs typeface="+mn-cs"/>
              </a:rPr>
              <a:t>controller</a:t>
            </a:r>
            <a:r>
              <a:rPr lang="zh-CN" altLang="en-US" sz="900" b="0" i="0" kern="1200" dirty="0">
                <a:solidFill>
                  <a:schemeClr val="tx1"/>
                </a:solidFill>
                <a:effectLst/>
                <a:latin typeface="+mn-lt"/>
                <a:ea typeface="+mn-ea"/>
                <a:cs typeface="+mn-cs"/>
              </a:rPr>
              <a:t>：存储控制器节点信息</a:t>
            </a:r>
          </a:p>
          <a:p>
            <a:r>
              <a:rPr lang="en-US" altLang="zh-CN" sz="900" b="0" i="0" kern="1200" dirty="0" err="1">
                <a:solidFill>
                  <a:schemeClr val="tx1"/>
                </a:solidFill>
                <a:effectLst/>
                <a:latin typeface="+mn-lt"/>
                <a:ea typeface="+mn-ea"/>
                <a:cs typeface="+mn-cs"/>
              </a:rPr>
              <a:t>controller_epoch</a:t>
            </a:r>
            <a:r>
              <a:rPr lang="zh-CN" altLang="en-US" sz="900" b="0" i="0" kern="1200" dirty="0">
                <a:solidFill>
                  <a:schemeClr val="tx1"/>
                </a:solidFill>
                <a:effectLst/>
                <a:latin typeface="+mn-lt"/>
                <a:ea typeface="+mn-ea"/>
                <a:cs typeface="+mn-cs"/>
              </a:rPr>
              <a:t>：存储控制器节点当前的年龄（说明控制器节点变更次数）</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sz="900" b="0" i="0" kern="1200" dirty="0">
                <a:solidFill>
                  <a:schemeClr val="tx1"/>
                </a:solidFill>
                <a:effectLst/>
                <a:latin typeface="+mn-lt"/>
                <a:ea typeface="+mn-ea"/>
                <a:cs typeface="+mn-cs"/>
              </a:rPr>
              <a:t>第一个在 </a:t>
            </a:r>
            <a:r>
              <a:rPr lang="en-US" altLang="zh-CN" sz="900" b="0" i="0" kern="1200" dirty="0" err="1">
                <a:solidFill>
                  <a:schemeClr val="tx1"/>
                </a:solidFill>
                <a:effectLst/>
                <a:latin typeface="+mn-lt"/>
                <a:ea typeface="+mn-ea"/>
                <a:cs typeface="+mn-cs"/>
              </a:rPr>
              <a:t>ZooKeeper</a:t>
            </a:r>
            <a:r>
              <a:rPr lang="en-US" altLang="zh-CN" sz="900" b="0" i="0" kern="1200" dirty="0">
                <a:solidFill>
                  <a:schemeClr val="tx1"/>
                </a:solidFill>
                <a:effectLst/>
                <a:latin typeface="+mn-lt"/>
                <a:ea typeface="+mn-ea"/>
                <a:cs typeface="+mn-cs"/>
              </a:rPr>
              <a:t> </a:t>
            </a:r>
            <a:r>
              <a:rPr lang="zh-CN" altLang="en-US" sz="900" b="0" i="0" kern="1200" dirty="0">
                <a:solidFill>
                  <a:schemeClr val="tx1"/>
                </a:solidFill>
                <a:effectLst/>
                <a:latin typeface="+mn-lt"/>
                <a:ea typeface="+mn-ea"/>
                <a:cs typeface="+mn-cs"/>
              </a:rPr>
              <a:t>中成功创建 </a:t>
            </a:r>
            <a:r>
              <a:rPr lang="en-US" altLang="zh-CN" sz="900" b="0" i="0" kern="1200" dirty="0">
                <a:solidFill>
                  <a:schemeClr val="tx1"/>
                </a:solidFill>
                <a:effectLst/>
                <a:latin typeface="+mn-lt"/>
                <a:ea typeface="+mn-ea"/>
                <a:cs typeface="+mn-cs"/>
              </a:rPr>
              <a:t>/controller </a:t>
            </a:r>
            <a:r>
              <a:rPr lang="zh-CN" altLang="en-US" sz="900" b="0" i="0" kern="1200" dirty="0">
                <a:solidFill>
                  <a:schemeClr val="tx1"/>
                </a:solidFill>
                <a:effectLst/>
                <a:latin typeface="+mn-lt"/>
                <a:ea typeface="+mn-ea"/>
                <a:cs typeface="+mn-cs"/>
              </a:rPr>
              <a:t>临时节点的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会被指定为控制器。</a:t>
            </a:r>
          </a:p>
          <a:p>
            <a:pPr marL="228600" indent="-228600">
              <a:buFont typeface="+mj-lt"/>
              <a:buAutoNum type="arabicPeriod"/>
            </a:pPr>
            <a:r>
              <a:rPr lang="zh-CN" altLang="en-US" sz="900" b="0" i="0" kern="1200" dirty="0">
                <a:solidFill>
                  <a:schemeClr val="tx1"/>
                </a:solidFill>
                <a:effectLst/>
                <a:latin typeface="+mn-lt"/>
                <a:ea typeface="+mn-ea"/>
                <a:cs typeface="+mn-cs"/>
              </a:rPr>
              <a:t>其他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在控制器节点上创建 </a:t>
            </a:r>
            <a:r>
              <a:rPr lang="en-US" altLang="zh-CN" sz="900" b="0" i="0" kern="1200" dirty="0">
                <a:solidFill>
                  <a:schemeClr val="tx1"/>
                </a:solidFill>
                <a:effectLst/>
                <a:latin typeface="+mn-lt"/>
                <a:ea typeface="+mn-ea"/>
                <a:cs typeface="+mn-cs"/>
              </a:rPr>
              <a:t>Zookeeper watch </a:t>
            </a:r>
            <a:r>
              <a:rPr lang="zh-CN" altLang="en-US" sz="900" b="0" i="0" kern="1200" dirty="0">
                <a:solidFill>
                  <a:schemeClr val="tx1"/>
                </a:solidFill>
                <a:effectLst/>
                <a:latin typeface="+mn-lt"/>
                <a:ea typeface="+mn-ea"/>
                <a:cs typeface="+mn-cs"/>
              </a:rPr>
              <a:t>对象。</a:t>
            </a:r>
          </a:p>
          <a:p>
            <a:pPr marL="228600" indent="-228600">
              <a:buFont typeface="+mj-lt"/>
              <a:buAutoNum type="arabicPeriod"/>
            </a:pPr>
            <a:r>
              <a:rPr lang="zh-CN" altLang="en-US" sz="900" b="0" i="0" kern="1200" dirty="0">
                <a:solidFill>
                  <a:schemeClr val="tx1"/>
                </a:solidFill>
                <a:effectLst/>
                <a:latin typeface="+mn-lt"/>
                <a:ea typeface="+mn-ea"/>
                <a:cs typeface="+mn-cs"/>
              </a:rPr>
              <a:t>如果控制器被关闭或者与 </a:t>
            </a:r>
            <a:r>
              <a:rPr lang="en-US" altLang="zh-CN" sz="900" b="0" i="0" kern="1200" dirty="0">
                <a:solidFill>
                  <a:schemeClr val="tx1"/>
                </a:solidFill>
                <a:effectLst/>
                <a:latin typeface="+mn-lt"/>
                <a:ea typeface="+mn-ea"/>
                <a:cs typeface="+mn-cs"/>
              </a:rPr>
              <a:t>Zookeeper </a:t>
            </a:r>
            <a:r>
              <a:rPr lang="zh-CN" altLang="en-US" sz="900" b="0" i="0" kern="1200" dirty="0">
                <a:solidFill>
                  <a:schemeClr val="tx1"/>
                </a:solidFill>
                <a:effectLst/>
                <a:latin typeface="+mn-lt"/>
                <a:ea typeface="+mn-ea"/>
                <a:cs typeface="+mn-cs"/>
              </a:rPr>
              <a:t>断开连接，</a:t>
            </a:r>
            <a:r>
              <a:rPr lang="en-US" altLang="zh-CN" sz="900" b="0" i="0" kern="1200" dirty="0">
                <a:solidFill>
                  <a:schemeClr val="tx1"/>
                </a:solidFill>
                <a:effectLst/>
                <a:latin typeface="+mn-lt"/>
                <a:ea typeface="+mn-ea"/>
                <a:cs typeface="+mn-cs"/>
              </a:rPr>
              <a:t>Zookeeper </a:t>
            </a:r>
            <a:r>
              <a:rPr lang="zh-CN" altLang="en-US" sz="900" b="0" i="0" kern="1200" dirty="0">
                <a:solidFill>
                  <a:schemeClr val="tx1"/>
                </a:solidFill>
                <a:effectLst/>
                <a:latin typeface="+mn-lt"/>
                <a:ea typeface="+mn-ea"/>
                <a:cs typeface="+mn-cs"/>
              </a:rPr>
              <a:t>临时节点就会消失。集群中的其他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通过 </a:t>
            </a:r>
            <a:r>
              <a:rPr lang="en-US" altLang="zh-CN" sz="900" b="0" i="0" kern="1200" dirty="0">
                <a:solidFill>
                  <a:schemeClr val="tx1"/>
                </a:solidFill>
                <a:effectLst/>
                <a:latin typeface="+mn-lt"/>
                <a:ea typeface="+mn-ea"/>
                <a:cs typeface="+mn-cs"/>
              </a:rPr>
              <a:t>watch </a:t>
            </a:r>
            <a:r>
              <a:rPr lang="zh-CN" altLang="en-US" sz="900" b="0" i="0" kern="1200" dirty="0">
                <a:solidFill>
                  <a:schemeClr val="tx1"/>
                </a:solidFill>
                <a:effectLst/>
                <a:latin typeface="+mn-lt"/>
                <a:ea typeface="+mn-ea"/>
                <a:cs typeface="+mn-cs"/>
              </a:rPr>
              <a:t>对象得到状态变化的通知，它们会尝试让自己成为新的控制器。</a:t>
            </a:r>
          </a:p>
          <a:p>
            <a:pPr marL="228600" indent="-228600">
              <a:buFont typeface="+mj-lt"/>
              <a:buAutoNum type="arabicPeriod"/>
            </a:pPr>
            <a:r>
              <a:rPr lang="zh-CN" altLang="en-US" sz="900" b="0" i="0" kern="1200" dirty="0">
                <a:solidFill>
                  <a:schemeClr val="tx1"/>
                </a:solidFill>
                <a:effectLst/>
                <a:latin typeface="+mn-lt"/>
                <a:ea typeface="+mn-ea"/>
                <a:cs typeface="+mn-cs"/>
              </a:rPr>
              <a:t>第一个在 </a:t>
            </a:r>
            <a:r>
              <a:rPr lang="en-US" altLang="zh-CN" sz="900" b="0" i="0" kern="1200" dirty="0">
                <a:solidFill>
                  <a:schemeClr val="tx1"/>
                </a:solidFill>
                <a:effectLst/>
                <a:latin typeface="+mn-lt"/>
                <a:ea typeface="+mn-ea"/>
                <a:cs typeface="+mn-cs"/>
              </a:rPr>
              <a:t>Zookeeper </a:t>
            </a:r>
            <a:r>
              <a:rPr lang="zh-CN" altLang="en-US" sz="900" b="0" i="0" kern="1200" dirty="0">
                <a:solidFill>
                  <a:schemeClr val="tx1"/>
                </a:solidFill>
                <a:effectLst/>
                <a:latin typeface="+mn-lt"/>
                <a:ea typeface="+mn-ea"/>
                <a:cs typeface="+mn-cs"/>
              </a:rPr>
              <a:t>里创建一个临时节点 </a:t>
            </a:r>
            <a:r>
              <a:rPr lang="en-US" altLang="zh-CN" sz="900" b="0" i="0" kern="1200" dirty="0">
                <a:solidFill>
                  <a:schemeClr val="tx1"/>
                </a:solidFill>
                <a:effectLst/>
                <a:latin typeface="+mn-lt"/>
                <a:ea typeface="+mn-ea"/>
                <a:cs typeface="+mn-cs"/>
              </a:rPr>
              <a:t>/controller </a:t>
            </a:r>
            <a:r>
              <a:rPr lang="zh-CN" altLang="en-US" sz="900" b="0" i="0" kern="1200" dirty="0">
                <a:solidFill>
                  <a:schemeClr val="tx1"/>
                </a:solidFill>
                <a:effectLst/>
                <a:latin typeface="+mn-lt"/>
                <a:ea typeface="+mn-ea"/>
                <a:cs typeface="+mn-cs"/>
              </a:rPr>
              <a:t>的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成为新控制器。其他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在新控制器节点上创建 </a:t>
            </a:r>
            <a:r>
              <a:rPr lang="en-US" altLang="zh-CN" sz="900" b="0" i="0" kern="1200" dirty="0">
                <a:solidFill>
                  <a:schemeClr val="tx1"/>
                </a:solidFill>
                <a:effectLst/>
                <a:latin typeface="+mn-lt"/>
                <a:ea typeface="+mn-ea"/>
                <a:cs typeface="+mn-cs"/>
              </a:rPr>
              <a:t>Zookeeper watch </a:t>
            </a:r>
            <a:r>
              <a:rPr lang="zh-CN" altLang="en-US" sz="900" b="0" i="0" kern="1200" dirty="0">
                <a:solidFill>
                  <a:schemeClr val="tx1"/>
                </a:solidFill>
                <a:effectLst/>
                <a:latin typeface="+mn-lt"/>
                <a:ea typeface="+mn-ea"/>
                <a:cs typeface="+mn-cs"/>
              </a:rPr>
              <a:t>对象。</a:t>
            </a:r>
          </a:p>
          <a:p>
            <a:pPr marL="228600" indent="-228600">
              <a:buFont typeface="+mj-lt"/>
              <a:buAutoNum type="arabicPeriod"/>
            </a:pPr>
            <a:r>
              <a:rPr lang="zh-CN" altLang="en-US" sz="900" b="0" i="0" kern="1200" dirty="0">
                <a:solidFill>
                  <a:schemeClr val="tx1"/>
                </a:solidFill>
                <a:effectLst/>
                <a:latin typeface="+mn-lt"/>
                <a:ea typeface="+mn-ea"/>
                <a:cs typeface="+mn-cs"/>
              </a:rPr>
              <a:t>每个新选出的控制器通过 </a:t>
            </a:r>
            <a:r>
              <a:rPr lang="en-US" altLang="zh-CN" sz="900" b="0" i="0" kern="1200" dirty="0">
                <a:solidFill>
                  <a:schemeClr val="tx1"/>
                </a:solidFill>
                <a:effectLst/>
                <a:latin typeface="+mn-lt"/>
                <a:ea typeface="+mn-ea"/>
                <a:cs typeface="+mn-cs"/>
              </a:rPr>
              <a:t>Zookeeper </a:t>
            </a:r>
            <a:r>
              <a:rPr lang="zh-CN" altLang="en-US" sz="900" b="0" i="0" kern="1200" dirty="0">
                <a:solidFill>
                  <a:schemeClr val="tx1"/>
                </a:solidFill>
                <a:effectLst/>
                <a:latin typeface="+mn-lt"/>
                <a:ea typeface="+mn-ea"/>
                <a:cs typeface="+mn-cs"/>
              </a:rPr>
              <a:t>的条件递增操作获得一个全新的、数值更大的 </a:t>
            </a:r>
            <a:r>
              <a:rPr lang="en-US" altLang="zh-CN" sz="900" b="0" i="0" kern="1200" dirty="0">
                <a:solidFill>
                  <a:schemeClr val="tx1"/>
                </a:solidFill>
                <a:effectLst/>
                <a:latin typeface="+mn-lt"/>
                <a:ea typeface="+mn-ea"/>
                <a:cs typeface="+mn-cs"/>
              </a:rPr>
              <a:t>controller epoch</a:t>
            </a:r>
            <a:r>
              <a:rPr lang="zh-CN" altLang="en-US" sz="900" b="0" i="0" kern="1200" dirty="0">
                <a:solidFill>
                  <a:schemeClr val="tx1"/>
                </a:solidFill>
                <a:effectLst/>
                <a:latin typeface="+mn-lt"/>
                <a:ea typeface="+mn-ea"/>
                <a:cs typeface="+mn-cs"/>
              </a:rPr>
              <a:t>。其他节点会忽略旧的 </a:t>
            </a:r>
            <a:r>
              <a:rPr lang="en-US" altLang="zh-CN" sz="900" b="0" i="0" kern="1200" dirty="0">
                <a:solidFill>
                  <a:schemeClr val="tx1"/>
                </a:solidFill>
                <a:effectLst/>
                <a:latin typeface="+mn-lt"/>
                <a:ea typeface="+mn-ea"/>
                <a:cs typeface="+mn-cs"/>
              </a:rPr>
              <a:t>epoch </a:t>
            </a:r>
            <a:r>
              <a:rPr lang="zh-CN" altLang="en-US" sz="900" b="0" i="0" kern="1200" dirty="0">
                <a:solidFill>
                  <a:schemeClr val="tx1"/>
                </a:solidFill>
                <a:effectLst/>
                <a:latin typeface="+mn-lt"/>
                <a:ea typeface="+mn-ea"/>
                <a:cs typeface="+mn-cs"/>
              </a:rPr>
              <a:t>的消息。以此，</a:t>
            </a:r>
            <a:r>
              <a:rPr lang="zh-CN" altLang="en-US" sz="900" b="1" i="0" kern="1200" dirty="0">
                <a:solidFill>
                  <a:schemeClr val="tx1"/>
                </a:solidFill>
                <a:effectLst/>
                <a:latin typeface="+mn-lt"/>
                <a:ea typeface="+mn-ea"/>
                <a:cs typeface="+mn-cs"/>
              </a:rPr>
              <a:t>避免“脑裂”</a:t>
            </a:r>
            <a:endParaRPr lang="en-US" altLang="zh-CN" sz="900" b="1" i="0" kern="1200" dirty="0">
              <a:solidFill>
                <a:schemeClr val="tx1"/>
              </a:solidFill>
              <a:effectLst/>
              <a:latin typeface="+mn-lt"/>
              <a:ea typeface="+mn-ea"/>
              <a:cs typeface="+mn-cs"/>
            </a:endParaRPr>
          </a:p>
          <a:p>
            <a:pPr marL="228600" indent="-228600">
              <a:buFont typeface="+mj-lt"/>
              <a:buAutoNum type="arabicPeriod"/>
            </a:pPr>
            <a:r>
              <a:rPr lang="zh-CN" altLang="en-US" sz="900" b="0" i="0" kern="1200" dirty="0">
                <a:solidFill>
                  <a:schemeClr val="tx1"/>
                </a:solidFill>
                <a:effectLst/>
                <a:latin typeface="+mn-lt"/>
                <a:ea typeface="+mn-ea"/>
                <a:cs typeface="+mn-cs"/>
              </a:rPr>
              <a:t>当控制器发现一个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已离开集群，并且这个 </a:t>
            </a:r>
            <a:r>
              <a:rPr lang="en-US" altLang="zh-CN" sz="900" b="0" i="0" kern="1200" dirty="0">
                <a:solidFill>
                  <a:schemeClr val="tx1"/>
                </a:solidFill>
                <a:effectLst/>
                <a:latin typeface="+mn-lt"/>
                <a:ea typeface="+mn-ea"/>
                <a:cs typeface="+mn-cs"/>
              </a:rPr>
              <a:t>Broker </a:t>
            </a:r>
            <a:r>
              <a:rPr lang="zh-CN" altLang="en-US" sz="900" b="0" i="0" kern="1200" dirty="0">
                <a:solidFill>
                  <a:schemeClr val="tx1"/>
                </a:solidFill>
                <a:effectLst/>
                <a:latin typeface="+mn-lt"/>
                <a:ea typeface="+mn-ea"/>
                <a:cs typeface="+mn-cs"/>
              </a:rPr>
              <a:t>是某些 </a:t>
            </a:r>
            <a:r>
              <a:rPr lang="en-US" altLang="zh-CN" sz="900" b="0" i="0" kern="1200" dirty="0">
                <a:solidFill>
                  <a:schemeClr val="tx1"/>
                </a:solidFill>
                <a:effectLst/>
                <a:latin typeface="+mn-lt"/>
                <a:ea typeface="+mn-ea"/>
                <a:cs typeface="+mn-cs"/>
              </a:rPr>
              <a:t>Partition </a:t>
            </a:r>
            <a:r>
              <a:rPr lang="zh-CN" altLang="en-US" sz="900" b="0" i="0" kern="1200" dirty="0">
                <a:solidFill>
                  <a:schemeClr val="tx1"/>
                </a:solidFill>
                <a:effectLst/>
                <a:latin typeface="+mn-lt"/>
                <a:ea typeface="+mn-ea"/>
                <a:cs typeface="+mn-cs"/>
              </a:rPr>
              <a:t>的 </a:t>
            </a:r>
            <a:r>
              <a:rPr lang="en-US" altLang="zh-CN" sz="900" b="0" i="0" kern="1200" dirty="0">
                <a:solidFill>
                  <a:schemeClr val="tx1"/>
                </a:solidFill>
                <a:effectLst/>
                <a:latin typeface="+mn-lt"/>
                <a:ea typeface="+mn-ea"/>
                <a:cs typeface="+mn-cs"/>
              </a:rPr>
              <a:t>Leader</a:t>
            </a:r>
            <a:r>
              <a:rPr lang="zh-CN" altLang="en-US" sz="900" b="0" i="0" kern="1200" dirty="0">
                <a:solidFill>
                  <a:schemeClr val="tx1"/>
                </a:solidFill>
                <a:effectLst/>
                <a:latin typeface="+mn-lt"/>
                <a:ea typeface="+mn-ea"/>
                <a:cs typeface="+mn-cs"/>
              </a:rPr>
              <a:t>。此时，控制器会遍历这些 </a:t>
            </a:r>
            <a:r>
              <a:rPr lang="en-US" altLang="zh-CN" sz="900" b="0" i="0" kern="1200" dirty="0">
                <a:solidFill>
                  <a:schemeClr val="tx1"/>
                </a:solidFill>
                <a:effectLst/>
                <a:latin typeface="+mn-lt"/>
                <a:ea typeface="+mn-ea"/>
                <a:cs typeface="+mn-cs"/>
              </a:rPr>
              <a:t>Partition</a:t>
            </a:r>
            <a:r>
              <a:rPr lang="zh-CN" altLang="en-US" sz="900" b="0" i="0" kern="1200" dirty="0">
                <a:solidFill>
                  <a:schemeClr val="tx1"/>
                </a:solidFill>
                <a:effectLst/>
                <a:latin typeface="+mn-lt"/>
                <a:ea typeface="+mn-ea"/>
                <a:cs typeface="+mn-cs"/>
              </a:rPr>
              <a:t>，并用轮询方式确定谁应该成为新 </a:t>
            </a:r>
            <a:r>
              <a:rPr lang="en-US" altLang="zh-CN" sz="900" b="0" i="0" kern="1200" dirty="0">
                <a:solidFill>
                  <a:schemeClr val="tx1"/>
                </a:solidFill>
                <a:effectLst/>
                <a:latin typeface="+mn-lt"/>
                <a:ea typeface="+mn-ea"/>
                <a:cs typeface="+mn-cs"/>
              </a:rPr>
              <a:t>Leader</a:t>
            </a:r>
            <a:r>
              <a:rPr lang="zh-CN" altLang="en-US" sz="900" b="0" i="0" kern="1200" dirty="0">
                <a:solidFill>
                  <a:schemeClr val="tx1"/>
                </a:solidFill>
                <a:effectLst/>
                <a:latin typeface="+mn-lt"/>
                <a:ea typeface="+mn-ea"/>
                <a:cs typeface="+mn-cs"/>
              </a:rPr>
              <a:t>，随后，新 </a:t>
            </a:r>
            <a:r>
              <a:rPr lang="en-US" altLang="zh-CN" sz="900" b="0" i="0" kern="1200" dirty="0">
                <a:solidFill>
                  <a:schemeClr val="tx1"/>
                </a:solidFill>
                <a:effectLst/>
                <a:latin typeface="+mn-lt"/>
                <a:ea typeface="+mn-ea"/>
                <a:cs typeface="+mn-cs"/>
              </a:rPr>
              <a:t>Leader </a:t>
            </a:r>
            <a:r>
              <a:rPr lang="zh-CN" altLang="en-US" sz="900" b="0" i="0" kern="1200" dirty="0">
                <a:solidFill>
                  <a:schemeClr val="tx1"/>
                </a:solidFill>
                <a:effectLst/>
                <a:latin typeface="+mn-lt"/>
                <a:ea typeface="+mn-ea"/>
                <a:cs typeface="+mn-cs"/>
              </a:rPr>
              <a:t>开始处理生产者和消费者的请求，而 </a:t>
            </a:r>
            <a:r>
              <a:rPr lang="en-US" altLang="zh-CN" sz="900" b="0" i="0" kern="1200" dirty="0">
                <a:solidFill>
                  <a:schemeClr val="tx1"/>
                </a:solidFill>
                <a:effectLst/>
                <a:latin typeface="+mn-lt"/>
                <a:ea typeface="+mn-ea"/>
                <a:cs typeface="+mn-cs"/>
              </a:rPr>
              <a:t>Follower </a:t>
            </a:r>
            <a:r>
              <a:rPr lang="zh-CN" altLang="en-US" sz="900" b="0" i="0" kern="1200" dirty="0">
                <a:solidFill>
                  <a:schemeClr val="tx1"/>
                </a:solidFill>
                <a:effectLst/>
                <a:latin typeface="+mn-lt"/>
                <a:ea typeface="+mn-ea"/>
                <a:cs typeface="+mn-cs"/>
              </a:rPr>
              <a:t>开始从 </a:t>
            </a:r>
            <a:r>
              <a:rPr lang="en-US" altLang="zh-CN" sz="900" b="0" i="0" kern="1200" dirty="0">
                <a:solidFill>
                  <a:schemeClr val="tx1"/>
                </a:solidFill>
                <a:effectLst/>
                <a:latin typeface="+mn-lt"/>
                <a:ea typeface="+mn-ea"/>
                <a:cs typeface="+mn-cs"/>
              </a:rPr>
              <a:t>Leader </a:t>
            </a:r>
            <a:r>
              <a:rPr lang="zh-CN" altLang="en-US" sz="900" b="0" i="0" kern="1200" dirty="0">
                <a:solidFill>
                  <a:schemeClr val="tx1"/>
                </a:solidFill>
                <a:effectLst/>
                <a:latin typeface="+mn-lt"/>
                <a:ea typeface="+mn-ea"/>
                <a:cs typeface="+mn-cs"/>
              </a:rPr>
              <a:t>那里复制消息。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280009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4170991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1" dirty="0">
                <a:solidFill>
                  <a:srgbClr val="788BA9"/>
                </a:solidFill>
                <a:latin typeface="微软雅黑" panose="020B0503020204020204" pitchFamily="34" charset="-122"/>
                <a:ea typeface="微软雅黑" panose="020B0503020204020204" pitchFamily="34" charset="-122"/>
              </a:rPr>
              <a:t>Kafka </a:t>
            </a:r>
            <a:r>
              <a:rPr lang="zh-CN" altLang="en-US" sz="900" b="1" dirty="0">
                <a:solidFill>
                  <a:srgbClr val="788BA9"/>
                </a:solidFill>
                <a:latin typeface="微软雅黑" panose="020B0503020204020204" pitchFamily="34" charset="-122"/>
                <a:ea typeface="微软雅黑" panose="020B0503020204020204" pitchFamily="34" charset="-122"/>
              </a:rPr>
              <a:t>只对“已提交”的消息（</a:t>
            </a:r>
            <a:r>
              <a:rPr lang="en-US" altLang="zh-CN" sz="900" b="1" dirty="0">
                <a:solidFill>
                  <a:srgbClr val="788BA9"/>
                </a:solidFill>
                <a:latin typeface="微软雅黑" panose="020B0503020204020204" pitchFamily="34" charset="-122"/>
                <a:ea typeface="微软雅黑" panose="020B0503020204020204" pitchFamily="34" charset="-122"/>
              </a:rPr>
              <a:t>committed message</a:t>
            </a:r>
            <a:r>
              <a:rPr lang="zh-CN" altLang="en-US" sz="900" b="1"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1" dirty="0">
              <a:latin typeface="+mn-ea"/>
              <a:ea typeface="+mn-ea"/>
            </a:endParaRPr>
          </a:p>
          <a:p>
            <a:r>
              <a:rPr lang="zh-CN" altLang="en-US" b="0" dirty="0">
                <a:latin typeface="+mn-ea"/>
                <a:ea typeface="+mn-ea"/>
              </a:rPr>
              <a:t>“已提交”</a:t>
            </a:r>
            <a:r>
              <a:rPr lang="en-US" altLang="zh-CN" b="0" dirty="0">
                <a:latin typeface="+mn-ea"/>
                <a:ea typeface="+mn-ea"/>
              </a:rPr>
              <a:t>——</a:t>
            </a:r>
            <a:r>
              <a:rPr lang="zh-CN" altLang="en-US" b="0" dirty="0">
                <a:latin typeface="+mn-ea"/>
                <a:ea typeface="+mn-ea"/>
              </a:rPr>
              <a:t>只有当消息被写入分区的若干同步副本时，才被认为是已提交的。</a:t>
            </a:r>
            <a:endParaRPr lang="en-US" altLang="zh-CN" b="0" dirty="0">
              <a:latin typeface="+mn-ea"/>
              <a:ea typeface="+mn-ea"/>
            </a:endParaRPr>
          </a:p>
          <a:p>
            <a:r>
              <a:rPr lang="zh-CN" altLang="en-US" b="0" dirty="0">
                <a:latin typeface="+mn-ea"/>
                <a:ea typeface="+mn-ea"/>
              </a:rPr>
              <a:t>为什么是若干个 </a:t>
            </a:r>
            <a:r>
              <a:rPr lang="en-US" altLang="zh-CN" b="0" dirty="0">
                <a:latin typeface="+mn-ea"/>
                <a:ea typeface="+mn-ea"/>
              </a:rPr>
              <a:t>Broker </a:t>
            </a:r>
            <a:r>
              <a:rPr lang="zh-CN" altLang="en-US" b="0" dirty="0">
                <a:latin typeface="+mn-ea"/>
                <a:ea typeface="+mn-ea"/>
              </a:rPr>
              <a:t>呢？这取决于你对“已提交”的定义。你可以选择只要 </a:t>
            </a:r>
            <a:r>
              <a:rPr lang="en-US" altLang="zh-CN" b="0" dirty="0">
                <a:latin typeface="+mn-ea"/>
                <a:ea typeface="+mn-ea"/>
              </a:rPr>
              <a:t>Leader </a:t>
            </a:r>
            <a:r>
              <a:rPr lang="zh-CN" altLang="en-US" b="0" dirty="0">
                <a:latin typeface="+mn-ea"/>
                <a:ea typeface="+mn-ea"/>
              </a:rPr>
              <a:t>成功保存该消息就算是已提交，也可以是令所有 </a:t>
            </a:r>
            <a:r>
              <a:rPr lang="en-US" altLang="zh-CN" b="0" dirty="0">
                <a:latin typeface="+mn-ea"/>
                <a:ea typeface="+mn-ea"/>
              </a:rPr>
              <a:t>Broker </a:t>
            </a:r>
            <a:r>
              <a:rPr lang="zh-CN" altLang="en-US" b="0" dirty="0">
                <a:latin typeface="+mn-ea"/>
                <a:ea typeface="+mn-ea"/>
              </a:rPr>
              <a:t>都成功保存该消息才算是已提交（通过 </a:t>
            </a:r>
            <a:r>
              <a:rPr lang="en-US" altLang="zh-CN" b="0" dirty="0">
                <a:latin typeface="+mn-ea"/>
                <a:ea typeface="+mn-ea"/>
              </a:rPr>
              <a:t>acks </a:t>
            </a:r>
            <a:r>
              <a:rPr lang="zh-CN" altLang="en-US" b="0" dirty="0">
                <a:latin typeface="+mn-ea"/>
                <a:ea typeface="+mn-ea"/>
              </a:rPr>
              <a:t>来配置）。</a:t>
            </a:r>
          </a:p>
          <a:p>
            <a:r>
              <a:rPr lang="zh-CN" altLang="en-US" b="0" dirty="0">
                <a:latin typeface="+mn-ea"/>
                <a:ea typeface="+mn-ea"/>
              </a:rPr>
              <a:t>只要还有一个副本是存活的，那么已提交的消息就不会丢失。</a:t>
            </a:r>
          </a:p>
          <a:p>
            <a:r>
              <a:rPr lang="zh-CN" altLang="en-US" b="0" dirty="0">
                <a:latin typeface="+mn-ea"/>
                <a:ea typeface="+mn-ea"/>
              </a:rPr>
              <a:t>消费者只能读取已提交的消息。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b="1" dirty="0">
                <a:solidFill>
                  <a:srgbClr val="788BA9"/>
                </a:solidFill>
                <a:latin typeface="微软雅黑" panose="020B0503020204020204" pitchFamily="34" charset="-122"/>
                <a:ea typeface="微软雅黑" panose="020B0503020204020204" pitchFamily="34" charset="-122"/>
                <a:cs typeface="+mn-ea"/>
              </a:rPr>
              <a:t>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LEADER_NOT_AVAILABLE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，主副本不可用，可能过一段时间，集群就会选举出新的主副本，重试可以解决问题。</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rPr>
              <a:t>不可重试错误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INVALID_CONFIG</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，即使重试，也无法改变配置选项，重试没有意义。</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rPr>
              <a:t>幂等性设计</a:t>
            </a:r>
          </a:p>
          <a:p>
            <a:pPr marL="171450" lvl="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写数据库：根据主键判断记录是否存在</a:t>
            </a:r>
          </a:p>
          <a:p>
            <a:pPr marL="171450" lvl="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Redis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set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操作天然具有幂等性</a:t>
            </a:r>
          </a:p>
          <a:p>
            <a:pPr marL="171450" lvl="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复杂的逻辑处理，则可以在消息中加入全局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ID</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利用数据库的唯一约束实现幂等</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：关系型数据库可以使用 </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INSERT IF NOT EXIST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语句；</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可以使用 </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SETNX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命令</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indent="0">
              <a:buFont typeface="Wingdings" panose="05000000000000000000" pitchFamily="2" charset="2"/>
              <a:buNone/>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为更新的数据设置前置条件</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lvl="0"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如果满足条件就更新数据，否则拒绝更新数据，在更新数据的时候，同时变更前置条件中需要判断的数据。</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lvl="0"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给数据增加一个版本号属性，每次更数据前，比较当前数据的版本号是否和消息中的版本号一致。</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lvl="0" indent="0">
              <a:buFont typeface="Wingdings" panose="05000000000000000000" pitchFamily="2" charset="2"/>
              <a:buNone/>
            </a:pP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indent="0">
              <a:buFont typeface="Wingdings" panose="05000000000000000000" pitchFamily="2" charset="2"/>
              <a:buNone/>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记录并检查操作</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lvl="0"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在执行数据更新操作之前，先检查一下是否执行过这个更新操作。</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lvl="0"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需要注意的是，“检查消费状态，然后更新数据并且设置消费状态”中，三个操作必须作为一组操作保证原子性，才能真正实现幂等，否则就会出现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Bug</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。这一组操作可以通过分布式事务或分布式锁来保证其原子性。</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3609841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单 </a:t>
            </a:r>
            <a:r>
              <a:rPr lang="en-US" altLang="zh-CN" b="1" dirty="0">
                <a:solidFill>
                  <a:srgbClr val="D67A71"/>
                </a:solidFill>
                <a:latin typeface="微软雅黑" panose="020B0503020204020204" pitchFamily="34" charset="-122"/>
                <a:ea typeface="微软雅黑" panose="020B0503020204020204" pitchFamily="34" charset="-122"/>
              </a:rPr>
              <a:t>Partition</a:t>
            </a:r>
            <a:r>
              <a:rPr lang="zh-CN" altLang="en-US" b="1" dirty="0">
                <a:solidFill>
                  <a:srgbClr val="D67A71"/>
                </a:solidFill>
                <a:latin typeface="微软雅黑" panose="020B0503020204020204" pitchFamily="34" charset="-122"/>
                <a:ea typeface="微软雅黑" panose="020B0503020204020204" pitchFamily="34" charset="-122"/>
              </a:rPr>
              <a:t>：</a:t>
            </a:r>
            <a:r>
              <a:rPr lang="zh-CN" altLang="en-US" dirty="0">
                <a:solidFill>
                  <a:srgbClr val="788BA9"/>
                </a:solidFill>
                <a:latin typeface="微软雅黑" panose="020B0503020204020204" pitchFamily="34" charset="-122"/>
                <a:ea typeface="微软雅黑" panose="020B0503020204020204" pitchFamily="34" charset="-122"/>
              </a:rPr>
              <a:t>作为分布式消息引擎，限制并发能力，显然等同于自废武功，所以，这个方案几乎是不可接受的。</a:t>
            </a:r>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3068974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1" dirty="0">
                <a:solidFill>
                  <a:srgbClr val="D67A71"/>
                </a:solidFill>
                <a:latin typeface="微软雅黑" panose="020B0503020204020204" pitchFamily="34" charset="-122"/>
                <a:ea typeface="微软雅黑" panose="020B0503020204020204" pitchFamily="34" charset="-122"/>
              </a:rPr>
              <a:t>Kafka </a:t>
            </a:r>
            <a:r>
              <a:rPr lang="zh-CN" altLang="en-US" sz="900" b="1" dirty="0">
                <a:solidFill>
                  <a:srgbClr val="D67A71"/>
                </a:solidFill>
                <a:latin typeface="微软雅黑" panose="020B0503020204020204" pitchFamily="34" charset="-122"/>
                <a:ea typeface="微软雅黑" panose="020B0503020204020204" pitchFamily="34" charset="-122"/>
              </a:rPr>
              <a:t>重大版本</a:t>
            </a:r>
            <a:endParaRPr lang="en-US" altLang="zh-CN" sz="9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0.8</a:t>
            </a:r>
            <a:r>
              <a:rPr lang="zh-CN" altLang="en-US" sz="900" dirty="0">
                <a:solidFill>
                  <a:srgbClr val="788BA9"/>
                </a:solidFill>
                <a:latin typeface="微软雅黑" panose="020B0503020204020204" pitchFamily="34" charset="-122"/>
                <a:ea typeface="微软雅黑" panose="020B0503020204020204" pitchFamily="34" charset="-122"/>
              </a:rPr>
              <a:t>：正式引入了副本机制；至少升级到 </a:t>
            </a:r>
            <a:r>
              <a:rPr lang="en-US" altLang="zh-CN" sz="900" dirty="0">
                <a:solidFill>
                  <a:srgbClr val="788BA9"/>
                </a:solidFill>
                <a:latin typeface="微软雅黑" panose="020B0503020204020204" pitchFamily="34" charset="-122"/>
                <a:ea typeface="微软雅黑" panose="020B0503020204020204" pitchFamily="34" charset="-122"/>
              </a:rPr>
              <a:t>0.8.2.2</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0.9</a:t>
            </a:r>
            <a:r>
              <a:rPr lang="zh-CN" altLang="en-US" sz="900" dirty="0">
                <a:solidFill>
                  <a:srgbClr val="788BA9"/>
                </a:solidFill>
                <a:latin typeface="微软雅黑" panose="020B0503020204020204" pitchFamily="34" charset="-122"/>
                <a:ea typeface="微软雅黑" panose="020B0503020204020204" pitchFamily="34" charset="-122"/>
              </a:rPr>
              <a:t>：增加了基础的安全认证 </a:t>
            </a:r>
            <a:r>
              <a:rPr lang="en-US" altLang="zh-CN" sz="900" dirty="0">
                <a:solidFill>
                  <a:srgbClr val="788BA9"/>
                </a:solidFill>
                <a:latin typeface="微软雅黑" panose="020B0503020204020204" pitchFamily="34" charset="-122"/>
                <a:ea typeface="微软雅黑" panose="020B0503020204020204" pitchFamily="34" charset="-122"/>
              </a:rPr>
              <a:t>/ </a:t>
            </a:r>
            <a:r>
              <a:rPr lang="zh-CN" altLang="en-US" sz="900" dirty="0">
                <a:solidFill>
                  <a:srgbClr val="788BA9"/>
                </a:solidFill>
                <a:latin typeface="微软雅黑" panose="020B0503020204020204" pitchFamily="34" charset="-122"/>
                <a:ea typeface="微软雅黑" panose="020B0503020204020204" pitchFamily="34" charset="-122"/>
              </a:rPr>
              <a:t>权限功能；新版本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在这个版本中算比较稳定</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0.10</a:t>
            </a:r>
            <a:r>
              <a:rPr lang="zh-CN" altLang="en-US" sz="900" dirty="0">
                <a:solidFill>
                  <a:srgbClr val="788BA9"/>
                </a:solidFill>
                <a:latin typeface="微软雅黑" panose="020B0503020204020204" pitchFamily="34" charset="-122"/>
                <a:ea typeface="微软雅黑" panose="020B0503020204020204" pitchFamily="34" charset="-122"/>
              </a:rPr>
              <a:t>：引入了 </a:t>
            </a:r>
            <a:r>
              <a:rPr lang="en-US" altLang="zh-CN" sz="900" dirty="0">
                <a:solidFill>
                  <a:srgbClr val="788BA9"/>
                </a:solidFill>
                <a:latin typeface="微软雅黑" panose="020B0503020204020204" pitchFamily="34" charset="-122"/>
                <a:ea typeface="微软雅黑" panose="020B0503020204020204" pitchFamily="34" charset="-122"/>
              </a:rPr>
              <a:t>Kafka Streams</a:t>
            </a:r>
            <a:r>
              <a:rPr lang="zh-CN" altLang="en-US" sz="900" dirty="0">
                <a:solidFill>
                  <a:srgbClr val="788BA9"/>
                </a:solidFill>
                <a:latin typeface="微软雅黑" panose="020B0503020204020204" pitchFamily="34" charset="-122"/>
                <a:ea typeface="微软雅黑" panose="020B0503020204020204" pitchFamily="34" charset="-122"/>
              </a:rPr>
              <a:t>；至少升级到 </a:t>
            </a:r>
            <a:r>
              <a:rPr lang="en-US" altLang="zh-CN" sz="900" dirty="0">
                <a:solidFill>
                  <a:srgbClr val="788BA9"/>
                </a:solidFill>
                <a:latin typeface="微软雅黑" panose="020B0503020204020204" pitchFamily="34" charset="-122"/>
                <a:ea typeface="微软雅黑" panose="020B0503020204020204" pitchFamily="34" charset="-122"/>
              </a:rPr>
              <a:t>0.10.2.2</a:t>
            </a:r>
            <a:r>
              <a:rPr lang="zh-CN" altLang="en-US" sz="900" dirty="0">
                <a:solidFill>
                  <a:srgbClr val="788BA9"/>
                </a:solidFill>
                <a:latin typeface="微软雅黑" panose="020B0503020204020204" pitchFamily="34" charset="-122"/>
                <a:ea typeface="微软雅黑" panose="020B0503020204020204" pitchFamily="34" charset="-122"/>
              </a:rPr>
              <a:t>；修复了一个可能导致 </a:t>
            </a:r>
            <a:r>
              <a:rPr lang="en-US" altLang="zh-CN" sz="900" dirty="0">
                <a:solidFill>
                  <a:srgbClr val="788BA9"/>
                </a:solidFill>
                <a:latin typeface="微软雅黑" panose="020B0503020204020204" pitchFamily="34" charset="-122"/>
                <a:ea typeface="微软雅黑" panose="020B0503020204020204" pitchFamily="34" charset="-122"/>
              </a:rPr>
              <a:t>Producer </a:t>
            </a:r>
            <a:r>
              <a:rPr lang="zh-CN" altLang="en-US" sz="900" dirty="0">
                <a:solidFill>
                  <a:srgbClr val="788BA9"/>
                </a:solidFill>
                <a:latin typeface="微软雅黑" panose="020B0503020204020204" pitchFamily="34" charset="-122"/>
                <a:ea typeface="微软雅黑" panose="020B0503020204020204" pitchFamily="34" charset="-122"/>
              </a:rPr>
              <a:t>性能降低的 </a:t>
            </a:r>
            <a:r>
              <a:rPr lang="en-US" altLang="zh-CN" sz="900" dirty="0">
                <a:solidFill>
                  <a:srgbClr val="788BA9"/>
                </a:solidFill>
                <a:latin typeface="微软雅黑" panose="020B0503020204020204" pitchFamily="34" charset="-122"/>
                <a:ea typeface="微软雅黑" panose="020B0503020204020204" pitchFamily="34" charset="-122"/>
              </a:rPr>
              <a:t>Bug</a:t>
            </a:r>
            <a:r>
              <a:rPr lang="zh-CN" altLang="en-US" sz="900" dirty="0">
                <a:solidFill>
                  <a:srgbClr val="788BA9"/>
                </a:solidFill>
                <a:latin typeface="微软雅黑" panose="020B0503020204020204" pitchFamily="34" charset="-122"/>
                <a:ea typeface="微软雅黑" panose="020B0503020204020204" pitchFamily="34" charset="-122"/>
              </a:rPr>
              <a:t>；使用新版本 </a:t>
            </a:r>
            <a:r>
              <a:rPr lang="en-US" altLang="zh-CN" sz="900" dirty="0">
                <a:solidFill>
                  <a:srgbClr val="788BA9"/>
                </a:solidFill>
                <a:latin typeface="微软雅黑" panose="020B0503020204020204" pitchFamily="34" charset="-122"/>
                <a:ea typeface="微软雅黑" panose="020B0503020204020204" pitchFamily="34" charset="-122"/>
              </a:rPr>
              <a:t>Consumer API</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0.11</a:t>
            </a:r>
            <a:r>
              <a:rPr lang="zh-CN" altLang="en-US" sz="900" dirty="0">
                <a:solidFill>
                  <a:srgbClr val="788BA9"/>
                </a:solidFill>
                <a:latin typeface="微软雅黑" panose="020B0503020204020204" pitchFamily="34" charset="-122"/>
                <a:ea typeface="微软雅黑" panose="020B0503020204020204" pitchFamily="34" charset="-122"/>
              </a:rPr>
              <a:t>：提供幂等性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以及事务；对 </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消息格式做了重构；至少升级到 </a:t>
            </a:r>
            <a:r>
              <a:rPr lang="en-US" altLang="zh-CN" sz="900" dirty="0">
                <a:solidFill>
                  <a:srgbClr val="788BA9"/>
                </a:solidFill>
                <a:latin typeface="微软雅黑" panose="020B0503020204020204" pitchFamily="34" charset="-122"/>
                <a:ea typeface="微软雅黑" panose="020B0503020204020204" pitchFamily="34" charset="-122"/>
              </a:rPr>
              <a:t>0.11.0.3</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1.0 </a:t>
            </a:r>
            <a:r>
              <a:rPr lang="zh-CN" altLang="en-US" sz="900" dirty="0">
                <a:solidFill>
                  <a:srgbClr val="788BA9"/>
                </a:solidFill>
                <a:latin typeface="微软雅黑" panose="020B0503020204020204" pitchFamily="34" charset="-122"/>
                <a:ea typeface="微软雅黑" panose="020B0503020204020204" pitchFamily="34" charset="-122"/>
              </a:rPr>
              <a:t>和 </a:t>
            </a:r>
            <a:r>
              <a:rPr lang="en-US" altLang="zh-CN" sz="900" dirty="0">
                <a:solidFill>
                  <a:srgbClr val="788BA9"/>
                </a:solidFill>
                <a:latin typeface="微软雅黑" panose="020B0503020204020204" pitchFamily="34" charset="-122"/>
                <a:ea typeface="微软雅黑" panose="020B0503020204020204" pitchFamily="34" charset="-122"/>
              </a:rPr>
              <a:t>2.0</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Streams </a:t>
            </a:r>
            <a:r>
              <a:rPr lang="zh-CN" altLang="en-US" sz="900" dirty="0">
                <a:solidFill>
                  <a:srgbClr val="788BA9"/>
                </a:solidFill>
                <a:latin typeface="微软雅黑" panose="020B0503020204020204" pitchFamily="34" charset="-122"/>
                <a:ea typeface="微软雅黑" panose="020B0503020204020204" pitchFamily="34" charset="-122"/>
              </a:rPr>
              <a:t>的改进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156050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高性能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分区、分段、索引</a:t>
            </a:r>
            <a:r>
              <a:rPr lang="zh-CN" altLang="en-US" dirty="0">
                <a:solidFill>
                  <a:srgbClr val="788BA9"/>
                </a:solidFill>
                <a:latin typeface="微软雅黑" panose="020B0503020204020204" pitchFamily="34" charset="-122"/>
                <a:ea typeface="微软雅黑" panose="020B0503020204020204" pitchFamily="34" charset="-122"/>
              </a:rPr>
              <a:t>：基于分区机制提供并发处理能力。分段、索引提升了数据读写的查询效率。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顺序读写</a:t>
            </a:r>
            <a:r>
              <a:rPr lang="zh-CN" altLang="en-US" dirty="0">
                <a:solidFill>
                  <a:srgbClr val="788BA9"/>
                </a:solidFill>
                <a:latin typeface="微软雅黑" panose="020B0503020204020204" pitchFamily="34" charset="-122"/>
                <a:ea typeface="微软雅黑" panose="020B0503020204020204" pitchFamily="34" charset="-122"/>
              </a:rPr>
              <a:t>：使用顺序读写提升磁盘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零拷贝</a:t>
            </a:r>
            <a:r>
              <a:rPr lang="zh-CN" altLang="en-US" dirty="0">
                <a:solidFill>
                  <a:srgbClr val="788BA9"/>
                </a:solidFill>
                <a:latin typeface="微软雅黑" panose="020B0503020204020204" pitchFamily="34" charset="-122"/>
                <a:ea typeface="微软雅黑" panose="020B0503020204020204" pitchFamily="34" charset="-122"/>
              </a:rPr>
              <a:t>：利用零拷贝技术，提升网络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页缓存</a:t>
            </a:r>
            <a:r>
              <a:rPr lang="zh-CN" altLang="en-US" dirty="0">
                <a:solidFill>
                  <a:srgbClr val="788BA9"/>
                </a:solidFill>
                <a:latin typeface="微软雅黑" panose="020B0503020204020204" pitchFamily="34" charset="-122"/>
                <a:ea typeface="微软雅黑" panose="020B0503020204020204" pitchFamily="34" charset="-122"/>
              </a:rPr>
              <a:t>：利用操作系统的 </a:t>
            </a:r>
            <a:r>
              <a:rPr lang="en-US" altLang="zh-CN" dirty="0" err="1">
                <a:solidFill>
                  <a:srgbClr val="788BA9"/>
                </a:solidFill>
                <a:latin typeface="微软雅黑" panose="020B0503020204020204" pitchFamily="34" charset="-122"/>
                <a:ea typeface="微软雅黑" panose="020B0503020204020204" pitchFamily="34" charset="-122"/>
              </a:rPr>
              <a:t>PageCache</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来缓存数据（典型的利用空间换时间）</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批量读写</a:t>
            </a:r>
            <a:r>
              <a:rPr lang="zh-CN" altLang="en-US" dirty="0">
                <a:solidFill>
                  <a:srgbClr val="788BA9"/>
                </a:solidFill>
                <a:latin typeface="微软雅黑" panose="020B0503020204020204" pitchFamily="34" charset="-122"/>
                <a:ea typeface="微软雅黑" panose="020B0503020204020204" pitchFamily="34" charset="-122"/>
              </a:rPr>
              <a:t>：批量读写可以有效提升网络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数据压缩</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支持数据压缩，可以有效提升网络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rPr>
              <a:t>pull </a:t>
            </a:r>
            <a:r>
              <a:rPr lang="zh-CN" altLang="en-US" b="1" dirty="0">
                <a:solidFill>
                  <a:srgbClr val="788BA9"/>
                </a:solidFill>
                <a:latin typeface="微软雅黑" panose="020B0503020204020204" pitchFamily="34" charset="-122"/>
                <a:ea typeface="微软雅黑" panose="020B0503020204020204" pitchFamily="34" charset="-122"/>
              </a:rPr>
              <a:t>模式</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架构基于 </a:t>
            </a:r>
            <a:r>
              <a:rPr lang="en-US" altLang="zh-CN" dirty="0">
                <a:solidFill>
                  <a:srgbClr val="788BA9"/>
                </a:solidFill>
                <a:latin typeface="微软雅黑" panose="020B0503020204020204" pitchFamily="34" charset="-122"/>
                <a:ea typeface="微软雅黑" panose="020B0503020204020204" pitchFamily="34" charset="-122"/>
              </a:rPr>
              <a:t>pull </a:t>
            </a:r>
            <a:r>
              <a:rPr lang="zh-CN" altLang="en-US" dirty="0">
                <a:solidFill>
                  <a:srgbClr val="788BA9"/>
                </a:solidFill>
                <a:latin typeface="微软雅黑" panose="020B0503020204020204" pitchFamily="34" charset="-122"/>
                <a:ea typeface="微软雅黑" panose="020B0503020204020204" pitchFamily="34" charset="-122"/>
              </a:rPr>
              <a:t>模式，可以自主控制消费策略，提升传输效率。</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高可用</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持久化</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所有的消息都存储在磁盘，天然支持持久化。</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集群支持副本机制，可以通过冗余，来保证其整体的可用性。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选举 </a:t>
            </a:r>
            <a:r>
              <a:rPr lang="en-US" altLang="zh-CN" b="1"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基于 </a:t>
            </a:r>
            <a:r>
              <a:rPr lang="en-US" altLang="zh-CN" dirty="0" err="1">
                <a:solidFill>
                  <a:srgbClr val="788BA9"/>
                </a:solidFill>
                <a:latin typeface="微软雅黑" panose="020B0503020204020204" pitchFamily="34" charset="-122"/>
                <a:ea typeface="微软雅黑" panose="020B0503020204020204" pitchFamily="34" charset="-122"/>
              </a:rPr>
              <a:t>ZooKeeper</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支持选举 </a:t>
            </a:r>
            <a:r>
              <a:rPr lang="en-US" altLang="zh-CN"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，实现了故障转移能力。</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伸缩性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的分区机制使得其具有良好的伸缩性。</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185065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52624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不同的分区能够被放置到不同节点的机器上，</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而数据的读写操作也都是针对分区这个粒度而进行的，这样每个节点的机器都能独立地执行各自分区的读写请求。</a:t>
            </a:r>
            <a:endParaRPr lang="en-US" altLang="zh-CN" sz="9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7224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latin typeface="微软雅黑" panose="020B0503020204020204" pitchFamily="34" charset="-122"/>
                <a:ea typeface="微软雅黑" panose="020B0503020204020204" pitchFamily="34" charset="-122"/>
              </a:rPr>
              <a:t>LogSegment</a:t>
            </a:r>
            <a:endParaRPr lang="en-US" altLang="zh-CN" sz="1200" b="1" dirty="0">
              <a:latin typeface="微软雅黑" panose="020B0503020204020204" pitchFamily="34" charset="-122"/>
              <a:ea typeface="微软雅黑" panose="020B0503020204020204" pitchFamily="34" charset="-122"/>
            </a:endParaRPr>
          </a:p>
          <a:p>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默认每个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Segment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大小不超过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1G</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，且只包含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7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天的数据。</a:t>
            </a:r>
            <a:endParaRPr lang="en-US" altLang="zh-CN" sz="900" b="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9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b="1" dirty="0">
                <a:latin typeface="微软雅黑" panose="020B0503020204020204" pitchFamily="34" charset="-122"/>
                <a:ea typeface="微软雅黑" panose="020B0503020204020204" pitchFamily="34" charset="-122"/>
              </a:rPr>
              <a:t>Segment </a:t>
            </a:r>
            <a:r>
              <a:rPr lang="zh-CN" altLang="en-US" b="1" dirty="0">
                <a:latin typeface="微软雅黑" panose="020B0503020204020204" pitchFamily="34" charset="-122"/>
                <a:ea typeface="微软雅黑" panose="020B0503020204020204" pitchFamily="34" charset="-122"/>
              </a:rPr>
              <a:t>文件命名规则</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Partition </a:t>
            </a:r>
            <a:r>
              <a:rPr lang="zh-CN" altLang="en-US" dirty="0">
                <a:latin typeface="微软雅黑" panose="020B0503020204020204" pitchFamily="34" charset="-122"/>
                <a:ea typeface="微软雅黑" panose="020B0503020204020204" pitchFamily="34" charset="-122"/>
              </a:rPr>
              <a:t>全局的第一个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从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开始，后续每个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文件名为上一个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文件最后一条消息的 </a:t>
            </a:r>
            <a:r>
              <a:rPr lang="en-US" altLang="zh-CN" dirty="0">
                <a:latin typeface="微软雅黑" panose="020B0503020204020204" pitchFamily="34" charset="-122"/>
                <a:ea typeface="微软雅黑" panose="020B0503020204020204" pitchFamily="34" charset="-122"/>
              </a:rPr>
              <a:t>offset </a:t>
            </a:r>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数值最大为 </a:t>
            </a:r>
            <a:r>
              <a:rPr lang="en-US" altLang="zh-CN" dirty="0">
                <a:latin typeface="微软雅黑" panose="020B0503020204020204" pitchFamily="34" charset="-122"/>
                <a:ea typeface="微软雅黑" panose="020B0503020204020204" pitchFamily="34" charset="-122"/>
              </a:rPr>
              <a:t>64 </a:t>
            </a:r>
            <a:r>
              <a:rPr lang="zh-CN" altLang="en-US" dirty="0">
                <a:latin typeface="微软雅黑" panose="020B0503020204020204" pitchFamily="34" charset="-122"/>
                <a:ea typeface="微软雅黑" panose="020B0503020204020204" pitchFamily="34" charset="-122"/>
              </a:rPr>
              <a:t>位 </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大小，</a:t>
            </a:r>
            <a:r>
              <a:rPr lang="en-US" altLang="zh-CN" dirty="0">
                <a:latin typeface="微软雅黑" panose="020B0503020204020204" pitchFamily="34" charset="-122"/>
                <a:ea typeface="微软雅黑" panose="020B0503020204020204" pitchFamily="34" charset="-122"/>
              </a:rPr>
              <a:t>19 </a:t>
            </a:r>
            <a:r>
              <a:rPr lang="zh-CN" altLang="en-US" dirty="0">
                <a:latin typeface="微软雅黑" panose="020B0503020204020204" pitchFamily="34" charset="-122"/>
                <a:ea typeface="微软雅黑" panose="020B0503020204020204" pitchFamily="34" charset="-122"/>
              </a:rPr>
              <a:t>位数字字符长度，没有数字用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填充。</a:t>
            </a:r>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2719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270249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3158996" y="1066177"/>
            <a:ext cx="5543505" cy="830997"/>
          </a:xfrm>
          <a:prstGeom prst="rect">
            <a:avLst/>
          </a:prstGeom>
          <a:effectLst/>
        </p:spPr>
        <p:txBody>
          <a:bodyPr wrap="none">
            <a:spAutoFit/>
          </a:bodyPr>
          <a:lstStyle/>
          <a:p>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聊聊</a:t>
            </a:r>
            <a:r>
              <a:rPr lang="en-US" altLang="zh-CN"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a:t>
            </a:r>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那些事儿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生产者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如何发送消息？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的消息结构是怎样的？</a:t>
            </a:r>
          </a:p>
        </p:txBody>
      </p:sp>
    </p:spTree>
    <p:extLst>
      <p:ext uri="{BB962C8B-B14F-4D97-AF65-F5344CB8AC3E}">
        <p14:creationId xmlns:p14="http://schemas.microsoft.com/office/powerpoint/2010/main" val="7646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zh-CN" altLang="en-US" sz="2400" dirty="0">
                <a:solidFill>
                  <a:srgbClr val="475D74"/>
                </a:solidFill>
                <a:latin typeface="华文琥珀" panose="02010800040101010101" pitchFamily="2" charset="-122"/>
                <a:ea typeface="华文琥珀" panose="02010800040101010101" pitchFamily="2" charset="-122"/>
              </a:rPr>
              <a:t>生产者发送流程</a:t>
            </a:r>
            <a:r>
              <a:rPr lang="zh-CN" altLang="en-US" sz="2400" b="1" dirty="0">
                <a:solidFill>
                  <a:srgbClr val="475D74"/>
                </a:solidFill>
                <a:latin typeface="微软雅黑" panose="020B0503020204020204" pitchFamily="34" charset="-122"/>
                <a:ea typeface="微软雅黑" panose="020B0503020204020204" pitchFamily="34" charset="-122"/>
              </a:rPr>
              <a:t>（一）</a:t>
            </a:r>
            <a:endParaRPr lang="zh-CN" altLang="en-US" sz="2400" dirty="0">
              <a:solidFill>
                <a:srgbClr val="475D74"/>
              </a:solidFill>
              <a:latin typeface="华文琥珀" panose="02010800040101010101" pitchFamily="2" charset="-122"/>
              <a:ea typeface="华文琥珀" panose="02010800040101010101" pitchFamily="2" charset="-122"/>
            </a:endParaRPr>
          </a:p>
        </p:txBody>
      </p:sp>
      <p:sp>
        <p:nvSpPr>
          <p:cNvPr id="14" name="Freeform: Shape 3">
            <a:extLst>
              <a:ext uri="{FF2B5EF4-FFF2-40B4-BE49-F238E27FC236}">
                <a16:creationId xmlns:a16="http://schemas.microsoft.com/office/drawing/2014/main" id="{C8E4A9F4-BA37-4FAC-8E23-987F1E725399}"/>
              </a:ext>
            </a:extLst>
          </p:cNvPr>
          <p:cNvSpPr/>
          <p:nvPr/>
        </p:nvSpPr>
        <p:spPr>
          <a:xfrm>
            <a:off x="870989" y="2022648"/>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869771" y="2672617"/>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7" name="Freeform: Shape 6">
            <a:extLst>
              <a:ext uri="{FF2B5EF4-FFF2-40B4-BE49-F238E27FC236}">
                <a16:creationId xmlns:a16="http://schemas.microsoft.com/office/drawing/2014/main" id="{FCE2500E-BC67-41C1-A50E-9CBDEF599CA9}"/>
              </a:ext>
            </a:extLst>
          </p:cNvPr>
          <p:cNvSpPr/>
          <p:nvPr/>
        </p:nvSpPr>
        <p:spPr>
          <a:xfrm>
            <a:off x="872323" y="1361028"/>
            <a:ext cx="2336438" cy="994431"/>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9" name="Rectangle 7">
            <a:extLst>
              <a:ext uri="{FF2B5EF4-FFF2-40B4-BE49-F238E27FC236}">
                <a16:creationId xmlns:a16="http://schemas.microsoft.com/office/drawing/2014/main" id="{D714E0D2-213A-4F25-9AA3-74E4C6B8AED2}"/>
              </a:ext>
            </a:extLst>
          </p:cNvPr>
          <p:cNvSpPr/>
          <p:nvPr/>
        </p:nvSpPr>
        <p:spPr>
          <a:xfrm>
            <a:off x="870557" y="1166999"/>
            <a:ext cx="2338438" cy="586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TextBox 12">
            <a:extLst>
              <a:ext uri="{FF2B5EF4-FFF2-40B4-BE49-F238E27FC236}">
                <a16:creationId xmlns:a16="http://schemas.microsoft.com/office/drawing/2014/main" id="{9148FDEE-509D-4151-9FF1-C24E46848AC3}"/>
              </a:ext>
            </a:extLst>
          </p:cNvPr>
          <p:cNvSpPr txBox="1"/>
          <p:nvPr/>
        </p:nvSpPr>
        <p:spPr>
          <a:xfrm>
            <a:off x="1189296" y="1304301"/>
            <a:ext cx="1691196" cy="280153"/>
          </a:xfrm>
          <a:prstGeom prst="rect">
            <a:avLst/>
          </a:prstGeom>
          <a:noFill/>
        </p:spPr>
        <p:txBody>
          <a:bodyPr wrap="none">
            <a:noAutofit/>
          </a:bodyPr>
          <a:lstStyle/>
          <a:p>
            <a:pPr algn="ctr"/>
            <a:r>
              <a:rPr lang="zh-CN" altLang="en-US" sz="1600"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870557" y="2022229"/>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3" name="TextBox 13">
            <a:extLst>
              <a:ext uri="{FF2B5EF4-FFF2-40B4-BE49-F238E27FC236}">
                <a16:creationId xmlns:a16="http://schemas.microsoft.com/office/drawing/2014/main" id="{ADC844FA-6E46-405C-8591-7F5A07F0A8B6}"/>
              </a:ext>
            </a:extLst>
          </p:cNvPr>
          <p:cNvSpPr txBox="1"/>
          <p:nvPr/>
        </p:nvSpPr>
        <p:spPr>
          <a:xfrm>
            <a:off x="1451232" y="2048858"/>
            <a:ext cx="1171546" cy="280152"/>
          </a:xfrm>
          <a:prstGeom prst="rect">
            <a:avLst/>
          </a:prstGeom>
          <a:noFill/>
        </p:spPr>
        <p:txBody>
          <a:bodyPr wrap="none" anchor="ctr">
            <a:noAutofit/>
          </a:bodyPr>
          <a:lstStyle/>
          <a:p>
            <a:pPr algn="ctr"/>
            <a:r>
              <a:rPr lang="zh-CN" altLang="en-US" sz="1600"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869771" y="3322675"/>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Rectangle 10">
            <a:extLst>
              <a:ext uri="{FF2B5EF4-FFF2-40B4-BE49-F238E27FC236}">
                <a16:creationId xmlns:a16="http://schemas.microsoft.com/office/drawing/2014/main" id="{4043B36E-8FEF-4E8A-8948-DCF12FEAD698}"/>
              </a:ext>
            </a:extLst>
          </p:cNvPr>
          <p:cNvSpPr/>
          <p:nvPr/>
        </p:nvSpPr>
        <p:spPr>
          <a:xfrm>
            <a:off x="870321" y="3322057"/>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6" name="TextBox 14">
            <a:extLst>
              <a:ext uri="{FF2B5EF4-FFF2-40B4-BE49-F238E27FC236}">
                <a16:creationId xmlns:a16="http://schemas.microsoft.com/office/drawing/2014/main" id="{06F45DC8-0411-4F0C-A462-43D0E1A1629A}"/>
              </a:ext>
            </a:extLst>
          </p:cNvPr>
          <p:cNvSpPr txBox="1"/>
          <p:nvPr/>
        </p:nvSpPr>
        <p:spPr>
          <a:xfrm>
            <a:off x="1451232" y="3356510"/>
            <a:ext cx="1171546" cy="280152"/>
          </a:xfrm>
          <a:prstGeom prst="rect">
            <a:avLst/>
          </a:prstGeom>
          <a:noFill/>
        </p:spPr>
        <p:txBody>
          <a:bodyPr wrap="none" anchor="ctr">
            <a:noAutofit/>
          </a:bodyPr>
          <a:lstStyle/>
          <a:p>
            <a:pPr algn="ctr"/>
            <a:r>
              <a:rPr lang="zh-CN" altLang="en-US" sz="1600"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870557" y="2672533"/>
            <a:ext cx="2338438" cy="3328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9" name="TextBox 15">
            <a:extLst>
              <a:ext uri="{FF2B5EF4-FFF2-40B4-BE49-F238E27FC236}">
                <a16:creationId xmlns:a16="http://schemas.microsoft.com/office/drawing/2014/main" id="{AEDF7938-6DAE-483C-9090-687C1E2D7BF0}"/>
              </a:ext>
            </a:extLst>
          </p:cNvPr>
          <p:cNvSpPr txBox="1"/>
          <p:nvPr/>
        </p:nvSpPr>
        <p:spPr>
          <a:xfrm>
            <a:off x="1451232" y="2704679"/>
            <a:ext cx="1171546" cy="280152"/>
          </a:xfrm>
          <a:prstGeom prst="rect">
            <a:avLst/>
          </a:prstGeom>
          <a:noFill/>
        </p:spPr>
        <p:txBody>
          <a:bodyPr wrap="none" anchor="ctr">
            <a:noAutofit/>
          </a:bodyPr>
          <a:lstStyle/>
          <a:p>
            <a:pPr algn="ctr"/>
            <a:r>
              <a:rPr lang="zh-CN" altLang="en-US" sz="1600"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867785" y="3968820"/>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2" name="TextBox 14">
            <a:extLst>
              <a:ext uri="{FF2B5EF4-FFF2-40B4-BE49-F238E27FC236}">
                <a16:creationId xmlns:a16="http://schemas.microsoft.com/office/drawing/2014/main" id="{9A1A1493-B7A0-4541-B6C2-AA6906EC76FA}"/>
              </a:ext>
            </a:extLst>
          </p:cNvPr>
          <p:cNvSpPr txBox="1"/>
          <p:nvPr/>
        </p:nvSpPr>
        <p:spPr>
          <a:xfrm>
            <a:off x="1449122" y="4004921"/>
            <a:ext cx="1171546" cy="280152"/>
          </a:xfrm>
          <a:prstGeom prst="rect">
            <a:avLst/>
          </a:prstGeom>
          <a:noFill/>
        </p:spPr>
        <p:txBody>
          <a:bodyPr wrap="none" anchor="ctr">
            <a:noAutofit/>
          </a:bodyPr>
          <a:lstStyle/>
          <a:p>
            <a:pPr algn="ctr"/>
            <a:r>
              <a:rPr lang="zh-CN" altLang="en-US" sz="1600" b="1" dirty="0">
                <a:solidFill>
                  <a:schemeClr val="bg1"/>
                </a:solidFill>
              </a:rPr>
              <a:t>响应</a:t>
            </a:r>
          </a:p>
        </p:txBody>
      </p:sp>
      <p:sp>
        <p:nvSpPr>
          <p:cNvPr id="21" name="文本框 20">
            <a:extLst>
              <a:ext uri="{FF2B5EF4-FFF2-40B4-BE49-F238E27FC236}">
                <a16:creationId xmlns:a16="http://schemas.microsoft.com/office/drawing/2014/main" id="{95BAEC48-015B-424B-9B7C-5C76424C2BF8}"/>
              </a:ext>
            </a:extLst>
          </p:cNvPr>
          <p:cNvSpPr txBox="1"/>
          <p:nvPr/>
        </p:nvSpPr>
        <p:spPr>
          <a:xfrm>
            <a:off x="3787237" y="1540698"/>
            <a:ext cx="5014932" cy="2062103"/>
          </a:xfrm>
          <a:prstGeom prst="rect">
            <a:avLst/>
          </a:prstGeom>
          <a:noFill/>
        </p:spPr>
        <p:txBody>
          <a:bodyPr wrap="square">
            <a:spAutoFit/>
          </a:bodyPr>
          <a:lstStyle/>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序列化</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发送前，生产者要先把键和值序列化。</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分区</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数据被传给分区器。分区器决定了一个消息被分配到哪个分区。</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批次传输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接着，这条记录会被添加到一个队列批次中。这个队列的所有消息都会发送到相同的分区上。会由一个独立线程负责将这些记录批次发送到相应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上。</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响应</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服务器收到消息会返回一个响应。</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zh-CN" altLang="en-US" sz="2400" dirty="0">
                <a:solidFill>
                  <a:srgbClr val="475D74"/>
                </a:solidFill>
                <a:latin typeface="华文琥珀" panose="02010800040101010101" pitchFamily="2" charset="-122"/>
                <a:ea typeface="华文琥珀" panose="02010800040101010101" pitchFamily="2" charset="-122"/>
              </a:rPr>
              <a:t>生产者发送流程</a:t>
            </a:r>
            <a:r>
              <a:rPr lang="zh-CN" altLang="en-US" sz="2400" b="1" dirty="0">
                <a:solidFill>
                  <a:srgbClr val="475D74"/>
                </a:solidFill>
                <a:latin typeface="微软雅黑" panose="020B0503020204020204" pitchFamily="34" charset="-122"/>
                <a:ea typeface="微软雅黑" panose="020B0503020204020204" pitchFamily="34" charset="-122"/>
              </a:rPr>
              <a:t>（二）</a:t>
            </a:r>
            <a:endParaRPr lang="zh-CN" altLang="en-US" sz="2400" dirty="0">
              <a:solidFill>
                <a:srgbClr val="475D74"/>
              </a:solidFill>
              <a:latin typeface="华文琥珀" panose="02010800040101010101" pitchFamily="2" charset="-122"/>
              <a:ea typeface="华文琥珀" panose="02010800040101010101" pitchFamily="2" charset="-122"/>
            </a:endParaRP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8" name="副标题 2">
            <a:extLst>
              <a:ext uri="{FF2B5EF4-FFF2-40B4-BE49-F238E27FC236}">
                <a16:creationId xmlns:a16="http://schemas.microsoft.com/office/drawing/2014/main" id="{6894DD1B-9588-4F7A-B1F6-CB7698EE9B0A}"/>
              </a:ext>
            </a:extLst>
          </p:cNvPr>
          <p:cNvSpPr txBox="1"/>
          <p:nvPr/>
        </p:nvSpPr>
        <p:spPr>
          <a:xfrm>
            <a:off x="279402" y="1215516"/>
            <a:ext cx="3393438" cy="3097404"/>
          </a:xfrm>
          <a:prstGeom prst="rect">
            <a:avLst/>
          </a:prstGeom>
        </p:spPr>
        <p:txBody>
          <a:bodyPr/>
          <a:lstStyle/>
          <a:p>
            <a:pPr>
              <a:lnSpc>
                <a:spcPct val="120000"/>
              </a:lnSpc>
              <a:spcBef>
                <a:spcPct val="20000"/>
              </a:spcBef>
            </a:pPr>
            <a:r>
              <a:rPr lang="zh-CN" altLang="en-US" sz="18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如何确定分发的分区？</a:t>
            </a:r>
            <a:endParaRPr lang="en-US" altLang="zh-CN" sz="18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indent="-171450">
              <a:lnSpc>
                <a:spcPct val="120000"/>
              </a:lnSpc>
              <a:spcBef>
                <a:spcPct val="20000"/>
              </a:spcBef>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 </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ProducerRecord</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指定了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，则分区器什么也不做</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indent="-171450">
              <a:lnSpc>
                <a:spcPct val="120000"/>
              </a:lnSpc>
              <a:spcBef>
                <a:spcPct val="20000"/>
              </a:spcBef>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没有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key</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：每隔一段时间，随机选择一个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。发送数据出错后会重新选择一个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p>
          <a:p>
            <a:pPr indent="-171450">
              <a:lnSpc>
                <a:spcPct val="120000"/>
              </a:lnSpc>
              <a:spcBef>
                <a:spcPct val="20000"/>
              </a:spcBef>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指定了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key</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key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求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hash</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，然后对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数量求模。</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758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创建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KafkaProducer</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实例时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生产者更新集群的元数据信息之后，如果发现与某些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当前没有连接，那么它就会创建一个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发送消息时，</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Producer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发现尚不存在与目标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的连接，会创建一个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516745"/>
          </a:xfrm>
          <a:prstGeom prst="rect">
            <a:avLst/>
          </a:prstGeom>
          <a:noFill/>
        </p:spPr>
        <p:txBody>
          <a:bodyPr wrap="square" rtlCol="0">
            <a:spAutoFit/>
          </a:bodyPr>
          <a:lstStyle/>
          <a:p>
            <a:pPr>
              <a:lnSpc>
                <a:spcPct val="120000"/>
              </a:lnSpc>
              <a:spcBef>
                <a:spcPct val="20000"/>
              </a:spcBef>
            </a:pPr>
            <a:r>
              <a:rPr lang="en-US" altLang="zh-CN" sz="1200" b="1" dirty="0">
                <a:solidFill>
                  <a:srgbClr val="788BA9"/>
                </a:solidFill>
                <a:latin typeface="微软雅黑" panose="020B0503020204020204" pitchFamily="34" charset="-122"/>
                <a:ea typeface="微软雅黑" panose="020B0503020204020204" pitchFamily="34" charset="-122"/>
                <a:cs typeface="+mn-ea"/>
              </a:rPr>
              <a:t>Apache Kafka </a:t>
            </a:r>
            <a:r>
              <a:rPr lang="zh-CN" altLang="en-US" sz="1200" b="1" dirty="0">
                <a:solidFill>
                  <a:srgbClr val="788BA9"/>
                </a:solidFill>
                <a:latin typeface="微软雅黑" panose="020B0503020204020204" pitchFamily="34" charset="-122"/>
                <a:ea typeface="微软雅黑" panose="020B0503020204020204" pitchFamily="34" charset="-122"/>
                <a:cs typeface="+mn-ea"/>
              </a:rPr>
              <a:t>的所有通信都是基于 </a:t>
            </a:r>
            <a:r>
              <a:rPr lang="en-US" altLang="zh-CN" sz="1200" b="1" dirty="0">
                <a:solidFill>
                  <a:srgbClr val="788BA9"/>
                </a:solidFill>
                <a:latin typeface="微软雅黑" panose="020B0503020204020204" pitchFamily="34" charset="-122"/>
                <a:ea typeface="微软雅黑" panose="020B0503020204020204" pitchFamily="34" charset="-122"/>
                <a:cs typeface="+mn-ea"/>
              </a:rPr>
              <a:t>TCP </a:t>
            </a:r>
            <a:r>
              <a:rPr lang="zh-CN" altLang="en-US" sz="1200" b="1" dirty="0">
                <a:solidFill>
                  <a:srgbClr val="788BA9"/>
                </a:solidFill>
                <a:latin typeface="微软雅黑" panose="020B0503020204020204" pitchFamily="34" charset="-122"/>
                <a:ea typeface="微软雅黑" panose="020B0503020204020204" pitchFamily="34" charset="-122"/>
                <a:cs typeface="+mn-ea"/>
              </a:rPr>
              <a:t>的</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。无论是生产者、消费者，还是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之间的通信都是如此。</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用户主动关闭</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自动关闭。在 </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connections.max.idle.ms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指定时间内，如果没有任何请求“流过”某个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连接，那么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会主动帮你把该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连接关闭。如果设置该参数为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连接将成为永久长连接。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815468" cy="235481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为何选择 </a:t>
            </a: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pull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模型？</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如何接收消息？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消费者和消费者群组？</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什么是分区再均衡？</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为何要分区再均衡？</a:t>
            </a:r>
          </a:p>
        </p:txBody>
      </p:sp>
    </p:spTree>
    <p:extLst>
      <p:ext uri="{BB962C8B-B14F-4D97-AF65-F5344CB8AC3E}">
        <p14:creationId xmlns:p14="http://schemas.microsoft.com/office/powerpoint/2010/main" val="327817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Pull </a:t>
            </a:r>
            <a:r>
              <a:rPr lang="zh-CN" altLang="en-US" sz="2400" b="1" dirty="0">
                <a:solidFill>
                  <a:srgbClr val="475D74"/>
                </a:solidFill>
                <a:latin typeface="微软雅黑" panose="020B0503020204020204" pitchFamily="34" charset="-122"/>
                <a:ea typeface="微软雅黑" panose="020B0503020204020204" pitchFamily="34" charset="-122"/>
              </a:rPr>
              <a:t>模式</a:t>
            </a:r>
          </a:p>
        </p:txBody>
      </p:sp>
      <p:pic>
        <p:nvPicPr>
          <p:cNvPr id="2" name="Picture 2" descr="https://raw.githubusercontent.com/dunwu/images/dev/snap/20210425190248.png">
            <a:extLst>
              <a:ext uri="{FF2B5EF4-FFF2-40B4-BE49-F238E27FC236}">
                <a16:creationId xmlns:a16="http://schemas.microsoft.com/office/drawing/2014/main" id="{8BD0D8E2-8E45-4FF1-A9A9-666897A3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799242"/>
            <a:ext cx="3609848" cy="401507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id="{4BD330CC-6A42-44A1-AA53-E1785C198184}"/>
              </a:ext>
            </a:extLst>
          </p:cNvPr>
          <p:cNvSpPr/>
          <p:nvPr/>
        </p:nvSpPr>
        <p:spPr>
          <a:xfrm>
            <a:off x="4572000" y="799242"/>
            <a:ext cx="4023360" cy="3803798"/>
          </a:xfrm>
          <a:prstGeom prst="rect">
            <a:avLst/>
          </a:prstGeom>
        </p:spPr>
        <p:txBody>
          <a:bodyPr wrap="square">
            <a:spAutoFit/>
          </a:bodyPr>
          <a:lstStyle/>
          <a:p>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消费消息采用的是 </a:t>
            </a: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1200" b="1" dirty="0">
                <a:solidFill>
                  <a:srgbClr val="D67A71"/>
                </a:solidFill>
                <a:latin typeface="微软雅黑" panose="020B0503020204020204" pitchFamily="34" charset="-122"/>
                <a:ea typeface="微软雅黑" panose="020B0503020204020204" pitchFamily="34" charset="-122"/>
              </a:rPr>
              <a:t>push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优点：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同步数据较为实时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缺点：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决定消息推送的速率，对于不同消费速率的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就不太好处理了。</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push</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模式下，当</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推送的速率远大于</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消费的速率时，</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恐怕就要崩溃了。</a:t>
            </a:r>
          </a:p>
          <a:p>
            <a:pPr>
              <a:lnSpc>
                <a:spcPct val="120000"/>
              </a:lnSpc>
              <a:spcBef>
                <a:spcPct val="20000"/>
              </a:spcBef>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20000"/>
              </a:lnSpc>
              <a:spcBef>
                <a:spcPct val="20000"/>
              </a:spcBef>
            </a:pP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优点：</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可以根据自己的消费能力自主的决定消费策略</a:t>
            </a: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缺点：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没有可供消费的消息，将导致</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不断在循环中轮询，直到新消息到达。为了避免这点，</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有个参数可以让</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阻塞直到新消息到达</a:t>
            </a:r>
          </a:p>
        </p:txBody>
      </p:sp>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2050" name="Picture 2" descr="https://raw.githubusercontent.com/dunwu/images/dev/snap/20210425194822.png">
            <a:extLst>
              <a:ext uri="{FF2B5EF4-FFF2-40B4-BE49-F238E27FC236}">
                <a16:creationId xmlns:a16="http://schemas.microsoft.com/office/drawing/2014/main" id="{E6248C3E-169C-4CC2-AA3A-156257D5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64" y="749655"/>
            <a:ext cx="7493794" cy="384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3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25108" y="2539193"/>
              <a:ext cx="1395280" cy="25616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110065"/>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一个群组里的消费者订阅同一个主题，主题有多个分区，每个分区只能隶属于消费者群组中的一个消费者</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2874652" y="2553854"/>
              <a:ext cx="1474482" cy="25616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795104" y="2544343"/>
              <a:ext cx="1502690" cy="25616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426948"/>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5616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FD98615-DA33-495C-B6BE-058DEE2B5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06" y="645408"/>
            <a:ext cx="5219956" cy="4262275"/>
          </a:xfrm>
          <a:prstGeom prst="rect">
            <a:avLst/>
          </a:prstGeom>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偏移量（一）</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如果消费者一直处于运行状态，那么偏移量就没有什么用处。不过，如果消费者发生崩溃或有新的消费者加入群组，就会触发</a:t>
            </a:r>
            <a:r>
              <a:rPr lang="zh-CN" altLang="en-US" sz="1200" b="1" dirty="0">
                <a:solidFill>
                  <a:srgbClr val="788BA9"/>
                </a:solidFill>
                <a:latin typeface="微软雅黑" panose="020B0503020204020204" pitchFamily="34" charset="-122"/>
                <a:ea typeface="微软雅黑" panose="020B0503020204020204" pitchFamily="34" charset="-122"/>
                <a:cs typeface="+mn-ea"/>
              </a:rPr>
              <a:t>分区再均衡</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，完成再均衡后，每个消费者可能分配到新的分区，而不是之前处理的那个。</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205847" y="827393"/>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dirty="0">
                <a:solidFill>
                  <a:srgbClr val="788BA9"/>
                </a:solidFill>
                <a:latin typeface="华文琥珀" panose="02010800040101010101" pitchFamily="2" charset="-122"/>
                <a:ea typeface="华文琥珀" panose="02010800040101010101" pitchFamily="2" charset="-122"/>
              </a:rPr>
              <a:t>目录 </a:t>
            </a:r>
            <a:r>
              <a:rPr lang="en-US" altLang="zh-CN" b="1" dirty="0">
                <a:solidFill>
                  <a:srgbClr val="788BA9"/>
                </a:solidFill>
                <a:latin typeface="华文琥珀" panose="02010800040101010101" pitchFamily="2" charset="-122"/>
                <a:ea typeface="华文琥珀" panose="02010800040101010101" pitchFamily="2" charset="-122"/>
              </a:rPr>
              <a:t>CONTENTS</a:t>
            </a:r>
            <a:endParaRPr lang="en-US" b="1" dirty="0">
              <a:solidFill>
                <a:srgbClr val="788BA9"/>
              </a:solidFill>
              <a:latin typeface="华文琥珀" panose="02010800040101010101" pitchFamily="2" charset="-122"/>
              <a:ea typeface="华文琥珀" panose="02010800040101010101" pitchFamily="2" charset="-122"/>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797603" y="1757200"/>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简介</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585601" y="1757200"/>
            <a:ext cx="3434969" cy="369284"/>
            <a:chOff x="4890496" y="1473376"/>
            <a:chExt cx="3434969" cy="369284"/>
          </a:xfrm>
        </p:grpSpPr>
        <p:sp>
          <p:nvSpPr>
            <p:cNvPr id="70" name="文本框 69"/>
            <p:cNvSpPr txBox="1"/>
            <p:nvPr/>
          </p:nvSpPr>
          <p:spPr>
            <a:xfrm>
              <a:off x="5487441" y="1473376"/>
              <a:ext cx="1241943"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存储</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585601" y="2550802"/>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1447127"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消费者</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585601" y="3344404"/>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857496"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797603" y="2555843"/>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447127"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生产者</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797603" y="3354485"/>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集群</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偏移量（二）</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分区再均衡（一）</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什么是分区再均衡</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分区的所有权从一个消费者转移到另一个消费者，这样的行为被称为</a:t>
            </a:r>
            <a:r>
              <a:rPr lang="zh-CN" altLang="en-US" sz="1200" b="1" dirty="0">
                <a:solidFill>
                  <a:srgbClr val="D67A71"/>
                </a:solidFill>
                <a:latin typeface="微软雅黑" panose="020B0503020204020204" pitchFamily="34" charset="-122"/>
                <a:ea typeface="微软雅黑" panose="020B0503020204020204" pitchFamily="34" charset="-122"/>
                <a:cs typeface="+mn-ea"/>
              </a:rPr>
              <a:t>分区再均衡（</a:t>
            </a:r>
            <a:r>
              <a:rPr lang="en-US" altLang="zh-CN" sz="1200" b="1" dirty="0">
                <a:solidFill>
                  <a:srgbClr val="D67A71"/>
                </a:solidFill>
                <a:latin typeface="微软雅黑" panose="020B0503020204020204" pitchFamily="34" charset="-122"/>
                <a:ea typeface="微软雅黑" panose="020B0503020204020204" pitchFamily="34" charset="-122"/>
                <a:cs typeface="+mn-ea"/>
              </a:rPr>
              <a:t>Rebalance</a:t>
            </a:r>
            <a:r>
              <a:rPr lang="zh-CN" altLang="en-US" sz="1200" b="1"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。分区再均衡实现了消费者群组的</a:t>
            </a:r>
            <a:r>
              <a:rPr lang="zh-CN" altLang="en-US" sz="1200" b="1" dirty="0">
                <a:solidFill>
                  <a:srgbClr val="788BA9"/>
                </a:solidFill>
                <a:latin typeface="微软雅黑" panose="020B0503020204020204" pitchFamily="34" charset="-122"/>
                <a:ea typeface="微软雅黑" panose="020B0503020204020204" pitchFamily="34" charset="-122"/>
                <a:cs typeface="+mn-ea"/>
              </a:rPr>
              <a:t>高可用性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a:t>
            </a:r>
            <a:r>
              <a:rPr lang="zh-CN" altLang="en-US" sz="1200" b="1" dirty="0">
                <a:solidFill>
                  <a:srgbClr val="788BA9"/>
                </a:solidFill>
                <a:latin typeface="微软雅黑" panose="020B0503020204020204" pitchFamily="34" charset="-122"/>
                <a:ea typeface="微软雅黑" panose="020B0503020204020204" pitchFamily="34" charset="-122"/>
                <a:cs typeface="+mn-ea"/>
              </a:rPr>
              <a:t>伸缩性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分区再均衡本质上是一种协议，规定了一个消费者群组的所有消费者如何达成一致，来分配订阅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Topic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分区再均衡期间，消费者</a:t>
            </a:r>
            <a:r>
              <a:rPr lang="zh-CN" altLang="en-US" sz="1200" b="1" dirty="0">
                <a:solidFill>
                  <a:srgbClr val="788BA9"/>
                </a:solidFill>
                <a:latin typeface="微软雅黑" panose="020B0503020204020204" pitchFamily="34" charset="-122"/>
                <a:ea typeface="微软雅黑" panose="020B0503020204020204" pitchFamily="34" charset="-122"/>
                <a:cs typeface="+mn-ea"/>
              </a:rPr>
              <a:t>无法读取消息</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，造成整个消费者群组一小段时间的</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不可用</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分区再均衡（二）</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分区再均衡流程</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5" y="1255348"/>
            <a:ext cx="6168390" cy="3373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A9B13E8-A245-4F5D-9360-1DB664B60388}"/>
              </a:ext>
            </a:extLst>
          </p:cNvPr>
          <p:cNvSpPr/>
          <p:nvPr/>
        </p:nvSpPr>
        <p:spPr>
          <a:xfrm>
            <a:off x="1487805" y="799179"/>
            <a:ext cx="4711065" cy="276999"/>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分区再均衡的流程</a:t>
            </a:r>
            <a:endParaRPr lang="zh-CN" altLang="en-US"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分区再均衡（三）</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分区再均衡发生时机</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0" y="3532277"/>
            <a:ext cx="2267997" cy="646331"/>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564112" y="3532273"/>
            <a:ext cx="2506207" cy="830997"/>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723549"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订阅主题数量发生变化</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461665"/>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分区再均衡（四）</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如何避免分区再均衡</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33569" y="854445"/>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cs typeface="+mn-ea"/>
              </a:rPr>
              <a:t>未及时发送心跳</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：合理设置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session.timeout.ms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heartbeat.interval.ms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的值</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cs typeface="+mn-ea"/>
              </a:rPr>
              <a:t>消费时间过长</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：消费者端根据实际情况设置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max.poll.interval.ms</a:t>
            </a:r>
          </a:p>
          <a:p>
            <a:pPr marL="285750" indent="-285750">
              <a:buFont typeface="Wingdings" panose="05000000000000000000" pitchFamily="2" charset="2"/>
              <a:buChar char="l"/>
            </a:pPr>
            <a:r>
              <a:rPr lang="en-US" altLang="zh-CN" sz="1200" b="1" dirty="0">
                <a:solidFill>
                  <a:srgbClr val="788BA9"/>
                </a:solidFill>
                <a:latin typeface="微软雅黑" panose="020B0503020204020204" pitchFamily="34" charset="-122"/>
                <a:ea typeface="微软雅黑" panose="020B0503020204020204" pitchFamily="34" charset="-122"/>
                <a:cs typeface="+mn-ea"/>
              </a:rPr>
              <a:t>GC </a:t>
            </a:r>
            <a:r>
              <a:rPr lang="zh-CN" altLang="en-US" sz="1200" b="1" dirty="0">
                <a:solidFill>
                  <a:srgbClr val="788BA9"/>
                </a:solidFill>
                <a:latin typeface="微软雅黑" panose="020B0503020204020204" pitchFamily="34" charset="-122"/>
                <a:ea typeface="微软雅黑" panose="020B0503020204020204" pitchFamily="34" charset="-122"/>
                <a:cs typeface="+mn-ea"/>
              </a:rPr>
              <a:t>参数</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：以上两点都没问题时，考虑是否有频繁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GC</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集群</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05</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49507" cy="143148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如何读写分区？</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Broker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如何处理请求？</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如何管理集群？</a:t>
            </a:r>
          </a:p>
        </p:txBody>
      </p:sp>
    </p:spTree>
    <p:extLst>
      <p:ext uri="{BB962C8B-B14F-4D97-AF65-F5344CB8AC3E}">
        <p14:creationId xmlns:p14="http://schemas.microsoft.com/office/powerpoint/2010/main" val="286837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701" y="1002034"/>
            <a:ext cx="5359949" cy="313943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0" y="1602254"/>
            <a:ext cx="3068389" cy="2800767"/>
          </a:xfrm>
          <a:prstGeom prst="rect">
            <a:avLst/>
          </a:prstGeom>
        </p:spPr>
        <p:txBody>
          <a:bodyPr wrap="square">
            <a:spAutoFit/>
          </a:bodyPr>
          <a:lstStyle/>
          <a:p>
            <a:pPr marL="171450" indent="-171450">
              <a:buFont typeface="Wingdings" panose="05000000000000000000" pitchFamily="2" charset="2"/>
              <a:buChar char="l"/>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b="1" dirty="0">
                <a:solidFill>
                  <a:srgbClr val="788BA9"/>
                </a:solidFill>
                <a:latin typeface="微软雅黑" panose="020B0503020204020204" pitchFamily="34" charset="-122"/>
                <a:ea typeface="微软雅黑" panose="020B0503020204020204" pitchFamily="34" charset="-122"/>
                <a:cs typeface="+mn-ea"/>
              </a:rPr>
              <a:t>处理一切对 </a:t>
            </a:r>
            <a:r>
              <a:rPr lang="en-US" altLang="zh-CN" sz="1600" b="1" dirty="0">
                <a:solidFill>
                  <a:srgbClr val="788BA9"/>
                </a:solidFill>
                <a:latin typeface="微软雅黑" panose="020B0503020204020204" pitchFamily="34" charset="-122"/>
                <a:ea typeface="微软雅黑" panose="020B0503020204020204" pitchFamily="34" charset="-122"/>
                <a:cs typeface="+mn-ea"/>
              </a:rPr>
              <a:t>Partition </a:t>
            </a:r>
            <a:r>
              <a:rPr lang="zh-CN" altLang="en-US" sz="1600" b="1" dirty="0">
                <a:solidFill>
                  <a:srgbClr val="788BA9"/>
                </a:solidFill>
                <a:latin typeface="微软雅黑" panose="020B0503020204020204" pitchFamily="34" charset="-122"/>
                <a:ea typeface="微软雅黑" panose="020B0503020204020204" pitchFamily="34" charset="-122"/>
                <a:cs typeface="+mn-ea"/>
              </a:rPr>
              <a:t>的读写请求</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Follower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唯一的任务就是</a:t>
            </a:r>
            <a:r>
              <a:rPr lang="zh-CN" altLang="en-US" sz="1600" b="1" dirty="0">
                <a:solidFill>
                  <a:srgbClr val="788BA9"/>
                </a:solidFill>
                <a:latin typeface="微软雅黑" panose="020B0503020204020204" pitchFamily="34" charset="-122"/>
                <a:ea typeface="微软雅黑" panose="020B0503020204020204" pitchFamily="34" charset="-122"/>
                <a:cs typeface="+mn-ea"/>
              </a:rPr>
              <a:t>从 </a:t>
            </a:r>
            <a:r>
              <a:rPr lang="en-US" altLang="zh-CN" sz="1600" b="1" dirty="0">
                <a:solidFill>
                  <a:srgbClr val="788BA9"/>
                </a:solidFill>
                <a:latin typeface="微软雅黑" panose="020B0503020204020204" pitchFamily="34" charset="-122"/>
                <a:ea typeface="微软雅黑" panose="020B0503020204020204" pitchFamily="34" charset="-122"/>
                <a:cs typeface="+mn-ea"/>
              </a:rPr>
              <a:t>Leader </a:t>
            </a:r>
            <a:r>
              <a:rPr lang="zh-CN" altLang="en-US" sz="1600" b="1" dirty="0">
                <a:solidFill>
                  <a:srgbClr val="788BA9"/>
                </a:solidFill>
                <a:latin typeface="微软雅黑" panose="020B0503020204020204" pitchFamily="34" charset="-122"/>
                <a:ea typeface="微软雅黑" panose="020B0503020204020204" pitchFamily="34" charset="-122"/>
                <a:cs typeface="+mn-ea"/>
              </a:rPr>
              <a:t>那里复制消息</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，保持与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一致的状态。和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同步的副本称为</a:t>
            </a:r>
            <a:r>
              <a:rPr lang="zh-CN" altLang="en-US" sz="1600" b="1" dirty="0">
                <a:solidFill>
                  <a:srgbClr val="788BA9"/>
                </a:solidFill>
                <a:latin typeface="微软雅黑" panose="020B0503020204020204" pitchFamily="34" charset="-122"/>
                <a:ea typeface="微软雅黑" panose="020B0503020204020204" pitchFamily="34" charset="-122"/>
                <a:cs typeface="+mn-ea"/>
              </a:rPr>
              <a:t>同步副本（</a:t>
            </a:r>
            <a:r>
              <a:rPr lang="en-US" altLang="zh-CN" sz="1600" b="1" dirty="0">
                <a:solidFill>
                  <a:srgbClr val="788BA9"/>
                </a:solidFill>
                <a:latin typeface="微软雅黑" panose="020B0503020204020204" pitchFamily="34" charset="-122"/>
                <a:ea typeface="微软雅黑" panose="020B0503020204020204" pitchFamily="34" charset="-122"/>
                <a:cs typeface="+mn-ea"/>
              </a:rPr>
              <a:t>In-sync Replicas</a:t>
            </a:r>
            <a:r>
              <a:rPr lang="zh-CN" altLang="en-US" sz="1600" b="1" dirty="0">
                <a:solidFill>
                  <a:srgbClr val="788BA9"/>
                </a:solidFill>
                <a:latin typeface="微软雅黑" panose="020B0503020204020204" pitchFamily="34" charset="-122"/>
                <a:ea typeface="微软雅黑" panose="020B0503020204020204" pitchFamily="34" charset="-122"/>
                <a:cs typeface="+mn-ea"/>
              </a:rPr>
              <a:t>，</a:t>
            </a:r>
            <a:r>
              <a:rPr lang="en-US" altLang="zh-CN" sz="1600" b="1" dirty="0">
                <a:solidFill>
                  <a:srgbClr val="788BA9"/>
                </a:solidFill>
                <a:latin typeface="微软雅黑" panose="020B0503020204020204" pitchFamily="34" charset="-122"/>
                <a:ea typeface="微软雅黑" panose="020B0503020204020204" pitchFamily="34" charset="-122"/>
                <a:cs typeface="+mn-ea"/>
              </a:rPr>
              <a:t>ISR</a:t>
            </a:r>
            <a:r>
              <a:rPr lang="zh-CN" altLang="en-US" sz="1600" b="1" dirty="0">
                <a:solidFill>
                  <a:srgbClr val="788BA9"/>
                </a:solidFill>
                <a:latin typeface="微软雅黑" panose="020B0503020204020204" pitchFamily="34" charset="-122"/>
                <a:ea typeface="微软雅黑" panose="020B0503020204020204" pitchFamily="34" charset="-122"/>
                <a:cs typeface="+mn-ea"/>
              </a:rPr>
              <a:t>）</a:t>
            </a:r>
            <a:endParaRPr lang="en-US" altLang="zh-CN" sz="1600" b="1" dirty="0">
              <a:solidFill>
                <a:srgbClr val="788BA9"/>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如果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宕机，其中一个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Follower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会被选举为新的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选举分区</a:t>
            </a:r>
            <a:r>
              <a:rPr lang="en-US" altLang="zh-CN" sz="2400" b="1" dirty="0">
                <a:solidFill>
                  <a:srgbClr val="475D74"/>
                </a:solidFill>
                <a:latin typeface="微软雅黑" panose="020B0503020204020204" pitchFamily="34" charset="-122"/>
                <a:ea typeface="微软雅黑" panose="020B0503020204020204" pitchFamily="34" charset="-122"/>
              </a:rPr>
              <a:t>Leader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E401DA1-24BF-41E8-8C7D-E4A1935B70A0}"/>
              </a:ext>
            </a:extLst>
          </p:cNvPr>
          <p:cNvSpPr txBox="1"/>
          <p:nvPr/>
        </p:nvSpPr>
        <p:spPr>
          <a:xfrm>
            <a:off x="952081" y="1180071"/>
            <a:ext cx="7709598" cy="3285900"/>
          </a:xfrm>
          <a:prstGeom prst="rect">
            <a:avLst/>
          </a:prstGeom>
          <a:noFill/>
        </p:spPr>
        <p:txBody>
          <a:bodyPr wrap="square">
            <a:spAutoFit/>
          </a:bodyPr>
          <a:lstStyle/>
          <a:p>
            <a:pPr>
              <a:lnSpc>
                <a:spcPct val="150000"/>
              </a:lnSpc>
            </a:pPr>
            <a:r>
              <a:rPr lang="zh-CN" altLang="en-US" b="0" dirty="0">
                <a:latin typeface="微软雅黑" panose="020B0503020204020204" pitchFamily="34" charset="-122"/>
                <a:ea typeface="微软雅黑" panose="020B0503020204020204" pitchFamily="34" charset="-122"/>
              </a:rPr>
              <a:t>因为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副本天然就在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中，如果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为空了，就说明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副本也“挂掉”了，</a:t>
            </a:r>
            <a:r>
              <a:rPr lang="en-US" altLang="zh-CN" b="0" dirty="0">
                <a:latin typeface="微软雅黑" panose="020B0503020204020204" pitchFamily="34" charset="-122"/>
                <a:ea typeface="微软雅黑" panose="020B0503020204020204" pitchFamily="34" charset="-122"/>
              </a:rPr>
              <a:t>Kafka </a:t>
            </a:r>
            <a:r>
              <a:rPr lang="zh-CN" altLang="en-US" b="0" dirty="0">
                <a:latin typeface="微软雅黑" panose="020B0503020204020204" pitchFamily="34" charset="-122"/>
                <a:ea typeface="微软雅黑" panose="020B0503020204020204" pitchFamily="34" charset="-122"/>
              </a:rPr>
              <a:t>需要重新选举一个存活的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副本，将其作为新的 </a:t>
            </a:r>
            <a:r>
              <a:rPr lang="en-US" altLang="zh-CN" b="0" dirty="0">
                <a:latin typeface="微软雅黑" panose="020B0503020204020204" pitchFamily="34" charset="-122"/>
                <a:ea typeface="微软雅黑" panose="020B0503020204020204" pitchFamily="34" charset="-122"/>
              </a:rPr>
              <a:t>Leader</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a:lnSpc>
                <a:spcPct val="150000"/>
              </a:lnSpc>
            </a:pP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所有不在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中的存活副本都称为</a:t>
            </a:r>
            <a:r>
              <a:rPr lang="zh-CN" altLang="en-US" b="1" dirty="0">
                <a:solidFill>
                  <a:srgbClr val="788BA9"/>
                </a:solidFill>
                <a:latin typeface="微软雅黑" panose="020B0503020204020204" pitchFamily="34" charset="-122"/>
                <a:ea typeface="微软雅黑" panose="020B0503020204020204" pitchFamily="34" charset="-122"/>
              </a:rPr>
              <a:t>非同步副本</a:t>
            </a:r>
            <a:r>
              <a:rPr lang="zh-CN" altLang="en-US" b="1"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选举这种副本的过程称为 </a:t>
            </a:r>
            <a:r>
              <a:rPr lang="en-US" altLang="zh-CN" b="1" dirty="0">
                <a:solidFill>
                  <a:srgbClr val="788BA9"/>
                </a:solidFill>
                <a:latin typeface="微软雅黑" panose="020B0503020204020204" pitchFamily="34" charset="-122"/>
                <a:ea typeface="微软雅黑" panose="020B0503020204020204" pitchFamily="34" charset="-122"/>
              </a:rPr>
              <a:t>Unclean </a:t>
            </a:r>
            <a:r>
              <a:rPr lang="zh-CN" altLang="en-US" b="1" dirty="0">
                <a:solidFill>
                  <a:srgbClr val="788BA9"/>
                </a:solidFill>
                <a:latin typeface="微软雅黑" panose="020B0503020204020204" pitchFamily="34" charset="-122"/>
                <a:ea typeface="微软雅黑" panose="020B0503020204020204" pitchFamily="34" charset="-122"/>
              </a:rPr>
              <a:t>领导者选举</a:t>
            </a:r>
            <a:r>
              <a:rPr lang="zh-CN" altLang="en-US" b="0"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0" dirty="0">
                <a:latin typeface="微软雅黑" panose="020B0503020204020204" pitchFamily="34" charset="-122"/>
                <a:ea typeface="微软雅黑" panose="020B0503020204020204" pitchFamily="34" charset="-122"/>
              </a:rPr>
              <a:t>Broker </a:t>
            </a:r>
            <a:r>
              <a:rPr lang="zh-CN" altLang="en-US" b="0" dirty="0">
                <a:latin typeface="微软雅黑" panose="020B0503020204020204" pitchFamily="34" charset="-122"/>
                <a:ea typeface="微软雅黑" panose="020B0503020204020204" pitchFamily="34" charset="-122"/>
              </a:rPr>
              <a:t>端参数 </a:t>
            </a:r>
            <a:r>
              <a:rPr lang="en-US" altLang="zh-CN" b="1" dirty="0" err="1">
                <a:solidFill>
                  <a:srgbClr val="788BA9"/>
                </a:solidFill>
                <a:latin typeface="微软雅黑" panose="020B0503020204020204" pitchFamily="34" charset="-122"/>
                <a:ea typeface="微软雅黑" panose="020B0503020204020204" pitchFamily="34" charset="-122"/>
              </a:rPr>
              <a:t>unclean.leader.election.enable</a:t>
            </a:r>
            <a:r>
              <a:rPr lang="en-US" altLang="zh-CN" b="1" dirty="0">
                <a:solidFill>
                  <a:srgbClr val="788BA9"/>
                </a:solidFill>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控制是否允许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a:t>
            </a:r>
            <a:endParaRPr lang="en-US" altLang="zh-CN" b="0" dirty="0">
              <a:latin typeface="微软雅黑" panose="020B0503020204020204" pitchFamily="34" charset="-122"/>
              <a:ea typeface="微软雅黑" panose="020B0503020204020204" pitchFamily="34" charset="-122"/>
            </a:endParaRPr>
          </a:p>
          <a:p>
            <a:pPr>
              <a:lnSpc>
                <a:spcPct val="150000"/>
              </a:lnSpc>
            </a:pP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开启 </a:t>
            </a:r>
            <a:r>
              <a:rPr lang="en-US" altLang="zh-CN" b="1" dirty="0">
                <a:solidFill>
                  <a:srgbClr val="D67A71"/>
                </a:solidFill>
                <a:latin typeface="微软雅黑" panose="020B0503020204020204" pitchFamily="34" charset="-122"/>
                <a:ea typeface="微软雅黑" panose="020B0503020204020204" pitchFamily="34" charset="-122"/>
              </a:rPr>
              <a:t>Unclean </a:t>
            </a:r>
            <a:r>
              <a:rPr lang="zh-CN" altLang="en-US" b="1" dirty="0">
                <a:solidFill>
                  <a:srgbClr val="D67A71"/>
                </a:solidFill>
                <a:latin typeface="微软雅黑" panose="020B0503020204020204" pitchFamily="34" charset="-122"/>
                <a:ea typeface="微软雅黑" panose="020B0503020204020204" pitchFamily="34" charset="-122"/>
              </a:rPr>
              <a:t>领导者选举可能会造成数据丢失</a:t>
            </a:r>
            <a:r>
              <a:rPr lang="zh-CN" altLang="en-US" b="0" dirty="0">
                <a:latin typeface="微软雅黑" panose="020B0503020204020204" pitchFamily="34" charset="-122"/>
                <a:ea typeface="微软雅黑" panose="020B0503020204020204" pitchFamily="34" charset="-122"/>
              </a:rPr>
              <a:t>，但好处是：它使得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副本一直存在，不至于停止对外提供服务，因此提升了高可用性。</a:t>
            </a: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反之，禁止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领导者选举的好处在于维护了数据的一致性，避免了消息丢失，但牺牲了高可用性。</a:t>
            </a:r>
          </a:p>
        </p:txBody>
      </p:sp>
    </p:spTree>
    <p:extLst>
      <p:ext uri="{BB962C8B-B14F-4D97-AF65-F5344CB8AC3E}">
        <p14:creationId xmlns:p14="http://schemas.microsoft.com/office/powerpoint/2010/main" val="5454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177690" y="2136250"/>
            <a:ext cx="2446638" cy="1815882"/>
          </a:xfrm>
          <a:prstGeom prst="rect">
            <a:avLst/>
          </a:prstGeom>
        </p:spPr>
        <p:txBody>
          <a:bodyPr wrap="square">
            <a:spAutoFit/>
          </a:bodyPr>
          <a:lstStyle/>
          <a:p>
            <a:r>
              <a:rPr lang="zh-CN" altLang="en-US" dirty="0">
                <a:solidFill>
                  <a:srgbClr val="788BA9"/>
                </a:solidFill>
                <a:latin typeface="微软雅黑" panose="020B0503020204020204" pitchFamily="34" charset="-122"/>
                <a:ea typeface="微软雅黑" panose="020B0503020204020204" pitchFamily="34" charset="-122"/>
              </a:rPr>
              <a:t>控制器的作用</a:t>
            </a:r>
            <a:endParaRPr lang="en-US" altLang="zh-CN" dirty="0">
              <a:solidFill>
                <a:srgbClr val="788BA9"/>
              </a:solidFill>
              <a:latin typeface="微软雅黑" panose="020B0503020204020204" pitchFamily="34" charset="-122"/>
              <a:ea typeface="微软雅黑" panose="020B0503020204020204" pitchFamily="34" charset="-122"/>
            </a:endParaRPr>
          </a:p>
          <a:p>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dirty="0">
                <a:solidFill>
                  <a:srgbClr val="788BA9"/>
                </a:solidFill>
                <a:latin typeface="微软雅黑" panose="020B0503020204020204" pitchFamily="34" charset="-122"/>
                <a:ea typeface="微软雅黑" panose="020B0503020204020204" pitchFamily="34" charset="-122"/>
              </a:rPr>
              <a:t>Topic </a:t>
            </a:r>
            <a:r>
              <a:rPr lang="zh-CN" altLang="en-US"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分区重分配</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选举 </a:t>
            </a:r>
            <a:r>
              <a:rPr lang="en-US" altLang="zh-CN"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集群成员管理</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向其他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提供元数据</a:t>
            </a:r>
          </a:p>
        </p:txBody>
      </p:sp>
      <p:pic>
        <p:nvPicPr>
          <p:cNvPr id="3" name="图片 2">
            <a:extLst>
              <a:ext uri="{FF2B5EF4-FFF2-40B4-BE49-F238E27FC236}">
                <a16:creationId xmlns:a16="http://schemas.microsoft.com/office/drawing/2014/main" id="{C494A5D7-F685-47BE-8DDE-104482C4E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328" y="1461799"/>
            <a:ext cx="6245352" cy="3164784"/>
          </a:xfrm>
          <a:prstGeom prst="rect">
            <a:avLst/>
          </a:prstGeom>
        </p:spPr>
      </p:pic>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控制器选举</a:t>
            </a:r>
          </a:p>
        </p:txBody>
      </p:sp>
      <p:pic>
        <p:nvPicPr>
          <p:cNvPr id="6" name="图片 5">
            <a:extLst>
              <a:ext uri="{FF2B5EF4-FFF2-40B4-BE49-F238E27FC236}">
                <a16:creationId xmlns:a16="http://schemas.microsoft.com/office/drawing/2014/main" id="{54DBA440-E6C7-4376-99E2-0B044147A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254" y="1160644"/>
            <a:ext cx="7611291" cy="3748561"/>
          </a:xfrm>
          <a:prstGeom prst="rect">
            <a:avLst/>
          </a:prstGeom>
        </p:spPr>
      </p:pic>
      <p:sp>
        <p:nvSpPr>
          <p:cNvPr id="5" name="文本框 4">
            <a:extLst>
              <a:ext uri="{FF2B5EF4-FFF2-40B4-BE49-F238E27FC236}">
                <a16:creationId xmlns:a16="http://schemas.microsoft.com/office/drawing/2014/main" id="{3C47FFA9-668E-4D3C-A247-380253F0662A}"/>
              </a:ext>
            </a:extLst>
          </p:cNvPr>
          <p:cNvSpPr txBox="1"/>
          <p:nvPr/>
        </p:nvSpPr>
        <p:spPr>
          <a:xfrm>
            <a:off x="2472899" y="736438"/>
            <a:ext cx="4572000" cy="307777"/>
          </a:xfrm>
          <a:prstGeom prst="rect">
            <a:avLst/>
          </a:prstGeom>
          <a:noFill/>
        </p:spPr>
        <p:txBody>
          <a:bodyPr wrap="square">
            <a:spAutoFit/>
          </a:bodyPr>
          <a:lstStyle/>
          <a:p>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依赖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来完成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控制器的选举</a:t>
            </a:r>
          </a:p>
        </p:txBody>
      </p:sp>
    </p:spTree>
    <p:extLst>
      <p:ext uri="{BB962C8B-B14F-4D97-AF65-F5344CB8AC3E}">
        <p14:creationId xmlns:p14="http://schemas.microsoft.com/office/powerpoint/2010/main" val="6380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简介</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76737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是什么？</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的设计目标是什么？</a:t>
            </a:r>
          </a:p>
        </p:txBody>
      </p: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4195379"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可靠传输</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06</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189314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如何避免重复消息？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如何保证消息有序？</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消息积压了如何处理？</a:t>
            </a:r>
          </a:p>
        </p:txBody>
      </p:sp>
    </p:spTree>
    <p:extLst>
      <p:ext uri="{BB962C8B-B14F-4D97-AF65-F5344CB8AC3E}">
        <p14:creationId xmlns:p14="http://schemas.microsoft.com/office/powerpoint/2010/main" val="121185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988514" y="710394"/>
            <a:ext cx="7166971" cy="1670073"/>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一条消息从生产到消费，可以划分三个阶段：</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生产阶段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Producer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创建消息，并通过网络发送给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存储阶段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收到消息并存储，如果是集群，还要同步副本给其他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消费阶段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Consumer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请求消息，</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通过网络传输给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这三个阶段都可能丢失数据，所以要保证消息丢失，就需要任意一环都保证可靠。</a:t>
            </a:r>
          </a:p>
        </p:txBody>
      </p:sp>
      <p:pic>
        <p:nvPicPr>
          <p:cNvPr id="4" name="图片 3">
            <a:extLst>
              <a:ext uri="{FF2B5EF4-FFF2-40B4-BE49-F238E27FC236}">
                <a16:creationId xmlns:a16="http://schemas.microsoft.com/office/drawing/2014/main" id="{A7818B32-DBAF-4BAD-89D8-919BF616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82" y="2470852"/>
            <a:ext cx="7576236" cy="2323182"/>
          </a:xfrm>
          <a:prstGeom prst="rect">
            <a:avLst/>
          </a:prstGeom>
        </p:spPr>
      </p:pic>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存储阶段</a:t>
            </a:r>
          </a:p>
        </p:txBody>
      </p:sp>
      <p:sp>
        <p:nvSpPr>
          <p:cNvPr id="7" name="矩形 6">
            <a:extLst>
              <a:ext uri="{FF2B5EF4-FFF2-40B4-BE49-F238E27FC236}">
                <a16:creationId xmlns:a16="http://schemas.microsoft.com/office/drawing/2014/main" id="{4732E381-9464-44C7-8DDA-01B6F303D286}"/>
              </a:ext>
            </a:extLst>
          </p:cNvPr>
          <p:cNvSpPr/>
          <p:nvPr/>
        </p:nvSpPr>
        <p:spPr>
          <a:xfrm>
            <a:off x="1180429" y="1075081"/>
            <a:ext cx="6963445" cy="3285900"/>
          </a:xfrm>
          <a:prstGeom prst="rect">
            <a:avLst/>
          </a:prstGeom>
        </p:spPr>
        <p:txBody>
          <a:bodyPr wrap="square">
            <a:spAutoFit/>
          </a:bodyPr>
          <a:lstStyle/>
          <a:p>
            <a:pPr>
              <a:lnSpc>
                <a:spcPct val="150000"/>
              </a:lnSpc>
            </a:pPr>
            <a:r>
              <a:rPr lang="en-US" altLang="zh-CN" b="1" i="1" dirty="0">
                <a:solidFill>
                  <a:srgbClr val="788BA9"/>
                </a:solidFill>
                <a:latin typeface="微软雅黑" panose="020B0503020204020204" pitchFamily="34" charset="-122"/>
                <a:ea typeface="微软雅黑" panose="020B0503020204020204" pitchFamily="34" charset="-122"/>
              </a:rPr>
              <a:t>Kafka </a:t>
            </a:r>
            <a:r>
              <a:rPr lang="zh-CN" altLang="en-US" b="1" i="1" dirty="0">
                <a:solidFill>
                  <a:srgbClr val="788BA9"/>
                </a:solidFill>
                <a:latin typeface="微软雅黑" panose="020B0503020204020204" pitchFamily="34" charset="-122"/>
                <a:ea typeface="微软雅黑" panose="020B0503020204020204" pitchFamily="34" charset="-122"/>
              </a:rPr>
              <a:t>只对“已提交”的消息（</a:t>
            </a:r>
            <a:r>
              <a:rPr lang="en-US" altLang="zh-CN" b="1" i="1" dirty="0">
                <a:solidFill>
                  <a:srgbClr val="788BA9"/>
                </a:solidFill>
                <a:latin typeface="微软雅黑" panose="020B0503020204020204" pitchFamily="34" charset="-122"/>
                <a:ea typeface="微软雅黑" panose="020B0503020204020204" pitchFamily="34" charset="-122"/>
              </a:rPr>
              <a:t>committed message</a:t>
            </a:r>
            <a:r>
              <a:rPr lang="zh-CN" altLang="en-US" b="1" i="1"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1" i="1" dirty="0">
              <a:solidFill>
                <a:srgbClr val="788BA9"/>
              </a:solidFill>
              <a:latin typeface="微软雅黑" panose="020B0503020204020204" pitchFamily="34" charset="-122"/>
              <a:ea typeface="微软雅黑" panose="020B0503020204020204" pitchFamily="34" charset="-122"/>
            </a:endParaRPr>
          </a:p>
          <a:p>
            <a:pPr>
              <a:lnSpc>
                <a:spcPct val="150000"/>
              </a:lnSpc>
            </a:pPr>
            <a:endParaRPr lang="en-US" altLang="zh-CN" i="1" dirty="0">
              <a:solidFill>
                <a:srgbClr val="788BA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的副本机制是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可靠性保证的核心。</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副本数</a:t>
            </a:r>
            <a:r>
              <a:rPr lang="zh-CN" altLang="en-US" dirty="0">
                <a:solidFill>
                  <a:srgbClr val="788BA9"/>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副本数越多，数据可靠性越高；但由于副本数增多，也会增加同步副本的开销，可能会降低集群的可用性。一般，建议设为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3</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，这也是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的默认值。</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不完全的选主</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b="1" dirty="0" err="1">
                <a:solidFill>
                  <a:srgbClr val="788BA9"/>
                </a:solidFill>
                <a:latin typeface="微软雅黑" panose="020B0503020204020204" pitchFamily="34" charset="-122"/>
                <a:ea typeface="微软雅黑" panose="020B0503020204020204" pitchFamily="34" charset="-122"/>
                <a:cs typeface="+mn-ea"/>
              </a:rPr>
              <a:t>unclean.leader.election.enable</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用于控制是否支持不同步的副本参与选举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。允许不同步的副本成为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（即不完全的选举），那么将面临丢失消息的风险；等待原先的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重新上线，则降低了可用性。</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最少同步副本</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b="1" dirty="0" err="1">
                <a:solidFill>
                  <a:srgbClr val="788BA9"/>
                </a:solidFill>
                <a:latin typeface="微软雅黑" panose="020B0503020204020204" pitchFamily="34" charset="-122"/>
                <a:ea typeface="微软雅黑" panose="020B0503020204020204" pitchFamily="34" charset="-122"/>
                <a:cs typeface="+mn-ea"/>
              </a:rPr>
              <a:t>min.insync.replicas</a:t>
            </a:r>
            <a:r>
              <a:rPr lang="en-US" altLang="zh-CN" b="1" dirty="0">
                <a:solidFill>
                  <a:srgbClr val="788BA9"/>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控制的是消息至少要被写入到多少个副本才算是“已提交”。</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生产阶段</a:t>
            </a:r>
          </a:p>
        </p:txBody>
      </p:sp>
      <p:sp>
        <p:nvSpPr>
          <p:cNvPr id="7" name="矩形 6">
            <a:extLst>
              <a:ext uri="{FF2B5EF4-FFF2-40B4-BE49-F238E27FC236}">
                <a16:creationId xmlns:a16="http://schemas.microsoft.com/office/drawing/2014/main" id="{4732E381-9464-44C7-8DDA-01B6F303D286}"/>
              </a:ext>
            </a:extLst>
          </p:cNvPr>
          <p:cNvSpPr/>
          <p:nvPr/>
        </p:nvSpPr>
        <p:spPr>
          <a:xfrm>
            <a:off x="883920" y="719069"/>
            <a:ext cx="7795260" cy="4255396"/>
          </a:xfrm>
          <a:prstGeom prst="rect">
            <a:avLst/>
          </a:prstGeom>
        </p:spPr>
        <p:txBody>
          <a:bodyPr wrap="square">
            <a:spAutoFit/>
          </a:bodyPr>
          <a:lstStyle/>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有三种发送方式：</a:t>
            </a:r>
            <a:r>
              <a:rPr lang="zh-CN" altLang="en-US" b="1" dirty="0">
                <a:solidFill>
                  <a:srgbClr val="788BA9"/>
                </a:solidFill>
                <a:latin typeface="微软雅黑" panose="020B0503020204020204" pitchFamily="34" charset="-122"/>
                <a:ea typeface="微软雅黑" panose="020B0503020204020204" pitchFamily="34" charset="-122"/>
                <a:cs typeface="+mn-ea"/>
              </a:rPr>
              <a:t>同步</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b="1" dirty="0">
                <a:solidFill>
                  <a:srgbClr val="788BA9"/>
                </a:solidFill>
                <a:latin typeface="微软雅黑" panose="020B0503020204020204" pitchFamily="34" charset="-122"/>
                <a:ea typeface="微软雅黑" panose="020B0503020204020204" pitchFamily="34" charset="-122"/>
                <a:cs typeface="+mn-ea"/>
              </a:rPr>
              <a:t>异步</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b="1" dirty="0">
                <a:solidFill>
                  <a:srgbClr val="788BA9"/>
                </a:solidFill>
                <a:latin typeface="微软雅黑" panose="020B0503020204020204" pitchFamily="34" charset="-122"/>
                <a:ea typeface="微软雅黑" panose="020B0503020204020204" pitchFamily="34" charset="-122"/>
                <a:cs typeface="+mn-ea"/>
              </a:rPr>
              <a:t>异步回调</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同步方式能保证消息不丢失，但性能太差；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异步方式发送消息，通常会立即返回，但消息可能丢失。</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推荐方案是：异步回调方式。这种方式性能较好，并且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callback</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（回调）能准确地告诉你消息是否真的提交成功了。一旦出现消息提交失败的情况，你就可以有针对性地进行处理。</a:t>
            </a:r>
            <a:endParaRPr lang="en-US" altLang="zh-CN" dirty="0">
              <a:solidFill>
                <a:srgbClr val="788BA9"/>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D67A71"/>
                </a:solidFill>
                <a:latin typeface="微软雅黑" panose="020B0503020204020204" pitchFamily="34" charset="-122"/>
                <a:ea typeface="微软雅黑" panose="020B0503020204020204" pitchFamily="34" charset="-122"/>
              </a:rPr>
              <a:t>ACK</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cs typeface="+mn-ea"/>
              </a:rPr>
              <a:t>acks=0</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b="1" dirty="0">
                <a:solidFill>
                  <a:srgbClr val="788BA9"/>
                </a:solidFill>
                <a:latin typeface="微软雅黑" panose="020B0503020204020204" pitchFamily="34" charset="-122"/>
                <a:ea typeface="微软雅黑" panose="020B0503020204020204" pitchFamily="34" charset="-122"/>
                <a:cs typeface="+mn-ea"/>
              </a:rPr>
              <a:t>acks=1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都有丢失数据的风险。</a:t>
            </a:r>
          </a:p>
          <a:p>
            <a:pPr marL="171450" indent="-171450">
              <a:lnSpc>
                <a:spcPct val="150000"/>
              </a:lnSpc>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cs typeface="+mn-ea"/>
              </a:rPr>
              <a:t>acks=all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意味着会等待所有同步副本都收到消息。</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重试</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cs typeface="+mn-ea"/>
              </a:rPr>
              <a:t>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：通过重试可以解决问题。</a:t>
            </a:r>
          </a:p>
          <a:p>
            <a:pPr marL="171450" indent="-171450">
              <a:lnSpc>
                <a:spcPct val="150000"/>
              </a:lnSpc>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cs typeface="+mn-ea"/>
              </a:rPr>
              <a:t>不可重试错误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：即使重试，也无法解决问题。</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错误处理</a:t>
            </a:r>
            <a:endParaRPr lang="en-US" altLang="zh-CN" b="1" dirty="0">
              <a:solidFill>
                <a:srgbClr val="D67A7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开发者需要自行处理的错误。</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消费阶段</a:t>
            </a:r>
          </a:p>
        </p:txBody>
      </p:sp>
      <p:sp>
        <p:nvSpPr>
          <p:cNvPr id="7" name="矩形 6">
            <a:extLst>
              <a:ext uri="{FF2B5EF4-FFF2-40B4-BE49-F238E27FC236}">
                <a16:creationId xmlns:a16="http://schemas.microsoft.com/office/drawing/2014/main" id="{4732E381-9464-44C7-8DDA-01B6F303D286}"/>
              </a:ext>
            </a:extLst>
          </p:cNvPr>
          <p:cNvSpPr/>
          <p:nvPr/>
        </p:nvSpPr>
        <p:spPr>
          <a:xfrm>
            <a:off x="716280" y="1046079"/>
            <a:ext cx="8229599" cy="3108543"/>
          </a:xfrm>
          <a:prstGeom prst="rect">
            <a:avLst/>
          </a:prstGeom>
        </p:spPr>
        <p:txBody>
          <a:bodyPr wrap="square">
            <a:spAutoFit/>
          </a:bodyPr>
          <a:lstStyle/>
          <a:p>
            <a:r>
              <a:rPr lang="zh-CN" altLang="en-US" b="1" dirty="0">
                <a:solidFill>
                  <a:srgbClr val="788BA9"/>
                </a:solidFill>
                <a:latin typeface="微软雅黑" panose="020B0503020204020204" pitchFamily="34" charset="-122"/>
                <a:ea typeface="微软雅黑" panose="020B0503020204020204" pitchFamily="34" charset="-122"/>
                <a:cs typeface="+mn-ea"/>
              </a:rPr>
              <a:t>消费者只能读取已提交的消息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。这就保证了消费者接收到消息时已经具备了数据一致性。</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消费者唯一要做的是确保哪些消息是已经读取过的，哪些是没有读取过的（通过提交的偏移量来判断）。</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自动提交偏移量，无法保证丢失消息或重复消息问题，所以，一般关闭 </a:t>
            </a:r>
            <a:r>
              <a:rPr lang="en-US" altLang="zh-CN" b="1" dirty="0" err="1">
                <a:solidFill>
                  <a:srgbClr val="788BA9"/>
                </a:solidFill>
                <a:latin typeface="微软雅黑" panose="020B0503020204020204" pitchFamily="34" charset="-122"/>
                <a:ea typeface="微软雅黑" panose="020B0503020204020204" pitchFamily="34" charset="-122"/>
                <a:cs typeface="+mn-ea"/>
              </a:rPr>
              <a:t>enable.auto.commit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手动提交偏移量，需要考虑以下问题：</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必须在处理完消息后再发送确认（提交偏移量），不要收到消息立即确认。</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提交频率是性能和重复消息数之间的权衡</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分区再均衡</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消费可能需要重试机制</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超时处理</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消费者可能需要维护消费状态，如：处理完消息后，记录在数据库中。</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幂等性设计</a:t>
            </a: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重复消息</a:t>
            </a:r>
          </a:p>
        </p:txBody>
      </p:sp>
      <p:sp>
        <p:nvSpPr>
          <p:cNvPr id="5" name="矩形 4">
            <a:extLst>
              <a:ext uri="{FF2B5EF4-FFF2-40B4-BE49-F238E27FC236}">
                <a16:creationId xmlns:a16="http://schemas.microsoft.com/office/drawing/2014/main" id="{F328D48C-25D5-4057-91DD-8EC864819F95}"/>
              </a:ext>
            </a:extLst>
          </p:cNvPr>
          <p:cNvSpPr/>
          <p:nvPr/>
        </p:nvSpPr>
        <p:spPr>
          <a:xfrm>
            <a:off x="5543550" y="1746851"/>
            <a:ext cx="3438525" cy="1717393"/>
          </a:xfrm>
          <a:prstGeom prst="rect">
            <a:avLst/>
          </a:prstGeom>
        </p:spPr>
        <p:txBody>
          <a:bodyPr wrap="square">
            <a:spAutoFit/>
          </a:bodyPr>
          <a:lstStyle/>
          <a:p>
            <a:pPr>
              <a:lnSpc>
                <a:spcPct val="120000"/>
              </a:lnSpc>
            </a:pPr>
            <a:r>
              <a:rPr lang="zh-CN" altLang="en-US" sz="1600" dirty="0">
                <a:solidFill>
                  <a:srgbClr val="788BA9"/>
                </a:solidFill>
                <a:latin typeface="微软雅黑" panose="020B0503020204020204" pitchFamily="34" charset="-122"/>
                <a:ea typeface="微软雅黑" panose="020B0503020204020204" pitchFamily="34" charset="-122"/>
              </a:rPr>
              <a:t>一般解决重复消息的办法是，在消费端，</a:t>
            </a:r>
            <a:r>
              <a:rPr lang="zh-CN" altLang="en-US" sz="1600" b="1" dirty="0">
                <a:solidFill>
                  <a:srgbClr val="D67A71"/>
                </a:solidFill>
                <a:latin typeface="微软雅黑" panose="020B0503020204020204" pitchFamily="34" charset="-122"/>
                <a:ea typeface="微软雅黑" panose="020B0503020204020204" pitchFamily="34" charset="-122"/>
              </a:rPr>
              <a:t>保证消费消息的操作具备幂等性。</a:t>
            </a:r>
            <a:endParaRPr lang="en-US" altLang="zh-CN" sz="1600" b="1" dirty="0">
              <a:solidFill>
                <a:srgbClr val="D67A71"/>
              </a:solidFill>
              <a:latin typeface="微软雅黑" panose="020B0503020204020204" pitchFamily="34" charset="-122"/>
              <a:ea typeface="微软雅黑" panose="020B0503020204020204" pitchFamily="34" charset="-122"/>
            </a:endParaRPr>
          </a:p>
          <a:p>
            <a:pPr>
              <a:lnSpc>
                <a:spcPct val="120000"/>
              </a:lnSpc>
            </a:pPr>
            <a:endParaRPr lang="zh-CN" altLang="en-US" sz="1600" b="1" dirty="0">
              <a:solidFill>
                <a:srgbClr val="D67A71"/>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利用数据库的唯一约束实现</a:t>
            </a:r>
            <a:r>
              <a:rPr lang="zh-CN" altLang="en-US" sz="1600" b="1" dirty="0">
                <a:solidFill>
                  <a:srgbClr val="788BA9"/>
                </a:solidFill>
                <a:latin typeface="微软雅黑" panose="020B0503020204020204" pitchFamily="34" charset="-122"/>
                <a:ea typeface="微软雅黑" panose="020B0503020204020204" pitchFamily="34" charset="-122"/>
                <a:cs typeface="+mn-ea"/>
              </a:rPr>
              <a:t>幂等</a:t>
            </a:r>
            <a:endParaRPr lang="en-US" altLang="zh-CN" sz="1600" b="1" dirty="0">
              <a:solidFill>
                <a:srgbClr val="788BA9"/>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为更新的数据设置前置条件</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记录并检查操作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1026" name="Picture 2" descr="https://raw.githubusercontent.com/dunwu/images/dev/snap/20210427194009.png">
            <a:extLst>
              <a:ext uri="{FF2B5EF4-FFF2-40B4-BE49-F238E27FC236}">
                <a16:creationId xmlns:a16="http://schemas.microsoft.com/office/drawing/2014/main" id="{72A4993F-54E3-41F6-82D2-72995045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3" y="954496"/>
            <a:ext cx="5052351" cy="384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441958" y="620009"/>
            <a:ext cx="4130040" cy="1346907"/>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方案一、单 </a:t>
            </a:r>
            <a:r>
              <a:rPr lang="en-US" altLang="zh-CN" b="1" dirty="0">
                <a:solidFill>
                  <a:srgbClr val="D67A71"/>
                </a:solidFill>
                <a:latin typeface="微软雅黑" panose="020B0503020204020204" pitchFamily="34" charset="-122"/>
                <a:ea typeface="微软雅黑" panose="020B0503020204020204" pitchFamily="34" charset="-122"/>
              </a:rPr>
              <a:t>Partition</a:t>
            </a:r>
          </a:p>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优点</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：简单粗暴。开发者什么也不用做。</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缺点</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：使用单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，会严重限制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的吞吐量。</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4" name="矩形 3">
            <a:extLst>
              <a:ext uri="{FF2B5EF4-FFF2-40B4-BE49-F238E27FC236}">
                <a16:creationId xmlns:a16="http://schemas.microsoft.com/office/drawing/2014/main" id="{D2616F44-6689-439D-9511-9060E20A492C}"/>
              </a:ext>
            </a:extLst>
          </p:cNvPr>
          <p:cNvSpPr/>
          <p:nvPr/>
        </p:nvSpPr>
        <p:spPr>
          <a:xfrm>
            <a:off x="441958" y="2406741"/>
            <a:ext cx="4130040" cy="231640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方案二、同一个 </a:t>
            </a:r>
            <a:r>
              <a:rPr lang="en-US" altLang="zh-CN" b="1" dirty="0">
                <a:solidFill>
                  <a:srgbClr val="D67A71"/>
                </a:solidFill>
                <a:latin typeface="微软雅黑" panose="020B0503020204020204" pitchFamily="34" charset="-122"/>
                <a:ea typeface="微软雅黑" panose="020B0503020204020204" pitchFamily="34" charset="-122"/>
              </a:rPr>
              <a:t>key </a:t>
            </a:r>
            <a:r>
              <a:rPr lang="zh-CN" altLang="en-US" b="1" dirty="0">
                <a:solidFill>
                  <a:srgbClr val="D67A71"/>
                </a:solidFill>
                <a:latin typeface="微软雅黑" panose="020B0503020204020204" pitchFamily="34" charset="-122"/>
                <a:ea typeface="微软雅黑" panose="020B0503020204020204" pitchFamily="34" charset="-122"/>
              </a:rPr>
              <a:t>的消息发送给指定 </a:t>
            </a:r>
            <a:r>
              <a:rPr lang="en-US" altLang="zh-CN" b="1" dirty="0">
                <a:solidFill>
                  <a:srgbClr val="D67A71"/>
                </a:solidFill>
                <a:latin typeface="微软雅黑" panose="020B0503020204020204" pitchFamily="34" charset="-122"/>
                <a:ea typeface="微软雅黑" panose="020B0503020204020204" pitchFamily="34" charset="-122"/>
              </a:rPr>
              <a:t>Partition</a:t>
            </a: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生产者端显示指定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发往一个指定的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，就可以保证同一个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在这个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中是有序的。</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接下来，消费者端为每个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设定一个缓存队列，然后让一个独立线程负责消费指定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的队列，这就保证了消费消息也是有序的。</a:t>
            </a:r>
          </a:p>
        </p:txBody>
      </p:sp>
      <p:pic>
        <p:nvPicPr>
          <p:cNvPr id="2050" name="Picture 2" descr="https://raw.githubusercontent.com/dunwu/images/dev/snap/20210427194215.png">
            <a:extLst>
              <a:ext uri="{FF2B5EF4-FFF2-40B4-BE49-F238E27FC236}">
                <a16:creationId xmlns:a16="http://schemas.microsoft.com/office/drawing/2014/main" id="{1E0A185A-5F45-4048-A977-B58F8EAFCC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0874" y="620009"/>
            <a:ext cx="4218557" cy="430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1052287" y="1419945"/>
            <a:ext cx="7039426" cy="170540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先修复消费者，然后停掉当前所有消费者。</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新建 </a:t>
            </a:r>
            <a:r>
              <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rPr>
              <a:t>Topic</a:t>
            </a: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，扩大分区，以提高并发处理能力。</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创建临时消费者程序，并部署在多节点上，扩大消费处理能力。</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243662" y="244121"/>
            <a:ext cx="1338828" cy="1027910"/>
          </a:xfrm>
          <a:prstGeom prst="rect">
            <a:avLst/>
          </a:prstGeom>
        </p:spPr>
        <p:txBody>
          <a:bodyPr wrap="none">
            <a:spAutoFit/>
          </a:bodyPr>
          <a:lstStyle/>
          <a:p>
            <a:pPr lvl="0">
              <a:lnSpc>
                <a:spcPct val="150000"/>
              </a:lnSpc>
            </a:pP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回顾</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9" name="矩形 8">
            <a:extLst>
              <a:ext uri="{FF2B5EF4-FFF2-40B4-BE49-F238E27FC236}">
                <a16:creationId xmlns:a16="http://schemas.microsoft.com/office/drawing/2014/main" id="{395FB332-988F-41E3-ABBE-0F67E222DDAC}"/>
              </a:ext>
            </a:extLst>
          </p:cNvPr>
          <p:cNvSpPr/>
          <p:nvPr/>
        </p:nvSpPr>
        <p:spPr>
          <a:xfrm>
            <a:off x="243662" y="1831422"/>
            <a:ext cx="5368394" cy="1902316"/>
          </a:xfrm>
          <a:prstGeom prst="rect">
            <a:avLst/>
          </a:prstGeom>
        </p:spPr>
        <p:txBody>
          <a:bodyPr wrap="square">
            <a:spAutoFit/>
          </a:bodyPr>
          <a:lstStyle/>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分区有什么作用？</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如何分区？</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的分区再均衡有什么作用？如何分区再均衡？</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如何实现副本机制？</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如何选举 </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Leader?</a:t>
            </a: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如何保证消息不丢失？如何保证不重复消费？如何保证消息有序？如何处理消息积压？</a:t>
            </a:r>
          </a:p>
        </p:txBody>
      </p:sp>
    </p:spTree>
    <p:extLst>
      <p:ext uri="{BB962C8B-B14F-4D97-AF65-F5344CB8AC3E}">
        <p14:creationId xmlns:p14="http://schemas.microsoft.com/office/powerpoint/2010/main" val="535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5" name="_3">
            <a:extLst>
              <a:ext uri="{FF2B5EF4-FFF2-40B4-BE49-F238E27FC236}">
                <a16:creationId xmlns:a16="http://schemas.microsoft.com/office/drawing/2014/main" id="{C1E1C6FA-AE72-4919-971F-B2BEFE26BE4B}"/>
              </a:ext>
            </a:extLst>
          </p:cNvPr>
          <p:cNvSpPr/>
          <p:nvPr/>
        </p:nvSpPr>
        <p:spPr>
          <a:xfrm>
            <a:off x="4571999" y="2138946"/>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8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zh-CN" altLang="en-US" sz="2400" dirty="0">
                <a:solidFill>
                  <a:srgbClr val="475D74"/>
                </a:solidFill>
                <a:latin typeface="华文琥珀" panose="02010800040101010101" pitchFamily="2" charset="-122"/>
                <a:ea typeface="华文琥珀" panose="02010800040101010101" pitchFamily="2" charset="-122"/>
              </a:rPr>
              <a:t>初识 </a:t>
            </a:r>
            <a:r>
              <a:rPr lang="en-US" altLang="zh-CN" sz="2400" dirty="0">
                <a:solidFill>
                  <a:srgbClr val="475D74"/>
                </a:solidFill>
                <a:latin typeface="华文琥珀" panose="02010800040101010101" pitchFamily="2" charset="-122"/>
                <a:ea typeface="华文琥珀" panose="02010800040101010101" pitchFamily="2" charset="-122"/>
              </a:rPr>
              <a:t>Kafka</a:t>
            </a:r>
            <a:endParaRPr lang="zh-CN" altLang="en-US" sz="2400" dirty="0">
              <a:solidFill>
                <a:srgbClr val="475D74"/>
              </a:solidFill>
              <a:latin typeface="华文琥珀" panose="02010800040101010101" pitchFamily="2" charset="-122"/>
              <a:ea typeface="华文琥珀" panose="02010800040101010101" pitchFamily="2" charset="-122"/>
            </a:endParaRPr>
          </a:p>
        </p:txBody>
      </p:sp>
      <p:pic>
        <p:nvPicPr>
          <p:cNvPr id="5122" name="Picture 2" descr="img">
            <a:extLst>
              <a:ext uri="{FF2B5EF4-FFF2-40B4-BE49-F238E27FC236}">
                <a16:creationId xmlns:a16="http://schemas.microsoft.com/office/drawing/2014/main" id="{F3DB8847-4435-4E5A-A35A-103EF1585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845820"/>
            <a:ext cx="5351582" cy="40081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44DA6F6-059A-4F83-AD05-6B6AD4A3ABBE}"/>
              </a:ext>
            </a:extLst>
          </p:cNvPr>
          <p:cNvSpPr/>
          <p:nvPr/>
        </p:nvSpPr>
        <p:spPr>
          <a:xfrm>
            <a:off x="5379720" y="1008380"/>
            <a:ext cx="3462528" cy="1077218"/>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是什么</a:t>
            </a:r>
            <a:endParaRPr lang="en-US" altLang="zh-CN" sz="1600" b="1" dirty="0">
              <a:solidFill>
                <a:srgbClr val="D67A71"/>
              </a:solidFill>
              <a:latin typeface="微软雅黑" panose="020B0503020204020204" pitchFamily="34" charset="-122"/>
              <a:ea typeface="微软雅黑" panose="020B0503020204020204" pitchFamily="34" charset="-122"/>
            </a:endParaRPr>
          </a:p>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Apache Kafka 是一款开源的消息引擎系统，也是一个分布式流计算平台，此外，还可以作为数据存储。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6" name="矩形 5">
            <a:extLst>
              <a:ext uri="{FF2B5EF4-FFF2-40B4-BE49-F238E27FC236}">
                <a16:creationId xmlns:a16="http://schemas.microsoft.com/office/drawing/2014/main" id="{DB6D8911-4EA3-4A94-AD17-11C908020319}"/>
              </a:ext>
            </a:extLst>
          </p:cNvPr>
          <p:cNvSpPr/>
          <p:nvPr/>
        </p:nvSpPr>
        <p:spPr>
          <a:xfrm>
            <a:off x="5379720" y="2481798"/>
            <a:ext cx="3462528" cy="1569660"/>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发行版本</a:t>
            </a:r>
            <a:endParaRPr lang="en-US" altLang="zh-CN" sz="1600" b="1" dirty="0">
              <a:solidFill>
                <a:srgbClr val="D67A71"/>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Apache 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：开源社区版本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Confluent 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：商用版本，集成了很多高级特性</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Cloudera/Hortonworks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：运维方便，主要用于云平台。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361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设计目标</a:t>
            </a:r>
          </a:p>
        </p:txBody>
      </p:sp>
      <p:grpSp>
        <p:nvGrpSpPr>
          <p:cNvPr id="4" name="Group 61">
            <a:extLst>
              <a:ext uri="{FF2B5EF4-FFF2-40B4-BE49-F238E27FC236}">
                <a16:creationId xmlns:a16="http://schemas.microsoft.com/office/drawing/2014/main" id="{76DB5EDC-F086-4A4B-849B-E54880AAB967}"/>
              </a:ext>
            </a:extLst>
          </p:cNvPr>
          <p:cNvGrpSpPr/>
          <p:nvPr/>
        </p:nvGrpSpPr>
        <p:grpSpPr>
          <a:xfrm>
            <a:off x="6133530" y="592577"/>
            <a:ext cx="2095515" cy="3583611"/>
            <a:chOff x="2143108" y="2174647"/>
            <a:chExt cx="1571636" cy="2687709"/>
          </a:xfrm>
        </p:grpSpPr>
        <p:sp>
          <p:nvSpPr>
            <p:cNvPr id="5" name="Rectangle 31">
              <a:extLst>
                <a:ext uri="{FF2B5EF4-FFF2-40B4-BE49-F238E27FC236}">
                  <a16:creationId xmlns:a16="http://schemas.microsoft.com/office/drawing/2014/main" id="{FEDBD1D3-313F-428F-B6D9-BBFB054CCEBC}"/>
                </a:ext>
              </a:extLst>
            </p:cNvPr>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6" name="Rectangle 30">
              <a:extLst>
                <a:ext uri="{FF2B5EF4-FFF2-40B4-BE49-F238E27FC236}">
                  <a16:creationId xmlns:a16="http://schemas.microsoft.com/office/drawing/2014/main" id="{95A8CA44-F48D-4C53-BE59-56B774A32045}"/>
                </a:ext>
              </a:extLst>
            </p:cNvPr>
            <p:cNvSpPr/>
            <p:nvPr/>
          </p:nvSpPr>
          <p:spPr>
            <a:xfrm>
              <a:off x="2143108" y="3500444"/>
              <a:ext cx="1571636" cy="1361912"/>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分区、分段、索引</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顺序读写</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零拷贝</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页缓存</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批量读写</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数据压缩</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rPr>
                <a:t>pull </a:t>
              </a:r>
              <a:r>
                <a:rPr lang="zh-CN" altLang="en-US" sz="1600" b="1" dirty="0">
                  <a:solidFill>
                    <a:srgbClr val="788BA9"/>
                  </a:solidFill>
                  <a:latin typeface="微软雅黑" panose="020B0503020204020204" pitchFamily="34" charset="-122"/>
                  <a:ea typeface="微软雅黑" panose="020B0503020204020204" pitchFamily="34" charset="-122"/>
                </a:rPr>
                <a:t>模式</a:t>
              </a:r>
              <a:endParaRPr lang="en-US" altLang="zh-CN" sz="1600" b="1" dirty="0">
                <a:solidFill>
                  <a:srgbClr val="788BA9"/>
                </a:solidFill>
                <a:latin typeface="微软雅黑" panose="020B0503020204020204" pitchFamily="34" charset="-122"/>
                <a:ea typeface="微软雅黑" panose="020B0503020204020204" pitchFamily="34" charset="-122"/>
              </a:endParaRPr>
            </a:p>
          </p:txBody>
        </p:sp>
        <p:grpSp>
          <p:nvGrpSpPr>
            <p:cNvPr id="7" name="Group 40">
              <a:extLst>
                <a:ext uri="{FF2B5EF4-FFF2-40B4-BE49-F238E27FC236}">
                  <a16:creationId xmlns:a16="http://schemas.microsoft.com/office/drawing/2014/main" id="{DE9CD191-FBC8-4180-B4FB-51087A77B1A4}"/>
                </a:ext>
              </a:extLst>
            </p:cNvPr>
            <p:cNvGrpSpPr/>
            <p:nvPr/>
          </p:nvGrpSpPr>
          <p:grpSpPr>
            <a:xfrm>
              <a:off x="2643174" y="2571750"/>
              <a:ext cx="476251" cy="314325"/>
              <a:chOff x="2141517" y="2373325"/>
              <a:chExt cx="476251" cy="314325"/>
            </a:xfrm>
            <a:solidFill>
              <a:schemeClr val="bg1">
                <a:lumMod val="65000"/>
              </a:schemeClr>
            </a:solidFill>
          </p:grpSpPr>
          <p:sp>
            <p:nvSpPr>
              <p:cNvPr id="9" name="Rectangle 22">
                <a:extLst>
                  <a:ext uri="{FF2B5EF4-FFF2-40B4-BE49-F238E27FC236}">
                    <a16:creationId xmlns:a16="http://schemas.microsoft.com/office/drawing/2014/main" id="{60374FF3-412D-416B-A23C-4BB3D60A234C}"/>
                  </a:ext>
                </a:extLst>
              </p:cNvPr>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0" name="Rectangle 23">
                <a:extLst>
                  <a:ext uri="{FF2B5EF4-FFF2-40B4-BE49-F238E27FC236}">
                    <a16:creationId xmlns:a16="http://schemas.microsoft.com/office/drawing/2014/main" id="{AB280DBC-3FDB-43FA-B0B2-7424A08F4F4B}"/>
                  </a:ext>
                </a:extLst>
              </p:cNvPr>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1" name="Rectangle 24">
                <a:extLst>
                  <a:ext uri="{FF2B5EF4-FFF2-40B4-BE49-F238E27FC236}">
                    <a16:creationId xmlns:a16="http://schemas.microsoft.com/office/drawing/2014/main" id="{0E0CCABF-06E2-4C68-9959-E548477CE7A8}"/>
                  </a:ext>
                </a:extLst>
              </p:cNvPr>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2" name="Rectangle 25">
                <a:extLst>
                  <a:ext uri="{FF2B5EF4-FFF2-40B4-BE49-F238E27FC236}">
                    <a16:creationId xmlns:a16="http://schemas.microsoft.com/office/drawing/2014/main" id="{F8477017-6D08-47BB-B364-975751B48DB7}"/>
                  </a:ext>
                </a:extLst>
              </p:cNvPr>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3" name="Rectangle 26">
                <a:extLst>
                  <a:ext uri="{FF2B5EF4-FFF2-40B4-BE49-F238E27FC236}">
                    <a16:creationId xmlns:a16="http://schemas.microsoft.com/office/drawing/2014/main" id="{B57268A6-CECC-45D6-A383-5B6C20D3EAFB}"/>
                  </a:ext>
                </a:extLst>
              </p:cNvPr>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5" name="Rectangle 27">
                <a:extLst>
                  <a:ext uri="{FF2B5EF4-FFF2-40B4-BE49-F238E27FC236}">
                    <a16:creationId xmlns:a16="http://schemas.microsoft.com/office/drawing/2014/main" id="{4BC36D4C-3CAF-45E5-85E3-2FB144C9FD07}"/>
                  </a:ext>
                </a:extLst>
              </p:cNvPr>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7" name="Freeform 28">
                <a:extLst>
                  <a:ext uri="{FF2B5EF4-FFF2-40B4-BE49-F238E27FC236}">
                    <a16:creationId xmlns:a16="http://schemas.microsoft.com/office/drawing/2014/main" id="{1E7CDAA8-8D2B-4D55-95E2-6D5DD483220C}"/>
                  </a:ext>
                </a:extLst>
              </p:cNvPr>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8" name="Freeform 29">
                <a:extLst>
                  <a:ext uri="{FF2B5EF4-FFF2-40B4-BE49-F238E27FC236}">
                    <a16:creationId xmlns:a16="http://schemas.microsoft.com/office/drawing/2014/main" id="{2F631F07-215D-418B-871C-0C59531E3BEB}"/>
                  </a:ext>
                </a:extLst>
              </p:cNvPr>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9" name="Freeform 30">
                <a:extLst>
                  <a:ext uri="{FF2B5EF4-FFF2-40B4-BE49-F238E27FC236}">
                    <a16:creationId xmlns:a16="http://schemas.microsoft.com/office/drawing/2014/main" id="{6C77D0CD-6896-4D66-AB10-61438A4685A3}"/>
                  </a:ext>
                </a:extLst>
              </p:cNvPr>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8" name="Rectangle 55">
              <a:extLst>
                <a:ext uri="{FF2B5EF4-FFF2-40B4-BE49-F238E27FC236}">
                  <a16:creationId xmlns:a16="http://schemas.microsoft.com/office/drawing/2014/main" id="{B679A0E4-D248-49DD-B278-DDCC6B831623}"/>
                </a:ext>
              </a:extLst>
            </p:cNvPr>
            <p:cNvSpPr/>
            <p:nvPr/>
          </p:nvSpPr>
          <p:spPr>
            <a:xfrm>
              <a:off x="2595504" y="2174647"/>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rPr>
                <a:t>高性能</a:t>
              </a:r>
            </a:p>
          </p:txBody>
        </p:sp>
      </p:grpSp>
      <p:grpSp>
        <p:nvGrpSpPr>
          <p:cNvPr id="28" name="Group 62">
            <a:extLst>
              <a:ext uri="{FF2B5EF4-FFF2-40B4-BE49-F238E27FC236}">
                <a16:creationId xmlns:a16="http://schemas.microsoft.com/office/drawing/2014/main" id="{49838AC4-11DF-4180-A357-999C8F4C7C4D}"/>
              </a:ext>
            </a:extLst>
          </p:cNvPr>
          <p:cNvGrpSpPr/>
          <p:nvPr/>
        </p:nvGrpSpPr>
        <p:grpSpPr>
          <a:xfrm>
            <a:off x="3544830" y="1249048"/>
            <a:ext cx="2095515" cy="2735955"/>
            <a:chOff x="3786182" y="1714535"/>
            <a:chExt cx="1571636" cy="2051967"/>
          </a:xfrm>
        </p:grpSpPr>
        <p:sp>
          <p:nvSpPr>
            <p:cNvPr id="29" name="Rectangle 34">
              <a:extLst>
                <a:ext uri="{FF2B5EF4-FFF2-40B4-BE49-F238E27FC236}">
                  <a16:creationId xmlns:a16="http://schemas.microsoft.com/office/drawing/2014/main" id="{E0CDB78E-8CC9-4EB5-BD10-F8D7B3DBDCD3}"/>
                </a:ext>
              </a:extLst>
            </p:cNvPr>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32">
              <a:extLst>
                <a:ext uri="{FF2B5EF4-FFF2-40B4-BE49-F238E27FC236}">
                  <a16:creationId xmlns:a16="http://schemas.microsoft.com/office/drawing/2014/main" id="{E34CDCBB-515A-4106-86AD-48A0AD05F6EE}"/>
                </a:ext>
              </a:extLst>
            </p:cNvPr>
            <p:cNvSpPr/>
            <p:nvPr/>
          </p:nvSpPr>
          <p:spPr>
            <a:xfrm>
              <a:off x="3786182" y="3143254"/>
              <a:ext cx="1571636" cy="623248"/>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持久化</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副本机制</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选举 </a:t>
              </a:r>
              <a:r>
                <a:rPr lang="en-US" altLang="zh-CN" sz="1600" b="1" dirty="0">
                  <a:solidFill>
                    <a:srgbClr val="788BA9"/>
                  </a:solidFill>
                  <a:latin typeface="微软雅黑" panose="020B0503020204020204" pitchFamily="34" charset="-122"/>
                  <a:ea typeface="微软雅黑" panose="020B0503020204020204" pitchFamily="34" charset="-122"/>
                </a:rPr>
                <a:t>Leader</a:t>
              </a:r>
            </a:p>
          </p:txBody>
        </p:sp>
        <p:grpSp>
          <p:nvGrpSpPr>
            <p:cNvPr id="31" name="Group 19">
              <a:extLst>
                <a:ext uri="{FF2B5EF4-FFF2-40B4-BE49-F238E27FC236}">
                  <a16:creationId xmlns:a16="http://schemas.microsoft.com/office/drawing/2014/main" id="{771EB0AD-A546-4240-8751-E3F322C8622A}"/>
                </a:ext>
              </a:extLst>
            </p:cNvPr>
            <p:cNvGrpSpPr/>
            <p:nvPr/>
          </p:nvGrpSpPr>
          <p:grpSpPr>
            <a:xfrm>
              <a:off x="4286248" y="2143122"/>
              <a:ext cx="468313" cy="392113"/>
              <a:chOff x="2951142" y="2589225"/>
              <a:chExt cx="468313" cy="392113"/>
            </a:xfrm>
            <a:solidFill>
              <a:schemeClr val="bg1">
                <a:lumMod val="65000"/>
              </a:schemeClr>
            </a:solidFill>
          </p:grpSpPr>
          <p:sp>
            <p:nvSpPr>
              <p:cNvPr id="33" name="Freeform 13">
                <a:extLst>
                  <a:ext uri="{FF2B5EF4-FFF2-40B4-BE49-F238E27FC236}">
                    <a16:creationId xmlns:a16="http://schemas.microsoft.com/office/drawing/2014/main" id="{EC017F0B-5891-4364-861A-615F382ACEFB}"/>
                  </a:ext>
                </a:extLst>
              </p:cNvPr>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4" name="Freeform 14">
                <a:extLst>
                  <a:ext uri="{FF2B5EF4-FFF2-40B4-BE49-F238E27FC236}">
                    <a16:creationId xmlns:a16="http://schemas.microsoft.com/office/drawing/2014/main" id="{4C978390-57C6-4DD8-9CC1-ABD2D7DE625C}"/>
                  </a:ext>
                </a:extLst>
              </p:cNvPr>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5" name="Freeform 15">
                <a:extLst>
                  <a:ext uri="{FF2B5EF4-FFF2-40B4-BE49-F238E27FC236}">
                    <a16:creationId xmlns:a16="http://schemas.microsoft.com/office/drawing/2014/main" id="{D1B08E91-A7ED-4848-ADE8-E899B846230D}"/>
                  </a:ext>
                </a:extLst>
              </p:cNvPr>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32" name="Rectangle 57">
              <a:extLst>
                <a:ext uri="{FF2B5EF4-FFF2-40B4-BE49-F238E27FC236}">
                  <a16:creationId xmlns:a16="http://schemas.microsoft.com/office/drawing/2014/main" id="{CCC6090C-F9A8-46AD-8D70-E7E9D948E95D}"/>
                </a:ext>
              </a:extLst>
            </p:cNvPr>
            <p:cNvSpPr/>
            <p:nvPr/>
          </p:nvSpPr>
          <p:spPr>
            <a:xfrm>
              <a:off x="4225726" y="1714535"/>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高可用</a:t>
              </a:r>
            </a:p>
          </p:txBody>
        </p:sp>
      </p:grpSp>
      <p:grpSp>
        <p:nvGrpSpPr>
          <p:cNvPr id="3" name="组合 2">
            <a:extLst>
              <a:ext uri="{FF2B5EF4-FFF2-40B4-BE49-F238E27FC236}">
                <a16:creationId xmlns:a16="http://schemas.microsoft.com/office/drawing/2014/main" id="{32C4A332-3FA6-40B8-BB8E-A1C49D8EE8D9}"/>
              </a:ext>
            </a:extLst>
          </p:cNvPr>
          <p:cNvGrpSpPr/>
          <p:nvPr/>
        </p:nvGrpSpPr>
        <p:grpSpPr>
          <a:xfrm>
            <a:off x="1022531" y="2158409"/>
            <a:ext cx="2095515" cy="2452205"/>
            <a:chOff x="967499" y="1874979"/>
            <a:chExt cx="2095515" cy="2452205"/>
          </a:xfrm>
        </p:grpSpPr>
        <p:sp>
          <p:nvSpPr>
            <p:cNvPr id="22" name="Rectangle 29">
              <a:extLst>
                <a:ext uri="{FF2B5EF4-FFF2-40B4-BE49-F238E27FC236}">
                  <a16:creationId xmlns:a16="http://schemas.microsoft.com/office/drawing/2014/main" id="{91C83606-25A5-49C0-B463-53EB59E8BAB5}"/>
                </a:ext>
              </a:extLst>
            </p:cNvPr>
            <p:cNvSpPr/>
            <p:nvPr/>
          </p:nvSpPr>
          <p:spPr>
            <a:xfrm>
              <a:off x="967499" y="3742409"/>
              <a:ext cx="2095515" cy="584775"/>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集群</a:t>
              </a:r>
              <a:endParaRPr lang="en-US" altLang="zh-CN" sz="1600" b="1" dirty="0">
                <a:solidFill>
                  <a:srgbClr val="788BA9"/>
                </a:solidFill>
                <a:latin typeface="微软雅黑" panose="020B0503020204020204" pitchFamily="34" charset="-122"/>
                <a:ea typeface="微软雅黑" panose="020B0503020204020204" pitchFamily="34" charset="-122"/>
                <a:sym typeface="+mn-lt"/>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分区</a:t>
              </a:r>
              <a:endParaRPr lang="ms-MY" sz="1600" b="1" dirty="0">
                <a:solidFill>
                  <a:srgbClr val="788BA9"/>
                </a:solidFill>
                <a:latin typeface="微软雅黑" panose="020B0503020204020204" pitchFamily="34" charset="-122"/>
                <a:ea typeface="微软雅黑" panose="020B0503020204020204" pitchFamily="34" charset="-122"/>
                <a:sym typeface="+mn-lt"/>
              </a:endParaRPr>
            </a:p>
          </p:txBody>
        </p:sp>
        <p:grpSp>
          <p:nvGrpSpPr>
            <p:cNvPr id="23" name="Group 50">
              <a:extLst>
                <a:ext uri="{FF2B5EF4-FFF2-40B4-BE49-F238E27FC236}">
                  <a16:creationId xmlns:a16="http://schemas.microsoft.com/office/drawing/2014/main" id="{02EDB63C-A7E7-448D-9CF7-7B8E9661A6F7}"/>
                </a:ext>
              </a:extLst>
            </p:cNvPr>
            <p:cNvGrpSpPr/>
            <p:nvPr/>
          </p:nvGrpSpPr>
          <p:grpSpPr>
            <a:xfrm>
              <a:off x="1729504" y="2408899"/>
              <a:ext cx="508000" cy="486835"/>
              <a:chOff x="1003288" y="2254241"/>
              <a:chExt cx="381000" cy="365126"/>
            </a:xfrm>
            <a:solidFill>
              <a:schemeClr val="bg1">
                <a:lumMod val="65000"/>
              </a:schemeClr>
            </a:solidFill>
          </p:grpSpPr>
          <p:sp>
            <p:nvSpPr>
              <p:cNvPr id="25" name="Freeform 16">
                <a:extLst>
                  <a:ext uri="{FF2B5EF4-FFF2-40B4-BE49-F238E27FC236}">
                    <a16:creationId xmlns:a16="http://schemas.microsoft.com/office/drawing/2014/main" id="{3D1513C0-F584-48EB-AE03-82E476DC9BB1}"/>
                  </a:ext>
                </a:extLst>
              </p:cNvPr>
              <p:cNvSpPr>
                <a:spLocks/>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6" name="Freeform 17">
                <a:extLst>
                  <a:ext uri="{FF2B5EF4-FFF2-40B4-BE49-F238E27FC236}">
                    <a16:creationId xmlns:a16="http://schemas.microsoft.com/office/drawing/2014/main" id="{13ED6697-AC01-49DC-A820-358E1B7FCA09}"/>
                  </a:ext>
                </a:extLst>
              </p:cNvPr>
              <p:cNvSpPr>
                <a:spLocks/>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7" name="Freeform 18">
                <a:extLst>
                  <a:ext uri="{FF2B5EF4-FFF2-40B4-BE49-F238E27FC236}">
                    <a16:creationId xmlns:a16="http://schemas.microsoft.com/office/drawing/2014/main" id="{FFC8E1E4-A495-4F3F-A784-A6EEA43B6E24}"/>
                  </a:ext>
                </a:extLst>
              </p:cNvPr>
              <p:cNvSpPr>
                <a:spLocks/>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24" name="Rectangle 56">
              <a:extLst>
                <a:ext uri="{FF2B5EF4-FFF2-40B4-BE49-F238E27FC236}">
                  <a16:creationId xmlns:a16="http://schemas.microsoft.com/office/drawing/2014/main" id="{0A8C6ECA-A622-4769-811D-13B6B8E4143A}"/>
                </a:ext>
              </a:extLst>
            </p:cNvPr>
            <p:cNvSpPr/>
            <p:nvPr/>
          </p:nvSpPr>
          <p:spPr>
            <a:xfrm>
              <a:off x="1598210" y="1874979"/>
              <a:ext cx="800219" cy="338553"/>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伸缩性</a:t>
              </a:r>
            </a:p>
          </p:txBody>
        </p:sp>
        <p:sp>
          <p:nvSpPr>
            <p:cNvPr id="36" name="Rectangle 31">
              <a:extLst>
                <a:ext uri="{FF2B5EF4-FFF2-40B4-BE49-F238E27FC236}">
                  <a16:creationId xmlns:a16="http://schemas.microsoft.com/office/drawing/2014/main" id="{744C0019-2E3E-413D-89AE-047F17D10D77}"/>
                </a:ext>
              </a:extLst>
            </p:cNvPr>
            <p:cNvSpPr/>
            <p:nvPr/>
          </p:nvSpPr>
          <p:spPr>
            <a:xfrm>
              <a:off x="967499" y="3229598"/>
              <a:ext cx="2095515" cy="3810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spTree>
    <p:extLst>
      <p:ext uri="{BB962C8B-B14F-4D97-AF65-F5344CB8AC3E}">
        <p14:creationId xmlns:p14="http://schemas.microsoft.com/office/powerpoint/2010/main" val="362844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存储</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2741456"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的逻辑存储</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的物理存储</a:t>
            </a:r>
          </a:p>
        </p:txBody>
      </p:sp>
    </p:spTree>
    <p:extLst>
      <p:ext uri="{BB962C8B-B14F-4D97-AF65-F5344CB8AC3E}">
        <p14:creationId xmlns:p14="http://schemas.microsoft.com/office/powerpoint/2010/main" val="93811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逻辑存储</a:t>
            </a:r>
          </a:p>
        </p:txBody>
      </p:sp>
      <p:pic>
        <p:nvPicPr>
          <p:cNvPr id="4098" name="Picture 2" descr="https://raw.githubusercontent.com/dunwu/images/dev/snap/20210427195053.png">
            <a:extLst>
              <a:ext uri="{FF2B5EF4-FFF2-40B4-BE49-F238E27FC236}">
                <a16:creationId xmlns:a16="http://schemas.microsoft.com/office/drawing/2014/main" id="{EC407504-3591-432C-8C94-3C73E9232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6" y="1181887"/>
            <a:ext cx="5711952" cy="3023566"/>
          </a:xfrm>
          <a:prstGeom prst="rect">
            <a:avLst/>
          </a:prstGeom>
          <a:noFill/>
          <a:extLst>
            <a:ext uri="{909E8E84-426E-40DD-AFC4-6F175D3DCCD1}">
              <a14:hiddenFill xmlns:a14="http://schemas.microsoft.com/office/drawing/2010/main">
                <a:solidFill>
                  <a:srgbClr val="FFFFFF"/>
                </a:solidFill>
              </a14:hiddenFill>
            </a:ext>
          </a:extLst>
        </p:spPr>
      </p:pic>
      <p:sp>
        <p:nvSpPr>
          <p:cNvPr id="4" name="副标题 2">
            <a:extLst>
              <a:ext uri="{FF2B5EF4-FFF2-40B4-BE49-F238E27FC236}">
                <a16:creationId xmlns:a16="http://schemas.microsoft.com/office/drawing/2014/main" id="{E7C2DEDB-0FFB-43FD-8621-1AD7320B1C36}"/>
              </a:ext>
            </a:extLst>
          </p:cNvPr>
          <p:cNvSpPr txBox="1"/>
          <p:nvPr/>
        </p:nvSpPr>
        <p:spPr>
          <a:xfrm>
            <a:off x="6309360" y="778026"/>
            <a:ext cx="2702560" cy="2391893"/>
          </a:xfrm>
          <a:prstGeom prst="rect">
            <a:avLst/>
          </a:prstGeom>
        </p:spPr>
        <p:txBody>
          <a:bodyPr/>
          <a:lstStyle/>
          <a:p>
            <a:pPr>
              <a:lnSpc>
                <a:spcPct val="120000"/>
              </a:lnSpc>
              <a:spcBef>
                <a:spcPct val="20000"/>
              </a:spcBef>
            </a:pPr>
            <a:r>
              <a:rPr lang="zh-CN" altLang="en-US"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的逻辑存储采用三级结构，即：</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主题（</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Topic</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分区（</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消息（</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Record</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20000"/>
              </a:lnSpc>
              <a:spcBef>
                <a:spcPct val="20000"/>
              </a:spcBef>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都是一个单调递增的、不可变的日志记录，以不断</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追加</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的方式写入数据。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副标题 2">
            <a:extLst>
              <a:ext uri="{FF2B5EF4-FFF2-40B4-BE49-F238E27FC236}">
                <a16:creationId xmlns:a16="http://schemas.microsoft.com/office/drawing/2014/main" id="{153CEA2F-1753-4678-AB53-40E58B8EE5DB}"/>
              </a:ext>
            </a:extLst>
          </p:cNvPr>
          <p:cNvSpPr txBox="1"/>
          <p:nvPr/>
        </p:nvSpPr>
        <p:spPr>
          <a:xfrm>
            <a:off x="6309360" y="3327936"/>
            <a:ext cx="2583974" cy="1397864"/>
          </a:xfrm>
          <a:prstGeom prst="rect">
            <a:avLst/>
          </a:prstGeom>
        </p:spPr>
        <p:txBody>
          <a:bodyPr/>
          <a:lstStyle/>
          <a:p>
            <a:pPr>
              <a:lnSpc>
                <a:spcPct val="120000"/>
              </a:lnSpc>
              <a:spcBef>
                <a:spcPct val="20000"/>
              </a:spcBef>
            </a:pPr>
            <a:r>
              <a:rPr lang="zh-CN" altLang="en-US"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分区的作用就是提供</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的能力，以实现系统的伸缩性，提高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的并发吞吐能力。</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67211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物理存储</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3921762" y="701040"/>
            <a:ext cx="4841238" cy="12953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Log</a:t>
            </a:r>
          </a:p>
          <a:p>
            <a:pPr>
              <a:lnSpc>
                <a:spcPct val="120000"/>
              </a:lnSpc>
              <a:spcBef>
                <a:spcPct val="20000"/>
              </a:spcBef>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Log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是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用于表示日志文件的组件。每个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对应一个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Log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对象，在物理磁盘上则对应一个目录。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20000"/>
              </a:lnSpc>
              <a:spcBef>
                <a:spcPct val="20000"/>
              </a:spcBef>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如：创建一个双分区的主题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，那么，磁盘上对应的子目录为：</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test-0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1026" name="Picture 2">
            <a:extLst>
              <a:ext uri="{FF2B5EF4-FFF2-40B4-BE49-F238E27FC236}">
                <a16:creationId xmlns:a16="http://schemas.microsoft.com/office/drawing/2014/main" id="{24206B75-B912-4FC1-8983-7586340C0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00" y="775991"/>
            <a:ext cx="3285300" cy="4090842"/>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a:extLst>
              <a:ext uri="{FF2B5EF4-FFF2-40B4-BE49-F238E27FC236}">
                <a16:creationId xmlns:a16="http://schemas.microsoft.com/office/drawing/2014/main" id="{D8AB3794-623D-4EBE-8E0D-A42A786F0F6F}"/>
              </a:ext>
            </a:extLst>
          </p:cNvPr>
          <p:cNvSpPr txBox="1"/>
          <p:nvPr/>
        </p:nvSpPr>
        <p:spPr>
          <a:xfrm>
            <a:off x="3921762" y="1996440"/>
            <a:ext cx="5077458" cy="26669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Segment</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因为在一个大文件中查找和删除消息是非常耗时且容易出错的。所以，</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切割成若干个片段，即日志段（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Log Segment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20000"/>
              </a:lnSpc>
              <a:spcBef>
                <a:spcPct val="20000"/>
              </a:spcBef>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Segment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文件可以分为两类：</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日志数据文件（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.log</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索引文件</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偏移量索引文件（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.index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时间戳索引文件（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timeindex</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已终止事务的索引文件（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txnindex</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如果没有使用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事务，则不会创建该文件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282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索引</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5405718" y="881778"/>
            <a:ext cx="3435350" cy="3637428"/>
          </a:xfrm>
          <a:prstGeom prst="rect">
            <a:avLst/>
          </a:prstGeom>
        </p:spPr>
        <p:txBody>
          <a:bodyPr/>
          <a:lstStyle/>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允许消费者从任意有效的偏移量位置开始读取消息。</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为每个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都维护了一个索引（即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.index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文件），该索引将偏移量映射到片段文件以及偏移量在文件里的位置。</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索引文件用于将偏移量映射成为消息在日志数据文件中的实际物理位置，每个索引条目由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offset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position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组成，每个索引条目可以唯一确定在各个分区数据文件的一条消息。</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根据指定的偏移量，使用二分法查询定位出该偏移量对应的消息所在的分段索引文件和日志数据文件。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5" name="图片 4">
            <a:extLst>
              <a:ext uri="{FF2B5EF4-FFF2-40B4-BE49-F238E27FC236}">
                <a16:creationId xmlns:a16="http://schemas.microsoft.com/office/drawing/2014/main" id="{18DF531E-B67C-45FE-871C-D3B543DD2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82" y="881777"/>
            <a:ext cx="5024605" cy="3542739"/>
          </a:xfrm>
          <a:prstGeom prst="rect">
            <a:avLst/>
          </a:prstGeom>
        </p:spPr>
      </p:pic>
    </p:spTree>
    <p:extLst>
      <p:ext uri="{BB962C8B-B14F-4D97-AF65-F5344CB8AC3E}">
        <p14:creationId xmlns:p14="http://schemas.microsoft.com/office/powerpoint/2010/main" val="15731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4532</TotalTime>
  <Words>5136</Words>
  <Application>Microsoft Office PowerPoint</Application>
  <PresentationFormat>全屏显示(16:9)</PresentationFormat>
  <Paragraphs>437</Paragraphs>
  <Slides>39</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Gill Sans</vt:lpstr>
      <vt:lpstr>Lato Hairline</vt:lpstr>
      <vt:lpstr>Lato Light</vt:lpstr>
      <vt:lpstr>Lato Regular</vt:lpstr>
      <vt:lpstr>华文琥珀</vt:lpstr>
      <vt:lpstr>宋体</vt:lpstr>
      <vt:lpstr>微软雅黑</vt:lpstr>
      <vt:lpstr>Arial</vt:lpstr>
      <vt:lpstr>Calibri</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张鹏</cp:lastModifiedBy>
  <cp:revision>356</cp:revision>
  <dcterms:created xsi:type="dcterms:W3CDTF">2014-11-26T08:06:00Z</dcterms:created>
  <dcterms:modified xsi:type="dcterms:W3CDTF">2021-07-21T10:41:40Z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