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1" r:id="rId3"/>
    <p:sldId id="300" r:id="rId4"/>
    <p:sldId id="299" r:id="rId5"/>
    <p:sldId id="303" r:id="rId6"/>
    <p:sldId id="263" r:id="rId7"/>
    <p:sldId id="264" r:id="rId8"/>
    <p:sldId id="267" r:id="rId9"/>
    <p:sldId id="268" r:id="rId10"/>
    <p:sldId id="281" r:id="rId11"/>
    <p:sldId id="292" r:id="rId12"/>
    <p:sldId id="291" r:id="rId13"/>
    <p:sldId id="290" r:id="rId14"/>
    <p:sldId id="295" r:id="rId15"/>
    <p:sldId id="298" r:id="rId16"/>
    <p:sldId id="293" r:id="rId17"/>
    <p:sldId id="283" r:id="rId18"/>
    <p:sldId id="284" r:id="rId19"/>
    <p:sldId id="286" r:id="rId20"/>
    <p:sldId id="288" r:id="rId21"/>
    <p:sldId id="285" r:id="rId22"/>
    <p:sldId id="282" r:id="rId23"/>
    <p:sldId id="297" r:id="rId24"/>
    <p:sldId id="279" r:id="rId25"/>
    <p:sldId id="280" r:id="rId26"/>
    <p:sldId id="270" r:id="rId27"/>
    <p:sldId id="277" r:id="rId28"/>
    <p:sldId id="276" r:id="rId29"/>
    <p:sldId id="304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6B52-A96B-46C1-8081-D765929E77B1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6124-1C3A-48B8-A52F-5D68A589B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9F31-873E-42E7-A7AA-018C32F7997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C8539-8E49-4FC9-9BCE-8F29852F001D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6DC5-086D-4ECA-B8C6-A3A2CE0CA5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E51B-A0C4-4AE0-AB04-5A90A4021361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A7AC1-73FE-4E14-97D6-337F591763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B9A45-7DA3-492E-9CFF-55BE443E2033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A9F0A-4568-4CA8-A5EE-510DF823D1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EDF2C-AB13-4A53-90D5-E76D65A4617D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31F19-07FC-488D-8554-652B07F902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D5FB-ED1D-4812-886C-B37E151312F6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E7F-E3AD-497E-81C9-D0899E3939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5934-676D-4DA3-96BB-A4B6B5848DFE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7E16E-48AA-4B08-A8AC-994087EB76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E33B3-5DAB-460E-B8C5-E66C89788F3A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6475-2542-417C-AF2C-FE178D516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6B671-08C9-4B20-97EB-9A6506C710A8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8A7C-BFE4-4899-A8F1-76A0140AE9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F1F49-F75C-4393-A342-349F00FDB345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86F8-B795-459F-BF86-867ECB4B4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07844-A316-4C86-A41B-FCCC67AA9246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400DE-D134-4AA4-B69B-8F6E0CAA70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837F6-B50D-4FE0-92DE-874BF3353731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45DF-0ED7-466F-A3BD-EA8D2CBF0A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7B699B-F463-43EA-9E1B-6F1E36227F1C}" type="datetimeFigureOut">
              <a:rPr lang="ru-RU"/>
              <a:pPr>
                <a:defRPr/>
              </a:pPr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62D2E6-E794-4989-A05A-F39BD273E3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Documents and Settings\Admin\Мои документы\Мои рисунки\s640x4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«График ускорения»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   На графике показана зависимость ускорения материальной точки во времени. Начальная скорость тела (в момент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) была равна 12 м/с. Считая движение материальной точки прямолинейным, вычислите её скорость в момент времени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= 9 с.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210" y="4038600"/>
            <a:ext cx="402161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15962"/>
          </a:xfrm>
        </p:spPr>
        <p:txBody>
          <a:bodyPr/>
          <a:lstStyle/>
          <a:p>
            <a:r>
              <a:rPr lang="ru-RU" dirty="0" smtClean="0"/>
              <a:t>Возможное решение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малых интервалов времени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Δt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справедливо соотношение a·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Δt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Δυ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следовательно изменение скорости тела можно вычислить по площади фигуры под  графиком зависимости ускорения от времени, поэтому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 </a:t>
            </a:r>
          </a:p>
          <a:p>
            <a:pPr>
              <a:buNone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Δυ=26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Скорость тела  равна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υ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=υ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Δυ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следовательно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 38  .</a:t>
            </a:r>
          </a:p>
          <a:p>
            <a:pPr>
              <a:buNone/>
            </a:pP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886200"/>
            <a:ext cx="7239000" cy="928294"/>
          </a:xfrm>
          <a:prstGeom prst="rect">
            <a:avLst/>
          </a:prstGeom>
          <a:noFill/>
        </p:spPr>
      </p:pic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5791200"/>
            <a:ext cx="133350" cy="447675"/>
          </a:xfrm>
          <a:prstGeom prst="rect">
            <a:avLst/>
          </a:prstGeom>
          <a:noFill/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876800"/>
            <a:ext cx="133350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«Графики скорости»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На рис. представлены графики скорости трех тел, движущихся прямолинейно. Каким из трех тел пройден наименьший путь за время 5 с? Через сколько времени пути, пройденные телами, станут одинаковыми, если второе тело движется с постоянной скоростью, а ускорение 1-ого и 3-го тел не 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изменяются?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023852"/>
            <a:ext cx="3219450" cy="235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295400" y="1676400"/>
            <a:ext cx="5940425" cy="4113213"/>
            <a:chOff x="2365" y="3404"/>
            <a:chExt cx="7200" cy="4985"/>
          </a:xfrm>
        </p:grpSpPr>
        <p:sp>
          <p:nvSpPr>
            <p:cNvPr id="206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65" y="3404"/>
              <a:ext cx="7200" cy="4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 flipV="1">
              <a:off x="3162" y="3687"/>
              <a:ext cx="16" cy="3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3162" y="7487"/>
              <a:ext cx="60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3178" y="6030"/>
              <a:ext cx="56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3162" y="5298"/>
              <a:ext cx="5636" cy="14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3422" y="3560"/>
              <a:ext cx="86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ν</a:t>
              </a:r>
              <a:r>
                <a:rPr kumimoji="0" lang="ru-RU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м/с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9023" y="7044"/>
              <a:ext cx="54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t, 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553" y="4826"/>
              <a:ext cx="44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3739" y="5507"/>
              <a:ext cx="38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3897" y="6710"/>
              <a:ext cx="65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5982" y="6030"/>
              <a:ext cx="1" cy="1457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8798" y="6031"/>
              <a:ext cx="0" cy="1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3162" y="4983"/>
              <a:ext cx="5636" cy="210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5679" y="7629"/>
              <a:ext cx="64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1681" name="Group 1"/>
          <p:cNvGrpSpPr>
            <a:grpSpLocks noChangeAspect="1"/>
          </p:cNvGrpSpPr>
          <p:nvPr/>
        </p:nvGrpSpPr>
        <p:grpSpPr bwMode="auto">
          <a:xfrm>
            <a:off x="1676400" y="1524000"/>
            <a:ext cx="6246813" cy="4113213"/>
            <a:chOff x="1994" y="3404"/>
            <a:chExt cx="7571" cy="4985"/>
          </a:xfrm>
        </p:grpSpPr>
        <p:sp>
          <p:nvSpPr>
            <p:cNvPr id="7170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94" y="3404"/>
              <a:ext cx="7571" cy="4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07" name="AutoShape 27"/>
            <p:cNvSpPr>
              <a:spLocks noChangeShapeType="1"/>
            </p:cNvSpPr>
            <p:nvPr/>
          </p:nvSpPr>
          <p:spPr bwMode="auto">
            <a:xfrm flipV="1">
              <a:off x="3162" y="3687"/>
              <a:ext cx="16" cy="3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06" name="AutoShape 26"/>
            <p:cNvSpPr>
              <a:spLocks noChangeShapeType="1"/>
            </p:cNvSpPr>
            <p:nvPr/>
          </p:nvSpPr>
          <p:spPr bwMode="auto">
            <a:xfrm>
              <a:off x="3162" y="7487"/>
              <a:ext cx="60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05" name="AutoShape 25"/>
            <p:cNvSpPr>
              <a:spLocks noChangeShapeType="1"/>
            </p:cNvSpPr>
            <p:nvPr/>
          </p:nvSpPr>
          <p:spPr bwMode="auto">
            <a:xfrm>
              <a:off x="3178" y="6030"/>
              <a:ext cx="56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04" name="AutoShape 24"/>
            <p:cNvSpPr>
              <a:spLocks noChangeShapeType="1"/>
            </p:cNvSpPr>
            <p:nvPr/>
          </p:nvSpPr>
          <p:spPr bwMode="auto">
            <a:xfrm flipV="1">
              <a:off x="3162" y="5298"/>
              <a:ext cx="5636" cy="14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03" name="Text Box 23"/>
            <p:cNvSpPr txBox="1">
              <a:spLocks noChangeArrowheads="1"/>
            </p:cNvSpPr>
            <p:nvPr/>
          </p:nvSpPr>
          <p:spPr bwMode="auto">
            <a:xfrm>
              <a:off x="3422" y="3560"/>
              <a:ext cx="86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1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ν</a:t>
              </a:r>
              <a:r>
                <a:rPr kumimoji="0" lang="ru-RU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м/с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02" name="Text Box 22"/>
            <p:cNvSpPr txBox="1">
              <a:spLocks noChangeArrowheads="1"/>
            </p:cNvSpPr>
            <p:nvPr/>
          </p:nvSpPr>
          <p:spPr bwMode="auto">
            <a:xfrm>
              <a:off x="9023" y="7044"/>
              <a:ext cx="54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t, 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01" name="Text Box 21"/>
            <p:cNvSpPr txBox="1">
              <a:spLocks noChangeArrowheads="1"/>
            </p:cNvSpPr>
            <p:nvPr/>
          </p:nvSpPr>
          <p:spPr bwMode="auto">
            <a:xfrm>
              <a:off x="4553" y="4826"/>
              <a:ext cx="44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2697" y="5825"/>
              <a:ext cx="38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3897" y="6710"/>
              <a:ext cx="65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698" name="AutoShape 18"/>
            <p:cNvSpPr>
              <a:spLocks noChangeShapeType="1"/>
            </p:cNvSpPr>
            <p:nvPr/>
          </p:nvSpPr>
          <p:spPr bwMode="auto">
            <a:xfrm>
              <a:off x="5982" y="6030"/>
              <a:ext cx="1" cy="1457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7" name="AutoShape 17"/>
            <p:cNvSpPr>
              <a:spLocks noChangeShapeType="1"/>
            </p:cNvSpPr>
            <p:nvPr/>
          </p:nvSpPr>
          <p:spPr bwMode="auto">
            <a:xfrm>
              <a:off x="8798" y="6031"/>
              <a:ext cx="0" cy="1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6" name="AutoShape 16"/>
            <p:cNvSpPr>
              <a:spLocks noChangeShapeType="1"/>
            </p:cNvSpPr>
            <p:nvPr/>
          </p:nvSpPr>
          <p:spPr bwMode="auto">
            <a:xfrm>
              <a:off x="3162" y="4983"/>
              <a:ext cx="5636" cy="210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5679" y="7629"/>
              <a:ext cx="64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694" name="AutoShape 14"/>
            <p:cNvSpPr>
              <a:spLocks noChangeShapeType="1"/>
            </p:cNvSpPr>
            <p:nvPr/>
          </p:nvSpPr>
          <p:spPr bwMode="auto">
            <a:xfrm flipH="1">
              <a:off x="3162" y="5140"/>
              <a:ext cx="260" cy="1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3" name="AutoShape 13"/>
            <p:cNvSpPr>
              <a:spLocks noChangeShapeType="1"/>
            </p:cNvSpPr>
            <p:nvPr/>
          </p:nvSpPr>
          <p:spPr bwMode="auto">
            <a:xfrm flipH="1">
              <a:off x="3299" y="5298"/>
              <a:ext cx="440" cy="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2" name="AutoShape 12"/>
            <p:cNvSpPr>
              <a:spLocks noChangeShapeType="1"/>
            </p:cNvSpPr>
            <p:nvPr/>
          </p:nvSpPr>
          <p:spPr bwMode="auto">
            <a:xfrm flipH="1">
              <a:off x="3299" y="5397"/>
              <a:ext cx="796" cy="5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1" name="AutoShape 11"/>
            <p:cNvSpPr>
              <a:spLocks noChangeShapeType="1"/>
            </p:cNvSpPr>
            <p:nvPr/>
          </p:nvSpPr>
          <p:spPr bwMode="auto">
            <a:xfrm flipH="1">
              <a:off x="3739" y="5507"/>
              <a:ext cx="673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90" name="AutoShape 10"/>
            <p:cNvSpPr>
              <a:spLocks noChangeShapeType="1"/>
            </p:cNvSpPr>
            <p:nvPr/>
          </p:nvSpPr>
          <p:spPr bwMode="auto">
            <a:xfrm flipH="1">
              <a:off x="4729" y="5825"/>
              <a:ext cx="459" cy="2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9" name="AutoShape 9"/>
            <p:cNvSpPr>
              <a:spLocks noChangeShapeType="1"/>
            </p:cNvSpPr>
            <p:nvPr/>
          </p:nvSpPr>
          <p:spPr bwMode="auto">
            <a:xfrm flipH="1">
              <a:off x="6629" y="6031"/>
              <a:ext cx="142" cy="1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8" name="AutoShape 8"/>
            <p:cNvSpPr>
              <a:spLocks noChangeShapeType="1"/>
            </p:cNvSpPr>
            <p:nvPr/>
          </p:nvSpPr>
          <p:spPr bwMode="auto">
            <a:xfrm flipH="1">
              <a:off x="6898" y="6031"/>
              <a:ext cx="411" cy="2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7" name="AutoShape 7"/>
            <p:cNvSpPr>
              <a:spLocks noChangeShapeType="1"/>
            </p:cNvSpPr>
            <p:nvPr/>
          </p:nvSpPr>
          <p:spPr bwMode="auto">
            <a:xfrm flipH="1">
              <a:off x="7309" y="6030"/>
              <a:ext cx="554" cy="3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6" name="AutoShape 6"/>
            <p:cNvSpPr>
              <a:spLocks noChangeShapeType="1"/>
            </p:cNvSpPr>
            <p:nvPr/>
          </p:nvSpPr>
          <p:spPr bwMode="auto">
            <a:xfrm flipH="1">
              <a:off x="7706" y="6031"/>
              <a:ext cx="807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5" name="AutoShape 5"/>
            <p:cNvSpPr>
              <a:spLocks noChangeShapeType="1"/>
            </p:cNvSpPr>
            <p:nvPr/>
          </p:nvSpPr>
          <p:spPr bwMode="auto">
            <a:xfrm flipH="1">
              <a:off x="8149" y="6299"/>
              <a:ext cx="649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4" name="AutoShape 4"/>
            <p:cNvSpPr>
              <a:spLocks noChangeShapeType="1"/>
            </p:cNvSpPr>
            <p:nvPr/>
          </p:nvSpPr>
          <p:spPr bwMode="auto">
            <a:xfrm flipH="1">
              <a:off x="8513" y="6760"/>
              <a:ext cx="285" cy="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3" name="AutoShape 3"/>
            <p:cNvSpPr>
              <a:spLocks noChangeShapeType="1"/>
            </p:cNvSpPr>
            <p:nvPr/>
          </p:nvSpPr>
          <p:spPr bwMode="auto">
            <a:xfrm flipH="1">
              <a:off x="4095" y="5618"/>
              <a:ext cx="634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682" name="Text Box 2"/>
            <p:cNvSpPr txBox="1">
              <a:spLocks noChangeArrowheads="1"/>
            </p:cNvSpPr>
            <p:nvPr/>
          </p:nvSpPr>
          <p:spPr bwMode="auto">
            <a:xfrm>
              <a:off x="8513" y="7629"/>
              <a:ext cx="77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 площади под графиком можно найти: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6172200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а)	изменение скорости (проекции скорости) но графику зависимости ускорения (проекции ускорения) от времени;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б)	перемещение по графику зависимости скорости от времени,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и) заряд по графику зависимости силы тока от времени;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г)	работу но графику мгновенной мощности от времени;</a:t>
            </a:r>
          </a:p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	работу по графику зависимости силы от перемещения;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е)	работу по графику зависимости давления от объема;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ж)	изменение импульса по графику зависимости силы от времени;</a:t>
            </a:r>
          </a:p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разность потенциалов по графику зависимости напряженности электростатического поля от расстояния, измеряемого вдоль силовых линий;</a:t>
            </a:r>
          </a:p>
          <a:p>
            <a:pPr>
              <a:buNone/>
            </a:pPr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«Симметричная решетка»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3124200"/>
          </a:xfrm>
        </p:spPr>
        <p:txBody>
          <a:bodyPr/>
          <a:lstStyle/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Из однородной проволоки изготовлена плоская решетка . Электрическое сопротивление каждого участка равно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Каким будет общее сопротивление такой решетки, если ее подключить так, как показано на рисунке?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7458" y="1752600"/>
            <a:ext cx="35183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dirty="0" smtClean="0"/>
              <a:t>Возможное решение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762000"/>
            <a:ext cx="7848600" cy="3962400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Для определенности обозначим точки соединения кусков проволоки и места ее перегибов буквами латинского алфавита Симметрия схемы относительно оси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позволяет сделать вывод о том, что точки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являются эквипотенциальными. Это же можно сказать о точках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038600"/>
            <a:ext cx="2819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429000"/>
          </a:xfrm>
        </p:spPr>
        <p:txBody>
          <a:bodyPr/>
          <a:lstStyle/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Кроме того, можно еще упростить схему, если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воспользоваться се симметрией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относительно оси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gm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Исходя из этой симметрии, становится очевидно, что потенциалы точек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, т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равны (поскольку эти точки расположены ровно на середине всей схемы), следовательно, их тоже можно соединить </a:t>
            </a:r>
          </a:p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в одну.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810000"/>
            <a:ext cx="2819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4419600" cy="5562600"/>
          </a:xfrm>
        </p:spPr>
        <p:txBody>
          <a:bodyPr/>
          <a:lstStyle/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Тогда эквивалентная схема верхней половины решетки примет вид, показанный на рис. (на рисунке для удобства восприятия каждый проводник изображен привычным прямоугольником).</a:t>
            </a:r>
          </a:p>
          <a:p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524000"/>
            <a:ext cx="2828926" cy="463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057" name="Line 1"/>
          <p:cNvSpPr>
            <a:spLocks noChangeShapeType="1"/>
          </p:cNvSpPr>
          <p:nvPr/>
        </p:nvSpPr>
        <p:spPr bwMode="auto">
          <a:xfrm>
            <a:off x="2628900" y="6858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5334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величина сопротивления R=120 Ом, то сопротивление цепи между точками М и В равно…..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74 Ом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79 Ом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98 Ом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86 Ом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92 Ом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4" y="1943100"/>
            <a:ext cx="583348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066801"/>
            <a:ext cx="8305800" cy="3047999"/>
          </a:xfrm>
        </p:spPr>
        <p:txBody>
          <a:bodyPr/>
          <a:lstStyle/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  Далее, серия эквивалентных схем отражает поэтапное упрощение полученной схемы и позволяв легко подсчитать, что сопротивление верхней половины решетки равно 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/14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а, следовательно, общее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сопротивление в два раз</a:t>
            </a:r>
          </a:p>
          <a:p>
            <a:pPr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больше и равно 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/7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1242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5200650" cy="58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Симметричная решетка </a:t>
            </a:r>
            <a:r>
              <a:rPr lang="ru-RU" sz="3200" dirty="0" smtClean="0"/>
              <a:t>(2 способ)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1295400"/>
            <a:ext cx="4343400" cy="6324600"/>
          </a:xfrm>
        </p:spPr>
        <p:txBody>
          <a:bodyPr/>
          <a:lstStyle/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Из однородной проволоки изготовлена плоская решетка . Электрическое сопротивление каждого участка равно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Каким будет общее сопротивление такой решетки, если ее подключить так, как показано на рисунке?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7536" y="1447800"/>
            <a:ext cx="308094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Разделить процесс на части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задаче исследуется сложный процесс, то можно попробовать разделить его на несколько различных более простых процессов. При этом данный процесс можно представить либо в виде нескольких одновременно начавшихся процессов, либо в виде последовательности нескольких </a:t>
            </a:r>
            <a:r>
              <a:rPr lang="ru-RU" dirty="0" err="1" smtClean="0"/>
              <a:t>подпроцессов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Возможное 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143000"/>
            <a:ext cx="5257800" cy="3124200"/>
          </a:xfrm>
        </p:spPr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Опираясь на принцип симметрии, можно заметить: если в узлах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сделать разрыв, как показано на рис., то условия для прохождения зарядов через остальные участки не изменятся (вследствие симметрии решетки относительно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оси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е-о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), поэтому эти точки останутся точками равного потенциала.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95400"/>
            <a:ext cx="3995738" cy="395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457200"/>
            <a:ext cx="6096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Данное разбиение на два параллельных симметричных участка позволит почти в два раза уменьшить количество вычислений, поскольку сопротивление левого участка цепи равно сопротивлению правого.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Рассмотрим левый участок. Учитывая симметрию данного участка относительно оси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очевидно, что напряжение (величина, численно равная работе электрического поля по перемещению единичного положительного заряда) на участке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равно напряжению на участке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же самое можно сказать для участков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Данное соотношение не изменится, если в узле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разрыв как показано на рис.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85800"/>
            <a:ext cx="190869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980" y="1371599"/>
            <a:ext cx="1667395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457200" y="609600"/>
            <a:ext cx="5715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После такого преобразования дальнейшие расчеты сопротивления исследуемого участка достаточно тривиальны. На рис.  представлена эквивалентная схема, полученная в результате некоторых очевидных упрощений левой половины решетки. По ней легко подсчитать, что ее сопротивление равно 26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/7. Следовательно, сопротивление всей решетки равно 13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/7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"/>
            <a:ext cx="5562600" cy="596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0" y="6019800"/>
            <a:ext cx="1219200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  <a:r>
              <a:rPr kumimoji="0" lang="ru-RU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=13R/7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400800" y="457200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26R/7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М.С. Красин </a:t>
            </a:r>
          </a:p>
          <a:p>
            <a:pPr>
              <a:buNone/>
            </a:pPr>
            <a:r>
              <a:rPr lang="ru-RU" dirty="0" smtClean="0"/>
              <a:t>		Решение сложных и нестандартных задач по физике. </a:t>
            </a:r>
            <a:r>
              <a:rPr lang="ru-RU" smtClean="0"/>
              <a:t>Эвристические приёмы </a:t>
            </a:r>
            <a:r>
              <a:rPr lang="ru-RU" dirty="0" smtClean="0"/>
              <a:t>поиска решений. – М.: </a:t>
            </a:r>
            <a:r>
              <a:rPr lang="ru-RU" dirty="0" err="1" smtClean="0"/>
              <a:t>Илекса</a:t>
            </a:r>
            <a:r>
              <a:rPr lang="ru-RU" dirty="0" smtClean="0"/>
              <a:t>, 2009г.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Documents and Settings\Admin\Рабочий стол\ДЛя выступления\olimp2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086" y="122413"/>
            <a:ext cx="8547314" cy="6735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6081" name="Group 1"/>
          <p:cNvGrpSpPr>
            <a:grpSpLocks noChangeAspect="1"/>
          </p:cNvGrpSpPr>
          <p:nvPr/>
        </p:nvGrpSpPr>
        <p:grpSpPr bwMode="auto">
          <a:xfrm>
            <a:off x="152399" y="381000"/>
            <a:ext cx="5181601" cy="2971800"/>
            <a:chOff x="2281" y="1738"/>
            <a:chExt cx="7200" cy="4320"/>
          </a:xfrm>
        </p:grpSpPr>
        <p:sp>
          <p:nvSpPr>
            <p:cNvPr id="4609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81" y="1738"/>
              <a:ext cx="7200" cy="43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V="1">
              <a:off x="3832" y="5501"/>
              <a:ext cx="14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 rot="5400000">
              <a:off x="5388" y="5219"/>
              <a:ext cx="280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 rot="8533113">
              <a:off x="6559" y="4092"/>
              <a:ext cx="287" cy="6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 rot="13562498">
              <a:off x="4764" y="4097"/>
              <a:ext cx="280" cy="6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V="1">
              <a:off x="5810" y="5501"/>
              <a:ext cx="18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3829" y="4664"/>
              <a:ext cx="852" cy="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 flipV="1">
              <a:off x="5105" y="3410"/>
              <a:ext cx="847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5952" y="3410"/>
              <a:ext cx="564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 flipV="1">
              <a:off x="6940" y="4664"/>
              <a:ext cx="706" cy="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926" y="3410"/>
              <a:ext cx="53" cy="5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7603" y="5468"/>
              <a:ext cx="56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3834" y="5455"/>
              <a:ext cx="54" cy="5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5952" y="3132"/>
              <a:ext cx="98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7081" y="3828"/>
              <a:ext cx="988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ru-RU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5387" y="5779"/>
              <a:ext cx="56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3693" y="5501"/>
              <a:ext cx="28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2" name="Text Box 2"/>
            <p:cNvSpPr txBox="1">
              <a:spLocks noChangeArrowheads="1"/>
            </p:cNvSpPr>
            <p:nvPr/>
          </p:nvSpPr>
          <p:spPr bwMode="auto">
            <a:xfrm>
              <a:off x="4540" y="3968"/>
              <a:ext cx="42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3962400" y="3048000"/>
            <a:ext cx="228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6107" name="Group 27"/>
          <p:cNvGrpSpPr>
            <a:grpSpLocks noChangeAspect="1"/>
          </p:cNvGrpSpPr>
          <p:nvPr/>
        </p:nvGrpSpPr>
        <p:grpSpPr bwMode="auto">
          <a:xfrm>
            <a:off x="4890916" y="456978"/>
            <a:ext cx="4834091" cy="3363913"/>
            <a:chOff x="3471" y="7160"/>
            <a:chExt cx="7412" cy="4320"/>
          </a:xfrm>
        </p:grpSpPr>
        <p:sp>
          <p:nvSpPr>
            <p:cNvPr id="4612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683" y="7160"/>
              <a:ext cx="7200" cy="43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669" y="7356"/>
              <a:ext cx="0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5528" y="7774"/>
              <a:ext cx="282" cy="6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5702" y="8384"/>
              <a:ext cx="1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>
              <a:off x="7338" y="10145"/>
              <a:ext cx="54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20" name="Oval 40"/>
            <p:cNvSpPr>
              <a:spLocks noChangeArrowheads="1"/>
            </p:cNvSpPr>
            <p:nvPr/>
          </p:nvSpPr>
          <p:spPr bwMode="auto">
            <a:xfrm>
              <a:off x="3917" y="10145"/>
              <a:ext cx="55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669" y="7356"/>
              <a:ext cx="56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4958" y="8971"/>
              <a:ext cx="744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>
              <a:off x="5702" y="8971"/>
              <a:ext cx="595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 rot="-3050778">
              <a:off x="6447" y="9260"/>
              <a:ext cx="293" cy="7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5999" y="7796"/>
              <a:ext cx="595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3917" y="9852"/>
              <a:ext cx="446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6892" y="9852"/>
              <a:ext cx="446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6892" y="8971"/>
              <a:ext cx="1041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14" y="8971"/>
              <a:ext cx="595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702" y="7356"/>
              <a:ext cx="56" cy="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3471" y="10145"/>
              <a:ext cx="743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7188" y="10292"/>
              <a:ext cx="595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6135" name="Rectangle 55"/>
          <p:cNvSpPr>
            <a:spLocks noChangeArrowheads="1"/>
          </p:cNvSpPr>
          <p:nvPr/>
        </p:nvSpPr>
        <p:spPr bwMode="auto">
          <a:xfrm rot="3368182">
            <a:off x="5602580" y="2096582"/>
            <a:ext cx="220663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5943600" y="457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6139" name="Object 59"/>
          <p:cNvGraphicFramePr>
            <a:graphicFrameLocks noChangeAspect="1"/>
          </p:cNvGraphicFramePr>
          <p:nvPr/>
        </p:nvGraphicFramePr>
        <p:xfrm>
          <a:off x="1028699" y="3740150"/>
          <a:ext cx="1371485" cy="527050"/>
        </p:xfrm>
        <a:graphic>
          <a:graphicData uri="http://schemas.openxmlformats.org/presentationml/2006/ole">
            <p:oleObj spid="_x0000_s46139" name="Формула" r:id="rId3" imgW="1130040" imgH="431640" progId="Equation.3">
              <p:embed/>
            </p:oleObj>
          </a:graphicData>
        </a:graphic>
      </p:graphicFrame>
      <p:graphicFrame>
        <p:nvGraphicFramePr>
          <p:cNvPr id="46138" name="Object 58"/>
          <p:cNvGraphicFramePr>
            <a:graphicFrameLocks noChangeAspect="1"/>
          </p:cNvGraphicFramePr>
          <p:nvPr/>
        </p:nvGraphicFramePr>
        <p:xfrm>
          <a:off x="990600" y="4419600"/>
          <a:ext cx="1447800" cy="535800"/>
        </p:xfrm>
        <a:graphic>
          <a:graphicData uri="http://schemas.openxmlformats.org/presentationml/2006/ole">
            <p:oleObj spid="_x0000_s46138" name="Формула" r:id="rId4" imgW="1205977" imgH="444307" progId="Equation.3">
              <p:embed/>
            </p:oleObj>
          </a:graphicData>
        </a:graphic>
      </p:graphicFrame>
      <p:graphicFrame>
        <p:nvGraphicFramePr>
          <p:cNvPr id="46137" name="Object 57"/>
          <p:cNvGraphicFramePr>
            <a:graphicFrameLocks noChangeAspect="1"/>
          </p:cNvGraphicFramePr>
          <p:nvPr/>
        </p:nvGraphicFramePr>
        <p:xfrm>
          <a:off x="990600" y="5105400"/>
          <a:ext cx="1524000" cy="573024"/>
        </p:xfrm>
        <a:graphic>
          <a:graphicData uri="http://schemas.openxmlformats.org/presentationml/2006/ole">
            <p:oleObj spid="_x0000_s46137" name="Формула" r:id="rId5" imgW="1193800" imgH="444500" progId="Equation.3">
              <p:embed/>
            </p:oleObj>
          </a:graphicData>
        </a:graphic>
      </p:graphicFrame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0" y="1809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33400" y="3505200"/>
            <a:ext cx="5189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Где, </a:t>
            </a:r>
            <a:endParaRPr lang="ru-RU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038600"/>
            <a:ext cx="5490882" cy="2133600"/>
          </a:xfrm>
          <a:prstGeom prst="rect">
            <a:avLst/>
          </a:prstGeom>
          <a:noFill/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2001838" y="457200"/>
            <a:ext cx="533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</a:t>
            </a:r>
            <a:r>
              <a:rPr kumimoji="0" lang="ru-RU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486400" y="5867400"/>
            <a:ext cx="3540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3540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410200" y="4038600"/>
            <a:ext cx="533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ru-RU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565150" y="630238"/>
          <a:ext cx="2452688" cy="947737"/>
        </p:xfrm>
        <a:graphic>
          <a:graphicData uri="http://schemas.openxmlformats.org/presentationml/2006/ole">
            <p:oleObj spid="_x0000_s2067" name="Формула" r:id="rId4" imgW="1434960" imgH="55872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609600" y="1828800"/>
          <a:ext cx="2323475" cy="914400"/>
        </p:xfrm>
        <a:graphic>
          <a:graphicData uri="http://schemas.openxmlformats.org/presentationml/2006/ole">
            <p:oleObj spid="_x0000_s2066" name="Формула" r:id="rId5" imgW="1473200" imgH="584200" progId="Equation.3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457200" y="3200400"/>
          <a:ext cx="2643555" cy="838200"/>
        </p:xfrm>
        <a:graphic>
          <a:graphicData uri="http://schemas.openxmlformats.org/presentationml/2006/ole">
            <p:oleObj spid="_x0000_s2065" name="Формула" r:id="rId6" imgW="1562100" imgH="495300" progId="Equation.3">
              <p:embed/>
            </p:oleObj>
          </a:graphicData>
        </a:graphic>
      </p:graphicFrame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1038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2076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838200" y="4495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  <a:r>
              <a:rPr kumimoji="0" lang="ru-RU" sz="16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общ</a:t>
            </a:r>
            <a:r>
              <a:rPr kumimoji="0" lang="ru-RU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 86 Ом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838200"/>
            <a:ext cx="4166606" cy="220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09600"/>
            <a:ext cx="762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Определите сопротивление между точками А и В цепи, изображенной  на рисунке. Сопротивление каждого резистора R= 4 Ом.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590800"/>
            <a:ext cx="5943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81000" y="381001"/>
          <a:ext cx="8305800" cy="6095999"/>
        </p:xfrm>
        <a:graphic>
          <a:graphicData uri="http://schemas.openxmlformats.org/drawingml/2006/table">
            <a:tbl>
              <a:tblPr/>
              <a:tblGrid>
                <a:gridCol w="3505200"/>
                <a:gridCol w="4800600"/>
              </a:tblGrid>
              <a:tr h="4116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Запишите условие задачи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b="1" i="1" dirty="0">
                          <a:latin typeface="Times New Roman"/>
                          <a:ea typeface="Times New Roman"/>
                        </a:rPr>
                        <a:t>Метод узловых потенциалов.</a:t>
                      </a:r>
                      <a:endParaRPr lang="ru-RU" sz="19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Нарисуйте схему. Расставьте потенциалы всех узлов (соединительные провода сохраняют потенциал)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7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Расставьте точки с потенциалами </a:t>
                      </a:r>
                      <a:r>
                        <a:rPr lang="ru-RU" sz="1900" dirty="0" err="1">
                          <a:latin typeface="Times New Roman"/>
                          <a:ea typeface="Times New Roman"/>
                        </a:rPr>
                        <a:t>φ</a:t>
                      </a:r>
                      <a:r>
                        <a:rPr lang="ru-RU" sz="1900" baseline="-25000" dirty="0" err="1"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, φ</a:t>
                      </a:r>
                      <a:r>
                        <a:rPr lang="ru-RU" sz="190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ru-RU" sz="1900" dirty="0" err="1">
                          <a:latin typeface="Times New Roman"/>
                          <a:ea typeface="Times New Roman"/>
                        </a:rPr>
                        <a:t>φ</a:t>
                      </a:r>
                      <a:r>
                        <a:rPr lang="ru-RU" sz="1900" baseline="-25000" dirty="0" err="1">
                          <a:latin typeface="Times New Roman"/>
                          <a:ea typeface="Times New Roman"/>
                        </a:rPr>
                        <a:t>В</a:t>
                      </a:r>
                      <a:r>
                        <a:rPr lang="ru-RU" sz="1900" dirty="0" err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900" dirty="0">
                          <a:latin typeface="Times New Roman"/>
                          <a:ea typeface="Times New Roman"/>
                        </a:rPr>
                        <a:t>(последовательно)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Поместите между этими  точками  те  сопротивления, которые имеют соответствующую разность потенциалов, и получите эквивалентную схему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Рассчитайте сопротивление цепи RАВ, учитывая  условие задачи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Рисунок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1000"/>
            <a:ext cx="2957513" cy="457200"/>
          </a:xfrm>
          <a:prstGeom prst="rect">
            <a:avLst/>
          </a:prstGeom>
          <a:noFill/>
        </p:spPr>
      </p:pic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990600"/>
            <a:ext cx="3581400" cy="1295400"/>
          </a:xfrm>
          <a:prstGeom prst="rect">
            <a:avLst/>
          </a:prstGeom>
          <a:noFill/>
        </p:spPr>
      </p:pic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590800"/>
            <a:ext cx="2038350" cy="476250"/>
          </a:xfrm>
          <a:prstGeom prst="rect">
            <a:avLst/>
          </a:prstGeom>
          <a:noFill/>
        </p:spPr>
      </p:pic>
      <p:pic>
        <p:nvPicPr>
          <p:cNvPr id="7" name="Рисунок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3200400"/>
            <a:ext cx="3112152" cy="1600199"/>
          </a:xfrm>
          <a:prstGeom prst="rect">
            <a:avLst/>
          </a:prstGeom>
          <a:noFill/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953000"/>
            <a:ext cx="1590675" cy="333375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5715000"/>
            <a:ext cx="1981200" cy="381000"/>
          </a:xfrm>
          <a:prstGeom prst="rect">
            <a:avLst/>
          </a:prstGeom>
          <a:noFill/>
        </p:spPr>
      </p:pic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953000"/>
            <a:ext cx="1314450" cy="333375"/>
          </a:xfrm>
          <a:prstGeom prst="rect">
            <a:avLst/>
          </a:prstGeom>
          <a:noFill/>
        </p:spPr>
      </p:pic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715000"/>
            <a:ext cx="1724025" cy="33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0" y="9144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Определите емкость между точками А и В цепи, изображенной на рисунке.  Емкость каждого конденсатора С = 2 мкФ.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743200"/>
            <a:ext cx="48958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62000" y="304800"/>
          <a:ext cx="7543800" cy="6235716"/>
        </p:xfrm>
        <a:graphic>
          <a:graphicData uri="http://schemas.openxmlformats.org/drawingml/2006/table">
            <a:tbl>
              <a:tblPr/>
              <a:tblGrid>
                <a:gridCol w="3429000"/>
                <a:gridCol w="4114800"/>
              </a:tblGrid>
              <a:tr h="609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Запишите условие задачи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i="1" dirty="0">
                          <a:latin typeface="Times New Roman"/>
                          <a:ea typeface="Times New Roman"/>
                        </a:rPr>
                        <a:t>Нарисуйте схему.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Расставьте потенциалы всех узлов (Провода выравнивают потенциалы)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Расставьте точки с потенциалами 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φ</a:t>
                      </a:r>
                      <a:r>
                        <a:rPr lang="ru-RU" sz="2000" baseline="-25000" dirty="0" err="1"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φ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ru-RU" sz="2000" dirty="0" err="1" smtClean="0">
                          <a:latin typeface="Times New Roman"/>
                          <a:ea typeface="Times New Roman"/>
                        </a:rPr>
                        <a:t>φ</a:t>
                      </a:r>
                      <a:r>
                        <a:rPr lang="ru-RU" sz="2000" baseline="-25000" dirty="0" err="1" smtClean="0">
                          <a:latin typeface="Times New Roman"/>
                          <a:ea typeface="Times New Roman"/>
                        </a:rPr>
                        <a:t>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3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Поместите между этими  точками  те  конденсаторы, которые имеют соответствующую разность потенциалов, и получите эквивалентную схему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Рассчитайте емкость  цепи С</a:t>
                      </a:r>
                      <a:r>
                        <a:rPr lang="ru-RU" sz="2000" spc="3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АВ</a:t>
                      </a:r>
                      <a:r>
                        <a:rPr lang="ru-RU" sz="2000" spc="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учитывая  условие задачи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Вычисления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600" spc="3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7110" name="Рисунок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04800"/>
            <a:ext cx="1676400" cy="552450"/>
          </a:xfrm>
          <a:prstGeom prst="rect">
            <a:avLst/>
          </a:prstGeom>
          <a:noFill/>
        </p:spPr>
      </p:pic>
      <p:pic>
        <p:nvPicPr>
          <p:cNvPr id="47109" name="Рисунок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066800"/>
            <a:ext cx="2076450" cy="990600"/>
          </a:xfrm>
          <a:prstGeom prst="rect">
            <a:avLst/>
          </a:prstGeom>
          <a:noFill/>
        </p:spPr>
      </p:pic>
      <p:pic>
        <p:nvPicPr>
          <p:cNvPr id="47108" name="Рисунок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286000"/>
            <a:ext cx="1724025" cy="371475"/>
          </a:xfrm>
          <a:prstGeom prst="rect">
            <a:avLst/>
          </a:prstGeom>
          <a:noFill/>
        </p:spPr>
      </p:pic>
      <p:pic>
        <p:nvPicPr>
          <p:cNvPr id="47107" name="Рисунок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048000"/>
            <a:ext cx="2438400" cy="1447800"/>
          </a:xfrm>
          <a:prstGeom prst="rect">
            <a:avLst/>
          </a:prstGeom>
          <a:noFill/>
        </p:spPr>
      </p:pic>
      <p:pic>
        <p:nvPicPr>
          <p:cNvPr id="47106" name="Рисунок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4648200"/>
            <a:ext cx="2667000" cy="1371600"/>
          </a:xfrm>
          <a:prstGeom prst="rect">
            <a:avLst/>
          </a:prstGeom>
          <a:noFill/>
        </p:spPr>
      </p:pic>
      <p:pic>
        <p:nvPicPr>
          <p:cNvPr id="47105" name="Рисунок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4400" y="6172200"/>
            <a:ext cx="1600200" cy="273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«Площадь под графиком»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pPr algn="just">
              <a:buNone/>
            </a:pPr>
            <a:r>
              <a:rPr lang="ru-RU" b="1" dirty="0" smtClean="0"/>
              <a:t>  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Если величина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такова, что ее вычисляют по формуле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= у · </a:t>
            </a:r>
            <a:r>
              <a:rPr lang="el-GR" sz="3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sz="30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когда величина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является постоянной, но требуется рассчитать величину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для случая, когда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тоже зависит от </a:t>
            </a:r>
            <a:r>
              <a:rPr lang="ru-RU" sz="30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то величину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можно вычислить по площади под графиком зависимости у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от х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43400"/>
            <a:ext cx="18859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029200"/>
            <a:ext cx="1371600" cy="95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1512" y="4724400"/>
            <a:ext cx="17192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5995" y="5181600"/>
            <a:ext cx="1787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933</Words>
  <PresentationFormat>Экран (4:3)</PresentationFormat>
  <Paragraphs>105</Paragraphs>
  <Slides>29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Office Theme</vt:lpstr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«Площадь под графиком»</vt:lpstr>
      <vt:lpstr>«График ускорения»</vt:lpstr>
      <vt:lpstr>Возможное решение  </vt:lpstr>
      <vt:lpstr>«Графики скорости» </vt:lpstr>
      <vt:lpstr>Слайд 13</vt:lpstr>
      <vt:lpstr>Слайд 14</vt:lpstr>
      <vt:lpstr>По площади под графиком можно найти: </vt:lpstr>
      <vt:lpstr>«Симметричная решетка»</vt:lpstr>
      <vt:lpstr>Возможное решение </vt:lpstr>
      <vt:lpstr>Слайд 18</vt:lpstr>
      <vt:lpstr>Слайд 19</vt:lpstr>
      <vt:lpstr>Слайд 20</vt:lpstr>
      <vt:lpstr>Слайд 21</vt:lpstr>
      <vt:lpstr>Симметричная решетка (2 способ)</vt:lpstr>
      <vt:lpstr>Разделить процесс на части</vt:lpstr>
      <vt:lpstr>Возможное  решение</vt:lpstr>
      <vt:lpstr>Слайд 25</vt:lpstr>
      <vt:lpstr>Слайд 26</vt:lpstr>
      <vt:lpstr>Слайд 27</vt:lpstr>
      <vt:lpstr>Литература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Admin</cp:lastModifiedBy>
  <cp:revision>39</cp:revision>
  <dcterms:modified xsi:type="dcterms:W3CDTF">2012-05-08T04:42:49Z</dcterms:modified>
</cp:coreProperties>
</file>