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30"/>
  </p:notesMasterIdLst>
  <p:handoutMasterIdLst>
    <p:handoutMasterId r:id="rId31"/>
  </p:handoutMasterIdLst>
  <p:sldIdLst>
    <p:sldId id="269" r:id="rId3"/>
    <p:sldId id="268" r:id="rId4"/>
    <p:sldId id="282" r:id="rId5"/>
    <p:sldId id="283" r:id="rId6"/>
    <p:sldId id="284" r:id="rId7"/>
    <p:sldId id="286" r:id="rId8"/>
    <p:sldId id="281" r:id="rId9"/>
    <p:sldId id="287" r:id="rId10"/>
    <p:sldId id="290" r:id="rId11"/>
    <p:sldId id="291" r:id="rId12"/>
    <p:sldId id="292" r:id="rId13"/>
    <p:sldId id="293" r:id="rId14"/>
    <p:sldId id="294" r:id="rId15"/>
    <p:sldId id="288" r:id="rId16"/>
    <p:sldId id="289" r:id="rId17"/>
    <p:sldId id="267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2" r:id="rId27"/>
    <p:sldId id="304" r:id="rId28"/>
    <p:sldId id="279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7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3839">
          <p15:clr>
            <a:srgbClr val="A4A3A4"/>
          </p15:clr>
        </p15:guide>
        <p15:guide id="5" pos="815">
          <p15:clr>
            <a:srgbClr val="A4A3A4"/>
          </p15:clr>
        </p15:guide>
        <p15:guide id="6" pos="6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79" d="100"/>
          <a:sy n="79" d="100"/>
        </p:scale>
        <p:origin x="120" y="732"/>
      </p:cViewPr>
      <p:guideLst>
        <p:guide orient="horz" pos="2160"/>
        <p:guide orient="horz" pos="367"/>
        <p:guide orient="horz" pos="3888"/>
        <p:guide pos="3839"/>
        <p:guide pos="815"/>
        <p:guide pos="6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7F7A4-57AE-438E-AA5A-0E43BC69CE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7DFF1-053E-4629-A556-69E20DA6670A}">
      <dgm:prSet/>
      <dgm:spPr/>
      <dgm:t>
        <a:bodyPr/>
        <a:lstStyle/>
        <a:p>
          <a:r>
            <a:rPr lang="en-US" dirty="0"/>
            <a:t>View</a:t>
          </a:r>
          <a:r>
            <a:rPr lang="zh-CN" dirty="0"/>
            <a:t>一般就是我们平常说的</a:t>
          </a:r>
          <a:r>
            <a:rPr lang="en-US" dirty="0"/>
            <a:t>HTML</a:t>
          </a:r>
          <a:r>
            <a:rPr lang="zh-CN" dirty="0"/>
            <a:t>文本的</a:t>
          </a:r>
          <a:r>
            <a:rPr lang="en-US" dirty="0"/>
            <a:t>Js</a:t>
          </a:r>
          <a:r>
            <a:rPr lang="zh-CN" dirty="0"/>
            <a:t>模板，里面可以嵌入一些</a:t>
          </a:r>
          <a:r>
            <a:rPr lang="en-US" dirty="0" err="1"/>
            <a:t>js</a:t>
          </a:r>
          <a:r>
            <a:rPr lang="zh-CN" dirty="0"/>
            <a:t>模板的代码，比如</a:t>
          </a:r>
          <a:r>
            <a:rPr lang="en-US" dirty="0"/>
            <a:t>Mustache</a:t>
          </a:r>
          <a:r>
            <a:rPr lang="zh-CN" dirty="0"/>
            <a:t>，比如</a:t>
          </a:r>
          <a:r>
            <a:rPr lang="en-US" dirty="0" err="1"/>
            <a:t>jstl</a:t>
          </a:r>
          <a:r>
            <a:rPr lang="zh-CN" dirty="0"/>
            <a:t>类似的模板伪代码</a:t>
          </a:r>
        </a:p>
      </dgm:t>
    </dgm:pt>
    <dgm:pt modelId="{93DC9A36-0306-4A51-8959-215C07B522B3}" type="parTrans" cxnId="{9B2B5237-A7D8-4184-B448-4747D0E4EED9}">
      <dgm:prSet/>
      <dgm:spPr/>
      <dgm:t>
        <a:bodyPr/>
        <a:lstStyle/>
        <a:p>
          <a:endParaRPr lang="zh-CN" altLang="en-US"/>
        </a:p>
      </dgm:t>
    </dgm:pt>
    <dgm:pt modelId="{FDB21C5B-FAFB-4BCE-93F2-2C093759702B}" type="sibTrans" cxnId="{9B2B5237-A7D8-4184-B448-4747D0E4EED9}">
      <dgm:prSet/>
      <dgm:spPr/>
      <dgm:t>
        <a:bodyPr/>
        <a:lstStyle/>
        <a:p>
          <a:endParaRPr lang="zh-CN" altLang="en-US"/>
        </a:p>
      </dgm:t>
    </dgm:pt>
    <dgm:pt modelId="{13E5F7CD-4A61-4EBF-A084-E1E55DEA9556}">
      <dgm:prSet custT="1"/>
      <dgm:spPr/>
      <dgm:t>
        <a:bodyPr/>
        <a:lstStyle/>
        <a:p>
          <a:r>
            <a:rPr lang="en-US" sz="1050" dirty="0" err="1"/>
            <a:t>ViewModule</a:t>
          </a:r>
          <a:r>
            <a:rPr lang="zh-CN" sz="1050" dirty="0"/>
            <a:t>层里面就是我们对于这个视图区域的一切</a:t>
          </a:r>
          <a:r>
            <a:rPr lang="en-US" sz="1050" dirty="0" err="1"/>
            <a:t>js</a:t>
          </a:r>
          <a:r>
            <a:rPr lang="zh-CN" sz="1050" dirty="0"/>
            <a:t>可视业务逻辑，举个例子，比如图片走马灯特效，比如表单按钮点击提交，这些自定义事件的注册和处理逻辑都写在</a:t>
          </a:r>
          <a:r>
            <a:rPr lang="en-US" sz="1050" dirty="0" err="1"/>
            <a:t>ViewModule</a:t>
          </a:r>
          <a:r>
            <a:rPr lang="zh-CN" sz="1050" dirty="0"/>
            <a:t>里面了</a:t>
          </a:r>
        </a:p>
      </dgm:t>
    </dgm:pt>
    <dgm:pt modelId="{58F69668-7A9B-4B50-86C0-B4579B2CEE76}" type="parTrans" cxnId="{3E6C1959-C8AB-482C-A7A9-16AB947CFF48}">
      <dgm:prSet/>
      <dgm:spPr/>
      <dgm:t>
        <a:bodyPr/>
        <a:lstStyle/>
        <a:p>
          <a:endParaRPr lang="zh-CN" altLang="en-US"/>
        </a:p>
      </dgm:t>
    </dgm:pt>
    <dgm:pt modelId="{7F355413-E3E9-4BAE-B1B7-95E5093D7B19}" type="sibTrans" cxnId="{3E6C1959-C8AB-482C-A7A9-16AB947CFF48}">
      <dgm:prSet/>
      <dgm:spPr/>
      <dgm:t>
        <a:bodyPr/>
        <a:lstStyle/>
        <a:p>
          <a:endParaRPr lang="zh-CN" altLang="en-US"/>
        </a:p>
      </dgm:t>
    </dgm:pt>
    <dgm:pt modelId="{F3A481EB-140E-454C-A9FC-32255D26EBEE}">
      <dgm:prSet custT="1"/>
      <dgm:spPr/>
      <dgm:t>
        <a:bodyPr/>
        <a:lstStyle/>
        <a:p>
          <a:r>
            <a:rPr lang="en-US" sz="1050" dirty="0"/>
            <a:t>Module</a:t>
          </a:r>
          <a:r>
            <a:rPr lang="zh-CN" sz="1050" dirty="0"/>
            <a:t>就更简单了，就是对于纯数据的处理，比如增删改查，与后台</a:t>
          </a:r>
          <a:r>
            <a:rPr lang="en-US" sz="1050" dirty="0"/>
            <a:t>CGI</a:t>
          </a:r>
          <a:r>
            <a:rPr lang="zh-CN" sz="1050" dirty="0"/>
            <a:t>做交互</a:t>
          </a:r>
        </a:p>
      </dgm:t>
    </dgm:pt>
    <dgm:pt modelId="{8BB77D0B-010D-4103-AAC0-93D406E80252}" type="parTrans" cxnId="{AF1CA86E-D978-4510-9DCA-67EAAAD07662}">
      <dgm:prSet/>
      <dgm:spPr/>
      <dgm:t>
        <a:bodyPr/>
        <a:lstStyle/>
        <a:p>
          <a:endParaRPr lang="zh-CN" altLang="en-US"/>
        </a:p>
      </dgm:t>
    </dgm:pt>
    <dgm:pt modelId="{85FD5811-BD18-40D3-B51E-C88A9FCD45BA}" type="sibTrans" cxnId="{AF1CA86E-D978-4510-9DCA-67EAAAD07662}">
      <dgm:prSet/>
      <dgm:spPr/>
      <dgm:t>
        <a:bodyPr/>
        <a:lstStyle/>
        <a:p>
          <a:endParaRPr lang="zh-CN" altLang="en-US"/>
        </a:p>
      </dgm:t>
    </dgm:pt>
    <dgm:pt modelId="{1AF3A3BE-DB29-4725-B3CE-A44C19686F4D}" type="pres">
      <dgm:prSet presAssocID="{DC07F7A4-57AE-438E-AA5A-0E43BC69CE24}" presName="Name0" presStyleCnt="0">
        <dgm:presLayoutVars>
          <dgm:dir/>
          <dgm:animLvl val="lvl"/>
          <dgm:resizeHandles val="exact"/>
        </dgm:presLayoutVars>
      </dgm:prSet>
      <dgm:spPr/>
    </dgm:pt>
    <dgm:pt modelId="{80620B52-76A2-465E-B6C9-D2C444F1402A}" type="pres">
      <dgm:prSet presAssocID="{3D87DFF1-053E-4629-A556-69E20DA6670A}" presName="linNode" presStyleCnt="0"/>
      <dgm:spPr/>
    </dgm:pt>
    <dgm:pt modelId="{B637A119-EF2E-42D2-BBCE-4F98DADD532A}" type="pres">
      <dgm:prSet presAssocID="{3D87DFF1-053E-4629-A556-69E20DA6670A}" presName="parentText" presStyleLbl="node1" presStyleIdx="0" presStyleCnt="3" custScaleX="169115">
        <dgm:presLayoutVars>
          <dgm:chMax val="1"/>
          <dgm:bulletEnabled val="1"/>
        </dgm:presLayoutVars>
      </dgm:prSet>
      <dgm:spPr/>
    </dgm:pt>
    <dgm:pt modelId="{BDFE1C8D-027D-45D9-8CB1-93ED18017C8B}" type="pres">
      <dgm:prSet presAssocID="{FDB21C5B-FAFB-4BCE-93F2-2C093759702B}" presName="sp" presStyleCnt="0"/>
      <dgm:spPr/>
    </dgm:pt>
    <dgm:pt modelId="{5A2FF5AC-9031-4BA0-BB54-A7BC29341BAA}" type="pres">
      <dgm:prSet presAssocID="{13E5F7CD-4A61-4EBF-A084-E1E55DEA9556}" presName="linNode" presStyleCnt="0"/>
      <dgm:spPr/>
    </dgm:pt>
    <dgm:pt modelId="{63C5FAA4-B0A0-4489-B6F7-D48B8E9FF413}" type="pres">
      <dgm:prSet presAssocID="{13E5F7CD-4A61-4EBF-A084-E1E55DEA9556}" presName="parentText" presStyleLbl="node1" presStyleIdx="1" presStyleCnt="3" custScaleX="169424" custScaleY="140033">
        <dgm:presLayoutVars>
          <dgm:chMax val="1"/>
          <dgm:bulletEnabled val="1"/>
        </dgm:presLayoutVars>
      </dgm:prSet>
      <dgm:spPr/>
    </dgm:pt>
    <dgm:pt modelId="{F273C22F-D6A1-46D9-8A1C-E0E8E04BE23D}" type="pres">
      <dgm:prSet presAssocID="{7F355413-E3E9-4BAE-B1B7-95E5093D7B19}" presName="sp" presStyleCnt="0"/>
      <dgm:spPr/>
    </dgm:pt>
    <dgm:pt modelId="{7560A714-7926-40A6-89CA-1A381D2F28B9}" type="pres">
      <dgm:prSet presAssocID="{F3A481EB-140E-454C-A9FC-32255D26EBEE}" presName="linNode" presStyleCnt="0"/>
      <dgm:spPr/>
    </dgm:pt>
    <dgm:pt modelId="{E93DC463-2BAA-4782-BC1C-E9CAE91C05B4}" type="pres">
      <dgm:prSet presAssocID="{F3A481EB-140E-454C-A9FC-32255D26EBEE}" presName="parentText" presStyleLbl="node1" presStyleIdx="2" presStyleCnt="3" custScaleX="169424">
        <dgm:presLayoutVars>
          <dgm:chMax val="1"/>
          <dgm:bulletEnabled val="1"/>
        </dgm:presLayoutVars>
      </dgm:prSet>
      <dgm:spPr/>
    </dgm:pt>
  </dgm:ptLst>
  <dgm:cxnLst>
    <dgm:cxn modelId="{4397841E-726C-4D35-BF2F-554CB4A51F9C}" type="presOf" srcId="{F3A481EB-140E-454C-A9FC-32255D26EBEE}" destId="{E93DC463-2BAA-4782-BC1C-E9CAE91C05B4}" srcOrd="0" destOrd="0" presId="urn:microsoft.com/office/officeart/2005/8/layout/vList5"/>
    <dgm:cxn modelId="{9B2B5237-A7D8-4184-B448-4747D0E4EED9}" srcId="{DC07F7A4-57AE-438E-AA5A-0E43BC69CE24}" destId="{3D87DFF1-053E-4629-A556-69E20DA6670A}" srcOrd="0" destOrd="0" parTransId="{93DC9A36-0306-4A51-8959-215C07B522B3}" sibTransId="{FDB21C5B-FAFB-4BCE-93F2-2C093759702B}"/>
    <dgm:cxn modelId="{421D7C6C-4F2E-4381-8040-C67600CEBF92}" type="presOf" srcId="{13E5F7CD-4A61-4EBF-A084-E1E55DEA9556}" destId="{63C5FAA4-B0A0-4489-B6F7-D48B8E9FF413}" srcOrd="0" destOrd="0" presId="urn:microsoft.com/office/officeart/2005/8/layout/vList5"/>
    <dgm:cxn modelId="{AF1CA86E-D978-4510-9DCA-67EAAAD07662}" srcId="{DC07F7A4-57AE-438E-AA5A-0E43BC69CE24}" destId="{F3A481EB-140E-454C-A9FC-32255D26EBEE}" srcOrd="2" destOrd="0" parTransId="{8BB77D0B-010D-4103-AAC0-93D406E80252}" sibTransId="{85FD5811-BD18-40D3-B51E-C88A9FCD45BA}"/>
    <dgm:cxn modelId="{1A524B78-DE95-4A22-B7C2-1795D6AC302C}" type="presOf" srcId="{DC07F7A4-57AE-438E-AA5A-0E43BC69CE24}" destId="{1AF3A3BE-DB29-4725-B3CE-A44C19686F4D}" srcOrd="0" destOrd="0" presId="urn:microsoft.com/office/officeart/2005/8/layout/vList5"/>
    <dgm:cxn modelId="{3E6C1959-C8AB-482C-A7A9-16AB947CFF48}" srcId="{DC07F7A4-57AE-438E-AA5A-0E43BC69CE24}" destId="{13E5F7CD-4A61-4EBF-A084-E1E55DEA9556}" srcOrd="1" destOrd="0" parTransId="{58F69668-7A9B-4B50-86C0-B4579B2CEE76}" sibTransId="{7F355413-E3E9-4BAE-B1B7-95E5093D7B19}"/>
    <dgm:cxn modelId="{C63D83E1-D987-4112-8C2F-6FABA54C0FA1}" type="presOf" srcId="{3D87DFF1-053E-4629-A556-69E20DA6670A}" destId="{B637A119-EF2E-42D2-BBCE-4F98DADD532A}" srcOrd="0" destOrd="0" presId="urn:microsoft.com/office/officeart/2005/8/layout/vList5"/>
    <dgm:cxn modelId="{F98D149B-DBB3-4DAE-8C7C-20033DA6DCC1}" type="presParOf" srcId="{1AF3A3BE-DB29-4725-B3CE-A44C19686F4D}" destId="{80620B52-76A2-465E-B6C9-D2C444F1402A}" srcOrd="0" destOrd="0" presId="urn:microsoft.com/office/officeart/2005/8/layout/vList5"/>
    <dgm:cxn modelId="{432A9C36-0135-49CD-8571-931088190E79}" type="presParOf" srcId="{80620B52-76A2-465E-B6C9-D2C444F1402A}" destId="{B637A119-EF2E-42D2-BBCE-4F98DADD532A}" srcOrd="0" destOrd="0" presId="urn:microsoft.com/office/officeart/2005/8/layout/vList5"/>
    <dgm:cxn modelId="{DA733494-43DC-47BB-A01C-D78D43ECB153}" type="presParOf" srcId="{1AF3A3BE-DB29-4725-B3CE-A44C19686F4D}" destId="{BDFE1C8D-027D-45D9-8CB1-93ED18017C8B}" srcOrd="1" destOrd="0" presId="urn:microsoft.com/office/officeart/2005/8/layout/vList5"/>
    <dgm:cxn modelId="{ED4E427A-E80F-4D7D-A740-2EBF4B40B448}" type="presParOf" srcId="{1AF3A3BE-DB29-4725-B3CE-A44C19686F4D}" destId="{5A2FF5AC-9031-4BA0-BB54-A7BC29341BAA}" srcOrd="2" destOrd="0" presId="urn:microsoft.com/office/officeart/2005/8/layout/vList5"/>
    <dgm:cxn modelId="{9F83E992-EFB2-4FCF-AE38-3D90D3223ED0}" type="presParOf" srcId="{5A2FF5AC-9031-4BA0-BB54-A7BC29341BAA}" destId="{63C5FAA4-B0A0-4489-B6F7-D48B8E9FF413}" srcOrd="0" destOrd="0" presId="urn:microsoft.com/office/officeart/2005/8/layout/vList5"/>
    <dgm:cxn modelId="{483C3DA0-8BA3-4286-B107-77108C4B97CE}" type="presParOf" srcId="{1AF3A3BE-DB29-4725-B3CE-A44C19686F4D}" destId="{F273C22F-D6A1-46D9-8A1C-E0E8E04BE23D}" srcOrd="3" destOrd="0" presId="urn:microsoft.com/office/officeart/2005/8/layout/vList5"/>
    <dgm:cxn modelId="{775046D7-6EB7-4B7A-9567-BA85569EECA2}" type="presParOf" srcId="{1AF3A3BE-DB29-4725-B3CE-A44C19686F4D}" destId="{7560A714-7926-40A6-89CA-1A381D2F28B9}" srcOrd="4" destOrd="0" presId="urn:microsoft.com/office/officeart/2005/8/layout/vList5"/>
    <dgm:cxn modelId="{F79BF773-BBB7-40DF-9209-23E6F5E0413F}" type="presParOf" srcId="{7560A714-7926-40A6-89CA-1A381D2F28B9}" destId="{E93DC463-2BAA-4782-BC1C-E9CAE91C05B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A119-EF2E-42D2-BBCE-4F98DADD532A}">
      <dsp:nvSpPr>
        <dsp:cNvPr id="0" name=""/>
        <dsp:cNvSpPr/>
      </dsp:nvSpPr>
      <dsp:spPr>
        <a:xfrm>
          <a:off x="933442" y="188"/>
          <a:ext cx="2913772" cy="719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View</a:t>
          </a:r>
          <a:r>
            <a:rPr lang="zh-CN" sz="1100" kern="1200" dirty="0"/>
            <a:t>一般就是我们平常说的</a:t>
          </a:r>
          <a:r>
            <a:rPr lang="en-US" sz="1100" kern="1200" dirty="0"/>
            <a:t>HTML</a:t>
          </a:r>
          <a:r>
            <a:rPr lang="zh-CN" sz="1100" kern="1200" dirty="0"/>
            <a:t>文本的</a:t>
          </a:r>
          <a:r>
            <a:rPr lang="en-US" sz="1100" kern="1200" dirty="0"/>
            <a:t>Js</a:t>
          </a:r>
          <a:r>
            <a:rPr lang="zh-CN" sz="1100" kern="1200" dirty="0"/>
            <a:t>模板，里面可以嵌入一些</a:t>
          </a:r>
          <a:r>
            <a:rPr lang="en-US" sz="1100" kern="1200" dirty="0" err="1"/>
            <a:t>js</a:t>
          </a:r>
          <a:r>
            <a:rPr lang="zh-CN" sz="1100" kern="1200" dirty="0"/>
            <a:t>模板的代码，比如</a:t>
          </a:r>
          <a:r>
            <a:rPr lang="en-US" sz="1100" kern="1200" dirty="0"/>
            <a:t>Mustache</a:t>
          </a:r>
          <a:r>
            <a:rPr lang="zh-CN" sz="1100" kern="1200" dirty="0"/>
            <a:t>，比如</a:t>
          </a:r>
          <a:r>
            <a:rPr lang="en-US" sz="1100" kern="1200" dirty="0" err="1"/>
            <a:t>jstl</a:t>
          </a:r>
          <a:r>
            <a:rPr lang="zh-CN" sz="1100" kern="1200" dirty="0"/>
            <a:t>类似的模板伪代码</a:t>
          </a:r>
        </a:p>
      </dsp:txBody>
      <dsp:txXfrm>
        <a:off x="968585" y="35331"/>
        <a:ext cx="2843486" cy="649618"/>
      </dsp:txXfrm>
    </dsp:sp>
    <dsp:sp modelId="{63C5FAA4-B0A0-4489-B6F7-D48B8E9FF413}">
      <dsp:nvSpPr>
        <dsp:cNvPr id="0" name=""/>
        <dsp:cNvSpPr/>
      </dsp:nvSpPr>
      <dsp:spPr>
        <a:xfrm>
          <a:off x="933442" y="756088"/>
          <a:ext cx="2916246" cy="1008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ViewModule</a:t>
          </a:r>
          <a:r>
            <a:rPr lang="zh-CN" sz="1050" kern="1200" dirty="0"/>
            <a:t>层里面就是我们对于这个视图区域的一切</a:t>
          </a:r>
          <a:r>
            <a:rPr lang="en-US" sz="1050" kern="1200" dirty="0" err="1"/>
            <a:t>js</a:t>
          </a:r>
          <a:r>
            <a:rPr lang="zh-CN" sz="1050" kern="1200" dirty="0"/>
            <a:t>可视业务逻辑，举个例子，比如图片走马灯特效，比如表单按钮点击提交，这些自定义事件的注册和处理逻辑都写在</a:t>
          </a:r>
          <a:r>
            <a:rPr lang="en-US" sz="1050" kern="1200" dirty="0" err="1"/>
            <a:t>ViewModule</a:t>
          </a:r>
          <a:r>
            <a:rPr lang="zh-CN" sz="1050" kern="1200" dirty="0"/>
            <a:t>里面了</a:t>
          </a:r>
        </a:p>
      </dsp:txBody>
      <dsp:txXfrm>
        <a:off x="982654" y="805300"/>
        <a:ext cx="2817822" cy="909679"/>
      </dsp:txXfrm>
    </dsp:sp>
    <dsp:sp modelId="{E93DC463-2BAA-4782-BC1C-E9CAE91C05B4}">
      <dsp:nvSpPr>
        <dsp:cNvPr id="0" name=""/>
        <dsp:cNvSpPr/>
      </dsp:nvSpPr>
      <dsp:spPr>
        <a:xfrm>
          <a:off x="933442" y="1800187"/>
          <a:ext cx="2919096" cy="719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Module</a:t>
          </a:r>
          <a:r>
            <a:rPr lang="zh-CN" sz="1050" kern="1200" dirty="0"/>
            <a:t>就更简单了，就是对于纯数据的处理，比如增删改查，与后台</a:t>
          </a:r>
          <a:r>
            <a:rPr lang="en-US" sz="1050" kern="1200" dirty="0"/>
            <a:t>CGI</a:t>
          </a:r>
          <a:r>
            <a:rPr lang="zh-CN" sz="1050" kern="1200" dirty="0"/>
            <a:t>做交互</a:t>
          </a:r>
        </a:p>
      </dsp:txBody>
      <dsp:txXfrm>
        <a:off x="968585" y="1835330"/>
        <a:ext cx="2848810" cy="649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DCA0844-C266-46EC-A036-E1634F64C44A}" type="datetimeFigureOut">
              <a:rPr lang="en-US" altLang="zh-CN"/>
              <a:t>12/12/2018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CB088AA-226D-4237-A99F-5C4B97F43BA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8C08BCD-7B2F-4BCE-87AF-5D67EFFE4D17}" type="datetimeFigureOut">
              <a:t>2018/12/12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6A1353-EEA5-436B-AB14-1D84B195E66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0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US" altLang="zh-CN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8" name="单圆角矩形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8" name="矩形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 latinLnBrk="0">
              <a:defRPr lang="zh-CN"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pPr/>
              <a:t>2018/12/12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pPr/>
              <a:t>‹#›</a:t>
            </a:fld>
            <a:endParaRPr lang="zh-CN"/>
          </a:p>
        </p:txBody>
      </p:sp>
      <p:sp>
        <p:nvSpPr>
          <p:cNvPr id="21" name="单圆角矩形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371600" latinLnBrk="0">
              <a:defRPr lang="zh-CN"/>
            </a:lvl6pPr>
            <a:lvl7pPr marL="1600200" latinLnBrk="0">
              <a:defRPr lang="zh-CN"/>
            </a:lvl7pPr>
            <a:lvl8pPr marL="1828800" latinLnBrk="0">
              <a:defRPr lang="zh-CN" baseline="0"/>
            </a:lvl8pPr>
            <a:lvl9pPr marL="205740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2" name="矩形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14" name="图片占位符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单圆角矩形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143000"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 baseline="0"/>
            </a:lvl8pPr>
            <a:lvl9pPr marL="2057400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143000"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0" name="单圆角矩形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 latinLnBrk="0">
              <a:defRPr lang="zh-CN"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12/12/2018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溯源前端赏析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r>
              <a:rPr lang="en-US" altLang="zh-CN" dirty="0"/>
              <a:t>:</a:t>
            </a:r>
            <a:r>
              <a:rPr lang="zh-CN" altLang="en-US" dirty="0"/>
              <a:t>钱畅</a:t>
            </a:r>
            <a:endParaRPr lang="en-US" altLang="zh-CN" dirty="0"/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:2018/12/12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前后端分离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、数据接口规范流程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在开发期间前后端共同商定好数据接口的交互形式和数据格式。然后实现前后端的并行开发，其中前端工程师再开发完成之后可以独自进行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测试，而后端也可以使用接口测试平台进行接口自测，然后前后端一起进行功能联调并校验格式，最终进行自动化测试。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81" y="2132856"/>
            <a:ext cx="493784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:MV</a:t>
            </a:r>
            <a:r>
              <a:rPr lang="zh-CN" altLang="en-US" dirty="0"/>
              <a:t>*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mvc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层其实就是程序的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界面，用于向用户展示数据以及接收用户的输入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层就是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实体类，用于保存实例数据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.Controller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控制器用于更新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界面和数据实例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15" y="2004358"/>
            <a:ext cx="460790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:MV</a:t>
            </a:r>
            <a:r>
              <a:rPr lang="zh-CN" altLang="en-US" dirty="0"/>
              <a:t>*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mvp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层抽象为类似于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主要负责存储抽象逻辑数据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层主还有部分工作实现对应的协议层协议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提供协议对应的各种属性以及服务。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把业务逻辑抽象成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紧密贴合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界面代码耦合到前端的业务逻辑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4" y="2093149"/>
            <a:ext cx="4572000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:MV</a:t>
            </a:r>
            <a:r>
              <a:rPr lang="zh-CN" altLang="en-US" dirty="0"/>
              <a:t>*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mvvm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2486A9E-CE17-474B-9C56-8DA7FA553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080967"/>
              </p:ext>
            </p:extLst>
          </p:nvPr>
        </p:nvGraphicFramePr>
        <p:xfrm>
          <a:off x="2998068" y="2168858"/>
          <a:ext cx="4785982" cy="252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417" y="2168859"/>
            <a:ext cx="452280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第二，桌面版到移动版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6D9B67-4850-4D22-85C0-A70E753E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33635"/>
            <a:ext cx="6647619" cy="37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EDD7FF-4997-426D-AB89-2E61EB64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7" y="1052736"/>
            <a:ext cx="4968553" cy="36274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0168CD-86A1-4139-A92D-FDC33F780571}"/>
              </a:ext>
            </a:extLst>
          </p:cNvPr>
          <p:cNvSpPr txBox="1"/>
          <p:nvPr/>
        </p:nvSpPr>
        <p:spPr>
          <a:xfrm>
            <a:off x="6958507" y="4712381"/>
            <a:ext cx="4742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构建流程：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服务端暴露服务接口。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借助各端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实现各端前端界面，联通各服务模块。</a:t>
            </a:r>
          </a:p>
        </p:txBody>
      </p:sp>
    </p:spTree>
    <p:extLst>
      <p:ext uri="{BB962C8B-B14F-4D97-AF65-F5344CB8AC3E}">
        <p14:creationId xmlns:p14="http://schemas.microsoft.com/office/powerpoint/2010/main" val="14589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现在的前端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（以溯源为例子）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前端最新关键字：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模块化，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前端自动化构建工具，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Angular</a:t>
            </a:r>
            <a:r>
              <a:rPr lang="zh-CN" altLang="en-US" b="1" dirty="0"/>
              <a:t>，（</a:t>
            </a:r>
            <a:r>
              <a:rPr lang="en-US" altLang="zh-CN" b="1" dirty="0"/>
              <a:t> </a:t>
            </a:r>
            <a:r>
              <a:rPr lang="en-US" altLang="zh-CN" b="1" dirty="0" err="1"/>
              <a:t>React,Vue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双向绑定，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组件开发，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面向对象开发</a:t>
            </a:r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69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模块化开发，</a:t>
            </a:r>
            <a:r>
              <a:rPr lang="zh-CN" altLang="en-US" sz="1800" b="1" dirty="0"/>
              <a:t>一个模块就是一个实现特定功能的文件，有了模块我们就可以更方便的使用别人的代码，要用什么功能就加载什么模块。</a:t>
            </a:r>
            <a:endParaRPr lang="zh-CN" altLang="en-US" sz="1800" dirty="0"/>
          </a:p>
          <a:p>
            <a:r>
              <a:rPr lang="zh-CN" altLang="en-US" sz="1800" dirty="0"/>
              <a:t>模块化开发的</a:t>
            </a:r>
            <a:r>
              <a:rPr lang="en-US" altLang="zh-CN" sz="1800" dirty="0"/>
              <a:t>4</a:t>
            </a:r>
            <a:r>
              <a:rPr lang="zh-CN" altLang="en-US" sz="1800" dirty="0"/>
              <a:t>点好处：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1 </a:t>
            </a:r>
            <a:r>
              <a:rPr lang="zh-CN" altLang="en-US" sz="1800" dirty="0"/>
              <a:t>避免变量污染，命名冲突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2 </a:t>
            </a:r>
            <a:r>
              <a:rPr lang="zh-CN" altLang="en-US" sz="1800" dirty="0"/>
              <a:t>提高代码复用率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3 </a:t>
            </a:r>
            <a:r>
              <a:rPr lang="zh-CN" altLang="en-US" sz="1800" dirty="0"/>
              <a:t>提高维护性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4 </a:t>
            </a:r>
            <a:r>
              <a:rPr lang="zh-CN" altLang="en-US" sz="1800" dirty="0"/>
              <a:t>依赖关系的管理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400" dirty="0"/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模块化开发，</a:t>
            </a:r>
            <a:r>
              <a:rPr lang="zh-CN" altLang="en-US" sz="1800" b="1" dirty="0"/>
              <a:t>一个模块就是一个实现特定功能的文件，有了模块我们就可以更方便的使用别人的代码，要用什么功能就加载什么模块。</a:t>
            </a:r>
            <a:endParaRPr lang="zh-CN" altLang="en-US" sz="1800" dirty="0"/>
          </a:p>
          <a:p>
            <a:r>
              <a:rPr lang="zh-CN" altLang="en-US" sz="1800" dirty="0"/>
              <a:t>模块化开发的</a:t>
            </a:r>
            <a:r>
              <a:rPr lang="en-US" altLang="zh-CN" sz="1800" dirty="0"/>
              <a:t>4</a:t>
            </a:r>
            <a:r>
              <a:rPr lang="zh-CN" altLang="en-US" sz="1800" dirty="0"/>
              <a:t>点好处：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1 </a:t>
            </a:r>
            <a:r>
              <a:rPr lang="zh-CN" altLang="en-US" sz="1800" dirty="0"/>
              <a:t>避免变量污染，命名冲突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2  </a:t>
            </a:r>
            <a:r>
              <a:rPr lang="zh-CN" altLang="en-US" sz="1800" dirty="0"/>
              <a:t>提高代码复用率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3 </a:t>
            </a:r>
            <a:r>
              <a:rPr lang="zh-CN" altLang="en-US" sz="1800" dirty="0"/>
              <a:t>提高维护性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4 </a:t>
            </a:r>
            <a:r>
              <a:rPr lang="zh-CN" altLang="en-US" sz="1800" dirty="0"/>
              <a:t>依赖关系的管理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C91AB4-B235-4249-89D3-30247C629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99" y="18280"/>
            <a:ext cx="717965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E5612E-3AAF-42A8-9012-E902736B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3438852" cy="4323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B5546F-4747-4A39-B3DE-2F4314DB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322" y="6172200"/>
            <a:ext cx="657143" cy="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6E8A8A-3C8B-484A-BB79-F660AE7CB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519" y="6162762"/>
            <a:ext cx="733333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前端自动化构建工具（</a:t>
            </a:r>
            <a:r>
              <a:rPr lang="en-US" altLang="zh-CN" dirty="0"/>
              <a:t> Webpack </a:t>
            </a:r>
            <a:r>
              <a:rPr lang="zh-CN" altLang="en-US" dirty="0"/>
              <a:t>，</a:t>
            </a:r>
            <a:r>
              <a:rPr lang="en-US" altLang="zh-CN" dirty="0"/>
              <a:t>Gulp</a:t>
            </a:r>
            <a:r>
              <a:rPr lang="zh-CN" altLang="en-US" dirty="0"/>
              <a:t>）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dirty="0"/>
              <a:t>    是一套前端自动化构建工具，一个基于</a:t>
            </a:r>
            <a:r>
              <a:rPr lang="en-US" altLang="zh-CN" dirty="0" err="1"/>
              <a:t>nodeJs</a:t>
            </a:r>
            <a:r>
              <a:rPr lang="zh-CN" altLang="en-US" dirty="0"/>
              <a:t>的命令行工具，它是一个任务运    </a:t>
            </a:r>
            <a:endParaRPr lang="en-US" altLang="zh-CN" dirty="0"/>
          </a:p>
          <a:p>
            <a:r>
              <a:rPr lang="zh-CN" altLang="en-US" dirty="0"/>
              <a:t>    行器</a:t>
            </a:r>
            <a:r>
              <a:rPr lang="en-US" altLang="zh-CN" dirty="0"/>
              <a:t>, </a:t>
            </a:r>
            <a:r>
              <a:rPr lang="zh-CN" altLang="en-US" dirty="0"/>
              <a:t>配合其丰富强大的插件</a:t>
            </a:r>
          </a:p>
          <a:p>
            <a:r>
              <a:rPr lang="zh-CN" altLang="en-US" dirty="0"/>
              <a:t>    执行任务时是同步的，要注意任务的顺序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常用功能：</a:t>
            </a:r>
          </a:p>
          <a:p>
            <a:r>
              <a:rPr lang="zh-CN" altLang="en-US" dirty="0"/>
              <a:t>    合并文件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压缩文件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语法检查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less/sass</a:t>
            </a:r>
            <a:r>
              <a:rPr lang="zh-CN" altLang="en-US" dirty="0"/>
              <a:t>预编译处理</a:t>
            </a:r>
          </a:p>
          <a:p>
            <a:r>
              <a:rPr lang="zh-CN" altLang="en-US" dirty="0"/>
              <a:t>    其它</a:t>
            </a:r>
          </a:p>
          <a:p>
            <a:pPr marL="0" indent="0">
              <a:buNone/>
            </a:pPr>
            <a:endParaRPr lang="zh-CN" altLang="en-US" sz="1400" dirty="0"/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7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前端自动化构建工具（</a:t>
            </a:r>
            <a:r>
              <a:rPr lang="en-US" altLang="zh-CN" dirty="0"/>
              <a:t> Webpack </a:t>
            </a:r>
            <a:r>
              <a:rPr lang="zh-CN" altLang="en-US" dirty="0"/>
              <a:t>，</a:t>
            </a:r>
            <a:r>
              <a:rPr lang="en-US" altLang="zh-CN" dirty="0"/>
              <a:t>Gulp</a:t>
            </a:r>
            <a:r>
              <a:rPr lang="zh-CN" altLang="en-US" dirty="0"/>
              <a:t>）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dirty="0"/>
              <a:t>    是一套前端自动化构建工具，一个基于</a:t>
            </a:r>
            <a:r>
              <a:rPr lang="en-US" altLang="zh-CN" dirty="0" err="1"/>
              <a:t>nodeJs</a:t>
            </a:r>
            <a:r>
              <a:rPr lang="zh-CN" altLang="en-US" dirty="0"/>
              <a:t>的命令行工具，它是一个任务运    </a:t>
            </a:r>
            <a:endParaRPr lang="en-US" altLang="zh-CN" dirty="0"/>
          </a:p>
          <a:p>
            <a:r>
              <a:rPr lang="zh-CN" altLang="en-US" dirty="0"/>
              <a:t>    行器</a:t>
            </a:r>
            <a:r>
              <a:rPr lang="en-US" altLang="zh-CN" dirty="0"/>
              <a:t>, </a:t>
            </a:r>
            <a:r>
              <a:rPr lang="zh-CN" altLang="en-US" dirty="0"/>
              <a:t>配合其丰富强大的插件</a:t>
            </a:r>
          </a:p>
          <a:p>
            <a:r>
              <a:rPr lang="zh-CN" altLang="en-US" dirty="0"/>
              <a:t>    执行任务时是同步的，要注意任务的顺序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常用功能：</a:t>
            </a:r>
          </a:p>
          <a:p>
            <a:r>
              <a:rPr lang="zh-CN" altLang="en-US" dirty="0"/>
              <a:t>    合并文件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压缩文件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语法检查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less/sass</a:t>
            </a:r>
            <a:r>
              <a:rPr lang="zh-CN" altLang="en-US" dirty="0"/>
              <a:t>预编译处理</a:t>
            </a:r>
          </a:p>
          <a:p>
            <a:r>
              <a:rPr lang="zh-CN" altLang="en-US" dirty="0"/>
              <a:t>    其它</a:t>
            </a:r>
          </a:p>
          <a:p>
            <a:pPr marL="0" indent="0">
              <a:buNone/>
            </a:pPr>
            <a:endParaRPr lang="zh-CN" altLang="en-US" sz="1400" dirty="0"/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387ECD-4D90-44BE-970A-962A3D79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" y="2953181"/>
            <a:ext cx="4038095" cy="3447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50BD7F-C563-44F4-B6F8-89492E6E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-16368"/>
            <a:ext cx="7924067" cy="64697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37869C-9015-4C26-8A5B-03AB29942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550" y="5617530"/>
            <a:ext cx="733333" cy="6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E3CA25-028A-43DA-BFDC-B195381C4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5152" y="5786313"/>
            <a:ext cx="657143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5112568"/>
          </a:xfrm>
        </p:spPr>
        <p:txBody>
          <a:bodyPr>
            <a:normAutofit/>
          </a:bodyPr>
          <a:lstStyle/>
          <a:p>
            <a:r>
              <a:rPr lang="zh-CN" altLang="en-US" dirty="0"/>
              <a:t>万维网（</a:t>
            </a:r>
            <a:r>
              <a:rPr lang="en-US" altLang="zh-CN" dirty="0"/>
              <a:t>WWW</a:t>
            </a:r>
            <a:r>
              <a:rPr lang="zh-CN" altLang="en-US" dirty="0"/>
              <a:t>）是欧洲核子研究组织的一帮科学家为了方便看文档、传论文而创造的，这就是为什么</a:t>
            </a:r>
            <a:r>
              <a:rPr lang="en-US" altLang="zh-CN" dirty="0"/>
              <a:t>Web</a:t>
            </a:r>
            <a:r>
              <a:rPr lang="zh-CN" altLang="en-US" dirty="0"/>
              <a:t>网页都基</a:t>
            </a:r>
            <a:endParaRPr lang="en-US" altLang="zh-CN" dirty="0"/>
          </a:p>
          <a:p>
            <a:r>
              <a:rPr lang="en-US" altLang="zh-CN" dirty="0"/>
              <a:t>Document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Document</a:t>
            </a:r>
            <a:r>
              <a:rPr lang="zh-CN" altLang="en-US" dirty="0"/>
              <a:t>就是用 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超链接编写由文字和图片</a:t>
            </a:r>
            <a:r>
              <a:rPr lang="zh-CN" altLang="en-US" dirty="0"/>
              <a:t>构成的</a:t>
            </a:r>
            <a:r>
              <a:rPr lang="en-US" altLang="zh-CN" dirty="0"/>
              <a:t>HTML</a:t>
            </a:r>
            <a:r>
              <a:rPr lang="zh-CN" altLang="en-US" dirty="0"/>
              <a:t>页面，这样的功能已经完全满足学术交流的需要，所以网页的早期形态和</a:t>
            </a:r>
            <a:r>
              <a:rPr lang="en-US" altLang="zh-CN" dirty="0"/>
              <a:t>Document</a:t>
            </a:r>
            <a:r>
              <a:rPr lang="zh-CN" altLang="en-US" dirty="0"/>
              <a:t>一样，完全基于</a:t>
            </a:r>
            <a:r>
              <a:rPr lang="en-US" altLang="zh-CN" dirty="0"/>
              <a:t>HTML</a:t>
            </a:r>
            <a:r>
              <a:rPr lang="zh-CN" altLang="en-US" dirty="0"/>
              <a:t>页面，并且所有内容都是静态的。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前端仅仅负责展示</a:t>
            </a:r>
            <a:r>
              <a:rPr lang="en-US" altLang="zh-CN" dirty="0"/>
              <a:t>…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4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Angular(</a:t>
            </a:r>
            <a:r>
              <a:rPr lang="zh-CN" altLang="en-US" dirty="0"/>
              <a:t>溯源</a:t>
            </a:r>
            <a:r>
              <a:rPr lang="en-US" altLang="zh-CN" dirty="0"/>
              <a:t>angular2)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sz="1900" dirty="0"/>
              <a:t>     充分利用现代 </a:t>
            </a:r>
            <a:r>
              <a:rPr lang="en-US" altLang="zh-CN" sz="1900" dirty="0"/>
              <a:t>Web </a:t>
            </a:r>
            <a:r>
              <a:rPr lang="zh-CN" altLang="en-US" sz="1900" dirty="0"/>
              <a:t>平台的各种能力，提供 </a:t>
            </a:r>
            <a:r>
              <a:rPr lang="en-US" altLang="zh-CN" sz="1900" dirty="0"/>
              <a:t>App </a:t>
            </a:r>
            <a:r>
              <a:rPr lang="zh-CN" altLang="en-US" sz="1900" dirty="0"/>
              <a:t>式体验。高性能、离线使用、免安   </a:t>
            </a:r>
            <a:r>
              <a:rPr lang="en-US" altLang="zh-CN" sz="1900" dirty="0"/>
              <a:t>     </a:t>
            </a:r>
          </a:p>
          <a:p>
            <a:r>
              <a:rPr lang="zh-CN" altLang="en-US" sz="1900" dirty="0"/>
              <a:t>     装</a:t>
            </a:r>
            <a:endParaRPr lang="en-US" altLang="zh-CN" sz="1900" b="1" dirty="0"/>
          </a:p>
          <a:p>
            <a:r>
              <a:rPr lang="en-US" altLang="zh-CN" sz="1700" dirty="0"/>
              <a:t>     Angular</a:t>
            </a:r>
            <a:r>
              <a:rPr lang="zh-CN" altLang="en-US" sz="1700" dirty="0"/>
              <a:t>会把你的模板转换成代码，针对现代</a:t>
            </a:r>
            <a:r>
              <a:rPr lang="en-US" altLang="zh-CN" sz="1700" dirty="0"/>
              <a:t>JavaScript</a:t>
            </a:r>
            <a:r>
              <a:rPr lang="zh-CN" altLang="en-US" sz="1700" dirty="0"/>
              <a:t>虚拟机进行高度优化，轻松获得框架提供</a:t>
            </a:r>
            <a:endParaRPr lang="en-US" altLang="zh-CN" sz="1700" dirty="0"/>
          </a:p>
          <a:p>
            <a:r>
              <a:rPr lang="zh-CN" altLang="en-US" sz="1700" dirty="0"/>
              <a:t>     的高生产率，同时又能保留所有手写代码的优点。</a:t>
            </a:r>
            <a:endParaRPr lang="en-US" altLang="zh-CN" sz="1700" dirty="0"/>
          </a:p>
          <a:p>
            <a:r>
              <a:rPr lang="zh-CN" altLang="en-US" sz="1700" dirty="0"/>
              <a:t>     通过简单而强大的模板语法，快速创建</a:t>
            </a:r>
            <a:r>
              <a:rPr lang="en-US" altLang="zh-CN" sz="1700" dirty="0"/>
              <a:t>UI</a:t>
            </a:r>
            <a:r>
              <a:rPr lang="zh-CN" altLang="en-US" sz="1700" dirty="0"/>
              <a:t>视图语法检查</a:t>
            </a:r>
            <a:r>
              <a:rPr lang="en-US" altLang="zh-CN" sz="1700" dirty="0"/>
              <a:t>(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     less/sass</a:t>
            </a:r>
            <a:r>
              <a:rPr lang="zh-CN" altLang="en-US" sz="1700" dirty="0"/>
              <a:t>预编译处理</a:t>
            </a:r>
          </a:p>
          <a:p>
            <a:r>
              <a:rPr lang="zh-CN" altLang="en-US" sz="1700" dirty="0"/>
              <a:t>     命令行工具：快速进入构建环节、添加组件和测试，然后立即部署</a:t>
            </a:r>
          </a:p>
          <a:p>
            <a:r>
              <a:rPr lang="zh-CN" altLang="en-US" dirty="0"/>
              <a:t>    </a:t>
            </a:r>
            <a:r>
              <a:rPr lang="zh-CN" altLang="en-US" sz="1700" dirty="0"/>
              <a:t>完善的生命周期流程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6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Angular(</a:t>
            </a:r>
            <a:r>
              <a:rPr lang="zh-CN" altLang="en-US" dirty="0"/>
              <a:t>溯源</a:t>
            </a:r>
            <a:r>
              <a:rPr lang="en-US" altLang="zh-CN" dirty="0"/>
              <a:t>angular2)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sz="1900" dirty="0"/>
              <a:t>     充分利用现代 </a:t>
            </a:r>
            <a:r>
              <a:rPr lang="en-US" altLang="zh-CN" sz="1900" dirty="0"/>
              <a:t>Web </a:t>
            </a:r>
            <a:r>
              <a:rPr lang="zh-CN" altLang="en-US" sz="1900" dirty="0"/>
              <a:t>平台的各种能力，提供 </a:t>
            </a:r>
            <a:r>
              <a:rPr lang="en-US" altLang="zh-CN" sz="1900" dirty="0"/>
              <a:t>App </a:t>
            </a:r>
            <a:r>
              <a:rPr lang="zh-CN" altLang="en-US" sz="1900" dirty="0"/>
              <a:t>式体验。高性能、离线使用、免安   </a:t>
            </a:r>
            <a:r>
              <a:rPr lang="en-US" altLang="zh-CN" sz="1900" dirty="0"/>
              <a:t>     </a:t>
            </a:r>
          </a:p>
          <a:p>
            <a:r>
              <a:rPr lang="zh-CN" altLang="en-US" sz="1900" dirty="0"/>
              <a:t>     装</a:t>
            </a:r>
            <a:endParaRPr lang="en-US" altLang="zh-CN" sz="1900" b="1" dirty="0"/>
          </a:p>
          <a:p>
            <a:r>
              <a:rPr lang="en-US" altLang="zh-CN" sz="1700" dirty="0"/>
              <a:t>     Angular</a:t>
            </a:r>
            <a:r>
              <a:rPr lang="zh-CN" altLang="en-US" sz="1700" dirty="0"/>
              <a:t>会把你的模板转换成代码，针对现代</a:t>
            </a:r>
            <a:r>
              <a:rPr lang="en-US" altLang="zh-CN" sz="1700" dirty="0"/>
              <a:t>JavaScript</a:t>
            </a:r>
            <a:r>
              <a:rPr lang="zh-CN" altLang="en-US" sz="1700" dirty="0"/>
              <a:t>虚拟机进行高度优化，轻松获得框架提供</a:t>
            </a:r>
            <a:endParaRPr lang="en-US" altLang="zh-CN" sz="1700" dirty="0"/>
          </a:p>
          <a:p>
            <a:r>
              <a:rPr lang="zh-CN" altLang="en-US" sz="1700" dirty="0"/>
              <a:t>     的高生产率，同时又能保留所有手写代码的优点。</a:t>
            </a:r>
            <a:endParaRPr lang="en-US" altLang="zh-CN" sz="1700" dirty="0"/>
          </a:p>
          <a:p>
            <a:r>
              <a:rPr lang="zh-CN" altLang="en-US" sz="1700" dirty="0"/>
              <a:t>     通过简单而强大的模板语法，快速创建</a:t>
            </a:r>
            <a:r>
              <a:rPr lang="en-US" altLang="zh-CN" sz="1700" dirty="0"/>
              <a:t>UI</a:t>
            </a:r>
            <a:r>
              <a:rPr lang="zh-CN" altLang="en-US" sz="1700" dirty="0"/>
              <a:t>视图语法检查</a:t>
            </a:r>
            <a:r>
              <a:rPr lang="en-US" altLang="zh-CN" sz="1700" dirty="0"/>
              <a:t>(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     less/sass</a:t>
            </a:r>
            <a:r>
              <a:rPr lang="zh-CN" altLang="en-US" sz="1700" dirty="0"/>
              <a:t>预编译处理</a:t>
            </a:r>
          </a:p>
          <a:p>
            <a:r>
              <a:rPr lang="zh-CN" altLang="en-US" sz="1700" dirty="0"/>
              <a:t>     命令行工具：快速进入构建环节、添加组件和测试，然后立即部署</a:t>
            </a:r>
          </a:p>
          <a:p>
            <a:r>
              <a:rPr lang="zh-CN" altLang="en-US" dirty="0"/>
              <a:t>    </a:t>
            </a:r>
            <a:r>
              <a:rPr lang="zh-CN" altLang="en-US" sz="1700" dirty="0"/>
              <a:t>完善的生命周期流程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72D0C8-83AC-4107-A6B3-608264D1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64"/>
            <a:ext cx="2504762" cy="63142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990292-5759-4432-B246-EC3495A6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98" y="1936970"/>
            <a:ext cx="5466667" cy="29238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6544A2-D543-47BE-96BC-05DB5C3E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65" y="-22480"/>
            <a:ext cx="472626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2261AF-5B5D-4AC1-B9FC-06000B22D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429" y="5599200"/>
            <a:ext cx="733333" cy="69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11C92B-B377-4C44-ABAB-0AC503FF2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299" y="4093836"/>
            <a:ext cx="657143" cy="6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7343D7-E324-4CCF-B4D2-BB2F1C55A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3111" y="0"/>
            <a:ext cx="685714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技术点讲解：双向绑定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data=&gt;view</a:t>
            </a:r>
            <a:r>
              <a:rPr lang="zh-CN" altLang="en-US" dirty="0"/>
              <a:t>：数据绑定，模板语法是 </a:t>
            </a:r>
            <a:r>
              <a:rPr lang="en-US" altLang="zh-CN" dirty="0"/>
              <a:t>[]</a:t>
            </a:r>
          </a:p>
          <a:p>
            <a:r>
              <a:rPr lang="en-US" altLang="zh-CN" dirty="0"/>
              <a:t>view=&gt;data</a:t>
            </a:r>
            <a:r>
              <a:rPr lang="zh-CN" altLang="en-US" dirty="0"/>
              <a:t>：事件绑定，模板语法是 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Angular</a:t>
            </a:r>
            <a:r>
              <a:rPr lang="zh-CN" altLang="en-US" b="1" dirty="0"/>
              <a:t>他的双向绑定就是数据绑定</a:t>
            </a:r>
            <a:r>
              <a:rPr lang="en-US" altLang="zh-CN" b="1" dirty="0"/>
              <a:t>+</a:t>
            </a:r>
            <a:r>
              <a:rPr lang="zh-CN" altLang="en-US" b="1" dirty="0"/>
              <a:t>事件绑定</a:t>
            </a:r>
            <a:r>
              <a:rPr lang="zh-CN" altLang="en-US" dirty="0"/>
              <a:t>，模板语法是 </a:t>
            </a:r>
            <a:r>
              <a:rPr lang="en-US" altLang="zh-CN" dirty="0"/>
              <a:t>[()] </a:t>
            </a:r>
            <a:r>
              <a:rPr lang="zh-CN" altLang="en-US" dirty="0"/>
              <a:t>。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6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技术点讲解：组件开发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700" dirty="0"/>
              <a:t>    每个组件都是一个独立的类</a:t>
            </a:r>
            <a:endParaRPr lang="en-US" altLang="zh-CN" sz="1700" dirty="0"/>
          </a:p>
          <a:p>
            <a:r>
              <a:rPr lang="en-US" altLang="zh-CN" sz="1700" dirty="0"/>
              <a:t>    </a:t>
            </a:r>
            <a:r>
              <a:rPr lang="zh-CN" altLang="en-US" sz="1700" dirty="0"/>
              <a:t>组件与组件可以拼装，但是不耦合，仅仅暴露通讯接口</a:t>
            </a:r>
            <a:r>
              <a:rPr lang="en-US" altLang="zh-CN" sz="1700" dirty="0"/>
              <a:t>@Input</a:t>
            </a:r>
            <a:r>
              <a:rPr lang="zh-CN" altLang="en-US" sz="1700" dirty="0"/>
              <a:t>，</a:t>
            </a:r>
            <a:r>
              <a:rPr lang="en-US" altLang="zh-CN" sz="1700" dirty="0"/>
              <a:t>@</a:t>
            </a:r>
            <a:r>
              <a:rPr lang="en-US" altLang="zh-CN" sz="1700" dirty="0" err="1"/>
              <a:t>Outpu</a:t>
            </a:r>
            <a:r>
              <a:rPr lang="en-US" altLang="zh-CN" sz="1700" dirty="0"/>
              <a:t>,</a:t>
            </a:r>
            <a:r>
              <a:rPr lang="zh-CN" altLang="en-US" sz="1700" dirty="0"/>
              <a:t>或者通过      </a:t>
            </a:r>
            <a:endParaRPr lang="en-US" altLang="zh-CN" sz="1700" dirty="0"/>
          </a:p>
          <a:p>
            <a:r>
              <a:rPr lang="en-US" altLang="zh-CN" sz="1700" dirty="0"/>
              <a:t>    @</a:t>
            </a:r>
            <a:r>
              <a:rPr lang="en-US" altLang="zh-CN" sz="1700" dirty="0" err="1"/>
              <a:t>viewchild</a:t>
            </a:r>
            <a:r>
              <a:rPr lang="zh-CN" altLang="en-US" sz="1700" dirty="0"/>
              <a:t>获取当前组件，或者当前页面的实例。</a:t>
            </a:r>
            <a:endParaRPr lang="en-US" altLang="zh-CN" sz="1700" dirty="0"/>
          </a:p>
          <a:p>
            <a:r>
              <a:rPr lang="zh-CN" altLang="en-US" sz="1700" dirty="0"/>
              <a:t>    组件具有完整的生命周期流程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8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技术点讲解：组件开发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700" dirty="0"/>
              <a:t>    每个组件都是一个独立的类</a:t>
            </a:r>
            <a:endParaRPr lang="en-US" altLang="zh-CN" sz="1700" dirty="0"/>
          </a:p>
          <a:p>
            <a:r>
              <a:rPr lang="en-US" altLang="zh-CN" sz="1700" dirty="0"/>
              <a:t>    </a:t>
            </a:r>
            <a:r>
              <a:rPr lang="zh-CN" altLang="en-US" sz="1700" dirty="0"/>
              <a:t>组件与组件可以拼装，但是不耦合，仅仅暴露通讯接口</a:t>
            </a:r>
            <a:r>
              <a:rPr lang="en-US" altLang="zh-CN" sz="1700" dirty="0"/>
              <a:t>@Input</a:t>
            </a:r>
            <a:r>
              <a:rPr lang="zh-CN" altLang="en-US" sz="1700" dirty="0"/>
              <a:t>，</a:t>
            </a:r>
            <a:r>
              <a:rPr lang="en-US" altLang="zh-CN" sz="1700" dirty="0"/>
              <a:t>@</a:t>
            </a:r>
            <a:r>
              <a:rPr lang="en-US" altLang="zh-CN" sz="1700" dirty="0" err="1"/>
              <a:t>Outpu</a:t>
            </a:r>
            <a:r>
              <a:rPr lang="en-US" altLang="zh-CN" sz="1700" dirty="0"/>
              <a:t>,</a:t>
            </a:r>
            <a:r>
              <a:rPr lang="zh-CN" altLang="en-US" sz="1700" dirty="0"/>
              <a:t>或者通过      </a:t>
            </a:r>
            <a:endParaRPr lang="en-US" altLang="zh-CN" sz="1700" dirty="0"/>
          </a:p>
          <a:p>
            <a:r>
              <a:rPr lang="en-US" altLang="zh-CN" sz="1700" dirty="0"/>
              <a:t>    @</a:t>
            </a:r>
            <a:r>
              <a:rPr lang="en-US" altLang="zh-CN" sz="1700" dirty="0" err="1"/>
              <a:t>viewchild</a:t>
            </a:r>
            <a:r>
              <a:rPr lang="zh-CN" altLang="en-US" sz="1700" dirty="0"/>
              <a:t>获取当前组件，或者当前页面的实例。</a:t>
            </a:r>
            <a:endParaRPr lang="en-US" altLang="zh-CN" sz="1700" dirty="0"/>
          </a:p>
          <a:p>
            <a:r>
              <a:rPr lang="zh-CN" altLang="en-US" sz="1700" dirty="0"/>
              <a:t>    组件具有完整的生命周期流程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7122C8-1E84-489A-9D99-9DA5C25C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" y="1736950"/>
            <a:ext cx="4629796" cy="1086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B4A914-F5E1-4488-9D9D-D39F8D78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" y="2818166"/>
            <a:ext cx="6840760" cy="1678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0D1C46-AFCE-4036-94E4-B5C692B35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61" y="463852"/>
            <a:ext cx="4747543" cy="40324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DFC620-37F5-4177-B26C-BE965514F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9" y="4496300"/>
            <a:ext cx="12007635" cy="2361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B807AC-C41D-4443-B026-A78BFF2A7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721" y="1736950"/>
            <a:ext cx="733333" cy="695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15CBA3-9A51-4453-990C-32884B747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686" y="3657233"/>
            <a:ext cx="657143" cy="638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F07BFF-CD2E-41E1-8166-41BFEB6C8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3845" y="3578370"/>
            <a:ext cx="685714" cy="7047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988346-B536-472D-B088-3DDA2FEEF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4205" y="5956480"/>
            <a:ext cx="657143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技术点讲解：面向对象开发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900" dirty="0"/>
              <a:t>溯源（</a:t>
            </a:r>
            <a:r>
              <a:rPr lang="en-US" altLang="zh-CN" sz="1900" dirty="0"/>
              <a:t>angular2</a:t>
            </a:r>
            <a:r>
              <a:rPr lang="zh-CN" altLang="en-US" sz="1900" dirty="0"/>
              <a:t>）完全遵循面向对象编程开发模式，总得囊括为以下几点：</a:t>
            </a:r>
            <a:endParaRPr lang="en-US" altLang="zh-CN" sz="1900" dirty="0"/>
          </a:p>
          <a:p>
            <a:r>
              <a:rPr lang="zh-CN" altLang="en-US" sz="1800" dirty="0"/>
              <a:t>类：定义对象的特征。它是对象的属性和方法的模板定义。</a:t>
            </a:r>
          </a:p>
          <a:p>
            <a:r>
              <a:rPr lang="zh-CN" altLang="en-US" sz="1800" dirty="0"/>
              <a:t>对象（或称实例）：类的一个实例。</a:t>
            </a:r>
          </a:p>
          <a:p>
            <a:r>
              <a:rPr lang="zh-CN" altLang="en-US" sz="1800" dirty="0"/>
              <a:t>属性：对象的特征，比如颜色、尺寸等。</a:t>
            </a:r>
          </a:p>
          <a:p>
            <a:r>
              <a:rPr lang="zh-CN" altLang="en-US" sz="1800" dirty="0"/>
              <a:t>方法：对象的行为，比如行走、说话等。</a:t>
            </a:r>
          </a:p>
          <a:p>
            <a:r>
              <a:rPr lang="zh-CN" altLang="en-US" sz="1800" dirty="0"/>
              <a:t>构造函数：对象初始化的瞬间被调用的方法。</a:t>
            </a:r>
          </a:p>
          <a:p>
            <a:r>
              <a:rPr lang="zh-CN" altLang="en-US" sz="1800" dirty="0"/>
              <a:t>继承：子类可以继承父类的特征。例如，猫继承了动物的一般特性。</a:t>
            </a:r>
          </a:p>
          <a:p>
            <a:r>
              <a:rPr lang="zh-CN" altLang="en-US" sz="1800" dirty="0"/>
              <a:t>封装：一种把数据和相关的方法绑定在一起使用的方法。</a:t>
            </a:r>
          </a:p>
          <a:p>
            <a:r>
              <a:rPr lang="zh-CN" altLang="en-US" sz="1800" dirty="0"/>
              <a:t>抽象：结合复杂的继承、方法、属性的对象能够模拟现实的模型。</a:t>
            </a:r>
          </a:p>
          <a:p>
            <a:r>
              <a:rPr lang="zh-CN" altLang="en-US" sz="1800" dirty="0"/>
              <a:t>多态：不同的类可以定义相同的方法或属性。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6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技术点讲解：面向对象开发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900" dirty="0"/>
              <a:t>溯源（</a:t>
            </a:r>
            <a:r>
              <a:rPr lang="en-US" altLang="zh-CN" sz="1900" dirty="0"/>
              <a:t>angular2</a:t>
            </a:r>
            <a:r>
              <a:rPr lang="zh-CN" altLang="en-US" sz="1900" dirty="0"/>
              <a:t>）完全遵循面向对象编程开发模式，总得囊括为以下几点：</a:t>
            </a:r>
            <a:endParaRPr lang="en-US" altLang="zh-CN" sz="1900" dirty="0"/>
          </a:p>
          <a:p>
            <a:r>
              <a:rPr lang="zh-CN" altLang="en-US" sz="1800" dirty="0"/>
              <a:t>类：定义对象的特征。它是对象的属性和方法的模板定义。</a:t>
            </a:r>
          </a:p>
          <a:p>
            <a:r>
              <a:rPr lang="zh-CN" altLang="en-US" sz="1800" dirty="0"/>
              <a:t>对象（或称实例）：类的一个实例。</a:t>
            </a:r>
          </a:p>
          <a:p>
            <a:r>
              <a:rPr lang="zh-CN" altLang="en-US" sz="1800" dirty="0"/>
              <a:t>属性：对象的特征，比如颜色、尺寸等。</a:t>
            </a:r>
          </a:p>
          <a:p>
            <a:r>
              <a:rPr lang="zh-CN" altLang="en-US" sz="1800" dirty="0"/>
              <a:t>方法：对象的行为，比如行走、说话等。</a:t>
            </a:r>
          </a:p>
          <a:p>
            <a:r>
              <a:rPr lang="zh-CN" altLang="en-US" sz="1800" dirty="0"/>
              <a:t>构造函数：对象初始化的瞬间被调用的方法。</a:t>
            </a:r>
          </a:p>
          <a:p>
            <a:r>
              <a:rPr lang="zh-CN" altLang="en-US" sz="1800" dirty="0"/>
              <a:t>继承：子类可以继承父类的特征。例如，猫继承了动物的一般特性。</a:t>
            </a:r>
          </a:p>
          <a:p>
            <a:r>
              <a:rPr lang="zh-CN" altLang="en-US" sz="1800" dirty="0"/>
              <a:t>封装：一种把数据和相关的方法绑定在一起使用的方法。</a:t>
            </a:r>
          </a:p>
          <a:p>
            <a:r>
              <a:rPr lang="zh-CN" altLang="en-US" sz="1800" dirty="0"/>
              <a:t>抽象：结合复杂的继承、方法、属性的对象能够模拟现实的模型。</a:t>
            </a:r>
          </a:p>
          <a:p>
            <a:r>
              <a:rPr lang="zh-CN" altLang="en-US" sz="1800" dirty="0"/>
              <a:t>多态：不同的类可以定义相同的方法或属性。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CFECEA-3418-4544-9EC4-03AADE45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57" y="-14472"/>
            <a:ext cx="5856768" cy="68785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B544D2-C03A-4137-A966-FF4E6C4A7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6" y="3528392"/>
            <a:ext cx="1936324" cy="33296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FB18C6-871D-46C0-BBAF-D2DDE3A0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692" y="6137634"/>
            <a:ext cx="733333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THE END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217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第一，所有的网页都基于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(</a:t>
            </a:r>
            <a:r>
              <a:rPr lang="zh-CN" altLang="en-US" dirty="0"/>
              <a:t>图片</a:t>
            </a:r>
            <a:r>
              <a:rPr lang="en-US" altLang="zh-CN" dirty="0"/>
              <a:t>+</a:t>
            </a:r>
            <a:r>
              <a:rPr lang="zh-CN" altLang="en-US" dirty="0"/>
              <a:t>文字</a:t>
            </a:r>
            <a:r>
              <a:rPr lang="en-US" altLang="zh-CN" dirty="0"/>
              <a:t>+</a:t>
            </a:r>
            <a:r>
              <a:rPr lang="zh-CN" altLang="en-US" dirty="0"/>
              <a:t>超链接</a:t>
            </a:r>
            <a:r>
              <a:rPr lang="en-US" altLang="zh-CN" dirty="0"/>
              <a:t>)</a:t>
            </a:r>
            <a:r>
              <a:rPr lang="zh-CN" altLang="en-US" dirty="0"/>
              <a:t> 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767270"/>
            <a:ext cx="765079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第二，计算任务只能在服务端实现。</a:t>
            </a:r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60" y="1396194"/>
            <a:ext cx="8877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第三，所有页面都是静态的，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页面布局一模一样，也必须写一千个单独的页面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916832"/>
            <a:ext cx="6660000" cy="3618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14" y="2363540"/>
            <a:ext cx="6660000" cy="3618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92" y="3011612"/>
            <a:ext cx="6660000" cy="36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带来的问题</a:t>
            </a:r>
            <a:r>
              <a:rPr lang="en-US" altLang="zh-CN" sz="4000" dirty="0"/>
              <a:t>:</a:t>
            </a:r>
            <a:br>
              <a:rPr lang="en-US" altLang="zh-CN" sz="4000" dirty="0"/>
            </a:br>
            <a:r>
              <a:rPr lang="en-US" altLang="zh-CN" sz="4000" dirty="0"/>
              <a:t>	</a:t>
            </a:r>
            <a:r>
              <a:rPr lang="zh-CN" altLang="en-US" sz="2800" dirty="0"/>
              <a:t>后端</a:t>
            </a:r>
            <a:r>
              <a:rPr lang="en-US" altLang="zh-CN" sz="2800" dirty="0"/>
              <a:t>==</a:t>
            </a:r>
            <a:r>
              <a:rPr lang="zh-CN" altLang="en-US" sz="2800" dirty="0"/>
              <a:t>前端</a:t>
            </a:r>
            <a:r>
              <a:rPr lang="en-US" altLang="zh-CN" sz="2800" dirty="0"/>
              <a:t>?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耦合性代码</a:t>
            </a:r>
            <a:endParaRPr 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      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后端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>
                <a:solidFill>
                  <a:srgbClr val="FF0000"/>
                </a:solidFill>
              </a:rPr>
              <a:t>前端</a:t>
            </a:r>
            <a:r>
              <a:rPr lang="en-US" altLang="zh-CN" dirty="0">
                <a:solidFill>
                  <a:srgbClr val="FF0000"/>
                </a:solidFill>
              </a:rPr>
              <a:t>?:</a:t>
            </a:r>
            <a:r>
              <a:rPr lang="en-US" altLang="zh-CN" dirty="0"/>
              <a:t>web</a:t>
            </a:r>
            <a:r>
              <a:rPr lang="zh-CN" altLang="en-US" dirty="0"/>
              <a:t>网页开发是由后端主导的，前端能做的也就是操作一下</a:t>
            </a:r>
            <a:r>
              <a:rPr lang="en-US" altLang="zh-CN" dirty="0"/>
              <a:t>DOM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切换页面</a:t>
            </a:r>
            <a:r>
              <a:rPr lang="en-US" altLang="zh-CN" dirty="0"/>
              <a:t>,</a:t>
            </a:r>
            <a:r>
              <a:rPr lang="zh-CN" altLang="en-US" dirty="0"/>
              <a:t>隐藏页面</a:t>
            </a:r>
            <a:r>
              <a:rPr lang="en-US" altLang="zh-CN" dirty="0"/>
              <a:t>,</a:t>
            </a:r>
            <a:r>
              <a:rPr lang="zh-CN" altLang="en-US" dirty="0"/>
              <a:t>输入校验</a:t>
            </a:r>
            <a:r>
              <a:rPr lang="en-US" altLang="zh-CN" dirty="0"/>
              <a:t>) </a:t>
            </a:r>
            <a:r>
              <a:rPr lang="zh-CN" altLang="en-US" dirty="0"/>
              <a:t>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耦合性代码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/>
              <a:t>后端返回</a:t>
            </a:r>
            <a:r>
              <a:rPr lang="en-US" altLang="zh-CN" dirty="0"/>
              <a:t>html,</a:t>
            </a:r>
            <a:r>
              <a:rPr lang="zh-CN" altLang="en-US" dirty="0"/>
              <a:t>但页面数据已经绑定</a:t>
            </a:r>
            <a:r>
              <a:rPr lang="en-US" altLang="zh-CN" dirty="0"/>
              <a:t>,</a:t>
            </a:r>
            <a:r>
              <a:rPr lang="zh-CN" altLang="en-US" dirty="0"/>
              <a:t>前端操作度很低</a:t>
            </a:r>
            <a:r>
              <a:rPr lang="en-US" altLang="zh-CN" dirty="0"/>
              <a:t>,</a:t>
            </a:r>
            <a:r>
              <a:rPr lang="zh-CN" altLang="en-US" dirty="0"/>
              <a:t>前后端工作界限不清晰。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页面尺寸</a:t>
            </a:r>
            <a:r>
              <a:rPr lang="en-US" altLang="zh-CN" dirty="0"/>
              <a:t>,</a:t>
            </a:r>
            <a:r>
              <a:rPr lang="zh-CN" altLang="en-US" dirty="0"/>
              <a:t>文本元素数量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1289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从后端走向前端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突破</a:t>
            </a:r>
            <a:r>
              <a:rPr lang="en-US" altLang="zh-CN" dirty="0"/>
              <a:t>: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en-US" altLang="zh-CN" sz="1400" dirty="0"/>
              <a:t>      1995</a:t>
            </a:r>
            <a:r>
              <a:rPr lang="zh-CN" altLang="en-US" sz="1400" dirty="0"/>
              <a:t>年网景推出了</a:t>
            </a:r>
            <a:r>
              <a:rPr lang="en-US" altLang="zh-CN" sz="1400" dirty="0"/>
              <a:t>JavaScript</a:t>
            </a:r>
          </a:p>
          <a:p>
            <a:endParaRPr lang="en-US" altLang="zh-CN" sz="1400" dirty="0"/>
          </a:p>
          <a:p>
            <a:r>
              <a:rPr lang="zh-CN" altLang="en-US" sz="1400" dirty="0"/>
              <a:t>       </a:t>
            </a:r>
            <a:r>
              <a:rPr lang="en-US" altLang="zh-CN" sz="1400" dirty="0"/>
              <a:t>2006</a:t>
            </a:r>
            <a:r>
              <a:rPr lang="zh-CN" altLang="en-US" sz="1400" dirty="0"/>
              <a:t>年，</a:t>
            </a:r>
            <a:r>
              <a:rPr lang="en-US" altLang="zh-CN" sz="1400" dirty="0" err="1"/>
              <a:t>XMLHttpRequest</a:t>
            </a:r>
            <a:r>
              <a:rPr lang="zh-CN" altLang="en-US" sz="1400" dirty="0"/>
              <a:t>被</a:t>
            </a:r>
            <a:r>
              <a:rPr lang="en-US" altLang="zh-CN" sz="1400" dirty="0"/>
              <a:t>W3C</a:t>
            </a:r>
            <a:r>
              <a:rPr lang="zh-CN" altLang="en-US" sz="1400" dirty="0"/>
              <a:t>正式纳入标准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2006</a:t>
            </a:r>
            <a:r>
              <a:rPr lang="zh-CN" altLang="en-US" sz="1400" dirty="0"/>
              <a:t>年 </a:t>
            </a:r>
            <a:r>
              <a:rPr lang="en-US" altLang="zh-CN" sz="1400" dirty="0"/>
              <a:t>John </a:t>
            </a:r>
            <a:r>
              <a:rPr lang="en-US" altLang="zh-CN" sz="1400" dirty="0" err="1"/>
              <a:t>Resig</a:t>
            </a:r>
            <a:r>
              <a:rPr lang="zh-CN" altLang="en-US" sz="1400" dirty="0"/>
              <a:t>发布了</a:t>
            </a:r>
            <a:r>
              <a:rPr lang="en-US" altLang="zh-CN" sz="1400" dirty="0"/>
              <a:t>jQuery.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dirty="0"/>
              <a:t>划清界限</a:t>
            </a:r>
            <a:r>
              <a:rPr lang="en-US" altLang="zh-CN" dirty="0"/>
              <a:t>: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</a:t>
            </a:r>
            <a:r>
              <a:rPr lang="zh-CN" altLang="en-US" sz="1400" dirty="0"/>
              <a:t>后端只负责数据，前端负责其余工作。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dirty="0"/>
              <a:t>模式探索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sz="1400" dirty="0"/>
              <a:t>前后端分离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MV</a:t>
            </a:r>
            <a:r>
              <a:rPr lang="zh-CN" altLang="en-US" sz="1400" dirty="0"/>
              <a:t>*</a:t>
            </a:r>
            <a:r>
              <a:rPr lang="en-US" altLang="zh-CN" sz="1400" dirty="0"/>
              <a:t>web</a:t>
            </a:r>
            <a:r>
              <a:rPr lang="zh-CN" altLang="en-US" sz="1400" dirty="0"/>
              <a:t>架构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mvc,mvp,mvvm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</a:t>
            </a:r>
            <a:r>
              <a:rPr lang="zh-CN" altLang="en-US" sz="1400" dirty="0"/>
              <a:t>桌面版到移动版</a:t>
            </a:r>
            <a:endParaRPr lang="en-US" altLang="zh-CN" sz="1400" dirty="0"/>
          </a:p>
          <a:p>
            <a:r>
              <a:rPr lang="en-US" altLang="zh-C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047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前后端分离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、交互形式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43" y="2060848"/>
            <a:ext cx="4814141" cy="24281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2102" y="4675400"/>
            <a:ext cx="478598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后端只需要负责按照约定的数据格式向前端提供可调用的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服务即可。前后端之间通过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请求进行交互，前端获取到数据后，进行页面的组装和渲染，最终返回给浏览器。</a:t>
            </a:r>
          </a:p>
        </p:txBody>
      </p:sp>
    </p:spTree>
    <p:extLst>
      <p:ext uri="{BB962C8B-B14F-4D97-AF65-F5344CB8AC3E}">
        <p14:creationId xmlns:p14="http://schemas.microsoft.com/office/powerpoint/2010/main" val="41241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前后端分离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、代码组织方式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85014" y="4365104"/>
            <a:ext cx="47859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前后端半分离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前后端共用一个代码库，但是代码分别存放在两个工程中。后端不关心或很少 关心前端元素的输出情况，前端不能独立进行开发和测试，项目中缺乏前后端 交互的测试用例。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前后端代码库分离，前端代码中有可以进行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通过构造虚拟测试对 象以简化测试环境的方法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的伪后端，能支持前端的独立开发和测试。而后端 代码中除了功能实现外，还有着详细的测试用例，以保证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的可用性，降低 集成风险。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4" y="2276872"/>
            <a:ext cx="4464496" cy="19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Living_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_16x9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1982DA8-EA6C-4E78-95DD-332D1E54B4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自然生活演示（宽屏）</Template>
  <TotalTime>0</TotalTime>
  <Words>1623</Words>
  <Application>Microsoft Office PowerPoint</Application>
  <PresentationFormat>自定义</PresentationFormat>
  <Paragraphs>289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微软雅黑</vt:lpstr>
      <vt:lpstr>Arial</vt:lpstr>
      <vt:lpstr>Cambria</vt:lpstr>
      <vt:lpstr>EcoLiving_16x9</vt:lpstr>
      <vt:lpstr>溯源前端赏析</vt:lpstr>
      <vt:lpstr>最初的前端:</vt:lpstr>
      <vt:lpstr>早期特征:</vt:lpstr>
      <vt:lpstr>早期特征:</vt:lpstr>
      <vt:lpstr>早期特征:</vt:lpstr>
      <vt:lpstr>带来的问题:  后端==前端?  耦合性代码</vt:lpstr>
      <vt:lpstr>从后端走向前端:</vt:lpstr>
      <vt:lpstr>中期特征:</vt:lpstr>
      <vt:lpstr>中期特征:</vt:lpstr>
      <vt:lpstr>中期特征:</vt:lpstr>
      <vt:lpstr>中期特征:</vt:lpstr>
      <vt:lpstr>中期特征:</vt:lpstr>
      <vt:lpstr>中期特征:</vt:lpstr>
      <vt:lpstr>中期特征:</vt:lpstr>
      <vt:lpstr>现在的前端: （以溯源为例子）</vt:lpstr>
      <vt:lpstr>模块化</vt:lpstr>
      <vt:lpstr>模块化</vt:lpstr>
      <vt:lpstr>前端自动化构建工具（ Webpack ，Gulp）</vt:lpstr>
      <vt:lpstr>前端自动化构建工具（ Webpack ，Gulp）</vt:lpstr>
      <vt:lpstr>Angular(溯源angular2)</vt:lpstr>
      <vt:lpstr>Angular(溯源angular2)</vt:lpstr>
      <vt:lpstr>技术点讲解：双向绑定</vt:lpstr>
      <vt:lpstr>技术点讲解：组件开发</vt:lpstr>
      <vt:lpstr>技术点讲解：组件开发</vt:lpstr>
      <vt:lpstr>技术点讲解：面向对象开发</vt:lpstr>
      <vt:lpstr>技术点讲解：面向对象开发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2018-12-10T12:56:59Z</dcterms:created>
  <dcterms:modified xsi:type="dcterms:W3CDTF">2018-12-12T08:42:08Z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