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1" r:id="rId6"/>
    <p:sldId id="262" r:id="rId7"/>
    <p:sldId id="263" r:id="rId8"/>
    <p:sldId id="264" r:id="rId9"/>
    <p:sldId id="265" r:id="rId10"/>
    <p:sldId id="267" r:id="rId11"/>
    <p:sldId id="269" r:id="rId12"/>
    <p:sldId id="270" r:id="rId13"/>
    <p:sldId id="272" r:id="rId14"/>
    <p:sldId id="273" r:id="rId15"/>
    <p:sldId id="274" r:id="rId16"/>
    <p:sldId id="276" r:id="rId17"/>
    <p:sldId id="277" r:id="rId18"/>
    <p:sldId id="291" r:id="rId19"/>
    <p:sldId id="304" r:id="rId20"/>
    <p:sldId id="300" r:id="rId21"/>
    <p:sldId id="279" r:id="rId22"/>
    <p:sldId id="278" r:id="rId23"/>
    <p:sldId id="280" r:id="rId24"/>
    <p:sldId id="299" r:id="rId25"/>
    <p:sldId id="281" r:id="rId26"/>
    <p:sldId id="285" r:id="rId27"/>
    <p:sldId id="303" r:id="rId28"/>
    <p:sldId id="282" r:id="rId29"/>
    <p:sldId id="286" r:id="rId30"/>
    <p:sldId id="287" r:id="rId31"/>
    <p:sldId id="301" r:id="rId32"/>
    <p:sldId id="288" r:id="rId33"/>
    <p:sldId id="289" r:id="rId34"/>
    <p:sldId id="292" r:id="rId35"/>
    <p:sldId id="302" r:id="rId36"/>
    <p:sldId id="290" r:id="rId37"/>
    <p:sldId id="295" r:id="rId38"/>
    <p:sldId id="293" r:id="rId39"/>
    <p:sldId id="296" r:id="rId40"/>
    <p:sldId id="297" r:id="rId41"/>
    <p:sldId id="298"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98" autoAdjust="0"/>
    <p:restoredTop sz="76698" autoAdjust="0"/>
  </p:normalViewPr>
  <p:slideViewPr>
    <p:cSldViewPr snapToGrid="0">
      <p:cViewPr varScale="1">
        <p:scale>
          <a:sx n="99" d="100"/>
          <a:sy n="99" d="100"/>
        </p:scale>
        <p:origin x="2120"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309"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96566E-A135-47C5-B666-D77ED219465C}" type="datetimeFigureOut">
              <a:rPr lang="zh-CN" altLang="en-US" smtClean="0"/>
              <a:t>2019/3/29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0E1E66-0EA3-46B4-8216-B1B8BE711FF1}" type="slidenum">
              <a:rPr lang="zh-CN" altLang="en-US" smtClean="0"/>
              <a:t>‹#›</a:t>
            </a:fld>
            <a:endParaRPr lang="zh-CN" altLang="en-US"/>
          </a:p>
        </p:txBody>
      </p:sp>
    </p:spTree>
    <p:extLst>
      <p:ext uri="{BB962C8B-B14F-4D97-AF65-F5344CB8AC3E}">
        <p14:creationId xmlns:p14="http://schemas.microsoft.com/office/powerpoint/2010/main" val="108029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BAA7-22A5-49C2-BA97-E6B0C9CFDA3C}"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56C-685E-485A-BF04-BF7465453AF0}" type="slidenum">
              <a:rPr lang="zh-CN" altLang="en-US" smtClean="0"/>
              <a:t>‹#›</a:t>
            </a:fld>
            <a:endParaRPr lang="zh-CN" altLang="en-US"/>
          </a:p>
        </p:txBody>
      </p:sp>
    </p:spTree>
    <p:extLst>
      <p:ext uri="{BB962C8B-B14F-4D97-AF65-F5344CB8AC3E}">
        <p14:creationId xmlns:p14="http://schemas.microsoft.com/office/powerpoint/2010/main" val="48584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大家好，非常高兴能有机会和大家一起分享前一段我学习</a:t>
            </a:r>
            <a:r>
              <a:rPr lang="en-US" altLang="zh-CN" dirty="0"/>
              <a:t>React</a:t>
            </a:r>
            <a:r>
              <a:rPr lang="zh-CN" altLang="en-US" dirty="0"/>
              <a:t> </a:t>
            </a:r>
            <a:r>
              <a:rPr lang="en-US" altLang="zh-CN" dirty="0"/>
              <a:t>Hooks</a:t>
            </a:r>
            <a:r>
              <a:rPr lang="zh-CN" altLang="en-US" dirty="0"/>
              <a:t>的总结和体会。</a:t>
            </a:r>
            <a:endParaRPr lang="en-US" altLang="zh-CN" dirty="0"/>
          </a:p>
          <a:p>
            <a:endParaRPr lang="en-US" altLang="zh-CN" dirty="0"/>
          </a:p>
          <a:p>
            <a:r>
              <a:rPr lang="en-US" altLang="zh-CN" dirty="0"/>
              <a:t>Hooks</a:t>
            </a:r>
            <a:r>
              <a:rPr lang="zh-CN" altLang="en-US" dirty="0"/>
              <a:t>是在</a:t>
            </a:r>
            <a:r>
              <a:rPr lang="en-US" altLang="zh-CN" dirty="0"/>
              <a:t>React16.8</a:t>
            </a:r>
            <a:r>
              <a:rPr lang="zh-CN" altLang="en-US" dirty="0"/>
              <a:t>版本中引入的一个新特性，它带来了一些新的</a:t>
            </a:r>
            <a:r>
              <a:rPr lang="en-US" altLang="zh-CN" dirty="0"/>
              <a:t>API</a:t>
            </a:r>
            <a:r>
              <a:rPr lang="zh-CN" altLang="en-US" dirty="0"/>
              <a:t>，也带来了一些新的编写组件的方法，对于使用</a:t>
            </a:r>
            <a:r>
              <a:rPr lang="en-US" altLang="zh-CN" dirty="0"/>
              <a:t>React</a:t>
            </a:r>
            <a:r>
              <a:rPr lang="zh-CN" altLang="en-US" dirty="0"/>
              <a:t>的前端而言还是很有必要进行学习的。</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1</a:t>
            </a:fld>
            <a:endParaRPr lang="zh-CN" altLang="en-US"/>
          </a:p>
        </p:txBody>
      </p:sp>
    </p:spTree>
    <p:extLst>
      <p:ext uri="{BB962C8B-B14F-4D97-AF65-F5344CB8AC3E}">
        <p14:creationId xmlns:p14="http://schemas.microsoft.com/office/powerpoint/2010/main" val="79617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t>通过上面的例子来看这样几个问题</a:t>
            </a:r>
            <a:endParaRPr lang="en-US" altLang="zh-CN" dirty="0"/>
          </a:p>
          <a:p>
            <a:pPr>
              <a:lnSpc>
                <a:spcPct val="150000"/>
              </a:lnSpc>
            </a:pPr>
            <a:endParaRPr lang="en-US" altLang="zh-CN" dirty="0"/>
          </a:p>
          <a:p>
            <a:pPr>
              <a:lnSpc>
                <a:spcPct val="150000"/>
              </a:lnSpc>
            </a:pPr>
            <a:r>
              <a:rPr lang="zh-CN" altLang="en-US" dirty="0"/>
              <a:t>第一个问题是，</a:t>
            </a:r>
            <a:r>
              <a:rPr lang="en-US" altLang="zh-CN" sz="1200" b="1" i="0" kern="1200" dirty="0">
                <a:solidFill>
                  <a:schemeClr val="tx1"/>
                </a:solidFill>
                <a:effectLst/>
                <a:latin typeface="+mn-lt"/>
                <a:ea typeface="+mn-ea"/>
                <a:cs typeface="+mn-cs"/>
              </a:rPr>
              <a:t>useState</a:t>
            </a:r>
            <a:r>
              <a:rPr lang="zh-CN" altLang="en-US" sz="1200" b="1" i="0" kern="1200" dirty="0">
                <a:solidFill>
                  <a:schemeClr val="tx1"/>
                </a:solidFill>
                <a:effectLst/>
                <a:latin typeface="+mn-lt"/>
                <a:ea typeface="+mn-ea"/>
                <a:cs typeface="+mn-cs"/>
              </a:rPr>
              <a:t>到底做了什么？</a:t>
            </a:r>
            <a:endParaRPr lang="en-US" altLang="zh-CN" sz="1200" b="1" i="0" kern="1200" dirty="0">
              <a:solidFill>
                <a:schemeClr val="tx1"/>
              </a:solidFill>
              <a:effectLst/>
              <a:latin typeface="+mn-lt"/>
              <a:ea typeface="+mn-ea"/>
              <a:cs typeface="+mn-cs"/>
            </a:endParaRPr>
          </a:p>
          <a:p>
            <a:pPr>
              <a:lnSpc>
                <a:spcPct val="150000"/>
              </a:lnSpc>
            </a:pPr>
            <a:endParaRPr lang="en-US" altLang="zh-CN"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dirty="0"/>
              <a:t>useState</a:t>
            </a:r>
            <a:r>
              <a:rPr lang="zh-CN" altLang="en-US" sz="1200" b="0" i="0" kern="1200" dirty="0">
                <a:solidFill>
                  <a:schemeClr val="tx1"/>
                </a:solidFill>
                <a:effectLst/>
                <a:latin typeface="+mn-lt"/>
                <a:ea typeface="+mn-ea"/>
                <a:cs typeface="+mn-cs"/>
              </a:rPr>
              <a:t>声明了一个“状态变量”和它的更新方法，这个状态变量在组件退出、重新渲染的过程中会被保存起来，起到的作用就像</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state</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setState</a:t>
            </a:r>
            <a:r>
              <a:rPr lang="zh-CN" altLang="en-US" sz="1200" b="0" i="0" kern="1200" dirty="0">
                <a:solidFill>
                  <a:schemeClr val="tx1"/>
                </a:solidFill>
                <a:effectLst/>
                <a:latin typeface="+mn-lt"/>
                <a:ea typeface="+mn-ea"/>
                <a:cs typeface="+mn-cs"/>
              </a:rPr>
              <a:t>一样，但是</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state</a:t>
            </a:r>
            <a:r>
              <a:rPr lang="zh-CN" altLang="en-US" sz="1200" b="0" i="0" kern="1200" dirty="0">
                <a:solidFill>
                  <a:schemeClr val="tx1"/>
                </a:solidFill>
                <a:effectLst/>
                <a:latin typeface="+mn-lt"/>
                <a:ea typeface="+mn-ea"/>
                <a:cs typeface="+mn-cs"/>
              </a:rPr>
              <a:t>只能是对象，</a:t>
            </a:r>
            <a:r>
              <a:rPr lang="en-US" altLang="zh-CN" dirty="0"/>
              <a:t>useState</a:t>
            </a:r>
            <a:r>
              <a:rPr lang="zh-CN" altLang="en-US" sz="1200" b="0" i="0" kern="1200" dirty="0">
                <a:solidFill>
                  <a:schemeClr val="tx1"/>
                </a:solidFill>
                <a:effectLst/>
                <a:latin typeface="+mn-lt"/>
                <a:ea typeface="+mn-ea"/>
                <a:cs typeface="+mn-cs"/>
              </a:rPr>
              <a:t>定义的状态变量可以是任意类型。</a:t>
            </a:r>
            <a:endParaRPr lang="en-US" altLang="zh-CN" sz="1200" b="0" i="0" kern="1200" dirty="0">
              <a:solidFill>
                <a:schemeClr val="tx1"/>
              </a:solidFill>
              <a:effectLst/>
              <a:latin typeface="+mn-lt"/>
              <a:ea typeface="+mn-ea"/>
              <a:cs typeface="+mn-cs"/>
            </a:endParaRPr>
          </a:p>
          <a:p>
            <a:pPr>
              <a:lnSpc>
                <a:spcPct val="150000"/>
              </a:lnSpc>
            </a:pPr>
            <a:endParaRPr lang="en-US" altLang="zh-CN" sz="1200" b="0" i="0" kern="1200" dirty="0">
              <a:solidFill>
                <a:schemeClr val="tx1"/>
              </a:solidFill>
              <a:effectLst/>
              <a:latin typeface="+mn-lt"/>
              <a:ea typeface="+mn-ea"/>
              <a:cs typeface="+mn-cs"/>
            </a:endParaRPr>
          </a:p>
          <a:p>
            <a:pPr>
              <a:lnSpc>
                <a:spcPct val="150000"/>
              </a:lnSpc>
            </a:pPr>
            <a:r>
              <a:rPr lang="en-US" altLang="zh-CN" sz="1200" b="0" i="0" kern="1200" dirty="0">
                <a:solidFill>
                  <a:schemeClr val="tx1"/>
                </a:solidFill>
                <a:effectLst/>
                <a:latin typeface="+mn-lt"/>
                <a:ea typeface="+mn-ea"/>
                <a:cs typeface="+mn-cs"/>
              </a:rPr>
              <a:t>2</a:t>
            </a:r>
            <a:r>
              <a:rPr lang="en-US" altLang="zh-CN" sz="1200" b="0" i="0" kern="1200" baseline="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useState</a:t>
            </a:r>
            <a:r>
              <a:rPr lang="zh-CN" altLang="en-US" sz="1200" b="1" i="0" kern="1200" dirty="0">
                <a:solidFill>
                  <a:schemeClr val="tx1"/>
                </a:solidFill>
                <a:effectLst/>
                <a:latin typeface="+mn-lt"/>
                <a:ea typeface="+mn-ea"/>
                <a:cs typeface="+mn-cs"/>
              </a:rPr>
              <a:t>的参数和返回值是什么？</a:t>
            </a:r>
            <a:endParaRPr lang="en-US" altLang="zh-CN" sz="1200" b="1" i="0" kern="1200" dirty="0">
              <a:solidFill>
                <a:schemeClr val="tx1"/>
              </a:solidFill>
              <a:effectLst/>
              <a:latin typeface="+mn-lt"/>
              <a:ea typeface="+mn-ea"/>
              <a:cs typeface="+mn-cs"/>
            </a:endParaRPr>
          </a:p>
          <a:p>
            <a:pPr>
              <a:lnSpc>
                <a:spcPct val="150000"/>
              </a:lnSpc>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useState</a:t>
            </a:r>
            <a:r>
              <a:rPr lang="zh-CN" altLang="en-US" sz="1200" b="0" i="0" kern="1200" dirty="0">
                <a:solidFill>
                  <a:schemeClr val="tx1"/>
                </a:solidFill>
                <a:effectLst/>
                <a:latin typeface="+mn-lt"/>
                <a:ea typeface="+mn-ea"/>
                <a:cs typeface="+mn-cs"/>
              </a:rPr>
              <a:t>返回了一个数组，数组的第一项是在本次渲染过程中，状态的当前值，第二项是这个值的更新方法。当再次渲染时，</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会在函数组件中获取</a:t>
            </a:r>
            <a:r>
              <a:rPr lang="en-US" altLang="zh-CN" dirty="0"/>
              <a:t>count</a:t>
            </a:r>
            <a:r>
              <a:rPr lang="zh-CN" altLang="en-US" sz="1200" b="0" i="0" kern="1200" dirty="0">
                <a:solidFill>
                  <a:schemeClr val="tx1"/>
                </a:solidFill>
                <a:effectLst/>
                <a:latin typeface="+mn-lt"/>
                <a:ea typeface="+mn-ea"/>
                <a:cs typeface="+mn-cs"/>
              </a:rPr>
              <a:t>的最新值</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algn="l">
              <a:lnSpc>
                <a:spcPct val="150000"/>
              </a:lnSpc>
            </a:pPr>
            <a:r>
              <a:rPr lang="en-US" altLang="zh-CN" dirty="0"/>
              <a:t>useState</a:t>
            </a:r>
            <a:r>
              <a:rPr lang="zh-CN" altLang="en-US" dirty="0"/>
              <a:t>参数只有一个，</a:t>
            </a:r>
            <a:r>
              <a:rPr lang="zh-CN" altLang="en-US" sz="1200" b="0" i="0" kern="1200" dirty="0">
                <a:solidFill>
                  <a:schemeClr val="tx1"/>
                </a:solidFill>
                <a:effectLst/>
                <a:latin typeface="+mn-lt"/>
                <a:ea typeface="+mn-ea"/>
                <a:cs typeface="+mn-cs"/>
              </a:rPr>
              <a:t>就是赋给它声明的状态变量的初始值。</a:t>
            </a:r>
            <a:endParaRPr lang="en-US" altLang="zh-CN" sz="1200" b="0" i="0" kern="1200" dirty="0">
              <a:solidFill>
                <a:schemeClr val="tx1"/>
              </a:solidFill>
              <a:effectLst/>
              <a:latin typeface="+mn-lt"/>
              <a:ea typeface="+mn-ea"/>
              <a:cs typeface="+mn-cs"/>
            </a:endParaRPr>
          </a:p>
          <a:p>
            <a:pPr algn="l">
              <a:lnSpc>
                <a:spcPct val="150000"/>
              </a:lnSpc>
            </a:pPr>
            <a:endParaRPr lang="en-US" altLang="zh-CN" sz="1200" b="1" i="0" kern="1200" dirty="0">
              <a:solidFill>
                <a:schemeClr val="tx1"/>
              </a:solidFill>
              <a:effectLst/>
              <a:latin typeface="+mn-lt"/>
              <a:ea typeface="+mn-ea"/>
              <a:cs typeface="+mn-cs"/>
            </a:endParaRPr>
          </a:p>
          <a:p>
            <a:pPr marL="0" algn="l" defTabSz="914400" rtl="0" eaLnBrk="1" latinLnBrk="0" hangingPunct="1">
              <a:lnSpc>
                <a:spcPct val="150000"/>
              </a:lnSpc>
            </a:pPr>
            <a:r>
              <a:rPr lang="zh-CN" altLang="en-US" sz="1200" b="1" i="0" kern="1200" dirty="0">
                <a:solidFill>
                  <a:schemeClr val="tx1"/>
                </a:solidFill>
                <a:effectLst/>
                <a:latin typeface="+mn-lt"/>
                <a:ea typeface="+mn-ea"/>
                <a:cs typeface="+mn-cs"/>
              </a:rPr>
              <a:t>第三个问题是，如何读取状态变量</a:t>
            </a:r>
            <a:endParaRPr lang="en-US" altLang="zh-CN" sz="1200" b="1" i="0" kern="1200" dirty="0">
              <a:solidFill>
                <a:schemeClr val="tx1"/>
              </a:solidFill>
              <a:effectLst/>
              <a:latin typeface="+mn-lt"/>
              <a:ea typeface="+mn-ea"/>
              <a:cs typeface="+mn-cs"/>
            </a:endParaRPr>
          </a:p>
          <a:p>
            <a:pPr algn="l">
              <a:lnSpc>
                <a:spcPct val="150000"/>
              </a:lnSpc>
            </a:pPr>
            <a:endParaRPr lang="en-US" altLang="zh-CN" dirty="0"/>
          </a:p>
          <a:p>
            <a:pPr algn="l">
              <a:lnSpc>
                <a:spcPct val="150000"/>
              </a:lnSpc>
            </a:pPr>
            <a:r>
              <a:rPr lang="zh-CN" altLang="en-US" dirty="0"/>
              <a:t>状态变量本质上也是函数内的一个变量，在</a:t>
            </a:r>
            <a:r>
              <a:rPr lang="en-US" altLang="zh-CN" dirty="0"/>
              <a:t>return</a:t>
            </a:r>
            <a:r>
              <a:rPr lang="zh-CN" altLang="en-US" dirty="0"/>
              <a:t>中可以直接按照</a:t>
            </a:r>
            <a:r>
              <a:rPr lang="en-US" altLang="zh-CN" dirty="0"/>
              <a:t>JSX</a:t>
            </a:r>
            <a:r>
              <a:rPr lang="zh-CN" altLang="en-US" dirty="0"/>
              <a:t>语法，使用大括号的形式读取状态变量</a:t>
            </a:r>
            <a:endParaRPr lang="en-US" altLang="zh-CN" dirty="0"/>
          </a:p>
          <a:p>
            <a:pPr algn="l">
              <a:lnSpc>
                <a:spcPct val="150000"/>
              </a:lnSpc>
            </a:pPr>
            <a:endParaRPr lang="en-US" altLang="zh-CN" dirty="0"/>
          </a:p>
          <a:p>
            <a:pPr algn="l">
              <a:lnSpc>
                <a:spcPct val="150000"/>
              </a:lnSpc>
            </a:pPr>
            <a:r>
              <a:rPr lang="zh-CN" altLang="en-US" b="1" dirty="0"/>
              <a:t>第四个问题时，</a:t>
            </a:r>
            <a:r>
              <a:rPr lang="zh-CN" altLang="en-US" b="1" baseline="0" dirty="0"/>
              <a:t>如何更新状态变量</a:t>
            </a:r>
            <a:endParaRPr lang="en-US" altLang="zh-CN" b="1" baseline="0" dirty="0"/>
          </a:p>
          <a:p>
            <a:pPr algn="l">
              <a:lnSpc>
                <a:spcPct val="150000"/>
              </a:lnSpc>
            </a:pPr>
            <a:endParaRPr lang="en-US" altLang="zh-CN" baseline="0" dirty="0"/>
          </a:p>
          <a:p>
            <a:pPr algn="l">
              <a:lnSpc>
                <a:spcPct val="150000"/>
              </a:lnSpc>
            </a:pPr>
            <a:r>
              <a:rPr lang="zh-CN" altLang="en-US" baseline="0" dirty="0"/>
              <a:t>在函数内任意位置都可以使用</a:t>
            </a:r>
            <a:r>
              <a:rPr lang="en-US" altLang="zh-CN" baseline="0" dirty="0"/>
              <a:t>useState</a:t>
            </a:r>
            <a:r>
              <a:rPr lang="zh-CN" altLang="en-US" baseline="0" dirty="0"/>
              <a:t>返回的第二个参数来更新状态变量</a:t>
            </a:r>
            <a:endParaRPr lang="en-US" altLang="zh-CN"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10</a:t>
            </a:fld>
            <a:endParaRPr lang="zh-CN" altLang="en-US"/>
          </a:p>
        </p:txBody>
      </p:sp>
    </p:spTree>
    <p:extLst>
      <p:ext uri="{BB962C8B-B14F-4D97-AF65-F5344CB8AC3E}">
        <p14:creationId xmlns:p14="http://schemas.microsoft.com/office/powerpoint/2010/main" val="136821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接下来来介绍如何使用</a:t>
            </a:r>
            <a:r>
              <a:rPr lang="en-US" altLang="zh-CN" dirty="0"/>
              <a:t>Hooks</a:t>
            </a:r>
          </a:p>
          <a:p>
            <a:endParaRPr lang="en-US" altLang="zh-CN" dirty="0"/>
          </a:p>
          <a:p>
            <a:r>
              <a:rPr lang="zh-CN" altLang="en-US" dirty="0"/>
              <a:t>在使用</a:t>
            </a:r>
            <a:r>
              <a:rPr lang="en-US" altLang="zh-CN" dirty="0"/>
              <a:t>Hooks</a:t>
            </a:r>
            <a:r>
              <a:rPr lang="zh-CN" altLang="en-US" dirty="0"/>
              <a:t>时，可以直接使用</a:t>
            </a:r>
            <a:r>
              <a:rPr lang="en-US" altLang="zh-CN" dirty="0"/>
              <a:t>React</a:t>
            </a:r>
            <a:r>
              <a:rPr lang="zh-CN" altLang="en-US" dirty="0"/>
              <a:t>提供的内置的</a:t>
            </a:r>
            <a:r>
              <a:rPr lang="en-US" altLang="zh-CN" dirty="0"/>
              <a:t>hooks</a:t>
            </a:r>
            <a:r>
              <a:rPr lang="zh-CN" altLang="en-US" dirty="0"/>
              <a:t>，完成一些最基本的功能</a:t>
            </a:r>
            <a:endParaRPr lang="en-US" altLang="zh-CN" dirty="0"/>
          </a:p>
          <a:p>
            <a:endParaRPr lang="en-US" altLang="zh-CN" dirty="0"/>
          </a:p>
          <a:p>
            <a:r>
              <a:rPr lang="zh-CN" altLang="en-US" dirty="0"/>
              <a:t>也可以自行编写</a:t>
            </a:r>
            <a:r>
              <a:rPr lang="en-US" altLang="zh-CN" dirty="0"/>
              <a:t>Hooks</a:t>
            </a:r>
            <a:r>
              <a:rPr lang="zh-CN" altLang="en-US" dirty="0"/>
              <a:t>，调用内置的</a:t>
            </a:r>
            <a:r>
              <a:rPr lang="en-US" altLang="zh-CN" dirty="0"/>
              <a:t>hooks</a:t>
            </a:r>
            <a:r>
              <a:rPr lang="zh-CN" altLang="en-US" dirty="0"/>
              <a:t>和其他自定义的</a:t>
            </a:r>
            <a:r>
              <a:rPr lang="en-US" altLang="zh-CN" dirty="0"/>
              <a:t>hooks</a:t>
            </a:r>
            <a:r>
              <a:rPr lang="zh-CN" altLang="en-US" dirty="0"/>
              <a:t>，完成自定义的功能</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11</a:t>
            </a:fld>
            <a:endParaRPr lang="zh-CN" altLang="en-US"/>
          </a:p>
        </p:txBody>
      </p:sp>
    </p:spTree>
    <p:extLst>
      <p:ext uri="{BB962C8B-B14F-4D97-AF65-F5344CB8AC3E}">
        <p14:creationId xmlns:p14="http://schemas.microsoft.com/office/powerpoint/2010/main" val="581538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React</a:t>
            </a:r>
            <a:r>
              <a:rPr lang="zh-CN" altLang="en-US" dirty="0"/>
              <a:t>提供了多种内置的</a:t>
            </a:r>
            <a:r>
              <a:rPr lang="en-US" altLang="zh-CN" dirty="0"/>
              <a:t>Hooks</a:t>
            </a:r>
            <a:r>
              <a:rPr lang="zh-CN" altLang="en-US" dirty="0"/>
              <a:t>，这里列举了</a:t>
            </a:r>
            <a:r>
              <a:rPr lang="en-US" altLang="zh-CN" dirty="0"/>
              <a:t>8</a:t>
            </a:r>
            <a:r>
              <a:rPr lang="zh-CN" altLang="en-US" dirty="0"/>
              <a:t>个，最常用的就是</a:t>
            </a:r>
            <a:r>
              <a:rPr lang="en-US" altLang="zh-CN" sz="1200" dirty="0">
                <a:solidFill>
                  <a:srgbClr val="FF0000"/>
                </a:solidFill>
                <a:latin typeface="微软雅黑" pitchFamily="34" charset="-122"/>
                <a:ea typeface="微软雅黑" pitchFamily="34" charset="-122"/>
                <a:cs typeface="+mn-ea"/>
                <a:sym typeface="+mn-lt"/>
              </a:rPr>
              <a:t>useState</a:t>
            </a:r>
            <a:r>
              <a:rPr lang="zh-CN" altLang="en-US" sz="1200" dirty="0">
                <a:solidFill>
                  <a:srgbClr val="FF0000"/>
                </a:solidFill>
                <a:latin typeface="微软雅黑" pitchFamily="34" charset="-122"/>
                <a:ea typeface="微软雅黑" pitchFamily="34" charset="-122"/>
                <a:cs typeface="+mn-ea"/>
                <a:sym typeface="+mn-lt"/>
              </a:rPr>
              <a:t>和</a:t>
            </a:r>
            <a:r>
              <a:rPr lang="en-US" altLang="zh-CN" sz="1200" dirty="0">
                <a:solidFill>
                  <a:schemeClr val="tx1">
                    <a:lumMod val="75000"/>
                    <a:lumOff val="25000"/>
                  </a:schemeClr>
                </a:solidFill>
                <a:latin typeface="微软雅黑" pitchFamily="34" charset="-122"/>
                <a:ea typeface="微软雅黑" pitchFamily="34" charset="-122"/>
                <a:cs typeface="+mn-ea"/>
                <a:sym typeface="+mn-lt"/>
              </a:rPr>
              <a:t>useEffect</a:t>
            </a:r>
            <a:r>
              <a:rPr lang="zh-CN" altLang="en-US" sz="1200" dirty="0">
                <a:solidFill>
                  <a:schemeClr val="tx1">
                    <a:lumMod val="75000"/>
                    <a:lumOff val="25000"/>
                  </a:schemeClr>
                </a:solidFill>
                <a:latin typeface="微软雅黑" pitchFamily="34" charset="-122"/>
                <a:ea typeface="微软雅黑" pitchFamily="34" charset="-122"/>
                <a:cs typeface="+mn-ea"/>
                <a:sym typeface="+mn-lt"/>
              </a:rPr>
              <a:t>，这里主要介绍这两个</a:t>
            </a:r>
            <a:r>
              <a:rPr lang="en-US" altLang="zh-CN" sz="1200" dirty="0">
                <a:solidFill>
                  <a:schemeClr val="tx1">
                    <a:lumMod val="75000"/>
                    <a:lumOff val="25000"/>
                  </a:schemeClr>
                </a:solidFill>
                <a:latin typeface="微软雅黑" pitchFamily="34" charset="-122"/>
                <a:ea typeface="微软雅黑" pitchFamily="34" charset="-122"/>
                <a:cs typeface="+mn-ea"/>
                <a:sym typeface="+mn-lt"/>
              </a:rPr>
              <a:t>Hook</a:t>
            </a:r>
            <a:r>
              <a:rPr lang="zh-CN" altLang="en-US" sz="1200" dirty="0">
                <a:solidFill>
                  <a:schemeClr val="tx1">
                    <a:lumMod val="75000"/>
                    <a:lumOff val="25000"/>
                  </a:schemeClr>
                </a:solidFill>
                <a:latin typeface="微软雅黑" pitchFamily="34" charset="-122"/>
                <a:ea typeface="微软雅黑" pitchFamily="34" charset="-122"/>
                <a:cs typeface="+mn-ea"/>
                <a:sym typeface="+mn-lt"/>
              </a:rPr>
              <a:t>，</a:t>
            </a:r>
            <a:r>
              <a:rPr lang="zh-CN" altLang="en-US" dirty="0"/>
              <a:t>其他的</a:t>
            </a:r>
            <a:r>
              <a:rPr lang="en-US" altLang="zh-CN" dirty="0"/>
              <a:t>Hook</a:t>
            </a:r>
            <a:r>
              <a:rPr lang="zh-CN" altLang="en-US" dirty="0"/>
              <a:t>就不在这里一一介绍了。</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useState</a:t>
            </a:r>
            <a:r>
              <a:rPr lang="zh-CN" altLang="en-US" dirty="0"/>
              <a:t>前面已经提到了，主要的功能就是为</a:t>
            </a:r>
            <a:r>
              <a:rPr lang="zh-CN" altLang="en-US" sz="1200" spc="-150" dirty="0">
                <a:solidFill>
                  <a:schemeClr val="tx1">
                    <a:lumMod val="65000"/>
                    <a:lumOff val="3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函数组件添加状态变量和更新方法</a:t>
            </a:r>
            <a:endParaRPr lang="en-US" altLang="zh-CN" sz="1200" spc="-150" dirty="0">
              <a:solidFill>
                <a:schemeClr val="tx1">
                  <a:lumMod val="65000"/>
                  <a:lumOff val="3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endParaRPr lang="en-US" altLang="zh-CN" dirty="0"/>
          </a:p>
          <a:p>
            <a:r>
              <a:rPr lang="zh-CN" altLang="en-US" dirty="0"/>
              <a:t>先来看一下在使用</a:t>
            </a:r>
            <a:r>
              <a:rPr lang="en-US" altLang="zh-CN" dirty="0"/>
              <a:t>useState</a:t>
            </a:r>
            <a:r>
              <a:rPr lang="zh-CN" altLang="en-US" dirty="0"/>
              <a:t>时的几个注意要点。</a:t>
            </a:r>
            <a:endParaRPr lang="en-US" altLang="zh-CN"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12</a:t>
            </a:fld>
            <a:endParaRPr lang="zh-CN" altLang="en-US"/>
          </a:p>
        </p:txBody>
      </p:sp>
    </p:spTree>
    <p:extLst>
      <p:ext uri="{BB962C8B-B14F-4D97-AF65-F5344CB8AC3E}">
        <p14:creationId xmlns:p14="http://schemas.microsoft.com/office/powerpoint/2010/main" val="3300768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第一点是在更新状态变量时的函数式更新</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在使用</a:t>
            </a:r>
            <a:r>
              <a:rPr lang="en-US" altLang="zh-CN" dirty="0"/>
              <a:t>setCount</a:t>
            </a:r>
            <a:r>
              <a:rPr lang="zh-CN" altLang="en-US" sz="1200" b="0" i="0" kern="1200" dirty="0">
                <a:solidFill>
                  <a:schemeClr val="tx1"/>
                </a:solidFill>
                <a:effectLst/>
                <a:latin typeface="+mn-lt"/>
                <a:ea typeface="+mn-ea"/>
                <a:cs typeface="+mn-cs"/>
              </a:rPr>
              <a:t>更新时，可以直接传递一个结果，这个结果将直接赋值给</a:t>
            </a:r>
            <a:r>
              <a:rPr lang="en-US" altLang="zh-CN" dirty="0"/>
              <a:t>count</a:t>
            </a:r>
            <a:r>
              <a:rPr lang="zh-CN" altLang="en-US" sz="1200" b="0" i="0" kern="1200" dirty="0">
                <a:solidFill>
                  <a:schemeClr val="tx1"/>
                </a:solidFill>
                <a:effectLst/>
                <a:latin typeface="+mn-lt"/>
                <a:ea typeface="+mn-ea"/>
                <a:cs typeface="+mn-cs"/>
              </a:rPr>
              <a:t>，如果更新的结果与上一个状态有关系，那可以使用函数式更新</a:t>
            </a: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13</a:t>
            </a:fld>
            <a:endParaRPr lang="zh-CN" altLang="en-US"/>
          </a:p>
        </p:txBody>
      </p:sp>
    </p:spTree>
    <p:extLst>
      <p:ext uri="{BB962C8B-B14F-4D97-AF65-F5344CB8AC3E}">
        <p14:creationId xmlns:p14="http://schemas.microsoft.com/office/powerpoint/2010/main" val="162417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这时，更新方法的参数也</a:t>
            </a:r>
            <a:r>
              <a:rPr lang="zh-CN" altLang="en-US" sz="1200" b="0" i="0" kern="1200" dirty="0">
                <a:solidFill>
                  <a:schemeClr val="tx1"/>
                </a:solidFill>
                <a:effectLst/>
                <a:latin typeface="+mn-lt"/>
                <a:ea typeface="+mn-ea"/>
                <a:cs typeface="+mn-cs"/>
              </a:rPr>
              <a:t>是一个函数，函数的参数是更新之前的值，返回的是更新的值</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14</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useState</a:t>
            </a:r>
            <a:r>
              <a:rPr lang="zh-CN" altLang="en-US" dirty="0"/>
              <a:t>要注意的第二点是在更新</a:t>
            </a:r>
            <a:r>
              <a:rPr lang="en-US" altLang="zh-CN" dirty="0"/>
              <a:t>state</a:t>
            </a:r>
            <a:r>
              <a:rPr lang="zh-CN" altLang="en-US" dirty="0"/>
              <a:t>值时，需要</a:t>
            </a:r>
            <a:r>
              <a:rPr lang="zh-CN" altLang="en-US" sz="1200" b="1" kern="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手动合并对象</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15</a:t>
            </a:fld>
            <a:endParaRPr lang="zh-CN" altLang="en-US"/>
          </a:p>
        </p:txBody>
      </p:sp>
    </p:spTree>
    <p:extLst>
      <p:ext uri="{BB962C8B-B14F-4D97-AF65-F5344CB8AC3E}">
        <p14:creationId xmlns:p14="http://schemas.microsoft.com/office/powerpoint/2010/main" val="1624173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useState</a:t>
            </a:r>
            <a:r>
              <a:rPr lang="zh-CN" altLang="en-US" dirty="0"/>
              <a:t>要注意的第三点是关于状态变量初始化的问题</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useState</a:t>
            </a:r>
            <a:r>
              <a:rPr lang="zh-CN" altLang="en-US" sz="1200" b="0" i="0" kern="1200" dirty="0">
                <a:solidFill>
                  <a:schemeClr val="tx1"/>
                </a:solidFill>
                <a:effectLst/>
                <a:latin typeface="+mn-lt"/>
                <a:ea typeface="+mn-ea"/>
                <a:cs typeface="+mn-cs"/>
              </a:rPr>
              <a:t>的参数是首次渲染期间状态变量的初值</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在后续的更新渲染过程中，它会被忽略，因为</a:t>
            </a:r>
            <a:r>
              <a:rPr lang="en-US" altLang="zh-CN" dirty="0"/>
              <a:t>state</a:t>
            </a:r>
            <a:r>
              <a:rPr lang="zh-CN" altLang="en-US" sz="1200" b="0" i="0" kern="1200" dirty="0">
                <a:solidFill>
                  <a:schemeClr val="tx1"/>
                </a:solidFill>
                <a:effectLst/>
                <a:latin typeface="+mn-lt"/>
                <a:ea typeface="+mn-ea"/>
                <a:cs typeface="+mn-cs"/>
              </a:rPr>
              <a:t>会采用上一次更新后的值，但是这个初始状态仍然会被计算一次</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16</a:t>
            </a:fld>
            <a:endParaRPr lang="zh-CN" altLang="en-US"/>
          </a:p>
        </p:txBody>
      </p:sp>
    </p:spTree>
    <p:extLst>
      <p:ext uri="{BB962C8B-B14F-4D97-AF65-F5344CB8AC3E}">
        <p14:creationId xmlns:p14="http://schemas.microsoft.com/office/powerpoint/2010/main" val="1624173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在这个例里子，声明了</a:t>
            </a:r>
            <a:r>
              <a:rPr lang="en-US" altLang="zh-CN" sz="1200" b="0" i="0" kern="1200" dirty="0">
                <a:solidFill>
                  <a:schemeClr val="tx1"/>
                </a:solidFill>
                <a:effectLst/>
                <a:latin typeface="+mn-lt"/>
                <a:ea typeface="+mn-ea"/>
                <a:cs typeface="+mn-cs"/>
              </a:rPr>
              <a:t>state</a:t>
            </a:r>
            <a:r>
              <a:rPr lang="zh-CN" altLang="en-US" sz="1200" b="0" i="0" kern="1200" dirty="0">
                <a:solidFill>
                  <a:schemeClr val="tx1"/>
                </a:solidFill>
                <a:effectLst/>
                <a:latin typeface="+mn-lt"/>
                <a:ea typeface="+mn-ea"/>
                <a:cs typeface="+mn-cs"/>
              </a:rPr>
              <a:t>这个状态变量，并且使用</a:t>
            </a:r>
            <a:r>
              <a:rPr lang="en-US" altLang="zh-CN" sz="1200" b="0" i="0" kern="1200" dirty="0">
                <a:solidFill>
                  <a:schemeClr val="tx1"/>
                </a:solidFill>
                <a:effectLst/>
                <a:latin typeface="+mn-lt"/>
                <a:ea typeface="+mn-ea"/>
                <a:cs typeface="+mn-cs"/>
              </a:rPr>
              <a:t>initialize</a:t>
            </a:r>
            <a:r>
              <a:rPr lang="zh-CN" altLang="en-US" sz="1200" b="0" i="0" kern="1200" dirty="0">
                <a:solidFill>
                  <a:schemeClr val="tx1"/>
                </a:solidFill>
                <a:effectLst/>
                <a:latin typeface="+mn-lt"/>
                <a:ea typeface="+mn-ea"/>
                <a:cs typeface="+mn-cs"/>
              </a:rPr>
              <a:t>函数为它赋初值。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在首次渲染时，</a:t>
            </a:r>
            <a:r>
              <a:rPr lang="en-US" altLang="zh-CN" dirty="0"/>
              <a:t>initialize</a:t>
            </a:r>
            <a:r>
              <a:rPr lang="zh-CN" altLang="en-US" dirty="0"/>
              <a:t>函数</a:t>
            </a:r>
            <a:r>
              <a:rPr lang="zh-CN" altLang="en-US" sz="1200" b="0" i="0" kern="1200" dirty="0">
                <a:solidFill>
                  <a:schemeClr val="tx1"/>
                </a:solidFill>
                <a:effectLst/>
                <a:latin typeface="+mn-lt"/>
                <a:ea typeface="+mn-ea"/>
                <a:cs typeface="+mn-cs"/>
              </a:rPr>
              <a:t>会被调用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当点击按钮组件更新时，</a:t>
            </a:r>
            <a:r>
              <a:rPr kumimoji="0" lang="zh-CN" altLang="zh-CN" sz="1200" b="0" i="0" u="none" strike="noStrike" cap="none" normalizeH="0" baseline="0" dirty="0">
                <a:ln>
                  <a:noFill/>
                </a:ln>
                <a:solidFill>
                  <a:srgbClr val="DADADA"/>
                </a:solidFill>
                <a:effectLst/>
                <a:latin typeface="DejaVu Sans Mono" pitchFamily="49" charset="0"/>
                <a:ea typeface="+mn-ea"/>
                <a:cs typeface="DejaVu Sans Mono" pitchFamily="49" charset="0"/>
              </a:rPr>
              <a:t>state</a:t>
            </a:r>
            <a:r>
              <a:rPr kumimoji="0" lang="zh-CN" altLang="en-US" sz="1200" b="0" i="0" u="none" strike="noStrike" cap="none" normalizeH="0" baseline="0" dirty="0">
                <a:ln>
                  <a:noFill/>
                </a:ln>
                <a:solidFill>
                  <a:srgbClr val="DADADA"/>
                </a:solidFill>
                <a:effectLst/>
                <a:latin typeface="DejaVu Sans Mono" pitchFamily="49" charset="0"/>
                <a:ea typeface="+mn-ea"/>
                <a:cs typeface="DejaVu Sans Mono" pitchFamily="49" charset="0"/>
              </a:rPr>
              <a:t>的值与</a:t>
            </a:r>
            <a:r>
              <a:rPr lang="en-US" altLang="zh-CN" dirty="0"/>
              <a:t>initialize</a:t>
            </a:r>
            <a:r>
              <a:rPr lang="zh-CN" altLang="en-US" dirty="0"/>
              <a:t>返回值已经没有关系了，但是</a:t>
            </a:r>
            <a:r>
              <a:rPr lang="en-US" altLang="zh-CN" dirty="0"/>
              <a:t>initialize</a:t>
            </a:r>
            <a:r>
              <a:rPr lang="zh-CN" altLang="en-US" dirty="0"/>
              <a:t>函数</a:t>
            </a:r>
            <a:r>
              <a:rPr lang="zh-CN" altLang="en-US" sz="1200" b="0" i="0" kern="1200" dirty="0">
                <a:solidFill>
                  <a:schemeClr val="tx1"/>
                </a:solidFill>
                <a:effectLst/>
                <a:latin typeface="+mn-lt"/>
                <a:ea typeface="+mn-ea"/>
                <a:cs typeface="+mn-cs"/>
              </a:rPr>
              <a:t>仍然会被调用。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如果这个状态是一个高开销的计算结果，可以改为提供函数，这个函数仅在初始渲染时执行，可以避免性能浪费：</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17</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a:t>
            </a:r>
            <a:r>
              <a:rPr lang="en-US" altLang="zh-CN" dirty="0"/>
              <a:t>useEffect</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18</a:t>
            </a:fld>
            <a:endParaRPr lang="zh-CN" altLang="en-US"/>
          </a:p>
        </p:txBody>
      </p:sp>
    </p:spTree>
    <p:extLst>
      <p:ext uri="{BB962C8B-B14F-4D97-AF65-F5344CB8AC3E}">
        <p14:creationId xmlns:p14="http://schemas.microsoft.com/office/powerpoint/2010/main" val="3300768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19</a:t>
            </a:fld>
            <a:endParaRPr lang="zh-CN" altLang="en-US"/>
          </a:p>
        </p:txBody>
      </p:sp>
    </p:spTree>
    <p:extLst>
      <p:ext uri="{BB962C8B-B14F-4D97-AF65-F5344CB8AC3E}">
        <p14:creationId xmlns:p14="http://schemas.microsoft.com/office/powerpoint/2010/main" val="172417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今天的分享总共有四部分</a:t>
            </a:r>
            <a:endParaRPr lang="en-US" altLang="zh-CN" dirty="0"/>
          </a:p>
          <a:p>
            <a:endParaRPr lang="en-US" altLang="zh-CN" dirty="0"/>
          </a:p>
          <a:p>
            <a:r>
              <a:rPr lang="zh-CN" altLang="en-US" dirty="0"/>
              <a:t>第一部分是简单的介绍什么是</a:t>
            </a:r>
            <a:r>
              <a:rPr lang="en-US" altLang="zh-CN" dirty="0"/>
              <a:t>hooks</a:t>
            </a:r>
            <a:r>
              <a:rPr lang="zh-CN" altLang="en-US" dirty="0"/>
              <a:t>，为什么要引入</a:t>
            </a:r>
            <a:r>
              <a:rPr lang="en-US" altLang="zh-CN" dirty="0"/>
              <a:t>hooks</a:t>
            </a:r>
          </a:p>
          <a:p>
            <a:endParaRPr lang="en-US" altLang="zh-CN" dirty="0"/>
          </a:p>
          <a:p>
            <a:r>
              <a:rPr lang="zh-CN" altLang="en-US" dirty="0"/>
              <a:t>第二部分是引入</a:t>
            </a:r>
            <a:r>
              <a:rPr lang="en-US" altLang="zh-CN" dirty="0"/>
              <a:t>hooks</a:t>
            </a:r>
            <a:r>
              <a:rPr lang="zh-CN" altLang="en-US" dirty="0"/>
              <a:t>的策略</a:t>
            </a:r>
            <a:endParaRPr lang="en-US" altLang="zh-CN" dirty="0"/>
          </a:p>
          <a:p>
            <a:endParaRPr lang="en-US" altLang="zh-CN" dirty="0"/>
          </a:p>
          <a:p>
            <a:r>
              <a:rPr lang="zh-CN" altLang="en-US" dirty="0"/>
              <a:t>第三部分介绍一下</a:t>
            </a:r>
            <a:r>
              <a:rPr lang="en-US" altLang="zh-CN" dirty="0"/>
              <a:t>react</a:t>
            </a:r>
            <a:r>
              <a:rPr lang="zh-CN" altLang="en-US" dirty="0"/>
              <a:t>内置的集中</a:t>
            </a:r>
            <a:r>
              <a:rPr lang="en-US" altLang="zh-CN" dirty="0"/>
              <a:t>hooks</a:t>
            </a:r>
            <a:r>
              <a:rPr lang="zh-CN" altLang="en-US" dirty="0"/>
              <a:t>以及如何编写自定义</a:t>
            </a:r>
            <a:r>
              <a:rPr lang="en-US" altLang="zh-CN" dirty="0"/>
              <a:t>hook</a:t>
            </a:r>
          </a:p>
          <a:p>
            <a:endParaRPr lang="en-US" altLang="zh-CN" dirty="0"/>
          </a:p>
          <a:p>
            <a:r>
              <a:rPr lang="zh-CN" altLang="en-US" dirty="0"/>
              <a:t>最后一部分介绍使用</a:t>
            </a:r>
            <a:r>
              <a:rPr lang="en-US" altLang="zh-CN" dirty="0"/>
              <a:t>hook</a:t>
            </a:r>
            <a:r>
              <a:rPr lang="zh-CN" altLang="en-US" dirty="0"/>
              <a:t>时要遵循的一些使用规则</a:t>
            </a:r>
            <a:endParaRPr lang="en-US" altLang="zh-CN"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2</a:t>
            </a:fld>
            <a:endParaRPr lang="zh-CN" altLang="en-US"/>
          </a:p>
        </p:txBody>
      </p:sp>
    </p:spTree>
    <p:extLst>
      <p:ext uri="{BB962C8B-B14F-4D97-AF65-F5344CB8AC3E}">
        <p14:creationId xmlns:p14="http://schemas.microsoft.com/office/powerpoint/2010/main" val="420824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站在</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组件的角度，可以将</a:t>
            </a:r>
            <a:r>
              <a:rPr lang="en-US" altLang="zh-CN" dirty="0"/>
              <a:t>useEffect</a:t>
            </a:r>
            <a:r>
              <a:rPr lang="zh-CN" altLang="en-US" sz="1200" b="0" i="0" kern="1200" dirty="0">
                <a:solidFill>
                  <a:schemeClr val="tx1"/>
                </a:solidFill>
                <a:effectLst/>
                <a:latin typeface="+mn-lt"/>
                <a:ea typeface="+mn-ea"/>
                <a:cs typeface="+mn-cs"/>
              </a:rPr>
              <a:t>视为 </a:t>
            </a:r>
            <a:r>
              <a:rPr lang="en-US" altLang="zh-CN" dirty="0" err="1"/>
              <a:t>componentDidMount</a:t>
            </a:r>
            <a:r>
              <a:rPr lang="zh-CN" altLang="en-US" sz="1200" b="0" i="0" kern="1200" dirty="0">
                <a:solidFill>
                  <a:schemeClr val="tx1"/>
                </a:solidFill>
                <a:effectLst/>
                <a:latin typeface="+mn-lt"/>
                <a:ea typeface="+mn-ea"/>
                <a:cs typeface="+mn-cs"/>
              </a:rPr>
              <a:t>，</a:t>
            </a:r>
            <a:r>
              <a:rPr lang="en-US" altLang="zh-CN" dirty="0" err="1"/>
              <a:t>componentDidUpdate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dirty="0" err="1"/>
              <a:t>componentWillUnmount</a:t>
            </a:r>
            <a:r>
              <a:rPr lang="zh-CN" altLang="en-US" sz="1200" b="0" i="0" kern="1200" dirty="0">
                <a:solidFill>
                  <a:schemeClr val="tx1"/>
                </a:solidFill>
                <a:effectLst/>
                <a:latin typeface="+mn-lt"/>
                <a:ea typeface="+mn-ea"/>
                <a:cs typeface="+mn-cs"/>
              </a:rPr>
              <a:t>几个声明周期的的组合。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useEffect</a:t>
            </a:r>
            <a:r>
              <a:rPr lang="zh-CN" altLang="en-US" sz="1200" b="0" i="0" kern="1200" dirty="0">
                <a:solidFill>
                  <a:schemeClr val="tx1"/>
                </a:solidFill>
                <a:effectLst/>
                <a:latin typeface="+mn-lt"/>
                <a:ea typeface="+mn-ea"/>
                <a:cs typeface="+mn-cs"/>
              </a:rPr>
              <a:t>接受一个函数作为参数，</a:t>
            </a:r>
            <a:r>
              <a:rPr lang="zh-CN" altLang="en-US" dirty="0"/>
              <a:t>默认情况下在每次渲染后都会执行这个函数</a:t>
            </a:r>
            <a:endParaRPr lang="en-US" altLang="zh-CN"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20</a:t>
            </a:fld>
            <a:endParaRPr lang="zh-CN" altLang="en-US"/>
          </a:p>
        </p:txBody>
      </p:sp>
    </p:spTree>
    <p:extLst>
      <p:ext uri="{BB962C8B-B14F-4D97-AF65-F5344CB8AC3E}">
        <p14:creationId xmlns:p14="http://schemas.microsoft.com/office/powerpoint/2010/main" val="152884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，有四点需要注意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第一点就是清理</a:t>
            </a:r>
            <a:r>
              <a:rPr lang="en-US" altLang="zh-CN" sz="1200" b="0" i="0" kern="1200" dirty="0">
                <a:solidFill>
                  <a:schemeClr val="tx1"/>
                </a:solidFill>
                <a:effectLst/>
                <a:latin typeface="+mn-lt"/>
                <a:ea typeface="+mn-ea"/>
                <a:cs typeface="+mn-cs"/>
              </a:rPr>
              <a:t>effect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如果在</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中创建的一些事件需要在组件卸载时清理，比如定时器或者事件订阅等，可以为</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的更新函数返回一个新的函数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这个函数可以作为清理函数，在每次渲染时组件删除前执行</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21</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在这个例子中，</a:t>
            </a:r>
            <a:r>
              <a:rPr lang="en-US" altLang="zh-CN" dirty="0"/>
              <a:t>useEffect</a:t>
            </a:r>
            <a:r>
              <a:rPr lang="zh-CN" altLang="en-US" dirty="0"/>
              <a:t>中的函数在首次渲染和每次更新时都会被执行，这个函数内部返回了另外一个清理函数</a:t>
            </a:r>
            <a:endParaRPr lang="en-US" altLang="zh-CN" dirty="0"/>
          </a:p>
          <a:p>
            <a:endParaRPr lang="en-US" altLang="zh-CN" dirty="0"/>
          </a:p>
          <a:p>
            <a:r>
              <a:rPr lang="zh-CN" altLang="en-US" dirty="0"/>
              <a:t>当组件被卸载时，清理函数会被执行，所以文档的标题会被改为</a:t>
            </a:r>
            <a:r>
              <a:rPr lang="en-US" altLang="zh-CN" dirty="0"/>
              <a:t>ok</a:t>
            </a:r>
          </a:p>
          <a:p>
            <a:endParaRPr lang="en-US" altLang="zh-CN" dirty="0"/>
          </a:p>
          <a:p>
            <a:r>
              <a:rPr lang="zh-CN" altLang="en-US" sz="1200" b="0" i="0" kern="1200" dirty="0">
                <a:solidFill>
                  <a:schemeClr val="tx1"/>
                </a:solidFill>
                <a:effectLst/>
                <a:latin typeface="+mn-lt"/>
                <a:ea typeface="+mn-ea"/>
                <a:cs typeface="+mn-cs"/>
              </a:rPr>
              <a:t>如果组件渲染多次，在执行下一个</a:t>
            </a:r>
            <a:r>
              <a:rPr lang="en-US" altLang="zh-CN" sz="1200" b="0" i="0" kern="1200" dirty="0">
                <a:solidFill>
                  <a:schemeClr val="tx1"/>
                </a:solidFill>
                <a:effectLst/>
                <a:latin typeface="+mn-lt"/>
                <a:ea typeface="+mn-ea"/>
                <a:cs typeface="+mn-cs"/>
              </a:rPr>
              <a:t>effect</a:t>
            </a:r>
            <a:r>
              <a:rPr lang="zh-CN" altLang="en-US" sz="1200" b="0" i="0" kern="1200" dirty="0">
                <a:solidFill>
                  <a:schemeClr val="tx1"/>
                </a:solidFill>
                <a:effectLst/>
                <a:latin typeface="+mn-lt"/>
                <a:ea typeface="+mn-ea"/>
                <a:cs typeface="+mn-cs"/>
              </a:rPr>
              <a:t>之前都会先执行清理函数。</a:t>
            </a: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22</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第二个需要注意的点是它的执行时机</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23</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24</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第三个需要注意的点是避免重复渲染的问题</a:t>
            </a:r>
            <a:endParaRPr lang="en-US" altLang="zh-CN" dirty="0"/>
          </a:p>
          <a:p>
            <a:endParaRPr lang="en-US" altLang="zh-CN" dirty="0"/>
          </a:p>
          <a:p>
            <a:r>
              <a:rPr lang="en-US" altLang="zh-CN" dirty="0"/>
              <a:t>useEffect</a:t>
            </a:r>
            <a:r>
              <a:rPr lang="zh-CN" altLang="en-US" sz="1200" b="0" i="0" kern="1200" dirty="0">
                <a:solidFill>
                  <a:schemeClr val="tx1"/>
                </a:solidFill>
                <a:effectLst/>
                <a:latin typeface="+mn-lt"/>
                <a:ea typeface="+mn-ea"/>
                <a:cs typeface="+mn-cs"/>
              </a:rPr>
              <a:t>默认的表现是在每次渲染后触发，当组件的任何一个状态发生改变时，更新函数都会执行</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25</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在这个组件中，无论更新</a:t>
            </a:r>
            <a:r>
              <a:rPr lang="en-US" altLang="zh-CN" sz="1200" b="0" i="0" kern="1200" dirty="0">
                <a:solidFill>
                  <a:schemeClr val="tx1"/>
                </a:solidFill>
                <a:effectLst/>
                <a:latin typeface="+mn-lt"/>
                <a:ea typeface="+mn-ea"/>
                <a:cs typeface="+mn-cs"/>
              </a:rPr>
              <a:t>coung1</a:t>
            </a:r>
            <a:r>
              <a:rPr lang="zh-CN" altLang="en-US" sz="1200" b="0" i="0" kern="1200" dirty="0">
                <a:solidFill>
                  <a:schemeClr val="tx1"/>
                </a:solidFill>
                <a:effectLst/>
                <a:latin typeface="+mn-lt"/>
                <a:ea typeface="+mn-ea"/>
                <a:cs typeface="+mn-cs"/>
              </a:rPr>
              <a:t>还是</a:t>
            </a:r>
            <a:r>
              <a:rPr lang="en-US" altLang="zh-CN" sz="1200" b="0" i="0" kern="1200" dirty="0">
                <a:solidFill>
                  <a:schemeClr val="tx1"/>
                </a:solidFill>
                <a:effectLst/>
                <a:latin typeface="+mn-lt"/>
                <a:ea typeface="+mn-ea"/>
                <a:cs typeface="+mn-cs"/>
              </a:rPr>
              <a:t>count2</a:t>
            </a:r>
            <a:r>
              <a:rPr lang="zh-CN" altLang="en-US" sz="1200" b="0" i="0" kern="1200" dirty="0">
                <a:solidFill>
                  <a:schemeClr val="tx1"/>
                </a:solidFill>
                <a:effectLst/>
                <a:latin typeface="+mn-lt"/>
                <a:ea typeface="+mn-ea"/>
                <a:cs typeface="+mn-cs"/>
              </a:rPr>
              <a:t>的值，</a:t>
            </a:r>
            <a:r>
              <a:rPr lang="en-US" altLang="zh-CN" dirty="0"/>
              <a:t>useEffect</a:t>
            </a:r>
            <a:r>
              <a:rPr lang="zh-CN" altLang="en-US" sz="1200" b="0" i="0" kern="1200" dirty="0">
                <a:solidFill>
                  <a:schemeClr val="tx1"/>
                </a:solidFill>
                <a:effectLst/>
                <a:latin typeface="+mn-lt"/>
                <a:ea typeface="+mn-ea"/>
                <a:cs typeface="+mn-cs"/>
              </a:rPr>
              <a:t>都会执行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如果我们希望</a:t>
            </a:r>
            <a:r>
              <a:rPr lang="en-US" altLang="zh-CN" sz="1200" b="0" i="0" kern="1200" dirty="0">
                <a:solidFill>
                  <a:schemeClr val="tx1"/>
                </a:solidFill>
                <a:effectLst/>
                <a:latin typeface="+mn-lt"/>
                <a:ea typeface="+mn-ea"/>
                <a:cs typeface="+mn-cs"/>
              </a:rPr>
              <a:t>u</a:t>
            </a:r>
            <a:r>
              <a:rPr lang="en-US" altLang="zh-CN" dirty="0"/>
              <a:t>seEffect</a:t>
            </a:r>
            <a:r>
              <a:rPr lang="zh-CN" altLang="en-US" sz="1200" b="0" i="0" kern="1200" dirty="0">
                <a:solidFill>
                  <a:schemeClr val="tx1"/>
                </a:solidFill>
                <a:effectLst/>
                <a:latin typeface="+mn-lt"/>
                <a:ea typeface="+mn-ea"/>
                <a:cs typeface="+mn-cs"/>
              </a:rPr>
              <a:t>只在</a:t>
            </a:r>
            <a:r>
              <a:rPr lang="en-US" altLang="zh-CN" dirty="0"/>
              <a:t>count2</a:t>
            </a:r>
            <a:r>
              <a:rPr lang="zh-CN" altLang="en-US" sz="1200" b="0" i="0" kern="1200" dirty="0">
                <a:solidFill>
                  <a:schemeClr val="tx1"/>
                </a:solidFill>
                <a:effectLst/>
                <a:latin typeface="+mn-lt"/>
                <a:ea typeface="+mn-ea"/>
                <a:cs typeface="+mn-cs"/>
              </a:rPr>
              <a:t>更新时执行，可以给</a:t>
            </a:r>
            <a:r>
              <a:rPr lang="en-US" altLang="zh-CN" dirty="0"/>
              <a:t>useEffect</a:t>
            </a:r>
            <a:r>
              <a:rPr lang="zh-CN" altLang="en-US" sz="1200" b="0" i="0" kern="1200" dirty="0">
                <a:solidFill>
                  <a:schemeClr val="tx1"/>
                </a:solidFill>
                <a:effectLst/>
                <a:latin typeface="+mn-lt"/>
                <a:ea typeface="+mn-ea"/>
                <a:cs typeface="+mn-cs"/>
              </a:rPr>
              <a:t>传递第二个参数，它是更新时所依赖的值组成的数组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这时</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只有在</a:t>
            </a:r>
            <a:r>
              <a:rPr lang="en-US" altLang="zh-CN" dirty="0"/>
              <a:t>count2</a:t>
            </a:r>
            <a:r>
              <a:rPr lang="zh-CN" altLang="en-US" sz="1200" b="0" i="0" kern="1200" dirty="0">
                <a:solidFill>
                  <a:schemeClr val="tx1"/>
                </a:solidFill>
                <a:effectLst/>
                <a:latin typeface="+mn-lt"/>
                <a:ea typeface="+mn-ea"/>
                <a:cs typeface="+mn-cs"/>
              </a:rPr>
              <a:t>发生改变时才会执行。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26</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27</a:t>
            </a:fld>
            <a:endParaRPr lang="zh-CN" altLang="en-US"/>
          </a:p>
        </p:txBody>
      </p:sp>
    </p:spTree>
    <p:extLst>
      <p:ext uri="{BB962C8B-B14F-4D97-AF65-F5344CB8AC3E}">
        <p14:creationId xmlns:p14="http://schemas.microsoft.com/office/powerpoint/2010/main" val="3623323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第四个需要注意的点就是在</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中如何获取在本次渲染时更新的值</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在</a:t>
            </a:r>
            <a:r>
              <a:rPr lang="en-US" altLang="zh-CN" dirty="0"/>
              <a:t>useEffect</a:t>
            </a:r>
            <a:r>
              <a:rPr lang="zh-CN" altLang="en-US" dirty="0"/>
              <a:t>的更新函数中，拿到的</a:t>
            </a:r>
            <a:r>
              <a:rPr lang="en-US" altLang="zh-CN" dirty="0"/>
              <a:t>state</a:t>
            </a:r>
            <a:r>
              <a:rPr lang="zh-CN" altLang="en-US" dirty="0"/>
              <a:t>和</a:t>
            </a:r>
            <a:r>
              <a:rPr lang="en-US" altLang="zh-CN" dirty="0"/>
              <a:t>props</a:t>
            </a:r>
            <a:r>
              <a:rPr lang="zh-CN" altLang="en-US" dirty="0"/>
              <a:t>总是当次渲染的初始值</a:t>
            </a:r>
            <a:r>
              <a:rPr lang="zh-CN" altLang="en-US" sz="1200" b="0" i="0" kern="1200" dirty="0">
                <a:solidFill>
                  <a:schemeClr val="tx1"/>
                </a:solidFill>
                <a:effectLst/>
                <a:latin typeface="+mn-lt"/>
                <a:ea typeface="+mn-ea"/>
                <a:cs typeface="+mn-cs"/>
              </a:rPr>
              <a:t>，牢记这一点很重要</a:t>
            </a: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28</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看这样一个例子，思考几个问题，</a:t>
            </a:r>
            <a:endParaRPr lang="en-US" altLang="zh-CN"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29</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首先来对</a:t>
            </a:r>
            <a:r>
              <a:rPr lang="en-US" altLang="zh-CN" dirty="0"/>
              <a:t>Hooks</a:t>
            </a:r>
            <a:r>
              <a:rPr lang="zh-CN" altLang="en-US" dirty="0"/>
              <a:t>做一个简单的介绍，什么是</a:t>
            </a:r>
            <a:r>
              <a:rPr lang="en-US" altLang="zh-CN" dirty="0"/>
              <a:t>hooks</a:t>
            </a:r>
            <a:r>
              <a:rPr lang="zh-CN" altLang="en-US" dirty="0"/>
              <a:t>，为什么</a:t>
            </a:r>
            <a:r>
              <a:rPr lang="en-US" altLang="zh-CN" dirty="0"/>
              <a:t>react</a:t>
            </a:r>
            <a:r>
              <a:rPr lang="zh-CN" altLang="en-US" dirty="0"/>
              <a:t>要引入</a:t>
            </a:r>
            <a:r>
              <a:rPr lang="en-US" altLang="zh-CN" dirty="0"/>
              <a:t>hooks</a:t>
            </a: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3</a:t>
            </a:fld>
            <a:endParaRPr lang="zh-CN" altLang="en-US"/>
          </a:p>
        </p:txBody>
      </p:sp>
    </p:spTree>
    <p:extLst>
      <p:ext uri="{BB962C8B-B14F-4D97-AF65-F5344CB8AC3E}">
        <p14:creationId xmlns:p14="http://schemas.microsoft.com/office/powerpoint/2010/main" val="1622686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）首次渲染，</a:t>
            </a:r>
            <a:r>
              <a:rPr lang="en-US" altLang="zh-CN" sz="1200" b="0" i="0" kern="1200" dirty="0">
                <a:solidFill>
                  <a:schemeClr val="tx1"/>
                </a:solidFill>
                <a:effectLst/>
                <a:latin typeface="+mn-lt"/>
                <a:ea typeface="+mn-ea"/>
                <a:cs typeface="+mn-cs"/>
              </a:rPr>
              <a:t>useEffect1</a:t>
            </a:r>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setCount(100)</a:t>
            </a:r>
            <a:r>
              <a:rPr lang="zh-CN" altLang="en-US" sz="1200" b="0" i="0" kern="1200" dirty="0">
                <a:solidFill>
                  <a:schemeClr val="tx1"/>
                </a:solidFill>
                <a:effectLst/>
                <a:latin typeface="+mn-lt"/>
                <a:ea typeface="+mn-ea"/>
                <a:cs typeface="+mn-cs"/>
              </a:rPr>
              <a:t>，这时</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的值仍然是初始值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，所以这个时候打印的结果是</a:t>
            </a:r>
            <a:r>
              <a:rPr lang="en-US" altLang="zh-CN" sz="1200" b="0" i="0" kern="1200" dirty="0">
                <a:solidFill>
                  <a:schemeClr val="tx1"/>
                </a:solidFill>
                <a:effectLst/>
                <a:latin typeface="+mn-lt"/>
                <a:ea typeface="+mn-ea"/>
                <a:cs typeface="+mn-cs"/>
              </a:rPr>
              <a:t>0</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）继续向下，</a:t>
            </a:r>
            <a:r>
              <a:rPr lang="en-US" altLang="zh-CN" sz="1200" b="0" i="0" kern="1200" dirty="0">
                <a:solidFill>
                  <a:schemeClr val="tx1"/>
                </a:solidFill>
                <a:effectLst/>
                <a:latin typeface="+mn-lt"/>
                <a:ea typeface="+mn-ea"/>
                <a:cs typeface="+mn-cs"/>
              </a:rPr>
              <a:t>useEffect2</a:t>
            </a:r>
            <a:r>
              <a:rPr lang="zh-CN" altLang="en-US" sz="1200" b="0" i="0" kern="1200" dirty="0">
                <a:solidFill>
                  <a:schemeClr val="tx1"/>
                </a:solidFill>
                <a:effectLst/>
                <a:latin typeface="+mn-lt"/>
                <a:ea typeface="+mn-ea"/>
                <a:cs typeface="+mn-cs"/>
              </a:rPr>
              <a:t>执行，同样获取的</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的值仍然是当次渲染的初始值，所以打印的结果也是</a:t>
            </a:r>
            <a:r>
              <a:rPr lang="en-US" altLang="zh-CN" sz="1200" b="0" i="0" kern="1200" dirty="0">
                <a:solidFill>
                  <a:schemeClr val="tx1"/>
                </a:solidFill>
                <a:effectLst/>
                <a:latin typeface="+mn-lt"/>
                <a:ea typeface="+mn-ea"/>
                <a:cs typeface="+mn-cs"/>
              </a:rPr>
              <a:t>0</a:t>
            </a:r>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）此时屏幕上显示的</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的值才是经过了</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中更新后的值，所以屏幕上显示</a:t>
            </a:r>
            <a:r>
              <a:rPr lang="en-US" altLang="zh-CN" sz="1200" b="0" i="0" kern="1200" dirty="0">
                <a:solidFill>
                  <a:schemeClr val="tx1"/>
                </a:solidFill>
                <a:effectLst/>
                <a:latin typeface="+mn-lt"/>
                <a:ea typeface="+mn-ea"/>
                <a:cs typeface="+mn-cs"/>
              </a:rPr>
              <a:t>1000</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）由于在这轮渲染中，</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的值由</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变为了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，会导致组件的更新渲染，</a:t>
            </a:r>
            <a:r>
              <a:rPr lang="en-US" altLang="zh-CN" sz="1200" b="0" i="0" kern="1200" dirty="0">
                <a:solidFill>
                  <a:schemeClr val="tx1"/>
                </a:solidFill>
                <a:effectLst/>
                <a:latin typeface="+mn-lt"/>
                <a:ea typeface="+mn-ea"/>
                <a:cs typeface="+mn-cs"/>
              </a:rPr>
              <a:t>useEffect1</a:t>
            </a:r>
            <a:r>
              <a:rPr lang="zh-CN" altLang="en-US" sz="1200" b="0" i="0" kern="1200" dirty="0">
                <a:solidFill>
                  <a:schemeClr val="tx1"/>
                </a:solidFill>
                <a:effectLst/>
                <a:latin typeface="+mn-lt"/>
                <a:ea typeface="+mn-ea"/>
                <a:cs typeface="+mn-cs"/>
              </a:rPr>
              <a:t>依赖了</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的值，</a:t>
            </a:r>
            <a:r>
              <a:rPr lang="en-US" altLang="zh-CN" sz="1200" b="0" i="0" kern="1200" dirty="0">
                <a:solidFill>
                  <a:schemeClr val="tx1"/>
                </a:solidFill>
                <a:effectLst/>
                <a:latin typeface="+mn-lt"/>
                <a:ea typeface="+mn-ea"/>
                <a:cs typeface="+mn-cs"/>
              </a:rPr>
              <a:t>useEffect2</a:t>
            </a:r>
            <a:r>
              <a:rPr lang="zh-CN" altLang="en-US" sz="1200" b="0" i="0" kern="1200" dirty="0">
                <a:solidFill>
                  <a:schemeClr val="tx1"/>
                </a:solidFill>
                <a:effectLst/>
                <a:latin typeface="+mn-lt"/>
                <a:ea typeface="+mn-ea"/>
                <a:cs typeface="+mn-cs"/>
              </a:rPr>
              <a:t>默认每次更新后执行，所以都会再次执行。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）所以在下一轮次的渲染时</a:t>
            </a:r>
            <a:r>
              <a:rPr lang="en-US" altLang="zh-CN" sz="1200" b="0" i="0" kern="1200" dirty="0">
                <a:solidFill>
                  <a:schemeClr val="tx1"/>
                </a:solidFill>
                <a:effectLst/>
                <a:latin typeface="+mn-lt"/>
                <a:ea typeface="+mn-ea"/>
                <a:cs typeface="+mn-cs"/>
              </a:rPr>
              <a:t>count1</a:t>
            </a:r>
            <a:r>
              <a:rPr lang="zh-CN" altLang="en-US" sz="1200" b="0" i="0" kern="1200" dirty="0">
                <a:solidFill>
                  <a:schemeClr val="tx1"/>
                </a:solidFill>
                <a:effectLst/>
                <a:latin typeface="+mn-lt"/>
                <a:ea typeface="+mn-ea"/>
                <a:cs typeface="+mn-cs"/>
              </a:rPr>
              <a:t>初始值已经变为了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，所以在两个</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中都会打印出</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，屏幕上显示的也是</a:t>
            </a:r>
            <a:r>
              <a:rPr lang="en-US" altLang="zh-CN" sz="1200" b="0" i="0" kern="1200" dirty="0">
                <a:solidFill>
                  <a:schemeClr val="tx1"/>
                </a:solidFill>
                <a:effectLst/>
                <a:latin typeface="+mn-lt"/>
                <a:ea typeface="+mn-ea"/>
                <a:cs typeface="+mn-cs"/>
              </a:rPr>
              <a:t>100</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30</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31</a:t>
            </a:fld>
            <a:endParaRPr lang="zh-CN" altLang="en-US"/>
          </a:p>
        </p:txBody>
      </p:sp>
    </p:spTree>
    <p:extLst>
      <p:ext uri="{BB962C8B-B14F-4D97-AF65-F5344CB8AC3E}">
        <p14:creationId xmlns:p14="http://schemas.microsoft.com/office/powerpoint/2010/main" val="57251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再看一个例子，有这样一个组件，点击按钮后首先执行</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函数，</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函数内部是一个定时器，在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秒后打印</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执行完</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之后会执行对</a:t>
            </a:r>
            <a:r>
              <a:rPr lang="en-US" altLang="zh-CN" sz="1200" b="0" i="0" kern="1200" dirty="0">
                <a:solidFill>
                  <a:schemeClr val="tx1"/>
                </a:solidFill>
                <a:effectLst/>
                <a:latin typeface="+mn-lt"/>
                <a:ea typeface="+mn-ea"/>
                <a:cs typeface="+mn-cs"/>
              </a:rPr>
              <a:t>count</a:t>
            </a:r>
            <a:r>
              <a:rPr lang="zh-CN" altLang="en-US" sz="1200" b="0" i="0" kern="1200" dirty="0">
                <a:solidFill>
                  <a:schemeClr val="tx1"/>
                </a:solidFill>
                <a:effectLst/>
                <a:latin typeface="+mn-lt"/>
                <a:ea typeface="+mn-ea"/>
                <a:cs typeface="+mn-cs"/>
              </a:rPr>
              <a:t>的赋值</a:t>
            </a:r>
            <a:r>
              <a:rPr lang="en-US" altLang="zh-CN" sz="1200" b="0" i="0" kern="1200" dirty="0">
                <a:solidFill>
                  <a:schemeClr val="tx1"/>
                </a:solidFill>
                <a:effectLst/>
                <a:latin typeface="+mn-lt"/>
                <a:ea typeface="+mn-ea"/>
                <a:cs typeface="+mn-cs"/>
              </a:rPr>
              <a:t>setCount</a:t>
            </a:r>
            <a:r>
              <a:rPr lang="zh-CN" altLang="en-US" sz="1200" b="0" i="0" kern="1200" dirty="0">
                <a:solidFill>
                  <a:schemeClr val="tx1"/>
                </a:solidFill>
                <a:effectLst/>
                <a:latin typeface="+mn-lt"/>
                <a:ea typeface="+mn-ea"/>
                <a:cs typeface="+mn-cs"/>
              </a:rPr>
              <a:t>，赋值</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现在来看一下最终代码打印的结果和屏幕上渲染的结果。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最终代码打印的结果是</a:t>
            </a:r>
            <a:r>
              <a:rPr lang="en-US" altLang="zh-CN" dirty="0"/>
              <a:t>1</a:t>
            </a:r>
            <a:r>
              <a:rPr lang="zh-CN" altLang="en-US" dirty="0"/>
              <a:t>，</a:t>
            </a:r>
            <a:r>
              <a:rPr lang="zh-CN" altLang="en-US" sz="1200" b="0" i="0" kern="1200" dirty="0">
                <a:solidFill>
                  <a:schemeClr val="tx1"/>
                </a:solidFill>
                <a:effectLst/>
                <a:latin typeface="+mn-lt"/>
                <a:ea typeface="+mn-ea"/>
                <a:cs typeface="+mn-cs"/>
              </a:rPr>
              <a:t>屏幕上渲染的结果</a:t>
            </a:r>
            <a:r>
              <a:rPr lang="en-US" altLang="zh-CN" dirty="0"/>
              <a:t>100</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这是因为在首次渲染时，</a:t>
            </a:r>
            <a:r>
              <a:rPr lang="en-US" altLang="zh-CN" dirty="0"/>
              <a:t>log</a:t>
            </a:r>
            <a:r>
              <a:rPr lang="zh-CN" altLang="en-US" sz="1200" b="0" i="0" kern="1200" dirty="0">
                <a:solidFill>
                  <a:schemeClr val="tx1"/>
                </a:solidFill>
                <a:effectLst/>
                <a:latin typeface="+mn-lt"/>
                <a:ea typeface="+mn-ea"/>
                <a:cs typeface="+mn-cs"/>
              </a:rPr>
              <a:t>方法中的延时函数被调用，此时</a:t>
            </a:r>
            <a:r>
              <a:rPr lang="en-US" altLang="zh-CN" dirty="0"/>
              <a:t>count</a:t>
            </a:r>
            <a:r>
              <a:rPr lang="zh-CN" altLang="en-US" sz="1200" b="0" i="0" kern="1200" dirty="0">
                <a:solidFill>
                  <a:schemeClr val="tx1"/>
                </a:solidFill>
                <a:effectLst/>
                <a:latin typeface="+mn-lt"/>
                <a:ea typeface="+mn-ea"/>
                <a:cs typeface="+mn-cs"/>
              </a:rPr>
              <a:t>快照值是</a:t>
            </a:r>
            <a:r>
              <a:rPr lang="en-US" altLang="zh-CN" dirty="0"/>
              <a:t>1</a:t>
            </a:r>
            <a:r>
              <a:rPr lang="zh-CN" altLang="en-US" sz="1200" b="0" i="0" kern="1200" dirty="0">
                <a:solidFill>
                  <a:schemeClr val="tx1"/>
                </a:solidFill>
                <a:effectLst/>
                <a:latin typeface="+mn-lt"/>
                <a:ea typeface="+mn-ea"/>
                <a:cs typeface="+mn-cs"/>
              </a:rPr>
              <a:t>，继续执行</a:t>
            </a:r>
            <a:r>
              <a:rPr lang="en-US" altLang="zh-CN" dirty="0"/>
              <a:t>setCount(100)</a:t>
            </a:r>
            <a:r>
              <a:rPr lang="zh-CN" altLang="en-US" sz="1200" b="0" i="0" kern="1200" dirty="0">
                <a:solidFill>
                  <a:schemeClr val="tx1"/>
                </a:solidFill>
                <a:effectLst/>
                <a:latin typeface="+mn-lt"/>
                <a:ea typeface="+mn-ea"/>
                <a:cs typeface="+mn-cs"/>
              </a:rPr>
              <a:t>导致组件更新重新渲染，在这次渲染时</a:t>
            </a:r>
            <a:r>
              <a:rPr lang="en-US" altLang="zh-CN" dirty="0"/>
              <a:t>count</a:t>
            </a:r>
            <a:r>
              <a:rPr lang="zh-CN" altLang="en-US" sz="1200" b="0" i="0" kern="1200" dirty="0">
                <a:solidFill>
                  <a:schemeClr val="tx1"/>
                </a:solidFill>
                <a:effectLst/>
                <a:latin typeface="+mn-lt"/>
                <a:ea typeface="+mn-ea"/>
                <a:cs typeface="+mn-cs"/>
              </a:rPr>
              <a:t>变为了</a:t>
            </a:r>
            <a:r>
              <a:rPr lang="en-US" altLang="zh-CN" dirty="0"/>
              <a:t>100</a:t>
            </a:r>
            <a:r>
              <a:rPr lang="zh-CN" altLang="en-US" sz="1200" b="0" i="0" kern="1200" dirty="0">
                <a:solidFill>
                  <a:schemeClr val="tx1"/>
                </a:solidFill>
                <a:effectLst/>
                <a:latin typeface="+mn-lt"/>
                <a:ea typeface="+mn-ea"/>
                <a:cs typeface="+mn-cs"/>
              </a:rPr>
              <a:t>，会更新显示在屏幕，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3s</a:t>
            </a:r>
            <a:r>
              <a:rPr lang="zh-CN" altLang="en-US" sz="1200" b="0" i="0" kern="1200" dirty="0">
                <a:solidFill>
                  <a:schemeClr val="tx1"/>
                </a:solidFill>
                <a:effectLst/>
                <a:latin typeface="+mn-lt"/>
                <a:ea typeface="+mn-ea"/>
                <a:cs typeface="+mn-cs"/>
              </a:rPr>
              <a:t>后打印的</a:t>
            </a:r>
            <a:r>
              <a:rPr lang="en-US" altLang="zh-CN" dirty="0"/>
              <a:t>count</a:t>
            </a:r>
            <a:r>
              <a:rPr lang="zh-CN" altLang="en-US" sz="1200" b="0" i="0" kern="1200" dirty="0">
                <a:solidFill>
                  <a:schemeClr val="tx1"/>
                </a:solidFill>
                <a:effectLst/>
                <a:latin typeface="+mn-lt"/>
                <a:ea typeface="+mn-ea"/>
                <a:cs typeface="+mn-cs"/>
              </a:rPr>
              <a:t>是首次渲染时保存的快照，所以结果是</a:t>
            </a:r>
            <a:r>
              <a:rPr lang="en-US" altLang="zh-CN" dirty="0"/>
              <a:t>1</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32</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我犯过的一个错误就是，在</a:t>
            </a:r>
            <a:r>
              <a:rPr lang="zh-CN" altLang="en-US" dirty="0"/>
              <a:t>第一个</a:t>
            </a:r>
            <a:r>
              <a:rPr lang="en-US" altLang="zh-CN" dirty="0"/>
              <a:t>Effect</a:t>
            </a:r>
            <a:r>
              <a:rPr lang="zh-CN" altLang="en-US" dirty="0"/>
              <a:t>中</a:t>
            </a:r>
            <a:r>
              <a:rPr lang="zh-CN" altLang="en-US" sz="1200" b="0" i="0" kern="1200" dirty="0">
                <a:solidFill>
                  <a:schemeClr val="tx1"/>
                </a:solidFill>
                <a:effectLst/>
                <a:latin typeface="+mn-lt"/>
                <a:ea typeface="+mn-ea"/>
                <a:cs typeface="+mn-cs"/>
              </a:rPr>
              <a:t>更新了</a:t>
            </a:r>
            <a:r>
              <a:rPr lang="en-US" altLang="zh-CN" dirty="0"/>
              <a:t>count</a:t>
            </a:r>
            <a:r>
              <a:rPr lang="zh-CN" altLang="en-US" sz="1200" b="0" i="0" kern="1200" dirty="0">
                <a:solidFill>
                  <a:schemeClr val="tx1"/>
                </a:solidFill>
                <a:effectLst/>
                <a:latin typeface="+mn-lt"/>
                <a:ea typeface="+mn-ea"/>
                <a:cs typeface="+mn-cs"/>
              </a:rPr>
              <a:t>的值，而在第二个</a:t>
            </a:r>
            <a:r>
              <a:rPr lang="en-US" altLang="zh-CN" sz="1200" b="0" i="0" kern="1200" dirty="0">
                <a:solidFill>
                  <a:schemeClr val="tx1"/>
                </a:solidFill>
                <a:effectLst/>
                <a:latin typeface="+mn-lt"/>
                <a:ea typeface="+mn-ea"/>
                <a:cs typeface="+mn-cs"/>
              </a:rPr>
              <a:t>Effect</a:t>
            </a:r>
            <a:r>
              <a:rPr lang="zh-CN" altLang="en-US" sz="1200" b="0" i="0" kern="1200" dirty="0">
                <a:solidFill>
                  <a:schemeClr val="tx1"/>
                </a:solidFill>
                <a:effectLst/>
                <a:latin typeface="+mn-lt"/>
                <a:ea typeface="+mn-ea"/>
                <a:cs typeface="+mn-cs"/>
              </a:rPr>
              <a:t>中要使用更新后的</a:t>
            </a:r>
            <a:r>
              <a:rPr lang="en-US" altLang="zh-CN" dirty="0"/>
              <a:t>count</a:t>
            </a:r>
            <a:r>
              <a:rPr lang="zh-CN" altLang="en-US" sz="1200" b="0" i="0" kern="1200" dirty="0">
                <a:solidFill>
                  <a:schemeClr val="tx1"/>
                </a:solidFill>
                <a:effectLst/>
                <a:latin typeface="+mn-lt"/>
                <a:ea typeface="+mn-ea"/>
                <a:cs typeface="+mn-cs"/>
              </a:rPr>
              <a:t>的值，这就会导致错误，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因为在任何一个</a:t>
            </a:r>
            <a:r>
              <a:rPr lang="en-US" altLang="zh-CN" dirty="0"/>
              <a:t>useEffect</a:t>
            </a:r>
            <a:r>
              <a:rPr lang="zh-CN" altLang="en-US" sz="1200" b="0" i="0" kern="1200" dirty="0">
                <a:solidFill>
                  <a:schemeClr val="tx1"/>
                </a:solidFill>
                <a:effectLst/>
                <a:latin typeface="+mn-lt"/>
                <a:ea typeface="+mn-ea"/>
                <a:cs typeface="+mn-cs"/>
              </a:rPr>
              <a:t>中拿到的</a:t>
            </a:r>
            <a:r>
              <a:rPr lang="en-US" altLang="zh-CN" dirty="0"/>
              <a:t>count</a:t>
            </a:r>
            <a:r>
              <a:rPr lang="zh-CN" altLang="en-US" sz="1200" b="0" i="0" kern="1200" dirty="0">
                <a:solidFill>
                  <a:schemeClr val="tx1"/>
                </a:solidFill>
                <a:effectLst/>
                <a:latin typeface="+mn-lt"/>
                <a:ea typeface="+mn-ea"/>
                <a:cs typeface="+mn-cs"/>
              </a:rPr>
              <a:t>的值是当次更新过程的</a:t>
            </a:r>
            <a:r>
              <a:rPr lang="en-US" altLang="zh-CN" dirty="0"/>
              <a:t>count</a:t>
            </a:r>
            <a:r>
              <a:rPr lang="zh-CN" altLang="en-US" sz="1200" b="0" i="0" kern="1200" dirty="0">
                <a:solidFill>
                  <a:schemeClr val="tx1"/>
                </a:solidFill>
                <a:effectLst/>
                <a:latin typeface="+mn-lt"/>
                <a:ea typeface="+mn-ea"/>
                <a:cs typeface="+mn-cs"/>
              </a:rPr>
              <a:t>的初始值，而不会是在</a:t>
            </a:r>
            <a:r>
              <a:rPr lang="en-US" altLang="zh-CN" dirty="0"/>
              <a:t>useEffect1</a:t>
            </a:r>
            <a:r>
              <a:rPr lang="zh-CN" altLang="en-US" sz="1200" b="0" i="0" kern="1200" dirty="0">
                <a:solidFill>
                  <a:schemeClr val="tx1"/>
                </a:solidFill>
                <a:effectLst/>
                <a:latin typeface="+mn-lt"/>
                <a:ea typeface="+mn-ea"/>
                <a:cs typeface="+mn-cs"/>
              </a:rPr>
              <a:t>中更新后的值。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有两个方法来解决这个问题，第一个方法是</a:t>
            </a:r>
            <a:r>
              <a:rPr lang="zh-CN" altLang="en-US"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更好的组织</a:t>
            </a:r>
            <a:r>
              <a:rPr lang="en-US" altLang="zh-CN"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，一个</a:t>
            </a:r>
            <a:r>
              <a:rPr lang="en-US" altLang="zh-CN"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中不要完成过多的功能，不要在</a:t>
            </a:r>
            <a:r>
              <a:rPr lang="en-US" altLang="zh-CN"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12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中调用更新后的值，</a:t>
            </a:r>
            <a:r>
              <a:rPr lang="en-US" altLang="zh-CN" sz="1200" dirty="0"/>
              <a:t> </a:t>
            </a:r>
            <a:r>
              <a:rPr lang="en-US" altLang="zh-CN" sz="1200" dirty="0">
                <a:solidFill>
                  <a:schemeClr val="tx1">
                    <a:lumMod val="75000"/>
                    <a:lumOff val="25000"/>
                  </a:schemeClr>
                </a:solidFill>
                <a:latin typeface="微软雅黑" pitchFamily="34" charset="-122"/>
                <a:ea typeface="微软雅黑" pitchFamily="34" charset="-122"/>
                <a:cs typeface="Arial" panose="020B0604020202020204" pitchFamily="34" charset="0"/>
              </a:rPr>
              <a:t>useEffect</a:t>
            </a:r>
            <a:r>
              <a:rPr lang="zh-CN" altLang="en-US" sz="1200" dirty="0">
                <a:solidFill>
                  <a:schemeClr val="tx1">
                    <a:lumMod val="75000"/>
                    <a:lumOff val="25000"/>
                  </a:schemeClr>
                </a:solidFill>
                <a:latin typeface="微软雅黑" pitchFamily="34" charset="-122"/>
                <a:ea typeface="微软雅黑" pitchFamily="34" charset="-122"/>
                <a:cs typeface="Arial" panose="020B0604020202020204" pitchFamily="34" charset="0"/>
              </a:rPr>
              <a:t>只提供渲染需要的最终数据</a:t>
            </a:r>
            <a:endParaRPr lang="en-US" altLang="zh-CN" sz="1200"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第二种方法就是使用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提供了另外一种内置</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了，</a:t>
            </a:r>
            <a:r>
              <a:rPr lang="en-US" altLang="zh-CN" sz="1200" b="0" i="0" kern="1200" dirty="0">
                <a:solidFill>
                  <a:schemeClr val="tx1"/>
                </a:solidFill>
                <a:effectLst/>
                <a:latin typeface="+mn-lt"/>
                <a:ea typeface="+mn-ea"/>
                <a:cs typeface="+mn-cs"/>
              </a:rPr>
              <a:t>useRef</a:t>
            </a:r>
            <a:r>
              <a:rPr lang="zh-CN" altLang="en-US" sz="1200" b="0" i="0" kern="1200" dirty="0">
                <a:solidFill>
                  <a:schemeClr val="tx1"/>
                </a:solidFill>
                <a:effectLst/>
                <a:latin typeface="+mn-lt"/>
                <a:ea typeface="+mn-ea"/>
                <a:cs typeface="+mn-cs"/>
              </a:rPr>
              <a:t>。</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33</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a:t>
            </a:r>
            <a:r>
              <a:rPr lang="en-US" altLang="zh-CN" dirty="0"/>
              <a:t>useRef</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34</a:t>
            </a:fld>
            <a:endParaRPr lang="zh-CN" altLang="en-US"/>
          </a:p>
        </p:txBody>
      </p:sp>
    </p:spTree>
    <p:extLst>
      <p:ext uri="{BB962C8B-B14F-4D97-AF65-F5344CB8AC3E}">
        <p14:creationId xmlns:p14="http://schemas.microsoft.com/office/powerpoint/2010/main" val="3300768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35</a:t>
            </a:fld>
            <a:endParaRPr lang="zh-CN" altLang="en-US"/>
          </a:p>
        </p:txBody>
      </p:sp>
    </p:spTree>
    <p:extLst>
      <p:ext uri="{BB962C8B-B14F-4D97-AF65-F5344CB8AC3E}">
        <p14:creationId xmlns:p14="http://schemas.microsoft.com/office/powerpoint/2010/main" val="30349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左边的例子使用</a:t>
            </a:r>
            <a:r>
              <a:rPr lang="en-US" altLang="zh-CN" dirty="0"/>
              <a:t>useState</a:t>
            </a:r>
            <a:r>
              <a:rPr lang="zh-CN" altLang="en-US" dirty="0"/>
              <a:t>，在第一个</a:t>
            </a:r>
            <a:r>
              <a:rPr lang="en-US" altLang="zh-CN" dirty="0"/>
              <a:t>useEffect</a:t>
            </a:r>
            <a:r>
              <a:rPr lang="zh-CN" altLang="en-US" dirty="0"/>
              <a:t>更新</a:t>
            </a:r>
            <a:r>
              <a:rPr lang="en-US" altLang="zh-CN" dirty="0"/>
              <a:t>count</a:t>
            </a:r>
            <a:r>
              <a:rPr lang="zh-CN" altLang="en-US" dirty="0"/>
              <a:t>值后，无论是</a:t>
            </a:r>
            <a:r>
              <a:rPr lang="en-US" altLang="zh-CN" dirty="0"/>
              <a:t>useEffect1</a:t>
            </a:r>
            <a:r>
              <a:rPr lang="zh-CN" altLang="en-US" dirty="0"/>
              <a:t>还是</a:t>
            </a:r>
            <a:r>
              <a:rPr lang="en-US" altLang="zh-CN" dirty="0"/>
              <a:t>useEffect2</a:t>
            </a:r>
            <a:r>
              <a:rPr lang="zh-CN" altLang="en-US" dirty="0"/>
              <a:t>，都不能拿到更新后的值，因为</a:t>
            </a:r>
            <a:r>
              <a:rPr lang="en-US" altLang="zh-CN" dirty="0"/>
              <a:t>count</a:t>
            </a:r>
            <a:r>
              <a:rPr lang="zh-CN" altLang="en-US" dirty="0"/>
              <a:t>始终引用的都是本次渲染的初始值</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在右边的例子中，改用</a:t>
            </a:r>
            <a:r>
              <a:rPr lang="en-US" altLang="zh-CN" dirty="0"/>
              <a:t>useRef</a:t>
            </a:r>
            <a:r>
              <a:rPr lang="zh-CN" altLang="en-US" dirty="0"/>
              <a:t>，对返回的对象的</a:t>
            </a:r>
            <a:r>
              <a:rPr lang="en-US" altLang="zh-CN" dirty="0"/>
              <a:t>current</a:t>
            </a:r>
            <a:r>
              <a:rPr lang="zh-CN" altLang="en-US" dirty="0"/>
              <a:t>进行赋值，</a:t>
            </a:r>
            <a:r>
              <a:rPr lang="zh-CN" altLang="en-US" sz="1200" b="0" i="0" kern="1200" dirty="0">
                <a:solidFill>
                  <a:schemeClr val="tx1"/>
                </a:solidFill>
                <a:effectLst/>
                <a:latin typeface="+mn-lt"/>
                <a:ea typeface="+mn-ea"/>
                <a:cs typeface="+mn-cs"/>
              </a:rPr>
              <a:t>就可以在后续过程中，获取到改变后的值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要注意，避免在渲染结果中直接引用</a:t>
            </a:r>
            <a:r>
              <a:rPr lang="en-US" altLang="zh-CN" sz="1200" b="0" i="0" kern="1200" dirty="0">
                <a:solidFill>
                  <a:schemeClr val="tx1"/>
                </a:solidFill>
                <a:effectLst/>
                <a:latin typeface="+mn-lt"/>
                <a:ea typeface="+mn-ea"/>
                <a:cs typeface="+mn-cs"/>
              </a:rPr>
              <a:t>useRef</a:t>
            </a:r>
            <a:r>
              <a:rPr lang="zh-CN" altLang="en-US" sz="1200" b="0" i="0" kern="1200" dirty="0">
                <a:solidFill>
                  <a:schemeClr val="tx1"/>
                </a:solidFill>
                <a:effectLst/>
                <a:latin typeface="+mn-lt"/>
                <a:ea typeface="+mn-ea"/>
                <a:cs typeface="+mn-cs"/>
              </a:rPr>
              <a:t>的值，可能会导致预料之外的结果，应该只在事件处理程序和</a:t>
            </a:r>
            <a:r>
              <a:rPr lang="en-US" altLang="zh-CN" dirty="0"/>
              <a:t>useEffect</a:t>
            </a:r>
            <a:r>
              <a:rPr lang="zh-CN" altLang="en-US" sz="1200" b="0" i="0" kern="1200" dirty="0">
                <a:solidFill>
                  <a:schemeClr val="tx1"/>
                </a:solidFill>
                <a:effectLst/>
                <a:latin typeface="+mn-lt"/>
                <a:ea typeface="+mn-ea"/>
                <a:cs typeface="+mn-cs"/>
              </a:rPr>
              <a:t>中使用、修改</a:t>
            </a:r>
            <a:r>
              <a:rPr lang="en-US" altLang="zh-CN" sz="1200" b="0" i="0" kern="1200" dirty="0">
                <a:solidFill>
                  <a:schemeClr val="tx1"/>
                </a:solidFill>
                <a:effectLst/>
                <a:latin typeface="+mn-lt"/>
                <a:ea typeface="+mn-ea"/>
                <a:cs typeface="+mn-cs"/>
              </a:rPr>
              <a:t>useRef</a:t>
            </a:r>
            <a:r>
              <a:rPr lang="zh-CN" altLang="en-US" sz="1200" b="0" i="0" kern="1200" dirty="0">
                <a:solidFill>
                  <a:schemeClr val="tx1"/>
                </a:solidFill>
                <a:effectLst/>
                <a:latin typeface="+mn-lt"/>
                <a:ea typeface="+mn-ea"/>
                <a:cs typeface="+mn-cs"/>
              </a:rPr>
              <a:t>的返回值</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36</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前面介绍的都是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内置的</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，这些</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提供了一些最底层、最基本的功能。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在这些</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的基础上，我们也可以编写自定义的</a:t>
            </a:r>
            <a:r>
              <a:rPr lang="en-US" altLang="zh-CN" sz="1200" b="0" i="0" kern="1200" dirty="0">
                <a:solidFill>
                  <a:schemeClr val="tx1"/>
                </a:solidFill>
                <a:effectLst/>
                <a:latin typeface="+mn-lt"/>
                <a:ea typeface="+mn-ea"/>
                <a:cs typeface="+mn-cs"/>
              </a:rPr>
              <a:t>Hook</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自定义</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实际上就是一个函数，将公用的逻辑提取进去，可以调用其他的</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和内置的</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。自定义</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的函数名必须以</a:t>
            </a:r>
            <a:r>
              <a:rPr lang="en-US" altLang="zh-CN" sz="1200" b="0" i="0" kern="1200" dirty="0">
                <a:solidFill>
                  <a:schemeClr val="tx1"/>
                </a:solidFill>
                <a:effectLst/>
                <a:latin typeface="+mn-lt"/>
                <a:ea typeface="+mn-ea"/>
                <a:cs typeface="+mn-cs"/>
              </a:rPr>
              <a:t>use</a:t>
            </a:r>
            <a:r>
              <a:rPr lang="zh-CN" altLang="en-US" sz="1200" b="0" i="0" kern="1200" dirty="0">
                <a:solidFill>
                  <a:schemeClr val="tx1"/>
                </a:solidFill>
                <a:effectLst/>
                <a:latin typeface="+mn-lt"/>
                <a:ea typeface="+mn-ea"/>
                <a:cs typeface="+mn-cs"/>
              </a:rPr>
              <a:t>开头。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左边就是一个自定义</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的例子，在里面调用了</a:t>
            </a:r>
            <a:r>
              <a:rPr lang="en-US" altLang="zh-CN" sz="1200" b="0" i="0" kern="1200" dirty="0">
                <a:solidFill>
                  <a:schemeClr val="tx1"/>
                </a:solidFill>
                <a:effectLst/>
                <a:latin typeface="+mn-lt"/>
                <a:ea typeface="+mn-ea"/>
                <a:cs typeface="+mn-cs"/>
              </a:rPr>
              <a:t>useState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，实现一些公共的逻辑和功能。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在使用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的初期，一般都是使用内置的</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，随着使用场景的增多，我们将业务中一些逻辑更好的封装为自定义</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，能够更好地实现代码的复用和维护</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37</a:t>
            </a:fld>
            <a:endParaRPr lang="zh-CN" altLang="en-US"/>
          </a:p>
        </p:txBody>
      </p:sp>
    </p:spTree>
    <p:extLst>
      <p:ext uri="{BB962C8B-B14F-4D97-AF65-F5344CB8AC3E}">
        <p14:creationId xmlns:p14="http://schemas.microsoft.com/office/powerpoint/2010/main" val="1797747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最后来介绍一些</a:t>
            </a:r>
            <a:r>
              <a:rPr lang="en-US" altLang="zh-CN" dirty="0"/>
              <a:t>Hook</a:t>
            </a:r>
            <a:r>
              <a:rPr lang="zh-CN" altLang="en-US" dirty="0"/>
              <a:t>的使用规则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38</a:t>
            </a:fld>
            <a:endParaRPr lang="zh-CN" altLang="en-US"/>
          </a:p>
        </p:txBody>
      </p:sp>
    </p:spTree>
    <p:extLst>
      <p:ext uri="{BB962C8B-B14F-4D97-AF65-F5344CB8AC3E}">
        <p14:creationId xmlns:p14="http://schemas.microsoft.com/office/powerpoint/2010/main" val="4290621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主要有两条规则</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第一点是只在最顶层调用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，不要在内部循环、条件语句或嵌套函数中调用</a:t>
            </a:r>
            <a:r>
              <a:rPr lang="en-US" altLang="zh-CN" sz="1200" b="0" i="0" kern="1200" dirty="0">
                <a:solidFill>
                  <a:schemeClr val="tx1"/>
                </a:solidFill>
                <a:effectLst/>
                <a:latin typeface="+mn-lt"/>
                <a:ea typeface="+mn-ea"/>
                <a:cs typeface="+mn-cs"/>
              </a:rPr>
              <a:t>Hooks</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这是因为</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是通过多个</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的调用顺序来确定多个状态变量的对应关系，如果违反了这条规则，</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将不能正确识别</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之间的对应关系，导致更新混乱</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如果想要有条件的运行一个</a:t>
            </a:r>
            <a:r>
              <a:rPr lang="en-US" altLang="zh-CN" sz="1200" b="0" i="0" kern="1200" dirty="0">
                <a:solidFill>
                  <a:schemeClr val="tx1"/>
                </a:solidFill>
                <a:effectLst/>
                <a:latin typeface="+mn-lt"/>
                <a:ea typeface="+mn-ea"/>
                <a:cs typeface="+mn-cs"/>
              </a:rPr>
              <a:t>useEffect</a:t>
            </a:r>
            <a:r>
              <a:rPr lang="zh-CN" altLang="en-US" sz="1200" b="0" i="0" kern="1200" dirty="0">
                <a:solidFill>
                  <a:schemeClr val="tx1"/>
                </a:solidFill>
                <a:effectLst/>
                <a:latin typeface="+mn-lt"/>
                <a:ea typeface="+mn-ea"/>
                <a:cs typeface="+mn-cs"/>
              </a:rPr>
              <a:t>，可以将条件判断放在</a:t>
            </a:r>
            <a:r>
              <a:rPr lang="en-US" altLang="zh-CN" sz="1200" b="0" i="0" kern="1200" dirty="0" err="1">
                <a:solidFill>
                  <a:schemeClr val="tx1"/>
                </a:solidFill>
                <a:effectLst/>
                <a:latin typeface="+mn-lt"/>
                <a:ea typeface="+mn-ea"/>
                <a:cs typeface="+mn-cs"/>
              </a:rPr>
              <a:t>uesEffect</a:t>
            </a:r>
            <a:r>
              <a:rPr lang="zh-CN" altLang="en-US" sz="1200" b="0" i="0" kern="1200" dirty="0">
                <a:solidFill>
                  <a:schemeClr val="tx1"/>
                </a:solidFill>
                <a:effectLst/>
                <a:latin typeface="+mn-lt"/>
                <a:ea typeface="+mn-ea"/>
                <a:cs typeface="+mn-cs"/>
              </a:rPr>
              <a:t>内部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第二点是</a:t>
            </a:r>
            <a:r>
              <a:rPr lang="zh-CN" altLang="en-US" sz="1200" dirty="0">
                <a:latin typeface="微软雅黑" pitchFamily="34" charset="-122"/>
                <a:ea typeface="微软雅黑" pitchFamily="34" charset="-122"/>
              </a:rPr>
              <a:t>只在</a:t>
            </a:r>
            <a:r>
              <a:rPr lang="en-US" altLang="zh-CN" sz="1200" dirty="0">
                <a:latin typeface="微软雅黑" pitchFamily="34" charset="-122"/>
                <a:ea typeface="微软雅黑" pitchFamily="34" charset="-122"/>
              </a:rPr>
              <a:t>React</a:t>
            </a:r>
            <a:r>
              <a:rPr lang="zh-CN" altLang="en-US" sz="1200" dirty="0">
                <a:latin typeface="微软雅黑" pitchFamily="34" charset="-122"/>
                <a:ea typeface="微软雅黑" pitchFamily="34" charset="-122"/>
              </a:rPr>
              <a:t>函数中调用</a:t>
            </a:r>
            <a:r>
              <a:rPr lang="en-US" altLang="zh-CN" sz="1200" dirty="0">
                <a:latin typeface="微软雅黑" pitchFamily="34" charset="-122"/>
                <a:ea typeface="微软雅黑" pitchFamily="34" charset="-122"/>
              </a:rPr>
              <a:t>Hooks</a:t>
            </a:r>
            <a:r>
              <a:rPr lang="zh-CN" altLang="en-US" sz="1200" dirty="0">
                <a:latin typeface="微软雅黑" pitchFamily="34" charset="-122"/>
                <a:ea typeface="微软雅黑" pitchFamily="34" charset="-122"/>
              </a:rPr>
              <a:t>，不要在普通的</a:t>
            </a:r>
            <a:r>
              <a:rPr lang="en-US" altLang="zh-CN" sz="1200" dirty="0">
                <a:latin typeface="微软雅黑" pitchFamily="34" charset="-122"/>
                <a:ea typeface="微软雅黑" pitchFamily="34" charset="-122"/>
              </a:rPr>
              <a:t>JS</a:t>
            </a:r>
            <a:r>
              <a:rPr lang="zh-CN" altLang="en-US" sz="1200" dirty="0">
                <a:latin typeface="微软雅黑" pitchFamily="34" charset="-122"/>
                <a:ea typeface="微软雅黑" pitchFamily="34" charset="-122"/>
              </a:rPr>
              <a:t>函数中调用</a:t>
            </a:r>
            <a:endParaRPr lang="en-US" altLang="zh-CN" sz="105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39</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React Hooks</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16.8</a:t>
            </a:r>
            <a:r>
              <a:rPr lang="zh-CN" altLang="en-US" sz="1200" b="0" i="0" kern="1200" dirty="0">
                <a:solidFill>
                  <a:schemeClr val="tx1"/>
                </a:solidFill>
                <a:effectLst/>
                <a:latin typeface="+mn-lt"/>
                <a:ea typeface="+mn-ea"/>
                <a:cs typeface="+mn-cs"/>
              </a:rPr>
              <a:t>推出的一个新特性，它提供给开发者一种能力，让开发者不用</a:t>
            </a:r>
            <a:r>
              <a:rPr lang="en-US" altLang="zh-CN" dirty="0"/>
              <a:t>class</a:t>
            </a:r>
            <a:r>
              <a:rPr lang="zh-CN" altLang="en-US" sz="1200" b="0" i="0" kern="1200" dirty="0">
                <a:solidFill>
                  <a:schemeClr val="tx1"/>
                </a:solidFill>
                <a:effectLst/>
                <a:latin typeface="+mn-lt"/>
                <a:ea typeface="+mn-ea"/>
                <a:cs typeface="+mn-cs"/>
              </a:rPr>
              <a:t>的形式就能够使用</a:t>
            </a:r>
            <a:r>
              <a:rPr lang="en-US" altLang="zh-CN" dirty="0"/>
              <a:t>state</a:t>
            </a:r>
            <a:r>
              <a:rPr lang="zh-CN" altLang="en-US" sz="1200" b="0" i="0" kern="1200" dirty="0">
                <a:solidFill>
                  <a:schemeClr val="tx1"/>
                </a:solidFill>
                <a:effectLst/>
                <a:latin typeface="+mn-lt"/>
                <a:ea typeface="+mn-ea"/>
                <a:cs typeface="+mn-cs"/>
              </a:rPr>
              <a:t>和其他的特性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不是必选项，并且是完全向后兼容的，不会引入任何破坏性的改变</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4</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Bef>
                <a:spcPct val="0"/>
              </a:spcBef>
            </a:pPr>
            <a:r>
              <a:rPr lang="zh-CN" altLang="en-US" sz="1200" dirty="0"/>
              <a:t>可以安装</a:t>
            </a:r>
            <a:r>
              <a:rPr lang="en-US" altLang="zh-CN" sz="1200" dirty="0"/>
              <a:t>ESLint</a:t>
            </a:r>
            <a:r>
              <a:rPr lang="zh-CN" altLang="en-US" sz="1200" dirty="0"/>
              <a:t>的</a:t>
            </a:r>
            <a:r>
              <a:rPr lang="en-US" altLang="zh-CN" sz="1200" dirty="0" err="1"/>
              <a:t>eslint</a:t>
            </a:r>
            <a:r>
              <a:rPr lang="en-US" altLang="zh-CN" sz="1200" dirty="0"/>
              <a:t>-plugin-react-hooks</a:t>
            </a:r>
            <a:r>
              <a:rPr lang="zh-CN" altLang="en-US" sz="1200" dirty="0"/>
              <a:t>插件来检查、规范</a:t>
            </a:r>
            <a:r>
              <a:rPr lang="en-US" altLang="zh-CN" sz="1200" dirty="0"/>
              <a:t>Hooks</a:t>
            </a:r>
            <a:r>
              <a:rPr lang="zh-CN" altLang="en-US" sz="1200" dirty="0"/>
              <a:t>的使用，</a:t>
            </a:r>
            <a:endParaRPr lang="en-US" altLang="zh-CN" sz="1200" dirty="0"/>
          </a:p>
          <a:p>
            <a:pPr algn="just">
              <a:spcBef>
                <a:spcPct val="0"/>
              </a:spcBef>
            </a:pPr>
            <a:endParaRPr lang="en-US" altLang="zh-CN" sz="1200" dirty="0"/>
          </a:p>
          <a:p>
            <a:pPr algn="just">
              <a:spcBef>
                <a:spcPct val="0"/>
              </a:spcBef>
            </a:pPr>
            <a:r>
              <a:rPr lang="zh-CN" altLang="en-US" sz="1200" dirty="0"/>
              <a:t>它会对</a:t>
            </a:r>
            <a:r>
              <a:rPr lang="en-US" altLang="zh-CN" sz="1200" dirty="0"/>
              <a:t>Hooks</a:t>
            </a:r>
            <a:r>
              <a:rPr lang="zh-CN" altLang="en-US" sz="1200" dirty="0"/>
              <a:t>的不恰当的使用进行提示，并且及解释原因，能够帮助我们避免潜在的</a:t>
            </a:r>
            <a:r>
              <a:rPr lang="en-US" altLang="zh-CN" sz="1200" dirty="0"/>
              <a:t>bug</a:t>
            </a:r>
            <a:r>
              <a:rPr lang="zh-CN" altLang="en-US" sz="1200" dirty="0"/>
              <a:t>，也是一个学习</a:t>
            </a:r>
            <a:r>
              <a:rPr lang="en-US" altLang="zh-CN" sz="1200" dirty="0"/>
              <a:t>Hooks</a:t>
            </a:r>
            <a:r>
              <a:rPr lang="zh-CN" altLang="en-US" sz="1200" dirty="0"/>
              <a:t>的过程</a:t>
            </a:r>
            <a:endParaRPr lang="en-US" altLang="zh-CN" sz="1200" dirty="0"/>
          </a:p>
          <a:p>
            <a:pPr algn="just">
              <a:spcBef>
                <a:spcPct val="0"/>
              </a:spcBef>
            </a:pPr>
            <a:endParaRPr lang="en-US" altLang="zh-CN" sz="1200"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40</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我今天的分享内容就是这么多，谢谢大家。</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41</a:t>
            </a:fld>
            <a:endParaRPr lang="zh-CN" altLang="en-US"/>
          </a:p>
        </p:txBody>
      </p:sp>
    </p:spTree>
    <p:extLst>
      <p:ext uri="{BB962C8B-B14F-4D97-AF65-F5344CB8AC3E}">
        <p14:creationId xmlns:p14="http://schemas.microsoft.com/office/powerpoint/2010/main" val="429062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为什么要引入</a:t>
            </a:r>
            <a:r>
              <a:rPr lang="en-US" altLang="zh-CN" dirty="0"/>
              <a:t>hooks</a:t>
            </a:r>
            <a:r>
              <a:rPr lang="zh-CN" altLang="en-US" dirty="0"/>
              <a:t>，主要有三个原因</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现有的</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的状态组件复用方式（高阶组件、</a:t>
            </a:r>
            <a:r>
              <a:rPr lang="en-US" altLang="zh-CN" sz="1200" b="0" i="0" kern="1200" dirty="0">
                <a:solidFill>
                  <a:schemeClr val="tx1"/>
                </a:solidFill>
                <a:effectLst/>
                <a:latin typeface="+mn-lt"/>
                <a:ea typeface="+mn-ea"/>
                <a:cs typeface="+mn-cs"/>
              </a:rPr>
              <a:t>Render Props</a:t>
            </a:r>
            <a:r>
              <a:rPr lang="zh-CN" altLang="en-US" sz="1200" b="0" i="0" kern="1200" dirty="0">
                <a:solidFill>
                  <a:schemeClr val="tx1"/>
                </a:solidFill>
                <a:effectLst/>
                <a:latin typeface="+mn-lt"/>
                <a:ea typeface="+mn-ea"/>
                <a:cs typeface="+mn-cs"/>
              </a:rPr>
              <a:t>）有各自的问题， 而</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可以优雅的实现代码复用，</a:t>
            </a:r>
            <a:r>
              <a:rPr lang="en-US" altLang="zh-CN" sz="1200" b="1" i="0" kern="1200" dirty="0">
                <a:solidFill>
                  <a:schemeClr val="tx1"/>
                </a:solidFill>
                <a:effectLst/>
                <a:latin typeface="+mn-lt"/>
                <a:ea typeface="+mn-ea"/>
                <a:cs typeface="+mn-cs"/>
              </a:rPr>
              <a:t>Hooks</a:t>
            </a:r>
            <a:r>
              <a:rPr lang="zh-CN" altLang="en-US" sz="1200" b="1" i="0" kern="1200" dirty="0">
                <a:solidFill>
                  <a:schemeClr val="tx1"/>
                </a:solidFill>
                <a:effectLst/>
                <a:latin typeface="+mn-lt"/>
                <a:ea typeface="+mn-ea"/>
                <a:cs typeface="+mn-cs"/>
              </a:rPr>
              <a:t>为开发者提供了在不改变组件层次的基础上进行状态逻辑复用的能力</a:t>
            </a:r>
            <a:r>
              <a:rPr lang="zh-CN" altLang="en-US" sz="1200" b="0" i="0" kern="1200" dirty="0">
                <a:solidFill>
                  <a:schemeClr val="tx1"/>
                </a:solidFill>
                <a:effectLst/>
                <a:latin typeface="+mn-lt"/>
                <a:ea typeface="+mn-ea"/>
                <a:cs typeface="+mn-cs"/>
              </a:rPr>
              <a:t>。这使得我们能够轻而易举的在组件之间共享</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在一个组件中，每个生命周期方法常常包含了大量不相关的逻辑，在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之前的大多数情况下，我们无法将这些组件分割成为更小的组件，因为状态逻辑贯穿了整个组件，</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可以根据依赖而非生命周期，将一个组件分割为更小的函数，让组件更易于</a:t>
            </a: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调试、测试和维护。</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zh-CN" altLang="en-US" dirty="0"/>
              <a:t>现有的</a:t>
            </a:r>
            <a:r>
              <a:rPr lang="en-US" altLang="zh-CN" dirty="0"/>
              <a:t>class</a:t>
            </a:r>
            <a:r>
              <a:rPr lang="zh-CN" altLang="en-US" dirty="0"/>
              <a:t>组件的范式代码显得很啰嗦，</a:t>
            </a:r>
            <a:r>
              <a:rPr lang="en-US" altLang="zh-CN" dirty="0"/>
              <a:t>Hooks</a:t>
            </a:r>
            <a:r>
              <a:rPr lang="zh-CN" altLang="en-US" sz="1200" b="1" i="0" kern="1200" dirty="0">
                <a:solidFill>
                  <a:schemeClr val="tx1"/>
                </a:solidFill>
                <a:effectLst/>
                <a:latin typeface="+mn-lt"/>
                <a:ea typeface="+mn-ea"/>
                <a:cs typeface="+mn-cs"/>
              </a:rPr>
              <a:t>提供了绕过</a:t>
            </a:r>
            <a:r>
              <a:rPr lang="en-US" altLang="zh-CN" sz="1200" b="1" i="0" kern="1200" dirty="0">
                <a:solidFill>
                  <a:schemeClr val="tx1"/>
                </a:solidFill>
                <a:effectLst/>
                <a:latin typeface="+mn-lt"/>
                <a:ea typeface="+mn-ea"/>
                <a:cs typeface="+mn-cs"/>
              </a:rPr>
              <a:t>class</a:t>
            </a:r>
            <a:r>
              <a:rPr lang="zh-CN" altLang="en-US" sz="1200" b="1" i="0" kern="1200" dirty="0">
                <a:solidFill>
                  <a:schemeClr val="tx1"/>
                </a:solidFill>
                <a:effectLst/>
                <a:latin typeface="+mn-lt"/>
                <a:ea typeface="+mn-ea"/>
                <a:cs typeface="+mn-cs"/>
              </a:rPr>
              <a:t>来编写组件的能力，让代码更简洁</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5</a:t>
            </a:fld>
            <a:endParaRPr lang="zh-CN" altLang="en-US"/>
          </a:p>
        </p:txBody>
      </p:sp>
    </p:spTree>
    <p:extLst>
      <p:ext uri="{BB962C8B-B14F-4D97-AF65-F5344CB8AC3E}">
        <p14:creationId xmlns:p14="http://schemas.microsoft.com/office/powerpoint/2010/main" val="424029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下面来介绍第二部分内容，引入</a:t>
            </a:r>
            <a:r>
              <a:rPr lang="en-US" altLang="zh-CN" dirty="0"/>
              <a:t>hooks</a:t>
            </a:r>
            <a:r>
              <a:rPr lang="zh-CN" altLang="en-US" dirty="0"/>
              <a:t>的策略</a:t>
            </a:r>
          </a:p>
        </p:txBody>
      </p:sp>
      <p:sp>
        <p:nvSpPr>
          <p:cNvPr id="4" name="灯片编号占位符 3"/>
          <p:cNvSpPr>
            <a:spLocks noGrp="1"/>
          </p:cNvSpPr>
          <p:nvPr>
            <p:ph type="sldNum" sz="quarter" idx="10"/>
          </p:nvPr>
        </p:nvSpPr>
        <p:spPr/>
        <p:txBody>
          <a:bodyPr/>
          <a:lstStyle/>
          <a:p>
            <a:fld id="{63D9F56C-685E-485A-BF04-BF7465453AF0}" type="slidenum">
              <a:rPr lang="zh-CN" altLang="en-US" smtClean="0"/>
              <a:t>6</a:t>
            </a:fld>
            <a:endParaRPr lang="zh-CN" altLang="en-US"/>
          </a:p>
        </p:txBody>
      </p:sp>
    </p:spTree>
    <p:extLst>
      <p:ext uri="{BB962C8B-B14F-4D97-AF65-F5344CB8AC3E}">
        <p14:creationId xmlns:p14="http://schemas.microsoft.com/office/powerpoint/2010/main" val="80569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在引入</a:t>
            </a:r>
            <a:r>
              <a:rPr lang="en-US" altLang="zh-CN" dirty="0"/>
              <a:t>Hooks</a:t>
            </a:r>
            <a:r>
              <a:rPr lang="zh-CN" altLang="en-US" dirty="0"/>
              <a:t>策略上，</a:t>
            </a:r>
            <a:r>
              <a:rPr lang="en-US" altLang="zh-CN" dirty="0"/>
              <a:t>React</a:t>
            </a:r>
            <a:r>
              <a:rPr lang="zh-CN" altLang="en-US" dirty="0"/>
              <a:t>的开发团队给出了几点建议</a:t>
            </a:r>
            <a:endParaRPr lang="en-US" altLang="zh-CN" dirty="0"/>
          </a:p>
          <a:p>
            <a:endParaRPr lang="en-US" altLang="zh-CN" dirty="0"/>
          </a:p>
          <a:p>
            <a:r>
              <a:rPr lang="zh-CN" altLang="en-US" dirty="0"/>
              <a:t>第一点是建议是，</a:t>
            </a:r>
            <a:r>
              <a:rPr lang="en-US" altLang="zh-CN" dirty="0"/>
              <a:t>React</a:t>
            </a:r>
            <a:r>
              <a:rPr lang="zh-CN" altLang="en-US" baseline="0" dirty="0"/>
              <a:t>并没有移除</a:t>
            </a:r>
            <a:r>
              <a:rPr lang="en-US" altLang="zh-CN" baseline="0" dirty="0"/>
              <a:t>class</a:t>
            </a:r>
            <a:r>
              <a:rPr lang="zh-CN" altLang="en-US" baseline="0" dirty="0"/>
              <a:t>的计划，</a:t>
            </a:r>
            <a:r>
              <a:rPr lang="zh-CN" altLang="en-US" sz="1200" b="1" i="0" kern="1200" dirty="0">
                <a:solidFill>
                  <a:schemeClr val="tx1"/>
                </a:solidFill>
                <a:effectLst/>
                <a:latin typeface="+mn-lt"/>
                <a:ea typeface="+mn-ea"/>
                <a:cs typeface="+mn-cs"/>
              </a:rPr>
              <a:t>将在可预见的未来继续提供对</a:t>
            </a:r>
            <a:r>
              <a:rPr lang="en-US" altLang="zh-CN" sz="1200" b="1" i="0" kern="1200" dirty="0">
                <a:solidFill>
                  <a:schemeClr val="tx1"/>
                </a:solidFill>
                <a:effectLst/>
                <a:latin typeface="+mn-lt"/>
                <a:ea typeface="+mn-ea"/>
                <a:cs typeface="+mn-cs"/>
              </a:rPr>
              <a:t>class</a:t>
            </a:r>
            <a:r>
              <a:rPr lang="zh-CN" altLang="en-US" sz="1200" b="1" i="0" kern="1200" dirty="0">
                <a:solidFill>
                  <a:schemeClr val="tx1"/>
                </a:solidFill>
                <a:effectLst/>
                <a:latin typeface="+mn-lt"/>
                <a:ea typeface="+mn-ea"/>
                <a:cs typeface="+mn-cs"/>
              </a:rPr>
              <a:t>组件的支持</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中有大量的用</a:t>
            </a:r>
            <a:r>
              <a:rPr lang="en-US" altLang="zh-CN" dirty="0"/>
              <a:t>class</a:t>
            </a:r>
            <a:r>
              <a:rPr lang="zh-CN" altLang="en-US" sz="1200" b="0" i="0" kern="1200" dirty="0">
                <a:solidFill>
                  <a:schemeClr val="tx1"/>
                </a:solidFill>
                <a:effectLst/>
                <a:latin typeface="+mn-lt"/>
                <a:ea typeface="+mn-ea"/>
                <a:cs typeface="+mn-cs"/>
              </a:rPr>
              <a:t>写成的组件，将会在新的代码中同时使用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和</a:t>
            </a:r>
            <a:r>
              <a:rPr lang="en-US" altLang="zh-CN" dirty="0"/>
              <a:t>class</a:t>
            </a:r>
          </a:p>
          <a:p>
            <a:endParaRPr lang="en-US" altLang="zh-CN" dirty="0"/>
          </a:p>
          <a:p>
            <a:r>
              <a:rPr lang="zh-CN" altLang="en-US" dirty="0"/>
              <a:t>第二点建议是</a:t>
            </a:r>
            <a:r>
              <a:rPr lang="en-US" altLang="zh-CN" sz="1200" b="1" i="0" kern="1200" dirty="0">
                <a:solidFill>
                  <a:schemeClr val="tx1"/>
                </a:solidFill>
                <a:effectLst/>
                <a:latin typeface="+mn-lt"/>
                <a:ea typeface="+mn-ea"/>
                <a:cs typeface="+mn-cs"/>
              </a:rPr>
              <a:t>Hooks</a:t>
            </a:r>
            <a:r>
              <a:rPr lang="zh-CN" altLang="en-US" sz="1200" b="1" i="0" kern="1200" dirty="0">
                <a:solidFill>
                  <a:schemeClr val="tx1"/>
                </a:solidFill>
                <a:effectLst/>
                <a:latin typeface="+mn-lt"/>
                <a:ea typeface="+mn-ea"/>
                <a:cs typeface="+mn-cs"/>
              </a:rPr>
              <a:t>没有带来破坏性的改变，与现有代码是共存的，所以可以渐进式的应用到代码中</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第三点建议是避免大的重构，特别是针对现有的、复杂的</a:t>
            </a:r>
            <a:r>
              <a:rPr lang="en-US" altLang="zh-CN" dirty="0"/>
              <a:t>class</a:t>
            </a:r>
            <a:r>
              <a:rPr lang="zh-CN" altLang="en-US" sz="1200" b="0" i="0" kern="1200" dirty="0">
                <a:solidFill>
                  <a:schemeClr val="tx1"/>
                </a:solidFill>
                <a:effectLst/>
                <a:latin typeface="+mn-lt"/>
                <a:ea typeface="+mn-ea"/>
                <a:cs typeface="+mn-cs"/>
              </a:rPr>
              <a:t>组件，最好首先在全新的、不重要的组件中练习使用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，让团队中的每个人都能理解、接受并掌握</a:t>
            </a:r>
            <a:r>
              <a:rPr lang="en-US" altLang="zh-CN" sz="1200" b="0" i="0" kern="1200" dirty="0">
                <a:solidFill>
                  <a:schemeClr val="tx1"/>
                </a:solidFill>
                <a:effectLst/>
                <a:latin typeface="+mn-lt"/>
                <a:ea typeface="+mn-ea"/>
                <a:cs typeface="+mn-cs"/>
              </a:rPr>
              <a:t>Hooks</a:t>
            </a:r>
            <a:endParaRPr lang="zh-CN" altLang="en-US" dirty="0"/>
          </a:p>
        </p:txBody>
      </p:sp>
      <p:sp>
        <p:nvSpPr>
          <p:cNvPr id="4" name="灯片编号占位符 3"/>
          <p:cNvSpPr>
            <a:spLocks noGrp="1"/>
          </p:cNvSpPr>
          <p:nvPr>
            <p:ph type="sldNum" sz="quarter" idx="10"/>
          </p:nvPr>
        </p:nvSpPr>
        <p:spPr/>
        <p:txBody>
          <a:bodyPr/>
          <a:lstStyle/>
          <a:p>
            <a:fld id="{63D9F56C-685E-485A-BF04-BF7465453AF0}" type="slidenum">
              <a:rPr lang="zh-CN" altLang="en-US" smtClean="0"/>
              <a:t>7</a:t>
            </a:fld>
            <a:endParaRPr lang="zh-CN" altLang="en-US"/>
          </a:p>
        </p:txBody>
      </p:sp>
    </p:spTree>
    <p:extLst>
      <p:ext uri="{BB962C8B-B14F-4D97-AF65-F5344CB8AC3E}">
        <p14:creationId xmlns:p14="http://schemas.microsoft.com/office/powerpoint/2010/main" val="2828879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来看一个简单的例子，来直观的认识一下到底什么是</a:t>
            </a:r>
            <a:r>
              <a:rPr lang="en-US" altLang="zh-CN" sz="1200" b="0" i="0" kern="1200" dirty="0">
                <a:solidFill>
                  <a:schemeClr val="tx1"/>
                </a:solidFill>
                <a:effectLst/>
                <a:latin typeface="+mn-lt"/>
                <a:ea typeface="+mn-ea"/>
                <a:cs typeface="+mn-cs"/>
              </a:rPr>
              <a:t>Hooks</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这是一个用</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形式编写的简单的计数器组件，当点击按钮式，计算器的值会递加</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的实现方法很简单，但是在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出现之前，是无法使用单独使用一个纯函数组件来实现这样的功能，因为函数组件中是无法添加状态的，也没有</a:t>
            </a:r>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，也就是说没有办法维护</a:t>
            </a:r>
            <a:r>
              <a:rPr lang="en-US" altLang="zh-CN" sz="1200" b="0" i="0" kern="1200" dirty="0" err="1">
                <a:solidFill>
                  <a:schemeClr val="tx1"/>
                </a:solidFill>
                <a:effectLst/>
                <a:latin typeface="+mn-lt"/>
                <a:ea typeface="+mn-ea"/>
                <a:cs typeface="+mn-cs"/>
              </a:rPr>
              <a:t>this.state</a:t>
            </a:r>
            <a:r>
              <a:rPr lang="zh-CN" altLang="en-US" sz="1200" b="0" i="0" kern="1200" dirty="0">
                <a:solidFill>
                  <a:schemeClr val="tx1"/>
                </a:solidFill>
                <a:effectLst/>
                <a:latin typeface="+mn-lt"/>
                <a:ea typeface="+mn-ea"/>
                <a:cs typeface="+mn-cs"/>
              </a:rPr>
              <a:t>状态变量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8</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现在使用</a:t>
            </a:r>
            <a:r>
              <a:rPr lang="en-US" altLang="zh-CN" sz="1200" b="0" i="0" kern="1200" dirty="0">
                <a:solidFill>
                  <a:schemeClr val="tx1"/>
                </a:solidFill>
                <a:effectLst/>
                <a:latin typeface="+mn-lt"/>
                <a:ea typeface="+mn-ea"/>
                <a:cs typeface="+mn-cs"/>
              </a:rPr>
              <a:t>Hooks</a:t>
            </a:r>
            <a:r>
              <a:rPr lang="zh-CN" altLang="en-US" sz="1200" b="0" i="0" kern="1200" dirty="0">
                <a:solidFill>
                  <a:schemeClr val="tx1"/>
                </a:solidFill>
                <a:effectLst/>
                <a:latin typeface="+mn-lt"/>
                <a:ea typeface="+mn-ea"/>
                <a:cs typeface="+mn-cs"/>
              </a:rPr>
              <a:t>，就可以向函数组件中添加状态变量，完成计数器这个例子。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代码中的</a:t>
            </a:r>
            <a:r>
              <a:rPr lang="en-US" altLang="zh-CN" dirty="0"/>
              <a:t>useState</a:t>
            </a:r>
            <a:r>
              <a:rPr lang="zh-CN" altLang="en-US" sz="1200" b="0" i="0" kern="1200" dirty="0">
                <a:solidFill>
                  <a:schemeClr val="tx1"/>
                </a:solidFill>
                <a:effectLst/>
                <a:latin typeface="+mn-lt"/>
                <a:ea typeface="+mn-ea"/>
                <a:cs typeface="+mn-cs"/>
              </a:rPr>
              <a:t>就是一个</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，我们在函数组件中调用</a:t>
            </a:r>
            <a:r>
              <a:rPr lang="en-US" altLang="zh-CN" sz="1200" b="0" i="0" kern="1200" dirty="0">
                <a:solidFill>
                  <a:schemeClr val="tx1"/>
                </a:solidFill>
                <a:effectLst/>
                <a:latin typeface="+mn-lt"/>
                <a:ea typeface="+mn-ea"/>
                <a:cs typeface="+mn-cs"/>
              </a:rPr>
              <a:t>hook</a:t>
            </a:r>
            <a:r>
              <a:rPr lang="zh-CN" altLang="en-US" sz="1200" b="0" i="0" kern="1200" dirty="0">
                <a:solidFill>
                  <a:schemeClr val="tx1"/>
                </a:solidFill>
                <a:effectLst/>
                <a:latin typeface="+mn-lt"/>
                <a:ea typeface="+mn-ea"/>
                <a:cs typeface="+mn-cs"/>
              </a:rPr>
              <a:t>，来为函数组件添加内部的状态变量，</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在渲染更新时会保留这些状态。</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可以函数组件内部的任意位置调用这个更新方法。它和</a:t>
            </a:r>
            <a:r>
              <a:rPr lang="en-US" altLang="zh-CN" dirty="0"/>
              <a:t>class</a:t>
            </a:r>
            <a:r>
              <a:rPr lang="zh-CN" altLang="en-US" dirty="0"/>
              <a:t>组件</a:t>
            </a:r>
            <a:r>
              <a:rPr lang="zh-CN" altLang="en-US" sz="1200" b="0" i="0" kern="1200" dirty="0">
                <a:solidFill>
                  <a:schemeClr val="tx1"/>
                </a:solidFill>
                <a:effectLst/>
                <a:latin typeface="+mn-lt"/>
                <a:ea typeface="+mn-ea"/>
                <a:cs typeface="+mn-cs"/>
              </a:rPr>
              <a:t>中的</a:t>
            </a:r>
            <a:r>
              <a:rPr lang="en-US" altLang="zh-CN" dirty="0" err="1"/>
              <a:t>this.setState</a:t>
            </a:r>
            <a:r>
              <a:rPr lang="zh-CN" altLang="en-US" sz="1200" b="0" i="0" kern="1200" dirty="0">
                <a:solidFill>
                  <a:schemeClr val="tx1"/>
                </a:solidFill>
                <a:effectLst/>
                <a:latin typeface="+mn-lt"/>
                <a:ea typeface="+mn-ea"/>
                <a:cs typeface="+mn-cs"/>
              </a:rPr>
              <a:t>也有点类似</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3D9F56C-685E-485A-BF04-BF7465453AF0}" type="slidenum">
              <a:rPr lang="zh-CN" altLang="en-US" smtClean="0"/>
              <a:t>9</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a:srcRect l="68594" t="65577" b="15737"/>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59973889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395655770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9" name="矩形 8"/>
          <p:cNvSpPr/>
          <p:nvPr userDrawn="1"/>
        </p:nvSpPr>
        <p:spPr>
          <a:xfrm>
            <a:off x="735537" y="344174"/>
            <a:ext cx="2789546"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为什么要引入</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a:t>
            </a:r>
          </a:p>
        </p:txBody>
      </p:sp>
    </p:spTree>
    <p:extLst>
      <p:ext uri="{BB962C8B-B14F-4D97-AF65-F5344CB8AC3E}">
        <p14:creationId xmlns:p14="http://schemas.microsoft.com/office/powerpoint/2010/main" val="37598726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6" name="矩形 5"/>
          <p:cNvSpPr/>
          <p:nvPr userDrawn="1"/>
        </p:nvSpPr>
        <p:spPr>
          <a:xfrm>
            <a:off x="735537" y="344174"/>
            <a:ext cx="1595309"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渐进式策略</a:t>
            </a:r>
          </a:p>
        </p:txBody>
      </p:sp>
    </p:spTree>
    <p:extLst>
      <p:ext uri="{BB962C8B-B14F-4D97-AF65-F5344CB8AC3E}">
        <p14:creationId xmlns:p14="http://schemas.microsoft.com/office/powerpoint/2010/main" val="195557605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6" name="矩形 5"/>
          <p:cNvSpPr/>
          <p:nvPr userDrawn="1"/>
        </p:nvSpPr>
        <p:spPr>
          <a:xfrm>
            <a:off x="735537" y="344174"/>
            <a:ext cx="3426515" cy="430887"/>
          </a:xfrm>
          <a:prstGeom prst="rect">
            <a:avLst/>
          </a:prstGeom>
        </p:spPr>
        <p:txBody>
          <a:bodyPr wrap="none">
            <a:spAutoFit/>
          </a:bodyPr>
          <a:lstStyle/>
          <a:p>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Hello Hooks - useState</a:t>
            </a:r>
            <a:endPar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9547920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6" name="矩形 5"/>
          <p:cNvSpPr/>
          <p:nvPr userDrawn="1"/>
        </p:nvSpPr>
        <p:spPr>
          <a:xfrm>
            <a:off x="735537" y="344174"/>
            <a:ext cx="1661032"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内置</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a:t>
            </a:r>
            <a:endPar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419469662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6" name="矩形 5"/>
          <p:cNvSpPr/>
          <p:nvPr userDrawn="1"/>
        </p:nvSpPr>
        <p:spPr>
          <a:xfrm>
            <a:off x="735537" y="344174"/>
            <a:ext cx="3242170"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内置</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 - useState </a:t>
            </a:r>
            <a:endPar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8756211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407447229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94599712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30750172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15" name="文本占位符 14"/>
          <p:cNvSpPr>
            <a:spLocks noGrp="1"/>
          </p:cNvSpPr>
          <p:nvPr>
            <p:ph type="body" sz="quarter" idx="10" hasCustomPrompt="1"/>
          </p:nvPr>
        </p:nvSpPr>
        <p:spPr>
          <a:xfrm>
            <a:off x="888232" y="293519"/>
            <a:ext cx="2766524" cy="661010"/>
          </a:xfrm>
        </p:spPr>
        <p:txBody>
          <a:bodyPr/>
          <a:lstStyle>
            <a:lvl1pPr marL="0" indent="0">
              <a:buNone/>
              <a:defRPr b="1"/>
            </a:lvl1pPr>
          </a:lstStyle>
          <a:p>
            <a:pPr lvl="0"/>
            <a:r>
              <a:rPr lang="zh-CN" altLang="en-US" dirty="0"/>
              <a:t>在此处添加标题</a:t>
            </a:r>
          </a:p>
        </p:txBody>
      </p:sp>
    </p:spTree>
    <p:extLst>
      <p:ext uri="{BB962C8B-B14F-4D97-AF65-F5344CB8AC3E}">
        <p14:creationId xmlns:p14="http://schemas.microsoft.com/office/powerpoint/2010/main" val="359602837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133914579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5AC512-946F-491C-A78E-B874D25DDF2C}" type="datetimeFigureOut">
              <a:rPr lang="zh-CN" altLang="en-US" smtClean="0"/>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83816997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5AC512-946F-491C-A78E-B874D25DDF2C}" type="datetimeFigureOut">
              <a:rPr lang="zh-CN" altLang="en-US" smtClean="0"/>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7420327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21966931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69282594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6978066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AC512-946F-491C-A78E-B874D25DDF2C}" type="datetimeFigureOut">
              <a:rPr lang="zh-CN" altLang="en-US" smtClean="0"/>
              <a:t>2019/3/29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4756236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940049" y="2278049"/>
            <a:ext cx="4311902" cy="923330"/>
          </a:xfrm>
          <a:prstGeom prst="rect">
            <a:avLst/>
          </a:prstGeom>
          <a:noFill/>
        </p:spPr>
        <p:txBody>
          <a:bodyPr vert="horz" wrap="square" rtlCol="0">
            <a:spAutoFit/>
          </a:bodyPr>
          <a:lstStyle/>
          <a:p>
            <a:pPr algn="ctr"/>
            <a:r>
              <a:rPr lang="en-US" altLang="zh-CN" sz="5400" dirty="0">
                <a:solidFill>
                  <a:schemeClr val="tx1">
                    <a:lumMod val="85000"/>
                    <a:lumOff val="15000"/>
                  </a:schemeClr>
                </a:solidFill>
                <a:latin typeface="思源黑体 CN Light" panose="020B0300000000000000" pitchFamily="34" charset="-122"/>
                <a:ea typeface="思源黑体 CN Light" panose="020B0300000000000000" pitchFamily="34" charset="-122"/>
              </a:rPr>
              <a:t>React Hooks</a:t>
            </a:r>
            <a:endParaRPr lang="zh-CN" altLang="en-US" sz="5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9" name="文本框 8">
            <a:extLst>
              <a:ext uri="{FF2B5EF4-FFF2-40B4-BE49-F238E27FC236}">
                <a16:creationId xmlns:a16="http://schemas.microsoft.com/office/drawing/2014/main" id="{3C4B55A2-CE4C-4E21-88B6-165B86513B71}"/>
              </a:ext>
            </a:extLst>
          </p:cNvPr>
          <p:cNvSpPr txBox="1"/>
          <p:nvPr/>
        </p:nvSpPr>
        <p:spPr>
          <a:xfrm>
            <a:off x="4340039" y="3106277"/>
            <a:ext cx="3511923" cy="369332"/>
          </a:xfrm>
          <a:prstGeom prst="rect">
            <a:avLst/>
          </a:prstGeom>
          <a:solidFill>
            <a:schemeClr val="tx1">
              <a:lumMod val="75000"/>
              <a:lumOff val="25000"/>
            </a:schemeClr>
          </a:solidFill>
        </p:spPr>
        <p:txBody>
          <a:bodyPr wrap="none" rtlCol="0">
            <a:spAutoFit/>
          </a:bodyPr>
          <a:lstStyle/>
          <a:p>
            <a:r>
              <a:rPr lang="en-US" altLang="zh-CN" dirty="0">
                <a:solidFill>
                  <a:schemeClr val="bg1"/>
                </a:solidFill>
                <a:latin typeface="思源黑体 CN Light" panose="020B0300000000000000" pitchFamily="34" charset="-122"/>
                <a:ea typeface="思源黑体 CN Light" panose="020B0300000000000000" pitchFamily="34" charset="-122"/>
              </a:rPr>
              <a:t>- New Addition in React 16.8 -</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sp>
        <p:nvSpPr>
          <p:cNvPr id="10" name="文本框 9">
            <a:extLst>
              <a:ext uri="{FF2B5EF4-FFF2-40B4-BE49-F238E27FC236}">
                <a16:creationId xmlns:a16="http://schemas.microsoft.com/office/drawing/2014/main" id="{8C839D8C-C6D1-4756-9827-ABC6F1E82B1E}"/>
              </a:ext>
            </a:extLst>
          </p:cNvPr>
          <p:cNvSpPr txBox="1"/>
          <p:nvPr/>
        </p:nvSpPr>
        <p:spPr>
          <a:xfrm>
            <a:off x="5607726" y="5438028"/>
            <a:ext cx="976549" cy="302070"/>
          </a:xfrm>
          <a:prstGeom prst="rect">
            <a:avLst/>
          </a:prstGeom>
          <a:noFill/>
        </p:spPr>
        <p:txBody>
          <a:bodyPr wrap="none" rtlCol="0">
            <a:spAutoFit/>
          </a:bodyPr>
          <a:lstStyle/>
          <a:p>
            <a:pPr algn="ctr">
              <a:lnSpc>
                <a:spcPct val="125000"/>
              </a:lnSpc>
            </a:pPr>
            <a:r>
              <a:rPr lang="en-US" altLang="zh-CN" sz="1200" dirty="0">
                <a:latin typeface="思源黑体 CN Light" panose="020B0300000000000000" pitchFamily="34" charset="-122"/>
                <a:ea typeface="思源黑体 CN Light" panose="020B0300000000000000" pitchFamily="34" charset="-122"/>
              </a:rPr>
              <a:t>2019.03.28</a:t>
            </a:r>
            <a:endParaRPr lang="zh-CN" altLang="en-US" sz="1200"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3525582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7"/>
          <p:cNvCxnSpPr>
            <a:stCxn id="42" idx="6"/>
            <a:endCxn id="5" idx="2"/>
          </p:cNvCxnSpPr>
          <p:nvPr/>
        </p:nvCxnSpPr>
        <p:spPr>
          <a:xfrm>
            <a:off x="1329209" y="5227157"/>
            <a:ext cx="9547363" cy="2119"/>
          </a:xfrm>
          <a:prstGeom prst="line">
            <a:avLst/>
          </a:prstGeom>
          <a:noFill/>
          <a:ln w="12700" cap="flat" cmpd="sng" algn="ctr">
            <a:solidFill>
              <a:sysClr val="windowText" lastClr="000000">
                <a:lumMod val="85000"/>
                <a:lumOff val="15000"/>
              </a:sysClr>
            </a:solidFill>
            <a:prstDash val="sysDash"/>
            <a:round/>
          </a:ln>
          <a:effectLst/>
        </p:spPr>
      </p:cxnSp>
      <p:grpSp>
        <p:nvGrpSpPr>
          <p:cNvPr id="4" name="Group 69"/>
          <p:cNvGrpSpPr/>
          <p:nvPr/>
        </p:nvGrpSpPr>
        <p:grpSpPr>
          <a:xfrm>
            <a:off x="400365" y="4762567"/>
            <a:ext cx="928847" cy="929183"/>
            <a:chOff x="255774" y="3805440"/>
            <a:chExt cx="696726" cy="696726"/>
          </a:xfrm>
        </p:grpSpPr>
        <p:sp>
          <p:nvSpPr>
            <p:cNvPr id="42" name="Oval 9"/>
            <p:cNvSpPr/>
            <p:nvPr/>
          </p:nvSpPr>
          <p:spPr>
            <a:xfrm>
              <a:off x="255774" y="3805440"/>
              <a:ext cx="696726" cy="69672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sp>
          <p:nvSpPr>
            <p:cNvPr id="43" name="Isosceles Triangle 40"/>
            <p:cNvSpPr/>
            <p:nvPr/>
          </p:nvSpPr>
          <p:spPr>
            <a:xfrm rot="5400000">
              <a:off x="493716" y="4019782"/>
              <a:ext cx="279448" cy="240904"/>
            </a:xfrm>
            <a:prstGeom prst="triangle">
              <a:avLst/>
            </a:prstGeom>
            <a:solidFill>
              <a:sysClr val="window" lastClr="CCE8C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grpSp>
      <p:grpSp>
        <p:nvGrpSpPr>
          <p:cNvPr id="48" name="组合 47"/>
          <p:cNvGrpSpPr/>
          <p:nvPr/>
        </p:nvGrpSpPr>
        <p:grpSpPr>
          <a:xfrm>
            <a:off x="10876574" y="4762567"/>
            <a:ext cx="928847" cy="929183"/>
            <a:chOff x="10876574" y="4762567"/>
            <a:chExt cx="928847" cy="929183"/>
          </a:xfrm>
        </p:grpSpPr>
        <p:sp>
          <p:nvSpPr>
            <p:cNvPr id="5" name="Oval 20"/>
            <p:cNvSpPr/>
            <p:nvPr/>
          </p:nvSpPr>
          <p:spPr>
            <a:xfrm>
              <a:off x="10876574" y="4762567"/>
              <a:ext cx="928847" cy="929183"/>
            </a:xfrm>
            <a:prstGeom prst="ellipse">
              <a:avLst/>
            </a:prstGeom>
            <a:solidFill>
              <a:schemeClr val="tx1">
                <a:lumMod val="95000"/>
                <a:lumOff val="5000"/>
              </a:schemeClr>
            </a:solidFill>
            <a:ln w="12700" cap="flat" cmpd="sng" algn="ctr">
              <a:solidFill>
                <a:sysClr val="windowText" lastClr="000000">
                  <a:lumMod val="85000"/>
                  <a:lumOff val="1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sp>
          <p:nvSpPr>
            <p:cNvPr id="7" name="Rectangle 46"/>
            <p:cNvSpPr/>
            <p:nvPr/>
          </p:nvSpPr>
          <p:spPr>
            <a:xfrm>
              <a:off x="10889260" y="5011714"/>
              <a:ext cx="911462" cy="430885"/>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prstClr val="white">
                      <a:lumMod val="85000"/>
                    </a:prstClr>
                  </a:solidFill>
                  <a:latin typeface="微软雅黑" pitchFamily="34" charset="-122"/>
                  <a:ea typeface="微软雅黑" pitchFamily="34" charset="-122"/>
                  <a:cs typeface="Open Sans" pitchFamily="34" charset="0"/>
                </a:rPr>
                <a:t>H</a:t>
              </a:r>
              <a:r>
                <a:rPr lang="en-US" altLang="zh-CN" sz="2000" kern="0" dirty="0">
                  <a:solidFill>
                    <a:prstClr val="white">
                      <a:lumMod val="85000"/>
                    </a:prstClr>
                  </a:solidFill>
                  <a:latin typeface="微软雅黑" pitchFamily="34" charset="-122"/>
                  <a:ea typeface="微软雅黑" pitchFamily="34" charset="-122"/>
                  <a:cs typeface="Open Sans" pitchFamily="34" charset="0"/>
                </a:rPr>
                <a:t>ook</a:t>
              </a:r>
              <a:endParaRPr kumimoji="0" lang="en-US" sz="2000" b="0" i="0" u="none" strike="noStrike" kern="0" cap="none" spc="0" normalizeH="0" noProof="0" dirty="0">
                <a:ln>
                  <a:noFill/>
                </a:ln>
                <a:solidFill>
                  <a:prstClr val="white">
                    <a:lumMod val="85000"/>
                  </a:prstClr>
                </a:solidFill>
                <a:effectLst/>
                <a:uLnTx/>
                <a:uFillTx/>
                <a:latin typeface="微软雅黑" pitchFamily="34" charset="-122"/>
                <a:ea typeface="微软雅黑" pitchFamily="34" charset="-122"/>
                <a:cs typeface="Open Sans" pitchFamily="34" charset="0"/>
              </a:endParaRPr>
            </a:p>
          </p:txBody>
        </p:sp>
      </p:grpSp>
      <p:grpSp>
        <p:nvGrpSpPr>
          <p:cNvPr id="9" name="Group 66"/>
          <p:cNvGrpSpPr/>
          <p:nvPr/>
        </p:nvGrpSpPr>
        <p:grpSpPr>
          <a:xfrm>
            <a:off x="2818519" y="1846229"/>
            <a:ext cx="2131549" cy="922699"/>
            <a:chOff x="2285984" y="2214560"/>
            <a:chExt cx="1038007" cy="454422"/>
          </a:xfrm>
        </p:grpSpPr>
        <p:sp>
          <p:nvSpPr>
            <p:cNvPr id="40" name="Rectangle 43"/>
            <p:cNvSpPr/>
            <p:nvPr/>
          </p:nvSpPr>
          <p:spPr>
            <a:xfrm>
              <a:off x="2285984" y="2366742"/>
              <a:ext cx="1038007" cy="302240"/>
            </a:xfrm>
            <a:prstGeom prst="rect">
              <a:avLst/>
            </a:prstGeom>
          </p:spPr>
          <p:txBody>
            <a:bodyPr wrap="square">
              <a:spAutoFit/>
            </a:bodyPr>
            <a:lstStyle/>
            <a:p>
              <a:pPr algn="just">
                <a:lnSpc>
                  <a:spcPct val="150000"/>
                </a:lnSpc>
                <a:spcBef>
                  <a:spcPct val="0"/>
                </a:spcBef>
                <a:buNone/>
              </a:pPr>
              <a:r>
                <a:rPr kumimoji="1" lang="zh-CN" altLang="en-US" sz="1200" spc="-150" dirty="0">
                  <a:solidFill>
                    <a:schemeClr val="tx1">
                      <a:lumMod val="65000"/>
                      <a:lumOff val="35000"/>
                    </a:schemeClr>
                  </a:solidFill>
                  <a:latin typeface="微软雅黑" pitchFamily="34" charset="-122"/>
                  <a:ea typeface="微软雅黑" pitchFamily="34" charset="-122"/>
                  <a:cs typeface="Arial" panose="020B0604020202020204" pitchFamily="34" charset="0"/>
                </a:rPr>
                <a:t>声明了一个状态变量，就像</a:t>
              </a:r>
              <a:r>
                <a:rPr kumimoji="1" lang="en-US" altLang="zh-CN" sz="1200" spc="-150" dirty="0" err="1">
                  <a:solidFill>
                    <a:schemeClr val="tx1">
                      <a:lumMod val="65000"/>
                      <a:lumOff val="35000"/>
                    </a:schemeClr>
                  </a:solidFill>
                  <a:latin typeface="微软雅黑" pitchFamily="34" charset="-122"/>
                  <a:ea typeface="微软雅黑" pitchFamily="34" charset="-122"/>
                  <a:cs typeface="Arial" panose="020B0604020202020204" pitchFamily="34" charset="0"/>
                </a:rPr>
                <a:t>this..state</a:t>
              </a:r>
              <a:r>
                <a:rPr kumimoji="1" lang="zh-CN" altLang="en-US" sz="1200" spc="-150" dirty="0">
                  <a:solidFill>
                    <a:schemeClr val="tx1">
                      <a:lumMod val="65000"/>
                      <a:lumOff val="35000"/>
                    </a:schemeClr>
                  </a:solidFill>
                  <a:latin typeface="微软雅黑" pitchFamily="34" charset="-122"/>
                  <a:ea typeface="微软雅黑" pitchFamily="34" charset="-122"/>
                  <a:cs typeface="Arial" panose="020B0604020202020204" pitchFamily="34" charset="0"/>
                </a:rPr>
                <a:t>一样</a:t>
              </a:r>
              <a:endParaRPr kumimoji="1" lang="en-US" altLang="zh-CN"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41" name="Rectangle 44"/>
            <p:cNvSpPr/>
            <p:nvPr/>
          </p:nvSpPr>
          <p:spPr>
            <a:xfrm>
              <a:off x="2285984" y="2214560"/>
              <a:ext cx="1038007" cy="1667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a:solidFill>
                    <a:schemeClr val="tx1">
                      <a:lumMod val="75000"/>
                      <a:lumOff val="25000"/>
                    </a:schemeClr>
                  </a:solidFill>
                  <a:latin typeface="微软雅黑" pitchFamily="34" charset="-122"/>
                  <a:ea typeface="微软雅黑" pitchFamily="34" charset="-122"/>
                  <a:cs typeface="Open Sans" pitchFamily="34" charset="0"/>
                </a:rPr>
                <a:t>useState</a:t>
              </a:r>
              <a:r>
                <a:rPr lang="zh-CN" altLang="en-US" sz="1600" b="1" kern="0" dirty="0">
                  <a:solidFill>
                    <a:schemeClr val="tx1">
                      <a:lumMod val="75000"/>
                      <a:lumOff val="25000"/>
                    </a:schemeClr>
                  </a:solidFill>
                  <a:latin typeface="微软雅黑" pitchFamily="34" charset="-122"/>
                  <a:ea typeface="微软雅黑" pitchFamily="34" charset="-122"/>
                  <a:cs typeface="Open Sans" pitchFamily="34" charset="0"/>
                </a:rPr>
                <a:t>做了什么？</a:t>
              </a:r>
              <a:endParaRPr kumimoji="0" lang="en-US" sz="1600" b="1" i="0" u="none" strike="noStrike" kern="0" cap="none" spc="0" normalizeH="0" noProof="0" dirty="0">
                <a:ln>
                  <a:noFill/>
                </a:ln>
                <a:solidFill>
                  <a:schemeClr val="tx1">
                    <a:lumMod val="75000"/>
                    <a:lumOff val="25000"/>
                  </a:schemeClr>
                </a:solidFill>
                <a:effectLst/>
                <a:uLnTx/>
                <a:uFillTx/>
                <a:latin typeface="微软雅黑" pitchFamily="34" charset="-122"/>
                <a:ea typeface="微软雅黑" pitchFamily="34" charset="-122"/>
                <a:cs typeface="Open Sans" pitchFamily="34" charset="0"/>
              </a:endParaRPr>
            </a:p>
          </p:txBody>
        </p:sp>
      </p:grpSp>
      <p:grpSp>
        <p:nvGrpSpPr>
          <p:cNvPr id="44" name="组合 43"/>
          <p:cNvGrpSpPr/>
          <p:nvPr/>
        </p:nvGrpSpPr>
        <p:grpSpPr>
          <a:xfrm>
            <a:off x="2145324" y="1902565"/>
            <a:ext cx="557634" cy="3463428"/>
            <a:chOff x="2145324" y="1902565"/>
            <a:chExt cx="557634" cy="3463428"/>
          </a:xfrm>
        </p:grpSpPr>
        <p:sp>
          <p:nvSpPr>
            <p:cNvPr id="8" name="Oval 12"/>
            <p:cNvSpPr/>
            <p:nvPr/>
          </p:nvSpPr>
          <p:spPr>
            <a:xfrm>
              <a:off x="2274735" y="5088321"/>
              <a:ext cx="277572" cy="277672"/>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cxnSp>
          <p:nvCxnSpPr>
            <p:cNvPr id="10" name="Straight Connector 26"/>
            <p:cNvCxnSpPr/>
            <p:nvPr/>
          </p:nvCxnSpPr>
          <p:spPr>
            <a:xfrm rot="16200000" flipH="1">
              <a:off x="1242427" y="3906143"/>
              <a:ext cx="2351684" cy="11744"/>
            </a:xfrm>
            <a:prstGeom prst="line">
              <a:avLst/>
            </a:prstGeom>
            <a:noFill/>
            <a:ln w="6350" cap="flat" cmpd="sng" algn="ctr">
              <a:solidFill>
                <a:sysClr val="windowText" lastClr="000000">
                  <a:lumMod val="85000"/>
                  <a:lumOff val="15000"/>
                </a:sysClr>
              </a:solidFill>
              <a:prstDash val="solid"/>
              <a:miter lim="800000"/>
            </a:ln>
            <a:effectLst/>
          </p:spPr>
        </p:cxnSp>
        <p:grpSp>
          <p:nvGrpSpPr>
            <p:cNvPr id="11" name="Group 59"/>
            <p:cNvGrpSpPr/>
            <p:nvPr/>
          </p:nvGrpSpPr>
          <p:grpSpPr>
            <a:xfrm>
              <a:off x="2145324" y="1902565"/>
              <a:ext cx="557634" cy="557836"/>
              <a:chOff x="2014215" y="1660936"/>
              <a:chExt cx="418280" cy="418280"/>
            </a:xfrm>
          </p:grpSpPr>
          <p:sp>
            <p:nvSpPr>
              <p:cNvPr id="38" name="Teardrop 25"/>
              <p:cNvSpPr/>
              <p:nvPr/>
            </p:nvSpPr>
            <p:spPr>
              <a:xfrm rot="8100000">
                <a:off x="2014215" y="1660936"/>
                <a:ext cx="418280" cy="418280"/>
              </a:xfrm>
              <a:prstGeom prst="teardrop">
                <a:avLst>
                  <a:gd name="adj" fmla="val 131619"/>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dirty="0">
                  <a:ln>
                    <a:noFill/>
                  </a:ln>
                  <a:solidFill>
                    <a:prstClr val="black">
                      <a:lumMod val="85000"/>
                      <a:lumOff val="15000"/>
                    </a:prstClr>
                  </a:solidFill>
                  <a:effectLst/>
                  <a:uLnTx/>
                  <a:uFillTx/>
                  <a:latin typeface="微软雅黑" pitchFamily="34" charset="-122"/>
                  <a:ea typeface="微软雅黑" pitchFamily="34" charset="-122"/>
                </a:endParaRPr>
              </a:p>
            </p:txBody>
          </p:sp>
          <p:sp>
            <p:nvSpPr>
              <p:cNvPr id="39" name="Freeform 63"/>
              <p:cNvSpPr>
                <a:spLocks noEditPoints="1"/>
              </p:cNvSpPr>
              <p:nvPr/>
            </p:nvSpPr>
            <p:spPr bwMode="auto">
              <a:xfrm>
                <a:off x="2115407" y="1783949"/>
                <a:ext cx="199914" cy="171356"/>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ysClr val="window" lastClr="CCE8C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grpSp>
      </p:grpSp>
      <p:grpSp>
        <p:nvGrpSpPr>
          <p:cNvPr id="46" name="组合 45"/>
          <p:cNvGrpSpPr/>
          <p:nvPr/>
        </p:nvGrpSpPr>
        <p:grpSpPr>
          <a:xfrm>
            <a:off x="6662430" y="1871460"/>
            <a:ext cx="557634" cy="3494535"/>
            <a:chOff x="6662430" y="1871460"/>
            <a:chExt cx="557634" cy="3494535"/>
          </a:xfrm>
        </p:grpSpPr>
        <p:sp>
          <p:nvSpPr>
            <p:cNvPr id="12" name="Oval 16"/>
            <p:cNvSpPr/>
            <p:nvPr/>
          </p:nvSpPr>
          <p:spPr>
            <a:xfrm>
              <a:off x="6802908" y="5088323"/>
              <a:ext cx="277572" cy="277672"/>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cxnSp>
          <p:nvCxnSpPr>
            <p:cNvPr id="13" name="Straight Connector 38"/>
            <p:cNvCxnSpPr/>
            <p:nvPr/>
          </p:nvCxnSpPr>
          <p:spPr>
            <a:xfrm rot="16200000" flipH="1">
              <a:off x="5770599" y="3906144"/>
              <a:ext cx="2351685" cy="11744"/>
            </a:xfrm>
            <a:prstGeom prst="line">
              <a:avLst/>
            </a:prstGeom>
            <a:noFill/>
            <a:ln w="6350" cap="flat" cmpd="sng" algn="ctr">
              <a:solidFill>
                <a:sysClr val="windowText" lastClr="000000">
                  <a:lumMod val="85000"/>
                  <a:lumOff val="15000"/>
                </a:sysClr>
              </a:solidFill>
              <a:prstDash val="solid"/>
              <a:miter lim="800000"/>
            </a:ln>
            <a:effectLst/>
          </p:spPr>
        </p:cxnSp>
        <p:grpSp>
          <p:nvGrpSpPr>
            <p:cNvPr id="14" name="Group 63"/>
            <p:cNvGrpSpPr/>
            <p:nvPr/>
          </p:nvGrpSpPr>
          <p:grpSpPr>
            <a:xfrm>
              <a:off x="6662430" y="1871460"/>
              <a:ext cx="557634" cy="557836"/>
              <a:chOff x="5077748" y="1637612"/>
              <a:chExt cx="418280" cy="418280"/>
            </a:xfrm>
          </p:grpSpPr>
          <p:sp>
            <p:nvSpPr>
              <p:cNvPr id="36" name="Teardrop 37"/>
              <p:cNvSpPr/>
              <p:nvPr/>
            </p:nvSpPr>
            <p:spPr>
              <a:xfrm rot="8100000">
                <a:off x="5077748" y="1637612"/>
                <a:ext cx="418280" cy="418280"/>
              </a:xfrm>
              <a:prstGeom prst="teardrop">
                <a:avLst>
                  <a:gd name="adj" fmla="val 131619"/>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dirty="0">
                  <a:ln>
                    <a:noFill/>
                  </a:ln>
                  <a:solidFill>
                    <a:prstClr val="black">
                      <a:lumMod val="85000"/>
                      <a:lumOff val="15000"/>
                    </a:prstClr>
                  </a:solidFill>
                  <a:effectLst/>
                  <a:uLnTx/>
                  <a:uFillTx/>
                  <a:latin typeface="微软雅黑" pitchFamily="34" charset="-122"/>
                  <a:ea typeface="微软雅黑" pitchFamily="34" charset="-122"/>
                </a:endParaRPr>
              </a:p>
            </p:txBody>
          </p:sp>
          <p:sp>
            <p:nvSpPr>
              <p:cNvPr id="37" name="Freeform 100"/>
              <p:cNvSpPr>
                <a:spLocks/>
              </p:cNvSpPr>
              <p:nvPr/>
            </p:nvSpPr>
            <p:spPr bwMode="auto">
              <a:xfrm>
                <a:off x="5191415" y="1759857"/>
                <a:ext cx="176324" cy="198674"/>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ysClr val="window" lastClr="CCE8C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grpSp>
      </p:grpSp>
      <p:grpSp>
        <p:nvGrpSpPr>
          <p:cNvPr id="45" name="组合 44"/>
          <p:cNvGrpSpPr/>
          <p:nvPr/>
        </p:nvGrpSpPr>
        <p:grpSpPr>
          <a:xfrm>
            <a:off x="4364896" y="2946979"/>
            <a:ext cx="557634" cy="2419014"/>
            <a:chOff x="4364896" y="2946979"/>
            <a:chExt cx="557634" cy="2419014"/>
          </a:xfrm>
        </p:grpSpPr>
        <p:sp>
          <p:nvSpPr>
            <p:cNvPr id="15" name="Oval 14"/>
            <p:cNvSpPr/>
            <p:nvPr/>
          </p:nvSpPr>
          <p:spPr>
            <a:xfrm>
              <a:off x="4504442" y="5088321"/>
              <a:ext cx="277572" cy="277672"/>
            </a:xfrm>
            <a:prstGeom prst="ellipse">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cxnSp>
          <p:nvCxnSpPr>
            <p:cNvPr id="16" name="Straight Connector 34"/>
            <p:cNvCxnSpPr/>
            <p:nvPr/>
          </p:nvCxnSpPr>
          <p:spPr>
            <a:xfrm rot="5400000">
              <a:off x="4023890" y="4467527"/>
              <a:ext cx="1238545" cy="2117"/>
            </a:xfrm>
            <a:prstGeom prst="line">
              <a:avLst/>
            </a:prstGeom>
            <a:noFill/>
            <a:ln w="6350" cap="flat" cmpd="sng" algn="ctr">
              <a:solidFill>
                <a:sysClr val="windowText" lastClr="000000">
                  <a:lumMod val="85000"/>
                  <a:lumOff val="15000"/>
                </a:sysClr>
              </a:solidFill>
              <a:prstDash val="solid"/>
              <a:miter lim="800000"/>
            </a:ln>
            <a:effectLst/>
          </p:spPr>
        </p:cxnSp>
        <p:grpSp>
          <p:nvGrpSpPr>
            <p:cNvPr id="17" name="Group 62"/>
            <p:cNvGrpSpPr/>
            <p:nvPr/>
          </p:nvGrpSpPr>
          <p:grpSpPr>
            <a:xfrm>
              <a:off x="4364896" y="2946979"/>
              <a:ext cx="557634" cy="557836"/>
              <a:chOff x="3506811" y="2444065"/>
              <a:chExt cx="418280" cy="418280"/>
            </a:xfrm>
          </p:grpSpPr>
          <p:sp>
            <p:nvSpPr>
              <p:cNvPr id="34" name="Teardrop 33"/>
              <p:cNvSpPr/>
              <p:nvPr/>
            </p:nvSpPr>
            <p:spPr>
              <a:xfrm rot="8100000">
                <a:off x="3506811" y="2444065"/>
                <a:ext cx="418280" cy="418280"/>
              </a:xfrm>
              <a:prstGeom prst="teardrop">
                <a:avLst>
                  <a:gd name="adj" fmla="val 131619"/>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dirty="0">
                  <a:ln>
                    <a:noFill/>
                  </a:ln>
                  <a:solidFill>
                    <a:prstClr val="black">
                      <a:lumMod val="85000"/>
                      <a:lumOff val="15000"/>
                    </a:prstClr>
                  </a:solidFill>
                  <a:effectLst/>
                  <a:uLnTx/>
                  <a:uFillTx/>
                  <a:latin typeface="微软雅黑" pitchFamily="34" charset="-122"/>
                  <a:ea typeface="微软雅黑" pitchFamily="34" charset="-122"/>
                </a:endParaRPr>
              </a:p>
            </p:txBody>
          </p:sp>
          <p:sp>
            <p:nvSpPr>
              <p:cNvPr id="35" name="Freeform 103"/>
              <p:cNvSpPr>
                <a:spLocks/>
              </p:cNvSpPr>
              <p:nvPr/>
            </p:nvSpPr>
            <p:spPr bwMode="auto">
              <a:xfrm>
                <a:off x="3628143" y="2582692"/>
                <a:ext cx="187500" cy="166390"/>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solidFill>
                <a:sysClr val="window" lastClr="CCE8C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grpSp>
      </p:grpSp>
      <p:grpSp>
        <p:nvGrpSpPr>
          <p:cNvPr id="47" name="组合 46"/>
          <p:cNvGrpSpPr/>
          <p:nvPr/>
        </p:nvGrpSpPr>
        <p:grpSpPr>
          <a:xfrm>
            <a:off x="8924999" y="2946979"/>
            <a:ext cx="557634" cy="2419014"/>
            <a:chOff x="8924999" y="2946979"/>
            <a:chExt cx="557634" cy="2419014"/>
          </a:xfrm>
        </p:grpSpPr>
        <p:sp>
          <p:nvSpPr>
            <p:cNvPr id="18" name="Oval 18"/>
            <p:cNvSpPr/>
            <p:nvPr/>
          </p:nvSpPr>
          <p:spPr>
            <a:xfrm>
              <a:off x="9064545" y="5088321"/>
              <a:ext cx="277572" cy="277672"/>
            </a:xfrm>
            <a:prstGeom prst="ellipse">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cxnSp>
          <p:nvCxnSpPr>
            <p:cNvPr id="19" name="Straight Connector 24"/>
            <p:cNvCxnSpPr/>
            <p:nvPr/>
          </p:nvCxnSpPr>
          <p:spPr>
            <a:xfrm rot="5400000">
              <a:off x="8583993" y="4467527"/>
              <a:ext cx="1238545" cy="2117"/>
            </a:xfrm>
            <a:prstGeom prst="line">
              <a:avLst/>
            </a:prstGeom>
            <a:noFill/>
            <a:ln w="6350" cap="flat" cmpd="sng" algn="ctr">
              <a:solidFill>
                <a:sysClr val="windowText" lastClr="000000">
                  <a:lumMod val="85000"/>
                  <a:lumOff val="15000"/>
                </a:sysClr>
              </a:solidFill>
              <a:prstDash val="solid"/>
              <a:miter lim="800000"/>
            </a:ln>
            <a:effectLst/>
          </p:spPr>
        </p:cxnSp>
        <p:grpSp>
          <p:nvGrpSpPr>
            <p:cNvPr id="20" name="Group 64"/>
            <p:cNvGrpSpPr/>
            <p:nvPr/>
          </p:nvGrpSpPr>
          <p:grpSpPr>
            <a:xfrm>
              <a:off x="8924999" y="2946979"/>
              <a:ext cx="557634" cy="557836"/>
              <a:chOff x="6650083" y="2444065"/>
              <a:chExt cx="418280" cy="418280"/>
            </a:xfrm>
          </p:grpSpPr>
          <p:sp>
            <p:nvSpPr>
              <p:cNvPr id="30" name="Teardrop 21"/>
              <p:cNvSpPr/>
              <p:nvPr/>
            </p:nvSpPr>
            <p:spPr>
              <a:xfrm rot="8100000">
                <a:off x="6650083" y="2444065"/>
                <a:ext cx="418280" cy="418280"/>
              </a:xfrm>
              <a:prstGeom prst="teardrop">
                <a:avLst>
                  <a:gd name="adj" fmla="val 131619"/>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dirty="0">
                  <a:ln>
                    <a:noFill/>
                  </a:ln>
                  <a:solidFill>
                    <a:prstClr val="black">
                      <a:lumMod val="85000"/>
                      <a:lumOff val="15000"/>
                    </a:prstClr>
                  </a:solidFill>
                  <a:effectLst/>
                  <a:uLnTx/>
                  <a:uFillTx/>
                  <a:latin typeface="微软雅黑" pitchFamily="34" charset="-122"/>
                  <a:ea typeface="微软雅黑" pitchFamily="34" charset="-122"/>
                </a:endParaRPr>
              </a:p>
            </p:txBody>
          </p:sp>
          <p:grpSp>
            <p:nvGrpSpPr>
              <p:cNvPr id="31" name="Group 58"/>
              <p:cNvGrpSpPr/>
              <p:nvPr/>
            </p:nvGrpSpPr>
            <p:grpSpPr>
              <a:xfrm>
                <a:off x="6760454" y="2563811"/>
                <a:ext cx="188740" cy="250826"/>
                <a:chOff x="8429652" y="3143254"/>
                <a:chExt cx="241300" cy="320675"/>
              </a:xfrm>
              <a:solidFill>
                <a:sysClr val="window" lastClr="CCE8CF"/>
              </a:solidFill>
            </p:grpSpPr>
            <p:sp>
              <p:nvSpPr>
                <p:cNvPr id="32" name="Freeform 108"/>
                <p:cNvSpPr>
                  <a:spLocks noEditPoints="1"/>
                </p:cNvSpPr>
                <p:nvPr/>
              </p:nvSpPr>
              <p:spPr bwMode="auto">
                <a:xfrm>
                  <a:off x="8429652" y="3143254"/>
                  <a:ext cx="241300" cy="320675"/>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sp>
              <p:nvSpPr>
                <p:cNvPr id="33" name="Freeform 109"/>
                <p:cNvSpPr>
                  <a:spLocks/>
                </p:cNvSpPr>
                <p:nvPr/>
              </p:nvSpPr>
              <p:spPr bwMode="auto">
                <a:xfrm>
                  <a:off x="8550302" y="3184529"/>
                  <a:ext cx="79375" cy="79375"/>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noProof="0">
                    <a:ln>
                      <a:noFill/>
                    </a:ln>
                    <a:solidFill>
                      <a:prstClr val="black">
                        <a:lumMod val="85000"/>
                        <a:lumOff val="15000"/>
                      </a:prstClr>
                    </a:solidFill>
                    <a:effectLst/>
                    <a:uLnTx/>
                    <a:uFillTx/>
                    <a:latin typeface="微软雅黑" pitchFamily="34" charset="-122"/>
                    <a:ea typeface="微软雅黑" pitchFamily="34" charset="-122"/>
                  </a:endParaRPr>
                </a:p>
              </p:txBody>
            </p:sp>
          </p:grpSp>
        </p:grpSp>
      </p:grpSp>
      <p:grpSp>
        <p:nvGrpSpPr>
          <p:cNvPr id="21" name="Group 66"/>
          <p:cNvGrpSpPr/>
          <p:nvPr/>
        </p:nvGrpSpPr>
        <p:grpSpPr>
          <a:xfrm>
            <a:off x="4950069" y="2944673"/>
            <a:ext cx="1685194" cy="1226714"/>
            <a:chOff x="2285984" y="2214560"/>
            <a:chExt cx="1190539" cy="970626"/>
          </a:xfrm>
        </p:grpSpPr>
        <p:sp>
          <p:nvSpPr>
            <p:cNvPr id="28" name="Rectangle 43"/>
            <p:cNvSpPr/>
            <p:nvPr/>
          </p:nvSpPr>
          <p:spPr>
            <a:xfrm>
              <a:off x="2285984" y="2480434"/>
              <a:ext cx="1190539" cy="704752"/>
            </a:xfrm>
            <a:prstGeom prst="rect">
              <a:avLst/>
            </a:prstGeom>
          </p:spPr>
          <p:txBody>
            <a:bodyPr wrap="square">
              <a:spAutoFit/>
            </a:bodyPr>
            <a:lstStyle/>
            <a:p>
              <a:pPr algn="just">
                <a:lnSpc>
                  <a:spcPct val="150000"/>
                </a:lnSpc>
                <a:spcBef>
                  <a:spcPct val="0"/>
                </a:spcBef>
                <a:buNone/>
              </a:pPr>
              <a:r>
                <a:rPr kumimoji="1" lang="zh-CN" altLang="en-US"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返回值是当前值及其更新方法组成的数组；</a:t>
              </a:r>
              <a:endParaRPr kumimoji="1" lang="en-US" altLang="zh-CN"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a:p>
              <a:pPr algn="just">
                <a:lnSpc>
                  <a:spcPct val="150000"/>
                </a:lnSpc>
                <a:spcBef>
                  <a:spcPct val="0"/>
                </a:spcBef>
              </a:pPr>
              <a:r>
                <a:rPr kumimoji="1" lang="zh-CN" altLang="en-US" sz="1200" spc="-150" dirty="0">
                  <a:solidFill>
                    <a:schemeClr val="tx1">
                      <a:lumMod val="65000"/>
                      <a:lumOff val="35000"/>
                    </a:schemeClr>
                  </a:solidFill>
                  <a:latin typeface="微软雅黑" pitchFamily="34" charset="-122"/>
                  <a:ea typeface="微软雅黑" pitchFamily="34" charset="-122"/>
                  <a:sym typeface="+mn-lt"/>
                </a:rPr>
                <a:t>参数是状态变量的初始值</a:t>
              </a:r>
              <a:endParaRPr kumimoji="1" lang="en-US" altLang="zh-CN" sz="1200" spc="-150" dirty="0">
                <a:solidFill>
                  <a:schemeClr val="tx1">
                    <a:lumMod val="65000"/>
                    <a:lumOff val="35000"/>
                  </a:schemeClr>
                </a:solidFill>
                <a:latin typeface="微软雅黑" pitchFamily="34" charset="-122"/>
                <a:ea typeface="微软雅黑" pitchFamily="34" charset="-122"/>
                <a:sym typeface="+mn-lt"/>
              </a:endParaRPr>
            </a:p>
          </p:txBody>
        </p:sp>
        <p:sp>
          <p:nvSpPr>
            <p:cNvPr id="29" name="Rectangle 44"/>
            <p:cNvSpPr/>
            <p:nvPr/>
          </p:nvSpPr>
          <p:spPr>
            <a:xfrm>
              <a:off x="2285984" y="2214560"/>
              <a:ext cx="1038007" cy="267878"/>
            </a:xfrm>
            <a:prstGeom prst="rect">
              <a:avLst/>
            </a:prstGeom>
          </p:spPr>
          <p:txBody>
            <a:bodyPr wrap="square">
              <a:spAutoFit/>
            </a:bodyPr>
            <a:lstStyle/>
            <a:p>
              <a:pPr lvl="0">
                <a:defRPr/>
              </a:pPr>
              <a:r>
                <a:rPr lang="zh-CN" altLang="en-US" sz="1600" b="1" kern="0" dirty="0">
                  <a:solidFill>
                    <a:schemeClr val="tx1">
                      <a:lumMod val="75000"/>
                      <a:lumOff val="25000"/>
                    </a:schemeClr>
                  </a:solidFill>
                  <a:latin typeface="微软雅黑" pitchFamily="34" charset="-122"/>
                  <a:ea typeface="微软雅黑" pitchFamily="34" charset="-122"/>
                  <a:cs typeface="Open Sans" pitchFamily="34" charset="0"/>
                </a:rPr>
                <a:t>返回值和参数</a:t>
              </a:r>
              <a:endParaRPr lang="en-US" altLang="zh-CN" sz="1600" b="1" kern="0" dirty="0">
                <a:solidFill>
                  <a:schemeClr val="tx1">
                    <a:lumMod val="75000"/>
                    <a:lumOff val="25000"/>
                  </a:schemeClr>
                </a:solidFill>
                <a:latin typeface="微软雅黑" pitchFamily="34" charset="-122"/>
                <a:ea typeface="微软雅黑" pitchFamily="34" charset="-122"/>
                <a:cs typeface="Open Sans" pitchFamily="34" charset="0"/>
              </a:endParaRPr>
            </a:p>
          </p:txBody>
        </p:sp>
      </p:grpSp>
      <p:grpSp>
        <p:nvGrpSpPr>
          <p:cNvPr id="22" name="Group 66"/>
          <p:cNvGrpSpPr/>
          <p:nvPr/>
        </p:nvGrpSpPr>
        <p:grpSpPr>
          <a:xfrm>
            <a:off x="7232618" y="1799676"/>
            <a:ext cx="1839523" cy="996162"/>
            <a:chOff x="2285983" y="2214560"/>
            <a:chExt cx="1190539" cy="558196"/>
          </a:xfrm>
        </p:grpSpPr>
        <p:sp>
          <p:nvSpPr>
            <p:cNvPr id="26" name="Rectangle 43"/>
            <p:cNvSpPr/>
            <p:nvPr/>
          </p:nvSpPr>
          <p:spPr>
            <a:xfrm>
              <a:off x="2285983" y="2428875"/>
              <a:ext cx="1190539" cy="343881"/>
            </a:xfrm>
            <a:prstGeom prst="rect">
              <a:avLst/>
            </a:prstGeom>
          </p:spPr>
          <p:txBody>
            <a:bodyPr wrap="square">
              <a:spAutoFit/>
            </a:bodyPr>
            <a:lstStyle/>
            <a:p>
              <a:pPr algn="just">
                <a:lnSpc>
                  <a:spcPct val="150000"/>
                </a:lnSpc>
                <a:spcBef>
                  <a:spcPct val="0"/>
                </a:spcBef>
              </a:pPr>
              <a:r>
                <a:rPr kumimoji="1" lang="zh-CN" altLang="en-US"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在函数组件中可以直接读取这个值</a:t>
              </a:r>
              <a:r>
                <a:rPr kumimoji="1" lang="en-US" altLang="zh-CN"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{count}</a:t>
              </a:r>
            </a:p>
          </p:txBody>
        </p:sp>
        <p:sp>
          <p:nvSpPr>
            <p:cNvPr id="27" name="Rectangle 44"/>
            <p:cNvSpPr/>
            <p:nvPr/>
          </p:nvSpPr>
          <p:spPr>
            <a:xfrm>
              <a:off x="2285984" y="2214560"/>
              <a:ext cx="1038007" cy="189708"/>
            </a:xfrm>
            <a:prstGeom prst="rect">
              <a:avLst/>
            </a:prstGeom>
          </p:spPr>
          <p:txBody>
            <a:bodyPr wrap="square">
              <a:spAutoFit/>
            </a:bodyPr>
            <a:lstStyle/>
            <a:p>
              <a:pPr lvl="0">
                <a:defRPr/>
              </a:pPr>
              <a:r>
                <a:rPr lang="zh-CN" altLang="en-US" sz="1600" b="1" kern="0" dirty="0">
                  <a:solidFill>
                    <a:schemeClr val="tx1">
                      <a:lumMod val="75000"/>
                      <a:lumOff val="25000"/>
                    </a:schemeClr>
                  </a:solidFill>
                  <a:latin typeface="微软雅黑" pitchFamily="34" charset="-122"/>
                  <a:ea typeface="微软雅黑" pitchFamily="34" charset="-122"/>
                  <a:cs typeface="Open Sans" pitchFamily="34" charset="0"/>
                </a:rPr>
                <a:t>读取状态变量</a:t>
              </a:r>
              <a:endParaRPr lang="en-US" altLang="zh-CN" sz="1600" b="1" kern="0" dirty="0">
                <a:solidFill>
                  <a:schemeClr val="tx1">
                    <a:lumMod val="75000"/>
                    <a:lumOff val="25000"/>
                  </a:schemeClr>
                </a:solidFill>
                <a:latin typeface="微软雅黑" pitchFamily="34" charset="-122"/>
                <a:ea typeface="微软雅黑" pitchFamily="34" charset="-122"/>
                <a:cs typeface="Open Sans" pitchFamily="34" charset="0"/>
              </a:endParaRPr>
            </a:p>
          </p:txBody>
        </p:sp>
      </p:grpSp>
      <p:grpSp>
        <p:nvGrpSpPr>
          <p:cNvPr id="23" name="Group 66"/>
          <p:cNvGrpSpPr/>
          <p:nvPr/>
        </p:nvGrpSpPr>
        <p:grpSpPr>
          <a:xfrm>
            <a:off x="9598195" y="2910501"/>
            <a:ext cx="1972482" cy="947768"/>
            <a:chOff x="2285983" y="2214560"/>
            <a:chExt cx="1190539" cy="608011"/>
          </a:xfrm>
        </p:grpSpPr>
        <p:sp>
          <p:nvSpPr>
            <p:cNvPr id="24" name="Rectangle 43"/>
            <p:cNvSpPr/>
            <p:nvPr/>
          </p:nvSpPr>
          <p:spPr>
            <a:xfrm>
              <a:off x="2285983" y="2428875"/>
              <a:ext cx="1190539" cy="393696"/>
            </a:xfrm>
            <a:prstGeom prst="rect">
              <a:avLst/>
            </a:prstGeom>
          </p:spPr>
          <p:txBody>
            <a:bodyPr wrap="square">
              <a:spAutoFit/>
            </a:bodyPr>
            <a:lstStyle/>
            <a:p>
              <a:pPr algn="just">
                <a:lnSpc>
                  <a:spcPct val="150000"/>
                </a:lnSpc>
                <a:spcBef>
                  <a:spcPct val="0"/>
                </a:spcBef>
                <a:buNone/>
              </a:pPr>
              <a:r>
                <a:rPr kumimoji="1" lang="zh-CN" altLang="en-US"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使用返回值的第二项来更新状态变量</a:t>
              </a:r>
              <a:r>
                <a:rPr kumimoji="1" lang="en-US" altLang="zh-CN" sz="12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setCount</a:t>
              </a:r>
            </a:p>
          </p:txBody>
        </p:sp>
        <p:sp>
          <p:nvSpPr>
            <p:cNvPr id="25" name="Rectangle 44"/>
            <p:cNvSpPr/>
            <p:nvPr/>
          </p:nvSpPr>
          <p:spPr>
            <a:xfrm>
              <a:off x="2285984" y="2214560"/>
              <a:ext cx="1038007" cy="217189"/>
            </a:xfrm>
            <a:prstGeom prst="rect">
              <a:avLst/>
            </a:prstGeom>
          </p:spPr>
          <p:txBody>
            <a:bodyPr wrap="square">
              <a:spAutoFit/>
            </a:bodyPr>
            <a:lstStyle/>
            <a:p>
              <a:pPr lvl="0">
                <a:defRPr/>
              </a:pPr>
              <a:r>
                <a:rPr lang="zh-CN" altLang="en-US" sz="1600" b="1" kern="0" dirty="0">
                  <a:solidFill>
                    <a:schemeClr val="tx1">
                      <a:lumMod val="75000"/>
                      <a:lumOff val="25000"/>
                    </a:schemeClr>
                  </a:solidFill>
                  <a:latin typeface="微软雅黑" pitchFamily="34" charset="-122"/>
                  <a:ea typeface="微软雅黑" pitchFamily="34" charset="-122"/>
                  <a:cs typeface="Open Sans" pitchFamily="34" charset="0"/>
                </a:rPr>
                <a:t>更新状态变量</a:t>
              </a:r>
              <a:endParaRPr lang="en-US" altLang="zh-CN" sz="1600" b="1" kern="0" dirty="0">
                <a:solidFill>
                  <a:schemeClr val="tx1">
                    <a:lumMod val="75000"/>
                    <a:lumOff val="25000"/>
                  </a:schemeClr>
                </a:solidFill>
                <a:latin typeface="微软雅黑" pitchFamily="34" charset="-122"/>
                <a:ea typeface="微软雅黑" pitchFamily="34" charset="-122"/>
                <a:cs typeface="Open Sans" pitchFamily="34" charset="0"/>
              </a:endParaRPr>
            </a:p>
          </p:txBody>
        </p:sp>
      </p:grpSp>
      <p:sp>
        <p:nvSpPr>
          <p:cNvPr id="6" name="Rectangle 1"/>
          <p:cNvSpPr>
            <a:spLocks noChangeArrowheads="1"/>
          </p:cNvSpPr>
          <p:nvPr/>
        </p:nvSpPr>
        <p:spPr bwMode="auto">
          <a:xfrm>
            <a:off x="2934876" y="5718955"/>
            <a:ext cx="6336028" cy="101566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569CD6"/>
              </a:solidFill>
              <a:effectLst/>
              <a:latin typeface="微软雅黑" pitchFamily="34" charset="-122"/>
              <a:ea typeface="微软雅黑" pitchFamily="34"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dirty="0">
                <a:ln>
                  <a:noFill/>
                </a:ln>
                <a:solidFill>
                  <a:srgbClr val="569CD6"/>
                </a:solidFill>
                <a:effectLst/>
                <a:latin typeface="微软雅黑" pitchFamily="34" charset="-122"/>
                <a:ea typeface="微软雅黑" pitchFamily="34" charset="-122"/>
                <a:cs typeface="DejaVu Sans Mono" pitchFamily="49" charset="0"/>
              </a:rPr>
              <a:t>const </a:t>
            </a:r>
            <a:r>
              <a:rPr kumimoji="0" lang="zh-CN" altLang="zh-CN" sz="2000" b="0" i="0" u="none" strike="noStrike" cap="none" normalizeH="0" dirty="0">
                <a:ln>
                  <a:noFill/>
                </a:ln>
                <a:solidFill>
                  <a:srgbClr val="DADADA"/>
                </a:solidFill>
                <a:effectLst/>
                <a:latin typeface="微软雅黑" pitchFamily="34" charset="-122"/>
                <a:ea typeface="微软雅黑" pitchFamily="34" charset="-122"/>
                <a:cs typeface="DejaVu Sans Mono" pitchFamily="49" charset="0"/>
              </a:rPr>
              <a:t>[count, setCount] = </a:t>
            </a:r>
            <a:r>
              <a:rPr kumimoji="0" lang="zh-CN" altLang="zh-CN" sz="2000" b="0" i="0" u="none" strike="noStrike" cap="none" normalizeH="0" dirty="0">
                <a:ln>
                  <a:noFill/>
                </a:ln>
                <a:solidFill>
                  <a:srgbClr val="78BEA6"/>
                </a:solidFill>
                <a:effectLst/>
                <a:latin typeface="微软雅黑" pitchFamily="34" charset="-122"/>
                <a:ea typeface="微软雅黑" pitchFamily="34" charset="-122"/>
                <a:cs typeface="DejaVu Sans Mono" pitchFamily="49" charset="0"/>
              </a:rPr>
              <a:t>useState</a:t>
            </a:r>
            <a:r>
              <a:rPr kumimoji="0" lang="zh-CN" altLang="zh-CN" sz="2000" b="0" i="0" u="none" strike="noStrike" cap="none" normalizeH="0" dirty="0">
                <a:ln>
                  <a:noFill/>
                </a:ln>
                <a:solidFill>
                  <a:srgbClr val="DADADA"/>
                </a:solidFill>
                <a:effectLst/>
                <a:latin typeface="微软雅黑" pitchFamily="34" charset="-122"/>
                <a:ea typeface="微软雅黑" pitchFamily="34" charset="-122"/>
                <a:cs typeface="DejaVu Sans Mono" pitchFamily="49" charset="0"/>
              </a:rPr>
              <a:t>(</a:t>
            </a:r>
            <a:r>
              <a:rPr kumimoji="0" lang="zh-CN" altLang="zh-CN" sz="2000" b="0" i="0" u="none" strike="noStrike" cap="none" normalizeH="0" dirty="0">
                <a:ln>
                  <a:noFill/>
                </a:ln>
                <a:solidFill>
                  <a:srgbClr val="B5CEA8"/>
                </a:solidFill>
                <a:effectLst/>
                <a:latin typeface="微软雅黑" pitchFamily="34" charset="-122"/>
                <a:ea typeface="微软雅黑" pitchFamily="34" charset="-122"/>
                <a:cs typeface="DejaVu Sans Mono" pitchFamily="49" charset="0"/>
              </a:rPr>
              <a:t>0</a:t>
            </a:r>
            <a:r>
              <a:rPr kumimoji="0" lang="zh-CN" altLang="zh-CN" sz="2000" b="0" i="0" u="none" strike="noStrike" cap="none" normalizeH="0" dirty="0">
                <a:ln>
                  <a:noFill/>
                </a:ln>
                <a:solidFill>
                  <a:srgbClr val="DADADA"/>
                </a:solidFill>
                <a:effectLst/>
                <a:latin typeface="微软雅黑" pitchFamily="34" charset="-122"/>
                <a:ea typeface="微软雅黑" pitchFamily="34" charset="-122"/>
                <a:cs typeface="DejaVu Sans Mono" pitchFamily="49" charset="0"/>
              </a:rPr>
              <a:t>);</a:t>
            </a:r>
            <a:endParaRPr lang="en-US" altLang="zh-CN" sz="4400" dirty="0">
              <a:latin typeface="微软雅黑" pitchFamily="34" charset="-122"/>
              <a:ea typeface="微软雅黑" pitchFamily="34"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DADADA"/>
              </a:solidFill>
              <a:effectLst/>
              <a:latin typeface="微软雅黑" pitchFamily="34" charset="-122"/>
              <a:ea typeface="微软雅黑" pitchFamily="34" charset="-122"/>
              <a:cs typeface="DejaVu Sans Mono" pitchFamily="49" charset="0"/>
            </a:endParaRPr>
          </a:p>
        </p:txBody>
      </p:sp>
    </p:spTree>
    <p:extLst>
      <p:ext uri="{BB962C8B-B14F-4D97-AF65-F5344CB8AC3E}">
        <p14:creationId xmlns:p14="http://schemas.microsoft.com/office/powerpoint/2010/main" val="17096044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微软雅黑" pitchFamily="34" charset="-122"/>
                <a:ea typeface="微软雅黑" pitchFamily="34" charset="-122"/>
                <a:cs typeface="+mn-ea"/>
                <a:sym typeface="+mn-lt"/>
              </a:rPr>
              <a:t>C</a:t>
            </a:r>
            <a:endParaRPr lang="zh-CN" altLang="en-US" sz="28700" dirty="0">
              <a:solidFill>
                <a:schemeClr val="tx1">
                  <a:lumMod val="85000"/>
                  <a:lumOff val="15000"/>
                </a:schemeClr>
              </a:solidFill>
              <a:latin typeface="微软雅黑" pitchFamily="34" charset="-122"/>
              <a:ea typeface="微软雅黑"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使用</a:t>
            </a: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Hooks</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247408" y="4722956"/>
            <a:ext cx="3697184" cy="613694"/>
          </a:xfrm>
          <a:prstGeom prst="rect">
            <a:avLst/>
          </a:prstGeom>
        </p:spPr>
        <p:txBody>
          <a:bodyPr vert="horz" wrap="square">
            <a:spAutoFit/>
          </a:bodyPr>
          <a:lstStyle/>
          <a:p>
            <a:pPr algn="ctr" defTabSz="457200">
              <a:lnSpc>
                <a:spcPct val="150000"/>
              </a:lnSpc>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使用内置</a:t>
            </a:r>
            <a:r>
              <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Hooks</a:t>
            </a:r>
          </a:p>
          <a:p>
            <a:pPr algn="ctr" defTabSz="457200">
              <a:lnSpc>
                <a:spcPct val="150000"/>
              </a:lnSpc>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编写自定义的</a:t>
            </a:r>
            <a:r>
              <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Hooks</a:t>
            </a:r>
          </a:p>
        </p:txBody>
      </p:sp>
    </p:spTree>
    <p:extLst>
      <p:ext uri="{BB962C8B-B14F-4D97-AF65-F5344CB8AC3E}">
        <p14:creationId xmlns:p14="http://schemas.microsoft.com/office/powerpoint/2010/main" val="28864638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84397" y="1117092"/>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01</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3" name="直接连接符 2"/>
          <p:cNvCxnSpPr>
            <a:stCxn id="2" idx="6"/>
          </p:cNvCxnSpPr>
          <p:nvPr/>
        </p:nvCxnSpPr>
        <p:spPr>
          <a:xfrm>
            <a:off x="1689615" y="1519701"/>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4" name="椭圆 3"/>
          <p:cNvSpPr/>
          <p:nvPr/>
        </p:nvSpPr>
        <p:spPr>
          <a:xfrm>
            <a:off x="884397" y="2495481"/>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02</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5" name="直接连接符 4"/>
          <p:cNvCxnSpPr>
            <a:stCxn id="4" idx="6"/>
          </p:cNvCxnSpPr>
          <p:nvPr/>
        </p:nvCxnSpPr>
        <p:spPr>
          <a:xfrm>
            <a:off x="1689615" y="2898090"/>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6" name="椭圆 5"/>
          <p:cNvSpPr/>
          <p:nvPr/>
        </p:nvSpPr>
        <p:spPr>
          <a:xfrm>
            <a:off x="884397" y="3983433"/>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03</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7" name="直接连接符 6"/>
          <p:cNvCxnSpPr>
            <a:stCxn id="6" idx="6"/>
          </p:cNvCxnSpPr>
          <p:nvPr/>
        </p:nvCxnSpPr>
        <p:spPr>
          <a:xfrm>
            <a:off x="1689615" y="4386042"/>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8" name="椭圆 7"/>
          <p:cNvSpPr/>
          <p:nvPr/>
        </p:nvSpPr>
        <p:spPr>
          <a:xfrm>
            <a:off x="6204238" y="1117092"/>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black">
                    <a:lumMod val="75000"/>
                    <a:lumOff val="25000"/>
                  </a:prstClr>
                </a:solidFill>
                <a:latin typeface="微软雅黑" pitchFamily="34" charset="-122"/>
                <a:ea typeface="微软雅黑" pitchFamily="34" charset="-122"/>
                <a:cs typeface="+mn-ea"/>
                <a:sym typeface="+mn-lt"/>
              </a:rPr>
              <a:t>05</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9" name="直接连接符 8"/>
          <p:cNvCxnSpPr>
            <a:stCxn id="8" idx="6"/>
          </p:cNvCxnSpPr>
          <p:nvPr/>
        </p:nvCxnSpPr>
        <p:spPr>
          <a:xfrm>
            <a:off x="7009456" y="1519701"/>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sp>
        <p:nvSpPr>
          <p:cNvPr id="10" name="椭圆 9"/>
          <p:cNvSpPr/>
          <p:nvPr/>
        </p:nvSpPr>
        <p:spPr>
          <a:xfrm>
            <a:off x="6204238" y="2495481"/>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06</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11" name="直接连接符 10"/>
          <p:cNvCxnSpPr>
            <a:stCxn id="10" idx="6"/>
          </p:cNvCxnSpPr>
          <p:nvPr/>
        </p:nvCxnSpPr>
        <p:spPr>
          <a:xfrm>
            <a:off x="7009456" y="2898090"/>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sp>
        <p:nvSpPr>
          <p:cNvPr id="12" name="椭圆 11"/>
          <p:cNvSpPr/>
          <p:nvPr/>
        </p:nvSpPr>
        <p:spPr>
          <a:xfrm>
            <a:off x="6204238" y="3983433"/>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07</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13" name="直接连接符 12"/>
          <p:cNvCxnSpPr>
            <a:stCxn id="12" idx="6"/>
          </p:cNvCxnSpPr>
          <p:nvPr/>
        </p:nvCxnSpPr>
        <p:spPr>
          <a:xfrm>
            <a:off x="7009456" y="4386042"/>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grpSp>
        <p:nvGrpSpPr>
          <p:cNvPr id="14" name="组合 13"/>
          <p:cNvGrpSpPr/>
          <p:nvPr/>
        </p:nvGrpSpPr>
        <p:grpSpPr>
          <a:xfrm>
            <a:off x="2257398" y="1172702"/>
            <a:ext cx="3674479" cy="749794"/>
            <a:chOff x="2136461" y="1993722"/>
            <a:chExt cx="3551959" cy="577854"/>
          </a:xfrm>
        </p:grpSpPr>
        <p:sp>
          <p:nvSpPr>
            <p:cNvPr id="15" name="文本框 14"/>
            <p:cNvSpPr txBox="1"/>
            <p:nvPr/>
          </p:nvSpPr>
          <p:spPr>
            <a:xfrm>
              <a:off x="2136462" y="2280712"/>
              <a:ext cx="3551958" cy="290864"/>
            </a:xfrm>
            <a:prstGeom prst="rect">
              <a:avLst/>
            </a:prstGeom>
            <a:noFill/>
          </p:spPr>
          <p:txBody>
            <a:bodyPr wrap="square" rtlCol="0">
              <a:spAutoFit/>
            </a:bodyPr>
            <a:lstStyle/>
            <a:p>
              <a:pPr algn="just">
                <a:lnSpc>
                  <a:spcPct val="150000"/>
                </a:lnSpc>
                <a:spcBef>
                  <a:spcPct val="0"/>
                </a:spcBef>
              </a:pPr>
              <a:r>
                <a:rPr lang="zh-CN" altLang="en-US" sz="1400" spc="-150" dirty="0">
                  <a:solidFill>
                    <a:srgbClr val="FF0000"/>
                  </a:solidFill>
                  <a:latin typeface="微软雅黑" pitchFamily="34" charset="-122"/>
                  <a:ea typeface="微软雅黑" pitchFamily="34" charset="-122"/>
                  <a:cs typeface="Arial" panose="020B0604020202020204" pitchFamily="34" charset="0"/>
                  <a:sym typeface="+mn-lt"/>
                </a:rPr>
                <a:t>为函数组件添加状态变量和更新方法</a:t>
              </a:r>
              <a:endParaRPr lang="en-US" altLang="zh-CN" sz="1400" spc="-150" dirty="0">
                <a:solidFill>
                  <a:srgbClr val="FF0000"/>
                </a:solidFill>
                <a:latin typeface="微软雅黑" pitchFamily="34" charset="-122"/>
                <a:ea typeface="微软雅黑" pitchFamily="34" charset="-122"/>
                <a:cs typeface="Arial" panose="020B0604020202020204" pitchFamily="34" charset="0"/>
                <a:sym typeface="+mn-lt"/>
              </a:endParaRPr>
            </a:p>
          </p:txBody>
        </p:sp>
        <p:sp>
          <p:nvSpPr>
            <p:cNvPr id="16"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cs typeface="+mn-ea"/>
                  <a:sym typeface="+mn-lt"/>
                </a:rPr>
                <a:t>useState</a:t>
              </a:r>
              <a:endParaRPr lang="zh-CN" altLang="en-US" sz="2000" dirty="0">
                <a:solidFill>
                  <a:srgbClr val="FF0000"/>
                </a:solidFill>
                <a:latin typeface="微软雅黑" pitchFamily="34" charset="-122"/>
                <a:ea typeface="微软雅黑" pitchFamily="34" charset="-122"/>
                <a:cs typeface="+mn-ea"/>
                <a:sym typeface="+mn-lt"/>
              </a:endParaRPr>
            </a:p>
          </p:txBody>
        </p:sp>
      </p:grpSp>
      <p:sp>
        <p:nvSpPr>
          <p:cNvPr id="42" name="椭圆 41"/>
          <p:cNvSpPr/>
          <p:nvPr/>
        </p:nvSpPr>
        <p:spPr>
          <a:xfrm>
            <a:off x="884398" y="5437095"/>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a:solidFill>
                  <a:srgbClr val="595959"/>
                </a:solidFill>
                <a:latin typeface="微软雅黑" pitchFamily="34" charset="-122"/>
                <a:ea typeface="微软雅黑" pitchFamily="34" charset="-122"/>
                <a:cs typeface="+mn-ea"/>
                <a:sym typeface="+mn-lt"/>
              </a:rPr>
              <a:t>04</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43" name="直接连接符 42"/>
          <p:cNvCxnSpPr>
            <a:stCxn id="42" idx="6"/>
          </p:cNvCxnSpPr>
          <p:nvPr/>
        </p:nvCxnSpPr>
        <p:spPr>
          <a:xfrm>
            <a:off x="1689616" y="5839704"/>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44" name="椭圆 43"/>
          <p:cNvSpPr/>
          <p:nvPr/>
        </p:nvSpPr>
        <p:spPr>
          <a:xfrm>
            <a:off x="6204239" y="5437095"/>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08</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45" name="直接连接符 44"/>
          <p:cNvCxnSpPr>
            <a:stCxn id="44" idx="6"/>
          </p:cNvCxnSpPr>
          <p:nvPr/>
        </p:nvCxnSpPr>
        <p:spPr>
          <a:xfrm>
            <a:off x="7009457" y="5839704"/>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grpSp>
        <p:nvGrpSpPr>
          <p:cNvPr id="62" name="组合 61"/>
          <p:cNvGrpSpPr/>
          <p:nvPr/>
        </p:nvGrpSpPr>
        <p:grpSpPr>
          <a:xfrm>
            <a:off x="7601817" y="1172704"/>
            <a:ext cx="3674479" cy="1072960"/>
            <a:chOff x="2136461" y="1993722"/>
            <a:chExt cx="3551959" cy="826912"/>
          </a:xfrm>
        </p:grpSpPr>
        <p:sp>
          <p:nvSpPr>
            <p:cNvPr id="63" name="文本框 14"/>
            <p:cNvSpPr txBox="1"/>
            <p:nvPr/>
          </p:nvSpPr>
          <p:spPr>
            <a:xfrm>
              <a:off x="2136462" y="2280712"/>
              <a:ext cx="3551958" cy="539922"/>
            </a:xfrm>
            <a:prstGeom prst="rect">
              <a:avLst/>
            </a:prstGeom>
            <a:noFill/>
          </p:spPr>
          <p:txBody>
            <a:bodyPr wrap="square" rtlCol="0">
              <a:spAutoFit/>
            </a:bodyPr>
            <a:lstStyle/>
            <a:p>
              <a:pPr algn="just">
                <a:lnSpc>
                  <a:spcPct val="150000"/>
                </a:lnSpc>
                <a:spcBef>
                  <a:spcPct val="0"/>
                </a:spcBef>
                <a:buNone/>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useState</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的替代方案，当组件使用</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flux</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架构组织管理数据时有用</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64"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useReducer</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65" name="组合 64"/>
          <p:cNvGrpSpPr/>
          <p:nvPr/>
        </p:nvGrpSpPr>
        <p:grpSpPr>
          <a:xfrm>
            <a:off x="2257397" y="2671895"/>
            <a:ext cx="3674479" cy="749794"/>
            <a:chOff x="2136461" y="1993722"/>
            <a:chExt cx="3551959" cy="577854"/>
          </a:xfrm>
        </p:grpSpPr>
        <p:sp>
          <p:nvSpPr>
            <p:cNvPr id="66" name="文本框 14"/>
            <p:cNvSpPr txBox="1"/>
            <p:nvPr/>
          </p:nvSpPr>
          <p:spPr>
            <a:xfrm>
              <a:off x="2136462" y="2280712"/>
              <a:ext cx="3551958" cy="290864"/>
            </a:xfrm>
            <a:prstGeom prst="rect">
              <a:avLst/>
            </a:prstGeom>
            <a:noFill/>
          </p:spPr>
          <p:txBody>
            <a:bodyPr wrap="square" rtlCol="0">
              <a:spAutoFit/>
            </a:bodyPr>
            <a:lstStyle/>
            <a:p>
              <a:pPr algn="just">
                <a:lnSpc>
                  <a:spcPct val="150000"/>
                </a:lnSpc>
                <a:spcBef>
                  <a:spcPct val="0"/>
                </a:spcBef>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 </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为函数组件添加具有副作用的方法</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67"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useEffect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68" name="组合 67"/>
          <p:cNvGrpSpPr/>
          <p:nvPr/>
        </p:nvGrpSpPr>
        <p:grpSpPr>
          <a:xfrm>
            <a:off x="2257396" y="4027913"/>
            <a:ext cx="3674479" cy="749794"/>
            <a:chOff x="2136461" y="1993722"/>
            <a:chExt cx="3551959" cy="577854"/>
          </a:xfrm>
        </p:grpSpPr>
        <p:sp>
          <p:nvSpPr>
            <p:cNvPr id="69" name="文本框 14"/>
            <p:cNvSpPr txBox="1"/>
            <p:nvPr/>
          </p:nvSpPr>
          <p:spPr>
            <a:xfrm>
              <a:off x="2136462" y="2280712"/>
              <a:ext cx="3551958" cy="290864"/>
            </a:xfrm>
            <a:prstGeom prst="rect">
              <a:avLst/>
            </a:prstGeom>
            <a:noFill/>
          </p:spPr>
          <p:txBody>
            <a:bodyPr wrap="square" rtlCol="0">
              <a:spAutoFit/>
            </a:bodyPr>
            <a:lstStyle/>
            <a:p>
              <a:pPr algn="just">
                <a:lnSpc>
                  <a:spcPct val="150000"/>
                </a:lnSpc>
                <a:spcBef>
                  <a:spcPct val="0"/>
                </a:spcBef>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 </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返回可变对象</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0"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useRef</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71" name="组合 70"/>
          <p:cNvGrpSpPr/>
          <p:nvPr/>
        </p:nvGrpSpPr>
        <p:grpSpPr>
          <a:xfrm>
            <a:off x="2257399" y="5532692"/>
            <a:ext cx="3674479" cy="1072959"/>
            <a:chOff x="2136461" y="1993722"/>
            <a:chExt cx="3551959" cy="826913"/>
          </a:xfrm>
        </p:grpSpPr>
        <p:sp>
          <p:nvSpPr>
            <p:cNvPr id="72" name="文本框 14"/>
            <p:cNvSpPr txBox="1"/>
            <p:nvPr/>
          </p:nvSpPr>
          <p:spPr>
            <a:xfrm>
              <a:off x="2136462" y="2280712"/>
              <a:ext cx="3551958" cy="539923"/>
            </a:xfrm>
            <a:prstGeom prst="rect">
              <a:avLst/>
            </a:prstGeom>
            <a:noFill/>
          </p:spPr>
          <p:txBody>
            <a:bodyPr wrap="square" rtlCol="0">
              <a:spAutoFit/>
            </a:bodyPr>
            <a:lstStyle/>
            <a:p>
              <a:pPr algn="just">
                <a:lnSpc>
                  <a:spcPct val="15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用来创建</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context</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对象，当使用来</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Context API</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跨组件传递数据时有用</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3"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useContext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77" name="组合 76"/>
          <p:cNvGrpSpPr/>
          <p:nvPr/>
        </p:nvGrpSpPr>
        <p:grpSpPr>
          <a:xfrm>
            <a:off x="7601818" y="2495481"/>
            <a:ext cx="3674479" cy="749794"/>
            <a:chOff x="2136461" y="1993722"/>
            <a:chExt cx="3551959" cy="577854"/>
          </a:xfrm>
        </p:grpSpPr>
        <p:sp>
          <p:nvSpPr>
            <p:cNvPr id="78" name="文本框 14"/>
            <p:cNvSpPr txBox="1"/>
            <p:nvPr/>
          </p:nvSpPr>
          <p:spPr>
            <a:xfrm>
              <a:off x="2136462" y="2280712"/>
              <a:ext cx="3551958" cy="290864"/>
            </a:xfrm>
            <a:prstGeom prst="rect">
              <a:avLst/>
            </a:prstGeom>
            <a:noFill/>
          </p:spPr>
          <p:txBody>
            <a:bodyPr wrap="square" rtlCol="0">
              <a:spAutoFit/>
            </a:bodyPr>
            <a:lstStyle/>
            <a:p>
              <a:pPr algn="just">
                <a:lnSpc>
                  <a:spcPct val="150000"/>
                </a:lnSpc>
                <a:spcBef>
                  <a:spcPct val="0"/>
                </a:spcBef>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为组件内部函数添加依赖，提高性能</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9"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useCallback</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80" name="组合 79"/>
          <p:cNvGrpSpPr/>
          <p:nvPr/>
        </p:nvGrpSpPr>
        <p:grpSpPr>
          <a:xfrm>
            <a:off x="7540555" y="3983434"/>
            <a:ext cx="3735743" cy="1072960"/>
            <a:chOff x="2077240" y="1993722"/>
            <a:chExt cx="3611180" cy="826912"/>
          </a:xfrm>
        </p:grpSpPr>
        <p:sp>
          <p:nvSpPr>
            <p:cNvPr id="81" name="文本框 14"/>
            <p:cNvSpPr txBox="1"/>
            <p:nvPr/>
          </p:nvSpPr>
          <p:spPr>
            <a:xfrm>
              <a:off x="2136462" y="2280712"/>
              <a:ext cx="3551958" cy="539922"/>
            </a:xfrm>
            <a:prstGeom prst="rect">
              <a:avLst/>
            </a:prstGeom>
            <a:noFill/>
          </p:spPr>
          <p:txBody>
            <a:bodyPr wrap="square" rtlCol="0">
              <a:spAutoFit/>
            </a:bodyPr>
            <a:lstStyle/>
            <a:p>
              <a:pPr algn="just">
                <a:lnSpc>
                  <a:spcPct val="15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与</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useCallback</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类似，返回的是一个不生成快照的对象，而非函数</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82" name="文本框 15"/>
            <p:cNvSpPr txBox="1"/>
            <p:nvPr/>
          </p:nvSpPr>
          <p:spPr>
            <a:xfrm>
              <a:off x="2077240"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useMemo</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84" name="组合 83"/>
          <p:cNvGrpSpPr/>
          <p:nvPr/>
        </p:nvGrpSpPr>
        <p:grpSpPr>
          <a:xfrm>
            <a:off x="7571187" y="5437095"/>
            <a:ext cx="3735743" cy="749794"/>
            <a:chOff x="2077240" y="1993722"/>
            <a:chExt cx="3611180" cy="577854"/>
          </a:xfrm>
        </p:grpSpPr>
        <p:sp>
          <p:nvSpPr>
            <p:cNvPr id="85" name="文本框 14"/>
            <p:cNvSpPr txBox="1"/>
            <p:nvPr/>
          </p:nvSpPr>
          <p:spPr>
            <a:xfrm>
              <a:off x="2136462" y="2280712"/>
              <a:ext cx="3551958" cy="290864"/>
            </a:xfrm>
            <a:prstGeom prst="rect">
              <a:avLst/>
            </a:prstGeom>
            <a:noFill/>
          </p:spPr>
          <p:txBody>
            <a:bodyPr wrap="square" rtlCol="0">
              <a:spAutoFit/>
            </a:bodyPr>
            <a:lstStyle/>
            <a:p>
              <a:pPr algn="just">
                <a:lnSpc>
                  <a:spcPct val="150000"/>
                </a:lnSpc>
                <a:spcBef>
                  <a:spcPct val="0"/>
                </a:spcBef>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与</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useEffect</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的不同点仅仅在于执行时机不同</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86" name="文本框 15"/>
            <p:cNvSpPr txBox="1"/>
            <p:nvPr/>
          </p:nvSpPr>
          <p:spPr>
            <a:xfrm>
              <a:off x="2077240"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useLayoutEffect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spTree>
    <p:extLst>
      <p:ext uri="{BB962C8B-B14F-4D97-AF65-F5344CB8AC3E}">
        <p14:creationId xmlns:p14="http://schemas.microsoft.com/office/powerpoint/2010/main" val="20054557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484127" y="2273120"/>
            <a:ext cx="1346921" cy="1345047"/>
            <a:chOff x="1484127" y="2273120"/>
            <a:chExt cx="1346921" cy="1345047"/>
          </a:xfrm>
        </p:grpSpPr>
        <p:sp>
          <p:nvSpPr>
            <p:cNvPr id="3" name="MH_Other_1"/>
            <p:cNvSpPr/>
            <p:nvPr/>
          </p:nvSpPr>
          <p:spPr>
            <a:xfrm>
              <a:off x="1484127" y="2273120"/>
              <a:ext cx="1346921"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FF0000"/>
                </a:solidFill>
                <a:latin typeface="微软雅黑" pitchFamily="34" charset="-122"/>
                <a:ea typeface="微软雅黑" pitchFamily="34" charset="-122"/>
                <a:cs typeface="+mn-ea"/>
                <a:sym typeface="+mn-lt"/>
              </a:endParaRPr>
            </a:p>
          </p:txBody>
        </p:sp>
        <p:sp>
          <p:nvSpPr>
            <p:cNvPr id="11" name="MH_Other_9"/>
            <p:cNvSpPr/>
            <p:nvPr/>
          </p:nvSpPr>
          <p:spPr bwMode="auto">
            <a:xfrm>
              <a:off x="1859693" y="2594299"/>
              <a:ext cx="695213" cy="630176"/>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FF0000"/>
                </a:solidFill>
                <a:effectLst/>
                <a:uLnTx/>
                <a:uFillTx/>
                <a:latin typeface="微软雅黑" pitchFamily="34" charset="-122"/>
                <a:ea typeface="微软雅黑" pitchFamily="34" charset="-122"/>
                <a:cs typeface="+mn-ea"/>
                <a:sym typeface="+mn-lt"/>
              </a:endParaRPr>
            </a:p>
          </p:txBody>
        </p:sp>
      </p:grpSp>
      <p:grpSp>
        <p:nvGrpSpPr>
          <p:cNvPr id="29" name="组合 28"/>
          <p:cNvGrpSpPr/>
          <p:nvPr/>
        </p:nvGrpSpPr>
        <p:grpSpPr>
          <a:xfrm>
            <a:off x="5431044" y="2273120"/>
            <a:ext cx="1345047" cy="1345047"/>
            <a:chOff x="3259349" y="2273120"/>
            <a:chExt cx="1345047" cy="1345047"/>
          </a:xfrm>
        </p:grpSpPr>
        <p:sp>
          <p:nvSpPr>
            <p:cNvPr id="4" name="MH_Other_2"/>
            <p:cNvSpPr/>
            <p:nvPr/>
          </p:nvSpPr>
          <p:spPr>
            <a:xfrm>
              <a:off x="3259349" y="2273120"/>
              <a:ext cx="1345047"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482E2C"/>
                </a:solidFill>
                <a:latin typeface="微软雅黑" pitchFamily="34" charset="-122"/>
                <a:ea typeface="微软雅黑" pitchFamily="34" charset="-122"/>
                <a:cs typeface="+mn-ea"/>
                <a:sym typeface="+mn-lt"/>
              </a:endParaRPr>
            </a:p>
          </p:txBody>
        </p:sp>
        <p:sp>
          <p:nvSpPr>
            <p:cNvPr id="12" name="MH_Other_10"/>
            <p:cNvSpPr/>
            <p:nvPr/>
          </p:nvSpPr>
          <p:spPr bwMode="auto">
            <a:xfrm>
              <a:off x="3706116" y="2637657"/>
              <a:ext cx="452261" cy="616720"/>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482E2C"/>
                </a:solidFill>
                <a:effectLst/>
                <a:uLnTx/>
                <a:uFillTx/>
                <a:latin typeface="微软雅黑" pitchFamily="34" charset="-122"/>
                <a:ea typeface="微软雅黑" pitchFamily="34" charset="-122"/>
                <a:cs typeface="+mn-ea"/>
                <a:sym typeface="+mn-lt"/>
              </a:endParaRPr>
            </a:p>
          </p:txBody>
        </p:sp>
      </p:grpSp>
      <p:grpSp>
        <p:nvGrpSpPr>
          <p:cNvPr id="31" name="组合 30"/>
          <p:cNvGrpSpPr/>
          <p:nvPr/>
        </p:nvGrpSpPr>
        <p:grpSpPr>
          <a:xfrm>
            <a:off x="9197651" y="2236132"/>
            <a:ext cx="1345047" cy="1345047"/>
            <a:chOff x="7602555" y="2273120"/>
            <a:chExt cx="1345047" cy="1345047"/>
          </a:xfrm>
        </p:grpSpPr>
        <p:sp>
          <p:nvSpPr>
            <p:cNvPr id="5" name="MH_Other_3"/>
            <p:cNvSpPr/>
            <p:nvPr/>
          </p:nvSpPr>
          <p:spPr>
            <a:xfrm>
              <a:off x="7602555" y="2273120"/>
              <a:ext cx="1345047"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482E2C"/>
                </a:solidFill>
                <a:latin typeface="微软雅黑" pitchFamily="34" charset="-122"/>
                <a:ea typeface="微软雅黑" pitchFamily="34" charset="-122"/>
                <a:cs typeface="+mn-ea"/>
                <a:sym typeface="+mn-lt"/>
              </a:endParaRPr>
            </a:p>
          </p:txBody>
        </p:sp>
        <p:sp>
          <p:nvSpPr>
            <p:cNvPr id="14" name="MH_Other_12"/>
            <p:cNvSpPr/>
            <p:nvPr/>
          </p:nvSpPr>
          <p:spPr bwMode="auto">
            <a:xfrm>
              <a:off x="8026895" y="2695217"/>
              <a:ext cx="497113" cy="503094"/>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482E2C"/>
                </a:solidFill>
                <a:effectLst/>
                <a:uLnTx/>
                <a:uFillTx/>
                <a:latin typeface="微软雅黑" pitchFamily="34" charset="-122"/>
                <a:ea typeface="微软雅黑" pitchFamily="34" charset="-122"/>
                <a:cs typeface="+mn-ea"/>
                <a:sym typeface="+mn-lt"/>
              </a:endParaRPr>
            </a:p>
          </p:txBody>
        </p:sp>
      </p:grpSp>
      <p:sp>
        <p:nvSpPr>
          <p:cNvPr id="17" name="MH_SubTitle_2"/>
          <p:cNvSpPr txBox="1"/>
          <p:nvPr/>
        </p:nvSpPr>
        <p:spPr>
          <a:xfrm>
            <a:off x="5256536" y="3875199"/>
            <a:ext cx="1695420" cy="1031605"/>
          </a:xfrm>
          <a:prstGeom prst="rect">
            <a:avLst/>
          </a:prstGeom>
          <a:noFill/>
        </p:spPr>
        <p:txBody>
          <a:bodyPr lIns="0" tIns="0" rIns="0" bIns="0"/>
          <a:lstStyle/>
          <a:p>
            <a:pPr algn="ctr" defTabSz="68580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cs typeface="+mn-ea"/>
                <a:sym typeface="+mn-lt"/>
              </a:rPr>
              <a:t>手动合并对象</a:t>
            </a:r>
          </a:p>
        </p:txBody>
      </p:sp>
      <p:sp>
        <p:nvSpPr>
          <p:cNvPr id="18" name="MH_SubTitle_1"/>
          <p:cNvSpPr txBox="1"/>
          <p:nvPr/>
        </p:nvSpPr>
        <p:spPr>
          <a:xfrm>
            <a:off x="1358841" y="3839330"/>
            <a:ext cx="1696916" cy="1031605"/>
          </a:xfrm>
          <a:prstGeom prst="rect">
            <a:avLst/>
          </a:prstGeom>
          <a:noFill/>
        </p:spPr>
        <p:txBody>
          <a:bodyPr lIns="0" tIns="0" rIns="0" bIns="0"/>
          <a:lstStyle/>
          <a:p>
            <a:pPr algn="ctr" defTabSz="685800">
              <a:lnSpc>
                <a:spcPct val="120000"/>
              </a:lnSpc>
              <a:defRPr/>
            </a:pPr>
            <a:r>
              <a:rPr lang="zh-CN" altLang="en-US" sz="2000" b="1" kern="0" dirty="0">
                <a:solidFill>
                  <a:srgbClr val="FF0000"/>
                </a:solidFill>
                <a:latin typeface="微软雅黑" pitchFamily="34" charset="-122"/>
                <a:ea typeface="微软雅黑" pitchFamily="34" charset="-122"/>
                <a:cs typeface="+mn-ea"/>
                <a:sym typeface="+mn-lt"/>
              </a:rPr>
              <a:t>函数式更新</a:t>
            </a:r>
          </a:p>
        </p:txBody>
      </p:sp>
      <p:sp>
        <p:nvSpPr>
          <p:cNvPr id="20" name="MH_SubTitle_4"/>
          <p:cNvSpPr txBox="1"/>
          <p:nvPr/>
        </p:nvSpPr>
        <p:spPr>
          <a:xfrm>
            <a:off x="9023210" y="3850018"/>
            <a:ext cx="1694673" cy="1031605"/>
          </a:xfrm>
          <a:prstGeom prst="rect">
            <a:avLst/>
          </a:prstGeom>
          <a:noFill/>
        </p:spPr>
        <p:txBody>
          <a:bodyPr lIns="0" tIns="0" rIns="0" bIns="0"/>
          <a:lstStyle/>
          <a:p>
            <a:pPr algn="ctr" defTabSz="68580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cs typeface="+mn-ea"/>
                <a:sym typeface="+mn-lt"/>
              </a:rPr>
              <a:t>延迟初始化</a:t>
            </a:r>
          </a:p>
        </p:txBody>
      </p:sp>
      <p:grpSp>
        <p:nvGrpSpPr>
          <p:cNvPr id="23" name="组合 22"/>
          <p:cNvGrpSpPr/>
          <p:nvPr/>
        </p:nvGrpSpPr>
        <p:grpSpPr>
          <a:xfrm>
            <a:off x="869097" y="4771398"/>
            <a:ext cx="10453806" cy="72000"/>
            <a:chOff x="862209" y="5186847"/>
            <a:chExt cx="10453806" cy="72000"/>
          </a:xfrm>
        </p:grpSpPr>
        <p:cxnSp>
          <p:nvCxnSpPr>
            <p:cNvPr id="24" name="直接连接符 23"/>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862209" y="5186847"/>
              <a:ext cx="10453806" cy="72000"/>
              <a:chOff x="862209" y="5186847"/>
              <a:chExt cx="10453806" cy="72000"/>
            </a:xfrm>
          </p:grpSpPr>
          <p:sp>
            <p:nvSpPr>
              <p:cNvPr id="26" name="椭圆 25"/>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Rectangle 1"/>
          <p:cNvSpPr>
            <a:spLocks noChangeArrowheads="1"/>
          </p:cNvSpPr>
          <p:nvPr/>
        </p:nvSpPr>
        <p:spPr bwMode="auto">
          <a:xfrm>
            <a:off x="2927986" y="5232701"/>
            <a:ext cx="6336028" cy="142423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20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const </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[count, setCount] = </a:t>
            </a:r>
            <a:r>
              <a:rPr kumimoji="0" lang="zh-CN" altLang="zh-CN" sz="20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useState</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sz="20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0</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endParaRPr kumimoji="0" lang="en-US"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endParaRPr>
          </a:p>
          <a:p>
            <a:pPr marL="0" marR="0" lvl="0" indent="0" defTabSz="914400" rtl="0" eaLnBrk="1" fontAlgn="base" latinLnBrk="0" hangingPunct="1">
              <a:lnSpc>
                <a:spcPct val="150000"/>
              </a:lnSpc>
              <a:spcBef>
                <a:spcPct val="0"/>
              </a:spcBef>
              <a:spcAft>
                <a:spcPct val="0"/>
              </a:spcAft>
              <a:buClrTx/>
              <a:buSzTx/>
              <a:buFontTx/>
              <a:buNone/>
              <a:tabLst/>
            </a:pPr>
            <a:r>
              <a:rPr lang="zh-CN" altLang="en-US" sz="2000" dirty="0">
                <a:solidFill>
                  <a:srgbClr val="DADADA"/>
                </a:solidFill>
                <a:latin typeface="DejaVu Sans Mono" pitchFamily="49" charset="0"/>
                <a:ea typeface="微软雅黑" pitchFamily="34" charset="-122"/>
                <a:cs typeface="DejaVu Sans Mono" pitchFamily="49" charset="0"/>
              </a:rPr>
              <a:t> </a:t>
            </a:r>
            <a:r>
              <a:rPr lang="en-US" altLang="zh-CN" sz="2000" dirty="0">
                <a:solidFill>
                  <a:srgbClr val="DADADA"/>
                </a:solidFill>
                <a:latin typeface="DejaVu Sans Mono" pitchFamily="49" charset="0"/>
                <a:ea typeface="微软雅黑" pitchFamily="34" charset="-122"/>
                <a:cs typeface="DejaVu Sans Mono" pitchFamily="49" charset="0"/>
              </a:rPr>
              <a:t>setCount(100)</a:t>
            </a:r>
          </a:p>
          <a:p>
            <a:pPr fontAlgn="base">
              <a:lnSpc>
                <a:spcPct val="150000"/>
              </a:lnSpc>
              <a:spcBef>
                <a:spcPct val="0"/>
              </a:spcBef>
              <a:spcAft>
                <a:spcPct val="0"/>
              </a:spcAft>
            </a:pPr>
            <a:r>
              <a:rPr lang="zh-CN" altLang="en-US" sz="2000" dirty="0">
                <a:solidFill>
                  <a:srgbClr val="DADADA"/>
                </a:solidFill>
                <a:latin typeface="DejaVu Sans Mono" pitchFamily="49" charset="0"/>
                <a:ea typeface="微软雅黑" pitchFamily="34" charset="-122"/>
                <a:cs typeface="DejaVu Sans Mono" pitchFamily="49" charset="0"/>
              </a:rPr>
              <a:t> </a:t>
            </a:r>
            <a:r>
              <a:rPr lang="zh-CN" altLang="zh-CN" sz="2000" dirty="0">
                <a:solidFill>
                  <a:srgbClr val="DADADA"/>
                </a:solidFill>
                <a:latin typeface="DejaVu Sans Mono" pitchFamily="49" charset="0"/>
                <a:ea typeface="微软雅黑" pitchFamily="34" charset="-122"/>
                <a:cs typeface="DejaVu Sans Mono" pitchFamily="49" charset="0"/>
              </a:rPr>
              <a:t>setState(prevState =&gt; prevState + 1)</a:t>
            </a:r>
            <a:endParaRPr lang="en-US" altLang="zh-CN" sz="2000" dirty="0">
              <a:solidFill>
                <a:srgbClr val="DADADA"/>
              </a:solidFill>
              <a:latin typeface="DejaVu Sans Mono" pitchFamily="49" charset="0"/>
              <a:ea typeface="微软雅黑" pitchFamily="34" charset="-122"/>
              <a:cs typeface="DejaVu Sans Mono" pitchFamily="49" charset="0"/>
            </a:endParaRPr>
          </a:p>
        </p:txBody>
      </p:sp>
    </p:spTree>
    <p:extLst>
      <p:ext uri="{BB962C8B-B14F-4D97-AF65-F5344CB8AC3E}">
        <p14:creationId xmlns:p14="http://schemas.microsoft.com/office/powerpoint/2010/main" val="217923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4917308"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内置</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 - useState - </a:t>
            </a:r>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函数式更新</a:t>
            </a:r>
          </a:p>
        </p:txBody>
      </p:sp>
      <p:sp>
        <p:nvSpPr>
          <p:cNvPr id="2" name="Rectangle 1"/>
          <p:cNvSpPr>
            <a:spLocks noChangeArrowheads="1"/>
          </p:cNvSpPr>
          <p:nvPr/>
        </p:nvSpPr>
        <p:spPr bwMode="auto">
          <a:xfrm>
            <a:off x="735537" y="2559152"/>
            <a:ext cx="10846863" cy="193899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2400" dirty="0">
              <a:solidFill>
                <a:srgbClr val="DADADA"/>
              </a:solidFill>
              <a:latin typeface="DejaVu Sans Mono" pitchFamily="49" charset="0"/>
              <a:ea typeface="宋体" pitchFamily="2"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setState(</a:t>
            </a:r>
            <a:r>
              <a:rPr kumimoji="0" lang="zh-CN" altLang="zh-CN" sz="2400" b="0" i="0" u="none" strike="noStrike" cap="none" normalizeH="0" baseline="0" dirty="0">
                <a:ln>
                  <a:noFill/>
                </a:ln>
                <a:solidFill>
                  <a:srgbClr val="FDC267"/>
                </a:solidFill>
                <a:effectLst/>
                <a:latin typeface="DejaVu Sans Mono" pitchFamily="49" charset="0"/>
                <a:ea typeface="宋体" pitchFamily="2" charset="-122"/>
                <a:cs typeface="DejaVu Sans Mono" pitchFamily="49" charset="0"/>
              </a:rPr>
              <a:t>prevState </a:t>
            </a:r>
            <a:r>
              <a:rPr kumimoji="0" lang="zh-CN"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 </a:t>
            </a:r>
            <a:r>
              <a:rPr kumimoji="0" lang="zh-CN" altLang="zh-CN" sz="2400" b="0" i="0" u="none" strike="noStrike" cap="none" normalizeH="0" baseline="0" dirty="0">
                <a:ln>
                  <a:noFill/>
                </a:ln>
                <a:solidFill>
                  <a:srgbClr val="FDC267"/>
                </a:solidFill>
                <a:effectLst/>
                <a:latin typeface="DejaVu Sans Mono" pitchFamily="49" charset="0"/>
                <a:ea typeface="宋体" pitchFamily="2" charset="-122"/>
                <a:cs typeface="DejaVu Sans Mono" pitchFamily="49" charset="0"/>
              </a:rPr>
              <a:t>prevState </a:t>
            </a:r>
            <a:r>
              <a:rPr kumimoji="0" lang="zh-CN"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2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lang="en-US" altLang="zh-CN" sz="2400" dirty="0">
              <a:solidFill>
                <a:srgbClr val="DADADA"/>
              </a:solidFill>
              <a:latin typeface="DejaVu Sans Mono" pitchFamily="49" charset="0"/>
              <a:ea typeface="宋体" pitchFamily="2"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p:txBody>
      </p:sp>
    </p:spTree>
    <p:extLst>
      <p:ext uri="{BB962C8B-B14F-4D97-AF65-F5344CB8AC3E}">
        <p14:creationId xmlns:p14="http://schemas.microsoft.com/office/powerpoint/2010/main" val="20682827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472552" y="1671237"/>
            <a:ext cx="1346921" cy="1345047"/>
            <a:chOff x="1484127" y="2273120"/>
            <a:chExt cx="1346921" cy="1345047"/>
          </a:xfrm>
        </p:grpSpPr>
        <p:sp>
          <p:nvSpPr>
            <p:cNvPr id="3" name="MH_Other_1"/>
            <p:cNvSpPr/>
            <p:nvPr/>
          </p:nvSpPr>
          <p:spPr>
            <a:xfrm>
              <a:off x="1484127" y="2273120"/>
              <a:ext cx="1346921"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482E2C"/>
                </a:solidFill>
                <a:latin typeface="微软雅黑"/>
                <a:ea typeface="微软雅黑"/>
                <a:cs typeface="+mn-ea"/>
                <a:sym typeface="+mn-lt"/>
              </a:endParaRPr>
            </a:p>
          </p:txBody>
        </p:sp>
        <p:sp>
          <p:nvSpPr>
            <p:cNvPr id="11" name="MH_Other_9"/>
            <p:cNvSpPr/>
            <p:nvPr/>
          </p:nvSpPr>
          <p:spPr bwMode="auto">
            <a:xfrm>
              <a:off x="1859693" y="2594299"/>
              <a:ext cx="695213" cy="630176"/>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482E2C"/>
                </a:solidFill>
                <a:effectLst/>
                <a:uLnTx/>
                <a:uFillTx/>
                <a:latin typeface="微软雅黑"/>
                <a:ea typeface="微软雅黑"/>
                <a:cs typeface="+mn-ea"/>
                <a:sym typeface="+mn-lt"/>
              </a:endParaRPr>
            </a:p>
          </p:txBody>
        </p:sp>
      </p:grpSp>
      <p:grpSp>
        <p:nvGrpSpPr>
          <p:cNvPr id="29" name="组合 28"/>
          <p:cNvGrpSpPr/>
          <p:nvPr/>
        </p:nvGrpSpPr>
        <p:grpSpPr>
          <a:xfrm>
            <a:off x="5419469" y="1671237"/>
            <a:ext cx="1345047" cy="1345047"/>
            <a:chOff x="3259349" y="2273120"/>
            <a:chExt cx="1345047" cy="1345047"/>
          </a:xfrm>
        </p:grpSpPr>
        <p:sp>
          <p:nvSpPr>
            <p:cNvPr id="4" name="MH_Other_2"/>
            <p:cNvSpPr/>
            <p:nvPr/>
          </p:nvSpPr>
          <p:spPr>
            <a:xfrm>
              <a:off x="3259349" y="2273120"/>
              <a:ext cx="1345047"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FF0000"/>
                </a:solidFill>
                <a:latin typeface="微软雅黑"/>
                <a:ea typeface="微软雅黑"/>
                <a:cs typeface="+mn-ea"/>
                <a:sym typeface="+mn-lt"/>
              </a:endParaRPr>
            </a:p>
          </p:txBody>
        </p:sp>
        <p:sp>
          <p:nvSpPr>
            <p:cNvPr id="12" name="MH_Other_10"/>
            <p:cNvSpPr/>
            <p:nvPr/>
          </p:nvSpPr>
          <p:spPr bwMode="auto">
            <a:xfrm>
              <a:off x="3706116" y="2637657"/>
              <a:ext cx="452261" cy="616720"/>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FF0000"/>
                </a:solidFill>
                <a:effectLst/>
                <a:uLnTx/>
                <a:uFillTx/>
                <a:latin typeface="微软雅黑"/>
                <a:ea typeface="微软雅黑"/>
                <a:cs typeface="+mn-ea"/>
                <a:sym typeface="+mn-lt"/>
              </a:endParaRPr>
            </a:p>
          </p:txBody>
        </p:sp>
      </p:grpSp>
      <p:grpSp>
        <p:nvGrpSpPr>
          <p:cNvPr id="31" name="组合 30"/>
          <p:cNvGrpSpPr/>
          <p:nvPr/>
        </p:nvGrpSpPr>
        <p:grpSpPr>
          <a:xfrm>
            <a:off x="9186076" y="1634249"/>
            <a:ext cx="1345047" cy="1345047"/>
            <a:chOff x="7602555" y="2273120"/>
            <a:chExt cx="1345047" cy="1345047"/>
          </a:xfrm>
        </p:grpSpPr>
        <p:sp>
          <p:nvSpPr>
            <p:cNvPr id="5" name="MH_Other_3"/>
            <p:cNvSpPr/>
            <p:nvPr/>
          </p:nvSpPr>
          <p:spPr>
            <a:xfrm>
              <a:off x="7602555" y="2273120"/>
              <a:ext cx="1345047"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482E2C"/>
                </a:solidFill>
                <a:latin typeface="微软雅黑"/>
                <a:ea typeface="微软雅黑"/>
                <a:cs typeface="+mn-ea"/>
                <a:sym typeface="+mn-lt"/>
              </a:endParaRPr>
            </a:p>
          </p:txBody>
        </p:sp>
        <p:sp>
          <p:nvSpPr>
            <p:cNvPr id="14" name="MH_Other_12"/>
            <p:cNvSpPr/>
            <p:nvPr/>
          </p:nvSpPr>
          <p:spPr bwMode="auto">
            <a:xfrm>
              <a:off x="8026895" y="2695217"/>
              <a:ext cx="497113" cy="503094"/>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482E2C"/>
                </a:solidFill>
                <a:effectLst/>
                <a:uLnTx/>
                <a:uFillTx/>
                <a:latin typeface="微软雅黑"/>
                <a:ea typeface="微软雅黑"/>
                <a:cs typeface="+mn-ea"/>
                <a:sym typeface="+mn-lt"/>
              </a:endParaRPr>
            </a:p>
          </p:txBody>
        </p:sp>
      </p:grpSp>
      <p:sp>
        <p:nvSpPr>
          <p:cNvPr id="17" name="MH_SubTitle_2"/>
          <p:cNvSpPr txBox="1"/>
          <p:nvPr/>
        </p:nvSpPr>
        <p:spPr>
          <a:xfrm>
            <a:off x="5244961" y="3273316"/>
            <a:ext cx="1695420" cy="1031605"/>
          </a:xfrm>
          <a:prstGeom prst="rect">
            <a:avLst/>
          </a:prstGeom>
          <a:noFill/>
        </p:spPr>
        <p:txBody>
          <a:bodyPr lIns="0" tIns="0" rIns="0" bIns="0"/>
          <a:lstStyle/>
          <a:p>
            <a:pPr algn="ctr" defTabSz="685800">
              <a:lnSpc>
                <a:spcPct val="120000"/>
              </a:lnSpc>
              <a:defRPr/>
            </a:pPr>
            <a:r>
              <a:rPr lang="zh-CN" altLang="en-US" sz="2000" b="1" kern="0" dirty="0">
                <a:solidFill>
                  <a:srgbClr val="FF0000"/>
                </a:solidFill>
                <a:latin typeface="思源黑体 CN Bold" panose="020B0800000000000000" pitchFamily="34" charset="-122"/>
                <a:ea typeface="思源黑体 CN Bold" panose="020B0800000000000000" pitchFamily="34" charset="-122"/>
                <a:cs typeface="+mn-ea"/>
                <a:sym typeface="+mn-lt"/>
              </a:rPr>
              <a:t>手动合并对象</a:t>
            </a:r>
          </a:p>
        </p:txBody>
      </p:sp>
      <p:sp>
        <p:nvSpPr>
          <p:cNvPr id="18" name="MH_SubTitle_1"/>
          <p:cNvSpPr txBox="1"/>
          <p:nvPr/>
        </p:nvSpPr>
        <p:spPr>
          <a:xfrm>
            <a:off x="1347266" y="3237447"/>
            <a:ext cx="1696916" cy="1031605"/>
          </a:xfrm>
          <a:prstGeom prst="rect">
            <a:avLst/>
          </a:prstGeom>
          <a:noFill/>
        </p:spPr>
        <p:txBody>
          <a:bodyPr lIns="0" tIns="0" rIns="0" bIns="0"/>
          <a:lstStyle/>
          <a:p>
            <a:pPr algn="ctr" defTabSz="685800">
              <a:lnSpc>
                <a:spcPct val="120000"/>
              </a:lnSpc>
              <a:defRPr/>
            </a:pPr>
            <a:r>
              <a:rPr lang="zh-CN" altLang="en-US" sz="2000" b="1" kern="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函数式更新</a:t>
            </a:r>
          </a:p>
        </p:txBody>
      </p:sp>
      <p:sp>
        <p:nvSpPr>
          <p:cNvPr id="20" name="MH_SubTitle_4"/>
          <p:cNvSpPr txBox="1"/>
          <p:nvPr/>
        </p:nvSpPr>
        <p:spPr>
          <a:xfrm>
            <a:off x="9011635" y="3248135"/>
            <a:ext cx="1694673" cy="1031605"/>
          </a:xfrm>
          <a:prstGeom prst="rect">
            <a:avLst/>
          </a:prstGeom>
          <a:noFill/>
        </p:spPr>
        <p:txBody>
          <a:bodyPr lIns="0" tIns="0" rIns="0" bIns="0"/>
          <a:lstStyle/>
          <a:p>
            <a:pPr algn="ctr" defTabSz="685800">
              <a:lnSpc>
                <a:spcPct val="120000"/>
              </a:lnSpc>
              <a:defRPr/>
            </a:pPr>
            <a:r>
              <a:rPr lang="zh-CN" altLang="en-US" sz="2000" b="1" kern="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延迟初始化</a:t>
            </a:r>
          </a:p>
        </p:txBody>
      </p:sp>
      <p:grpSp>
        <p:nvGrpSpPr>
          <p:cNvPr id="23" name="组合 22"/>
          <p:cNvGrpSpPr/>
          <p:nvPr/>
        </p:nvGrpSpPr>
        <p:grpSpPr>
          <a:xfrm>
            <a:off x="870651" y="4536772"/>
            <a:ext cx="10453806" cy="72000"/>
            <a:chOff x="862209" y="5186847"/>
            <a:chExt cx="10453806" cy="72000"/>
          </a:xfrm>
        </p:grpSpPr>
        <p:cxnSp>
          <p:nvCxnSpPr>
            <p:cNvPr id="24" name="直接连接符 23"/>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862209" y="5186847"/>
              <a:ext cx="10453806" cy="72000"/>
              <a:chOff x="862209" y="5186847"/>
              <a:chExt cx="10453806" cy="72000"/>
            </a:xfrm>
          </p:grpSpPr>
          <p:sp>
            <p:nvSpPr>
              <p:cNvPr id="26" name="椭圆 25"/>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Rectangle 1"/>
          <p:cNvSpPr>
            <a:spLocks noChangeArrowheads="1"/>
          </p:cNvSpPr>
          <p:nvPr/>
        </p:nvSpPr>
        <p:spPr bwMode="auto">
          <a:xfrm>
            <a:off x="2062254" y="5026850"/>
            <a:ext cx="8512486" cy="163121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const </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[count, setCount] = </a:t>
            </a:r>
            <a:r>
              <a:rPr kumimoji="0" lang="zh-CN" altLang="zh-CN" sz="20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useState</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sz="20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0</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endParaRPr lang="en-US" altLang="zh-CN" sz="4400" dirty="0">
              <a:latin typeface="DejaVu Sans Mono" pitchFamily="49" charset="0"/>
              <a:ea typeface="微软雅黑" pitchFamily="34"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endParaRPr>
          </a:p>
          <a:p>
            <a:pPr algn="ctr" fontAlgn="base">
              <a:spcBef>
                <a:spcPct val="0"/>
              </a:spcBef>
              <a:spcAft>
                <a:spcPct val="0"/>
              </a:spcAft>
            </a:pPr>
            <a:r>
              <a:rPr lang="zh-CN" altLang="zh-CN" sz="2000" dirty="0">
                <a:solidFill>
                  <a:srgbClr val="DADADA"/>
                </a:solidFill>
                <a:latin typeface="DejaVu Sans Mono" pitchFamily="49" charset="0"/>
                <a:cs typeface="DejaVu Sans Mono" pitchFamily="49" charset="0"/>
              </a:rPr>
              <a:t>setState(</a:t>
            </a:r>
            <a:r>
              <a:rPr lang="zh-CN" altLang="zh-CN" sz="2000" dirty="0">
                <a:solidFill>
                  <a:srgbClr val="FDC267"/>
                </a:solidFill>
                <a:latin typeface="DejaVu Sans Mono" pitchFamily="49" charset="0"/>
                <a:cs typeface="DejaVu Sans Mono" pitchFamily="49" charset="0"/>
              </a:rPr>
              <a:t>prevState </a:t>
            </a:r>
            <a:r>
              <a:rPr lang="zh-CN" altLang="zh-CN" sz="2000" dirty="0">
                <a:solidFill>
                  <a:srgbClr val="DADADA"/>
                </a:solidFill>
                <a:latin typeface="DejaVu Sans Mono" pitchFamily="49" charset="0"/>
                <a:cs typeface="DejaVu Sans Mono" pitchFamily="49" charset="0"/>
              </a:rPr>
              <a:t>=&gt; ({ ...</a:t>
            </a:r>
            <a:r>
              <a:rPr lang="zh-CN" altLang="zh-CN" sz="2000" dirty="0">
                <a:solidFill>
                  <a:srgbClr val="FDC267"/>
                </a:solidFill>
                <a:latin typeface="DejaVu Sans Mono" pitchFamily="49" charset="0"/>
                <a:cs typeface="DejaVu Sans Mono" pitchFamily="49" charset="0"/>
              </a:rPr>
              <a:t>prevState</a:t>
            </a:r>
            <a:r>
              <a:rPr lang="zh-CN" altLang="zh-CN" sz="2000" dirty="0">
                <a:solidFill>
                  <a:srgbClr val="DADADA"/>
                </a:solidFill>
                <a:latin typeface="DejaVu Sans Mono" pitchFamily="49" charset="0"/>
                <a:cs typeface="DejaVu Sans Mono" pitchFamily="49" charset="0"/>
              </a:rPr>
              <a:t>, a: </a:t>
            </a:r>
            <a:r>
              <a:rPr lang="zh-CN" altLang="zh-CN" sz="2000" dirty="0">
                <a:solidFill>
                  <a:srgbClr val="B5CEA8"/>
                </a:solidFill>
                <a:latin typeface="DejaVu Sans Mono" pitchFamily="49" charset="0"/>
                <a:cs typeface="DejaVu Sans Mono" pitchFamily="49" charset="0"/>
              </a:rPr>
              <a:t>100 </a:t>
            </a:r>
            <a:r>
              <a:rPr lang="zh-CN" altLang="zh-CN" sz="2000" dirty="0">
                <a:solidFill>
                  <a:srgbClr val="DADADA"/>
                </a:solidFill>
                <a:latin typeface="DejaVu Sans Mono" pitchFamily="49" charset="0"/>
                <a:cs typeface="DejaVu Sans Mono" pitchFamily="49" charset="0"/>
              </a:rPr>
              <a:t>}))</a:t>
            </a:r>
            <a:endParaRPr lang="zh-CN" altLang="zh-CN" sz="4400" dirty="0">
              <a:latin typeface="DejaVu Sans Mono" pitchFamily="49" charset="0"/>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endParaRPr>
          </a:p>
        </p:txBody>
      </p:sp>
    </p:spTree>
    <p:extLst>
      <p:ext uri="{BB962C8B-B14F-4D97-AF65-F5344CB8AC3E}">
        <p14:creationId xmlns:p14="http://schemas.microsoft.com/office/powerpoint/2010/main" val="18073217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484127" y="2273120"/>
            <a:ext cx="1346921" cy="1345047"/>
            <a:chOff x="1484127" y="2273120"/>
            <a:chExt cx="1346921" cy="1345047"/>
          </a:xfrm>
        </p:grpSpPr>
        <p:sp>
          <p:nvSpPr>
            <p:cNvPr id="3" name="MH_Other_1"/>
            <p:cNvSpPr/>
            <p:nvPr/>
          </p:nvSpPr>
          <p:spPr>
            <a:xfrm>
              <a:off x="1484127" y="2273120"/>
              <a:ext cx="1346921"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482E2C"/>
                </a:solidFill>
                <a:latin typeface="微软雅黑"/>
                <a:ea typeface="微软雅黑"/>
                <a:cs typeface="+mn-ea"/>
                <a:sym typeface="+mn-lt"/>
              </a:endParaRPr>
            </a:p>
          </p:txBody>
        </p:sp>
        <p:sp>
          <p:nvSpPr>
            <p:cNvPr id="11" name="MH_Other_9"/>
            <p:cNvSpPr/>
            <p:nvPr/>
          </p:nvSpPr>
          <p:spPr bwMode="auto">
            <a:xfrm>
              <a:off x="1859693" y="2594299"/>
              <a:ext cx="695213" cy="630176"/>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482E2C"/>
                </a:solidFill>
                <a:effectLst/>
                <a:uLnTx/>
                <a:uFillTx/>
                <a:latin typeface="微软雅黑"/>
                <a:ea typeface="微软雅黑"/>
                <a:cs typeface="+mn-ea"/>
                <a:sym typeface="+mn-lt"/>
              </a:endParaRPr>
            </a:p>
          </p:txBody>
        </p:sp>
      </p:grpSp>
      <p:grpSp>
        <p:nvGrpSpPr>
          <p:cNvPr id="29" name="组合 28"/>
          <p:cNvGrpSpPr/>
          <p:nvPr/>
        </p:nvGrpSpPr>
        <p:grpSpPr>
          <a:xfrm>
            <a:off x="5431044" y="2273120"/>
            <a:ext cx="1345047" cy="1345047"/>
            <a:chOff x="3259349" y="2273120"/>
            <a:chExt cx="1345047" cy="1345047"/>
          </a:xfrm>
        </p:grpSpPr>
        <p:sp>
          <p:nvSpPr>
            <p:cNvPr id="4" name="MH_Other_2"/>
            <p:cNvSpPr/>
            <p:nvPr/>
          </p:nvSpPr>
          <p:spPr>
            <a:xfrm>
              <a:off x="3259349" y="2273120"/>
              <a:ext cx="1345047"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FF0000"/>
                </a:solidFill>
                <a:latin typeface="微软雅黑"/>
                <a:ea typeface="微软雅黑"/>
                <a:cs typeface="+mn-ea"/>
                <a:sym typeface="+mn-lt"/>
              </a:endParaRPr>
            </a:p>
          </p:txBody>
        </p:sp>
        <p:sp>
          <p:nvSpPr>
            <p:cNvPr id="12" name="MH_Other_10"/>
            <p:cNvSpPr/>
            <p:nvPr/>
          </p:nvSpPr>
          <p:spPr bwMode="auto">
            <a:xfrm>
              <a:off x="3706116" y="2637657"/>
              <a:ext cx="452261" cy="616720"/>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FF0000"/>
                </a:solidFill>
                <a:effectLst/>
                <a:uLnTx/>
                <a:uFillTx/>
                <a:latin typeface="微软雅黑"/>
                <a:ea typeface="微软雅黑"/>
                <a:cs typeface="+mn-ea"/>
                <a:sym typeface="+mn-lt"/>
              </a:endParaRPr>
            </a:p>
          </p:txBody>
        </p:sp>
      </p:grpSp>
      <p:grpSp>
        <p:nvGrpSpPr>
          <p:cNvPr id="31" name="组合 30"/>
          <p:cNvGrpSpPr/>
          <p:nvPr/>
        </p:nvGrpSpPr>
        <p:grpSpPr>
          <a:xfrm>
            <a:off x="9197651" y="2236132"/>
            <a:ext cx="1345047" cy="1345047"/>
            <a:chOff x="7602555" y="2273120"/>
            <a:chExt cx="1345047" cy="1345047"/>
          </a:xfrm>
        </p:grpSpPr>
        <p:sp>
          <p:nvSpPr>
            <p:cNvPr id="5" name="MH_Other_3"/>
            <p:cNvSpPr/>
            <p:nvPr/>
          </p:nvSpPr>
          <p:spPr>
            <a:xfrm>
              <a:off x="7602555" y="2273120"/>
              <a:ext cx="1345047" cy="1345047"/>
            </a:xfrm>
            <a:prstGeom prst="ellipse">
              <a:avLst/>
            </a:prstGeom>
            <a:solidFill>
              <a:schemeClr val="tx1">
                <a:lumMod val="75000"/>
                <a:lumOff val="25000"/>
              </a:schemeClr>
            </a:solidFill>
            <a:ln w="9525" cap="flat" cmpd="sng" algn="ctr">
              <a:noFill/>
              <a:prstDash val="solid"/>
              <a:miter lim="800000"/>
            </a:ln>
            <a:effectLst/>
          </p:spPr>
          <p:txBody>
            <a:bodyPr lIns="68580" tIns="34290" rIns="68580" bIns="34290" anchor="ctr"/>
            <a:lstStyle/>
            <a:p>
              <a:pPr algn="ctr" defTabSz="685800">
                <a:defRPr/>
              </a:pPr>
              <a:endParaRPr lang="zh-CN" altLang="en-US" kern="0">
                <a:solidFill>
                  <a:srgbClr val="482E2C"/>
                </a:solidFill>
                <a:latin typeface="微软雅黑"/>
                <a:ea typeface="微软雅黑"/>
                <a:cs typeface="+mn-ea"/>
                <a:sym typeface="+mn-lt"/>
              </a:endParaRPr>
            </a:p>
          </p:txBody>
        </p:sp>
        <p:sp>
          <p:nvSpPr>
            <p:cNvPr id="14" name="MH_Other_12"/>
            <p:cNvSpPr/>
            <p:nvPr/>
          </p:nvSpPr>
          <p:spPr bwMode="auto">
            <a:xfrm>
              <a:off x="8026895" y="2695217"/>
              <a:ext cx="497113" cy="503094"/>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ysClr val="window" lastClr="CCE8C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482E2C"/>
                </a:solidFill>
                <a:effectLst/>
                <a:uLnTx/>
                <a:uFillTx/>
                <a:latin typeface="微软雅黑"/>
                <a:ea typeface="微软雅黑"/>
                <a:cs typeface="+mn-ea"/>
                <a:sym typeface="+mn-lt"/>
              </a:endParaRPr>
            </a:p>
          </p:txBody>
        </p:sp>
      </p:grpSp>
      <p:sp>
        <p:nvSpPr>
          <p:cNvPr id="17" name="MH_SubTitle_2"/>
          <p:cNvSpPr txBox="1"/>
          <p:nvPr/>
        </p:nvSpPr>
        <p:spPr>
          <a:xfrm>
            <a:off x="5256536" y="3875199"/>
            <a:ext cx="1695420" cy="1031605"/>
          </a:xfrm>
          <a:prstGeom prst="rect">
            <a:avLst/>
          </a:prstGeom>
          <a:noFill/>
        </p:spPr>
        <p:txBody>
          <a:bodyPr lIns="0" tIns="0" rIns="0" bIns="0"/>
          <a:lstStyle/>
          <a:p>
            <a:pPr algn="ctr" defTabSz="685800">
              <a:lnSpc>
                <a:spcPct val="120000"/>
              </a:lnSpc>
              <a:defRPr/>
            </a:pPr>
            <a:r>
              <a:rPr lang="zh-CN" altLang="en-US" sz="2000" b="1" kern="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手动合并对象</a:t>
            </a:r>
          </a:p>
        </p:txBody>
      </p:sp>
      <p:sp>
        <p:nvSpPr>
          <p:cNvPr id="18" name="MH_SubTitle_1"/>
          <p:cNvSpPr txBox="1"/>
          <p:nvPr/>
        </p:nvSpPr>
        <p:spPr>
          <a:xfrm>
            <a:off x="1358841" y="3839330"/>
            <a:ext cx="1696916" cy="1031605"/>
          </a:xfrm>
          <a:prstGeom prst="rect">
            <a:avLst/>
          </a:prstGeom>
          <a:noFill/>
        </p:spPr>
        <p:txBody>
          <a:bodyPr lIns="0" tIns="0" rIns="0" bIns="0"/>
          <a:lstStyle/>
          <a:p>
            <a:pPr algn="ctr" defTabSz="685800">
              <a:lnSpc>
                <a:spcPct val="120000"/>
              </a:lnSpc>
              <a:defRPr/>
            </a:pPr>
            <a:r>
              <a:rPr lang="zh-CN" altLang="en-US" sz="2000" b="1" kern="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函数式更新</a:t>
            </a:r>
          </a:p>
        </p:txBody>
      </p:sp>
      <p:sp>
        <p:nvSpPr>
          <p:cNvPr id="20" name="MH_SubTitle_4"/>
          <p:cNvSpPr txBox="1"/>
          <p:nvPr/>
        </p:nvSpPr>
        <p:spPr>
          <a:xfrm>
            <a:off x="9023210" y="3850018"/>
            <a:ext cx="1694673" cy="1031605"/>
          </a:xfrm>
          <a:prstGeom prst="rect">
            <a:avLst/>
          </a:prstGeom>
          <a:noFill/>
        </p:spPr>
        <p:txBody>
          <a:bodyPr lIns="0" tIns="0" rIns="0" bIns="0"/>
          <a:lstStyle/>
          <a:p>
            <a:pPr algn="ctr" defTabSz="685800">
              <a:lnSpc>
                <a:spcPct val="120000"/>
              </a:lnSpc>
              <a:defRPr/>
            </a:pPr>
            <a:r>
              <a:rPr lang="zh-CN" altLang="en-US" sz="2000" b="1" kern="0" dirty="0">
                <a:solidFill>
                  <a:srgbClr val="FF0000"/>
                </a:solidFill>
                <a:latin typeface="思源黑体 CN Bold" panose="020B0800000000000000" pitchFamily="34" charset="-122"/>
                <a:ea typeface="思源黑体 CN Bold" panose="020B0800000000000000" pitchFamily="34" charset="-122"/>
                <a:cs typeface="+mn-ea"/>
                <a:sym typeface="+mn-lt"/>
              </a:rPr>
              <a:t>延迟初始化</a:t>
            </a:r>
          </a:p>
        </p:txBody>
      </p:sp>
      <p:grpSp>
        <p:nvGrpSpPr>
          <p:cNvPr id="23" name="组合 22"/>
          <p:cNvGrpSpPr/>
          <p:nvPr/>
        </p:nvGrpSpPr>
        <p:grpSpPr>
          <a:xfrm>
            <a:off x="869097" y="5060766"/>
            <a:ext cx="10453806" cy="72000"/>
            <a:chOff x="862209" y="5186847"/>
            <a:chExt cx="10453806" cy="72000"/>
          </a:xfrm>
        </p:grpSpPr>
        <p:cxnSp>
          <p:nvCxnSpPr>
            <p:cNvPr id="24" name="直接连接符 23"/>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862209" y="5186847"/>
              <a:ext cx="10453806" cy="72000"/>
              <a:chOff x="862209" y="5186847"/>
              <a:chExt cx="10453806" cy="72000"/>
            </a:xfrm>
          </p:grpSpPr>
          <p:sp>
            <p:nvSpPr>
              <p:cNvPr id="26" name="椭圆 25"/>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Rectangle 1"/>
          <p:cNvSpPr>
            <a:spLocks noChangeArrowheads="1"/>
          </p:cNvSpPr>
          <p:nvPr/>
        </p:nvSpPr>
        <p:spPr bwMode="auto">
          <a:xfrm>
            <a:off x="2207299" y="5487225"/>
            <a:ext cx="8079965" cy="101566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const </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[count, setCount] = </a:t>
            </a:r>
            <a:r>
              <a:rPr kumimoji="0" lang="zh-CN" altLang="zh-CN" sz="20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useState</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en-US"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initialState</a:t>
            </a:r>
            <a:r>
              <a:rPr kumimoji="0" lang="zh-CN"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endParaRPr kumimoji="0" lang="en-US"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endParaRPr>
          </a:p>
        </p:txBody>
      </p:sp>
    </p:spTree>
    <p:extLst>
      <p:ext uri="{BB962C8B-B14F-4D97-AF65-F5344CB8AC3E}">
        <p14:creationId xmlns:p14="http://schemas.microsoft.com/office/powerpoint/2010/main" val="14095034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4888454"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 – </a:t>
            </a:r>
            <a:r>
              <a:rPr lang="zh-CN" altLang="en-US" sz="2200" b="1" dirty="0">
                <a:solidFill>
                  <a:schemeClr val="tx1">
                    <a:lumMod val="75000"/>
                    <a:lumOff val="25000"/>
                  </a:schemeClr>
                </a:solidFill>
                <a:latin typeface="微软雅黑" pitchFamily="34" charset="-122"/>
                <a:ea typeface="微软雅黑" pitchFamily="34" charset="-122"/>
              </a:rPr>
              <a:t>延迟初始化</a:t>
            </a:r>
          </a:p>
        </p:txBody>
      </p:sp>
      <p:sp>
        <p:nvSpPr>
          <p:cNvPr id="2" name="Rectangle 1"/>
          <p:cNvSpPr>
            <a:spLocks noChangeArrowheads="1"/>
          </p:cNvSpPr>
          <p:nvPr/>
        </p:nvSpPr>
        <p:spPr bwMode="auto">
          <a:xfrm>
            <a:off x="735535" y="955880"/>
            <a:ext cx="11083301" cy="378565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function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initialize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'initialize'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function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Test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[state, setState]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initialize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b: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2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(state);</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 </a:t>
            </a:r>
            <a:r>
              <a:rPr kumimoji="0" lang="zh-CN" altLang="zh-CN" sz="1600" b="0" i="0" u="none" strike="noStrike" cap="none" normalizeH="0" baseline="0" dirty="0">
                <a:ln>
                  <a:noFill/>
                </a:ln>
                <a:solidFill>
                  <a:srgbClr val="A6E22E"/>
                </a:solidFill>
                <a:effectLst/>
                <a:latin typeface="DejaVu Sans Mono" pitchFamily="49" charset="0"/>
                <a:ea typeface="宋体" pitchFamily="2" charset="-122"/>
                <a:cs typeface="DejaVu Sans Mono" pitchFamily="49" charset="0"/>
              </a:rPr>
              <a:t>onClick</a:t>
            </a:r>
            <a:r>
              <a:rPr kumimoji="0" lang="zh-CN" altLang="zh-CN" sz="1600" b="0" i="0" u="none" strike="noStrike" cap="none" normalizeH="0" baseline="0" dirty="0">
                <a:ln>
                  <a:noFill/>
                </a:ln>
                <a:solidFill>
                  <a:srgbClr val="E6DB74"/>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setState(</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DejaVu Sans Mono" pitchFamily="49" charset="0"/>
              </a:rPr>
              <a:t>prevState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 ({ ...</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DejaVu Sans Mono" pitchFamily="49" charset="0"/>
              </a:rPr>
              <a:t>prevState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}))}&gt;click&lt;/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zh-CN" altLang="zh-CN" sz="3600" b="0" i="0" u="none" strike="noStrike" cap="none" normalizeH="0" baseline="0" dirty="0">
              <a:ln>
                <a:noFill/>
              </a:ln>
              <a:solidFill>
                <a:schemeClr val="tx1"/>
              </a:solidFill>
              <a:effectLst/>
              <a:latin typeface="DejaVu Sans Mono" pitchFamily="49" charset="0"/>
              <a:ea typeface="宋体" pitchFamily="2" charset="-122"/>
              <a:cs typeface="DejaVu Sans Mono" pitchFamily="49" charset="0"/>
            </a:endParaRPr>
          </a:p>
        </p:txBody>
      </p:sp>
      <p:sp>
        <p:nvSpPr>
          <p:cNvPr id="4" name="Rectangle 2"/>
          <p:cNvSpPr>
            <a:spLocks noChangeArrowheads="1"/>
          </p:cNvSpPr>
          <p:nvPr/>
        </p:nvSpPr>
        <p:spPr bwMode="auto">
          <a:xfrm>
            <a:off x="735535" y="5487068"/>
            <a:ext cx="11083299" cy="83099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[state, setState]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 a: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initialize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b: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2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lang="en-US" altLang="zh-CN" sz="3600" dirty="0">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p:txBody>
      </p:sp>
      <p:grpSp>
        <p:nvGrpSpPr>
          <p:cNvPr id="28" name="组合 27"/>
          <p:cNvGrpSpPr/>
          <p:nvPr/>
        </p:nvGrpSpPr>
        <p:grpSpPr>
          <a:xfrm>
            <a:off x="376726" y="5072484"/>
            <a:ext cx="11627703" cy="72000"/>
            <a:chOff x="862209" y="5186847"/>
            <a:chExt cx="10453806" cy="72000"/>
          </a:xfrm>
        </p:grpSpPr>
        <p:cxnSp>
          <p:nvCxnSpPr>
            <p:cNvPr id="29" name="直接连接符 28"/>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62209" y="5186847"/>
              <a:ext cx="10453806" cy="72000"/>
              <a:chOff x="862209" y="5186847"/>
              <a:chExt cx="10453806" cy="72000"/>
            </a:xfrm>
          </p:grpSpPr>
          <p:sp>
            <p:nvSpPr>
              <p:cNvPr id="31" name="椭圆 30"/>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8652461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84397" y="1138112"/>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01</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3" name="直接连接符 2"/>
          <p:cNvCxnSpPr>
            <a:stCxn id="2" idx="6"/>
          </p:cNvCxnSpPr>
          <p:nvPr/>
        </p:nvCxnSpPr>
        <p:spPr>
          <a:xfrm>
            <a:off x="1689615" y="1540721"/>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4" name="椭圆 3"/>
          <p:cNvSpPr/>
          <p:nvPr/>
        </p:nvSpPr>
        <p:spPr>
          <a:xfrm>
            <a:off x="884397" y="2505991"/>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02</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5" name="直接连接符 4"/>
          <p:cNvCxnSpPr>
            <a:stCxn id="4" idx="6"/>
          </p:cNvCxnSpPr>
          <p:nvPr/>
        </p:nvCxnSpPr>
        <p:spPr>
          <a:xfrm>
            <a:off x="1689615" y="2908600"/>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6" name="椭圆 5"/>
          <p:cNvSpPr/>
          <p:nvPr/>
        </p:nvSpPr>
        <p:spPr>
          <a:xfrm>
            <a:off x="884397" y="3993943"/>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03</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7" name="直接连接符 6"/>
          <p:cNvCxnSpPr>
            <a:cxnSpLocks/>
            <a:stCxn id="6" idx="6"/>
          </p:cNvCxnSpPr>
          <p:nvPr/>
        </p:nvCxnSpPr>
        <p:spPr>
          <a:xfrm>
            <a:off x="1689615" y="4396552"/>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8" name="椭圆 7"/>
          <p:cNvSpPr/>
          <p:nvPr/>
        </p:nvSpPr>
        <p:spPr>
          <a:xfrm>
            <a:off x="6204238" y="1117092"/>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black">
                    <a:lumMod val="75000"/>
                    <a:lumOff val="25000"/>
                  </a:prstClr>
                </a:solidFill>
                <a:latin typeface="微软雅黑" pitchFamily="34" charset="-122"/>
                <a:ea typeface="微软雅黑" pitchFamily="34" charset="-122"/>
                <a:cs typeface="+mn-ea"/>
                <a:sym typeface="+mn-lt"/>
              </a:rPr>
              <a:t>05</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9" name="直接连接符 8"/>
          <p:cNvCxnSpPr>
            <a:stCxn id="8" idx="6"/>
          </p:cNvCxnSpPr>
          <p:nvPr/>
        </p:nvCxnSpPr>
        <p:spPr>
          <a:xfrm>
            <a:off x="7009456" y="1519701"/>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sp>
        <p:nvSpPr>
          <p:cNvPr id="10" name="椭圆 9"/>
          <p:cNvSpPr/>
          <p:nvPr/>
        </p:nvSpPr>
        <p:spPr>
          <a:xfrm>
            <a:off x="6204238" y="2495481"/>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06</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11" name="直接连接符 10"/>
          <p:cNvCxnSpPr>
            <a:stCxn id="10" idx="6"/>
          </p:cNvCxnSpPr>
          <p:nvPr/>
        </p:nvCxnSpPr>
        <p:spPr>
          <a:xfrm>
            <a:off x="7009456" y="2898090"/>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sp>
        <p:nvSpPr>
          <p:cNvPr id="12" name="椭圆 11"/>
          <p:cNvSpPr/>
          <p:nvPr/>
        </p:nvSpPr>
        <p:spPr>
          <a:xfrm>
            <a:off x="6204238" y="3983433"/>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07</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13" name="直接连接符 12"/>
          <p:cNvCxnSpPr>
            <a:stCxn id="12" idx="6"/>
          </p:cNvCxnSpPr>
          <p:nvPr/>
        </p:nvCxnSpPr>
        <p:spPr>
          <a:xfrm>
            <a:off x="7009456" y="4386042"/>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grpSp>
        <p:nvGrpSpPr>
          <p:cNvPr id="14" name="组合 13"/>
          <p:cNvGrpSpPr/>
          <p:nvPr/>
        </p:nvGrpSpPr>
        <p:grpSpPr>
          <a:xfrm>
            <a:off x="2257398" y="1172703"/>
            <a:ext cx="3674479" cy="723249"/>
            <a:chOff x="2136461" y="1993722"/>
            <a:chExt cx="3551959" cy="557396"/>
          </a:xfrm>
        </p:grpSpPr>
        <p:sp>
          <p:nvSpPr>
            <p:cNvPr id="15"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为函数组件添加状态变量和更新方法</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16"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useState</a:t>
              </a:r>
              <a:endParaRPr lang="zh-CN" altLang="en-US" sz="2400" dirty="0">
                <a:solidFill>
                  <a:schemeClr val="tx1">
                    <a:lumMod val="75000"/>
                    <a:lumOff val="25000"/>
                  </a:schemeClr>
                </a:solidFill>
                <a:latin typeface="微软雅黑" pitchFamily="34" charset="-122"/>
                <a:ea typeface="微软雅黑" pitchFamily="34" charset="-122"/>
                <a:cs typeface="+mn-ea"/>
                <a:sym typeface="+mn-lt"/>
              </a:endParaRPr>
            </a:p>
          </p:txBody>
        </p:sp>
      </p:grpSp>
      <p:sp>
        <p:nvSpPr>
          <p:cNvPr id="42" name="椭圆 41"/>
          <p:cNvSpPr/>
          <p:nvPr/>
        </p:nvSpPr>
        <p:spPr>
          <a:xfrm>
            <a:off x="884398" y="5437095"/>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a:solidFill>
                  <a:srgbClr val="595959"/>
                </a:solidFill>
                <a:latin typeface="微软雅黑" pitchFamily="34" charset="-122"/>
                <a:ea typeface="微软雅黑" pitchFamily="34" charset="-122"/>
                <a:cs typeface="+mn-ea"/>
                <a:sym typeface="+mn-lt"/>
              </a:rPr>
              <a:t>04</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43" name="直接连接符 42"/>
          <p:cNvCxnSpPr>
            <a:stCxn id="42" idx="6"/>
          </p:cNvCxnSpPr>
          <p:nvPr/>
        </p:nvCxnSpPr>
        <p:spPr>
          <a:xfrm>
            <a:off x="1689616" y="5839704"/>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44" name="椭圆 43"/>
          <p:cNvSpPr/>
          <p:nvPr/>
        </p:nvSpPr>
        <p:spPr>
          <a:xfrm>
            <a:off x="6204239" y="5447605"/>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08</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45" name="直接连接符 44"/>
          <p:cNvCxnSpPr>
            <a:stCxn id="44" idx="6"/>
          </p:cNvCxnSpPr>
          <p:nvPr/>
        </p:nvCxnSpPr>
        <p:spPr>
          <a:xfrm>
            <a:off x="7009457" y="5850214"/>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grpSp>
        <p:nvGrpSpPr>
          <p:cNvPr id="62" name="组合 61"/>
          <p:cNvGrpSpPr/>
          <p:nvPr/>
        </p:nvGrpSpPr>
        <p:grpSpPr>
          <a:xfrm>
            <a:off x="7601817" y="1172703"/>
            <a:ext cx="3674479" cy="981782"/>
            <a:chOff x="2136461" y="1993722"/>
            <a:chExt cx="3551959" cy="756643"/>
          </a:xfrm>
        </p:grpSpPr>
        <p:sp>
          <p:nvSpPr>
            <p:cNvPr id="63" name="文本框 14"/>
            <p:cNvSpPr txBox="1"/>
            <p:nvPr/>
          </p:nvSpPr>
          <p:spPr>
            <a:xfrm>
              <a:off x="2136462" y="2280712"/>
              <a:ext cx="3551958" cy="469653"/>
            </a:xfrm>
            <a:prstGeom prst="rect">
              <a:avLst/>
            </a:prstGeom>
            <a:noFill/>
          </p:spPr>
          <p:txBody>
            <a:bodyPr wrap="square" rtlCol="0">
              <a:spAutoFit/>
            </a:bodyPr>
            <a:lstStyle/>
            <a:p>
              <a:pPr>
                <a:lnSpc>
                  <a:spcPct val="120000"/>
                </a:lnSpc>
                <a:spcBef>
                  <a:spcPct val="0"/>
                </a:spcBef>
                <a:buNone/>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useState</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的替代方案，当组件使用</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flux</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架构组织管理数据时有用。</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64"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useReducer</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65" name="组合 64"/>
          <p:cNvGrpSpPr/>
          <p:nvPr/>
        </p:nvGrpSpPr>
        <p:grpSpPr>
          <a:xfrm>
            <a:off x="2257397" y="2671896"/>
            <a:ext cx="3674479" cy="723249"/>
            <a:chOff x="2136461" y="1993722"/>
            <a:chExt cx="3551959" cy="557396"/>
          </a:xfrm>
        </p:grpSpPr>
        <p:sp>
          <p:nvSpPr>
            <p:cNvPr id="66"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en-US" altLang="zh-CN" sz="1400" spc="-150" dirty="0">
                  <a:solidFill>
                    <a:srgbClr val="FF0000"/>
                  </a:solidFill>
                  <a:latin typeface="微软雅黑" pitchFamily="34" charset="-122"/>
                  <a:ea typeface="微软雅黑" pitchFamily="34" charset="-122"/>
                  <a:cs typeface="Arial" panose="020B0604020202020204" pitchFamily="34" charset="0"/>
                  <a:sym typeface="+mn-lt"/>
                </a:rPr>
                <a:t> </a:t>
              </a:r>
              <a:r>
                <a:rPr lang="zh-CN" altLang="en-US" sz="1400" spc="-150" dirty="0">
                  <a:solidFill>
                    <a:srgbClr val="FF0000"/>
                  </a:solidFill>
                  <a:latin typeface="微软雅黑" pitchFamily="34" charset="-122"/>
                  <a:ea typeface="微软雅黑" pitchFamily="34" charset="-122"/>
                  <a:cs typeface="Arial" panose="020B0604020202020204" pitchFamily="34" charset="0"/>
                  <a:sym typeface="+mn-lt"/>
                </a:rPr>
                <a:t>为函数组件添加具有副作用的方法</a:t>
              </a:r>
              <a:endParaRPr lang="en-US" altLang="zh-CN" sz="1400" spc="-150" dirty="0">
                <a:solidFill>
                  <a:srgbClr val="FF0000"/>
                </a:solidFill>
                <a:latin typeface="微软雅黑" pitchFamily="34" charset="-122"/>
                <a:ea typeface="微软雅黑" pitchFamily="34" charset="-122"/>
                <a:cs typeface="Arial" panose="020B0604020202020204" pitchFamily="34" charset="0"/>
                <a:sym typeface="+mn-lt"/>
              </a:endParaRPr>
            </a:p>
          </p:txBody>
        </p:sp>
        <p:sp>
          <p:nvSpPr>
            <p:cNvPr id="67"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cs typeface="+mn-ea"/>
                  <a:sym typeface="+mn-lt"/>
                </a:rPr>
                <a:t>useEffect</a:t>
              </a:r>
              <a:endParaRPr lang="zh-CN" altLang="en-US" sz="2000" dirty="0">
                <a:solidFill>
                  <a:srgbClr val="FF0000"/>
                </a:solidFill>
                <a:latin typeface="微软雅黑" pitchFamily="34" charset="-122"/>
                <a:ea typeface="微软雅黑" pitchFamily="34" charset="-122"/>
                <a:cs typeface="+mn-ea"/>
                <a:sym typeface="+mn-lt"/>
              </a:endParaRPr>
            </a:p>
          </p:txBody>
        </p:sp>
      </p:grpSp>
      <p:grpSp>
        <p:nvGrpSpPr>
          <p:cNvPr id="68" name="组合 67"/>
          <p:cNvGrpSpPr/>
          <p:nvPr/>
        </p:nvGrpSpPr>
        <p:grpSpPr>
          <a:xfrm>
            <a:off x="2257396" y="4027914"/>
            <a:ext cx="3674479" cy="723249"/>
            <a:chOff x="2136461" y="1993722"/>
            <a:chExt cx="3551959" cy="557396"/>
          </a:xfrm>
        </p:grpSpPr>
        <p:sp>
          <p:nvSpPr>
            <p:cNvPr id="69"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 </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返回可变对象</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0"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useRef</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71" name="组合 70"/>
          <p:cNvGrpSpPr/>
          <p:nvPr/>
        </p:nvGrpSpPr>
        <p:grpSpPr>
          <a:xfrm>
            <a:off x="2257399" y="5532693"/>
            <a:ext cx="3674479" cy="981782"/>
            <a:chOff x="2136461" y="1993722"/>
            <a:chExt cx="3551959" cy="756644"/>
          </a:xfrm>
        </p:grpSpPr>
        <p:sp>
          <p:nvSpPr>
            <p:cNvPr id="72" name="文本框 14"/>
            <p:cNvSpPr txBox="1"/>
            <p:nvPr/>
          </p:nvSpPr>
          <p:spPr>
            <a:xfrm>
              <a:off x="2136462" y="2280712"/>
              <a:ext cx="3551958" cy="469654"/>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用来创建</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context</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对象，当使用来</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Context API</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跨组件传递数据时有用。</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3"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useContext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77" name="组合 76"/>
          <p:cNvGrpSpPr/>
          <p:nvPr/>
        </p:nvGrpSpPr>
        <p:grpSpPr>
          <a:xfrm>
            <a:off x="7601818" y="2495482"/>
            <a:ext cx="3674479" cy="723249"/>
            <a:chOff x="2136461" y="1993722"/>
            <a:chExt cx="3551959" cy="557396"/>
          </a:xfrm>
        </p:grpSpPr>
        <p:sp>
          <p:nvSpPr>
            <p:cNvPr id="78"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管理组件内部函数依赖</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9"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useCallback</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80" name="组合 79"/>
          <p:cNvGrpSpPr/>
          <p:nvPr/>
        </p:nvGrpSpPr>
        <p:grpSpPr>
          <a:xfrm>
            <a:off x="7540555" y="3983433"/>
            <a:ext cx="3735743" cy="981782"/>
            <a:chOff x="2077240" y="1993722"/>
            <a:chExt cx="3611180" cy="756643"/>
          </a:xfrm>
        </p:grpSpPr>
        <p:sp>
          <p:nvSpPr>
            <p:cNvPr id="81" name="文本框 14"/>
            <p:cNvSpPr txBox="1"/>
            <p:nvPr/>
          </p:nvSpPr>
          <p:spPr>
            <a:xfrm>
              <a:off x="2136462" y="2280712"/>
              <a:ext cx="3551958" cy="469653"/>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与</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useCallback</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类似，返回的是一个不生成快照的对象，而非函数。</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82" name="文本框 15"/>
            <p:cNvSpPr txBox="1"/>
            <p:nvPr/>
          </p:nvSpPr>
          <p:spPr>
            <a:xfrm>
              <a:off x="2077240"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useMemo</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84" name="组合 83"/>
          <p:cNvGrpSpPr/>
          <p:nvPr/>
        </p:nvGrpSpPr>
        <p:grpSpPr>
          <a:xfrm>
            <a:off x="7571187" y="5437096"/>
            <a:ext cx="3735743" cy="723249"/>
            <a:chOff x="2077240" y="1993722"/>
            <a:chExt cx="3611180" cy="557396"/>
          </a:xfrm>
        </p:grpSpPr>
        <p:sp>
          <p:nvSpPr>
            <p:cNvPr id="85"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与</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useEffect</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的不同点仅仅在于执行时机不同</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86" name="文本框 15"/>
            <p:cNvSpPr txBox="1"/>
            <p:nvPr/>
          </p:nvSpPr>
          <p:spPr>
            <a:xfrm>
              <a:off x="2077240"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useLayoutEffect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spTree>
    <p:extLst>
      <p:ext uri="{BB962C8B-B14F-4D97-AF65-F5344CB8AC3E}">
        <p14:creationId xmlns:p14="http://schemas.microsoft.com/office/powerpoint/2010/main" val="9586753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35537" y="1331695"/>
            <a:ext cx="10329840" cy="4192879"/>
          </a:xfrm>
          <a:prstGeom prst="rect">
            <a:avLst/>
          </a:prstGeom>
          <a:noFill/>
        </p:spPr>
        <p:txBody>
          <a:bodyPr wrap="square" rtlCol="0">
            <a:spAutoFit/>
          </a:bodyPr>
          <a:lstStyle/>
          <a:p>
            <a:pPr algn="just">
              <a:lnSpc>
                <a:spcPct val="150000"/>
              </a:lnSpc>
              <a:defRPr/>
            </a:pPr>
            <a:r>
              <a:rPr lang="en-US" altLang="zh-CN" sz="2000" dirty="0" err="1">
                <a:latin typeface="微软雅黑" pitchFamily="34" charset="-122"/>
                <a:ea typeface="微软雅黑" pitchFamily="34" charset="-122"/>
              </a:rPr>
              <a:t>eEffect</a:t>
            </a:r>
            <a:r>
              <a:rPr lang="zh-CN" altLang="en-US" sz="2000" dirty="0">
                <a:latin typeface="微软雅黑" pitchFamily="34" charset="-122"/>
                <a:ea typeface="微软雅黑" pitchFamily="34" charset="-122"/>
              </a:rPr>
              <a:t>主要用来在函数更新渲染期间，在组件内执行副作用函数</a:t>
            </a:r>
            <a:endParaRPr lang="en-US" altLang="zh-CN" sz="2000" dirty="0">
              <a:latin typeface="微软雅黑" pitchFamily="34" charset="-122"/>
              <a:ea typeface="微软雅黑" pitchFamily="34" charset="-122"/>
            </a:endParaRPr>
          </a:p>
          <a:p>
            <a:pPr lvl="0" algn="just">
              <a:lnSpc>
                <a:spcPct val="150000"/>
              </a:lnSpc>
              <a:defRPr/>
            </a:pPr>
            <a:endParaRPr lang="en-US" altLang="zh-CN" sz="2000" dirty="0">
              <a:latin typeface="微软雅黑" pitchFamily="34" charset="-122"/>
              <a:ea typeface="微软雅黑" pitchFamily="34" charset="-122"/>
            </a:endParaRPr>
          </a:p>
          <a:p>
            <a:pPr lvl="0" algn="just">
              <a:lnSpc>
                <a:spcPct val="150000"/>
              </a:lnSpc>
              <a:defRPr/>
            </a:pPr>
            <a:r>
              <a:rPr lang="zh-CN" altLang="en-US" sz="2000" dirty="0">
                <a:latin typeface="微软雅黑" pitchFamily="34" charset="-122"/>
                <a:ea typeface="微软雅黑" pitchFamily="34" charset="-122"/>
              </a:rPr>
              <a:t>所谓副作用是针对纯函数而言的，即函数修改了其作用域外的状态，或者除了返回语句还与组件外部有交互行为</a:t>
            </a:r>
            <a:endParaRPr lang="en-US" altLang="zh-CN" sz="2000" dirty="0">
              <a:latin typeface="微软雅黑" pitchFamily="34" charset="-122"/>
              <a:ea typeface="微软雅黑" pitchFamily="34" charset="-122"/>
            </a:endParaRPr>
          </a:p>
          <a:p>
            <a:pPr lvl="0" algn="just">
              <a:lnSpc>
                <a:spcPct val="150000"/>
              </a:lnSpc>
              <a:defRPr/>
            </a:pPr>
            <a:endParaRPr lang="en-US" altLang="zh-CN" sz="2000" dirty="0">
              <a:latin typeface="微软雅黑" pitchFamily="34" charset="-122"/>
              <a:ea typeface="微软雅黑" pitchFamily="34" charset="-122"/>
            </a:endParaRPr>
          </a:p>
          <a:p>
            <a:pPr lvl="0" algn="just">
              <a:lnSpc>
                <a:spcPct val="150000"/>
              </a:lnSpc>
              <a:defRPr/>
            </a:pPr>
            <a:r>
              <a:rPr lang="zh-CN" altLang="en-US" sz="2000" dirty="0">
                <a:latin typeface="微软雅黑" pitchFamily="34" charset="-122"/>
                <a:ea typeface="微软雅黑" pitchFamily="34" charset="-122"/>
              </a:rPr>
              <a:t>比较常见的具有副作用的行为有网络请求数据、订阅事件或者手动更改</a:t>
            </a:r>
            <a:r>
              <a:rPr lang="en-US" altLang="zh-CN" sz="2000" dirty="0">
                <a:latin typeface="微软雅黑" pitchFamily="34" charset="-122"/>
                <a:ea typeface="微软雅黑" pitchFamily="34" charset="-122"/>
              </a:rPr>
              <a:t>DOM</a:t>
            </a:r>
            <a:r>
              <a:rPr lang="zh-CN" altLang="en-US" sz="2000" dirty="0">
                <a:latin typeface="微软雅黑" pitchFamily="34" charset="-122"/>
                <a:ea typeface="微软雅黑" pitchFamily="34" charset="-122"/>
              </a:rPr>
              <a:t>等，这些行为都会影响其他的组件，并且无法在渲染期间完成</a:t>
            </a:r>
            <a:endParaRPr lang="en-US" altLang="zh-CN" sz="2000" dirty="0">
              <a:latin typeface="微软雅黑" pitchFamily="34" charset="-122"/>
              <a:ea typeface="微软雅黑" pitchFamily="34" charset="-122"/>
            </a:endParaRPr>
          </a:p>
          <a:p>
            <a:pPr lvl="0" algn="just">
              <a:lnSpc>
                <a:spcPct val="150000"/>
              </a:lnSpc>
              <a:defRPr/>
            </a:pPr>
            <a:endParaRPr lang="en-US" altLang="zh-CN" sz="2000" dirty="0">
              <a:latin typeface="微软雅黑" pitchFamily="34" charset="-122"/>
              <a:ea typeface="微软雅黑" pitchFamily="34" charset="-122"/>
            </a:endParaRPr>
          </a:p>
          <a:p>
            <a:pPr algn="just">
              <a:lnSpc>
                <a:spcPct val="150000"/>
              </a:lnSpc>
            </a:pPr>
            <a:r>
              <a:rPr lang="zh-CN" altLang="en-US" sz="2000" dirty="0">
                <a:latin typeface="微软雅黑" pitchFamily="34" charset="-122"/>
                <a:ea typeface="微软雅黑" pitchFamily="34" charset="-122"/>
              </a:rPr>
              <a:t>这些行为都需要在</a:t>
            </a:r>
            <a:r>
              <a:rPr lang="en-US" altLang="zh-CN" sz="2000" dirty="0">
                <a:latin typeface="微软雅黑" pitchFamily="34" charset="-122"/>
                <a:ea typeface="微软雅黑" pitchFamily="34" charset="-122"/>
              </a:rPr>
              <a:t>useEffect</a:t>
            </a:r>
            <a:r>
              <a:rPr lang="zh-CN" altLang="en-US" sz="2000" dirty="0">
                <a:latin typeface="微软雅黑" pitchFamily="34" charset="-122"/>
                <a:ea typeface="微软雅黑" pitchFamily="34" charset="-122"/>
              </a:rPr>
              <a:t>中进行处理</a:t>
            </a:r>
          </a:p>
        </p:txBody>
      </p:sp>
      <p:sp>
        <p:nvSpPr>
          <p:cNvPr id="14" name="矩形 13"/>
          <p:cNvSpPr/>
          <p:nvPr/>
        </p:nvSpPr>
        <p:spPr>
          <a:xfrm>
            <a:off x="735537" y="344174"/>
            <a:ext cx="3158813"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a:t>
            </a:r>
            <a:endParaRPr lang="zh-CN" altLang="en-US" sz="22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253259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3032136" y="1380615"/>
            <a:ext cx="6127728" cy="1569660"/>
            <a:chOff x="1459139" y="2477587"/>
            <a:chExt cx="6127728" cy="1569660"/>
          </a:xfrm>
        </p:grpSpPr>
        <p:sp>
          <p:nvSpPr>
            <p:cNvPr id="40" name="文本框 13"/>
            <p:cNvSpPr txBox="1">
              <a:spLocks noChangeArrowheads="1"/>
            </p:cNvSpPr>
            <p:nvPr/>
          </p:nvSpPr>
          <p:spPr bwMode="auto">
            <a:xfrm>
              <a:off x="1533671" y="2477587"/>
              <a:ext cx="60531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9600" spc="300" dirty="0">
                  <a:solidFill>
                    <a:prstClr val="black">
                      <a:lumMod val="75000"/>
                      <a:lumOff val="25000"/>
                    </a:prstClr>
                  </a:solidFill>
                  <a:latin typeface="思源黑体 CN Normal" panose="020B0400000000000000" pitchFamily="34" charset="-122"/>
                  <a:ea typeface="思源黑体 CN Normal" panose="020B0400000000000000" pitchFamily="34" charset="-122"/>
                </a:rPr>
                <a:t>CONTENT</a:t>
              </a:r>
              <a:endParaRPr lang="zh-CN" altLang="en-US" sz="9600" spc="300" dirty="0">
                <a:solidFill>
                  <a:prstClr val="black">
                    <a:lumMod val="75000"/>
                    <a:lumOff val="25000"/>
                  </a:prstClr>
                </a:solidFill>
                <a:latin typeface="思源黑体 CN Normal" panose="020B0400000000000000" pitchFamily="34" charset="-122"/>
                <a:ea typeface="思源黑体 CN Normal" panose="020B0400000000000000" pitchFamily="34" charset="-122"/>
              </a:endParaRPr>
            </a:p>
          </p:txBody>
        </p:sp>
        <p:sp>
          <p:nvSpPr>
            <p:cNvPr id="41" name="文本框 40"/>
            <p:cNvSpPr txBox="1"/>
            <p:nvPr/>
          </p:nvSpPr>
          <p:spPr>
            <a:xfrm>
              <a:off x="1459139" y="3262417"/>
              <a:ext cx="5506636" cy="369332"/>
            </a:xfrm>
            <a:prstGeom prst="rect">
              <a:avLst/>
            </a:prstGeom>
            <a:noFill/>
          </p:spPr>
          <p:txBody>
            <a:bodyPr wrap="none" rtlCol="0">
              <a:spAutoFit/>
            </a:bodyPr>
            <a:lstStyle/>
            <a:p>
              <a:r>
                <a:rPr lang="en-US" altLang="zh-CN" b="1" kern="2000" spc="5000" dirty="0">
                  <a:solidFill>
                    <a:prstClr val="white">
                      <a:lumMod val="75000"/>
                    </a:prstClr>
                  </a:solidFill>
                  <a:latin typeface="思源黑体 CN Normal" panose="020B0400000000000000" pitchFamily="34" charset="-122"/>
                  <a:ea typeface="思源黑体 CN Normal" panose="020B0400000000000000" pitchFamily="34" charset="-122"/>
                </a:rPr>
                <a:t>content</a:t>
              </a:r>
              <a:endParaRPr lang="zh-CN" altLang="en-US" b="1" kern="2000" spc="5000" dirty="0">
                <a:solidFill>
                  <a:prstClr val="white">
                    <a:lumMod val="75000"/>
                  </a:prstClr>
                </a:solidFill>
                <a:latin typeface="思源黑体 CN Normal" panose="020B0400000000000000" pitchFamily="34" charset="-122"/>
                <a:ea typeface="思源黑体 CN Normal" panose="020B0400000000000000" pitchFamily="34" charset="-122"/>
              </a:endParaRPr>
            </a:p>
          </p:txBody>
        </p:sp>
      </p:grpSp>
      <p:grpSp>
        <p:nvGrpSpPr>
          <p:cNvPr id="171" name="组合 170"/>
          <p:cNvGrpSpPr/>
          <p:nvPr/>
        </p:nvGrpSpPr>
        <p:grpSpPr>
          <a:xfrm>
            <a:off x="407469" y="3735105"/>
            <a:ext cx="2892585" cy="1255422"/>
            <a:chOff x="394769" y="4253131"/>
            <a:chExt cx="2892585" cy="1255422"/>
          </a:xfrm>
        </p:grpSpPr>
        <p:sp>
          <p:nvSpPr>
            <p:cNvPr id="45" name="矩形: 圆角 31"/>
            <p:cNvSpPr/>
            <p:nvPr/>
          </p:nvSpPr>
          <p:spPr>
            <a:xfrm>
              <a:off x="1194684" y="4273159"/>
              <a:ext cx="1292754" cy="352425"/>
            </a:xfrm>
            <a:prstGeom prst="roundRect">
              <a:avLst>
                <a:gd name="adj" fmla="val 50000"/>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101" name="组合 100"/>
            <p:cNvGrpSpPr/>
            <p:nvPr/>
          </p:nvGrpSpPr>
          <p:grpSpPr>
            <a:xfrm>
              <a:off x="394769" y="4253131"/>
              <a:ext cx="2892585" cy="1255422"/>
              <a:chOff x="658850" y="4386410"/>
              <a:chExt cx="2892585" cy="1255422"/>
            </a:xfrm>
          </p:grpSpPr>
          <p:sp>
            <p:nvSpPr>
              <p:cNvPr id="117" name="矩形 116"/>
              <p:cNvSpPr/>
              <p:nvPr/>
            </p:nvSpPr>
            <p:spPr>
              <a:xfrm>
                <a:off x="1374014" y="5210945"/>
                <a:ext cx="1462260" cy="430887"/>
              </a:xfrm>
              <a:prstGeom prst="rect">
                <a:avLst/>
              </a:prstGeom>
            </p:spPr>
            <p:txBody>
              <a:bodyPr wrap="none">
                <a:spAutoFit/>
              </a:bodyPr>
              <a:lstStyle/>
              <a:p>
                <a:pPr algn="ctr">
                  <a:spcBef>
                    <a:spcPct val="0"/>
                  </a:spcBef>
                </a:pPr>
                <a:r>
                  <a:rPr lang="zh-CN" altLang="en-US"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什么是</a:t>
                </a:r>
                <a:r>
                  <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Hooks</a:t>
                </a:r>
              </a:p>
              <a:p>
                <a:pPr algn="ctr">
                  <a:spcBef>
                    <a:spcPct val="0"/>
                  </a:spcBef>
                </a:pPr>
                <a:r>
                  <a:rPr lang="zh-CN" altLang="en-US"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为什么要引入</a:t>
                </a:r>
                <a:r>
                  <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Hooks</a:t>
                </a:r>
              </a:p>
            </p:txBody>
          </p:sp>
          <p:sp>
            <p:nvSpPr>
              <p:cNvPr id="118"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itchFamily="34" charset="-122"/>
                    <a:ea typeface="微软雅黑" pitchFamily="34" charset="-122"/>
                    <a:cs typeface="+mn-ea"/>
                    <a:sym typeface="+mn-lt"/>
                  </a:rPr>
                  <a:t>简介</a:t>
                </a:r>
              </a:p>
            </p:txBody>
          </p:sp>
          <p:sp>
            <p:nvSpPr>
              <p:cNvPr id="119" name="矩形 118"/>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微软雅黑" pitchFamily="34" charset="-122"/>
                    <a:ea typeface="微软雅黑" pitchFamily="34" charset="-122"/>
                  </a:rPr>
                  <a:t>PART A</a:t>
                </a:r>
              </a:p>
            </p:txBody>
          </p:sp>
        </p:grpSp>
      </p:grpSp>
      <p:grpSp>
        <p:nvGrpSpPr>
          <p:cNvPr id="158" name="组合 157"/>
          <p:cNvGrpSpPr/>
          <p:nvPr/>
        </p:nvGrpSpPr>
        <p:grpSpPr>
          <a:xfrm>
            <a:off x="3233573" y="3735105"/>
            <a:ext cx="2892585" cy="1255422"/>
            <a:chOff x="3212504" y="4255861"/>
            <a:chExt cx="2892585" cy="1255422"/>
          </a:xfrm>
        </p:grpSpPr>
        <p:sp>
          <p:nvSpPr>
            <p:cNvPr id="120" name="矩形: 圆角 31"/>
            <p:cNvSpPr/>
            <p:nvPr/>
          </p:nvSpPr>
          <p:spPr>
            <a:xfrm>
              <a:off x="4012419" y="4275889"/>
              <a:ext cx="1292754" cy="352425"/>
            </a:xfrm>
            <a:prstGeom prst="roundRect">
              <a:avLst>
                <a:gd name="adj" fmla="val 50000"/>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121" name="组合 120"/>
            <p:cNvGrpSpPr/>
            <p:nvPr/>
          </p:nvGrpSpPr>
          <p:grpSpPr>
            <a:xfrm>
              <a:off x="3212504" y="4255861"/>
              <a:ext cx="2892585" cy="1255422"/>
              <a:chOff x="658850" y="4386410"/>
              <a:chExt cx="2892585" cy="1255422"/>
            </a:xfrm>
          </p:grpSpPr>
          <p:sp>
            <p:nvSpPr>
              <p:cNvPr id="122" name="矩形 121"/>
              <p:cNvSpPr/>
              <p:nvPr/>
            </p:nvSpPr>
            <p:spPr>
              <a:xfrm>
                <a:off x="1232950" y="5210945"/>
                <a:ext cx="1744388" cy="430887"/>
              </a:xfrm>
              <a:prstGeom prst="rect">
                <a:avLst/>
              </a:prstGeom>
            </p:spPr>
            <p:txBody>
              <a:bodyPr wrap="none">
                <a:spAutoFit/>
              </a:bodyPr>
              <a:lstStyle/>
              <a:p>
                <a:pPr algn="ctr">
                  <a:spcBef>
                    <a:spcPct val="0"/>
                  </a:spcBef>
                </a:pPr>
                <a:r>
                  <a:rPr lang="zh-CN" altLang="en-US"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使用</a:t>
                </a:r>
                <a:r>
                  <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Hooks</a:t>
                </a:r>
                <a:r>
                  <a:rPr lang="zh-CN" altLang="en-US"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的渐进式策略</a:t>
                </a:r>
                <a:endPar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endParaRPr>
              </a:p>
              <a:p>
                <a:pPr algn="ctr">
                  <a:spcBef>
                    <a:spcPct val="0"/>
                  </a:spcBef>
                </a:pPr>
                <a:r>
                  <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Hello Hooks</a:t>
                </a:r>
              </a:p>
            </p:txBody>
          </p:sp>
          <p:sp>
            <p:nvSpPr>
              <p:cNvPr id="12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itchFamily="34" charset="-122"/>
                    <a:ea typeface="微软雅黑" pitchFamily="34" charset="-122"/>
                    <a:cs typeface="+mn-ea"/>
                    <a:sym typeface="+mn-lt"/>
                  </a:rPr>
                  <a:t>引入</a:t>
                </a:r>
                <a:r>
                  <a:rPr lang="en-US" altLang="zh-CN" sz="2400" dirty="0">
                    <a:solidFill>
                      <a:schemeClr val="tx1">
                        <a:lumMod val="85000"/>
                        <a:lumOff val="15000"/>
                      </a:schemeClr>
                    </a:solidFill>
                    <a:latin typeface="微软雅黑" pitchFamily="34" charset="-122"/>
                    <a:ea typeface="微软雅黑" pitchFamily="34" charset="-122"/>
                    <a:cs typeface="+mn-ea"/>
                    <a:sym typeface="+mn-lt"/>
                  </a:rPr>
                  <a:t>Hooks</a:t>
                </a:r>
                <a:endParaRPr lang="zh-CN" altLang="en-US" sz="2400" dirty="0">
                  <a:solidFill>
                    <a:schemeClr val="tx1">
                      <a:lumMod val="85000"/>
                      <a:lumOff val="15000"/>
                    </a:schemeClr>
                  </a:solidFill>
                  <a:latin typeface="微软雅黑" pitchFamily="34" charset="-122"/>
                  <a:ea typeface="微软雅黑" pitchFamily="34" charset="-122"/>
                  <a:cs typeface="+mn-ea"/>
                  <a:sym typeface="+mn-lt"/>
                </a:endParaRPr>
              </a:p>
            </p:txBody>
          </p:sp>
          <p:sp>
            <p:nvSpPr>
              <p:cNvPr id="124" name="矩形 12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微软雅黑" pitchFamily="34" charset="-122"/>
                    <a:ea typeface="微软雅黑" pitchFamily="34" charset="-122"/>
                  </a:rPr>
                  <a:t>PART B</a:t>
                </a:r>
              </a:p>
            </p:txBody>
          </p:sp>
        </p:grpSp>
      </p:grpSp>
      <p:grpSp>
        <p:nvGrpSpPr>
          <p:cNvPr id="133" name="组合 132"/>
          <p:cNvGrpSpPr/>
          <p:nvPr/>
        </p:nvGrpSpPr>
        <p:grpSpPr>
          <a:xfrm>
            <a:off x="3029132" y="3746354"/>
            <a:ext cx="624482" cy="1232924"/>
            <a:chOff x="3016432" y="4273159"/>
            <a:chExt cx="624482" cy="1232924"/>
          </a:xfrm>
        </p:grpSpPr>
        <p:cxnSp>
          <p:nvCxnSpPr>
            <p:cNvPr id="102" name="直接连接符 101"/>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3016432" y="4273159"/>
              <a:ext cx="624482" cy="1232924"/>
              <a:chOff x="3016432" y="4273159"/>
              <a:chExt cx="624482" cy="1232924"/>
            </a:xfrm>
          </p:grpSpPr>
          <p:sp>
            <p:nvSpPr>
              <p:cNvPr id="126" name="椭圆 125"/>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27" name="椭圆 126"/>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grpSp>
        <p:nvGrpSpPr>
          <p:cNvPr id="139" name="组合 138"/>
          <p:cNvGrpSpPr/>
          <p:nvPr/>
        </p:nvGrpSpPr>
        <p:grpSpPr>
          <a:xfrm>
            <a:off x="5835282" y="3746354"/>
            <a:ext cx="624482" cy="1232924"/>
            <a:chOff x="3016432" y="4273159"/>
            <a:chExt cx="624482" cy="1232924"/>
          </a:xfrm>
        </p:grpSpPr>
        <p:cxnSp>
          <p:nvCxnSpPr>
            <p:cNvPr id="140" name="直接连接符 13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016432" y="4273159"/>
              <a:ext cx="624482" cy="1232924"/>
              <a:chOff x="3016432" y="4273159"/>
              <a:chExt cx="624482" cy="1232924"/>
            </a:xfrm>
          </p:grpSpPr>
          <p:sp>
            <p:nvSpPr>
              <p:cNvPr id="142" name="椭圆 14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43" name="椭圆 14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grpSp>
        <p:nvGrpSpPr>
          <p:cNvPr id="149" name="组合 148"/>
          <p:cNvGrpSpPr/>
          <p:nvPr/>
        </p:nvGrpSpPr>
        <p:grpSpPr>
          <a:xfrm>
            <a:off x="8613381" y="3746354"/>
            <a:ext cx="624482" cy="1232924"/>
            <a:chOff x="3016432" y="4273159"/>
            <a:chExt cx="624482" cy="1232924"/>
          </a:xfrm>
        </p:grpSpPr>
        <p:cxnSp>
          <p:nvCxnSpPr>
            <p:cNvPr id="150" name="直接连接符 14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3016432" y="4273159"/>
              <a:ext cx="624482" cy="1232924"/>
              <a:chOff x="3016432" y="4273159"/>
              <a:chExt cx="624482" cy="1232924"/>
            </a:xfrm>
          </p:grpSpPr>
          <p:sp>
            <p:nvSpPr>
              <p:cNvPr id="152" name="椭圆 15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3" name="椭圆 15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grpSp>
        <p:nvGrpSpPr>
          <p:cNvPr id="159" name="组合 158"/>
          <p:cNvGrpSpPr/>
          <p:nvPr/>
        </p:nvGrpSpPr>
        <p:grpSpPr>
          <a:xfrm>
            <a:off x="6059677" y="3735105"/>
            <a:ext cx="2892585" cy="1255422"/>
            <a:chOff x="3212504" y="4255861"/>
            <a:chExt cx="2892585" cy="1255422"/>
          </a:xfrm>
        </p:grpSpPr>
        <p:sp>
          <p:nvSpPr>
            <p:cNvPr id="160" name="矩形: 圆角 31"/>
            <p:cNvSpPr/>
            <p:nvPr/>
          </p:nvSpPr>
          <p:spPr>
            <a:xfrm>
              <a:off x="4012419" y="4275889"/>
              <a:ext cx="1292754" cy="352425"/>
            </a:xfrm>
            <a:prstGeom prst="roundRect">
              <a:avLst>
                <a:gd name="adj" fmla="val 50000"/>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161" name="组合 160"/>
            <p:cNvGrpSpPr/>
            <p:nvPr/>
          </p:nvGrpSpPr>
          <p:grpSpPr>
            <a:xfrm>
              <a:off x="3212504" y="4255861"/>
              <a:ext cx="2892585" cy="1255422"/>
              <a:chOff x="658850" y="4386410"/>
              <a:chExt cx="2892585" cy="1255422"/>
            </a:xfrm>
          </p:grpSpPr>
          <p:sp>
            <p:nvSpPr>
              <p:cNvPr id="162" name="矩形 161"/>
              <p:cNvSpPr/>
              <p:nvPr/>
            </p:nvSpPr>
            <p:spPr>
              <a:xfrm>
                <a:off x="1406875" y="5210945"/>
                <a:ext cx="1396537"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微软雅黑" pitchFamily="34" charset="-122"/>
                    <a:ea typeface="微软雅黑" pitchFamily="34" charset="-122"/>
                  </a:rPr>
                  <a:t>内置的</a:t>
                </a:r>
                <a:r>
                  <a:rPr kumimoji="1" lang="en-US" altLang="zh-CN" sz="1100" dirty="0">
                    <a:solidFill>
                      <a:schemeClr val="tx1">
                        <a:lumMod val="85000"/>
                        <a:lumOff val="15000"/>
                      </a:schemeClr>
                    </a:solidFill>
                    <a:latin typeface="微软雅黑" pitchFamily="34" charset="-122"/>
                    <a:ea typeface="微软雅黑" pitchFamily="34" charset="-122"/>
                  </a:rPr>
                  <a:t>Hooks</a:t>
                </a:r>
              </a:p>
              <a:p>
                <a:pPr algn="ctr">
                  <a:spcBef>
                    <a:spcPct val="0"/>
                  </a:spcBef>
                </a:pPr>
                <a:r>
                  <a:rPr lang="zh-CN" altLang="en-US"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编写自定义的</a:t>
                </a:r>
                <a:r>
                  <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rPr>
                  <a:t>Hook</a:t>
                </a:r>
              </a:p>
            </p:txBody>
          </p:sp>
          <p:sp>
            <p:nvSpPr>
              <p:cNvPr id="16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itchFamily="34" charset="-122"/>
                    <a:ea typeface="微软雅黑" pitchFamily="34" charset="-122"/>
                    <a:cs typeface="+mn-ea"/>
                    <a:sym typeface="+mn-lt"/>
                  </a:rPr>
                  <a:t>使用</a:t>
                </a:r>
                <a:r>
                  <a:rPr lang="en-US" altLang="zh-CN" sz="2400" dirty="0">
                    <a:solidFill>
                      <a:schemeClr val="tx1">
                        <a:lumMod val="85000"/>
                        <a:lumOff val="15000"/>
                      </a:schemeClr>
                    </a:solidFill>
                    <a:latin typeface="微软雅黑" pitchFamily="34" charset="-122"/>
                    <a:ea typeface="微软雅黑" pitchFamily="34" charset="-122"/>
                    <a:cs typeface="+mn-ea"/>
                    <a:sym typeface="+mn-lt"/>
                  </a:rPr>
                  <a:t>Hooks</a:t>
                </a:r>
                <a:endParaRPr lang="zh-CN" altLang="en-US" sz="2400" dirty="0">
                  <a:solidFill>
                    <a:schemeClr val="tx1">
                      <a:lumMod val="85000"/>
                      <a:lumOff val="15000"/>
                    </a:schemeClr>
                  </a:solidFill>
                  <a:latin typeface="微软雅黑" pitchFamily="34" charset="-122"/>
                  <a:ea typeface="微软雅黑" pitchFamily="34" charset="-122"/>
                  <a:cs typeface="+mn-ea"/>
                  <a:sym typeface="+mn-lt"/>
                </a:endParaRPr>
              </a:p>
            </p:txBody>
          </p:sp>
          <p:sp>
            <p:nvSpPr>
              <p:cNvPr id="164" name="矩形 16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微软雅黑" pitchFamily="34" charset="-122"/>
                    <a:ea typeface="微软雅黑" pitchFamily="34" charset="-122"/>
                  </a:rPr>
                  <a:t>PART C</a:t>
                </a:r>
              </a:p>
            </p:txBody>
          </p:sp>
        </p:grpSp>
      </p:grpSp>
      <p:grpSp>
        <p:nvGrpSpPr>
          <p:cNvPr id="165" name="组合 164"/>
          <p:cNvGrpSpPr/>
          <p:nvPr/>
        </p:nvGrpSpPr>
        <p:grpSpPr>
          <a:xfrm>
            <a:off x="8885782" y="3735105"/>
            <a:ext cx="2892585" cy="1255422"/>
            <a:chOff x="3212504" y="4255861"/>
            <a:chExt cx="2892585" cy="1255422"/>
          </a:xfrm>
        </p:grpSpPr>
        <p:sp>
          <p:nvSpPr>
            <p:cNvPr id="166" name="矩形: 圆角 31"/>
            <p:cNvSpPr/>
            <p:nvPr/>
          </p:nvSpPr>
          <p:spPr>
            <a:xfrm>
              <a:off x="4012419" y="4275889"/>
              <a:ext cx="1292754" cy="352425"/>
            </a:xfrm>
            <a:prstGeom prst="roundRect">
              <a:avLst>
                <a:gd name="adj" fmla="val 50000"/>
              </a:avLst>
            </a:prstGeom>
            <a:solidFill>
              <a:schemeClr val="tx1">
                <a:lumMod val="95000"/>
                <a:lumOff val="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167" name="组合 166"/>
            <p:cNvGrpSpPr/>
            <p:nvPr/>
          </p:nvGrpSpPr>
          <p:grpSpPr>
            <a:xfrm>
              <a:off x="3212504" y="4255861"/>
              <a:ext cx="2892585" cy="1255422"/>
              <a:chOff x="658850" y="4386410"/>
              <a:chExt cx="2892585" cy="1255422"/>
            </a:xfrm>
          </p:grpSpPr>
          <p:sp>
            <p:nvSpPr>
              <p:cNvPr id="168" name="矩形 167"/>
              <p:cNvSpPr/>
              <p:nvPr/>
            </p:nvSpPr>
            <p:spPr>
              <a:xfrm>
                <a:off x="1589618" y="5210945"/>
                <a:ext cx="1031051"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微软雅黑" pitchFamily="34" charset="-122"/>
                    <a:ea typeface="微软雅黑" pitchFamily="34" charset="-122"/>
                    <a:sym typeface="+mn-lt"/>
                  </a:rPr>
                  <a:t>遵循使用规则</a:t>
                </a:r>
                <a:endParaRPr kumimoji="1" lang="en-US" altLang="zh-CN" sz="1100" dirty="0">
                  <a:solidFill>
                    <a:schemeClr val="tx1">
                      <a:lumMod val="85000"/>
                      <a:lumOff val="15000"/>
                    </a:schemeClr>
                  </a:solidFill>
                  <a:latin typeface="微软雅黑" pitchFamily="34" charset="-122"/>
                  <a:ea typeface="微软雅黑" pitchFamily="34" charset="-122"/>
                  <a:sym typeface="+mn-lt"/>
                </a:endParaRPr>
              </a:p>
              <a:p>
                <a:pPr algn="ctr">
                  <a:spcBef>
                    <a:spcPct val="0"/>
                  </a:spcBef>
                </a:pPr>
                <a:r>
                  <a:rPr kumimoji="1" lang="zh-CN" altLang="en-US" sz="1100" dirty="0">
                    <a:solidFill>
                      <a:schemeClr val="tx1">
                        <a:lumMod val="85000"/>
                        <a:lumOff val="15000"/>
                      </a:schemeClr>
                    </a:solidFill>
                    <a:latin typeface="微软雅黑" pitchFamily="34" charset="-122"/>
                    <a:ea typeface="微软雅黑" pitchFamily="34" charset="-122"/>
                    <a:sym typeface="+mn-lt"/>
                  </a:rPr>
                  <a:t>使用</a:t>
                </a:r>
                <a:r>
                  <a:rPr kumimoji="1" lang="en-US" altLang="zh-CN" sz="1100" dirty="0">
                    <a:solidFill>
                      <a:schemeClr val="tx1">
                        <a:lumMod val="85000"/>
                        <a:lumOff val="15000"/>
                      </a:schemeClr>
                    </a:solidFill>
                    <a:latin typeface="微软雅黑" pitchFamily="34" charset="-122"/>
                    <a:ea typeface="微软雅黑" pitchFamily="34" charset="-122"/>
                    <a:sym typeface="+mn-lt"/>
                  </a:rPr>
                  <a:t>ESLint</a:t>
                </a:r>
                <a:endParaRPr lang="en-US" altLang="zh-CN" sz="1100" dirty="0">
                  <a:solidFill>
                    <a:schemeClr val="tx1">
                      <a:lumMod val="85000"/>
                      <a:lumOff val="15000"/>
                    </a:schemeClr>
                  </a:solidFill>
                  <a:latin typeface="微软雅黑" pitchFamily="34" charset="-122"/>
                  <a:ea typeface="微软雅黑" pitchFamily="34" charset="-122"/>
                  <a:cs typeface="Arial" panose="020B0604020202020204" pitchFamily="34" charset="0"/>
                  <a:sym typeface="+mn-lt"/>
                </a:endParaRPr>
              </a:p>
            </p:txBody>
          </p:sp>
          <p:sp>
            <p:nvSpPr>
              <p:cNvPr id="169"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itchFamily="34" charset="-122"/>
                    <a:ea typeface="微软雅黑" pitchFamily="34" charset="-122"/>
                    <a:cs typeface="+mn-ea"/>
                    <a:sym typeface="+mn-lt"/>
                  </a:rPr>
                  <a:t>使用规则</a:t>
                </a:r>
              </a:p>
            </p:txBody>
          </p:sp>
          <p:sp>
            <p:nvSpPr>
              <p:cNvPr id="170" name="矩形 169"/>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微软雅黑" pitchFamily="34" charset="-122"/>
                    <a:ea typeface="微软雅黑" pitchFamily="34" charset="-122"/>
                  </a:rPr>
                  <a:t>PART D</a:t>
                </a:r>
              </a:p>
            </p:txBody>
          </p:sp>
        </p:grpSp>
      </p:grpSp>
    </p:spTree>
    <p:extLst>
      <p:ext uri="{BB962C8B-B14F-4D97-AF65-F5344CB8AC3E}">
        <p14:creationId xmlns:p14="http://schemas.microsoft.com/office/powerpoint/2010/main" val="29443814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文本框 11"/>
          <p:cNvSpPr txBox="1"/>
          <p:nvPr/>
        </p:nvSpPr>
        <p:spPr>
          <a:xfrm>
            <a:off x="179380" y="4296400"/>
            <a:ext cx="1286154" cy="400110"/>
          </a:xfrm>
          <a:prstGeom prst="rect">
            <a:avLst/>
          </a:prstGeom>
          <a:noFill/>
        </p:spPr>
        <p:txBody>
          <a:bodyPr wrap="square" rtlCol="0">
            <a:spAutoFit/>
          </a:bodyPr>
          <a:lstStyle/>
          <a:p>
            <a:pPr algn="just">
              <a:spcBef>
                <a:spcPct val="0"/>
              </a:spcBef>
            </a:pPr>
            <a:r>
              <a:rPr lang="en-US" altLang="zh-CN" sz="2000" dirty="0">
                <a:latin typeface="微软雅黑" pitchFamily="34" charset="-122"/>
                <a:ea typeface="微软雅黑" pitchFamily="34" charset="-122"/>
              </a:rPr>
              <a:t>useEffect</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14" name="矩形 13"/>
          <p:cNvSpPr/>
          <p:nvPr/>
        </p:nvSpPr>
        <p:spPr>
          <a:xfrm>
            <a:off x="735537" y="344174"/>
            <a:ext cx="3252814"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a:t>
            </a:r>
            <a:endParaRPr lang="zh-CN" altLang="en-US" sz="2200" b="1" dirty="0">
              <a:solidFill>
                <a:schemeClr val="tx1">
                  <a:lumMod val="75000"/>
                  <a:lumOff val="25000"/>
                </a:schemeClr>
              </a:solidFill>
              <a:latin typeface="微软雅黑" pitchFamily="34" charset="-122"/>
              <a:ea typeface="微软雅黑" pitchFamily="34" charset="-122"/>
            </a:endParaRPr>
          </a:p>
        </p:txBody>
      </p:sp>
      <p:sp>
        <p:nvSpPr>
          <p:cNvPr id="6" name="文本框 11"/>
          <p:cNvSpPr txBox="1"/>
          <p:nvPr/>
        </p:nvSpPr>
        <p:spPr>
          <a:xfrm>
            <a:off x="2121459" y="4298592"/>
            <a:ext cx="2837163" cy="400110"/>
          </a:xfrm>
          <a:prstGeom prst="rect">
            <a:avLst/>
          </a:prstGeom>
          <a:noFill/>
        </p:spPr>
        <p:txBody>
          <a:bodyPr wrap="square" rtlCol="0">
            <a:spAutoFit/>
          </a:bodyPr>
          <a:lstStyle/>
          <a:p>
            <a:pPr algn="just">
              <a:spcBef>
                <a:spcPct val="0"/>
              </a:spcBef>
            </a:pPr>
            <a:r>
              <a:rPr lang="en-US" altLang="zh-CN" sz="2000" dirty="0" err="1">
                <a:latin typeface="微软雅黑" pitchFamily="34" charset="-122"/>
                <a:ea typeface="微软雅黑" pitchFamily="34" charset="-122"/>
              </a:rPr>
              <a:t>componentDidMount</a:t>
            </a:r>
            <a:endParaRPr lang="en-US" altLang="zh-CN" sz="2000" dirty="0">
              <a:latin typeface="微软雅黑" pitchFamily="34" charset="-122"/>
              <a:ea typeface="微软雅黑" pitchFamily="34" charset="-122"/>
              <a:sym typeface="+mn-lt"/>
            </a:endParaRPr>
          </a:p>
        </p:txBody>
      </p:sp>
      <p:sp>
        <p:nvSpPr>
          <p:cNvPr id="2" name="等于 1">
            <a:extLst>
              <a:ext uri="{FF2B5EF4-FFF2-40B4-BE49-F238E27FC236}">
                <a16:creationId xmlns:a16="http://schemas.microsoft.com/office/drawing/2014/main" id="{5F206068-B5BC-224C-A8FB-F03F785C9340}"/>
              </a:ext>
            </a:extLst>
          </p:cNvPr>
          <p:cNvSpPr/>
          <p:nvPr/>
        </p:nvSpPr>
        <p:spPr>
          <a:xfrm>
            <a:off x="1465534" y="4351330"/>
            <a:ext cx="655925" cy="281160"/>
          </a:xfrm>
          <a:prstGeom prst="math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solidFill>
                <a:schemeClr val="tx1"/>
              </a:solidFill>
            </a:endParaRPr>
          </a:p>
        </p:txBody>
      </p:sp>
      <p:sp>
        <p:nvSpPr>
          <p:cNvPr id="21" name="文本框 11">
            <a:extLst>
              <a:ext uri="{FF2B5EF4-FFF2-40B4-BE49-F238E27FC236}">
                <a16:creationId xmlns:a16="http://schemas.microsoft.com/office/drawing/2014/main" id="{4D662C5B-04F4-9A4D-8218-F363F3A6855F}"/>
              </a:ext>
            </a:extLst>
          </p:cNvPr>
          <p:cNvSpPr txBox="1"/>
          <p:nvPr/>
        </p:nvSpPr>
        <p:spPr>
          <a:xfrm>
            <a:off x="5396058" y="4303430"/>
            <a:ext cx="2951523" cy="400110"/>
          </a:xfrm>
          <a:prstGeom prst="rect">
            <a:avLst/>
          </a:prstGeom>
          <a:noFill/>
        </p:spPr>
        <p:txBody>
          <a:bodyPr wrap="square" rtlCol="0">
            <a:spAutoFit/>
          </a:bodyPr>
          <a:lstStyle/>
          <a:p>
            <a:pPr algn="just">
              <a:spcBef>
                <a:spcPct val="0"/>
              </a:spcBef>
            </a:pPr>
            <a:r>
              <a:rPr lang="en-US" altLang="zh-CN" sz="2000" dirty="0" err="1">
                <a:latin typeface="微软雅黑" pitchFamily="34" charset="-122"/>
                <a:ea typeface="微软雅黑" pitchFamily="34" charset="-122"/>
              </a:rPr>
              <a:t>componentDidUpdate</a:t>
            </a:r>
            <a:endParaRPr lang="en-US" altLang="zh-CN" sz="2000" dirty="0">
              <a:latin typeface="微软雅黑" pitchFamily="34" charset="-122"/>
              <a:ea typeface="微软雅黑" pitchFamily="34" charset="-122"/>
              <a:sym typeface="+mn-lt"/>
            </a:endParaRPr>
          </a:p>
        </p:txBody>
      </p:sp>
      <p:sp>
        <p:nvSpPr>
          <p:cNvPr id="22" name="文本框 11">
            <a:extLst>
              <a:ext uri="{FF2B5EF4-FFF2-40B4-BE49-F238E27FC236}">
                <a16:creationId xmlns:a16="http://schemas.microsoft.com/office/drawing/2014/main" id="{EBFD762E-89EB-BB41-B75C-D278B2926CA0}"/>
              </a:ext>
            </a:extLst>
          </p:cNvPr>
          <p:cNvSpPr txBox="1"/>
          <p:nvPr/>
        </p:nvSpPr>
        <p:spPr>
          <a:xfrm>
            <a:off x="8848873" y="4298592"/>
            <a:ext cx="3163747" cy="400110"/>
          </a:xfrm>
          <a:prstGeom prst="rect">
            <a:avLst/>
          </a:prstGeom>
          <a:noFill/>
        </p:spPr>
        <p:txBody>
          <a:bodyPr wrap="square" rtlCol="0">
            <a:spAutoFit/>
          </a:bodyPr>
          <a:lstStyle/>
          <a:p>
            <a:pPr algn="just">
              <a:spcBef>
                <a:spcPct val="0"/>
              </a:spcBef>
            </a:pPr>
            <a:r>
              <a:rPr lang="en-US" altLang="zh-CN" sz="2000" dirty="0" err="1">
                <a:latin typeface="微软雅黑" pitchFamily="34" charset="-122"/>
                <a:ea typeface="微软雅黑" pitchFamily="34" charset="-122"/>
              </a:rPr>
              <a:t>componentwillUnmount</a:t>
            </a:r>
            <a:endParaRPr lang="en-US" altLang="zh-CN" sz="2000" dirty="0">
              <a:latin typeface="微软雅黑" pitchFamily="34" charset="-122"/>
              <a:ea typeface="微软雅黑" pitchFamily="34" charset="-122"/>
              <a:sym typeface="+mn-lt"/>
            </a:endParaRPr>
          </a:p>
        </p:txBody>
      </p:sp>
      <p:sp>
        <p:nvSpPr>
          <p:cNvPr id="3" name="加号 2">
            <a:extLst>
              <a:ext uri="{FF2B5EF4-FFF2-40B4-BE49-F238E27FC236}">
                <a16:creationId xmlns:a16="http://schemas.microsoft.com/office/drawing/2014/main" id="{638DDB1E-6940-1B41-BB0A-009CAA5693D0}"/>
              </a:ext>
            </a:extLst>
          </p:cNvPr>
          <p:cNvSpPr/>
          <p:nvPr/>
        </p:nvSpPr>
        <p:spPr>
          <a:xfrm>
            <a:off x="5004402" y="4370573"/>
            <a:ext cx="311151" cy="281159"/>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23" name="加号 22">
            <a:extLst>
              <a:ext uri="{FF2B5EF4-FFF2-40B4-BE49-F238E27FC236}">
                <a16:creationId xmlns:a16="http://schemas.microsoft.com/office/drawing/2014/main" id="{D8B7C7C7-42B9-A546-AA19-33934FD68914}"/>
              </a:ext>
            </a:extLst>
          </p:cNvPr>
          <p:cNvSpPr/>
          <p:nvPr/>
        </p:nvSpPr>
        <p:spPr>
          <a:xfrm>
            <a:off x="8404416" y="4351330"/>
            <a:ext cx="311151" cy="281159"/>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24" name="Rectangle 1">
            <a:extLst>
              <a:ext uri="{FF2B5EF4-FFF2-40B4-BE49-F238E27FC236}">
                <a16:creationId xmlns:a16="http://schemas.microsoft.com/office/drawing/2014/main" id="{716A90FC-7CC9-DB49-886C-CFFDA45339E8}"/>
              </a:ext>
            </a:extLst>
          </p:cNvPr>
          <p:cNvSpPr>
            <a:spLocks noChangeArrowheads="1"/>
          </p:cNvSpPr>
          <p:nvPr/>
        </p:nvSpPr>
        <p:spPr bwMode="auto">
          <a:xfrm>
            <a:off x="4766136" y="1911701"/>
            <a:ext cx="2659728" cy="101566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en-US" altLang="zh-CN" sz="2000" dirty="0">
              <a:solidFill>
                <a:srgbClr val="78BEA6"/>
              </a:solidFill>
            </a:endParaRPr>
          </a:p>
          <a:p>
            <a:pPr algn="ctr"/>
            <a:r>
              <a:rPr lang="en-US" altLang="zh-CN" sz="2000" dirty="0">
                <a:solidFill>
                  <a:srgbClr val="78BEA6"/>
                </a:solidFill>
              </a:rPr>
              <a:t>useEffect</a:t>
            </a:r>
            <a:r>
              <a:rPr lang="en-US" altLang="zh-CN" sz="2000" dirty="0">
                <a:solidFill>
                  <a:schemeClr val="bg1"/>
                </a:solidFill>
              </a:rPr>
              <a:t>(</a:t>
            </a:r>
            <a:r>
              <a:rPr lang="en-US" altLang="zh-CN" sz="2000" dirty="0" err="1">
                <a:solidFill>
                  <a:schemeClr val="bg1"/>
                </a:solidFill>
              </a:rPr>
              <a:t>didUpdate</a:t>
            </a:r>
            <a:r>
              <a:rPr lang="en-US" altLang="zh-CN" sz="2000" dirty="0">
                <a:solidFill>
                  <a:schemeClr val="bg1"/>
                </a:solidFill>
              </a:rPr>
              <a:t>);</a:t>
            </a:r>
          </a:p>
          <a:p>
            <a:pPr algn="ctr"/>
            <a:endParaRPr lang="zh-CN" altLang="en-US" sz="2000" dirty="0">
              <a:solidFill>
                <a:schemeClr val="bg1"/>
              </a:solidFill>
            </a:endParaRPr>
          </a:p>
        </p:txBody>
      </p:sp>
    </p:spTree>
    <p:extLst>
      <p:ext uri="{BB962C8B-B14F-4D97-AF65-F5344CB8AC3E}">
        <p14:creationId xmlns:p14="http://schemas.microsoft.com/office/powerpoint/2010/main" val="167491571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32211" y="3914937"/>
            <a:ext cx="1202531" cy="1202531"/>
            <a:chOff x="4420032" y="1854736"/>
            <a:chExt cx="1603375" cy="1603375"/>
          </a:xfrm>
          <a:solidFill>
            <a:srgbClr val="1B4367"/>
          </a:solidFill>
        </p:grpSpPr>
        <p:sp>
          <p:nvSpPr>
            <p:cNvPr id="26" name="Rectangle 5"/>
            <p:cNvSpPr/>
            <p:nvPr/>
          </p:nvSpPr>
          <p:spPr>
            <a:xfrm>
              <a:off x="4420032"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ea"/>
                <a:sym typeface="+mn-lt"/>
              </a:endParaRPr>
            </a:p>
          </p:txBody>
        </p:sp>
        <p:sp>
          <p:nvSpPr>
            <p:cNvPr id="27"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grpSp>
        <p:nvGrpSpPr>
          <p:cNvPr id="28" name="组合 27"/>
          <p:cNvGrpSpPr/>
          <p:nvPr/>
        </p:nvGrpSpPr>
        <p:grpSpPr>
          <a:xfrm>
            <a:off x="2128058" y="2146300"/>
            <a:ext cx="1202531" cy="1202531"/>
            <a:chOff x="2361414" y="1854736"/>
            <a:chExt cx="1603375" cy="1603375"/>
          </a:xfrm>
          <a:solidFill>
            <a:srgbClr val="1B4367"/>
          </a:solidFill>
        </p:grpSpPr>
        <p:sp>
          <p:nvSpPr>
            <p:cNvPr id="29" name="Rectangle 3"/>
            <p:cNvSpPr/>
            <p:nvPr/>
          </p:nvSpPr>
          <p:spPr>
            <a:xfrm>
              <a:off x="2361414"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ea"/>
                <a:sym typeface="+mn-lt"/>
              </a:endParaRPr>
            </a:p>
          </p:txBody>
        </p:sp>
        <p:sp>
          <p:nvSpPr>
            <p:cNvPr id="3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grpSp>
        <p:nvGrpSpPr>
          <p:cNvPr id="31" name="组合 30"/>
          <p:cNvGrpSpPr/>
          <p:nvPr/>
        </p:nvGrpSpPr>
        <p:grpSpPr>
          <a:xfrm>
            <a:off x="6462609" y="3914937"/>
            <a:ext cx="1181100" cy="1202531"/>
            <a:chOff x="8565208" y="1856641"/>
            <a:chExt cx="1574800" cy="1603375"/>
          </a:xfrm>
          <a:solidFill>
            <a:srgbClr val="1B4367"/>
          </a:solidFill>
        </p:grpSpPr>
        <p:sp>
          <p:nvSpPr>
            <p:cNvPr id="32" name="Rectangle 7"/>
            <p:cNvSpPr/>
            <p:nvPr/>
          </p:nvSpPr>
          <p:spPr>
            <a:xfrm>
              <a:off x="8565208" y="1856641"/>
              <a:ext cx="1574800"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ea"/>
                <a:sym typeface="+mn-lt"/>
              </a:endParaRPr>
            </a:p>
          </p:txBody>
        </p:sp>
        <p:sp>
          <p:nvSpPr>
            <p:cNvPr id="33"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sp>
        <p:nvSpPr>
          <p:cNvPr id="34" name="TextBox 13"/>
          <p:cNvSpPr txBox="1"/>
          <p:nvPr/>
        </p:nvSpPr>
        <p:spPr>
          <a:xfrm>
            <a:off x="3678023" y="2584211"/>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rgbClr val="FF0000"/>
                </a:solidFill>
                <a:latin typeface="微软雅黑" pitchFamily="34" charset="-122"/>
                <a:ea typeface="微软雅黑" pitchFamily="34" charset="-122"/>
                <a:cs typeface="+mn-ea"/>
                <a:sym typeface="+mn-lt"/>
              </a:rPr>
              <a:t>清理</a:t>
            </a:r>
            <a:r>
              <a:rPr lang="en-US" altLang="zh-CN" sz="1600" b="1" dirty="0">
                <a:solidFill>
                  <a:srgbClr val="FF0000"/>
                </a:solidFill>
                <a:latin typeface="微软雅黑" pitchFamily="34" charset="-122"/>
                <a:ea typeface="微软雅黑" pitchFamily="34" charset="-122"/>
                <a:cs typeface="+mn-ea"/>
                <a:sym typeface="+mn-lt"/>
              </a:rPr>
              <a:t>effect</a:t>
            </a:r>
            <a:endParaRPr lang="zh-CN" altLang="en-US" sz="1600" b="1" dirty="0">
              <a:solidFill>
                <a:srgbClr val="FF0000"/>
              </a:solidFill>
              <a:latin typeface="微软雅黑" pitchFamily="34" charset="-122"/>
              <a:ea typeface="微软雅黑" pitchFamily="34" charset="-122"/>
              <a:cs typeface="+mn-ea"/>
              <a:sym typeface="+mn-lt"/>
            </a:endParaRPr>
          </a:p>
        </p:txBody>
      </p:sp>
      <p:grpSp>
        <p:nvGrpSpPr>
          <p:cNvPr id="36" name="组合 35"/>
          <p:cNvGrpSpPr/>
          <p:nvPr/>
        </p:nvGrpSpPr>
        <p:grpSpPr>
          <a:xfrm>
            <a:off x="6452608" y="2147728"/>
            <a:ext cx="1201103" cy="1202531"/>
            <a:chOff x="4856202" y="1222146"/>
            <a:chExt cx="1201103" cy="1202531"/>
          </a:xfrm>
          <a:solidFill>
            <a:srgbClr val="1B4367"/>
          </a:solidFill>
        </p:grpSpPr>
        <p:sp>
          <p:nvSpPr>
            <p:cNvPr id="37" name="Rectangle 6"/>
            <p:cNvSpPr/>
            <p:nvPr/>
          </p:nvSpPr>
          <p:spPr>
            <a:xfrm>
              <a:off x="4856202" y="1222146"/>
              <a:ext cx="1201103" cy="1202531"/>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ea"/>
                <a:sym typeface="+mn-lt"/>
              </a:endParaRPr>
            </a:p>
          </p:txBody>
        </p:sp>
        <p:sp>
          <p:nvSpPr>
            <p:cNvPr id="38"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ysClr val="window" lastClr="CCE8C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微软雅黑" pitchFamily="34" charset="-122"/>
                <a:ea typeface="微软雅黑" pitchFamily="34" charset="-122"/>
              </a:endParaRPr>
            </a:p>
          </p:txBody>
        </p:sp>
      </p:grpSp>
      <p:sp>
        <p:nvSpPr>
          <p:cNvPr id="45" name="TextBox 13"/>
          <p:cNvSpPr txBox="1"/>
          <p:nvPr/>
        </p:nvSpPr>
        <p:spPr>
          <a:xfrm>
            <a:off x="8226577" y="2601068"/>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微软雅黑" pitchFamily="34" charset="-122"/>
                <a:ea typeface="微软雅黑" pitchFamily="34" charset="-122"/>
                <a:cs typeface="+mn-ea"/>
                <a:sym typeface="+mn-lt"/>
              </a:rPr>
              <a:t>执行时机</a:t>
            </a:r>
          </a:p>
        </p:txBody>
      </p:sp>
      <p:sp>
        <p:nvSpPr>
          <p:cNvPr id="46" name="TextBox 13"/>
          <p:cNvSpPr txBox="1"/>
          <p:nvPr/>
        </p:nvSpPr>
        <p:spPr>
          <a:xfrm>
            <a:off x="3678023" y="4309475"/>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微软雅黑" pitchFamily="34" charset="-122"/>
                <a:ea typeface="微软雅黑" pitchFamily="34" charset="-122"/>
                <a:cs typeface="+mn-ea"/>
                <a:sym typeface="+mn-lt"/>
              </a:rPr>
              <a:t>避免重复渲染</a:t>
            </a:r>
          </a:p>
        </p:txBody>
      </p:sp>
      <p:sp>
        <p:nvSpPr>
          <p:cNvPr id="47" name="TextBox 13"/>
          <p:cNvSpPr txBox="1"/>
          <p:nvPr/>
        </p:nvSpPr>
        <p:spPr>
          <a:xfrm>
            <a:off x="8226577" y="4309475"/>
            <a:ext cx="1796651" cy="492443"/>
          </a:xfrm>
          <a:prstGeom prst="rect">
            <a:avLst/>
          </a:prstGeom>
          <a:noFill/>
          <a:ln w="9525">
            <a:noFill/>
            <a:miter/>
          </a:ln>
        </p:spPr>
        <p:txBody>
          <a:bodyPr wrap="square" lIns="0" tIns="0" rIns="0" bIns="0">
            <a:spAutoFit/>
          </a:bodyPr>
          <a:lstStyle/>
          <a:p>
            <a:pPr defTabSz="683419">
              <a:spcBef>
                <a:spcPct val="20000"/>
              </a:spcBef>
            </a:pPr>
            <a:r>
              <a:rPr lang="en-US" altLang="zh-CN" sz="1600" b="1" dirty="0">
                <a:solidFill>
                  <a:schemeClr val="tx1">
                    <a:lumMod val="85000"/>
                    <a:lumOff val="15000"/>
                  </a:schemeClr>
                </a:solidFill>
                <a:latin typeface="微软雅黑" pitchFamily="34" charset="-122"/>
                <a:ea typeface="微软雅黑" pitchFamily="34" charset="-122"/>
                <a:cs typeface="+mn-ea"/>
                <a:sym typeface="+mn-lt"/>
              </a:rPr>
              <a:t>useEffect</a:t>
            </a:r>
            <a:r>
              <a:rPr lang="zh-CN" altLang="en-US" sz="1600" b="1" dirty="0">
                <a:solidFill>
                  <a:schemeClr val="tx1">
                    <a:lumMod val="85000"/>
                    <a:lumOff val="15000"/>
                  </a:schemeClr>
                </a:solidFill>
                <a:latin typeface="微软雅黑" pitchFamily="34" charset="-122"/>
                <a:ea typeface="微软雅黑" pitchFamily="34" charset="-122"/>
                <a:cs typeface="+mn-ea"/>
                <a:sym typeface="+mn-lt"/>
              </a:rPr>
              <a:t>中获取本次渲染更新后的值</a:t>
            </a:r>
          </a:p>
        </p:txBody>
      </p:sp>
      <p:sp>
        <p:nvSpPr>
          <p:cNvPr id="48" name="矩形 47"/>
          <p:cNvSpPr/>
          <p:nvPr/>
        </p:nvSpPr>
        <p:spPr>
          <a:xfrm>
            <a:off x="735537" y="344174"/>
            <a:ext cx="4953600"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a:t>
            </a:r>
            <a:r>
              <a:rPr lang="zh-CN" altLang="en-US" sz="2200" b="1" dirty="0">
                <a:solidFill>
                  <a:schemeClr val="tx1">
                    <a:lumMod val="75000"/>
                    <a:lumOff val="25000"/>
                  </a:schemeClr>
                </a:solidFill>
                <a:latin typeface="微软雅黑" pitchFamily="34" charset="-122"/>
                <a:ea typeface="微软雅黑" pitchFamily="34" charset="-122"/>
              </a:rPr>
              <a:t>清理</a:t>
            </a:r>
            <a:r>
              <a:rPr lang="en-US" altLang="zh-CN" sz="2200" b="1" dirty="0">
                <a:solidFill>
                  <a:schemeClr val="tx1">
                    <a:lumMod val="75000"/>
                    <a:lumOff val="25000"/>
                  </a:schemeClr>
                </a:solidFill>
                <a:latin typeface="微软雅黑" pitchFamily="34" charset="-122"/>
                <a:ea typeface="微软雅黑" pitchFamily="34" charset="-122"/>
              </a:rPr>
              <a:t>effect</a:t>
            </a:r>
            <a:endParaRPr lang="zh-CN" altLang="en-US" sz="22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2846064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91661" y="912582"/>
            <a:ext cx="10890739" cy="473975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CountHook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setCount]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document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.title = </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`You clicked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 times`</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document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.title = </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'ok'</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[count]);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&gt;You clicked {count} times&lt;/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 </a:t>
            </a:r>
            <a:r>
              <a:rPr kumimoji="0" lang="zh-CN" altLang="zh-CN" sz="1600" b="0" i="0" u="none" strike="noStrike" cap="none" normalizeH="0" baseline="0" dirty="0">
                <a:ln>
                  <a:noFill/>
                </a:ln>
                <a:solidFill>
                  <a:srgbClr val="A6E22E"/>
                </a:solidFill>
                <a:effectLst/>
                <a:latin typeface="DejaVu Sans Mono" pitchFamily="49" charset="0"/>
                <a:ea typeface="宋体" pitchFamily="2" charset="-122"/>
                <a:cs typeface="DejaVu Sans Mono" pitchFamily="49" charset="0"/>
              </a:rPr>
              <a:t>onClick</a:t>
            </a:r>
            <a:r>
              <a:rPr kumimoji="0" lang="zh-CN" altLang="zh-CN" sz="1600" b="0" i="0" u="none" strike="noStrike" cap="none" normalizeH="0" baseline="0" dirty="0">
                <a:ln>
                  <a:noFill/>
                </a:ln>
                <a:solidFill>
                  <a:srgbClr val="E6DB74"/>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setCount(count +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)}&gt;Click Me&lt;/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lang="en-US" altLang="zh-CN" sz="3600" dirty="0">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p:txBody>
      </p:sp>
      <p:sp>
        <p:nvSpPr>
          <p:cNvPr id="46" name="矩形 45"/>
          <p:cNvSpPr/>
          <p:nvPr/>
        </p:nvSpPr>
        <p:spPr>
          <a:xfrm>
            <a:off x="735537" y="344174"/>
            <a:ext cx="4700326"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a:t>
            </a:r>
            <a:r>
              <a:rPr lang="zh-CN" altLang="en-US" sz="2200" b="1" dirty="0">
                <a:solidFill>
                  <a:schemeClr val="tx1">
                    <a:lumMod val="75000"/>
                    <a:lumOff val="25000"/>
                  </a:schemeClr>
                </a:solidFill>
                <a:latin typeface="微软雅黑" pitchFamily="34" charset="-122"/>
                <a:ea typeface="微软雅黑" pitchFamily="34" charset="-122"/>
              </a:rPr>
              <a:t>执行清理</a:t>
            </a:r>
          </a:p>
        </p:txBody>
      </p:sp>
    </p:spTree>
    <p:extLst>
      <p:ext uri="{BB962C8B-B14F-4D97-AF65-F5344CB8AC3E}">
        <p14:creationId xmlns:p14="http://schemas.microsoft.com/office/powerpoint/2010/main" val="34352548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32211" y="3914937"/>
            <a:ext cx="1202531" cy="1202531"/>
            <a:chOff x="4420032" y="1854736"/>
            <a:chExt cx="1603375" cy="1603375"/>
          </a:xfrm>
          <a:solidFill>
            <a:srgbClr val="1B4367"/>
          </a:solidFill>
        </p:grpSpPr>
        <p:sp>
          <p:nvSpPr>
            <p:cNvPr id="26" name="Rectangle 5"/>
            <p:cNvSpPr/>
            <p:nvPr/>
          </p:nvSpPr>
          <p:spPr>
            <a:xfrm>
              <a:off x="4420032"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27"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nvGrpSpPr>
          <p:cNvPr id="28" name="组合 27"/>
          <p:cNvGrpSpPr/>
          <p:nvPr/>
        </p:nvGrpSpPr>
        <p:grpSpPr>
          <a:xfrm>
            <a:off x="2128058" y="2146300"/>
            <a:ext cx="1202531" cy="1202531"/>
            <a:chOff x="2361414" y="1854736"/>
            <a:chExt cx="1603375" cy="1603375"/>
          </a:xfrm>
          <a:solidFill>
            <a:srgbClr val="1B4367"/>
          </a:solidFill>
        </p:grpSpPr>
        <p:sp>
          <p:nvSpPr>
            <p:cNvPr id="29" name="Rectangle 3"/>
            <p:cNvSpPr/>
            <p:nvPr/>
          </p:nvSpPr>
          <p:spPr>
            <a:xfrm>
              <a:off x="2361414"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nvGrpSpPr>
          <p:cNvPr id="31" name="组合 30"/>
          <p:cNvGrpSpPr/>
          <p:nvPr/>
        </p:nvGrpSpPr>
        <p:grpSpPr>
          <a:xfrm>
            <a:off x="6462609" y="3914937"/>
            <a:ext cx="1181100" cy="1202531"/>
            <a:chOff x="8565208" y="1856641"/>
            <a:chExt cx="1574800" cy="1603375"/>
          </a:xfrm>
          <a:solidFill>
            <a:srgbClr val="1B4367"/>
          </a:solidFill>
        </p:grpSpPr>
        <p:sp>
          <p:nvSpPr>
            <p:cNvPr id="32" name="Rectangle 7"/>
            <p:cNvSpPr/>
            <p:nvPr/>
          </p:nvSpPr>
          <p:spPr>
            <a:xfrm>
              <a:off x="8565208" y="1856641"/>
              <a:ext cx="1574800"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3"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sp>
        <p:nvSpPr>
          <p:cNvPr id="34" name="TextBox 13"/>
          <p:cNvSpPr txBox="1"/>
          <p:nvPr/>
        </p:nvSpPr>
        <p:spPr>
          <a:xfrm>
            <a:off x="3678023" y="2584211"/>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清理</a:t>
            </a:r>
            <a:r>
              <a:rPr lang="en-US" altLang="zh-CN"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effect</a:t>
            </a:r>
            <a:endPar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grpSp>
        <p:nvGrpSpPr>
          <p:cNvPr id="36" name="组合 35"/>
          <p:cNvGrpSpPr/>
          <p:nvPr/>
        </p:nvGrpSpPr>
        <p:grpSpPr>
          <a:xfrm>
            <a:off x="6452608" y="2147728"/>
            <a:ext cx="1201103" cy="1202531"/>
            <a:chOff x="4856202" y="1222146"/>
            <a:chExt cx="1201103" cy="1202531"/>
          </a:xfrm>
          <a:solidFill>
            <a:srgbClr val="1B4367"/>
          </a:solidFill>
        </p:grpSpPr>
        <p:sp>
          <p:nvSpPr>
            <p:cNvPr id="37" name="Rectangle 6"/>
            <p:cNvSpPr/>
            <p:nvPr/>
          </p:nvSpPr>
          <p:spPr>
            <a:xfrm>
              <a:off x="4856202" y="1222146"/>
              <a:ext cx="1201103" cy="1202531"/>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8"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ysClr val="window" lastClr="CCE8C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45" name="TextBox 13"/>
          <p:cNvSpPr txBox="1"/>
          <p:nvPr/>
        </p:nvSpPr>
        <p:spPr>
          <a:xfrm>
            <a:off x="8226577" y="2601068"/>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rgbClr val="FF0000"/>
                </a:solidFill>
                <a:latin typeface="思源黑体 CN Heavy" panose="020B0A00000000000000" pitchFamily="34" charset="-122"/>
                <a:ea typeface="思源黑体 CN Heavy" panose="020B0A00000000000000" pitchFamily="34" charset="-122"/>
                <a:cs typeface="+mn-ea"/>
                <a:sym typeface="+mn-lt"/>
              </a:rPr>
              <a:t>执行时机</a:t>
            </a:r>
          </a:p>
        </p:txBody>
      </p:sp>
      <p:sp>
        <p:nvSpPr>
          <p:cNvPr id="46" name="TextBox 13"/>
          <p:cNvSpPr txBox="1"/>
          <p:nvPr/>
        </p:nvSpPr>
        <p:spPr>
          <a:xfrm>
            <a:off x="3678023" y="4309475"/>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避免重复渲染</a:t>
            </a:r>
          </a:p>
        </p:txBody>
      </p:sp>
      <p:sp>
        <p:nvSpPr>
          <p:cNvPr id="47" name="TextBox 13"/>
          <p:cNvSpPr txBox="1"/>
          <p:nvPr/>
        </p:nvSpPr>
        <p:spPr>
          <a:xfrm>
            <a:off x="8226577" y="4309475"/>
            <a:ext cx="1796651" cy="492443"/>
          </a:xfrm>
          <a:prstGeom prst="rect">
            <a:avLst/>
          </a:prstGeom>
          <a:noFill/>
          <a:ln w="9525">
            <a:noFill/>
            <a:miter/>
          </a:ln>
        </p:spPr>
        <p:txBody>
          <a:bodyPr wrap="square" lIns="0" tIns="0" rIns="0" bIns="0">
            <a:spAutoFit/>
          </a:bodyPr>
          <a:lstStyle/>
          <a:p>
            <a:pPr defTabSz="683419">
              <a:spcBef>
                <a:spcPct val="20000"/>
              </a:spcBef>
            </a:pPr>
            <a:r>
              <a:rPr lang="en-US" altLang="zh-CN"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useEffect</a:t>
            </a: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中获取本次渲染更新后的值</a:t>
            </a:r>
          </a:p>
        </p:txBody>
      </p:sp>
      <p:sp>
        <p:nvSpPr>
          <p:cNvPr id="18" name="矩形 17"/>
          <p:cNvSpPr/>
          <p:nvPr/>
        </p:nvSpPr>
        <p:spPr>
          <a:xfrm>
            <a:off x="735537" y="344174"/>
            <a:ext cx="4700326"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a:t>
            </a:r>
            <a:r>
              <a:rPr lang="zh-CN" altLang="en-US" sz="2200" b="1" dirty="0">
                <a:solidFill>
                  <a:schemeClr val="tx1">
                    <a:lumMod val="75000"/>
                    <a:lumOff val="25000"/>
                  </a:schemeClr>
                </a:solidFill>
                <a:latin typeface="微软雅黑" pitchFamily="34" charset="-122"/>
                <a:ea typeface="微软雅黑" pitchFamily="34" charset="-122"/>
              </a:rPr>
              <a:t>执行时机</a:t>
            </a:r>
          </a:p>
        </p:txBody>
      </p:sp>
    </p:spTree>
    <p:extLst>
      <p:ext uri="{BB962C8B-B14F-4D97-AF65-F5344CB8AC3E}">
        <p14:creationId xmlns:p14="http://schemas.microsoft.com/office/powerpoint/2010/main" val="204389035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35537" y="1346898"/>
            <a:ext cx="10329840" cy="499560"/>
          </a:xfrm>
          <a:prstGeom prst="rect">
            <a:avLst/>
          </a:prstGeom>
          <a:noFill/>
        </p:spPr>
        <p:txBody>
          <a:bodyPr wrap="square" rtlCol="0">
            <a:spAutoFit/>
          </a:bodyPr>
          <a:lstStyle/>
          <a:p>
            <a:pPr algn="just">
              <a:lnSpc>
                <a:spcPct val="150000"/>
              </a:lnSpc>
            </a:pPr>
            <a:r>
              <a:rPr lang="en-US" altLang="zh-CN" sz="2000" dirty="0">
                <a:latin typeface="微软雅黑" pitchFamily="34" charset="-122"/>
                <a:ea typeface="微软雅黑" pitchFamily="34" charset="-122"/>
              </a:rPr>
              <a:t>useEffect</a:t>
            </a:r>
            <a:r>
              <a:rPr lang="zh-CN" altLang="en-US" sz="2000" dirty="0">
                <a:latin typeface="微软雅黑" pitchFamily="34" charset="-122"/>
                <a:ea typeface="微软雅黑" pitchFamily="34" charset="-122"/>
              </a:rPr>
              <a:t>中的更新函数会延迟到</a:t>
            </a:r>
            <a:r>
              <a:rPr lang="en-US" altLang="zh-CN" sz="2000" dirty="0">
                <a:latin typeface="微软雅黑" pitchFamily="34" charset="-122"/>
                <a:ea typeface="微软雅黑" pitchFamily="34" charset="-122"/>
              </a:rPr>
              <a:t>Layout</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Paint</a:t>
            </a:r>
            <a:r>
              <a:rPr lang="zh-CN" altLang="en-US" sz="2000" dirty="0">
                <a:latin typeface="微软雅黑" pitchFamily="34" charset="-122"/>
                <a:ea typeface="微软雅黑" pitchFamily="34" charset="-122"/>
              </a:rPr>
              <a:t>后触发，即在浏览器更新屏幕之后才会触发</a:t>
            </a:r>
            <a:endParaRPr lang="en-US" altLang="zh-CN" sz="2000" dirty="0">
              <a:latin typeface="微软雅黑" pitchFamily="34" charset="-122"/>
              <a:ea typeface="微软雅黑" pitchFamily="34" charset="-122"/>
            </a:endParaRPr>
          </a:p>
        </p:txBody>
      </p:sp>
      <p:sp>
        <p:nvSpPr>
          <p:cNvPr id="14" name="矩形 13"/>
          <p:cNvSpPr/>
          <p:nvPr/>
        </p:nvSpPr>
        <p:spPr>
          <a:xfrm>
            <a:off x="735537" y="344174"/>
            <a:ext cx="4606326"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 – </a:t>
            </a:r>
            <a:r>
              <a:rPr lang="zh-CN" altLang="en-US" sz="2200" b="1" dirty="0">
                <a:solidFill>
                  <a:schemeClr val="tx1">
                    <a:lumMod val="75000"/>
                    <a:lumOff val="25000"/>
                  </a:schemeClr>
                </a:solidFill>
                <a:latin typeface="微软雅黑" pitchFamily="34" charset="-122"/>
                <a:ea typeface="微软雅黑" pitchFamily="34" charset="-122"/>
              </a:rPr>
              <a:t>执行时机</a:t>
            </a:r>
          </a:p>
        </p:txBody>
      </p:sp>
      <p:sp>
        <p:nvSpPr>
          <p:cNvPr id="16" name="文本框 11"/>
          <p:cNvSpPr txBox="1"/>
          <p:nvPr/>
        </p:nvSpPr>
        <p:spPr>
          <a:xfrm>
            <a:off x="735537" y="2439879"/>
            <a:ext cx="10329840" cy="961225"/>
          </a:xfrm>
          <a:prstGeom prst="rect">
            <a:avLst/>
          </a:prstGeom>
          <a:noFill/>
        </p:spPr>
        <p:txBody>
          <a:bodyPr wrap="square" rtlCol="0">
            <a:spAutoFit/>
          </a:bodyPr>
          <a:lstStyle/>
          <a:p>
            <a:pPr algn="just">
              <a:lnSpc>
                <a:spcPct val="150000"/>
              </a:lnSpc>
            </a:pPr>
            <a:r>
              <a:rPr lang="zh-CN" altLang="en-US" sz="2000" dirty="0">
                <a:latin typeface="微软雅黑" pitchFamily="34" charset="-122"/>
                <a:ea typeface="微软雅黑" pitchFamily="34" charset="-122"/>
              </a:rPr>
              <a:t>但是有一些事件不能推迟，比如用户可见的</a:t>
            </a:r>
            <a:r>
              <a:rPr lang="en-US" altLang="zh-CN" sz="2000" dirty="0">
                <a:latin typeface="微软雅黑" pitchFamily="34" charset="-122"/>
                <a:ea typeface="微软雅黑" pitchFamily="34" charset="-122"/>
              </a:rPr>
              <a:t>DOM</a:t>
            </a:r>
            <a:r>
              <a:rPr lang="zh-CN" altLang="en-US" sz="2000" dirty="0">
                <a:latin typeface="微软雅黑" pitchFamily="34" charset="-122"/>
                <a:ea typeface="微软雅黑" pitchFamily="34" charset="-122"/>
              </a:rPr>
              <a:t>改变必须在下一次绘制之前同步触发，避免用户感觉到操作与视觉的不一致性。对于这个类型的事件需要在</a:t>
            </a:r>
            <a:r>
              <a:rPr lang="en-US" altLang="zh-CN" sz="2000" dirty="0">
                <a:latin typeface="微软雅黑" pitchFamily="34" charset="-122"/>
                <a:ea typeface="微软雅黑" pitchFamily="34" charset="-122"/>
              </a:rPr>
              <a:t>useLayoutEffect</a:t>
            </a:r>
            <a:r>
              <a:rPr lang="zh-CN" altLang="en-US" sz="2000" dirty="0">
                <a:latin typeface="微软雅黑" pitchFamily="34" charset="-122"/>
                <a:ea typeface="微软雅黑" pitchFamily="34" charset="-122"/>
              </a:rPr>
              <a:t>中触发</a:t>
            </a:r>
            <a:endParaRPr lang="en-US" altLang="zh-CN" sz="2000" dirty="0">
              <a:latin typeface="微软雅黑" pitchFamily="34" charset="-122"/>
              <a:ea typeface="微软雅黑" pitchFamily="34" charset="-122"/>
            </a:endParaRPr>
          </a:p>
        </p:txBody>
      </p:sp>
      <p:sp>
        <p:nvSpPr>
          <p:cNvPr id="19" name="文本框 11"/>
          <p:cNvSpPr txBox="1"/>
          <p:nvPr/>
        </p:nvSpPr>
        <p:spPr>
          <a:xfrm>
            <a:off x="735537" y="3994525"/>
            <a:ext cx="10329840" cy="961225"/>
          </a:xfrm>
          <a:prstGeom prst="rect">
            <a:avLst/>
          </a:prstGeom>
          <a:noFill/>
        </p:spPr>
        <p:txBody>
          <a:bodyPr wrap="square" rtlCol="0">
            <a:spAutoFit/>
          </a:bodyPr>
          <a:lstStyle/>
          <a:p>
            <a:pPr algn="just">
              <a:lnSpc>
                <a:spcPct val="150000"/>
              </a:lnSpc>
            </a:pPr>
            <a:r>
              <a:rPr lang="en-US" altLang="zh-CN" sz="2000" dirty="0">
                <a:latin typeface="微软雅黑" pitchFamily="34" charset="-122"/>
                <a:ea typeface="微软雅黑" pitchFamily="34" charset="-122"/>
              </a:rPr>
              <a:t>useLayoutEffect</a:t>
            </a:r>
            <a:r>
              <a:rPr lang="zh-CN" altLang="en-US" sz="2000" dirty="0">
                <a:latin typeface="微软雅黑" pitchFamily="34" charset="-122"/>
                <a:ea typeface="微软雅黑" pitchFamily="34" charset="-122"/>
              </a:rPr>
              <a:t>与</a:t>
            </a:r>
            <a:r>
              <a:rPr lang="en-US" altLang="zh-CN" sz="2000" dirty="0">
                <a:latin typeface="微软雅黑" pitchFamily="34" charset="-122"/>
                <a:ea typeface="微软雅黑" pitchFamily="34" charset="-122"/>
              </a:rPr>
              <a:t>useEffect</a:t>
            </a:r>
            <a:r>
              <a:rPr lang="zh-CN" altLang="en-US" sz="2000" dirty="0">
                <a:latin typeface="微软雅黑" pitchFamily="34" charset="-122"/>
                <a:ea typeface="微软雅黑" pitchFamily="34" charset="-122"/>
              </a:rPr>
              <a:t>的不同就是在触发时机上的不同。</a:t>
            </a:r>
            <a:r>
              <a:rPr lang="en-US" altLang="zh-CN" sz="2000" dirty="0">
                <a:latin typeface="微软雅黑" pitchFamily="34" charset="-122"/>
                <a:ea typeface="微软雅黑" pitchFamily="34" charset="-122"/>
              </a:rPr>
              <a:t>useLayoutEffect</a:t>
            </a:r>
            <a:r>
              <a:rPr lang="zh-CN" altLang="en-US" sz="2000" dirty="0">
                <a:latin typeface="微软雅黑" pitchFamily="34" charset="-122"/>
                <a:ea typeface="微软雅黑" pitchFamily="34" charset="-122"/>
              </a:rPr>
              <a:t>在绘制前同步触发，</a:t>
            </a:r>
            <a:r>
              <a:rPr lang="en-US" altLang="zh-CN" sz="2000" dirty="0">
                <a:latin typeface="微软雅黑" pitchFamily="34" charset="-122"/>
                <a:ea typeface="微软雅黑" pitchFamily="34" charset="-122"/>
              </a:rPr>
              <a:t>useEffect</a:t>
            </a:r>
            <a:r>
              <a:rPr lang="zh-CN" altLang="en-US" sz="2000" dirty="0">
                <a:latin typeface="微软雅黑" pitchFamily="34" charset="-122"/>
                <a:ea typeface="微软雅黑" pitchFamily="34" charset="-122"/>
              </a:rPr>
              <a:t>会推迟到绘制后触发</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36383152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32211" y="3914937"/>
            <a:ext cx="1202531" cy="1202531"/>
            <a:chOff x="4420032" y="1854736"/>
            <a:chExt cx="1603375" cy="1603375"/>
          </a:xfrm>
          <a:solidFill>
            <a:srgbClr val="1B4367"/>
          </a:solidFill>
        </p:grpSpPr>
        <p:sp>
          <p:nvSpPr>
            <p:cNvPr id="26" name="Rectangle 5"/>
            <p:cNvSpPr/>
            <p:nvPr/>
          </p:nvSpPr>
          <p:spPr>
            <a:xfrm>
              <a:off x="4420032"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27"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nvGrpSpPr>
          <p:cNvPr id="28" name="组合 27"/>
          <p:cNvGrpSpPr/>
          <p:nvPr/>
        </p:nvGrpSpPr>
        <p:grpSpPr>
          <a:xfrm>
            <a:off x="2128058" y="2146300"/>
            <a:ext cx="1202531" cy="1202531"/>
            <a:chOff x="2361414" y="1854736"/>
            <a:chExt cx="1603375" cy="1603375"/>
          </a:xfrm>
          <a:solidFill>
            <a:srgbClr val="1B4367"/>
          </a:solidFill>
        </p:grpSpPr>
        <p:sp>
          <p:nvSpPr>
            <p:cNvPr id="29" name="Rectangle 3"/>
            <p:cNvSpPr/>
            <p:nvPr/>
          </p:nvSpPr>
          <p:spPr>
            <a:xfrm>
              <a:off x="2361414"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nvGrpSpPr>
          <p:cNvPr id="31" name="组合 30"/>
          <p:cNvGrpSpPr/>
          <p:nvPr/>
        </p:nvGrpSpPr>
        <p:grpSpPr>
          <a:xfrm>
            <a:off x="6462609" y="3914937"/>
            <a:ext cx="1181100" cy="1202531"/>
            <a:chOff x="8565208" y="1856641"/>
            <a:chExt cx="1574800" cy="1603375"/>
          </a:xfrm>
          <a:solidFill>
            <a:srgbClr val="1B4367"/>
          </a:solidFill>
        </p:grpSpPr>
        <p:sp>
          <p:nvSpPr>
            <p:cNvPr id="32" name="Rectangle 7"/>
            <p:cNvSpPr/>
            <p:nvPr/>
          </p:nvSpPr>
          <p:spPr>
            <a:xfrm>
              <a:off x="8565208" y="1856641"/>
              <a:ext cx="1574800"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3"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sp>
        <p:nvSpPr>
          <p:cNvPr id="34" name="TextBox 13"/>
          <p:cNvSpPr txBox="1"/>
          <p:nvPr/>
        </p:nvSpPr>
        <p:spPr>
          <a:xfrm>
            <a:off x="3678023" y="2584211"/>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清理</a:t>
            </a:r>
            <a:r>
              <a:rPr lang="en-US" altLang="zh-CN"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effect</a:t>
            </a:r>
            <a:endPar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grpSp>
        <p:nvGrpSpPr>
          <p:cNvPr id="36" name="组合 35"/>
          <p:cNvGrpSpPr/>
          <p:nvPr/>
        </p:nvGrpSpPr>
        <p:grpSpPr>
          <a:xfrm>
            <a:off x="6452608" y="2147728"/>
            <a:ext cx="1201103" cy="1202531"/>
            <a:chOff x="4856202" y="1222146"/>
            <a:chExt cx="1201103" cy="1202531"/>
          </a:xfrm>
          <a:solidFill>
            <a:srgbClr val="1B4367"/>
          </a:solidFill>
        </p:grpSpPr>
        <p:sp>
          <p:nvSpPr>
            <p:cNvPr id="37" name="Rectangle 6"/>
            <p:cNvSpPr/>
            <p:nvPr/>
          </p:nvSpPr>
          <p:spPr>
            <a:xfrm>
              <a:off x="4856202" y="1222146"/>
              <a:ext cx="1201103" cy="1202531"/>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8"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ysClr val="window" lastClr="CCE8C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45" name="TextBox 13"/>
          <p:cNvSpPr txBox="1"/>
          <p:nvPr/>
        </p:nvSpPr>
        <p:spPr>
          <a:xfrm>
            <a:off x="8226577" y="2601068"/>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执行时机</a:t>
            </a:r>
          </a:p>
        </p:txBody>
      </p:sp>
      <p:sp>
        <p:nvSpPr>
          <p:cNvPr id="46" name="TextBox 13"/>
          <p:cNvSpPr txBox="1"/>
          <p:nvPr/>
        </p:nvSpPr>
        <p:spPr>
          <a:xfrm>
            <a:off x="3678023" y="4309475"/>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rgbClr val="FF0000"/>
                </a:solidFill>
                <a:latin typeface="思源黑体 CN Heavy" panose="020B0A00000000000000" pitchFamily="34" charset="-122"/>
                <a:ea typeface="思源黑体 CN Heavy" panose="020B0A00000000000000" pitchFamily="34" charset="-122"/>
                <a:cs typeface="+mn-ea"/>
                <a:sym typeface="+mn-lt"/>
              </a:rPr>
              <a:t>避免重复渲染</a:t>
            </a:r>
          </a:p>
        </p:txBody>
      </p:sp>
      <p:sp>
        <p:nvSpPr>
          <p:cNvPr id="47" name="TextBox 13"/>
          <p:cNvSpPr txBox="1"/>
          <p:nvPr/>
        </p:nvSpPr>
        <p:spPr>
          <a:xfrm>
            <a:off x="8226577" y="4309475"/>
            <a:ext cx="1796651" cy="492443"/>
          </a:xfrm>
          <a:prstGeom prst="rect">
            <a:avLst/>
          </a:prstGeom>
          <a:noFill/>
          <a:ln w="9525">
            <a:noFill/>
            <a:miter/>
          </a:ln>
        </p:spPr>
        <p:txBody>
          <a:bodyPr wrap="square" lIns="0" tIns="0" rIns="0" bIns="0">
            <a:spAutoFit/>
          </a:bodyPr>
          <a:lstStyle/>
          <a:p>
            <a:pPr defTabSz="683419">
              <a:spcBef>
                <a:spcPct val="20000"/>
              </a:spcBef>
            </a:pPr>
            <a:r>
              <a:rPr lang="en-US" altLang="zh-CN"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useEffect</a:t>
            </a: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中获取本次渲染更新后的值</a:t>
            </a:r>
          </a:p>
        </p:txBody>
      </p:sp>
      <p:sp>
        <p:nvSpPr>
          <p:cNvPr id="18" name="矩形 17"/>
          <p:cNvSpPr/>
          <p:nvPr/>
        </p:nvSpPr>
        <p:spPr>
          <a:xfrm>
            <a:off x="735537" y="344174"/>
            <a:ext cx="5264583"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a:t>
            </a:r>
            <a:r>
              <a:rPr lang="zh-CN" altLang="en-US" sz="2200" b="1" dirty="0">
                <a:solidFill>
                  <a:schemeClr val="tx1">
                    <a:lumMod val="75000"/>
                    <a:lumOff val="25000"/>
                  </a:schemeClr>
                </a:solidFill>
                <a:latin typeface="微软雅黑" pitchFamily="34" charset="-122"/>
                <a:ea typeface="微软雅黑" pitchFamily="34" charset="-122"/>
              </a:rPr>
              <a:t>避免重复渲染</a:t>
            </a:r>
          </a:p>
        </p:txBody>
      </p:sp>
      <p:sp>
        <p:nvSpPr>
          <p:cNvPr id="20" name="文本框 11">
            <a:extLst>
              <a:ext uri="{FF2B5EF4-FFF2-40B4-BE49-F238E27FC236}">
                <a16:creationId xmlns:a16="http://schemas.microsoft.com/office/drawing/2014/main" id="{744B34D1-C8B8-0540-8262-E4895C5736AB}"/>
              </a:ext>
            </a:extLst>
          </p:cNvPr>
          <p:cNvSpPr txBox="1"/>
          <p:nvPr/>
        </p:nvSpPr>
        <p:spPr>
          <a:xfrm>
            <a:off x="0" y="5969355"/>
            <a:ext cx="12192000" cy="400110"/>
          </a:xfrm>
          <a:prstGeom prst="rect">
            <a:avLst/>
          </a:prstGeom>
          <a:noFill/>
        </p:spPr>
        <p:txBody>
          <a:bodyPr wrap="square" rtlCol="0">
            <a:spAutoFit/>
          </a:bodyPr>
          <a:lstStyle/>
          <a:p>
            <a:pPr algn="ctr">
              <a:spcBef>
                <a:spcPct val="0"/>
              </a:spcBef>
            </a:pPr>
            <a:r>
              <a:rPr lang="en-US" altLang="zh-CN" sz="2000" dirty="0"/>
              <a:t>useEffect</a:t>
            </a:r>
            <a:r>
              <a:rPr lang="zh-CN" altLang="en-US" sz="2000" dirty="0"/>
              <a:t>默认的表现是在每次渲染后触发，当组件的任何一个状态发生改变时，更新函数都会执行</a:t>
            </a:r>
            <a:endPar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Tree>
    <p:extLst>
      <p:ext uri="{BB962C8B-B14F-4D97-AF65-F5344CB8AC3E}">
        <p14:creationId xmlns:p14="http://schemas.microsoft.com/office/powerpoint/2010/main" val="204389035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5264583"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a:t>
            </a:r>
            <a:r>
              <a:rPr lang="zh-CN" altLang="en-US" sz="2200" b="1" dirty="0">
                <a:solidFill>
                  <a:schemeClr val="tx1">
                    <a:lumMod val="75000"/>
                    <a:lumOff val="25000"/>
                  </a:schemeClr>
                </a:solidFill>
                <a:latin typeface="微软雅黑" pitchFamily="34" charset="-122"/>
                <a:ea typeface="微软雅黑" pitchFamily="34" charset="-122"/>
              </a:rPr>
              <a:t>避免重复渲染</a:t>
            </a:r>
          </a:p>
        </p:txBody>
      </p:sp>
      <p:sp>
        <p:nvSpPr>
          <p:cNvPr id="2" name="Rectangle 1"/>
          <p:cNvSpPr>
            <a:spLocks noChangeArrowheads="1"/>
          </p:cNvSpPr>
          <p:nvPr/>
        </p:nvSpPr>
        <p:spPr bwMode="auto">
          <a:xfrm>
            <a:off x="735537" y="955868"/>
            <a:ext cx="10928925" cy="403187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export default function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[count1, setCount1]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[count2, setCount2]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(count2);</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&gt;You clicked {count1} times&lt;/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 </a:t>
            </a:r>
            <a:r>
              <a:rPr kumimoji="0" lang="zh-CN" altLang="zh-CN" sz="1600" b="0" i="0" u="none" strike="noStrike" cap="none" normalizeH="0" baseline="0" dirty="0">
                <a:ln>
                  <a:noFill/>
                </a:ln>
                <a:solidFill>
                  <a:srgbClr val="A6E22E"/>
                </a:solidFill>
                <a:effectLst/>
                <a:latin typeface="DejaVu Sans Mono" pitchFamily="49" charset="0"/>
                <a:ea typeface="宋体" pitchFamily="2" charset="-122"/>
                <a:cs typeface="DejaVu Sans Mono" pitchFamily="49" charset="0"/>
              </a:rPr>
              <a:t>onClick</a:t>
            </a:r>
            <a:r>
              <a:rPr kumimoji="0" lang="zh-CN" altLang="zh-CN" sz="1600" b="0" i="0" u="none" strike="noStrike" cap="none" normalizeH="0" baseline="0" dirty="0">
                <a:ln>
                  <a:noFill/>
                </a:ln>
                <a:solidFill>
                  <a:srgbClr val="E6DB74"/>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setCount1(count1 +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)}&gt;Add Count1&lt;/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 </a:t>
            </a:r>
            <a:r>
              <a:rPr kumimoji="0" lang="zh-CN" altLang="zh-CN" sz="1600" b="0" i="0" u="none" strike="noStrike" cap="none" normalizeH="0" baseline="0" dirty="0">
                <a:ln>
                  <a:noFill/>
                </a:ln>
                <a:solidFill>
                  <a:srgbClr val="A6E22E"/>
                </a:solidFill>
                <a:effectLst/>
                <a:latin typeface="DejaVu Sans Mono" pitchFamily="49" charset="0"/>
                <a:ea typeface="宋体" pitchFamily="2" charset="-122"/>
                <a:cs typeface="DejaVu Sans Mono" pitchFamily="49" charset="0"/>
              </a:rPr>
              <a:t>onClick</a:t>
            </a:r>
            <a:r>
              <a:rPr kumimoji="0" lang="zh-CN" altLang="zh-CN" sz="1600" b="0" i="0" u="none" strike="noStrike" cap="none" normalizeH="0" baseline="0" dirty="0">
                <a:ln>
                  <a:noFill/>
                </a:ln>
                <a:solidFill>
                  <a:srgbClr val="E6DB74"/>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setCount2(count</a:t>
            </a:r>
            <a:r>
              <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2</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)}&gt;Add Count2&lt;/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zh-CN" altLang="zh-CN" sz="3600" b="0" i="0" u="none" strike="noStrike" cap="none" normalizeH="0" baseline="0" dirty="0">
              <a:ln>
                <a:noFill/>
              </a:ln>
              <a:solidFill>
                <a:schemeClr val="tx1"/>
              </a:solidFill>
              <a:effectLst/>
              <a:latin typeface="DejaVu Sans Mono" pitchFamily="49" charset="0"/>
              <a:ea typeface="宋体" pitchFamily="2" charset="-122"/>
              <a:cs typeface="DejaVu Sans Mono" pitchFamily="49" charset="0"/>
            </a:endParaRPr>
          </a:p>
        </p:txBody>
      </p:sp>
      <p:sp>
        <p:nvSpPr>
          <p:cNvPr id="3" name="Rectangle 2"/>
          <p:cNvSpPr>
            <a:spLocks noChangeArrowheads="1"/>
          </p:cNvSpPr>
          <p:nvPr/>
        </p:nvSpPr>
        <p:spPr bwMode="auto">
          <a:xfrm>
            <a:off x="735536" y="5106038"/>
            <a:ext cx="10928925" cy="132343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(count2);</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[count2]);</a:t>
            </a:r>
            <a:endParaRPr lang="en-US" altLang="zh-CN" sz="3600" dirty="0">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p:txBody>
      </p:sp>
    </p:spTree>
    <p:extLst>
      <p:ext uri="{BB962C8B-B14F-4D97-AF65-F5344CB8AC3E}">
        <p14:creationId xmlns:p14="http://schemas.microsoft.com/office/powerpoint/2010/main" val="206839505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8164992"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 – useEffect</a:t>
            </a:r>
            <a:r>
              <a:rPr lang="zh-CN" altLang="en-US" sz="2200" b="1" dirty="0">
                <a:solidFill>
                  <a:schemeClr val="tx1">
                    <a:lumMod val="75000"/>
                    <a:lumOff val="25000"/>
                  </a:schemeClr>
                </a:solidFill>
                <a:latin typeface="微软雅黑" pitchFamily="34" charset="-122"/>
                <a:ea typeface="微软雅黑" pitchFamily="34" charset="-122"/>
              </a:rPr>
              <a:t>中获取本次渲染更新后的值</a:t>
            </a:r>
          </a:p>
        </p:txBody>
      </p:sp>
      <p:sp>
        <p:nvSpPr>
          <p:cNvPr id="16" name="文本框 11"/>
          <p:cNvSpPr txBox="1"/>
          <p:nvPr/>
        </p:nvSpPr>
        <p:spPr>
          <a:xfrm>
            <a:off x="735537" y="1477642"/>
            <a:ext cx="10329840" cy="962956"/>
          </a:xfrm>
          <a:prstGeom prst="rect">
            <a:avLst/>
          </a:prstGeom>
          <a:noFill/>
        </p:spPr>
        <p:txBody>
          <a:bodyPr wrap="square" rtlCol="0">
            <a:spAutoFit/>
          </a:bodyPr>
          <a:lstStyle/>
          <a:p>
            <a:pPr algn="just">
              <a:lnSpc>
                <a:spcPct val="150000"/>
              </a:lnSpc>
            </a:pPr>
            <a:r>
              <a:rPr lang="zh-CN" altLang="en-US" sz="2000" dirty="0"/>
              <a:t>如果</a:t>
            </a:r>
            <a:r>
              <a:rPr lang="en-US" altLang="zh-CN" sz="2000" dirty="0"/>
              <a:t>useEffect</a:t>
            </a:r>
            <a:r>
              <a:rPr lang="zh-CN" altLang="en-US" sz="2000" dirty="0"/>
              <a:t>的第二个参数传入一个空数组，那就意味着告诉</a:t>
            </a:r>
            <a:r>
              <a:rPr lang="en-US" altLang="zh-CN" sz="2000" dirty="0"/>
              <a:t>React</a:t>
            </a:r>
            <a:r>
              <a:rPr lang="zh-CN" altLang="en-US" sz="2000" dirty="0"/>
              <a:t>这个更新函数不依赖于组件中的任何值，仅仅在首次渲染时执行，在组件销毁时执行清理，从不在更新时运行。</a:t>
            </a:r>
            <a:endParaRPr lang="en-US" altLang="zh-CN" sz="2000" dirty="0"/>
          </a:p>
        </p:txBody>
      </p:sp>
      <p:sp>
        <p:nvSpPr>
          <p:cNvPr id="6" name="文本框 11">
            <a:extLst>
              <a:ext uri="{FF2B5EF4-FFF2-40B4-BE49-F238E27FC236}">
                <a16:creationId xmlns:a16="http://schemas.microsoft.com/office/drawing/2014/main" id="{7847FB6A-68D9-254E-8378-201134261B9C}"/>
              </a:ext>
            </a:extLst>
          </p:cNvPr>
          <p:cNvSpPr txBox="1"/>
          <p:nvPr/>
        </p:nvSpPr>
        <p:spPr>
          <a:xfrm>
            <a:off x="735537" y="3143179"/>
            <a:ext cx="10329840" cy="1424621"/>
          </a:xfrm>
          <a:prstGeom prst="rect">
            <a:avLst/>
          </a:prstGeom>
          <a:noFill/>
        </p:spPr>
        <p:txBody>
          <a:bodyPr wrap="square" rtlCol="0">
            <a:spAutoFit/>
          </a:bodyPr>
          <a:lstStyle/>
          <a:p>
            <a:pPr algn="just">
              <a:lnSpc>
                <a:spcPct val="150000"/>
              </a:lnSpc>
            </a:pPr>
            <a:r>
              <a:rPr lang="zh-CN" altLang="en-US" sz="2000" dirty="0"/>
              <a:t>这个数组并不会作为参数传递给更新函数内部，但是从概念上讲，更新函数中引用的每个值都应该出现在依赖数组中，这样才能避免更新函数依赖的某个值发生了变化，而函数没有重新执行。</a:t>
            </a:r>
          </a:p>
        </p:txBody>
      </p:sp>
    </p:spTree>
    <p:extLst>
      <p:ext uri="{BB962C8B-B14F-4D97-AF65-F5344CB8AC3E}">
        <p14:creationId xmlns:p14="http://schemas.microsoft.com/office/powerpoint/2010/main" val="248974034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32211" y="3914937"/>
            <a:ext cx="1202531" cy="1202531"/>
            <a:chOff x="4420032" y="1854736"/>
            <a:chExt cx="1603375" cy="1603375"/>
          </a:xfrm>
          <a:solidFill>
            <a:srgbClr val="1B4367"/>
          </a:solidFill>
        </p:grpSpPr>
        <p:sp>
          <p:nvSpPr>
            <p:cNvPr id="26" name="Rectangle 5"/>
            <p:cNvSpPr/>
            <p:nvPr/>
          </p:nvSpPr>
          <p:spPr>
            <a:xfrm>
              <a:off x="4420032"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27"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nvGrpSpPr>
          <p:cNvPr id="28" name="组合 27"/>
          <p:cNvGrpSpPr/>
          <p:nvPr/>
        </p:nvGrpSpPr>
        <p:grpSpPr>
          <a:xfrm>
            <a:off x="2128058" y="2146300"/>
            <a:ext cx="1202531" cy="1202531"/>
            <a:chOff x="2361414" y="1854736"/>
            <a:chExt cx="1603375" cy="1603375"/>
          </a:xfrm>
          <a:solidFill>
            <a:srgbClr val="1B4367"/>
          </a:solidFill>
        </p:grpSpPr>
        <p:sp>
          <p:nvSpPr>
            <p:cNvPr id="29" name="Rectangle 3"/>
            <p:cNvSpPr/>
            <p:nvPr/>
          </p:nvSpPr>
          <p:spPr>
            <a:xfrm>
              <a:off x="2361414"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nvGrpSpPr>
          <p:cNvPr id="31" name="组合 30"/>
          <p:cNvGrpSpPr/>
          <p:nvPr/>
        </p:nvGrpSpPr>
        <p:grpSpPr>
          <a:xfrm>
            <a:off x="6462609" y="3914937"/>
            <a:ext cx="1181100" cy="1202531"/>
            <a:chOff x="8565208" y="1856641"/>
            <a:chExt cx="1574800" cy="1603375"/>
          </a:xfrm>
          <a:solidFill>
            <a:srgbClr val="1B4367"/>
          </a:solidFill>
        </p:grpSpPr>
        <p:sp>
          <p:nvSpPr>
            <p:cNvPr id="32" name="Rectangle 7"/>
            <p:cNvSpPr/>
            <p:nvPr/>
          </p:nvSpPr>
          <p:spPr>
            <a:xfrm>
              <a:off x="8565208" y="1856641"/>
              <a:ext cx="1574800"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3"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ysClr val="window" lastClr="CCE8C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sp>
        <p:nvSpPr>
          <p:cNvPr id="34" name="TextBox 13"/>
          <p:cNvSpPr txBox="1"/>
          <p:nvPr/>
        </p:nvSpPr>
        <p:spPr>
          <a:xfrm>
            <a:off x="3678023" y="2584211"/>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清理</a:t>
            </a:r>
            <a:r>
              <a:rPr lang="en-US" altLang="zh-CN"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effect</a:t>
            </a:r>
            <a:endPar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grpSp>
        <p:nvGrpSpPr>
          <p:cNvPr id="36" name="组合 35"/>
          <p:cNvGrpSpPr/>
          <p:nvPr/>
        </p:nvGrpSpPr>
        <p:grpSpPr>
          <a:xfrm>
            <a:off x="6452608" y="2147728"/>
            <a:ext cx="1201103" cy="1202531"/>
            <a:chOff x="4856202" y="1222146"/>
            <a:chExt cx="1201103" cy="1202531"/>
          </a:xfrm>
          <a:solidFill>
            <a:srgbClr val="1B4367"/>
          </a:solidFill>
        </p:grpSpPr>
        <p:sp>
          <p:nvSpPr>
            <p:cNvPr id="37" name="Rectangle 6"/>
            <p:cNvSpPr/>
            <p:nvPr/>
          </p:nvSpPr>
          <p:spPr>
            <a:xfrm>
              <a:off x="4856202" y="1222146"/>
              <a:ext cx="1201103" cy="1202531"/>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srgbClr val="FFFFFF"/>
                </a:solidFill>
                <a:effectLst/>
                <a:uLnTx/>
                <a:uFillTx/>
                <a:latin typeface="微软雅黑"/>
                <a:ea typeface="微软雅黑"/>
                <a:cs typeface="+mn-ea"/>
                <a:sym typeface="+mn-lt"/>
              </a:endParaRPr>
            </a:p>
          </p:txBody>
        </p:sp>
        <p:sp>
          <p:nvSpPr>
            <p:cNvPr id="38"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ysClr val="window" lastClr="CCE8C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45" name="TextBox 13"/>
          <p:cNvSpPr txBox="1"/>
          <p:nvPr/>
        </p:nvSpPr>
        <p:spPr>
          <a:xfrm>
            <a:off x="8226577" y="2601068"/>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执行时机</a:t>
            </a:r>
          </a:p>
        </p:txBody>
      </p:sp>
      <p:sp>
        <p:nvSpPr>
          <p:cNvPr id="46" name="TextBox 13"/>
          <p:cNvSpPr txBox="1"/>
          <p:nvPr/>
        </p:nvSpPr>
        <p:spPr>
          <a:xfrm>
            <a:off x="3678023" y="4309475"/>
            <a:ext cx="1796651" cy="246221"/>
          </a:xfrm>
          <a:prstGeom prst="rect">
            <a:avLst/>
          </a:prstGeom>
          <a:noFill/>
          <a:ln w="9525">
            <a:noFill/>
            <a:miter/>
          </a:ln>
        </p:spPr>
        <p:txBody>
          <a:bodyPr wrap="square" lIns="0" tIns="0" rIns="0" bIns="0">
            <a:spAutoFit/>
          </a:bodyPr>
          <a:lstStyle/>
          <a:p>
            <a:pPr defTabSz="683419">
              <a:spcBef>
                <a:spcPct val="20000"/>
              </a:spcBef>
            </a:pPr>
            <a:r>
              <a:rPr lang="zh-CN" altLang="en-US" sz="1600" b="1"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避免重复渲染</a:t>
            </a:r>
          </a:p>
        </p:txBody>
      </p:sp>
      <p:sp>
        <p:nvSpPr>
          <p:cNvPr id="47" name="TextBox 13"/>
          <p:cNvSpPr txBox="1"/>
          <p:nvPr/>
        </p:nvSpPr>
        <p:spPr>
          <a:xfrm>
            <a:off x="8226577" y="4309475"/>
            <a:ext cx="1796651" cy="492443"/>
          </a:xfrm>
          <a:prstGeom prst="rect">
            <a:avLst/>
          </a:prstGeom>
          <a:noFill/>
          <a:ln w="9525">
            <a:noFill/>
            <a:miter/>
          </a:ln>
        </p:spPr>
        <p:txBody>
          <a:bodyPr wrap="square" lIns="0" tIns="0" rIns="0" bIns="0">
            <a:spAutoFit/>
          </a:bodyPr>
          <a:lstStyle/>
          <a:p>
            <a:pPr defTabSz="683419">
              <a:spcBef>
                <a:spcPct val="20000"/>
              </a:spcBef>
            </a:pPr>
            <a:r>
              <a:rPr lang="en-US" altLang="zh-CN" sz="1600" b="1" dirty="0">
                <a:solidFill>
                  <a:srgbClr val="FF0000"/>
                </a:solidFill>
                <a:latin typeface="思源黑体 CN Heavy" panose="020B0A00000000000000" pitchFamily="34" charset="-122"/>
                <a:ea typeface="思源黑体 CN Heavy" panose="020B0A00000000000000" pitchFamily="34" charset="-122"/>
                <a:cs typeface="+mn-ea"/>
                <a:sym typeface="+mn-lt"/>
              </a:rPr>
              <a:t>useEffect</a:t>
            </a:r>
            <a:r>
              <a:rPr lang="zh-CN" altLang="en-US" sz="1600" b="1" dirty="0">
                <a:solidFill>
                  <a:srgbClr val="FF0000"/>
                </a:solidFill>
                <a:latin typeface="思源黑体 CN Heavy" panose="020B0A00000000000000" pitchFamily="34" charset="-122"/>
                <a:ea typeface="思源黑体 CN Heavy" panose="020B0A00000000000000" pitchFamily="34" charset="-122"/>
                <a:cs typeface="+mn-ea"/>
                <a:sym typeface="+mn-lt"/>
              </a:rPr>
              <a:t>中获取本次渲染更新后的值</a:t>
            </a:r>
          </a:p>
        </p:txBody>
      </p:sp>
      <p:sp>
        <p:nvSpPr>
          <p:cNvPr id="18" name="矩形 17"/>
          <p:cNvSpPr/>
          <p:nvPr/>
        </p:nvSpPr>
        <p:spPr>
          <a:xfrm>
            <a:off x="735537" y="344174"/>
            <a:ext cx="8258992"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useEffect</a:t>
            </a:r>
            <a:r>
              <a:rPr lang="zh-CN" altLang="en-US" sz="2200" b="1" dirty="0">
                <a:solidFill>
                  <a:schemeClr val="tx1">
                    <a:lumMod val="75000"/>
                    <a:lumOff val="25000"/>
                  </a:schemeClr>
                </a:solidFill>
                <a:latin typeface="微软雅黑" pitchFamily="34" charset="-122"/>
                <a:ea typeface="微软雅黑" pitchFamily="34" charset="-122"/>
              </a:rPr>
              <a:t>中获取本次渲染更新后的值</a:t>
            </a:r>
          </a:p>
        </p:txBody>
      </p:sp>
      <p:sp>
        <p:nvSpPr>
          <p:cNvPr id="19" name="文本框 11">
            <a:extLst>
              <a:ext uri="{FF2B5EF4-FFF2-40B4-BE49-F238E27FC236}">
                <a16:creationId xmlns:a16="http://schemas.microsoft.com/office/drawing/2014/main" id="{FAB671DF-B3E4-0B4F-8EB6-B394E8D5F7D6}"/>
              </a:ext>
            </a:extLst>
          </p:cNvPr>
          <p:cNvSpPr txBox="1"/>
          <p:nvPr/>
        </p:nvSpPr>
        <p:spPr>
          <a:xfrm>
            <a:off x="0" y="5969355"/>
            <a:ext cx="12192000" cy="400110"/>
          </a:xfrm>
          <a:prstGeom prst="rect">
            <a:avLst/>
          </a:prstGeom>
          <a:noFill/>
        </p:spPr>
        <p:txBody>
          <a:bodyPr wrap="square" rtlCol="0">
            <a:spAutoFit/>
          </a:bodyPr>
          <a:lstStyle/>
          <a:p>
            <a:pPr algn="ctr">
              <a:spcBef>
                <a:spcPct val="0"/>
              </a:spcBef>
            </a:pPr>
            <a:r>
              <a:rPr lang="zh-CN" altLang="en-US" sz="2000" dirty="0">
                <a:latin typeface="Microsoft YaHei" panose="020B0503020204020204" pitchFamily="34" charset="-122"/>
                <a:ea typeface="Microsoft YaHei" panose="020B0503020204020204" pitchFamily="34" charset="-122"/>
              </a:rPr>
              <a:t>在</a:t>
            </a:r>
            <a:r>
              <a:rPr lang="en-US" altLang="zh-CN" sz="2000" dirty="0">
                <a:latin typeface="Microsoft YaHei" panose="020B0503020204020204" pitchFamily="34" charset="-122"/>
                <a:ea typeface="Microsoft YaHei" panose="020B0503020204020204" pitchFamily="34" charset="-122"/>
              </a:rPr>
              <a:t>useEffect</a:t>
            </a:r>
            <a:r>
              <a:rPr lang="zh-CN" altLang="en-US" sz="2000" dirty="0">
                <a:latin typeface="Microsoft YaHei" panose="020B0503020204020204" pitchFamily="34" charset="-122"/>
                <a:ea typeface="Microsoft YaHei" panose="020B0503020204020204" pitchFamily="34" charset="-122"/>
              </a:rPr>
              <a:t>的更新函数中，拿到的</a:t>
            </a:r>
            <a:r>
              <a:rPr lang="en-US" altLang="zh-CN" sz="2000" dirty="0">
                <a:latin typeface="Microsoft YaHei" panose="020B0503020204020204" pitchFamily="34" charset="-122"/>
                <a:ea typeface="Microsoft YaHei" panose="020B0503020204020204" pitchFamily="34" charset="-122"/>
              </a:rPr>
              <a:t>state</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props</a:t>
            </a:r>
            <a:r>
              <a:rPr lang="zh-CN" altLang="en-US" sz="2000" dirty="0">
                <a:latin typeface="Microsoft YaHei" panose="020B0503020204020204" pitchFamily="34" charset="-122"/>
                <a:ea typeface="Microsoft YaHei" panose="020B0503020204020204" pitchFamily="34" charset="-122"/>
              </a:rPr>
              <a:t>总是当次渲染的初始值</a:t>
            </a:r>
            <a:endPar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204389035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8258992"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useEffect – useEffect</a:t>
            </a:r>
            <a:r>
              <a:rPr lang="zh-CN" altLang="en-US" sz="2200" b="1" dirty="0">
                <a:solidFill>
                  <a:schemeClr val="tx1">
                    <a:lumMod val="75000"/>
                    <a:lumOff val="25000"/>
                  </a:schemeClr>
                </a:solidFill>
                <a:latin typeface="微软雅黑" pitchFamily="34" charset="-122"/>
                <a:ea typeface="微软雅黑" pitchFamily="34" charset="-122"/>
              </a:rPr>
              <a:t>中获取本次渲染更新后的值</a:t>
            </a:r>
          </a:p>
        </p:txBody>
      </p:sp>
      <p:sp>
        <p:nvSpPr>
          <p:cNvPr id="2" name="Rectangle 1"/>
          <p:cNvSpPr>
            <a:spLocks noChangeArrowheads="1"/>
          </p:cNvSpPr>
          <p:nvPr/>
        </p:nvSpPr>
        <p:spPr bwMode="auto">
          <a:xfrm>
            <a:off x="735538" y="1141910"/>
            <a:ext cx="7810586" cy="483209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export default function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[count1, setCount1] =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[count2, setCount2] =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useEffect1</a:t>
            </a:r>
            <a:b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setCount1(</a:t>
            </a: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(count1,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'useEffect1'</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[count1, count2]);</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useEffect2</a:t>
            </a:r>
            <a:b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(count1,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'useEffect2'</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&gt;{count1}&lt;/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 </a:t>
            </a:r>
            <a:r>
              <a:rPr kumimoji="0" lang="zh-CN" altLang="zh-CN" sz="1400" b="0" i="0" u="none" strike="noStrike" cap="none" normalizeH="0" baseline="0" dirty="0">
                <a:ln>
                  <a:noFill/>
                </a:ln>
                <a:solidFill>
                  <a:srgbClr val="A6E22E"/>
                </a:solidFill>
                <a:effectLst/>
                <a:latin typeface="DejaVu Sans Mono" pitchFamily="49" charset="0"/>
                <a:ea typeface="宋体" pitchFamily="2" charset="-122"/>
                <a:cs typeface="DejaVu Sans Mono" pitchFamily="49" charset="0"/>
              </a:rPr>
              <a:t>onClick</a:t>
            </a:r>
            <a:r>
              <a:rPr kumimoji="0" lang="zh-CN" altLang="zh-CN" sz="1400" b="0" i="0" u="none" strike="noStrike" cap="none" normalizeH="0" baseline="0" dirty="0">
                <a:ln>
                  <a:noFill/>
                </a:ln>
                <a:solidFill>
                  <a:srgbClr val="E6DB74"/>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setCount2(count1 + </a:t>
            </a: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)}&gt;Add Count2&lt;/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zh-CN" altLang="zh-CN" sz="3200" b="0" i="0" u="none" strike="noStrike" cap="none" normalizeH="0" baseline="0" dirty="0">
              <a:ln>
                <a:noFill/>
              </a:ln>
              <a:solidFill>
                <a:schemeClr val="tx1"/>
              </a:solidFill>
              <a:effectLst/>
              <a:latin typeface="DejaVu Sans Mono" pitchFamily="49" charset="0"/>
              <a:ea typeface="宋体" pitchFamily="2" charset="-122"/>
              <a:cs typeface="DejaVu Sans Mono" pitchFamily="49" charset="0"/>
            </a:endParaRPr>
          </a:p>
        </p:txBody>
      </p:sp>
      <p:sp>
        <p:nvSpPr>
          <p:cNvPr id="20" name="TextBox 1956"/>
          <p:cNvSpPr/>
          <p:nvPr/>
        </p:nvSpPr>
        <p:spPr>
          <a:xfrm>
            <a:off x="8713847" y="1141910"/>
            <a:ext cx="3291471" cy="4198393"/>
          </a:xfrm>
          <a:prstGeom prst="rect">
            <a:avLst/>
          </a:prstGeom>
          <a:noFill/>
          <a:ln w="9525">
            <a:noFill/>
            <a:miter/>
          </a:ln>
        </p:spPr>
        <p:txBody>
          <a:bodyPr wrap="square">
            <a:spAutoFit/>
          </a:bodyPr>
          <a:lstStyle/>
          <a:p>
            <a:pPr algn="just">
              <a:lnSpc>
                <a:spcPct val="150000"/>
              </a:lnSpc>
            </a:pP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1</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）首次渲染，</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useEffect1</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执行，</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setCount1(100)</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，这个时候打印的结果是多少？</a:t>
            </a:r>
            <a:endPar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endPar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2</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）继续向下，</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useEffect2</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执行，打印的结果是多少？</a:t>
            </a:r>
            <a:endPar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endPar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3</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）此时屏幕上显示的多少？</a:t>
            </a:r>
            <a:endPar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endPar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a:t>
            </a:r>
            <a:r>
              <a:rPr lang="en-US" altLang="zh-CN" dirty="0">
                <a:solidFill>
                  <a:schemeClr val="tx1">
                    <a:lumMod val="75000"/>
                    <a:lumOff val="25000"/>
                  </a:schemeClr>
                </a:solidFill>
                <a:latin typeface="微软雅黑" pitchFamily="34" charset="-122"/>
                <a:ea typeface="微软雅黑" pitchFamily="34" charset="-122"/>
                <a:cs typeface="Arial" panose="020B0604020202020204" pitchFamily="34" charset="0"/>
              </a:rPr>
              <a:t>4</a:t>
            </a:r>
            <a:r>
              <a:rPr lang="zh-CN" altLang="en-US" dirty="0">
                <a:solidFill>
                  <a:schemeClr val="tx1">
                    <a:lumMod val="75000"/>
                    <a:lumOff val="25000"/>
                  </a:schemeClr>
                </a:solidFill>
                <a:latin typeface="微软雅黑" pitchFamily="34" charset="-122"/>
                <a:ea typeface="微软雅黑" pitchFamily="34" charset="-122"/>
                <a:cs typeface="Arial" panose="020B0604020202020204" pitchFamily="34" charset="0"/>
              </a:rPr>
              <a:t>）是否会继续执行？</a:t>
            </a:r>
          </a:p>
        </p:txBody>
      </p:sp>
    </p:spTree>
    <p:extLst>
      <p:ext uri="{BB962C8B-B14F-4D97-AF65-F5344CB8AC3E}">
        <p14:creationId xmlns:p14="http://schemas.microsoft.com/office/powerpoint/2010/main" val="8726502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微软雅黑" pitchFamily="34" charset="-122"/>
                <a:ea typeface="微软雅黑" pitchFamily="34" charset="-122"/>
                <a:cs typeface="+mn-ea"/>
                <a:sym typeface="+mn-lt"/>
              </a:rPr>
              <a:t>A</a:t>
            </a:r>
            <a:endParaRPr lang="zh-CN" altLang="en-US" sz="28700" dirty="0">
              <a:solidFill>
                <a:schemeClr val="tx1">
                  <a:lumMod val="85000"/>
                  <a:lumOff val="15000"/>
                </a:schemeClr>
              </a:solidFill>
              <a:latin typeface="微软雅黑" pitchFamily="34" charset="-122"/>
              <a:ea typeface="微软雅黑"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Hooks</a:t>
            </a:r>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sp>
        <p:nvSpPr>
          <p:cNvPr id="4" name="矩形 3"/>
          <p:cNvSpPr/>
          <p:nvPr/>
        </p:nvSpPr>
        <p:spPr>
          <a:xfrm>
            <a:off x="4247408" y="4722956"/>
            <a:ext cx="3697184" cy="787523"/>
          </a:xfrm>
          <a:prstGeom prst="rect">
            <a:avLst/>
          </a:prstGeom>
        </p:spPr>
        <p:txBody>
          <a:bodyPr vert="horz" wrap="square">
            <a:spAutoFit/>
          </a:bodyPr>
          <a:lstStyle/>
          <a:p>
            <a:pPr algn="ctr" defTabSz="457200">
              <a:lnSpc>
                <a:spcPct val="150000"/>
              </a:lnSpc>
            </a:pPr>
            <a:r>
              <a:rPr kumimoji="1" lang="zh-CN" altLang="en-US" sz="1600" dirty="0">
                <a:solidFill>
                  <a:schemeClr val="tx1">
                    <a:lumMod val="85000"/>
                    <a:lumOff val="15000"/>
                  </a:schemeClr>
                </a:solidFill>
                <a:latin typeface="微软雅黑" pitchFamily="34" charset="-122"/>
                <a:ea typeface="微软雅黑" pitchFamily="34" charset="-122"/>
              </a:rPr>
              <a:t>什么是</a:t>
            </a:r>
            <a:r>
              <a:rPr kumimoji="1" lang="en-US" altLang="zh-CN" sz="1600" dirty="0">
                <a:solidFill>
                  <a:schemeClr val="tx1">
                    <a:lumMod val="85000"/>
                    <a:lumOff val="15000"/>
                  </a:schemeClr>
                </a:solidFill>
                <a:latin typeface="微软雅黑" pitchFamily="34" charset="-122"/>
                <a:ea typeface="微软雅黑" pitchFamily="34" charset="-122"/>
              </a:rPr>
              <a:t>Hooks</a:t>
            </a:r>
          </a:p>
          <a:p>
            <a:pPr algn="ctr" defTabSz="457200">
              <a:lnSpc>
                <a:spcPct val="150000"/>
              </a:lnSpc>
            </a:pPr>
            <a:r>
              <a:rPr kumimoji="1" lang="zh-CN" altLang="en-US" sz="1600" dirty="0">
                <a:solidFill>
                  <a:schemeClr val="tx1">
                    <a:lumMod val="85000"/>
                    <a:lumOff val="15000"/>
                  </a:schemeClr>
                </a:solidFill>
                <a:latin typeface="微软雅黑" pitchFamily="34" charset="-122"/>
                <a:ea typeface="微软雅黑" pitchFamily="34" charset="-122"/>
              </a:rPr>
              <a:t>为什么要引入</a:t>
            </a:r>
            <a:r>
              <a:rPr kumimoji="1" lang="en-US" altLang="zh-CN" sz="1600" dirty="0">
                <a:solidFill>
                  <a:schemeClr val="tx1">
                    <a:lumMod val="85000"/>
                    <a:lumOff val="15000"/>
                  </a:schemeClr>
                </a:solidFill>
                <a:latin typeface="微软雅黑" pitchFamily="34" charset="-122"/>
                <a:ea typeface="微软雅黑" pitchFamily="34" charset="-122"/>
              </a:rPr>
              <a:t>Hooks</a:t>
            </a:r>
          </a:p>
        </p:txBody>
      </p:sp>
    </p:spTree>
    <p:extLst>
      <p:ext uri="{BB962C8B-B14F-4D97-AF65-F5344CB8AC3E}">
        <p14:creationId xmlns:p14="http://schemas.microsoft.com/office/powerpoint/2010/main" val="21682558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8164992"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 – useEffect</a:t>
            </a:r>
            <a:r>
              <a:rPr lang="zh-CN" altLang="en-US" sz="2200" b="1" dirty="0">
                <a:solidFill>
                  <a:schemeClr val="tx1">
                    <a:lumMod val="75000"/>
                    <a:lumOff val="25000"/>
                  </a:schemeClr>
                </a:solidFill>
                <a:latin typeface="微软雅黑" pitchFamily="34" charset="-122"/>
                <a:ea typeface="微软雅黑" pitchFamily="34" charset="-122"/>
              </a:rPr>
              <a:t>中获取本次渲染更新后的值</a:t>
            </a:r>
          </a:p>
        </p:txBody>
      </p:sp>
      <p:sp>
        <p:nvSpPr>
          <p:cNvPr id="2" name="Rectangle 1"/>
          <p:cNvSpPr>
            <a:spLocks noChangeArrowheads="1"/>
          </p:cNvSpPr>
          <p:nvPr/>
        </p:nvSpPr>
        <p:spPr bwMode="auto">
          <a:xfrm>
            <a:off x="735538" y="1357353"/>
            <a:ext cx="7810586" cy="440120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export default function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setCount] =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useEffect1</a:t>
            </a:r>
            <a:b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setCount(</a:t>
            </a: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a:t>
            </a:r>
            <a:r>
              <a:rPr kumimoji="0" lang="zh-CN" altLang="en-US"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useEffect1</a:t>
            </a:r>
            <a:r>
              <a:rPr kumimoji="0" lang="zh-CN" altLang="en-US"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[count</a:t>
            </a:r>
            <a:r>
              <a:rPr lang="en-US" altLang="zh-CN" sz="1400" dirty="0">
                <a:solidFill>
                  <a:srgbClr val="DADADA"/>
                </a:solidFill>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useEffect2</a:t>
            </a:r>
            <a:b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4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'useEffect2'</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&gt;{count}&lt;/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en-US"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&lt;/</a:t>
            </a:r>
            <a:r>
              <a:rPr kumimoji="0" lang="zh-CN" altLang="zh-CN" sz="14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zh-CN" altLang="zh-CN" sz="3200" b="0" i="0" u="none" strike="noStrike" cap="none" normalizeH="0" baseline="0" dirty="0">
              <a:ln>
                <a:noFill/>
              </a:ln>
              <a:solidFill>
                <a:schemeClr val="tx1"/>
              </a:solidFill>
              <a:effectLst/>
              <a:latin typeface="DejaVu Sans Mono" pitchFamily="49" charset="0"/>
              <a:ea typeface="宋体" pitchFamily="2" charset="-122"/>
              <a:cs typeface="DejaVu Sans Mono" pitchFamily="49" charset="0"/>
            </a:endParaRPr>
          </a:p>
        </p:txBody>
      </p:sp>
      <p:sp>
        <p:nvSpPr>
          <p:cNvPr id="3" name="Rectangle 1"/>
          <p:cNvSpPr>
            <a:spLocks noChangeArrowheads="1"/>
          </p:cNvSpPr>
          <p:nvPr/>
        </p:nvSpPr>
        <p:spPr bwMode="auto">
          <a:xfrm>
            <a:off x="8900529" y="2865458"/>
            <a:ext cx="2883877" cy="138499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"useEffect1"</a:t>
            </a:r>
            <a:b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0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"useEffect2"</a:t>
            </a:r>
            <a:b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"useEffect1"</a:t>
            </a:r>
            <a:b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br>
            <a:r>
              <a:rPr kumimoji="0" lang="zh-CN" altLang="zh-CN" sz="14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     </a:t>
            </a:r>
            <a:r>
              <a:rPr kumimoji="0" lang="zh-CN"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"useEffect2“</a:t>
            </a:r>
            <a:endParaRPr lang="en-US" altLang="zh-CN" sz="3200" dirty="0">
              <a:latin typeface="DejaVu Sans Mono" pitchFamily="49" charset="0"/>
              <a:ea typeface="宋体" pitchFamily="2"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endParaRPr>
          </a:p>
        </p:txBody>
      </p:sp>
    </p:spTree>
    <p:extLst>
      <p:ext uri="{BB962C8B-B14F-4D97-AF65-F5344CB8AC3E}">
        <p14:creationId xmlns:p14="http://schemas.microsoft.com/office/powerpoint/2010/main" val="28628527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8164992"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 – useEffect</a:t>
            </a:r>
            <a:r>
              <a:rPr lang="zh-CN" altLang="en-US" sz="2200" b="1" dirty="0">
                <a:solidFill>
                  <a:schemeClr val="tx1">
                    <a:lumMod val="75000"/>
                    <a:lumOff val="25000"/>
                  </a:schemeClr>
                </a:solidFill>
                <a:latin typeface="微软雅黑" pitchFamily="34" charset="-122"/>
                <a:ea typeface="微软雅黑" pitchFamily="34" charset="-122"/>
              </a:rPr>
              <a:t>中获取本次渲染更新后的值</a:t>
            </a:r>
          </a:p>
        </p:txBody>
      </p:sp>
      <p:sp>
        <p:nvSpPr>
          <p:cNvPr id="16" name="文本框 11"/>
          <p:cNvSpPr txBox="1"/>
          <p:nvPr/>
        </p:nvSpPr>
        <p:spPr>
          <a:xfrm>
            <a:off x="735537" y="1477642"/>
            <a:ext cx="10329840" cy="1422890"/>
          </a:xfrm>
          <a:prstGeom prst="rect">
            <a:avLst/>
          </a:prstGeom>
          <a:noFill/>
        </p:spPr>
        <p:txBody>
          <a:bodyPr wrap="square" rtlCol="0">
            <a:spAutoFit/>
          </a:bodyPr>
          <a:lstStyle/>
          <a:p>
            <a:pPr algn="just">
              <a:lnSpc>
                <a:spcPct val="150000"/>
              </a:lnSpc>
            </a:pPr>
            <a:r>
              <a:rPr lang="zh-CN" altLang="en-US" sz="2000" dirty="0">
                <a:latin typeface="微软雅黑" pitchFamily="34" charset="-122"/>
                <a:ea typeface="微软雅黑" pitchFamily="34" charset="-122"/>
              </a:rPr>
              <a:t>可以认为每次渲染时通过</a:t>
            </a:r>
            <a:r>
              <a:rPr lang="en-US" altLang="zh-CN" sz="2000" dirty="0">
                <a:latin typeface="微软雅黑" pitchFamily="34" charset="-122"/>
                <a:ea typeface="微软雅黑" pitchFamily="34" charset="-122"/>
              </a:rPr>
              <a:t>useState</a:t>
            </a:r>
            <a:r>
              <a:rPr lang="zh-CN" altLang="en-US" sz="2000" dirty="0">
                <a:latin typeface="微软雅黑" pitchFamily="34" charset="-122"/>
                <a:ea typeface="微软雅黑" pitchFamily="34" charset="-122"/>
              </a:rPr>
              <a:t>声明的状态是不可变的（</a:t>
            </a:r>
            <a:r>
              <a:rPr lang="en-US" altLang="zh-CN" sz="2000" dirty="0">
                <a:latin typeface="微软雅黑" pitchFamily="34" charset="-122"/>
                <a:ea typeface="微软雅黑" pitchFamily="34" charset="-122"/>
              </a:rPr>
              <a:t>Immutable</a:t>
            </a:r>
            <a:r>
              <a:rPr lang="zh-CN" altLang="en-US" sz="2000" dirty="0">
                <a:latin typeface="微软雅黑" pitchFamily="34" charset="-122"/>
                <a:ea typeface="微软雅黑" pitchFamily="34" charset="-122"/>
              </a:rPr>
              <a:t>），每次渲染都会对它拍一个快照保存下来，当状态更新，组件重新渲染时就会形成新的快照，最终有</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个状态快照存在</a:t>
            </a:r>
            <a:endParaRPr lang="en-US" altLang="zh-CN" sz="2000" dirty="0">
              <a:latin typeface="微软雅黑" pitchFamily="34" charset="-122"/>
              <a:ea typeface="微软雅黑" pitchFamily="34" charset="-122"/>
            </a:endParaRPr>
          </a:p>
        </p:txBody>
      </p:sp>
      <p:sp>
        <p:nvSpPr>
          <p:cNvPr id="6" name="文本框 11">
            <a:extLst>
              <a:ext uri="{FF2B5EF4-FFF2-40B4-BE49-F238E27FC236}">
                <a16:creationId xmlns:a16="http://schemas.microsoft.com/office/drawing/2014/main" id="{7847FB6A-68D9-254E-8378-201134261B9C}"/>
              </a:ext>
            </a:extLst>
          </p:cNvPr>
          <p:cNvSpPr txBox="1"/>
          <p:nvPr/>
        </p:nvSpPr>
        <p:spPr>
          <a:xfrm>
            <a:off x="735537" y="3353333"/>
            <a:ext cx="10329840" cy="499560"/>
          </a:xfrm>
          <a:prstGeom prst="rect">
            <a:avLst/>
          </a:prstGeom>
          <a:noFill/>
        </p:spPr>
        <p:txBody>
          <a:bodyPr wrap="square" rtlCol="0">
            <a:spAutoFit/>
          </a:bodyPr>
          <a:lstStyle/>
          <a:p>
            <a:pPr algn="just">
              <a:lnSpc>
                <a:spcPct val="150000"/>
              </a:lnSpc>
            </a:pPr>
            <a:r>
              <a:rPr lang="zh-CN" altLang="en-US" sz="2000" dirty="0">
                <a:latin typeface="微软雅黑" pitchFamily="34" charset="-122"/>
                <a:ea typeface="微软雅黑" pitchFamily="34" charset="-122"/>
              </a:rPr>
              <a:t>不光是</a:t>
            </a:r>
            <a:r>
              <a:rPr lang="en-US" altLang="zh-CN" sz="2000" dirty="0">
                <a:latin typeface="微软雅黑" pitchFamily="34" charset="-122"/>
                <a:ea typeface="微软雅黑" pitchFamily="34" charset="-122"/>
              </a:rPr>
              <a:t>state</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props</a:t>
            </a:r>
            <a:r>
              <a:rPr lang="zh-CN" altLang="en-US" sz="2000" dirty="0">
                <a:latin typeface="微软雅黑" pitchFamily="34" charset="-122"/>
                <a:ea typeface="微软雅黑" pitchFamily="34" charset="-122"/>
              </a:rPr>
              <a:t>通过快照的形式保存，组件的事件处理和</a:t>
            </a:r>
            <a:r>
              <a:rPr lang="en-US" altLang="zh-CN" sz="2000" dirty="0">
                <a:latin typeface="微软雅黑" pitchFamily="34" charset="-122"/>
                <a:ea typeface="微软雅黑" pitchFamily="34" charset="-122"/>
              </a:rPr>
              <a:t>useEffect</a:t>
            </a:r>
            <a:r>
              <a:rPr lang="zh-CN" altLang="en-US" sz="2000" dirty="0">
                <a:latin typeface="微软雅黑" pitchFamily="34" charset="-122"/>
                <a:ea typeface="微软雅黑" pitchFamily="34" charset="-122"/>
              </a:rPr>
              <a:t>都是同样的形式</a:t>
            </a:r>
            <a:endParaRPr lang="en-US" altLang="zh-CN" sz="2000" dirty="0">
              <a:latin typeface="微软雅黑" pitchFamily="34" charset="-122"/>
              <a:ea typeface="微软雅黑" pitchFamily="34" charset="-122"/>
            </a:endParaRPr>
          </a:p>
        </p:txBody>
      </p:sp>
      <p:sp>
        <p:nvSpPr>
          <p:cNvPr id="7" name="文本框 11">
            <a:extLst>
              <a:ext uri="{FF2B5EF4-FFF2-40B4-BE49-F238E27FC236}">
                <a16:creationId xmlns:a16="http://schemas.microsoft.com/office/drawing/2014/main" id="{921DE3E7-FA59-FB47-AF20-2BBB15FF79D3}"/>
              </a:ext>
            </a:extLst>
          </p:cNvPr>
          <p:cNvSpPr txBox="1"/>
          <p:nvPr/>
        </p:nvSpPr>
        <p:spPr>
          <a:xfrm>
            <a:off x="735537" y="4305694"/>
            <a:ext cx="10329840" cy="501291"/>
          </a:xfrm>
          <a:prstGeom prst="rect">
            <a:avLst/>
          </a:prstGeom>
          <a:noFill/>
        </p:spPr>
        <p:txBody>
          <a:bodyPr wrap="square" rtlCol="0">
            <a:spAutoFit/>
          </a:bodyPr>
          <a:lstStyle/>
          <a:p>
            <a:pPr algn="just">
              <a:lnSpc>
                <a:spcPct val="150000"/>
              </a:lnSpc>
              <a:spcBef>
                <a:spcPct val="0"/>
              </a:spcBef>
            </a:pPr>
            <a:r>
              <a:rPr lang="zh-CN" altLang="en-US" sz="2000" dirty="0">
                <a:latin typeface="微软雅黑" pitchFamily="34" charset="-122"/>
                <a:ea typeface="微软雅黑" pitchFamily="34" charset="-122"/>
              </a:rPr>
              <a:t>在</a:t>
            </a:r>
            <a:r>
              <a:rPr lang="en-US" altLang="zh-CN" sz="2000" dirty="0">
                <a:latin typeface="微软雅黑" pitchFamily="34" charset="-122"/>
                <a:ea typeface="微软雅黑" pitchFamily="34" charset="-122"/>
              </a:rPr>
              <a:t>useEffect</a:t>
            </a:r>
            <a:r>
              <a:rPr lang="zh-CN" altLang="en-US" sz="2000" dirty="0">
                <a:latin typeface="微软雅黑" pitchFamily="34" charset="-122"/>
                <a:ea typeface="微软雅黑" pitchFamily="34" charset="-122"/>
              </a:rPr>
              <a:t>的更新函数中，拿到的</a:t>
            </a:r>
            <a:r>
              <a:rPr lang="en-US" altLang="zh-CN" sz="2000" dirty="0">
                <a:latin typeface="微软雅黑" pitchFamily="34" charset="-122"/>
                <a:ea typeface="微软雅黑" pitchFamily="34" charset="-122"/>
              </a:rPr>
              <a:t>state</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props</a:t>
            </a:r>
            <a:r>
              <a:rPr lang="zh-CN" altLang="en-US" sz="2000" dirty="0">
                <a:latin typeface="微软雅黑" pitchFamily="34" charset="-122"/>
                <a:ea typeface="微软雅黑" pitchFamily="34" charset="-122"/>
              </a:rPr>
              <a:t>总是当次渲染保存的快照的初始值</a:t>
            </a:r>
            <a:endParaRPr lang="zh-CN" altLang="en-US" sz="2000" dirty="0">
              <a:latin typeface="微软雅黑" pitchFamily="34" charset="-122"/>
              <a:ea typeface="微软雅黑" pitchFamily="34" charset="-122"/>
              <a:sym typeface="+mn-lt"/>
            </a:endParaRPr>
          </a:p>
        </p:txBody>
      </p:sp>
    </p:spTree>
    <p:extLst>
      <p:ext uri="{BB962C8B-B14F-4D97-AF65-F5344CB8AC3E}">
        <p14:creationId xmlns:p14="http://schemas.microsoft.com/office/powerpoint/2010/main" val="400344763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8164992"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内置</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 - useState – useEffect</a:t>
            </a:r>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中获取本次渲染更新后的值</a:t>
            </a:r>
          </a:p>
        </p:txBody>
      </p:sp>
      <p:sp>
        <p:nvSpPr>
          <p:cNvPr id="5" name="Rectangle 2"/>
          <p:cNvSpPr>
            <a:spLocks noChangeArrowheads="1"/>
          </p:cNvSpPr>
          <p:nvPr/>
        </p:nvSpPr>
        <p:spPr bwMode="auto">
          <a:xfrm>
            <a:off x="735537" y="996386"/>
            <a:ext cx="6591386" cy="526297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export default function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setCount]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setTimeout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3000</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&gt;{count}&lt;/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p</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 </a:t>
            </a:r>
            <a:r>
              <a:rPr kumimoji="0" lang="zh-CN" altLang="zh-CN" sz="1600" b="0" i="0" u="none" strike="noStrike" cap="none" normalizeH="0" baseline="0" dirty="0">
                <a:ln>
                  <a:noFill/>
                </a:ln>
                <a:solidFill>
                  <a:srgbClr val="A6E22E"/>
                </a:solidFill>
                <a:effectLst/>
                <a:latin typeface="DejaVu Sans Mono" pitchFamily="49" charset="0"/>
                <a:ea typeface="宋体" pitchFamily="2" charset="-122"/>
                <a:cs typeface="DejaVu Sans Mono" pitchFamily="49" charset="0"/>
              </a:rPr>
              <a:t>onClick</a:t>
            </a:r>
            <a:r>
              <a:rPr kumimoji="0" lang="zh-CN" altLang="zh-CN" sz="1600" b="0" i="0" u="none" strike="noStrike" cap="none" normalizeH="0" baseline="0" dirty="0">
                <a:ln>
                  <a:noFill/>
                </a:ln>
                <a:solidFill>
                  <a:srgbClr val="E6DB74"/>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setCount(</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Set future count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button</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zh-CN" altLang="zh-CN" sz="3600" b="0" i="0" u="none" strike="noStrike" cap="none" normalizeH="0" baseline="0" dirty="0">
              <a:ln>
                <a:noFill/>
              </a:ln>
              <a:solidFill>
                <a:schemeClr val="tx1"/>
              </a:solidFill>
              <a:effectLst/>
              <a:latin typeface="DejaVu Sans Mono" pitchFamily="49" charset="0"/>
              <a:ea typeface="宋体" pitchFamily="2" charset="-122"/>
              <a:cs typeface="DejaVu Sans Mono" pitchFamily="49" charset="0"/>
            </a:endParaRPr>
          </a:p>
        </p:txBody>
      </p:sp>
      <p:sp>
        <p:nvSpPr>
          <p:cNvPr id="9" name="TextBox 1956"/>
          <p:cNvSpPr/>
          <p:nvPr/>
        </p:nvSpPr>
        <p:spPr>
          <a:xfrm>
            <a:off x="7756415" y="3050859"/>
            <a:ext cx="2464031" cy="961225"/>
          </a:xfrm>
          <a:prstGeom prst="rect">
            <a:avLst/>
          </a:prstGeom>
          <a:noFill/>
          <a:ln w="9525">
            <a:noFill/>
            <a:miter/>
          </a:ln>
        </p:spPr>
        <p:txBody>
          <a:bodyPr wrap="square">
            <a:spAutoFit/>
          </a:bodyPr>
          <a:lstStyle/>
          <a:p>
            <a:pPr algn="just">
              <a:lnSpc>
                <a:spcPct val="150000"/>
              </a:lnSpc>
            </a:pP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rPr>
              <a:t>最终代码打印结果：</a:t>
            </a:r>
            <a:endPar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algn="just">
              <a:lnSpc>
                <a:spcPct val="150000"/>
              </a:lnSpc>
            </a:pP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rPr>
              <a:t>屏幕上渲染的结果：</a:t>
            </a:r>
          </a:p>
        </p:txBody>
      </p:sp>
      <p:sp>
        <p:nvSpPr>
          <p:cNvPr id="6" name="TextBox 1956">
            <a:extLst>
              <a:ext uri="{FF2B5EF4-FFF2-40B4-BE49-F238E27FC236}">
                <a16:creationId xmlns:a16="http://schemas.microsoft.com/office/drawing/2014/main" id="{AA7F1728-3249-8C4B-AAF2-9D3513CFC016}"/>
              </a:ext>
            </a:extLst>
          </p:cNvPr>
          <p:cNvSpPr/>
          <p:nvPr/>
        </p:nvSpPr>
        <p:spPr>
          <a:xfrm>
            <a:off x="10790910" y="3050859"/>
            <a:ext cx="783773" cy="961225"/>
          </a:xfrm>
          <a:prstGeom prst="rect">
            <a:avLst/>
          </a:prstGeom>
          <a:noFill/>
          <a:ln w="9525">
            <a:noFill/>
            <a:miter/>
          </a:ln>
        </p:spPr>
        <p:txBody>
          <a:bodyPr wrap="square">
            <a:spAutoFit/>
          </a:bodyPr>
          <a:lstStyle/>
          <a:p>
            <a:pPr algn="just">
              <a:lnSpc>
                <a:spcPct val="150000"/>
              </a:lnSpc>
            </a:pP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rPr>
              <a:t>1</a:t>
            </a:r>
          </a:p>
          <a:p>
            <a:pPr algn="just">
              <a:lnSpc>
                <a:spcPct val="150000"/>
              </a:lnSpc>
            </a:pP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rPr>
              <a:t>100</a:t>
            </a:r>
            <a:endPar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endParaRPr>
          </a:p>
        </p:txBody>
      </p:sp>
    </p:spTree>
    <p:extLst>
      <p:ext uri="{BB962C8B-B14F-4D97-AF65-F5344CB8AC3E}">
        <p14:creationId xmlns:p14="http://schemas.microsoft.com/office/powerpoint/2010/main" val="860086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8164992"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内置</a:t>
            </a:r>
            <a:r>
              <a:rPr lang="en-US" altLang="zh-CN" sz="2200" b="1" dirty="0">
                <a:solidFill>
                  <a:schemeClr val="tx1">
                    <a:lumMod val="75000"/>
                    <a:lumOff val="25000"/>
                  </a:schemeClr>
                </a:solidFill>
                <a:latin typeface="微软雅黑" pitchFamily="34" charset="-122"/>
                <a:ea typeface="微软雅黑" pitchFamily="34" charset="-122"/>
              </a:rPr>
              <a:t>Hooks - useState – useEffect</a:t>
            </a:r>
            <a:r>
              <a:rPr lang="zh-CN" altLang="en-US" sz="2200" b="1" dirty="0">
                <a:solidFill>
                  <a:schemeClr val="tx1">
                    <a:lumMod val="75000"/>
                    <a:lumOff val="25000"/>
                  </a:schemeClr>
                </a:solidFill>
                <a:latin typeface="微软雅黑" pitchFamily="34" charset="-122"/>
                <a:ea typeface="微软雅黑" pitchFamily="34" charset="-122"/>
              </a:rPr>
              <a:t>中获取本次渲染更新后的值</a:t>
            </a:r>
          </a:p>
        </p:txBody>
      </p:sp>
      <p:sp>
        <p:nvSpPr>
          <p:cNvPr id="5" name="文本框 11"/>
          <p:cNvSpPr txBox="1"/>
          <p:nvPr/>
        </p:nvSpPr>
        <p:spPr>
          <a:xfrm>
            <a:off x="735537" y="1555303"/>
            <a:ext cx="10329840" cy="400110"/>
          </a:xfrm>
          <a:prstGeom prst="rect">
            <a:avLst/>
          </a:prstGeom>
          <a:noFill/>
        </p:spPr>
        <p:txBody>
          <a:bodyPr wrap="square" rtlCol="0">
            <a:spAutoFit/>
          </a:bodyPr>
          <a:lstStyle/>
          <a:p>
            <a:pPr algn="just">
              <a:spcBef>
                <a:spcPct val="0"/>
              </a:spcBef>
            </a:pP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如何在</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中获取本次渲染更新后的值？</a:t>
            </a:r>
          </a:p>
        </p:txBody>
      </p:sp>
      <p:sp>
        <p:nvSpPr>
          <p:cNvPr id="6" name="文本框 11"/>
          <p:cNvSpPr txBox="1"/>
          <p:nvPr/>
        </p:nvSpPr>
        <p:spPr>
          <a:xfrm>
            <a:off x="735537" y="2547138"/>
            <a:ext cx="10329840" cy="961225"/>
          </a:xfrm>
          <a:prstGeom prst="rect">
            <a:avLst/>
          </a:prstGeom>
          <a:noFill/>
        </p:spPr>
        <p:txBody>
          <a:bodyPr wrap="square" rtlCol="0">
            <a:spAutoFit/>
          </a:bodyPr>
          <a:lstStyle/>
          <a:p>
            <a:pPr algn="just">
              <a:lnSpc>
                <a:spcPct val="150000"/>
              </a:lnSpc>
              <a:spcBef>
                <a:spcPct val="0"/>
              </a:spcBef>
            </a:pP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1</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）更好的组织</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，一个</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中不要完成过多的功能，不要在</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useEffect</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中调用更新后的值，</a:t>
            </a:r>
            <a:r>
              <a:rPr lang="en-US" altLang="zh-CN" sz="2000" dirty="0"/>
              <a:t> </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rPr>
              <a:t>useEffect</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rPr>
              <a:t>只提供渲染需要的最终数据</a:t>
            </a:r>
            <a:endPar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7" name="文本框 11"/>
          <p:cNvSpPr txBox="1"/>
          <p:nvPr/>
        </p:nvSpPr>
        <p:spPr>
          <a:xfrm>
            <a:off x="735537" y="3872023"/>
            <a:ext cx="10329840" cy="400110"/>
          </a:xfrm>
          <a:prstGeom prst="rect">
            <a:avLst/>
          </a:prstGeom>
          <a:noFill/>
        </p:spPr>
        <p:txBody>
          <a:bodyPr wrap="square" rtlCol="0">
            <a:spAutoFit/>
          </a:bodyPr>
          <a:lstStyle/>
          <a:p>
            <a:pPr algn="just">
              <a:spcBef>
                <a:spcPct val="0"/>
              </a:spcBef>
            </a:pP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2</a:t>
            </a:r>
            <a:r>
              <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）使用</a:t>
            </a:r>
            <a:r>
              <a:rPr lang="en-US" altLang="zh-CN"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useRef</a:t>
            </a:r>
            <a:endParaRPr lang="zh-CN" altLang="en-US" sz="20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Tree>
    <p:extLst>
      <p:ext uri="{BB962C8B-B14F-4D97-AF65-F5344CB8AC3E}">
        <p14:creationId xmlns:p14="http://schemas.microsoft.com/office/powerpoint/2010/main" val="349576561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84397" y="1127602"/>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01</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3" name="直接连接符 2"/>
          <p:cNvCxnSpPr>
            <a:stCxn id="2" idx="6"/>
          </p:cNvCxnSpPr>
          <p:nvPr/>
        </p:nvCxnSpPr>
        <p:spPr>
          <a:xfrm>
            <a:off x="1689615" y="1530211"/>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4" name="椭圆 3"/>
          <p:cNvSpPr/>
          <p:nvPr/>
        </p:nvSpPr>
        <p:spPr>
          <a:xfrm>
            <a:off x="884397" y="2505991"/>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02</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5" name="直接连接符 4"/>
          <p:cNvCxnSpPr>
            <a:stCxn id="4" idx="6"/>
          </p:cNvCxnSpPr>
          <p:nvPr/>
        </p:nvCxnSpPr>
        <p:spPr>
          <a:xfrm>
            <a:off x="1689615" y="2908600"/>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6" name="椭圆 5"/>
          <p:cNvSpPr/>
          <p:nvPr/>
        </p:nvSpPr>
        <p:spPr>
          <a:xfrm>
            <a:off x="884397" y="3993943"/>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rPr>
              <a:t>03</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7" name="直接连接符 6"/>
          <p:cNvCxnSpPr>
            <a:stCxn id="6" idx="6"/>
          </p:cNvCxnSpPr>
          <p:nvPr/>
        </p:nvCxnSpPr>
        <p:spPr>
          <a:xfrm>
            <a:off x="1689615" y="4396552"/>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8" name="椭圆 7"/>
          <p:cNvSpPr/>
          <p:nvPr/>
        </p:nvSpPr>
        <p:spPr>
          <a:xfrm>
            <a:off x="6204238" y="1117092"/>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black">
                    <a:lumMod val="75000"/>
                    <a:lumOff val="25000"/>
                  </a:prstClr>
                </a:solidFill>
                <a:latin typeface="微软雅黑" pitchFamily="34" charset="-122"/>
                <a:ea typeface="微软雅黑" pitchFamily="34" charset="-122"/>
                <a:cs typeface="+mn-ea"/>
                <a:sym typeface="+mn-lt"/>
              </a:rPr>
              <a:t>05</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9" name="直接连接符 8"/>
          <p:cNvCxnSpPr>
            <a:stCxn id="8" idx="6"/>
          </p:cNvCxnSpPr>
          <p:nvPr/>
        </p:nvCxnSpPr>
        <p:spPr>
          <a:xfrm>
            <a:off x="7009456" y="1519701"/>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sp>
        <p:nvSpPr>
          <p:cNvPr id="10" name="椭圆 9"/>
          <p:cNvSpPr/>
          <p:nvPr/>
        </p:nvSpPr>
        <p:spPr>
          <a:xfrm>
            <a:off x="6204238" y="2495481"/>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06</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11" name="直接连接符 10"/>
          <p:cNvCxnSpPr>
            <a:stCxn id="10" idx="6"/>
          </p:cNvCxnSpPr>
          <p:nvPr/>
        </p:nvCxnSpPr>
        <p:spPr>
          <a:xfrm>
            <a:off x="7009456" y="2898090"/>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sp>
        <p:nvSpPr>
          <p:cNvPr id="12" name="椭圆 11"/>
          <p:cNvSpPr/>
          <p:nvPr/>
        </p:nvSpPr>
        <p:spPr>
          <a:xfrm>
            <a:off x="6204238" y="3983433"/>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07</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13" name="直接连接符 12"/>
          <p:cNvCxnSpPr>
            <a:stCxn id="12" idx="6"/>
          </p:cNvCxnSpPr>
          <p:nvPr/>
        </p:nvCxnSpPr>
        <p:spPr>
          <a:xfrm>
            <a:off x="7009456" y="4386042"/>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grpSp>
        <p:nvGrpSpPr>
          <p:cNvPr id="14" name="组合 13"/>
          <p:cNvGrpSpPr/>
          <p:nvPr/>
        </p:nvGrpSpPr>
        <p:grpSpPr>
          <a:xfrm>
            <a:off x="2257398" y="1172703"/>
            <a:ext cx="3674479" cy="723249"/>
            <a:chOff x="2136461" y="1993722"/>
            <a:chExt cx="3551959" cy="557396"/>
          </a:xfrm>
        </p:grpSpPr>
        <p:sp>
          <p:nvSpPr>
            <p:cNvPr id="15"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为函数组件添加状态变量和更新方法</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16"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useState</a:t>
              </a:r>
              <a:endParaRPr lang="zh-CN" altLang="en-US" sz="2400" dirty="0">
                <a:solidFill>
                  <a:schemeClr val="tx1">
                    <a:lumMod val="75000"/>
                    <a:lumOff val="25000"/>
                  </a:schemeClr>
                </a:solidFill>
                <a:latin typeface="微软雅黑" pitchFamily="34" charset="-122"/>
                <a:ea typeface="微软雅黑" pitchFamily="34" charset="-122"/>
                <a:cs typeface="+mn-ea"/>
                <a:sym typeface="+mn-lt"/>
              </a:endParaRPr>
            </a:p>
          </p:txBody>
        </p:sp>
      </p:grpSp>
      <p:sp>
        <p:nvSpPr>
          <p:cNvPr id="42" name="椭圆 41"/>
          <p:cNvSpPr/>
          <p:nvPr/>
        </p:nvSpPr>
        <p:spPr>
          <a:xfrm>
            <a:off x="884398" y="5437095"/>
            <a:ext cx="805218" cy="805218"/>
          </a:xfrm>
          <a:prstGeom prst="ellipse">
            <a:avLst/>
          </a:prstGeom>
          <a:noFill/>
          <a:ln w="12700" cap="flat" cmpd="sng" algn="ctr">
            <a:solidFill>
              <a:schemeClr val="bg1">
                <a:lumMod val="50000"/>
              </a:scheme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a:solidFill>
                  <a:srgbClr val="595959"/>
                </a:solidFill>
                <a:latin typeface="微软雅黑" pitchFamily="34" charset="-122"/>
                <a:ea typeface="微软雅黑" pitchFamily="34" charset="-122"/>
                <a:cs typeface="+mn-ea"/>
                <a:sym typeface="+mn-lt"/>
              </a:rPr>
              <a:t>04</a:t>
            </a:r>
            <a:endParaRPr kumimoji="0" lang="zh-CN" altLang="en-US" sz="2800" b="0" i="0" u="none" strike="noStrike" kern="0" cap="none" spc="0" normalizeH="0" baseline="0" noProof="0" dirty="0">
              <a:ln>
                <a:noFill/>
              </a:ln>
              <a:solidFill>
                <a:srgbClr val="595959"/>
              </a:solidFill>
              <a:effectLst/>
              <a:uLnTx/>
              <a:uFillTx/>
              <a:latin typeface="微软雅黑" pitchFamily="34" charset="-122"/>
              <a:ea typeface="微软雅黑" pitchFamily="34" charset="-122"/>
              <a:cs typeface="+mn-ea"/>
              <a:sym typeface="+mn-lt"/>
            </a:endParaRPr>
          </a:p>
        </p:txBody>
      </p:sp>
      <p:cxnSp>
        <p:nvCxnSpPr>
          <p:cNvPr id="43" name="直接连接符 42"/>
          <p:cNvCxnSpPr>
            <a:stCxn id="42" idx="6"/>
          </p:cNvCxnSpPr>
          <p:nvPr/>
        </p:nvCxnSpPr>
        <p:spPr>
          <a:xfrm>
            <a:off x="1689616" y="5839704"/>
            <a:ext cx="468781" cy="0"/>
          </a:xfrm>
          <a:prstGeom prst="line">
            <a:avLst/>
          </a:prstGeom>
          <a:noFill/>
          <a:ln w="6350" cap="flat" cmpd="sng" algn="ctr">
            <a:solidFill>
              <a:schemeClr val="bg1">
                <a:lumMod val="65000"/>
              </a:schemeClr>
            </a:solidFill>
            <a:prstDash val="solid"/>
            <a:miter lim="800000"/>
            <a:tailEnd type="oval" w="lg" len="lg"/>
          </a:ln>
          <a:effectLst/>
        </p:spPr>
      </p:cxnSp>
      <p:sp>
        <p:nvSpPr>
          <p:cNvPr id="44" name="椭圆 43"/>
          <p:cNvSpPr/>
          <p:nvPr/>
        </p:nvSpPr>
        <p:spPr>
          <a:xfrm>
            <a:off x="6204239" y="5447605"/>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08</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cxnSp>
        <p:nvCxnSpPr>
          <p:cNvPr id="45" name="直接连接符 44"/>
          <p:cNvCxnSpPr>
            <a:stCxn id="44" idx="6"/>
          </p:cNvCxnSpPr>
          <p:nvPr/>
        </p:nvCxnSpPr>
        <p:spPr>
          <a:xfrm>
            <a:off x="7009457" y="5850214"/>
            <a:ext cx="468781" cy="0"/>
          </a:xfrm>
          <a:prstGeom prst="line">
            <a:avLst/>
          </a:prstGeom>
          <a:noFill/>
          <a:ln w="6350" cap="flat" cmpd="sng" algn="ctr">
            <a:solidFill>
              <a:sysClr val="windowText" lastClr="000000">
                <a:lumMod val="65000"/>
                <a:lumOff val="35000"/>
              </a:sysClr>
            </a:solidFill>
            <a:prstDash val="solid"/>
            <a:miter lim="800000"/>
            <a:tailEnd type="oval" w="lg" len="lg"/>
          </a:ln>
          <a:effectLst/>
        </p:spPr>
      </p:cxnSp>
      <p:grpSp>
        <p:nvGrpSpPr>
          <p:cNvPr id="62" name="组合 61"/>
          <p:cNvGrpSpPr/>
          <p:nvPr/>
        </p:nvGrpSpPr>
        <p:grpSpPr>
          <a:xfrm>
            <a:off x="7601817" y="1172703"/>
            <a:ext cx="3674479" cy="981782"/>
            <a:chOff x="2136461" y="1993722"/>
            <a:chExt cx="3551959" cy="756643"/>
          </a:xfrm>
        </p:grpSpPr>
        <p:sp>
          <p:nvSpPr>
            <p:cNvPr id="63" name="文本框 14"/>
            <p:cNvSpPr txBox="1"/>
            <p:nvPr/>
          </p:nvSpPr>
          <p:spPr>
            <a:xfrm>
              <a:off x="2136462" y="2280712"/>
              <a:ext cx="3551958" cy="469653"/>
            </a:xfrm>
            <a:prstGeom prst="rect">
              <a:avLst/>
            </a:prstGeom>
            <a:noFill/>
          </p:spPr>
          <p:txBody>
            <a:bodyPr wrap="square" rtlCol="0">
              <a:spAutoFit/>
            </a:bodyPr>
            <a:lstStyle/>
            <a:p>
              <a:pPr>
                <a:lnSpc>
                  <a:spcPct val="120000"/>
                </a:lnSpc>
                <a:spcBef>
                  <a:spcPct val="0"/>
                </a:spcBef>
                <a:buNone/>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useState</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的替代方案，当组件使用</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flux</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架构组织管理数据时有用。</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64"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useReducer</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65" name="组合 64"/>
          <p:cNvGrpSpPr/>
          <p:nvPr/>
        </p:nvGrpSpPr>
        <p:grpSpPr>
          <a:xfrm>
            <a:off x="2257397" y="2671896"/>
            <a:ext cx="3674479" cy="723249"/>
            <a:chOff x="2136461" y="1993722"/>
            <a:chExt cx="3551959" cy="557396"/>
          </a:xfrm>
        </p:grpSpPr>
        <p:sp>
          <p:nvSpPr>
            <p:cNvPr id="66"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 </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为函数组件添加具有副作用的方法</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67"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useEffect</a:t>
              </a:r>
              <a:endParaRPr lang="zh-CN" altLang="en-US" sz="24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68" name="组合 67"/>
          <p:cNvGrpSpPr/>
          <p:nvPr/>
        </p:nvGrpSpPr>
        <p:grpSpPr>
          <a:xfrm>
            <a:off x="2257396" y="4027914"/>
            <a:ext cx="3674479" cy="723249"/>
            <a:chOff x="2136461" y="1993722"/>
            <a:chExt cx="3551959" cy="557396"/>
          </a:xfrm>
        </p:grpSpPr>
        <p:sp>
          <p:nvSpPr>
            <p:cNvPr id="69"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en-US" altLang="zh-CN" sz="1400" spc="-150" dirty="0">
                  <a:solidFill>
                    <a:srgbClr val="FF0000"/>
                  </a:solidFill>
                  <a:latin typeface="微软雅黑" pitchFamily="34" charset="-122"/>
                  <a:ea typeface="微软雅黑" pitchFamily="34" charset="-122"/>
                  <a:cs typeface="Arial" panose="020B0604020202020204" pitchFamily="34" charset="0"/>
                  <a:sym typeface="+mn-lt"/>
                </a:rPr>
                <a:t> </a:t>
              </a:r>
              <a:r>
                <a:rPr lang="zh-CN" altLang="en-US" sz="1400" spc="-150" dirty="0">
                  <a:solidFill>
                    <a:srgbClr val="FF0000"/>
                  </a:solidFill>
                  <a:latin typeface="微软雅黑" pitchFamily="34" charset="-122"/>
                  <a:ea typeface="微软雅黑" pitchFamily="34" charset="-122"/>
                  <a:cs typeface="Arial" panose="020B0604020202020204" pitchFamily="34" charset="0"/>
                  <a:sym typeface="+mn-lt"/>
                </a:rPr>
                <a:t>返回可变对象</a:t>
              </a:r>
              <a:endParaRPr lang="en-US" altLang="zh-CN" sz="1400" spc="-150" dirty="0">
                <a:solidFill>
                  <a:srgbClr val="FF0000"/>
                </a:solidFill>
                <a:latin typeface="微软雅黑" pitchFamily="34" charset="-122"/>
                <a:ea typeface="微软雅黑" pitchFamily="34" charset="-122"/>
                <a:cs typeface="Arial" panose="020B0604020202020204" pitchFamily="34" charset="0"/>
                <a:sym typeface="+mn-lt"/>
              </a:endParaRPr>
            </a:p>
          </p:txBody>
        </p:sp>
        <p:sp>
          <p:nvSpPr>
            <p:cNvPr id="70"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cs typeface="+mn-ea"/>
                  <a:sym typeface="+mn-lt"/>
                </a:rPr>
                <a:t>useRef</a:t>
              </a:r>
              <a:endParaRPr lang="zh-CN" altLang="en-US" sz="2000" dirty="0">
                <a:solidFill>
                  <a:srgbClr val="FF0000"/>
                </a:solidFill>
                <a:latin typeface="微软雅黑" pitchFamily="34" charset="-122"/>
                <a:ea typeface="微软雅黑" pitchFamily="34" charset="-122"/>
                <a:cs typeface="+mn-ea"/>
                <a:sym typeface="+mn-lt"/>
              </a:endParaRPr>
            </a:p>
          </p:txBody>
        </p:sp>
      </p:grpSp>
      <p:grpSp>
        <p:nvGrpSpPr>
          <p:cNvPr id="71" name="组合 70"/>
          <p:cNvGrpSpPr/>
          <p:nvPr/>
        </p:nvGrpSpPr>
        <p:grpSpPr>
          <a:xfrm>
            <a:off x="2257399" y="5532693"/>
            <a:ext cx="3674479" cy="981782"/>
            <a:chOff x="2136461" y="1993722"/>
            <a:chExt cx="3551959" cy="756644"/>
          </a:xfrm>
        </p:grpSpPr>
        <p:sp>
          <p:nvSpPr>
            <p:cNvPr id="72" name="文本框 14"/>
            <p:cNvSpPr txBox="1"/>
            <p:nvPr/>
          </p:nvSpPr>
          <p:spPr>
            <a:xfrm>
              <a:off x="2136462" y="2280712"/>
              <a:ext cx="3551958" cy="469654"/>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用来创建</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context</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对象，当使用来</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Context API</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跨组件传递数据时有用。</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3"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useContext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77" name="组合 76"/>
          <p:cNvGrpSpPr/>
          <p:nvPr/>
        </p:nvGrpSpPr>
        <p:grpSpPr>
          <a:xfrm>
            <a:off x="7601818" y="2495482"/>
            <a:ext cx="3674479" cy="723249"/>
            <a:chOff x="2136461" y="1993722"/>
            <a:chExt cx="3551959" cy="557396"/>
          </a:xfrm>
        </p:grpSpPr>
        <p:sp>
          <p:nvSpPr>
            <p:cNvPr id="78"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管理组件内部函数依赖</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79" name="文本框 15"/>
            <p:cNvSpPr txBox="1"/>
            <p:nvPr/>
          </p:nvSpPr>
          <p:spPr>
            <a:xfrm>
              <a:off x="2136461"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useCallback</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80" name="组合 79"/>
          <p:cNvGrpSpPr/>
          <p:nvPr/>
        </p:nvGrpSpPr>
        <p:grpSpPr>
          <a:xfrm>
            <a:off x="7540555" y="3983433"/>
            <a:ext cx="3735743" cy="981782"/>
            <a:chOff x="2077240" y="1993722"/>
            <a:chExt cx="3611180" cy="756643"/>
          </a:xfrm>
        </p:grpSpPr>
        <p:sp>
          <p:nvSpPr>
            <p:cNvPr id="81" name="文本框 14"/>
            <p:cNvSpPr txBox="1"/>
            <p:nvPr/>
          </p:nvSpPr>
          <p:spPr>
            <a:xfrm>
              <a:off x="2136462" y="2280712"/>
              <a:ext cx="3551958" cy="469653"/>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与</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useCallback</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类似，返回的是一个不生成快照的对象，而非函数。</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82" name="文本框 15"/>
            <p:cNvSpPr txBox="1"/>
            <p:nvPr/>
          </p:nvSpPr>
          <p:spPr>
            <a:xfrm>
              <a:off x="2077240"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useMemo</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grpSp>
        <p:nvGrpSpPr>
          <p:cNvPr id="84" name="组合 83"/>
          <p:cNvGrpSpPr/>
          <p:nvPr/>
        </p:nvGrpSpPr>
        <p:grpSpPr>
          <a:xfrm>
            <a:off x="7571187" y="5437096"/>
            <a:ext cx="3735743" cy="723249"/>
            <a:chOff x="2077240" y="1993722"/>
            <a:chExt cx="3611180" cy="557396"/>
          </a:xfrm>
        </p:grpSpPr>
        <p:sp>
          <p:nvSpPr>
            <p:cNvPr id="85" name="文本框 14"/>
            <p:cNvSpPr txBox="1"/>
            <p:nvPr/>
          </p:nvSpPr>
          <p:spPr>
            <a:xfrm>
              <a:off x="2136462" y="2280712"/>
              <a:ext cx="3551958" cy="270406"/>
            </a:xfrm>
            <a:prstGeom prst="rect">
              <a:avLst/>
            </a:prstGeom>
            <a:noFill/>
          </p:spPr>
          <p:txBody>
            <a:bodyPr wrap="square" rtlCol="0">
              <a:spAutoFit/>
            </a:bodyPr>
            <a:lstStyle/>
            <a:p>
              <a:pPr>
                <a:lnSpc>
                  <a:spcPct val="120000"/>
                </a:lnSpc>
                <a:spcBef>
                  <a:spcPct val="0"/>
                </a:spcBef>
                <a:buNone/>
              </a:pP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与</a:t>
              </a:r>
              <a:r>
                <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useEffect</a:t>
              </a:r>
              <a:r>
                <a:rPr lang="zh-CN" altLang="en-US"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rPr>
                <a:t>的不同点仅仅在于执行时机不同</a:t>
              </a:r>
              <a:endParaRPr lang="en-US" altLang="zh-CN" sz="1400" spc="-150" dirty="0">
                <a:solidFill>
                  <a:schemeClr val="tx1">
                    <a:lumMod val="65000"/>
                    <a:lumOff val="35000"/>
                  </a:schemeClr>
                </a:solidFill>
                <a:latin typeface="微软雅黑" pitchFamily="34" charset="-122"/>
                <a:ea typeface="微软雅黑" pitchFamily="34" charset="-122"/>
                <a:cs typeface="Arial" panose="020B0604020202020204" pitchFamily="34" charset="0"/>
                <a:sym typeface="+mn-lt"/>
              </a:endParaRPr>
            </a:p>
          </p:txBody>
        </p:sp>
        <p:sp>
          <p:nvSpPr>
            <p:cNvPr id="86" name="文本框 15"/>
            <p:cNvSpPr txBox="1"/>
            <p:nvPr/>
          </p:nvSpPr>
          <p:spPr>
            <a:xfrm>
              <a:off x="2077240" y="1993722"/>
              <a:ext cx="3551959" cy="355798"/>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cs typeface="+mn-ea"/>
                  <a:sym typeface="+mn-lt"/>
                </a:rPr>
                <a:t>useLayoutEffect</a:t>
              </a:r>
              <a:endParaRPr lang="zh-CN" altLang="en-US" sz="2000" dirty="0">
                <a:solidFill>
                  <a:schemeClr val="tx1">
                    <a:lumMod val="75000"/>
                    <a:lumOff val="25000"/>
                  </a:schemeClr>
                </a:solidFill>
                <a:latin typeface="微软雅黑" pitchFamily="34" charset="-122"/>
                <a:ea typeface="微软雅黑" pitchFamily="34" charset="-122"/>
                <a:cs typeface="+mn-ea"/>
                <a:sym typeface="+mn-lt"/>
              </a:endParaRPr>
            </a:p>
          </p:txBody>
        </p:sp>
      </p:grpSp>
    </p:spTree>
    <p:extLst>
      <p:ext uri="{BB962C8B-B14F-4D97-AF65-F5344CB8AC3E}">
        <p14:creationId xmlns:p14="http://schemas.microsoft.com/office/powerpoint/2010/main" val="102686752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2903680"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内置</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 - useRef</a:t>
            </a:r>
            <a:endPar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sp>
        <p:nvSpPr>
          <p:cNvPr id="6" name="文本框 11"/>
          <p:cNvSpPr txBox="1"/>
          <p:nvPr/>
        </p:nvSpPr>
        <p:spPr>
          <a:xfrm>
            <a:off x="735536" y="1167469"/>
            <a:ext cx="10711825" cy="973847"/>
          </a:xfrm>
          <a:prstGeom prst="rect">
            <a:avLst/>
          </a:prstGeom>
          <a:noFill/>
        </p:spPr>
        <p:txBody>
          <a:bodyPr wrap="square" rtlCol="0">
            <a:spAutoFit/>
          </a:bodyPr>
          <a:lstStyle/>
          <a:p>
            <a:pPr algn="just">
              <a:lnSpc>
                <a:spcPct val="150000"/>
              </a:lnSpc>
              <a:spcBef>
                <a:spcPct val="0"/>
              </a:spcBef>
            </a:pP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useRef</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返回一个可变的对象，其</a:t>
            </a: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current</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属性被初始化为传递的参数，返回的这个对象会保留在组件的生命周期中</a:t>
            </a:r>
          </a:p>
        </p:txBody>
      </p:sp>
      <p:sp>
        <p:nvSpPr>
          <p:cNvPr id="7" name="文本框 11"/>
          <p:cNvSpPr txBox="1"/>
          <p:nvPr/>
        </p:nvSpPr>
        <p:spPr>
          <a:xfrm>
            <a:off x="735535" y="2533724"/>
            <a:ext cx="10711825" cy="967957"/>
          </a:xfrm>
          <a:prstGeom prst="rect">
            <a:avLst/>
          </a:prstGeom>
          <a:noFill/>
        </p:spPr>
        <p:txBody>
          <a:bodyPr wrap="square" rtlCol="0">
            <a:spAutoFit/>
          </a:bodyPr>
          <a:lstStyle/>
          <a:p>
            <a:pPr algn="just">
              <a:lnSpc>
                <a:spcPct val="150000"/>
              </a:lnSpc>
              <a:spcBef>
                <a:spcPct val="0"/>
              </a:spcBef>
            </a:pP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useRef</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返回的</a:t>
            </a: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ref</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对象在所有</a:t>
            </a: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Render</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过程中保持着唯一引用，对其</a:t>
            </a: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current</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属性的赋值，在</a:t>
            </a:r>
            <a:r>
              <a:rPr lang="en-US" altLang="zh-CN"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Render</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cs typeface="Arial" panose="020B0604020202020204" pitchFamily="34" charset="0"/>
              </a:rPr>
              <a:t>过程中都是可以获取到的</a:t>
            </a:r>
          </a:p>
        </p:txBody>
      </p:sp>
    </p:spTree>
    <p:extLst>
      <p:ext uri="{BB962C8B-B14F-4D97-AF65-F5344CB8AC3E}">
        <p14:creationId xmlns:p14="http://schemas.microsoft.com/office/powerpoint/2010/main" val="319523253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5537" y="344174"/>
            <a:ext cx="2903680"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内置</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Hooks - useRef</a:t>
            </a:r>
            <a:endPar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sp>
        <p:nvSpPr>
          <p:cNvPr id="4" name="Rectangle 2"/>
          <p:cNvSpPr>
            <a:spLocks noChangeArrowheads="1"/>
          </p:cNvSpPr>
          <p:nvPr/>
        </p:nvSpPr>
        <p:spPr bwMode="auto">
          <a:xfrm>
            <a:off x="6670876" y="990680"/>
            <a:ext cx="5338924" cy="55092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export default function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 useRef(</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useEffect1</a:t>
            </a:r>
            <a:b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赋值</a:t>
            </a:r>
            <a:b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br>
            <a: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count.current = </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a:t>
            </a:r>
            <a:r>
              <a:rPr kumimoji="0" lang="zh-CN" altLang="en-US"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useEffect1</a:t>
            </a:r>
            <a:r>
              <a:rPr kumimoji="0" lang="zh-CN" altLang="en-US"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lvl="0" fontAlgn="base">
              <a:spcBef>
                <a:spcPct val="0"/>
              </a:spcBef>
              <a:spcAft>
                <a:spcPct val="0"/>
              </a:spcAft>
            </a:pPr>
            <a:r>
              <a:rPr lang="zh-CN" altLang="en-US" sz="1600" dirty="0">
                <a:solidFill>
                  <a:srgbClr val="608B4E"/>
                </a:solidFill>
                <a:latin typeface="DejaVu Sans Mono" pitchFamily="49" charset="0"/>
                <a:cs typeface="DejaVu Sans Mono" pitchFamily="49" charset="0"/>
              </a:rPr>
              <a:t>    </a:t>
            </a:r>
            <a:r>
              <a:rPr lang="zh-CN" altLang="zh-CN" sz="1600" dirty="0">
                <a:solidFill>
                  <a:srgbClr val="608B4E"/>
                </a:solidFill>
                <a:latin typeface="DejaVu Sans Mono" pitchFamily="49" charset="0"/>
                <a:cs typeface="DejaVu Sans Mono" pitchFamily="49" charset="0"/>
              </a:rPr>
              <a:t>// </a:t>
            </a:r>
            <a:r>
              <a:rPr lang="en-US" altLang="zh-CN" sz="1600" dirty="0">
                <a:solidFill>
                  <a:srgbClr val="608B4E"/>
                </a:solidFill>
                <a:latin typeface="DejaVu Sans Mono" pitchFamily="49" charset="0"/>
                <a:cs typeface="DejaVu Sans Mono" pitchFamily="49" charset="0"/>
              </a:rPr>
              <a:t>‘100 </a:t>
            </a:r>
            <a:r>
              <a:rPr lang="zh-CN" altLang="zh-CN" sz="1600" dirty="0">
                <a:solidFill>
                  <a:srgbClr val="608B4E"/>
                </a:solidFill>
                <a:latin typeface="DejaVu Sans Mono" pitchFamily="49" charset="0"/>
                <a:cs typeface="DejaVu Sans Mono" pitchFamily="49" charset="0"/>
              </a:rPr>
              <a:t>useEffect1</a:t>
            </a:r>
            <a:r>
              <a:rPr lang="en-US" altLang="zh-CN" sz="1600" dirty="0">
                <a:solidFill>
                  <a:srgbClr val="608B4E"/>
                </a:solidFill>
                <a:latin typeface="DejaVu Sans Mono" pitchFamily="49" charset="0"/>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useEffect2</a:t>
            </a:r>
            <a:b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en-US"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使用</a:t>
            </a:r>
            <a:endParaRPr lang="en-US" altLang="zh-CN" sz="1600" dirty="0">
              <a:solidFill>
                <a:srgbClr val="608B4E"/>
              </a:solidFill>
              <a:latin typeface="DejaVu Sans Mono" pitchFamily="49" charset="0"/>
              <a:ea typeface="微软雅黑" pitchFamily="34" charset="-122"/>
              <a:cs typeface="DejaVu Sans Mono"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'useEffect2</a:t>
            </a:r>
            <a:r>
              <a:rPr kumimoji="0" lang="zh-CN" altLang="en-US"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lvl="0" fontAlgn="base">
              <a:spcBef>
                <a:spcPct val="0"/>
              </a:spcBef>
              <a:spcAft>
                <a:spcPct val="0"/>
              </a:spcAft>
            </a:pPr>
            <a:r>
              <a:rPr lang="zh-CN" altLang="en-US" sz="1600" dirty="0">
                <a:solidFill>
                  <a:srgbClr val="608B4E"/>
                </a:solidFill>
                <a:latin typeface="DejaVu Sans Mono" pitchFamily="49" charset="0"/>
                <a:cs typeface="DejaVu Sans Mono" pitchFamily="49" charset="0"/>
              </a:rPr>
              <a:t>    </a:t>
            </a:r>
            <a:r>
              <a:rPr lang="zh-CN" altLang="zh-CN" sz="1600" dirty="0">
                <a:solidFill>
                  <a:srgbClr val="608B4E"/>
                </a:solidFill>
                <a:latin typeface="DejaVu Sans Mono" pitchFamily="49" charset="0"/>
                <a:cs typeface="DejaVu Sans Mono" pitchFamily="49" charset="0"/>
              </a:rPr>
              <a:t>// </a:t>
            </a:r>
            <a:r>
              <a:rPr lang="en-US" altLang="zh-CN" sz="1600" dirty="0">
                <a:solidFill>
                  <a:srgbClr val="608B4E"/>
                </a:solidFill>
                <a:latin typeface="DejaVu Sans Mono" pitchFamily="49" charset="0"/>
                <a:cs typeface="DejaVu Sans Mono" pitchFamily="49" charset="0"/>
              </a:rPr>
              <a:t>‘100 </a:t>
            </a:r>
            <a:r>
              <a:rPr lang="zh-CN" altLang="zh-CN" sz="1600" dirty="0">
                <a:solidFill>
                  <a:srgbClr val="608B4E"/>
                </a:solidFill>
                <a:latin typeface="DejaVu Sans Mono" pitchFamily="49" charset="0"/>
                <a:cs typeface="DejaVu Sans Mono" pitchFamily="49" charset="0"/>
              </a:rPr>
              <a:t>useEffect1</a:t>
            </a:r>
            <a:r>
              <a:rPr lang="en-US" altLang="zh-CN" sz="1600" dirty="0">
                <a:solidFill>
                  <a:srgbClr val="608B4E"/>
                </a:solidFill>
                <a:latin typeface="DejaVu Sans Mono" pitchFamily="49" charset="0"/>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lvl="0" fontAlgn="base">
              <a:spcBef>
                <a:spcPct val="0"/>
              </a:spcBef>
              <a:spcAft>
                <a:spcPct val="0"/>
              </a:spcAft>
            </a:pP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lang="en-US" altLang="zh-CN" sz="3600" dirty="0">
              <a:latin typeface="DejaVu Sans Mono" pitchFamily="49" charset="0"/>
              <a:ea typeface="宋体" pitchFamily="2" charset="-122"/>
              <a:cs typeface="DejaVu Sans Mono" pitchFamily="49" charset="0"/>
            </a:endParaRPr>
          </a:p>
        </p:txBody>
      </p:sp>
      <p:sp>
        <p:nvSpPr>
          <p:cNvPr id="9" name="Rectangle 2">
            <a:extLst>
              <a:ext uri="{FF2B5EF4-FFF2-40B4-BE49-F238E27FC236}">
                <a16:creationId xmlns:a16="http://schemas.microsoft.com/office/drawing/2014/main" id="{A455BC5C-AF90-4A45-866C-DC5988419096}"/>
              </a:ext>
            </a:extLst>
          </p:cNvPr>
          <p:cNvSpPr>
            <a:spLocks noChangeArrowheads="1"/>
          </p:cNvSpPr>
          <p:nvPr/>
        </p:nvSpPr>
        <p:spPr bwMode="auto">
          <a:xfrm>
            <a:off x="182200" y="1004626"/>
            <a:ext cx="5338924" cy="55092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export default function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en-US"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lang="zh-CN" altLang="zh-CN" sz="1600" dirty="0">
                <a:solidFill>
                  <a:srgbClr val="569CD6"/>
                </a:solidFill>
                <a:latin typeface="DejaVu Sans Mono" pitchFamily="49" charset="0"/>
                <a:cs typeface="DejaVu Sans Mono" pitchFamily="49" charset="0"/>
              </a:rPr>
              <a:t>const</a:t>
            </a:r>
            <a:r>
              <a:rPr lang="en-US" altLang="zh-CN" sz="1600" dirty="0">
                <a:solidFill>
                  <a:srgbClr val="DADADA"/>
                </a:solidFill>
                <a:latin typeface="DejaVu Sans Mono" pitchFamily="49" charset="0"/>
                <a:cs typeface="DejaVu Sans Mono" pitchFamily="49" charset="0"/>
              </a:rPr>
              <a:t> [count, setCount] =</a:t>
            </a:r>
            <a:r>
              <a:rPr lang="zh-CN" altLang="en-US" sz="1600" dirty="0">
                <a:solidFill>
                  <a:srgbClr val="DADADA"/>
                </a:solidFill>
                <a:latin typeface="DejaVu Sans Mono" pitchFamily="49" charset="0"/>
                <a:cs typeface="DejaVu Sans Mono" pitchFamily="49" charset="0"/>
              </a:rPr>
              <a:t> </a:t>
            </a:r>
            <a:r>
              <a:rPr lang="en-US" altLang="zh-CN" sz="1600" dirty="0">
                <a:solidFill>
                  <a:srgbClr val="DADADA"/>
                </a:solidFill>
                <a:latin typeface="DejaVu Sans Mono" pitchFamily="49" charset="0"/>
                <a:cs typeface="DejaVu Sans Mono" pitchFamily="49" charset="0"/>
              </a:rPr>
              <a:t>useState(1);</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fontAlgn="base">
              <a:spcBef>
                <a:spcPct val="0"/>
              </a:spcBef>
              <a:spcAft>
                <a:spcPct val="0"/>
              </a:spcAft>
            </a:pPr>
            <a:r>
              <a:rPr lang="zh-CN" altLang="en-US" sz="1600" dirty="0">
                <a:solidFill>
                  <a:srgbClr val="DADADA"/>
                </a:solidFill>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useEffect1</a:t>
            </a:r>
            <a:b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赋值</a:t>
            </a:r>
            <a:b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br>
            <a: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 </a:t>
            </a:r>
            <a:r>
              <a:rPr kumimoji="0" lang="zh-CN" altLang="en-US"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   </a:t>
            </a:r>
            <a:r>
              <a:rPr lang="en-US" altLang="zh-CN" sz="1600" dirty="0">
                <a:solidFill>
                  <a:srgbClr val="DADADA"/>
                </a:solidFill>
                <a:latin typeface="DejaVu Sans Mono" pitchFamily="49" charset="0"/>
                <a:cs typeface="DejaVu Sans Mono" pitchFamily="49" charset="0"/>
              </a:rPr>
              <a:t>setCount(</a:t>
            </a:r>
            <a:r>
              <a:rPr kumimoji="0" lang="zh-CN"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100</a:t>
            </a:r>
            <a:r>
              <a:rPr kumimoji="0" lang="en-US" altLang="zh-CN" sz="1600" b="0" i="0" u="none" strike="noStrike" cap="none" normalizeH="0" baseline="0" dirty="0">
                <a:ln>
                  <a:noFill/>
                </a:ln>
                <a:solidFill>
                  <a:srgbClr val="B5CEA8"/>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a:t>
            </a:r>
            <a:r>
              <a:rPr lang="zh-CN" altLang="zh-CN" sz="1600" dirty="0">
                <a:solidFill>
                  <a:srgbClr val="D69D85"/>
                </a:solidFill>
                <a:latin typeface="DejaVu Sans Mono" pitchFamily="49" charset="0"/>
                <a:cs typeface="DejaVu Sans Mono" pitchFamily="49" charset="0"/>
              </a:rPr>
              <a:t>'useEffect1'</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fontAlgn="base">
              <a:spcBef>
                <a:spcPct val="0"/>
              </a:spcBef>
              <a:spcAft>
                <a:spcPct val="0"/>
              </a:spcAft>
            </a:pPr>
            <a:r>
              <a:rPr lang="zh-CN" altLang="en-US" sz="1600" dirty="0">
                <a:solidFill>
                  <a:srgbClr val="DADADA"/>
                </a:solidFill>
                <a:latin typeface="DejaVu Sans Mono" pitchFamily="49" charset="0"/>
                <a:ea typeface="宋体" pitchFamily="2" charset="-122"/>
                <a:cs typeface="DejaVu Sans Mono" pitchFamily="49" charset="0"/>
              </a:rPr>
              <a:t>    </a:t>
            </a:r>
            <a:r>
              <a:rPr lang="zh-CN" altLang="zh-CN" sz="1600" dirty="0">
                <a:solidFill>
                  <a:srgbClr val="608B4E"/>
                </a:solidFill>
                <a:latin typeface="DejaVu Sans Mono" pitchFamily="49" charset="0"/>
                <a:cs typeface="DejaVu Sans Mono" pitchFamily="49" charset="0"/>
              </a:rPr>
              <a:t>// </a:t>
            </a:r>
            <a:r>
              <a:rPr lang="en-US" altLang="zh-CN" sz="1600" dirty="0">
                <a:solidFill>
                  <a:srgbClr val="608B4E"/>
                </a:solidFill>
                <a:latin typeface="DejaVu Sans Mono" pitchFamily="49" charset="0"/>
                <a:cs typeface="DejaVu Sans Mono" pitchFamily="49" charset="0"/>
              </a:rPr>
              <a:t>'1 </a:t>
            </a:r>
            <a:r>
              <a:rPr lang="zh-CN" altLang="zh-CN" sz="1600" dirty="0">
                <a:solidFill>
                  <a:srgbClr val="608B4E"/>
                </a:solidFill>
                <a:latin typeface="DejaVu Sans Mono" pitchFamily="49" charset="0"/>
                <a:cs typeface="DejaVu Sans Mono" pitchFamily="49" charset="0"/>
              </a:rPr>
              <a:t>useEffect1</a:t>
            </a:r>
            <a:r>
              <a:rPr lang="en-US" altLang="zh-CN" sz="1600" dirty="0">
                <a:solidFill>
                  <a:srgbClr val="608B4E"/>
                </a:solidFill>
                <a:latin typeface="DejaVu Sans Mono" pitchFamily="49" charset="0"/>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useEffect2</a:t>
            </a:r>
            <a:b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608B4E"/>
                </a:solidFill>
                <a:effectLst/>
                <a:latin typeface="DejaVu Sans Mono" pitchFamily="49" charset="0"/>
                <a:ea typeface="宋体" pitchFamily="2" charset="-122"/>
                <a:cs typeface="DejaVu Sans Mono" pitchFamily="49" charset="0"/>
              </a:rPr>
              <a:t>// </a:t>
            </a:r>
            <a:r>
              <a:rPr kumimoji="0" lang="zh-CN" altLang="en-US"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使用</a:t>
            </a:r>
            <a:br>
              <a:rPr kumimoji="0" lang="zh-CN"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br>
            <a:r>
              <a:rPr kumimoji="0" lang="zh-CN" altLang="en-US" sz="1600" b="0" i="0" u="none" strike="noStrike" cap="none" normalizeH="0" baseline="0" dirty="0">
                <a:ln>
                  <a:noFill/>
                </a:ln>
                <a:solidFill>
                  <a:srgbClr val="608B4E"/>
                </a:solidFill>
                <a:effectLst/>
                <a:latin typeface="DejaVu Sans Mono" pitchFamily="49" charset="0"/>
                <a:ea typeface="微软雅黑" pitchFamily="34" charset="-122"/>
                <a:cs typeface="DejaVu Sans Mono" pitchFamily="49" charset="0"/>
              </a:rPr>
              <a:t>    </a:t>
            </a:r>
            <a:r>
              <a:rPr kumimoji="0" lang="zh-CN" altLang="zh-CN" sz="1600" b="0" i="0" u="none" strike="noStrike" cap="none" normalizeH="0" baseline="0" dirty="0">
                <a:ln>
                  <a:noFill/>
                </a:ln>
                <a:solidFill>
                  <a:srgbClr val="FDA5FF"/>
                </a:solidFill>
                <a:effectLst/>
                <a:latin typeface="DejaVu Sans Mono" pitchFamily="49" charset="0"/>
                <a:ea typeface="宋体" pitchFamily="2" charset="-122"/>
                <a:cs typeface="DejaVu Sans Mono" pitchFamily="49" charset="0"/>
              </a:rPr>
              <a:t>console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DejaVu Sans Mono" pitchFamily="49" charset="0"/>
              </a:rPr>
              <a:t>log</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(count, </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'useEffect2</a:t>
            </a:r>
            <a:r>
              <a:rPr kumimoji="0" lang="zh-CN" altLang="en-US" sz="1600" b="0" i="0" u="none" strike="noStrike" cap="none" normalizeH="0" baseline="0" dirty="0">
                <a:ln>
                  <a:noFill/>
                </a:ln>
                <a:solidFill>
                  <a:srgbClr val="D69D85"/>
                </a:solidFill>
                <a:effectLst/>
                <a:latin typeface="DejaVu Sans Mono" pitchFamily="49" charset="0"/>
                <a:ea typeface="宋体" pitchFamily="2" charset="-122"/>
                <a:cs typeface="DejaVu Sans Mono" pitchFamily="49" charset="0"/>
              </a:rPr>
              <a: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fontAlgn="base">
              <a:spcBef>
                <a:spcPct val="0"/>
              </a:spcBef>
              <a:spcAft>
                <a:spcPct val="0"/>
              </a:spcAft>
            </a:pPr>
            <a:r>
              <a:rPr lang="zh-CN" altLang="en-US" sz="1600" dirty="0">
                <a:solidFill>
                  <a:srgbClr val="608B4E"/>
                </a:solidFill>
                <a:latin typeface="DejaVu Sans Mono" pitchFamily="49" charset="0"/>
                <a:cs typeface="DejaVu Sans Mono" pitchFamily="49" charset="0"/>
              </a:rPr>
              <a:t>    </a:t>
            </a:r>
            <a:r>
              <a:rPr lang="zh-CN" altLang="zh-CN" sz="1600" dirty="0">
                <a:solidFill>
                  <a:srgbClr val="608B4E"/>
                </a:solidFill>
                <a:latin typeface="DejaVu Sans Mono" pitchFamily="49" charset="0"/>
                <a:cs typeface="DejaVu Sans Mono" pitchFamily="49" charset="0"/>
              </a:rPr>
              <a:t>// </a:t>
            </a:r>
            <a:r>
              <a:rPr lang="en-US" altLang="zh-CN" sz="1600" dirty="0">
                <a:solidFill>
                  <a:srgbClr val="608B4E"/>
                </a:solidFill>
                <a:latin typeface="DejaVu Sans Mono" pitchFamily="49" charset="0"/>
                <a:cs typeface="DejaVu Sans Mono" pitchFamily="49" charset="0"/>
              </a:rPr>
              <a:t>'1 </a:t>
            </a:r>
            <a:r>
              <a:rPr lang="zh-CN" altLang="zh-CN" sz="1600" dirty="0">
                <a:solidFill>
                  <a:srgbClr val="608B4E"/>
                </a:solidFill>
                <a:latin typeface="DejaVu Sans Mono" pitchFamily="49" charset="0"/>
                <a:cs typeface="DejaVu Sans Mono" pitchFamily="49" charset="0"/>
              </a:rPr>
              <a:t>useEffect</a:t>
            </a:r>
            <a:r>
              <a:rPr lang="en-US" altLang="zh-CN" sz="1600" dirty="0">
                <a:solidFill>
                  <a:srgbClr val="608B4E"/>
                </a:solidFill>
                <a:latin typeface="DejaVu Sans Mono" pitchFamily="49" charset="0"/>
                <a:cs typeface="DejaVu Sans Mono" pitchFamily="49" charset="0"/>
              </a:rPr>
              <a:t>2'</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endParaRPr kumimoji="0" lang="en-US"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endParaRPr>
          </a:p>
          <a:p>
            <a:pPr fontAlgn="base">
              <a:spcBef>
                <a:spcPct val="0"/>
              </a:spcBef>
              <a:spcAft>
                <a:spcPct val="0"/>
              </a:spcAft>
            </a:pP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DejaVu Sans Mono" pitchFamily="49" charset="0"/>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&lt;</a:t>
            </a:r>
            <a:r>
              <a:rPr kumimoji="0" lang="zh-CN" altLang="zh-CN" sz="1600" b="0" i="0" u="none" strike="noStrike" cap="none" normalizeH="0" baseline="0" dirty="0">
                <a:ln>
                  <a:noFill/>
                </a:ln>
                <a:solidFill>
                  <a:srgbClr val="F92672"/>
                </a:solidFill>
                <a:effectLst/>
                <a:latin typeface="DejaVu Sans Mono" pitchFamily="49" charset="0"/>
                <a:ea typeface="宋体" pitchFamily="2" charset="-122"/>
                <a:cs typeface="DejaVu Sans Mono" pitchFamily="49" charset="0"/>
              </a:rPr>
              <a:t>div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/&gt;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DejaVu Sans Mono" pitchFamily="49" charset="0"/>
              </a:rPr>
              <a:t>}</a:t>
            </a:r>
            <a:endParaRPr kumimoji="0" lang="zh-CN" altLang="zh-CN" sz="3600" b="0" i="0" u="none" strike="noStrike" cap="none" normalizeH="0" baseline="0" dirty="0">
              <a:ln>
                <a:noFill/>
              </a:ln>
              <a:solidFill>
                <a:schemeClr val="tx1"/>
              </a:solidFill>
              <a:effectLst/>
              <a:latin typeface="DejaVu Sans Mono" pitchFamily="49" charset="0"/>
              <a:ea typeface="宋体" pitchFamily="2" charset="-122"/>
              <a:cs typeface="DejaVu Sans Mono" pitchFamily="49" charset="0"/>
            </a:endParaRPr>
          </a:p>
        </p:txBody>
      </p:sp>
      <p:sp>
        <p:nvSpPr>
          <p:cNvPr id="2" name="右箭头 1">
            <a:extLst>
              <a:ext uri="{FF2B5EF4-FFF2-40B4-BE49-F238E27FC236}">
                <a16:creationId xmlns:a16="http://schemas.microsoft.com/office/drawing/2014/main" id="{75A91F29-8E77-3A46-A1E8-654BFEFE83E5}"/>
              </a:ext>
            </a:extLst>
          </p:cNvPr>
          <p:cNvSpPr/>
          <p:nvPr/>
        </p:nvSpPr>
        <p:spPr>
          <a:xfrm>
            <a:off x="5661949" y="3647993"/>
            <a:ext cx="868101" cy="222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0927E851-AE8E-2E40-8E64-A3DDE33690DF}"/>
              </a:ext>
            </a:extLst>
          </p:cNvPr>
          <p:cNvSpPr txBox="1"/>
          <p:nvPr/>
        </p:nvSpPr>
        <p:spPr>
          <a:xfrm>
            <a:off x="9491240" y="5682654"/>
            <a:ext cx="1611788" cy="369332"/>
          </a:xfrm>
          <a:prstGeom prst="rect">
            <a:avLst/>
          </a:prstGeom>
          <a:noFill/>
        </p:spPr>
        <p:txBody>
          <a:bodyPr wrap="none" rtlCol="0">
            <a:spAutoFit/>
          </a:bodyPr>
          <a:lstStyle/>
          <a:p>
            <a:r>
              <a:rPr kumimoji="1" lang="en-US" altLang="zh-CN" dirty="0">
                <a:highlight>
                  <a:srgbClr val="FF0000"/>
                </a:highlight>
              </a:rPr>
              <a:t>{</a:t>
            </a:r>
            <a:r>
              <a:rPr kumimoji="1" lang="en-US" altLang="zh-CN" dirty="0" err="1">
                <a:highlight>
                  <a:srgbClr val="FF0000"/>
                </a:highlight>
              </a:rPr>
              <a:t>count.current</a:t>
            </a:r>
            <a:r>
              <a:rPr kumimoji="1" lang="en-US" altLang="zh-CN" dirty="0">
                <a:highlight>
                  <a:srgbClr val="FF0000"/>
                </a:highlight>
              </a:rPr>
              <a:t>}</a:t>
            </a:r>
            <a:endParaRPr kumimoji="1" lang="zh-CN" altLang="en-US" dirty="0">
              <a:highlight>
                <a:srgbClr val="FF0000"/>
              </a:highlight>
            </a:endParaRPr>
          </a:p>
        </p:txBody>
      </p:sp>
      <p:sp>
        <p:nvSpPr>
          <p:cNvPr id="5" name="右箭头 4">
            <a:extLst>
              <a:ext uri="{FF2B5EF4-FFF2-40B4-BE49-F238E27FC236}">
                <a16:creationId xmlns:a16="http://schemas.microsoft.com/office/drawing/2014/main" id="{815F9C86-E227-2644-B981-EEA699279BC5}"/>
              </a:ext>
            </a:extLst>
          </p:cNvPr>
          <p:cNvSpPr/>
          <p:nvPr/>
        </p:nvSpPr>
        <p:spPr>
          <a:xfrm rot="10800000">
            <a:off x="8669438" y="5752095"/>
            <a:ext cx="821802" cy="23044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10" name="乘 9">
            <a:extLst>
              <a:ext uri="{FF2B5EF4-FFF2-40B4-BE49-F238E27FC236}">
                <a16:creationId xmlns:a16="http://schemas.microsoft.com/office/drawing/2014/main" id="{E9149C61-EF68-0042-9383-AC5E931F4DE7}"/>
              </a:ext>
            </a:extLst>
          </p:cNvPr>
          <p:cNvSpPr/>
          <p:nvPr/>
        </p:nvSpPr>
        <p:spPr>
          <a:xfrm>
            <a:off x="8806404" y="5397500"/>
            <a:ext cx="684836" cy="939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1403046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7548209" y="3220788"/>
            <a:ext cx="977806" cy="977806"/>
            <a:chOff x="7489036" y="3140075"/>
            <a:chExt cx="1123950" cy="1123950"/>
          </a:xfrm>
        </p:grpSpPr>
        <p:sp>
          <p:nvSpPr>
            <p:cNvPr id="5" name="椭圆 4"/>
            <p:cNvSpPr/>
            <p:nvPr/>
          </p:nvSpPr>
          <p:spPr>
            <a:xfrm>
              <a:off x="7489036" y="3140075"/>
              <a:ext cx="1123950" cy="1123950"/>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sp>
          <p:nvSpPr>
            <p:cNvPr id="6" name="Freeform 252"/>
            <p:cNvSpPr>
              <a:spLocks noEditPoints="1"/>
            </p:cNvSpPr>
            <p:nvPr/>
          </p:nvSpPr>
          <p:spPr bwMode="auto">
            <a:xfrm>
              <a:off x="7857729" y="3391794"/>
              <a:ext cx="417909" cy="611386"/>
            </a:xfrm>
            <a:custGeom>
              <a:avLst/>
              <a:gdLst>
                <a:gd name="T0" fmla="*/ 91596 w 73"/>
                <a:gd name="T1" fmla="*/ 439969 h 107"/>
                <a:gd name="T2" fmla="*/ 326313 w 73"/>
                <a:gd name="T3" fmla="*/ 439969 h 107"/>
                <a:gd name="T4" fmla="*/ 297689 w 73"/>
                <a:gd name="T5" fmla="*/ 577103 h 107"/>
                <a:gd name="T6" fmla="*/ 257615 w 73"/>
                <a:gd name="T7" fmla="*/ 577103 h 107"/>
                <a:gd name="T8" fmla="*/ 211817 w 73"/>
                <a:gd name="T9" fmla="*/ 611386 h 107"/>
                <a:gd name="T10" fmla="*/ 166019 w 73"/>
                <a:gd name="T11" fmla="*/ 577103 h 107"/>
                <a:gd name="T12" fmla="*/ 120220 w 73"/>
                <a:gd name="T13" fmla="*/ 577103 h 107"/>
                <a:gd name="T14" fmla="*/ 91596 w 73"/>
                <a:gd name="T15" fmla="*/ 439969 h 107"/>
                <a:gd name="T16" fmla="*/ 291964 w 73"/>
                <a:gd name="T17" fmla="*/ 165703 h 107"/>
                <a:gd name="T18" fmla="*/ 297689 w 73"/>
                <a:gd name="T19" fmla="*/ 199986 h 107"/>
                <a:gd name="T20" fmla="*/ 291964 w 73"/>
                <a:gd name="T21" fmla="*/ 211414 h 107"/>
                <a:gd name="T22" fmla="*/ 303413 w 73"/>
                <a:gd name="T23" fmla="*/ 217128 h 107"/>
                <a:gd name="T24" fmla="*/ 297689 w 73"/>
                <a:gd name="T25" fmla="*/ 239983 h 107"/>
                <a:gd name="T26" fmla="*/ 286239 w 73"/>
                <a:gd name="T27" fmla="*/ 239983 h 107"/>
                <a:gd name="T28" fmla="*/ 297689 w 73"/>
                <a:gd name="T29" fmla="*/ 245697 h 107"/>
                <a:gd name="T30" fmla="*/ 291964 w 73"/>
                <a:gd name="T31" fmla="*/ 268553 h 107"/>
                <a:gd name="T32" fmla="*/ 286239 w 73"/>
                <a:gd name="T33" fmla="*/ 274267 h 107"/>
                <a:gd name="T34" fmla="*/ 291964 w 73"/>
                <a:gd name="T35" fmla="*/ 279981 h 107"/>
                <a:gd name="T36" fmla="*/ 286239 w 73"/>
                <a:gd name="T37" fmla="*/ 302836 h 107"/>
                <a:gd name="T38" fmla="*/ 269065 w 73"/>
                <a:gd name="T39" fmla="*/ 308550 h 107"/>
                <a:gd name="T40" fmla="*/ 166019 w 73"/>
                <a:gd name="T41" fmla="*/ 279981 h 107"/>
                <a:gd name="T42" fmla="*/ 120220 w 73"/>
                <a:gd name="T43" fmla="*/ 279981 h 107"/>
                <a:gd name="T44" fmla="*/ 120220 w 73"/>
                <a:gd name="T45" fmla="*/ 182844 h 107"/>
                <a:gd name="T46" fmla="*/ 160294 w 73"/>
                <a:gd name="T47" fmla="*/ 177131 h 107"/>
                <a:gd name="T48" fmla="*/ 240441 w 73"/>
                <a:gd name="T49" fmla="*/ 91422 h 107"/>
                <a:gd name="T50" fmla="*/ 217542 w 73"/>
                <a:gd name="T51" fmla="*/ 171417 h 107"/>
                <a:gd name="T52" fmla="*/ 291964 w 73"/>
                <a:gd name="T53" fmla="*/ 165703 h 107"/>
                <a:gd name="T54" fmla="*/ 85872 w 73"/>
                <a:gd name="T55" fmla="*/ 405686 h 107"/>
                <a:gd name="T56" fmla="*/ 143120 w 73"/>
                <a:gd name="T57" fmla="*/ 405686 h 107"/>
                <a:gd name="T58" fmla="*/ 97321 w 73"/>
                <a:gd name="T59" fmla="*/ 274267 h 107"/>
                <a:gd name="T60" fmla="*/ 62973 w 73"/>
                <a:gd name="T61" fmla="*/ 165703 h 107"/>
                <a:gd name="T62" fmla="*/ 131670 w 73"/>
                <a:gd name="T63" fmla="*/ 74281 h 107"/>
                <a:gd name="T64" fmla="*/ 211817 w 73"/>
                <a:gd name="T65" fmla="*/ 62853 h 107"/>
                <a:gd name="T66" fmla="*/ 286239 w 73"/>
                <a:gd name="T67" fmla="*/ 79994 h 107"/>
                <a:gd name="T68" fmla="*/ 354936 w 73"/>
                <a:gd name="T69" fmla="*/ 165703 h 107"/>
                <a:gd name="T70" fmla="*/ 320588 w 73"/>
                <a:gd name="T71" fmla="*/ 274267 h 107"/>
                <a:gd name="T72" fmla="*/ 274789 w 73"/>
                <a:gd name="T73" fmla="*/ 405686 h 107"/>
                <a:gd name="T74" fmla="*/ 332037 w 73"/>
                <a:gd name="T75" fmla="*/ 405686 h 107"/>
                <a:gd name="T76" fmla="*/ 372111 w 73"/>
                <a:gd name="T77" fmla="*/ 297122 h 107"/>
                <a:gd name="T78" fmla="*/ 406459 w 73"/>
                <a:gd name="T79" fmla="*/ 154275 h 107"/>
                <a:gd name="T80" fmla="*/ 314863 w 73"/>
                <a:gd name="T81" fmla="*/ 28569 h 107"/>
                <a:gd name="T82" fmla="*/ 211817 w 73"/>
                <a:gd name="T83" fmla="*/ 5714 h 107"/>
                <a:gd name="T84" fmla="*/ 108771 w 73"/>
                <a:gd name="T85" fmla="*/ 22856 h 107"/>
                <a:gd name="T86" fmla="*/ 11450 w 73"/>
                <a:gd name="T87" fmla="*/ 154275 h 107"/>
                <a:gd name="T88" fmla="*/ 45798 w 73"/>
                <a:gd name="T89" fmla="*/ 297122 h 107"/>
                <a:gd name="T90" fmla="*/ 85872 w 73"/>
                <a:gd name="T91" fmla="*/ 405686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ysClr val="window" lastClr="CCE8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grpSp>
        <p:nvGrpSpPr>
          <p:cNvPr id="7" name="组合 6"/>
          <p:cNvGrpSpPr>
            <a:grpSpLocks/>
          </p:cNvGrpSpPr>
          <p:nvPr/>
        </p:nvGrpSpPr>
        <p:grpSpPr bwMode="auto">
          <a:xfrm>
            <a:off x="7548209" y="4804856"/>
            <a:ext cx="977806" cy="977806"/>
            <a:chOff x="7489036" y="4857235"/>
            <a:chExt cx="1123950" cy="1123950"/>
          </a:xfrm>
        </p:grpSpPr>
        <p:sp>
          <p:nvSpPr>
            <p:cNvPr id="8" name="椭圆 7"/>
            <p:cNvSpPr/>
            <p:nvPr/>
          </p:nvSpPr>
          <p:spPr>
            <a:xfrm>
              <a:off x="7489036" y="4857235"/>
              <a:ext cx="1123950" cy="1123950"/>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sp>
          <p:nvSpPr>
            <p:cNvPr id="9" name="Freeform 273"/>
            <p:cNvSpPr>
              <a:spLocks noEditPoints="1"/>
            </p:cNvSpPr>
            <p:nvPr/>
          </p:nvSpPr>
          <p:spPr bwMode="auto">
            <a:xfrm>
              <a:off x="7781429" y="5193487"/>
              <a:ext cx="595908" cy="451446"/>
            </a:xfrm>
            <a:custGeom>
              <a:avLst/>
              <a:gdLst>
                <a:gd name="T0" fmla="*/ 91678 w 104"/>
                <a:gd name="T1" fmla="*/ 11429 h 79"/>
                <a:gd name="T2" fmla="*/ 154707 w 104"/>
                <a:gd name="T3" fmla="*/ 22858 h 79"/>
                <a:gd name="T4" fmla="*/ 108868 w 104"/>
                <a:gd name="T5" fmla="*/ 274296 h 79"/>
                <a:gd name="T6" fmla="*/ 22920 w 104"/>
                <a:gd name="T7" fmla="*/ 257153 h 79"/>
                <a:gd name="T8" fmla="*/ 91678 w 104"/>
                <a:gd name="T9" fmla="*/ 11429 h 79"/>
                <a:gd name="T10" fmla="*/ 103138 w 104"/>
                <a:gd name="T11" fmla="*/ 371443 h 79"/>
                <a:gd name="T12" fmla="*/ 91678 w 104"/>
                <a:gd name="T13" fmla="*/ 411444 h 79"/>
                <a:gd name="T14" fmla="*/ 578718 w 104"/>
                <a:gd name="T15" fmla="*/ 411444 h 79"/>
                <a:gd name="T16" fmla="*/ 595908 w 104"/>
                <a:gd name="T17" fmla="*/ 411444 h 79"/>
                <a:gd name="T18" fmla="*/ 595908 w 104"/>
                <a:gd name="T19" fmla="*/ 388586 h 79"/>
                <a:gd name="T20" fmla="*/ 595908 w 104"/>
                <a:gd name="T21" fmla="*/ 148577 h 79"/>
                <a:gd name="T22" fmla="*/ 595908 w 104"/>
                <a:gd name="T23" fmla="*/ 137148 h 79"/>
                <a:gd name="T24" fmla="*/ 590178 w 104"/>
                <a:gd name="T25" fmla="*/ 131434 h 79"/>
                <a:gd name="T26" fmla="*/ 515690 w 104"/>
                <a:gd name="T27" fmla="*/ 57145 h 79"/>
                <a:gd name="T28" fmla="*/ 509960 w 104"/>
                <a:gd name="T29" fmla="*/ 51431 h 79"/>
                <a:gd name="T30" fmla="*/ 498500 w 104"/>
                <a:gd name="T31" fmla="*/ 51431 h 79"/>
                <a:gd name="T32" fmla="*/ 177626 w 104"/>
                <a:gd name="T33" fmla="*/ 51431 h 79"/>
                <a:gd name="T34" fmla="*/ 177626 w 104"/>
                <a:gd name="T35" fmla="*/ 97147 h 79"/>
                <a:gd name="T36" fmla="*/ 481310 w 104"/>
                <a:gd name="T37" fmla="*/ 97147 h 79"/>
                <a:gd name="T38" fmla="*/ 475580 w 104"/>
                <a:gd name="T39" fmla="*/ 160006 h 79"/>
                <a:gd name="T40" fmla="*/ 475580 w 104"/>
                <a:gd name="T41" fmla="*/ 171435 h 79"/>
                <a:gd name="T42" fmla="*/ 487040 w 104"/>
                <a:gd name="T43" fmla="*/ 171435 h 79"/>
                <a:gd name="T44" fmla="*/ 555799 w 104"/>
                <a:gd name="T45" fmla="*/ 165721 h 79"/>
                <a:gd name="T46" fmla="*/ 555799 w 104"/>
                <a:gd name="T47" fmla="*/ 371443 h 79"/>
                <a:gd name="T48" fmla="*/ 103138 w 104"/>
                <a:gd name="T49" fmla="*/ 371443 h 79"/>
                <a:gd name="T50" fmla="*/ 544339 w 104"/>
                <a:gd name="T51" fmla="*/ 148577 h 79"/>
                <a:gd name="T52" fmla="*/ 492770 w 104"/>
                <a:gd name="T53" fmla="*/ 148577 h 79"/>
                <a:gd name="T54" fmla="*/ 498500 w 104"/>
                <a:gd name="T55" fmla="*/ 102861 h 79"/>
                <a:gd name="T56" fmla="*/ 544339 w 104"/>
                <a:gd name="T57" fmla="*/ 148577 h 79"/>
                <a:gd name="T58" fmla="*/ 183356 w 104"/>
                <a:gd name="T59" fmla="*/ 245724 h 79"/>
                <a:gd name="T60" fmla="*/ 424011 w 104"/>
                <a:gd name="T61" fmla="*/ 245724 h 79"/>
                <a:gd name="T62" fmla="*/ 424011 w 104"/>
                <a:gd name="T63" fmla="*/ 257153 h 79"/>
                <a:gd name="T64" fmla="*/ 183356 w 104"/>
                <a:gd name="T65" fmla="*/ 257153 h 79"/>
                <a:gd name="T66" fmla="*/ 183356 w 104"/>
                <a:gd name="T67" fmla="*/ 245724 h 79"/>
                <a:gd name="T68" fmla="*/ 183356 w 104"/>
                <a:gd name="T69" fmla="*/ 182864 h 79"/>
                <a:gd name="T70" fmla="*/ 406822 w 104"/>
                <a:gd name="T71" fmla="*/ 182864 h 79"/>
                <a:gd name="T72" fmla="*/ 406822 w 104"/>
                <a:gd name="T73" fmla="*/ 200008 h 79"/>
                <a:gd name="T74" fmla="*/ 183356 w 104"/>
                <a:gd name="T75" fmla="*/ 200008 h 79"/>
                <a:gd name="T76" fmla="*/ 183356 w 104"/>
                <a:gd name="T77" fmla="*/ 182864 h 79"/>
                <a:gd name="T78" fmla="*/ 183356 w 104"/>
                <a:gd name="T79" fmla="*/ 125719 h 79"/>
                <a:gd name="T80" fmla="*/ 406822 w 104"/>
                <a:gd name="T81" fmla="*/ 125719 h 79"/>
                <a:gd name="T82" fmla="*/ 406822 w 104"/>
                <a:gd name="T83" fmla="*/ 142863 h 79"/>
                <a:gd name="T84" fmla="*/ 183356 w 104"/>
                <a:gd name="T85" fmla="*/ 142863 h 79"/>
                <a:gd name="T86" fmla="*/ 183356 w 104"/>
                <a:gd name="T87" fmla="*/ 125719 h 79"/>
                <a:gd name="T88" fmla="*/ 17190 w 104"/>
                <a:gd name="T89" fmla="*/ 377157 h 79"/>
                <a:gd name="T90" fmla="*/ 51569 w 104"/>
                <a:gd name="T91" fmla="*/ 388586 h 79"/>
                <a:gd name="T92" fmla="*/ 51569 w 104"/>
                <a:gd name="T93" fmla="*/ 422873 h 79"/>
                <a:gd name="T94" fmla="*/ 28649 w 104"/>
                <a:gd name="T95" fmla="*/ 451446 h 79"/>
                <a:gd name="T96" fmla="*/ 11460 w 104"/>
                <a:gd name="T97" fmla="*/ 445731 h 79"/>
                <a:gd name="T98" fmla="*/ 0 w 104"/>
                <a:gd name="T99" fmla="*/ 411444 h 79"/>
                <a:gd name="T100" fmla="*/ 17190 w 104"/>
                <a:gd name="T101" fmla="*/ 377157 h 79"/>
                <a:gd name="T102" fmla="*/ 22920 w 104"/>
                <a:gd name="T103" fmla="*/ 274296 h 79"/>
                <a:gd name="T104" fmla="*/ 11460 w 104"/>
                <a:gd name="T105" fmla="*/ 371443 h 79"/>
                <a:gd name="T106" fmla="*/ 68759 w 104"/>
                <a:gd name="T107" fmla="*/ 382872 h 79"/>
                <a:gd name="T108" fmla="*/ 97408 w 104"/>
                <a:gd name="T109" fmla="*/ 291440 h 79"/>
                <a:gd name="T110" fmla="*/ 22920 w 104"/>
                <a:gd name="T111" fmla="*/ 274296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ysClr val="window" lastClr="CCE8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grpSp>
        <p:nvGrpSpPr>
          <p:cNvPr id="10" name="组合 9"/>
          <p:cNvGrpSpPr>
            <a:grpSpLocks/>
          </p:cNvGrpSpPr>
          <p:nvPr/>
        </p:nvGrpSpPr>
        <p:grpSpPr bwMode="auto">
          <a:xfrm>
            <a:off x="7548209" y="1589828"/>
            <a:ext cx="977806" cy="977806"/>
            <a:chOff x="7489036" y="1422916"/>
            <a:chExt cx="1123950" cy="1123950"/>
          </a:xfrm>
        </p:grpSpPr>
        <p:sp>
          <p:nvSpPr>
            <p:cNvPr id="11" name="椭圆 10"/>
            <p:cNvSpPr/>
            <p:nvPr/>
          </p:nvSpPr>
          <p:spPr>
            <a:xfrm>
              <a:off x="7489036" y="1422916"/>
              <a:ext cx="1123950" cy="1123950"/>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sp>
          <p:nvSpPr>
            <p:cNvPr id="12"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ysClr val="window" lastClr="CCE8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sp>
        <p:nvSpPr>
          <p:cNvPr id="13" name="文本框 12"/>
          <p:cNvSpPr txBox="1">
            <a:spLocks noChangeArrowheads="1"/>
          </p:cNvSpPr>
          <p:nvPr/>
        </p:nvSpPr>
        <p:spPr bwMode="auto">
          <a:xfrm>
            <a:off x="8574353" y="1643527"/>
            <a:ext cx="3045866"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自定义</a:t>
            </a:r>
            <a:r>
              <a:rPr lang="en-US" altLang="zh-CN"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Hook</a:t>
            </a: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实际上就是一个函数，将公用的逻辑提取进去</a:t>
            </a:r>
            <a:endParaRPr lang="zh-CN" altLang="en-US" sz="16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grpSp>
        <p:nvGrpSpPr>
          <p:cNvPr id="27" name="组合 26"/>
          <p:cNvGrpSpPr/>
          <p:nvPr/>
        </p:nvGrpSpPr>
        <p:grpSpPr>
          <a:xfrm>
            <a:off x="7278766" y="1596571"/>
            <a:ext cx="72000" cy="4349117"/>
            <a:chOff x="6950522" y="1596571"/>
            <a:chExt cx="72000" cy="4349117"/>
          </a:xfrm>
        </p:grpSpPr>
        <p:cxnSp>
          <p:nvCxnSpPr>
            <p:cNvPr id="3" name="直接连接符 2"/>
            <p:cNvCxnSpPr/>
            <p:nvPr/>
          </p:nvCxnSpPr>
          <p:spPr>
            <a:xfrm>
              <a:off x="6986522" y="1596571"/>
              <a:ext cx="0" cy="4313117"/>
            </a:xfrm>
            <a:prstGeom prst="line">
              <a:avLst/>
            </a:prstGeom>
            <a:noFill/>
            <a:ln w="12700" cap="flat" cmpd="sng" algn="ctr">
              <a:solidFill>
                <a:schemeClr val="tx1">
                  <a:lumMod val="50000"/>
                  <a:lumOff val="50000"/>
                </a:schemeClr>
              </a:solidFill>
              <a:prstDash val="solid"/>
              <a:miter lim="800000"/>
            </a:ln>
            <a:effectLst/>
          </p:spPr>
        </p:cxnSp>
        <p:sp>
          <p:nvSpPr>
            <p:cNvPr id="25" name="Oval 12"/>
            <p:cNvSpPr/>
            <p:nvPr/>
          </p:nvSpPr>
          <p:spPr>
            <a:xfrm>
              <a:off x="6950522" y="1596571"/>
              <a:ext cx="72000" cy="72000"/>
            </a:xfrm>
            <a:prstGeom prst="ellipse">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26" name="Oval 12"/>
            <p:cNvSpPr/>
            <p:nvPr/>
          </p:nvSpPr>
          <p:spPr>
            <a:xfrm>
              <a:off x="6950522" y="5873688"/>
              <a:ext cx="72000" cy="72000"/>
            </a:xfrm>
            <a:prstGeom prst="ellipse">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grpSp>
      <p:sp>
        <p:nvSpPr>
          <p:cNvPr id="28" name="Rectangle 1"/>
          <p:cNvSpPr>
            <a:spLocks noChangeArrowheads="1"/>
          </p:cNvSpPr>
          <p:nvPr/>
        </p:nvSpPr>
        <p:spPr bwMode="auto">
          <a:xfrm>
            <a:off x="150478" y="1494425"/>
            <a:ext cx="6801306" cy="452431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function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宋体" pitchFamily="2" charset="-122"/>
              </a:rPr>
              <a:t>useFriendStatus</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const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[isOnline, setIsOnline] =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宋体" pitchFamily="2" charset="-122"/>
              </a:rPr>
              <a:t>useState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false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宋体" pitchFamily="2" charset="-122"/>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setIsOnline(</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.status.isOnline);</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宋体" pitchFamily="2" charset="-122"/>
              </a:rPr>
              <a:t>useEffect</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if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.status.isOnline)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ChatAPI.</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宋体" pitchFamily="2" charset="-122"/>
              </a:rPr>
              <a:t>subscribe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.name, </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'FriendStatus'</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=&gt;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ChatAPI.</a:t>
            </a:r>
            <a:r>
              <a:rPr kumimoji="0" lang="zh-CN" altLang="zh-CN" sz="1600" b="0" i="0" u="none" strike="noStrike" cap="none" normalizeH="0" baseline="0" dirty="0">
                <a:ln>
                  <a:noFill/>
                </a:ln>
                <a:solidFill>
                  <a:srgbClr val="78BEA6"/>
                </a:solidFill>
                <a:effectLst/>
                <a:latin typeface="DejaVu Sans Mono" pitchFamily="49" charset="0"/>
                <a:ea typeface="宋体" pitchFamily="2" charset="-122"/>
                <a:cs typeface="宋体" pitchFamily="2" charset="-122"/>
              </a:rPr>
              <a:t>unsubscribe</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.name, </a:t>
            </a:r>
            <a:r>
              <a:rPr kumimoji="0" lang="zh-CN" altLang="zh-CN" sz="1600"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'FriendStatus'</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 [</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.name, </a:t>
            </a:r>
            <a:r>
              <a:rPr kumimoji="0" lang="zh-CN" altLang="zh-CN" sz="1600" b="0" i="0" u="none" strike="noStrike" cap="none" normalizeH="0" baseline="0" dirty="0">
                <a:ln>
                  <a:noFill/>
                </a:ln>
                <a:solidFill>
                  <a:srgbClr val="FDC267"/>
                </a:solidFill>
                <a:effectLst/>
                <a:latin typeface="DejaVu Sans Mono" pitchFamily="49" charset="0"/>
                <a:ea typeface="宋体" pitchFamily="2" charset="-122"/>
                <a:cs typeface="宋体" pitchFamily="2" charset="-122"/>
              </a:rPr>
              <a:t>user</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.status.isOnline]);</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sz="1600"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return </a:t>
            </a: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isOnline;</a:t>
            </a:r>
            <a:b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sz="1600"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9" name="文本框 12"/>
          <p:cNvSpPr txBox="1">
            <a:spLocks noChangeArrowheads="1"/>
          </p:cNvSpPr>
          <p:nvPr/>
        </p:nvSpPr>
        <p:spPr bwMode="auto">
          <a:xfrm>
            <a:off x="8668137" y="3572079"/>
            <a:ext cx="3045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可以调用其他的</a:t>
            </a:r>
            <a:r>
              <a:rPr lang="en-US" altLang="zh-CN"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Hook</a:t>
            </a:r>
            <a:endParaRPr lang="zh-CN" altLang="en-US" sz="16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30" name="文本框 12"/>
          <p:cNvSpPr txBox="1">
            <a:spLocks noChangeArrowheads="1"/>
          </p:cNvSpPr>
          <p:nvPr/>
        </p:nvSpPr>
        <p:spPr bwMode="auto">
          <a:xfrm>
            <a:off x="8668137" y="5144246"/>
            <a:ext cx="3045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函数名必须以</a:t>
            </a:r>
            <a:r>
              <a:rPr lang="en-US" altLang="zh-CN"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use</a:t>
            </a: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开头</a:t>
            </a:r>
            <a:endParaRPr lang="zh-CN" altLang="en-US" sz="16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31" name="矩形 30"/>
          <p:cNvSpPr/>
          <p:nvPr/>
        </p:nvSpPr>
        <p:spPr>
          <a:xfrm>
            <a:off x="735537" y="344174"/>
            <a:ext cx="2367956" cy="430887"/>
          </a:xfrm>
          <a:prstGeom prst="rect">
            <a:avLst/>
          </a:prstGeom>
        </p:spPr>
        <p:txBody>
          <a:bodyPr wrap="none">
            <a:spAutoFit/>
          </a:bodyPr>
          <a:lstStyle/>
          <a:p>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编写自定义</a:t>
            </a:r>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Hook</a:t>
            </a:r>
            <a:endPar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48298425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D</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使用规则</a:t>
            </a:r>
          </a:p>
        </p:txBody>
      </p:sp>
      <p:sp>
        <p:nvSpPr>
          <p:cNvPr id="4" name="矩形 3"/>
          <p:cNvSpPr/>
          <p:nvPr/>
        </p:nvSpPr>
        <p:spPr>
          <a:xfrm>
            <a:off x="4247408" y="4722956"/>
            <a:ext cx="3697184" cy="613694"/>
          </a:xfrm>
          <a:prstGeom prst="rect">
            <a:avLst/>
          </a:prstGeom>
        </p:spPr>
        <p:txBody>
          <a:bodyPr vert="horz" wrap="square">
            <a:spAutoFit/>
          </a:bodyPr>
          <a:lstStyle/>
          <a:p>
            <a:pPr algn="ctr" defTabSz="457200">
              <a:lnSpc>
                <a:spcPct val="150000"/>
              </a:lnSpc>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遵循使用规则</a:t>
            </a:r>
          </a:p>
          <a:p>
            <a:pPr algn="ctr" defTabSz="457200">
              <a:lnSpc>
                <a:spcPct val="150000"/>
              </a:lnSpc>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使用</a:t>
            </a:r>
            <a:r>
              <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ESLint</a:t>
            </a:r>
          </a:p>
        </p:txBody>
      </p:sp>
    </p:spTree>
    <p:extLst>
      <p:ext uri="{BB962C8B-B14F-4D97-AF65-F5344CB8AC3E}">
        <p14:creationId xmlns:p14="http://schemas.microsoft.com/office/powerpoint/2010/main" val="128406831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048717" y="2327195"/>
            <a:ext cx="9153765" cy="400110"/>
          </a:xfrm>
          <a:prstGeom prst="rect">
            <a:avLst/>
          </a:prstGeom>
          <a:noFill/>
        </p:spPr>
        <p:txBody>
          <a:bodyPr wrap="square" rtlCol="0">
            <a:spAutoFit/>
          </a:bodyPr>
          <a:lstStyle/>
          <a:p>
            <a:pPr algn="just">
              <a:spcBef>
                <a:spcPct val="0"/>
              </a:spcBef>
            </a:pPr>
            <a:r>
              <a:rPr lang="zh-CN" altLang="en-US" sz="2000" dirty="0">
                <a:latin typeface="微软雅黑" pitchFamily="34" charset="-122"/>
                <a:ea typeface="微软雅黑" pitchFamily="34" charset="-122"/>
              </a:rPr>
              <a:t>只在最顶层调用</a:t>
            </a:r>
            <a:r>
              <a:rPr lang="en-US" altLang="zh-CN" sz="2000" dirty="0">
                <a:latin typeface="微软雅黑" pitchFamily="34" charset="-122"/>
                <a:ea typeface="微软雅黑" pitchFamily="34" charset="-122"/>
              </a:rPr>
              <a:t>Hooks</a:t>
            </a:r>
            <a:r>
              <a:rPr lang="zh-CN" altLang="en-US" sz="2000" dirty="0">
                <a:latin typeface="微软雅黑" pitchFamily="34" charset="-122"/>
                <a:ea typeface="微软雅黑" pitchFamily="34" charset="-122"/>
              </a:rPr>
              <a:t>，不要再内部循环、条件语句或嵌套函数中调用</a:t>
            </a:r>
            <a:r>
              <a:rPr lang="en-US" altLang="zh-CN" sz="2000" dirty="0">
                <a:latin typeface="微软雅黑" pitchFamily="34" charset="-122"/>
                <a:ea typeface="微软雅黑" pitchFamily="34" charset="-122"/>
              </a:rPr>
              <a:t>Hooks</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14" name="矩形 13"/>
          <p:cNvSpPr/>
          <p:nvPr/>
        </p:nvSpPr>
        <p:spPr>
          <a:xfrm>
            <a:off x="735537" y="344174"/>
            <a:ext cx="1313180"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使用规则</a:t>
            </a:r>
          </a:p>
        </p:txBody>
      </p:sp>
      <p:sp>
        <p:nvSpPr>
          <p:cNvPr id="16" name="文本框 11"/>
          <p:cNvSpPr txBox="1"/>
          <p:nvPr/>
        </p:nvSpPr>
        <p:spPr>
          <a:xfrm>
            <a:off x="2048717" y="4156414"/>
            <a:ext cx="9153765" cy="400110"/>
          </a:xfrm>
          <a:prstGeom prst="rect">
            <a:avLst/>
          </a:prstGeom>
          <a:noFill/>
        </p:spPr>
        <p:txBody>
          <a:bodyPr wrap="square" rtlCol="0">
            <a:spAutoFit/>
          </a:bodyPr>
          <a:lstStyle/>
          <a:p>
            <a:pPr algn="just">
              <a:spcBef>
                <a:spcPct val="0"/>
              </a:spcBef>
            </a:pPr>
            <a:r>
              <a:rPr lang="zh-CN" altLang="en-US" sz="2000" dirty="0">
                <a:latin typeface="微软雅黑" pitchFamily="34" charset="-122"/>
                <a:ea typeface="微软雅黑" pitchFamily="34" charset="-122"/>
              </a:rPr>
              <a:t>只在</a:t>
            </a:r>
            <a:r>
              <a:rPr lang="en-US" altLang="zh-CN" sz="2000" dirty="0">
                <a:latin typeface="微软雅黑" pitchFamily="34" charset="-122"/>
                <a:ea typeface="微软雅黑" pitchFamily="34" charset="-122"/>
              </a:rPr>
              <a:t>React</a:t>
            </a:r>
            <a:r>
              <a:rPr lang="zh-CN" altLang="en-US" sz="2000" dirty="0">
                <a:latin typeface="微软雅黑" pitchFamily="34" charset="-122"/>
                <a:ea typeface="微软雅黑" pitchFamily="34" charset="-122"/>
              </a:rPr>
              <a:t>函数中调用</a:t>
            </a:r>
            <a:r>
              <a:rPr lang="en-US" altLang="zh-CN" sz="2000" dirty="0">
                <a:latin typeface="微软雅黑" pitchFamily="34" charset="-122"/>
                <a:ea typeface="微软雅黑" pitchFamily="34" charset="-122"/>
              </a:rPr>
              <a:t>Hooks</a:t>
            </a:r>
            <a:r>
              <a:rPr lang="zh-CN" altLang="en-US" sz="2000" dirty="0">
                <a:latin typeface="微软雅黑" pitchFamily="34" charset="-122"/>
                <a:ea typeface="微软雅黑" pitchFamily="34" charset="-122"/>
              </a:rPr>
              <a:t>，不在普通的</a:t>
            </a:r>
            <a:r>
              <a:rPr lang="en-US" altLang="zh-CN" sz="2000" dirty="0">
                <a:latin typeface="微软雅黑" pitchFamily="34" charset="-122"/>
                <a:ea typeface="微软雅黑" pitchFamily="34" charset="-122"/>
              </a:rPr>
              <a:t>JavaScript</a:t>
            </a:r>
            <a:r>
              <a:rPr lang="zh-CN" altLang="en-US" sz="2000" dirty="0">
                <a:latin typeface="微软雅黑" pitchFamily="34" charset="-122"/>
                <a:ea typeface="微软雅黑" pitchFamily="34" charset="-122"/>
              </a:rPr>
              <a:t>函数中调用</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8" name="椭圆 7">
            <a:extLst>
              <a:ext uri="{FF2B5EF4-FFF2-40B4-BE49-F238E27FC236}">
                <a16:creationId xmlns:a16="http://schemas.microsoft.com/office/drawing/2014/main" id="{87EB1520-0573-E741-ADFE-C223A0D19955}"/>
              </a:ext>
            </a:extLst>
          </p:cNvPr>
          <p:cNvSpPr/>
          <p:nvPr/>
        </p:nvSpPr>
        <p:spPr>
          <a:xfrm>
            <a:off x="989518" y="2124641"/>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01</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sp>
        <p:nvSpPr>
          <p:cNvPr id="9" name="椭圆 8">
            <a:extLst>
              <a:ext uri="{FF2B5EF4-FFF2-40B4-BE49-F238E27FC236}">
                <a16:creationId xmlns:a16="http://schemas.microsoft.com/office/drawing/2014/main" id="{D5122A01-9584-A04C-9AC9-D93FF6885739}"/>
              </a:ext>
            </a:extLst>
          </p:cNvPr>
          <p:cNvSpPr/>
          <p:nvPr/>
        </p:nvSpPr>
        <p:spPr>
          <a:xfrm>
            <a:off x="989518" y="3948874"/>
            <a:ext cx="805218" cy="805218"/>
          </a:xfrm>
          <a:prstGeom prst="ellipse">
            <a:avLst/>
          </a:prstGeom>
          <a:noFill/>
          <a:ln w="12700" cap="flat" cmpd="sng" algn="ctr">
            <a:solidFill>
              <a:sysClr val="windowText" lastClr="000000">
                <a:lumMod val="85000"/>
                <a:lumOff val="15000"/>
              </a:sys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rPr>
              <a:t>02</a:t>
            </a:r>
            <a:endParaRPr kumimoji="0" lang="zh-CN" altLang="en-US" sz="2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ea"/>
              <a:sym typeface="+mn-lt"/>
            </a:endParaRPr>
          </a:p>
        </p:txBody>
      </p:sp>
    </p:spTree>
    <p:extLst>
      <p:ext uri="{BB962C8B-B14F-4D97-AF65-F5344CB8AC3E}">
        <p14:creationId xmlns:p14="http://schemas.microsoft.com/office/powerpoint/2010/main" val="26348881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707117" y="1696956"/>
            <a:ext cx="10329840" cy="400110"/>
          </a:xfrm>
          <a:prstGeom prst="rect">
            <a:avLst/>
          </a:prstGeom>
          <a:noFill/>
        </p:spPr>
        <p:txBody>
          <a:bodyPr wrap="square" rtlCol="0">
            <a:spAutoFit/>
          </a:bodyPr>
          <a:lstStyle/>
          <a:p>
            <a:pPr algn="just">
              <a:spcBef>
                <a:spcPct val="0"/>
              </a:spcBef>
            </a:pPr>
            <a:r>
              <a:rPr lang="en-US" altLang="zh-CN" sz="2000" dirty="0">
                <a:latin typeface="微软雅黑" pitchFamily="34" charset="-122"/>
                <a:ea typeface="微软雅黑" pitchFamily="34" charset="-122"/>
              </a:rPr>
              <a:t>React Hooks</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v16.8</a:t>
            </a:r>
            <a:r>
              <a:rPr lang="zh-CN" altLang="en-US" sz="2000" dirty="0">
                <a:latin typeface="微软雅黑" pitchFamily="34" charset="-122"/>
                <a:ea typeface="微软雅黑" pitchFamily="34" charset="-122"/>
              </a:rPr>
              <a:t>推出的一个新特性</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14" name="矩形 13"/>
          <p:cNvSpPr/>
          <p:nvPr/>
        </p:nvSpPr>
        <p:spPr>
          <a:xfrm>
            <a:off x="735537" y="344174"/>
            <a:ext cx="1943161" cy="430887"/>
          </a:xfrm>
          <a:prstGeom prst="rect">
            <a:avLst/>
          </a:prstGeom>
        </p:spPr>
        <p:txBody>
          <a:bodyPr wrap="none">
            <a:spAutoFit/>
          </a:bodyPr>
          <a:lstStyle/>
          <a:p>
            <a:r>
              <a:rPr lang="zh-CN" altLang="en-US" sz="2200" b="1" dirty="0">
                <a:solidFill>
                  <a:schemeClr val="tx1">
                    <a:lumMod val="75000"/>
                    <a:lumOff val="25000"/>
                  </a:schemeClr>
                </a:solidFill>
                <a:latin typeface="微软雅黑" pitchFamily="34" charset="-122"/>
                <a:ea typeface="微软雅黑" pitchFamily="34" charset="-122"/>
              </a:rPr>
              <a:t>什么是</a:t>
            </a:r>
            <a:r>
              <a:rPr lang="en-US" altLang="zh-CN" sz="2200" b="1" dirty="0">
                <a:solidFill>
                  <a:schemeClr val="tx1">
                    <a:lumMod val="75000"/>
                    <a:lumOff val="25000"/>
                  </a:schemeClr>
                </a:solidFill>
                <a:latin typeface="微软雅黑" pitchFamily="34" charset="-122"/>
                <a:ea typeface="微软雅黑" pitchFamily="34" charset="-122"/>
              </a:rPr>
              <a:t>Hooks</a:t>
            </a:r>
            <a:endParaRPr lang="zh-CN" altLang="en-US" sz="2200" b="1" dirty="0">
              <a:solidFill>
                <a:schemeClr val="tx1">
                  <a:lumMod val="75000"/>
                  <a:lumOff val="25000"/>
                </a:schemeClr>
              </a:solidFill>
              <a:latin typeface="微软雅黑" pitchFamily="34" charset="-122"/>
              <a:ea typeface="微软雅黑" pitchFamily="34" charset="-122"/>
            </a:endParaRPr>
          </a:p>
        </p:txBody>
      </p:sp>
      <p:sp>
        <p:nvSpPr>
          <p:cNvPr id="16" name="文本框 11"/>
          <p:cNvSpPr txBox="1"/>
          <p:nvPr/>
        </p:nvSpPr>
        <p:spPr>
          <a:xfrm>
            <a:off x="1707117" y="3213793"/>
            <a:ext cx="10329840" cy="499560"/>
          </a:xfrm>
          <a:prstGeom prst="rect">
            <a:avLst/>
          </a:prstGeom>
          <a:noFill/>
        </p:spPr>
        <p:txBody>
          <a:bodyPr wrap="square" rtlCol="0">
            <a:spAutoFit/>
          </a:bodyPr>
          <a:lstStyle/>
          <a:p>
            <a:pPr algn="just">
              <a:lnSpc>
                <a:spcPct val="150000"/>
              </a:lnSpc>
              <a:spcBef>
                <a:spcPct val="0"/>
              </a:spcBef>
            </a:pPr>
            <a:r>
              <a:rPr lang="zh-CN" altLang="en-US" sz="2000" dirty="0">
                <a:latin typeface="微软雅黑" pitchFamily="34" charset="-122"/>
                <a:ea typeface="微软雅黑" pitchFamily="34" charset="-122"/>
              </a:rPr>
              <a:t>它提供给开发者一种能力，让开发者不用</a:t>
            </a:r>
            <a:r>
              <a:rPr lang="en-US" altLang="zh-CN" sz="2000" dirty="0">
                <a:latin typeface="微软雅黑" pitchFamily="34" charset="-122"/>
                <a:ea typeface="微软雅黑" pitchFamily="34" charset="-122"/>
              </a:rPr>
              <a:t>class</a:t>
            </a:r>
            <a:r>
              <a:rPr lang="zh-CN" altLang="en-US" sz="2000" dirty="0">
                <a:latin typeface="微软雅黑" pitchFamily="34" charset="-122"/>
                <a:ea typeface="微软雅黑" pitchFamily="34" charset="-122"/>
              </a:rPr>
              <a:t>的形式就能够使用</a:t>
            </a:r>
            <a:r>
              <a:rPr lang="en-US" altLang="zh-CN" sz="2000" dirty="0">
                <a:latin typeface="微软雅黑" pitchFamily="34" charset="-122"/>
                <a:ea typeface="微软雅黑" pitchFamily="34" charset="-122"/>
              </a:rPr>
              <a:t>state</a:t>
            </a:r>
            <a:r>
              <a:rPr lang="zh-CN" altLang="en-US" sz="2000" dirty="0">
                <a:latin typeface="微软雅黑" pitchFamily="34" charset="-122"/>
                <a:ea typeface="微软雅黑" pitchFamily="34" charset="-122"/>
              </a:rPr>
              <a:t>和其他</a:t>
            </a:r>
            <a:r>
              <a:rPr lang="en-US" altLang="zh-CN" sz="2000" dirty="0">
                <a:latin typeface="微软雅黑" pitchFamily="34" charset="-122"/>
                <a:ea typeface="微软雅黑" pitchFamily="34" charset="-122"/>
              </a:rPr>
              <a:t>React</a:t>
            </a:r>
            <a:r>
              <a:rPr lang="zh-CN" altLang="en-US" sz="2000" dirty="0">
                <a:latin typeface="微软雅黑" pitchFamily="34" charset="-122"/>
                <a:ea typeface="微软雅黑" pitchFamily="34" charset="-122"/>
              </a:rPr>
              <a:t>的功能</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19" name="文本框 11"/>
          <p:cNvSpPr txBox="1"/>
          <p:nvPr/>
        </p:nvSpPr>
        <p:spPr>
          <a:xfrm>
            <a:off x="1707117" y="4830080"/>
            <a:ext cx="10329840" cy="400110"/>
          </a:xfrm>
          <a:prstGeom prst="rect">
            <a:avLst/>
          </a:prstGeom>
          <a:noFill/>
        </p:spPr>
        <p:txBody>
          <a:bodyPr wrap="square" rtlCol="0">
            <a:spAutoFit/>
          </a:bodyPr>
          <a:lstStyle/>
          <a:p>
            <a:pPr algn="just">
              <a:spcBef>
                <a:spcPct val="0"/>
              </a:spcBef>
            </a:pPr>
            <a:r>
              <a:rPr lang="zh-CN" altLang="en-US" sz="2000" dirty="0">
                <a:latin typeface="微软雅黑" pitchFamily="34" charset="-122"/>
                <a:ea typeface="微软雅黑" pitchFamily="34" charset="-122"/>
              </a:rPr>
              <a:t>不是必选项，向后兼容，不会引入任何破坏性的改变</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13" name="Oval 6">
            <a:extLst>
              <a:ext uri="{FF2B5EF4-FFF2-40B4-BE49-F238E27FC236}">
                <a16:creationId xmlns:a16="http://schemas.microsoft.com/office/drawing/2014/main" id="{C0A6390D-1418-BD41-9E8E-7B2A24100747}"/>
              </a:ext>
            </a:extLst>
          </p:cNvPr>
          <p:cNvSpPr/>
          <p:nvPr/>
        </p:nvSpPr>
        <p:spPr>
          <a:xfrm>
            <a:off x="735535" y="1631105"/>
            <a:ext cx="531813" cy="531812"/>
          </a:xfrm>
          <a:prstGeom prst="ellipse">
            <a:avLst/>
          </a:prstGeom>
          <a:solidFill>
            <a:schemeClr val="tx1">
              <a:lumMod val="75000"/>
              <a:lumOff val="25000"/>
            </a:schemeClr>
          </a:solidFill>
          <a:ln w="12700">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800" b="0" i="0" u="none" strike="noStrike" kern="0" cap="none" spc="0" normalizeH="0" baseline="0" noProof="0" dirty="0">
              <a:ln>
                <a:noFill/>
              </a:ln>
              <a:solidFill>
                <a:srgbClr val="F2F2F2"/>
              </a:solidFill>
              <a:effectLst/>
              <a:uLnTx/>
              <a:uFillTx/>
              <a:latin typeface="FontAwesome" pitchFamily="2" charset="0"/>
              <a:sym typeface="FontAwesome" pitchFamily="2" charset="0"/>
            </a:endParaRPr>
          </a:p>
        </p:txBody>
      </p:sp>
      <p:sp>
        <p:nvSpPr>
          <p:cNvPr id="15" name="Freeform 9">
            <a:extLst>
              <a:ext uri="{FF2B5EF4-FFF2-40B4-BE49-F238E27FC236}">
                <a16:creationId xmlns:a16="http://schemas.microsoft.com/office/drawing/2014/main" id="{B46D34F1-EBD7-2443-BE5E-36FF52178372}"/>
              </a:ext>
            </a:extLst>
          </p:cNvPr>
          <p:cNvSpPr>
            <a:spLocks noEditPoints="1"/>
          </p:cNvSpPr>
          <p:nvPr/>
        </p:nvSpPr>
        <p:spPr>
          <a:xfrm>
            <a:off x="866503" y="1761280"/>
            <a:ext cx="269875" cy="271462"/>
          </a:xfrm>
          <a:custGeom>
            <a:avLst/>
            <a:gdLst/>
            <a:ahLst/>
            <a:cxnLst>
              <a:cxn ang="0">
                <a:pos x="405548911" y="718604737"/>
              </a:cxn>
              <a:cxn ang="0">
                <a:pos x="113837642" y="426893468"/>
              </a:cxn>
              <a:cxn ang="0">
                <a:pos x="170758773" y="249022152"/>
              </a:cxn>
              <a:cxn ang="0">
                <a:pos x="241907300" y="184986168"/>
              </a:cxn>
              <a:cxn ang="0">
                <a:pos x="270366710" y="177871316"/>
              </a:cxn>
              <a:cxn ang="0">
                <a:pos x="305940973" y="192101021"/>
              </a:cxn>
              <a:cxn ang="0">
                <a:pos x="291711268" y="256137005"/>
              </a:cxn>
              <a:cxn ang="0">
                <a:pos x="241907300" y="305940973"/>
              </a:cxn>
              <a:cxn ang="0">
                <a:pos x="206333036" y="426893468"/>
              </a:cxn>
              <a:cxn ang="0">
                <a:pos x="263251858" y="569190521"/>
              </a:cxn>
              <a:cxn ang="0">
                <a:pos x="405548911" y="626111653"/>
              </a:cxn>
              <a:cxn ang="0">
                <a:pos x="554963126" y="569190521"/>
              </a:cxn>
              <a:cxn ang="0">
                <a:pos x="611881947" y="426893468"/>
              </a:cxn>
              <a:cxn ang="0">
                <a:pos x="569192832" y="305940973"/>
              </a:cxn>
              <a:cxn ang="0">
                <a:pos x="533618568" y="263251858"/>
              </a:cxn>
              <a:cxn ang="0">
                <a:pos x="526503716" y="206330726"/>
              </a:cxn>
              <a:cxn ang="0">
                <a:pos x="562077979" y="184986168"/>
              </a:cxn>
              <a:cxn ang="0">
                <a:pos x="590537389" y="199215874"/>
              </a:cxn>
              <a:cxn ang="0">
                <a:pos x="640341358" y="249022152"/>
              </a:cxn>
              <a:cxn ang="0">
                <a:pos x="704377342" y="426893468"/>
              </a:cxn>
              <a:cxn ang="0">
                <a:pos x="405548911" y="718604737"/>
              </a:cxn>
              <a:cxn ang="0">
                <a:pos x="405548911" y="462467732"/>
              </a:cxn>
              <a:cxn ang="0">
                <a:pos x="362859795" y="419778616"/>
              </a:cxn>
              <a:cxn ang="0">
                <a:pos x="362859795" y="120952495"/>
              </a:cxn>
              <a:cxn ang="0">
                <a:pos x="405548911" y="78263379"/>
              </a:cxn>
              <a:cxn ang="0">
                <a:pos x="455355189" y="120952495"/>
              </a:cxn>
              <a:cxn ang="0">
                <a:pos x="455355189" y="419778616"/>
              </a:cxn>
              <a:cxn ang="0">
                <a:pos x="405548911" y="462467732"/>
              </a:cxn>
              <a:cxn ang="0">
                <a:pos x="412663763" y="0"/>
              </a:cxn>
              <a:cxn ang="0">
                <a:pos x="0" y="412663763"/>
              </a:cxn>
              <a:cxn ang="0">
                <a:pos x="412663763" y="832442380"/>
              </a:cxn>
              <a:cxn ang="0">
                <a:pos x="832444690" y="412663763"/>
              </a:cxn>
              <a:cxn ang="0">
                <a:pos x="412663763" y="0"/>
              </a:cxn>
            </a:cxnLst>
            <a:rect l="0" t="0" r="0" b="0"/>
            <a:pathLst>
              <a:path w="117" h="117">
                <a:moveTo>
                  <a:pt x="57" y="101"/>
                </a:moveTo>
                <a:cubicBezTo>
                  <a:pt x="35" y="101"/>
                  <a:pt x="16" y="82"/>
                  <a:pt x="16" y="60"/>
                </a:cubicBezTo>
                <a:cubicBezTo>
                  <a:pt x="16" y="50"/>
                  <a:pt x="19" y="42"/>
                  <a:pt x="24" y="35"/>
                </a:cubicBezTo>
                <a:cubicBezTo>
                  <a:pt x="27" y="31"/>
                  <a:pt x="30" y="28"/>
                  <a:pt x="34" y="26"/>
                </a:cubicBezTo>
                <a:cubicBezTo>
                  <a:pt x="35" y="25"/>
                  <a:pt x="36" y="25"/>
                  <a:pt x="38" y="25"/>
                </a:cubicBezTo>
                <a:cubicBezTo>
                  <a:pt x="39" y="25"/>
                  <a:pt x="41" y="26"/>
                  <a:pt x="43" y="27"/>
                </a:cubicBezTo>
                <a:cubicBezTo>
                  <a:pt x="45" y="30"/>
                  <a:pt x="44" y="34"/>
                  <a:pt x="41" y="36"/>
                </a:cubicBezTo>
                <a:cubicBezTo>
                  <a:pt x="38" y="38"/>
                  <a:pt x="36" y="40"/>
                  <a:pt x="34" y="43"/>
                </a:cubicBezTo>
                <a:cubicBezTo>
                  <a:pt x="31" y="47"/>
                  <a:pt x="29" y="53"/>
                  <a:pt x="29" y="60"/>
                </a:cubicBezTo>
                <a:cubicBezTo>
                  <a:pt x="29" y="68"/>
                  <a:pt x="32" y="75"/>
                  <a:pt x="37" y="80"/>
                </a:cubicBezTo>
                <a:cubicBezTo>
                  <a:pt x="42" y="85"/>
                  <a:pt x="49" y="88"/>
                  <a:pt x="57" y="88"/>
                </a:cubicBezTo>
                <a:cubicBezTo>
                  <a:pt x="65" y="88"/>
                  <a:pt x="72" y="85"/>
                  <a:pt x="78" y="80"/>
                </a:cubicBezTo>
                <a:cubicBezTo>
                  <a:pt x="83" y="75"/>
                  <a:pt x="86" y="68"/>
                  <a:pt x="86" y="60"/>
                </a:cubicBezTo>
                <a:cubicBezTo>
                  <a:pt x="86" y="53"/>
                  <a:pt x="84" y="47"/>
                  <a:pt x="80" y="43"/>
                </a:cubicBezTo>
                <a:cubicBezTo>
                  <a:pt x="79" y="41"/>
                  <a:pt x="77" y="39"/>
                  <a:pt x="75" y="37"/>
                </a:cubicBezTo>
                <a:cubicBezTo>
                  <a:pt x="73" y="35"/>
                  <a:pt x="72" y="31"/>
                  <a:pt x="74" y="29"/>
                </a:cubicBezTo>
                <a:cubicBezTo>
                  <a:pt x="76" y="27"/>
                  <a:pt x="77" y="26"/>
                  <a:pt x="79" y="26"/>
                </a:cubicBezTo>
                <a:cubicBezTo>
                  <a:pt x="81" y="26"/>
                  <a:pt x="82" y="27"/>
                  <a:pt x="83" y="28"/>
                </a:cubicBezTo>
                <a:cubicBezTo>
                  <a:pt x="86" y="30"/>
                  <a:pt x="88" y="32"/>
                  <a:pt x="90" y="35"/>
                </a:cubicBezTo>
                <a:cubicBezTo>
                  <a:pt x="96" y="42"/>
                  <a:pt x="99" y="51"/>
                  <a:pt x="99" y="60"/>
                </a:cubicBezTo>
                <a:cubicBezTo>
                  <a:pt x="99" y="82"/>
                  <a:pt x="80" y="101"/>
                  <a:pt x="57" y="101"/>
                </a:cubicBezTo>
                <a:moveTo>
                  <a:pt x="57" y="65"/>
                </a:moveTo>
                <a:cubicBezTo>
                  <a:pt x="54" y="65"/>
                  <a:pt x="51" y="62"/>
                  <a:pt x="51" y="59"/>
                </a:cubicBezTo>
                <a:cubicBezTo>
                  <a:pt x="51" y="17"/>
                  <a:pt x="51" y="17"/>
                  <a:pt x="51" y="17"/>
                </a:cubicBezTo>
                <a:cubicBezTo>
                  <a:pt x="51" y="14"/>
                  <a:pt x="54" y="11"/>
                  <a:pt x="57" y="11"/>
                </a:cubicBezTo>
                <a:cubicBezTo>
                  <a:pt x="61" y="11"/>
                  <a:pt x="64" y="14"/>
                  <a:pt x="64" y="17"/>
                </a:cubicBezTo>
                <a:cubicBezTo>
                  <a:pt x="64" y="59"/>
                  <a:pt x="64" y="59"/>
                  <a:pt x="64" y="59"/>
                </a:cubicBezTo>
                <a:cubicBezTo>
                  <a:pt x="64" y="62"/>
                  <a:pt x="61" y="65"/>
                  <a:pt x="57" y="65"/>
                </a:cubicBezTo>
                <a:moveTo>
                  <a:pt x="58" y="0"/>
                </a:moveTo>
                <a:cubicBezTo>
                  <a:pt x="26" y="0"/>
                  <a:pt x="0" y="26"/>
                  <a:pt x="0" y="58"/>
                </a:cubicBezTo>
                <a:cubicBezTo>
                  <a:pt x="0" y="90"/>
                  <a:pt x="26" y="117"/>
                  <a:pt x="58" y="117"/>
                </a:cubicBezTo>
                <a:cubicBezTo>
                  <a:pt x="90" y="117"/>
                  <a:pt x="117" y="90"/>
                  <a:pt x="117" y="58"/>
                </a:cubicBezTo>
                <a:cubicBezTo>
                  <a:pt x="117" y="26"/>
                  <a:pt x="90" y="0"/>
                  <a:pt x="58"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a:ea typeface="微软雅黑"/>
            </a:endParaRPr>
          </a:p>
        </p:txBody>
      </p:sp>
      <p:sp>
        <p:nvSpPr>
          <p:cNvPr id="17" name="Oval 6">
            <a:extLst>
              <a:ext uri="{FF2B5EF4-FFF2-40B4-BE49-F238E27FC236}">
                <a16:creationId xmlns:a16="http://schemas.microsoft.com/office/drawing/2014/main" id="{2DD5AF94-92EF-B94B-A9EA-6E598E06B344}"/>
              </a:ext>
            </a:extLst>
          </p:cNvPr>
          <p:cNvSpPr/>
          <p:nvPr/>
        </p:nvSpPr>
        <p:spPr>
          <a:xfrm>
            <a:off x="735535" y="3275913"/>
            <a:ext cx="531813" cy="531812"/>
          </a:xfrm>
          <a:prstGeom prst="ellipse">
            <a:avLst/>
          </a:prstGeom>
          <a:solidFill>
            <a:schemeClr val="tx1">
              <a:lumMod val="75000"/>
              <a:lumOff val="25000"/>
            </a:schemeClr>
          </a:solidFill>
          <a:ln w="12700">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800" b="0" i="0" u="none" strike="noStrike" kern="0" cap="none" spc="0" normalizeH="0" baseline="0" noProof="0" dirty="0">
              <a:ln>
                <a:noFill/>
              </a:ln>
              <a:solidFill>
                <a:srgbClr val="F2F2F2"/>
              </a:solidFill>
              <a:effectLst/>
              <a:uLnTx/>
              <a:uFillTx/>
              <a:latin typeface="FontAwesome" pitchFamily="2" charset="0"/>
              <a:sym typeface="FontAwesome" pitchFamily="2" charset="0"/>
            </a:endParaRPr>
          </a:p>
        </p:txBody>
      </p:sp>
      <p:sp>
        <p:nvSpPr>
          <p:cNvPr id="18" name="Freeform 9">
            <a:extLst>
              <a:ext uri="{FF2B5EF4-FFF2-40B4-BE49-F238E27FC236}">
                <a16:creationId xmlns:a16="http://schemas.microsoft.com/office/drawing/2014/main" id="{E51CD9F6-2B73-354F-AFD5-5AB17FD6060A}"/>
              </a:ext>
            </a:extLst>
          </p:cNvPr>
          <p:cNvSpPr>
            <a:spLocks noEditPoints="1"/>
          </p:cNvSpPr>
          <p:nvPr/>
        </p:nvSpPr>
        <p:spPr>
          <a:xfrm>
            <a:off x="866503" y="3406088"/>
            <a:ext cx="269875" cy="271462"/>
          </a:xfrm>
          <a:custGeom>
            <a:avLst/>
            <a:gdLst/>
            <a:ahLst/>
            <a:cxnLst>
              <a:cxn ang="0">
                <a:pos x="405548911" y="718604737"/>
              </a:cxn>
              <a:cxn ang="0">
                <a:pos x="113837642" y="426893468"/>
              </a:cxn>
              <a:cxn ang="0">
                <a:pos x="170758773" y="249022152"/>
              </a:cxn>
              <a:cxn ang="0">
                <a:pos x="241907300" y="184986168"/>
              </a:cxn>
              <a:cxn ang="0">
                <a:pos x="270366710" y="177871316"/>
              </a:cxn>
              <a:cxn ang="0">
                <a:pos x="305940973" y="192101021"/>
              </a:cxn>
              <a:cxn ang="0">
                <a:pos x="291711268" y="256137005"/>
              </a:cxn>
              <a:cxn ang="0">
                <a:pos x="241907300" y="305940973"/>
              </a:cxn>
              <a:cxn ang="0">
                <a:pos x="206333036" y="426893468"/>
              </a:cxn>
              <a:cxn ang="0">
                <a:pos x="263251858" y="569190521"/>
              </a:cxn>
              <a:cxn ang="0">
                <a:pos x="405548911" y="626111653"/>
              </a:cxn>
              <a:cxn ang="0">
                <a:pos x="554963126" y="569190521"/>
              </a:cxn>
              <a:cxn ang="0">
                <a:pos x="611881947" y="426893468"/>
              </a:cxn>
              <a:cxn ang="0">
                <a:pos x="569192832" y="305940973"/>
              </a:cxn>
              <a:cxn ang="0">
                <a:pos x="533618568" y="263251858"/>
              </a:cxn>
              <a:cxn ang="0">
                <a:pos x="526503716" y="206330726"/>
              </a:cxn>
              <a:cxn ang="0">
                <a:pos x="562077979" y="184986168"/>
              </a:cxn>
              <a:cxn ang="0">
                <a:pos x="590537389" y="199215874"/>
              </a:cxn>
              <a:cxn ang="0">
                <a:pos x="640341358" y="249022152"/>
              </a:cxn>
              <a:cxn ang="0">
                <a:pos x="704377342" y="426893468"/>
              </a:cxn>
              <a:cxn ang="0">
                <a:pos x="405548911" y="718604737"/>
              </a:cxn>
              <a:cxn ang="0">
                <a:pos x="405548911" y="462467732"/>
              </a:cxn>
              <a:cxn ang="0">
                <a:pos x="362859795" y="419778616"/>
              </a:cxn>
              <a:cxn ang="0">
                <a:pos x="362859795" y="120952495"/>
              </a:cxn>
              <a:cxn ang="0">
                <a:pos x="405548911" y="78263379"/>
              </a:cxn>
              <a:cxn ang="0">
                <a:pos x="455355189" y="120952495"/>
              </a:cxn>
              <a:cxn ang="0">
                <a:pos x="455355189" y="419778616"/>
              </a:cxn>
              <a:cxn ang="0">
                <a:pos x="405548911" y="462467732"/>
              </a:cxn>
              <a:cxn ang="0">
                <a:pos x="412663763" y="0"/>
              </a:cxn>
              <a:cxn ang="0">
                <a:pos x="0" y="412663763"/>
              </a:cxn>
              <a:cxn ang="0">
                <a:pos x="412663763" y="832442380"/>
              </a:cxn>
              <a:cxn ang="0">
                <a:pos x="832444690" y="412663763"/>
              </a:cxn>
              <a:cxn ang="0">
                <a:pos x="412663763" y="0"/>
              </a:cxn>
            </a:cxnLst>
            <a:rect l="0" t="0" r="0" b="0"/>
            <a:pathLst>
              <a:path w="117" h="117">
                <a:moveTo>
                  <a:pt x="57" y="101"/>
                </a:moveTo>
                <a:cubicBezTo>
                  <a:pt x="35" y="101"/>
                  <a:pt x="16" y="82"/>
                  <a:pt x="16" y="60"/>
                </a:cubicBezTo>
                <a:cubicBezTo>
                  <a:pt x="16" y="50"/>
                  <a:pt x="19" y="42"/>
                  <a:pt x="24" y="35"/>
                </a:cubicBezTo>
                <a:cubicBezTo>
                  <a:pt x="27" y="31"/>
                  <a:pt x="30" y="28"/>
                  <a:pt x="34" y="26"/>
                </a:cubicBezTo>
                <a:cubicBezTo>
                  <a:pt x="35" y="25"/>
                  <a:pt x="36" y="25"/>
                  <a:pt x="38" y="25"/>
                </a:cubicBezTo>
                <a:cubicBezTo>
                  <a:pt x="39" y="25"/>
                  <a:pt x="41" y="26"/>
                  <a:pt x="43" y="27"/>
                </a:cubicBezTo>
                <a:cubicBezTo>
                  <a:pt x="45" y="30"/>
                  <a:pt x="44" y="34"/>
                  <a:pt x="41" y="36"/>
                </a:cubicBezTo>
                <a:cubicBezTo>
                  <a:pt x="38" y="38"/>
                  <a:pt x="36" y="40"/>
                  <a:pt x="34" y="43"/>
                </a:cubicBezTo>
                <a:cubicBezTo>
                  <a:pt x="31" y="47"/>
                  <a:pt x="29" y="53"/>
                  <a:pt x="29" y="60"/>
                </a:cubicBezTo>
                <a:cubicBezTo>
                  <a:pt x="29" y="68"/>
                  <a:pt x="32" y="75"/>
                  <a:pt x="37" y="80"/>
                </a:cubicBezTo>
                <a:cubicBezTo>
                  <a:pt x="42" y="85"/>
                  <a:pt x="49" y="88"/>
                  <a:pt x="57" y="88"/>
                </a:cubicBezTo>
                <a:cubicBezTo>
                  <a:pt x="65" y="88"/>
                  <a:pt x="72" y="85"/>
                  <a:pt x="78" y="80"/>
                </a:cubicBezTo>
                <a:cubicBezTo>
                  <a:pt x="83" y="75"/>
                  <a:pt x="86" y="68"/>
                  <a:pt x="86" y="60"/>
                </a:cubicBezTo>
                <a:cubicBezTo>
                  <a:pt x="86" y="53"/>
                  <a:pt x="84" y="47"/>
                  <a:pt x="80" y="43"/>
                </a:cubicBezTo>
                <a:cubicBezTo>
                  <a:pt x="79" y="41"/>
                  <a:pt x="77" y="39"/>
                  <a:pt x="75" y="37"/>
                </a:cubicBezTo>
                <a:cubicBezTo>
                  <a:pt x="73" y="35"/>
                  <a:pt x="72" y="31"/>
                  <a:pt x="74" y="29"/>
                </a:cubicBezTo>
                <a:cubicBezTo>
                  <a:pt x="76" y="27"/>
                  <a:pt x="77" y="26"/>
                  <a:pt x="79" y="26"/>
                </a:cubicBezTo>
                <a:cubicBezTo>
                  <a:pt x="81" y="26"/>
                  <a:pt x="82" y="27"/>
                  <a:pt x="83" y="28"/>
                </a:cubicBezTo>
                <a:cubicBezTo>
                  <a:pt x="86" y="30"/>
                  <a:pt x="88" y="32"/>
                  <a:pt x="90" y="35"/>
                </a:cubicBezTo>
                <a:cubicBezTo>
                  <a:pt x="96" y="42"/>
                  <a:pt x="99" y="51"/>
                  <a:pt x="99" y="60"/>
                </a:cubicBezTo>
                <a:cubicBezTo>
                  <a:pt x="99" y="82"/>
                  <a:pt x="80" y="101"/>
                  <a:pt x="57" y="101"/>
                </a:cubicBezTo>
                <a:moveTo>
                  <a:pt x="57" y="65"/>
                </a:moveTo>
                <a:cubicBezTo>
                  <a:pt x="54" y="65"/>
                  <a:pt x="51" y="62"/>
                  <a:pt x="51" y="59"/>
                </a:cubicBezTo>
                <a:cubicBezTo>
                  <a:pt x="51" y="17"/>
                  <a:pt x="51" y="17"/>
                  <a:pt x="51" y="17"/>
                </a:cubicBezTo>
                <a:cubicBezTo>
                  <a:pt x="51" y="14"/>
                  <a:pt x="54" y="11"/>
                  <a:pt x="57" y="11"/>
                </a:cubicBezTo>
                <a:cubicBezTo>
                  <a:pt x="61" y="11"/>
                  <a:pt x="64" y="14"/>
                  <a:pt x="64" y="17"/>
                </a:cubicBezTo>
                <a:cubicBezTo>
                  <a:pt x="64" y="59"/>
                  <a:pt x="64" y="59"/>
                  <a:pt x="64" y="59"/>
                </a:cubicBezTo>
                <a:cubicBezTo>
                  <a:pt x="64" y="62"/>
                  <a:pt x="61" y="65"/>
                  <a:pt x="57" y="65"/>
                </a:cubicBezTo>
                <a:moveTo>
                  <a:pt x="58" y="0"/>
                </a:moveTo>
                <a:cubicBezTo>
                  <a:pt x="26" y="0"/>
                  <a:pt x="0" y="26"/>
                  <a:pt x="0" y="58"/>
                </a:cubicBezTo>
                <a:cubicBezTo>
                  <a:pt x="0" y="90"/>
                  <a:pt x="26" y="117"/>
                  <a:pt x="58" y="117"/>
                </a:cubicBezTo>
                <a:cubicBezTo>
                  <a:pt x="90" y="117"/>
                  <a:pt x="117" y="90"/>
                  <a:pt x="117" y="58"/>
                </a:cubicBezTo>
                <a:cubicBezTo>
                  <a:pt x="117" y="26"/>
                  <a:pt x="90" y="0"/>
                  <a:pt x="58"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a:ea typeface="微软雅黑"/>
            </a:endParaRPr>
          </a:p>
        </p:txBody>
      </p:sp>
      <p:sp>
        <p:nvSpPr>
          <p:cNvPr id="20" name="Oval 6">
            <a:extLst>
              <a:ext uri="{FF2B5EF4-FFF2-40B4-BE49-F238E27FC236}">
                <a16:creationId xmlns:a16="http://schemas.microsoft.com/office/drawing/2014/main" id="{38A9427F-0F1D-8747-8C81-9A0E6E39FA4A}"/>
              </a:ext>
            </a:extLst>
          </p:cNvPr>
          <p:cNvSpPr/>
          <p:nvPr/>
        </p:nvSpPr>
        <p:spPr>
          <a:xfrm>
            <a:off x="735535" y="4802536"/>
            <a:ext cx="531813" cy="531812"/>
          </a:xfrm>
          <a:prstGeom prst="ellipse">
            <a:avLst/>
          </a:prstGeom>
          <a:solidFill>
            <a:schemeClr val="tx1">
              <a:lumMod val="75000"/>
              <a:lumOff val="25000"/>
            </a:schemeClr>
          </a:solidFill>
          <a:ln w="12700">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800" b="0" i="0" u="none" strike="noStrike" kern="0" cap="none" spc="0" normalizeH="0" baseline="0" noProof="0" dirty="0">
              <a:ln>
                <a:noFill/>
              </a:ln>
              <a:solidFill>
                <a:srgbClr val="F2F2F2"/>
              </a:solidFill>
              <a:effectLst/>
              <a:uLnTx/>
              <a:uFillTx/>
              <a:latin typeface="FontAwesome" pitchFamily="2" charset="0"/>
              <a:sym typeface="FontAwesome" pitchFamily="2" charset="0"/>
            </a:endParaRPr>
          </a:p>
        </p:txBody>
      </p:sp>
      <p:sp>
        <p:nvSpPr>
          <p:cNvPr id="21" name="Freeform 9">
            <a:extLst>
              <a:ext uri="{FF2B5EF4-FFF2-40B4-BE49-F238E27FC236}">
                <a16:creationId xmlns:a16="http://schemas.microsoft.com/office/drawing/2014/main" id="{C97B6B36-94F9-F148-A455-6C176738FADB}"/>
              </a:ext>
            </a:extLst>
          </p:cNvPr>
          <p:cNvSpPr>
            <a:spLocks noEditPoints="1"/>
          </p:cNvSpPr>
          <p:nvPr/>
        </p:nvSpPr>
        <p:spPr>
          <a:xfrm>
            <a:off x="866503" y="4932711"/>
            <a:ext cx="269875" cy="271462"/>
          </a:xfrm>
          <a:custGeom>
            <a:avLst/>
            <a:gdLst/>
            <a:ahLst/>
            <a:cxnLst>
              <a:cxn ang="0">
                <a:pos x="405548911" y="718604737"/>
              </a:cxn>
              <a:cxn ang="0">
                <a:pos x="113837642" y="426893468"/>
              </a:cxn>
              <a:cxn ang="0">
                <a:pos x="170758773" y="249022152"/>
              </a:cxn>
              <a:cxn ang="0">
                <a:pos x="241907300" y="184986168"/>
              </a:cxn>
              <a:cxn ang="0">
                <a:pos x="270366710" y="177871316"/>
              </a:cxn>
              <a:cxn ang="0">
                <a:pos x="305940973" y="192101021"/>
              </a:cxn>
              <a:cxn ang="0">
                <a:pos x="291711268" y="256137005"/>
              </a:cxn>
              <a:cxn ang="0">
                <a:pos x="241907300" y="305940973"/>
              </a:cxn>
              <a:cxn ang="0">
                <a:pos x="206333036" y="426893468"/>
              </a:cxn>
              <a:cxn ang="0">
                <a:pos x="263251858" y="569190521"/>
              </a:cxn>
              <a:cxn ang="0">
                <a:pos x="405548911" y="626111653"/>
              </a:cxn>
              <a:cxn ang="0">
                <a:pos x="554963126" y="569190521"/>
              </a:cxn>
              <a:cxn ang="0">
                <a:pos x="611881947" y="426893468"/>
              </a:cxn>
              <a:cxn ang="0">
                <a:pos x="569192832" y="305940973"/>
              </a:cxn>
              <a:cxn ang="0">
                <a:pos x="533618568" y="263251858"/>
              </a:cxn>
              <a:cxn ang="0">
                <a:pos x="526503716" y="206330726"/>
              </a:cxn>
              <a:cxn ang="0">
                <a:pos x="562077979" y="184986168"/>
              </a:cxn>
              <a:cxn ang="0">
                <a:pos x="590537389" y="199215874"/>
              </a:cxn>
              <a:cxn ang="0">
                <a:pos x="640341358" y="249022152"/>
              </a:cxn>
              <a:cxn ang="0">
                <a:pos x="704377342" y="426893468"/>
              </a:cxn>
              <a:cxn ang="0">
                <a:pos x="405548911" y="718604737"/>
              </a:cxn>
              <a:cxn ang="0">
                <a:pos x="405548911" y="462467732"/>
              </a:cxn>
              <a:cxn ang="0">
                <a:pos x="362859795" y="419778616"/>
              </a:cxn>
              <a:cxn ang="0">
                <a:pos x="362859795" y="120952495"/>
              </a:cxn>
              <a:cxn ang="0">
                <a:pos x="405548911" y="78263379"/>
              </a:cxn>
              <a:cxn ang="0">
                <a:pos x="455355189" y="120952495"/>
              </a:cxn>
              <a:cxn ang="0">
                <a:pos x="455355189" y="419778616"/>
              </a:cxn>
              <a:cxn ang="0">
                <a:pos x="405548911" y="462467732"/>
              </a:cxn>
              <a:cxn ang="0">
                <a:pos x="412663763" y="0"/>
              </a:cxn>
              <a:cxn ang="0">
                <a:pos x="0" y="412663763"/>
              </a:cxn>
              <a:cxn ang="0">
                <a:pos x="412663763" y="832442380"/>
              </a:cxn>
              <a:cxn ang="0">
                <a:pos x="832444690" y="412663763"/>
              </a:cxn>
              <a:cxn ang="0">
                <a:pos x="412663763" y="0"/>
              </a:cxn>
            </a:cxnLst>
            <a:rect l="0" t="0" r="0" b="0"/>
            <a:pathLst>
              <a:path w="117" h="117">
                <a:moveTo>
                  <a:pt x="57" y="101"/>
                </a:moveTo>
                <a:cubicBezTo>
                  <a:pt x="35" y="101"/>
                  <a:pt x="16" y="82"/>
                  <a:pt x="16" y="60"/>
                </a:cubicBezTo>
                <a:cubicBezTo>
                  <a:pt x="16" y="50"/>
                  <a:pt x="19" y="42"/>
                  <a:pt x="24" y="35"/>
                </a:cubicBezTo>
                <a:cubicBezTo>
                  <a:pt x="27" y="31"/>
                  <a:pt x="30" y="28"/>
                  <a:pt x="34" y="26"/>
                </a:cubicBezTo>
                <a:cubicBezTo>
                  <a:pt x="35" y="25"/>
                  <a:pt x="36" y="25"/>
                  <a:pt x="38" y="25"/>
                </a:cubicBezTo>
                <a:cubicBezTo>
                  <a:pt x="39" y="25"/>
                  <a:pt x="41" y="26"/>
                  <a:pt x="43" y="27"/>
                </a:cubicBezTo>
                <a:cubicBezTo>
                  <a:pt x="45" y="30"/>
                  <a:pt x="44" y="34"/>
                  <a:pt x="41" y="36"/>
                </a:cubicBezTo>
                <a:cubicBezTo>
                  <a:pt x="38" y="38"/>
                  <a:pt x="36" y="40"/>
                  <a:pt x="34" y="43"/>
                </a:cubicBezTo>
                <a:cubicBezTo>
                  <a:pt x="31" y="47"/>
                  <a:pt x="29" y="53"/>
                  <a:pt x="29" y="60"/>
                </a:cubicBezTo>
                <a:cubicBezTo>
                  <a:pt x="29" y="68"/>
                  <a:pt x="32" y="75"/>
                  <a:pt x="37" y="80"/>
                </a:cubicBezTo>
                <a:cubicBezTo>
                  <a:pt x="42" y="85"/>
                  <a:pt x="49" y="88"/>
                  <a:pt x="57" y="88"/>
                </a:cubicBezTo>
                <a:cubicBezTo>
                  <a:pt x="65" y="88"/>
                  <a:pt x="72" y="85"/>
                  <a:pt x="78" y="80"/>
                </a:cubicBezTo>
                <a:cubicBezTo>
                  <a:pt x="83" y="75"/>
                  <a:pt x="86" y="68"/>
                  <a:pt x="86" y="60"/>
                </a:cubicBezTo>
                <a:cubicBezTo>
                  <a:pt x="86" y="53"/>
                  <a:pt x="84" y="47"/>
                  <a:pt x="80" y="43"/>
                </a:cubicBezTo>
                <a:cubicBezTo>
                  <a:pt x="79" y="41"/>
                  <a:pt x="77" y="39"/>
                  <a:pt x="75" y="37"/>
                </a:cubicBezTo>
                <a:cubicBezTo>
                  <a:pt x="73" y="35"/>
                  <a:pt x="72" y="31"/>
                  <a:pt x="74" y="29"/>
                </a:cubicBezTo>
                <a:cubicBezTo>
                  <a:pt x="76" y="27"/>
                  <a:pt x="77" y="26"/>
                  <a:pt x="79" y="26"/>
                </a:cubicBezTo>
                <a:cubicBezTo>
                  <a:pt x="81" y="26"/>
                  <a:pt x="82" y="27"/>
                  <a:pt x="83" y="28"/>
                </a:cubicBezTo>
                <a:cubicBezTo>
                  <a:pt x="86" y="30"/>
                  <a:pt x="88" y="32"/>
                  <a:pt x="90" y="35"/>
                </a:cubicBezTo>
                <a:cubicBezTo>
                  <a:pt x="96" y="42"/>
                  <a:pt x="99" y="51"/>
                  <a:pt x="99" y="60"/>
                </a:cubicBezTo>
                <a:cubicBezTo>
                  <a:pt x="99" y="82"/>
                  <a:pt x="80" y="101"/>
                  <a:pt x="57" y="101"/>
                </a:cubicBezTo>
                <a:moveTo>
                  <a:pt x="57" y="65"/>
                </a:moveTo>
                <a:cubicBezTo>
                  <a:pt x="54" y="65"/>
                  <a:pt x="51" y="62"/>
                  <a:pt x="51" y="59"/>
                </a:cubicBezTo>
                <a:cubicBezTo>
                  <a:pt x="51" y="17"/>
                  <a:pt x="51" y="17"/>
                  <a:pt x="51" y="17"/>
                </a:cubicBezTo>
                <a:cubicBezTo>
                  <a:pt x="51" y="14"/>
                  <a:pt x="54" y="11"/>
                  <a:pt x="57" y="11"/>
                </a:cubicBezTo>
                <a:cubicBezTo>
                  <a:pt x="61" y="11"/>
                  <a:pt x="64" y="14"/>
                  <a:pt x="64" y="17"/>
                </a:cubicBezTo>
                <a:cubicBezTo>
                  <a:pt x="64" y="59"/>
                  <a:pt x="64" y="59"/>
                  <a:pt x="64" y="59"/>
                </a:cubicBezTo>
                <a:cubicBezTo>
                  <a:pt x="64" y="62"/>
                  <a:pt x="61" y="65"/>
                  <a:pt x="57" y="65"/>
                </a:cubicBezTo>
                <a:moveTo>
                  <a:pt x="58" y="0"/>
                </a:moveTo>
                <a:cubicBezTo>
                  <a:pt x="26" y="0"/>
                  <a:pt x="0" y="26"/>
                  <a:pt x="0" y="58"/>
                </a:cubicBezTo>
                <a:cubicBezTo>
                  <a:pt x="0" y="90"/>
                  <a:pt x="26" y="117"/>
                  <a:pt x="58" y="117"/>
                </a:cubicBezTo>
                <a:cubicBezTo>
                  <a:pt x="90" y="117"/>
                  <a:pt x="117" y="90"/>
                  <a:pt x="117" y="58"/>
                </a:cubicBezTo>
                <a:cubicBezTo>
                  <a:pt x="117" y="26"/>
                  <a:pt x="90" y="0"/>
                  <a:pt x="58"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a:ea typeface="微软雅黑"/>
            </a:endParaRPr>
          </a:p>
        </p:txBody>
      </p:sp>
    </p:spTree>
    <p:extLst>
      <p:ext uri="{BB962C8B-B14F-4D97-AF65-F5344CB8AC3E}">
        <p14:creationId xmlns:p14="http://schemas.microsoft.com/office/powerpoint/2010/main" val="179415443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1617751" cy="430887"/>
          </a:xfrm>
          <a:prstGeom prst="rect">
            <a:avLst/>
          </a:prstGeom>
        </p:spPr>
        <p:txBody>
          <a:bodyPr wrap="none">
            <a:spAutoFit/>
          </a:bodyPr>
          <a:lstStyle/>
          <a:p>
            <a:r>
              <a:rPr lang="en-US" altLang="zh-CN" sz="2200" b="1" dirty="0">
                <a:solidFill>
                  <a:schemeClr val="tx1">
                    <a:lumMod val="75000"/>
                    <a:lumOff val="25000"/>
                  </a:schemeClr>
                </a:solidFill>
                <a:latin typeface="微软雅黑" pitchFamily="34" charset="-122"/>
                <a:ea typeface="微软雅黑" pitchFamily="34" charset="-122"/>
              </a:rPr>
              <a:t>ESLint</a:t>
            </a:r>
            <a:r>
              <a:rPr lang="zh-CN" altLang="en-US" sz="2200" b="1" dirty="0">
                <a:solidFill>
                  <a:schemeClr val="tx1">
                    <a:lumMod val="75000"/>
                    <a:lumOff val="25000"/>
                  </a:schemeClr>
                </a:solidFill>
                <a:latin typeface="微软雅黑" pitchFamily="34" charset="-122"/>
                <a:ea typeface="微软雅黑" pitchFamily="34" charset="-122"/>
              </a:rPr>
              <a:t>插件</a:t>
            </a:r>
          </a:p>
        </p:txBody>
      </p:sp>
      <p:sp>
        <p:nvSpPr>
          <p:cNvPr id="19" name="文本框 11"/>
          <p:cNvSpPr txBox="1"/>
          <p:nvPr/>
        </p:nvSpPr>
        <p:spPr>
          <a:xfrm>
            <a:off x="735537" y="1335771"/>
            <a:ext cx="10329840" cy="961225"/>
          </a:xfrm>
          <a:prstGeom prst="rect">
            <a:avLst/>
          </a:prstGeom>
          <a:noFill/>
        </p:spPr>
        <p:txBody>
          <a:bodyPr wrap="square" rtlCol="0">
            <a:spAutoFit/>
          </a:bodyPr>
          <a:lstStyle/>
          <a:p>
            <a:pPr algn="just">
              <a:lnSpc>
                <a:spcPct val="150000"/>
              </a:lnSpc>
              <a:spcBef>
                <a:spcPct val="0"/>
              </a:spcBef>
            </a:pPr>
            <a:r>
              <a:rPr lang="zh-CN" altLang="en-US" sz="2000" dirty="0">
                <a:latin typeface="微软雅黑" pitchFamily="34" charset="-122"/>
                <a:ea typeface="微软雅黑" pitchFamily="34" charset="-122"/>
              </a:rPr>
              <a:t>可以通过</a:t>
            </a:r>
            <a:r>
              <a:rPr lang="en-US" altLang="zh-CN" sz="2000" dirty="0">
                <a:latin typeface="微软雅黑" pitchFamily="34" charset="-122"/>
                <a:ea typeface="微软雅黑" pitchFamily="34" charset="-122"/>
              </a:rPr>
              <a:t>ESLint</a:t>
            </a:r>
            <a:r>
              <a:rPr lang="zh-CN" altLang="en-US" sz="2000" dirty="0">
                <a:latin typeface="微软雅黑" pitchFamily="34" charset="-122"/>
                <a:ea typeface="微软雅黑" pitchFamily="34" charset="-122"/>
              </a:rPr>
              <a:t>的</a:t>
            </a:r>
            <a:r>
              <a:rPr lang="en-US" altLang="zh-CN" sz="2000" dirty="0" err="1">
                <a:latin typeface="微软雅黑" pitchFamily="34" charset="-122"/>
                <a:ea typeface="微软雅黑" pitchFamily="34" charset="-122"/>
              </a:rPr>
              <a:t>eslint</a:t>
            </a:r>
            <a:r>
              <a:rPr lang="en-US" altLang="zh-CN" sz="2000" dirty="0">
                <a:latin typeface="微软雅黑" pitchFamily="34" charset="-122"/>
                <a:ea typeface="微软雅黑" pitchFamily="34" charset="-122"/>
              </a:rPr>
              <a:t>-plugin-react-hooks</a:t>
            </a:r>
            <a:r>
              <a:rPr lang="zh-CN" altLang="en-US" sz="2000" dirty="0">
                <a:latin typeface="微软雅黑" pitchFamily="34" charset="-122"/>
                <a:ea typeface="微软雅黑" pitchFamily="34" charset="-122"/>
              </a:rPr>
              <a:t>插件来检查、规范</a:t>
            </a:r>
            <a:r>
              <a:rPr lang="en-US" altLang="zh-CN" sz="2000" dirty="0">
                <a:latin typeface="微软雅黑" pitchFamily="34" charset="-122"/>
                <a:ea typeface="微软雅黑" pitchFamily="34" charset="-122"/>
              </a:rPr>
              <a:t>Hooks</a:t>
            </a:r>
            <a:r>
              <a:rPr lang="zh-CN" altLang="en-US" sz="2000" dirty="0">
                <a:latin typeface="微软雅黑" pitchFamily="34" charset="-122"/>
                <a:ea typeface="微软雅黑" pitchFamily="34" charset="-122"/>
              </a:rPr>
              <a:t>的使用，避免不规范的使用而导致的</a:t>
            </a:r>
            <a:r>
              <a:rPr lang="en-US" altLang="zh-CN" sz="2000" dirty="0">
                <a:latin typeface="微软雅黑" pitchFamily="34" charset="-122"/>
                <a:ea typeface="微软雅黑" pitchFamily="34" charset="-122"/>
              </a:rPr>
              <a:t>bug</a:t>
            </a:r>
            <a:r>
              <a:rPr lang="zh-CN" altLang="en-US" sz="2000" dirty="0">
                <a:latin typeface="微软雅黑" pitchFamily="34" charset="-122"/>
                <a:ea typeface="微软雅黑" pitchFamily="34" charset="-122"/>
              </a:rPr>
              <a:t>。</a:t>
            </a:r>
            <a:endParaRPr lang="en-US" altLang="zh-CN" sz="16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2" name="Rectangle 1"/>
          <p:cNvSpPr>
            <a:spLocks noChangeArrowheads="1"/>
          </p:cNvSpPr>
          <p:nvPr/>
        </p:nvSpPr>
        <p:spPr bwMode="auto">
          <a:xfrm>
            <a:off x="735537" y="2812591"/>
            <a:ext cx="10329840" cy="286232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569CD6"/>
                </a:solidFill>
                <a:effectLst/>
                <a:latin typeface="DejaVu Sans Mono" pitchFamily="49" charset="0"/>
                <a:ea typeface="宋体" pitchFamily="2" charset="-122"/>
                <a:cs typeface="宋体" pitchFamily="2" charset="-122"/>
              </a:rPr>
              <a:t>module</a:t>
            </a: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.exports = {</a:t>
            </a:r>
            <a:b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"plugins"</a:t>
            </a: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b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608B4E"/>
                </a:solidFill>
                <a:effectLst/>
                <a:latin typeface="DejaVu Sans Mono" pitchFamily="49" charset="0"/>
                <a:ea typeface="宋体" pitchFamily="2" charset="-122"/>
                <a:cs typeface="宋体" pitchFamily="2" charset="-122"/>
              </a:rPr>
              <a:t>// ...</a:t>
            </a:r>
            <a:br>
              <a:rPr kumimoji="0" lang="zh-CN" altLang="zh-CN" b="0" i="0" u="none" strike="noStrike" cap="none" normalizeH="0" baseline="0" dirty="0">
                <a:ln>
                  <a:noFill/>
                </a:ln>
                <a:solidFill>
                  <a:srgbClr val="608B4E"/>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608B4E"/>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"react-hooks"</a:t>
            </a:r>
            <a:b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b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"rules"</a:t>
            </a: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b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608B4E"/>
                </a:solidFill>
                <a:effectLst/>
                <a:latin typeface="DejaVu Sans Mono" pitchFamily="49" charset="0"/>
                <a:ea typeface="宋体" pitchFamily="2" charset="-122"/>
                <a:cs typeface="宋体" pitchFamily="2" charset="-122"/>
              </a:rPr>
              <a:t>// ...</a:t>
            </a:r>
            <a:br>
              <a:rPr kumimoji="0" lang="zh-CN" altLang="zh-CN" b="0" i="0" u="none" strike="noStrike" cap="none" normalizeH="0" baseline="0" dirty="0">
                <a:ln>
                  <a:noFill/>
                </a:ln>
                <a:solidFill>
                  <a:srgbClr val="608B4E"/>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608B4E"/>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"react-hooks/rules-of-hooks"</a:t>
            </a: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"error"</a:t>
            </a:r>
            <a:b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69D85"/>
                </a:solidFill>
                <a:effectLst/>
                <a:latin typeface="DejaVu Sans Mono" pitchFamily="49" charset="0"/>
                <a:ea typeface="宋体" pitchFamily="2" charset="-122"/>
                <a:cs typeface="宋体" pitchFamily="2" charset="-122"/>
              </a:rPr>
              <a:t>  </a:t>
            </a: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b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br>
            <a:r>
              <a:rPr kumimoji="0" lang="zh-CN" altLang="zh-CN" b="0" i="0" u="none" strike="noStrike" cap="none" normalizeH="0" baseline="0" dirty="0">
                <a:ln>
                  <a:noFill/>
                </a:ln>
                <a:solidFill>
                  <a:srgbClr val="DADADA"/>
                </a:solidFill>
                <a:effectLst/>
                <a:latin typeface="DejaVu Sans Mono" pitchFamily="49" charset="0"/>
                <a:ea typeface="宋体" pitchFamily="2" charset="-122"/>
                <a:cs typeface="宋体" pitchFamily="2" charset="-122"/>
              </a:rPr>
              <a:t>}</a:t>
            </a:r>
            <a:endParaRPr kumimoji="0" lang="zh-CN" altLang="zh-CN" sz="4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6782494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1070879"/>
            <a:ext cx="12192001"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微软雅黑" pitchFamily="34" charset="-122"/>
                <a:ea typeface="微软雅黑" pitchFamily="34" charset="-122"/>
                <a:cs typeface="+mn-ea"/>
                <a:sym typeface="+mn-lt"/>
              </a:rPr>
              <a:t>END</a:t>
            </a:r>
            <a:endParaRPr lang="zh-CN" altLang="en-US" sz="28700" dirty="0">
              <a:solidFill>
                <a:schemeClr val="tx1">
                  <a:lumMod val="85000"/>
                  <a:lumOff val="15000"/>
                </a:schemeClr>
              </a:solidFill>
              <a:latin typeface="微软雅黑" pitchFamily="34" charset="-122"/>
              <a:ea typeface="微软雅黑" pitchFamily="34" charset="-122"/>
              <a:cs typeface="+mn-ea"/>
              <a:sym typeface="+mn-lt"/>
            </a:endParaRPr>
          </a:p>
        </p:txBody>
      </p:sp>
      <p:sp>
        <p:nvSpPr>
          <p:cNvPr id="3" name="文本框 2"/>
          <p:cNvSpPr txBox="1"/>
          <p:nvPr/>
        </p:nvSpPr>
        <p:spPr>
          <a:xfrm>
            <a:off x="3739663" y="3002178"/>
            <a:ext cx="4783014" cy="646331"/>
          </a:xfrm>
          <a:prstGeom prst="rect">
            <a:avLst/>
          </a:prstGeom>
          <a:solidFill>
            <a:srgbClr val="EFEFEF">
              <a:alpha val="60000"/>
            </a:srgbClr>
          </a:solidFill>
        </p:spPr>
        <p:txBody>
          <a:bodyPr vert="horz" wrap="square" rtlCol="0">
            <a:spAutoFit/>
          </a:bodyPr>
          <a:lstStyle/>
          <a:p>
            <a:pPr algn="ctr"/>
            <a:r>
              <a:rPr lang="en-US" altLang="zh-CN" sz="3600" dirty="0">
                <a:solidFill>
                  <a:schemeClr val="tx1">
                    <a:lumMod val="85000"/>
                    <a:lumOff val="15000"/>
                  </a:schemeClr>
                </a:solidFill>
                <a:latin typeface="华文细黑"/>
                <a:ea typeface="微软雅黑 Light"/>
                <a:cs typeface="+mn-ea"/>
                <a:sym typeface="+mn-lt"/>
              </a:rPr>
              <a:t>Thanks for your time!</a:t>
            </a:r>
          </a:p>
        </p:txBody>
      </p:sp>
    </p:spTree>
    <p:extLst>
      <p:ext uri="{BB962C8B-B14F-4D97-AF65-F5344CB8AC3E}">
        <p14:creationId xmlns:p14="http://schemas.microsoft.com/office/powerpoint/2010/main" val="356130493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338442" y="1213633"/>
            <a:ext cx="5107044" cy="753580"/>
            <a:chOff x="6178340" y="1457774"/>
            <a:chExt cx="3592830" cy="539462"/>
          </a:xfrm>
        </p:grpSpPr>
        <p:sp>
          <p:nvSpPr>
            <p:cNvPr id="55" name="文本框 54"/>
            <p:cNvSpPr txBox="1"/>
            <p:nvPr/>
          </p:nvSpPr>
          <p:spPr>
            <a:xfrm>
              <a:off x="6178340" y="1746064"/>
              <a:ext cx="3592830" cy="251172"/>
            </a:xfrm>
            <a:prstGeom prst="rect">
              <a:avLst/>
            </a:prstGeom>
            <a:noFill/>
          </p:spPr>
          <p:txBody>
            <a:bodyPr wrap="square" rtlCol="0">
              <a:spAutoFit/>
            </a:bodyPr>
            <a:lstStyle/>
            <a:p>
              <a:pPr>
                <a:lnSpc>
                  <a:spcPct val="120000"/>
                </a:lnSpc>
                <a:spcBef>
                  <a:spcPct val="0"/>
                </a:spcBef>
              </a:pPr>
              <a:r>
                <a:rPr lang="zh-CN" altLang="en-US"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现有的</a:t>
              </a:r>
              <a:r>
                <a:rPr lang="en-US" altLang="zh-CN"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HOC</a:t>
              </a:r>
              <a:r>
                <a:rPr lang="zh-CN" altLang="en-US"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a:t>
              </a:r>
              <a:r>
                <a:rPr lang="en-US" altLang="zh-CN"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Render Props</a:t>
              </a:r>
              <a:r>
                <a:rPr lang="zh-CN" altLang="en-US"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等方式，嵌套多，难以维护</a:t>
              </a:r>
              <a:endParaRPr lang="en-US" altLang="zh-CN"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56" name="TextBox 1956"/>
            <p:cNvSpPr/>
            <p:nvPr/>
          </p:nvSpPr>
          <p:spPr>
            <a:xfrm>
              <a:off x="6182151" y="1457774"/>
              <a:ext cx="2179134" cy="286425"/>
            </a:xfrm>
            <a:prstGeom prst="rect">
              <a:avLst/>
            </a:prstGeom>
            <a:noFill/>
            <a:ln w="9525">
              <a:noFill/>
              <a:miter/>
            </a:ln>
          </p:spPr>
          <p:txBody>
            <a:bodyPr wrap="square">
              <a:spAutoFit/>
            </a:bodyPr>
            <a:lstStyle/>
            <a:p>
              <a:pPr defTabSz="685800"/>
              <a:r>
                <a:rPr lang="zh-CN" altLang="en-US" sz="2000" b="1" dirty="0">
                  <a:solidFill>
                    <a:schemeClr val="tx1">
                      <a:lumMod val="75000"/>
                      <a:lumOff val="25000"/>
                    </a:schemeClr>
                  </a:solidFill>
                  <a:latin typeface="微软雅黑" pitchFamily="34" charset="-122"/>
                  <a:ea typeface="微软雅黑" pitchFamily="34" charset="-122"/>
                  <a:cs typeface="+mn-ea"/>
                  <a:sym typeface="+mn-lt"/>
                </a:rPr>
                <a:t>让状态组件复用更优雅</a:t>
              </a:r>
            </a:p>
          </p:txBody>
        </p:sp>
      </p:grpSp>
      <p:grpSp>
        <p:nvGrpSpPr>
          <p:cNvPr id="57" name="组合 56"/>
          <p:cNvGrpSpPr/>
          <p:nvPr/>
        </p:nvGrpSpPr>
        <p:grpSpPr>
          <a:xfrm>
            <a:off x="5905400" y="5296566"/>
            <a:ext cx="5096480" cy="1007530"/>
            <a:chOff x="6180940" y="3828219"/>
            <a:chExt cx="3592830" cy="580559"/>
          </a:xfrm>
        </p:grpSpPr>
        <p:sp>
          <p:nvSpPr>
            <p:cNvPr id="58" name="文本框 57"/>
            <p:cNvSpPr txBox="1"/>
            <p:nvPr/>
          </p:nvSpPr>
          <p:spPr>
            <a:xfrm>
              <a:off x="6180940" y="4076487"/>
              <a:ext cx="3592830" cy="332291"/>
            </a:xfrm>
            <a:prstGeom prst="rect">
              <a:avLst/>
            </a:prstGeom>
            <a:noFill/>
          </p:spPr>
          <p:txBody>
            <a:bodyPr wrap="square" rtlCol="0">
              <a:spAutoFit/>
            </a:bodyPr>
            <a:lstStyle/>
            <a:p>
              <a:pPr>
                <a:lnSpc>
                  <a:spcPct val="120000"/>
                </a:lnSpc>
                <a:spcBef>
                  <a:spcPct val="0"/>
                </a:spcBef>
              </a:pPr>
              <a:r>
                <a:rPr lang="zh-CN" altLang="en-US"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函数式组件中同样可以管理状态，抛弃</a:t>
              </a:r>
              <a:r>
                <a:rPr lang="en-US" altLang="zh-CN"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class</a:t>
              </a:r>
              <a:r>
                <a:rPr lang="zh-CN" altLang="en-US"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rPr>
                <a:t>编写组件</a:t>
              </a:r>
              <a:endParaRPr lang="en-US" altLang="zh-CN"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59" name="TextBox 1956"/>
            <p:cNvSpPr/>
            <p:nvPr/>
          </p:nvSpPr>
          <p:spPr>
            <a:xfrm>
              <a:off x="6184751" y="3828219"/>
              <a:ext cx="2086684" cy="378929"/>
            </a:xfrm>
            <a:prstGeom prst="rect">
              <a:avLst/>
            </a:prstGeom>
            <a:noFill/>
            <a:ln w="9525">
              <a:noFill/>
              <a:miter/>
            </a:ln>
          </p:spPr>
          <p:txBody>
            <a:bodyPr wrap="square">
              <a:spAutoFit/>
            </a:bodyPr>
            <a:lstStyle/>
            <a:p>
              <a:pPr defTabSz="685800"/>
              <a:r>
                <a:rPr lang="zh-CN" altLang="en-US" sz="2000" b="1" dirty="0">
                  <a:solidFill>
                    <a:schemeClr val="tx1">
                      <a:lumMod val="75000"/>
                      <a:lumOff val="25000"/>
                    </a:schemeClr>
                  </a:solidFill>
                  <a:latin typeface="微软雅黑" pitchFamily="34" charset="-122"/>
                  <a:ea typeface="微软雅黑" pitchFamily="34" charset="-122"/>
                  <a:cs typeface="+mn-ea"/>
                  <a:sym typeface="+mn-lt"/>
                </a:rPr>
                <a:t>让函数组件更强大</a:t>
              </a:r>
            </a:p>
          </p:txBody>
        </p:sp>
      </p:grpSp>
      <p:cxnSp>
        <p:nvCxnSpPr>
          <p:cNvPr id="60" name="直接连接符 59"/>
          <p:cNvCxnSpPr>
            <a:cxnSpLocks/>
            <a:stCxn id="77" idx="5"/>
            <a:endCxn id="98" idx="8"/>
          </p:cNvCxnSpPr>
          <p:nvPr/>
        </p:nvCxnSpPr>
        <p:spPr>
          <a:xfrm>
            <a:off x="2053969" y="1675491"/>
            <a:ext cx="2604353" cy="4105650"/>
          </a:xfrm>
          <a:prstGeom prst="line">
            <a:avLst/>
          </a:prstGeom>
          <a:noFill/>
          <a:ln w="9525" cap="flat" cmpd="sng" algn="ctr">
            <a:solidFill>
              <a:srgbClr val="1B4367"/>
            </a:solidFill>
            <a:prstDash val="solid"/>
            <a:miter lim="800000"/>
          </a:ln>
          <a:effectLst/>
        </p:spPr>
      </p:cxnSp>
      <p:grpSp>
        <p:nvGrpSpPr>
          <p:cNvPr id="70" name="组合 69"/>
          <p:cNvGrpSpPr/>
          <p:nvPr/>
        </p:nvGrpSpPr>
        <p:grpSpPr>
          <a:xfrm>
            <a:off x="1544561" y="1124616"/>
            <a:ext cx="966049" cy="978254"/>
            <a:chOff x="5237224" y="1404429"/>
            <a:chExt cx="914912" cy="926470"/>
          </a:xfrm>
          <a:solidFill>
            <a:sysClr val="window" lastClr="CCE8CF"/>
          </a:solidFill>
        </p:grpSpPr>
        <p:sp>
          <p:nvSpPr>
            <p:cNvPr id="71"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CCE8C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nvGrpSpPr>
            <p:cNvPr id="72" name="组合 71"/>
            <p:cNvGrpSpPr/>
            <p:nvPr/>
          </p:nvGrpSpPr>
          <p:grpSpPr>
            <a:xfrm>
              <a:off x="5414070" y="1669201"/>
              <a:ext cx="567104" cy="386174"/>
              <a:chOff x="5842315" y="2065986"/>
              <a:chExt cx="592138" cy="403225"/>
            </a:xfrm>
            <a:grpFill/>
          </p:grpSpPr>
          <p:sp>
            <p:nvSpPr>
              <p:cNvPr id="73" name="Oval 14"/>
              <p:cNvSpPr>
                <a:spLocks noChangeArrowheads="1"/>
              </p:cNvSpPr>
              <p:nvPr/>
            </p:nvSpPr>
            <p:spPr bwMode="auto">
              <a:xfrm>
                <a:off x="6050278" y="2065986"/>
                <a:ext cx="174625" cy="171450"/>
              </a:xfrm>
              <a:prstGeom prst="ellipse">
                <a:avLst/>
              </a:pr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nvGrpSpPr>
              <p:cNvPr id="74" name="组合 73"/>
              <p:cNvGrpSpPr/>
              <p:nvPr/>
            </p:nvGrpSpPr>
            <p:grpSpPr>
              <a:xfrm>
                <a:off x="5842315" y="2112023"/>
                <a:ext cx="592138" cy="357188"/>
                <a:chOff x="5543551" y="2033588"/>
                <a:chExt cx="592138" cy="357188"/>
              </a:xfrm>
              <a:grpFill/>
            </p:grpSpPr>
            <p:sp>
              <p:nvSpPr>
                <p:cNvPr id="75"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76"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77"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78"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79"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80"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81" name="Oval 21"/>
                <p:cNvSpPr>
                  <a:spLocks noChangeArrowheads="1"/>
                </p:cNvSpPr>
                <p:nvPr/>
              </p:nvSpPr>
              <p:spPr bwMode="auto">
                <a:xfrm>
                  <a:off x="5594351" y="2033588"/>
                  <a:ext cx="127000" cy="125413"/>
                </a:xfrm>
                <a:prstGeom prst="ellipse">
                  <a:avLst/>
                </a:pr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82"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83"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84"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85"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grpSp>
      </p:grpSp>
      <p:grpSp>
        <p:nvGrpSpPr>
          <p:cNvPr id="86" name="组合 85"/>
          <p:cNvGrpSpPr/>
          <p:nvPr/>
        </p:nvGrpSpPr>
        <p:grpSpPr>
          <a:xfrm>
            <a:off x="2824366" y="3197085"/>
            <a:ext cx="966049" cy="978254"/>
            <a:chOff x="5237226" y="2582137"/>
            <a:chExt cx="914912" cy="926470"/>
          </a:xfrm>
          <a:solidFill>
            <a:sysClr val="window" lastClr="CCE8CF"/>
          </a:solidFill>
        </p:grpSpPr>
        <p:sp>
          <p:nvSpPr>
            <p:cNvPr id="87"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CCE8C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nvGrpSpPr>
            <p:cNvPr id="88" name="组合 87"/>
            <p:cNvGrpSpPr/>
            <p:nvPr/>
          </p:nvGrpSpPr>
          <p:grpSpPr>
            <a:xfrm>
              <a:off x="5443702" y="2786512"/>
              <a:ext cx="478851" cy="491868"/>
              <a:chOff x="5572126" y="3962401"/>
              <a:chExt cx="525463" cy="539750"/>
            </a:xfrm>
            <a:grpFill/>
          </p:grpSpPr>
          <p:sp>
            <p:nvSpPr>
              <p:cNvPr id="89"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w="12700" cap="flat" cmpd="sng" algn="ctr">
                <a:solidFill>
                  <a:sysClr val="window" lastClr="CCE8C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ea"/>
                  <a:sym typeface="+mn-lt"/>
                </a:endParaRPr>
              </a:p>
            </p:txBody>
          </p:sp>
          <p:sp>
            <p:nvSpPr>
              <p:cNvPr id="90"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w="12700" cap="flat" cmpd="sng" algn="ctr">
                <a:solidFill>
                  <a:sysClr val="window" lastClr="CCE8C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ea"/>
                  <a:sym typeface="+mn-lt"/>
                </a:endParaRPr>
              </a:p>
            </p:txBody>
          </p:sp>
          <p:sp>
            <p:nvSpPr>
              <p:cNvPr id="91"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w="12700" cap="flat" cmpd="sng" algn="ctr">
                <a:solidFill>
                  <a:sysClr val="window" lastClr="CCE8C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ea"/>
                  <a:sym typeface="+mn-lt"/>
                </a:endParaRPr>
              </a:p>
            </p:txBody>
          </p:sp>
        </p:grpSp>
      </p:grpSp>
      <p:grpSp>
        <p:nvGrpSpPr>
          <p:cNvPr id="92" name="组合 91"/>
          <p:cNvGrpSpPr/>
          <p:nvPr/>
        </p:nvGrpSpPr>
        <p:grpSpPr>
          <a:xfrm>
            <a:off x="4098038" y="5208624"/>
            <a:ext cx="966049" cy="978254"/>
            <a:chOff x="5254670" y="3769722"/>
            <a:chExt cx="914912" cy="926470"/>
          </a:xfrm>
          <a:solidFill>
            <a:sysClr val="window" lastClr="CCE8CF"/>
          </a:solidFill>
        </p:grpSpPr>
        <p:sp>
          <p:nvSpPr>
            <p:cNvPr id="93" name="Freeform 1812"/>
            <p:cNvSpPr/>
            <p:nvPr/>
          </p:nvSpPr>
          <p:spPr>
            <a:xfrm>
              <a:off x="5254670" y="3769722"/>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CCE8C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ea"/>
                <a:sym typeface="+mn-lt"/>
              </a:endParaRPr>
            </a:p>
          </p:txBody>
        </p:sp>
        <p:grpSp>
          <p:nvGrpSpPr>
            <p:cNvPr id="94" name="组合 93"/>
            <p:cNvGrpSpPr/>
            <p:nvPr/>
          </p:nvGrpSpPr>
          <p:grpSpPr>
            <a:xfrm>
              <a:off x="5539564" y="3983837"/>
              <a:ext cx="345128" cy="512366"/>
              <a:chOff x="5649914" y="2946401"/>
              <a:chExt cx="360363" cy="534987"/>
            </a:xfrm>
            <a:grpFill/>
          </p:grpSpPr>
          <p:sp>
            <p:nvSpPr>
              <p:cNvPr id="95"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96"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97"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sp>
            <p:nvSpPr>
              <p:cNvPr id="98"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ysClr val="window" lastClr="CCE8CF"/>
                </a:solidFill>
                <a:round/>
              </a:ln>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grpSp>
      <p:grpSp>
        <p:nvGrpSpPr>
          <p:cNvPr id="99" name="组合 98"/>
          <p:cNvGrpSpPr/>
          <p:nvPr/>
        </p:nvGrpSpPr>
        <p:grpSpPr>
          <a:xfrm>
            <a:off x="4503204" y="3223507"/>
            <a:ext cx="5103020" cy="742304"/>
            <a:chOff x="1754613" y="2541643"/>
            <a:chExt cx="3598331" cy="608029"/>
          </a:xfrm>
        </p:grpSpPr>
        <p:sp>
          <p:nvSpPr>
            <p:cNvPr id="100" name="文本框 85"/>
            <p:cNvSpPr txBox="1"/>
            <p:nvPr/>
          </p:nvSpPr>
          <p:spPr>
            <a:xfrm>
              <a:off x="1760114" y="2862275"/>
              <a:ext cx="3592830" cy="287397"/>
            </a:xfrm>
            <a:prstGeom prst="rect">
              <a:avLst/>
            </a:prstGeom>
            <a:noFill/>
          </p:spPr>
          <p:txBody>
            <a:bodyPr wrap="square" rtlCol="0">
              <a:spAutoFit/>
            </a:bodyPr>
            <a:lstStyle/>
            <a:p>
              <a:pPr>
                <a:lnSpc>
                  <a:spcPct val="120000"/>
                </a:lnSpc>
                <a:spcBef>
                  <a:spcPct val="0"/>
                </a:spcBef>
              </a:pPr>
              <a:r>
                <a:rPr lang="zh-CN" altLang="en-US" sz="1400" dirty="0">
                  <a:solidFill>
                    <a:schemeClr val="tx1">
                      <a:lumMod val="75000"/>
                      <a:lumOff val="25000"/>
                    </a:schemeClr>
                  </a:solidFill>
                  <a:latin typeface="微软雅黑" pitchFamily="34" charset="-122"/>
                  <a:ea typeface="微软雅黑" pitchFamily="34" charset="-122"/>
                  <a:cs typeface="Arial" panose="020B0604020202020204" pitchFamily="34" charset="0"/>
                </a:rPr>
                <a:t>根据功能，将组件划分为更小的粒度，便于调试、测试和维护。</a:t>
              </a:r>
              <a:endParaRPr lang="en-US" altLang="zh-CN" sz="140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101" name="TextBox 1956"/>
            <p:cNvSpPr/>
            <p:nvPr/>
          </p:nvSpPr>
          <p:spPr>
            <a:xfrm>
              <a:off x="1754613" y="2541643"/>
              <a:ext cx="1765746" cy="327734"/>
            </a:xfrm>
            <a:prstGeom prst="rect">
              <a:avLst/>
            </a:prstGeom>
            <a:noFill/>
            <a:ln w="9525">
              <a:noFill/>
              <a:miter/>
            </a:ln>
          </p:spPr>
          <p:txBody>
            <a:bodyPr wrap="square">
              <a:spAutoFit/>
            </a:bodyPr>
            <a:lstStyle/>
            <a:p>
              <a:pPr defTabSz="685800"/>
              <a:r>
                <a:rPr lang="zh-CN" altLang="en-US" sz="2000" b="1" dirty="0">
                  <a:solidFill>
                    <a:schemeClr val="tx1">
                      <a:lumMod val="75000"/>
                      <a:lumOff val="25000"/>
                    </a:schemeClr>
                  </a:solidFill>
                  <a:latin typeface="微软雅黑" pitchFamily="34" charset="-122"/>
                  <a:ea typeface="微软雅黑" pitchFamily="34" charset="-122"/>
                  <a:cs typeface="+mn-ea"/>
                  <a:sym typeface="+mn-lt"/>
                </a:rPr>
                <a:t>让组件粒度更细</a:t>
              </a:r>
            </a:p>
          </p:txBody>
        </p:sp>
      </p:grpSp>
    </p:spTree>
    <p:extLst>
      <p:ext uri="{BB962C8B-B14F-4D97-AF65-F5344CB8AC3E}">
        <p14:creationId xmlns:p14="http://schemas.microsoft.com/office/powerpoint/2010/main" val="26393309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微软雅黑" pitchFamily="34" charset="-122"/>
                <a:ea typeface="微软雅黑" pitchFamily="34" charset="-122"/>
                <a:cs typeface="+mn-ea"/>
                <a:sym typeface="+mn-lt"/>
              </a:rPr>
              <a:t>B</a:t>
            </a:r>
            <a:endParaRPr lang="zh-CN" altLang="en-US" sz="28700" dirty="0">
              <a:solidFill>
                <a:schemeClr val="tx1">
                  <a:lumMod val="85000"/>
                  <a:lumOff val="15000"/>
                </a:schemeClr>
              </a:solidFill>
              <a:latin typeface="微软雅黑" pitchFamily="34" charset="-122"/>
              <a:ea typeface="微软雅黑"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Hooks</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4247408" y="4722956"/>
            <a:ext cx="3697184" cy="830997"/>
          </a:xfrm>
          <a:prstGeom prst="rect">
            <a:avLst/>
          </a:prstGeom>
        </p:spPr>
        <p:txBody>
          <a:bodyPr vert="horz" wrap="square">
            <a:spAutoFit/>
          </a:bodyPr>
          <a:lstStyle/>
          <a:p>
            <a:pPr algn="ctr" defTabSz="457200">
              <a:lnSpc>
                <a:spcPct val="150000"/>
              </a:lnSpc>
            </a:pPr>
            <a:r>
              <a:rPr kumimoji="1" lang="zh-CN" altLang="en-US" sz="1600" dirty="0">
                <a:solidFill>
                  <a:schemeClr val="tx1">
                    <a:lumMod val="85000"/>
                    <a:lumOff val="15000"/>
                  </a:schemeClr>
                </a:solidFill>
                <a:latin typeface="微软雅黑" pitchFamily="34" charset="-122"/>
                <a:ea typeface="微软雅黑" pitchFamily="34" charset="-122"/>
              </a:rPr>
              <a:t>渐进式策略</a:t>
            </a:r>
          </a:p>
          <a:p>
            <a:pPr algn="ctr" defTabSz="457200">
              <a:lnSpc>
                <a:spcPct val="150000"/>
              </a:lnSpc>
            </a:pPr>
            <a:r>
              <a:rPr kumimoji="1" lang="en-US" altLang="zh-CN" sz="1600" dirty="0">
                <a:solidFill>
                  <a:schemeClr val="tx1">
                    <a:lumMod val="85000"/>
                    <a:lumOff val="15000"/>
                  </a:schemeClr>
                </a:solidFill>
                <a:latin typeface="微软雅黑" pitchFamily="34" charset="-122"/>
                <a:ea typeface="微软雅黑" pitchFamily="34" charset="-122"/>
              </a:rPr>
              <a:t>Hello Hooks</a:t>
            </a:r>
          </a:p>
        </p:txBody>
      </p:sp>
    </p:spTree>
    <p:extLst>
      <p:ext uri="{BB962C8B-B14F-4D97-AF65-F5344CB8AC3E}">
        <p14:creationId xmlns:p14="http://schemas.microsoft.com/office/powerpoint/2010/main" val="31993482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863659" y="1710158"/>
            <a:ext cx="1428896" cy="1428896"/>
            <a:chOff x="1833245" y="2037080"/>
            <a:chExt cx="1423035" cy="1423035"/>
          </a:xfrm>
          <a:solidFill>
            <a:sysClr val="window" lastClr="CCE8CF"/>
          </a:solidFill>
        </p:grpSpPr>
        <p:sp>
          <p:nvSpPr>
            <p:cNvPr id="23" name="泪滴形 22"/>
            <p:cNvSpPr/>
            <p:nvPr/>
          </p:nvSpPr>
          <p:spPr>
            <a:xfrm rot="8100000">
              <a:off x="1833245" y="2037080"/>
              <a:ext cx="1423035" cy="1423035"/>
            </a:xfrm>
            <a:prstGeom prst="teardrop">
              <a:avLst/>
            </a:prstGeom>
            <a:solidFill>
              <a:schemeClr val="tx1">
                <a:lumMod val="75000"/>
                <a:lumOff val="25000"/>
              </a:schemeClr>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ea"/>
                <a:sym typeface="+mn-lt"/>
              </a:endParaRPr>
            </a:p>
          </p:txBody>
        </p:sp>
        <p:sp>
          <p:nvSpPr>
            <p:cNvPr id="24"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grpSp>
        <p:nvGrpSpPr>
          <p:cNvPr id="25" name="组合 24"/>
          <p:cNvGrpSpPr/>
          <p:nvPr/>
        </p:nvGrpSpPr>
        <p:grpSpPr>
          <a:xfrm>
            <a:off x="5479116" y="1709838"/>
            <a:ext cx="1428896" cy="1428896"/>
            <a:chOff x="4164965" y="2037080"/>
            <a:chExt cx="1423035" cy="1423035"/>
          </a:xfrm>
          <a:solidFill>
            <a:sysClr val="window" lastClr="CCE8CF"/>
          </a:solidFill>
        </p:grpSpPr>
        <p:sp>
          <p:nvSpPr>
            <p:cNvPr id="26" name="泪滴形 25"/>
            <p:cNvSpPr/>
            <p:nvPr/>
          </p:nvSpPr>
          <p:spPr>
            <a:xfrm rot="8100000">
              <a:off x="4164965" y="2037080"/>
              <a:ext cx="1423035" cy="1423035"/>
            </a:xfrm>
            <a:prstGeom prst="teardrop">
              <a:avLst/>
            </a:prstGeom>
            <a:solidFill>
              <a:schemeClr val="tx1">
                <a:lumMod val="75000"/>
                <a:lumOff val="25000"/>
              </a:schemeClr>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ea"/>
                <a:sym typeface="+mn-lt"/>
              </a:endParaRPr>
            </a:p>
          </p:txBody>
        </p:sp>
        <p:sp>
          <p:nvSpPr>
            <p:cNvPr id="27"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grpSp>
        <p:nvGrpSpPr>
          <p:cNvPr id="28" name="组合 27"/>
          <p:cNvGrpSpPr/>
          <p:nvPr/>
        </p:nvGrpSpPr>
        <p:grpSpPr>
          <a:xfrm>
            <a:off x="8975760" y="1709838"/>
            <a:ext cx="1428896" cy="1428896"/>
            <a:chOff x="6496050" y="2037080"/>
            <a:chExt cx="1423035" cy="1423035"/>
          </a:xfrm>
          <a:solidFill>
            <a:sysClr val="window" lastClr="CCE8CF"/>
          </a:solidFill>
        </p:grpSpPr>
        <p:sp>
          <p:nvSpPr>
            <p:cNvPr id="29" name="泪滴形 28"/>
            <p:cNvSpPr/>
            <p:nvPr/>
          </p:nvSpPr>
          <p:spPr>
            <a:xfrm rot="8100000">
              <a:off x="6496050" y="2037080"/>
              <a:ext cx="1423035" cy="1423035"/>
            </a:xfrm>
            <a:prstGeom prst="teardrop">
              <a:avLst/>
            </a:prstGeom>
            <a:solidFill>
              <a:schemeClr val="tx1">
                <a:lumMod val="75000"/>
                <a:lumOff val="25000"/>
              </a:schemeClr>
            </a:solidFill>
            <a:ln w="9525"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ea"/>
                <a:sym typeface="+mn-lt"/>
              </a:endParaRPr>
            </a:p>
          </p:txBody>
        </p:sp>
        <p:sp>
          <p:nvSpPr>
            <p:cNvPr id="30"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pitchFamily="34" charset="-122"/>
                <a:ea typeface="微软雅黑" pitchFamily="34" charset="-122"/>
                <a:cs typeface="+mn-ea"/>
                <a:sym typeface="+mn-lt"/>
              </a:endParaRPr>
            </a:p>
          </p:txBody>
        </p:sp>
      </p:grpSp>
      <p:sp>
        <p:nvSpPr>
          <p:cNvPr id="34" name="TextBox 1210"/>
          <p:cNvSpPr/>
          <p:nvPr/>
        </p:nvSpPr>
        <p:spPr>
          <a:xfrm>
            <a:off x="1434847" y="3956472"/>
            <a:ext cx="2286524"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微软雅黑" pitchFamily="34" charset="-122"/>
                <a:ea typeface="微软雅黑" pitchFamily="34" charset="-122"/>
                <a:cs typeface="+mn-ea"/>
                <a:sym typeface="+mn-lt"/>
              </a:rPr>
              <a:t>并不准备移除</a:t>
            </a:r>
            <a:r>
              <a:rPr lang="en-US" altLang="zh-CN" sz="2000" b="1" dirty="0">
                <a:solidFill>
                  <a:schemeClr val="tx1">
                    <a:lumMod val="75000"/>
                    <a:lumOff val="25000"/>
                  </a:schemeClr>
                </a:solidFill>
                <a:latin typeface="微软雅黑" pitchFamily="34" charset="-122"/>
                <a:ea typeface="微软雅黑" pitchFamily="34" charset="-122"/>
                <a:cs typeface="+mn-ea"/>
                <a:sym typeface="+mn-lt"/>
              </a:rPr>
              <a:t>class</a:t>
            </a:r>
            <a:endParaRPr lang="zh-CN" altLang="en-US" sz="2000" b="1" dirty="0">
              <a:solidFill>
                <a:schemeClr val="tx1">
                  <a:lumMod val="75000"/>
                  <a:lumOff val="25000"/>
                </a:schemeClr>
              </a:solidFill>
              <a:latin typeface="微软雅黑" pitchFamily="34" charset="-122"/>
              <a:ea typeface="微软雅黑" pitchFamily="34" charset="-122"/>
              <a:cs typeface="+mn-ea"/>
              <a:sym typeface="+mn-lt"/>
            </a:endParaRPr>
          </a:p>
        </p:txBody>
      </p:sp>
      <p:sp>
        <p:nvSpPr>
          <p:cNvPr id="35" name="文本框 8"/>
          <p:cNvSpPr txBox="1"/>
          <p:nvPr/>
        </p:nvSpPr>
        <p:spPr>
          <a:xfrm>
            <a:off x="1525907" y="4444150"/>
            <a:ext cx="2104400" cy="12668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ct val="150000"/>
              </a:lnSpc>
              <a:spcBef>
                <a:spcPct val="0"/>
              </a:spcBef>
              <a:buNone/>
            </a:pPr>
            <a:r>
              <a:rPr kumimoji="1" lang="en-US" altLang="zh-CN" spc="-150" dirty="0">
                <a:solidFill>
                  <a:schemeClr val="tx1">
                    <a:lumMod val="75000"/>
                    <a:lumOff val="25000"/>
                  </a:schemeClr>
                </a:solidFill>
                <a:latin typeface="微软雅黑" pitchFamily="34" charset="-122"/>
                <a:ea typeface="微软雅黑" pitchFamily="34" charset="-122"/>
              </a:rPr>
              <a:t>Facebook</a:t>
            </a:r>
            <a:r>
              <a:rPr kumimoji="1" lang="zh-CN" altLang="en-US" spc="-150" dirty="0">
                <a:solidFill>
                  <a:schemeClr val="tx1">
                    <a:lumMod val="75000"/>
                    <a:lumOff val="25000"/>
                  </a:schemeClr>
                </a:solidFill>
                <a:latin typeface="微软雅黑" pitchFamily="34" charset="-122"/>
                <a:ea typeface="微软雅黑" pitchFamily="34" charset="-122"/>
              </a:rPr>
              <a:t>将在未来继续提供对</a:t>
            </a:r>
            <a:r>
              <a:rPr kumimoji="1" lang="en-US" altLang="zh-CN" spc="-150" dirty="0">
                <a:solidFill>
                  <a:schemeClr val="tx1">
                    <a:lumMod val="75000"/>
                    <a:lumOff val="25000"/>
                  </a:schemeClr>
                </a:solidFill>
                <a:latin typeface="微软雅黑" pitchFamily="34" charset="-122"/>
                <a:ea typeface="微软雅黑" pitchFamily="34" charset="-122"/>
              </a:rPr>
              <a:t>class</a:t>
            </a:r>
            <a:r>
              <a:rPr kumimoji="1" lang="zh-CN" altLang="en-US" spc="-150" dirty="0">
                <a:solidFill>
                  <a:schemeClr val="tx1">
                    <a:lumMod val="75000"/>
                    <a:lumOff val="25000"/>
                  </a:schemeClr>
                </a:solidFill>
                <a:latin typeface="微软雅黑" pitchFamily="34" charset="-122"/>
                <a:ea typeface="微软雅黑" pitchFamily="34" charset="-122"/>
              </a:rPr>
              <a:t>组件的支持</a:t>
            </a:r>
            <a:endParaRPr lang="en-US" altLang="zh-CN" spc="-150" dirty="0">
              <a:solidFill>
                <a:schemeClr val="tx1">
                  <a:lumMod val="75000"/>
                  <a:lumOff val="25000"/>
                </a:schemeClr>
              </a:solidFill>
              <a:latin typeface="微软雅黑" pitchFamily="34" charset="-122"/>
              <a:ea typeface="微软雅黑" pitchFamily="34" charset="-122"/>
              <a:cs typeface="Arial" panose="020B0604020202020204" pitchFamily="34" charset="0"/>
              <a:sym typeface="+mn-lt"/>
            </a:endParaRPr>
          </a:p>
        </p:txBody>
      </p:sp>
      <p:sp>
        <p:nvSpPr>
          <p:cNvPr id="36" name="TextBox 1210"/>
          <p:cNvSpPr/>
          <p:nvPr/>
        </p:nvSpPr>
        <p:spPr>
          <a:xfrm>
            <a:off x="5226633" y="3956152"/>
            <a:ext cx="1933863"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微软雅黑" pitchFamily="34" charset="-122"/>
                <a:ea typeface="微软雅黑" pitchFamily="34" charset="-122"/>
                <a:cs typeface="+mn-ea"/>
                <a:sym typeface="+mn-lt"/>
              </a:rPr>
              <a:t>与现有代码共存</a:t>
            </a:r>
          </a:p>
        </p:txBody>
      </p:sp>
      <p:sp>
        <p:nvSpPr>
          <p:cNvPr id="37" name="文本框 8"/>
          <p:cNvSpPr txBox="1"/>
          <p:nvPr/>
        </p:nvSpPr>
        <p:spPr>
          <a:xfrm>
            <a:off x="5211702" y="4443830"/>
            <a:ext cx="2104400" cy="12668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ct val="150000"/>
              </a:lnSpc>
              <a:spcBef>
                <a:spcPct val="0"/>
              </a:spcBef>
            </a:pPr>
            <a:r>
              <a:rPr kumimoji="1" lang="zh-CN" altLang="en-US" spc="-150" dirty="0">
                <a:solidFill>
                  <a:schemeClr val="tx1">
                    <a:lumMod val="75000"/>
                    <a:lumOff val="25000"/>
                  </a:schemeClr>
                </a:solidFill>
                <a:latin typeface="微软雅黑" pitchFamily="34" charset="-122"/>
                <a:ea typeface="微软雅黑" pitchFamily="34" charset="-122"/>
                <a:sym typeface="+mn-lt"/>
              </a:rPr>
              <a:t>不会带来破坏性的改变，可以渐进式的引用到代码中</a:t>
            </a:r>
            <a:endParaRPr kumimoji="1" lang="en-US" altLang="zh-CN" spc="-150" dirty="0">
              <a:solidFill>
                <a:schemeClr val="tx1">
                  <a:lumMod val="75000"/>
                  <a:lumOff val="25000"/>
                </a:schemeClr>
              </a:solidFill>
              <a:latin typeface="微软雅黑" pitchFamily="34" charset="-122"/>
              <a:ea typeface="微软雅黑" pitchFamily="34" charset="-122"/>
              <a:sym typeface="+mn-lt"/>
            </a:endParaRPr>
          </a:p>
        </p:txBody>
      </p:sp>
      <p:sp>
        <p:nvSpPr>
          <p:cNvPr id="38" name="TextBox 1210"/>
          <p:cNvSpPr/>
          <p:nvPr/>
        </p:nvSpPr>
        <p:spPr>
          <a:xfrm>
            <a:off x="8851519" y="3956152"/>
            <a:ext cx="1677382" cy="37702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ctr" defTabSz="685800"/>
            <a:r>
              <a:rPr lang="zh-CN" altLang="en-US" sz="2000" b="1" dirty="0">
                <a:solidFill>
                  <a:schemeClr val="tx1">
                    <a:lumMod val="75000"/>
                    <a:lumOff val="25000"/>
                  </a:schemeClr>
                </a:solidFill>
                <a:latin typeface="微软雅黑" pitchFamily="34" charset="-122"/>
                <a:ea typeface="微软雅黑" pitchFamily="34" charset="-122"/>
                <a:cs typeface="+mn-ea"/>
                <a:sym typeface="+mn-lt"/>
              </a:rPr>
              <a:t>避免大的重构</a:t>
            </a:r>
          </a:p>
        </p:txBody>
      </p:sp>
      <p:sp>
        <p:nvSpPr>
          <p:cNvPr id="39" name="文本框 8"/>
          <p:cNvSpPr txBox="1"/>
          <p:nvPr/>
        </p:nvSpPr>
        <p:spPr>
          <a:xfrm>
            <a:off x="8638008" y="4443830"/>
            <a:ext cx="2104400" cy="12668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ct val="150000"/>
              </a:lnSpc>
              <a:spcBef>
                <a:spcPct val="0"/>
              </a:spcBef>
              <a:buNone/>
            </a:pPr>
            <a:r>
              <a:rPr kumimoji="1" lang="zh-CN" altLang="en-US" spc="-150" dirty="0">
                <a:solidFill>
                  <a:schemeClr val="tx1">
                    <a:lumMod val="75000"/>
                    <a:lumOff val="25000"/>
                  </a:schemeClr>
                </a:solidFill>
                <a:latin typeface="微软雅黑" pitchFamily="34" charset="-122"/>
                <a:ea typeface="微软雅黑" pitchFamily="34" charset="-122"/>
                <a:sym typeface="+mn-lt"/>
              </a:rPr>
              <a:t>不必急于对现有代码进行重构，做到循序渐进</a:t>
            </a:r>
            <a:endParaRPr kumimoji="1" lang="en-US" altLang="zh-CN" spc="-150" dirty="0">
              <a:solidFill>
                <a:schemeClr val="tx1">
                  <a:lumMod val="75000"/>
                  <a:lumOff val="25000"/>
                </a:schemeClr>
              </a:solidFill>
              <a:latin typeface="微软雅黑" pitchFamily="34" charset="-122"/>
              <a:ea typeface="微软雅黑" pitchFamily="34" charset="-122"/>
              <a:sym typeface="+mn-lt"/>
            </a:endParaRPr>
          </a:p>
        </p:txBody>
      </p:sp>
    </p:spTree>
    <p:extLst>
      <p:ext uri="{BB962C8B-B14F-4D97-AF65-F5344CB8AC3E}">
        <p14:creationId xmlns:p14="http://schemas.microsoft.com/office/powerpoint/2010/main" val="7317643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3065263" cy="430887"/>
          </a:xfrm>
          <a:prstGeom prst="rect">
            <a:avLst/>
          </a:prstGeom>
        </p:spPr>
        <p:txBody>
          <a:bodyPr wrap="none">
            <a:spAutoFit/>
          </a:bodyPr>
          <a:lstStyle/>
          <a:p>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Hello Hooks - </a:t>
            </a:r>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计数器</a:t>
            </a:r>
          </a:p>
        </p:txBody>
      </p:sp>
      <p:sp>
        <p:nvSpPr>
          <p:cNvPr id="6" name="Rectangle 4"/>
          <p:cNvSpPr>
            <a:spLocks noChangeArrowheads="1"/>
          </p:cNvSpPr>
          <p:nvPr/>
        </p:nvSpPr>
        <p:spPr bwMode="auto">
          <a:xfrm>
            <a:off x="735537" y="1101979"/>
            <a:ext cx="10846863" cy="526297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class </a:t>
            </a:r>
            <a:r>
              <a:rPr kumimoji="0" lang="zh-CN" altLang="zh-CN" sz="1400" b="0" i="0" u="none" strike="noStrike" cap="none" normalizeH="0" dirty="0">
                <a:ln>
                  <a:noFill/>
                </a:ln>
                <a:solidFill>
                  <a:srgbClr val="DE95E3"/>
                </a:solidFill>
                <a:effectLst/>
                <a:latin typeface="DejaVu Sans Mono" pitchFamily="49" charset="0"/>
                <a:ea typeface="微软雅黑" pitchFamily="34" charset="-122"/>
                <a:cs typeface="DejaVu Sans Mono" pitchFamily="49" charset="0"/>
              </a:rPr>
              <a:t>Count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extends </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React.</a:t>
            </a:r>
            <a:r>
              <a:rPr kumimoji="0" lang="zh-CN" altLang="zh-CN" sz="14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Component </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constructor</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sz="1400" b="0" i="0" u="none" strike="noStrike" cap="none" normalizeH="0" dirty="0">
                <a:ln>
                  <a:noFill/>
                </a:ln>
                <a:solidFill>
                  <a:srgbClr val="FDC267"/>
                </a:solidFill>
                <a:effectLst/>
                <a:latin typeface="DejaVu Sans Mono" pitchFamily="49" charset="0"/>
                <a:ea typeface="微软雅黑" pitchFamily="34" charset="-122"/>
                <a:cs typeface="DejaVu Sans Mono" pitchFamily="49" charset="0"/>
              </a:rPr>
              <a:t>props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super</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sz="1400" b="0" i="0" u="none" strike="noStrike" cap="none" normalizeH="0" dirty="0">
                <a:ln>
                  <a:noFill/>
                </a:ln>
                <a:solidFill>
                  <a:srgbClr val="FDC267"/>
                </a:solidFill>
                <a:effectLst/>
                <a:latin typeface="DejaVu Sans Mono" pitchFamily="49" charset="0"/>
                <a:ea typeface="微软雅黑" pitchFamily="34" charset="-122"/>
                <a:cs typeface="DejaVu Sans Mono" pitchFamily="49" charset="0"/>
              </a:rPr>
              <a:t>props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this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.state =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count: </a:t>
            </a:r>
            <a:r>
              <a:rPr kumimoji="0" lang="zh-CN" altLang="zh-CN" sz="14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0</a:t>
            </a:r>
            <a:br>
              <a:rPr kumimoji="0" lang="zh-CN" altLang="zh-CN" sz="14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setCount</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const </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count } =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this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.state;</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this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sz="14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setState</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count: count + </a:t>
            </a:r>
            <a:r>
              <a:rPr kumimoji="0" lang="zh-CN" altLang="zh-CN" sz="14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1</a:t>
            </a:r>
            <a:br>
              <a:rPr kumimoji="0" lang="zh-CN" altLang="zh-CN" sz="14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render</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return </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sz="1400"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div</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sz="1400"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p</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&gt;You clicked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this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.state.count} times&lt;/</a:t>
            </a:r>
            <a:r>
              <a:rPr kumimoji="0" lang="zh-CN" altLang="zh-CN" sz="1400"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p</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sz="1400"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button </a:t>
            </a:r>
            <a:r>
              <a:rPr kumimoji="0" lang="zh-CN" altLang="zh-CN" sz="1400" b="0" i="0" u="none" strike="noStrike" cap="none" normalizeH="0" dirty="0">
                <a:ln>
                  <a:noFill/>
                </a:ln>
                <a:solidFill>
                  <a:srgbClr val="A6E22E"/>
                </a:solidFill>
                <a:effectLst/>
                <a:latin typeface="DejaVu Sans Mono" pitchFamily="49" charset="0"/>
                <a:ea typeface="微软雅黑" pitchFamily="34" charset="-122"/>
                <a:cs typeface="DejaVu Sans Mono" pitchFamily="49" charset="0"/>
              </a:rPr>
              <a:t>onClick</a:t>
            </a:r>
            <a:r>
              <a:rPr kumimoji="0" lang="zh-CN" altLang="zh-CN" sz="1400" b="0" i="0" u="none" strike="noStrike" cap="none" normalizeH="0" dirty="0">
                <a:ln>
                  <a:noFill/>
                </a:ln>
                <a:solidFill>
                  <a:srgbClr val="E6DB74"/>
                </a:solidFill>
                <a:effectLst/>
                <a:latin typeface="DejaVu Sans Mono" pitchFamily="49" charset="0"/>
                <a:ea typeface="微软雅黑" pitchFamily="34" charset="-122"/>
                <a:cs typeface="DejaVu Sans Mono" pitchFamily="49" charset="0"/>
              </a:rPr>
              <a:t>=</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=&gt; </a:t>
            </a:r>
            <a:r>
              <a:rPr kumimoji="0" lang="zh-CN" altLang="zh-CN" sz="1400"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this</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sz="1400"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setCount</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()}&gt;Click Me&lt;/</a:t>
            </a:r>
            <a:r>
              <a:rPr kumimoji="0" lang="zh-CN" altLang="zh-CN" sz="1400"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button</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sz="1400"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div</a:t>
            </a: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sz="1400"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endParaRPr kumimoji="0" lang="zh-CN" altLang="zh-CN" sz="3200" b="0" i="0" u="none" strike="noStrike" cap="none" normalizeH="0" dirty="0">
              <a:ln>
                <a:noFill/>
              </a:ln>
              <a:solidFill>
                <a:schemeClr val="tx1"/>
              </a:solidFill>
              <a:effectLst/>
              <a:latin typeface="DejaVu Sans Mono" pitchFamily="49" charset="0"/>
              <a:ea typeface="微软雅黑" pitchFamily="34" charset="-122"/>
              <a:cs typeface="DejaVu Sans Mono" pitchFamily="49" charset="0"/>
            </a:endParaRPr>
          </a:p>
        </p:txBody>
      </p:sp>
    </p:spTree>
    <p:extLst>
      <p:ext uri="{BB962C8B-B14F-4D97-AF65-F5344CB8AC3E}">
        <p14:creationId xmlns:p14="http://schemas.microsoft.com/office/powerpoint/2010/main" val="11589362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5537" y="344174"/>
            <a:ext cx="3065263" cy="430887"/>
          </a:xfrm>
          <a:prstGeom prst="rect">
            <a:avLst/>
          </a:prstGeom>
        </p:spPr>
        <p:txBody>
          <a:bodyPr wrap="none">
            <a:spAutoFit/>
          </a:bodyPr>
          <a:lstStyle/>
          <a:p>
            <a:r>
              <a:rPr lang="en-US" altLang="zh-CN"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Hello Hooks - </a:t>
            </a:r>
            <a:r>
              <a:rPr lang="zh-CN" altLang="en-US" sz="2200" b="1" dirty="0">
                <a:solidFill>
                  <a:schemeClr val="tx1">
                    <a:lumMod val="75000"/>
                    <a:lumOff val="25000"/>
                  </a:schemeClr>
                </a:solidFill>
                <a:latin typeface="思源黑体 CN Heavy" panose="020B0A00000000000000" pitchFamily="34" charset="-122"/>
                <a:ea typeface="思源黑体 CN Heavy" panose="020B0A00000000000000" pitchFamily="34" charset="-122"/>
              </a:rPr>
              <a:t>计数器</a:t>
            </a:r>
          </a:p>
        </p:txBody>
      </p:sp>
      <p:sp>
        <p:nvSpPr>
          <p:cNvPr id="2" name="Rectangle 1"/>
          <p:cNvSpPr>
            <a:spLocks noChangeArrowheads="1"/>
          </p:cNvSpPr>
          <p:nvPr/>
        </p:nvSpPr>
        <p:spPr bwMode="auto">
          <a:xfrm>
            <a:off x="735537" y="1340511"/>
            <a:ext cx="10753078" cy="424731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dirty="0">
                <a:ln>
                  <a:noFill/>
                </a:ln>
                <a:solidFill>
                  <a:srgbClr val="608B4E"/>
                </a:solidFill>
                <a:effectLst/>
                <a:latin typeface="DejaVu Sans Mono" pitchFamily="49" charset="0"/>
                <a:ea typeface="微软雅黑" pitchFamily="34" charset="-122"/>
                <a:cs typeface="DejaVu Sans Mono" pitchFamily="49" charset="0"/>
              </a:rPr>
              <a:t>// </a:t>
            </a:r>
            <a:r>
              <a:rPr kumimoji="0" lang="zh-CN" b="0" i="0" u="none" strike="noStrike" cap="none" normalizeH="0" dirty="0">
                <a:ln>
                  <a:noFill/>
                </a:ln>
                <a:solidFill>
                  <a:srgbClr val="608B4E"/>
                </a:solidFill>
                <a:effectLst/>
                <a:latin typeface="DejaVu Sans Mono" pitchFamily="49" charset="0"/>
                <a:ea typeface="微软雅黑" pitchFamily="34" charset="-122"/>
                <a:cs typeface="DejaVu Sans Mono" pitchFamily="49" charset="0"/>
              </a:rPr>
              <a:t>引入</a:t>
            </a:r>
            <a:r>
              <a:rPr kumimoji="0" lang="zh-CN" altLang="zh-CN" b="0" i="0" u="none" strike="noStrike" cap="none" normalizeH="0" dirty="0">
                <a:ln>
                  <a:noFill/>
                </a:ln>
                <a:solidFill>
                  <a:srgbClr val="608B4E"/>
                </a:solidFill>
                <a:effectLst/>
                <a:latin typeface="DejaVu Sans Mono" pitchFamily="49" charset="0"/>
                <a:ea typeface="微软雅黑" pitchFamily="34" charset="-122"/>
                <a:cs typeface="DejaVu Sans Mono" pitchFamily="49" charset="0"/>
              </a:rPr>
              <a:t>useState</a:t>
            </a:r>
            <a:r>
              <a:rPr kumimoji="0" lang="zh-CN" b="0" i="0" u="none" strike="noStrike" cap="none" normalizeH="0" dirty="0">
                <a:ln>
                  <a:noFill/>
                </a:ln>
                <a:solidFill>
                  <a:srgbClr val="608B4E"/>
                </a:solidFill>
                <a:effectLst/>
                <a:latin typeface="DejaVu Sans Mono" pitchFamily="49" charset="0"/>
                <a:ea typeface="微软雅黑" pitchFamily="34" charset="-122"/>
                <a:cs typeface="DejaVu Sans Mono" pitchFamily="49" charset="0"/>
              </a:rPr>
              <a:t>，用来在函数组件中保存局部变量</a:t>
            </a:r>
            <a:br>
              <a:rPr kumimoji="0" lang="zh-CN" b="0" i="0" u="none" strike="noStrike" cap="none" normalizeH="0" dirty="0">
                <a:ln>
                  <a:noFill/>
                </a:ln>
                <a:solidFill>
                  <a:srgbClr val="608B4E"/>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import </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useState </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from </a:t>
            </a:r>
            <a:r>
              <a:rPr kumimoji="0" lang="zh-CN" altLang="zh-CN" b="0" i="0" u="none" strike="noStrike" cap="none" normalizeH="0" dirty="0">
                <a:ln>
                  <a:noFill/>
                </a:ln>
                <a:solidFill>
                  <a:srgbClr val="D69D85"/>
                </a:solidFill>
                <a:effectLst/>
                <a:latin typeface="DejaVu Sans Mono" pitchFamily="49" charset="0"/>
                <a:ea typeface="微软雅黑" pitchFamily="34" charset="-122"/>
                <a:cs typeface="DejaVu Sans Mono" pitchFamily="49" charset="0"/>
              </a:rPr>
              <a:t>'react'</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function </a:t>
            </a:r>
            <a:r>
              <a:rPr kumimoji="0" lang="zh-CN" altLang="zh-CN"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Example</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const </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[count, setCount] = </a:t>
            </a:r>
            <a:r>
              <a:rPr kumimoji="0" lang="zh-CN" altLang="zh-CN" b="0" i="0" u="none" strike="noStrike" cap="none" normalizeH="0" dirty="0">
                <a:ln>
                  <a:noFill/>
                </a:ln>
                <a:solidFill>
                  <a:srgbClr val="78BEA6"/>
                </a:solidFill>
                <a:effectLst/>
                <a:latin typeface="DejaVu Sans Mono" pitchFamily="49" charset="0"/>
                <a:ea typeface="微软雅黑" pitchFamily="34" charset="-122"/>
                <a:cs typeface="DejaVu Sans Mono" pitchFamily="49" charset="0"/>
              </a:rPr>
              <a:t>useState</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r>
              <a:rPr kumimoji="0" lang="zh-CN" altLang="zh-CN"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0</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r>
              <a:rPr kumimoji="0" lang="zh-CN" altLang="zh-CN" b="0" i="0" u="none" strike="noStrike" cap="none" normalizeH="0" dirty="0">
                <a:ln>
                  <a:noFill/>
                </a:ln>
                <a:solidFill>
                  <a:srgbClr val="569CD6"/>
                </a:solidFill>
                <a:effectLst/>
                <a:latin typeface="DejaVu Sans Mono" pitchFamily="49" charset="0"/>
                <a:ea typeface="微软雅黑" pitchFamily="34" charset="-122"/>
                <a:cs typeface="DejaVu Sans Mono" pitchFamily="49" charset="0"/>
              </a:rPr>
              <a:t>return </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div</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p</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&gt;You clicked {count} times&lt;/</a:t>
            </a:r>
            <a:r>
              <a:rPr kumimoji="0" lang="zh-CN" altLang="zh-CN"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p</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button </a:t>
            </a:r>
            <a:r>
              <a:rPr kumimoji="0" lang="zh-CN" altLang="zh-CN" b="0" i="0" u="none" strike="noStrike" cap="none" normalizeH="0" dirty="0">
                <a:ln>
                  <a:noFill/>
                </a:ln>
                <a:solidFill>
                  <a:srgbClr val="A6E22E"/>
                </a:solidFill>
                <a:effectLst/>
                <a:latin typeface="DejaVu Sans Mono" pitchFamily="49" charset="0"/>
                <a:ea typeface="微软雅黑" pitchFamily="34" charset="-122"/>
                <a:cs typeface="DejaVu Sans Mono" pitchFamily="49" charset="0"/>
              </a:rPr>
              <a:t>onClick</a:t>
            </a:r>
            <a:r>
              <a:rPr kumimoji="0" lang="zh-CN" altLang="zh-CN" b="0" i="0" u="none" strike="noStrike" cap="none" normalizeH="0" dirty="0">
                <a:ln>
                  <a:noFill/>
                </a:ln>
                <a:solidFill>
                  <a:srgbClr val="E6DB74"/>
                </a:solidFill>
                <a:effectLst/>
                <a:latin typeface="DejaVu Sans Mono" pitchFamily="49" charset="0"/>
                <a:ea typeface="微软雅黑" pitchFamily="34" charset="-122"/>
                <a:cs typeface="DejaVu Sans Mono" pitchFamily="49" charset="0"/>
              </a:rPr>
              <a:t>=</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=&gt; setCount(count + </a:t>
            </a:r>
            <a:r>
              <a:rPr kumimoji="0" lang="zh-CN" altLang="zh-CN" b="0" i="0" u="none" strike="noStrike" cap="none" normalizeH="0" dirty="0">
                <a:ln>
                  <a:noFill/>
                </a:ln>
                <a:solidFill>
                  <a:srgbClr val="B5CEA8"/>
                </a:solidFill>
                <a:effectLst/>
                <a:latin typeface="DejaVu Sans Mono" pitchFamily="49" charset="0"/>
                <a:ea typeface="微软雅黑" pitchFamily="34" charset="-122"/>
                <a:cs typeface="DejaVu Sans Mono" pitchFamily="49" charset="0"/>
              </a:rPr>
              <a:t>1</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Click me</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button</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&lt;/</a:t>
            </a:r>
            <a:r>
              <a:rPr kumimoji="0" lang="zh-CN" altLang="zh-CN" b="0" i="0" u="none" strike="noStrike" cap="none" normalizeH="0" dirty="0">
                <a:ln>
                  <a:noFill/>
                </a:ln>
                <a:solidFill>
                  <a:srgbClr val="F92672"/>
                </a:solidFill>
                <a:effectLst/>
                <a:latin typeface="DejaVu Sans Mono" pitchFamily="49" charset="0"/>
                <a:ea typeface="微软雅黑" pitchFamily="34" charset="-122"/>
                <a:cs typeface="DejaVu Sans Mono" pitchFamily="49" charset="0"/>
              </a:rPr>
              <a:t>div</a:t>
            </a: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&gt;</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  );</a:t>
            </a:r>
            <a:b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br>
            <a:r>
              <a:rPr kumimoji="0" lang="zh-CN" altLang="zh-CN" b="0" i="0" u="none" strike="noStrike" cap="none" normalizeH="0" dirty="0">
                <a:ln>
                  <a:noFill/>
                </a:ln>
                <a:solidFill>
                  <a:srgbClr val="DADADA"/>
                </a:solidFill>
                <a:effectLst/>
                <a:latin typeface="DejaVu Sans Mono" pitchFamily="49" charset="0"/>
                <a:ea typeface="微软雅黑" pitchFamily="34" charset="-122"/>
                <a:cs typeface="DejaVu Sans Mono" pitchFamily="49" charset="0"/>
              </a:rPr>
              <a:t>}</a:t>
            </a:r>
            <a:endParaRPr kumimoji="0" lang="zh-CN" altLang="zh-CN" sz="4000" b="0" i="0" u="none" strike="noStrike" cap="none" normalizeH="0" dirty="0">
              <a:ln>
                <a:noFill/>
              </a:ln>
              <a:solidFill>
                <a:schemeClr val="tx1"/>
              </a:solidFill>
              <a:effectLst/>
              <a:latin typeface="DejaVu Sans Mono" pitchFamily="49" charset="0"/>
              <a:ea typeface="微软雅黑" pitchFamily="34" charset="-122"/>
              <a:cs typeface="DejaVu Sans Mono" pitchFamily="49" charset="0"/>
            </a:endParaRPr>
          </a:p>
        </p:txBody>
      </p:sp>
    </p:spTree>
    <p:extLst>
      <p:ext uri="{BB962C8B-B14F-4D97-AF65-F5344CB8AC3E}">
        <p14:creationId xmlns:p14="http://schemas.microsoft.com/office/powerpoint/2010/main" val="286644890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flat" cmpd="sng" algn="ctr">
          <a:solidFill>
            <a:schemeClr val="bg1">
              <a:lumMod val="50000"/>
            </a:schemeClr>
          </a:solidFill>
          <a:prstDash val="solid"/>
          <a:miter lim="800000"/>
        </a:ln>
        <a:effectLst/>
      </a:spPr>
      <a:bodyPr wrap="none" rtlCol="0" anchor="ctr"/>
      <a:lstStyle>
        <a:defPPr marL="0" marR="0" indent="0" algn="ctr" defTabSz="914400" eaLnBrk="1" fontAlgn="auto" latinLnBrk="0" hangingPunct="1">
          <a:lnSpc>
            <a:spcPct val="100000"/>
          </a:lnSpc>
          <a:spcBef>
            <a:spcPts val="0"/>
          </a:spcBef>
          <a:spcAft>
            <a:spcPts val="0"/>
          </a:spcAft>
          <a:buClrTx/>
          <a:buSzTx/>
          <a:buFontTx/>
          <a:buNone/>
          <a:tabLst/>
          <a:defRPr sz="2800" kern="0" dirty="0">
            <a:solidFill>
              <a:srgbClr val="595959"/>
            </a:solidFill>
            <a:latin typeface="微软雅黑" pitchFamily="34" charset="-122"/>
            <a:ea typeface="微软雅黑" pitchFamily="34" charset="-122"/>
            <a:cs typeface="+mn-ea"/>
            <a:sym typeface="+mn-l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4271</Words>
  <Application>Microsoft Macintosh PowerPoint</Application>
  <PresentationFormat>宽屏</PresentationFormat>
  <Paragraphs>489</Paragraphs>
  <Slides>41</Slides>
  <Notes>41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41</vt:i4>
      </vt:variant>
    </vt:vector>
  </HeadingPairs>
  <TitlesOfParts>
    <vt:vector size="57" baseType="lpstr">
      <vt:lpstr>华文细黑</vt:lpstr>
      <vt:lpstr>思源黑体 CN Bold</vt:lpstr>
      <vt:lpstr>思源黑体 CN Heavy</vt:lpstr>
      <vt:lpstr>思源黑体 CN Light</vt:lpstr>
      <vt:lpstr>思源黑体 CN Normal</vt:lpstr>
      <vt:lpstr>宋体</vt:lpstr>
      <vt:lpstr>微软雅黑</vt:lpstr>
      <vt:lpstr>微软雅黑</vt:lpstr>
      <vt:lpstr>微软雅黑 Light</vt:lpstr>
      <vt:lpstr>FontAwesome</vt:lpstr>
      <vt:lpstr>Open Sans</vt:lpstr>
      <vt:lpstr>Arial</vt:lpstr>
      <vt:lpstr>Calibri</vt:lpstr>
      <vt:lpstr>Calibri Light</vt:lpstr>
      <vt:lpstr>DejaVu Sans Mono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User</cp:lastModifiedBy>
  <cp:revision>143</cp:revision>
  <cp:lastPrinted>2019-03-28T09:27:20Z</cp:lastPrinted>
  <dcterms:created xsi:type="dcterms:W3CDTF">2018-09-11T09:25:09Z</dcterms:created>
  <dcterms:modified xsi:type="dcterms:W3CDTF">2019-03-29T00:56:00Z</dcterms:modified>
</cp:coreProperties>
</file>