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sldIdLst>
    <p:sldId id="257" r:id="rId2"/>
    <p:sldId id="258" r:id="rId3"/>
    <p:sldId id="260" r:id="rId4"/>
    <p:sldId id="261" r:id="rId5"/>
    <p:sldId id="286" r:id="rId6"/>
    <p:sldId id="288" r:id="rId7"/>
    <p:sldId id="299" r:id="rId8"/>
    <p:sldId id="300" r:id="rId9"/>
    <p:sldId id="263" r:id="rId10"/>
    <p:sldId id="287" r:id="rId11"/>
    <p:sldId id="267" r:id="rId12"/>
    <p:sldId id="290" r:id="rId13"/>
    <p:sldId id="293" r:id="rId14"/>
    <p:sldId id="289" r:id="rId15"/>
    <p:sldId id="298" r:id="rId16"/>
    <p:sldId id="294" r:id="rId17"/>
    <p:sldId id="297" r:id="rId18"/>
    <p:sldId id="296" r:id="rId19"/>
    <p:sldId id="301" r:id="rId20"/>
    <p:sldId id="2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83082"/>
    <a:srgbClr val="703082"/>
    <a:srgbClr val="E4A200"/>
    <a:srgbClr val="E7AC25"/>
    <a:srgbClr val="FFAC25"/>
    <a:srgbClr val="F2644C"/>
    <a:srgbClr val="FDFDFD"/>
    <a:srgbClr val="FEFEFE"/>
    <a:srgbClr val="FCFCFC"/>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4"/>
    <p:restoredTop sz="94671"/>
  </p:normalViewPr>
  <p:slideViewPr>
    <p:cSldViewPr snapToGrid="0" showGuides="1">
      <p:cViewPr>
        <p:scale>
          <a:sx n="101" d="100"/>
          <a:sy n="101" d="100"/>
        </p:scale>
        <p:origin x="64" y="160"/>
      </p:cViewPr>
      <p:guideLst/>
    </p:cSldViewPr>
  </p:slideViewPr>
  <p:notesTextViewPr>
    <p:cViewPr>
      <p:scale>
        <a:sx n="1" d="1"/>
        <a:sy n="1" d="1"/>
      </p:scale>
      <p:origin x="0" y="0"/>
    </p:cViewPr>
  </p:notesTextViewPr>
  <p:sorterViewPr>
    <p:cViewPr varScale="1">
      <p:scale>
        <a:sx n="100" d="100"/>
        <a:sy n="100" d="100"/>
      </p:scale>
      <p:origin x="0" y="-20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89414-46CF-4E97-A03C-BE00D25D7636}" type="datetimeFigureOut">
              <a:rPr lang="zh-CN" altLang="en-US" smtClean="0"/>
              <a:t>17/4/25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BB8D-5F9F-41EA-8488-4E989B1AC423}" type="slidenum">
              <a:rPr lang="zh-CN" altLang="en-US" smtClean="0"/>
              <a:t>‹#›</a:t>
            </a:fld>
            <a:endParaRPr lang="zh-CN" altLang="en-US"/>
          </a:p>
        </p:txBody>
      </p:sp>
    </p:spTree>
    <p:extLst>
      <p:ext uri="{BB962C8B-B14F-4D97-AF65-F5344CB8AC3E}">
        <p14:creationId xmlns:p14="http://schemas.microsoft.com/office/powerpoint/2010/main" val="105384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extLst>
      <p:ext uri="{BB962C8B-B14F-4D97-AF65-F5344CB8AC3E}">
        <p14:creationId xmlns:p14="http://schemas.microsoft.com/office/powerpoint/2010/main" val="242109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extLst>
      <p:ext uri="{BB962C8B-B14F-4D97-AF65-F5344CB8AC3E}">
        <p14:creationId xmlns:p14="http://schemas.microsoft.com/office/powerpoint/2010/main" val="146538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3539633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865873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49495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1190665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522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extLst>
      <p:ext uri="{BB962C8B-B14F-4D97-AF65-F5344CB8AC3E}">
        <p14:creationId xmlns:p14="http://schemas.microsoft.com/office/powerpoint/2010/main" val="211902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922963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18</a:t>
            </a:fld>
            <a:endParaRPr lang="en-GB"/>
          </a:p>
        </p:txBody>
      </p:sp>
    </p:spTree>
    <p:extLst>
      <p:ext uri="{BB962C8B-B14F-4D97-AF65-F5344CB8AC3E}">
        <p14:creationId xmlns:p14="http://schemas.microsoft.com/office/powerpoint/2010/main" val="1294025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19</a:t>
            </a:fld>
            <a:endParaRPr lang="en-GB"/>
          </a:p>
        </p:txBody>
      </p:sp>
    </p:spTree>
    <p:extLst>
      <p:ext uri="{BB962C8B-B14F-4D97-AF65-F5344CB8AC3E}">
        <p14:creationId xmlns:p14="http://schemas.microsoft.com/office/powerpoint/2010/main" val="199778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2076935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extLst>
      <p:ext uri="{BB962C8B-B14F-4D97-AF65-F5344CB8AC3E}">
        <p14:creationId xmlns:p14="http://schemas.microsoft.com/office/powerpoint/2010/main" val="222561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extLst>
      <p:ext uri="{BB962C8B-B14F-4D97-AF65-F5344CB8AC3E}">
        <p14:creationId xmlns:p14="http://schemas.microsoft.com/office/powerpoint/2010/main" val="317522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86067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extLst>
      <p:ext uri="{BB962C8B-B14F-4D97-AF65-F5344CB8AC3E}">
        <p14:creationId xmlns:p14="http://schemas.microsoft.com/office/powerpoint/2010/main" val="342911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111766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22551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384972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354482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25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rot="16200000">
            <a:off x="-1428294" y="2017842"/>
            <a:ext cx="5678906" cy="2822316"/>
            <a:chOff x="2075393" y="-12700"/>
            <a:chExt cx="4993620" cy="2481740"/>
          </a:xfrm>
        </p:grpSpPr>
        <p:sp>
          <p:nvSpPr>
            <p:cNvPr id="3"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5"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6"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任意多边形 6"/>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5778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519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013201"/>
      </p:ext>
    </p:extLst>
  </p:cSld>
  <p:clrMap bg1="lt1" tx1="dk1" bg2="lt2" tx2="dk2" accent1="accent1" accent2="accent2" accent3="accent3" accent4="accent4" accent5="accent5" accent6="accent6" hlink="hlink" folHlink="folHlink"/>
  <p:sldLayoutIdLst>
    <p:sldLayoutId id="2147483656" r:id="rId1"/>
    <p:sldLayoutId id="2147483660" r:id="rId2"/>
    <p:sldLayoutId id="2147483661"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jpeg"/><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25.jpg"/><Relationship Id="rId5" Type="http://schemas.openxmlformats.org/officeDocument/2006/relationships/image" Target="../media/image26.jpg"/><Relationship Id="rId6" Type="http://schemas.openxmlformats.org/officeDocument/2006/relationships/image" Target="../media/image27.jpg"/><Relationship Id="rId7" Type="http://schemas.openxmlformats.org/officeDocument/2006/relationships/image" Target="../media/image28.jpg"/><Relationship Id="rId8" Type="http://schemas.openxmlformats.org/officeDocument/2006/relationships/image" Target="../media/image29.jp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tags" Target="../tags/tag12.xml"/><Relationship Id="rId12" Type="http://schemas.openxmlformats.org/officeDocument/2006/relationships/tags" Target="../tags/tag13.xml"/><Relationship Id="rId13" Type="http://schemas.openxmlformats.org/officeDocument/2006/relationships/slideLayout" Target="../slideLayouts/slideLayout1.xml"/><Relationship Id="rId14" Type="http://schemas.openxmlformats.org/officeDocument/2006/relationships/notesSlide" Target="../notesSlides/notesSlide2.xml"/><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tags" Target="../tags/tag8.xml"/><Relationship Id="rId8" Type="http://schemas.openxmlformats.org/officeDocument/2006/relationships/tags" Target="../tags/tag9.xml"/><Relationship Id="rId9" Type="http://schemas.openxmlformats.org/officeDocument/2006/relationships/tags" Target="../tags/tag10.xml"/><Relationship Id="rId10" Type="http://schemas.openxmlformats.org/officeDocument/2006/relationships/tags" Target="../tags/tag11.xml"/></Relationships>
</file>

<file path=ppt/slides/_rels/slide2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4721271" y="3541999"/>
            <a:ext cx="2749472" cy="830997"/>
          </a:xfrm>
          <a:prstGeom prst="rect">
            <a:avLst/>
          </a:prstGeom>
          <a:noFill/>
        </p:spPr>
        <p:txBody>
          <a:bodyPr wrap="none" rtlCol="0">
            <a:spAutoFit/>
          </a:bodyPr>
          <a:lstStyle/>
          <a:p>
            <a:pPr algn="ctr"/>
            <a:r>
              <a:rPr lang="en-US" altLang="zh-CN" sz="4800" b="1" dirty="0" err="1" smtClean="0">
                <a:solidFill>
                  <a:schemeClr val="tx2"/>
                </a:solidFill>
                <a:latin typeface="Agency FB" panose="020B0503020202020204" pitchFamily="34" charset="0"/>
                <a:ea typeface="微软雅黑" panose="020B0503020204020204" pitchFamily="34" charset="-122"/>
                <a:sym typeface="Arial" panose="020B0604020202020204" pitchFamily="34" charset="0"/>
              </a:rPr>
              <a:t>eMousika</a:t>
            </a:r>
            <a:endParaRPr lang="zh-CN" altLang="en-US" sz="4800" b="1" dirty="0">
              <a:solidFill>
                <a:schemeClr val="tx2"/>
              </a:solidFill>
              <a:latin typeface="Agency FB" panose="020B0503020202020204" pitchFamily="34" charset="0"/>
              <a:ea typeface="微软雅黑" panose="020B0503020204020204" pitchFamily="34" charset="-122"/>
              <a:sym typeface="Arial" panose="020B0604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372996"/>
            <a:ext cx="8502316" cy="400110"/>
          </a:xfrm>
          <a:prstGeom prst="rect">
            <a:avLst/>
          </a:prstGeom>
        </p:spPr>
        <p:txBody>
          <a:bodyPr wrap="square">
            <a:spAutoFit/>
          </a:bodyPr>
          <a:lstStyle/>
          <a:p>
            <a:pPr algn="ctr"/>
            <a:r>
              <a:rPr lang="zh-CN" altLang="en-US" sz="2000" kern="0" spc="100" dirty="0" smtClean="0">
                <a:solidFill>
                  <a:schemeClr val="bg1">
                    <a:lumMod val="50000"/>
                  </a:schemeClr>
                </a:solidFill>
                <a:cs typeface="+mn-ea"/>
              </a:rPr>
              <a:t>软件</a:t>
            </a:r>
            <a:r>
              <a:rPr lang="zh-CN" altLang="en-US" sz="2000" kern="0" spc="100" dirty="0">
                <a:solidFill>
                  <a:schemeClr val="bg1">
                    <a:lumMod val="50000"/>
                  </a:schemeClr>
                </a:solidFill>
                <a:cs typeface="+mn-ea"/>
              </a:rPr>
              <a:t>需求分析和设计报告</a:t>
            </a:r>
            <a:endParaRPr lang="zh-CN" altLang="en-US" sz="2000" kern="0" spc="100" dirty="0">
              <a:solidFill>
                <a:schemeClr val="bg1">
                  <a:lumMod val="50000"/>
                </a:schemeClr>
              </a:solidFill>
              <a:cs typeface="+mn-ea"/>
              <a:sym typeface="Arial" panose="020B0604020202020204" pitchFamily="34" charset="0"/>
            </a:endParaRP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14" name="图片 4" descr="logosc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79" y="0"/>
            <a:ext cx="24595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8078978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019968" y="3134536"/>
            <a:ext cx="4152098"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03.</a:t>
            </a:r>
            <a:r>
              <a:rPr lang="zh-CN" altLang="en-US" sz="3733" dirty="0" smtClean="0">
                <a:solidFill>
                  <a:schemeClr val="accent1"/>
                </a:solidFill>
                <a:latin typeface="+mn-lt"/>
                <a:ea typeface="+mn-ea"/>
                <a:cs typeface="+mn-ea"/>
                <a:sym typeface="+mn-lt"/>
              </a:rPr>
              <a:t>软件设计和建模</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209366" y="3764977"/>
            <a:ext cx="56095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kern="0" spc="100" dirty="0" smtClean="0">
                <a:latin typeface="+mn-lt"/>
                <a:ea typeface="+mn-ea"/>
                <a:cs typeface="+mn-ea"/>
              </a:rPr>
              <a:t>有了好的</a:t>
            </a:r>
            <a:r>
              <a:rPr lang="en-US" altLang="zh-CN" sz="1400" kern="0" spc="100" dirty="0" smtClean="0">
                <a:latin typeface="+mn-lt"/>
                <a:ea typeface="+mn-ea"/>
                <a:cs typeface="+mn-ea"/>
              </a:rPr>
              <a:t>idea</a:t>
            </a:r>
          </a:p>
          <a:p>
            <a:pPr algn="ctr" fontAlgn="base">
              <a:lnSpc>
                <a:spcPct val="150000"/>
              </a:lnSpc>
              <a:spcBef>
                <a:spcPct val="0"/>
              </a:spcBef>
              <a:spcAft>
                <a:spcPct val="0"/>
              </a:spcAft>
              <a:defRPr/>
            </a:pPr>
            <a:r>
              <a:rPr lang="zh-CN" altLang="en-US" sz="1400" kern="0" spc="100" dirty="0" smtClean="0">
                <a:latin typeface="+mn-lt"/>
                <a:ea typeface="+mn-ea"/>
                <a:cs typeface="+mn-ea"/>
                <a:sym typeface="+mn-lt"/>
              </a:rPr>
              <a:t>也需要得力的成员和理性的时间规划来实现</a:t>
            </a:r>
            <a:endParaRPr lang="en-US" altLang="zh-CN" sz="1400" kern="0" spc="100" dirty="0">
              <a:latin typeface="+mn-lt"/>
              <a:ea typeface="+mn-ea"/>
              <a:cs typeface="+mn-ea"/>
              <a:sym typeface="+mn-lt"/>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68303477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8"/>
          <p:cNvSpPr txBox="1"/>
          <p:nvPr/>
        </p:nvSpPr>
        <p:spPr>
          <a:xfrm>
            <a:off x="770655" y="301005"/>
            <a:ext cx="695861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数据库模式设计</a:t>
            </a:r>
            <a:endPar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8"/>
          <p:cNvSpPr txBox="1"/>
          <p:nvPr/>
        </p:nvSpPr>
        <p:spPr>
          <a:xfrm>
            <a:off x="770655" y="735957"/>
            <a:ext cx="2191337"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Database</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pattern</a:t>
            </a:r>
            <a:endParaRPr lang="zh-CN" altLang="en-US" sz="132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3" name="组合 6"/>
          <p:cNvGrpSpPr/>
          <p:nvPr/>
        </p:nvGrpSpPr>
        <p:grpSpPr>
          <a:xfrm rot="16200000">
            <a:off x="-206048" y="316679"/>
            <a:ext cx="819265" cy="407160"/>
            <a:chOff x="2075393" y="-12700"/>
            <a:chExt cx="4993620" cy="2481740"/>
          </a:xfrm>
        </p:grpSpPr>
        <p:sp>
          <p:nvSpPr>
            <p:cNvPr id="4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50" name="Rectangle 49"/>
          <p:cNvSpPr/>
          <p:nvPr/>
        </p:nvSpPr>
        <p:spPr>
          <a:xfrm>
            <a:off x="1918731" y="2876769"/>
            <a:ext cx="619965" cy="1754326"/>
          </a:xfrm>
          <a:prstGeom prst="rect">
            <a:avLst/>
          </a:prstGeom>
        </p:spPr>
        <p:txBody>
          <a:bodyPr wrap="square">
            <a:spAutoFit/>
          </a:bodyPr>
          <a:lstStyle/>
          <a:p>
            <a:r>
              <a:rPr lang="zh-CN" altLang="en-US" sz="5400" b="1" dirty="0" smtClean="0">
                <a:solidFill>
                  <a:srgbClr val="7030A0"/>
                </a:solidFill>
                <a:cs typeface="+mn-ea"/>
                <a:sym typeface="+mn-lt"/>
              </a:rPr>
              <a:t>目的</a:t>
            </a:r>
            <a:endParaRPr lang="en-US" sz="5400" dirty="0"/>
          </a:p>
        </p:txBody>
      </p:sp>
      <p:sp>
        <p:nvSpPr>
          <p:cNvPr id="2" name="Rectangle 1"/>
          <p:cNvSpPr/>
          <p:nvPr/>
        </p:nvSpPr>
        <p:spPr>
          <a:xfrm>
            <a:off x="3720373" y="2635124"/>
            <a:ext cx="8017790" cy="2585323"/>
          </a:xfrm>
          <a:prstGeom prst="rect">
            <a:avLst/>
          </a:prstGeom>
        </p:spPr>
        <p:txBody>
          <a:bodyPr wrap="square">
            <a:spAutoFit/>
          </a:bodyPr>
          <a:lstStyle/>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在线教育平台涉及如下这些表：书籍信息表</a:t>
            </a:r>
            <a:r>
              <a:rPr lang="en-US" dirty="0">
                <a:solidFill>
                  <a:schemeClr val="bg1">
                    <a:lumMod val="65000"/>
                  </a:schemeClr>
                </a:solidFill>
                <a:latin typeface="Arial" panose="020B0604020202020204" pitchFamily="34" charset="0"/>
                <a:ea typeface="微软雅黑" panose="020B0503020204020204" pitchFamily="34" charset="-122"/>
              </a:rPr>
              <a:t>(</a:t>
            </a:r>
            <a:r>
              <a:rPr lang="en-US" dirty="0" err="1">
                <a:solidFill>
                  <a:schemeClr val="bg1">
                    <a:lumMod val="65000"/>
                  </a:schemeClr>
                </a:solidFill>
                <a:latin typeface="Arial" panose="020B0604020202020204" pitchFamily="34" charset="0"/>
                <a:ea typeface="微软雅黑" panose="020B0503020204020204" pitchFamily="34" charset="-122"/>
              </a:rPr>
              <a:t>bookInfo</a:t>
            </a:r>
            <a:r>
              <a:rPr lang="en-US" dirty="0">
                <a:solidFill>
                  <a:schemeClr val="bg1">
                    <a:lumMod val="65000"/>
                  </a:schemeClr>
                </a:solidFill>
                <a:latin typeface="Arial" panose="020B0604020202020204" pitchFamily="34" charset="0"/>
                <a:ea typeface="微软雅黑" panose="020B0503020204020204" pitchFamily="34" charset="-122"/>
              </a:rPr>
              <a:t>)</a:t>
            </a:r>
            <a:r>
              <a:rPr lang="zh-CN" altLang="en-US" dirty="0">
                <a:solidFill>
                  <a:schemeClr val="bg1">
                    <a:lumMod val="65000"/>
                  </a:schemeClr>
                </a:solidFill>
                <a:latin typeface="Arial" panose="020B0604020202020204" pitchFamily="34" charset="0"/>
                <a:ea typeface="微软雅黑" panose="020B0503020204020204" pitchFamily="34" charset="-122"/>
              </a:rPr>
              <a:t>、书籍标签表</a:t>
            </a:r>
            <a:r>
              <a:rPr lang="en-US" dirty="0">
                <a:solidFill>
                  <a:schemeClr val="bg1">
                    <a:lumMod val="65000"/>
                  </a:schemeClr>
                </a:solidFill>
                <a:latin typeface="Arial" panose="020B0604020202020204" pitchFamily="34" charset="0"/>
                <a:ea typeface="微软雅黑" panose="020B0503020204020204" pitchFamily="34" charset="-122"/>
              </a:rPr>
              <a:t>(labels)</a:t>
            </a:r>
            <a:r>
              <a:rPr lang="zh-CN" altLang="en-US" dirty="0">
                <a:solidFill>
                  <a:schemeClr val="bg1">
                    <a:lumMod val="65000"/>
                  </a:schemeClr>
                </a:solidFill>
                <a:latin typeface="Arial" panose="020B0604020202020204" pitchFamily="34" charset="0"/>
                <a:ea typeface="微软雅黑" panose="020B0503020204020204" pitchFamily="34" charset="-122"/>
              </a:rPr>
              <a:t>、用户信息表</a:t>
            </a:r>
            <a:r>
              <a:rPr lang="en-US" dirty="0">
                <a:solidFill>
                  <a:schemeClr val="bg1">
                    <a:lumMod val="65000"/>
                  </a:schemeClr>
                </a:solidFill>
                <a:latin typeface="Arial" panose="020B0604020202020204" pitchFamily="34" charset="0"/>
                <a:ea typeface="微软雅黑" panose="020B0503020204020204" pitchFamily="34" charset="-122"/>
              </a:rPr>
              <a:t>(user)</a:t>
            </a:r>
            <a:r>
              <a:rPr lang="zh-CN" altLang="en-US" dirty="0">
                <a:solidFill>
                  <a:schemeClr val="bg1">
                    <a:lumMod val="65000"/>
                  </a:schemeClr>
                </a:solidFill>
                <a:latin typeface="Arial" panose="020B0604020202020204" pitchFamily="34" charset="0"/>
                <a:ea typeface="微软雅黑" panose="020B0503020204020204" pitchFamily="34" charset="-122"/>
              </a:rPr>
              <a:t>、用户偏好表</a:t>
            </a:r>
            <a:r>
              <a:rPr lang="en-US" dirty="0">
                <a:solidFill>
                  <a:schemeClr val="bg1">
                    <a:lumMod val="65000"/>
                  </a:schemeClr>
                </a:solidFill>
                <a:latin typeface="Arial" panose="020B0604020202020204" pitchFamily="34" charset="0"/>
                <a:ea typeface="微软雅黑" panose="020B0503020204020204" pitchFamily="34" charset="-122"/>
              </a:rPr>
              <a:t>(Preference)</a:t>
            </a:r>
            <a:r>
              <a:rPr lang="zh-CN" altLang="en-US" dirty="0">
                <a:solidFill>
                  <a:schemeClr val="bg1">
                    <a:lumMod val="65000"/>
                  </a:schemeClr>
                </a:solidFill>
                <a:latin typeface="Arial" panose="020B0604020202020204" pitchFamily="34" charset="0"/>
                <a:ea typeface="微软雅黑" panose="020B0503020204020204" pitchFamily="34" charset="-122"/>
              </a:rPr>
              <a:t>、评分表</a:t>
            </a:r>
            <a:r>
              <a:rPr lang="en-US" dirty="0">
                <a:solidFill>
                  <a:schemeClr val="bg1">
                    <a:lumMod val="65000"/>
                  </a:schemeClr>
                </a:solidFill>
                <a:latin typeface="Arial" panose="020B0604020202020204" pitchFamily="34" charset="0"/>
                <a:ea typeface="微软雅黑" panose="020B0503020204020204" pitchFamily="34" charset="-122"/>
              </a:rPr>
              <a:t>(scores</a:t>
            </a:r>
            <a:r>
              <a:rPr lang="en-US" dirty="0" smtClean="0">
                <a:solidFill>
                  <a:schemeClr val="bg1">
                    <a:lumMod val="65000"/>
                  </a:schemeClr>
                </a:solidFill>
                <a:latin typeface="Arial" panose="020B0604020202020204" pitchFamily="34" charset="0"/>
                <a:ea typeface="微软雅黑" panose="020B0503020204020204" pitchFamily="34" charset="-122"/>
              </a:rPr>
              <a:t>)</a:t>
            </a:r>
            <a:r>
              <a:rPr lang="zh-CN" altLang="en-US" dirty="0" smtClean="0">
                <a:solidFill>
                  <a:schemeClr val="bg1">
                    <a:lumMod val="65000"/>
                  </a:schemeClr>
                </a:solidFill>
                <a:latin typeface="Arial" panose="020B0604020202020204" pitchFamily="34" charset="0"/>
                <a:ea typeface="微软雅黑" panose="020B0503020204020204" pitchFamily="34" charset="-122"/>
              </a:rPr>
              <a:t>。</a:t>
            </a:r>
            <a:endParaRPr lang="en-US" altLang="zh-CN" dirty="0" smtClean="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endParaRPr lang="en-US" altLang="zh-CN" dirty="0" smtClean="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smtClean="0">
                <a:solidFill>
                  <a:schemeClr val="bg1">
                    <a:lumMod val="65000"/>
                  </a:schemeClr>
                </a:solidFill>
                <a:latin typeface="Arial" panose="020B0604020202020204" pitchFamily="34" charset="0"/>
                <a:ea typeface="微软雅黑" panose="020B0503020204020204" pitchFamily="34" charset="-122"/>
              </a:rPr>
              <a:t>其中</a:t>
            </a:r>
            <a:r>
              <a:rPr lang="zh-CN" altLang="en-US" dirty="0">
                <a:solidFill>
                  <a:schemeClr val="bg1">
                    <a:lumMod val="65000"/>
                  </a:schemeClr>
                </a:solidFill>
                <a:latin typeface="Arial" panose="020B0604020202020204" pitchFamily="34" charset="0"/>
                <a:ea typeface="微软雅黑" panose="020B0503020204020204" pitchFamily="34" charset="-122"/>
              </a:rPr>
              <a:t>：</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书籍信息表</a:t>
            </a:r>
            <a:r>
              <a:rPr lang="en-US" dirty="0">
                <a:solidFill>
                  <a:schemeClr val="bg1">
                    <a:lumMod val="65000"/>
                  </a:schemeClr>
                </a:solidFill>
                <a:latin typeface="Arial" panose="020B0604020202020204" pitchFamily="34" charset="0"/>
                <a:ea typeface="微软雅黑" panose="020B0503020204020204" pitchFamily="34" charset="-122"/>
              </a:rPr>
              <a:t>(</a:t>
            </a:r>
            <a:r>
              <a:rPr lang="en-US" dirty="0" err="1">
                <a:solidFill>
                  <a:schemeClr val="bg1">
                    <a:lumMod val="65000"/>
                  </a:schemeClr>
                </a:solidFill>
                <a:latin typeface="Arial" panose="020B0604020202020204" pitchFamily="34" charset="0"/>
                <a:ea typeface="微软雅黑" panose="020B0503020204020204" pitchFamily="34" charset="-122"/>
              </a:rPr>
              <a:t>bookInfo</a:t>
            </a:r>
            <a:r>
              <a:rPr lang="en-US" dirty="0">
                <a:solidFill>
                  <a:schemeClr val="bg1">
                    <a:lumMod val="65000"/>
                  </a:schemeClr>
                </a:solidFill>
                <a:latin typeface="Arial" panose="020B0604020202020204" pitchFamily="34" charset="0"/>
                <a:ea typeface="微软雅黑" panose="020B0503020204020204" pitchFamily="34" charset="-122"/>
              </a:rPr>
              <a:t>)</a:t>
            </a:r>
            <a:r>
              <a:rPr lang="zh-CN" altLang="en-US" dirty="0">
                <a:solidFill>
                  <a:schemeClr val="bg1">
                    <a:lumMod val="65000"/>
                  </a:schemeClr>
                </a:solidFill>
                <a:latin typeface="Arial" panose="020B0604020202020204" pitchFamily="34" charset="0"/>
                <a:ea typeface="微软雅黑" panose="020B0503020204020204" pitchFamily="34" charset="-122"/>
              </a:rPr>
              <a:t>是存储书籍的基本信息；</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书籍标签表</a:t>
            </a:r>
            <a:r>
              <a:rPr lang="en-US" dirty="0">
                <a:solidFill>
                  <a:schemeClr val="bg1">
                    <a:lumMod val="65000"/>
                  </a:schemeClr>
                </a:solidFill>
                <a:latin typeface="Arial" panose="020B0604020202020204" pitchFamily="34" charset="0"/>
                <a:ea typeface="微软雅黑" panose="020B0503020204020204" pitchFamily="34" charset="-122"/>
              </a:rPr>
              <a:t>(labels)</a:t>
            </a:r>
            <a:r>
              <a:rPr lang="zh-CN" altLang="en-US" dirty="0">
                <a:solidFill>
                  <a:schemeClr val="bg1">
                    <a:lumMod val="65000"/>
                  </a:schemeClr>
                </a:solidFill>
                <a:latin typeface="Arial" panose="020B0604020202020204" pitchFamily="34" charset="0"/>
                <a:ea typeface="微软雅黑" panose="020B0503020204020204" pitchFamily="34" charset="-122"/>
              </a:rPr>
              <a:t>是为书籍分类；</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用户信息表</a:t>
            </a:r>
            <a:r>
              <a:rPr lang="en-US" dirty="0">
                <a:solidFill>
                  <a:schemeClr val="bg1">
                    <a:lumMod val="65000"/>
                  </a:schemeClr>
                </a:solidFill>
                <a:latin typeface="Arial" panose="020B0604020202020204" pitchFamily="34" charset="0"/>
                <a:ea typeface="微软雅黑" panose="020B0503020204020204" pitchFamily="34" charset="-122"/>
              </a:rPr>
              <a:t>(user)</a:t>
            </a:r>
            <a:r>
              <a:rPr lang="zh-CN" altLang="en-US" dirty="0">
                <a:solidFill>
                  <a:schemeClr val="bg1">
                    <a:lumMod val="65000"/>
                  </a:schemeClr>
                </a:solidFill>
                <a:latin typeface="Arial" panose="020B0604020202020204" pitchFamily="34" charset="0"/>
                <a:ea typeface="微软雅黑" panose="020B0503020204020204" pitchFamily="34" charset="-122"/>
              </a:rPr>
              <a:t>是存储用户基本信息；</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用户偏好表</a:t>
            </a:r>
            <a:r>
              <a:rPr lang="en-US" dirty="0">
                <a:solidFill>
                  <a:schemeClr val="bg1">
                    <a:lumMod val="65000"/>
                  </a:schemeClr>
                </a:solidFill>
                <a:latin typeface="Arial" panose="020B0604020202020204" pitchFamily="34" charset="0"/>
                <a:ea typeface="微软雅黑" panose="020B0503020204020204" pitchFamily="34" charset="-122"/>
              </a:rPr>
              <a:t>(Preference)</a:t>
            </a:r>
            <a:r>
              <a:rPr lang="zh-CN" altLang="en-US" dirty="0">
                <a:solidFill>
                  <a:schemeClr val="bg1">
                    <a:lumMod val="65000"/>
                  </a:schemeClr>
                </a:solidFill>
                <a:latin typeface="Arial" panose="020B0604020202020204" pitchFamily="34" charset="0"/>
                <a:ea typeface="微软雅黑" panose="020B0503020204020204" pitchFamily="34" charset="-122"/>
              </a:rPr>
              <a:t>是记录用户对书籍的评价；</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评分表</a:t>
            </a:r>
            <a:r>
              <a:rPr lang="en-US" dirty="0">
                <a:solidFill>
                  <a:schemeClr val="bg1">
                    <a:lumMod val="65000"/>
                  </a:schemeClr>
                </a:solidFill>
                <a:latin typeface="Arial" panose="020B0604020202020204" pitchFamily="34" charset="0"/>
                <a:ea typeface="微软雅黑" panose="020B0503020204020204" pitchFamily="34" charset="-122"/>
              </a:rPr>
              <a:t>(scores)</a:t>
            </a:r>
            <a:r>
              <a:rPr lang="zh-CN" altLang="en-US" dirty="0">
                <a:solidFill>
                  <a:schemeClr val="bg1">
                    <a:lumMod val="65000"/>
                  </a:schemeClr>
                </a:solidFill>
                <a:latin typeface="Arial" panose="020B0604020202020204" pitchFamily="34" charset="0"/>
                <a:ea typeface="微软雅黑" panose="020B0503020204020204" pitchFamily="34" charset="-122"/>
              </a:rPr>
              <a:t>是记录用户对书籍的评分。</a:t>
            </a:r>
            <a:endParaRPr lang="en-US" dirty="0">
              <a:solidFill>
                <a:schemeClr val="bg1">
                  <a:lumMod val="65000"/>
                </a:schemeClr>
              </a:solidFill>
              <a:latin typeface="Arial" panose="020B0604020202020204" pitchFamily="34" charset="0"/>
              <a:ea typeface="微软雅黑" panose="020B0503020204020204" pitchFamily="34" charset="-122"/>
            </a:endParaRPr>
          </a:p>
        </p:txBody>
      </p:sp>
      <p:sp>
        <p:nvSpPr>
          <p:cNvPr id="51" name="TextBox 8"/>
          <p:cNvSpPr txBox="1"/>
          <p:nvPr/>
        </p:nvSpPr>
        <p:spPr>
          <a:xfrm>
            <a:off x="711290" y="1045079"/>
            <a:ext cx="4025632" cy="408573"/>
          </a:xfrm>
          <a:prstGeom prst="rect">
            <a:avLst/>
          </a:prstGeom>
          <a:noFill/>
        </p:spPr>
        <p:txBody>
          <a:bodyPr wrap="square" lIns="0" tIns="0" rIns="0" bIns="0" rtlCol="0" anchor="ctr">
            <a:spAutoFit/>
          </a:bodyPr>
          <a:lstStyle/>
          <a:p>
            <a:r>
              <a:rPr lang="en-US" altLang="zh-CN" sz="2655" b="1" smtClean="0">
                <a:solidFill>
                  <a:srgbClr val="7030A0"/>
                </a:solidFill>
                <a:latin typeface="Arial" panose="020B0604020202020204" pitchFamily="34" charset="0"/>
                <a:ea typeface="微软雅黑" panose="020B0503020204020204" pitchFamily="34" charset="-122"/>
                <a:sym typeface="Arial" panose="020B0604020202020204" pitchFamily="34" charset="0"/>
              </a:rPr>
              <a:t>BookInfo</a:t>
            </a:r>
            <a:endParaRPr lang="zh-CN" altLang="en-US" sz="3413" b="1" dirty="0">
              <a:solidFill>
                <a:srgbClr val="7030A0"/>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Rounded Rectangle 51"/>
          <p:cNvSpPr/>
          <p:nvPr/>
        </p:nvSpPr>
        <p:spPr>
          <a:xfrm>
            <a:off x="466363" y="1546036"/>
            <a:ext cx="4807763" cy="1833972"/>
          </a:xfrm>
          <a:prstGeom prst="round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621230356"/>
              </p:ext>
            </p:extLst>
          </p:nvPr>
        </p:nvGraphicFramePr>
        <p:xfrm>
          <a:off x="648558" y="1695894"/>
          <a:ext cx="4463578" cy="1544444"/>
        </p:xfrm>
        <a:graphic>
          <a:graphicData uri="http://schemas.openxmlformats.org/drawingml/2006/table">
            <a:tbl>
              <a:tblPr firstRow="1" firstCol="1" bandRow="1">
                <a:tableStyleId>{16D9F66E-5EB9-4882-86FB-DCBF35E3C3E4}</a:tableStyleId>
              </a:tblPr>
              <a:tblGrid>
                <a:gridCol w="892608"/>
                <a:gridCol w="892608"/>
                <a:gridCol w="892608"/>
                <a:gridCol w="892608"/>
                <a:gridCol w="893146"/>
              </a:tblGrid>
              <a:tr h="309911">
                <a:tc>
                  <a:txBody>
                    <a:bodyPr/>
                    <a:lstStyle/>
                    <a:p>
                      <a:pPr indent="266700" algn="just">
                        <a:spcAft>
                          <a:spcPts val="0"/>
                        </a:spcAft>
                      </a:pPr>
                      <a:r>
                        <a:rPr lang="en-US" sz="1000" kern="100">
                          <a:effectLst/>
                        </a:rPr>
                        <a:t>bookID</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varchar(50)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primary key</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dirty="0">
                          <a:effectLst/>
                        </a:rPr>
                        <a:t>书籍编号</a:t>
                      </a:r>
                      <a:endParaRPr lang="en-US" sz="900" kern="100" dirty="0">
                        <a:effectLst/>
                        <a:latin typeface="等线" charset="-122"/>
                        <a:ea typeface="等线" charset="-122"/>
                        <a:cs typeface="Times New Roman" charset="0"/>
                      </a:endParaRPr>
                    </a:p>
                  </a:txBody>
                  <a:tcPr marL="58108" marR="58108" marT="0" marB="0"/>
                </a:tc>
              </a:tr>
              <a:tr h="0">
                <a:tc>
                  <a:txBody>
                    <a:bodyPr/>
                    <a:lstStyle/>
                    <a:p>
                      <a:pPr indent="266700" algn="just">
                        <a:spcAft>
                          <a:spcPts val="0"/>
                        </a:spcAft>
                      </a:pPr>
                      <a:r>
                        <a:rPr lang="en-US" sz="1000" kern="100">
                          <a:effectLst/>
                        </a:rPr>
                        <a:t>bookName</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varchar(300)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a:effectLst/>
                        </a:rPr>
                        <a:t>书籍名称</a:t>
                      </a:r>
                      <a:endParaRPr lang="en-US" sz="900" kern="100">
                        <a:effectLst/>
                        <a:latin typeface="等线" charset="-122"/>
                        <a:ea typeface="等线" charset="-122"/>
                        <a:cs typeface="Times New Roman" charset="0"/>
                      </a:endParaRPr>
                    </a:p>
                  </a:txBody>
                  <a:tcPr marL="58108" marR="58108" marT="0" marB="0"/>
                </a:tc>
              </a:tr>
              <a:tr h="309911">
                <a:tc>
                  <a:txBody>
                    <a:bodyPr/>
                    <a:lstStyle/>
                    <a:p>
                      <a:pPr indent="266700" algn="just">
                        <a:spcAft>
                          <a:spcPts val="0"/>
                        </a:spcAft>
                      </a:pPr>
                      <a:r>
                        <a:rPr lang="en-US" sz="1000" kern="100">
                          <a:effectLst/>
                        </a:rPr>
                        <a:t>bookDetail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varchar(3000)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a:effectLst/>
                        </a:rPr>
                        <a:t>书籍简介</a:t>
                      </a:r>
                      <a:endParaRPr lang="en-US" sz="900" kern="100">
                        <a:effectLst/>
                        <a:latin typeface="等线" charset="-122"/>
                        <a:ea typeface="等线" charset="-122"/>
                        <a:cs typeface="Times New Roman" charset="0"/>
                      </a:endParaRPr>
                    </a:p>
                  </a:txBody>
                  <a:tcPr marL="58108" marR="58108" marT="0" marB="0"/>
                </a:tc>
              </a:tr>
              <a:tr h="309911">
                <a:tc>
                  <a:txBody>
                    <a:bodyPr/>
                    <a:lstStyle/>
                    <a:p>
                      <a:pPr indent="266700" algn="just">
                        <a:spcAft>
                          <a:spcPts val="0"/>
                        </a:spcAft>
                      </a:pPr>
                      <a:r>
                        <a:rPr lang="en-US" sz="1000" kern="100">
                          <a:effectLst/>
                        </a:rPr>
                        <a:t>ImgUrl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varchar(500)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a:effectLst/>
                        </a:rPr>
                        <a:t>图片信息</a:t>
                      </a:r>
                      <a:endParaRPr lang="en-US" sz="900" kern="100">
                        <a:effectLst/>
                        <a:latin typeface="等线" charset="-122"/>
                        <a:ea typeface="等线" charset="-122"/>
                        <a:cs typeface="Times New Roman" charset="0"/>
                      </a:endParaRPr>
                    </a:p>
                  </a:txBody>
                  <a:tcPr marL="58108" marR="58108" marT="0" marB="0"/>
                </a:tc>
              </a:tr>
              <a:tr h="309911">
                <a:tc>
                  <a:txBody>
                    <a:bodyPr/>
                    <a:lstStyle/>
                    <a:p>
                      <a:pPr indent="266700" algn="just">
                        <a:spcAft>
                          <a:spcPts val="0"/>
                        </a:spcAft>
                      </a:pPr>
                      <a:r>
                        <a:rPr lang="en-US" sz="1000" kern="100">
                          <a:effectLst/>
                        </a:rPr>
                        <a:t>author</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varchar(100)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dirty="0">
                          <a:effectLst/>
                        </a:rPr>
                        <a:t>Not null</a:t>
                      </a:r>
                      <a:endParaRPr lang="en-US" sz="900" kern="100" dirty="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dirty="0">
                          <a:effectLst/>
                        </a:rPr>
                        <a:t>书籍作者</a:t>
                      </a:r>
                      <a:endParaRPr lang="en-US" sz="900" kern="100" dirty="0">
                        <a:effectLst/>
                        <a:latin typeface="等线" charset="-122"/>
                        <a:ea typeface="等线" charset="-122"/>
                        <a:cs typeface="Times New Roman" charset="0"/>
                      </a:endParaRPr>
                    </a:p>
                  </a:txBody>
                  <a:tcPr marL="58108" marR="58108" marT="0" marB="0"/>
                </a:tc>
              </a:tr>
            </a:tbl>
          </a:graphicData>
        </a:graphic>
      </p:graphicFrame>
      <p:sp>
        <p:nvSpPr>
          <p:cNvPr id="53" name="TextBox 8"/>
          <p:cNvSpPr txBox="1"/>
          <p:nvPr/>
        </p:nvSpPr>
        <p:spPr>
          <a:xfrm>
            <a:off x="7182024" y="3883706"/>
            <a:ext cx="4025632" cy="408573"/>
          </a:xfrm>
          <a:prstGeom prst="rect">
            <a:avLst/>
          </a:prstGeom>
          <a:noFill/>
        </p:spPr>
        <p:txBody>
          <a:bodyPr wrap="square" lIns="0" tIns="0" rIns="0" bIns="0" rtlCol="0" anchor="ctr">
            <a:spAutoFit/>
          </a:bodyPr>
          <a:lstStyle/>
          <a:p>
            <a:r>
              <a:rPr lang="en-US" altLang="zh-CN" sz="2655" b="1" dirty="0" smtClean="0">
                <a:solidFill>
                  <a:srgbClr val="7030A0"/>
                </a:solidFill>
                <a:latin typeface="Arial" panose="020B0604020202020204" pitchFamily="34" charset="0"/>
                <a:ea typeface="微软雅黑" panose="020B0503020204020204" pitchFamily="34" charset="-122"/>
                <a:sym typeface="Arial" panose="020B0604020202020204" pitchFamily="34" charset="0"/>
              </a:rPr>
              <a:t>Scores</a:t>
            </a:r>
            <a:endParaRPr lang="zh-CN" altLang="en-US" sz="3413" b="1" dirty="0">
              <a:solidFill>
                <a:srgbClr val="7030A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Rounded Rectangle 53"/>
          <p:cNvSpPr/>
          <p:nvPr/>
        </p:nvSpPr>
        <p:spPr>
          <a:xfrm>
            <a:off x="6856279" y="4406432"/>
            <a:ext cx="4807763" cy="1833972"/>
          </a:xfrm>
          <a:prstGeom prst="round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1444550085"/>
              </p:ext>
            </p:extLst>
          </p:nvPr>
        </p:nvGraphicFramePr>
        <p:xfrm>
          <a:off x="736619" y="4916716"/>
          <a:ext cx="4375517" cy="630888"/>
        </p:xfrm>
        <a:graphic>
          <a:graphicData uri="http://schemas.openxmlformats.org/drawingml/2006/table">
            <a:tbl>
              <a:tblPr firstRow="1" firstCol="1" bandRow="1">
                <a:tableStyleId>{16D9F66E-5EB9-4882-86FB-DCBF35E3C3E4}</a:tableStyleId>
              </a:tblPr>
              <a:tblGrid>
                <a:gridCol w="874998"/>
                <a:gridCol w="874998"/>
                <a:gridCol w="874998"/>
                <a:gridCol w="874998"/>
                <a:gridCol w="875525"/>
              </a:tblGrid>
              <a:tr h="315444">
                <a:tc>
                  <a:txBody>
                    <a:bodyPr/>
                    <a:lstStyle/>
                    <a:p>
                      <a:pPr indent="266700" algn="just">
                        <a:spcAft>
                          <a:spcPts val="0"/>
                        </a:spcAft>
                      </a:pPr>
                      <a:r>
                        <a:rPr lang="en-US" sz="1000" kern="100">
                          <a:effectLst/>
                        </a:rPr>
                        <a:t>bookID</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varchar(50)</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dirty="0">
                          <a:effectLst/>
                        </a:rPr>
                        <a:t>Not null</a:t>
                      </a:r>
                      <a:endParaRPr lang="en-US" sz="900" kern="100" dirty="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primary key</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zh-CN" sz="1000" kern="100">
                          <a:effectLst/>
                        </a:rPr>
                        <a:t>书籍编号</a:t>
                      </a:r>
                      <a:endParaRPr lang="en-US" sz="900" kern="100">
                        <a:effectLst/>
                        <a:latin typeface="等线" charset="-122"/>
                        <a:ea typeface="等线" charset="-122"/>
                        <a:cs typeface="Times New Roman" charset="0"/>
                      </a:endParaRPr>
                    </a:p>
                  </a:txBody>
                  <a:tcPr marL="56961" marR="56961" marT="0" marB="0"/>
                </a:tc>
              </a:tr>
              <a:tr h="315444">
                <a:tc>
                  <a:txBody>
                    <a:bodyPr/>
                    <a:lstStyle/>
                    <a:p>
                      <a:pPr indent="266700" algn="just">
                        <a:spcAft>
                          <a:spcPts val="0"/>
                        </a:spcAft>
                      </a:pPr>
                      <a:r>
                        <a:rPr lang="en-US" sz="1000" kern="100">
                          <a:effectLst/>
                        </a:rPr>
                        <a:t>label</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varchar(200)</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zh-CN" sz="1000" kern="100" dirty="0">
                          <a:effectLst/>
                        </a:rPr>
                        <a:t>标签</a:t>
                      </a:r>
                      <a:endParaRPr lang="en-US" sz="900" kern="100" dirty="0">
                        <a:effectLst/>
                        <a:latin typeface="等线" charset="-122"/>
                        <a:ea typeface="等线" charset="-122"/>
                        <a:cs typeface="Times New Roman" charset="0"/>
                      </a:endParaRPr>
                    </a:p>
                  </a:txBody>
                  <a:tcPr marL="56961" marR="56961" marT="0" marB="0"/>
                </a:tc>
              </a:tr>
            </a:tbl>
          </a:graphicData>
        </a:graphic>
      </p:graphicFrame>
      <p:sp>
        <p:nvSpPr>
          <p:cNvPr id="56" name="Rounded Rectangle 55"/>
          <p:cNvSpPr/>
          <p:nvPr/>
        </p:nvSpPr>
        <p:spPr>
          <a:xfrm>
            <a:off x="466363" y="4406432"/>
            <a:ext cx="4807763" cy="1825112"/>
          </a:xfrm>
          <a:prstGeom prst="roundRect">
            <a:avLst/>
          </a:prstGeom>
          <a:noFill/>
          <a:ln w="952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8"/>
          <p:cNvSpPr txBox="1"/>
          <p:nvPr/>
        </p:nvSpPr>
        <p:spPr>
          <a:xfrm>
            <a:off x="770655" y="3883707"/>
            <a:ext cx="4025632" cy="408573"/>
          </a:xfrm>
          <a:prstGeom prst="rect">
            <a:avLst/>
          </a:prstGeom>
          <a:noFill/>
        </p:spPr>
        <p:txBody>
          <a:bodyPr wrap="square" lIns="0" tIns="0" rIns="0" bIns="0" rtlCol="0" anchor="ctr">
            <a:spAutoFit/>
          </a:bodyPr>
          <a:lstStyle/>
          <a:p>
            <a:r>
              <a:rPr lang="en-US" altLang="zh-CN" sz="2655" b="1" smtClean="0">
                <a:solidFill>
                  <a:srgbClr val="FFC000"/>
                </a:solidFill>
                <a:latin typeface="Arial" panose="020B0604020202020204" pitchFamily="34" charset="0"/>
                <a:ea typeface="微软雅黑" panose="020B0503020204020204" pitchFamily="34" charset="-122"/>
                <a:sym typeface="Arial" panose="020B0604020202020204" pitchFamily="34" charset="0"/>
              </a:rPr>
              <a:t>Labels</a:t>
            </a:r>
            <a:endParaRPr lang="zh-CN" altLang="en-US" sz="3413"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Rounded Rectangle 57"/>
          <p:cNvSpPr/>
          <p:nvPr/>
        </p:nvSpPr>
        <p:spPr>
          <a:xfrm>
            <a:off x="6930400" y="1610386"/>
            <a:ext cx="4807763" cy="1825112"/>
          </a:xfrm>
          <a:prstGeom prst="roundRect">
            <a:avLst/>
          </a:prstGeom>
          <a:noFill/>
          <a:ln w="952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8"/>
          <p:cNvSpPr txBox="1"/>
          <p:nvPr/>
        </p:nvSpPr>
        <p:spPr>
          <a:xfrm>
            <a:off x="7234692" y="1087661"/>
            <a:ext cx="4025632" cy="408573"/>
          </a:xfrm>
          <a:prstGeom prst="rect">
            <a:avLst/>
          </a:prstGeom>
          <a:noFill/>
        </p:spPr>
        <p:txBody>
          <a:bodyPr wrap="square" lIns="0" tIns="0" rIns="0" bIns="0" rtlCol="0" anchor="ctr">
            <a:spAutoFit/>
          </a:bodyPr>
          <a:lstStyle/>
          <a:p>
            <a:r>
              <a:rPr lang="en-US" altLang="zh-CN" sz="2655" b="1" dirty="0" smtClean="0">
                <a:solidFill>
                  <a:srgbClr val="FFC000"/>
                </a:solidFill>
                <a:latin typeface="Arial" panose="020B0604020202020204" pitchFamily="34" charset="0"/>
                <a:ea typeface="微软雅黑" panose="020B0503020204020204" pitchFamily="34" charset="-122"/>
                <a:sym typeface="Arial" panose="020B0604020202020204" pitchFamily="34" charset="0"/>
              </a:rPr>
              <a:t>User</a:t>
            </a:r>
            <a:endParaRPr lang="zh-CN" altLang="en-US" sz="3413"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89108857"/>
              </p:ext>
            </p:extLst>
          </p:nvPr>
        </p:nvGraphicFramePr>
        <p:xfrm>
          <a:off x="7067725" y="1985776"/>
          <a:ext cx="4482015" cy="1022298"/>
        </p:xfrm>
        <a:graphic>
          <a:graphicData uri="http://schemas.openxmlformats.org/drawingml/2006/table">
            <a:tbl>
              <a:tblPr firstRow="1" firstCol="1" bandRow="1">
                <a:tableStyleId>{16D9F66E-5EB9-4882-86FB-DCBF35E3C3E4}</a:tableStyleId>
              </a:tblPr>
              <a:tblGrid>
                <a:gridCol w="953079"/>
                <a:gridCol w="882086"/>
                <a:gridCol w="882086"/>
                <a:gridCol w="882086"/>
                <a:gridCol w="882678"/>
              </a:tblGrid>
              <a:tr h="340766">
                <a:tc>
                  <a:txBody>
                    <a:bodyPr/>
                    <a:lstStyle/>
                    <a:p>
                      <a:pPr indent="266700" algn="just">
                        <a:spcAft>
                          <a:spcPts val="0"/>
                        </a:spcAft>
                      </a:pPr>
                      <a:r>
                        <a:rPr lang="en-US" sz="1100" kern="100">
                          <a:effectLst/>
                        </a:rPr>
                        <a:t>userName</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Not null</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primary key</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a:effectLst/>
                        </a:rPr>
                        <a:t>用户名</a:t>
                      </a:r>
                      <a:endParaRPr lang="en-US" sz="1000" kern="100">
                        <a:effectLst/>
                        <a:latin typeface="等线" charset="-122"/>
                        <a:ea typeface="等线" charset="-122"/>
                        <a:cs typeface="Times New Roman" charset="0"/>
                      </a:endParaRPr>
                    </a:p>
                  </a:txBody>
                  <a:tcPr marL="63894" marR="63894" marT="0" marB="0"/>
                </a:tc>
              </a:tr>
              <a:tr h="340766">
                <a:tc>
                  <a:txBody>
                    <a:bodyPr/>
                    <a:lstStyle/>
                    <a:p>
                      <a:pPr indent="266700" algn="just">
                        <a:spcAft>
                          <a:spcPts val="0"/>
                        </a:spcAft>
                      </a:pPr>
                      <a:r>
                        <a:rPr lang="en-US" sz="1100" kern="100">
                          <a:effectLst/>
                        </a:rPr>
                        <a:t>Email</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Not null</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 </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a:effectLst/>
                        </a:rPr>
                        <a:t>邮箱</a:t>
                      </a:r>
                      <a:endParaRPr lang="en-US" sz="1000" kern="100">
                        <a:effectLst/>
                        <a:latin typeface="等线" charset="-122"/>
                        <a:ea typeface="等线" charset="-122"/>
                        <a:cs typeface="Times New Roman" charset="0"/>
                      </a:endParaRPr>
                    </a:p>
                  </a:txBody>
                  <a:tcPr marL="63894" marR="63894" marT="0" marB="0"/>
                </a:tc>
              </a:tr>
              <a:tr h="340766">
                <a:tc>
                  <a:txBody>
                    <a:bodyPr/>
                    <a:lstStyle/>
                    <a:p>
                      <a:pPr indent="266700" algn="just">
                        <a:spcAft>
                          <a:spcPts val="0"/>
                        </a:spcAft>
                      </a:pPr>
                      <a:r>
                        <a:rPr lang="en-US" sz="1100" kern="100">
                          <a:effectLst/>
                        </a:rPr>
                        <a:t>userPasswd</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Not null</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 </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dirty="0">
                          <a:effectLst/>
                        </a:rPr>
                        <a:t>密码</a:t>
                      </a:r>
                      <a:endParaRPr lang="en-US" sz="1000" kern="100" dirty="0">
                        <a:effectLst/>
                        <a:latin typeface="等线" charset="-122"/>
                        <a:ea typeface="等线" charset="-122"/>
                        <a:cs typeface="Times New Roman" charset="0"/>
                      </a:endParaRPr>
                    </a:p>
                  </a:txBody>
                  <a:tcPr marL="63894" marR="63894" marT="0" marB="0"/>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861315201"/>
              </p:ext>
            </p:extLst>
          </p:nvPr>
        </p:nvGraphicFramePr>
        <p:xfrm>
          <a:off x="7035066" y="4772040"/>
          <a:ext cx="4482015" cy="1049868"/>
        </p:xfrm>
        <a:graphic>
          <a:graphicData uri="http://schemas.openxmlformats.org/drawingml/2006/table">
            <a:tbl>
              <a:tblPr firstRow="1" firstCol="1" bandRow="1">
                <a:tableStyleId>{16D9F66E-5EB9-4882-86FB-DCBF35E3C3E4}</a:tableStyleId>
              </a:tblPr>
              <a:tblGrid>
                <a:gridCol w="939472"/>
                <a:gridCol w="945980"/>
                <a:gridCol w="865521"/>
                <a:gridCol w="865521"/>
                <a:gridCol w="865521"/>
              </a:tblGrid>
              <a:tr h="349956">
                <a:tc>
                  <a:txBody>
                    <a:bodyPr/>
                    <a:lstStyle/>
                    <a:p>
                      <a:pPr indent="266700" algn="just">
                        <a:spcAft>
                          <a:spcPts val="0"/>
                        </a:spcAft>
                      </a:pPr>
                      <a:r>
                        <a:rPr lang="en-US" sz="1100" kern="100">
                          <a:effectLst/>
                        </a:rPr>
                        <a:t>userName</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dirty="0">
                          <a:effectLst/>
                        </a:rPr>
                        <a:t>Not null</a:t>
                      </a:r>
                      <a:endParaRPr lang="en-US" sz="900" kern="100" dirty="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primary key</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a:effectLst/>
                        </a:rPr>
                        <a:t>用户名</a:t>
                      </a:r>
                      <a:endParaRPr lang="en-US" sz="900" kern="100">
                        <a:effectLst/>
                        <a:latin typeface="等线" charset="-122"/>
                        <a:ea typeface="等线" charset="-122"/>
                        <a:cs typeface="Times New Roman" charset="0"/>
                      </a:endParaRPr>
                    </a:p>
                  </a:txBody>
                  <a:tcPr marL="63894" marR="63894" marT="0" marB="0"/>
                </a:tc>
              </a:tr>
              <a:tr h="349956">
                <a:tc>
                  <a:txBody>
                    <a:bodyPr/>
                    <a:lstStyle/>
                    <a:p>
                      <a:pPr indent="266700" algn="just">
                        <a:spcAft>
                          <a:spcPts val="0"/>
                        </a:spcAft>
                      </a:pPr>
                      <a:r>
                        <a:rPr lang="en-US" sz="1100" kern="100">
                          <a:effectLst/>
                        </a:rPr>
                        <a:t>score</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varchar(3)</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dirty="0">
                          <a:effectLst/>
                        </a:rPr>
                        <a:t>Not null</a:t>
                      </a:r>
                      <a:endParaRPr lang="en-US" sz="900" kern="100" dirty="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 </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a:effectLst/>
                        </a:rPr>
                        <a:t>评分</a:t>
                      </a:r>
                      <a:endParaRPr lang="en-US" sz="900" kern="100">
                        <a:effectLst/>
                        <a:latin typeface="等线" charset="-122"/>
                        <a:ea typeface="等线" charset="-122"/>
                        <a:cs typeface="Times New Roman" charset="0"/>
                      </a:endParaRPr>
                    </a:p>
                  </a:txBody>
                  <a:tcPr marL="63894" marR="63894" marT="0" marB="0"/>
                </a:tc>
              </a:tr>
              <a:tr h="349956">
                <a:tc>
                  <a:txBody>
                    <a:bodyPr/>
                    <a:lstStyle/>
                    <a:p>
                      <a:pPr indent="266700" algn="just">
                        <a:spcAft>
                          <a:spcPts val="0"/>
                        </a:spcAft>
                      </a:pPr>
                      <a:r>
                        <a:rPr lang="en-US" sz="1100" kern="100">
                          <a:effectLst/>
                        </a:rPr>
                        <a:t>bookID</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Not null</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 </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dirty="0">
                          <a:effectLst/>
                        </a:rPr>
                        <a:t>书名</a:t>
                      </a:r>
                      <a:endParaRPr lang="en-US" sz="900" kern="100" dirty="0">
                        <a:effectLst/>
                        <a:latin typeface="等线" charset="-122"/>
                        <a:ea typeface="等线" charset="-122"/>
                        <a:cs typeface="Times New Roman" charset="0"/>
                      </a:endParaRPr>
                    </a:p>
                  </a:txBody>
                  <a:tcPr marL="63894" marR="63894" marT="0" marB="0"/>
                </a:tc>
              </a:tr>
            </a:tbl>
          </a:graphicData>
        </a:graphic>
      </p:graphicFrame>
      <p:sp>
        <p:nvSpPr>
          <p:cNvPr id="60" name="TextBox 8"/>
          <p:cNvSpPr txBox="1"/>
          <p:nvPr/>
        </p:nvSpPr>
        <p:spPr>
          <a:xfrm>
            <a:off x="3720373" y="2038324"/>
            <a:ext cx="4025632" cy="408573"/>
          </a:xfrm>
          <a:prstGeom prst="rect">
            <a:avLst/>
          </a:prstGeom>
          <a:noFill/>
        </p:spPr>
        <p:txBody>
          <a:bodyPr wrap="square" lIns="0" tIns="0" rIns="0" bIns="0" rtlCol="0" anchor="ctr">
            <a:spAutoFit/>
          </a:bodyPr>
          <a:lstStyle/>
          <a:p>
            <a:r>
              <a:rPr lang="en-US" altLang="zh-CN" sz="2655" b="1" smtClean="0">
                <a:solidFill>
                  <a:srgbClr val="7030A0"/>
                </a:solidFill>
                <a:latin typeface="Arial" panose="020B0604020202020204" pitchFamily="34" charset="0"/>
                <a:ea typeface="微软雅黑" panose="020B0503020204020204" pitchFamily="34" charset="-122"/>
                <a:sym typeface="Arial" panose="020B0604020202020204" pitchFamily="34" charset="0"/>
              </a:rPr>
              <a:t>Preference</a:t>
            </a:r>
            <a:endParaRPr lang="zh-CN" altLang="en-US" sz="3413" b="1" dirty="0">
              <a:solidFill>
                <a:srgbClr val="7030A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Rounded Rectangle 60"/>
          <p:cNvSpPr/>
          <p:nvPr/>
        </p:nvSpPr>
        <p:spPr>
          <a:xfrm>
            <a:off x="3387378" y="2618614"/>
            <a:ext cx="5468789" cy="2720787"/>
          </a:xfrm>
          <a:prstGeom prst="round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1956499205"/>
              </p:ext>
            </p:extLst>
          </p:nvPr>
        </p:nvGraphicFramePr>
        <p:xfrm>
          <a:off x="3690620" y="2904014"/>
          <a:ext cx="4810760" cy="2194560"/>
        </p:xfrm>
        <a:graphic>
          <a:graphicData uri="http://schemas.openxmlformats.org/drawingml/2006/table">
            <a:tbl>
              <a:tblPr firstRow="1" firstCol="1" bandRow="1">
                <a:tableStyleId>{16D9F66E-5EB9-4882-86FB-DCBF35E3C3E4}</a:tableStyleId>
              </a:tblPr>
              <a:tblGrid>
                <a:gridCol w="1003935"/>
                <a:gridCol w="1051560"/>
                <a:gridCol w="917575"/>
                <a:gridCol w="922655"/>
                <a:gridCol w="915035"/>
              </a:tblGrid>
              <a:tr h="0">
                <a:tc>
                  <a:txBody>
                    <a:bodyPr/>
                    <a:lstStyle/>
                    <a:p>
                      <a:pPr indent="266700" algn="just">
                        <a:spcAft>
                          <a:spcPts val="0"/>
                        </a:spcAft>
                      </a:pPr>
                      <a:r>
                        <a:rPr lang="en-US" sz="1200" kern="100">
                          <a:effectLst/>
                        </a:rPr>
                        <a:t>userName</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primary key</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用户名</a:t>
                      </a:r>
                      <a:endParaRPr lang="en-US" sz="1050" kern="100">
                        <a:effectLst/>
                        <a:latin typeface="等线" charset="-122"/>
                        <a:ea typeface="等线" charset="-122"/>
                        <a:cs typeface="Times New Roman" charset="0"/>
                      </a:endParaRPr>
                    </a:p>
                  </a:txBody>
                  <a:tcPr marL="68580" marR="68580" marT="0" marB="0"/>
                </a:tc>
              </a:tr>
              <a:tr h="0">
                <a:tc>
                  <a:txBody>
                    <a:bodyPr/>
                    <a:lstStyle/>
                    <a:p>
                      <a:pPr indent="266700" algn="just">
                        <a:spcAft>
                          <a:spcPts val="0"/>
                        </a:spcAft>
                      </a:pPr>
                      <a:r>
                        <a:rPr lang="en-US" sz="1200" kern="100">
                          <a:effectLst/>
                        </a:rPr>
                        <a:t>comments</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 </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评论</a:t>
                      </a:r>
                      <a:endParaRPr lang="en-US" sz="1050" kern="100">
                        <a:effectLst/>
                        <a:latin typeface="等线" charset="-122"/>
                        <a:ea typeface="等线" charset="-122"/>
                        <a:cs typeface="Times New Roman" charset="0"/>
                      </a:endParaRPr>
                    </a:p>
                  </a:txBody>
                  <a:tcPr marL="68580" marR="68580" marT="0" marB="0"/>
                </a:tc>
              </a:tr>
              <a:tr h="0">
                <a:tc>
                  <a:txBody>
                    <a:bodyPr/>
                    <a:lstStyle/>
                    <a:p>
                      <a:pPr indent="266700" algn="just">
                        <a:spcAft>
                          <a:spcPts val="0"/>
                        </a:spcAft>
                      </a:pPr>
                      <a:r>
                        <a:rPr lang="en-US" sz="1200" kern="100">
                          <a:effectLst/>
                        </a:rPr>
                        <a:t>bookID</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 </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书籍编号</a:t>
                      </a:r>
                      <a:endParaRPr lang="en-US" sz="1050" kern="100">
                        <a:effectLst/>
                        <a:latin typeface="等线" charset="-122"/>
                        <a:ea typeface="等线" charset="-122"/>
                        <a:cs typeface="Times New Roman" charset="0"/>
                      </a:endParaRPr>
                    </a:p>
                  </a:txBody>
                  <a:tcPr marL="68580" marR="68580" marT="0" marB="0"/>
                </a:tc>
              </a:tr>
              <a:tr h="0">
                <a:tc>
                  <a:txBody>
                    <a:bodyPr/>
                    <a:lstStyle/>
                    <a:p>
                      <a:pPr indent="266700" algn="just">
                        <a:spcAft>
                          <a:spcPts val="0"/>
                        </a:spcAft>
                      </a:pPr>
                      <a:r>
                        <a:rPr lang="en-US" sz="1200" kern="100">
                          <a:effectLst/>
                        </a:rPr>
                        <a:t>userName</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primary key</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用户名</a:t>
                      </a:r>
                      <a:endParaRPr lang="en-US" sz="1050" kern="100">
                        <a:effectLst/>
                        <a:latin typeface="等线" charset="-122"/>
                        <a:ea typeface="等线" charset="-122"/>
                        <a:cs typeface="Times New Roman" charset="0"/>
                      </a:endParaRPr>
                    </a:p>
                  </a:txBody>
                  <a:tcPr marL="68580" marR="68580" marT="0" marB="0"/>
                </a:tc>
              </a:tr>
              <a:tr h="0">
                <a:tc>
                  <a:txBody>
                    <a:bodyPr/>
                    <a:lstStyle/>
                    <a:p>
                      <a:pPr indent="266700" algn="just">
                        <a:spcAft>
                          <a:spcPts val="0"/>
                        </a:spcAft>
                      </a:pPr>
                      <a:r>
                        <a:rPr lang="en-US" sz="1200" kern="100">
                          <a:effectLst/>
                        </a:rPr>
                        <a:t>comments</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 </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评论</a:t>
                      </a:r>
                      <a:endParaRPr lang="en-US" sz="1050" kern="100">
                        <a:effectLst/>
                        <a:latin typeface="等线" charset="-122"/>
                        <a:ea typeface="等线" charset="-122"/>
                        <a:cs typeface="Times New Roman" charset="0"/>
                      </a:endParaRPr>
                    </a:p>
                  </a:txBody>
                  <a:tcPr marL="68580" marR="68580" marT="0" marB="0"/>
                </a:tc>
              </a:tr>
              <a:tr h="0">
                <a:tc>
                  <a:txBody>
                    <a:bodyPr/>
                    <a:lstStyle/>
                    <a:p>
                      <a:pPr indent="266700" algn="just">
                        <a:spcAft>
                          <a:spcPts val="0"/>
                        </a:spcAft>
                      </a:pPr>
                      <a:r>
                        <a:rPr lang="en-US" sz="1200" kern="100">
                          <a:effectLst/>
                        </a:rPr>
                        <a:t>bookID</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 </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dirty="0">
                          <a:effectLst/>
                        </a:rPr>
                        <a:t>书籍编号</a:t>
                      </a:r>
                      <a:endParaRPr lang="en-US" sz="1050" kern="100" dirty="0">
                        <a:effectLst/>
                        <a:latin typeface="等线" charset="-122"/>
                        <a:ea typeface="等线" charset="-122"/>
                        <a:cs typeface="Times New Roman" charset="0"/>
                      </a:endParaRPr>
                    </a:p>
                  </a:txBody>
                  <a:tcPr marL="68580" marR="68580" marT="0" marB="0"/>
                </a:tc>
              </a:tr>
            </a:tbl>
          </a:graphicData>
        </a:graphic>
      </p:graphicFrame>
    </p:spTree>
    <p:extLst>
      <p:ext uri="{BB962C8B-B14F-4D97-AF65-F5344CB8AC3E}">
        <p14:creationId xmlns:p14="http://schemas.microsoft.com/office/powerpoint/2010/main" val="185496204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0"/>
                                        </p:tgtEl>
                                        <p:attrNameLst>
                                          <p:attrName>ppt_x</p:attrName>
                                        </p:attrNameLst>
                                      </p:cBhvr>
                                      <p:tavLst>
                                        <p:tav tm="0">
                                          <p:val>
                                            <p:strVal val="ppt_x"/>
                                          </p:val>
                                        </p:tav>
                                        <p:tav tm="100000">
                                          <p:val>
                                            <p:strVal val="ppt_x"/>
                                          </p:val>
                                        </p:tav>
                                      </p:tavLst>
                                    </p:anim>
                                    <p:anim calcmode="lin" valueType="num">
                                      <p:cBhvr additive="base">
                                        <p:cTn id="7" dur="500"/>
                                        <p:tgtEl>
                                          <p:spTgt spid="50"/>
                                        </p:tgtEl>
                                        <p:attrNameLst>
                                          <p:attrName>ppt_y</p:attrName>
                                        </p:attrNameLst>
                                      </p:cBhvr>
                                      <p:tavLst>
                                        <p:tav tm="0">
                                          <p:val>
                                            <p:strVal val="ppt_y"/>
                                          </p:val>
                                        </p:tav>
                                        <p:tav tm="100000">
                                          <p:val>
                                            <p:strVal val="1+ppt_h/2"/>
                                          </p:val>
                                        </p:tav>
                                      </p:tavLst>
                                    </p:anim>
                                    <p:set>
                                      <p:cBhvr>
                                        <p:cTn id="8" dur="1" fill="hold">
                                          <p:stCondLst>
                                            <p:cond delay="499"/>
                                          </p:stCondLst>
                                        </p:cTn>
                                        <p:tgtEl>
                                          <p:spTgt spid="5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
                                        </p:tgtEl>
                                        <p:attrNameLst>
                                          <p:attrName>ppt_x</p:attrName>
                                        </p:attrNameLst>
                                      </p:cBhvr>
                                      <p:tavLst>
                                        <p:tav tm="0">
                                          <p:val>
                                            <p:strVal val="ppt_x"/>
                                          </p:val>
                                        </p:tav>
                                        <p:tav tm="100000">
                                          <p:val>
                                            <p:strVal val="ppt_x"/>
                                          </p:val>
                                        </p:tav>
                                      </p:tavLst>
                                    </p:anim>
                                    <p:anim calcmode="lin" valueType="num">
                                      <p:cBhvr additive="base">
                                        <p:cTn id="11" dur="500"/>
                                        <p:tgtEl>
                                          <p:spTgt spid="2"/>
                                        </p:tgtEl>
                                        <p:attrNameLst>
                                          <p:attrName>ppt_y</p:attrName>
                                        </p:attrNameLst>
                                      </p:cBhvr>
                                      <p:tavLst>
                                        <p:tav tm="0">
                                          <p:val>
                                            <p:strVal val="ppt_y"/>
                                          </p:val>
                                        </p:tav>
                                        <p:tav tm="100000">
                                          <p:val>
                                            <p:strVal val="1+ppt_h/2"/>
                                          </p:val>
                                        </p:tav>
                                      </p:tavLst>
                                    </p:anim>
                                    <p:set>
                                      <p:cBhvr>
                                        <p:cTn id="12" dur="1" fill="hold">
                                          <p:stCondLst>
                                            <p:cond delay="499"/>
                                          </p:stCondLst>
                                        </p:cTn>
                                        <p:tgtEl>
                                          <p:spTgt spid="2"/>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additive="base">
                                        <p:cTn id="16" dur="500" fill="hold"/>
                                        <p:tgtEl>
                                          <p:spTgt spid="51"/>
                                        </p:tgtEl>
                                        <p:attrNameLst>
                                          <p:attrName>ppt_x</p:attrName>
                                        </p:attrNameLst>
                                      </p:cBhvr>
                                      <p:tavLst>
                                        <p:tav tm="0">
                                          <p:val>
                                            <p:strVal val="#ppt_x"/>
                                          </p:val>
                                        </p:tav>
                                        <p:tav tm="100000">
                                          <p:val>
                                            <p:strVal val="#ppt_x"/>
                                          </p:val>
                                        </p:tav>
                                      </p:tavLst>
                                    </p:anim>
                                    <p:anim calcmode="lin" valueType="num">
                                      <p:cBhvr additive="base">
                                        <p:cTn id="17" dur="500" fill="hold"/>
                                        <p:tgtEl>
                                          <p:spTgt spid="51"/>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ppt_x"/>
                                          </p:val>
                                        </p:tav>
                                        <p:tav tm="100000">
                                          <p:val>
                                            <p:strVal val="#ppt_x"/>
                                          </p:val>
                                        </p:tav>
                                      </p:tavLst>
                                    </p:anim>
                                    <p:anim calcmode="lin" valueType="num">
                                      <p:cBhvr additive="base">
                                        <p:cTn id="22" dur="500" fill="hold"/>
                                        <p:tgtEl>
                                          <p:spTgt spid="52"/>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ppt_x"/>
                                          </p:val>
                                        </p:tav>
                                        <p:tav tm="100000">
                                          <p:val>
                                            <p:strVal val="#ppt_x"/>
                                          </p:val>
                                        </p:tav>
                                      </p:tavLst>
                                    </p:anim>
                                    <p:anim calcmode="lin" valueType="num">
                                      <p:cBhvr additive="base">
                                        <p:cTn id="37" dur="500" fill="hold"/>
                                        <p:tgtEl>
                                          <p:spTgt spid="54"/>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 calcmode="lin" valueType="num">
                                      <p:cBhvr additive="base">
                                        <p:cTn id="46" dur="500" fill="hold"/>
                                        <p:tgtEl>
                                          <p:spTgt spid="56"/>
                                        </p:tgtEl>
                                        <p:attrNameLst>
                                          <p:attrName>ppt_x</p:attrName>
                                        </p:attrNameLst>
                                      </p:cBhvr>
                                      <p:tavLst>
                                        <p:tav tm="0">
                                          <p:val>
                                            <p:strVal val="#ppt_x"/>
                                          </p:val>
                                        </p:tav>
                                        <p:tav tm="100000">
                                          <p:val>
                                            <p:strVal val="#ppt_x"/>
                                          </p:val>
                                        </p:tav>
                                      </p:tavLst>
                                    </p:anim>
                                    <p:anim calcmode="lin" valueType="num">
                                      <p:cBhvr additive="base">
                                        <p:cTn id="47" dur="500" fill="hold"/>
                                        <p:tgtEl>
                                          <p:spTgt spid="56"/>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ppt_x"/>
                                          </p:val>
                                        </p:tav>
                                        <p:tav tm="100000">
                                          <p:val>
                                            <p:strVal val="#ppt_x"/>
                                          </p:val>
                                        </p:tav>
                                      </p:tavLst>
                                    </p:anim>
                                    <p:anim calcmode="lin" valueType="num">
                                      <p:cBhvr additive="base">
                                        <p:cTn id="52" dur="500" fill="hold"/>
                                        <p:tgtEl>
                                          <p:spTgt spid="57"/>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anim calcmode="lin" valueType="num">
                                      <p:cBhvr additive="base">
                                        <p:cTn id="56" dur="500" fill="hold"/>
                                        <p:tgtEl>
                                          <p:spTgt spid="58"/>
                                        </p:tgtEl>
                                        <p:attrNameLst>
                                          <p:attrName>ppt_x</p:attrName>
                                        </p:attrNameLst>
                                      </p:cBhvr>
                                      <p:tavLst>
                                        <p:tav tm="0">
                                          <p:val>
                                            <p:strVal val="#ppt_x"/>
                                          </p:val>
                                        </p:tav>
                                        <p:tav tm="100000">
                                          <p:val>
                                            <p:strVal val="#ppt_x"/>
                                          </p:val>
                                        </p:tav>
                                      </p:tavLst>
                                    </p:anim>
                                    <p:anim calcmode="lin" valueType="num">
                                      <p:cBhvr additive="base">
                                        <p:cTn id="57" dur="500" fill="hold"/>
                                        <p:tgtEl>
                                          <p:spTgt spid="58"/>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4"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 calcmode="lin" valueType="num">
                                      <p:cBhvr additive="base">
                                        <p:cTn id="61" dur="500" fill="hold"/>
                                        <p:tgtEl>
                                          <p:spTgt spid="59"/>
                                        </p:tgtEl>
                                        <p:attrNameLst>
                                          <p:attrName>ppt_x</p:attrName>
                                        </p:attrNameLst>
                                      </p:cBhvr>
                                      <p:tavLst>
                                        <p:tav tm="0">
                                          <p:val>
                                            <p:strVal val="#ppt_x"/>
                                          </p:val>
                                        </p:tav>
                                        <p:tav tm="100000">
                                          <p:val>
                                            <p:strVal val="#ppt_x"/>
                                          </p:val>
                                        </p:tav>
                                      </p:tavLst>
                                    </p:anim>
                                    <p:anim calcmode="lin" valueType="num">
                                      <p:cBhvr additive="base">
                                        <p:cTn id="62" dur="500" fill="hold"/>
                                        <p:tgtEl>
                                          <p:spTgt spid="59"/>
                                        </p:tgtEl>
                                        <p:attrNameLst>
                                          <p:attrName>ppt_y</p:attrName>
                                        </p:attrNameLst>
                                      </p:cBhvr>
                                      <p:tavLst>
                                        <p:tav tm="0">
                                          <p:val>
                                            <p:strVal val="1+#ppt_h/2"/>
                                          </p:val>
                                        </p:tav>
                                        <p:tav tm="100000">
                                          <p:val>
                                            <p:strVal val="#ppt_y"/>
                                          </p:val>
                                        </p:tav>
                                      </p:tavLst>
                                    </p:anim>
                                  </p:childTnLst>
                                </p:cTn>
                              </p:par>
                            </p:childTnLst>
                          </p:cTn>
                        </p:par>
                        <p:par>
                          <p:cTn id="63" fill="hold">
                            <p:stCondLst>
                              <p:cond delay="5500"/>
                            </p:stCondLst>
                            <p:childTnLst>
                              <p:par>
                                <p:cTn id="64" presetID="2" presetClass="entr" presetSubtype="4" fill="hold" nodeType="after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par>
                          <p:cTn id="68" fill="hold">
                            <p:stCondLst>
                              <p:cond delay="6000"/>
                            </p:stCondLst>
                            <p:childTnLst>
                              <p:par>
                                <p:cTn id="69" presetID="2" presetClass="entr" presetSubtype="4"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grpId="1" nodeType="clickEffect">
                                  <p:stCondLst>
                                    <p:cond delay="0"/>
                                  </p:stCondLst>
                                  <p:childTnLst>
                                    <p:anim calcmode="lin" valueType="num">
                                      <p:cBhvr additive="base">
                                        <p:cTn id="76" dur="500"/>
                                        <p:tgtEl>
                                          <p:spTgt spid="51"/>
                                        </p:tgtEl>
                                        <p:attrNameLst>
                                          <p:attrName>ppt_x</p:attrName>
                                        </p:attrNameLst>
                                      </p:cBhvr>
                                      <p:tavLst>
                                        <p:tav tm="0">
                                          <p:val>
                                            <p:strVal val="ppt_x"/>
                                          </p:val>
                                        </p:tav>
                                        <p:tav tm="100000">
                                          <p:val>
                                            <p:strVal val="ppt_x"/>
                                          </p:val>
                                        </p:tav>
                                      </p:tavLst>
                                    </p:anim>
                                    <p:anim calcmode="lin" valueType="num">
                                      <p:cBhvr additive="base">
                                        <p:cTn id="77" dur="500"/>
                                        <p:tgtEl>
                                          <p:spTgt spid="51"/>
                                        </p:tgtEl>
                                        <p:attrNameLst>
                                          <p:attrName>ppt_y</p:attrName>
                                        </p:attrNameLst>
                                      </p:cBhvr>
                                      <p:tavLst>
                                        <p:tav tm="0">
                                          <p:val>
                                            <p:strVal val="ppt_y"/>
                                          </p:val>
                                        </p:tav>
                                        <p:tav tm="100000">
                                          <p:val>
                                            <p:strVal val="1+ppt_h/2"/>
                                          </p:val>
                                        </p:tav>
                                      </p:tavLst>
                                    </p:anim>
                                    <p:set>
                                      <p:cBhvr>
                                        <p:cTn id="78" dur="1" fill="hold">
                                          <p:stCondLst>
                                            <p:cond delay="499"/>
                                          </p:stCondLst>
                                        </p:cTn>
                                        <p:tgtEl>
                                          <p:spTgt spid="51"/>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52"/>
                                        </p:tgtEl>
                                        <p:attrNameLst>
                                          <p:attrName>ppt_x</p:attrName>
                                        </p:attrNameLst>
                                      </p:cBhvr>
                                      <p:tavLst>
                                        <p:tav tm="0">
                                          <p:val>
                                            <p:strVal val="ppt_x"/>
                                          </p:val>
                                        </p:tav>
                                        <p:tav tm="100000">
                                          <p:val>
                                            <p:strVal val="ppt_x"/>
                                          </p:val>
                                        </p:tav>
                                      </p:tavLst>
                                    </p:anim>
                                    <p:anim calcmode="lin" valueType="num">
                                      <p:cBhvr additive="base">
                                        <p:cTn id="81" dur="500"/>
                                        <p:tgtEl>
                                          <p:spTgt spid="52"/>
                                        </p:tgtEl>
                                        <p:attrNameLst>
                                          <p:attrName>ppt_y</p:attrName>
                                        </p:attrNameLst>
                                      </p:cBhvr>
                                      <p:tavLst>
                                        <p:tav tm="0">
                                          <p:val>
                                            <p:strVal val="ppt_y"/>
                                          </p:val>
                                        </p:tav>
                                        <p:tav tm="100000">
                                          <p:val>
                                            <p:strVal val="1+ppt_h/2"/>
                                          </p:val>
                                        </p:tav>
                                      </p:tavLst>
                                    </p:anim>
                                    <p:set>
                                      <p:cBhvr>
                                        <p:cTn id="82" dur="1" fill="hold">
                                          <p:stCondLst>
                                            <p:cond delay="499"/>
                                          </p:stCondLst>
                                        </p:cTn>
                                        <p:tgtEl>
                                          <p:spTgt spid="52"/>
                                        </p:tgtEl>
                                        <p:attrNameLst>
                                          <p:attrName>style.visibility</p:attrName>
                                        </p:attrNameLst>
                                      </p:cBhvr>
                                      <p:to>
                                        <p:strVal val="hidden"/>
                                      </p:to>
                                    </p:set>
                                  </p:childTnLst>
                                </p:cTn>
                              </p:par>
                              <p:par>
                                <p:cTn id="83" presetID="2" presetClass="exit" presetSubtype="4" fill="hold" nodeType="withEffect">
                                  <p:stCondLst>
                                    <p:cond delay="0"/>
                                  </p:stCondLst>
                                  <p:childTnLst>
                                    <p:anim calcmode="lin" valueType="num">
                                      <p:cBhvr additive="base">
                                        <p:cTn id="84" dur="500"/>
                                        <p:tgtEl>
                                          <p:spTgt spid="3"/>
                                        </p:tgtEl>
                                        <p:attrNameLst>
                                          <p:attrName>ppt_x</p:attrName>
                                        </p:attrNameLst>
                                      </p:cBhvr>
                                      <p:tavLst>
                                        <p:tav tm="0">
                                          <p:val>
                                            <p:strVal val="ppt_x"/>
                                          </p:val>
                                        </p:tav>
                                        <p:tav tm="100000">
                                          <p:val>
                                            <p:strVal val="ppt_x"/>
                                          </p:val>
                                        </p:tav>
                                      </p:tavLst>
                                    </p:anim>
                                    <p:anim calcmode="lin" valueType="num">
                                      <p:cBhvr additive="base">
                                        <p:cTn id="85" dur="500"/>
                                        <p:tgtEl>
                                          <p:spTgt spid="3"/>
                                        </p:tgtEl>
                                        <p:attrNameLst>
                                          <p:attrName>ppt_y</p:attrName>
                                        </p:attrNameLst>
                                      </p:cBhvr>
                                      <p:tavLst>
                                        <p:tav tm="0">
                                          <p:val>
                                            <p:strVal val="ppt_y"/>
                                          </p:val>
                                        </p:tav>
                                        <p:tav tm="100000">
                                          <p:val>
                                            <p:strVal val="1+ppt_h/2"/>
                                          </p:val>
                                        </p:tav>
                                      </p:tavLst>
                                    </p:anim>
                                    <p:set>
                                      <p:cBhvr>
                                        <p:cTn id="86" dur="1" fill="hold">
                                          <p:stCondLst>
                                            <p:cond delay="499"/>
                                          </p:stCondLst>
                                        </p:cTn>
                                        <p:tgtEl>
                                          <p:spTgt spid="3"/>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53"/>
                                        </p:tgtEl>
                                        <p:attrNameLst>
                                          <p:attrName>ppt_x</p:attrName>
                                        </p:attrNameLst>
                                      </p:cBhvr>
                                      <p:tavLst>
                                        <p:tav tm="0">
                                          <p:val>
                                            <p:strVal val="ppt_x"/>
                                          </p:val>
                                        </p:tav>
                                        <p:tav tm="100000">
                                          <p:val>
                                            <p:strVal val="ppt_x"/>
                                          </p:val>
                                        </p:tav>
                                      </p:tavLst>
                                    </p:anim>
                                    <p:anim calcmode="lin" valueType="num">
                                      <p:cBhvr additive="base">
                                        <p:cTn id="89" dur="500"/>
                                        <p:tgtEl>
                                          <p:spTgt spid="53"/>
                                        </p:tgtEl>
                                        <p:attrNameLst>
                                          <p:attrName>ppt_y</p:attrName>
                                        </p:attrNameLst>
                                      </p:cBhvr>
                                      <p:tavLst>
                                        <p:tav tm="0">
                                          <p:val>
                                            <p:strVal val="ppt_y"/>
                                          </p:val>
                                        </p:tav>
                                        <p:tav tm="100000">
                                          <p:val>
                                            <p:strVal val="1+ppt_h/2"/>
                                          </p:val>
                                        </p:tav>
                                      </p:tavLst>
                                    </p:anim>
                                    <p:set>
                                      <p:cBhvr>
                                        <p:cTn id="90" dur="1" fill="hold">
                                          <p:stCondLst>
                                            <p:cond delay="499"/>
                                          </p:stCondLst>
                                        </p:cTn>
                                        <p:tgtEl>
                                          <p:spTgt spid="53"/>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54"/>
                                        </p:tgtEl>
                                        <p:attrNameLst>
                                          <p:attrName>ppt_x</p:attrName>
                                        </p:attrNameLst>
                                      </p:cBhvr>
                                      <p:tavLst>
                                        <p:tav tm="0">
                                          <p:val>
                                            <p:strVal val="ppt_x"/>
                                          </p:val>
                                        </p:tav>
                                        <p:tav tm="100000">
                                          <p:val>
                                            <p:strVal val="ppt_x"/>
                                          </p:val>
                                        </p:tav>
                                      </p:tavLst>
                                    </p:anim>
                                    <p:anim calcmode="lin" valueType="num">
                                      <p:cBhvr additive="base">
                                        <p:cTn id="93" dur="500"/>
                                        <p:tgtEl>
                                          <p:spTgt spid="54"/>
                                        </p:tgtEl>
                                        <p:attrNameLst>
                                          <p:attrName>ppt_y</p:attrName>
                                        </p:attrNameLst>
                                      </p:cBhvr>
                                      <p:tavLst>
                                        <p:tav tm="0">
                                          <p:val>
                                            <p:strVal val="ppt_y"/>
                                          </p:val>
                                        </p:tav>
                                        <p:tav tm="100000">
                                          <p:val>
                                            <p:strVal val="1+ppt_h/2"/>
                                          </p:val>
                                        </p:tav>
                                      </p:tavLst>
                                    </p:anim>
                                    <p:set>
                                      <p:cBhvr>
                                        <p:cTn id="94" dur="1" fill="hold">
                                          <p:stCondLst>
                                            <p:cond delay="499"/>
                                          </p:stCondLst>
                                        </p:cTn>
                                        <p:tgtEl>
                                          <p:spTgt spid="54"/>
                                        </p:tgtEl>
                                        <p:attrNameLst>
                                          <p:attrName>style.visibility</p:attrName>
                                        </p:attrNameLst>
                                      </p:cBhvr>
                                      <p:to>
                                        <p:strVal val="hidden"/>
                                      </p:to>
                                    </p:set>
                                  </p:childTnLst>
                                </p:cTn>
                              </p:par>
                              <p:par>
                                <p:cTn id="95" presetID="2" presetClass="exit" presetSubtype="4" fill="hold" nodeType="withEffect">
                                  <p:stCondLst>
                                    <p:cond delay="0"/>
                                  </p:stCondLst>
                                  <p:childTnLst>
                                    <p:anim calcmode="lin" valueType="num">
                                      <p:cBhvr additive="base">
                                        <p:cTn id="96" dur="500"/>
                                        <p:tgtEl>
                                          <p:spTgt spid="16"/>
                                        </p:tgtEl>
                                        <p:attrNameLst>
                                          <p:attrName>ppt_x</p:attrName>
                                        </p:attrNameLst>
                                      </p:cBhvr>
                                      <p:tavLst>
                                        <p:tav tm="0">
                                          <p:val>
                                            <p:strVal val="ppt_x"/>
                                          </p:val>
                                        </p:tav>
                                        <p:tav tm="100000">
                                          <p:val>
                                            <p:strVal val="ppt_x"/>
                                          </p:val>
                                        </p:tav>
                                      </p:tavLst>
                                    </p:anim>
                                    <p:anim calcmode="lin" valueType="num">
                                      <p:cBhvr additive="base">
                                        <p:cTn id="97" dur="500"/>
                                        <p:tgtEl>
                                          <p:spTgt spid="16"/>
                                        </p:tgtEl>
                                        <p:attrNameLst>
                                          <p:attrName>ppt_y</p:attrName>
                                        </p:attrNameLst>
                                      </p:cBhvr>
                                      <p:tavLst>
                                        <p:tav tm="0">
                                          <p:val>
                                            <p:strVal val="ppt_y"/>
                                          </p:val>
                                        </p:tav>
                                        <p:tav tm="100000">
                                          <p:val>
                                            <p:strVal val="1+ppt_h/2"/>
                                          </p:val>
                                        </p:tav>
                                      </p:tavLst>
                                    </p:anim>
                                    <p:set>
                                      <p:cBhvr>
                                        <p:cTn id="98" dur="1" fill="hold">
                                          <p:stCondLst>
                                            <p:cond delay="499"/>
                                          </p:stCondLst>
                                        </p:cTn>
                                        <p:tgtEl>
                                          <p:spTgt spid="16"/>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500"/>
                                        <p:tgtEl>
                                          <p:spTgt spid="56"/>
                                        </p:tgtEl>
                                        <p:attrNameLst>
                                          <p:attrName>ppt_x</p:attrName>
                                        </p:attrNameLst>
                                      </p:cBhvr>
                                      <p:tavLst>
                                        <p:tav tm="0">
                                          <p:val>
                                            <p:strVal val="ppt_x"/>
                                          </p:val>
                                        </p:tav>
                                        <p:tav tm="100000">
                                          <p:val>
                                            <p:strVal val="ppt_x"/>
                                          </p:val>
                                        </p:tav>
                                      </p:tavLst>
                                    </p:anim>
                                    <p:anim calcmode="lin" valueType="num">
                                      <p:cBhvr additive="base">
                                        <p:cTn id="101" dur="500"/>
                                        <p:tgtEl>
                                          <p:spTgt spid="56"/>
                                        </p:tgtEl>
                                        <p:attrNameLst>
                                          <p:attrName>ppt_y</p:attrName>
                                        </p:attrNameLst>
                                      </p:cBhvr>
                                      <p:tavLst>
                                        <p:tav tm="0">
                                          <p:val>
                                            <p:strVal val="ppt_y"/>
                                          </p:val>
                                        </p:tav>
                                        <p:tav tm="100000">
                                          <p:val>
                                            <p:strVal val="1+ppt_h/2"/>
                                          </p:val>
                                        </p:tav>
                                      </p:tavLst>
                                    </p:anim>
                                    <p:set>
                                      <p:cBhvr>
                                        <p:cTn id="102" dur="1" fill="hold">
                                          <p:stCondLst>
                                            <p:cond delay="499"/>
                                          </p:stCondLst>
                                        </p:cTn>
                                        <p:tgtEl>
                                          <p:spTgt spid="56"/>
                                        </p:tgtEl>
                                        <p:attrNameLst>
                                          <p:attrName>style.visibility</p:attrName>
                                        </p:attrNameLst>
                                      </p:cBhvr>
                                      <p:to>
                                        <p:strVal val="hidden"/>
                                      </p:to>
                                    </p:set>
                                  </p:childTnLst>
                                </p:cTn>
                              </p:par>
                              <p:par>
                                <p:cTn id="103" presetID="2" presetClass="exit" presetSubtype="4" fill="hold" grpId="1" nodeType="withEffect">
                                  <p:stCondLst>
                                    <p:cond delay="0"/>
                                  </p:stCondLst>
                                  <p:childTnLst>
                                    <p:anim calcmode="lin" valueType="num">
                                      <p:cBhvr additive="base">
                                        <p:cTn id="104" dur="500"/>
                                        <p:tgtEl>
                                          <p:spTgt spid="57"/>
                                        </p:tgtEl>
                                        <p:attrNameLst>
                                          <p:attrName>ppt_x</p:attrName>
                                        </p:attrNameLst>
                                      </p:cBhvr>
                                      <p:tavLst>
                                        <p:tav tm="0">
                                          <p:val>
                                            <p:strVal val="ppt_x"/>
                                          </p:val>
                                        </p:tav>
                                        <p:tav tm="100000">
                                          <p:val>
                                            <p:strVal val="ppt_x"/>
                                          </p:val>
                                        </p:tav>
                                      </p:tavLst>
                                    </p:anim>
                                    <p:anim calcmode="lin" valueType="num">
                                      <p:cBhvr additive="base">
                                        <p:cTn id="105" dur="500"/>
                                        <p:tgtEl>
                                          <p:spTgt spid="57"/>
                                        </p:tgtEl>
                                        <p:attrNameLst>
                                          <p:attrName>ppt_y</p:attrName>
                                        </p:attrNameLst>
                                      </p:cBhvr>
                                      <p:tavLst>
                                        <p:tav tm="0">
                                          <p:val>
                                            <p:strVal val="ppt_y"/>
                                          </p:val>
                                        </p:tav>
                                        <p:tav tm="100000">
                                          <p:val>
                                            <p:strVal val="1+ppt_h/2"/>
                                          </p:val>
                                        </p:tav>
                                      </p:tavLst>
                                    </p:anim>
                                    <p:set>
                                      <p:cBhvr>
                                        <p:cTn id="106" dur="1" fill="hold">
                                          <p:stCondLst>
                                            <p:cond delay="499"/>
                                          </p:stCondLst>
                                        </p:cTn>
                                        <p:tgtEl>
                                          <p:spTgt spid="57"/>
                                        </p:tgtEl>
                                        <p:attrNameLst>
                                          <p:attrName>style.visibility</p:attrName>
                                        </p:attrNameLst>
                                      </p:cBhvr>
                                      <p:to>
                                        <p:strVal val="hidden"/>
                                      </p:to>
                                    </p:set>
                                  </p:childTnLst>
                                </p:cTn>
                              </p:par>
                              <p:par>
                                <p:cTn id="107" presetID="2" presetClass="exit" presetSubtype="4" fill="hold" grpId="1" nodeType="withEffect">
                                  <p:stCondLst>
                                    <p:cond delay="0"/>
                                  </p:stCondLst>
                                  <p:childTnLst>
                                    <p:anim calcmode="lin" valueType="num">
                                      <p:cBhvr additive="base">
                                        <p:cTn id="108" dur="500"/>
                                        <p:tgtEl>
                                          <p:spTgt spid="58"/>
                                        </p:tgtEl>
                                        <p:attrNameLst>
                                          <p:attrName>ppt_x</p:attrName>
                                        </p:attrNameLst>
                                      </p:cBhvr>
                                      <p:tavLst>
                                        <p:tav tm="0">
                                          <p:val>
                                            <p:strVal val="ppt_x"/>
                                          </p:val>
                                        </p:tav>
                                        <p:tav tm="100000">
                                          <p:val>
                                            <p:strVal val="ppt_x"/>
                                          </p:val>
                                        </p:tav>
                                      </p:tavLst>
                                    </p:anim>
                                    <p:anim calcmode="lin" valueType="num">
                                      <p:cBhvr additive="base">
                                        <p:cTn id="109" dur="500"/>
                                        <p:tgtEl>
                                          <p:spTgt spid="58"/>
                                        </p:tgtEl>
                                        <p:attrNameLst>
                                          <p:attrName>ppt_y</p:attrName>
                                        </p:attrNameLst>
                                      </p:cBhvr>
                                      <p:tavLst>
                                        <p:tav tm="0">
                                          <p:val>
                                            <p:strVal val="ppt_y"/>
                                          </p:val>
                                        </p:tav>
                                        <p:tav tm="100000">
                                          <p:val>
                                            <p:strVal val="1+ppt_h/2"/>
                                          </p:val>
                                        </p:tav>
                                      </p:tavLst>
                                    </p:anim>
                                    <p:set>
                                      <p:cBhvr>
                                        <p:cTn id="110" dur="1" fill="hold">
                                          <p:stCondLst>
                                            <p:cond delay="499"/>
                                          </p:stCondLst>
                                        </p:cTn>
                                        <p:tgtEl>
                                          <p:spTgt spid="58"/>
                                        </p:tgtEl>
                                        <p:attrNameLst>
                                          <p:attrName>style.visibility</p:attrName>
                                        </p:attrNameLst>
                                      </p:cBhvr>
                                      <p:to>
                                        <p:strVal val="hidden"/>
                                      </p:to>
                                    </p:set>
                                  </p:childTnLst>
                                </p:cTn>
                              </p:par>
                              <p:par>
                                <p:cTn id="111" presetID="2" presetClass="exit" presetSubtype="4" fill="hold" grpId="1" nodeType="withEffect">
                                  <p:stCondLst>
                                    <p:cond delay="0"/>
                                  </p:stCondLst>
                                  <p:childTnLst>
                                    <p:anim calcmode="lin" valueType="num">
                                      <p:cBhvr additive="base">
                                        <p:cTn id="112" dur="500"/>
                                        <p:tgtEl>
                                          <p:spTgt spid="59"/>
                                        </p:tgtEl>
                                        <p:attrNameLst>
                                          <p:attrName>ppt_x</p:attrName>
                                        </p:attrNameLst>
                                      </p:cBhvr>
                                      <p:tavLst>
                                        <p:tav tm="0">
                                          <p:val>
                                            <p:strVal val="ppt_x"/>
                                          </p:val>
                                        </p:tav>
                                        <p:tav tm="100000">
                                          <p:val>
                                            <p:strVal val="ppt_x"/>
                                          </p:val>
                                        </p:tav>
                                      </p:tavLst>
                                    </p:anim>
                                    <p:anim calcmode="lin" valueType="num">
                                      <p:cBhvr additive="base">
                                        <p:cTn id="113" dur="500"/>
                                        <p:tgtEl>
                                          <p:spTgt spid="59"/>
                                        </p:tgtEl>
                                        <p:attrNameLst>
                                          <p:attrName>ppt_y</p:attrName>
                                        </p:attrNameLst>
                                      </p:cBhvr>
                                      <p:tavLst>
                                        <p:tav tm="0">
                                          <p:val>
                                            <p:strVal val="ppt_y"/>
                                          </p:val>
                                        </p:tav>
                                        <p:tav tm="100000">
                                          <p:val>
                                            <p:strVal val="1+ppt_h/2"/>
                                          </p:val>
                                        </p:tav>
                                      </p:tavLst>
                                    </p:anim>
                                    <p:set>
                                      <p:cBhvr>
                                        <p:cTn id="114" dur="1" fill="hold">
                                          <p:stCondLst>
                                            <p:cond delay="499"/>
                                          </p:stCondLst>
                                        </p:cTn>
                                        <p:tgtEl>
                                          <p:spTgt spid="59"/>
                                        </p:tgtEl>
                                        <p:attrNameLst>
                                          <p:attrName>style.visibility</p:attrName>
                                        </p:attrNameLst>
                                      </p:cBhvr>
                                      <p:to>
                                        <p:strVal val="hidden"/>
                                      </p:to>
                                    </p:set>
                                  </p:childTnLst>
                                </p:cTn>
                              </p:par>
                              <p:par>
                                <p:cTn id="115" presetID="2" presetClass="exit" presetSubtype="4" fill="hold" nodeType="withEffect">
                                  <p:stCondLst>
                                    <p:cond delay="0"/>
                                  </p:stCondLst>
                                  <p:childTnLst>
                                    <p:anim calcmode="lin" valueType="num">
                                      <p:cBhvr additive="base">
                                        <p:cTn id="116" dur="500"/>
                                        <p:tgtEl>
                                          <p:spTgt spid="17"/>
                                        </p:tgtEl>
                                        <p:attrNameLst>
                                          <p:attrName>ppt_x</p:attrName>
                                        </p:attrNameLst>
                                      </p:cBhvr>
                                      <p:tavLst>
                                        <p:tav tm="0">
                                          <p:val>
                                            <p:strVal val="ppt_x"/>
                                          </p:val>
                                        </p:tav>
                                        <p:tav tm="100000">
                                          <p:val>
                                            <p:strVal val="ppt_x"/>
                                          </p:val>
                                        </p:tav>
                                      </p:tavLst>
                                    </p:anim>
                                    <p:anim calcmode="lin" valueType="num">
                                      <p:cBhvr additive="base">
                                        <p:cTn id="117" dur="500"/>
                                        <p:tgtEl>
                                          <p:spTgt spid="17"/>
                                        </p:tgtEl>
                                        <p:attrNameLst>
                                          <p:attrName>ppt_y</p:attrName>
                                        </p:attrNameLst>
                                      </p:cBhvr>
                                      <p:tavLst>
                                        <p:tav tm="0">
                                          <p:val>
                                            <p:strVal val="ppt_y"/>
                                          </p:val>
                                        </p:tav>
                                        <p:tav tm="100000">
                                          <p:val>
                                            <p:strVal val="1+ppt_h/2"/>
                                          </p:val>
                                        </p:tav>
                                      </p:tavLst>
                                    </p:anim>
                                    <p:set>
                                      <p:cBhvr>
                                        <p:cTn id="118" dur="1" fill="hold">
                                          <p:stCondLst>
                                            <p:cond delay="499"/>
                                          </p:stCondLst>
                                        </p:cTn>
                                        <p:tgtEl>
                                          <p:spTgt spid="17"/>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19"/>
                                        </p:tgtEl>
                                        <p:attrNameLst>
                                          <p:attrName>ppt_x</p:attrName>
                                        </p:attrNameLst>
                                      </p:cBhvr>
                                      <p:tavLst>
                                        <p:tav tm="0">
                                          <p:val>
                                            <p:strVal val="ppt_x"/>
                                          </p:val>
                                        </p:tav>
                                        <p:tav tm="100000">
                                          <p:val>
                                            <p:strVal val="ppt_x"/>
                                          </p:val>
                                        </p:tav>
                                      </p:tavLst>
                                    </p:anim>
                                    <p:anim calcmode="lin" valueType="num">
                                      <p:cBhvr additive="base">
                                        <p:cTn id="121" dur="500"/>
                                        <p:tgtEl>
                                          <p:spTgt spid="19"/>
                                        </p:tgtEl>
                                        <p:attrNameLst>
                                          <p:attrName>ppt_y</p:attrName>
                                        </p:attrNameLst>
                                      </p:cBhvr>
                                      <p:tavLst>
                                        <p:tav tm="0">
                                          <p:val>
                                            <p:strVal val="ppt_y"/>
                                          </p:val>
                                        </p:tav>
                                        <p:tav tm="100000">
                                          <p:val>
                                            <p:strVal val="1+ppt_h/2"/>
                                          </p:val>
                                        </p:tav>
                                      </p:tavLst>
                                    </p:anim>
                                    <p:set>
                                      <p:cBhvr>
                                        <p:cTn id="122" dur="1" fill="hold">
                                          <p:stCondLst>
                                            <p:cond delay="499"/>
                                          </p:stCondLst>
                                        </p:cTn>
                                        <p:tgtEl>
                                          <p:spTgt spid="19"/>
                                        </p:tgtEl>
                                        <p:attrNameLst>
                                          <p:attrName>style.visibility</p:attrName>
                                        </p:attrNameLst>
                                      </p:cBhvr>
                                      <p:to>
                                        <p:strVal val="hidden"/>
                                      </p:to>
                                    </p:set>
                                  </p:childTnLst>
                                </p:cTn>
                              </p:par>
                            </p:childTnLst>
                          </p:cTn>
                        </p:par>
                        <p:par>
                          <p:cTn id="123" fill="hold">
                            <p:stCondLst>
                              <p:cond delay="500"/>
                            </p:stCondLst>
                            <p:childTnLst>
                              <p:par>
                                <p:cTn id="124" presetID="2" presetClass="entr" presetSubtype="4" fill="hold" grpId="0" nodeType="afterEffect">
                                  <p:stCondLst>
                                    <p:cond delay="0"/>
                                  </p:stCondLst>
                                  <p:childTnLst>
                                    <p:set>
                                      <p:cBhvr>
                                        <p:cTn id="125" dur="1" fill="hold">
                                          <p:stCondLst>
                                            <p:cond delay="0"/>
                                          </p:stCondLst>
                                        </p:cTn>
                                        <p:tgtEl>
                                          <p:spTgt spid="60"/>
                                        </p:tgtEl>
                                        <p:attrNameLst>
                                          <p:attrName>style.visibility</p:attrName>
                                        </p:attrNameLst>
                                      </p:cBhvr>
                                      <p:to>
                                        <p:strVal val="visible"/>
                                      </p:to>
                                    </p:set>
                                    <p:anim calcmode="lin" valueType="num">
                                      <p:cBhvr additive="base">
                                        <p:cTn id="126" dur="500" fill="hold"/>
                                        <p:tgtEl>
                                          <p:spTgt spid="60"/>
                                        </p:tgtEl>
                                        <p:attrNameLst>
                                          <p:attrName>ppt_x</p:attrName>
                                        </p:attrNameLst>
                                      </p:cBhvr>
                                      <p:tavLst>
                                        <p:tav tm="0">
                                          <p:val>
                                            <p:strVal val="#ppt_x"/>
                                          </p:val>
                                        </p:tav>
                                        <p:tav tm="100000">
                                          <p:val>
                                            <p:strVal val="#ppt_x"/>
                                          </p:val>
                                        </p:tav>
                                      </p:tavLst>
                                    </p:anim>
                                    <p:anim calcmode="lin" valueType="num">
                                      <p:cBhvr additive="base">
                                        <p:cTn id="127" dur="500" fill="hold"/>
                                        <p:tgtEl>
                                          <p:spTgt spid="60"/>
                                        </p:tgtEl>
                                        <p:attrNameLst>
                                          <p:attrName>ppt_y</p:attrName>
                                        </p:attrNameLst>
                                      </p:cBhvr>
                                      <p:tavLst>
                                        <p:tav tm="0">
                                          <p:val>
                                            <p:strVal val="1+#ppt_h/2"/>
                                          </p:val>
                                        </p:tav>
                                        <p:tav tm="100000">
                                          <p:val>
                                            <p:strVal val="#ppt_y"/>
                                          </p:val>
                                        </p:tav>
                                      </p:tavLst>
                                    </p:anim>
                                  </p:childTnLst>
                                </p:cTn>
                              </p:par>
                            </p:childTnLst>
                          </p:cTn>
                        </p:par>
                        <p:par>
                          <p:cTn id="128" fill="hold">
                            <p:stCondLst>
                              <p:cond delay="1000"/>
                            </p:stCondLst>
                            <p:childTnLst>
                              <p:par>
                                <p:cTn id="129" presetID="2" presetClass="entr" presetSubtype="4" fill="hold" grpId="0" nodeType="afterEffect">
                                  <p:stCondLst>
                                    <p:cond delay="0"/>
                                  </p:stCondLst>
                                  <p:childTnLst>
                                    <p:set>
                                      <p:cBhvr>
                                        <p:cTn id="130" dur="1" fill="hold">
                                          <p:stCondLst>
                                            <p:cond delay="0"/>
                                          </p:stCondLst>
                                        </p:cTn>
                                        <p:tgtEl>
                                          <p:spTgt spid="61"/>
                                        </p:tgtEl>
                                        <p:attrNameLst>
                                          <p:attrName>style.visibility</p:attrName>
                                        </p:attrNameLst>
                                      </p:cBhvr>
                                      <p:to>
                                        <p:strVal val="visible"/>
                                      </p:to>
                                    </p:set>
                                    <p:anim calcmode="lin" valueType="num">
                                      <p:cBhvr additive="base">
                                        <p:cTn id="131" dur="500" fill="hold"/>
                                        <p:tgtEl>
                                          <p:spTgt spid="61"/>
                                        </p:tgtEl>
                                        <p:attrNameLst>
                                          <p:attrName>ppt_x</p:attrName>
                                        </p:attrNameLst>
                                      </p:cBhvr>
                                      <p:tavLst>
                                        <p:tav tm="0">
                                          <p:val>
                                            <p:strVal val="#ppt_x"/>
                                          </p:val>
                                        </p:tav>
                                        <p:tav tm="100000">
                                          <p:val>
                                            <p:strVal val="#ppt_x"/>
                                          </p:val>
                                        </p:tav>
                                      </p:tavLst>
                                    </p:anim>
                                    <p:anim calcmode="lin" valueType="num">
                                      <p:cBhvr additive="base">
                                        <p:cTn id="132" dur="500" fill="hold"/>
                                        <p:tgtEl>
                                          <p:spTgt spid="61"/>
                                        </p:tgtEl>
                                        <p:attrNameLst>
                                          <p:attrName>ppt_y</p:attrName>
                                        </p:attrNameLst>
                                      </p:cBhvr>
                                      <p:tavLst>
                                        <p:tav tm="0">
                                          <p:val>
                                            <p:strVal val="1+#ppt_h/2"/>
                                          </p:val>
                                        </p:tav>
                                        <p:tav tm="100000">
                                          <p:val>
                                            <p:strVal val="#ppt_y"/>
                                          </p:val>
                                        </p:tav>
                                      </p:tavLst>
                                    </p:anim>
                                  </p:childTnLst>
                                </p:cTn>
                              </p:par>
                            </p:childTnLst>
                          </p:cTn>
                        </p:par>
                        <p:par>
                          <p:cTn id="133" fill="hold">
                            <p:stCondLst>
                              <p:cond delay="1500"/>
                            </p:stCondLst>
                            <p:childTnLst>
                              <p:par>
                                <p:cTn id="134" presetID="2" presetClass="entr" presetSubtype="4" fill="hold" nodeType="afterEffect">
                                  <p:stCondLst>
                                    <p:cond delay="0"/>
                                  </p:stCondLst>
                                  <p:childTnLst>
                                    <p:set>
                                      <p:cBhvr>
                                        <p:cTn id="135" dur="1" fill="hold">
                                          <p:stCondLst>
                                            <p:cond delay="0"/>
                                          </p:stCondLst>
                                        </p:cTn>
                                        <p:tgtEl>
                                          <p:spTgt spid="28"/>
                                        </p:tgtEl>
                                        <p:attrNameLst>
                                          <p:attrName>style.visibility</p:attrName>
                                        </p:attrNameLst>
                                      </p:cBhvr>
                                      <p:to>
                                        <p:strVal val="visible"/>
                                      </p:to>
                                    </p:set>
                                    <p:anim calcmode="lin" valueType="num">
                                      <p:cBhvr additive="base">
                                        <p:cTn id="136" dur="500" fill="hold"/>
                                        <p:tgtEl>
                                          <p:spTgt spid="28"/>
                                        </p:tgtEl>
                                        <p:attrNameLst>
                                          <p:attrName>ppt_x</p:attrName>
                                        </p:attrNameLst>
                                      </p:cBhvr>
                                      <p:tavLst>
                                        <p:tav tm="0">
                                          <p:val>
                                            <p:strVal val="#ppt_x"/>
                                          </p:val>
                                        </p:tav>
                                        <p:tav tm="100000">
                                          <p:val>
                                            <p:strVal val="#ppt_x"/>
                                          </p:val>
                                        </p:tav>
                                      </p:tavLst>
                                    </p:anim>
                                    <p:anim calcmode="lin" valueType="num">
                                      <p:cBhvr additive="base">
                                        <p:cTn id="1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 grpId="0"/>
      <p:bldP spid="51" grpId="0"/>
      <p:bldP spid="51" grpId="1"/>
      <p:bldP spid="52" grpId="0" animBg="1"/>
      <p:bldP spid="52" grpId="1" animBg="1"/>
      <p:bldP spid="53" grpId="0"/>
      <p:bldP spid="53" grpId="1"/>
      <p:bldP spid="54" grpId="0" animBg="1"/>
      <p:bldP spid="54" grpId="1" animBg="1"/>
      <p:bldP spid="56" grpId="0" animBg="1"/>
      <p:bldP spid="56" grpId="1" animBg="1"/>
      <p:bldP spid="57" grpId="0"/>
      <p:bldP spid="57" grpId="1"/>
      <p:bldP spid="58" grpId="0" animBg="1"/>
      <p:bldP spid="58" grpId="1" animBg="1"/>
      <p:bldP spid="59" grpId="0"/>
      <p:bldP spid="59" grpId="1"/>
      <p:bldP spid="60" grpId="0"/>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5" y="202350"/>
            <a:ext cx="3535338"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架构设计</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632910"/>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Structure</a:t>
            </a:r>
            <a:r>
              <a:rPr lang="zh-CN" altLang="en-US"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4" name="Group 3"/>
          <p:cNvGrpSpPr/>
          <p:nvPr/>
        </p:nvGrpSpPr>
        <p:grpSpPr>
          <a:xfrm>
            <a:off x="1972126" y="610923"/>
            <a:ext cx="9444529" cy="5816983"/>
            <a:chOff x="1972126" y="610923"/>
            <a:chExt cx="9444529" cy="581698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126" y="610923"/>
              <a:ext cx="7988300" cy="5816983"/>
            </a:xfrm>
            <a:prstGeom prst="rect">
              <a:avLst/>
            </a:prstGeom>
          </p:spPr>
        </p:pic>
        <p:sp>
          <p:nvSpPr>
            <p:cNvPr id="13" name="Rectangle 12"/>
            <p:cNvSpPr/>
            <p:nvPr/>
          </p:nvSpPr>
          <p:spPr>
            <a:xfrm>
              <a:off x="10000883" y="5817622"/>
              <a:ext cx="1415772" cy="584775"/>
            </a:xfrm>
            <a:prstGeom prst="rect">
              <a:avLst/>
            </a:prstGeom>
          </p:spPr>
          <p:txBody>
            <a:bodyPr wrap="none">
              <a:spAutoFit/>
            </a:bodyPr>
            <a:lstStyle/>
            <a:p>
              <a:r>
                <a:rPr lang="zh-CN" altLang="en-US" sz="3200" b="1" dirty="0" smtClean="0">
                  <a:solidFill>
                    <a:srgbClr val="7030A0"/>
                  </a:solidFill>
                  <a:cs typeface="+mn-ea"/>
                  <a:sym typeface="+mn-lt"/>
                </a:rPr>
                <a:t>构件图</a:t>
              </a:r>
              <a:endParaRPr lang="en-US" sz="3200" dirty="0"/>
            </a:p>
          </p:txBody>
        </p:sp>
      </p:grpSp>
      <p:grpSp>
        <p:nvGrpSpPr>
          <p:cNvPr id="16" name="Group 15"/>
          <p:cNvGrpSpPr/>
          <p:nvPr/>
        </p:nvGrpSpPr>
        <p:grpSpPr>
          <a:xfrm>
            <a:off x="1718572" y="824174"/>
            <a:ext cx="9509875" cy="5603732"/>
            <a:chOff x="1866323" y="824174"/>
            <a:chExt cx="9509875" cy="560373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6323" y="824174"/>
              <a:ext cx="8489043" cy="5220719"/>
            </a:xfrm>
            <a:prstGeom prst="rect">
              <a:avLst/>
            </a:prstGeom>
          </p:spPr>
        </p:pic>
        <p:sp>
          <p:nvSpPr>
            <p:cNvPr id="15" name="Rectangle 14"/>
            <p:cNvSpPr/>
            <p:nvPr/>
          </p:nvSpPr>
          <p:spPr>
            <a:xfrm>
              <a:off x="9960426" y="5843131"/>
              <a:ext cx="1415772" cy="584775"/>
            </a:xfrm>
            <a:prstGeom prst="rect">
              <a:avLst/>
            </a:prstGeom>
          </p:spPr>
          <p:txBody>
            <a:bodyPr wrap="none">
              <a:spAutoFit/>
            </a:bodyPr>
            <a:lstStyle/>
            <a:p>
              <a:r>
                <a:rPr lang="zh-CN" altLang="en-US" sz="3200" b="1" smtClean="0">
                  <a:solidFill>
                    <a:srgbClr val="7030A0"/>
                  </a:solidFill>
                  <a:cs typeface="+mn-ea"/>
                  <a:sym typeface="+mn-lt"/>
                </a:rPr>
                <a:t>部署图</a:t>
              </a:r>
              <a:endParaRPr lang="en-US" sz="3200" dirty="0"/>
            </a:p>
          </p:txBody>
        </p:sp>
      </p:grpSp>
    </p:spTree>
    <p:extLst>
      <p:ext uri="{BB962C8B-B14F-4D97-AF65-F5344CB8AC3E}">
        <p14:creationId xmlns:p14="http://schemas.microsoft.com/office/powerpoint/2010/main" val="1420122516"/>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5" y="304995"/>
            <a:ext cx="4025632" cy="408573"/>
          </a:xfrm>
          <a:prstGeom prst="rect">
            <a:avLst/>
          </a:prstGeom>
          <a:noFill/>
        </p:spPr>
        <p:txBody>
          <a:bodyPr wrap="square" lIns="0" tIns="0" rIns="0" bIns="0" rtlCol="0" anchor="ctr">
            <a:spAutoFit/>
          </a:bodyPr>
          <a:lstStyle/>
          <a:p>
            <a:r>
              <a:rPr lang="en-US" altLang="zh-CN"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GUI</a:t>
            </a:r>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设计</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735555"/>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GUI</a:t>
            </a:r>
            <a:r>
              <a:rPr lang="zh-CN" altLang="en-US"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25" name="Group 24"/>
          <p:cNvGrpSpPr/>
          <p:nvPr/>
        </p:nvGrpSpPr>
        <p:grpSpPr>
          <a:xfrm>
            <a:off x="2151743" y="926819"/>
            <a:ext cx="7955643" cy="5463259"/>
            <a:chOff x="2151743" y="926819"/>
            <a:chExt cx="7955643" cy="5463259"/>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743" y="926819"/>
              <a:ext cx="7955643" cy="4665233"/>
            </a:xfrm>
            <a:prstGeom prst="rect">
              <a:avLst/>
            </a:prstGeom>
          </p:spPr>
        </p:pic>
        <p:sp>
          <p:nvSpPr>
            <p:cNvPr id="17" name="Rectangle 16"/>
            <p:cNvSpPr/>
            <p:nvPr/>
          </p:nvSpPr>
          <p:spPr>
            <a:xfrm>
              <a:off x="5421678" y="5805303"/>
              <a:ext cx="1826141" cy="584775"/>
            </a:xfrm>
            <a:prstGeom prst="rect">
              <a:avLst/>
            </a:prstGeom>
          </p:spPr>
          <p:txBody>
            <a:bodyPr wrap="none">
              <a:spAutoFit/>
            </a:bodyPr>
            <a:lstStyle/>
            <a:p>
              <a:r>
                <a:rPr lang="zh-CN" altLang="en-US" sz="3200" b="1" dirty="0" smtClean="0">
                  <a:solidFill>
                    <a:srgbClr val="7030A0"/>
                  </a:solidFill>
                  <a:cs typeface="+mn-ea"/>
                  <a:sym typeface="+mn-lt"/>
                </a:rPr>
                <a:t>登录界面</a:t>
              </a:r>
              <a:endParaRPr lang="en-US" sz="3200" dirty="0"/>
            </a:p>
          </p:txBody>
        </p:sp>
      </p:grpSp>
      <p:grpSp>
        <p:nvGrpSpPr>
          <p:cNvPr id="27" name="Group 26"/>
          <p:cNvGrpSpPr/>
          <p:nvPr/>
        </p:nvGrpSpPr>
        <p:grpSpPr>
          <a:xfrm>
            <a:off x="2356537" y="1046911"/>
            <a:ext cx="7546054" cy="5343167"/>
            <a:chOff x="2356537" y="1046911"/>
            <a:chExt cx="7546054" cy="5343167"/>
          </a:xfrm>
        </p:grpSpPr>
        <p:sp>
          <p:nvSpPr>
            <p:cNvPr id="19" name="Rectangle 18"/>
            <p:cNvSpPr/>
            <p:nvPr/>
          </p:nvSpPr>
          <p:spPr>
            <a:xfrm>
              <a:off x="5421678" y="5805303"/>
              <a:ext cx="1826141" cy="584775"/>
            </a:xfrm>
            <a:prstGeom prst="rect">
              <a:avLst/>
            </a:prstGeom>
          </p:spPr>
          <p:txBody>
            <a:bodyPr wrap="none">
              <a:spAutoFit/>
            </a:bodyPr>
            <a:lstStyle/>
            <a:p>
              <a:r>
                <a:rPr lang="zh-CN" altLang="en-US" sz="3200" b="1" smtClean="0">
                  <a:solidFill>
                    <a:srgbClr val="7030A0"/>
                  </a:solidFill>
                  <a:cs typeface="+mn-ea"/>
                  <a:sym typeface="+mn-lt"/>
                </a:rPr>
                <a:t>注册界面</a:t>
              </a:r>
              <a:endParaRPr lang="en-US" sz="3200" dirty="0"/>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537" y="1046911"/>
              <a:ext cx="7546054" cy="4425048"/>
            </a:xfrm>
            <a:prstGeom prst="rect">
              <a:avLst/>
            </a:prstGeom>
          </p:spPr>
        </p:pic>
      </p:grpSp>
      <p:grpSp>
        <p:nvGrpSpPr>
          <p:cNvPr id="29" name="Group 28"/>
          <p:cNvGrpSpPr/>
          <p:nvPr/>
        </p:nvGrpSpPr>
        <p:grpSpPr>
          <a:xfrm>
            <a:off x="2151743" y="996696"/>
            <a:ext cx="7830085" cy="5393382"/>
            <a:chOff x="2179625" y="996696"/>
            <a:chExt cx="7830085" cy="5393382"/>
          </a:xfrm>
        </p:grpSpPr>
        <p:sp>
          <p:nvSpPr>
            <p:cNvPr id="18" name="Rectangle 17"/>
            <p:cNvSpPr/>
            <p:nvPr/>
          </p:nvSpPr>
          <p:spPr>
            <a:xfrm>
              <a:off x="5421677" y="5805303"/>
              <a:ext cx="1826141" cy="584775"/>
            </a:xfrm>
            <a:prstGeom prst="rect">
              <a:avLst/>
            </a:prstGeom>
          </p:spPr>
          <p:txBody>
            <a:bodyPr wrap="none">
              <a:spAutoFit/>
            </a:bodyPr>
            <a:lstStyle/>
            <a:p>
              <a:r>
                <a:rPr lang="zh-CN" altLang="en-US" sz="3200" b="1" smtClean="0">
                  <a:solidFill>
                    <a:srgbClr val="7030A0"/>
                  </a:solidFill>
                  <a:cs typeface="+mn-ea"/>
                  <a:sym typeface="+mn-lt"/>
                </a:rPr>
                <a:t>欢迎界面</a:t>
              </a:r>
              <a:endParaRPr lang="en-US" sz="3200" dirty="0"/>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9625" y="996696"/>
              <a:ext cx="7830085" cy="4525477"/>
            </a:xfrm>
            <a:prstGeom prst="rect">
              <a:avLst/>
            </a:prstGeom>
          </p:spPr>
        </p:pic>
      </p:grpSp>
      <p:grpSp>
        <p:nvGrpSpPr>
          <p:cNvPr id="31" name="Group 30"/>
          <p:cNvGrpSpPr/>
          <p:nvPr/>
        </p:nvGrpSpPr>
        <p:grpSpPr>
          <a:xfrm>
            <a:off x="2089319" y="996696"/>
            <a:ext cx="7848825" cy="5393382"/>
            <a:chOff x="2089319" y="996696"/>
            <a:chExt cx="7848825" cy="5393382"/>
          </a:xfrm>
        </p:grpSpPr>
        <p:sp>
          <p:nvSpPr>
            <p:cNvPr id="20" name="Rectangle 19"/>
            <p:cNvSpPr/>
            <p:nvPr/>
          </p:nvSpPr>
          <p:spPr>
            <a:xfrm>
              <a:off x="5626862" y="5805303"/>
              <a:ext cx="1415772" cy="584775"/>
            </a:xfrm>
            <a:prstGeom prst="rect">
              <a:avLst/>
            </a:prstGeom>
          </p:spPr>
          <p:txBody>
            <a:bodyPr wrap="none">
              <a:spAutoFit/>
            </a:bodyPr>
            <a:lstStyle/>
            <a:p>
              <a:r>
                <a:rPr lang="zh-CN" altLang="en-US" sz="3200" b="1" smtClean="0">
                  <a:solidFill>
                    <a:srgbClr val="7030A0"/>
                  </a:solidFill>
                  <a:cs typeface="+mn-ea"/>
                  <a:sym typeface="+mn-lt"/>
                </a:rPr>
                <a:t>主界面</a:t>
              </a:r>
              <a:endParaRPr lang="en-US" sz="3200"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9319" y="996696"/>
              <a:ext cx="7848825" cy="4642458"/>
            </a:xfrm>
            <a:prstGeom prst="rect">
              <a:avLst/>
            </a:prstGeom>
          </p:spPr>
        </p:pic>
      </p:grpSp>
      <p:grpSp>
        <p:nvGrpSpPr>
          <p:cNvPr id="33" name="Group 32"/>
          <p:cNvGrpSpPr/>
          <p:nvPr/>
        </p:nvGrpSpPr>
        <p:grpSpPr>
          <a:xfrm>
            <a:off x="2204137" y="1118084"/>
            <a:ext cx="7590472" cy="5291438"/>
            <a:chOff x="2204137" y="1118084"/>
            <a:chExt cx="7590472" cy="5291438"/>
          </a:xfrm>
        </p:grpSpPr>
        <p:sp>
          <p:nvSpPr>
            <p:cNvPr id="22" name="Rectangle 21"/>
            <p:cNvSpPr/>
            <p:nvPr/>
          </p:nvSpPr>
          <p:spPr>
            <a:xfrm>
              <a:off x="5421677" y="5824747"/>
              <a:ext cx="1826141" cy="584775"/>
            </a:xfrm>
            <a:prstGeom prst="rect">
              <a:avLst/>
            </a:prstGeom>
          </p:spPr>
          <p:txBody>
            <a:bodyPr wrap="none">
              <a:spAutoFit/>
            </a:bodyPr>
            <a:lstStyle/>
            <a:p>
              <a:r>
                <a:rPr lang="zh-CN" altLang="en-US" sz="3200" b="1" dirty="0" smtClean="0">
                  <a:solidFill>
                    <a:srgbClr val="7030A0"/>
                  </a:solidFill>
                  <a:cs typeface="+mn-ea"/>
                  <a:sym typeface="+mn-lt"/>
                </a:rPr>
                <a:t>阅读界面</a:t>
              </a:r>
              <a:endParaRPr lang="en-US" sz="3200" dirty="0"/>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4137" y="1118084"/>
              <a:ext cx="7590472" cy="4492500"/>
            </a:xfrm>
            <a:prstGeom prst="rect">
              <a:avLst/>
            </a:prstGeom>
          </p:spPr>
        </p:pic>
      </p:grpSp>
      <p:grpSp>
        <p:nvGrpSpPr>
          <p:cNvPr id="35" name="Group 34"/>
          <p:cNvGrpSpPr/>
          <p:nvPr/>
        </p:nvGrpSpPr>
        <p:grpSpPr>
          <a:xfrm>
            <a:off x="2194123" y="934148"/>
            <a:ext cx="7787706" cy="5436486"/>
            <a:chOff x="2194123" y="934148"/>
            <a:chExt cx="7787706" cy="5436486"/>
          </a:xfrm>
        </p:grpSpPr>
        <p:sp>
          <p:nvSpPr>
            <p:cNvPr id="21" name="Rectangle 20"/>
            <p:cNvSpPr/>
            <p:nvPr/>
          </p:nvSpPr>
          <p:spPr>
            <a:xfrm>
              <a:off x="5365912" y="5785859"/>
              <a:ext cx="1826141" cy="584775"/>
            </a:xfrm>
            <a:prstGeom prst="rect">
              <a:avLst/>
            </a:prstGeom>
          </p:spPr>
          <p:txBody>
            <a:bodyPr wrap="none">
              <a:spAutoFit/>
            </a:bodyPr>
            <a:lstStyle/>
            <a:p>
              <a:r>
                <a:rPr lang="zh-CN" altLang="en-US" sz="3200" b="1" smtClean="0">
                  <a:solidFill>
                    <a:srgbClr val="7030A0"/>
                  </a:solidFill>
                  <a:cs typeface="+mn-ea"/>
                  <a:sym typeface="+mn-lt"/>
                </a:rPr>
                <a:t>评论界面</a:t>
              </a:r>
              <a:endParaRPr lang="en-US" sz="3200" dirty="0"/>
            </a:p>
          </p:txBody>
        </p:sp>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94123" y="934148"/>
              <a:ext cx="7787706" cy="4600598"/>
            </a:xfrm>
            <a:prstGeom prst="rect">
              <a:avLst/>
            </a:prstGeom>
          </p:spPr>
        </p:pic>
      </p:grpSp>
    </p:spTree>
    <p:extLst>
      <p:ext uri="{BB962C8B-B14F-4D97-AF65-F5344CB8AC3E}">
        <p14:creationId xmlns:p14="http://schemas.microsoft.com/office/powerpoint/2010/main" val="1707521802"/>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5"/>
                                        </p:tgtEl>
                                        <p:attrNameLst>
                                          <p:attrName>ppt_x</p:attrName>
                                        </p:attrNameLst>
                                      </p:cBhvr>
                                      <p:tavLst>
                                        <p:tav tm="0">
                                          <p:val>
                                            <p:strVal val="ppt_x"/>
                                          </p:val>
                                        </p:tav>
                                        <p:tav tm="100000">
                                          <p:val>
                                            <p:strVal val="ppt_x"/>
                                          </p:val>
                                        </p:tav>
                                      </p:tavLst>
                                    </p:anim>
                                    <p:anim calcmode="lin" valueType="num">
                                      <p:cBhvr additive="base">
                                        <p:cTn id="7" dur="500"/>
                                        <p:tgtEl>
                                          <p:spTgt spid="25"/>
                                        </p:tgtEl>
                                        <p:attrNameLst>
                                          <p:attrName>ppt_y</p:attrName>
                                        </p:attrNameLst>
                                      </p:cBhvr>
                                      <p:tavLst>
                                        <p:tav tm="0">
                                          <p:val>
                                            <p:strVal val="ppt_y"/>
                                          </p:val>
                                        </p:tav>
                                        <p:tav tm="100000">
                                          <p:val>
                                            <p:strVal val="1+ppt_h/2"/>
                                          </p:val>
                                        </p:tav>
                                      </p:tavLst>
                                    </p:anim>
                                    <p:set>
                                      <p:cBhvr>
                                        <p:cTn id="8" dur="1" fill="hold">
                                          <p:stCondLst>
                                            <p:cond delay="499"/>
                                          </p:stCondLst>
                                        </p:cTn>
                                        <p:tgtEl>
                                          <p:spTgt spid="25"/>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27"/>
                                        </p:tgtEl>
                                        <p:attrNameLst>
                                          <p:attrName>ppt_x</p:attrName>
                                        </p:attrNameLst>
                                      </p:cBhvr>
                                      <p:tavLst>
                                        <p:tav tm="0">
                                          <p:val>
                                            <p:strVal val="ppt_x"/>
                                          </p:val>
                                        </p:tav>
                                        <p:tav tm="100000">
                                          <p:val>
                                            <p:strVal val="ppt_x"/>
                                          </p:val>
                                        </p:tav>
                                      </p:tavLst>
                                    </p:anim>
                                    <p:anim calcmode="lin" valueType="num">
                                      <p:cBhvr additive="base">
                                        <p:cTn id="18" dur="500"/>
                                        <p:tgtEl>
                                          <p:spTgt spid="27"/>
                                        </p:tgtEl>
                                        <p:attrNameLst>
                                          <p:attrName>ppt_y</p:attrName>
                                        </p:attrNameLst>
                                      </p:cBhvr>
                                      <p:tavLst>
                                        <p:tav tm="0">
                                          <p:val>
                                            <p:strVal val="ppt_y"/>
                                          </p:val>
                                        </p:tav>
                                        <p:tav tm="100000">
                                          <p:val>
                                            <p:strVal val="1+ppt_h/2"/>
                                          </p:val>
                                        </p:tav>
                                      </p:tavLst>
                                    </p:anim>
                                    <p:set>
                                      <p:cBhvr>
                                        <p:cTn id="19" dur="1" fill="hold">
                                          <p:stCondLst>
                                            <p:cond delay="499"/>
                                          </p:stCondLst>
                                        </p:cTn>
                                        <p:tgtEl>
                                          <p:spTgt spid="27"/>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29"/>
                                        </p:tgtEl>
                                        <p:attrNameLst>
                                          <p:attrName>ppt_x</p:attrName>
                                        </p:attrNameLst>
                                      </p:cBhvr>
                                      <p:tavLst>
                                        <p:tav tm="0">
                                          <p:val>
                                            <p:strVal val="ppt_x"/>
                                          </p:val>
                                        </p:tav>
                                        <p:tav tm="100000">
                                          <p:val>
                                            <p:strVal val="ppt_x"/>
                                          </p:val>
                                        </p:tav>
                                      </p:tavLst>
                                    </p:anim>
                                    <p:anim calcmode="lin" valueType="num">
                                      <p:cBhvr additive="base">
                                        <p:cTn id="29" dur="500"/>
                                        <p:tgtEl>
                                          <p:spTgt spid="29"/>
                                        </p:tgtEl>
                                        <p:attrNameLst>
                                          <p:attrName>ppt_y</p:attrName>
                                        </p:attrNameLst>
                                      </p:cBhvr>
                                      <p:tavLst>
                                        <p:tav tm="0">
                                          <p:val>
                                            <p:strVal val="ppt_y"/>
                                          </p:val>
                                        </p:tav>
                                        <p:tav tm="100000">
                                          <p:val>
                                            <p:strVal val="1+ppt_h/2"/>
                                          </p:val>
                                        </p:tav>
                                      </p:tavLst>
                                    </p:anim>
                                    <p:set>
                                      <p:cBhvr>
                                        <p:cTn id="30" dur="1" fill="hold">
                                          <p:stCondLst>
                                            <p:cond delay="499"/>
                                          </p:stCondLst>
                                        </p:cTn>
                                        <p:tgtEl>
                                          <p:spTgt spid="29"/>
                                        </p:tgtEl>
                                        <p:attrNameLst>
                                          <p:attrName>style.visibility</p:attrName>
                                        </p:attrNameLst>
                                      </p:cBhvr>
                                      <p:to>
                                        <p:strVal val="hidden"/>
                                      </p:to>
                                    </p:se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31"/>
                                        </p:tgtEl>
                                        <p:attrNameLst>
                                          <p:attrName>ppt_x</p:attrName>
                                        </p:attrNameLst>
                                      </p:cBhvr>
                                      <p:tavLst>
                                        <p:tav tm="0">
                                          <p:val>
                                            <p:strVal val="ppt_x"/>
                                          </p:val>
                                        </p:tav>
                                        <p:tav tm="100000">
                                          <p:val>
                                            <p:strVal val="ppt_x"/>
                                          </p:val>
                                        </p:tav>
                                      </p:tavLst>
                                    </p:anim>
                                    <p:anim calcmode="lin" valueType="num">
                                      <p:cBhvr additive="base">
                                        <p:cTn id="40" dur="500"/>
                                        <p:tgtEl>
                                          <p:spTgt spid="31"/>
                                        </p:tgtEl>
                                        <p:attrNameLst>
                                          <p:attrName>ppt_y</p:attrName>
                                        </p:attrNameLst>
                                      </p:cBhvr>
                                      <p:tavLst>
                                        <p:tav tm="0">
                                          <p:val>
                                            <p:strVal val="ppt_y"/>
                                          </p:val>
                                        </p:tav>
                                        <p:tav tm="100000">
                                          <p:val>
                                            <p:strVal val="1+ppt_h/2"/>
                                          </p:val>
                                        </p:tav>
                                      </p:tavLst>
                                    </p:anim>
                                    <p:set>
                                      <p:cBhvr>
                                        <p:cTn id="41" dur="1" fill="hold">
                                          <p:stCondLst>
                                            <p:cond delay="499"/>
                                          </p:stCondLst>
                                        </p:cTn>
                                        <p:tgtEl>
                                          <p:spTgt spid="31"/>
                                        </p:tgtEl>
                                        <p:attrNameLst>
                                          <p:attrName>style.visibility</p:attrName>
                                        </p:attrNameLst>
                                      </p:cBhvr>
                                      <p:to>
                                        <p:strVal val="hidden"/>
                                      </p:to>
                                    </p:set>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33"/>
                                        </p:tgtEl>
                                        <p:attrNameLst>
                                          <p:attrName>ppt_x</p:attrName>
                                        </p:attrNameLst>
                                      </p:cBhvr>
                                      <p:tavLst>
                                        <p:tav tm="0">
                                          <p:val>
                                            <p:strVal val="ppt_x"/>
                                          </p:val>
                                        </p:tav>
                                        <p:tav tm="100000">
                                          <p:val>
                                            <p:strVal val="ppt_x"/>
                                          </p:val>
                                        </p:tav>
                                      </p:tavLst>
                                    </p:anim>
                                    <p:anim calcmode="lin" valueType="num">
                                      <p:cBhvr additive="base">
                                        <p:cTn id="51" dur="500"/>
                                        <p:tgtEl>
                                          <p:spTgt spid="33"/>
                                        </p:tgtEl>
                                        <p:attrNameLst>
                                          <p:attrName>ppt_y</p:attrName>
                                        </p:attrNameLst>
                                      </p:cBhvr>
                                      <p:tavLst>
                                        <p:tav tm="0">
                                          <p:val>
                                            <p:strVal val="ppt_y"/>
                                          </p:val>
                                        </p:tav>
                                        <p:tav tm="100000">
                                          <p:val>
                                            <p:strVal val="1+ppt_h/2"/>
                                          </p:val>
                                        </p:tav>
                                      </p:tavLst>
                                    </p:anim>
                                    <p:set>
                                      <p:cBhvr>
                                        <p:cTn id="52" dur="1" fill="hold">
                                          <p:stCondLst>
                                            <p:cond delay="499"/>
                                          </p:stCondLst>
                                        </p:cTn>
                                        <p:tgtEl>
                                          <p:spTgt spid="33"/>
                                        </p:tgtEl>
                                        <p:attrNameLst>
                                          <p:attrName>style.visibility</p:attrName>
                                        </p:attrNameLst>
                                      </p:cBhvr>
                                      <p:to>
                                        <p:strVal val="hidden"/>
                                      </p:to>
                                    </p:set>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fill="hold"/>
                                        <p:tgtEl>
                                          <p:spTgt spid="35"/>
                                        </p:tgtEl>
                                        <p:attrNameLst>
                                          <p:attrName>ppt_x</p:attrName>
                                        </p:attrNameLst>
                                      </p:cBhvr>
                                      <p:tavLst>
                                        <p:tav tm="0">
                                          <p:val>
                                            <p:strVal val="#ppt_x"/>
                                          </p:val>
                                        </p:tav>
                                        <p:tav tm="100000">
                                          <p:val>
                                            <p:strVal val="#ppt_x"/>
                                          </p:val>
                                        </p:tav>
                                      </p:tavLst>
                                    </p:anim>
                                    <p:anim calcmode="lin" valueType="num">
                                      <p:cBhvr additive="base">
                                        <p:cTn id="5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功能模块设计</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Function</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214" y="882639"/>
            <a:ext cx="8507035" cy="5560993"/>
          </a:xfrm>
          <a:prstGeom prst="rect">
            <a:avLst/>
          </a:prstGeom>
        </p:spPr>
      </p:pic>
      <p:sp>
        <p:nvSpPr>
          <p:cNvPr id="43" name="Rectangle 42"/>
          <p:cNvSpPr/>
          <p:nvPr/>
        </p:nvSpPr>
        <p:spPr>
          <a:xfrm>
            <a:off x="9937953" y="5858857"/>
            <a:ext cx="1826141" cy="584775"/>
          </a:xfrm>
          <a:prstGeom prst="rect">
            <a:avLst/>
          </a:prstGeom>
        </p:spPr>
        <p:txBody>
          <a:bodyPr wrap="none">
            <a:spAutoFit/>
          </a:bodyPr>
          <a:lstStyle/>
          <a:p>
            <a:r>
              <a:rPr lang="zh-CN" altLang="en-US" sz="3200" b="1" smtClean="0">
                <a:solidFill>
                  <a:srgbClr val="7030A0"/>
                </a:solidFill>
                <a:cs typeface="+mn-ea"/>
                <a:sym typeface="+mn-lt"/>
              </a:rPr>
              <a:t>分析类图</a:t>
            </a:r>
            <a:endParaRPr lang="en-US" sz="3200" dirty="0"/>
          </a:p>
        </p:txBody>
      </p:sp>
    </p:spTree>
    <p:extLst>
      <p:ext uri="{BB962C8B-B14F-4D97-AF65-F5344CB8AC3E}">
        <p14:creationId xmlns:p14="http://schemas.microsoft.com/office/powerpoint/2010/main" val="1771645828"/>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4" y="202350"/>
            <a:ext cx="4173873" cy="408573"/>
          </a:xfrm>
          <a:prstGeom prst="rect">
            <a:avLst/>
          </a:prstGeom>
          <a:noFill/>
        </p:spPr>
        <p:txBody>
          <a:bodyPr wrap="square" lIns="0" tIns="0" rIns="0" bIns="0" rtlCol="0" anchor="ctr">
            <a:spAutoFit/>
          </a:bodyPr>
          <a:lstStyle/>
          <a:p>
            <a:r>
              <a:rPr lang="zh-CN" altLang="en-US" sz="2655" b="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软件设计文档的内容介绍</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632910"/>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a:t>
            </a:r>
            <a:r>
              <a:rPr lang="zh-CN" altLang="en-US"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document</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2" name="Rectangle 1"/>
          <p:cNvSpPr/>
          <p:nvPr/>
        </p:nvSpPr>
        <p:spPr>
          <a:xfrm>
            <a:off x="1105976" y="2424366"/>
            <a:ext cx="4169229" cy="2967736"/>
          </a:xfrm>
          <a:prstGeom prst="rect">
            <a:avLst/>
          </a:prstGeom>
        </p:spPr>
        <p:txBody>
          <a:bodyPr wrap="square">
            <a:spAutoFit/>
          </a:bodyPr>
          <a:lstStyle/>
          <a:p>
            <a:pPr indent="266700" algn="just">
              <a:lnSpc>
                <a:spcPct val="173000"/>
              </a:lnSpc>
              <a:spcBef>
                <a:spcPts val="1300"/>
              </a:spcBef>
              <a:spcAft>
                <a:spcPts val="1300"/>
              </a:spcAft>
            </a:pPr>
            <a:r>
              <a:rPr lang="zh-CN" altLang="en-US" dirty="0">
                <a:solidFill>
                  <a:schemeClr val="bg1">
                    <a:lumMod val="65000"/>
                  </a:schemeClr>
                </a:solidFill>
                <a:latin typeface="Arial" panose="020B0604020202020204" pitchFamily="34" charset="0"/>
                <a:ea typeface="微软雅黑" panose="020B0503020204020204" pitchFamily="34" charset="-122"/>
              </a:rPr>
              <a:t>本概要设计说明书编写的目的是说明程序模块的设计考虑，包括程序描述、输入</a:t>
            </a:r>
            <a:r>
              <a:rPr lang="en-US" dirty="0">
                <a:solidFill>
                  <a:schemeClr val="bg1">
                    <a:lumMod val="65000"/>
                  </a:schemeClr>
                </a:solidFill>
                <a:latin typeface="Arial" panose="020B0604020202020204" pitchFamily="34" charset="0"/>
                <a:ea typeface="微软雅黑" panose="020B0503020204020204" pitchFamily="34" charset="-122"/>
              </a:rPr>
              <a:t>/</a:t>
            </a:r>
            <a:r>
              <a:rPr lang="zh-CN" altLang="en-US" dirty="0">
                <a:solidFill>
                  <a:schemeClr val="bg1">
                    <a:lumMod val="65000"/>
                  </a:schemeClr>
                </a:solidFill>
                <a:latin typeface="Arial" panose="020B0604020202020204" pitchFamily="34" charset="0"/>
                <a:ea typeface="微软雅黑" panose="020B0503020204020204" pitchFamily="34" charset="-122"/>
              </a:rPr>
              <a:t>输出、算法和流程逻辑等，为软件编程和系统维护提供基础。本说明书的预期读者为系统设计人员、软件开发人员、软件测试人员和项目评审人员。</a:t>
            </a:r>
            <a:endParaRPr lang="en-US" dirty="0">
              <a:solidFill>
                <a:schemeClr val="bg1">
                  <a:lumMod val="65000"/>
                </a:schemeClr>
              </a:solidFill>
              <a:latin typeface="Arial" panose="020B0604020202020204" pitchFamily="34" charset="0"/>
              <a:ea typeface="微软雅黑" panose="020B0503020204020204" pitchFamily="34" charset="-122"/>
            </a:endParaRPr>
          </a:p>
        </p:txBody>
      </p:sp>
      <p:sp>
        <p:nvSpPr>
          <p:cNvPr id="3" name="Rectangle 2"/>
          <p:cNvSpPr/>
          <p:nvPr/>
        </p:nvSpPr>
        <p:spPr>
          <a:xfrm>
            <a:off x="831707" y="1366247"/>
            <a:ext cx="6096000" cy="736227"/>
          </a:xfrm>
          <a:prstGeom prst="rect">
            <a:avLst/>
          </a:prstGeom>
        </p:spPr>
        <p:txBody>
          <a:bodyPr>
            <a:spAutoFit/>
          </a:bodyPr>
          <a:lstStyle/>
          <a:p>
            <a:pPr indent="266700" algn="just">
              <a:lnSpc>
                <a:spcPct val="173000"/>
              </a:lnSpc>
              <a:spcBef>
                <a:spcPts val="1300"/>
              </a:spcBef>
              <a:spcAft>
                <a:spcPts val="1300"/>
              </a:spcAft>
            </a:pPr>
            <a:r>
              <a:rPr lang="zh-CN" altLang="en-US" sz="2800" b="1" dirty="0">
                <a:latin typeface="Arial" panose="020B0604020202020204" pitchFamily="34" charset="0"/>
                <a:ea typeface="微软雅黑" panose="020B0503020204020204" pitchFamily="34" charset="-122"/>
              </a:rPr>
              <a:t>编写目的</a:t>
            </a:r>
            <a:endParaRPr lang="en-US" sz="2800" b="1" dirty="0">
              <a:latin typeface="Arial" panose="020B0604020202020204" pitchFamily="34" charset="0"/>
              <a:ea typeface="微软雅黑" panose="020B0503020204020204" pitchFamily="34" charset="-122"/>
            </a:endParaRPr>
          </a:p>
        </p:txBody>
      </p:sp>
      <p:sp>
        <p:nvSpPr>
          <p:cNvPr id="159" name="Rectangle 158"/>
          <p:cNvSpPr/>
          <p:nvPr/>
        </p:nvSpPr>
        <p:spPr>
          <a:xfrm>
            <a:off x="6878721" y="1366246"/>
            <a:ext cx="3734850" cy="837793"/>
          </a:xfrm>
          <a:prstGeom prst="rect">
            <a:avLst/>
          </a:prstGeom>
        </p:spPr>
        <p:txBody>
          <a:bodyPr wrap="square">
            <a:spAutoFit/>
          </a:bodyPr>
          <a:lstStyle/>
          <a:p>
            <a:pPr indent="266700" algn="just">
              <a:lnSpc>
                <a:spcPct val="173000"/>
              </a:lnSpc>
              <a:spcBef>
                <a:spcPts val="1300"/>
              </a:spcBef>
              <a:spcAft>
                <a:spcPts val="1300"/>
              </a:spcAft>
            </a:pPr>
            <a:r>
              <a:rPr lang="zh-CN" altLang="en-US" sz="2800" b="1" dirty="0" smtClean="0">
                <a:latin typeface="Arial" panose="020B0604020202020204" pitchFamily="34" charset="0"/>
                <a:ea typeface="微软雅黑" panose="020B0503020204020204" pitchFamily="34" charset="-122"/>
              </a:rPr>
              <a:t>背景</a:t>
            </a:r>
            <a:endParaRPr lang="en-US" sz="2800" b="1" dirty="0">
              <a:latin typeface="Arial" panose="020B0604020202020204" pitchFamily="34" charset="0"/>
              <a:ea typeface="微软雅黑" panose="020B0503020204020204" pitchFamily="34" charset="-122"/>
            </a:endParaRPr>
          </a:p>
        </p:txBody>
      </p:sp>
      <p:sp>
        <p:nvSpPr>
          <p:cNvPr id="4" name="Rectangle 3"/>
          <p:cNvSpPr/>
          <p:nvPr/>
        </p:nvSpPr>
        <p:spPr>
          <a:xfrm>
            <a:off x="6927707" y="2424366"/>
            <a:ext cx="4371663" cy="2308324"/>
          </a:xfrm>
          <a:prstGeom prst="rect">
            <a:avLst/>
          </a:prstGeom>
        </p:spPr>
        <p:txBody>
          <a:bodyPr wrap="square">
            <a:spAutoFit/>
          </a:bodyPr>
          <a:lstStyle/>
          <a:p>
            <a:pPr marL="342900" lvl="0" indent="-342900" algn="just">
              <a:spcAft>
                <a:spcPts val="0"/>
              </a:spcAft>
              <a:buFont typeface="+mj-lt"/>
              <a:buAutoNum type="alphaLcPeriod"/>
              <a:tabLst>
                <a:tab pos="495300" algn="l"/>
              </a:tabLst>
            </a:pPr>
            <a:r>
              <a:rPr lang="zh-CN" altLang="en-US" dirty="0">
                <a:solidFill>
                  <a:schemeClr val="bg1">
                    <a:lumMod val="65000"/>
                  </a:schemeClr>
                </a:solidFill>
                <a:latin typeface="Arial" panose="020B0604020202020204" pitchFamily="34" charset="0"/>
                <a:ea typeface="微软雅黑" panose="020B0503020204020204" pitchFamily="34" charset="-122"/>
              </a:rPr>
              <a:t>本项目名称：基于协同过滤的在线教育平台；</a:t>
            </a:r>
            <a:endParaRPr lang="en-US" dirty="0">
              <a:solidFill>
                <a:schemeClr val="bg1">
                  <a:lumMod val="65000"/>
                </a:schemeClr>
              </a:solidFill>
              <a:latin typeface="Arial" panose="020B0604020202020204" pitchFamily="34" charset="0"/>
              <a:ea typeface="微软雅黑" panose="020B0503020204020204" pitchFamily="34" charset="-122"/>
            </a:endParaRPr>
          </a:p>
          <a:p>
            <a:pPr marL="342900" lvl="0" indent="-342900" algn="just">
              <a:spcAft>
                <a:spcPts val="0"/>
              </a:spcAft>
              <a:buFont typeface="+mj-lt"/>
              <a:buAutoNum type="alphaLcPeriod"/>
              <a:tabLst>
                <a:tab pos="495300" algn="l"/>
              </a:tabLst>
            </a:pPr>
            <a:r>
              <a:rPr lang="zh-CN" altLang="en-US" dirty="0">
                <a:solidFill>
                  <a:schemeClr val="bg1">
                    <a:lumMod val="65000"/>
                  </a:schemeClr>
                </a:solidFill>
                <a:latin typeface="Arial" panose="020B0604020202020204" pitchFamily="34" charset="0"/>
                <a:ea typeface="微软雅黑" panose="020B0503020204020204" pitchFamily="34" charset="-122"/>
              </a:rPr>
              <a:t>本项目任务提出者：方涛；</a:t>
            </a:r>
            <a:endParaRPr lang="en-US" dirty="0">
              <a:solidFill>
                <a:schemeClr val="bg1">
                  <a:lumMod val="65000"/>
                </a:schemeClr>
              </a:solidFill>
              <a:latin typeface="Arial" panose="020B0604020202020204" pitchFamily="34" charset="0"/>
              <a:ea typeface="微软雅黑" panose="020B0503020204020204" pitchFamily="34" charset="-122"/>
            </a:endParaRPr>
          </a:p>
          <a:p>
            <a:pPr marL="4953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开发人员：方涛，胡恒昌，姜美羡（方涛之妻）</a:t>
            </a:r>
            <a:endParaRPr lang="en-US" dirty="0">
              <a:solidFill>
                <a:schemeClr val="bg1">
                  <a:lumMod val="65000"/>
                </a:schemeClr>
              </a:solidFill>
              <a:latin typeface="Arial" panose="020B0604020202020204" pitchFamily="34" charset="0"/>
              <a:ea typeface="微软雅黑" panose="020B0503020204020204" pitchFamily="34" charset="-122"/>
            </a:endParaRPr>
          </a:p>
          <a:p>
            <a:pPr marL="4953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目标用户：在校本科大学生，教师等人员；</a:t>
            </a:r>
            <a:endParaRPr lang="en-US" dirty="0">
              <a:solidFill>
                <a:schemeClr val="bg1">
                  <a:lumMod val="65000"/>
                </a:schemeClr>
              </a:solidFill>
              <a:latin typeface="Arial" panose="020B0604020202020204" pitchFamily="34" charset="0"/>
              <a:ea typeface="微软雅黑" panose="020B0503020204020204" pitchFamily="34" charset="-122"/>
            </a:endParaRPr>
          </a:p>
          <a:p>
            <a:pPr marL="4953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运行条件：腾讯云服务器。</a:t>
            </a:r>
            <a:endParaRPr lang="en-US" dirty="0">
              <a:solidFill>
                <a:schemeClr val="bg1">
                  <a:lumMod val="65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67781181"/>
      </p:ext>
    </p:extLst>
  </p:cSld>
  <p:clrMapOvr>
    <a:masterClrMapping/>
  </p:clrMapOvr>
  <p:transition spd="slow" advTm="4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259616" y="3134536"/>
            <a:ext cx="3672800"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04.</a:t>
            </a:r>
            <a:r>
              <a:rPr lang="zh-CN" altLang="en-US" sz="3733" dirty="0" smtClean="0">
                <a:solidFill>
                  <a:schemeClr val="accent1"/>
                </a:solidFill>
                <a:latin typeface="+mn-lt"/>
                <a:ea typeface="+mn-ea"/>
                <a:cs typeface="+mn-ea"/>
                <a:sym typeface="+mn-lt"/>
              </a:rPr>
              <a:t>软件开发计划</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446446" y="3801322"/>
            <a:ext cx="5609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zh-CN" altLang="en-US" sz="1400" kern="0" spc="100" dirty="0" smtClean="0">
                <a:latin typeface="+mn-lt"/>
                <a:ea typeface="+mn-ea"/>
                <a:cs typeface="+mn-ea"/>
              </a:rPr>
              <a:t>线上的课本</a:t>
            </a:r>
            <a:endParaRPr lang="en-US" altLang="zh-CN" sz="1400" kern="0" spc="100" dirty="0" smtClean="0">
              <a:latin typeface="+mn-lt"/>
              <a:ea typeface="+mn-ea"/>
              <a:cs typeface="+mn-ea"/>
            </a:endParaRPr>
          </a:p>
          <a:p>
            <a:pPr algn="ctr"/>
            <a:r>
              <a:rPr lang="zh-CN" altLang="en-US" sz="1400" kern="0" spc="100" dirty="0" smtClean="0">
                <a:latin typeface="+mn-lt"/>
                <a:ea typeface="+mn-ea"/>
                <a:cs typeface="+mn-ea"/>
              </a:rPr>
              <a:t>学习者的得力助手</a:t>
            </a:r>
            <a:endParaRPr lang="zh-CN" altLang="en-US" sz="1400" kern="0" spc="100" dirty="0">
              <a:latin typeface="+mn-lt"/>
              <a:ea typeface="+mn-ea"/>
              <a:cs typeface="+mn-ea"/>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209841705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a:t>
            </a:r>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开发计划</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Schedule</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3" name="Rectangle 2"/>
          <p:cNvSpPr>
            <a:spLocks noChangeArrowheads="1"/>
          </p:cNvSpPr>
          <p:nvPr/>
        </p:nvSpPr>
        <p:spPr bwMode="auto">
          <a:xfrm>
            <a:off x="6486525" y="2286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8" name="椭圆 1"/>
          <p:cNvSpPr/>
          <p:nvPr/>
        </p:nvSpPr>
        <p:spPr>
          <a:xfrm>
            <a:off x="2215958" y="1900238"/>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2"/>
          <p:cNvSpPr/>
          <p:nvPr/>
        </p:nvSpPr>
        <p:spPr>
          <a:xfrm>
            <a:off x="1679009" y="1983404"/>
            <a:ext cx="9217991" cy="3076826"/>
          </a:xfrm>
          <a:custGeom>
            <a:avLst/>
            <a:gdLst>
              <a:gd name="connsiteX0" fmla="*/ 894136 w 9217991"/>
              <a:gd name="connsiteY0" fmla="*/ 116859 h 3076826"/>
              <a:gd name="connsiteX1" fmla="*/ 7694986 w 9217991"/>
              <a:gd name="connsiteY1" fmla="*/ 116859 h 3076826"/>
              <a:gd name="connsiteX2" fmla="*/ 8695111 w 9217991"/>
              <a:gd name="connsiteY2" fmla="*/ 1331296 h 3076826"/>
              <a:gd name="connsiteX3" fmla="*/ 1037011 w 9217991"/>
              <a:gd name="connsiteY3" fmla="*/ 1631334 h 3076826"/>
              <a:gd name="connsiteX4" fmla="*/ 936999 w 9217991"/>
              <a:gd name="connsiteY4" fmla="*/ 2931496 h 3076826"/>
              <a:gd name="connsiteX5" fmla="*/ 9038011 w 9217991"/>
              <a:gd name="connsiteY5" fmla="*/ 2988646 h 307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7991" h="3076826">
                <a:moveTo>
                  <a:pt x="894136" y="116859"/>
                </a:moveTo>
                <a:cubicBezTo>
                  <a:pt x="3644480" y="15656"/>
                  <a:pt x="6394824" y="-85547"/>
                  <a:pt x="7694986" y="116859"/>
                </a:cubicBezTo>
                <a:cubicBezTo>
                  <a:pt x="8995148" y="319265"/>
                  <a:pt x="9804773" y="1078884"/>
                  <a:pt x="8695111" y="1331296"/>
                </a:cubicBezTo>
                <a:cubicBezTo>
                  <a:pt x="7585449" y="1583708"/>
                  <a:pt x="2330030" y="1364634"/>
                  <a:pt x="1037011" y="1631334"/>
                </a:cubicBezTo>
                <a:cubicBezTo>
                  <a:pt x="-256008" y="1898034"/>
                  <a:pt x="-396501" y="2705277"/>
                  <a:pt x="936999" y="2931496"/>
                </a:cubicBezTo>
                <a:cubicBezTo>
                  <a:pt x="2270499" y="3157715"/>
                  <a:pt x="5654255" y="3073180"/>
                  <a:pt x="9038011" y="2988646"/>
                </a:cubicBezTo>
              </a:path>
            </a:pathLst>
          </a:custGeom>
          <a:noFill/>
          <a:ln w="76200">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椭圆 22"/>
          <p:cNvSpPr/>
          <p:nvPr/>
        </p:nvSpPr>
        <p:spPr>
          <a:xfrm>
            <a:off x="8845358" y="1864518"/>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椭圆 23"/>
          <p:cNvSpPr/>
          <p:nvPr/>
        </p:nvSpPr>
        <p:spPr>
          <a:xfrm>
            <a:off x="6288004" y="3286073"/>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24"/>
          <p:cNvSpPr/>
          <p:nvPr/>
        </p:nvSpPr>
        <p:spPr>
          <a:xfrm>
            <a:off x="3342028" y="4824486"/>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椭圆 25"/>
          <p:cNvSpPr/>
          <p:nvPr/>
        </p:nvSpPr>
        <p:spPr>
          <a:xfrm>
            <a:off x="10417112" y="4750388"/>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椭圆 31"/>
          <p:cNvSpPr/>
          <p:nvPr/>
        </p:nvSpPr>
        <p:spPr>
          <a:xfrm>
            <a:off x="2215958" y="1900238"/>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文本框 3"/>
          <p:cNvSpPr txBox="1"/>
          <p:nvPr/>
        </p:nvSpPr>
        <p:spPr>
          <a:xfrm>
            <a:off x="1721071" y="1418601"/>
            <a:ext cx="1620957" cy="523220"/>
          </a:xfrm>
          <a:prstGeom prst="rect">
            <a:avLst/>
          </a:prstGeom>
          <a:noFill/>
        </p:spPr>
        <p:txBody>
          <a:bodyPr wrap="none" rtlCol="0">
            <a:spAutoFit/>
          </a:bodyPr>
          <a:lstStyle/>
          <a:p>
            <a:r>
              <a:rPr lang="zh-CN" altLang="en-US" sz="2800" dirty="0" smtClean="0">
                <a:latin typeface="Microsoft JhengHei UI Light" panose="020B0304030504040204" pitchFamily="34" charset="-120"/>
                <a:ea typeface="Microsoft JhengHei UI Light" panose="020B0304030504040204" pitchFamily="34" charset="-120"/>
              </a:rPr>
              <a:t>第一阶段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46" name="文本框 38"/>
          <p:cNvSpPr txBox="1"/>
          <p:nvPr/>
        </p:nvSpPr>
        <p:spPr>
          <a:xfrm>
            <a:off x="8148643" y="1392792"/>
            <a:ext cx="1620957" cy="523220"/>
          </a:xfrm>
          <a:prstGeom prst="rect">
            <a:avLst/>
          </a:prstGeom>
          <a:noFill/>
        </p:spPr>
        <p:txBody>
          <a:bodyPr wrap="none" rtlCol="0">
            <a:spAutoFit/>
          </a:bodyPr>
          <a:lstStyle/>
          <a:p>
            <a:r>
              <a:rPr lang="zh-CN" altLang="en-US" sz="2800" dirty="0" smtClean="0">
                <a:latin typeface="Microsoft JhengHei UI Light" panose="020B0304030504040204" pitchFamily="34" charset="-120"/>
                <a:ea typeface="Microsoft JhengHei UI Light" panose="020B0304030504040204" pitchFamily="34" charset="-120"/>
              </a:rPr>
              <a:t>第二阶段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47" name="文本框 39"/>
          <p:cNvSpPr txBox="1"/>
          <p:nvPr/>
        </p:nvSpPr>
        <p:spPr>
          <a:xfrm>
            <a:off x="5648628" y="2762853"/>
            <a:ext cx="1620957" cy="523220"/>
          </a:xfrm>
          <a:prstGeom prst="rect">
            <a:avLst/>
          </a:prstGeom>
          <a:noFill/>
        </p:spPr>
        <p:txBody>
          <a:bodyPr wrap="none" rtlCol="0">
            <a:spAutoFit/>
          </a:bodyPr>
          <a:lstStyle/>
          <a:p>
            <a:r>
              <a:rPr lang="zh-CN" altLang="en-US" sz="2800" smtClean="0">
                <a:latin typeface="Microsoft JhengHei UI Light" panose="020B0304030504040204" pitchFamily="34" charset="-120"/>
                <a:ea typeface="Microsoft JhengHei UI Light" panose="020B0304030504040204" pitchFamily="34" charset="-120"/>
              </a:rPr>
              <a:t>第三阶段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48" name="文本框 40"/>
          <p:cNvSpPr txBox="1"/>
          <p:nvPr/>
        </p:nvSpPr>
        <p:spPr>
          <a:xfrm>
            <a:off x="2949836" y="4331360"/>
            <a:ext cx="1620957" cy="523220"/>
          </a:xfrm>
          <a:prstGeom prst="rect">
            <a:avLst/>
          </a:prstGeom>
          <a:noFill/>
        </p:spPr>
        <p:txBody>
          <a:bodyPr wrap="none" rtlCol="0">
            <a:spAutoFit/>
          </a:bodyPr>
          <a:lstStyle/>
          <a:p>
            <a:r>
              <a:rPr lang="zh-CN" altLang="en-US" sz="2800" dirty="0" smtClean="0">
                <a:latin typeface="Microsoft JhengHei UI Light" panose="020B0304030504040204" pitchFamily="34" charset="-120"/>
                <a:ea typeface="Microsoft JhengHei UI Light" panose="020B0304030504040204" pitchFamily="34" charset="-120"/>
              </a:rPr>
              <a:t>第四阶段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49" name="文本框 47"/>
          <p:cNvSpPr txBox="1"/>
          <p:nvPr/>
        </p:nvSpPr>
        <p:spPr>
          <a:xfrm>
            <a:off x="10050474" y="4213396"/>
            <a:ext cx="1620957" cy="523220"/>
          </a:xfrm>
          <a:prstGeom prst="rect">
            <a:avLst/>
          </a:prstGeom>
          <a:noFill/>
        </p:spPr>
        <p:txBody>
          <a:bodyPr wrap="none" rtlCol="0">
            <a:spAutoFit/>
          </a:bodyPr>
          <a:lstStyle/>
          <a:p>
            <a:r>
              <a:rPr lang="zh-CN" altLang="en-US" sz="2800" dirty="0" smtClean="0">
                <a:latin typeface="Microsoft JhengHei UI Light" panose="020B0304030504040204" pitchFamily="34" charset="-120"/>
                <a:ea typeface="Microsoft JhengHei UI Light" panose="020B0304030504040204" pitchFamily="34" charset="-120"/>
              </a:rPr>
              <a:t>第五阶段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50" name="文本框 4"/>
          <p:cNvSpPr txBox="1"/>
          <p:nvPr/>
        </p:nvSpPr>
        <p:spPr>
          <a:xfrm>
            <a:off x="1647984" y="2473621"/>
            <a:ext cx="1800493" cy="369332"/>
          </a:xfrm>
          <a:prstGeom prst="rect">
            <a:avLst/>
          </a:prstGeom>
          <a:noFill/>
        </p:spPr>
        <p:txBody>
          <a:bodyPr wrap="none" rtlCol="0">
            <a:spAutoFit/>
          </a:bodyPr>
          <a:lstStyle/>
          <a:p>
            <a:r>
              <a:rPr lang="zh-CN" altLang="en-US" dirty="0" smtClean="0"/>
              <a:t>明确</a:t>
            </a:r>
            <a:r>
              <a:rPr lang="zh-CN" altLang="en-US" smtClean="0"/>
              <a:t>需求并分工</a:t>
            </a:r>
            <a:endParaRPr lang="zh-CN" altLang="en-US" dirty="0"/>
          </a:p>
        </p:txBody>
      </p:sp>
      <p:sp>
        <p:nvSpPr>
          <p:cNvPr id="51" name="文本框 48"/>
          <p:cNvSpPr txBox="1"/>
          <p:nvPr/>
        </p:nvSpPr>
        <p:spPr>
          <a:xfrm>
            <a:off x="7075795" y="2470789"/>
            <a:ext cx="3185487" cy="369332"/>
          </a:xfrm>
          <a:prstGeom prst="rect">
            <a:avLst/>
          </a:prstGeom>
          <a:noFill/>
        </p:spPr>
        <p:txBody>
          <a:bodyPr wrap="none" rtlCol="0">
            <a:spAutoFit/>
          </a:bodyPr>
          <a:lstStyle/>
          <a:p>
            <a:r>
              <a:rPr lang="zh-CN" altLang="en-US" dirty="0" smtClean="0"/>
              <a:t>设计功能模块并</a:t>
            </a:r>
            <a:r>
              <a:rPr lang="zh-CN" altLang="en-US" smtClean="0"/>
              <a:t>撰写相关文档</a:t>
            </a:r>
            <a:endParaRPr lang="zh-CN" altLang="en-US" dirty="0"/>
          </a:p>
        </p:txBody>
      </p:sp>
      <p:sp>
        <p:nvSpPr>
          <p:cNvPr id="52" name="文本框 49"/>
          <p:cNvSpPr txBox="1"/>
          <p:nvPr/>
        </p:nvSpPr>
        <p:spPr>
          <a:xfrm>
            <a:off x="5732435" y="3842677"/>
            <a:ext cx="1596912" cy="369332"/>
          </a:xfrm>
          <a:prstGeom prst="rect">
            <a:avLst/>
          </a:prstGeom>
          <a:noFill/>
        </p:spPr>
        <p:txBody>
          <a:bodyPr wrap="none" rtlCol="0">
            <a:spAutoFit/>
          </a:bodyPr>
          <a:lstStyle/>
          <a:p>
            <a:r>
              <a:rPr lang="zh-CN" altLang="en-US" dirty="0" smtClean="0"/>
              <a:t>搭建完数据库</a:t>
            </a:r>
            <a:endParaRPr lang="zh-CN" altLang="en-US" dirty="0"/>
          </a:p>
        </p:txBody>
      </p:sp>
      <p:sp>
        <p:nvSpPr>
          <p:cNvPr id="53" name="文本框 50"/>
          <p:cNvSpPr txBox="1"/>
          <p:nvPr/>
        </p:nvSpPr>
        <p:spPr>
          <a:xfrm>
            <a:off x="2886165" y="5365781"/>
            <a:ext cx="1569660" cy="369332"/>
          </a:xfrm>
          <a:prstGeom prst="rect">
            <a:avLst/>
          </a:prstGeom>
          <a:noFill/>
        </p:spPr>
        <p:txBody>
          <a:bodyPr wrap="none" rtlCol="0">
            <a:spAutoFit/>
          </a:bodyPr>
          <a:lstStyle/>
          <a:p>
            <a:r>
              <a:rPr lang="zh-CN" altLang="en-US" smtClean="0"/>
              <a:t>网页前端实现</a:t>
            </a:r>
            <a:endParaRPr lang="zh-CN" altLang="en-US" dirty="0"/>
          </a:p>
        </p:txBody>
      </p:sp>
      <p:sp>
        <p:nvSpPr>
          <p:cNvPr id="54" name="文本框 51"/>
          <p:cNvSpPr txBox="1"/>
          <p:nvPr/>
        </p:nvSpPr>
        <p:spPr>
          <a:xfrm>
            <a:off x="9729874" y="5305637"/>
            <a:ext cx="2262158" cy="369332"/>
          </a:xfrm>
          <a:prstGeom prst="rect">
            <a:avLst/>
          </a:prstGeom>
          <a:noFill/>
        </p:spPr>
        <p:txBody>
          <a:bodyPr wrap="none" rtlCol="0">
            <a:spAutoFit/>
          </a:bodyPr>
          <a:lstStyle/>
          <a:p>
            <a:r>
              <a:rPr lang="zh-CN" altLang="en-US" dirty="0" smtClean="0"/>
              <a:t>实现朴素贝叶斯算法</a:t>
            </a:r>
            <a:endParaRPr lang="zh-CN" altLang="en-US" dirty="0"/>
          </a:p>
        </p:txBody>
      </p:sp>
      <p:sp>
        <p:nvSpPr>
          <p:cNvPr id="55" name="矩形 52"/>
          <p:cNvSpPr/>
          <p:nvPr/>
        </p:nvSpPr>
        <p:spPr>
          <a:xfrm rot="1250810">
            <a:off x="1085192" y="3666909"/>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矩形 53"/>
          <p:cNvSpPr/>
          <p:nvPr/>
        </p:nvSpPr>
        <p:spPr>
          <a:xfrm rot="1234003">
            <a:off x="10353440" y="1163509"/>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矩形 54"/>
          <p:cNvSpPr/>
          <p:nvPr/>
        </p:nvSpPr>
        <p:spPr>
          <a:xfrm rot="3865800">
            <a:off x="4232234" y="2728474"/>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矩形 55"/>
          <p:cNvSpPr/>
          <p:nvPr/>
        </p:nvSpPr>
        <p:spPr>
          <a:xfrm rot="3865800">
            <a:off x="3885949" y="5897057"/>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矩形 56"/>
          <p:cNvSpPr/>
          <p:nvPr/>
        </p:nvSpPr>
        <p:spPr>
          <a:xfrm rot="1250810">
            <a:off x="9099485" y="4256565"/>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矩形 58"/>
          <p:cNvSpPr/>
          <p:nvPr/>
        </p:nvSpPr>
        <p:spPr>
          <a:xfrm rot="1250810">
            <a:off x="7079518" y="6331129"/>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Rectangle 60"/>
          <p:cNvSpPr/>
          <p:nvPr/>
        </p:nvSpPr>
        <p:spPr>
          <a:xfrm>
            <a:off x="4813179" y="5699131"/>
            <a:ext cx="3289185" cy="837793"/>
          </a:xfrm>
          <a:prstGeom prst="rect">
            <a:avLst/>
          </a:prstGeom>
        </p:spPr>
        <p:txBody>
          <a:bodyPr wrap="square">
            <a:spAutoFit/>
          </a:bodyPr>
          <a:lstStyle/>
          <a:p>
            <a:pPr indent="266700" algn="just">
              <a:lnSpc>
                <a:spcPct val="173000"/>
              </a:lnSpc>
              <a:spcBef>
                <a:spcPts val="1300"/>
              </a:spcBef>
              <a:spcAft>
                <a:spcPts val="1300"/>
              </a:spcAft>
            </a:pPr>
            <a:r>
              <a:rPr lang="zh-CN" altLang="en-US" sz="2800" b="1" smtClean="0">
                <a:solidFill>
                  <a:srgbClr val="583082"/>
                </a:solidFill>
                <a:latin typeface="Arial" panose="020B0604020202020204" pitchFamily="34" charset="0"/>
                <a:ea typeface="微软雅黑" panose="020B0503020204020204" pitchFamily="34" charset="-122"/>
              </a:rPr>
              <a:t>已完成的工作</a:t>
            </a:r>
            <a:endParaRPr lang="en-US" sz="2800" b="1" dirty="0">
              <a:solidFill>
                <a:srgbClr val="583082"/>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10867663"/>
      </p:ext>
    </p:extLst>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20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500" fill="hold"/>
                                            <p:tgtEl>
                                              <p:spTgt spid="56"/>
                                            </p:tgtEl>
                                            <p:attrNameLst>
                                              <p:attrName>ppt_w</p:attrName>
                                            </p:attrNameLst>
                                          </p:cBhvr>
                                          <p:tavLst>
                                            <p:tav tm="0">
                                              <p:val>
                                                <p:fltVal val="0"/>
                                              </p:val>
                                            </p:tav>
                                            <p:tav tm="100000">
                                              <p:val>
                                                <p:strVal val="#ppt_w"/>
                                              </p:val>
                                            </p:tav>
                                          </p:tavLst>
                                        </p:anim>
                                        <p:anim calcmode="lin" valueType="num">
                                          <p:cBhvr>
                                            <p:cTn id="11" dur="500" fill="hold"/>
                                            <p:tgtEl>
                                              <p:spTgt spid="56"/>
                                            </p:tgtEl>
                                            <p:attrNameLst>
                                              <p:attrName>ppt_h</p:attrName>
                                            </p:attrNameLst>
                                          </p:cBhvr>
                                          <p:tavLst>
                                            <p:tav tm="0">
                                              <p:val>
                                                <p:fltVal val="0"/>
                                              </p:val>
                                            </p:tav>
                                            <p:tav tm="100000">
                                              <p:val>
                                                <p:strVal val="#ppt_h"/>
                                              </p:val>
                                            </p:tav>
                                          </p:tavLst>
                                        </p:anim>
                                        <p:animEffect transition="in" filter="fade">
                                          <p:cBhvr>
                                            <p:cTn id="12" dur="500"/>
                                            <p:tgtEl>
                                              <p:spTgt spid="56"/>
                                            </p:tgtEl>
                                          </p:cBhvr>
                                        </p:animEffect>
                                      </p:childTnLst>
                                    </p:cTn>
                                  </p:par>
                                  <p:par>
                                    <p:cTn id="13" presetID="8" presetClass="emph" presetSubtype="0" fill="hold" grpId="1" nodeType="withEffect">
                                      <p:stCondLst>
                                        <p:cond delay="0"/>
                                      </p:stCondLst>
                                      <p:childTnLst>
                                        <p:animRot by="21600000">
                                          <p:cBhvr>
                                            <p:cTn id="14" dur="1000" fill="hold"/>
                                            <p:tgtEl>
                                              <p:spTgt spid="56"/>
                                            </p:tgtEl>
                                            <p:attrNameLst>
                                              <p:attrName>r</p:attrName>
                                            </p:attrNameLst>
                                          </p:cBhvr>
                                        </p:animRot>
                                      </p:childTnLst>
                                    </p:cTn>
                                  </p:par>
                                  <p:par>
                                    <p:cTn id="15" presetID="53" presetClass="entr" presetSubtype="16"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par>
                                    <p:cTn id="20" presetID="8" presetClass="emph" presetSubtype="0" fill="hold" grpId="1" nodeType="withEffect">
                                      <p:stCondLst>
                                        <p:cond delay="0"/>
                                      </p:stCondLst>
                                      <p:childTnLst>
                                        <p:animRot by="21600000">
                                          <p:cBhvr>
                                            <p:cTn id="21" dur="1000" fill="hold"/>
                                            <p:tgtEl>
                                              <p:spTgt spid="57"/>
                                            </p:tgtEl>
                                            <p:attrNameLst>
                                              <p:attrName>r</p:attrName>
                                            </p:attrNameLst>
                                          </p:cBhvr>
                                        </p:animRot>
                                      </p:childTnLst>
                                    </p:cTn>
                                  </p:par>
                                  <p:par>
                                    <p:cTn id="22" presetID="53" presetClass="entr" presetSubtype="16"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500" fill="hold"/>
                                            <p:tgtEl>
                                              <p:spTgt spid="58"/>
                                            </p:tgtEl>
                                            <p:attrNameLst>
                                              <p:attrName>ppt_w</p:attrName>
                                            </p:attrNameLst>
                                          </p:cBhvr>
                                          <p:tavLst>
                                            <p:tav tm="0">
                                              <p:val>
                                                <p:fltVal val="0"/>
                                              </p:val>
                                            </p:tav>
                                            <p:tav tm="100000">
                                              <p:val>
                                                <p:strVal val="#ppt_w"/>
                                              </p:val>
                                            </p:tav>
                                          </p:tavLst>
                                        </p:anim>
                                        <p:anim calcmode="lin" valueType="num">
                                          <p:cBhvr>
                                            <p:cTn id="25" dur="500" fill="hold"/>
                                            <p:tgtEl>
                                              <p:spTgt spid="58"/>
                                            </p:tgtEl>
                                            <p:attrNameLst>
                                              <p:attrName>ppt_h</p:attrName>
                                            </p:attrNameLst>
                                          </p:cBhvr>
                                          <p:tavLst>
                                            <p:tav tm="0">
                                              <p:val>
                                                <p:fltVal val="0"/>
                                              </p:val>
                                            </p:tav>
                                            <p:tav tm="100000">
                                              <p:val>
                                                <p:strVal val="#ppt_h"/>
                                              </p:val>
                                            </p:tav>
                                          </p:tavLst>
                                        </p:anim>
                                        <p:animEffect transition="in" filter="fade">
                                          <p:cBhvr>
                                            <p:cTn id="26" dur="500"/>
                                            <p:tgtEl>
                                              <p:spTgt spid="58"/>
                                            </p:tgtEl>
                                          </p:cBhvr>
                                        </p:animEffect>
                                      </p:childTnLst>
                                    </p:cTn>
                                  </p:par>
                                  <p:par>
                                    <p:cTn id="27" presetID="8" presetClass="emph" presetSubtype="0" fill="hold" grpId="1" nodeType="withEffect">
                                      <p:stCondLst>
                                        <p:cond delay="0"/>
                                      </p:stCondLst>
                                      <p:childTnLst>
                                        <p:animRot by="21600000">
                                          <p:cBhvr>
                                            <p:cTn id="28" dur="1000" fill="hold"/>
                                            <p:tgtEl>
                                              <p:spTgt spid="58"/>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par>
                                    <p:cTn id="34" presetID="8" presetClass="emph" presetSubtype="0" fill="hold" grpId="1" nodeType="withEffect">
                                      <p:stCondLst>
                                        <p:cond delay="0"/>
                                      </p:stCondLst>
                                      <p:childTnLst>
                                        <p:animRot by="21600000">
                                          <p:cBhvr>
                                            <p:cTn id="35" dur="1000" fill="hold"/>
                                            <p:tgtEl>
                                              <p:spTgt spid="55"/>
                                            </p:tgtEl>
                                            <p:attrNameLst>
                                              <p:attrName>r</p:attrName>
                                            </p:attrNameLst>
                                          </p:cBhvr>
                                        </p:animRot>
                                      </p:childTnLst>
                                    </p:cTn>
                                  </p:par>
                                  <p:par>
                                    <p:cTn id="36" presetID="53" presetClass="entr" presetSubtype="16"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p:cTn id="38" dur="500" fill="hold"/>
                                            <p:tgtEl>
                                              <p:spTgt spid="59"/>
                                            </p:tgtEl>
                                            <p:attrNameLst>
                                              <p:attrName>ppt_w</p:attrName>
                                            </p:attrNameLst>
                                          </p:cBhvr>
                                          <p:tavLst>
                                            <p:tav tm="0">
                                              <p:val>
                                                <p:fltVal val="0"/>
                                              </p:val>
                                            </p:tav>
                                            <p:tav tm="100000">
                                              <p:val>
                                                <p:strVal val="#ppt_w"/>
                                              </p:val>
                                            </p:tav>
                                          </p:tavLst>
                                        </p:anim>
                                        <p:anim calcmode="lin" valueType="num">
                                          <p:cBhvr>
                                            <p:cTn id="39" dur="500" fill="hold"/>
                                            <p:tgtEl>
                                              <p:spTgt spid="59"/>
                                            </p:tgtEl>
                                            <p:attrNameLst>
                                              <p:attrName>ppt_h</p:attrName>
                                            </p:attrNameLst>
                                          </p:cBhvr>
                                          <p:tavLst>
                                            <p:tav tm="0">
                                              <p:val>
                                                <p:fltVal val="0"/>
                                              </p:val>
                                            </p:tav>
                                            <p:tav tm="100000">
                                              <p:val>
                                                <p:strVal val="#ppt_h"/>
                                              </p:val>
                                            </p:tav>
                                          </p:tavLst>
                                        </p:anim>
                                        <p:animEffect transition="in" filter="fade">
                                          <p:cBhvr>
                                            <p:cTn id="40" dur="500"/>
                                            <p:tgtEl>
                                              <p:spTgt spid="59"/>
                                            </p:tgtEl>
                                          </p:cBhvr>
                                        </p:animEffect>
                                      </p:childTnLst>
                                    </p:cTn>
                                  </p:par>
                                  <p:par>
                                    <p:cTn id="41" presetID="8" presetClass="emph" presetSubtype="0" fill="hold" grpId="1" nodeType="withEffect">
                                      <p:stCondLst>
                                        <p:cond delay="0"/>
                                      </p:stCondLst>
                                      <p:childTnLst>
                                        <p:animRot by="21600000">
                                          <p:cBhvr>
                                            <p:cTn id="42" dur="1000" fill="hold"/>
                                            <p:tgtEl>
                                              <p:spTgt spid="59"/>
                                            </p:tgtEl>
                                            <p:attrNameLst>
                                              <p:attrName>r</p:attrName>
                                            </p:attrNameLst>
                                          </p:cBhvr>
                                        </p:animRot>
                                      </p:childTnLst>
                                    </p:cTn>
                                  </p:par>
                                  <p:par>
                                    <p:cTn id="43" presetID="53" presetClass="entr" presetSubtype="16"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p:cTn id="45" dur="500" fill="hold"/>
                                            <p:tgtEl>
                                              <p:spTgt spid="60"/>
                                            </p:tgtEl>
                                            <p:attrNameLst>
                                              <p:attrName>ppt_w</p:attrName>
                                            </p:attrNameLst>
                                          </p:cBhvr>
                                          <p:tavLst>
                                            <p:tav tm="0">
                                              <p:val>
                                                <p:fltVal val="0"/>
                                              </p:val>
                                            </p:tav>
                                            <p:tav tm="100000">
                                              <p:val>
                                                <p:strVal val="#ppt_w"/>
                                              </p:val>
                                            </p:tav>
                                          </p:tavLst>
                                        </p:anim>
                                        <p:anim calcmode="lin" valueType="num">
                                          <p:cBhvr>
                                            <p:cTn id="46" dur="500" fill="hold"/>
                                            <p:tgtEl>
                                              <p:spTgt spid="60"/>
                                            </p:tgtEl>
                                            <p:attrNameLst>
                                              <p:attrName>ppt_h</p:attrName>
                                            </p:attrNameLst>
                                          </p:cBhvr>
                                          <p:tavLst>
                                            <p:tav tm="0">
                                              <p:val>
                                                <p:fltVal val="0"/>
                                              </p:val>
                                            </p:tav>
                                            <p:tav tm="100000">
                                              <p:val>
                                                <p:strVal val="#ppt_h"/>
                                              </p:val>
                                            </p:tav>
                                          </p:tavLst>
                                        </p:anim>
                                        <p:animEffect transition="in" filter="fade">
                                          <p:cBhvr>
                                            <p:cTn id="47" dur="500"/>
                                            <p:tgtEl>
                                              <p:spTgt spid="60"/>
                                            </p:tgtEl>
                                          </p:cBhvr>
                                        </p:animEffect>
                                      </p:childTnLst>
                                    </p:cTn>
                                  </p:par>
                                  <p:par>
                                    <p:cTn id="48" presetID="8" presetClass="emph" presetSubtype="0" fill="hold" grpId="1" nodeType="withEffect">
                                      <p:stCondLst>
                                        <p:cond delay="0"/>
                                      </p:stCondLst>
                                      <p:childTnLst>
                                        <p:animRot by="21600000">
                                          <p:cBhvr>
                                            <p:cTn id="49" dur="1000" fill="hold"/>
                                            <p:tgtEl>
                                              <p:spTgt spid="60"/>
                                            </p:tgtEl>
                                            <p:attrNameLst>
                                              <p:attrName>r</p:attrName>
                                            </p:attrNameLst>
                                          </p:cBhvr>
                                        </p:animRot>
                                      </p:childTnLst>
                                    </p:cTn>
                                  </p:par>
                                </p:childTnLst>
                              </p:cTn>
                            </p:par>
                            <p:par>
                              <p:cTn id="50" fill="hold">
                                <p:stCondLst>
                                  <p:cond delay="2000"/>
                                </p:stCondLst>
                                <p:childTnLst>
                                  <p:par>
                                    <p:cTn id="51" presetID="2" presetClass="entr" presetSubtype="8" fill="hold" grpId="0" nodeType="afterEffect" p14:presetBounceEnd="60000">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14:bounceEnd="60000">
                                          <p:cBhvr additive="base">
                                            <p:cTn id="53" dur="500" fill="hold"/>
                                            <p:tgtEl>
                                              <p:spTgt spid="38"/>
                                            </p:tgtEl>
                                            <p:attrNameLst>
                                              <p:attrName>ppt_x</p:attrName>
                                            </p:attrNameLst>
                                          </p:cBhvr>
                                          <p:tavLst>
                                            <p:tav tm="0">
                                              <p:val>
                                                <p:strVal val="0-#ppt_w/2"/>
                                              </p:val>
                                            </p:tav>
                                            <p:tav tm="100000">
                                              <p:val>
                                                <p:strVal val="#ppt_x"/>
                                              </p:val>
                                            </p:tav>
                                          </p:tavLst>
                                        </p:anim>
                                        <p:anim calcmode="lin" valueType="num" p14:bounceEnd="60000">
                                          <p:cBhvr additive="base">
                                            <p:cTn id="54" dur="500" fill="hold"/>
                                            <p:tgtEl>
                                              <p:spTgt spid="38"/>
                                            </p:tgtEl>
                                            <p:attrNameLst>
                                              <p:attrName>ppt_y</p:attrName>
                                            </p:attrNameLst>
                                          </p:cBhvr>
                                          <p:tavLst>
                                            <p:tav tm="0">
                                              <p:val>
                                                <p:strVal val="#ppt_y"/>
                                              </p:val>
                                            </p:tav>
                                            <p:tav tm="100000">
                                              <p:val>
                                                <p:strVal val="#ppt_y"/>
                                              </p:val>
                                            </p:tav>
                                          </p:tavLst>
                                        </p:anim>
                                      </p:childTnLst>
                                    </p:cTn>
                                  </p:par>
                                </p:childTnLst>
                              </p:cTn>
                            </p:par>
                            <p:par>
                              <p:cTn id="55" fill="hold">
                                <p:stCondLst>
                                  <p:cond delay="2500"/>
                                </p:stCondLst>
                                <p:childTnLst>
                                  <p:par>
                                    <p:cTn id="56" presetID="12" presetClass="entr" presetSubtype="4"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additive="base">
                                            <p:cTn id="58" dur="500"/>
                                            <p:tgtEl>
                                              <p:spTgt spid="45"/>
                                            </p:tgtEl>
                                            <p:attrNameLst>
                                              <p:attrName>ppt_y</p:attrName>
                                            </p:attrNameLst>
                                          </p:cBhvr>
                                          <p:tavLst>
                                            <p:tav tm="0">
                                              <p:val>
                                                <p:strVal val="#ppt_y+#ppt_h*1.125000"/>
                                              </p:val>
                                            </p:tav>
                                            <p:tav tm="100000">
                                              <p:val>
                                                <p:strVal val="#ppt_y"/>
                                              </p:val>
                                            </p:tav>
                                          </p:tavLst>
                                        </p:anim>
                                        <p:animEffect transition="in" filter="wipe(up)">
                                          <p:cBhvr>
                                            <p:cTn id="59" dur="500"/>
                                            <p:tgtEl>
                                              <p:spTgt spid="45"/>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p:tgtEl>
                                              <p:spTgt spid="50"/>
                                            </p:tgtEl>
                                            <p:attrNameLst>
                                              <p:attrName>ppt_y</p:attrName>
                                            </p:attrNameLst>
                                          </p:cBhvr>
                                          <p:tavLst>
                                            <p:tav tm="0">
                                              <p:val>
                                                <p:strVal val="#ppt_y-#ppt_h*1.125000"/>
                                              </p:val>
                                            </p:tav>
                                            <p:tav tm="100000">
                                              <p:val>
                                                <p:strVal val="#ppt_y"/>
                                              </p:val>
                                            </p:tav>
                                          </p:tavLst>
                                        </p:anim>
                                        <p:animEffect transition="in" filter="wipe(down)">
                                          <p:cBhvr>
                                            <p:cTn id="63" dur="500"/>
                                            <p:tgtEl>
                                              <p:spTgt spid="50"/>
                                            </p:tgtEl>
                                          </p:cBhvr>
                                        </p:animEffect>
                                      </p:childTnLst>
                                    </p:cTn>
                                  </p:par>
                                </p:childTnLst>
                              </p:cTn>
                            </p:par>
                            <p:par>
                              <p:cTn id="64" fill="hold">
                                <p:stCondLst>
                                  <p:cond delay="3000"/>
                                </p:stCondLst>
                                <p:childTnLst>
                                  <p:par>
                                    <p:cTn id="65" presetID="1"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par>
                              <p:cTn id="67" fill="hold">
                                <p:stCondLst>
                                  <p:cond delay="3000"/>
                                </p:stCondLst>
                                <p:childTnLst>
                                  <p:par>
                                    <p:cTn id="68" presetID="0" presetClass="path" presetSubtype="0" accel="50000" decel="50000" fill="hold" grpId="1" nodeType="afterEffect">
                                      <p:stCondLst>
                                        <p:cond delay="0"/>
                                      </p:stCondLst>
                                      <p:childTnLst>
                                        <p:animMotion origin="layout" path="M -2.70833E-6 -2.59259E-6 L 0.39102 -0.0199 L 0.54375 -0.0081 " pathEditMode="relative" rAng="0" ptsTypes="AAA">
                                          <p:cBhvr>
                                            <p:cTn id="69" dur="2000" fill="hold"/>
                                            <p:tgtEl>
                                              <p:spTgt spid="44"/>
                                            </p:tgtEl>
                                            <p:attrNameLst>
                                              <p:attrName>ppt_x</p:attrName>
                                              <p:attrName>ppt_y</p:attrName>
                                            </p:attrNameLst>
                                          </p:cBhvr>
                                          <p:rCtr x="27187" y="-995"/>
                                        </p:animMotion>
                                      </p:childTnLst>
                                    </p:cTn>
                                  </p:par>
                                </p:childTnLst>
                              </p:cTn>
                            </p:par>
                            <p:par>
                              <p:cTn id="70" fill="hold">
                                <p:stCondLst>
                                  <p:cond delay="5000"/>
                                </p:stCondLst>
                                <p:childTnLst>
                                  <p:par>
                                    <p:cTn id="71" presetID="12" presetClass="entr" presetSubtype="4" fill="hold" grpId="0" nodeType="after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p:tgtEl>
                                              <p:spTgt spid="46"/>
                                            </p:tgtEl>
                                            <p:attrNameLst>
                                              <p:attrName>ppt_y</p:attrName>
                                            </p:attrNameLst>
                                          </p:cBhvr>
                                          <p:tavLst>
                                            <p:tav tm="0">
                                              <p:val>
                                                <p:strVal val="#ppt_y+#ppt_h*1.125000"/>
                                              </p:val>
                                            </p:tav>
                                            <p:tav tm="100000">
                                              <p:val>
                                                <p:strVal val="#ppt_y"/>
                                              </p:val>
                                            </p:tav>
                                          </p:tavLst>
                                        </p:anim>
                                        <p:animEffect transition="in" filter="wipe(up)">
                                          <p:cBhvr>
                                            <p:cTn id="74" dur="500"/>
                                            <p:tgtEl>
                                              <p:spTgt spid="46"/>
                                            </p:tgtEl>
                                          </p:cBhvr>
                                        </p:animEffect>
                                      </p:childTnLst>
                                    </p:cTn>
                                  </p:par>
                                  <p:par>
                                    <p:cTn id="75" presetID="12" presetClass="entr" presetSubtype="1"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 calcmode="lin" valueType="num">
                                          <p:cBhvr additive="base">
                                            <p:cTn id="77" dur="500"/>
                                            <p:tgtEl>
                                              <p:spTgt spid="51"/>
                                            </p:tgtEl>
                                            <p:attrNameLst>
                                              <p:attrName>ppt_y</p:attrName>
                                            </p:attrNameLst>
                                          </p:cBhvr>
                                          <p:tavLst>
                                            <p:tav tm="0">
                                              <p:val>
                                                <p:strVal val="#ppt_y-#ppt_h*1.125000"/>
                                              </p:val>
                                            </p:tav>
                                            <p:tav tm="100000">
                                              <p:val>
                                                <p:strVal val="#ppt_y"/>
                                              </p:val>
                                            </p:tav>
                                          </p:tavLst>
                                        </p:anim>
                                        <p:animEffect transition="in" filter="wipe(down)">
                                          <p:cBhvr>
                                            <p:cTn id="78" dur="500"/>
                                            <p:tgtEl>
                                              <p:spTgt spid="51"/>
                                            </p:tgtEl>
                                          </p:cBhvr>
                                        </p:animEffect>
                                      </p:childTnLst>
                                    </p:cTn>
                                  </p:par>
                                </p:childTnLst>
                              </p:cTn>
                            </p:par>
                            <p:par>
                              <p:cTn id="79" fill="hold">
                                <p:stCondLst>
                                  <p:cond delay="5500"/>
                                </p:stCondLst>
                                <p:childTnLst>
                                  <p:par>
                                    <p:cTn id="80" presetID="1" presetClass="entr" presetSubtype="0" fill="hold" grpId="0" nodeType="afterEffect">
                                      <p:stCondLst>
                                        <p:cond delay="0"/>
                                      </p:stCondLst>
                                      <p:childTnLst>
                                        <p:set>
                                          <p:cBhvr>
                                            <p:cTn id="81" dur="1" fill="hold">
                                              <p:stCondLst>
                                                <p:cond delay="0"/>
                                              </p:stCondLst>
                                            </p:cTn>
                                            <p:tgtEl>
                                              <p:spTgt spid="40"/>
                                            </p:tgtEl>
                                            <p:attrNameLst>
                                              <p:attrName>style.visibility</p:attrName>
                                            </p:attrNameLst>
                                          </p:cBhvr>
                                          <p:to>
                                            <p:strVal val="visible"/>
                                          </p:to>
                                        </p:set>
                                      </p:childTnLst>
                                    </p:cTn>
                                  </p:par>
                                </p:childTnLst>
                              </p:cTn>
                            </p:par>
                            <p:par>
                              <p:cTn id="82" fill="hold">
                                <p:stCondLst>
                                  <p:cond delay="5500"/>
                                </p:stCondLst>
                                <p:childTnLst>
                                  <p:par>
                                    <p:cTn id="83" presetID="0" presetClass="path" presetSubtype="0" accel="50000" decel="50000" fill="hold" grpId="1" nodeType="afterEffect">
                                      <p:stCondLst>
                                        <p:cond delay="0"/>
                                      </p:stCondLst>
                                      <p:childTnLst>
                                        <p:animMotion origin="layout" path="M -2.70833E-6 1.48148E-6 L 0.09115 0.04259 L 0.13985 0.10463 L 0.13373 0.15787 L 0.05534 0.19629 L -0.21328 0.20926 " pathEditMode="relative" rAng="0" ptsTypes="AAAAAA">
                                          <p:cBhvr>
                                            <p:cTn id="84" dur="2000" fill="hold"/>
                                            <p:tgtEl>
                                              <p:spTgt spid="40"/>
                                            </p:tgtEl>
                                            <p:attrNameLst>
                                              <p:attrName>ppt_x</p:attrName>
                                              <p:attrName>ppt_y</p:attrName>
                                            </p:attrNameLst>
                                          </p:cBhvr>
                                          <p:rCtr x="-3672" y="10463"/>
                                        </p:animMotion>
                                      </p:childTnLst>
                                    </p:cTn>
                                  </p:par>
                                </p:childTnLst>
                              </p:cTn>
                            </p:par>
                            <p:par>
                              <p:cTn id="85" fill="hold">
                                <p:stCondLst>
                                  <p:cond delay="7500"/>
                                </p:stCondLst>
                                <p:childTnLst>
                                  <p:par>
                                    <p:cTn id="86" presetID="12" presetClass="entr" presetSubtype="4"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additive="base">
                                            <p:cTn id="88" dur="500"/>
                                            <p:tgtEl>
                                              <p:spTgt spid="47"/>
                                            </p:tgtEl>
                                            <p:attrNameLst>
                                              <p:attrName>ppt_y</p:attrName>
                                            </p:attrNameLst>
                                          </p:cBhvr>
                                          <p:tavLst>
                                            <p:tav tm="0">
                                              <p:val>
                                                <p:strVal val="#ppt_y+#ppt_h*1.125000"/>
                                              </p:val>
                                            </p:tav>
                                            <p:tav tm="100000">
                                              <p:val>
                                                <p:strVal val="#ppt_y"/>
                                              </p:val>
                                            </p:tav>
                                          </p:tavLst>
                                        </p:anim>
                                        <p:animEffect transition="in" filter="wipe(up)">
                                          <p:cBhvr>
                                            <p:cTn id="89" dur="500"/>
                                            <p:tgtEl>
                                              <p:spTgt spid="47"/>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additive="base">
                                            <p:cTn id="92" dur="500"/>
                                            <p:tgtEl>
                                              <p:spTgt spid="52"/>
                                            </p:tgtEl>
                                            <p:attrNameLst>
                                              <p:attrName>ppt_y</p:attrName>
                                            </p:attrNameLst>
                                          </p:cBhvr>
                                          <p:tavLst>
                                            <p:tav tm="0">
                                              <p:val>
                                                <p:strVal val="#ppt_y-#ppt_h*1.125000"/>
                                              </p:val>
                                            </p:tav>
                                            <p:tav tm="100000">
                                              <p:val>
                                                <p:strVal val="#ppt_y"/>
                                              </p:val>
                                            </p:tav>
                                          </p:tavLst>
                                        </p:anim>
                                        <p:animEffect transition="in" filter="wipe(down)">
                                          <p:cBhvr>
                                            <p:cTn id="93" dur="500"/>
                                            <p:tgtEl>
                                              <p:spTgt spid="52"/>
                                            </p:tgtEl>
                                          </p:cBhvr>
                                        </p:animEffect>
                                      </p:childTnLst>
                                    </p:cTn>
                                  </p:par>
                                </p:childTnLst>
                              </p:cTn>
                            </p:par>
                            <p:par>
                              <p:cTn id="94" fill="hold">
                                <p:stCondLst>
                                  <p:cond delay="8000"/>
                                </p:stCondLst>
                                <p:childTnLst>
                                  <p:par>
                                    <p:cTn id="95" presetID="1" presetClass="entr" presetSubtype="0"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childTnLst>
                              </p:cTn>
                            </p:par>
                            <p:par>
                              <p:cTn id="97" fill="hold">
                                <p:stCondLst>
                                  <p:cond delay="8000"/>
                                </p:stCondLst>
                                <p:childTnLst>
                                  <p:par>
                                    <p:cTn id="98" presetID="0" presetClass="path" presetSubtype="0" accel="50000" decel="50000" fill="hold" grpId="1" nodeType="afterEffect">
                                      <p:stCondLst>
                                        <p:cond delay="0"/>
                                      </p:stCondLst>
                                      <p:childTnLst>
                                        <p:animMotion origin="layout" path="M 2.91667E-6 4.07407E-6 L -0.2862 0.01203 L -0.35769 0.04143 L -0.39258 0.09282 L -0.39258 0.15 L -0.36094 0.18865 L -0.29193 0.21365 C -0.27357 0.21828 -0.25899 0.22013 -0.2405 0.225 " pathEditMode="relative" rAng="0" ptsTypes="AAAAAAAA">
                                          <p:cBhvr>
                                            <p:cTn id="99" dur="2000" fill="hold"/>
                                            <p:tgtEl>
                                              <p:spTgt spid="41"/>
                                            </p:tgtEl>
                                            <p:attrNameLst>
                                              <p:attrName>ppt_x</p:attrName>
                                              <p:attrName>ppt_y</p:attrName>
                                            </p:attrNameLst>
                                          </p:cBhvr>
                                          <p:rCtr x="-19635" y="11250"/>
                                        </p:animMotion>
                                      </p:childTnLst>
                                    </p:cTn>
                                  </p:par>
                                </p:childTnLst>
                              </p:cTn>
                            </p:par>
                            <p:par>
                              <p:cTn id="100" fill="hold">
                                <p:stCondLst>
                                  <p:cond delay="10000"/>
                                </p:stCondLst>
                                <p:childTnLst>
                                  <p:par>
                                    <p:cTn id="101" presetID="12" presetClass="entr" presetSubtype="4" fill="hold" grpId="0" nodeType="after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p:tgtEl>
                                              <p:spTgt spid="48"/>
                                            </p:tgtEl>
                                            <p:attrNameLst>
                                              <p:attrName>ppt_y</p:attrName>
                                            </p:attrNameLst>
                                          </p:cBhvr>
                                          <p:tavLst>
                                            <p:tav tm="0">
                                              <p:val>
                                                <p:strVal val="#ppt_y+#ppt_h*1.125000"/>
                                              </p:val>
                                            </p:tav>
                                            <p:tav tm="100000">
                                              <p:val>
                                                <p:strVal val="#ppt_y"/>
                                              </p:val>
                                            </p:tav>
                                          </p:tavLst>
                                        </p:anim>
                                        <p:animEffect transition="in" filter="wipe(up)">
                                          <p:cBhvr>
                                            <p:cTn id="104" dur="500"/>
                                            <p:tgtEl>
                                              <p:spTgt spid="48"/>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500"/>
                                            <p:tgtEl>
                                              <p:spTgt spid="53"/>
                                            </p:tgtEl>
                                            <p:attrNameLst>
                                              <p:attrName>ppt_y</p:attrName>
                                            </p:attrNameLst>
                                          </p:cBhvr>
                                          <p:tavLst>
                                            <p:tav tm="0">
                                              <p:val>
                                                <p:strVal val="#ppt_y-#ppt_h*1.125000"/>
                                              </p:val>
                                            </p:tav>
                                            <p:tav tm="100000">
                                              <p:val>
                                                <p:strVal val="#ppt_y"/>
                                              </p:val>
                                            </p:tav>
                                          </p:tavLst>
                                        </p:anim>
                                        <p:animEffect transition="in" filter="wipe(down)">
                                          <p:cBhvr>
                                            <p:cTn id="108" dur="500"/>
                                            <p:tgtEl>
                                              <p:spTgt spid="53"/>
                                            </p:tgtEl>
                                          </p:cBhvr>
                                        </p:animEffect>
                                      </p:childTnLst>
                                    </p:cTn>
                                  </p:par>
                                </p:childTnLst>
                              </p:cTn>
                            </p:par>
                            <p:par>
                              <p:cTn id="109" fill="hold">
                                <p:stCondLst>
                                  <p:cond delay="10500"/>
                                </p:stCondLst>
                                <p:childTnLst>
                                  <p:par>
                                    <p:cTn id="110" presetID="1" presetClass="entr" presetSubtype="0" fill="hold" grpId="0" nodeType="afterEffect">
                                      <p:stCondLst>
                                        <p:cond delay="0"/>
                                      </p:stCondLst>
                                      <p:childTnLst>
                                        <p:set>
                                          <p:cBhvr>
                                            <p:cTn id="111" dur="1" fill="hold">
                                              <p:stCondLst>
                                                <p:cond delay="0"/>
                                              </p:stCondLst>
                                            </p:cTn>
                                            <p:tgtEl>
                                              <p:spTgt spid="42"/>
                                            </p:tgtEl>
                                            <p:attrNameLst>
                                              <p:attrName>style.visibility</p:attrName>
                                            </p:attrNameLst>
                                          </p:cBhvr>
                                          <p:to>
                                            <p:strVal val="visible"/>
                                          </p:to>
                                        </p:set>
                                      </p:childTnLst>
                                    </p:cTn>
                                  </p:par>
                                </p:childTnLst>
                              </p:cTn>
                            </p:par>
                            <p:par>
                              <p:cTn id="112" fill="hold">
                                <p:stCondLst>
                                  <p:cond delay="10500"/>
                                </p:stCondLst>
                                <p:childTnLst>
                                  <p:par>
                                    <p:cTn id="113" presetID="0" presetClass="path" presetSubtype="0" accel="50000" fill="hold" grpId="1" nodeType="afterEffect" p14:presetBounceEnd="29000">
                                      <p:stCondLst>
                                        <p:cond delay="0"/>
                                      </p:stCondLst>
                                      <p:childTnLst>
                                        <p:animMotion origin="layout" path="M -4.16667E-7 -1.48148E-6 L 0.58047 -0.01088 " pathEditMode="relative" rAng="0" ptsTypes="AA" p14:bounceEnd="29000">
                                          <p:cBhvr>
                                            <p:cTn id="114" dur="2000" fill="hold"/>
                                            <p:tgtEl>
                                              <p:spTgt spid="42"/>
                                            </p:tgtEl>
                                            <p:attrNameLst>
                                              <p:attrName>ppt_x</p:attrName>
                                              <p:attrName>ppt_y</p:attrName>
                                            </p:attrNameLst>
                                          </p:cBhvr>
                                          <p:rCtr x="29023" y="-556"/>
                                        </p:animMotion>
                                      </p:childTnLst>
                                    </p:cTn>
                                  </p:par>
                                </p:childTnLst>
                              </p:cTn>
                            </p:par>
                            <p:par>
                              <p:cTn id="115" fill="hold">
                                <p:stCondLst>
                                  <p:cond delay="12500"/>
                                </p:stCondLst>
                                <p:childTnLst>
                                  <p:par>
                                    <p:cTn id="116" presetID="12" presetClass="entr" presetSubtype="4" fill="hold" grpId="0" nodeType="afterEffect">
                                      <p:stCondLst>
                                        <p:cond delay="0"/>
                                      </p:stCondLst>
                                      <p:childTnLst>
                                        <p:set>
                                          <p:cBhvr>
                                            <p:cTn id="117" dur="1" fill="hold">
                                              <p:stCondLst>
                                                <p:cond delay="0"/>
                                              </p:stCondLst>
                                            </p:cTn>
                                            <p:tgtEl>
                                              <p:spTgt spid="49"/>
                                            </p:tgtEl>
                                            <p:attrNameLst>
                                              <p:attrName>style.visibility</p:attrName>
                                            </p:attrNameLst>
                                          </p:cBhvr>
                                          <p:to>
                                            <p:strVal val="visible"/>
                                          </p:to>
                                        </p:set>
                                        <p:anim calcmode="lin" valueType="num">
                                          <p:cBhvr additive="base">
                                            <p:cTn id="118" dur="500"/>
                                            <p:tgtEl>
                                              <p:spTgt spid="49"/>
                                            </p:tgtEl>
                                            <p:attrNameLst>
                                              <p:attrName>ppt_y</p:attrName>
                                            </p:attrNameLst>
                                          </p:cBhvr>
                                          <p:tavLst>
                                            <p:tav tm="0">
                                              <p:val>
                                                <p:strVal val="#ppt_y+#ppt_h*1.125000"/>
                                              </p:val>
                                            </p:tav>
                                            <p:tav tm="100000">
                                              <p:val>
                                                <p:strVal val="#ppt_y"/>
                                              </p:val>
                                            </p:tav>
                                          </p:tavLst>
                                        </p:anim>
                                        <p:animEffect transition="in" filter="wipe(up)">
                                          <p:cBhvr>
                                            <p:cTn id="119" dur="500"/>
                                            <p:tgtEl>
                                              <p:spTgt spid="49"/>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54"/>
                                            </p:tgtEl>
                                            <p:attrNameLst>
                                              <p:attrName>style.visibility</p:attrName>
                                            </p:attrNameLst>
                                          </p:cBhvr>
                                          <p:to>
                                            <p:strVal val="visible"/>
                                          </p:to>
                                        </p:set>
                                        <p:anim calcmode="lin" valueType="num">
                                          <p:cBhvr additive="base">
                                            <p:cTn id="122" dur="500"/>
                                            <p:tgtEl>
                                              <p:spTgt spid="54"/>
                                            </p:tgtEl>
                                            <p:attrNameLst>
                                              <p:attrName>ppt_y</p:attrName>
                                            </p:attrNameLst>
                                          </p:cBhvr>
                                          <p:tavLst>
                                            <p:tav tm="0">
                                              <p:val>
                                                <p:strVal val="#ppt_y-#ppt_h*1.125000"/>
                                              </p:val>
                                            </p:tav>
                                            <p:tav tm="100000">
                                              <p:val>
                                                <p:strVal val="#ppt_y"/>
                                              </p:val>
                                            </p:tav>
                                          </p:tavLst>
                                        </p:anim>
                                        <p:animEffect transition="in" filter="wipe(down)">
                                          <p:cBhvr>
                                            <p:cTn id="123" dur="500"/>
                                            <p:tgtEl>
                                              <p:spTgt spid="54"/>
                                            </p:tgtEl>
                                          </p:cBhvr>
                                        </p:animEffect>
                                      </p:childTnLst>
                                    </p:cTn>
                                  </p:par>
                                </p:childTnLst>
                              </p:cTn>
                            </p:par>
                            <p:par>
                              <p:cTn id="124" fill="hold">
                                <p:stCondLst>
                                  <p:cond delay="13000"/>
                                </p:stCondLst>
                                <p:childTnLst>
                                  <p:par>
                                    <p:cTn id="125" presetID="1" presetClass="entr" presetSubtype="0" fill="hold" grpId="0" nodeType="afterEffect">
                                      <p:stCondLst>
                                        <p:cond delay="0"/>
                                      </p:stCondLst>
                                      <p:childTnLst>
                                        <p:set>
                                          <p:cBhvr>
                                            <p:cTn id="126" dur="1" fill="hold">
                                              <p:stCondLst>
                                                <p:cond delay="0"/>
                                              </p:stCondLst>
                                            </p:cTn>
                                            <p:tgtEl>
                                              <p:spTgt spid="43"/>
                                            </p:tgtEl>
                                            <p:attrNameLst>
                                              <p:attrName>style.visibility</p:attrName>
                                            </p:attrNameLst>
                                          </p:cBhvr>
                                          <p:to>
                                            <p:strVal val="visible"/>
                                          </p:to>
                                        </p:set>
                                      </p:childTnLst>
                                    </p:cTn>
                                  </p:par>
                                </p:childTnLst>
                              </p:cTn>
                            </p:par>
                            <p:par>
                              <p:cTn id="127" fill="hold">
                                <p:stCondLst>
                                  <p:cond delay="13000"/>
                                </p:stCondLst>
                                <p:childTnLst>
                                  <p:par>
                                    <p:cTn id="128" presetID="27" presetClass="emph" presetSubtype="0" repeatCount="2000" fill="remove" grpId="1" nodeType="afterEffect">
                                      <p:stCondLst>
                                        <p:cond delay="0"/>
                                      </p:stCondLst>
                                      <p:childTnLst>
                                        <p:animClr clrSpc="rgb" dir="cw">
                                          <p:cBhvr override="childStyle">
                                            <p:cTn id="129" dur="250" autoRev="1" fill="remove"/>
                                            <p:tgtEl>
                                              <p:spTgt spid="43"/>
                                            </p:tgtEl>
                                            <p:attrNameLst>
                                              <p:attrName>style.color</p:attrName>
                                            </p:attrNameLst>
                                          </p:cBhvr>
                                          <p:to>
                                            <a:schemeClr val="bg1"/>
                                          </p:to>
                                        </p:animClr>
                                        <p:animClr clrSpc="rgb" dir="cw">
                                          <p:cBhvr>
                                            <p:cTn id="130" dur="250" autoRev="1" fill="remove"/>
                                            <p:tgtEl>
                                              <p:spTgt spid="43"/>
                                            </p:tgtEl>
                                            <p:attrNameLst>
                                              <p:attrName>fillcolor</p:attrName>
                                            </p:attrNameLst>
                                          </p:cBhvr>
                                          <p:to>
                                            <a:schemeClr val="bg1"/>
                                          </p:to>
                                        </p:animClr>
                                        <p:set>
                                          <p:cBhvr>
                                            <p:cTn id="131" dur="250" autoRev="1" fill="remove"/>
                                            <p:tgtEl>
                                              <p:spTgt spid="43"/>
                                            </p:tgtEl>
                                            <p:attrNameLst>
                                              <p:attrName>fill.type</p:attrName>
                                            </p:attrNameLst>
                                          </p:cBhvr>
                                          <p:to>
                                            <p:strVal val="solid"/>
                                          </p:to>
                                        </p:set>
                                        <p:set>
                                          <p:cBhvr>
                                            <p:cTn id="132" dur="250" autoRev="1" fill="remove"/>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p:bldP spid="46" grpId="0"/>
          <p:bldP spid="47" grpId="0"/>
          <p:bldP spid="48" grpId="0"/>
          <p:bldP spid="49" grpId="0"/>
          <p:bldP spid="50" grpId="0"/>
          <p:bldP spid="51" grpId="0"/>
          <p:bldP spid="52" grpId="0"/>
          <p:bldP spid="53" grpId="0"/>
          <p:bldP spid="54" grpId="0"/>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20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500" fill="hold"/>
                                            <p:tgtEl>
                                              <p:spTgt spid="56"/>
                                            </p:tgtEl>
                                            <p:attrNameLst>
                                              <p:attrName>ppt_w</p:attrName>
                                            </p:attrNameLst>
                                          </p:cBhvr>
                                          <p:tavLst>
                                            <p:tav tm="0">
                                              <p:val>
                                                <p:fltVal val="0"/>
                                              </p:val>
                                            </p:tav>
                                            <p:tav tm="100000">
                                              <p:val>
                                                <p:strVal val="#ppt_w"/>
                                              </p:val>
                                            </p:tav>
                                          </p:tavLst>
                                        </p:anim>
                                        <p:anim calcmode="lin" valueType="num">
                                          <p:cBhvr>
                                            <p:cTn id="11" dur="500" fill="hold"/>
                                            <p:tgtEl>
                                              <p:spTgt spid="56"/>
                                            </p:tgtEl>
                                            <p:attrNameLst>
                                              <p:attrName>ppt_h</p:attrName>
                                            </p:attrNameLst>
                                          </p:cBhvr>
                                          <p:tavLst>
                                            <p:tav tm="0">
                                              <p:val>
                                                <p:fltVal val="0"/>
                                              </p:val>
                                            </p:tav>
                                            <p:tav tm="100000">
                                              <p:val>
                                                <p:strVal val="#ppt_h"/>
                                              </p:val>
                                            </p:tav>
                                          </p:tavLst>
                                        </p:anim>
                                        <p:animEffect transition="in" filter="fade">
                                          <p:cBhvr>
                                            <p:cTn id="12" dur="500"/>
                                            <p:tgtEl>
                                              <p:spTgt spid="56"/>
                                            </p:tgtEl>
                                          </p:cBhvr>
                                        </p:animEffect>
                                      </p:childTnLst>
                                    </p:cTn>
                                  </p:par>
                                  <p:par>
                                    <p:cTn id="13" presetID="8" presetClass="emph" presetSubtype="0" fill="hold" grpId="1" nodeType="withEffect">
                                      <p:stCondLst>
                                        <p:cond delay="0"/>
                                      </p:stCondLst>
                                      <p:childTnLst>
                                        <p:animRot by="21600000">
                                          <p:cBhvr>
                                            <p:cTn id="14" dur="1000" fill="hold"/>
                                            <p:tgtEl>
                                              <p:spTgt spid="56"/>
                                            </p:tgtEl>
                                            <p:attrNameLst>
                                              <p:attrName>r</p:attrName>
                                            </p:attrNameLst>
                                          </p:cBhvr>
                                        </p:animRot>
                                      </p:childTnLst>
                                    </p:cTn>
                                  </p:par>
                                  <p:par>
                                    <p:cTn id="15" presetID="53" presetClass="entr" presetSubtype="16"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par>
                                    <p:cTn id="20" presetID="8" presetClass="emph" presetSubtype="0" fill="hold" grpId="1" nodeType="withEffect">
                                      <p:stCondLst>
                                        <p:cond delay="0"/>
                                      </p:stCondLst>
                                      <p:childTnLst>
                                        <p:animRot by="21600000">
                                          <p:cBhvr>
                                            <p:cTn id="21" dur="1000" fill="hold"/>
                                            <p:tgtEl>
                                              <p:spTgt spid="57"/>
                                            </p:tgtEl>
                                            <p:attrNameLst>
                                              <p:attrName>r</p:attrName>
                                            </p:attrNameLst>
                                          </p:cBhvr>
                                        </p:animRot>
                                      </p:childTnLst>
                                    </p:cTn>
                                  </p:par>
                                  <p:par>
                                    <p:cTn id="22" presetID="53" presetClass="entr" presetSubtype="16"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500" fill="hold"/>
                                            <p:tgtEl>
                                              <p:spTgt spid="58"/>
                                            </p:tgtEl>
                                            <p:attrNameLst>
                                              <p:attrName>ppt_w</p:attrName>
                                            </p:attrNameLst>
                                          </p:cBhvr>
                                          <p:tavLst>
                                            <p:tav tm="0">
                                              <p:val>
                                                <p:fltVal val="0"/>
                                              </p:val>
                                            </p:tav>
                                            <p:tav tm="100000">
                                              <p:val>
                                                <p:strVal val="#ppt_w"/>
                                              </p:val>
                                            </p:tav>
                                          </p:tavLst>
                                        </p:anim>
                                        <p:anim calcmode="lin" valueType="num">
                                          <p:cBhvr>
                                            <p:cTn id="25" dur="500" fill="hold"/>
                                            <p:tgtEl>
                                              <p:spTgt spid="58"/>
                                            </p:tgtEl>
                                            <p:attrNameLst>
                                              <p:attrName>ppt_h</p:attrName>
                                            </p:attrNameLst>
                                          </p:cBhvr>
                                          <p:tavLst>
                                            <p:tav tm="0">
                                              <p:val>
                                                <p:fltVal val="0"/>
                                              </p:val>
                                            </p:tav>
                                            <p:tav tm="100000">
                                              <p:val>
                                                <p:strVal val="#ppt_h"/>
                                              </p:val>
                                            </p:tav>
                                          </p:tavLst>
                                        </p:anim>
                                        <p:animEffect transition="in" filter="fade">
                                          <p:cBhvr>
                                            <p:cTn id="26" dur="500"/>
                                            <p:tgtEl>
                                              <p:spTgt spid="58"/>
                                            </p:tgtEl>
                                          </p:cBhvr>
                                        </p:animEffect>
                                      </p:childTnLst>
                                    </p:cTn>
                                  </p:par>
                                  <p:par>
                                    <p:cTn id="27" presetID="8" presetClass="emph" presetSubtype="0" fill="hold" grpId="1" nodeType="withEffect">
                                      <p:stCondLst>
                                        <p:cond delay="0"/>
                                      </p:stCondLst>
                                      <p:childTnLst>
                                        <p:animRot by="21600000">
                                          <p:cBhvr>
                                            <p:cTn id="28" dur="1000" fill="hold"/>
                                            <p:tgtEl>
                                              <p:spTgt spid="58"/>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par>
                                    <p:cTn id="34" presetID="8" presetClass="emph" presetSubtype="0" fill="hold" grpId="1" nodeType="withEffect">
                                      <p:stCondLst>
                                        <p:cond delay="0"/>
                                      </p:stCondLst>
                                      <p:childTnLst>
                                        <p:animRot by="21600000">
                                          <p:cBhvr>
                                            <p:cTn id="35" dur="1000" fill="hold"/>
                                            <p:tgtEl>
                                              <p:spTgt spid="55"/>
                                            </p:tgtEl>
                                            <p:attrNameLst>
                                              <p:attrName>r</p:attrName>
                                            </p:attrNameLst>
                                          </p:cBhvr>
                                        </p:animRot>
                                      </p:childTnLst>
                                    </p:cTn>
                                  </p:par>
                                  <p:par>
                                    <p:cTn id="36" presetID="53" presetClass="entr" presetSubtype="16"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p:cTn id="38" dur="500" fill="hold"/>
                                            <p:tgtEl>
                                              <p:spTgt spid="59"/>
                                            </p:tgtEl>
                                            <p:attrNameLst>
                                              <p:attrName>ppt_w</p:attrName>
                                            </p:attrNameLst>
                                          </p:cBhvr>
                                          <p:tavLst>
                                            <p:tav tm="0">
                                              <p:val>
                                                <p:fltVal val="0"/>
                                              </p:val>
                                            </p:tav>
                                            <p:tav tm="100000">
                                              <p:val>
                                                <p:strVal val="#ppt_w"/>
                                              </p:val>
                                            </p:tav>
                                          </p:tavLst>
                                        </p:anim>
                                        <p:anim calcmode="lin" valueType="num">
                                          <p:cBhvr>
                                            <p:cTn id="39" dur="500" fill="hold"/>
                                            <p:tgtEl>
                                              <p:spTgt spid="59"/>
                                            </p:tgtEl>
                                            <p:attrNameLst>
                                              <p:attrName>ppt_h</p:attrName>
                                            </p:attrNameLst>
                                          </p:cBhvr>
                                          <p:tavLst>
                                            <p:tav tm="0">
                                              <p:val>
                                                <p:fltVal val="0"/>
                                              </p:val>
                                            </p:tav>
                                            <p:tav tm="100000">
                                              <p:val>
                                                <p:strVal val="#ppt_h"/>
                                              </p:val>
                                            </p:tav>
                                          </p:tavLst>
                                        </p:anim>
                                        <p:animEffect transition="in" filter="fade">
                                          <p:cBhvr>
                                            <p:cTn id="40" dur="500"/>
                                            <p:tgtEl>
                                              <p:spTgt spid="59"/>
                                            </p:tgtEl>
                                          </p:cBhvr>
                                        </p:animEffect>
                                      </p:childTnLst>
                                    </p:cTn>
                                  </p:par>
                                  <p:par>
                                    <p:cTn id="41" presetID="8" presetClass="emph" presetSubtype="0" fill="hold" grpId="1" nodeType="withEffect">
                                      <p:stCondLst>
                                        <p:cond delay="0"/>
                                      </p:stCondLst>
                                      <p:childTnLst>
                                        <p:animRot by="21600000">
                                          <p:cBhvr>
                                            <p:cTn id="42" dur="1000" fill="hold"/>
                                            <p:tgtEl>
                                              <p:spTgt spid="59"/>
                                            </p:tgtEl>
                                            <p:attrNameLst>
                                              <p:attrName>r</p:attrName>
                                            </p:attrNameLst>
                                          </p:cBhvr>
                                        </p:animRot>
                                      </p:childTnLst>
                                    </p:cTn>
                                  </p:par>
                                  <p:par>
                                    <p:cTn id="43" presetID="53" presetClass="entr" presetSubtype="16"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p:cTn id="45" dur="500" fill="hold"/>
                                            <p:tgtEl>
                                              <p:spTgt spid="60"/>
                                            </p:tgtEl>
                                            <p:attrNameLst>
                                              <p:attrName>ppt_w</p:attrName>
                                            </p:attrNameLst>
                                          </p:cBhvr>
                                          <p:tavLst>
                                            <p:tav tm="0">
                                              <p:val>
                                                <p:fltVal val="0"/>
                                              </p:val>
                                            </p:tav>
                                            <p:tav tm="100000">
                                              <p:val>
                                                <p:strVal val="#ppt_w"/>
                                              </p:val>
                                            </p:tav>
                                          </p:tavLst>
                                        </p:anim>
                                        <p:anim calcmode="lin" valueType="num">
                                          <p:cBhvr>
                                            <p:cTn id="46" dur="500" fill="hold"/>
                                            <p:tgtEl>
                                              <p:spTgt spid="60"/>
                                            </p:tgtEl>
                                            <p:attrNameLst>
                                              <p:attrName>ppt_h</p:attrName>
                                            </p:attrNameLst>
                                          </p:cBhvr>
                                          <p:tavLst>
                                            <p:tav tm="0">
                                              <p:val>
                                                <p:fltVal val="0"/>
                                              </p:val>
                                            </p:tav>
                                            <p:tav tm="100000">
                                              <p:val>
                                                <p:strVal val="#ppt_h"/>
                                              </p:val>
                                            </p:tav>
                                          </p:tavLst>
                                        </p:anim>
                                        <p:animEffect transition="in" filter="fade">
                                          <p:cBhvr>
                                            <p:cTn id="47" dur="500"/>
                                            <p:tgtEl>
                                              <p:spTgt spid="60"/>
                                            </p:tgtEl>
                                          </p:cBhvr>
                                        </p:animEffect>
                                      </p:childTnLst>
                                    </p:cTn>
                                  </p:par>
                                  <p:par>
                                    <p:cTn id="48" presetID="8" presetClass="emph" presetSubtype="0" fill="hold" grpId="1" nodeType="withEffect">
                                      <p:stCondLst>
                                        <p:cond delay="0"/>
                                      </p:stCondLst>
                                      <p:childTnLst>
                                        <p:animRot by="21600000">
                                          <p:cBhvr>
                                            <p:cTn id="49" dur="1000" fill="hold"/>
                                            <p:tgtEl>
                                              <p:spTgt spid="60"/>
                                            </p:tgtEl>
                                            <p:attrNameLst>
                                              <p:attrName>r</p:attrName>
                                            </p:attrNameLst>
                                          </p:cBhvr>
                                        </p:animRot>
                                      </p:childTnLst>
                                    </p:cTn>
                                  </p:par>
                                </p:childTnLst>
                              </p:cTn>
                            </p:par>
                            <p:par>
                              <p:cTn id="50" fill="hold">
                                <p:stCondLst>
                                  <p:cond delay="2000"/>
                                </p:stCondLst>
                                <p:childTnLst>
                                  <p:par>
                                    <p:cTn id="51" presetID="2" presetClass="entr" presetSubtype="8"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0-#ppt_w/2"/>
                                              </p:val>
                                            </p:tav>
                                            <p:tav tm="100000">
                                              <p:val>
                                                <p:strVal val="#ppt_x"/>
                                              </p:val>
                                            </p:tav>
                                          </p:tavLst>
                                        </p:anim>
                                        <p:anim calcmode="lin" valueType="num">
                                          <p:cBhvr additive="base">
                                            <p:cTn id="54" dur="500" fill="hold"/>
                                            <p:tgtEl>
                                              <p:spTgt spid="38"/>
                                            </p:tgtEl>
                                            <p:attrNameLst>
                                              <p:attrName>ppt_y</p:attrName>
                                            </p:attrNameLst>
                                          </p:cBhvr>
                                          <p:tavLst>
                                            <p:tav tm="0">
                                              <p:val>
                                                <p:strVal val="#ppt_y"/>
                                              </p:val>
                                            </p:tav>
                                            <p:tav tm="100000">
                                              <p:val>
                                                <p:strVal val="#ppt_y"/>
                                              </p:val>
                                            </p:tav>
                                          </p:tavLst>
                                        </p:anim>
                                      </p:childTnLst>
                                    </p:cTn>
                                  </p:par>
                                </p:childTnLst>
                              </p:cTn>
                            </p:par>
                            <p:par>
                              <p:cTn id="55" fill="hold">
                                <p:stCondLst>
                                  <p:cond delay="2500"/>
                                </p:stCondLst>
                                <p:childTnLst>
                                  <p:par>
                                    <p:cTn id="56" presetID="12" presetClass="entr" presetSubtype="4"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additive="base">
                                            <p:cTn id="58" dur="500"/>
                                            <p:tgtEl>
                                              <p:spTgt spid="45"/>
                                            </p:tgtEl>
                                            <p:attrNameLst>
                                              <p:attrName>ppt_y</p:attrName>
                                            </p:attrNameLst>
                                          </p:cBhvr>
                                          <p:tavLst>
                                            <p:tav tm="0">
                                              <p:val>
                                                <p:strVal val="#ppt_y+#ppt_h*1.125000"/>
                                              </p:val>
                                            </p:tav>
                                            <p:tav tm="100000">
                                              <p:val>
                                                <p:strVal val="#ppt_y"/>
                                              </p:val>
                                            </p:tav>
                                          </p:tavLst>
                                        </p:anim>
                                        <p:animEffect transition="in" filter="wipe(up)">
                                          <p:cBhvr>
                                            <p:cTn id="59" dur="500"/>
                                            <p:tgtEl>
                                              <p:spTgt spid="45"/>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p:tgtEl>
                                              <p:spTgt spid="50"/>
                                            </p:tgtEl>
                                            <p:attrNameLst>
                                              <p:attrName>ppt_y</p:attrName>
                                            </p:attrNameLst>
                                          </p:cBhvr>
                                          <p:tavLst>
                                            <p:tav tm="0">
                                              <p:val>
                                                <p:strVal val="#ppt_y-#ppt_h*1.125000"/>
                                              </p:val>
                                            </p:tav>
                                            <p:tav tm="100000">
                                              <p:val>
                                                <p:strVal val="#ppt_y"/>
                                              </p:val>
                                            </p:tav>
                                          </p:tavLst>
                                        </p:anim>
                                        <p:animEffect transition="in" filter="wipe(down)">
                                          <p:cBhvr>
                                            <p:cTn id="63" dur="500"/>
                                            <p:tgtEl>
                                              <p:spTgt spid="50"/>
                                            </p:tgtEl>
                                          </p:cBhvr>
                                        </p:animEffect>
                                      </p:childTnLst>
                                    </p:cTn>
                                  </p:par>
                                </p:childTnLst>
                              </p:cTn>
                            </p:par>
                            <p:par>
                              <p:cTn id="64" fill="hold">
                                <p:stCondLst>
                                  <p:cond delay="3000"/>
                                </p:stCondLst>
                                <p:childTnLst>
                                  <p:par>
                                    <p:cTn id="65" presetID="1"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par>
                              <p:cTn id="67" fill="hold">
                                <p:stCondLst>
                                  <p:cond delay="3000"/>
                                </p:stCondLst>
                                <p:childTnLst>
                                  <p:par>
                                    <p:cTn id="68" presetID="0" presetClass="path" presetSubtype="0" accel="50000" decel="50000" fill="hold" grpId="1" nodeType="afterEffect">
                                      <p:stCondLst>
                                        <p:cond delay="0"/>
                                      </p:stCondLst>
                                      <p:childTnLst>
                                        <p:animMotion origin="layout" path="M -2.70833E-6 -2.59259E-6 L 0.39102 -0.0199 L 0.54375 -0.0081 " pathEditMode="relative" rAng="0" ptsTypes="AAA">
                                          <p:cBhvr>
                                            <p:cTn id="69" dur="2000" fill="hold"/>
                                            <p:tgtEl>
                                              <p:spTgt spid="44"/>
                                            </p:tgtEl>
                                            <p:attrNameLst>
                                              <p:attrName>ppt_x</p:attrName>
                                              <p:attrName>ppt_y</p:attrName>
                                            </p:attrNameLst>
                                          </p:cBhvr>
                                          <p:rCtr x="27187" y="-995"/>
                                        </p:animMotion>
                                      </p:childTnLst>
                                    </p:cTn>
                                  </p:par>
                                </p:childTnLst>
                              </p:cTn>
                            </p:par>
                            <p:par>
                              <p:cTn id="70" fill="hold">
                                <p:stCondLst>
                                  <p:cond delay="5000"/>
                                </p:stCondLst>
                                <p:childTnLst>
                                  <p:par>
                                    <p:cTn id="71" presetID="12" presetClass="entr" presetSubtype="4" fill="hold" grpId="0" nodeType="after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p:tgtEl>
                                              <p:spTgt spid="46"/>
                                            </p:tgtEl>
                                            <p:attrNameLst>
                                              <p:attrName>ppt_y</p:attrName>
                                            </p:attrNameLst>
                                          </p:cBhvr>
                                          <p:tavLst>
                                            <p:tav tm="0">
                                              <p:val>
                                                <p:strVal val="#ppt_y+#ppt_h*1.125000"/>
                                              </p:val>
                                            </p:tav>
                                            <p:tav tm="100000">
                                              <p:val>
                                                <p:strVal val="#ppt_y"/>
                                              </p:val>
                                            </p:tav>
                                          </p:tavLst>
                                        </p:anim>
                                        <p:animEffect transition="in" filter="wipe(up)">
                                          <p:cBhvr>
                                            <p:cTn id="74" dur="500"/>
                                            <p:tgtEl>
                                              <p:spTgt spid="46"/>
                                            </p:tgtEl>
                                          </p:cBhvr>
                                        </p:animEffect>
                                      </p:childTnLst>
                                    </p:cTn>
                                  </p:par>
                                  <p:par>
                                    <p:cTn id="75" presetID="12" presetClass="entr" presetSubtype="1"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 calcmode="lin" valueType="num">
                                          <p:cBhvr additive="base">
                                            <p:cTn id="77" dur="500"/>
                                            <p:tgtEl>
                                              <p:spTgt spid="51"/>
                                            </p:tgtEl>
                                            <p:attrNameLst>
                                              <p:attrName>ppt_y</p:attrName>
                                            </p:attrNameLst>
                                          </p:cBhvr>
                                          <p:tavLst>
                                            <p:tav tm="0">
                                              <p:val>
                                                <p:strVal val="#ppt_y-#ppt_h*1.125000"/>
                                              </p:val>
                                            </p:tav>
                                            <p:tav tm="100000">
                                              <p:val>
                                                <p:strVal val="#ppt_y"/>
                                              </p:val>
                                            </p:tav>
                                          </p:tavLst>
                                        </p:anim>
                                        <p:animEffect transition="in" filter="wipe(down)">
                                          <p:cBhvr>
                                            <p:cTn id="78" dur="500"/>
                                            <p:tgtEl>
                                              <p:spTgt spid="51"/>
                                            </p:tgtEl>
                                          </p:cBhvr>
                                        </p:animEffect>
                                      </p:childTnLst>
                                    </p:cTn>
                                  </p:par>
                                </p:childTnLst>
                              </p:cTn>
                            </p:par>
                            <p:par>
                              <p:cTn id="79" fill="hold">
                                <p:stCondLst>
                                  <p:cond delay="5500"/>
                                </p:stCondLst>
                                <p:childTnLst>
                                  <p:par>
                                    <p:cTn id="80" presetID="1" presetClass="entr" presetSubtype="0" fill="hold" grpId="0" nodeType="afterEffect">
                                      <p:stCondLst>
                                        <p:cond delay="0"/>
                                      </p:stCondLst>
                                      <p:childTnLst>
                                        <p:set>
                                          <p:cBhvr>
                                            <p:cTn id="81" dur="1" fill="hold">
                                              <p:stCondLst>
                                                <p:cond delay="0"/>
                                              </p:stCondLst>
                                            </p:cTn>
                                            <p:tgtEl>
                                              <p:spTgt spid="40"/>
                                            </p:tgtEl>
                                            <p:attrNameLst>
                                              <p:attrName>style.visibility</p:attrName>
                                            </p:attrNameLst>
                                          </p:cBhvr>
                                          <p:to>
                                            <p:strVal val="visible"/>
                                          </p:to>
                                        </p:set>
                                      </p:childTnLst>
                                    </p:cTn>
                                  </p:par>
                                </p:childTnLst>
                              </p:cTn>
                            </p:par>
                            <p:par>
                              <p:cTn id="82" fill="hold">
                                <p:stCondLst>
                                  <p:cond delay="5500"/>
                                </p:stCondLst>
                                <p:childTnLst>
                                  <p:par>
                                    <p:cTn id="83" presetID="0" presetClass="path" presetSubtype="0" accel="50000" decel="50000" fill="hold" grpId="1" nodeType="afterEffect">
                                      <p:stCondLst>
                                        <p:cond delay="0"/>
                                      </p:stCondLst>
                                      <p:childTnLst>
                                        <p:animMotion origin="layout" path="M -2.70833E-6 1.48148E-6 L 0.09115 0.04259 L 0.13985 0.10463 L 0.13373 0.15787 L 0.05534 0.19629 L -0.21328 0.20926 " pathEditMode="relative" rAng="0" ptsTypes="AAAAAA">
                                          <p:cBhvr>
                                            <p:cTn id="84" dur="2000" fill="hold"/>
                                            <p:tgtEl>
                                              <p:spTgt spid="40"/>
                                            </p:tgtEl>
                                            <p:attrNameLst>
                                              <p:attrName>ppt_x</p:attrName>
                                              <p:attrName>ppt_y</p:attrName>
                                            </p:attrNameLst>
                                          </p:cBhvr>
                                          <p:rCtr x="-3672" y="10463"/>
                                        </p:animMotion>
                                      </p:childTnLst>
                                    </p:cTn>
                                  </p:par>
                                </p:childTnLst>
                              </p:cTn>
                            </p:par>
                            <p:par>
                              <p:cTn id="85" fill="hold">
                                <p:stCondLst>
                                  <p:cond delay="7500"/>
                                </p:stCondLst>
                                <p:childTnLst>
                                  <p:par>
                                    <p:cTn id="86" presetID="12" presetClass="entr" presetSubtype="4"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additive="base">
                                            <p:cTn id="88" dur="500"/>
                                            <p:tgtEl>
                                              <p:spTgt spid="47"/>
                                            </p:tgtEl>
                                            <p:attrNameLst>
                                              <p:attrName>ppt_y</p:attrName>
                                            </p:attrNameLst>
                                          </p:cBhvr>
                                          <p:tavLst>
                                            <p:tav tm="0">
                                              <p:val>
                                                <p:strVal val="#ppt_y+#ppt_h*1.125000"/>
                                              </p:val>
                                            </p:tav>
                                            <p:tav tm="100000">
                                              <p:val>
                                                <p:strVal val="#ppt_y"/>
                                              </p:val>
                                            </p:tav>
                                          </p:tavLst>
                                        </p:anim>
                                        <p:animEffect transition="in" filter="wipe(up)">
                                          <p:cBhvr>
                                            <p:cTn id="89" dur="500"/>
                                            <p:tgtEl>
                                              <p:spTgt spid="47"/>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additive="base">
                                            <p:cTn id="92" dur="500"/>
                                            <p:tgtEl>
                                              <p:spTgt spid="52"/>
                                            </p:tgtEl>
                                            <p:attrNameLst>
                                              <p:attrName>ppt_y</p:attrName>
                                            </p:attrNameLst>
                                          </p:cBhvr>
                                          <p:tavLst>
                                            <p:tav tm="0">
                                              <p:val>
                                                <p:strVal val="#ppt_y-#ppt_h*1.125000"/>
                                              </p:val>
                                            </p:tav>
                                            <p:tav tm="100000">
                                              <p:val>
                                                <p:strVal val="#ppt_y"/>
                                              </p:val>
                                            </p:tav>
                                          </p:tavLst>
                                        </p:anim>
                                        <p:animEffect transition="in" filter="wipe(down)">
                                          <p:cBhvr>
                                            <p:cTn id="93" dur="500"/>
                                            <p:tgtEl>
                                              <p:spTgt spid="52"/>
                                            </p:tgtEl>
                                          </p:cBhvr>
                                        </p:animEffect>
                                      </p:childTnLst>
                                    </p:cTn>
                                  </p:par>
                                </p:childTnLst>
                              </p:cTn>
                            </p:par>
                            <p:par>
                              <p:cTn id="94" fill="hold">
                                <p:stCondLst>
                                  <p:cond delay="8000"/>
                                </p:stCondLst>
                                <p:childTnLst>
                                  <p:par>
                                    <p:cTn id="95" presetID="1" presetClass="entr" presetSubtype="0"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childTnLst>
                              </p:cTn>
                            </p:par>
                            <p:par>
                              <p:cTn id="97" fill="hold">
                                <p:stCondLst>
                                  <p:cond delay="8000"/>
                                </p:stCondLst>
                                <p:childTnLst>
                                  <p:par>
                                    <p:cTn id="98" presetID="0" presetClass="path" presetSubtype="0" accel="50000" decel="50000" fill="hold" grpId="1" nodeType="afterEffect">
                                      <p:stCondLst>
                                        <p:cond delay="0"/>
                                      </p:stCondLst>
                                      <p:childTnLst>
                                        <p:animMotion origin="layout" path="M 2.91667E-6 4.07407E-6 L -0.2862 0.01203 L -0.35769 0.04143 L -0.39258 0.09282 L -0.39258 0.15 L -0.36094 0.18865 L -0.29193 0.21365 C -0.27357 0.21828 -0.25899 0.22013 -0.2405 0.225 " pathEditMode="relative" rAng="0" ptsTypes="AAAAAAAA">
                                          <p:cBhvr>
                                            <p:cTn id="99" dur="2000" fill="hold"/>
                                            <p:tgtEl>
                                              <p:spTgt spid="41"/>
                                            </p:tgtEl>
                                            <p:attrNameLst>
                                              <p:attrName>ppt_x</p:attrName>
                                              <p:attrName>ppt_y</p:attrName>
                                            </p:attrNameLst>
                                          </p:cBhvr>
                                          <p:rCtr x="-19635" y="11250"/>
                                        </p:animMotion>
                                      </p:childTnLst>
                                    </p:cTn>
                                  </p:par>
                                </p:childTnLst>
                              </p:cTn>
                            </p:par>
                            <p:par>
                              <p:cTn id="100" fill="hold">
                                <p:stCondLst>
                                  <p:cond delay="10000"/>
                                </p:stCondLst>
                                <p:childTnLst>
                                  <p:par>
                                    <p:cTn id="101" presetID="12" presetClass="entr" presetSubtype="4" fill="hold" grpId="0" nodeType="after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p:tgtEl>
                                              <p:spTgt spid="48"/>
                                            </p:tgtEl>
                                            <p:attrNameLst>
                                              <p:attrName>ppt_y</p:attrName>
                                            </p:attrNameLst>
                                          </p:cBhvr>
                                          <p:tavLst>
                                            <p:tav tm="0">
                                              <p:val>
                                                <p:strVal val="#ppt_y+#ppt_h*1.125000"/>
                                              </p:val>
                                            </p:tav>
                                            <p:tav tm="100000">
                                              <p:val>
                                                <p:strVal val="#ppt_y"/>
                                              </p:val>
                                            </p:tav>
                                          </p:tavLst>
                                        </p:anim>
                                        <p:animEffect transition="in" filter="wipe(up)">
                                          <p:cBhvr>
                                            <p:cTn id="104" dur="500"/>
                                            <p:tgtEl>
                                              <p:spTgt spid="48"/>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500"/>
                                            <p:tgtEl>
                                              <p:spTgt spid="53"/>
                                            </p:tgtEl>
                                            <p:attrNameLst>
                                              <p:attrName>ppt_y</p:attrName>
                                            </p:attrNameLst>
                                          </p:cBhvr>
                                          <p:tavLst>
                                            <p:tav tm="0">
                                              <p:val>
                                                <p:strVal val="#ppt_y-#ppt_h*1.125000"/>
                                              </p:val>
                                            </p:tav>
                                            <p:tav tm="100000">
                                              <p:val>
                                                <p:strVal val="#ppt_y"/>
                                              </p:val>
                                            </p:tav>
                                          </p:tavLst>
                                        </p:anim>
                                        <p:animEffect transition="in" filter="wipe(down)">
                                          <p:cBhvr>
                                            <p:cTn id="108" dur="500"/>
                                            <p:tgtEl>
                                              <p:spTgt spid="53"/>
                                            </p:tgtEl>
                                          </p:cBhvr>
                                        </p:animEffect>
                                      </p:childTnLst>
                                    </p:cTn>
                                  </p:par>
                                </p:childTnLst>
                              </p:cTn>
                            </p:par>
                            <p:par>
                              <p:cTn id="109" fill="hold">
                                <p:stCondLst>
                                  <p:cond delay="10500"/>
                                </p:stCondLst>
                                <p:childTnLst>
                                  <p:par>
                                    <p:cTn id="110" presetID="1" presetClass="entr" presetSubtype="0" fill="hold" grpId="0" nodeType="afterEffect">
                                      <p:stCondLst>
                                        <p:cond delay="0"/>
                                      </p:stCondLst>
                                      <p:childTnLst>
                                        <p:set>
                                          <p:cBhvr>
                                            <p:cTn id="111" dur="1" fill="hold">
                                              <p:stCondLst>
                                                <p:cond delay="0"/>
                                              </p:stCondLst>
                                            </p:cTn>
                                            <p:tgtEl>
                                              <p:spTgt spid="42"/>
                                            </p:tgtEl>
                                            <p:attrNameLst>
                                              <p:attrName>style.visibility</p:attrName>
                                            </p:attrNameLst>
                                          </p:cBhvr>
                                          <p:to>
                                            <p:strVal val="visible"/>
                                          </p:to>
                                        </p:set>
                                      </p:childTnLst>
                                    </p:cTn>
                                  </p:par>
                                </p:childTnLst>
                              </p:cTn>
                            </p:par>
                            <p:par>
                              <p:cTn id="112" fill="hold">
                                <p:stCondLst>
                                  <p:cond delay="10500"/>
                                </p:stCondLst>
                                <p:childTnLst>
                                  <p:par>
                                    <p:cTn id="113" presetID="0" presetClass="path" presetSubtype="0" accel="50000" fill="hold" grpId="1" nodeType="afterEffect">
                                      <p:stCondLst>
                                        <p:cond delay="0"/>
                                      </p:stCondLst>
                                      <p:childTnLst>
                                        <p:animMotion origin="layout" path="M -4.16667E-7 -1.48148E-6 L 0.58047 -0.01088 " pathEditMode="relative" rAng="0" ptsTypes="AA">
                                          <p:cBhvr>
                                            <p:cTn id="114" dur="2000" fill="hold"/>
                                            <p:tgtEl>
                                              <p:spTgt spid="42"/>
                                            </p:tgtEl>
                                            <p:attrNameLst>
                                              <p:attrName>ppt_x</p:attrName>
                                              <p:attrName>ppt_y</p:attrName>
                                            </p:attrNameLst>
                                          </p:cBhvr>
                                          <p:rCtr x="29023" y="-556"/>
                                        </p:animMotion>
                                      </p:childTnLst>
                                    </p:cTn>
                                  </p:par>
                                </p:childTnLst>
                              </p:cTn>
                            </p:par>
                            <p:par>
                              <p:cTn id="115" fill="hold">
                                <p:stCondLst>
                                  <p:cond delay="12500"/>
                                </p:stCondLst>
                                <p:childTnLst>
                                  <p:par>
                                    <p:cTn id="116" presetID="12" presetClass="entr" presetSubtype="4" fill="hold" grpId="0" nodeType="afterEffect">
                                      <p:stCondLst>
                                        <p:cond delay="0"/>
                                      </p:stCondLst>
                                      <p:childTnLst>
                                        <p:set>
                                          <p:cBhvr>
                                            <p:cTn id="117" dur="1" fill="hold">
                                              <p:stCondLst>
                                                <p:cond delay="0"/>
                                              </p:stCondLst>
                                            </p:cTn>
                                            <p:tgtEl>
                                              <p:spTgt spid="49"/>
                                            </p:tgtEl>
                                            <p:attrNameLst>
                                              <p:attrName>style.visibility</p:attrName>
                                            </p:attrNameLst>
                                          </p:cBhvr>
                                          <p:to>
                                            <p:strVal val="visible"/>
                                          </p:to>
                                        </p:set>
                                        <p:anim calcmode="lin" valueType="num">
                                          <p:cBhvr additive="base">
                                            <p:cTn id="118" dur="500"/>
                                            <p:tgtEl>
                                              <p:spTgt spid="49"/>
                                            </p:tgtEl>
                                            <p:attrNameLst>
                                              <p:attrName>ppt_y</p:attrName>
                                            </p:attrNameLst>
                                          </p:cBhvr>
                                          <p:tavLst>
                                            <p:tav tm="0">
                                              <p:val>
                                                <p:strVal val="#ppt_y+#ppt_h*1.125000"/>
                                              </p:val>
                                            </p:tav>
                                            <p:tav tm="100000">
                                              <p:val>
                                                <p:strVal val="#ppt_y"/>
                                              </p:val>
                                            </p:tav>
                                          </p:tavLst>
                                        </p:anim>
                                        <p:animEffect transition="in" filter="wipe(up)">
                                          <p:cBhvr>
                                            <p:cTn id="119" dur="500"/>
                                            <p:tgtEl>
                                              <p:spTgt spid="49"/>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54"/>
                                            </p:tgtEl>
                                            <p:attrNameLst>
                                              <p:attrName>style.visibility</p:attrName>
                                            </p:attrNameLst>
                                          </p:cBhvr>
                                          <p:to>
                                            <p:strVal val="visible"/>
                                          </p:to>
                                        </p:set>
                                        <p:anim calcmode="lin" valueType="num">
                                          <p:cBhvr additive="base">
                                            <p:cTn id="122" dur="500"/>
                                            <p:tgtEl>
                                              <p:spTgt spid="54"/>
                                            </p:tgtEl>
                                            <p:attrNameLst>
                                              <p:attrName>ppt_y</p:attrName>
                                            </p:attrNameLst>
                                          </p:cBhvr>
                                          <p:tavLst>
                                            <p:tav tm="0">
                                              <p:val>
                                                <p:strVal val="#ppt_y-#ppt_h*1.125000"/>
                                              </p:val>
                                            </p:tav>
                                            <p:tav tm="100000">
                                              <p:val>
                                                <p:strVal val="#ppt_y"/>
                                              </p:val>
                                            </p:tav>
                                          </p:tavLst>
                                        </p:anim>
                                        <p:animEffect transition="in" filter="wipe(down)">
                                          <p:cBhvr>
                                            <p:cTn id="123" dur="500"/>
                                            <p:tgtEl>
                                              <p:spTgt spid="54"/>
                                            </p:tgtEl>
                                          </p:cBhvr>
                                        </p:animEffect>
                                      </p:childTnLst>
                                    </p:cTn>
                                  </p:par>
                                </p:childTnLst>
                              </p:cTn>
                            </p:par>
                            <p:par>
                              <p:cTn id="124" fill="hold">
                                <p:stCondLst>
                                  <p:cond delay="13000"/>
                                </p:stCondLst>
                                <p:childTnLst>
                                  <p:par>
                                    <p:cTn id="125" presetID="1" presetClass="entr" presetSubtype="0" fill="hold" grpId="0" nodeType="afterEffect">
                                      <p:stCondLst>
                                        <p:cond delay="0"/>
                                      </p:stCondLst>
                                      <p:childTnLst>
                                        <p:set>
                                          <p:cBhvr>
                                            <p:cTn id="126" dur="1" fill="hold">
                                              <p:stCondLst>
                                                <p:cond delay="0"/>
                                              </p:stCondLst>
                                            </p:cTn>
                                            <p:tgtEl>
                                              <p:spTgt spid="43"/>
                                            </p:tgtEl>
                                            <p:attrNameLst>
                                              <p:attrName>style.visibility</p:attrName>
                                            </p:attrNameLst>
                                          </p:cBhvr>
                                          <p:to>
                                            <p:strVal val="visible"/>
                                          </p:to>
                                        </p:set>
                                      </p:childTnLst>
                                    </p:cTn>
                                  </p:par>
                                </p:childTnLst>
                              </p:cTn>
                            </p:par>
                            <p:par>
                              <p:cTn id="127" fill="hold">
                                <p:stCondLst>
                                  <p:cond delay="13000"/>
                                </p:stCondLst>
                                <p:childTnLst>
                                  <p:par>
                                    <p:cTn id="128" presetID="27" presetClass="emph" presetSubtype="0" repeatCount="2000" fill="remove" grpId="1" nodeType="afterEffect">
                                      <p:stCondLst>
                                        <p:cond delay="0"/>
                                      </p:stCondLst>
                                      <p:childTnLst>
                                        <p:animClr clrSpc="rgb" dir="cw">
                                          <p:cBhvr override="childStyle">
                                            <p:cTn id="129" dur="250" autoRev="1" fill="remove"/>
                                            <p:tgtEl>
                                              <p:spTgt spid="43"/>
                                            </p:tgtEl>
                                            <p:attrNameLst>
                                              <p:attrName>style.color</p:attrName>
                                            </p:attrNameLst>
                                          </p:cBhvr>
                                          <p:to>
                                            <a:schemeClr val="bg1"/>
                                          </p:to>
                                        </p:animClr>
                                        <p:animClr clrSpc="rgb" dir="cw">
                                          <p:cBhvr>
                                            <p:cTn id="130" dur="250" autoRev="1" fill="remove"/>
                                            <p:tgtEl>
                                              <p:spTgt spid="43"/>
                                            </p:tgtEl>
                                            <p:attrNameLst>
                                              <p:attrName>fillcolor</p:attrName>
                                            </p:attrNameLst>
                                          </p:cBhvr>
                                          <p:to>
                                            <a:schemeClr val="bg1"/>
                                          </p:to>
                                        </p:animClr>
                                        <p:set>
                                          <p:cBhvr>
                                            <p:cTn id="131" dur="250" autoRev="1" fill="remove"/>
                                            <p:tgtEl>
                                              <p:spTgt spid="43"/>
                                            </p:tgtEl>
                                            <p:attrNameLst>
                                              <p:attrName>fill.type</p:attrName>
                                            </p:attrNameLst>
                                          </p:cBhvr>
                                          <p:to>
                                            <p:strVal val="solid"/>
                                          </p:to>
                                        </p:set>
                                        <p:set>
                                          <p:cBhvr>
                                            <p:cTn id="132" dur="250" autoRev="1" fill="remove"/>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p:bldP spid="46" grpId="0"/>
          <p:bldP spid="47" grpId="0"/>
          <p:bldP spid="48" grpId="0"/>
          <p:bldP spid="49" grpId="0"/>
          <p:bldP spid="50" grpId="0"/>
          <p:bldP spid="51" grpId="0"/>
          <p:bldP spid="52" grpId="0"/>
          <p:bldP spid="53" grpId="0"/>
          <p:bldP spid="54" grpId="0"/>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软件开发计划</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1602"/>
            <a:ext cx="2886945" cy="161583"/>
          </a:xfrm>
          <a:prstGeom prst="rect">
            <a:avLst/>
          </a:prstGeom>
          <a:noFill/>
        </p:spPr>
        <p:txBody>
          <a:bodyPr wrap="square" lIns="0" tIns="0" rIns="0" bIns="0" rtlCol="0" anchor="ctr">
            <a:spAutoFit/>
          </a:bodyPr>
          <a:lstStyle/>
          <a:p>
            <a:r>
              <a:rPr lang="en-US" altLang="zh-CN" sz="105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Schedule</a:t>
            </a:r>
            <a:endParaRPr lang="zh-CN" altLang="en-US" sz="105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11" name="Rectangle 10"/>
          <p:cNvSpPr/>
          <p:nvPr/>
        </p:nvSpPr>
        <p:spPr>
          <a:xfrm>
            <a:off x="4813179" y="5699131"/>
            <a:ext cx="3289185" cy="733214"/>
          </a:xfrm>
          <a:prstGeom prst="rect">
            <a:avLst/>
          </a:prstGeom>
        </p:spPr>
        <p:txBody>
          <a:bodyPr wrap="square">
            <a:spAutoFit/>
          </a:bodyPr>
          <a:lstStyle/>
          <a:p>
            <a:pPr indent="266700" algn="just">
              <a:lnSpc>
                <a:spcPct val="173000"/>
              </a:lnSpc>
              <a:spcBef>
                <a:spcPts val="1300"/>
              </a:spcBef>
              <a:spcAft>
                <a:spcPts val="1300"/>
              </a:spcAft>
            </a:pPr>
            <a:r>
              <a:rPr lang="zh-CN" altLang="en-US" sz="2800" b="1" dirty="0" smtClean="0">
                <a:solidFill>
                  <a:srgbClr val="583082"/>
                </a:solidFill>
                <a:latin typeface="Arial" panose="020B0604020202020204" pitchFamily="34" charset="0"/>
                <a:ea typeface="微软雅黑" panose="020B0503020204020204" pitchFamily="34" charset="-122"/>
              </a:rPr>
              <a:t>目前存在的问题</a:t>
            </a:r>
            <a:endParaRPr lang="en-US" sz="2800" b="1" dirty="0">
              <a:solidFill>
                <a:srgbClr val="583082"/>
              </a:solidFill>
              <a:latin typeface="Arial" panose="020B0604020202020204" pitchFamily="34" charset="0"/>
              <a:ea typeface="微软雅黑" panose="020B0503020204020204" pitchFamily="34" charset="-122"/>
            </a:endParaRPr>
          </a:p>
        </p:txBody>
      </p:sp>
      <p:sp>
        <p:nvSpPr>
          <p:cNvPr id="3" name="Rectangle 2"/>
          <p:cNvSpPr/>
          <p:nvPr/>
        </p:nvSpPr>
        <p:spPr>
          <a:xfrm>
            <a:off x="2933521" y="1979136"/>
            <a:ext cx="7048500" cy="2461187"/>
          </a:xfrm>
          <a:prstGeom prst="rect">
            <a:avLst/>
          </a:prstGeom>
        </p:spPr>
        <p:txBody>
          <a:bodyPr wrap="square">
            <a:spAutoFit/>
          </a:bodyPr>
          <a:lstStyle/>
          <a:p>
            <a:pPr indent="266700" algn="just">
              <a:lnSpc>
                <a:spcPct val="200000"/>
              </a:lnSpc>
              <a:spcAft>
                <a:spcPts val="0"/>
              </a:spcAft>
            </a:pPr>
            <a:r>
              <a:rPr lang="zh-CN" altLang="en-US" sz="2000" dirty="0">
                <a:latin typeface="Arial" panose="020B0604020202020204" pitchFamily="34" charset="0"/>
                <a:ea typeface="微软雅黑" panose="020B0503020204020204" pitchFamily="34" charset="-122"/>
              </a:rPr>
              <a:t>（</a:t>
            </a:r>
            <a:r>
              <a:rPr lang="en-US" sz="2000" dirty="0">
                <a:latin typeface="Arial" panose="020B0604020202020204" pitchFamily="34" charset="0"/>
                <a:ea typeface="微软雅黑" panose="020B0503020204020204" pitchFamily="34" charset="-122"/>
              </a:rPr>
              <a:t>a</a:t>
            </a:r>
            <a:r>
              <a:rPr lang="zh-CN" altLang="en-US" sz="2000" dirty="0">
                <a:latin typeface="Arial" panose="020B0604020202020204" pitchFamily="34" charset="0"/>
                <a:ea typeface="微软雅黑" panose="020B0503020204020204" pitchFamily="34" charset="-122"/>
              </a:rPr>
              <a:t>）协同过滤算法前期实现推荐所需用户数据的来源问题；</a:t>
            </a:r>
            <a:endParaRPr lang="en-US" sz="2000" dirty="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a:latin typeface="Arial" panose="020B0604020202020204" pitchFamily="34" charset="0"/>
                <a:ea typeface="微软雅黑" panose="020B0503020204020204" pitchFamily="34" charset="-122"/>
              </a:rPr>
              <a:t>（</a:t>
            </a:r>
            <a:r>
              <a:rPr lang="en-US" sz="2000" dirty="0">
                <a:latin typeface="Arial" panose="020B0604020202020204" pitchFamily="34" charset="0"/>
                <a:ea typeface="微软雅黑" panose="020B0503020204020204" pitchFamily="34" charset="-122"/>
              </a:rPr>
              <a:t>b</a:t>
            </a:r>
            <a:r>
              <a:rPr lang="zh-CN" altLang="en-US" sz="2000" dirty="0">
                <a:latin typeface="Arial" panose="020B0604020202020204" pitchFamily="34" charset="0"/>
                <a:ea typeface="微软雅黑" panose="020B0503020204020204" pitchFamily="34" charset="-122"/>
              </a:rPr>
              <a:t>）爬虫爬取目标网站的选取问题；</a:t>
            </a:r>
            <a:endParaRPr lang="en-US" sz="2000" dirty="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a:latin typeface="Arial" panose="020B0604020202020204" pitchFamily="34" charset="0"/>
                <a:ea typeface="微软雅黑" panose="020B0503020204020204" pitchFamily="34" charset="-122"/>
              </a:rPr>
              <a:t>（</a:t>
            </a:r>
            <a:r>
              <a:rPr lang="en-US" sz="2000" dirty="0">
                <a:latin typeface="Arial" panose="020B0604020202020204" pitchFamily="34" charset="0"/>
                <a:ea typeface="微软雅黑" panose="020B0503020204020204" pitchFamily="34" charset="-122"/>
              </a:rPr>
              <a:t>c</a:t>
            </a:r>
            <a:r>
              <a:rPr lang="zh-CN" altLang="en-US" sz="2000" dirty="0">
                <a:latin typeface="Arial" panose="020B0604020202020204" pitchFamily="34" charset="0"/>
                <a:ea typeface="微软雅黑" panose="020B0503020204020204" pitchFamily="34" charset="-122"/>
              </a:rPr>
              <a:t>）自动化获取信息并自动更新问题；</a:t>
            </a:r>
            <a:endParaRPr lang="en-US" sz="2000" dirty="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a:latin typeface="Arial" panose="020B0604020202020204" pitchFamily="34" charset="0"/>
                <a:ea typeface="微软雅黑" panose="020B0503020204020204" pitchFamily="34" charset="-122"/>
              </a:rPr>
              <a:t>（</a:t>
            </a:r>
            <a:r>
              <a:rPr lang="en-US" sz="2000" dirty="0">
                <a:latin typeface="Arial" panose="020B0604020202020204" pitchFamily="34" charset="0"/>
                <a:ea typeface="微软雅黑" panose="020B0503020204020204" pitchFamily="34" charset="-122"/>
              </a:rPr>
              <a:t>d</a:t>
            </a:r>
            <a:r>
              <a:rPr lang="zh-CN" altLang="en-US" sz="2000" dirty="0">
                <a:latin typeface="Arial" panose="020B0604020202020204" pitchFamily="34" charset="0"/>
                <a:ea typeface="微软雅黑" panose="020B0503020204020204" pitchFamily="34" charset="-122"/>
              </a:rPr>
              <a:t>）服务端对用户请求响应过慢的问题。</a:t>
            </a:r>
            <a:endParaRPr lang="en-US" sz="20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71037493"/>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软件开发计划</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1602"/>
            <a:ext cx="2886945" cy="161583"/>
          </a:xfrm>
          <a:prstGeom prst="rect">
            <a:avLst/>
          </a:prstGeom>
          <a:noFill/>
        </p:spPr>
        <p:txBody>
          <a:bodyPr wrap="square" lIns="0" tIns="0" rIns="0" bIns="0" rtlCol="0" anchor="ctr">
            <a:spAutoFit/>
          </a:bodyPr>
          <a:lstStyle/>
          <a:p>
            <a:r>
              <a:rPr lang="en-US" altLang="zh-CN" sz="105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Schedule</a:t>
            </a:r>
            <a:endParaRPr lang="zh-CN" altLang="en-US" sz="105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11" name="Rectangle 10"/>
          <p:cNvSpPr/>
          <p:nvPr/>
        </p:nvSpPr>
        <p:spPr>
          <a:xfrm>
            <a:off x="4483101" y="5699131"/>
            <a:ext cx="3784364" cy="837793"/>
          </a:xfrm>
          <a:prstGeom prst="rect">
            <a:avLst/>
          </a:prstGeom>
        </p:spPr>
        <p:txBody>
          <a:bodyPr wrap="square">
            <a:spAutoFit/>
          </a:bodyPr>
          <a:lstStyle/>
          <a:p>
            <a:pPr indent="266700" algn="just">
              <a:lnSpc>
                <a:spcPct val="173000"/>
              </a:lnSpc>
              <a:spcBef>
                <a:spcPts val="1300"/>
              </a:spcBef>
              <a:spcAft>
                <a:spcPts val="1300"/>
              </a:spcAft>
            </a:pPr>
            <a:r>
              <a:rPr lang="zh-CN" altLang="en-US" sz="2800" b="1" dirty="0" smtClean="0">
                <a:solidFill>
                  <a:srgbClr val="583082"/>
                </a:solidFill>
                <a:latin typeface="Arial" panose="020B0604020202020204" pitchFamily="34" charset="0"/>
                <a:ea typeface="微软雅黑" panose="020B0503020204020204" pitchFamily="34" charset="-122"/>
              </a:rPr>
              <a:t>下一</a:t>
            </a:r>
            <a:r>
              <a:rPr lang="zh-CN" altLang="en-US" sz="2800" b="1" smtClean="0">
                <a:solidFill>
                  <a:srgbClr val="583082"/>
                </a:solidFill>
                <a:latin typeface="Arial" panose="020B0604020202020204" pitchFamily="34" charset="0"/>
                <a:ea typeface="微软雅黑" panose="020B0503020204020204" pitchFamily="34" charset="-122"/>
              </a:rPr>
              <a:t>阶段的工作计划</a:t>
            </a:r>
            <a:endParaRPr lang="en-US" sz="2800" b="1" dirty="0">
              <a:solidFill>
                <a:srgbClr val="583082"/>
              </a:solidFill>
              <a:latin typeface="Arial" panose="020B0604020202020204" pitchFamily="34" charset="0"/>
              <a:ea typeface="微软雅黑" panose="020B0503020204020204" pitchFamily="34" charset="-122"/>
            </a:endParaRPr>
          </a:p>
        </p:txBody>
      </p:sp>
      <p:sp>
        <p:nvSpPr>
          <p:cNvPr id="3" name="Rectangle 2"/>
          <p:cNvSpPr/>
          <p:nvPr/>
        </p:nvSpPr>
        <p:spPr>
          <a:xfrm>
            <a:off x="4784271" y="1716822"/>
            <a:ext cx="7048500" cy="4401205"/>
          </a:xfrm>
          <a:prstGeom prst="rect">
            <a:avLst/>
          </a:prstGeom>
        </p:spPr>
        <p:txBody>
          <a:bodyPr wrap="square">
            <a:spAutoFit/>
          </a:bodyPr>
          <a:lstStyle/>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一、协同过滤算法编码</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二、系统整合</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三、单元测试</a:t>
            </a:r>
            <a:endParaRPr lang="en-US" altLang="zh-CN" sz="2000" dirty="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四、集成测试</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五、系统测试</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六、编写测试分析报告</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七、客户培训</a:t>
            </a:r>
          </a:p>
        </p:txBody>
      </p:sp>
    </p:spTree>
    <p:extLst>
      <p:ext uri="{BB962C8B-B14F-4D97-AF65-F5344CB8AC3E}">
        <p14:creationId xmlns:p14="http://schemas.microsoft.com/office/powerpoint/2010/main" val="207464403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046 L -0.00209 -0.69028 " pathEditMode="relative" rAng="0" ptsTypes="AA">
                                      <p:cBhvr>
                                        <p:cTn id="6" dur="2000" fill="hold"/>
                                        <p:tgtEl>
                                          <p:spTgt spid="11"/>
                                        </p:tgtEl>
                                        <p:attrNameLst>
                                          <p:attrName>ppt_x</p:attrName>
                                          <p:attrName>ppt_y</p:attrName>
                                        </p:attrNameLst>
                                      </p:cBhvr>
                                      <p:rCtr x="-104" y="-34537"/>
                                    </p:animMotion>
                                  </p:childTnLst>
                                </p:cTn>
                              </p:par>
                            </p:childTnLst>
                          </p:cTn>
                        </p:par>
                        <p:par>
                          <p:cTn id="7" fill="hold">
                            <p:stCondLst>
                              <p:cond delay="2000"/>
                            </p:stCondLst>
                            <p:childTnLst>
                              <p:par>
                                <p:cTn id="8" presetID="2" presetClass="entr" presetSubtype="4"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7431397" y="1505779"/>
            <a:ext cx="0" cy="3846443"/>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sp>
        <p:nvSpPr>
          <p:cNvPr id="17" name="MH_Entry_1">
            <a:hlinkClick r:id="" action="ppaction://noaction"/>
          </p:cNvPr>
          <p:cNvSpPr txBox="1"/>
          <p:nvPr>
            <p:custDataLst>
              <p:tags r:id="rId3"/>
            </p:custDataLst>
          </p:nvPr>
        </p:nvSpPr>
        <p:spPr>
          <a:xfrm>
            <a:off x="7783629" y="1919484"/>
            <a:ext cx="5094480" cy="540000"/>
          </a:xfrm>
          <a:prstGeom prst="rect">
            <a:avLst/>
          </a:prstGeom>
          <a:noFill/>
        </p:spPr>
        <p:txBody>
          <a:bodyPr wrap="square" lIns="180000" anchor="ctr" anchorCtr="0">
            <a:normAutofit/>
          </a:bodyPr>
          <a:lstStyle/>
          <a:p>
            <a:pPr>
              <a:defRPr/>
            </a:pPr>
            <a:r>
              <a:rPr lang="zh-CN" altLang="en-US" sz="2000" dirty="0" smtClean="0"/>
              <a:t>软件系统的</a:t>
            </a:r>
            <a:r>
              <a:rPr lang="zh-CN" altLang="en-US" sz="2000" b="1" dirty="0" smtClean="0"/>
              <a:t>简介</a:t>
            </a:r>
            <a:endParaRPr lang="zh-CN" altLang="en-US" sz="2000" b="1" kern="0" spc="100" dirty="0">
              <a:cs typeface="+mn-ea"/>
              <a:sym typeface="+mn-lt"/>
            </a:endParaRPr>
          </a:p>
        </p:txBody>
      </p:sp>
      <p:sp>
        <p:nvSpPr>
          <p:cNvPr id="22" name="MH_Number_1">
            <a:hlinkClick r:id="" action="ppaction://noaction"/>
          </p:cNvPr>
          <p:cNvSpPr/>
          <p:nvPr>
            <p:custDataLst>
              <p:tags r:id="rId4"/>
            </p:custDataLst>
          </p:nvPr>
        </p:nvSpPr>
        <p:spPr>
          <a:xfrm>
            <a:off x="7177391" y="1900748"/>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FFC000"/>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1</a:t>
            </a:r>
            <a:endParaRPr lang="zh-CN" altLang="en-US" sz="3200" kern="0" dirty="0">
              <a:solidFill>
                <a:srgbClr val="FFFFFF"/>
              </a:solidFill>
              <a:cs typeface="+mn-ea"/>
              <a:sym typeface="+mn-lt"/>
            </a:endParaRPr>
          </a:p>
        </p:txBody>
      </p:sp>
      <p:sp>
        <p:nvSpPr>
          <p:cNvPr id="27" name="MH_Entry_2">
            <a:hlinkClick r:id="" action="ppaction://noaction"/>
          </p:cNvPr>
          <p:cNvSpPr txBox="1"/>
          <p:nvPr>
            <p:custDataLst>
              <p:tags r:id="rId5"/>
            </p:custDataLst>
          </p:nvPr>
        </p:nvSpPr>
        <p:spPr>
          <a:xfrm>
            <a:off x="7783629" y="2745828"/>
            <a:ext cx="5094480" cy="540000"/>
          </a:xfrm>
          <a:prstGeom prst="rect">
            <a:avLst/>
          </a:prstGeom>
          <a:noFill/>
        </p:spPr>
        <p:txBody>
          <a:bodyPr wrap="square" lIns="180000" anchor="ctr" anchorCtr="0">
            <a:normAutofit/>
          </a:bodyPr>
          <a:lstStyle/>
          <a:p>
            <a:pPr>
              <a:defRPr/>
            </a:pPr>
            <a:r>
              <a:rPr lang="zh-CN" altLang="en-US" sz="2000" dirty="0"/>
              <a:t>需求</a:t>
            </a:r>
            <a:r>
              <a:rPr lang="zh-CN" altLang="en-US" sz="2000" b="1" dirty="0"/>
              <a:t>分析</a:t>
            </a:r>
            <a:r>
              <a:rPr lang="zh-CN" altLang="en-US" sz="2000" dirty="0"/>
              <a:t>和</a:t>
            </a:r>
            <a:r>
              <a:rPr lang="zh-CN" altLang="en-US" sz="2000" b="1" dirty="0"/>
              <a:t>建模</a:t>
            </a:r>
            <a:endParaRPr lang="zh-CN" altLang="en-US" sz="2000" b="1" kern="0" spc="100" dirty="0">
              <a:cs typeface="+mn-ea"/>
              <a:sym typeface="+mn-lt"/>
            </a:endParaRPr>
          </a:p>
        </p:txBody>
      </p:sp>
      <p:sp>
        <p:nvSpPr>
          <p:cNvPr id="28" name="MH_Number_2">
            <a:hlinkClick r:id="" action="ppaction://noaction"/>
          </p:cNvPr>
          <p:cNvSpPr/>
          <p:nvPr>
            <p:custDataLst>
              <p:tags r:id="rId6"/>
            </p:custDataLst>
          </p:nvPr>
        </p:nvSpPr>
        <p:spPr>
          <a:xfrm>
            <a:off x="7177391" y="2727092"/>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7030A0"/>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2</a:t>
            </a:r>
            <a:endParaRPr lang="zh-CN" altLang="en-US" sz="3200" kern="0" dirty="0">
              <a:solidFill>
                <a:srgbClr val="FFFFFF"/>
              </a:solidFill>
              <a:cs typeface="+mn-ea"/>
              <a:sym typeface="+mn-lt"/>
            </a:endParaRPr>
          </a:p>
        </p:txBody>
      </p:sp>
      <p:sp>
        <p:nvSpPr>
          <p:cNvPr id="30" name="MH_Entry_3">
            <a:hlinkClick r:id="" action="ppaction://noaction"/>
          </p:cNvPr>
          <p:cNvSpPr txBox="1"/>
          <p:nvPr>
            <p:custDataLst>
              <p:tags r:id="rId7"/>
            </p:custDataLst>
          </p:nvPr>
        </p:nvSpPr>
        <p:spPr>
          <a:xfrm>
            <a:off x="7783629" y="3572172"/>
            <a:ext cx="5094480" cy="540000"/>
          </a:xfrm>
          <a:prstGeom prst="rect">
            <a:avLst/>
          </a:prstGeom>
          <a:noFill/>
        </p:spPr>
        <p:txBody>
          <a:bodyPr wrap="square" lIns="180000" anchor="ctr" anchorCtr="0">
            <a:normAutofit/>
          </a:bodyPr>
          <a:lstStyle/>
          <a:p>
            <a:pPr>
              <a:defRPr/>
            </a:pPr>
            <a:r>
              <a:rPr lang="zh-CN" altLang="en-US" sz="2000" dirty="0"/>
              <a:t>软件</a:t>
            </a:r>
            <a:r>
              <a:rPr lang="zh-CN" altLang="en-US" sz="2000" b="1" dirty="0"/>
              <a:t>设计</a:t>
            </a:r>
            <a:r>
              <a:rPr lang="zh-CN" altLang="en-US" sz="2000" dirty="0"/>
              <a:t>和</a:t>
            </a:r>
            <a:r>
              <a:rPr lang="zh-CN" altLang="en-US" sz="2000" b="1" dirty="0"/>
              <a:t>建模</a:t>
            </a:r>
            <a:endParaRPr lang="zh-CN" altLang="en-US" sz="2000" b="1" kern="0" spc="100" dirty="0">
              <a:cs typeface="+mn-ea"/>
              <a:sym typeface="+mn-lt"/>
            </a:endParaRPr>
          </a:p>
        </p:txBody>
      </p:sp>
      <p:sp>
        <p:nvSpPr>
          <p:cNvPr id="31" name="MH_Number_3">
            <a:hlinkClick r:id="" action="ppaction://noaction"/>
          </p:cNvPr>
          <p:cNvSpPr/>
          <p:nvPr>
            <p:custDataLst>
              <p:tags r:id="rId8"/>
            </p:custDataLst>
          </p:nvPr>
        </p:nvSpPr>
        <p:spPr>
          <a:xfrm>
            <a:off x="7177391" y="3553436"/>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FFC000"/>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3</a:t>
            </a:r>
            <a:endParaRPr lang="zh-CN" altLang="en-US" sz="3200" kern="0" dirty="0">
              <a:solidFill>
                <a:srgbClr val="FFFFFF"/>
              </a:solidFill>
              <a:cs typeface="+mn-ea"/>
              <a:sym typeface="+mn-lt"/>
            </a:endParaRPr>
          </a:p>
        </p:txBody>
      </p:sp>
      <p:sp>
        <p:nvSpPr>
          <p:cNvPr id="33" name="MH_Entry_4">
            <a:hlinkClick r:id="" action="ppaction://noaction"/>
          </p:cNvPr>
          <p:cNvSpPr txBox="1"/>
          <p:nvPr>
            <p:custDataLst>
              <p:tags r:id="rId9"/>
            </p:custDataLst>
          </p:nvPr>
        </p:nvSpPr>
        <p:spPr>
          <a:xfrm>
            <a:off x="7783629" y="4398516"/>
            <a:ext cx="5094480" cy="540000"/>
          </a:xfrm>
          <a:prstGeom prst="rect">
            <a:avLst/>
          </a:prstGeom>
          <a:noFill/>
        </p:spPr>
        <p:txBody>
          <a:bodyPr wrap="square" lIns="180000" anchor="ctr" anchorCtr="0">
            <a:normAutofit/>
          </a:bodyPr>
          <a:lstStyle/>
          <a:p>
            <a:pPr>
              <a:defRPr/>
            </a:pPr>
            <a:r>
              <a:rPr lang="zh-CN" altLang="en-US" sz="2000" dirty="0"/>
              <a:t>软件</a:t>
            </a:r>
            <a:r>
              <a:rPr lang="zh-CN" altLang="en-US" sz="2000" dirty="0" smtClean="0"/>
              <a:t>开发的</a:t>
            </a:r>
            <a:r>
              <a:rPr lang="zh-CN" altLang="en-US" sz="2000" b="1" dirty="0" smtClean="0"/>
              <a:t>计划</a:t>
            </a:r>
            <a:endParaRPr lang="zh-CN" altLang="en-US" sz="2000" b="1" kern="0" spc="100" dirty="0">
              <a:cs typeface="+mn-ea"/>
              <a:sym typeface="+mn-lt"/>
            </a:endParaRPr>
          </a:p>
        </p:txBody>
      </p:sp>
      <p:sp>
        <p:nvSpPr>
          <p:cNvPr id="34" name="MH_Number_4">
            <a:hlinkClick r:id="" action="ppaction://noaction"/>
          </p:cNvPr>
          <p:cNvSpPr/>
          <p:nvPr>
            <p:custDataLst>
              <p:tags r:id="rId10"/>
            </p:custDataLst>
          </p:nvPr>
        </p:nvSpPr>
        <p:spPr>
          <a:xfrm>
            <a:off x="7177391" y="4379780"/>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7030A0"/>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4</a:t>
            </a:r>
            <a:endParaRPr lang="zh-CN" altLang="en-US" sz="3200" kern="0" dirty="0">
              <a:solidFill>
                <a:srgbClr val="FFFFFF"/>
              </a:solidFill>
              <a:cs typeface="+mn-ea"/>
              <a:sym typeface="+mn-lt"/>
            </a:endParaRPr>
          </a:p>
        </p:txBody>
      </p:sp>
      <p:sp>
        <p:nvSpPr>
          <p:cNvPr id="21" name="MH_Others_2"/>
          <p:cNvSpPr txBox="1"/>
          <p:nvPr>
            <p:custDataLst>
              <p:tags r:id="rId11"/>
            </p:custDataLst>
          </p:nvPr>
        </p:nvSpPr>
        <p:spPr>
          <a:xfrm>
            <a:off x="4293967" y="2745828"/>
            <a:ext cx="1766661" cy="785812"/>
          </a:xfrm>
          <a:prstGeom prst="rect">
            <a:avLst/>
          </a:prstGeom>
          <a:noFill/>
        </p:spPr>
        <p:txBody>
          <a:bodyPr wrap="square" anchor="ctr" anchorCtr="0">
            <a:normAutofit fontScale="92500" lnSpcReduction="10000"/>
          </a:bodyPr>
          <a:lstStyle/>
          <a:p>
            <a:pPr algn="ctr">
              <a:defRPr/>
            </a:pPr>
            <a:r>
              <a:rPr lang="zh-CN" altLang="en-US" sz="5400" b="1" kern="0" dirty="0" smtClean="0">
                <a:solidFill>
                  <a:srgbClr val="7030A0"/>
                </a:solidFill>
                <a:cs typeface="+mn-ea"/>
                <a:sym typeface="+mn-lt"/>
              </a:rPr>
              <a:t>目录</a:t>
            </a:r>
          </a:p>
        </p:txBody>
      </p:sp>
      <p:sp>
        <p:nvSpPr>
          <p:cNvPr id="23" name="MH_Others_3"/>
          <p:cNvSpPr txBox="1"/>
          <p:nvPr>
            <p:custDataLst>
              <p:tags r:id="rId12"/>
            </p:custDataLst>
          </p:nvPr>
        </p:nvSpPr>
        <p:spPr>
          <a:xfrm>
            <a:off x="3432466" y="3308089"/>
            <a:ext cx="3489662" cy="785812"/>
          </a:xfrm>
          <a:prstGeom prst="rect">
            <a:avLst/>
          </a:prstGeom>
          <a:noFill/>
        </p:spPr>
        <p:txBody>
          <a:bodyPr wrap="none" anchor="ctr" anchorCtr="0">
            <a:noAutofit/>
          </a:bodyPr>
          <a:lstStyle/>
          <a:p>
            <a:pPr algn="ctr">
              <a:defRPr/>
            </a:pPr>
            <a:r>
              <a:rPr lang="en-US" altLang="zh-CN" sz="2800" b="1" kern="0" spc="300" dirty="0">
                <a:solidFill>
                  <a:schemeClr val="accent1"/>
                </a:solidFill>
                <a:cs typeface="+mn-ea"/>
                <a:sym typeface="+mn-lt"/>
              </a:rPr>
              <a:t>CONTENTS</a:t>
            </a:r>
            <a:endParaRPr lang="zh-CN" altLang="en-US" sz="2800" b="1" kern="0" spc="300" dirty="0">
              <a:solidFill>
                <a:schemeClr val="accent1"/>
              </a:solidFill>
              <a:cs typeface="+mn-ea"/>
              <a:sym typeface="+mn-lt"/>
            </a:endParaRPr>
          </a:p>
        </p:txBody>
      </p:sp>
      <p:grpSp>
        <p:nvGrpSpPr>
          <p:cNvPr id="18" name="组合 6"/>
          <p:cNvGrpSpPr/>
          <p:nvPr/>
        </p:nvGrpSpPr>
        <p:grpSpPr>
          <a:xfrm rot="16200000">
            <a:off x="-1586072" y="1861959"/>
            <a:ext cx="6306228" cy="3134083"/>
            <a:chOff x="2075393" y="-12700"/>
            <a:chExt cx="4993620" cy="2481740"/>
          </a:xfrm>
        </p:grpSpPr>
        <p:sp>
          <p:nvSpPr>
            <p:cNvPr id="19"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4"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5"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82231752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974" y="5075327"/>
            <a:ext cx="1842052" cy="453446"/>
          </a:xfrm>
          <a:prstGeom prst="roundRect">
            <a:avLst>
              <a:gd name="adj" fmla="val 350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dirty="0" err="1" smtClean="0">
                <a:solidFill>
                  <a:srgbClr val="FFFFFF"/>
                </a:solidFill>
              </a:rPr>
              <a:t>iTeacher</a:t>
            </a:r>
            <a:endParaRPr lang="zh-CN" altLang="en-US"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5130032" y="3541999"/>
            <a:ext cx="1931939" cy="830997"/>
          </a:xfrm>
          <a:prstGeom prst="rect">
            <a:avLst/>
          </a:prstGeom>
          <a:noFill/>
        </p:spPr>
        <p:txBody>
          <a:bodyPr wrap="none" rtlCol="0">
            <a:spAutoFit/>
          </a:bodyPr>
          <a:lstStyle/>
          <a:p>
            <a:pPr algn="ctr"/>
            <a:r>
              <a:rPr lang="en-US" altLang="zh-CN" sz="4800" b="1" dirty="0" smtClean="0">
                <a:solidFill>
                  <a:schemeClr val="tx2"/>
                </a:solidFill>
                <a:latin typeface="Agency FB" panose="020B0503020202020204" pitchFamily="34" charset="0"/>
                <a:ea typeface="微软雅黑" panose="020B0503020204020204" pitchFamily="34" charset="-122"/>
                <a:sym typeface="Arial" panose="020B0604020202020204" pitchFamily="34" charset="0"/>
              </a:rPr>
              <a:t>Thank</a:t>
            </a:r>
            <a:endParaRPr lang="zh-CN" altLang="en-US" sz="4800" b="1" dirty="0">
              <a:solidFill>
                <a:schemeClr val="tx2"/>
              </a:solidFill>
              <a:latin typeface="Agency FB" panose="020B0503020202020204" pitchFamily="34" charset="0"/>
              <a:ea typeface="微软雅黑" panose="020B0503020204020204" pitchFamily="34" charset="-122"/>
              <a:sym typeface="Arial" panose="020B0604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372996"/>
            <a:ext cx="8502316" cy="307777"/>
          </a:xfrm>
          <a:prstGeom prst="rect">
            <a:avLst/>
          </a:prstGeom>
        </p:spPr>
        <p:txBody>
          <a:bodyPr wrap="square">
            <a:spAutoFit/>
          </a:bodyPr>
          <a:lstStyle/>
          <a:p>
            <a:pPr algn="ct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For</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watching</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and</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listening</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 name="组合 6"/>
          <p:cNvGrpSpPr/>
          <p:nvPr/>
        </p:nvGrpSpPr>
        <p:grpSpPr>
          <a:xfrm>
            <a:off x="2942886" y="-29936"/>
            <a:ext cx="6306228" cy="3134083"/>
            <a:chOff x="2075393" y="-12700"/>
            <a:chExt cx="4993620" cy="2481740"/>
          </a:xfrm>
        </p:grpSpPr>
        <p:sp>
          <p:nvSpPr>
            <p:cNvPr id="1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409524559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738906" y="3134536"/>
            <a:ext cx="271420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01.</a:t>
            </a:r>
            <a:r>
              <a:rPr lang="zh-CN" altLang="en-US" sz="3733" dirty="0" smtClean="0">
                <a:solidFill>
                  <a:schemeClr val="accent1"/>
                </a:solidFill>
                <a:latin typeface="+mn-lt"/>
                <a:ea typeface="+mn-ea"/>
                <a:cs typeface="+mn-ea"/>
                <a:sym typeface="+mn-lt"/>
              </a:rPr>
              <a:t>系统简介</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209366" y="3764977"/>
            <a:ext cx="5609565" cy="70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kern="0" spc="100" dirty="0">
                <a:latin typeface="+mn-lt"/>
                <a:ea typeface="+mn-ea"/>
                <a:cs typeface="+mn-ea"/>
              </a:rPr>
              <a:t>大大减轻教师备课授课的压力，也能极大程度的激发学生的学习兴趣，提高学习效率。</a:t>
            </a:r>
            <a:endParaRPr lang="en-US" altLang="zh-CN" sz="1400" kern="0" spc="100" dirty="0">
              <a:latin typeface="+mn-lt"/>
              <a:ea typeface="+mn-ea"/>
              <a:cs typeface="+mn-ea"/>
              <a:sym typeface="+mn-lt"/>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29324431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6"/>
          <p:cNvSpPr txBox="1">
            <a:spLocks noChangeArrowheads="1"/>
          </p:cNvSpPr>
          <p:nvPr/>
        </p:nvSpPr>
        <p:spPr bwMode="auto">
          <a:xfrm>
            <a:off x="770657" y="1466354"/>
            <a:ext cx="10650688" cy="961225"/>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a:solidFill>
                  <a:schemeClr val="bg1">
                    <a:lumMod val="65000"/>
                  </a:schemeClr>
                </a:solidFill>
                <a:latin typeface="Arial" panose="020B0604020202020204" pitchFamily="34" charset="0"/>
                <a:ea typeface="微软雅黑" panose="020B0503020204020204" pitchFamily="34" charset="-122"/>
              </a:rPr>
              <a:t>数据挖掘一项从大量数据或者数据库中提取有用信息的技术，一般是指从大量的数据中自动搜索隐藏于其中的有着特殊关系性（的信息的过程。数据挖掘通常与计算机科学有关，并通过统计、在线分析处理、情报检索、机器学习、专家系统（依靠过去的经验法则）和模式识别等诸多方法来实现上述目标。    本项目组主要利用数据挖掘技术分析标签内容和抓取的页面的内容。网络爬虫是一种按照一定的规则，自动地抓取万维网信息的程序或者脚本。另外一些不常使用的名字还有蚂蚁、自动索引、模拟程序或者蠕虫。爬虫是一个自动下载网页的程序，它根据既定的抓取目标，有选择的访问万维网上的网页与相关的链接，获取所需要的信息。    本项目采用深度优先策略，其基本方法是对于每个目标网站，按照深度由低到高的顺序，依次访问下一级网页链接，直到不能再深入为止（即与该目标信息网页相关信息全部爬取完毕）。 爬虫在完成一个爬行分支后返回到上一链接节点进一步搜索其它链接。 当所有链接遍历完后，爬行任务结束。 这种策略比较适合垂直搜索或站内搜索。</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13"/>
          <p:cNvSpPr txBox="1">
            <a:spLocks noChangeArrowheads="1"/>
          </p:cNvSpPr>
          <p:nvPr/>
        </p:nvSpPr>
        <p:spPr bwMode="auto">
          <a:xfrm>
            <a:off x="770655" y="1232892"/>
            <a:ext cx="1163780"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数据挖掘功能</a:t>
            </a:r>
          </a:p>
        </p:txBody>
      </p:sp>
      <p:sp>
        <p:nvSpPr>
          <p:cNvPr id="5" name="TextBox 8"/>
          <p:cNvSpPr txBox="1"/>
          <p:nvPr/>
        </p:nvSpPr>
        <p:spPr>
          <a:xfrm>
            <a:off x="770655" y="228700"/>
            <a:ext cx="2191337" cy="525208"/>
          </a:xfrm>
          <a:prstGeom prst="rect">
            <a:avLst/>
          </a:prstGeom>
          <a:noFill/>
        </p:spPr>
        <p:txBody>
          <a:bodyPr wrap="square" lIns="0" tIns="0" rIns="0" bIns="0" rtlCol="0" anchor="ctr">
            <a:spAutoFit/>
          </a:bodyPr>
          <a:lstStyle/>
          <a:p>
            <a:r>
              <a:rPr lang="zh-CN" altLang="en-US" sz="3413"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系统简介</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717577"/>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Profile</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6"/>
          <p:cNvGrpSpPr/>
          <p:nvPr/>
        </p:nvGrpSpPr>
        <p:grpSpPr>
          <a:xfrm rot="16200000">
            <a:off x="-206048" y="316679"/>
            <a:ext cx="819265" cy="407160"/>
            <a:chOff x="2075393" y="-12700"/>
            <a:chExt cx="4993620" cy="2481740"/>
          </a:xfrm>
        </p:grpSpPr>
        <p:sp>
          <p:nvSpPr>
            <p:cNvPr id="9"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2"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560" y="2472442"/>
            <a:ext cx="6520785" cy="3352668"/>
          </a:xfrm>
          <a:prstGeom prst="rect">
            <a:avLst/>
          </a:prstGeom>
        </p:spPr>
      </p:pic>
      <p:sp>
        <p:nvSpPr>
          <p:cNvPr id="16" name="文本框 66"/>
          <p:cNvSpPr txBox="1">
            <a:spLocks noChangeArrowheads="1"/>
          </p:cNvSpPr>
          <p:nvPr/>
        </p:nvSpPr>
        <p:spPr bwMode="auto">
          <a:xfrm>
            <a:off x="770655" y="2926845"/>
            <a:ext cx="4008378" cy="370486"/>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a:solidFill>
                  <a:schemeClr val="bg1">
                    <a:lumMod val="65000"/>
                  </a:schemeClr>
                </a:solidFill>
                <a:latin typeface="Arial" panose="020B0604020202020204" pitchFamily="34" charset="0"/>
                <a:ea typeface="微软雅黑" panose="020B0503020204020204" pitchFamily="34" charset="-122"/>
              </a:rPr>
              <a:t>系统需要对储存的数据进行分析归类，按基础的属性分级及标签归类的方法，使数据可以供推送模块精确调用。本项目拟使用朴素贝叶斯算法实现对文本的分类。</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3"/>
          <p:cNvSpPr txBox="1">
            <a:spLocks noChangeArrowheads="1"/>
          </p:cNvSpPr>
          <p:nvPr/>
        </p:nvSpPr>
        <p:spPr bwMode="auto">
          <a:xfrm>
            <a:off x="770653" y="2693383"/>
            <a:ext cx="1163780"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数据分析功能</a:t>
            </a:r>
          </a:p>
        </p:txBody>
      </p:sp>
      <p:sp>
        <p:nvSpPr>
          <p:cNvPr id="18" name="文本框 66"/>
          <p:cNvSpPr txBox="1">
            <a:spLocks noChangeArrowheads="1"/>
          </p:cNvSpPr>
          <p:nvPr/>
        </p:nvSpPr>
        <p:spPr bwMode="auto">
          <a:xfrm>
            <a:off x="770655" y="3882230"/>
            <a:ext cx="4008378" cy="370486"/>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a:solidFill>
                  <a:schemeClr val="bg1">
                    <a:lumMod val="65000"/>
                  </a:schemeClr>
                </a:solidFill>
                <a:latin typeface="Arial" panose="020B0604020202020204" pitchFamily="34" charset="0"/>
                <a:ea typeface="微软雅黑" panose="020B0503020204020204" pitchFamily="34" charset="-122"/>
              </a:rPr>
              <a:t>本平台能够根据用户历史的评分记录，结合所有用户的历史评分记录，对个人推荐可能感兴趣的书名目录。</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3"/>
          <p:cNvSpPr txBox="1">
            <a:spLocks noChangeArrowheads="1"/>
          </p:cNvSpPr>
          <p:nvPr/>
        </p:nvSpPr>
        <p:spPr bwMode="auto">
          <a:xfrm>
            <a:off x="770653" y="3648768"/>
            <a:ext cx="1163780"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智能推送功能</a:t>
            </a:r>
          </a:p>
        </p:txBody>
      </p:sp>
      <p:sp>
        <p:nvSpPr>
          <p:cNvPr id="20" name="文本框 66"/>
          <p:cNvSpPr txBox="1">
            <a:spLocks noChangeArrowheads="1"/>
          </p:cNvSpPr>
          <p:nvPr/>
        </p:nvSpPr>
        <p:spPr bwMode="auto">
          <a:xfrm>
            <a:off x="770653" y="5041572"/>
            <a:ext cx="4008378" cy="173574"/>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a:solidFill>
                  <a:schemeClr val="bg1">
                    <a:lumMod val="65000"/>
                  </a:schemeClr>
                </a:solidFill>
                <a:latin typeface="Arial" panose="020B0604020202020204" pitchFamily="34" charset="0"/>
                <a:ea typeface="微软雅黑" panose="020B0503020204020204" pitchFamily="34" charset="-122"/>
              </a:rPr>
              <a:t>提供用户使用邮箱号进行注册的功能以及数据库表的支持。</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13"/>
          <p:cNvSpPr txBox="1">
            <a:spLocks noChangeArrowheads="1"/>
          </p:cNvSpPr>
          <p:nvPr/>
        </p:nvSpPr>
        <p:spPr bwMode="auto">
          <a:xfrm>
            <a:off x="770651" y="4728141"/>
            <a:ext cx="1939634"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登录、登出及注册功能</a:t>
            </a:r>
            <a:endPar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Rectangle 1"/>
          <p:cNvSpPr/>
          <p:nvPr/>
        </p:nvSpPr>
        <p:spPr>
          <a:xfrm>
            <a:off x="1986109" y="1313302"/>
            <a:ext cx="8995630" cy="4524315"/>
          </a:xfrm>
          <a:prstGeom prst="rect">
            <a:avLst/>
          </a:prstGeom>
        </p:spPr>
        <p:txBody>
          <a:bodyPr wrap="square">
            <a:spAutoFit/>
          </a:bodyPr>
          <a:lstStyle/>
          <a:p>
            <a:pPr>
              <a:lnSpc>
                <a:spcPct val="150000"/>
              </a:lnSpc>
            </a:pPr>
            <a:r>
              <a:rPr lang="zh-CN" altLang="en-US" sz="1600" dirty="0">
                <a:solidFill>
                  <a:schemeClr val="bg1">
                    <a:lumMod val="65000"/>
                  </a:schemeClr>
                </a:solidFill>
                <a:latin typeface="Arial" panose="020B0604020202020204" pitchFamily="34" charset="0"/>
                <a:ea typeface="微软雅黑" panose="020B0503020204020204" pitchFamily="34" charset="-122"/>
              </a:rPr>
              <a:t>本项目全称为基于协同过滤的在线教育平台，是使用协同过滤算法实现的教育系统。目标用户在于在校大学生群体，提供互联网的在线教育信息支持，同时也满足自学者群体的需求。随着网络技术的进步，互联网的普及，网络阅读成本降低。在校大学生能够熟练使用计算机，是网络阅读的主要群体。调查显示，在线阅读、手机阅读、手持式阅读器阅读等数字阅读方式开始普及。网络在线阅读排第一位，手机阅读排第二位。数字媒介阅读代替书面阅读。廉价的电子书成为他们主要选择的阅读对象。惯以纸质为载体的报纸、杂志和图书所占比例较小。深受大学生依赖的网络阅读，呈现一种时效性、阶段性、冗杂性的本质，从阅读的形式上分析，这种网络阅读就是一种浅阅读。浅阅读已经成为一种流行，作为网络时代新的阅读方式，浅阅读除了与传统阅读一样获取信息外，更注重追求阅读过程中的视觉快感和心理愉悦，而难以获得实质上的深刻学习。而我们的项目希望将用户引向网络深阅读。本教育平台主要面对在校大学生，同时可适用于在职人员和其他贫困山区求学学生。本软件核心功能在于对网络教育资源进行分类以及根据用户喜好进行智能推送，从而实现对用户的个性化教育。</a:t>
            </a:r>
            <a:endParaRPr lang="en-US" sz="1600" dirty="0">
              <a:solidFill>
                <a:schemeClr val="bg1">
                  <a:lumMod val="65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91625033"/>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16" grpId="0"/>
      <p:bldP spid="17" grpId="0"/>
      <p:bldP spid="18" grpId="0"/>
      <p:bldP spid="19" grpId="0"/>
      <p:bldP spid="20" grpId="0"/>
      <p:bldP spid="21"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019962" y="3134536"/>
            <a:ext cx="4152098"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02.</a:t>
            </a:r>
            <a:r>
              <a:rPr lang="zh-CN" altLang="en-US" sz="3733" dirty="0" smtClean="0">
                <a:solidFill>
                  <a:schemeClr val="accent1"/>
                </a:solidFill>
                <a:latin typeface="+mn-lt"/>
                <a:ea typeface="+mn-ea"/>
                <a:cs typeface="+mn-ea"/>
                <a:sym typeface="+mn-lt"/>
              </a:rPr>
              <a:t>需求分析和建模</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209366" y="3764977"/>
            <a:ext cx="56095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kern="0" spc="100" dirty="0" smtClean="0">
                <a:latin typeface="+mn-lt"/>
                <a:ea typeface="+mn-ea"/>
                <a:cs typeface="+mn-ea"/>
              </a:rPr>
              <a:t>基于</a:t>
            </a:r>
            <a:r>
              <a:rPr lang="en-US" altLang="zh-CN" sz="1400" kern="0" spc="100" dirty="0" smtClean="0">
                <a:latin typeface="+mn-lt"/>
                <a:ea typeface="+mn-ea"/>
                <a:cs typeface="+mn-ea"/>
              </a:rPr>
              <a:t>Open</a:t>
            </a:r>
            <a:r>
              <a:rPr lang="zh-CN" altLang="en-US" sz="1400" kern="0" spc="100" dirty="0" smtClean="0">
                <a:latin typeface="+mn-lt"/>
                <a:ea typeface="+mn-ea"/>
                <a:cs typeface="+mn-ea"/>
              </a:rPr>
              <a:t> </a:t>
            </a:r>
            <a:r>
              <a:rPr lang="en-US" altLang="zh-CN" sz="1400" kern="0" spc="100" dirty="0" smtClean="0">
                <a:latin typeface="+mn-lt"/>
                <a:ea typeface="+mn-ea"/>
                <a:cs typeface="+mn-ea"/>
              </a:rPr>
              <a:t>source</a:t>
            </a:r>
            <a:r>
              <a:rPr lang="zh-CN" altLang="en-US" sz="1400" kern="0" spc="100" dirty="0" smtClean="0">
                <a:latin typeface="+mn-lt"/>
                <a:ea typeface="+mn-ea"/>
                <a:cs typeface="+mn-ea"/>
              </a:rPr>
              <a:t> </a:t>
            </a:r>
            <a:r>
              <a:rPr lang="en-US" altLang="zh-CN" sz="1400" kern="0" spc="100" dirty="0" smtClean="0">
                <a:latin typeface="+mn-lt"/>
                <a:ea typeface="+mn-ea"/>
                <a:cs typeface="+mn-ea"/>
              </a:rPr>
              <a:t>learning</a:t>
            </a:r>
            <a:r>
              <a:rPr lang="zh-CN" altLang="en-US" sz="1400" kern="0" spc="100" dirty="0" smtClean="0">
                <a:latin typeface="+mn-lt"/>
                <a:ea typeface="+mn-ea"/>
                <a:cs typeface="+mn-ea"/>
              </a:rPr>
              <a:t>、因材施教、自主学习的模式</a:t>
            </a:r>
            <a:endParaRPr lang="en-US" altLang="zh-CN" sz="1400" kern="0" spc="100" dirty="0" smtClean="0">
              <a:latin typeface="+mn-lt"/>
              <a:ea typeface="+mn-ea"/>
              <a:cs typeface="+mn-ea"/>
            </a:endParaRPr>
          </a:p>
          <a:p>
            <a:pPr algn="ctr" fontAlgn="base">
              <a:lnSpc>
                <a:spcPct val="150000"/>
              </a:lnSpc>
              <a:spcBef>
                <a:spcPct val="0"/>
              </a:spcBef>
              <a:spcAft>
                <a:spcPct val="0"/>
              </a:spcAft>
              <a:defRPr/>
            </a:pPr>
            <a:r>
              <a:rPr lang="zh-CN" altLang="en-US" sz="1400" kern="0" spc="100" dirty="0" smtClean="0">
                <a:latin typeface="+mn-lt"/>
                <a:ea typeface="+mn-ea"/>
                <a:cs typeface="+mn-ea"/>
                <a:sym typeface="+mn-lt"/>
              </a:rPr>
              <a:t>开创前景广阔的平台资源整合教育平台的市场</a:t>
            </a:r>
            <a:endParaRPr lang="en-US" altLang="zh-CN" sz="1400" kern="0" spc="100" dirty="0">
              <a:latin typeface="+mn-lt"/>
              <a:ea typeface="+mn-ea"/>
              <a:cs typeface="+mn-ea"/>
              <a:sym typeface="+mn-lt"/>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142290241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数据分析</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Data</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Analysis</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7" name="组合 6"/>
          <p:cNvGrpSpPr/>
          <p:nvPr/>
        </p:nvGrpSpPr>
        <p:grpSpPr>
          <a:xfrm rot="16200000">
            <a:off x="-206048" y="316679"/>
            <a:ext cx="819265" cy="407160"/>
            <a:chOff x="2075393" y="-12700"/>
            <a:chExt cx="4993620" cy="2481740"/>
          </a:xfrm>
        </p:grpSpPr>
        <p:sp>
          <p:nvSpPr>
            <p:cNvPr id="7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5" name="Group 14"/>
          <p:cNvGrpSpPr/>
          <p:nvPr/>
        </p:nvGrpSpPr>
        <p:grpSpPr>
          <a:xfrm>
            <a:off x="2476500" y="616944"/>
            <a:ext cx="9143462" cy="5982864"/>
            <a:chOff x="2476500" y="616944"/>
            <a:chExt cx="9143462" cy="598286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616944"/>
              <a:ext cx="6502400" cy="5982864"/>
            </a:xfrm>
            <a:prstGeom prst="rect">
              <a:avLst/>
            </a:prstGeom>
          </p:spPr>
        </p:pic>
        <p:sp>
          <p:nvSpPr>
            <p:cNvPr id="14" name="Rectangle 13"/>
            <p:cNvSpPr/>
            <p:nvPr/>
          </p:nvSpPr>
          <p:spPr>
            <a:xfrm>
              <a:off x="10476507" y="6015033"/>
              <a:ext cx="1143455" cy="584775"/>
            </a:xfrm>
            <a:prstGeom prst="rect">
              <a:avLst/>
            </a:prstGeom>
          </p:spPr>
          <p:txBody>
            <a:bodyPr wrap="none">
              <a:spAutoFit/>
            </a:bodyPr>
            <a:lstStyle/>
            <a:p>
              <a:r>
                <a:rPr lang="en-US" altLang="zh-CN" sz="3200" b="1" dirty="0" smtClean="0">
                  <a:solidFill>
                    <a:srgbClr val="7030A0"/>
                  </a:solidFill>
                  <a:cs typeface="+mn-ea"/>
                  <a:sym typeface="+mn-lt"/>
                </a:rPr>
                <a:t>E-R</a:t>
              </a:r>
              <a:r>
                <a:rPr lang="zh-CN" altLang="en-US" sz="3200" b="1" dirty="0" smtClean="0">
                  <a:solidFill>
                    <a:srgbClr val="7030A0"/>
                  </a:solidFill>
                  <a:cs typeface="+mn-ea"/>
                  <a:sym typeface="+mn-lt"/>
                </a:rPr>
                <a:t>图</a:t>
              </a:r>
              <a:endParaRPr lang="en-US" sz="3200" dirty="0"/>
            </a:p>
          </p:txBody>
        </p:sp>
      </p:grpSp>
      <p:grpSp>
        <p:nvGrpSpPr>
          <p:cNvPr id="17" name="Group 16"/>
          <p:cNvGrpSpPr/>
          <p:nvPr/>
        </p:nvGrpSpPr>
        <p:grpSpPr>
          <a:xfrm>
            <a:off x="1994610" y="786099"/>
            <a:ext cx="10108120" cy="5853633"/>
            <a:chOff x="1831177" y="746174"/>
            <a:chExt cx="10108120" cy="5853633"/>
          </a:xfrm>
        </p:grpSpPr>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1177" y="746174"/>
              <a:ext cx="8051230" cy="5724404"/>
            </a:xfrm>
            <a:prstGeom prst="rect">
              <a:avLst/>
            </a:prstGeom>
          </p:spPr>
        </p:pic>
        <p:sp>
          <p:nvSpPr>
            <p:cNvPr id="53" name="Rectangle 52"/>
            <p:cNvSpPr/>
            <p:nvPr/>
          </p:nvSpPr>
          <p:spPr>
            <a:xfrm>
              <a:off x="9702787" y="6015032"/>
              <a:ext cx="2236510" cy="584775"/>
            </a:xfrm>
            <a:prstGeom prst="rect">
              <a:avLst/>
            </a:prstGeom>
          </p:spPr>
          <p:txBody>
            <a:bodyPr wrap="none">
              <a:spAutoFit/>
            </a:bodyPr>
            <a:lstStyle/>
            <a:p>
              <a:r>
                <a:rPr lang="zh-CN" altLang="en-US" sz="3200" b="1" smtClean="0">
                  <a:solidFill>
                    <a:srgbClr val="7030A0"/>
                  </a:solidFill>
                  <a:cs typeface="+mn-ea"/>
                  <a:sym typeface="+mn-lt"/>
                </a:rPr>
                <a:t>数据设计图</a:t>
              </a:r>
              <a:endParaRPr lang="en-US" sz="3200" dirty="0"/>
            </a:p>
          </p:txBody>
        </p:sp>
      </p:grpSp>
      <p:grpSp>
        <p:nvGrpSpPr>
          <p:cNvPr id="20" name="Group 19"/>
          <p:cNvGrpSpPr/>
          <p:nvPr/>
        </p:nvGrpSpPr>
        <p:grpSpPr>
          <a:xfrm>
            <a:off x="1994610" y="863208"/>
            <a:ext cx="9517009" cy="5570186"/>
            <a:chOff x="2071243" y="980634"/>
            <a:chExt cx="9517009" cy="5570186"/>
          </a:xfrm>
        </p:grpSpPr>
        <p:sp>
          <p:nvSpPr>
            <p:cNvPr id="56" name="Rectangle 55"/>
            <p:cNvSpPr/>
            <p:nvPr/>
          </p:nvSpPr>
          <p:spPr>
            <a:xfrm>
              <a:off x="10584451" y="5966045"/>
              <a:ext cx="1003801" cy="584775"/>
            </a:xfrm>
            <a:prstGeom prst="rect">
              <a:avLst/>
            </a:prstGeom>
          </p:spPr>
          <p:txBody>
            <a:bodyPr wrap="none">
              <a:spAutoFit/>
            </a:bodyPr>
            <a:lstStyle/>
            <a:p>
              <a:r>
                <a:rPr lang="zh-CN" altLang="en-US" sz="3200" b="1" dirty="0" smtClean="0">
                  <a:solidFill>
                    <a:srgbClr val="7030A0"/>
                  </a:solidFill>
                  <a:cs typeface="+mn-ea"/>
                  <a:sym typeface="+mn-lt"/>
                </a:rPr>
                <a:t>类图</a:t>
              </a:r>
              <a:endParaRPr lang="en-US" sz="3200" dirty="0"/>
            </a:p>
          </p:txBody>
        </p:sp>
        <p:pic>
          <p:nvPicPr>
            <p:cNvPr id="19" name="Picture 18"/>
            <p:cNvPicPr>
              <a:picLocks noChangeAspect="1"/>
            </p:cNvPicPr>
            <p:nvPr/>
          </p:nvPicPr>
          <p:blipFill>
            <a:blip r:embed="rId5"/>
            <a:stretch>
              <a:fillRect/>
            </a:stretch>
          </p:blipFill>
          <p:spPr>
            <a:xfrm>
              <a:off x="2071243" y="980634"/>
              <a:ext cx="7828725" cy="5349742"/>
            </a:xfrm>
            <a:prstGeom prst="rect">
              <a:avLst/>
            </a:prstGeom>
          </p:spPr>
        </p:pic>
      </p:grpSp>
    </p:spTree>
    <p:extLst>
      <p:ext uri="{BB962C8B-B14F-4D97-AF65-F5344CB8AC3E}">
        <p14:creationId xmlns:p14="http://schemas.microsoft.com/office/powerpoint/2010/main" val="102007970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5"/>
                                        </p:tgtEl>
                                        <p:attrNameLst>
                                          <p:attrName>ppt_x</p:attrName>
                                        </p:attrNameLst>
                                      </p:cBhvr>
                                      <p:tavLst>
                                        <p:tav tm="0">
                                          <p:val>
                                            <p:strVal val="ppt_x"/>
                                          </p:val>
                                        </p:tav>
                                        <p:tav tm="100000">
                                          <p:val>
                                            <p:strVal val="ppt_x"/>
                                          </p:val>
                                        </p:tav>
                                      </p:tavLst>
                                    </p:anim>
                                    <p:anim calcmode="lin" valueType="num">
                                      <p:cBhvr additive="base">
                                        <p:cTn id="7" dur="500"/>
                                        <p:tgtEl>
                                          <p:spTgt spid="15"/>
                                        </p:tgtEl>
                                        <p:attrNameLst>
                                          <p:attrName>ppt_y</p:attrName>
                                        </p:attrNameLst>
                                      </p:cBhvr>
                                      <p:tavLst>
                                        <p:tav tm="0">
                                          <p:val>
                                            <p:strVal val="ppt_y"/>
                                          </p:val>
                                        </p:tav>
                                        <p:tav tm="100000">
                                          <p:val>
                                            <p:strVal val="1+ppt_h/2"/>
                                          </p:val>
                                        </p:tav>
                                      </p:tavLst>
                                    </p:anim>
                                    <p:set>
                                      <p:cBhvr>
                                        <p:cTn id="8" dur="1" fill="hold">
                                          <p:stCondLst>
                                            <p:cond delay="499"/>
                                          </p:stCondLst>
                                        </p:cTn>
                                        <p:tgtEl>
                                          <p:spTgt spid="15"/>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17"/>
                                        </p:tgtEl>
                                        <p:attrNameLst>
                                          <p:attrName>ppt_x</p:attrName>
                                        </p:attrNameLst>
                                      </p:cBhvr>
                                      <p:tavLst>
                                        <p:tav tm="0">
                                          <p:val>
                                            <p:strVal val="ppt_x"/>
                                          </p:val>
                                        </p:tav>
                                        <p:tav tm="100000">
                                          <p:val>
                                            <p:strVal val="ppt_x"/>
                                          </p:val>
                                        </p:tav>
                                      </p:tavLst>
                                    </p:anim>
                                    <p:anim calcmode="lin" valueType="num">
                                      <p:cBhvr additive="base">
                                        <p:cTn id="18" dur="500"/>
                                        <p:tgtEl>
                                          <p:spTgt spid="17"/>
                                        </p:tgtEl>
                                        <p:attrNameLst>
                                          <p:attrName>ppt_y</p:attrName>
                                        </p:attrNameLst>
                                      </p:cBhvr>
                                      <p:tavLst>
                                        <p:tav tm="0">
                                          <p:val>
                                            <p:strVal val="ppt_y"/>
                                          </p:val>
                                        </p:tav>
                                        <p:tav tm="100000">
                                          <p:val>
                                            <p:strVal val="1+ppt_h/2"/>
                                          </p:val>
                                        </p:tav>
                                      </p:tavLst>
                                    </p:anim>
                                    <p:set>
                                      <p:cBhvr>
                                        <p:cTn id="19" dur="1" fill="hold">
                                          <p:stCondLst>
                                            <p:cond delay="499"/>
                                          </p:stCondLst>
                                        </p:cTn>
                                        <p:tgtEl>
                                          <p:spTgt spid="17"/>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功能分析</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Function</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Analysis</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7" name="组合 6"/>
          <p:cNvGrpSpPr/>
          <p:nvPr/>
        </p:nvGrpSpPr>
        <p:grpSpPr>
          <a:xfrm rot="16200000">
            <a:off x="-206048" y="316679"/>
            <a:ext cx="819265" cy="407160"/>
            <a:chOff x="2075393" y="-12700"/>
            <a:chExt cx="4993620" cy="2481740"/>
          </a:xfrm>
        </p:grpSpPr>
        <p:sp>
          <p:nvSpPr>
            <p:cNvPr id="7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5" name="Group 4"/>
          <p:cNvGrpSpPr/>
          <p:nvPr/>
        </p:nvGrpSpPr>
        <p:grpSpPr>
          <a:xfrm>
            <a:off x="1131376" y="1068928"/>
            <a:ext cx="10218778" cy="5333469"/>
            <a:chOff x="1580827" y="1099925"/>
            <a:chExt cx="10218778" cy="5333469"/>
          </a:xfrm>
        </p:grpSpPr>
        <p:pic>
          <p:nvPicPr>
            <p:cNvPr id="4" name="Picture 3"/>
            <p:cNvPicPr>
              <a:picLocks noChangeAspect="1"/>
            </p:cNvPicPr>
            <p:nvPr/>
          </p:nvPicPr>
          <p:blipFill>
            <a:blip r:embed="rId3"/>
            <a:stretch>
              <a:fillRect/>
            </a:stretch>
          </p:blipFill>
          <p:spPr>
            <a:xfrm>
              <a:off x="1580827" y="1099925"/>
              <a:ext cx="9732935" cy="4490945"/>
            </a:xfrm>
            <a:prstGeom prst="rect">
              <a:avLst/>
            </a:prstGeom>
          </p:spPr>
        </p:pic>
        <p:sp>
          <p:nvSpPr>
            <p:cNvPr id="21" name="Rectangle 20"/>
            <p:cNvSpPr/>
            <p:nvPr/>
          </p:nvSpPr>
          <p:spPr>
            <a:xfrm>
              <a:off x="10383833" y="5848619"/>
              <a:ext cx="1415772" cy="584775"/>
            </a:xfrm>
            <a:prstGeom prst="rect">
              <a:avLst/>
            </a:prstGeom>
          </p:spPr>
          <p:txBody>
            <a:bodyPr wrap="none">
              <a:spAutoFit/>
            </a:bodyPr>
            <a:lstStyle/>
            <a:p>
              <a:r>
                <a:rPr lang="zh-CN" altLang="en-US" sz="3200" b="1" smtClean="0">
                  <a:solidFill>
                    <a:srgbClr val="7030A0"/>
                  </a:solidFill>
                  <a:cs typeface="+mn-ea"/>
                  <a:sym typeface="+mn-lt"/>
                </a:rPr>
                <a:t>用例图</a:t>
              </a:r>
              <a:endParaRPr lang="en-US" sz="3200" dirty="0"/>
            </a:p>
          </p:txBody>
        </p:sp>
      </p:grpSp>
      <p:sp>
        <p:nvSpPr>
          <p:cNvPr id="22" name="Rectangle 21"/>
          <p:cNvSpPr/>
          <p:nvPr/>
        </p:nvSpPr>
        <p:spPr>
          <a:xfrm>
            <a:off x="10000883" y="5817622"/>
            <a:ext cx="1415772" cy="584775"/>
          </a:xfrm>
          <a:prstGeom prst="rect">
            <a:avLst/>
          </a:prstGeom>
        </p:spPr>
        <p:txBody>
          <a:bodyPr wrap="none">
            <a:spAutoFit/>
          </a:bodyPr>
          <a:lstStyle/>
          <a:p>
            <a:r>
              <a:rPr lang="zh-CN" altLang="en-US" sz="3200" b="1" smtClean="0">
                <a:solidFill>
                  <a:srgbClr val="7030A0"/>
                </a:solidFill>
                <a:cs typeface="+mn-ea"/>
                <a:sym typeface="+mn-lt"/>
              </a:rPr>
              <a:t>序列图</a:t>
            </a:r>
            <a:endParaRPr lang="en-US" sz="32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400" y="977900"/>
            <a:ext cx="5273040" cy="49011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8700" y="508000"/>
            <a:ext cx="5047488" cy="582777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0800" y="1270000"/>
            <a:ext cx="4456176" cy="430377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0" y="2057400"/>
            <a:ext cx="4547616" cy="273710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0800" y="1854200"/>
            <a:ext cx="4450080" cy="3133344"/>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24300" y="1955800"/>
            <a:ext cx="4322064" cy="292608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7000" y="1625600"/>
            <a:ext cx="4303776" cy="3596640"/>
          </a:xfrm>
          <a:prstGeom prst="rect">
            <a:avLst/>
          </a:prstGeom>
        </p:spPr>
      </p:pic>
    </p:spTree>
    <p:extLst>
      <p:ext uri="{BB962C8B-B14F-4D97-AF65-F5344CB8AC3E}">
        <p14:creationId xmlns:p14="http://schemas.microsoft.com/office/powerpoint/2010/main" val="150863122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6"/>
                                        </p:tgtEl>
                                        <p:attrNameLst>
                                          <p:attrName>ppt_x</p:attrName>
                                        </p:attrNameLst>
                                      </p:cBhvr>
                                      <p:tavLst>
                                        <p:tav tm="0">
                                          <p:val>
                                            <p:strVal val="ppt_x"/>
                                          </p:val>
                                        </p:tav>
                                        <p:tav tm="100000">
                                          <p:val>
                                            <p:strVal val="ppt_x"/>
                                          </p:val>
                                        </p:tav>
                                      </p:tavLst>
                                    </p:anim>
                                    <p:anim calcmode="lin" valueType="num">
                                      <p:cBhvr additive="base">
                                        <p:cTn id="22" dur="500"/>
                                        <p:tgtEl>
                                          <p:spTgt spid="6"/>
                                        </p:tgtEl>
                                        <p:attrNameLst>
                                          <p:attrName>ppt_y</p:attrName>
                                        </p:attrNameLst>
                                      </p:cBhvr>
                                      <p:tavLst>
                                        <p:tav tm="0">
                                          <p:val>
                                            <p:strVal val="ppt_y"/>
                                          </p:val>
                                        </p:tav>
                                        <p:tav tm="100000">
                                          <p:val>
                                            <p:strVal val="1+ppt_h/2"/>
                                          </p:val>
                                        </p:tav>
                                      </p:tavLst>
                                    </p:anim>
                                    <p:set>
                                      <p:cBhvr>
                                        <p:cTn id="23" dur="1" fill="hold">
                                          <p:stCondLst>
                                            <p:cond delay="499"/>
                                          </p:stCondLst>
                                        </p:cTn>
                                        <p:tgtEl>
                                          <p:spTgt spid="6"/>
                                        </p:tgtEl>
                                        <p:attrNameLst>
                                          <p:attrName>style.visibility</p:attrName>
                                        </p:attrNameLst>
                                      </p:cBhvr>
                                      <p:to>
                                        <p:strVal val="hidden"/>
                                      </p:to>
                                    </p:set>
                                  </p:child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par>
                          <p:cTn id="35" fill="hold">
                            <p:stCondLst>
                              <p:cond delay="500"/>
                            </p:stCondLst>
                            <p:childTnLst>
                              <p:par>
                                <p:cTn id="36" presetID="2" presetClass="entr" presetSubtype="4"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nodeType="clickEffect">
                                  <p:stCondLst>
                                    <p:cond delay="0"/>
                                  </p:stCondLst>
                                  <p:childTnLst>
                                    <p:anim calcmode="lin" valueType="num">
                                      <p:cBhvr additive="base">
                                        <p:cTn id="43" dur="500"/>
                                        <p:tgtEl>
                                          <p:spTgt spid="8"/>
                                        </p:tgtEl>
                                        <p:attrNameLst>
                                          <p:attrName>ppt_x</p:attrName>
                                        </p:attrNameLst>
                                      </p:cBhvr>
                                      <p:tavLst>
                                        <p:tav tm="0">
                                          <p:val>
                                            <p:strVal val="ppt_x"/>
                                          </p:val>
                                        </p:tav>
                                        <p:tav tm="100000">
                                          <p:val>
                                            <p:strVal val="ppt_x"/>
                                          </p:val>
                                        </p:tav>
                                      </p:tavLst>
                                    </p:anim>
                                    <p:anim calcmode="lin" valueType="num">
                                      <p:cBhvr additive="base">
                                        <p:cTn id="44" dur="500"/>
                                        <p:tgtEl>
                                          <p:spTgt spid="8"/>
                                        </p:tgtEl>
                                        <p:attrNameLst>
                                          <p:attrName>ppt_y</p:attrName>
                                        </p:attrNameLst>
                                      </p:cBhvr>
                                      <p:tavLst>
                                        <p:tav tm="0">
                                          <p:val>
                                            <p:strVal val="ppt_y"/>
                                          </p:val>
                                        </p:tav>
                                        <p:tav tm="100000">
                                          <p:val>
                                            <p:strVal val="1+ppt_h/2"/>
                                          </p:val>
                                        </p:tav>
                                      </p:tavLst>
                                    </p:anim>
                                    <p:set>
                                      <p:cBhvr>
                                        <p:cTn id="45" dur="1" fill="hold">
                                          <p:stCondLst>
                                            <p:cond delay="499"/>
                                          </p:stCondLst>
                                        </p:cTn>
                                        <p:tgtEl>
                                          <p:spTgt spid="8"/>
                                        </p:tgtEl>
                                        <p:attrNameLst>
                                          <p:attrName>style.visibility</p:attrName>
                                        </p:attrNameLst>
                                      </p:cBhvr>
                                      <p:to>
                                        <p:strVal val="hidden"/>
                                      </p:to>
                                    </p:set>
                                  </p:childTnLst>
                                </p:cTn>
                              </p:par>
                            </p:childTnLst>
                          </p:cTn>
                        </p:par>
                        <p:par>
                          <p:cTn id="46" fill="hold">
                            <p:stCondLst>
                              <p:cond delay="500"/>
                            </p:stCondLst>
                            <p:childTnLst>
                              <p:par>
                                <p:cTn id="47" presetID="2" presetClass="entr" presetSubtype="4"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9"/>
                                        </p:tgtEl>
                                        <p:attrNameLst>
                                          <p:attrName>ppt_x</p:attrName>
                                        </p:attrNameLst>
                                      </p:cBhvr>
                                      <p:tavLst>
                                        <p:tav tm="0">
                                          <p:val>
                                            <p:strVal val="ppt_x"/>
                                          </p:val>
                                        </p:tav>
                                        <p:tav tm="100000">
                                          <p:val>
                                            <p:strVal val="ppt_x"/>
                                          </p:val>
                                        </p:tav>
                                      </p:tavLst>
                                    </p:anim>
                                    <p:anim calcmode="lin" valueType="num">
                                      <p:cBhvr additive="base">
                                        <p:cTn id="55" dur="500"/>
                                        <p:tgtEl>
                                          <p:spTgt spid="9"/>
                                        </p:tgtEl>
                                        <p:attrNameLst>
                                          <p:attrName>ppt_y</p:attrName>
                                        </p:attrNameLst>
                                      </p:cBhvr>
                                      <p:tavLst>
                                        <p:tav tm="0">
                                          <p:val>
                                            <p:strVal val="ppt_y"/>
                                          </p:val>
                                        </p:tav>
                                        <p:tav tm="100000">
                                          <p:val>
                                            <p:strVal val="1+ppt_h/2"/>
                                          </p:val>
                                        </p:tav>
                                      </p:tavLst>
                                    </p:anim>
                                    <p:set>
                                      <p:cBhvr>
                                        <p:cTn id="56" dur="1" fill="hold">
                                          <p:stCondLst>
                                            <p:cond delay="499"/>
                                          </p:stCondLst>
                                        </p:cTn>
                                        <p:tgtEl>
                                          <p:spTgt spid="9"/>
                                        </p:tgtEl>
                                        <p:attrNameLst>
                                          <p:attrName>style.visibility</p:attrName>
                                        </p:attrNameLst>
                                      </p:cBhvr>
                                      <p:to>
                                        <p:strVal val="hidden"/>
                                      </p:to>
                                    </p:set>
                                  </p:childTnLst>
                                </p:cTn>
                              </p:par>
                            </p:childTnLst>
                          </p:cTn>
                        </p:par>
                        <p:par>
                          <p:cTn id="57" fill="hold">
                            <p:stCondLst>
                              <p:cond delay="500"/>
                            </p:stCondLst>
                            <p:childTnLst>
                              <p:par>
                                <p:cTn id="58" presetID="2" presetClass="entr" presetSubtype="4"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xit" presetSubtype="4" fill="hold" nodeType="clickEffect">
                                  <p:stCondLst>
                                    <p:cond delay="0"/>
                                  </p:stCondLst>
                                  <p:childTnLst>
                                    <p:anim calcmode="lin" valueType="num">
                                      <p:cBhvr additive="base">
                                        <p:cTn id="65" dur="500"/>
                                        <p:tgtEl>
                                          <p:spTgt spid="10"/>
                                        </p:tgtEl>
                                        <p:attrNameLst>
                                          <p:attrName>ppt_x</p:attrName>
                                        </p:attrNameLst>
                                      </p:cBhvr>
                                      <p:tavLst>
                                        <p:tav tm="0">
                                          <p:val>
                                            <p:strVal val="ppt_x"/>
                                          </p:val>
                                        </p:tav>
                                        <p:tav tm="100000">
                                          <p:val>
                                            <p:strVal val="ppt_x"/>
                                          </p:val>
                                        </p:tav>
                                      </p:tavLst>
                                    </p:anim>
                                    <p:anim calcmode="lin" valueType="num">
                                      <p:cBhvr additive="base">
                                        <p:cTn id="66" dur="500"/>
                                        <p:tgtEl>
                                          <p:spTgt spid="10"/>
                                        </p:tgtEl>
                                        <p:attrNameLst>
                                          <p:attrName>ppt_y</p:attrName>
                                        </p:attrNameLst>
                                      </p:cBhvr>
                                      <p:tavLst>
                                        <p:tav tm="0">
                                          <p:val>
                                            <p:strVal val="ppt_y"/>
                                          </p:val>
                                        </p:tav>
                                        <p:tav tm="100000">
                                          <p:val>
                                            <p:strVal val="1+ppt_h/2"/>
                                          </p:val>
                                        </p:tav>
                                      </p:tavLst>
                                    </p:anim>
                                    <p:set>
                                      <p:cBhvr>
                                        <p:cTn id="67" dur="1" fill="hold">
                                          <p:stCondLst>
                                            <p:cond delay="499"/>
                                          </p:stCondLst>
                                        </p:cTn>
                                        <p:tgtEl>
                                          <p:spTgt spid="10"/>
                                        </p:tgtEl>
                                        <p:attrNameLst>
                                          <p:attrName>style.visibility</p:attrName>
                                        </p:attrNameLst>
                                      </p:cBhvr>
                                      <p:to>
                                        <p:strVal val="hidden"/>
                                      </p:to>
                                    </p:set>
                                  </p:childTnLst>
                                </p:cTn>
                              </p:par>
                            </p:childTnLst>
                          </p:cTn>
                        </p:par>
                        <p:par>
                          <p:cTn id="68" fill="hold">
                            <p:stCondLst>
                              <p:cond delay="500"/>
                            </p:stCondLst>
                            <p:childTnLst>
                              <p:par>
                                <p:cTn id="69" presetID="2" presetClass="entr" presetSubtype="4"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nodeType="clickEffect">
                                  <p:stCondLst>
                                    <p:cond delay="0"/>
                                  </p:stCondLst>
                                  <p:childTnLst>
                                    <p:anim calcmode="lin" valueType="num">
                                      <p:cBhvr additive="base">
                                        <p:cTn id="76" dur="500"/>
                                        <p:tgtEl>
                                          <p:spTgt spid="11"/>
                                        </p:tgtEl>
                                        <p:attrNameLst>
                                          <p:attrName>ppt_x</p:attrName>
                                        </p:attrNameLst>
                                      </p:cBhvr>
                                      <p:tavLst>
                                        <p:tav tm="0">
                                          <p:val>
                                            <p:strVal val="ppt_x"/>
                                          </p:val>
                                        </p:tav>
                                        <p:tav tm="100000">
                                          <p:val>
                                            <p:strVal val="ppt_x"/>
                                          </p:val>
                                        </p:tav>
                                      </p:tavLst>
                                    </p:anim>
                                    <p:anim calcmode="lin" valueType="num">
                                      <p:cBhvr additive="base">
                                        <p:cTn id="77" dur="500"/>
                                        <p:tgtEl>
                                          <p:spTgt spid="11"/>
                                        </p:tgtEl>
                                        <p:attrNameLst>
                                          <p:attrName>ppt_y</p:attrName>
                                        </p:attrNameLst>
                                      </p:cBhvr>
                                      <p:tavLst>
                                        <p:tav tm="0">
                                          <p:val>
                                            <p:strVal val="ppt_y"/>
                                          </p:val>
                                        </p:tav>
                                        <p:tav tm="100000">
                                          <p:val>
                                            <p:strVal val="1+ppt_h/2"/>
                                          </p:val>
                                        </p:tav>
                                      </p:tavLst>
                                    </p:anim>
                                    <p:set>
                                      <p:cBhvr>
                                        <p:cTn id="78" dur="1" fill="hold">
                                          <p:stCondLst>
                                            <p:cond delay="499"/>
                                          </p:stCondLst>
                                        </p:cTn>
                                        <p:tgtEl>
                                          <p:spTgt spid="11"/>
                                        </p:tgtEl>
                                        <p:attrNameLst>
                                          <p:attrName>style.visibility</p:attrName>
                                        </p:attrNameLst>
                                      </p:cBhvr>
                                      <p:to>
                                        <p:strVal val="hidden"/>
                                      </p:to>
                                    </p:set>
                                  </p:childTnLst>
                                </p:cTn>
                              </p:par>
                            </p:childTnLst>
                          </p:cTn>
                        </p:par>
                        <p:par>
                          <p:cTn id="79" fill="hold">
                            <p:stCondLst>
                              <p:cond delay="500"/>
                            </p:stCondLst>
                            <p:childTnLst>
                              <p:par>
                                <p:cTn id="80" presetID="2" presetClass="entr" presetSubtype="4" fill="hold" nodeType="after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fill="hold"/>
                                        <p:tgtEl>
                                          <p:spTgt spid="12"/>
                                        </p:tgtEl>
                                        <p:attrNameLst>
                                          <p:attrName>ppt_x</p:attrName>
                                        </p:attrNameLst>
                                      </p:cBhvr>
                                      <p:tavLst>
                                        <p:tav tm="0">
                                          <p:val>
                                            <p:strVal val="#ppt_x"/>
                                          </p:val>
                                        </p:tav>
                                        <p:tav tm="100000">
                                          <p:val>
                                            <p:strVal val="#ppt_x"/>
                                          </p:val>
                                        </p:tav>
                                      </p:tavLst>
                                    </p:anim>
                                    <p:anim calcmode="lin" valueType="num">
                                      <p:cBhvr additive="base">
                                        <p:cTn id="8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nodeType="clickEffect">
                                  <p:stCondLst>
                                    <p:cond delay="0"/>
                                  </p:stCondLst>
                                  <p:childTnLst>
                                    <p:anim calcmode="lin" valueType="num">
                                      <p:cBhvr additive="base">
                                        <p:cTn id="87" dur="500"/>
                                        <p:tgtEl>
                                          <p:spTgt spid="12"/>
                                        </p:tgtEl>
                                        <p:attrNameLst>
                                          <p:attrName>ppt_x</p:attrName>
                                        </p:attrNameLst>
                                      </p:cBhvr>
                                      <p:tavLst>
                                        <p:tav tm="0">
                                          <p:val>
                                            <p:strVal val="ppt_x"/>
                                          </p:val>
                                        </p:tav>
                                        <p:tav tm="100000">
                                          <p:val>
                                            <p:strVal val="ppt_x"/>
                                          </p:val>
                                        </p:tav>
                                      </p:tavLst>
                                    </p:anim>
                                    <p:anim calcmode="lin" valueType="num">
                                      <p:cBhvr additive="base">
                                        <p:cTn id="88" dur="500"/>
                                        <p:tgtEl>
                                          <p:spTgt spid="12"/>
                                        </p:tgtEl>
                                        <p:attrNameLst>
                                          <p:attrName>ppt_y</p:attrName>
                                        </p:attrNameLst>
                                      </p:cBhvr>
                                      <p:tavLst>
                                        <p:tav tm="0">
                                          <p:val>
                                            <p:strVal val="ppt_y"/>
                                          </p:val>
                                        </p:tav>
                                        <p:tav tm="100000">
                                          <p:val>
                                            <p:strVal val="1+ppt_h/2"/>
                                          </p:val>
                                        </p:tav>
                                      </p:tavLst>
                                    </p:anim>
                                    <p:set>
                                      <p:cBhvr>
                                        <p:cTn id="89" dur="1" fill="hold">
                                          <p:stCondLst>
                                            <p:cond delay="499"/>
                                          </p:stCondLst>
                                        </p:cTn>
                                        <p:tgtEl>
                                          <p:spTgt spid="12"/>
                                        </p:tgtEl>
                                        <p:attrNameLst>
                                          <p:attrName>style.visibility</p:attrName>
                                        </p:attrNameLst>
                                      </p:cBhvr>
                                      <p:to>
                                        <p:strVal val="hidden"/>
                                      </p:to>
                                    </p:set>
                                  </p:childTnLst>
                                </p:cTn>
                              </p:par>
                              <p:par>
                                <p:cTn id="90" presetID="2" presetClass="exit" presetSubtype="4" fill="hold" grpId="1" nodeType="withEffect">
                                  <p:stCondLst>
                                    <p:cond delay="0"/>
                                  </p:stCondLst>
                                  <p:childTnLst>
                                    <p:anim calcmode="lin" valueType="num">
                                      <p:cBhvr additive="base">
                                        <p:cTn id="91" dur="500"/>
                                        <p:tgtEl>
                                          <p:spTgt spid="22"/>
                                        </p:tgtEl>
                                        <p:attrNameLst>
                                          <p:attrName>ppt_x</p:attrName>
                                        </p:attrNameLst>
                                      </p:cBhvr>
                                      <p:tavLst>
                                        <p:tav tm="0">
                                          <p:val>
                                            <p:strVal val="ppt_x"/>
                                          </p:val>
                                        </p:tav>
                                        <p:tav tm="100000">
                                          <p:val>
                                            <p:strVal val="ppt_x"/>
                                          </p:val>
                                        </p:tav>
                                      </p:tavLst>
                                    </p:anim>
                                    <p:anim calcmode="lin" valueType="num">
                                      <p:cBhvr additive="base">
                                        <p:cTn id="92" dur="500"/>
                                        <p:tgtEl>
                                          <p:spTgt spid="22"/>
                                        </p:tgtEl>
                                        <p:attrNameLst>
                                          <p:attrName>ppt_y</p:attrName>
                                        </p:attrNameLst>
                                      </p:cBhvr>
                                      <p:tavLst>
                                        <p:tav tm="0">
                                          <p:val>
                                            <p:strVal val="ppt_y"/>
                                          </p:val>
                                        </p:tav>
                                        <p:tav tm="100000">
                                          <p:val>
                                            <p:strVal val="1+ppt_h/2"/>
                                          </p:val>
                                        </p:tav>
                                      </p:tavLst>
                                    </p:anim>
                                    <p:set>
                                      <p:cBhvr>
                                        <p:cTn id="93"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行为分析</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err="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Behaviour</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Analysis</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7" name="组合 6"/>
          <p:cNvGrpSpPr/>
          <p:nvPr/>
        </p:nvGrpSpPr>
        <p:grpSpPr>
          <a:xfrm rot="16200000">
            <a:off x="-206048" y="316679"/>
            <a:ext cx="819265" cy="407160"/>
            <a:chOff x="2075393" y="-12700"/>
            <a:chExt cx="4993620" cy="2481740"/>
          </a:xfrm>
        </p:grpSpPr>
        <p:sp>
          <p:nvSpPr>
            <p:cNvPr id="7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21" name="Rectangle 20"/>
          <p:cNvSpPr/>
          <p:nvPr/>
        </p:nvSpPr>
        <p:spPr>
          <a:xfrm>
            <a:off x="10259845" y="5771127"/>
            <a:ext cx="1415772" cy="584775"/>
          </a:xfrm>
          <a:prstGeom prst="rect">
            <a:avLst/>
          </a:prstGeom>
        </p:spPr>
        <p:txBody>
          <a:bodyPr wrap="none">
            <a:spAutoFit/>
          </a:bodyPr>
          <a:lstStyle/>
          <a:p>
            <a:r>
              <a:rPr lang="zh-CN" altLang="en-US" sz="3200" b="1" smtClean="0">
                <a:solidFill>
                  <a:srgbClr val="7030A0"/>
                </a:solidFill>
                <a:cs typeface="+mn-ea"/>
                <a:sym typeface="+mn-lt"/>
              </a:rPr>
              <a:t>状态图</a:t>
            </a:r>
            <a:endParaRPr lang="en-US" sz="3200" dirty="0"/>
          </a:p>
        </p:txBody>
      </p:sp>
      <p:grpSp>
        <p:nvGrpSpPr>
          <p:cNvPr id="6" name="Group 5"/>
          <p:cNvGrpSpPr/>
          <p:nvPr/>
        </p:nvGrpSpPr>
        <p:grpSpPr>
          <a:xfrm>
            <a:off x="2958454" y="1795871"/>
            <a:ext cx="6169152" cy="3633948"/>
            <a:chOff x="2958454" y="1904359"/>
            <a:chExt cx="6169152" cy="3633948"/>
          </a:xfrm>
        </p:grpSpPr>
        <p:sp>
          <p:nvSpPr>
            <p:cNvPr id="22" name="Rectangle 21"/>
            <p:cNvSpPr/>
            <p:nvPr/>
          </p:nvSpPr>
          <p:spPr>
            <a:xfrm>
              <a:off x="5181255" y="5076642"/>
              <a:ext cx="1723549" cy="461665"/>
            </a:xfrm>
            <a:prstGeom prst="rect">
              <a:avLst/>
            </a:prstGeom>
          </p:spPr>
          <p:txBody>
            <a:bodyPr wrap="none">
              <a:spAutoFit/>
            </a:bodyPr>
            <a:lstStyle/>
            <a:p>
              <a:r>
                <a:rPr lang="zh-CN" altLang="en-US" sz="2400" smtClean="0">
                  <a:solidFill>
                    <a:srgbClr val="FFC000"/>
                  </a:solidFill>
                  <a:cs typeface="+mn-ea"/>
                  <a:sym typeface="+mn-lt"/>
                </a:rPr>
                <a:t>系统状态图</a:t>
              </a:r>
              <a:endParaRPr lang="en-US" sz="2400" dirty="0">
                <a:solidFill>
                  <a:srgbClr val="FFC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454" y="1904359"/>
              <a:ext cx="6169152" cy="2645664"/>
            </a:xfrm>
            <a:prstGeom prst="rect">
              <a:avLst/>
            </a:prstGeom>
          </p:spPr>
        </p:pic>
      </p:grpSp>
      <p:grpSp>
        <p:nvGrpSpPr>
          <p:cNvPr id="4" name="Group 3"/>
          <p:cNvGrpSpPr/>
          <p:nvPr/>
        </p:nvGrpSpPr>
        <p:grpSpPr>
          <a:xfrm>
            <a:off x="3406509" y="2102250"/>
            <a:ext cx="5273040" cy="3250160"/>
            <a:chOff x="3454400" y="2287722"/>
            <a:chExt cx="5273040" cy="325016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400" y="2287722"/>
              <a:ext cx="5273040" cy="1859280"/>
            </a:xfrm>
            <a:prstGeom prst="rect">
              <a:avLst/>
            </a:prstGeom>
          </p:spPr>
        </p:pic>
        <p:sp>
          <p:nvSpPr>
            <p:cNvPr id="23" name="Rectangle 22"/>
            <p:cNvSpPr/>
            <p:nvPr/>
          </p:nvSpPr>
          <p:spPr>
            <a:xfrm>
              <a:off x="5344300" y="5076217"/>
              <a:ext cx="1415772" cy="461665"/>
            </a:xfrm>
            <a:prstGeom prst="rect">
              <a:avLst/>
            </a:prstGeom>
          </p:spPr>
          <p:txBody>
            <a:bodyPr wrap="none">
              <a:spAutoFit/>
            </a:bodyPr>
            <a:lstStyle/>
            <a:p>
              <a:r>
                <a:rPr lang="zh-CN" altLang="en-US" sz="2400" smtClean="0">
                  <a:solidFill>
                    <a:srgbClr val="FFC000"/>
                  </a:solidFill>
                  <a:cs typeface="+mn-ea"/>
                  <a:sym typeface="+mn-lt"/>
                </a:rPr>
                <a:t>登入登出</a:t>
              </a:r>
              <a:endParaRPr lang="en-US" sz="2400" dirty="0">
                <a:solidFill>
                  <a:srgbClr val="FFC000"/>
                </a:solidFill>
              </a:endParaRPr>
            </a:p>
          </p:txBody>
        </p:sp>
      </p:grpSp>
      <p:grpSp>
        <p:nvGrpSpPr>
          <p:cNvPr id="8" name="Group 7"/>
          <p:cNvGrpSpPr/>
          <p:nvPr/>
        </p:nvGrpSpPr>
        <p:grpSpPr>
          <a:xfrm>
            <a:off x="3636634" y="1836093"/>
            <a:ext cx="5266944" cy="3555021"/>
            <a:chOff x="3636634" y="1836093"/>
            <a:chExt cx="5266944" cy="3555021"/>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6634" y="1836093"/>
              <a:ext cx="5266944" cy="2743200"/>
            </a:xfrm>
            <a:prstGeom prst="rect">
              <a:avLst/>
            </a:prstGeom>
          </p:spPr>
        </p:pic>
        <p:sp>
          <p:nvSpPr>
            <p:cNvPr id="33" name="Rectangle 32"/>
            <p:cNvSpPr/>
            <p:nvPr/>
          </p:nvSpPr>
          <p:spPr>
            <a:xfrm>
              <a:off x="5469887" y="4929449"/>
              <a:ext cx="800219" cy="461665"/>
            </a:xfrm>
            <a:prstGeom prst="rect">
              <a:avLst/>
            </a:prstGeom>
          </p:spPr>
          <p:txBody>
            <a:bodyPr wrap="none">
              <a:spAutoFit/>
            </a:bodyPr>
            <a:lstStyle/>
            <a:p>
              <a:r>
                <a:rPr lang="zh-CN" altLang="en-US" sz="2400" smtClean="0">
                  <a:solidFill>
                    <a:srgbClr val="FFC000"/>
                  </a:solidFill>
                  <a:cs typeface="+mn-ea"/>
                  <a:sym typeface="+mn-lt"/>
                </a:rPr>
                <a:t>注册</a:t>
              </a:r>
              <a:endParaRPr lang="en-US" sz="2400" dirty="0">
                <a:solidFill>
                  <a:srgbClr val="FFC000"/>
                </a:solidFill>
              </a:endParaRPr>
            </a:p>
          </p:txBody>
        </p:sp>
      </p:grpSp>
      <p:grpSp>
        <p:nvGrpSpPr>
          <p:cNvPr id="10" name="Group 9"/>
          <p:cNvGrpSpPr/>
          <p:nvPr/>
        </p:nvGrpSpPr>
        <p:grpSpPr>
          <a:xfrm>
            <a:off x="3510903" y="1982743"/>
            <a:ext cx="5266944" cy="3293757"/>
            <a:chOff x="3628715" y="2146501"/>
            <a:chExt cx="5266944" cy="3293757"/>
          </a:xfrm>
        </p:grpSpPr>
        <p:sp>
          <p:nvSpPr>
            <p:cNvPr id="32" name="Rectangle 31"/>
            <p:cNvSpPr/>
            <p:nvPr/>
          </p:nvSpPr>
          <p:spPr>
            <a:xfrm>
              <a:off x="5664920" y="4978593"/>
              <a:ext cx="800219" cy="461665"/>
            </a:xfrm>
            <a:prstGeom prst="rect">
              <a:avLst/>
            </a:prstGeom>
          </p:spPr>
          <p:txBody>
            <a:bodyPr wrap="none">
              <a:spAutoFit/>
            </a:bodyPr>
            <a:lstStyle/>
            <a:p>
              <a:r>
                <a:rPr lang="zh-CN" altLang="en-US" sz="2400" dirty="0" smtClean="0">
                  <a:solidFill>
                    <a:srgbClr val="FFC000"/>
                  </a:solidFill>
                  <a:cs typeface="+mn-ea"/>
                  <a:sym typeface="+mn-lt"/>
                </a:rPr>
                <a:t>注册</a:t>
              </a:r>
              <a:endParaRPr lang="en-US" sz="2400" dirty="0">
                <a:solidFill>
                  <a:srgbClr val="FFC000"/>
                </a:solidFill>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8715" y="2146501"/>
              <a:ext cx="5266944" cy="2121408"/>
            </a:xfrm>
            <a:prstGeom prst="rect">
              <a:avLst/>
            </a:prstGeom>
          </p:spPr>
        </p:pic>
      </p:grpSp>
      <p:grpSp>
        <p:nvGrpSpPr>
          <p:cNvPr id="12" name="Group 11"/>
          <p:cNvGrpSpPr/>
          <p:nvPr/>
        </p:nvGrpSpPr>
        <p:grpSpPr>
          <a:xfrm>
            <a:off x="2985885" y="2157194"/>
            <a:ext cx="6114288" cy="3041792"/>
            <a:chOff x="3022461" y="2419459"/>
            <a:chExt cx="6114288" cy="3041792"/>
          </a:xfrm>
        </p:grpSpPr>
        <p:sp>
          <p:nvSpPr>
            <p:cNvPr id="31" name="Rectangle 30"/>
            <p:cNvSpPr/>
            <p:nvPr/>
          </p:nvSpPr>
          <p:spPr>
            <a:xfrm>
              <a:off x="5566198" y="4999586"/>
              <a:ext cx="800219" cy="461665"/>
            </a:xfrm>
            <a:prstGeom prst="rect">
              <a:avLst/>
            </a:prstGeom>
          </p:spPr>
          <p:txBody>
            <a:bodyPr wrap="none">
              <a:spAutoFit/>
            </a:bodyPr>
            <a:lstStyle/>
            <a:p>
              <a:r>
                <a:rPr lang="zh-CN" altLang="en-US" sz="2400" smtClean="0">
                  <a:solidFill>
                    <a:srgbClr val="FFC000"/>
                  </a:solidFill>
                </a:rPr>
                <a:t>分类</a:t>
              </a:r>
              <a:endParaRPr lang="en-US" sz="2400" dirty="0">
                <a:solidFill>
                  <a:srgbClr val="FFC000"/>
                </a:solidFill>
              </a:endParaRP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2461" y="2419459"/>
              <a:ext cx="6114288" cy="1517904"/>
            </a:xfrm>
            <a:prstGeom prst="rect">
              <a:avLst/>
            </a:prstGeom>
          </p:spPr>
        </p:pic>
      </p:grpSp>
      <p:grpSp>
        <p:nvGrpSpPr>
          <p:cNvPr id="18" name="Group 17"/>
          <p:cNvGrpSpPr/>
          <p:nvPr/>
        </p:nvGrpSpPr>
        <p:grpSpPr>
          <a:xfrm>
            <a:off x="3320209" y="2306759"/>
            <a:ext cx="5266944" cy="2932102"/>
            <a:chOff x="3452991" y="2452770"/>
            <a:chExt cx="5266944" cy="2932102"/>
          </a:xfrm>
        </p:grpSpPr>
        <p:sp>
          <p:nvSpPr>
            <p:cNvPr id="30" name="Rectangle 29"/>
            <p:cNvSpPr/>
            <p:nvPr/>
          </p:nvSpPr>
          <p:spPr>
            <a:xfrm>
              <a:off x="5477169" y="4923207"/>
              <a:ext cx="800219" cy="461665"/>
            </a:xfrm>
            <a:prstGeom prst="rect">
              <a:avLst/>
            </a:prstGeom>
          </p:spPr>
          <p:txBody>
            <a:bodyPr wrap="none">
              <a:spAutoFit/>
            </a:bodyPr>
            <a:lstStyle/>
            <a:p>
              <a:r>
                <a:rPr lang="zh-CN" altLang="en-US" sz="2400" smtClean="0">
                  <a:solidFill>
                    <a:srgbClr val="FFC000"/>
                  </a:solidFill>
                  <a:cs typeface="+mn-ea"/>
                  <a:sym typeface="+mn-lt"/>
                </a:rPr>
                <a:t>评星</a:t>
              </a:r>
              <a:endParaRPr lang="en-US" sz="2400" dirty="0">
                <a:solidFill>
                  <a:srgbClr val="FFC000"/>
                </a:solidFill>
              </a:endParaRP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52991" y="2452770"/>
              <a:ext cx="5266944" cy="1267968"/>
            </a:xfrm>
            <a:prstGeom prst="rect">
              <a:avLst/>
            </a:prstGeom>
          </p:spPr>
        </p:pic>
      </p:grpSp>
      <p:grpSp>
        <p:nvGrpSpPr>
          <p:cNvPr id="26" name="Group 25"/>
          <p:cNvGrpSpPr/>
          <p:nvPr/>
        </p:nvGrpSpPr>
        <p:grpSpPr>
          <a:xfrm>
            <a:off x="3440036" y="2704190"/>
            <a:ext cx="5266944" cy="2557357"/>
            <a:chOff x="3454400" y="2882900"/>
            <a:chExt cx="5266944" cy="2557357"/>
          </a:xfrm>
        </p:grpSpPr>
        <p:sp>
          <p:nvSpPr>
            <p:cNvPr id="28" name="Rectangle 27"/>
            <p:cNvSpPr/>
            <p:nvPr/>
          </p:nvSpPr>
          <p:spPr>
            <a:xfrm>
              <a:off x="5640120" y="4978592"/>
              <a:ext cx="800219" cy="461665"/>
            </a:xfrm>
            <a:prstGeom prst="rect">
              <a:avLst/>
            </a:prstGeom>
          </p:spPr>
          <p:txBody>
            <a:bodyPr wrap="none">
              <a:spAutoFit/>
            </a:bodyPr>
            <a:lstStyle/>
            <a:p>
              <a:r>
                <a:rPr lang="zh-CN" altLang="en-US" sz="2400" smtClean="0">
                  <a:solidFill>
                    <a:srgbClr val="FFC000"/>
                  </a:solidFill>
                  <a:cs typeface="+mn-ea"/>
                  <a:sym typeface="+mn-lt"/>
                </a:rPr>
                <a:t>评论</a:t>
              </a:r>
              <a:endParaRPr lang="en-US" sz="2400" dirty="0">
                <a:solidFill>
                  <a:srgbClr val="FFC000"/>
                </a:solidFill>
              </a:endParaRPr>
            </a:p>
          </p:txBody>
        </p:sp>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54400" y="2882900"/>
              <a:ext cx="5266944" cy="1091184"/>
            </a:xfrm>
            <a:prstGeom prst="rect">
              <a:avLst/>
            </a:prstGeom>
          </p:spPr>
        </p:pic>
      </p:grpSp>
      <p:grpSp>
        <p:nvGrpSpPr>
          <p:cNvPr id="34" name="Group 33"/>
          <p:cNvGrpSpPr/>
          <p:nvPr/>
        </p:nvGrpSpPr>
        <p:grpSpPr>
          <a:xfrm>
            <a:off x="3649286" y="2481199"/>
            <a:ext cx="5273040" cy="2946964"/>
            <a:chOff x="3547944" y="2493293"/>
            <a:chExt cx="5273040" cy="2946964"/>
          </a:xfrm>
        </p:grpSpPr>
        <p:sp>
          <p:nvSpPr>
            <p:cNvPr id="25" name="Rectangle 24"/>
            <p:cNvSpPr/>
            <p:nvPr/>
          </p:nvSpPr>
          <p:spPr>
            <a:xfrm>
              <a:off x="5593408" y="4978592"/>
              <a:ext cx="800219" cy="461665"/>
            </a:xfrm>
            <a:prstGeom prst="rect">
              <a:avLst/>
            </a:prstGeom>
          </p:spPr>
          <p:txBody>
            <a:bodyPr wrap="none">
              <a:spAutoFit/>
            </a:bodyPr>
            <a:lstStyle/>
            <a:p>
              <a:r>
                <a:rPr lang="zh-CN" altLang="en-US" sz="2400" smtClean="0">
                  <a:solidFill>
                    <a:srgbClr val="FFC000"/>
                  </a:solidFill>
                  <a:cs typeface="+mn-ea"/>
                  <a:sym typeface="+mn-lt"/>
                </a:rPr>
                <a:t>推荐</a:t>
              </a:r>
              <a:endParaRPr lang="en-US" sz="2400" dirty="0">
                <a:solidFill>
                  <a:srgbClr val="FFC000"/>
                </a:solidFill>
              </a:endParaRPr>
            </a:p>
          </p:txBody>
        </p:sp>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7944" y="2493293"/>
              <a:ext cx="5273040" cy="1176528"/>
            </a:xfrm>
            <a:prstGeom prst="rect">
              <a:avLst/>
            </a:prstGeom>
          </p:spPr>
        </p:pic>
      </p:grpSp>
    </p:spTree>
    <p:extLst>
      <p:ext uri="{BB962C8B-B14F-4D97-AF65-F5344CB8AC3E}">
        <p14:creationId xmlns:p14="http://schemas.microsoft.com/office/powerpoint/2010/main" val="169736167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4"/>
                                        </p:tgtEl>
                                        <p:attrNameLst>
                                          <p:attrName>ppt_x</p:attrName>
                                        </p:attrNameLst>
                                      </p:cBhvr>
                                      <p:tavLst>
                                        <p:tav tm="0">
                                          <p:val>
                                            <p:strVal val="ppt_x"/>
                                          </p:val>
                                        </p:tav>
                                        <p:tav tm="100000">
                                          <p:val>
                                            <p:strVal val="ppt_x"/>
                                          </p:val>
                                        </p:tav>
                                      </p:tavLst>
                                    </p:anim>
                                    <p:anim calcmode="lin" valueType="num">
                                      <p:cBhvr additive="base">
                                        <p:cTn id="18" dur="500"/>
                                        <p:tgtEl>
                                          <p:spTgt spid="4"/>
                                        </p:tgtEl>
                                        <p:attrNameLst>
                                          <p:attrName>ppt_y</p:attrName>
                                        </p:attrNameLst>
                                      </p:cBhvr>
                                      <p:tavLst>
                                        <p:tav tm="0">
                                          <p:val>
                                            <p:strVal val="ppt_y"/>
                                          </p:val>
                                        </p:tav>
                                        <p:tav tm="100000">
                                          <p:val>
                                            <p:strVal val="1+ppt_h/2"/>
                                          </p:val>
                                        </p:tav>
                                      </p:tavLst>
                                    </p:anim>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8"/>
                                        </p:tgtEl>
                                        <p:attrNameLst>
                                          <p:attrName>ppt_x</p:attrName>
                                        </p:attrNameLst>
                                      </p:cBhvr>
                                      <p:tavLst>
                                        <p:tav tm="0">
                                          <p:val>
                                            <p:strVal val="ppt_x"/>
                                          </p:val>
                                        </p:tav>
                                        <p:tav tm="100000">
                                          <p:val>
                                            <p:strVal val="ppt_x"/>
                                          </p:val>
                                        </p:tav>
                                      </p:tavLst>
                                    </p:anim>
                                    <p:anim calcmode="lin" valueType="num">
                                      <p:cBhvr additive="base">
                                        <p:cTn id="29" dur="500"/>
                                        <p:tgtEl>
                                          <p:spTgt spid="8"/>
                                        </p:tgtEl>
                                        <p:attrNameLst>
                                          <p:attrName>ppt_y</p:attrName>
                                        </p:attrNameLst>
                                      </p:cBhvr>
                                      <p:tavLst>
                                        <p:tav tm="0">
                                          <p:val>
                                            <p:strVal val="ppt_y"/>
                                          </p:val>
                                        </p:tav>
                                        <p:tav tm="100000">
                                          <p:val>
                                            <p:strVal val="1+ppt_h/2"/>
                                          </p:val>
                                        </p:tav>
                                      </p:tavLst>
                                    </p:anim>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10"/>
                                        </p:tgtEl>
                                        <p:attrNameLst>
                                          <p:attrName>ppt_x</p:attrName>
                                        </p:attrNameLst>
                                      </p:cBhvr>
                                      <p:tavLst>
                                        <p:tav tm="0">
                                          <p:val>
                                            <p:strVal val="ppt_x"/>
                                          </p:val>
                                        </p:tav>
                                        <p:tav tm="100000">
                                          <p:val>
                                            <p:strVal val="ppt_x"/>
                                          </p:val>
                                        </p:tav>
                                      </p:tavLst>
                                    </p:anim>
                                    <p:anim calcmode="lin" valueType="num">
                                      <p:cBhvr additive="base">
                                        <p:cTn id="40" dur="500"/>
                                        <p:tgtEl>
                                          <p:spTgt spid="10"/>
                                        </p:tgtEl>
                                        <p:attrNameLst>
                                          <p:attrName>ppt_y</p:attrName>
                                        </p:attrNameLst>
                                      </p:cBhvr>
                                      <p:tavLst>
                                        <p:tav tm="0">
                                          <p:val>
                                            <p:strVal val="ppt_y"/>
                                          </p:val>
                                        </p:tav>
                                        <p:tav tm="100000">
                                          <p:val>
                                            <p:strVal val="1+ppt_h/2"/>
                                          </p:val>
                                        </p:tav>
                                      </p:tavLst>
                                    </p:anim>
                                    <p:set>
                                      <p:cBhvr>
                                        <p:cTn id="41" dur="1" fill="hold">
                                          <p:stCondLst>
                                            <p:cond delay="499"/>
                                          </p:stCondLst>
                                        </p:cTn>
                                        <p:tgtEl>
                                          <p:spTgt spid="10"/>
                                        </p:tgtEl>
                                        <p:attrNameLst>
                                          <p:attrName>style.visibility</p:attrName>
                                        </p:attrNameLst>
                                      </p:cBhvr>
                                      <p:to>
                                        <p:strVal val="hidden"/>
                                      </p:to>
                                    </p:set>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18"/>
                                        </p:tgtEl>
                                        <p:attrNameLst>
                                          <p:attrName>ppt_x</p:attrName>
                                        </p:attrNameLst>
                                      </p:cBhvr>
                                      <p:tavLst>
                                        <p:tav tm="0">
                                          <p:val>
                                            <p:strVal val="ppt_x"/>
                                          </p:val>
                                        </p:tav>
                                        <p:tav tm="100000">
                                          <p:val>
                                            <p:strVal val="ppt_x"/>
                                          </p:val>
                                        </p:tav>
                                      </p:tavLst>
                                    </p:anim>
                                    <p:anim calcmode="lin" valueType="num">
                                      <p:cBhvr additive="base">
                                        <p:cTn id="62" dur="500"/>
                                        <p:tgtEl>
                                          <p:spTgt spid="18"/>
                                        </p:tgtEl>
                                        <p:attrNameLst>
                                          <p:attrName>ppt_y</p:attrName>
                                        </p:attrNameLst>
                                      </p:cBhvr>
                                      <p:tavLst>
                                        <p:tav tm="0">
                                          <p:val>
                                            <p:strVal val="ppt_y"/>
                                          </p:val>
                                        </p:tav>
                                        <p:tav tm="100000">
                                          <p:val>
                                            <p:strVal val="1+ppt_h/2"/>
                                          </p:val>
                                        </p:tav>
                                      </p:tavLst>
                                    </p:anim>
                                    <p:set>
                                      <p:cBhvr>
                                        <p:cTn id="63" dur="1" fill="hold">
                                          <p:stCondLst>
                                            <p:cond delay="499"/>
                                          </p:stCondLst>
                                        </p:cTn>
                                        <p:tgtEl>
                                          <p:spTgt spid="18"/>
                                        </p:tgtEl>
                                        <p:attrNameLst>
                                          <p:attrName>style.visibility</p:attrName>
                                        </p:attrNameLst>
                                      </p:cBhvr>
                                      <p:to>
                                        <p:strVal val="hidden"/>
                                      </p:to>
                                    </p:set>
                                  </p:childTnLst>
                                </p:cTn>
                              </p:par>
                            </p:childTnLst>
                          </p:cTn>
                        </p:par>
                        <p:par>
                          <p:cTn id="64" fill="hold">
                            <p:stCondLst>
                              <p:cond delay="500"/>
                            </p:stCondLst>
                            <p:childTnLst>
                              <p:par>
                                <p:cTn id="65" presetID="2" presetClass="entr" presetSubtype="4"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nodeType="clickEffect">
                                  <p:stCondLst>
                                    <p:cond delay="0"/>
                                  </p:stCondLst>
                                  <p:childTnLst>
                                    <p:anim calcmode="lin" valueType="num">
                                      <p:cBhvr additive="base">
                                        <p:cTn id="72" dur="500"/>
                                        <p:tgtEl>
                                          <p:spTgt spid="26"/>
                                        </p:tgtEl>
                                        <p:attrNameLst>
                                          <p:attrName>ppt_x</p:attrName>
                                        </p:attrNameLst>
                                      </p:cBhvr>
                                      <p:tavLst>
                                        <p:tav tm="0">
                                          <p:val>
                                            <p:strVal val="ppt_x"/>
                                          </p:val>
                                        </p:tav>
                                        <p:tav tm="100000">
                                          <p:val>
                                            <p:strVal val="ppt_x"/>
                                          </p:val>
                                        </p:tav>
                                      </p:tavLst>
                                    </p:anim>
                                    <p:anim calcmode="lin" valueType="num">
                                      <p:cBhvr additive="base">
                                        <p:cTn id="73" dur="500"/>
                                        <p:tgtEl>
                                          <p:spTgt spid="26"/>
                                        </p:tgtEl>
                                        <p:attrNameLst>
                                          <p:attrName>ppt_y</p:attrName>
                                        </p:attrNameLst>
                                      </p:cBhvr>
                                      <p:tavLst>
                                        <p:tav tm="0">
                                          <p:val>
                                            <p:strVal val="ppt_y"/>
                                          </p:val>
                                        </p:tav>
                                        <p:tav tm="100000">
                                          <p:val>
                                            <p:strVal val="1+ppt_h/2"/>
                                          </p:val>
                                        </p:tav>
                                      </p:tavLst>
                                    </p:anim>
                                    <p:set>
                                      <p:cBhvr>
                                        <p:cTn id="74" dur="1" fill="hold">
                                          <p:stCondLst>
                                            <p:cond delay="499"/>
                                          </p:stCondLst>
                                        </p:cTn>
                                        <p:tgtEl>
                                          <p:spTgt spid="26"/>
                                        </p:tgtEl>
                                        <p:attrNameLst>
                                          <p:attrName>style.visibility</p:attrName>
                                        </p:attrNameLst>
                                      </p:cBhvr>
                                      <p:to>
                                        <p:strVal val="hidden"/>
                                      </p:to>
                                    </p:set>
                                  </p:childTnLst>
                                </p:cTn>
                              </p:par>
                            </p:childTnLst>
                          </p:cTn>
                        </p:par>
                        <p:par>
                          <p:cTn id="75" fill="hold">
                            <p:stCondLst>
                              <p:cond delay="500"/>
                            </p:stCondLst>
                            <p:childTnLst>
                              <p:par>
                                <p:cTn id="76" presetID="2" presetClass="entr" presetSubtype="4" fill="hold" nodeType="after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8"/>
          <p:cNvSpPr txBox="1"/>
          <p:nvPr/>
        </p:nvSpPr>
        <p:spPr>
          <a:xfrm>
            <a:off x="770655" y="278052"/>
            <a:ext cx="4979216" cy="408573"/>
          </a:xfrm>
          <a:prstGeom prst="rect">
            <a:avLst/>
          </a:prstGeom>
          <a:noFill/>
        </p:spPr>
        <p:txBody>
          <a:bodyPr wrap="square" lIns="0" tIns="0" rIns="0" bIns="0" rtlCol="0" anchor="ctr">
            <a:spAutoFit/>
          </a:bodyPr>
          <a:lstStyle/>
          <a:p>
            <a:r>
              <a:rPr lang="zh-CN" altLang="en-US" sz="2655" b="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软件需求规格说明书内容介绍</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8"/>
          <p:cNvSpPr txBox="1"/>
          <p:nvPr/>
        </p:nvSpPr>
        <p:spPr>
          <a:xfrm>
            <a:off x="770655" y="708612"/>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Introduction</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 name="组合 6"/>
          <p:cNvGrpSpPr/>
          <p:nvPr/>
        </p:nvGrpSpPr>
        <p:grpSpPr>
          <a:xfrm rot="16200000">
            <a:off x="-206048" y="316679"/>
            <a:ext cx="819265" cy="407160"/>
            <a:chOff x="2075393" y="-12700"/>
            <a:chExt cx="4993620" cy="2481740"/>
          </a:xfrm>
        </p:grpSpPr>
        <p:sp>
          <p:nvSpPr>
            <p:cNvPr id="40"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1"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2"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3"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4"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2" name="Rectangle 1"/>
          <p:cNvSpPr/>
          <p:nvPr/>
        </p:nvSpPr>
        <p:spPr>
          <a:xfrm>
            <a:off x="2154264" y="1482455"/>
            <a:ext cx="8446575" cy="4662815"/>
          </a:xfrm>
          <a:prstGeom prst="rect">
            <a:avLst/>
          </a:prstGeom>
        </p:spPr>
        <p:txBody>
          <a:bodyPr wrap="square">
            <a:spAutoFit/>
          </a:bodyPr>
          <a:lstStyle/>
          <a:p>
            <a:pPr indent="266700">
              <a:lnSpc>
                <a:spcPct val="150000"/>
              </a:lnSpc>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本需求规划书的目的在于通过本文档定义基于协同过滤在线教育平台产品的需求，以求在项目组员与相关成员之间达成一致的需求描述</a:t>
            </a:r>
            <a:r>
              <a:rPr lang="zh-CN" altLang="en-US" dirty="0" smtClean="0">
                <a:solidFill>
                  <a:schemeClr val="bg1">
                    <a:lumMod val="65000"/>
                  </a:schemeClr>
                </a:solidFill>
                <a:latin typeface="Arial" panose="020B0604020202020204" pitchFamily="34" charset="0"/>
                <a:ea typeface="微软雅黑" panose="020B0503020204020204" pitchFamily="34" charset="-122"/>
              </a:rPr>
              <a:t>。</a:t>
            </a:r>
            <a:endParaRPr lang="en-US" altLang="zh-CN" dirty="0" smtClean="0">
              <a:solidFill>
                <a:schemeClr val="bg1">
                  <a:lumMod val="65000"/>
                </a:schemeClr>
              </a:solidFill>
              <a:latin typeface="Arial" panose="020B0604020202020204" pitchFamily="34" charset="0"/>
              <a:ea typeface="微软雅黑" panose="020B0503020204020204" pitchFamily="34" charset="-122"/>
            </a:endParaRPr>
          </a:p>
          <a:p>
            <a:pPr indent="266700">
              <a:lnSpc>
                <a:spcPct val="150000"/>
              </a:lnSpc>
              <a:spcAft>
                <a:spcPts val="0"/>
              </a:spcAft>
            </a:pPr>
            <a:endParaRPr lang="en-US" altLang="zh-CN" dirty="0">
              <a:solidFill>
                <a:schemeClr val="bg1">
                  <a:lumMod val="65000"/>
                </a:schemeClr>
              </a:solidFill>
              <a:latin typeface="Arial" panose="020B0604020202020204" pitchFamily="34" charset="0"/>
              <a:ea typeface="微软雅黑" panose="020B0503020204020204" pitchFamily="34" charset="-122"/>
            </a:endParaRPr>
          </a:p>
          <a:p>
            <a:pPr indent="266700">
              <a:lnSpc>
                <a:spcPct val="150000"/>
              </a:lnSpc>
              <a:spcAft>
                <a:spcPts val="0"/>
              </a:spcAft>
            </a:pPr>
            <a:r>
              <a:rPr lang="zh-CN" altLang="en-US" b="1" dirty="0" smtClean="0">
                <a:solidFill>
                  <a:schemeClr val="bg1">
                    <a:lumMod val="65000"/>
                  </a:schemeClr>
                </a:solidFill>
                <a:latin typeface="Arial" panose="020B0604020202020204" pitchFamily="34" charset="0"/>
                <a:ea typeface="微软雅黑" panose="020B0503020204020204" pitchFamily="34" charset="-122"/>
              </a:rPr>
              <a:t>预期</a:t>
            </a:r>
            <a:r>
              <a:rPr lang="zh-CN" altLang="en-US" b="1" dirty="0">
                <a:solidFill>
                  <a:schemeClr val="bg1">
                    <a:lumMod val="65000"/>
                  </a:schemeClr>
                </a:solidFill>
                <a:latin typeface="Arial" panose="020B0604020202020204" pitchFamily="34" charset="0"/>
                <a:ea typeface="微软雅黑" panose="020B0503020204020204" pitchFamily="34" charset="-122"/>
              </a:rPr>
              <a:t>读者</a:t>
            </a:r>
            <a:r>
              <a:rPr lang="zh-CN" altLang="en-US" dirty="0">
                <a:solidFill>
                  <a:schemeClr val="bg1">
                    <a:lumMod val="65000"/>
                  </a:schemeClr>
                </a:solidFill>
                <a:latin typeface="Arial" panose="020B0604020202020204" pitchFamily="34" charset="0"/>
                <a:ea typeface="微软雅黑" panose="020B0503020204020204" pitchFamily="34" charset="-122"/>
              </a:rPr>
              <a:t>：项目小组成员，利益相关者</a:t>
            </a:r>
            <a:r>
              <a:rPr lang="zh-CN" altLang="en-US" dirty="0" smtClean="0">
                <a:solidFill>
                  <a:schemeClr val="bg1">
                    <a:lumMod val="65000"/>
                  </a:schemeClr>
                </a:solidFill>
                <a:latin typeface="Arial" panose="020B0604020202020204" pitchFamily="34" charset="0"/>
                <a:ea typeface="微软雅黑" panose="020B0503020204020204" pitchFamily="34" charset="-122"/>
              </a:rPr>
              <a:t>。</a:t>
            </a:r>
            <a:endParaRPr lang="en-US" altLang="zh-CN" dirty="0" smtClean="0">
              <a:solidFill>
                <a:schemeClr val="bg1">
                  <a:lumMod val="65000"/>
                </a:schemeClr>
              </a:solidFill>
              <a:latin typeface="Arial" panose="020B0604020202020204" pitchFamily="34" charset="0"/>
              <a:ea typeface="微软雅黑" panose="020B0503020204020204" pitchFamily="34" charset="-122"/>
            </a:endParaRPr>
          </a:p>
          <a:p>
            <a:pPr indent="266700">
              <a:lnSpc>
                <a:spcPct val="150000"/>
              </a:lnSpc>
              <a:spcAft>
                <a:spcPts val="0"/>
              </a:spcAft>
            </a:pPr>
            <a:r>
              <a:rPr lang="zh-CN" altLang="en-US" dirty="0" smtClean="0">
                <a:solidFill>
                  <a:schemeClr val="bg1">
                    <a:lumMod val="65000"/>
                  </a:schemeClr>
                </a:solidFill>
                <a:latin typeface="Arial" panose="020B0604020202020204" pitchFamily="34" charset="0"/>
                <a:ea typeface="微软雅黑" panose="020B0503020204020204" pitchFamily="34" charset="-122"/>
              </a:rPr>
              <a:t>在</a:t>
            </a:r>
            <a:r>
              <a:rPr lang="zh-CN" altLang="en-US" dirty="0">
                <a:solidFill>
                  <a:schemeClr val="bg1">
                    <a:lumMod val="65000"/>
                  </a:schemeClr>
                </a:solidFill>
                <a:latin typeface="Arial" panose="020B0604020202020204" pitchFamily="34" charset="0"/>
                <a:ea typeface="微软雅黑" panose="020B0503020204020204" pitchFamily="34" charset="-122"/>
              </a:rPr>
              <a:t>当前资源海量化，新兴技术日益更新的时代背景下。教师的查找资料，再学习的任务愈加艰巨，备课压力陡增。同时，学生缺少一款组织有序且与时俱进的学习工具。本项目旨在开发一款基于包含爬虫、数据挖掘、个性教育的在线教育系统。用以将老师从繁重的查询资料、备课任务中解放。通过爬虫获取优质的互联网知识，进行文本挖掘的处理后，可以通过个性化推荐模块在既定的教学大纲内向学生推送最合适的内容，供其挑选与学习、以达到因材施教的效果。本平台不支持多国语言检索。</a:t>
            </a:r>
            <a:endParaRPr lang="en-US" dirty="0">
              <a:solidFill>
                <a:schemeClr val="bg1">
                  <a:lumMod val="65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431120879"/>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9*a*1"/>
  <p:tag name="KSO_WM_UNIT_CLEAR" val="1"/>
  <p:tag name="KSO_WM_UNIT_LAYERLEVEL" val="1"/>
  <p:tag name="KSO_WM_UNIT_ISCONTENTSTITLE" val="1"/>
  <p:tag name="KSO_WM_UNIT_VALUE" val="2"/>
  <p:tag name="KSO_WM_UNIT_HIGHLIGHT" val="0"/>
  <p:tag name="KSO_WM_UNIT_COMPATIBLE" val="0"/>
  <p:tag name="KSO_WM_UNIT_BIND_DECORATION_IDS" val="custom160117_9*i*22"/>
  <p:tag name="KSO_WM_UNIT_PRESET_TEXT" val="目录"/>
</p:tagLst>
</file>

<file path=ppt/tags/tag1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1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9*l_i*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9*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9*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7194</TotalTime>
  <Words>1567</Words>
  <Application>Microsoft Macintosh PowerPoint</Application>
  <PresentationFormat>Widescreen</PresentationFormat>
  <Paragraphs>249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Agency FB</vt:lpstr>
      <vt:lpstr>Calibri</vt:lpstr>
      <vt:lpstr>Microsoft JhengHei UI Light</vt:lpstr>
      <vt:lpstr>Times New Roman</vt:lpstr>
      <vt:lpstr>微软雅黑</vt:lpstr>
      <vt:lpstr>等线</vt:lpstr>
      <vt:lpstr>Arial</vt:lpstr>
      <vt:lpstr>f450b0d4963ece9be7ae7f3cbf6a74776566f6cf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HOLDEN HU</cp:lastModifiedBy>
  <cp:revision>79</cp:revision>
  <dcterms:created xsi:type="dcterms:W3CDTF">2016-12-13T08:41:51Z</dcterms:created>
  <dcterms:modified xsi:type="dcterms:W3CDTF">2017-04-25T14:02:51Z</dcterms:modified>
</cp:coreProperties>
</file>