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sldIdLst>
    <p:sldId id="257" r:id="rId2"/>
    <p:sldId id="258" r:id="rId3"/>
    <p:sldId id="260" r:id="rId4"/>
    <p:sldId id="261" r:id="rId5"/>
    <p:sldId id="288" r:id="rId6"/>
    <p:sldId id="263" r:id="rId7"/>
    <p:sldId id="286" r:id="rId8"/>
    <p:sldId id="267" r:id="rId9"/>
    <p:sldId id="290" r:id="rId10"/>
    <p:sldId id="293" r:id="rId11"/>
    <p:sldId id="262" r:id="rId12"/>
    <p:sldId id="287" r:id="rId13"/>
    <p:sldId id="289" r:id="rId14"/>
    <p:sldId id="296" r:id="rId15"/>
    <p:sldId id="297" r:id="rId16"/>
    <p:sldId id="266" r:id="rId17"/>
    <p:sldId id="298" r:id="rId18"/>
    <p:sldId id="294" r:id="rId19"/>
    <p:sldId id="295" r:id="rId20"/>
    <p:sldId id="28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83082"/>
    <a:srgbClr val="703082"/>
    <a:srgbClr val="E4A200"/>
    <a:srgbClr val="E7AC25"/>
    <a:srgbClr val="FFAC25"/>
    <a:srgbClr val="F2644C"/>
    <a:srgbClr val="FDFDFD"/>
    <a:srgbClr val="FEFEFE"/>
    <a:srgbClr val="FCFCFC"/>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18"/>
  </p:normalViewPr>
  <p:slideViewPr>
    <p:cSldViewPr snapToGrid="0" showGuides="1">
      <p:cViewPr>
        <p:scale>
          <a:sx n="71" d="100"/>
          <a:sy n="71" d="100"/>
        </p:scale>
        <p:origin x="280" y="552"/>
      </p:cViewPr>
      <p:guideLst/>
    </p:cSldViewPr>
  </p:slideViewPr>
  <p:notesTextViewPr>
    <p:cViewPr>
      <p:scale>
        <a:sx n="1" d="1"/>
        <a:sy n="1" d="1"/>
      </p:scale>
      <p:origin x="0" y="0"/>
    </p:cViewPr>
  </p:notesTextViewPr>
  <p:sorterViewPr>
    <p:cViewPr varScale="1">
      <p:scale>
        <a:sx n="100" d="100"/>
        <a:sy n="100" d="100"/>
      </p:scale>
      <p:origin x="0" y="-20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89414-46CF-4E97-A03C-BE00D25D7636}" type="datetimeFigureOut">
              <a:rPr lang="zh-CN" altLang="en-US" smtClean="0"/>
              <a:t>17/3/13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BB8D-5F9F-41EA-8488-4E989B1AC423}" type="slidenum">
              <a:rPr lang="zh-CN" altLang="en-US" smtClean="0"/>
              <a:t>‹#›</a:t>
            </a:fld>
            <a:endParaRPr lang="zh-CN" altLang="en-US"/>
          </a:p>
        </p:txBody>
      </p:sp>
    </p:spTree>
    <p:extLst>
      <p:ext uri="{BB962C8B-B14F-4D97-AF65-F5344CB8AC3E}">
        <p14:creationId xmlns:p14="http://schemas.microsoft.com/office/powerpoint/2010/main" val="105384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extLst>
      <p:ext uri="{BB962C8B-B14F-4D97-AF65-F5344CB8AC3E}">
        <p14:creationId xmlns:p14="http://schemas.microsoft.com/office/powerpoint/2010/main" val="242109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494951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129707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extLst>
      <p:ext uri="{BB962C8B-B14F-4D97-AF65-F5344CB8AC3E}">
        <p14:creationId xmlns:p14="http://schemas.microsoft.com/office/powerpoint/2010/main" val="1465387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13</a:t>
            </a:fld>
            <a:endParaRPr lang="en-GB"/>
          </a:p>
        </p:txBody>
      </p:sp>
    </p:spTree>
    <p:extLst>
      <p:ext uri="{BB962C8B-B14F-4D97-AF65-F5344CB8AC3E}">
        <p14:creationId xmlns:p14="http://schemas.microsoft.com/office/powerpoint/2010/main" val="1190665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14</a:t>
            </a:fld>
            <a:endParaRPr lang="en-GB"/>
          </a:p>
        </p:txBody>
      </p:sp>
    </p:spTree>
    <p:extLst>
      <p:ext uri="{BB962C8B-B14F-4D97-AF65-F5344CB8AC3E}">
        <p14:creationId xmlns:p14="http://schemas.microsoft.com/office/powerpoint/2010/main" val="1294025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15</a:t>
            </a:fld>
            <a:endParaRPr lang="en-GB"/>
          </a:p>
        </p:txBody>
      </p:sp>
    </p:spTree>
    <p:extLst>
      <p:ext uri="{BB962C8B-B14F-4D97-AF65-F5344CB8AC3E}">
        <p14:creationId xmlns:p14="http://schemas.microsoft.com/office/powerpoint/2010/main" val="922963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547235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252280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18</a:t>
            </a:fld>
            <a:endParaRPr lang="zh-CN" altLang="en-US"/>
          </a:p>
        </p:txBody>
      </p:sp>
    </p:spTree>
    <p:extLst>
      <p:ext uri="{BB962C8B-B14F-4D97-AF65-F5344CB8AC3E}">
        <p14:creationId xmlns:p14="http://schemas.microsoft.com/office/powerpoint/2010/main" val="2119025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21463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extLst>
      <p:ext uri="{BB962C8B-B14F-4D97-AF65-F5344CB8AC3E}">
        <p14:creationId xmlns:p14="http://schemas.microsoft.com/office/powerpoint/2010/main" val="2076935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20</a:t>
            </a:fld>
            <a:endParaRPr lang="zh-CN" altLang="en-US"/>
          </a:p>
        </p:txBody>
      </p:sp>
    </p:spTree>
    <p:extLst>
      <p:ext uri="{BB962C8B-B14F-4D97-AF65-F5344CB8AC3E}">
        <p14:creationId xmlns:p14="http://schemas.microsoft.com/office/powerpoint/2010/main" val="222561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extLst>
      <p:ext uri="{BB962C8B-B14F-4D97-AF65-F5344CB8AC3E}">
        <p14:creationId xmlns:p14="http://schemas.microsoft.com/office/powerpoint/2010/main" val="317522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86067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1117664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3544829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extLst>
      <p:ext uri="{BB962C8B-B14F-4D97-AF65-F5344CB8AC3E}">
        <p14:creationId xmlns:p14="http://schemas.microsoft.com/office/powerpoint/2010/main" val="342911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353963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865873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25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rot="16200000">
            <a:off x="-1428294" y="2017842"/>
            <a:ext cx="5678906" cy="2822316"/>
            <a:chOff x="2075393" y="-12700"/>
            <a:chExt cx="4993620" cy="2481740"/>
          </a:xfrm>
        </p:grpSpPr>
        <p:sp>
          <p:nvSpPr>
            <p:cNvPr id="3"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5"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6"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任意多边形 6"/>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15778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85198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8013201"/>
      </p:ext>
    </p:extLst>
  </p:cSld>
  <p:clrMap bg1="lt1" tx1="dk1" bg2="lt2" tx2="dk2" accent1="accent1" accent2="accent2" accent3="accent3" accent4="accent4" accent5="accent5" accent6="accent6" hlink="hlink" folHlink="folHlink"/>
  <p:sldLayoutIdLst>
    <p:sldLayoutId id="2147483656" r:id="rId1"/>
    <p:sldLayoutId id="2147483660" r:id="rId2"/>
    <p:sldLayoutId id="2147483661"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jpeg"/><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tags" Target="../tags/tag12.xml"/><Relationship Id="rId12" Type="http://schemas.openxmlformats.org/officeDocument/2006/relationships/tags" Target="../tags/tag13.xml"/><Relationship Id="rId13" Type="http://schemas.openxmlformats.org/officeDocument/2006/relationships/slideLayout" Target="../slideLayouts/slideLayout1.xml"/><Relationship Id="rId14" Type="http://schemas.openxmlformats.org/officeDocument/2006/relationships/notesSlide" Target="../notesSlides/notesSlide2.xml"/><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tags" Target="../tags/tag8.xml"/><Relationship Id="rId8" Type="http://schemas.openxmlformats.org/officeDocument/2006/relationships/tags" Target="../tags/tag9.xml"/><Relationship Id="rId9" Type="http://schemas.openxmlformats.org/officeDocument/2006/relationships/tags" Target="../tags/tag10.xml"/><Relationship Id="rId10" Type="http://schemas.openxmlformats.org/officeDocument/2006/relationships/tags" Target="../tags/tag11.xml"/></Relationships>
</file>

<file path=ppt/slides/_rels/slide2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4721271" y="3541999"/>
            <a:ext cx="2749472" cy="830997"/>
          </a:xfrm>
          <a:prstGeom prst="rect">
            <a:avLst/>
          </a:prstGeom>
          <a:noFill/>
        </p:spPr>
        <p:txBody>
          <a:bodyPr wrap="none" rtlCol="0">
            <a:spAutoFit/>
          </a:bodyPr>
          <a:lstStyle/>
          <a:p>
            <a:pPr algn="ctr"/>
            <a:r>
              <a:rPr lang="en-US" altLang="zh-CN" sz="4800" b="1" dirty="0" err="1" smtClean="0">
                <a:solidFill>
                  <a:schemeClr val="tx2"/>
                </a:solidFill>
                <a:latin typeface="Agency FB" panose="020B0503020202020204" pitchFamily="34" charset="0"/>
                <a:ea typeface="微软雅黑" panose="020B0503020204020204" pitchFamily="34" charset="-122"/>
                <a:sym typeface="Arial" panose="020B0604020202020204" pitchFamily="34" charset="0"/>
              </a:rPr>
              <a:t>eMousika</a:t>
            </a:r>
            <a:endParaRPr lang="zh-CN" altLang="en-US" sz="4800" b="1" dirty="0">
              <a:solidFill>
                <a:schemeClr val="tx2"/>
              </a:solidFill>
              <a:latin typeface="Agency FB" panose="020B0503020202020204" pitchFamily="34" charset="0"/>
              <a:ea typeface="微软雅黑" panose="020B0503020204020204" pitchFamily="34" charset="-122"/>
              <a:sym typeface="Arial" panose="020B0604020202020204" pitchFamily="34" charset="0"/>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842" y="4372996"/>
            <a:ext cx="8502316" cy="707886"/>
          </a:xfrm>
          <a:prstGeom prst="rect">
            <a:avLst/>
          </a:prstGeom>
        </p:spPr>
        <p:txBody>
          <a:bodyPr wrap="square">
            <a:spAutoFit/>
          </a:bodyPr>
          <a:lstStyle/>
          <a:p>
            <a:pPr algn="ctr"/>
            <a:r>
              <a:rPr lang="zh-CN" altLang="en-US" sz="2000" kern="0" spc="100" dirty="0" smtClean="0">
                <a:solidFill>
                  <a:schemeClr val="bg1">
                    <a:lumMod val="50000"/>
                  </a:schemeClr>
                </a:solidFill>
                <a:cs typeface="+mn-ea"/>
              </a:rPr>
              <a:t>一款基于</a:t>
            </a:r>
            <a:r>
              <a:rPr lang="en-US" altLang="zh-CN" sz="2000" kern="0" spc="100" dirty="0">
                <a:solidFill>
                  <a:schemeClr val="bg1">
                    <a:lumMod val="50000"/>
                  </a:schemeClr>
                </a:solidFill>
                <a:cs typeface="+mn-ea"/>
              </a:rPr>
              <a:t>open</a:t>
            </a:r>
            <a:r>
              <a:rPr lang="zh-CN" altLang="en-US" sz="2000" kern="0" spc="100" dirty="0">
                <a:solidFill>
                  <a:schemeClr val="bg1">
                    <a:lumMod val="50000"/>
                  </a:schemeClr>
                </a:solidFill>
                <a:cs typeface="+mn-ea"/>
              </a:rPr>
              <a:t> </a:t>
            </a:r>
            <a:r>
              <a:rPr lang="en-US" altLang="zh-CN" sz="2000" kern="0" spc="100" dirty="0">
                <a:solidFill>
                  <a:schemeClr val="bg1">
                    <a:lumMod val="50000"/>
                  </a:schemeClr>
                </a:solidFill>
                <a:cs typeface="+mn-ea"/>
              </a:rPr>
              <a:t>source</a:t>
            </a:r>
            <a:r>
              <a:rPr lang="zh-CN" altLang="en-US" sz="2000" kern="0" spc="100" dirty="0">
                <a:solidFill>
                  <a:schemeClr val="bg1">
                    <a:lumMod val="50000"/>
                  </a:schemeClr>
                </a:solidFill>
                <a:cs typeface="+mn-ea"/>
              </a:rPr>
              <a:t> </a:t>
            </a:r>
            <a:r>
              <a:rPr lang="en-US" altLang="zh-CN" sz="2000" kern="0" spc="100" dirty="0">
                <a:solidFill>
                  <a:schemeClr val="bg1">
                    <a:lumMod val="50000"/>
                  </a:schemeClr>
                </a:solidFill>
                <a:cs typeface="+mn-ea"/>
              </a:rPr>
              <a:t>learning</a:t>
            </a:r>
            <a:r>
              <a:rPr lang="zh-CN" altLang="en-US" sz="2000" kern="0" spc="100" dirty="0">
                <a:solidFill>
                  <a:schemeClr val="bg1">
                    <a:lumMod val="50000"/>
                  </a:schemeClr>
                </a:solidFill>
                <a:cs typeface="+mn-ea"/>
              </a:rPr>
              <a:t>的科普平台</a:t>
            </a:r>
          </a:p>
          <a:p>
            <a:pPr algn="ctr"/>
            <a:r>
              <a:rPr lang="zh-CN" altLang="en-US" sz="2000" kern="0" spc="100" dirty="0" smtClean="0">
                <a:solidFill>
                  <a:schemeClr val="bg1">
                    <a:lumMod val="50000"/>
                  </a:schemeClr>
                </a:solidFill>
                <a:cs typeface="+mn-ea"/>
                <a:sym typeface="Arial" panose="020B0604020202020204" pitchFamily="34" charset="0"/>
              </a:rPr>
              <a:t>一位聪明而高效的老师</a:t>
            </a:r>
            <a:endParaRPr lang="zh-CN" altLang="en-US" sz="2000" kern="0" spc="100" dirty="0">
              <a:solidFill>
                <a:schemeClr val="bg1">
                  <a:lumMod val="50000"/>
                </a:schemeClr>
              </a:solidFill>
              <a:cs typeface="+mn-ea"/>
              <a:sym typeface="Arial" panose="020B0604020202020204" pitchFamily="34" charset="0"/>
            </a:endParaRPr>
          </a:p>
        </p:txBody>
      </p:sp>
      <p:grpSp>
        <p:nvGrpSpPr>
          <p:cNvPr id="7" name="组合 6"/>
          <p:cNvGrpSpPr/>
          <p:nvPr/>
        </p:nvGrpSpPr>
        <p:grpSpPr>
          <a:xfrm>
            <a:off x="2942886" y="-29936"/>
            <a:ext cx="6306228" cy="3134083"/>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14" name="图片 4" descr="logosc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79" y="0"/>
            <a:ext cx="24595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8078978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70655" y="304995"/>
            <a:ext cx="4025632"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系统环境</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735555"/>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Environment</a:t>
            </a:r>
          </a:p>
        </p:txBody>
      </p:sp>
      <p:grpSp>
        <p:nvGrpSpPr>
          <p:cNvPr id="7" name="组合 6"/>
          <p:cNvGrpSpPr/>
          <p:nvPr/>
        </p:nvGrpSpPr>
        <p:grpSpPr>
          <a:xfrm rot="16200000">
            <a:off x="-206048" y="316679"/>
            <a:ext cx="819265" cy="407160"/>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2" name="Rounded Rectangle 1"/>
          <p:cNvSpPr/>
          <p:nvPr/>
        </p:nvSpPr>
        <p:spPr>
          <a:xfrm>
            <a:off x="1207699" y="1587261"/>
            <a:ext cx="8195094" cy="2501660"/>
          </a:xfrm>
          <a:prstGeom prst="roundRect">
            <a:avLst/>
          </a:prstGeom>
          <a:noFill/>
          <a:ln w="952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47102195"/>
              </p:ext>
            </p:extLst>
          </p:nvPr>
        </p:nvGraphicFramePr>
        <p:xfrm>
          <a:off x="1443815" y="1778525"/>
          <a:ext cx="7579029" cy="2123440"/>
        </p:xfrm>
        <a:graphic>
          <a:graphicData uri="http://schemas.openxmlformats.org/drawingml/2006/table">
            <a:tbl>
              <a:tblPr/>
              <a:tblGrid>
                <a:gridCol w="2526343"/>
                <a:gridCol w="2526343"/>
                <a:gridCol w="2526343"/>
              </a:tblGrid>
              <a:tr h="82550">
                <a:tc rowSpan="2">
                  <a:txBody>
                    <a:bodyPr/>
                    <a:lstStyle/>
                    <a:p>
                      <a:r>
                        <a:rPr lang="zh-CN" altLang="en-US" sz="2400" kern="0" spc="100" dirty="0">
                          <a:solidFill>
                            <a:schemeClr val="tx1"/>
                          </a:solidFill>
                          <a:latin typeface="+mn-lt"/>
                          <a:ea typeface="+mn-ea"/>
                          <a:cs typeface="+mn-ea"/>
                        </a:rPr>
                        <a:t>客户端</a:t>
                      </a:r>
                    </a:p>
                  </a:txBody>
                  <a:tcPr marL="25400" marR="25400" marT="25400" marB="254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377" rtl="0" eaLnBrk="1" latinLnBrk="0" hangingPunct="1"/>
                      <a:r>
                        <a:rPr lang="zh-CN" altLang="en-US" sz="1800" kern="0" spc="100" dirty="0">
                          <a:solidFill>
                            <a:schemeClr val="tx1"/>
                          </a:solidFill>
                          <a:latin typeface="+mn-lt"/>
                          <a:ea typeface="+mn-ea"/>
                          <a:cs typeface="+mn-ea"/>
                        </a:rPr>
                        <a:t>操作系统</a:t>
                      </a:r>
                    </a:p>
                  </a:txBody>
                  <a:tcPr marL="25400" marR="25400" marT="25400" marB="254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377" rtl="0" eaLnBrk="1" latinLnBrk="0" hangingPunct="1"/>
                      <a:r>
                        <a:rPr lang="en-US" sz="1800" kern="0" spc="100">
                          <a:solidFill>
                            <a:schemeClr val="tx1"/>
                          </a:solidFill>
                          <a:latin typeface="+mn-lt"/>
                          <a:ea typeface="+mn-ea"/>
                          <a:cs typeface="+mn-ea"/>
                        </a:rPr>
                        <a:t>Windows/Mac OS/Android/IOS</a:t>
                      </a:r>
                    </a:p>
                  </a:txBody>
                  <a:tcPr marL="25400" marR="25400" marT="25400" marB="254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8900">
                <a:tc vMerge="1">
                  <a:txBody>
                    <a:bodyPr/>
                    <a:lstStyle/>
                    <a:p>
                      <a:endParaRPr lang="en-US"/>
                    </a:p>
                  </a:txBody>
                  <a:tcPr/>
                </a:tc>
                <a:tc>
                  <a:txBody>
                    <a:bodyPr/>
                    <a:lstStyle/>
                    <a:p>
                      <a:pPr marL="0" algn="l" defTabSz="914377" rtl="0" eaLnBrk="1" latinLnBrk="0" hangingPunct="1"/>
                      <a:r>
                        <a:rPr lang="zh-CN" altLang="en-US" sz="1800" kern="0" spc="100" dirty="0">
                          <a:solidFill>
                            <a:schemeClr val="tx1"/>
                          </a:solidFill>
                          <a:latin typeface="+mn-lt"/>
                          <a:ea typeface="+mn-ea"/>
                          <a:cs typeface="+mn-ea"/>
                        </a:rPr>
                        <a:t>数据库</a:t>
                      </a:r>
                    </a:p>
                  </a:txBody>
                  <a:tcPr marL="25400" marR="25400" marT="25400" marB="254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marL="0" algn="l" defTabSz="914377" rtl="0" eaLnBrk="1" latinLnBrk="0" hangingPunct="1"/>
                      <a:r>
                        <a:rPr lang="en-US" sz="1800" kern="0" spc="100" dirty="0">
                          <a:solidFill>
                            <a:schemeClr val="tx1"/>
                          </a:solidFill>
                          <a:latin typeface="+mn-lt"/>
                          <a:ea typeface="+mn-ea"/>
                          <a:cs typeface="+mn-ea"/>
                        </a:rPr>
                        <a:t/>
                      </a:r>
                      <a:br>
                        <a:rPr lang="en-US" sz="1800" kern="0" spc="100" dirty="0">
                          <a:solidFill>
                            <a:schemeClr val="tx1"/>
                          </a:solidFill>
                          <a:latin typeface="+mn-lt"/>
                          <a:ea typeface="+mn-ea"/>
                          <a:cs typeface="+mn-ea"/>
                        </a:rPr>
                      </a:br>
                      <a:endParaRPr lang="en-US" sz="1800" kern="0" spc="100" dirty="0">
                        <a:solidFill>
                          <a:schemeClr val="tx1"/>
                        </a:solidFill>
                        <a:latin typeface="+mn-lt"/>
                        <a:ea typeface="+mn-ea"/>
                        <a:cs typeface="+mn-ea"/>
                      </a:endParaRPr>
                    </a:p>
                  </a:txBody>
                  <a:tcPr marL="25400" marR="25400" marT="25400" marB="254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r>
              <a:tr h="82550">
                <a:tc rowSpan="2">
                  <a:txBody>
                    <a:bodyPr/>
                    <a:lstStyle/>
                    <a:p>
                      <a:pPr marL="0" algn="l" defTabSz="914377" rtl="0" eaLnBrk="1" latinLnBrk="0" hangingPunct="1"/>
                      <a:r>
                        <a:rPr lang="zh-CN" altLang="en-US" sz="2400" kern="0" spc="100" dirty="0">
                          <a:solidFill>
                            <a:schemeClr val="tx1"/>
                          </a:solidFill>
                          <a:latin typeface="+mn-lt"/>
                          <a:ea typeface="+mn-ea"/>
                          <a:cs typeface="+mn-ea"/>
                        </a:rPr>
                        <a:t>服务端</a:t>
                      </a:r>
                    </a:p>
                  </a:txBody>
                  <a:tcPr marL="25400" marR="25400" marT="25400" marB="254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377" rtl="0" eaLnBrk="1" latinLnBrk="0" hangingPunct="1"/>
                      <a:r>
                        <a:rPr lang="zh-CN" altLang="en-US" sz="1800" kern="0" spc="100" dirty="0">
                          <a:solidFill>
                            <a:schemeClr val="tx1"/>
                          </a:solidFill>
                          <a:latin typeface="+mn-lt"/>
                          <a:ea typeface="+mn-ea"/>
                          <a:cs typeface="+mn-ea"/>
                        </a:rPr>
                        <a:t>操作系统</a:t>
                      </a:r>
                    </a:p>
                  </a:txBody>
                  <a:tcPr marL="25400" marR="25400" marT="25400" marB="254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377" rtl="0" eaLnBrk="1" latinLnBrk="0" hangingPunct="1"/>
                      <a:r>
                        <a:rPr lang="en-US" sz="1800" kern="0" spc="100" dirty="0">
                          <a:solidFill>
                            <a:schemeClr val="tx1"/>
                          </a:solidFill>
                          <a:latin typeface="+mn-lt"/>
                          <a:ea typeface="+mn-ea"/>
                          <a:cs typeface="+mn-ea"/>
                        </a:rPr>
                        <a:t>Windows Azure Cent OS</a:t>
                      </a:r>
                    </a:p>
                  </a:txBody>
                  <a:tcPr marL="25400" marR="25400" marT="25400" marB="254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550">
                <a:tc vMerge="1">
                  <a:txBody>
                    <a:bodyPr/>
                    <a:lstStyle/>
                    <a:p>
                      <a:endParaRPr lang="en-US"/>
                    </a:p>
                  </a:txBody>
                  <a:tcPr/>
                </a:tc>
                <a:tc>
                  <a:txBody>
                    <a:bodyPr/>
                    <a:lstStyle/>
                    <a:p>
                      <a:pPr marL="0" algn="l" defTabSz="914377" rtl="0" eaLnBrk="1" latinLnBrk="0" hangingPunct="1"/>
                      <a:r>
                        <a:rPr lang="zh-CN" altLang="en-US" sz="1800" kern="0" spc="100" dirty="0">
                          <a:solidFill>
                            <a:schemeClr val="tx1"/>
                          </a:solidFill>
                          <a:latin typeface="+mn-lt"/>
                          <a:ea typeface="+mn-ea"/>
                          <a:cs typeface="+mn-ea"/>
                        </a:rPr>
                        <a:t>数据库</a:t>
                      </a:r>
                    </a:p>
                  </a:txBody>
                  <a:tcPr marL="25400" marR="25400" marT="25400" marB="254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marL="0" algn="l" defTabSz="914377" rtl="0" eaLnBrk="1" latinLnBrk="0" hangingPunct="1"/>
                      <a:r>
                        <a:rPr lang="en-US" sz="1800" kern="0" spc="100" dirty="0">
                          <a:solidFill>
                            <a:schemeClr val="tx1"/>
                          </a:solidFill>
                          <a:latin typeface="+mn-lt"/>
                          <a:ea typeface="+mn-ea"/>
                          <a:cs typeface="+mn-ea"/>
                        </a:rPr>
                        <a:t>SQL Azure</a:t>
                      </a:r>
                    </a:p>
                  </a:txBody>
                  <a:tcPr marL="25400" marR="25400" marT="25400" marB="254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r>
            </a:tbl>
          </a:graphicData>
        </a:graphic>
      </p:graphicFrame>
      <p:sp>
        <p:nvSpPr>
          <p:cNvPr id="13" name="TextBox 8"/>
          <p:cNvSpPr txBox="1"/>
          <p:nvPr/>
        </p:nvSpPr>
        <p:spPr>
          <a:xfrm>
            <a:off x="1207698" y="1041760"/>
            <a:ext cx="4025632" cy="408573"/>
          </a:xfrm>
          <a:prstGeom prst="rect">
            <a:avLst/>
          </a:prstGeom>
          <a:noFill/>
        </p:spPr>
        <p:txBody>
          <a:bodyPr wrap="square" lIns="0" tIns="0" rIns="0" bIns="0" rtlCol="0" anchor="ctr">
            <a:spAutoFit/>
          </a:bodyPr>
          <a:lstStyle/>
          <a:p>
            <a:r>
              <a:rPr lang="zh-CN" altLang="en-US" sz="2655" b="1" dirty="0" smtClean="0">
                <a:solidFill>
                  <a:srgbClr val="FFC000"/>
                </a:solidFill>
                <a:latin typeface="Arial" panose="020B0604020202020204" pitchFamily="34" charset="0"/>
                <a:ea typeface="微软雅黑" panose="020B0503020204020204" pitchFamily="34" charset="-122"/>
                <a:sym typeface="Arial" panose="020B0604020202020204" pitchFamily="34" charset="0"/>
              </a:rPr>
              <a:t>系统软件环境</a:t>
            </a:r>
            <a:endParaRPr lang="zh-CN" altLang="en-US" sz="3413" b="1"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8"/>
          <p:cNvSpPr txBox="1"/>
          <p:nvPr/>
        </p:nvSpPr>
        <p:spPr>
          <a:xfrm>
            <a:off x="1207698" y="4437692"/>
            <a:ext cx="4025632" cy="408573"/>
          </a:xfrm>
          <a:prstGeom prst="rect">
            <a:avLst/>
          </a:prstGeom>
          <a:noFill/>
        </p:spPr>
        <p:txBody>
          <a:bodyPr wrap="square" lIns="0" tIns="0" rIns="0" bIns="0" rtlCol="0" anchor="ctr">
            <a:spAutoFit/>
          </a:bodyPr>
          <a:lstStyle/>
          <a:p>
            <a:r>
              <a:rPr lang="zh-CN" altLang="en-US" sz="2655" b="1" dirty="0" smtClean="0">
                <a:solidFill>
                  <a:srgbClr val="7030A0"/>
                </a:solidFill>
                <a:latin typeface="Arial" panose="020B0604020202020204" pitchFamily="34" charset="0"/>
                <a:ea typeface="微软雅黑" panose="020B0503020204020204" pitchFamily="34" charset="-122"/>
                <a:sym typeface="Arial" panose="020B0604020202020204" pitchFamily="34" charset="0"/>
              </a:rPr>
              <a:t>系统开发环境</a:t>
            </a:r>
            <a:endParaRPr lang="zh-CN" altLang="en-US" sz="3413" b="1" dirty="0">
              <a:solidFill>
                <a:srgbClr val="7030A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ounded Rectangle 15"/>
          <p:cNvSpPr/>
          <p:nvPr/>
        </p:nvSpPr>
        <p:spPr>
          <a:xfrm>
            <a:off x="1207697" y="5034951"/>
            <a:ext cx="5658929" cy="1417607"/>
          </a:xfrm>
          <a:prstGeom prst="roundRect">
            <a:avLst/>
          </a:prstGeom>
          <a:noFill/>
          <a:ln w="952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8981" y="5143589"/>
            <a:ext cx="6096000" cy="1200329"/>
          </a:xfrm>
          <a:prstGeom prst="rect">
            <a:avLst/>
          </a:prstGeom>
        </p:spPr>
        <p:txBody>
          <a:bodyPr>
            <a:spAutoFit/>
          </a:bodyPr>
          <a:lstStyle/>
          <a:p>
            <a:r>
              <a:rPr lang="en-US" kern="0" spc="100" dirty="0" err="1">
                <a:cs typeface="+mn-ea"/>
              </a:rPr>
              <a:t>操作系统：Windows</a:t>
            </a:r>
            <a:r>
              <a:rPr lang="en-US" kern="0" spc="100" dirty="0">
                <a:cs typeface="+mn-ea"/>
              </a:rPr>
              <a:t> 10</a:t>
            </a:r>
          </a:p>
          <a:p>
            <a:r>
              <a:rPr lang="en-US" kern="0" spc="100" dirty="0" err="1">
                <a:cs typeface="+mn-ea"/>
              </a:rPr>
              <a:t>开发语言：Python</a:t>
            </a:r>
            <a:r>
              <a:rPr lang="en-US" kern="0" spc="100" dirty="0">
                <a:cs typeface="+mn-ea"/>
              </a:rPr>
              <a:t> / html / CSS / </a:t>
            </a:r>
            <a:r>
              <a:rPr lang="en-US" kern="0" spc="100" dirty="0" err="1">
                <a:cs typeface="+mn-ea"/>
              </a:rPr>
              <a:t>javascript</a:t>
            </a:r>
            <a:endParaRPr lang="en-US" kern="0" spc="100" dirty="0">
              <a:cs typeface="+mn-ea"/>
            </a:endParaRPr>
          </a:p>
          <a:p>
            <a:r>
              <a:rPr lang="en-US" kern="0" spc="100" dirty="0" err="1">
                <a:cs typeface="+mn-ea"/>
              </a:rPr>
              <a:t>开发工具：Visual</a:t>
            </a:r>
            <a:r>
              <a:rPr lang="en-US" kern="0" spc="100" dirty="0">
                <a:cs typeface="+mn-ea"/>
              </a:rPr>
              <a:t> Studio 2013 Professional / IE / </a:t>
            </a:r>
            <a:r>
              <a:rPr lang="en-US" kern="0" spc="100" dirty="0" err="1">
                <a:cs typeface="+mn-ea"/>
              </a:rPr>
              <a:t>Pycharm</a:t>
            </a:r>
            <a:r>
              <a:rPr lang="en-US" kern="0" spc="100" dirty="0">
                <a:cs typeface="+mn-ea"/>
              </a:rPr>
              <a:t> / Chrome</a:t>
            </a:r>
          </a:p>
        </p:txBody>
      </p:sp>
    </p:spTree>
    <p:extLst>
      <p:ext uri="{BB962C8B-B14F-4D97-AF65-F5344CB8AC3E}">
        <p14:creationId xmlns:p14="http://schemas.microsoft.com/office/powerpoint/2010/main" val="1707521802"/>
      </p:ext>
    </p:extLst>
  </p:cSld>
  <p:clrMapOvr>
    <a:masterClrMapping/>
  </p:clrMapOvr>
  <p:transition spd="slow" advTm="400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200396" y="1577097"/>
            <a:ext cx="3791211" cy="3650715"/>
            <a:chOff x="4200186" y="2320894"/>
            <a:chExt cx="3791627" cy="3651116"/>
          </a:xfrm>
        </p:grpSpPr>
        <p:sp>
          <p:nvSpPr>
            <p:cNvPr id="7" name="Rounded Rectangle 6"/>
            <p:cNvSpPr/>
            <p:nvPr/>
          </p:nvSpPr>
          <p:spPr>
            <a:xfrm flipH="1">
              <a:off x="4214254" y="4850056"/>
              <a:ext cx="3777559" cy="914400"/>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ounded Rectangle 5"/>
            <p:cNvSpPr/>
            <p:nvPr/>
          </p:nvSpPr>
          <p:spPr>
            <a:xfrm rot="3492391" flipH="1">
              <a:off x="4991307" y="3689252"/>
              <a:ext cx="3651116" cy="914400"/>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Rounded Rectangle 3"/>
            <p:cNvSpPr/>
            <p:nvPr/>
          </p:nvSpPr>
          <p:spPr>
            <a:xfrm rot="18107609">
              <a:off x="3556490" y="3689252"/>
              <a:ext cx="3651116" cy="914400"/>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ounded Rectangle 9"/>
            <p:cNvSpPr/>
            <p:nvPr/>
          </p:nvSpPr>
          <p:spPr>
            <a:xfrm flipH="1">
              <a:off x="4200186" y="4850056"/>
              <a:ext cx="1948760" cy="914400"/>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Oval 13"/>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Oval 14"/>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accent1"/>
            </a:solidFill>
            <a:ln>
              <a:noFill/>
            </a:ln>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accent3"/>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7030A0"/>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Group 23"/>
          <p:cNvGrpSpPr/>
          <p:nvPr/>
        </p:nvGrpSpPr>
        <p:grpSpPr>
          <a:xfrm>
            <a:off x="8208254" y="3907913"/>
            <a:ext cx="2325573" cy="1243008"/>
            <a:chOff x="8512415" y="2240097"/>
            <a:chExt cx="3256083" cy="1243145"/>
          </a:xfrm>
        </p:grpSpPr>
        <p:sp>
          <p:nvSpPr>
            <p:cNvPr id="25" name="TextBox 24"/>
            <p:cNvSpPr txBox="1"/>
            <p:nvPr/>
          </p:nvSpPr>
          <p:spPr>
            <a:xfrm>
              <a:off x="8512415" y="2240097"/>
              <a:ext cx="1951008" cy="396178"/>
            </a:xfrm>
            <a:prstGeom prst="rect">
              <a:avLst/>
            </a:prstGeom>
            <a:noFill/>
          </p:spPr>
          <p:txBody>
            <a:bodyPr wrap="square" rtlCol="0">
              <a:spAutoFit/>
            </a:bodyPr>
            <a:lstStyle/>
            <a:p>
              <a:pPr>
                <a:lnSpc>
                  <a:spcPct val="120000"/>
                </a:lnSpc>
              </a:pPr>
              <a:r>
                <a:rPr lang="zh-CN" altLang="en-US" dirty="0" smtClean="0">
                  <a:latin typeface="Arial" panose="020B0604020202020204" pitchFamily="34" charset="0"/>
                  <a:ea typeface="微软雅黑" panose="020B0503020204020204" pitchFamily="34" charset="-122"/>
                  <a:cs typeface="+mn-ea"/>
                  <a:sym typeface="Arial" panose="020B0604020202020204" pitchFamily="34" charset="0"/>
                </a:rPr>
                <a:t>因材施教</a:t>
              </a:r>
              <a:endParaRPr lang="en-GB"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8512415" y="2631890"/>
              <a:ext cx="3256083" cy="851352"/>
            </a:xfrm>
            <a:prstGeom prst="rect">
              <a:avLst/>
            </a:prstGeom>
          </p:spPr>
          <p:txBody>
            <a:bodyPr wrap="square">
              <a:spAutoFit/>
            </a:bodyPr>
            <a:lstStyle/>
            <a:p>
              <a:pPr algn="just">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cs typeface="+mn-ea"/>
                </a:rPr>
                <a:t>系统爬取全网优质知识数据，并通过机器学习的方法对媒体内容进行分级与分类，因材施教的推荐给学生们进行学习。</a:t>
              </a:r>
              <a:endParaRPr lang="en-GB" altLang="zh-CN"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26"/>
          <p:cNvGrpSpPr/>
          <p:nvPr/>
        </p:nvGrpSpPr>
        <p:grpSpPr>
          <a:xfrm flipH="1">
            <a:off x="2996243" y="1397531"/>
            <a:ext cx="2243286" cy="812861"/>
            <a:chOff x="8512415" y="2234485"/>
            <a:chExt cx="3256083" cy="812949"/>
          </a:xfrm>
        </p:grpSpPr>
        <p:sp>
          <p:nvSpPr>
            <p:cNvPr id="28" name="TextBox 27"/>
            <p:cNvSpPr txBox="1"/>
            <p:nvPr/>
          </p:nvSpPr>
          <p:spPr>
            <a:xfrm>
              <a:off x="8519745" y="2234485"/>
              <a:ext cx="2035173" cy="396177"/>
            </a:xfrm>
            <a:prstGeom prst="rect">
              <a:avLst/>
            </a:prstGeom>
            <a:noFill/>
          </p:spPr>
          <p:txBody>
            <a:bodyPr wrap="square" rtlCol="0">
              <a:spAutoFit/>
            </a:bodyPr>
            <a:lstStyle/>
            <a:p>
              <a:pPr algn="r">
                <a:lnSpc>
                  <a:spcPct val="120000"/>
                </a:lnSpc>
              </a:pPr>
              <a:r>
                <a:rPr lang="zh-CN" altLang="en-US" dirty="0" smtClean="0">
                  <a:latin typeface="Arial" panose="020B0604020202020204" pitchFamily="34" charset="0"/>
                  <a:ea typeface="微软雅黑" panose="020B0503020204020204" pitchFamily="34" charset="-122"/>
                  <a:cs typeface="+mn-ea"/>
                  <a:sym typeface="Arial" panose="020B0604020202020204" pitchFamily="34" charset="0"/>
                </a:rPr>
                <a:t>自主学习</a:t>
              </a:r>
              <a:endParaRPr lang="en-GB"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Rectangle 28"/>
            <p:cNvSpPr/>
            <p:nvPr/>
          </p:nvSpPr>
          <p:spPr>
            <a:xfrm>
              <a:off x="8512415" y="2631891"/>
              <a:ext cx="3256083" cy="415543"/>
            </a:xfrm>
            <a:prstGeom prst="rect">
              <a:avLst/>
            </a:prstGeom>
          </p:spPr>
          <p:txBody>
            <a:bodyPr wrap="square">
              <a:spAutoFit/>
            </a:bodyPr>
            <a:lstStyle/>
            <a:p>
              <a:r>
                <a:rPr lang="zh-CN" altLang="en-US" sz="1050" dirty="0">
                  <a:solidFill>
                    <a:schemeClr val="bg1">
                      <a:lumMod val="65000"/>
                    </a:schemeClr>
                  </a:solidFill>
                  <a:latin typeface="Arial" panose="020B0604020202020204" pitchFamily="34" charset="0"/>
                  <a:ea typeface="微软雅黑" panose="020B0503020204020204" pitchFamily="34" charset="-122"/>
                  <a:cs typeface="+mn-ea"/>
                </a:rPr>
                <a:t>后台分析学生偏好，不断调整推送策略给同学们推荐最合适的信息。 </a:t>
              </a:r>
            </a:p>
          </p:txBody>
        </p:sp>
      </p:grpSp>
      <p:grpSp>
        <p:nvGrpSpPr>
          <p:cNvPr id="31" name="Group 30"/>
          <p:cNvGrpSpPr/>
          <p:nvPr/>
        </p:nvGrpSpPr>
        <p:grpSpPr>
          <a:xfrm flipH="1">
            <a:off x="770652" y="4062672"/>
            <a:ext cx="3266683" cy="859594"/>
            <a:chOff x="8512415" y="2235713"/>
            <a:chExt cx="4741522" cy="859688"/>
          </a:xfrm>
        </p:grpSpPr>
        <p:sp>
          <p:nvSpPr>
            <p:cNvPr id="32" name="TextBox 31"/>
            <p:cNvSpPr txBox="1"/>
            <p:nvPr/>
          </p:nvSpPr>
          <p:spPr>
            <a:xfrm>
              <a:off x="8519744" y="2235713"/>
              <a:ext cx="4734193" cy="396177"/>
            </a:xfrm>
            <a:prstGeom prst="rect">
              <a:avLst/>
            </a:prstGeom>
            <a:noFill/>
          </p:spPr>
          <p:txBody>
            <a:bodyPr wrap="square" rtlCol="0">
              <a:spAutoFit/>
            </a:bodyPr>
            <a:lstStyle/>
            <a:p>
              <a:pPr algn="r">
                <a:lnSpc>
                  <a:spcPct val="120000"/>
                </a:lnSpc>
              </a:pPr>
              <a:r>
                <a:rPr lang="zh-CN" altLang="en-US" dirty="0" smtClean="0">
                  <a:latin typeface="Arial" panose="020B0604020202020204" pitchFamily="34" charset="0"/>
                  <a:ea typeface="微软雅黑" panose="020B0503020204020204" pitchFamily="34" charset="-122"/>
                  <a:cs typeface="+mn-ea"/>
                </a:rPr>
                <a:t>基于</a:t>
              </a:r>
              <a:r>
                <a:rPr lang="en-US" altLang="zh-CN" dirty="0">
                  <a:latin typeface="Arial" panose="020B0604020202020204" pitchFamily="34" charset="0"/>
                  <a:ea typeface="微软雅黑" panose="020B0503020204020204" pitchFamily="34" charset="-122"/>
                  <a:cs typeface="+mn-ea"/>
                </a:rPr>
                <a:t>open</a:t>
              </a:r>
              <a:r>
                <a:rPr lang="zh-CN" altLang="en-US" dirty="0">
                  <a:latin typeface="Arial" panose="020B0604020202020204" pitchFamily="34" charset="0"/>
                  <a:ea typeface="微软雅黑" panose="020B0503020204020204" pitchFamily="34" charset="-122"/>
                  <a:cs typeface="+mn-ea"/>
                </a:rPr>
                <a:t> </a:t>
              </a:r>
              <a:r>
                <a:rPr lang="en-US" altLang="zh-CN" dirty="0">
                  <a:latin typeface="Arial" panose="020B0604020202020204" pitchFamily="34" charset="0"/>
                  <a:ea typeface="微软雅黑" panose="020B0503020204020204" pitchFamily="34" charset="-122"/>
                  <a:cs typeface="+mn-ea"/>
                </a:rPr>
                <a:t>source</a:t>
              </a:r>
              <a:r>
                <a:rPr lang="zh-CN" altLang="en-US" dirty="0">
                  <a:latin typeface="Arial" panose="020B0604020202020204" pitchFamily="34" charset="0"/>
                  <a:ea typeface="微软雅黑" panose="020B0503020204020204" pitchFamily="34" charset="-122"/>
                  <a:cs typeface="+mn-ea"/>
                </a:rPr>
                <a:t> </a:t>
              </a:r>
              <a:r>
                <a:rPr lang="en-US" altLang="zh-CN" dirty="0">
                  <a:latin typeface="Arial" panose="020B0604020202020204" pitchFamily="34" charset="0"/>
                  <a:ea typeface="微软雅黑" panose="020B0503020204020204" pitchFamily="34" charset="-122"/>
                  <a:cs typeface="+mn-ea"/>
                </a:rPr>
                <a:t>learning</a:t>
              </a:r>
              <a:endParaRPr lang="en-GB"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32"/>
            <p:cNvSpPr/>
            <p:nvPr/>
          </p:nvSpPr>
          <p:spPr>
            <a:xfrm>
              <a:off x="8512415" y="2631890"/>
              <a:ext cx="4043895" cy="463511"/>
            </a:xfrm>
            <a:prstGeom prst="rect">
              <a:avLst/>
            </a:prstGeom>
          </p:spPr>
          <p:txBody>
            <a:bodyPr wrap="square">
              <a:spAutoFit/>
            </a:bodyPr>
            <a:lstStyle/>
            <a:p>
              <a:pPr algn="r">
                <a:lnSpc>
                  <a:spcPct val="120000"/>
                </a:lnSpc>
              </a:pPr>
              <a:r>
                <a:rPr lang="zh-CN" altLang="en-US" sz="1050" dirty="0" smtClean="0">
                  <a:solidFill>
                    <a:schemeClr val="bg1">
                      <a:lumMod val="65000"/>
                    </a:schemeClr>
                  </a:solidFill>
                  <a:latin typeface="Arial" panose="020B0604020202020204" pitchFamily="34" charset="0"/>
                  <a:ea typeface="微软雅黑" panose="020B0503020204020204" pitchFamily="34" charset="-122"/>
                  <a:cs typeface="+mn-ea"/>
                </a:rPr>
                <a:t>教学</a:t>
              </a:r>
              <a:r>
                <a:rPr lang="zh-CN" altLang="en-US" sz="1050" dirty="0">
                  <a:solidFill>
                    <a:schemeClr val="bg1">
                      <a:lumMod val="65000"/>
                    </a:schemeClr>
                  </a:solidFill>
                  <a:latin typeface="Arial" panose="020B0604020202020204" pitchFamily="34" charset="0"/>
                  <a:ea typeface="微软雅黑" panose="020B0503020204020204" pitchFamily="34" charset="-122"/>
                  <a:cs typeface="+mn-ea"/>
                </a:rPr>
                <a:t>资源全部</a:t>
              </a:r>
              <a:r>
                <a:rPr lang="zh-CN" altLang="en-US" sz="1050" dirty="0" smtClean="0">
                  <a:solidFill>
                    <a:schemeClr val="bg1">
                      <a:lumMod val="65000"/>
                    </a:schemeClr>
                  </a:solidFill>
                  <a:latin typeface="Arial" panose="020B0604020202020204" pitchFamily="34" charset="0"/>
                  <a:ea typeface="微软雅黑" panose="020B0503020204020204" pitchFamily="34" charset="-122"/>
                  <a:cs typeface="+mn-ea"/>
                </a:rPr>
                <a:t>来自 于</a:t>
              </a:r>
              <a:r>
                <a:rPr lang="zh-CN" altLang="en-US" sz="1050" dirty="0">
                  <a:solidFill>
                    <a:schemeClr val="bg1">
                      <a:lumMod val="65000"/>
                    </a:schemeClr>
                  </a:solidFill>
                  <a:latin typeface="Arial" panose="020B0604020202020204" pitchFamily="34" charset="0"/>
                  <a:ea typeface="微软雅黑" panose="020B0503020204020204" pitchFamily="34" charset="-122"/>
                  <a:cs typeface="+mn-ea"/>
                </a:rPr>
                <a:t>像知乎、豆瓣、果壳网等优质的知识问答、生产社区</a:t>
              </a:r>
              <a:endParaRPr lang="en-GB" altLang="zh-CN"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2" name="TextBox 8"/>
          <p:cNvSpPr txBox="1"/>
          <p:nvPr/>
        </p:nvSpPr>
        <p:spPr>
          <a:xfrm>
            <a:off x="770655" y="256138"/>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产品特点</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8"/>
          <p:cNvSpPr txBox="1"/>
          <p:nvPr/>
        </p:nvSpPr>
        <p:spPr>
          <a:xfrm>
            <a:off x="770655" y="686698"/>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Character</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6"/>
          <p:cNvGrpSpPr/>
          <p:nvPr/>
        </p:nvGrpSpPr>
        <p:grpSpPr>
          <a:xfrm rot="16200000">
            <a:off x="-206048" y="316679"/>
            <a:ext cx="819265" cy="407160"/>
            <a:chOff x="2075393" y="-12700"/>
            <a:chExt cx="4993620" cy="2481740"/>
          </a:xfrm>
        </p:grpSpPr>
        <p:sp>
          <p:nvSpPr>
            <p:cNvPr id="3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3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3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3630423716"/>
      </p:ext>
    </p:extLst>
  </p:cSld>
  <p:clrMapOvr>
    <a:masterClrMapping/>
  </p:clrMapOvr>
  <p:transition spd="slow" advTm="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738911" y="3134536"/>
            <a:ext cx="2714205"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03.</a:t>
            </a:r>
            <a:r>
              <a:rPr lang="zh-CN" altLang="en-US" sz="3733" dirty="0" smtClean="0">
                <a:solidFill>
                  <a:schemeClr val="accent1"/>
                </a:solidFill>
                <a:latin typeface="+mn-lt"/>
                <a:ea typeface="+mn-ea"/>
                <a:cs typeface="+mn-ea"/>
                <a:sym typeface="+mn-lt"/>
              </a:rPr>
              <a:t>组织规划</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209366" y="3764977"/>
            <a:ext cx="56095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kern="0" spc="100" dirty="0" smtClean="0">
                <a:latin typeface="+mn-lt"/>
                <a:ea typeface="+mn-ea"/>
                <a:cs typeface="+mn-ea"/>
              </a:rPr>
              <a:t>有了好的</a:t>
            </a:r>
            <a:r>
              <a:rPr lang="en-US" altLang="zh-CN" sz="1400" kern="0" spc="100" dirty="0" smtClean="0">
                <a:latin typeface="+mn-lt"/>
                <a:ea typeface="+mn-ea"/>
                <a:cs typeface="+mn-ea"/>
              </a:rPr>
              <a:t>idea</a:t>
            </a:r>
          </a:p>
          <a:p>
            <a:pPr algn="ctr" fontAlgn="base">
              <a:lnSpc>
                <a:spcPct val="150000"/>
              </a:lnSpc>
              <a:spcBef>
                <a:spcPct val="0"/>
              </a:spcBef>
              <a:spcAft>
                <a:spcPct val="0"/>
              </a:spcAft>
              <a:defRPr/>
            </a:pPr>
            <a:r>
              <a:rPr lang="zh-CN" altLang="en-US" sz="1400" kern="0" spc="100" dirty="0" smtClean="0">
                <a:latin typeface="+mn-lt"/>
                <a:ea typeface="+mn-ea"/>
                <a:cs typeface="+mn-ea"/>
                <a:sym typeface="+mn-lt"/>
              </a:rPr>
              <a:t>也</a:t>
            </a:r>
            <a:r>
              <a:rPr lang="zh-CN" altLang="en-US" sz="1400" kern="0" spc="100" dirty="0" smtClean="0">
                <a:latin typeface="+mn-lt"/>
                <a:ea typeface="+mn-ea"/>
                <a:cs typeface="+mn-ea"/>
                <a:sym typeface="+mn-lt"/>
              </a:rPr>
              <a:t>需要得力的成员和理性的时间规划来实现</a:t>
            </a:r>
            <a:endParaRPr lang="en-US" altLang="zh-CN" sz="1400" kern="0" spc="100" dirty="0">
              <a:latin typeface="+mn-lt"/>
              <a:ea typeface="+mn-ea"/>
              <a:cs typeface="+mn-ea"/>
              <a:sym typeface="+mn-lt"/>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68303477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人员组成和分工</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Cooperate</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
          <p:cNvGrpSpPr/>
          <p:nvPr/>
        </p:nvGrpSpPr>
        <p:grpSpPr>
          <a:xfrm rot="16200000">
            <a:off x="-206048" y="316679"/>
            <a:ext cx="819265" cy="407160"/>
            <a:chOff x="2075393" y="-12700"/>
            <a:chExt cx="4993620" cy="2481740"/>
          </a:xfrm>
        </p:grpSpPr>
        <p:sp>
          <p:nvSpPr>
            <p:cNvPr id="7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38" name="Picture 54"/>
          <p:cNvPicPr>
            <a:picLocks noChangeAspect="1"/>
          </p:cNvPicPr>
          <p:nvPr/>
        </p:nvPicPr>
        <p:blipFill>
          <a:blip r:embed="rId3">
            <a:clrChange>
              <a:clrFrom>
                <a:srgbClr val="F8F3EE"/>
              </a:clrFrom>
              <a:clrTo>
                <a:srgbClr val="F8F3EE">
                  <a:alpha val="0"/>
                </a:srgbClr>
              </a:clrTo>
            </a:clrChange>
            <a:extLst>
              <a:ext uri="{28A0092B-C50C-407E-A947-70E740481C1C}">
                <a14:useLocalDpi xmlns:a14="http://schemas.microsoft.com/office/drawing/2010/main" val="0"/>
              </a:ext>
            </a:extLst>
          </a:blip>
          <a:srcRect/>
          <a:stretch>
            <a:fillRect/>
          </a:stretch>
        </p:blipFill>
        <p:spPr bwMode="auto">
          <a:xfrm>
            <a:off x="7759706" y="1174746"/>
            <a:ext cx="1598612"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7"/>
          <p:cNvPicPr>
            <a:picLocks noChangeAspect="1"/>
          </p:cNvPicPr>
          <p:nvPr/>
        </p:nvPicPr>
        <p:blipFill>
          <a:blip r:embed="rId4">
            <a:clrChange>
              <a:clrFrom>
                <a:srgbClr val="F8F3EE"/>
              </a:clrFrom>
              <a:clrTo>
                <a:srgbClr val="F8F3EE">
                  <a:alpha val="0"/>
                </a:srgbClr>
              </a:clrTo>
            </a:clrChange>
            <a:extLst>
              <a:ext uri="{28A0092B-C50C-407E-A947-70E740481C1C}">
                <a14:useLocalDpi xmlns:a14="http://schemas.microsoft.com/office/drawing/2010/main" val="0"/>
              </a:ext>
            </a:extLst>
          </a:blip>
          <a:srcRect/>
          <a:stretch>
            <a:fillRect/>
          </a:stretch>
        </p:blipFill>
        <p:spPr bwMode="auto">
          <a:xfrm>
            <a:off x="4867448" y="1201734"/>
            <a:ext cx="1654175"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6"/>
          <p:cNvPicPr>
            <a:picLocks noChangeAspect="1"/>
          </p:cNvPicPr>
          <p:nvPr/>
        </p:nvPicPr>
        <p:blipFill>
          <a:blip r:embed="rId5">
            <a:clrChange>
              <a:clrFrom>
                <a:srgbClr val="F8F3EE"/>
              </a:clrFrom>
              <a:clrTo>
                <a:srgbClr val="F8F3EE">
                  <a:alpha val="0"/>
                </a:srgbClr>
              </a:clrTo>
            </a:clrChange>
            <a:extLst>
              <a:ext uri="{28A0092B-C50C-407E-A947-70E740481C1C}">
                <a14:useLocalDpi xmlns:a14="http://schemas.microsoft.com/office/drawing/2010/main" val="0"/>
              </a:ext>
            </a:extLst>
          </a:blip>
          <a:srcRect/>
          <a:stretch>
            <a:fillRect/>
          </a:stretch>
        </p:blipFill>
        <p:spPr bwMode="auto">
          <a:xfrm>
            <a:off x="2286576" y="1371596"/>
            <a:ext cx="1601787"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9" name="Straight Connector 53"/>
          <p:cNvCxnSpPr>
            <a:cxnSpLocks noChangeShapeType="1"/>
          </p:cNvCxnSpPr>
          <p:nvPr/>
        </p:nvCxnSpPr>
        <p:spPr bwMode="auto">
          <a:xfrm>
            <a:off x="4333871" y="1371596"/>
            <a:ext cx="0" cy="4133850"/>
          </a:xfrm>
          <a:prstGeom prst="line">
            <a:avLst/>
          </a:prstGeom>
          <a:noFill/>
          <a:ln w="6350">
            <a:solidFill>
              <a:srgbClr val="595959"/>
            </a:solidFill>
            <a:prstDash val="sysDot"/>
            <a:round/>
            <a:headEnd/>
            <a:tailEnd/>
          </a:ln>
          <a:extLst>
            <a:ext uri="{909E8E84-426E-40DD-AFC4-6F175D3DCCD1}">
              <a14:hiddenFill xmlns:a14="http://schemas.microsoft.com/office/drawing/2010/main">
                <a:noFill/>
              </a14:hiddenFill>
            </a:ext>
          </a:extLst>
        </p:spPr>
      </p:cxnSp>
      <p:cxnSp>
        <p:nvCxnSpPr>
          <p:cNvPr id="81" name="Straight Connector 55"/>
          <p:cNvCxnSpPr>
            <a:cxnSpLocks noChangeShapeType="1"/>
          </p:cNvCxnSpPr>
          <p:nvPr/>
        </p:nvCxnSpPr>
        <p:spPr bwMode="auto">
          <a:xfrm>
            <a:off x="7188199" y="1371596"/>
            <a:ext cx="0" cy="4133850"/>
          </a:xfrm>
          <a:prstGeom prst="line">
            <a:avLst/>
          </a:prstGeom>
          <a:noFill/>
          <a:ln w="6350">
            <a:solidFill>
              <a:srgbClr val="595959"/>
            </a:solidFill>
            <a:prstDash val="sysDot"/>
            <a:round/>
            <a:headEnd/>
            <a:tailEnd/>
          </a:ln>
          <a:extLst>
            <a:ext uri="{909E8E84-426E-40DD-AFC4-6F175D3DCCD1}">
              <a14:hiddenFill xmlns:a14="http://schemas.microsoft.com/office/drawing/2010/main">
                <a:noFill/>
              </a14:hiddenFill>
            </a:ext>
          </a:extLst>
        </p:spPr>
      </p:cxnSp>
      <p:grpSp>
        <p:nvGrpSpPr>
          <p:cNvPr id="82" name="Group 40"/>
          <p:cNvGrpSpPr>
            <a:grpSpLocks/>
          </p:cNvGrpSpPr>
          <p:nvPr/>
        </p:nvGrpSpPr>
        <p:grpSpPr bwMode="auto">
          <a:xfrm>
            <a:off x="4896023" y="3241671"/>
            <a:ext cx="1573212" cy="87313"/>
            <a:chOff x="0" y="0"/>
            <a:chExt cx="2304256" cy="544908"/>
          </a:xfrm>
        </p:grpSpPr>
        <p:sp>
          <p:nvSpPr>
            <p:cNvPr id="83" name="Rectangle 42"/>
            <p:cNvSpPr>
              <a:spLocks noChangeArrowheads="1"/>
            </p:cNvSpPr>
            <p:nvPr/>
          </p:nvSpPr>
          <p:spPr bwMode="auto">
            <a:xfrm>
              <a:off x="0" y="1"/>
              <a:ext cx="576064" cy="544907"/>
            </a:xfrm>
            <a:prstGeom prst="rect">
              <a:avLst/>
            </a:prstGeom>
            <a:solidFill>
              <a:srgbClr val="00AF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sp>
          <p:nvSpPr>
            <p:cNvPr id="84" name="Rectangle 43"/>
            <p:cNvSpPr>
              <a:spLocks noChangeArrowheads="1"/>
            </p:cNvSpPr>
            <p:nvPr/>
          </p:nvSpPr>
          <p:spPr bwMode="auto">
            <a:xfrm>
              <a:off x="576064" y="1"/>
              <a:ext cx="576064" cy="544907"/>
            </a:xfrm>
            <a:prstGeom prst="rect">
              <a:avLst/>
            </a:prstGeom>
            <a:solidFill>
              <a:srgbClr val="1F32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sp>
          <p:nvSpPr>
            <p:cNvPr id="85" name="Rectangle 44"/>
            <p:cNvSpPr>
              <a:spLocks noChangeArrowheads="1"/>
            </p:cNvSpPr>
            <p:nvPr/>
          </p:nvSpPr>
          <p:spPr bwMode="auto">
            <a:xfrm>
              <a:off x="1152128" y="0"/>
              <a:ext cx="576064" cy="544907"/>
            </a:xfrm>
            <a:prstGeom prst="rect">
              <a:avLst/>
            </a:prstGeom>
            <a:solidFill>
              <a:srgbClr val="7ACD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sp>
          <p:nvSpPr>
            <p:cNvPr id="86" name="Rectangle 45"/>
            <p:cNvSpPr>
              <a:spLocks noChangeArrowheads="1"/>
            </p:cNvSpPr>
            <p:nvPr/>
          </p:nvSpPr>
          <p:spPr bwMode="auto">
            <a:xfrm>
              <a:off x="1728192" y="1"/>
              <a:ext cx="576064" cy="544907"/>
            </a:xfrm>
            <a:prstGeom prst="rect">
              <a:avLst/>
            </a:prstGeom>
            <a:solidFill>
              <a:srgbClr val="FE1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grpSp>
      <p:grpSp>
        <p:nvGrpSpPr>
          <p:cNvPr id="92" name="Group 101"/>
          <p:cNvGrpSpPr>
            <a:grpSpLocks/>
          </p:cNvGrpSpPr>
          <p:nvPr/>
        </p:nvGrpSpPr>
        <p:grpSpPr bwMode="auto">
          <a:xfrm>
            <a:off x="2315151" y="3241671"/>
            <a:ext cx="1573212" cy="87313"/>
            <a:chOff x="0" y="0"/>
            <a:chExt cx="2304256" cy="544908"/>
          </a:xfrm>
        </p:grpSpPr>
        <p:sp>
          <p:nvSpPr>
            <p:cNvPr id="93" name="Rectangle 103"/>
            <p:cNvSpPr>
              <a:spLocks noChangeArrowheads="1"/>
            </p:cNvSpPr>
            <p:nvPr/>
          </p:nvSpPr>
          <p:spPr bwMode="auto">
            <a:xfrm>
              <a:off x="0" y="1"/>
              <a:ext cx="576064" cy="544907"/>
            </a:xfrm>
            <a:prstGeom prst="rect">
              <a:avLst/>
            </a:prstGeom>
            <a:solidFill>
              <a:srgbClr val="00AF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sp>
          <p:nvSpPr>
            <p:cNvPr id="94" name="Rectangle 104"/>
            <p:cNvSpPr>
              <a:spLocks noChangeArrowheads="1"/>
            </p:cNvSpPr>
            <p:nvPr/>
          </p:nvSpPr>
          <p:spPr bwMode="auto">
            <a:xfrm>
              <a:off x="576064" y="1"/>
              <a:ext cx="576064" cy="544907"/>
            </a:xfrm>
            <a:prstGeom prst="rect">
              <a:avLst/>
            </a:prstGeom>
            <a:solidFill>
              <a:srgbClr val="1F32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sp>
          <p:nvSpPr>
            <p:cNvPr id="95" name="Rectangle 105"/>
            <p:cNvSpPr>
              <a:spLocks noChangeArrowheads="1"/>
            </p:cNvSpPr>
            <p:nvPr/>
          </p:nvSpPr>
          <p:spPr bwMode="auto">
            <a:xfrm>
              <a:off x="1152128" y="0"/>
              <a:ext cx="576064" cy="544907"/>
            </a:xfrm>
            <a:prstGeom prst="rect">
              <a:avLst/>
            </a:prstGeom>
            <a:solidFill>
              <a:srgbClr val="7ACD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sp>
          <p:nvSpPr>
            <p:cNvPr id="96" name="Rectangle 106"/>
            <p:cNvSpPr>
              <a:spLocks noChangeArrowheads="1"/>
            </p:cNvSpPr>
            <p:nvPr/>
          </p:nvSpPr>
          <p:spPr bwMode="auto">
            <a:xfrm>
              <a:off x="1728192" y="1"/>
              <a:ext cx="576064" cy="544907"/>
            </a:xfrm>
            <a:prstGeom prst="rect">
              <a:avLst/>
            </a:prstGeom>
            <a:solidFill>
              <a:srgbClr val="FE1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grpSp>
      <p:grpSp>
        <p:nvGrpSpPr>
          <p:cNvPr id="97" name="Group 112"/>
          <p:cNvGrpSpPr>
            <a:grpSpLocks/>
          </p:cNvGrpSpPr>
          <p:nvPr/>
        </p:nvGrpSpPr>
        <p:grpSpPr bwMode="auto">
          <a:xfrm>
            <a:off x="7773993" y="3241671"/>
            <a:ext cx="1573213" cy="87313"/>
            <a:chOff x="0" y="0"/>
            <a:chExt cx="2304256" cy="544921"/>
          </a:xfrm>
        </p:grpSpPr>
        <p:sp>
          <p:nvSpPr>
            <p:cNvPr id="98" name="Rectangle 114"/>
            <p:cNvSpPr>
              <a:spLocks noChangeArrowheads="1"/>
            </p:cNvSpPr>
            <p:nvPr/>
          </p:nvSpPr>
          <p:spPr bwMode="auto">
            <a:xfrm>
              <a:off x="0" y="0"/>
              <a:ext cx="576064" cy="544907"/>
            </a:xfrm>
            <a:prstGeom prst="rect">
              <a:avLst/>
            </a:prstGeom>
            <a:solidFill>
              <a:srgbClr val="00AF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sp>
          <p:nvSpPr>
            <p:cNvPr id="99" name="Rectangle 115"/>
            <p:cNvSpPr>
              <a:spLocks noChangeArrowheads="1"/>
            </p:cNvSpPr>
            <p:nvPr/>
          </p:nvSpPr>
          <p:spPr bwMode="auto">
            <a:xfrm>
              <a:off x="576064" y="0"/>
              <a:ext cx="576064" cy="544907"/>
            </a:xfrm>
            <a:prstGeom prst="rect">
              <a:avLst/>
            </a:prstGeom>
            <a:solidFill>
              <a:srgbClr val="1F32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sp>
          <p:nvSpPr>
            <p:cNvPr id="100" name="Rectangle 116"/>
            <p:cNvSpPr>
              <a:spLocks noChangeArrowheads="1"/>
            </p:cNvSpPr>
            <p:nvPr/>
          </p:nvSpPr>
          <p:spPr bwMode="auto">
            <a:xfrm>
              <a:off x="1152128" y="8"/>
              <a:ext cx="576064" cy="544913"/>
            </a:xfrm>
            <a:prstGeom prst="rect">
              <a:avLst/>
            </a:prstGeom>
            <a:solidFill>
              <a:srgbClr val="7ACD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sp>
          <p:nvSpPr>
            <p:cNvPr id="101" name="Rectangle 117"/>
            <p:cNvSpPr>
              <a:spLocks noChangeArrowheads="1"/>
            </p:cNvSpPr>
            <p:nvPr/>
          </p:nvSpPr>
          <p:spPr bwMode="auto">
            <a:xfrm>
              <a:off x="1728192" y="0"/>
              <a:ext cx="576064" cy="544907"/>
            </a:xfrm>
            <a:prstGeom prst="rect">
              <a:avLst/>
            </a:prstGeom>
            <a:solidFill>
              <a:srgbClr val="FE1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0"/>
                </a:spcBef>
                <a:buFontTx/>
                <a:buNone/>
              </a:pPr>
              <a:endParaRPr lang="en-US" altLang="zh-CN" sz="3100">
                <a:solidFill>
                  <a:srgbClr val="FFFFFF"/>
                </a:solidFill>
                <a:latin typeface="微软雅黑" charset="-122"/>
              </a:endParaRPr>
            </a:p>
          </p:txBody>
        </p:sp>
      </p:grpSp>
      <p:grpSp>
        <p:nvGrpSpPr>
          <p:cNvPr id="102" name="组合 30"/>
          <p:cNvGrpSpPr>
            <a:grpSpLocks/>
          </p:cNvGrpSpPr>
          <p:nvPr/>
        </p:nvGrpSpPr>
        <p:grpSpPr bwMode="auto">
          <a:xfrm>
            <a:off x="4704159" y="3417884"/>
            <a:ext cx="2098460" cy="2401934"/>
            <a:chOff x="0" y="0"/>
            <a:chExt cx="2007071" cy="2226932"/>
          </a:xfrm>
        </p:grpSpPr>
        <p:sp>
          <p:nvSpPr>
            <p:cNvPr id="103" name="Content Placeholder 2"/>
            <p:cNvSpPr txBox="1">
              <a:spLocks noChangeArrowheads="1"/>
            </p:cNvSpPr>
            <p:nvPr/>
          </p:nvSpPr>
          <p:spPr bwMode="auto">
            <a:xfrm>
              <a:off x="74322" y="0"/>
              <a:ext cx="1821522" cy="61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682" tIns="60841" rIns="121682" bIns="60841"/>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20000"/>
                </a:spcBef>
                <a:buFontTx/>
                <a:buNone/>
              </a:pPr>
              <a:r>
                <a:rPr lang="zh-CN" altLang="en-US" sz="2300">
                  <a:solidFill>
                    <a:srgbClr val="7F7F7F"/>
                  </a:solidFill>
                  <a:latin typeface="微软雅黑" charset="-122"/>
                  <a:ea typeface="微软雅黑" charset="-122"/>
                </a:rPr>
                <a:t>方涛</a:t>
              </a:r>
              <a:endParaRPr lang="en-US" altLang="en-US" sz="2300">
                <a:solidFill>
                  <a:srgbClr val="7F7F7F"/>
                </a:solidFill>
                <a:latin typeface="微软雅黑" charset="-122"/>
                <a:ea typeface="微软雅黑" charset="-122"/>
              </a:endParaRPr>
            </a:p>
          </p:txBody>
        </p:sp>
        <p:sp>
          <p:nvSpPr>
            <p:cNvPr id="104" name="Content Placeholder 2"/>
            <p:cNvSpPr txBox="1">
              <a:spLocks noChangeArrowheads="1"/>
            </p:cNvSpPr>
            <p:nvPr/>
          </p:nvSpPr>
          <p:spPr bwMode="auto">
            <a:xfrm>
              <a:off x="0" y="365522"/>
              <a:ext cx="1970165" cy="44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682" tIns="60841" rIns="121682" bIns="60841"/>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20000"/>
                </a:spcBef>
                <a:buFontTx/>
                <a:buNone/>
              </a:pPr>
              <a:r>
                <a:rPr lang="zh-CN" altLang="en-US" sz="1400">
                  <a:solidFill>
                    <a:srgbClr val="7F7F7F"/>
                  </a:solidFill>
                  <a:latin typeface="微软雅黑" charset="-122"/>
                  <a:ea typeface="微软雅黑" charset="-122"/>
                </a:rPr>
                <a:t>软件</a:t>
              </a:r>
              <a:endParaRPr lang="en-US" altLang="en-US" sz="1400">
                <a:solidFill>
                  <a:srgbClr val="7F7F7F"/>
                </a:solidFill>
                <a:latin typeface="微软雅黑" charset="-122"/>
                <a:ea typeface="微软雅黑" charset="-122"/>
              </a:endParaRPr>
            </a:p>
          </p:txBody>
        </p:sp>
        <p:sp>
          <p:nvSpPr>
            <p:cNvPr id="105" name="矩形 33"/>
            <p:cNvSpPr>
              <a:spLocks noChangeArrowheads="1"/>
            </p:cNvSpPr>
            <p:nvPr/>
          </p:nvSpPr>
          <p:spPr bwMode="auto">
            <a:xfrm>
              <a:off x="23635" y="743100"/>
              <a:ext cx="1983436" cy="14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nSpc>
                  <a:spcPct val="100000"/>
                </a:lnSpc>
                <a:spcBef>
                  <a:spcPct val="0"/>
                </a:spcBef>
                <a:buNone/>
              </a:pPr>
              <a:r>
                <a:rPr lang="zh-CN" altLang="en-US" sz="1400" dirty="0" smtClean="0">
                  <a:solidFill>
                    <a:srgbClr val="404040"/>
                  </a:solidFill>
                  <a:latin typeface="微软雅黑" charset="-122"/>
                  <a:ea typeface="微软雅黑" charset="-122"/>
                </a:rPr>
                <a:t>项目</a:t>
              </a:r>
              <a:r>
                <a:rPr lang="zh-CN" altLang="en-US" sz="1400" dirty="0">
                  <a:solidFill>
                    <a:srgbClr val="404040"/>
                  </a:solidFill>
                  <a:latin typeface="微软雅黑" charset="-122"/>
                  <a:ea typeface="微软雅黑" charset="-122"/>
                </a:rPr>
                <a:t>经理，</a:t>
              </a:r>
              <a:r>
                <a:rPr lang="zh-CN" altLang="en-US" sz="1400" dirty="0">
                  <a:solidFill>
                    <a:srgbClr val="404040"/>
                  </a:solidFill>
                  <a:latin typeface="微软雅黑" charset="-122"/>
                  <a:ea typeface="微软雅黑" charset="-122"/>
                </a:rPr>
                <a:t>中等水平，在网络爬虫编写上具有一定经验</a:t>
              </a:r>
              <a:r>
                <a:rPr lang="zh-CN" altLang="en-US" sz="1400" dirty="0">
                  <a:solidFill>
                    <a:srgbClr val="404040"/>
                  </a:solidFill>
                  <a:latin typeface="微软雅黑" charset="-122"/>
                  <a:ea typeface="微软雅黑" charset="-122"/>
                </a:rPr>
                <a:t>对</a:t>
              </a:r>
              <a:r>
                <a:rPr lang="zh-CN" altLang="en-US" sz="1400" dirty="0">
                  <a:solidFill>
                    <a:srgbClr val="404040"/>
                  </a:solidFill>
                  <a:latin typeface="微软雅黑" charset="-122"/>
                  <a:ea typeface="微软雅黑" charset="-122"/>
                </a:rPr>
                <a:t>项目进程管理，保证项目的高质量顺利实施，任务划分</a:t>
              </a:r>
              <a:r>
                <a:rPr lang="en-US" sz="1400" dirty="0">
                  <a:solidFill>
                    <a:srgbClr val="404040"/>
                  </a:solidFill>
                  <a:latin typeface="微软雅黑" charset="-122"/>
                  <a:ea typeface="微软雅黑" charset="-122"/>
                </a:rPr>
                <a:t> </a:t>
              </a:r>
              <a:endParaRPr lang="en-US" altLang="en-US" sz="1400" dirty="0">
                <a:solidFill>
                  <a:srgbClr val="404040"/>
                </a:solidFill>
                <a:latin typeface="微软雅黑" charset="-122"/>
                <a:ea typeface="微软雅黑" charset="-122"/>
              </a:endParaRPr>
            </a:p>
          </p:txBody>
        </p:sp>
      </p:grpSp>
      <p:grpSp>
        <p:nvGrpSpPr>
          <p:cNvPr id="110" name="组合 38"/>
          <p:cNvGrpSpPr>
            <a:grpSpLocks/>
          </p:cNvGrpSpPr>
          <p:nvPr/>
        </p:nvGrpSpPr>
        <p:grpSpPr bwMode="auto">
          <a:xfrm>
            <a:off x="2028825" y="3417884"/>
            <a:ext cx="2046867" cy="2186491"/>
            <a:chOff x="0" y="0"/>
            <a:chExt cx="2007071" cy="2027186"/>
          </a:xfrm>
        </p:grpSpPr>
        <p:sp>
          <p:nvSpPr>
            <p:cNvPr id="111" name="Content Placeholder 2"/>
            <p:cNvSpPr txBox="1">
              <a:spLocks noChangeArrowheads="1"/>
            </p:cNvSpPr>
            <p:nvPr/>
          </p:nvSpPr>
          <p:spPr bwMode="auto">
            <a:xfrm>
              <a:off x="74322" y="0"/>
              <a:ext cx="1821522" cy="61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682" tIns="60841" rIns="121682" bIns="60841"/>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20000"/>
                </a:spcBef>
                <a:buFontTx/>
                <a:buNone/>
              </a:pPr>
              <a:r>
                <a:rPr lang="zh-CN" altLang="en-US" sz="2300" dirty="0">
                  <a:solidFill>
                    <a:srgbClr val="7F7F7F"/>
                  </a:solidFill>
                  <a:latin typeface="微软雅黑" charset="-122"/>
                  <a:ea typeface="微软雅黑" charset="-122"/>
                </a:rPr>
                <a:t>胡恒昌</a:t>
              </a:r>
              <a:endParaRPr lang="en-US" altLang="en-US" sz="2300" dirty="0">
                <a:solidFill>
                  <a:srgbClr val="7F7F7F"/>
                </a:solidFill>
                <a:latin typeface="微软雅黑" charset="-122"/>
                <a:ea typeface="微软雅黑" charset="-122"/>
              </a:endParaRPr>
            </a:p>
          </p:txBody>
        </p:sp>
        <p:sp>
          <p:nvSpPr>
            <p:cNvPr id="112" name="Content Placeholder 2"/>
            <p:cNvSpPr txBox="1">
              <a:spLocks noChangeArrowheads="1"/>
            </p:cNvSpPr>
            <p:nvPr/>
          </p:nvSpPr>
          <p:spPr bwMode="auto">
            <a:xfrm>
              <a:off x="0" y="365522"/>
              <a:ext cx="1970165" cy="44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682" tIns="60841" rIns="121682" bIns="60841"/>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20000"/>
                </a:spcBef>
                <a:buFontTx/>
                <a:buNone/>
              </a:pPr>
              <a:r>
                <a:rPr lang="zh-CN" altLang="en-US" sz="1400">
                  <a:solidFill>
                    <a:srgbClr val="7F7F7F"/>
                  </a:solidFill>
                  <a:latin typeface="微软雅黑" charset="-122"/>
                  <a:ea typeface="微软雅黑" charset="-122"/>
                </a:rPr>
                <a:t>软件</a:t>
              </a:r>
              <a:endParaRPr lang="en-US" altLang="en-US" sz="1400">
                <a:solidFill>
                  <a:srgbClr val="7F7F7F"/>
                </a:solidFill>
                <a:latin typeface="微软雅黑" charset="-122"/>
                <a:ea typeface="微软雅黑" charset="-122"/>
              </a:endParaRPr>
            </a:p>
          </p:txBody>
        </p:sp>
        <p:sp>
          <p:nvSpPr>
            <p:cNvPr id="113" name="矩形 41"/>
            <p:cNvSpPr>
              <a:spLocks noChangeArrowheads="1"/>
            </p:cNvSpPr>
            <p:nvPr/>
          </p:nvSpPr>
          <p:spPr bwMode="auto">
            <a:xfrm>
              <a:off x="23635" y="743100"/>
              <a:ext cx="1983436" cy="1284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nSpc>
                  <a:spcPct val="100000"/>
                </a:lnSpc>
                <a:spcBef>
                  <a:spcPct val="0"/>
                </a:spcBef>
                <a:buNone/>
              </a:pPr>
              <a:r>
                <a:rPr lang="zh-CN" altLang="en-US" sz="1400" dirty="0" smtClean="0">
                  <a:solidFill>
                    <a:srgbClr val="404040"/>
                  </a:solidFill>
                  <a:latin typeface="微软雅黑" charset="-122"/>
                  <a:ea typeface="微软雅黑" charset="-122"/>
                </a:rPr>
                <a:t>程序</a:t>
              </a:r>
              <a:r>
                <a:rPr lang="zh-CN" altLang="en-US" sz="1400" dirty="0">
                  <a:solidFill>
                    <a:srgbClr val="404040"/>
                  </a:solidFill>
                  <a:latin typeface="微软雅黑" charset="-122"/>
                  <a:ea typeface="微软雅黑" charset="-122"/>
                </a:rPr>
                <a:t>开发人员</a:t>
              </a:r>
              <a:r>
                <a:rPr lang="en-US" sz="1400" dirty="0">
                  <a:solidFill>
                    <a:srgbClr val="404040"/>
                  </a:solidFill>
                  <a:latin typeface="微软雅黑" charset="-122"/>
                  <a:ea typeface="微软雅黑" charset="-122"/>
                </a:rPr>
                <a:t> </a:t>
              </a:r>
              <a:r>
                <a:rPr lang="zh-CN" altLang="en-US" sz="1400" dirty="0">
                  <a:solidFill>
                    <a:srgbClr val="404040"/>
                  </a:solidFill>
                  <a:latin typeface="微软雅黑" charset="-122"/>
                  <a:ea typeface="微软雅黑" charset="-122"/>
                </a:rPr>
                <a:t>，</a:t>
              </a:r>
              <a:r>
                <a:rPr lang="zh-CN" altLang="en-US" sz="1400" dirty="0">
                  <a:solidFill>
                    <a:srgbClr val="404040"/>
                  </a:solidFill>
                  <a:latin typeface="微软雅黑" charset="-122"/>
                  <a:ea typeface="微软雅黑" charset="-122"/>
                </a:rPr>
                <a:t>较高水平，具备机器学习、网络爬虫以及前端开发的经验</a:t>
              </a:r>
              <a:r>
                <a:rPr lang="en-US" sz="1400" dirty="0">
                  <a:solidFill>
                    <a:srgbClr val="404040"/>
                  </a:solidFill>
                  <a:latin typeface="微软雅黑" charset="-122"/>
                  <a:ea typeface="微软雅黑" charset="-122"/>
                </a:rPr>
                <a:t> </a:t>
              </a:r>
              <a:r>
                <a:rPr lang="zh-CN" altLang="en-US" sz="1400" dirty="0">
                  <a:solidFill>
                    <a:srgbClr val="404040"/>
                  </a:solidFill>
                  <a:latin typeface="微软雅黑" charset="-122"/>
                  <a:ea typeface="微软雅黑" charset="-122"/>
                </a:rPr>
                <a:t>，负责开发</a:t>
              </a:r>
              <a:r>
                <a:rPr lang="zh-CN" altLang="en-US" sz="1400" dirty="0">
                  <a:solidFill>
                    <a:srgbClr val="404040"/>
                  </a:solidFill>
                  <a:latin typeface="微软雅黑" charset="-122"/>
                  <a:ea typeface="微软雅黑" charset="-122"/>
                </a:rPr>
                <a:t>网络爬虫脚本以及系统后端</a:t>
              </a:r>
              <a:r>
                <a:rPr lang="en-US" sz="1400" dirty="0">
                  <a:solidFill>
                    <a:srgbClr val="404040"/>
                  </a:solidFill>
                  <a:latin typeface="微软雅黑" charset="-122"/>
                  <a:ea typeface="微软雅黑" charset="-122"/>
                </a:rPr>
                <a:t> </a:t>
              </a:r>
              <a:endParaRPr lang="en-US" altLang="en-US" sz="1400" dirty="0">
                <a:solidFill>
                  <a:srgbClr val="404040"/>
                </a:solidFill>
                <a:latin typeface="微软雅黑" charset="-122"/>
                <a:ea typeface="微软雅黑" charset="-122"/>
              </a:endParaRPr>
            </a:p>
          </p:txBody>
        </p:sp>
      </p:grpSp>
      <p:grpSp>
        <p:nvGrpSpPr>
          <p:cNvPr id="114" name="组合 42"/>
          <p:cNvGrpSpPr>
            <a:grpSpLocks/>
          </p:cNvGrpSpPr>
          <p:nvPr/>
        </p:nvGrpSpPr>
        <p:grpSpPr bwMode="auto">
          <a:xfrm>
            <a:off x="7494586" y="3417884"/>
            <a:ext cx="2162359" cy="2186491"/>
            <a:chOff x="0" y="0"/>
            <a:chExt cx="2007071" cy="2027186"/>
          </a:xfrm>
        </p:grpSpPr>
        <p:sp>
          <p:nvSpPr>
            <p:cNvPr id="115" name="Content Placeholder 2"/>
            <p:cNvSpPr txBox="1">
              <a:spLocks noChangeArrowheads="1"/>
            </p:cNvSpPr>
            <p:nvPr/>
          </p:nvSpPr>
          <p:spPr bwMode="auto">
            <a:xfrm>
              <a:off x="74322" y="0"/>
              <a:ext cx="1821522" cy="61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682" tIns="60841" rIns="121682" bIns="60841"/>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20000"/>
                </a:spcBef>
                <a:buFontTx/>
                <a:buNone/>
              </a:pPr>
              <a:r>
                <a:rPr lang="zh-CN" altLang="en-US" sz="2300" dirty="0" smtClean="0">
                  <a:solidFill>
                    <a:srgbClr val="7F7F7F"/>
                  </a:solidFill>
                  <a:latin typeface="微软雅黑" charset="-122"/>
                  <a:ea typeface="微软雅黑" charset="-122"/>
                </a:rPr>
                <a:t>姜美羡</a:t>
              </a:r>
              <a:endParaRPr lang="en-US" altLang="en-US" sz="2300" dirty="0">
                <a:solidFill>
                  <a:srgbClr val="7F7F7F"/>
                </a:solidFill>
                <a:latin typeface="微软雅黑" charset="-122"/>
                <a:ea typeface="微软雅黑" charset="-122"/>
              </a:endParaRPr>
            </a:p>
          </p:txBody>
        </p:sp>
        <p:sp>
          <p:nvSpPr>
            <p:cNvPr id="116" name="Content Placeholder 2"/>
            <p:cNvSpPr txBox="1">
              <a:spLocks noChangeArrowheads="1"/>
            </p:cNvSpPr>
            <p:nvPr/>
          </p:nvSpPr>
          <p:spPr bwMode="auto">
            <a:xfrm>
              <a:off x="0" y="365522"/>
              <a:ext cx="1970165" cy="44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682" tIns="60841" rIns="121682" bIns="60841"/>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eaLnBrk="1" hangingPunct="1">
                <a:lnSpc>
                  <a:spcPct val="100000"/>
                </a:lnSpc>
                <a:spcBef>
                  <a:spcPct val="20000"/>
                </a:spcBef>
                <a:buFontTx/>
                <a:buNone/>
              </a:pPr>
              <a:r>
                <a:rPr lang="zh-CN" altLang="en-US" sz="1400" dirty="0" smtClean="0">
                  <a:solidFill>
                    <a:srgbClr val="7F7F7F"/>
                  </a:solidFill>
                  <a:latin typeface="微软雅黑" charset="-122"/>
                  <a:ea typeface="微软雅黑" charset="-122"/>
                </a:rPr>
                <a:t>软件</a:t>
              </a:r>
              <a:endParaRPr lang="en-US" altLang="en-US" sz="1400" dirty="0">
                <a:solidFill>
                  <a:srgbClr val="7F7F7F"/>
                </a:solidFill>
                <a:latin typeface="微软雅黑" charset="-122"/>
                <a:ea typeface="微软雅黑" charset="-122"/>
              </a:endParaRPr>
            </a:p>
          </p:txBody>
        </p:sp>
        <p:sp>
          <p:nvSpPr>
            <p:cNvPr id="117" name="矩形 45"/>
            <p:cNvSpPr>
              <a:spLocks noChangeArrowheads="1"/>
            </p:cNvSpPr>
            <p:nvPr/>
          </p:nvSpPr>
          <p:spPr bwMode="auto">
            <a:xfrm>
              <a:off x="23635" y="743100"/>
              <a:ext cx="1983436" cy="1284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nSpc>
                  <a:spcPct val="100000"/>
                </a:lnSpc>
                <a:spcBef>
                  <a:spcPct val="0"/>
                </a:spcBef>
                <a:buNone/>
              </a:pPr>
              <a:r>
                <a:rPr lang="zh-CN" altLang="en-US" sz="1400" dirty="0" smtClean="0">
                  <a:solidFill>
                    <a:srgbClr val="404040"/>
                  </a:solidFill>
                  <a:latin typeface="微软雅黑" charset="-122"/>
                  <a:ea typeface="微软雅黑" charset="-122"/>
                </a:rPr>
                <a:t>测试</a:t>
              </a:r>
              <a:r>
                <a:rPr lang="zh-CN" altLang="en-US" sz="1400" dirty="0">
                  <a:solidFill>
                    <a:srgbClr val="404040"/>
                  </a:solidFill>
                  <a:latin typeface="微软雅黑" charset="-122"/>
                  <a:ea typeface="微软雅黑" charset="-122"/>
                </a:rPr>
                <a:t>人员、文档编写</a:t>
              </a:r>
              <a:r>
                <a:rPr lang="en-US" sz="1400" dirty="0">
                  <a:solidFill>
                    <a:srgbClr val="404040"/>
                  </a:solidFill>
                  <a:latin typeface="微软雅黑" charset="-122"/>
                  <a:ea typeface="微软雅黑" charset="-122"/>
                </a:rPr>
                <a:t> </a:t>
              </a:r>
              <a:r>
                <a:rPr lang="zh-CN" altLang="en-US" sz="1400" dirty="0">
                  <a:solidFill>
                    <a:srgbClr val="404040"/>
                  </a:solidFill>
                  <a:latin typeface="微软雅黑" charset="-122"/>
                  <a:ea typeface="微软雅黑" charset="-122"/>
                </a:rPr>
                <a:t>，</a:t>
              </a:r>
              <a:r>
                <a:rPr lang="zh-CN" altLang="en-US" sz="1400" dirty="0">
                  <a:solidFill>
                    <a:srgbClr val="404040"/>
                  </a:solidFill>
                  <a:latin typeface="微软雅黑" charset="-122"/>
                  <a:ea typeface="微软雅黑" charset="-122"/>
                </a:rPr>
                <a:t>较高水平，具备前端设计经验以及软件测试经验</a:t>
              </a:r>
              <a:r>
                <a:rPr lang="en-US" sz="1400" dirty="0">
                  <a:solidFill>
                    <a:srgbClr val="404040"/>
                  </a:solidFill>
                  <a:latin typeface="微软雅黑" charset="-122"/>
                  <a:ea typeface="微软雅黑" charset="-122"/>
                </a:rPr>
                <a:t> </a:t>
              </a:r>
              <a:r>
                <a:rPr lang="zh-CN" altLang="en-US" sz="1400" dirty="0">
                  <a:solidFill>
                    <a:srgbClr val="404040"/>
                  </a:solidFill>
                  <a:latin typeface="微软雅黑" charset="-122"/>
                  <a:ea typeface="微软雅黑" charset="-122"/>
                </a:rPr>
                <a:t>。负责开发</a:t>
              </a:r>
              <a:r>
                <a:rPr lang="zh-CN" altLang="en-US" sz="1400" dirty="0">
                  <a:solidFill>
                    <a:srgbClr val="404040"/>
                  </a:solidFill>
                  <a:latin typeface="微软雅黑" charset="-122"/>
                  <a:ea typeface="微软雅黑" charset="-122"/>
                </a:rPr>
                <a:t>系统前端界面以及系统测试</a:t>
              </a:r>
              <a:r>
                <a:rPr lang="en-US" sz="1400" dirty="0">
                  <a:solidFill>
                    <a:srgbClr val="404040"/>
                  </a:solidFill>
                  <a:latin typeface="微软雅黑" charset="-122"/>
                  <a:ea typeface="微软雅黑" charset="-122"/>
                </a:rPr>
                <a:t> </a:t>
              </a:r>
              <a:endParaRPr lang="en-US" altLang="en-US" sz="1400" dirty="0">
                <a:solidFill>
                  <a:srgbClr val="404040"/>
                </a:solidFill>
                <a:latin typeface="微软雅黑" charset="-122"/>
                <a:ea typeface="微软雅黑" charset="-122"/>
              </a:endParaRPr>
            </a:p>
          </p:txBody>
        </p:sp>
      </p:grpSp>
    </p:spTree>
    <p:extLst>
      <p:ext uri="{BB962C8B-B14F-4D97-AF65-F5344CB8AC3E}">
        <p14:creationId xmlns:p14="http://schemas.microsoft.com/office/powerpoint/2010/main" val="1771645828"/>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时间计划</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Schedule</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
          <p:cNvGrpSpPr/>
          <p:nvPr/>
        </p:nvGrpSpPr>
        <p:grpSpPr>
          <a:xfrm rot="16200000">
            <a:off x="-206048" y="316679"/>
            <a:ext cx="819265" cy="407160"/>
            <a:chOff x="2075393" y="-12700"/>
            <a:chExt cx="4993620" cy="2481740"/>
          </a:xfrm>
        </p:grpSpPr>
        <p:sp>
          <p:nvSpPr>
            <p:cNvPr id="7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69" y="1317792"/>
            <a:ext cx="11594591" cy="4744741"/>
          </a:xfrm>
          <a:prstGeom prst="rect">
            <a:avLst/>
          </a:prstGeom>
        </p:spPr>
      </p:pic>
    </p:spTree>
    <p:extLst>
      <p:ext uri="{BB962C8B-B14F-4D97-AF65-F5344CB8AC3E}">
        <p14:creationId xmlns:p14="http://schemas.microsoft.com/office/powerpoint/2010/main" val="171037493"/>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过程模型</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Process</a:t>
            </a:r>
            <a:r>
              <a:rPr lang="zh-CN" altLang="en-US"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Model</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
          <p:cNvGrpSpPr/>
          <p:nvPr/>
        </p:nvGrpSpPr>
        <p:grpSpPr>
          <a:xfrm rot="16200000">
            <a:off x="-206048" y="316679"/>
            <a:ext cx="819265" cy="407160"/>
            <a:chOff x="2075393" y="-12700"/>
            <a:chExt cx="4993620" cy="2481740"/>
          </a:xfrm>
        </p:grpSpPr>
        <p:sp>
          <p:nvSpPr>
            <p:cNvPr id="7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3" name="Rectangle 2"/>
          <p:cNvSpPr>
            <a:spLocks noChangeArrowheads="1"/>
          </p:cNvSpPr>
          <p:nvPr/>
        </p:nvSpPr>
        <p:spPr bwMode="auto">
          <a:xfrm>
            <a:off x="6486525" y="2286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887" y="1641187"/>
            <a:ext cx="4957763" cy="34163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99356" y="2010519"/>
            <a:ext cx="3487019" cy="3046988"/>
          </a:xfrm>
          <a:prstGeom prst="rect">
            <a:avLst/>
          </a:prstGeom>
        </p:spPr>
        <p:txBody>
          <a:bodyPr wrap="square">
            <a:spAutoFit/>
          </a:bodyPr>
          <a:lstStyle/>
          <a:p>
            <a:pPr indent="266700" algn="just">
              <a:lnSpc>
                <a:spcPct val="150000"/>
              </a:lnSpc>
              <a:spcAft>
                <a:spcPts val="600"/>
              </a:spcAft>
            </a:pPr>
            <a:r>
              <a:rPr lang="zh-CN" altLang="en-US" sz="1600" dirty="0">
                <a:solidFill>
                  <a:schemeClr val="bg1">
                    <a:lumMod val="65000"/>
                  </a:schemeClr>
                </a:solidFill>
                <a:latin typeface="Arial" panose="020B0604020202020204" pitchFamily="34" charset="0"/>
                <a:ea typeface="微软雅黑" panose="020B0503020204020204" pitchFamily="34" charset="-122"/>
              </a:rPr>
              <a:t>开发过程是通过设计一系列阶段顺序展开的，从系统需求分析开始直到产品发布和维护，每个阶段都会产生循环反馈，因此，如果有信息未被覆盖或者发现了问题，那么最好</a:t>
            </a:r>
            <a:r>
              <a:rPr lang="en-US" sz="1600" dirty="0">
                <a:solidFill>
                  <a:schemeClr val="bg1">
                    <a:lumMod val="65000"/>
                  </a:schemeClr>
                </a:solidFill>
                <a:latin typeface="Arial" panose="020B0604020202020204" pitchFamily="34" charset="0"/>
                <a:ea typeface="微软雅黑" panose="020B0503020204020204" pitchFamily="34" charset="-122"/>
              </a:rPr>
              <a:t> “</a:t>
            </a:r>
            <a:r>
              <a:rPr lang="zh-CN" altLang="en-US" sz="1600" dirty="0">
                <a:solidFill>
                  <a:schemeClr val="bg1">
                    <a:lumMod val="65000"/>
                  </a:schemeClr>
                </a:solidFill>
                <a:latin typeface="Arial" panose="020B0604020202020204" pitchFamily="34" charset="0"/>
                <a:ea typeface="微软雅黑" panose="020B0503020204020204" pitchFamily="34" charset="-122"/>
              </a:rPr>
              <a:t>返回</a:t>
            </a:r>
            <a:r>
              <a:rPr lang="en-US" sz="1600" dirty="0">
                <a:solidFill>
                  <a:schemeClr val="bg1">
                    <a:lumMod val="65000"/>
                  </a:schemeClr>
                </a:solidFill>
                <a:latin typeface="Arial" panose="020B0604020202020204" pitchFamily="34" charset="0"/>
                <a:ea typeface="微软雅黑" panose="020B0503020204020204" pitchFamily="34" charset="-122"/>
              </a:rPr>
              <a:t>”</a:t>
            </a:r>
            <a:r>
              <a:rPr lang="zh-CN" altLang="en-US" sz="1600" dirty="0">
                <a:solidFill>
                  <a:schemeClr val="bg1">
                    <a:lumMod val="65000"/>
                  </a:schemeClr>
                </a:solidFill>
                <a:latin typeface="Arial" panose="020B0604020202020204" pitchFamily="34" charset="0"/>
                <a:ea typeface="微软雅黑" panose="020B0503020204020204" pitchFamily="34" charset="-122"/>
              </a:rPr>
              <a:t>上一个阶段并进行适当的修改，项目开发进程从一个阶段</a:t>
            </a:r>
            <a:r>
              <a:rPr lang="en-US" sz="1600" dirty="0">
                <a:solidFill>
                  <a:schemeClr val="bg1">
                    <a:lumMod val="65000"/>
                  </a:schemeClr>
                </a:solidFill>
                <a:latin typeface="Arial" panose="020B0604020202020204" pitchFamily="34" charset="0"/>
                <a:ea typeface="微软雅黑" panose="020B0503020204020204" pitchFamily="34" charset="-122"/>
              </a:rPr>
              <a:t>“</a:t>
            </a:r>
            <a:r>
              <a:rPr lang="zh-CN" altLang="en-US" sz="1600" dirty="0">
                <a:solidFill>
                  <a:schemeClr val="bg1">
                    <a:lumMod val="65000"/>
                  </a:schemeClr>
                </a:solidFill>
                <a:latin typeface="Arial" panose="020B0604020202020204" pitchFamily="34" charset="0"/>
                <a:ea typeface="微软雅黑" panose="020B0503020204020204" pitchFamily="34" charset="-122"/>
              </a:rPr>
              <a:t>流动</a:t>
            </a:r>
            <a:r>
              <a:rPr lang="en-US" sz="1600" dirty="0">
                <a:solidFill>
                  <a:schemeClr val="bg1">
                    <a:lumMod val="65000"/>
                  </a:schemeClr>
                </a:solidFill>
                <a:latin typeface="Arial" panose="020B0604020202020204" pitchFamily="34" charset="0"/>
                <a:ea typeface="微软雅黑" panose="020B0503020204020204" pitchFamily="34" charset="-122"/>
              </a:rPr>
              <a:t>”</a:t>
            </a:r>
            <a:r>
              <a:rPr lang="zh-CN" altLang="en-US" sz="1600" dirty="0">
                <a:solidFill>
                  <a:schemeClr val="bg1">
                    <a:lumMod val="65000"/>
                  </a:schemeClr>
                </a:solidFill>
                <a:latin typeface="Arial" panose="020B0604020202020204" pitchFamily="34" charset="0"/>
                <a:ea typeface="微软雅黑" panose="020B0503020204020204" pitchFamily="34" charset="-122"/>
              </a:rPr>
              <a:t>到下一个阶段。</a:t>
            </a:r>
            <a:endParaRPr lang="en-US" sz="1600" dirty="0">
              <a:solidFill>
                <a:schemeClr val="bg1">
                  <a:lumMod val="65000"/>
                </a:schemeClr>
              </a:solidFill>
              <a:latin typeface="Arial" panose="020B0604020202020204" pitchFamily="34" charset="0"/>
              <a:ea typeface="微软雅黑" panose="020B0503020204020204" pitchFamily="34" charset="-122"/>
            </a:endParaRPr>
          </a:p>
        </p:txBody>
      </p:sp>
      <p:sp>
        <p:nvSpPr>
          <p:cNvPr id="5" name="TextBox 4"/>
          <p:cNvSpPr txBox="1"/>
          <p:nvPr/>
        </p:nvSpPr>
        <p:spPr>
          <a:xfrm>
            <a:off x="1799356" y="1641187"/>
            <a:ext cx="1107996" cy="369332"/>
          </a:xfrm>
          <a:prstGeom prst="rect">
            <a:avLst/>
          </a:prstGeom>
          <a:noFill/>
        </p:spPr>
        <p:txBody>
          <a:bodyPr wrap="none" rtlCol="0">
            <a:spAutoFit/>
          </a:bodyPr>
          <a:lstStyle/>
          <a:p>
            <a:r>
              <a:rPr lang="zh-CN" altLang="en-US" smtClean="0"/>
              <a:t>瀑布模型</a:t>
            </a:r>
            <a:endParaRPr lang="en-US" dirty="0"/>
          </a:p>
        </p:txBody>
      </p:sp>
    </p:spTree>
    <p:extLst>
      <p:ext uri="{BB962C8B-B14F-4D97-AF65-F5344CB8AC3E}">
        <p14:creationId xmlns:p14="http://schemas.microsoft.com/office/powerpoint/2010/main" val="2110867663"/>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70655" y="202350"/>
            <a:ext cx="298633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软件质量保证计划</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632910"/>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Assurance</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rot="16200000">
            <a:off x="-206048" y="316679"/>
            <a:ext cx="819265" cy="407160"/>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3" name="Rectangle 2"/>
          <p:cNvSpPr/>
          <p:nvPr/>
        </p:nvSpPr>
        <p:spPr>
          <a:xfrm>
            <a:off x="3276599" y="1488692"/>
            <a:ext cx="7035801" cy="1754326"/>
          </a:xfrm>
          <a:prstGeom prst="rect">
            <a:avLst/>
          </a:prstGeom>
        </p:spPr>
        <p:txBody>
          <a:bodyPr wrap="square">
            <a:spAutoFit/>
          </a:bodyPr>
          <a:lstStyle/>
          <a:p>
            <a:pPr indent="266700" algn="just">
              <a:lnSpc>
                <a:spcPct val="150000"/>
              </a:lnSpc>
              <a:spcAft>
                <a:spcPts val="600"/>
              </a:spcAft>
            </a:pPr>
            <a:r>
              <a:rPr lang="zh-CN" altLang="en-US" kern="100" dirty="0">
                <a:latin typeface="Times New Roman" charset="0"/>
                <a:ea typeface="宋体" charset="-122"/>
              </a:rPr>
              <a:t>本计划的目的在于对所开发的软件规定各种必要的质量保证措施，以保证所交付的软件能够满足项目预定需求，能够满足本项目总体制定的且经老师批准的该软件系统需求规格说明书中规定的各项具体需求。</a:t>
            </a:r>
            <a:endParaRPr lang="en-US" kern="100" dirty="0">
              <a:effectLst/>
              <a:latin typeface="Times New Roman" charset="0"/>
              <a:ea typeface="宋体" charset="-122"/>
            </a:endParaRPr>
          </a:p>
        </p:txBody>
      </p:sp>
      <p:sp>
        <p:nvSpPr>
          <p:cNvPr id="4" name="TextBox 3"/>
          <p:cNvSpPr txBox="1"/>
          <p:nvPr/>
        </p:nvSpPr>
        <p:spPr>
          <a:xfrm>
            <a:off x="1534887" y="1969589"/>
            <a:ext cx="566358" cy="646331"/>
          </a:xfrm>
          <a:prstGeom prst="rect">
            <a:avLst/>
          </a:prstGeom>
          <a:noFill/>
        </p:spPr>
        <p:txBody>
          <a:bodyPr wrap="square" rtlCol="0">
            <a:spAutoFit/>
          </a:bodyPr>
          <a:lstStyle/>
          <a:p>
            <a:r>
              <a:rPr lang="zh-CN" altLang="en-US" dirty="0" smtClean="0"/>
              <a:t>目的</a:t>
            </a:r>
            <a:endParaRPr lang="en-US" dirty="0"/>
          </a:p>
        </p:txBody>
      </p:sp>
      <p:sp>
        <p:nvSpPr>
          <p:cNvPr id="15" name="Rectangle 14"/>
          <p:cNvSpPr/>
          <p:nvPr/>
        </p:nvSpPr>
        <p:spPr>
          <a:xfrm>
            <a:off x="3276600" y="3146489"/>
            <a:ext cx="7035800" cy="1754326"/>
          </a:xfrm>
          <a:prstGeom prst="rect">
            <a:avLst/>
          </a:prstGeom>
        </p:spPr>
        <p:txBody>
          <a:bodyPr wrap="square">
            <a:spAutoFit/>
          </a:bodyPr>
          <a:lstStyle/>
          <a:p>
            <a:pPr indent="266700" algn="just">
              <a:lnSpc>
                <a:spcPct val="150000"/>
              </a:lnSpc>
              <a:spcAft>
                <a:spcPts val="600"/>
              </a:spcAft>
            </a:pPr>
            <a:r>
              <a:rPr lang="zh-CN" altLang="en-US" kern="100">
                <a:latin typeface="Times New Roman" charset="0"/>
                <a:ea typeface="宋体" charset="-122"/>
              </a:rPr>
              <a:t>在软件开发过程中，应该进行以下三次评审：第一次评审软件需求、概要设计、验证与确认方法；第二次评审详细设计、功能测试与演示，并对第一次评审结果复核；第三次是功能检查、物理检查和综合检查。</a:t>
            </a:r>
            <a:endParaRPr lang="en-US" kern="100" dirty="0">
              <a:effectLst/>
              <a:latin typeface="Times New Roman" charset="0"/>
              <a:ea typeface="宋体" charset="-122"/>
            </a:endParaRPr>
          </a:p>
        </p:txBody>
      </p:sp>
      <p:sp>
        <p:nvSpPr>
          <p:cNvPr id="16" name="TextBox 15"/>
          <p:cNvSpPr txBox="1"/>
          <p:nvPr/>
        </p:nvSpPr>
        <p:spPr>
          <a:xfrm>
            <a:off x="1534886" y="3631237"/>
            <a:ext cx="566358" cy="646331"/>
          </a:xfrm>
          <a:prstGeom prst="rect">
            <a:avLst/>
          </a:prstGeom>
          <a:noFill/>
        </p:spPr>
        <p:txBody>
          <a:bodyPr wrap="square" rtlCol="0">
            <a:spAutoFit/>
          </a:bodyPr>
          <a:lstStyle/>
          <a:p>
            <a:r>
              <a:rPr lang="zh-CN" altLang="en-US" dirty="0" smtClean="0"/>
              <a:t>任务</a:t>
            </a:r>
            <a:endParaRPr lang="en-US" dirty="0"/>
          </a:p>
        </p:txBody>
      </p:sp>
    </p:spTree>
    <p:extLst>
      <p:ext uri="{BB962C8B-B14F-4D97-AF65-F5344CB8AC3E}">
        <p14:creationId xmlns:p14="http://schemas.microsoft.com/office/powerpoint/2010/main" val="1101575962"/>
      </p:ext>
    </p:extLst>
  </p:cSld>
  <p:clrMapOvr>
    <a:masterClrMapping/>
  </p:clrMapOvr>
  <p:transition spd="slow" advTm="400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70655" y="202350"/>
            <a:ext cx="298633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软件开发风险分析</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632910"/>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Risk</a:t>
            </a:r>
            <a:r>
              <a:rPr lang="zh-CN" altLang="en-US"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Analysis</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rot="16200000">
            <a:off x="-206048" y="316679"/>
            <a:ext cx="819265" cy="407160"/>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89" name="Group 88"/>
          <p:cNvGrpSpPr/>
          <p:nvPr/>
        </p:nvGrpSpPr>
        <p:grpSpPr>
          <a:xfrm>
            <a:off x="1802416" y="1209823"/>
            <a:ext cx="8833509" cy="4231498"/>
            <a:chOff x="1802416" y="1209823"/>
            <a:chExt cx="8833509" cy="4231498"/>
          </a:xfrm>
        </p:grpSpPr>
        <p:grpSp>
          <p:nvGrpSpPr>
            <p:cNvPr id="13" name="Group 12"/>
            <p:cNvGrpSpPr/>
            <p:nvPr/>
          </p:nvGrpSpPr>
          <p:grpSpPr>
            <a:xfrm>
              <a:off x="1802416" y="1209823"/>
              <a:ext cx="3909150" cy="4140488"/>
              <a:chOff x="950284" y="2059774"/>
              <a:chExt cx="3788406" cy="4012600"/>
            </a:xfrm>
          </p:grpSpPr>
          <p:sp>
            <p:nvSpPr>
              <p:cNvPr id="14" name="Freeform 13"/>
              <p:cNvSpPr>
                <a:spLocks/>
              </p:cNvSpPr>
              <p:nvPr/>
            </p:nvSpPr>
            <p:spPr bwMode="auto">
              <a:xfrm>
                <a:off x="1863217" y="5309576"/>
                <a:ext cx="843589" cy="762798"/>
              </a:xfrm>
              <a:custGeom>
                <a:avLst/>
                <a:gdLst>
                  <a:gd name="T0" fmla="*/ 1253 w 1253"/>
                  <a:gd name="T1" fmla="*/ 1133 h 1133"/>
                  <a:gd name="T2" fmla="*/ 0 w 1253"/>
                  <a:gd name="T3" fmla="*/ 1133 h 1133"/>
                  <a:gd name="T4" fmla="*/ 151 w 1253"/>
                  <a:gd name="T5" fmla="*/ 0 h 1133"/>
                  <a:gd name="T6" fmla="*/ 1102 w 1253"/>
                  <a:gd name="T7" fmla="*/ 0 h 1133"/>
                  <a:gd name="T8" fmla="*/ 1253 w 1253"/>
                  <a:gd name="T9" fmla="*/ 1133 h 1133"/>
                </a:gdLst>
                <a:ahLst/>
                <a:cxnLst>
                  <a:cxn ang="0">
                    <a:pos x="T0" y="T1"/>
                  </a:cxn>
                  <a:cxn ang="0">
                    <a:pos x="T2" y="T3"/>
                  </a:cxn>
                  <a:cxn ang="0">
                    <a:pos x="T4" y="T5"/>
                  </a:cxn>
                  <a:cxn ang="0">
                    <a:pos x="T6" y="T7"/>
                  </a:cxn>
                  <a:cxn ang="0">
                    <a:pos x="T8" y="T9"/>
                  </a:cxn>
                </a:cxnLst>
                <a:rect l="0" t="0" r="r" b="b"/>
                <a:pathLst>
                  <a:path w="1253" h="1133">
                    <a:moveTo>
                      <a:pt x="1253" y="1133"/>
                    </a:moveTo>
                    <a:lnTo>
                      <a:pt x="0" y="1133"/>
                    </a:lnTo>
                    <a:lnTo>
                      <a:pt x="151" y="0"/>
                    </a:lnTo>
                    <a:lnTo>
                      <a:pt x="1102" y="0"/>
                    </a:lnTo>
                    <a:lnTo>
                      <a:pt x="1253" y="113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4"/>
              <p:cNvSpPr>
                <a:spLocks/>
              </p:cNvSpPr>
              <p:nvPr/>
            </p:nvSpPr>
            <p:spPr bwMode="auto">
              <a:xfrm>
                <a:off x="1894860" y="5309576"/>
                <a:ext cx="778283" cy="517733"/>
              </a:xfrm>
              <a:custGeom>
                <a:avLst/>
                <a:gdLst>
                  <a:gd name="T0" fmla="*/ 1156 w 1156"/>
                  <a:gd name="T1" fmla="*/ 769 h 769"/>
                  <a:gd name="T2" fmla="*/ 1055 w 1156"/>
                  <a:gd name="T3" fmla="*/ 0 h 769"/>
                  <a:gd name="T4" fmla="*/ 104 w 1156"/>
                  <a:gd name="T5" fmla="*/ 0 h 769"/>
                  <a:gd name="T6" fmla="*/ 0 w 1156"/>
                  <a:gd name="T7" fmla="*/ 769 h 769"/>
                  <a:gd name="T8" fmla="*/ 1156 w 1156"/>
                  <a:gd name="T9" fmla="*/ 769 h 769"/>
                </a:gdLst>
                <a:ahLst/>
                <a:cxnLst>
                  <a:cxn ang="0">
                    <a:pos x="T0" y="T1"/>
                  </a:cxn>
                  <a:cxn ang="0">
                    <a:pos x="T2" y="T3"/>
                  </a:cxn>
                  <a:cxn ang="0">
                    <a:pos x="T4" y="T5"/>
                  </a:cxn>
                  <a:cxn ang="0">
                    <a:pos x="T6" y="T7"/>
                  </a:cxn>
                  <a:cxn ang="0">
                    <a:pos x="T8" y="T9"/>
                  </a:cxn>
                </a:cxnLst>
                <a:rect l="0" t="0" r="r" b="b"/>
                <a:pathLst>
                  <a:path w="1156" h="769">
                    <a:moveTo>
                      <a:pt x="1156" y="769"/>
                    </a:moveTo>
                    <a:lnTo>
                      <a:pt x="1055" y="0"/>
                    </a:lnTo>
                    <a:lnTo>
                      <a:pt x="104" y="0"/>
                    </a:lnTo>
                    <a:lnTo>
                      <a:pt x="0" y="769"/>
                    </a:lnTo>
                    <a:lnTo>
                      <a:pt x="1156" y="76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5"/>
              <p:cNvSpPr>
                <a:spLocks/>
              </p:cNvSpPr>
              <p:nvPr/>
            </p:nvSpPr>
            <p:spPr bwMode="auto">
              <a:xfrm>
                <a:off x="950284" y="3625092"/>
                <a:ext cx="2668783" cy="1956479"/>
              </a:xfrm>
              <a:custGeom>
                <a:avLst/>
                <a:gdLst>
                  <a:gd name="T0" fmla="*/ 1676 w 1676"/>
                  <a:gd name="T1" fmla="*/ 1196 h 1229"/>
                  <a:gd name="T2" fmla="*/ 1643 w 1676"/>
                  <a:gd name="T3" fmla="*/ 1229 h 1229"/>
                  <a:gd name="T4" fmla="*/ 33 w 1676"/>
                  <a:gd name="T5" fmla="*/ 1229 h 1229"/>
                  <a:gd name="T6" fmla="*/ 0 w 1676"/>
                  <a:gd name="T7" fmla="*/ 1196 h 1229"/>
                  <a:gd name="T8" fmla="*/ 0 w 1676"/>
                  <a:gd name="T9" fmla="*/ 32 h 1229"/>
                  <a:gd name="T10" fmla="*/ 33 w 1676"/>
                  <a:gd name="T11" fmla="*/ 0 h 1229"/>
                  <a:gd name="T12" fmla="*/ 1643 w 1676"/>
                  <a:gd name="T13" fmla="*/ 0 h 1229"/>
                  <a:gd name="T14" fmla="*/ 1676 w 1676"/>
                  <a:gd name="T15" fmla="*/ 32 h 1229"/>
                  <a:gd name="T16" fmla="*/ 1676 w 1676"/>
                  <a:gd name="T17" fmla="*/ 119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6" h="1229">
                    <a:moveTo>
                      <a:pt x="1676" y="1196"/>
                    </a:moveTo>
                    <a:cubicBezTo>
                      <a:pt x="1676" y="1214"/>
                      <a:pt x="1661" y="1229"/>
                      <a:pt x="1643" y="1229"/>
                    </a:cubicBezTo>
                    <a:cubicBezTo>
                      <a:pt x="33" y="1229"/>
                      <a:pt x="33" y="1229"/>
                      <a:pt x="33" y="1229"/>
                    </a:cubicBezTo>
                    <a:cubicBezTo>
                      <a:pt x="15" y="1229"/>
                      <a:pt x="0" y="1214"/>
                      <a:pt x="0" y="1196"/>
                    </a:cubicBezTo>
                    <a:cubicBezTo>
                      <a:pt x="0" y="32"/>
                      <a:pt x="0" y="32"/>
                      <a:pt x="0" y="32"/>
                    </a:cubicBezTo>
                    <a:cubicBezTo>
                      <a:pt x="0" y="15"/>
                      <a:pt x="15" y="0"/>
                      <a:pt x="33" y="0"/>
                    </a:cubicBezTo>
                    <a:cubicBezTo>
                      <a:pt x="1643" y="0"/>
                      <a:pt x="1643" y="0"/>
                      <a:pt x="1643" y="0"/>
                    </a:cubicBezTo>
                    <a:cubicBezTo>
                      <a:pt x="1661" y="0"/>
                      <a:pt x="1676" y="15"/>
                      <a:pt x="1676" y="32"/>
                    </a:cubicBezTo>
                    <a:lnTo>
                      <a:pt x="1676" y="119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6"/>
              <p:cNvSpPr>
                <a:spLocks/>
              </p:cNvSpPr>
              <p:nvPr/>
            </p:nvSpPr>
            <p:spPr bwMode="auto">
              <a:xfrm>
                <a:off x="950284" y="5232825"/>
                <a:ext cx="2668783" cy="348746"/>
              </a:xfrm>
              <a:custGeom>
                <a:avLst/>
                <a:gdLst>
                  <a:gd name="T0" fmla="*/ 0 w 1676"/>
                  <a:gd name="T1" fmla="*/ 0 h 219"/>
                  <a:gd name="T2" fmla="*/ 0 w 1676"/>
                  <a:gd name="T3" fmla="*/ 186 h 219"/>
                  <a:gd name="T4" fmla="*/ 33 w 1676"/>
                  <a:gd name="T5" fmla="*/ 219 h 219"/>
                  <a:gd name="T6" fmla="*/ 1643 w 1676"/>
                  <a:gd name="T7" fmla="*/ 219 h 219"/>
                  <a:gd name="T8" fmla="*/ 1676 w 1676"/>
                  <a:gd name="T9" fmla="*/ 186 h 219"/>
                  <a:gd name="T10" fmla="*/ 1676 w 1676"/>
                  <a:gd name="T11" fmla="*/ 0 h 219"/>
                  <a:gd name="T12" fmla="*/ 0 w 1676"/>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676" h="219">
                    <a:moveTo>
                      <a:pt x="0" y="0"/>
                    </a:moveTo>
                    <a:cubicBezTo>
                      <a:pt x="0" y="186"/>
                      <a:pt x="0" y="186"/>
                      <a:pt x="0" y="186"/>
                    </a:cubicBezTo>
                    <a:cubicBezTo>
                      <a:pt x="0" y="204"/>
                      <a:pt x="15" y="219"/>
                      <a:pt x="33" y="219"/>
                    </a:cubicBezTo>
                    <a:cubicBezTo>
                      <a:pt x="1643" y="219"/>
                      <a:pt x="1643" y="219"/>
                      <a:pt x="1643" y="219"/>
                    </a:cubicBezTo>
                    <a:cubicBezTo>
                      <a:pt x="1661" y="219"/>
                      <a:pt x="1676" y="204"/>
                      <a:pt x="1676" y="186"/>
                    </a:cubicBezTo>
                    <a:cubicBezTo>
                      <a:pt x="1676" y="0"/>
                      <a:pt x="1676" y="0"/>
                      <a:pt x="1676" y="0"/>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Rectangle 17"/>
              <p:cNvSpPr>
                <a:spLocks noChangeArrowheads="1"/>
              </p:cNvSpPr>
              <p:nvPr/>
            </p:nvSpPr>
            <p:spPr bwMode="auto">
              <a:xfrm>
                <a:off x="1074836" y="3722041"/>
                <a:ext cx="2420352" cy="1510784"/>
              </a:xfrm>
              <a:prstGeom prst="rect">
                <a:avLst/>
              </a:prstGeom>
              <a:solidFill>
                <a:schemeClr val="accent3"/>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a:spLocks/>
              </p:cNvSpPr>
              <p:nvPr/>
            </p:nvSpPr>
            <p:spPr bwMode="auto">
              <a:xfrm>
                <a:off x="1709715" y="6025919"/>
                <a:ext cx="1149920" cy="46455"/>
              </a:xfrm>
              <a:custGeom>
                <a:avLst/>
                <a:gdLst>
                  <a:gd name="T0" fmla="*/ 693 w 722"/>
                  <a:gd name="T1" fmla="*/ 0 h 29"/>
                  <a:gd name="T2" fmla="*/ 29 w 722"/>
                  <a:gd name="T3" fmla="*/ 0 h 29"/>
                  <a:gd name="T4" fmla="*/ 0 w 722"/>
                  <a:gd name="T5" fmla="*/ 29 h 29"/>
                  <a:gd name="T6" fmla="*/ 722 w 722"/>
                  <a:gd name="T7" fmla="*/ 29 h 29"/>
                  <a:gd name="T8" fmla="*/ 693 w 722"/>
                  <a:gd name="T9" fmla="*/ 0 h 29"/>
                </a:gdLst>
                <a:ahLst/>
                <a:cxnLst>
                  <a:cxn ang="0">
                    <a:pos x="T0" y="T1"/>
                  </a:cxn>
                  <a:cxn ang="0">
                    <a:pos x="T2" y="T3"/>
                  </a:cxn>
                  <a:cxn ang="0">
                    <a:pos x="T4" y="T5"/>
                  </a:cxn>
                  <a:cxn ang="0">
                    <a:pos x="T6" y="T7"/>
                  </a:cxn>
                  <a:cxn ang="0">
                    <a:pos x="T8" y="T9"/>
                  </a:cxn>
                </a:cxnLst>
                <a:rect l="0" t="0" r="r" b="b"/>
                <a:pathLst>
                  <a:path w="722" h="29">
                    <a:moveTo>
                      <a:pt x="693" y="0"/>
                    </a:moveTo>
                    <a:cubicBezTo>
                      <a:pt x="29" y="0"/>
                      <a:pt x="29" y="0"/>
                      <a:pt x="29" y="0"/>
                    </a:cubicBezTo>
                    <a:cubicBezTo>
                      <a:pt x="13" y="0"/>
                      <a:pt x="0" y="13"/>
                      <a:pt x="0" y="29"/>
                    </a:cubicBezTo>
                    <a:cubicBezTo>
                      <a:pt x="722" y="29"/>
                      <a:pt x="722" y="29"/>
                      <a:pt x="722" y="29"/>
                    </a:cubicBezTo>
                    <a:cubicBezTo>
                      <a:pt x="722" y="13"/>
                      <a:pt x="709" y="0"/>
                      <a:pt x="693" y="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a:spLocks noEditPoints="1"/>
              </p:cNvSpPr>
              <p:nvPr/>
            </p:nvSpPr>
            <p:spPr bwMode="auto">
              <a:xfrm>
                <a:off x="1017920" y="4095878"/>
                <a:ext cx="2542885" cy="1136454"/>
              </a:xfrm>
              <a:custGeom>
                <a:avLst/>
                <a:gdLst>
                  <a:gd name="T0" fmla="*/ 1533 w 1597"/>
                  <a:gd name="T1" fmla="*/ 472 h 714"/>
                  <a:gd name="T2" fmla="*/ 1534 w 1597"/>
                  <a:gd name="T3" fmla="*/ 459 h 714"/>
                  <a:gd name="T4" fmla="*/ 1396 w 1597"/>
                  <a:gd name="T5" fmla="*/ 328 h 714"/>
                  <a:gd name="T6" fmla="*/ 1285 w 1597"/>
                  <a:gd name="T7" fmla="*/ 381 h 714"/>
                  <a:gd name="T8" fmla="*/ 1266 w 1597"/>
                  <a:gd name="T9" fmla="*/ 376 h 714"/>
                  <a:gd name="T10" fmla="*/ 1107 w 1597"/>
                  <a:gd name="T11" fmla="*/ 238 h 714"/>
                  <a:gd name="T12" fmla="*/ 1008 w 1597"/>
                  <a:gd name="T13" fmla="*/ 271 h 714"/>
                  <a:gd name="T14" fmla="*/ 896 w 1597"/>
                  <a:gd name="T15" fmla="*/ 208 h 714"/>
                  <a:gd name="T16" fmla="*/ 846 w 1597"/>
                  <a:gd name="T17" fmla="*/ 218 h 714"/>
                  <a:gd name="T18" fmla="*/ 707 w 1597"/>
                  <a:gd name="T19" fmla="*/ 107 h 714"/>
                  <a:gd name="T20" fmla="*/ 690 w 1597"/>
                  <a:gd name="T21" fmla="*/ 108 h 714"/>
                  <a:gd name="T22" fmla="*/ 575 w 1597"/>
                  <a:gd name="T23" fmla="*/ 0 h 714"/>
                  <a:gd name="T24" fmla="*/ 472 w 1597"/>
                  <a:gd name="T25" fmla="*/ 61 h 714"/>
                  <a:gd name="T26" fmla="*/ 460 w 1597"/>
                  <a:gd name="T27" fmla="*/ 59 h 714"/>
                  <a:gd name="T28" fmla="*/ 400 w 1597"/>
                  <a:gd name="T29" fmla="*/ 116 h 714"/>
                  <a:gd name="T30" fmla="*/ 402 w 1597"/>
                  <a:gd name="T31" fmla="*/ 133 h 714"/>
                  <a:gd name="T32" fmla="*/ 333 w 1597"/>
                  <a:gd name="T33" fmla="*/ 210 h 714"/>
                  <a:gd name="T34" fmla="*/ 311 w 1597"/>
                  <a:gd name="T35" fmla="*/ 208 h 714"/>
                  <a:gd name="T36" fmla="*/ 213 w 1597"/>
                  <a:gd name="T37" fmla="*/ 286 h 714"/>
                  <a:gd name="T38" fmla="*/ 109 w 1597"/>
                  <a:gd name="T39" fmla="*/ 437 h 714"/>
                  <a:gd name="T40" fmla="*/ 109 w 1597"/>
                  <a:gd name="T41" fmla="*/ 451 h 714"/>
                  <a:gd name="T42" fmla="*/ 0 w 1597"/>
                  <a:gd name="T43" fmla="*/ 633 h 714"/>
                  <a:gd name="T44" fmla="*/ 17 w 1597"/>
                  <a:gd name="T45" fmla="*/ 714 h 714"/>
                  <a:gd name="T46" fmla="*/ 1546 w 1597"/>
                  <a:gd name="T47" fmla="*/ 714 h 714"/>
                  <a:gd name="T48" fmla="*/ 1597 w 1597"/>
                  <a:gd name="T49" fmla="*/ 598 h 714"/>
                  <a:gd name="T50" fmla="*/ 1533 w 1597"/>
                  <a:gd name="T51" fmla="*/ 472 h 714"/>
                  <a:gd name="T52" fmla="*/ 581 w 1597"/>
                  <a:gd name="T53" fmla="*/ 390 h 714"/>
                  <a:gd name="T54" fmla="*/ 564 w 1597"/>
                  <a:gd name="T55" fmla="*/ 356 h 714"/>
                  <a:gd name="T56" fmla="*/ 595 w 1597"/>
                  <a:gd name="T57" fmla="*/ 319 h 714"/>
                  <a:gd name="T58" fmla="*/ 615 w 1597"/>
                  <a:gd name="T59" fmla="*/ 340 h 714"/>
                  <a:gd name="T60" fmla="*/ 609 w 1597"/>
                  <a:gd name="T61" fmla="*/ 376 h 714"/>
                  <a:gd name="T62" fmla="*/ 610 w 1597"/>
                  <a:gd name="T63" fmla="*/ 382 h 714"/>
                  <a:gd name="T64" fmla="*/ 581 w 1597"/>
                  <a:gd name="T65" fmla="*/ 39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7" h="714">
                    <a:moveTo>
                      <a:pt x="1533" y="472"/>
                    </a:moveTo>
                    <a:cubicBezTo>
                      <a:pt x="1534" y="468"/>
                      <a:pt x="1534" y="463"/>
                      <a:pt x="1534" y="459"/>
                    </a:cubicBezTo>
                    <a:cubicBezTo>
                      <a:pt x="1534" y="386"/>
                      <a:pt x="1472" y="328"/>
                      <a:pt x="1396" y="328"/>
                    </a:cubicBezTo>
                    <a:cubicBezTo>
                      <a:pt x="1350" y="328"/>
                      <a:pt x="1310" y="349"/>
                      <a:pt x="1285" y="381"/>
                    </a:cubicBezTo>
                    <a:cubicBezTo>
                      <a:pt x="1279" y="379"/>
                      <a:pt x="1273" y="377"/>
                      <a:pt x="1266" y="376"/>
                    </a:cubicBezTo>
                    <a:cubicBezTo>
                      <a:pt x="1259" y="299"/>
                      <a:pt x="1190" y="238"/>
                      <a:pt x="1107" y="238"/>
                    </a:cubicBezTo>
                    <a:cubicBezTo>
                      <a:pt x="1069" y="238"/>
                      <a:pt x="1035" y="251"/>
                      <a:pt x="1008" y="271"/>
                    </a:cubicBezTo>
                    <a:cubicBezTo>
                      <a:pt x="986" y="233"/>
                      <a:pt x="945" y="208"/>
                      <a:pt x="896" y="208"/>
                    </a:cubicBezTo>
                    <a:cubicBezTo>
                      <a:pt x="878" y="208"/>
                      <a:pt x="861" y="211"/>
                      <a:pt x="846" y="218"/>
                    </a:cubicBezTo>
                    <a:cubicBezTo>
                      <a:pt x="835" y="155"/>
                      <a:pt x="777" y="107"/>
                      <a:pt x="707" y="107"/>
                    </a:cubicBezTo>
                    <a:cubicBezTo>
                      <a:pt x="702" y="107"/>
                      <a:pt x="696" y="107"/>
                      <a:pt x="690" y="108"/>
                    </a:cubicBezTo>
                    <a:cubicBezTo>
                      <a:pt x="690" y="48"/>
                      <a:pt x="638" y="0"/>
                      <a:pt x="575" y="0"/>
                    </a:cubicBezTo>
                    <a:cubicBezTo>
                      <a:pt x="530" y="0"/>
                      <a:pt x="491" y="25"/>
                      <a:pt x="472" y="61"/>
                    </a:cubicBezTo>
                    <a:cubicBezTo>
                      <a:pt x="468" y="60"/>
                      <a:pt x="464" y="59"/>
                      <a:pt x="460" y="59"/>
                    </a:cubicBezTo>
                    <a:cubicBezTo>
                      <a:pt x="427" y="59"/>
                      <a:pt x="400" y="85"/>
                      <a:pt x="400" y="116"/>
                    </a:cubicBezTo>
                    <a:cubicBezTo>
                      <a:pt x="400" y="122"/>
                      <a:pt x="401" y="127"/>
                      <a:pt x="402" y="133"/>
                    </a:cubicBezTo>
                    <a:cubicBezTo>
                      <a:pt x="370" y="149"/>
                      <a:pt x="345" y="177"/>
                      <a:pt x="333" y="210"/>
                    </a:cubicBezTo>
                    <a:cubicBezTo>
                      <a:pt x="326" y="209"/>
                      <a:pt x="319" y="208"/>
                      <a:pt x="311" y="208"/>
                    </a:cubicBezTo>
                    <a:cubicBezTo>
                      <a:pt x="262" y="208"/>
                      <a:pt x="221" y="242"/>
                      <a:pt x="213" y="286"/>
                    </a:cubicBezTo>
                    <a:cubicBezTo>
                      <a:pt x="151" y="312"/>
                      <a:pt x="109" y="370"/>
                      <a:pt x="109" y="437"/>
                    </a:cubicBezTo>
                    <a:cubicBezTo>
                      <a:pt x="109" y="442"/>
                      <a:pt x="109" y="446"/>
                      <a:pt x="109" y="451"/>
                    </a:cubicBezTo>
                    <a:cubicBezTo>
                      <a:pt x="44" y="488"/>
                      <a:pt x="0" y="555"/>
                      <a:pt x="0" y="633"/>
                    </a:cubicBezTo>
                    <a:cubicBezTo>
                      <a:pt x="0" y="661"/>
                      <a:pt x="6" y="689"/>
                      <a:pt x="17" y="714"/>
                    </a:cubicBezTo>
                    <a:cubicBezTo>
                      <a:pt x="1546" y="714"/>
                      <a:pt x="1546" y="714"/>
                      <a:pt x="1546" y="714"/>
                    </a:cubicBezTo>
                    <a:cubicBezTo>
                      <a:pt x="1578" y="684"/>
                      <a:pt x="1597" y="644"/>
                      <a:pt x="1597" y="598"/>
                    </a:cubicBezTo>
                    <a:cubicBezTo>
                      <a:pt x="1597" y="547"/>
                      <a:pt x="1572" y="502"/>
                      <a:pt x="1533" y="472"/>
                    </a:cubicBezTo>
                    <a:close/>
                    <a:moveTo>
                      <a:pt x="581" y="390"/>
                    </a:moveTo>
                    <a:cubicBezTo>
                      <a:pt x="578" y="377"/>
                      <a:pt x="572" y="365"/>
                      <a:pt x="564" y="356"/>
                    </a:cubicBezTo>
                    <a:cubicBezTo>
                      <a:pt x="576" y="345"/>
                      <a:pt x="587" y="333"/>
                      <a:pt x="595" y="319"/>
                    </a:cubicBezTo>
                    <a:cubicBezTo>
                      <a:pt x="601" y="327"/>
                      <a:pt x="608" y="334"/>
                      <a:pt x="615" y="340"/>
                    </a:cubicBezTo>
                    <a:cubicBezTo>
                      <a:pt x="611" y="351"/>
                      <a:pt x="609" y="363"/>
                      <a:pt x="609" y="376"/>
                    </a:cubicBezTo>
                    <a:cubicBezTo>
                      <a:pt x="609" y="378"/>
                      <a:pt x="610" y="380"/>
                      <a:pt x="610" y="382"/>
                    </a:cubicBezTo>
                    <a:cubicBezTo>
                      <a:pt x="600" y="384"/>
                      <a:pt x="590" y="386"/>
                      <a:pt x="581" y="390"/>
                    </a:cubicBez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20"/>
              <p:cNvSpPr>
                <a:spLocks/>
              </p:cNvSpPr>
              <p:nvPr/>
            </p:nvSpPr>
            <p:spPr bwMode="auto">
              <a:xfrm>
                <a:off x="1810030" y="3099280"/>
                <a:ext cx="1890500" cy="1993508"/>
              </a:xfrm>
              <a:custGeom>
                <a:avLst/>
                <a:gdLst>
                  <a:gd name="T0" fmla="*/ 1060 w 1187"/>
                  <a:gd name="T1" fmla="*/ 0 h 1252"/>
                  <a:gd name="T2" fmla="*/ 832 w 1187"/>
                  <a:gd name="T3" fmla="*/ 228 h 1252"/>
                  <a:gd name="T4" fmla="*/ 729 w 1187"/>
                  <a:gd name="T5" fmla="*/ 312 h 1252"/>
                  <a:gd name="T6" fmla="*/ 512 w 1187"/>
                  <a:gd name="T7" fmla="*/ 432 h 1252"/>
                  <a:gd name="T8" fmla="*/ 342 w 1187"/>
                  <a:gd name="T9" fmla="*/ 509 h 1252"/>
                  <a:gd name="T10" fmla="*/ 222 w 1187"/>
                  <a:gd name="T11" fmla="*/ 568 h 1252"/>
                  <a:gd name="T12" fmla="*/ 141 w 1187"/>
                  <a:gd name="T13" fmla="*/ 619 h 1252"/>
                  <a:gd name="T14" fmla="*/ 88 w 1187"/>
                  <a:gd name="T15" fmla="*/ 664 h 1252"/>
                  <a:gd name="T16" fmla="*/ 53 w 1187"/>
                  <a:gd name="T17" fmla="*/ 704 h 1252"/>
                  <a:gd name="T18" fmla="*/ 14 w 1187"/>
                  <a:gd name="T19" fmla="*/ 777 h 1252"/>
                  <a:gd name="T20" fmla="*/ 0 w 1187"/>
                  <a:gd name="T21" fmla="*/ 862 h 1252"/>
                  <a:gd name="T22" fmla="*/ 15 w 1187"/>
                  <a:gd name="T23" fmla="*/ 954 h 1252"/>
                  <a:gd name="T24" fmla="*/ 84 w 1187"/>
                  <a:gd name="T25" fmla="*/ 1095 h 1252"/>
                  <a:gd name="T26" fmla="*/ 210 w 1187"/>
                  <a:gd name="T27" fmla="*/ 1252 h 1252"/>
                  <a:gd name="T28" fmla="*/ 342 w 1187"/>
                  <a:gd name="T29" fmla="*/ 1129 h 1252"/>
                  <a:gd name="T30" fmla="*/ 263 w 1187"/>
                  <a:gd name="T31" fmla="*/ 1036 h 1252"/>
                  <a:gd name="T32" fmla="*/ 197 w 1187"/>
                  <a:gd name="T33" fmla="*/ 929 h 1252"/>
                  <a:gd name="T34" fmla="*/ 184 w 1187"/>
                  <a:gd name="T35" fmla="*/ 890 h 1252"/>
                  <a:gd name="T36" fmla="*/ 180 w 1187"/>
                  <a:gd name="T37" fmla="*/ 862 h 1252"/>
                  <a:gd name="T38" fmla="*/ 183 w 1187"/>
                  <a:gd name="T39" fmla="*/ 841 h 1252"/>
                  <a:gd name="T40" fmla="*/ 191 w 1187"/>
                  <a:gd name="T41" fmla="*/ 822 h 1252"/>
                  <a:gd name="T42" fmla="*/ 204 w 1187"/>
                  <a:gd name="T43" fmla="*/ 803 h 1252"/>
                  <a:gd name="T44" fmla="*/ 249 w 1187"/>
                  <a:gd name="T45" fmla="*/ 763 h 1252"/>
                  <a:gd name="T46" fmla="*/ 309 w 1187"/>
                  <a:gd name="T47" fmla="*/ 726 h 1252"/>
                  <a:gd name="T48" fmla="*/ 451 w 1187"/>
                  <a:gd name="T49" fmla="*/ 657 h 1252"/>
                  <a:gd name="T50" fmla="*/ 707 w 1187"/>
                  <a:gd name="T51" fmla="*/ 535 h 1252"/>
                  <a:gd name="T52" fmla="*/ 838 w 1187"/>
                  <a:gd name="T53" fmla="*/ 456 h 1252"/>
                  <a:gd name="T54" fmla="*/ 959 w 1187"/>
                  <a:gd name="T55" fmla="*/ 355 h 1252"/>
                  <a:gd name="T56" fmla="*/ 1152 w 1187"/>
                  <a:gd name="T57" fmla="*/ 162 h 1252"/>
                  <a:gd name="T58" fmla="*/ 1181 w 1187"/>
                  <a:gd name="T59" fmla="*/ 133 h 1252"/>
                  <a:gd name="T60" fmla="*/ 1187 w 1187"/>
                  <a:gd name="T61" fmla="*/ 127 h 1252"/>
                  <a:gd name="T62" fmla="*/ 1060 w 1187"/>
                  <a:gd name="T63" fmla="*/ 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1252">
                    <a:moveTo>
                      <a:pt x="1060" y="0"/>
                    </a:moveTo>
                    <a:cubicBezTo>
                      <a:pt x="1060" y="0"/>
                      <a:pt x="1043" y="16"/>
                      <a:pt x="832" y="228"/>
                    </a:cubicBezTo>
                    <a:cubicBezTo>
                      <a:pt x="801" y="258"/>
                      <a:pt x="766" y="286"/>
                      <a:pt x="729" y="312"/>
                    </a:cubicBezTo>
                    <a:cubicBezTo>
                      <a:pt x="663" y="358"/>
                      <a:pt x="588" y="396"/>
                      <a:pt x="512" y="432"/>
                    </a:cubicBezTo>
                    <a:cubicBezTo>
                      <a:pt x="455" y="459"/>
                      <a:pt x="397" y="484"/>
                      <a:pt x="342" y="509"/>
                    </a:cubicBezTo>
                    <a:cubicBezTo>
                      <a:pt x="300" y="528"/>
                      <a:pt x="260" y="547"/>
                      <a:pt x="222" y="568"/>
                    </a:cubicBezTo>
                    <a:cubicBezTo>
                      <a:pt x="194" y="584"/>
                      <a:pt x="167" y="600"/>
                      <a:pt x="141" y="619"/>
                    </a:cubicBezTo>
                    <a:cubicBezTo>
                      <a:pt x="122" y="633"/>
                      <a:pt x="104" y="648"/>
                      <a:pt x="88" y="664"/>
                    </a:cubicBezTo>
                    <a:cubicBezTo>
                      <a:pt x="75" y="677"/>
                      <a:pt x="63" y="690"/>
                      <a:pt x="53" y="704"/>
                    </a:cubicBezTo>
                    <a:cubicBezTo>
                      <a:pt x="37" y="726"/>
                      <a:pt x="24" y="751"/>
                      <a:pt x="14" y="777"/>
                    </a:cubicBezTo>
                    <a:cubicBezTo>
                      <a:pt x="5" y="804"/>
                      <a:pt x="0" y="833"/>
                      <a:pt x="0" y="862"/>
                    </a:cubicBezTo>
                    <a:cubicBezTo>
                      <a:pt x="0" y="893"/>
                      <a:pt x="5" y="923"/>
                      <a:pt x="15" y="954"/>
                    </a:cubicBezTo>
                    <a:cubicBezTo>
                      <a:pt x="29" y="1000"/>
                      <a:pt x="52" y="1046"/>
                      <a:pt x="84" y="1095"/>
                    </a:cubicBezTo>
                    <a:cubicBezTo>
                      <a:pt x="116" y="1144"/>
                      <a:pt x="158" y="1196"/>
                      <a:pt x="210" y="1252"/>
                    </a:cubicBezTo>
                    <a:cubicBezTo>
                      <a:pt x="342" y="1129"/>
                      <a:pt x="342" y="1129"/>
                      <a:pt x="342" y="1129"/>
                    </a:cubicBezTo>
                    <a:cubicBezTo>
                      <a:pt x="310" y="1096"/>
                      <a:pt x="284" y="1065"/>
                      <a:pt x="263" y="1036"/>
                    </a:cubicBezTo>
                    <a:cubicBezTo>
                      <a:pt x="231" y="994"/>
                      <a:pt x="209" y="958"/>
                      <a:pt x="197" y="929"/>
                    </a:cubicBezTo>
                    <a:cubicBezTo>
                      <a:pt x="191" y="914"/>
                      <a:pt x="186" y="901"/>
                      <a:pt x="184" y="890"/>
                    </a:cubicBezTo>
                    <a:cubicBezTo>
                      <a:pt x="181" y="879"/>
                      <a:pt x="180" y="870"/>
                      <a:pt x="180" y="862"/>
                    </a:cubicBezTo>
                    <a:cubicBezTo>
                      <a:pt x="180" y="854"/>
                      <a:pt x="181" y="847"/>
                      <a:pt x="183" y="841"/>
                    </a:cubicBezTo>
                    <a:cubicBezTo>
                      <a:pt x="185" y="834"/>
                      <a:pt x="187" y="829"/>
                      <a:pt x="191" y="822"/>
                    </a:cubicBezTo>
                    <a:cubicBezTo>
                      <a:pt x="194" y="816"/>
                      <a:pt x="198" y="810"/>
                      <a:pt x="204" y="803"/>
                    </a:cubicBezTo>
                    <a:cubicBezTo>
                      <a:pt x="214" y="791"/>
                      <a:pt x="229" y="777"/>
                      <a:pt x="249" y="763"/>
                    </a:cubicBezTo>
                    <a:cubicBezTo>
                      <a:pt x="266" y="751"/>
                      <a:pt x="286" y="738"/>
                      <a:pt x="309" y="726"/>
                    </a:cubicBezTo>
                    <a:cubicBezTo>
                      <a:pt x="349" y="703"/>
                      <a:pt x="398" y="681"/>
                      <a:pt x="451" y="657"/>
                    </a:cubicBezTo>
                    <a:cubicBezTo>
                      <a:pt x="530" y="621"/>
                      <a:pt x="619" y="583"/>
                      <a:pt x="707" y="535"/>
                    </a:cubicBezTo>
                    <a:cubicBezTo>
                      <a:pt x="752" y="512"/>
                      <a:pt x="796" y="485"/>
                      <a:pt x="838" y="456"/>
                    </a:cubicBezTo>
                    <a:cubicBezTo>
                      <a:pt x="880" y="426"/>
                      <a:pt x="921" y="393"/>
                      <a:pt x="959" y="355"/>
                    </a:cubicBezTo>
                    <a:cubicBezTo>
                      <a:pt x="1065" y="249"/>
                      <a:pt x="1122" y="192"/>
                      <a:pt x="1152" y="162"/>
                    </a:cubicBezTo>
                    <a:cubicBezTo>
                      <a:pt x="1168" y="146"/>
                      <a:pt x="1176" y="138"/>
                      <a:pt x="1181" y="133"/>
                    </a:cubicBezTo>
                    <a:cubicBezTo>
                      <a:pt x="1186" y="128"/>
                      <a:pt x="1187" y="127"/>
                      <a:pt x="1187" y="127"/>
                    </a:cubicBezTo>
                    <a:lnTo>
                      <a:pt x="1060"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a:spLocks/>
              </p:cNvSpPr>
              <p:nvPr/>
            </p:nvSpPr>
            <p:spPr bwMode="auto">
              <a:xfrm>
                <a:off x="1194002" y="4629588"/>
                <a:ext cx="1920124" cy="603237"/>
              </a:xfrm>
              <a:custGeom>
                <a:avLst/>
                <a:gdLst>
                  <a:gd name="T0" fmla="*/ 38 w 1206"/>
                  <a:gd name="T1" fmla="*/ 379 h 379"/>
                  <a:gd name="T2" fmla="*/ 0 w 1206"/>
                  <a:gd name="T3" fmla="*/ 287 h 379"/>
                  <a:gd name="T4" fmla="*/ 48 w 1206"/>
                  <a:gd name="T5" fmla="*/ 186 h 379"/>
                  <a:gd name="T6" fmla="*/ 48 w 1206"/>
                  <a:gd name="T7" fmla="*/ 176 h 379"/>
                  <a:gd name="T8" fmla="*/ 152 w 1206"/>
                  <a:gd name="T9" fmla="*/ 71 h 379"/>
                  <a:gd name="T10" fmla="*/ 236 w 1206"/>
                  <a:gd name="T11" fmla="*/ 114 h 379"/>
                  <a:gd name="T12" fmla="*/ 250 w 1206"/>
                  <a:gd name="T13" fmla="*/ 110 h 379"/>
                  <a:gd name="T14" fmla="*/ 370 w 1206"/>
                  <a:gd name="T15" fmla="*/ 0 h 379"/>
                  <a:gd name="T16" fmla="*/ 487 w 1206"/>
                  <a:gd name="T17" fmla="*/ 91 h 379"/>
                  <a:gd name="T18" fmla="*/ 501 w 1206"/>
                  <a:gd name="T19" fmla="*/ 89 h 379"/>
                  <a:gd name="T20" fmla="*/ 552 w 1206"/>
                  <a:gd name="T21" fmla="*/ 110 h 379"/>
                  <a:gd name="T22" fmla="*/ 552 w 1206"/>
                  <a:gd name="T23" fmla="*/ 110 h 379"/>
                  <a:gd name="T24" fmla="*/ 649 w 1206"/>
                  <a:gd name="T25" fmla="*/ 13 h 379"/>
                  <a:gd name="T26" fmla="*/ 746 w 1206"/>
                  <a:gd name="T27" fmla="*/ 110 h 379"/>
                  <a:gd name="T28" fmla="*/ 746 w 1206"/>
                  <a:gd name="T29" fmla="*/ 115 h 379"/>
                  <a:gd name="T30" fmla="*/ 767 w 1206"/>
                  <a:gd name="T31" fmla="*/ 121 h 379"/>
                  <a:gd name="T32" fmla="*/ 827 w 1206"/>
                  <a:gd name="T33" fmla="*/ 71 h 379"/>
                  <a:gd name="T34" fmla="*/ 877 w 1206"/>
                  <a:gd name="T35" fmla="*/ 98 h 379"/>
                  <a:gd name="T36" fmla="*/ 993 w 1206"/>
                  <a:gd name="T37" fmla="*/ 27 h 379"/>
                  <a:gd name="T38" fmla="*/ 1124 w 1206"/>
                  <a:gd name="T39" fmla="*/ 158 h 379"/>
                  <a:gd name="T40" fmla="*/ 1123 w 1206"/>
                  <a:gd name="T41" fmla="*/ 170 h 379"/>
                  <a:gd name="T42" fmla="*/ 1206 w 1206"/>
                  <a:gd name="T43" fmla="*/ 314 h 379"/>
                  <a:gd name="T44" fmla="*/ 1193 w 1206"/>
                  <a:gd name="T45" fmla="*/ 379 h 379"/>
                  <a:gd name="T46" fmla="*/ 38 w 1206"/>
                  <a:gd name="T47" fmla="*/ 37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6" h="379">
                    <a:moveTo>
                      <a:pt x="38" y="379"/>
                    </a:moveTo>
                    <a:cubicBezTo>
                      <a:pt x="15" y="355"/>
                      <a:pt x="0" y="323"/>
                      <a:pt x="0" y="287"/>
                    </a:cubicBezTo>
                    <a:cubicBezTo>
                      <a:pt x="0" y="246"/>
                      <a:pt x="19" y="210"/>
                      <a:pt x="48" y="186"/>
                    </a:cubicBezTo>
                    <a:cubicBezTo>
                      <a:pt x="48" y="183"/>
                      <a:pt x="48" y="179"/>
                      <a:pt x="48" y="176"/>
                    </a:cubicBezTo>
                    <a:cubicBezTo>
                      <a:pt x="48" y="118"/>
                      <a:pt x="94" y="71"/>
                      <a:pt x="152" y="71"/>
                    </a:cubicBezTo>
                    <a:cubicBezTo>
                      <a:pt x="186" y="71"/>
                      <a:pt x="217" y="88"/>
                      <a:pt x="236" y="114"/>
                    </a:cubicBezTo>
                    <a:cubicBezTo>
                      <a:pt x="240" y="112"/>
                      <a:pt x="245" y="111"/>
                      <a:pt x="250" y="110"/>
                    </a:cubicBezTo>
                    <a:cubicBezTo>
                      <a:pt x="256" y="49"/>
                      <a:pt x="307" y="0"/>
                      <a:pt x="370" y="0"/>
                    </a:cubicBezTo>
                    <a:cubicBezTo>
                      <a:pt x="427" y="0"/>
                      <a:pt x="474" y="39"/>
                      <a:pt x="487" y="91"/>
                    </a:cubicBezTo>
                    <a:cubicBezTo>
                      <a:pt x="492" y="90"/>
                      <a:pt x="496" y="89"/>
                      <a:pt x="501" y="89"/>
                    </a:cubicBezTo>
                    <a:cubicBezTo>
                      <a:pt x="521" y="89"/>
                      <a:pt x="539" y="97"/>
                      <a:pt x="552" y="110"/>
                    </a:cubicBezTo>
                    <a:cubicBezTo>
                      <a:pt x="552" y="110"/>
                      <a:pt x="552" y="110"/>
                      <a:pt x="552" y="110"/>
                    </a:cubicBezTo>
                    <a:cubicBezTo>
                      <a:pt x="552" y="56"/>
                      <a:pt x="596" y="13"/>
                      <a:pt x="649" y="13"/>
                    </a:cubicBezTo>
                    <a:cubicBezTo>
                      <a:pt x="703" y="13"/>
                      <a:pt x="746" y="56"/>
                      <a:pt x="746" y="110"/>
                    </a:cubicBezTo>
                    <a:cubicBezTo>
                      <a:pt x="746" y="111"/>
                      <a:pt x="746" y="113"/>
                      <a:pt x="746" y="115"/>
                    </a:cubicBezTo>
                    <a:cubicBezTo>
                      <a:pt x="753" y="116"/>
                      <a:pt x="760" y="118"/>
                      <a:pt x="767" y="121"/>
                    </a:cubicBezTo>
                    <a:cubicBezTo>
                      <a:pt x="773" y="93"/>
                      <a:pt x="797" y="71"/>
                      <a:pt x="827" y="71"/>
                    </a:cubicBezTo>
                    <a:cubicBezTo>
                      <a:pt x="848" y="71"/>
                      <a:pt x="866" y="82"/>
                      <a:pt x="877" y="98"/>
                    </a:cubicBezTo>
                    <a:cubicBezTo>
                      <a:pt x="899" y="56"/>
                      <a:pt x="943" y="27"/>
                      <a:pt x="993" y="27"/>
                    </a:cubicBezTo>
                    <a:cubicBezTo>
                      <a:pt x="1065" y="27"/>
                      <a:pt x="1124" y="86"/>
                      <a:pt x="1124" y="158"/>
                    </a:cubicBezTo>
                    <a:cubicBezTo>
                      <a:pt x="1124" y="162"/>
                      <a:pt x="1124" y="166"/>
                      <a:pt x="1123" y="170"/>
                    </a:cubicBezTo>
                    <a:cubicBezTo>
                      <a:pt x="1173" y="199"/>
                      <a:pt x="1206" y="253"/>
                      <a:pt x="1206" y="314"/>
                    </a:cubicBezTo>
                    <a:cubicBezTo>
                      <a:pt x="1206" y="337"/>
                      <a:pt x="1201" y="359"/>
                      <a:pt x="1193" y="379"/>
                    </a:cubicBezTo>
                    <a:lnTo>
                      <a:pt x="38" y="379"/>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22"/>
              <p:cNvSpPr>
                <a:spLocks/>
              </p:cNvSpPr>
              <p:nvPr/>
            </p:nvSpPr>
            <p:spPr bwMode="auto">
              <a:xfrm>
                <a:off x="1845713" y="3123517"/>
                <a:ext cx="1829234" cy="1945707"/>
              </a:xfrm>
              <a:custGeom>
                <a:avLst/>
                <a:gdLst>
                  <a:gd name="T0" fmla="*/ 1053 w 1149"/>
                  <a:gd name="T1" fmla="*/ 0 h 1222"/>
                  <a:gd name="T2" fmla="*/ 825 w 1149"/>
                  <a:gd name="T3" fmla="*/ 228 h 1222"/>
                  <a:gd name="T4" fmla="*/ 597 w 1149"/>
                  <a:gd name="T5" fmla="*/ 389 h 1222"/>
                  <a:gd name="T6" fmla="*/ 401 w 1149"/>
                  <a:gd name="T7" fmla="*/ 481 h 1222"/>
                  <a:gd name="T8" fmla="*/ 260 w 1149"/>
                  <a:gd name="T9" fmla="*/ 547 h 1222"/>
                  <a:gd name="T10" fmla="*/ 165 w 1149"/>
                  <a:gd name="T11" fmla="*/ 600 h 1222"/>
                  <a:gd name="T12" fmla="*/ 102 w 1149"/>
                  <a:gd name="T13" fmla="*/ 645 h 1222"/>
                  <a:gd name="T14" fmla="*/ 62 w 1149"/>
                  <a:gd name="T15" fmla="*/ 686 h 1222"/>
                  <a:gd name="T16" fmla="*/ 17 w 1149"/>
                  <a:gd name="T17" fmla="*/ 759 h 1222"/>
                  <a:gd name="T18" fmla="*/ 0 w 1149"/>
                  <a:gd name="T19" fmla="*/ 847 h 1222"/>
                  <a:gd name="T20" fmla="*/ 14 w 1149"/>
                  <a:gd name="T21" fmla="*/ 933 h 1222"/>
                  <a:gd name="T22" fmla="*/ 80 w 1149"/>
                  <a:gd name="T23" fmla="*/ 1068 h 1222"/>
                  <a:gd name="T24" fmla="*/ 204 w 1149"/>
                  <a:gd name="T25" fmla="*/ 1222 h 1222"/>
                  <a:gd name="T26" fmla="*/ 304 w 1149"/>
                  <a:gd name="T27" fmla="*/ 1129 h 1222"/>
                  <a:gd name="T28" fmla="*/ 223 w 1149"/>
                  <a:gd name="T29" fmla="*/ 1035 h 1222"/>
                  <a:gd name="T30" fmla="*/ 155 w 1149"/>
                  <a:gd name="T31" fmla="*/ 922 h 1222"/>
                  <a:gd name="T32" fmla="*/ 140 w 1149"/>
                  <a:gd name="T33" fmla="*/ 880 h 1222"/>
                  <a:gd name="T34" fmla="*/ 136 w 1149"/>
                  <a:gd name="T35" fmla="*/ 847 h 1222"/>
                  <a:gd name="T36" fmla="*/ 140 w 1149"/>
                  <a:gd name="T37" fmla="*/ 820 h 1222"/>
                  <a:gd name="T38" fmla="*/ 150 w 1149"/>
                  <a:gd name="T39" fmla="*/ 797 h 1222"/>
                  <a:gd name="T40" fmla="*/ 165 w 1149"/>
                  <a:gd name="T41" fmla="*/ 774 h 1222"/>
                  <a:gd name="T42" fmla="*/ 214 w 1149"/>
                  <a:gd name="T43" fmla="*/ 731 h 1222"/>
                  <a:gd name="T44" fmla="*/ 276 w 1149"/>
                  <a:gd name="T45" fmla="*/ 691 h 1222"/>
                  <a:gd name="T46" fmla="*/ 420 w 1149"/>
                  <a:gd name="T47" fmla="*/ 622 h 1222"/>
                  <a:gd name="T48" fmla="*/ 675 w 1149"/>
                  <a:gd name="T49" fmla="*/ 501 h 1222"/>
                  <a:gd name="T50" fmla="*/ 922 w 1149"/>
                  <a:gd name="T51" fmla="*/ 324 h 1222"/>
                  <a:gd name="T52" fmla="*/ 1115 w 1149"/>
                  <a:gd name="T53" fmla="*/ 131 h 1222"/>
                  <a:gd name="T54" fmla="*/ 1144 w 1149"/>
                  <a:gd name="T55" fmla="*/ 102 h 1222"/>
                  <a:gd name="T56" fmla="*/ 1149 w 1149"/>
                  <a:gd name="T57" fmla="*/ 96 h 1222"/>
                  <a:gd name="T58" fmla="*/ 1053 w 1149"/>
                  <a:gd name="T59" fmla="*/ 0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9" h="1222">
                    <a:moveTo>
                      <a:pt x="1053" y="0"/>
                    </a:moveTo>
                    <a:cubicBezTo>
                      <a:pt x="1053" y="0"/>
                      <a:pt x="1037" y="17"/>
                      <a:pt x="825" y="228"/>
                    </a:cubicBezTo>
                    <a:cubicBezTo>
                      <a:pt x="762" y="292"/>
                      <a:pt x="682" y="344"/>
                      <a:pt x="597" y="389"/>
                    </a:cubicBezTo>
                    <a:cubicBezTo>
                      <a:pt x="533" y="423"/>
                      <a:pt x="466" y="453"/>
                      <a:pt x="401" y="481"/>
                    </a:cubicBezTo>
                    <a:cubicBezTo>
                      <a:pt x="352" y="503"/>
                      <a:pt x="305" y="524"/>
                      <a:pt x="260" y="547"/>
                    </a:cubicBezTo>
                    <a:cubicBezTo>
                      <a:pt x="226" y="563"/>
                      <a:pt x="194" y="581"/>
                      <a:pt x="165" y="600"/>
                    </a:cubicBezTo>
                    <a:cubicBezTo>
                      <a:pt x="142" y="614"/>
                      <a:pt x="121" y="629"/>
                      <a:pt x="102" y="645"/>
                    </a:cubicBezTo>
                    <a:cubicBezTo>
                      <a:pt x="88" y="658"/>
                      <a:pt x="74" y="671"/>
                      <a:pt x="62" y="686"/>
                    </a:cubicBezTo>
                    <a:cubicBezTo>
                      <a:pt x="44" y="707"/>
                      <a:pt x="28" y="732"/>
                      <a:pt x="17" y="759"/>
                    </a:cubicBezTo>
                    <a:cubicBezTo>
                      <a:pt x="6" y="786"/>
                      <a:pt x="0" y="816"/>
                      <a:pt x="0" y="847"/>
                    </a:cubicBezTo>
                    <a:cubicBezTo>
                      <a:pt x="0" y="875"/>
                      <a:pt x="5" y="904"/>
                      <a:pt x="14" y="933"/>
                    </a:cubicBezTo>
                    <a:cubicBezTo>
                      <a:pt x="27" y="976"/>
                      <a:pt x="49" y="1021"/>
                      <a:pt x="80" y="1068"/>
                    </a:cubicBezTo>
                    <a:cubicBezTo>
                      <a:pt x="112" y="1116"/>
                      <a:pt x="153" y="1166"/>
                      <a:pt x="204" y="1222"/>
                    </a:cubicBezTo>
                    <a:cubicBezTo>
                      <a:pt x="304" y="1129"/>
                      <a:pt x="304" y="1129"/>
                      <a:pt x="304" y="1129"/>
                    </a:cubicBezTo>
                    <a:cubicBezTo>
                      <a:pt x="272" y="1095"/>
                      <a:pt x="245" y="1064"/>
                      <a:pt x="223" y="1035"/>
                    </a:cubicBezTo>
                    <a:cubicBezTo>
                      <a:pt x="190" y="991"/>
                      <a:pt x="168" y="954"/>
                      <a:pt x="155" y="922"/>
                    </a:cubicBezTo>
                    <a:cubicBezTo>
                      <a:pt x="148" y="907"/>
                      <a:pt x="143" y="893"/>
                      <a:pt x="140" y="880"/>
                    </a:cubicBezTo>
                    <a:cubicBezTo>
                      <a:pt x="138" y="868"/>
                      <a:pt x="136" y="857"/>
                      <a:pt x="136" y="847"/>
                    </a:cubicBezTo>
                    <a:cubicBezTo>
                      <a:pt x="136" y="837"/>
                      <a:pt x="138" y="828"/>
                      <a:pt x="140" y="820"/>
                    </a:cubicBezTo>
                    <a:cubicBezTo>
                      <a:pt x="142" y="812"/>
                      <a:pt x="145" y="804"/>
                      <a:pt x="150" y="797"/>
                    </a:cubicBezTo>
                    <a:cubicBezTo>
                      <a:pt x="154" y="789"/>
                      <a:pt x="159" y="782"/>
                      <a:pt x="165" y="774"/>
                    </a:cubicBezTo>
                    <a:cubicBezTo>
                      <a:pt x="177" y="760"/>
                      <a:pt x="193" y="745"/>
                      <a:pt x="214" y="731"/>
                    </a:cubicBezTo>
                    <a:cubicBezTo>
                      <a:pt x="232" y="717"/>
                      <a:pt x="253" y="704"/>
                      <a:pt x="276" y="691"/>
                    </a:cubicBezTo>
                    <a:cubicBezTo>
                      <a:pt x="318" y="669"/>
                      <a:pt x="367" y="646"/>
                      <a:pt x="420" y="622"/>
                    </a:cubicBezTo>
                    <a:cubicBezTo>
                      <a:pt x="499" y="586"/>
                      <a:pt x="588" y="548"/>
                      <a:pt x="675" y="501"/>
                    </a:cubicBezTo>
                    <a:cubicBezTo>
                      <a:pt x="762" y="454"/>
                      <a:pt x="848" y="398"/>
                      <a:pt x="922" y="324"/>
                    </a:cubicBezTo>
                    <a:cubicBezTo>
                      <a:pt x="1027" y="219"/>
                      <a:pt x="1084" y="162"/>
                      <a:pt x="1115" y="131"/>
                    </a:cubicBezTo>
                    <a:cubicBezTo>
                      <a:pt x="1130" y="116"/>
                      <a:pt x="1139" y="107"/>
                      <a:pt x="1144" y="102"/>
                    </a:cubicBezTo>
                    <a:cubicBezTo>
                      <a:pt x="1148" y="97"/>
                      <a:pt x="1149" y="96"/>
                      <a:pt x="1149" y="96"/>
                    </a:cubicBezTo>
                    <a:lnTo>
                      <a:pt x="105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p:cNvSpPr>
              <p:nvPr/>
            </p:nvSpPr>
            <p:spPr bwMode="auto">
              <a:xfrm>
                <a:off x="1892841" y="3156506"/>
                <a:ext cx="1748444" cy="1879055"/>
              </a:xfrm>
              <a:custGeom>
                <a:avLst/>
                <a:gdLst>
                  <a:gd name="T0" fmla="*/ 1045 w 1098"/>
                  <a:gd name="T1" fmla="*/ 0 h 1180"/>
                  <a:gd name="T2" fmla="*/ 817 w 1098"/>
                  <a:gd name="T3" fmla="*/ 228 h 1180"/>
                  <a:gd name="T4" fmla="*/ 581 w 1098"/>
                  <a:gd name="T5" fmla="*/ 394 h 1180"/>
                  <a:gd name="T6" fmla="*/ 383 w 1098"/>
                  <a:gd name="T7" fmla="*/ 488 h 1180"/>
                  <a:gd name="T8" fmla="*/ 243 w 1098"/>
                  <a:gd name="T9" fmla="*/ 553 h 1180"/>
                  <a:gd name="T10" fmla="*/ 151 w 1098"/>
                  <a:gd name="T11" fmla="*/ 604 h 1180"/>
                  <a:gd name="T12" fmla="*/ 44 w 1098"/>
                  <a:gd name="T13" fmla="*/ 697 h 1180"/>
                  <a:gd name="T14" fmla="*/ 12 w 1098"/>
                  <a:gd name="T15" fmla="*/ 757 h 1180"/>
                  <a:gd name="T16" fmla="*/ 0 w 1098"/>
                  <a:gd name="T17" fmla="*/ 826 h 1180"/>
                  <a:gd name="T18" fmla="*/ 12 w 1098"/>
                  <a:gd name="T19" fmla="*/ 903 h 1180"/>
                  <a:gd name="T20" fmla="*/ 75 w 1098"/>
                  <a:gd name="T21" fmla="*/ 1031 h 1180"/>
                  <a:gd name="T22" fmla="*/ 196 w 1098"/>
                  <a:gd name="T23" fmla="*/ 1180 h 1180"/>
                  <a:gd name="T24" fmla="*/ 252 w 1098"/>
                  <a:gd name="T25" fmla="*/ 1129 h 1180"/>
                  <a:gd name="T26" fmla="*/ 115 w 1098"/>
                  <a:gd name="T27" fmla="*/ 949 h 1180"/>
                  <a:gd name="T28" fmla="*/ 85 w 1098"/>
                  <a:gd name="T29" fmla="*/ 881 h 1180"/>
                  <a:gd name="T30" fmla="*/ 76 w 1098"/>
                  <a:gd name="T31" fmla="*/ 826 h 1180"/>
                  <a:gd name="T32" fmla="*/ 81 w 1098"/>
                  <a:gd name="T33" fmla="*/ 791 h 1180"/>
                  <a:gd name="T34" fmla="*/ 113 w 1098"/>
                  <a:gd name="T35" fmla="*/ 732 h 1180"/>
                  <a:gd name="T36" fmla="*/ 168 w 1098"/>
                  <a:gd name="T37" fmla="*/ 684 h 1180"/>
                  <a:gd name="T38" fmla="*/ 314 w 1098"/>
                  <a:gd name="T39" fmla="*/ 603 h 1180"/>
                  <a:gd name="T40" fmla="*/ 595 w 1098"/>
                  <a:gd name="T41" fmla="*/ 472 h 1180"/>
                  <a:gd name="T42" fmla="*/ 870 w 1098"/>
                  <a:gd name="T43" fmla="*/ 282 h 1180"/>
                  <a:gd name="T44" fmla="*/ 1098 w 1098"/>
                  <a:gd name="T45" fmla="*/ 54 h 1180"/>
                  <a:gd name="T46" fmla="*/ 1045 w 1098"/>
                  <a:gd name="T4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8" h="1180">
                    <a:moveTo>
                      <a:pt x="1045" y="0"/>
                    </a:moveTo>
                    <a:cubicBezTo>
                      <a:pt x="1045" y="0"/>
                      <a:pt x="1028" y="17"/>
                      <a:pt x="817" y="228"/>
                    </a:cubicBezTo>
                    <a:cubicBezTo>
                      <a:pt x="750" y="295"/>
                      <a:pt x="667" y="348"/>
                      <a:pt x="581" y="394"/>
                    </a:cubicBezTo>
                    <a:cubicBezTo>
                      <a:pt x="516" y="429"/>
                      <a:pt x="448" y="459"/>
                      <a:pt x="383" y="488"/>
                    </a:cubicBezTo>
                    <a:cubicBezTo>
                      <a:pt x="334" y="510"/>
                      <a:pt x="287" y="531"/>
                      <a:pt x="243" y="553"/>
                    </a:cubicBezTo>
                    <a:cubicBezTo>
                      <a:pt x="210" y="569"/>
                      <a:pt x="179" y="586"/>
                      <a:pt x="151" y="604"/>
                    </a:cubicBezTo>
                    <a:cubicBezTo>
                      <a:pt x="108" y="631"/>
                      <a:pt x="71" y="661"/>
                      <a:pt x="44" y="697"/>
                    </a:cubicBezTo>
                    <a:cubicBezTo>
                      <a:pt x="31" y="716"/>
                      <a:pt x="20" y="736"/>
                      <a:pt x="12" y="757"/>
                    </a:cubicBezTo>
                    <a:cubicBezTo>
                      <a:pt x="4" y="779"/>
                      <a:pt x="0" y="802"/>
                      <a:pt x="0" y="826"/>
                    </a:cubicBezTo>
                    <a:cubicBezTo>
                      <a:pt x="0" y="851"/>
                      <a:pt x="4" y="876"/>
                      <a:pt x="12" y="903"/>
                    </a:cubicBezTo>
                    <a:cubicBezTo>
                      <a:pt x="24" y="943"/>
                      <a:pt x="45" y="985"/>
                      <a:pt x="75" y="1031"/>
                    </a:cubicBezTo>
                    <a:cubicBezTo>
                      <a:pt x="106" y="1076"/>
                      <a:pt x="145" y="1126"/>
                      <a:pt x="196" y="1180"/>
                    </a:cubicBezTo>
                    <a:cubicBezTo>
                      <a:pt x="252" y="1129"/>
                      <a:pt x="252" y="1129"/>
                      <a:pt x="252" y="1129"/>
                    </a:cubicBezTo>
                    <a:cubicBezTo>
                      <a:pt x="187" y="1059"/>
                      <a:pt x="143" y="999"/>
                      <a:pt x="115" y="949"/>
                    </a:cubicBezTo>
                    <a:cubicBezTo>
                      <a:pt x="101" y="924"/>
                      <a:pt x="91" y="901"/>
                      <a:pt x="85" y="881"/>
                    </a:cubicBezTo>
                    <a:cubicBezTo>
                      <a:pt x="79" y="861"/>
                      <a:pt x="76" y="843"/>
                      <a:pt x="76" y="826"/>
                    </a:cubicBezTo>
                    <a:cubicBezTo>
                      <a:pt x="76" y="814"/>
                      <a:pt x="78" y="802"/>
                      <a:pt x="81" y="791"/>
                    </a:cubicBezTo>
                    <a:cubicBezTo>
                      <a:pt x="87" y="770"/>
                      <a:pt x="97" y="751"/>
                      <a:pt x="113" y="732"/>
                    </a:cubicBezTo>
                    <a:cubicBezTo>
                      <a:pt x="128" y="716"/>
                      <a:pt x="146" y="700"/>
                      <a:pt x="168" y="684"/>
                    </a:cubicBezTo>
                    <a:cubicBezTo>
                      <a:pt x="207" y="656"/>
                      <a:pt x="257" y="630"/>
                      <a:pt x="314" y="603"/>
                    </a:cubicBezTo>
                    <a:cubicBezTo>
                      <a:pt x="398" y="563"/>
                      <a:pt x="497" y="522"/>
                      <a:pt x="595" y="472"/>
                    </a:cubicBezTo>
                    <a:cubicBezTo>
                      <a:pt x="693" y="422"/>
                      <a:pt x="790" y="362"/>
                      <a:pt x="870" y="282"/>
                    </a:cubicBezTo>
                    <a:cubicBezTo>
                      <a:pt x="1082" y="71"/>
                      <a:pt x="1098" y="54"/>
                      <a:pt x="1098" y="54"/>
                    </a:cubicBezTo>
                    <a:lnTo>
                      <a:pt x="1045"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24"/>
              <p:cNvSpPr>
                <a:spLocks/>
              </p:cNvSpPr>
              <p:nvPr/>
            </p:nvSpPr>
            <p:spPr bwMode="auto">
              <a:xfrm>
                <a:off x="3235311" y="3198248"/>
                <a:ext cx="366251" cy="364231"/>
              </a:xfrm>
              <a:custGeom>
                <a:avLst/>
                <a:gdLst>
                  <a:gd name="T0" fmla="*/ 230 w 230"/>
                  <a:gd name="T1" fmla="*/ 126 h 229"/>
                  <a:gd name="T2" fmla="*/ 177 w 230"/>
                  <a:gd name="T3" fmla="*/ 53 h 229"/>
                  <a:gd name="T4" fmla="*/ 104 w 230"/>
                  <a:gd name="T5" fmla="*/ 0 h 229"/>
                  <a:gd name="T6" fmla="*/ 0 w 230"/>
                  <a:gd name="T7" fmla="*/ 229 h 229"/>
                  <a:gd name="T8" fmla="*/ 230 w 230"/>
                  <a:gd name="T9" fmla="*/ 126 h 229"/>
                </a:gdLst>
                <a:ahLst/>
                <a:cxnLst>
                  <a:cxn ang="0">
                    <a:pos x="T0" y="T1"/>
                  </a:cxn>
                  <a:cxn ang="0">
                    <a:pos x="T2" y="T3"/>
                  </a:cxn>
                  <a:cxn ang="0">
                    <a:pos x="T4" y="T5"/>
                  </a:cxn>
                  <a:cxn ang="0">
                    <a:pos x="T6" y="T7"/>
                  </a:cxn>
                  <a:cxn ang="0">
                    <a:pos x="T8" y="T9"/>
                  </a:cxn>
                </a:cxnLst>
                <a:rect l="0" t="0" r="r" b="b"/>
                <a:pathLst>
                  <a:path w="230" h="229">
                    <a:moveTo>
                      <a:pt x="230" y="126"/>
                    </a:moveTo>
                    <a:cubicBezTo>
                      <a:pt x="177" y="53"/>
                      <a:pt x="177" y="53"/>
                      <a:pt x="177" y="53"/>
                    </a:cubicBezTo>
                    <a:cubicBezTo>
                      <a:pt x="104" y="0"/>
                      <a:pt x="104" y="0"/>
                      <a:pt x="104" y="0"/>
                    </a:cubicBezTo>
                    <a:cubicBezTo>
                      <a:pt x="104" y="0"/>
                      <a:pt x="0" y="96"/>
                      <a:pt x="0" y="229"/>
                    </a:cubicBezTo>
                    <a:cubicBezTo>
                      <a:pt x="134" y="229"/>
                      <a:pt x="230" y="126"/>
                      <a:pt x="230" y="126"/>
                    </a:cubicBezTo>
                    <a:close/>
                  </a:path>
                </a:pathLst>
              </a:custGeom>
              <a:solidFill>
                <a:srgbClr val="F69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p:cNvSpPr>
              <p:nvPr/>
            </p:nvSpPr>
            <p:spPr bwMode="auto">
              <a:xfrm>
                <a:off x="3314755" y="3221812"/>
                <a:ext cx="263243" cy="261223"/>
              </a:xfrm>
              <a:custGeom>
                <a:avLst/>
                <a:gdLst>
                  <a:gd name="T0" fmla="*/ 165 w 165"/>
                  <a:gd name="T1" fmla="*/ 90 h 164"/>
                  <a:gd name="T2" fmla="*/ 127 w 165"/>
                  <a:gd name="T3" fmla="*/ 38 h 164"/>
                  <a:gd name="T4" fmla="*/ 75 w 165"/>
                  <a:gd name="T5" fmla="*/ 0 h 164"/>
                  <a:gd name="T6" fmla="*/ 0 w 165"/>
                  <a:gd name="T7" fmla="*/ 164 h 164"/>
                  <a:gd name="T8" fmla="*/ 165 w 165"/>
                  <a:gd name="T9" fmla="*/ 90 h 164"/>
                </a:gdLst>
                <a:ahLst/>
                <a:cxnLst>
                  <a:cxn ang="0">
                    <a:pos x="T0" y="T1"/>
                  </a:cxn>
                  <a:cxn ang="0">
                    <a:pos x="T2" y="T3"/>
                  </a:cxn>
                  <a:cxn ang="0">
                    <a:pos x="T4" y="T5"/>
                  </a:cxn>
                  <a:cxn ang="0">
                    <a:pos x="T6" y="T7"/>
                  </a:cxn>
                  <a:cxn ang="0">
                    <a:pos x="T8" y="T9"/>
                  </a:cxn>
                </a:cxnLst>
                <a:rect l="0" t="0" r="r" b="b"/>
                <a:pathLst>
                  <a:path w="165" h="164">
                    <a:moveTo>
                      <a:pt x="165" y="90"/>
                    </a:moveTo>
                    <a:cubicBezTo>
                      <a:pt x="127" y="38"/>
                      <a:pt x="127" y="38"/>
                      <a:pt x="127" y="38"/>
                    </a:cubicBezTo>
                    <a:cubicBezTo>
                      <a:pt x="75" y="0"/>
                      <a:pt x="75" y="0"/>
                      <a:pt x="75" y="0"/>
                    </a:cubicBezTo>
                    <a:cubicBezTo>
                      <a:pt x="75" y="0"/>
                      <a:pt x="0" y="69"/>
                      <a:pt x="0" y="164"/>
                    </a:cubicBezTo>
                    <a:cubicBezTo>
                      <a:pt x="96" y="164"/>
                      <a:pt x="165" y="90"/>
                      <a:pt x="165" y="90"/>
                    </a:cubicBezTo>
                    <a:close/>
                  </a:path>
                </a:pathLst>
              </a:custGeom>
              <a:solidFill>
                <a:schemeClr val="accent3"/>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6"/>
              <p:cNvSpPr>
                <a:spLocks/>
              </p:cNvSpPr>
              <p:nvPr/>
            </p:nvSpPr>
            <p:spPr bwMode="auto">
              <a:xfrm>
                <a:off x="3380061" y="3241337"/>
                <a:ext cx="178413" cy="178413"/>
              </a:xfrm>
              <a:custGeom>
                <a:avLst/>
                <a:gdLst>
                  <a:gd name="T0" fmla="*/ 112 w 112"/>
                  <a:gd name="T1" fmla="*/ 61 h 112"/>
                  <a:gd name="T2" fmla="*/ 86 w 112"/>
                  <a:gd name="T3" fmla="*/ 26 h 112"/>
                  <a:gd name="T4" fmla="*/ 50 w 112"/>
                  <a:gd name="T5" fmla="*/ 0 h 112"/>
                  <a:gd name="T6" fmla="*/ 0 w 112"/>
                  <a:gd name="T7" fmla="*/ 112 h 112"/>
                  <a:gd name="T8" fmla="*/ 112 w 112"/>
                  <a:gd name="T9" fmla="*/ 61 h 112"/>
                </a:gdLst>
                <a:ahLst/>
                <a:cxnLst>
                  <a:cxn ang="0">
                    <a:pos x="T0" y="T1"/>
                  </a:cxn>
                  <a:cxn ang="0">
                    <a:pos x="T2" y="T3"/>
                  </a:cxn>
                  <a:cxn ang="0">
                    <a:pos x="T4" y="T5"/>
                  </a:cxn>
                  <a:cxn ang="0">
                    <a:pos x="T6" y="T7"/>
                  </a:cxn>
                  <a:cxn ang="0">
                    <a:pos x="T8" y="T9"/>
                  </a:cxn>
                </a:cxnLst>
                <a:rect l="0" t="0" r="r" b="b"/>
                <a:pathLst>
                  <a:path w="112" h="112">
                    <a:moveTo>
                      <a:pt x="112" y="61"/>
                    </a:moveTo>
                    <a:cubicBezTo>
                      <a:pt x="86" y="26"/>
                      <a:pt x="86" y="26"/>
                      <a:pt x="86" y="26"/>
                    </a:cubicBezTo>
                    <a:cubicBezTo>
                      <a:pt x="50" y="0"/>
                      <a:pt x="50" y="0"/>
                      <a:pt x="50" y="0"/>
                    </a:cubicBezTo>
                    <a:cubicBezTo>
                      <a:pt x="50" y="0"/>
                      <a:pt x="0" y="47"/>
                      <a:pt x="0" y="112"/>
                    </a:cubicBezTo>
                    <a:cubicBezTo>
                      <a:pt x="65" y="112"/>
                      <a:pt x="112" y="61"/>
                      <a:pt x="112" y="61"/>
                    </a:cubicBezTo>
                    <a:close/>
                  </a:path>
                </a:pathLst>
              </a:custGeom>
              <a:solidFill>
                <a:srgbClr val="FBED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7"/>
              <p:cNvSpPr>
                <a:spLocks/>
              </p:cNvSpPr>
              <p:nvPr/>
            </p:nvSpPr>
            <p:spPr bwMode="auto">
              <a:xfrm>
                <a:off x="3170006" y="2741108"/>
                <a:ext cx="509654" cy="514367"/>
              </a:xfrm>
              <a:custGeom>
                <a:avLst/>
                <a:gdLst>
                  <a:gd name="T0" fmla="*/ 320 w 320"/>
                  <a:gd name="T1" fmla="*/ 24 h 323"/>
                  <a:gd name="T2" fmla="*/ 201 w 320"/>
                  <a:gd name="T3" fmla="*/ 67 h 323"/>
                  <a:gd name="T4" fmla="*/ 0 w 320"/>
                  <a:gd name="T5" fmla="*/ 268 h 323"/>
                  <a:gd name="T6" fmla="*/ 180 w 320"/>
                  <a:gd name="T7" fmla="*/ 255 h 323"/>
                  <a:gd name="T8" fmla="*/ 320 w 320"/>
                  <a:gd name="T9" fmla="*/ 24 h 323"/>
                </a:gdLst>
                <a:ahLst/>
                <a:cxnLst>
                  <a:cxn ang="0">
                    <a:pos x="T0" y="T1"/>
                  </a:cxn>
                  <a:cxn ang="0">
                    <a:pos x="T2" y="T3"/>
                  </a:cxn>
                  <a:cxn ang="0">
                    <a:pos x="T4" y="T5"/>
                  </a:cxn>
                  <a:cxn ang="0">
                    <a:pos x="T6" y="T7"/>
                  </a:cxn>
                  <a:cxn ang="0">
                    <a:pos x="T8" y="T9"/>
                  </a:cxn>
                </a:cxnLst>
                <a:rect l="0" t="0" r="r" b="b"/>
                <a:pathLst>
                  <a:path w="320" h="323">
                    <a:moveTo>
                      <a:pt x="320" y="24"/>
                    </a:moveTo>
                    <a:cubicBezTo>
                      <a:pt x="320" y="24"/>
                      <a:pt x="269" y="0"/>
                      <a:pt x="201" y="67"/>
                    </a:cubicBezTo>
                    <a:cubicBezTo>
                      <a:pt x="134" y="134"/>
                      <a:pt x="0" y="268"/>
                      <a:pt x="0" y="268"/>
                    </a:cubicBezTo>
                    <a:cubicBezTo>
                      <a:pt x="0" y="268"/>
                      <a:pt x="112" y="187"/>
                      <a:pt x="180" y="255"/>
                    </a:cubicBezTo>
                    <a:cubicBezTo>
                      <a:pt x="248" y="323"/>
                      <a:pt x="320" y="24"/>
                      <a:pt x="320" y="24"/>
                    </a:cubicBezTo>
                    <a:close/>
                  </a:path>
                </a:pathLst>
              </a:custGeom>
              <a:solidFill>
                <a:schemeClr val="accent1">
                  <a:lumMod val="75000"/>
                </a:schemeClr>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28"/>
              <p:cNvSpPr>
                <a:spLocks/>
              </p:cNvSpPr>
              <p:nvPr/>
            </p:nvSpPr>
            <p:spPr bwMode="auto">
              <a:xfrm>
                <a:off x="3544335" y="3118804"/>
                <a:ext cx="514367" cy="508981"/>
              </a:xfrm>
              <a:custGeom>
                <a:avLst/>
                <a:gdLst>
                  <a:gd name="T0" fmla="*/ 298 w 323"/>
                  <a:gd name="T1" fmla="*/ 0 h 320"/>
                  <a:gd name="T2" fmla="*/ 256 w 323"/>
                  <a:gd name="T3" fmla="*/ 119 h 320"/>
                  <a:gd name="T4" fmla="*/ 55 w 323"/>
                  <a:gd name="T5" fmla="*/ 320 h 320"/>
                  <a:gd name="T6" fmla="*/ 68 w 323"/>
                  <a:gd name="T7" fmla="*/ 141 h 320"/>
                  <a:gd name="T8" fmla="*/ 298 w 323"/>
                  <a:gd name="T9" fmla="*/ 0 h 320"/>
                </a:gdLst>
                <a:ahLst/>
                <a:cxnLst>
                  <a:cxn ang="0">
                    <a:pos x="T0" y="T1"/>
                  </a:cxn>
                  <a:cxn ang="0">
                    <a:pos x="T2" y="T3"/>
                  </a:cxn>
                  <a:cxn ang="0">
                    <a:pos x="T4" y="T5"/>
                  </a:cxn>
                  <a:cxn ang="0">
                    <a:pos x="T6" y="T7"/>
                  </a:cxn>
                  <a:cxn ang="0">
                    <a:pos x="T8" y="T9"/>
                  </a:cxn>
                </a:cxnLst>
                <a:rect l="0" t="0" r="r" b="b"/>
                <a:pathLst>
                  <a:path w="323" h="320">
                    <a:moveTo>
                      <a:pt x="298" y="0"/>
                    </a:moveTo>
                    <a:cubicBezTo>
                      <a:pt x="298" y="0"/>
                      <a:pt x="323" y="52"/>
                      <a:pt x="256" y="119"/>
                    </a:cubicBezTo>
                    <a:cubicBezTo>
                      <a:pt x="189" y="186"/>
                      <a:pt x="55" y="320"/>
                      <a:pt x="55" y="320"/>
                    </a:cubicBezTo>
                    <a:cubicBezTo>
                      <a:pt x="55" y="320"/>
                      <a:pt x="136" y="209"/>
                      <a:pt x="68" y="141"/>
                    </a:cubicBezTo>
                    <a:cubicBezTo>
                      <a:pt x="0" y="73"/>
                      <a:pt x="298" y="0"/>
                      <a:pt x="298" y="0"/>
                    </a:cubicBezTo>
                    <a:close/>
                  </a:path>
                </a:pathLst>
              </a:custGeom>
              <a:solidFill>
                <a:schemeClr val="accent1">
                  <a:lumMod val="75000"/>
                </a:schemeClr>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29"/>
              <p:cNvSpPr>
                <a:spLocks/>
              </p:cNvSpPr>
              <p:nvPr/>
            </p:nvSpPr>
            <p:spPr bwMode="auto">
              <a:xfrm>
                <a:off x="3400932" y="3091201"/>
                <a:ext cx="305658" cy="307678"/>
              </a:xfrm>
              <a:custGeom>
                <a:avLst/>
                <a:gdLst>
                  <a:gd name="T0" fmla="*/ 298 w 454"/>
                  <a:gd name="T1" fmla="*/ 457 h 457"/>
                  <a:gd name="T2" fmla="*/ 0 w 454"/>
                  <a:gd name="T3" fmla="*/ 159 h 457"/>
                  <a:gd name="T4" fmla="*/ 156 w 454"/>
                  <a:gd name="T5" fmla="*/ 0 h 457"/>
                  <a:gd name="T6" fmla="*/ 454 w 454"/>
                  <a:gd name="T7" fmla="*/ 298 h 457"/>
                  <a:gd name="T8" fmla="*/ 298 w 454"/>
                  <a:gd name="T9" fmla="*/ 457 h 457"/>
                </a:gdLst>
                <a:ahLst/>
                <a:cxnLst>
                  <a:cxn ang="0">
                    <a:pos x="T0" y="T1"/>
                  </a:cxn>
                  <a:cxn ang="0">
                    <a:pos x="T2" y="T3"/>
                  </a:cxn>
                  <a:cxn ang="0">
                    <a:pos x="T4" y="T5"/>
                  </a:cxn>
                  <a:cxn ang="0">
                    <a:pos x="T6" y="T7"/>
                  </a:cxn>
                  <a:cxn ang="0">
                    <a:pos x="T8" y="T9"/>
                  </a:cxn>
                </a:cxnLst>
                <a:rect l="0" t="0" r="r" b="b"/>
                <a:pathLst>
                  <a:path w="454" h="457">
                    <a:moveTo>
                      <a:pt x="298" y="457"/>
                    </a:moveTo>
                    <a:lnTo>
                      <a:pt x="0" y="159"/>
                    </a:lnTo>
                    <a:lnTo>
                      <a:pt x="156" y="0"/>
                    </a:lnTo>
                    <a:lnTo>
                      <a:pt x="454" y="298"/>
                    </a:lnTo>
                    <a:lnTo>
                      <a:pt x="298" y="457"/>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30"/>
              <p:cNvSpPr>
                <a:spLocks/>
              </p:cNvSpPr>
              <p:nvPr/>
            </p:nvSpPr>
            <p:spPr bwMode="auto">
              <a:xfrm>
                <a:off x="3400932" y="3091201"/>
                <a:ext cx="111760" cy="111760"/>
              </a:xfrm>
              <a:custGeom>
                <a:avLst/>
                <a:gdLst>
                  <a:gd name="T0" fmla="*/ 10 w 166"/>
                  <a:gd name="T1" fmla="*/ 166 h 166"/>
                  <a:gd name="T2" fmla="*/ 0 w 166"/>
                  <a:gd name="T3" fmla="*/ 159 h 166"/>
                  <a:gd name="T4" fmla="*/ 156 w 166"/>
                  <a:gd name="T5" fmla="*/ 0 h 166"/>
                  <a:gd name="T6" fmla="*/ 166 w 166"/>
                  <a:gd name="T7" fmla="*/ 10 h 166"/>
                  <a:gd name="T8" fmla="*/ 10 w 166"/>
                  <a:gd name="T9" fmla="*/ 166 h 166"/>
                </a:gdLst>
                <a:ahLst/>
                <a:cxnLst>
                  <a:cxn ang="0">
                    <a:pos x="T0" y="T1"/>
                  </a:cxn>
                  <a:cxn ang="0">
                    <a:pos x="T2" y="T3"/>
                  </a:cxn>
                  <a:cxn ang="0">
                    <a:pos x="T4" y="T5"/>
                  </a:cxn>
                  <a:cxn ang="0">
                    <a:pos x="T6" y="T7"/>
                  </a:cxn>
                  <a:cxn ang="0">
                    <a:pos x="T8" y="T9"/>
                  </a:cxn>
                </a:cxnLst>
                <a:rect l="0" t="0" r="r" b="b"/>
                <a:pathLst>
                  <a:path w="166" h="166">
                    <a:moveTo>
                      <a:pt x="10" y="166"/>
                    </a:moveTo>
                    <a:lnTo>
                      <a:pt x="0" y="159"/>
                    </a:lnTo>
                    <a:lnTo>
                      <a:pt x="156" y="0"/>
                    </a:lnTo>
                    <a:lnTo>
                      <a:pt x="166" y="10"/>
                    </a:lnTo>
                    <a:lnTo>
                      <a:pt x="10"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31"/>
              <p:cNvSpPr>
                <a:spLocks/>
              </p:cNvSpPr>
              <p:nvPr/>
            </p:nvSpPr>
            <p:spPr bwMode="auto">
              <a:xfrm>
                <a:off x="3417090" y="3107359"/>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32"/>
              <p:cNvSpPr>
                <a:spLocks/>
              </p:cNvSpPr>
              <p:nvPr/>
            </p:nvSpPr>
            <p:spPr bwMode="auto">
              <a:xfrm>
                <a:off x="3431229" y="3121497"/>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33"/>
              <p:cNvSpPr>
                <a:spLocks/>
              </p:cNvSpPr>
              <p:nvPr/>
            </p:nvSpPr>
            <p:spPr bwMode="auto">
              <a:xfrm>
                <a:off x="3445367" y="3137655"/>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34"/>
              <p:cNvSpPr>
                <a:spLocks/>
              </p:cNvSpPr>
              <p:nvPr/>
            </p:nvSpPr>
            <p:spPr bwMode="auto">
              <a:xfrm>
                <a:off x="3461525" y="3151794"/>
                <a:ext cx="111760" cy="111760"/>
              </a:xfrm>
              <a:custGeom>
                <a:avLst/>
                <a:gdLst>
                  <a:gd name="T0" fmla="*/ 7 w 166"/>
                  <a:gd name="T1" fmla="*/ 166 h 166"/>
                  <a:gd name="T2" fmla="*/ 0 w 166"/>
                  <a:gd name="T3" fmla="*/ 156 h 166"/>
                  <a:gd name="T4" fmla="*/ 156 w 166"/>
                  <a:gd name="T5" fmla="*/ 0 h 166"/>
                  <a:gd name="T6" fmla="*/ 166 w 166"/>
                  <a:gd name="T7" fmla="*/ 7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6"/>
                    </a:lnTo>
                    <a:lnTo>
                      <a:pt x="156" y="0"/>
                    </a:lnTo>
                    <a:lnTo>
                      <a:pt x="166"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35"/>
              <p:cNvSpPr>
                <a:spLocks/>
              </p:cNvSpPr>
              <p:nvPr/>
            </p:nvSpPr>
            <p:spPr bwMode="auto">
              <a:xfrm>
                <a:off x="3475663" y="3165932"/>
                <a:ext cx="111760" cy="111760"/>
              </a:xfrm>
              <a:custGeom>
                <a:avLst/>
                <a:gdLst>
                  <a:gd name="T0" fmla="*/ 10 w 166"/>
                  <a:gd name="T1" fmla="*/ 166 h 166"/>
                  <a:gd name="T2" fmla="*/ 0 w 166"/>
                  <a:gd name="T3" fmla="*/ 159 h 166"/>
                  <a:gd name="T4" fmla="*/ 159 w 166"/>
                  <a:gd name="T5" fmla="*/ 0 h 166"/>
                  <a:gd name="T6" fmla="*/ 166 w 166"/>
                  <a:gd name="T7" fmla="*/ 10 h 166"/>
                  <a:gd name="T8" fmla="*/ 10 w 166"/>
                  <a:gd name="T9" fmla="*/ 166 h 166"/>
                </a:gdLst>
                <a:ahLst/>
                <a:cxnLst>
                  <a:cxn ang="0">
                    <a:pos x="T0" y="T1"/>
                  </a:cxn>
                  <a:cxn ang="0">
                    <a:pos x="T2" y="T3"/>
                  </a:cxn>
                  <a:cxn ang="0">
                    <a:pos x="T4" y="T5"/>
                  </a:cxn>
                  <a:cxn ang="0">
                    <a:pos x="T6" y="T7"/>
                  </a:cxn>
                  <a:cxn ang="0">
                    <a:pos x="T8" y="T9"/>
                  </a:cxn>
                </a:cxnLst>
                <a:rect l="0" t="0" r="r" b="b"/>
                <a:pathLst>
                  <a:path w="166" h="166">
                    <a:moveTo>
                      <a:pt x="10" y="166"/>
                    </a:moveTo>
                    <a:lnTo>
                      <a:pt x="0" y="159"/>
                    </a:lnTo>
                    <a:lnTo>
                      <a:pt x="159" y="0"/>
                    </a:lnTo>
                    <a:lnTo>
                      <a:pt x="166" y="10"/>
                    </a:lnTo>
                    <a:lnTo>
                      <a:pt x="10"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36"/>
              <p:cNvSpPr>
                <a:spLocks/>
              </p:cNvSpPr>
              <p:nvPr/>
            </p:nvSpPr>
            <p:spPr bwMode="auto">
              <a:xfrm>
                <a:off x="3491822" y="3182090"/>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37"/>
              <p:cNvSpPr>
                <a:spLocks/>
              </p:cNvSpPr>
              <p:nvPr/>
            </p:nvSpPr>
            <p:spPr bwMode="auto">
              <a:xfrm>
                <a:off x="3505960" y="3196228"/>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38"/>
              <p:cNvSpPr>
                <a:spLocks/>
              </p:cNvSpPr>
              <p:nvPr/>
            </p:nvSpPr>
            <p:spPr bwMode="auto">
              <a:xfrm>
                <a:off x="3520098" y="3212387"/>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39"/>
              <p:cNvSpPr>
                <a:spLocks/>
              </p:cNvSpPr>
              <p:nvPr/>
            </p:nvSpPr>
            <p:spPr bwMode="auto">
              <a:xfrm>
                <a:off x="3536256" y="3226525"/>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40"/>
              <p:cNvSpPr>
                <a:spLocks/>
              </p:cNvSpPr>
              <p:nvPr/>
            </p:nvSpPr>
            <p:spPr bwMode="auto">
              <a:xfrm>
                <a:off x="3550395" y="3242683"/>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41"/>
              <p:cNvSpPr>
                <a:spLocks/>
              </p:cNvSpPr>
              <p:nvPr/>
            </p:nvSpPr>
            <p:spPr bwMode="auto">
              <a:xfrm>
                <a:off x="3566553" y="3256821"/>
                <a:ext cx="111760" cy="111760"/>
              </a:xfrm>
              <a:custGeom>
                <a:avLst/>
                <a:gdLst>
                  <a:gd name="T0" fmla="*/ 7 w 166"/>
                  <a:gd name="T1" fmla="*/ 166 h 166"/>
                  <a:gd name="T2" fmla="*/ 0 w 166"/>
                  <a:gd name="T3" fmla="*/ 156 h 166"/>
                  <a:gd name="T4" fmla="*/ 156 w 166"/>
                  <a:gd name="T5" fmla="*/ 0 h 166"/>
                  <a:gd name="T6" fmla="*/ 166 w 166"/>
                  <a:gd name="T7" fmla="*/ 7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6"/>
                    </a:lnTo>
                    <a:lnTo>
                      <a:pt x="156" y="0"/>
                    </a:lnTo>
                    <a:lnTo>
                      <a:pt x="166"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42"/>
              <p:cNvSpPr>
                <a:spLocks/>
              </p:cNvSpPr>
              <p:nvPr/>
            </p:nvSpPr>
            <p:spPr bwMode="auto">
              <a:xfrm>
                <a:off x="3580691" y="3271633"/>
                <a:ext cx="111760" cy="111087"/>
              </a:xfrm>
              <a:custGeom>
                <a:avLst/>
                <a:gdLst>
                  <a:gd name="T0" fmla="*/ 10 w 166"/>
                  <a:gd name="T1" fmla="*/ 165 h 165"/>
                  <a:gd name="T2" fmla="*/ 0 w 166"/>
                  <a:gd name="T3" fmla="*/ 158 h 165"/>
                  <a:gd name="T4" fmla="*/ 159 w 166"/>
                  <a:gd name="T5" fmla="*/ 0 h 165"/>
                  <a:gd name="T6" fmla="*/ 166 w 166"/>
                  <a:gd name="T7" fmla="*/ 9 h 165"/>
                  <a:gd name="T8" fmla="*/ 10 w 166"/>
                  <a:gd name="T9" fmla="*/ 165 h 165"/>
                </a:gdLst>
                <a:ahLst/>
                <a:cxnLst>
                  <a:cxn ang="0">
                    <a:pos x="T0" y="T1"/>
                  </a:cxn>
                  <a:cxn ang="0">
                    <a:pos x="T2" y="T3"/>
                  </a:cxn>
                  <a:cxn ang="0">
                    <a:pos x="T4" y="T5"/>
                  </a:cxn>
                  <a:cxn ang="0">
                    <a:pos x="T6" y="T7"/>
                  </a:cxn>
                  <a:cxn ang="0">
                    <a:pos x="T8" y="T9"/>
                  </a:cxn>
                </a:cxnLst>
                <a:rect l="0" t="0" r="r" b="b"/>
                <a:pathLst>
                  <a:path w="166" h="165">
                    <a:moveTo>
                      <a:pt x="10" y="165"/>
                    </a:moveTo>
                    <a:lnTo>
                      <a:pt x="0" y="158"/>
                    </a:lnTo>
                    <a:lnTo>
                      <a:pt x="159" y="0"/>
                    </a:lnTo>
                    <a:lnTo>
                      <a:pt x="166" y="9"/>
                    </a:lnTo>
                    <a:lnTo>
                      <a:pt x="10" y="165"/>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43"/>
              <p:cNvSpPr>
                <a:spLocks/>
              </p:cNvSpPr>
              <p:nvPr/>
            </p:nvSpPr>
            <p:spPr bwMode="auto">
              <a:xfrm>
                <a:off x="3596849" y="3287118"/>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44"/>
              <p:cNvSpPr>
                <a:spLocks/>
              </p:cNvSpPr>
              <p:nvPr/>
            </p:nvSpPr>
            <p:spPr bwMode="auto">
              <a:xfrm>
                <a:off x="3426516" y="2059774"/>
                <a:ext cx="1312174" cy="1313521"/>
              </a:xfrm>
              <a:custGeom>
                <a:avLst/>
                <a:gdLst>
                  <a:gd name="T0" fmla="*/ 141 w 824"/>
                  <a:gd name="T1" fmla="*/ 825 h 825"/>
                  <a:gd name="T2" fmla="*/ 482 w 824"/>
                  <a:gd name="T3" fmla="*/ 564 h 825"/>
                  <a:gd name="T4" fmla="*/ 763 w 824"/>
                  <a:gd name="T5" fmla="*/ 61 h 825"/>
                  <a:gd name="T6" fmla="*/ 261 w 824"/>
                  <a:gd name="T7" fmla="*/ 343 h 825"/>
                  <a:gd name="T8" fmla="*/ 0 w 824"/>
                  <a:gd name="T9" fmla="*/ 683 h 825"/>
                  <a:gd name="T10" fmla="*/ 141 w 824"/>
                  <a:gd name="T11" fmla="*/ 825 h 825"/>
                </a:gdLst>
                <a:ahLst/>
                <a:cxnLst>
                  <a:cxn ang="0">
                    <a:pos x="T0" y="T1"/>
                  </a:cxn>
                  <a:cxn ang="0">
                    <a:pos x="T2" y="T3"/>
                  </a:cxn>
                  <a:cxn ang="0">
                    <a:pos x="T4" y="T5"/>
                  </a:cxn>
                  <a:cxn ang="0">
                    <a:pos x="T6" y="T7"/>
                  </a:cxn>
                  <a:cxn ang="0">
                    <a:pos x="T8" y="T9"/>
                  </a:cxn>
                  <a:cxn ang="0">
                    <a:pos x="T10" y="T11"/>
                  </a:cxn>
                </a:cxnLst>
                <a:rect l="0" t="0" r="r" b="b"/>
                <a:pathLst>
                  <a:path w="824" h="825">
                    <a:moveTo>
                      <a:pt x="141" y="825"/>
                    </a:moveTo>
                    <a:cubicBezTo>
                      <a:pt x="237" y="778"/>
                      <a:pt x="361" y="685"/>
                      <a:pt x="482" y="564"/>
                    </a:cubicBezTo>
                    <a:cubicBezTo>
                      <a:pt x="698" y="348"/>
                      <a:pt x="824" y="123"/>
                      <a:pt x="763" y="61"/>
                    </a:cubicBezTo>
                    <a:cubicBezTo>
                      <a:pt x="702" y="0"/>
                      <a:pt x="477" y="126"/>
                      <a:pt x="261" y="343"/>
                    </a:cubicBezTo>
                    <a:cubicBezTo>
                      <a:pt x="140" y="464"/>
                      <a:pt x="47" y="587"/>
                      <a:pt x="0" y="683"/>
                    </a:cubicBezTo>
                    <a:cubicBezTo>
                      <a:pt x="141" y="825"/>
                      <a:pt x="141" y="825"/>
                      <a:pt x="141" y="825"/>
                    </a:cubicBezTo>
                  </a:path>
                </a:pathLst>
              </a:custGeom>
              <a:solidFill>
                <a:schemeClr val="tx2">
                  <a:lumMod val="20000"/>
                  <a:lumOff val="80000"/>
                </a:schemeClr>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45"/>
              <p:cNvSpPr>
                <a:spLocks/>
              </p:cNvSpPr>
              <p:nvPr/>
            </p:nvSpPr>
            <p:spPr bwMode="auto">
              <a:xfrm>
                <a:off x="3549048" y="2779484"/>
                <a:ext cx="469932" cy="471279"/>
              </a:xfrm>
              <a:custGeom>
                <a:avLst/>
                <a:gdLst>
                  <a:gd name="T0" fmla="*/ 205 w 295"/>
                  <a:gd name="T1" fmla="*/ 285 h 296"/>
                  <a:gd name="T2" fmla="*/ 295 w 295"/>
                  <a:gd name="T3" fmla="*/ 213 h 296"/>
                  <a:gd name="T4" fmla="*/ 176 w 295"/>
                  <a:gd name="T5" fmla="*/ 120 h 296"/>
                  <a:gd name="T6" fmla="*/ 82 w 295"/>
                  <a:gd name="T7" fmla="*/ 0 h 296"/>
                  <a:gd name="T8" fmla="*/ 11 w 295"/>
                  <a:gd name="T9" fmla="*/ 90 h 296"/>
                  <a:gd name="T10" fmla="*/ 95 w 295"/>
                  <a:gd name="T11" fmla="*/ 201 h 296"/>
                  <a:gd name="T12" fmla="*/ 205 w 295"/>
                  <a:gd name="T13" fmla="*/ 285 h 296"/>
                </a:gdLst>
                <a:ahLst/>
                <a:cxnLst>
                  <a:cxn ang="0">
                    <a:pos x="T0" y="T1"/>
                  </a:cxn>
                  <a:cxn ang="0">
                    <a:pos x="T2" y="T3"/>
                  </a:cxn>
                  <a:cxn ang="0">
                    <a:pos x="T4" y="T5"/>
                  </a:cxn>
                  <a:cxn ang="0">
                    <a:pos x="T6" y="T7"/>
                  </a:cxn>
                  <a:cxn ang="0">
                    <a:pos x="T8" y="T9"/>
                  </a:cxn>
                  <a:cxn ang="0">
                    <a:pos x="T10" y="T11"/>
                  </a:cxn>
                  <a:cxn ang="0">
                    <a:pos x="T12" y="T13"/>
                  </a:cxn>
                </a:cxnLst>
                <a:rect l="0" t="0" r="r" b="b"/>
                <a:pathLst>
                  <a:path w="295" h="296">
                    <a:moveTo>
                      <a:pt x="205" y="285"/>
                    </a:moveTo>
                    <a:cubicBezTo>
                      <a:pt x="235" y="263"/>
                      <a:pt x="265" y="240"/>
                      <a:pt x="295" y="213"/>
                    </a:cubicBezTo>
                    <a:cubicBezTo>
                      <a:pt x="295" y="213"/>
                      <a:pt x="281" y="225"/>
                      <a:pt x="176" y="120"/>
                    </a:cubicBezTo>
                    <a:cubicBezTo>
                      <a:pt x="71" y="15"/>
                      <a:pt x="82" y="0"/>
                      <a:pt x="82" y="0"/>
                    </a:cubicBezTo>
                    <a:cubicBezTo>
                      <a:pt x="56" y="31"/>
                      <a:pt x="32" y="61"/>
                      <a:pt x="11" y="90"/>
                    </a:cubicBezTo>
                    <a:cubicBezTo>
                      <a:pt x="11" y="90"/>
                      <a:pt x="0" y="105"/>
                      <a:pt x="95" y="201"/>
                    </a:cubicBezTo>
                    <a:cubicBezTo>
                      <a:pt x="190" y="296"/>
                      <a:pt x="205" y="285"/>
                      <a:pt x="205" y="285"/>
                    </a:cubicBezTo>
                    <a:close/>
                  </a:path>
                </a:pathLst>
              </a:custGeom>
              <a:solidFill>
                <a:srgbClr val="7030A0"/>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46"/>
              <p:cNvSpPr>
                <a:spLocks/>
              </p:cNvSpPr>
              <p:nvPr/>
            </p:nvSpPr>
            <p:spPr bwMode="auto">
              <a:xfrm>
                <a:off x="4179888" y="2092763"/>
                <a:ext cx="526485" cy="527159"/>
              </a:xfrm>
              <a:custGeom>
                <a:avLst/>
                <a:gdLst>
                  <a:gd name="T0" fmla="*/ 191 w 331"/>
                  <a:gd name="T1" fmla="*/ 331 h 331"/>
                  <a:gd name="T2" fmla="*/ 290 w 331"/>
                  <a:gd name="T3" fmla="*/ 40 h 331"/>
                  <a:gd name="T4" fmla="*/ 0 w 331"/>
                  <a:gd name="T5" fmla="*/ 140 h 331"/>
                  <a:gd name="T6" fmla="*/ 75 w 331"/>
                  <a:gd name="T7" fmla="*/ 256 h 331"/>
                  <a:gd name="T8" fmla="*/ 191 w 331"/>
                  <a:gd name="T9" fmla="*/ 331 h 331"/>
                </a:gdLst>
                <a:ahLst/>
                <a:cxnLst>
                  <a:cxn ang="0">
                    <a:pos x="T0" y="T1"/>
                  </a:cxn>
                  <a:cxn ang="0">
                    <a:pos x="T2" y="T3"/>
                  </a:cxn>
                  <a:cxn ang="0">
                    <a:pos x="T4" y="T5"/>
                  </a:cxn>
                  <a:cxn ang="0">
                    <a:pos x="T6" y="T7"/>
                  </a:cxn>
                  <a:cxn ang="0">
                    <a:pos x="T8" y="T9"/>
                  </a:cxn>
                </a:cxnLst>
                <a:rect l="0" t="0" r="r" b="b"/>
                <a:pathLst>
                  <a:path w="331" h="331">
                    <a:moveTo>
                      <a:pt x="191" y="331"/>
                    </a:moveTo>
                    <a:cubicBezTo>
                      <a:pt x="288" y="195"/>
                      <a:pt x="331" y="81"/>
                      <a:pt x="290" y="40"/>
                    </a:cubicBezTo>
                    <a:cubicBezTo>
                      <a:pt x="249" y="0"/>
                      <a:pt x="135" y="42"/>
                      <a:pt x="0" y="140"/>
                    </a:cubicBezTo>
                    <a:cubicBezTo>
                      <a:pt x="0" y="140"/>
                      <a:pt x="20" y="202"/>
                      <a:pt x="75" y="256"/>
                    </a:cubicBezTo>
                    <a:cubicBezTo>
                      <a:pt x="129" y="310"/>
                      <a:pt x="191" y="331"/>
                      <a:pt x="191" y="331"/>
                    </a:cubicBezTo>
                    <a:close/>
                  </a:path>
                </a:pathLst>
              </a:custGeom>
              <a:solidFill>
                <a:srgbClr val="7030A0"/>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47"/>
              <p:cNvSpPr>
                <a:spLocks/>
              </p:cNvSpPr>
              <p:nvPr/>
            </p:nvSpPr>
            <p:spPr bwMode="auto">
              <a:xfrm>
                <a:off x="4009555" y="2486618"/>
                <a:ext cx="302292" cy="303638"/>
              </a:xfrm>
              <a:custGeom>
                <a:avLst/>
                <a:gdLst>
                  <a:gd name="T0" fmla="*/ 156 w 190"/>
                  <a:gd name="T1" fmla="*/ 157 h 191"/>
                  <a:gd name="T2" fmla="*/ 34 w 190"/>
                  <a:gd name="T3" fmla="*/ 157 h 191"/>
                  <a:gd name="T4" fmla="*/ 34 w 190"/>
                  <a:gd name="T5" fmla="*/ 34 h 191"/>
                  <a:gd name="T6" fmla="*/ 156 w 190"/>
                  <a:gd name="T7" fmla="*/ 34 h 191"/>
                  <a:gd name="T8" fmla="*/ 156 w 190"/>
                  <a:gd name="T9" fmla="*/ 157 h 191"/>
                </a:gdLst>
                <a:ahLst/>
                <a:cxnLst>
                  <a:cxn ang="0">
                    <a:pos x="T0" y="T1"/>
                  </a:cxn>
                  <a:cxn ang="0">
                    <a:pos x="T2" y="T3"/>
                  </a:cxn>
                  <a:cxn ang="0">
                    <a:pos x="T4" y="T5"/>
                  </a:cxn>
                  <a:cxn ang="0">
                    <a:pos x="T6" y="T7"/>
                  </a:cxn>
                  <a:cxn ang="0">
                    <a:pos x="T8" y="T9"/>
                  </a:cxn>
                </a:cxnLst>
                <a:rect l="0" t="0" r="r" b="b"/>
                <a:pathLst>
                  <a:path w="190" h="191">
                    <a:moveTo>
                      <a:pt x="156" y="157"/>
                    </a:moveTo>
                    <a:cubicBezTo>
                      <a:pt x="122" y="191"/>
                      <a:pt x="68" y="191"/>
                      <a:pt x="34" y="157"/>
                    </a:cubicBezTo>
                    <a:cubicBezTo>
                      <a:pt x="0" y="123"/>
                      <a:pt x="0" y="68"/>
                      <a:pt x="34" y="34"/>
                    </a:cubicBezTo>
                    <a:cubicBezTo>
                      <a:pt x="68" y="0"/>
                      <a:pt x="122" y="0"/>
                      <a:pt x="156" y="34"/>
                    </a:cubicBezTo>
                    <a:cubicBezTo>
                      <a:pt x="190" y="68"/>
                      <a:pt x="190" y="123"/>
                      <a:pt x="156" y="157"/>
                    </a:cubicBezTo>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48"/>
              <p:cNvSpPr>
                <a:spLocks/>
              </p:cNvSpPr>
              <p:nvPr/>
            </p:nvSpPr>
            <p:spPr bwMode="auto">
              <a:xfrm>
                <a:off x="4036485" y="2513548"/>
                <a:ext cx="248431" cy="249778"/>
              </a:xfrm>
              <a:custGeom>
                <a:avLst/>
                <a:gdLst>
                  <a:gd name="T0" fmla="*/ 107 w 156"/>
                  <a:gd name="T1" fmla="*/ 141 h 157"/>
                  <a:gd name="T2" fmla="*/ 16 w 156"/>
                  <a:gd name="T3" fmla="*/ 108 h 157"/>
                  <a:gd name="T4" fmla="*/ 49 w 156"/>
                  <a:gd name="T5" fmla="*/ 17 h 157"/>
                  <a:gd name="T6" fmla="*/ 140 w 156"/>
                  <a:gd name="T7" fmla="*/ 50 h 157"/>
                  <a:gd name="T8" fmla="*/ 107 w 156"/>
                  <a:gd name="T9" fmla="*/ 141 h 157"/>
                </a:gdLst>
                <a:ahLst/>
                <a:cxnLst>
                  <a:cxn ang="0">
                    <a:pos x="T0" y="T1"/>
                  </a:cxn>
                  <a:cxn ang="0">
                    <a:pos x="T2" y="T3"/>
                  </a:cxn>
                  <a:cxn ang="0">
                    <a:pos x="T4" y="T5"/>
                  </a:cxn>
                  <a:cxn ang="0">
                    <a:pos x="T6" y="T7"/>
                  </a:cxn>
                  <a:cxn ang="0">
                    <a:pos x="T8" y="T9"/>
                  </a:cxn>
                </a:cxnLst>
                <a:rect l="0" t="0" r="r" b="b"/>
                <a:pathLst>
                  <a:path w="156" h="157">
                    <a:moveTo>
                      <a:pt x="107" y="141"/>
                    </a:moveTo>
                    <a:cubicBezTo>
                      <a:pt x="73" y="157"/>
                      <a:pt x="32" y="142"/>
                      <a:pt x="16" y="108"/>
                    </a:cubicBezTo>
                    <a:cubicBezTo>
                      <a:pt x="0" y="73"/>
                      <a:pt x="15" y="33"/>
                      <a:pt x="49" y="17"/>
                    </a:cubicBezTo>
                    <a:cubicBezTo>
                      <a:pt x="83" y="0"/>
                      <a:pt x="124" y="15"/>
                      <a:pt x="140" y="50"/>
                    </a:cubicBezTo>
                    <a:cubicBezTo>
                      <a:pt x="156" y="84"/>
                      <a:pt x="141" y="125"/>
                      <a:pt x="107" y="141"/>
                    </a:cubicBezTo>
                  </a:path>
                </a:pathLst>
              </a:custGeom>
              <a:solidFill>
                <a:schemeClr val="bg2"/>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44"/>
              <p:cNvSpPr>
                <a:spLocks/>
              </p:cNvSpPr>
              <p:nvPr/>
            </p:nvSpPr>
            <p:spPr bwMode="auto">
              <a:xfrm>
                <a:off x="4238461" y="2540478"/>
                <a:ext cx="18851" cy="18851"/>
              </a:xfrm>
              <a:custGeom>
                <a:avLst/>
                <a:gdLst>
                  <a:gd name="T0" fmla="*/ 10 w 12"/>
                  <a:gd name="T1" fmla="*/ 10 h 12"/>
                  <a:gd name="T2" fmla="*/ 2 w 12"/>
                  <a:gd name="T3" fmla="*/ 10 h 12"/>
                  <a:gd name="T4" fmla="*/ 2 w 12"/>
                  <a:gd name="T5" fmla="*/ 3 h 12"/>
                  <a:gd name="T6" fmla="*/ 10 w 12"/>
                  <a:gd name="T7" fmla="*/ 3 h 12"/>
                  <a:gd name="T8" fmla="*/ 10 w 12"/>
                  <a:gd name="T9" fmla="*/ 10 h 12"/>
                </a:gdLst>
                <a:ah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5"/>
                      <a:pt x="2" y="3"/>
                    </a:cubicBezTo>
                    <a:cubicBezTo>
                      <a:pt x="4" y="0"/>
                      <a:pt x="8" y="0"/>
                      <a:pt x="10" y="3"/>
                    </a:cubicBezTo>
                    <a:cubicBezTo>
                      <a:pt x="12" y="5"/>
                      <a:pt x="12" y="8"/>
                      <a:pt x="10" y="10"/>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45"/>
              <p:cNvSpPr>
                <a:spLocks/>
              </p:cNvSpPr>
              <p:nvPr/>
            </p:nvSpPr>
            <p:spPr bwMode="auto">
              <a:xfrm>
                <a:off x="4182581" y="2508835"/>
                <a:ext cx="19524" cy="18851"/>
              </a:xfrm>
              <a:custGeom>
                <a:avLst/>
                <a:gdLst>
                  <a:gd name="T0" fmla="*/ 12 w 12"/>
                  <a:gd name="T1" fmla="*/ 8 h 12"/>
                  <a:gd name="T2" fmla="*/ 5 w 12"/>
                  <a:gd name="T3" fmla="*/ 12 h 12"/>
                  <a:gd name="T4" fmla="*/ 1 w 12"/>
                  <a:gd name="T5" fmla="*/ 5 h 12"/>
                  <a:gd name="T6" fmla="*/ 8 w 12"/>
                  <a:gd name="T7" fmla="*/ 1 h 12"/>
                  <a:gd name="T8" fmla="*/ 12 w 12"/>
                  <a:gd name="T9" fmla="*/ 8 h 12"/>
                </a:gdLst>
                <a:ahLst/>
                <a:cxnLst>
                  <a:cxn ang="0">
                    <a:pos x="T0" y="T1"/>
                  </a:cxn>
                  <a:cxn ang="0">
                    <a:pos x="T2" y="T3"/>
                  </a:cxn>
                  <a:cxn ang="0">
                    <a:pos x="T4" y="T5"/>
                  </a:cxn>
                  <a:cxn ang="0">
                    <a:pos x="T6" y="T7"/>
                  </a:cxn>
                  <a:cxn ang="0">
                    <a:pos x="T8" y="T9"/>
                  </a:cxn>
                </a:cxnLst>
                <a:rect l="0" t="0" r="r" b="b"/>
                <a:pathLst>
                  <a:path w="12" h="12">
                    <a:moveTo>
                      <a:pt x="12" y="8"/>
                    </a:moveTo>
                    <a:cubicBezTo>
                      <a:pt x="11" y="11"/>
                      <a:pt x="8" y="12"/>
                      <a:pt x="5" y="12"/>
                    </a:cubicBezTo>
                    <a:cubicBezTo>
                      <a:pt x="2" y="11"/>
                      <a:pt x="0" y="8"/>
                      <a:pt x="1" y="5"/>
                    </a:cubicBezTo>
                    <a:cubicBezTo>
                      <a:pt x="2" y="2"/>
                      <a:pt x="5" y="0"/>
                      <a:pt x="8" y="1"/>
                    </a:cubicBezTo>
                    <a:cubicBezTo>
                      <a:pt x="11" y="2"/>
                      <a:pt x="12" y="5"/>
                      <a:pt x="12" y="8"/>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46"/>
              <p:cNvSpPr>
                <a:spLocks/>
              </p:cNvSpPr>
              <p:nvPr/>
            </p:nvSpPr>
            <p:spPr bwMode="auto">
              <a:xfrm>
                <a:off x="4119295" y="2508835"/>
                <a:ext cx="18851" cy="18851"/>
              </a:xfrm>
              <a:custGeom>
                <a:avLst/>
                <a:gdLst>
                  <a:gd name="T0" fmla="*/ 11 w 12"/>
                  <a:gd name="T1" fmla="*/ 5 h 12"/>
                  <a:gd name="T2" fmla="*/ 7 w 12"/>
                  <a:gd name="T3" fmla="*/ 12 h 12"/>
                  <a:gd name="T4" fmla="*/ 0 w 12"/>
                  <a:gd name="T5" fmla="*/ 8 h 12"/>
                  <a:gd name="T6" fmla="*/ 4 w 12"/>
                  <a:gd name="T7" fmla="*/ 1 h 12"/>
                  <a:gd name="T8" fmla="*/ 11 w 12"/>
                  <a:gd name="T9" fmla="*/ 5 h 12"/>
                </a:gdLst>
                <a:ahLst/>
                <a:cxnLst>
                  <a:cxn ang="0">
                    <a:pos x="T0" y="T1"/>
                  </a:cxn>
                  <a:cxn ang="0">
                    <a:pos x="T2" y="T3"/>
                  </a:cxn>
                  <a:cxn ang="0">
                    <a:pos x="T4" y="T5"/>
                  </a:cxn>
                  <a:cxn ang="0">
                    <a:pos x="T6" y="T7"/>
                  </a:cxn>
                  <a:cxn ang="0">
                    <a:pos x="T8" y="T9"/>
                  </a:cxn>
                </a:cxnLst>
                <a:rect l="0" t="0" r="r" b="b"/>
                <a:pathLst>
                  <a:path w="12" h="12">
                    <a:moveTo>
                      <a:pt x="11" y="5"/>
                    </a:moveTo>
                    <a:cubicBezTo>
                      <a:pt x="12" y="8"/>
                      <a:pt x="10" y="11"/>
                      <a:pt x="7" y="12"/>
                    </a:cubicBezTo>
                    <a:cubicBezTo>
                      <a:pt x="4" y="12"/>
                      <a:pt x="1" y="11"/>
                      <a:pt x="0" y="8"/>
                    </a:cubicBezTo>
                    <a:cubicBezTo>
                      <a:pt x="0" y="5"/>
                      <a:pt x="1" y="2"/>
                      <a:pt x="4" y="1"/>
                    </a:cubicBezTo>
                    <a:cubicBezTo>
                      <a:pt x="7" y="0"/>
                      <a:pt x="10" y="2"/>
                      <a:pt x="11" y="5"/>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47"/>
              <p:cNvSpPr>
                <a:spLocks/>
              </p:cNvSpPr>
              <p:nvPr/>
            </p:nvSpPr>
            <p:spPr bwMode="auto">
              <a:xfrm>
                <a:off x="4063415" y="2540478"/>
                <a:ext cx="18851" cy="18851"/>
              </a:xfrm>
              <a:custGeom>
                <a:avLst/>
                <a:gdLst>
                  <a:gd name="T0" fmla="*/ 10 w 12"/>
                  <a:gd name="T1" fmla="*/ 3 h 12"/>
                  <a:gd name="T2" fmla="*/ 10 w 12"/>
                  <a:gd name="T3" fmla="*/ 10 h 12"/>
                  <a:gd name="T4" fmla="*/ 2 w 12"/>
                  <a:gd name="T5" fmla="*/ 10 h 12"/>
                  <a:gd name="T6" fmla="*/ 2 w 12"/>
                  <a:gd name="T7" fmla="*/ 3 h 12"/>
                  <a:gd name="T8" fmla="*/ 10 w 12"/>
                  <a:gd name="T9" fmla="*/ 3 h 12"/>
                </a:gdLst>
                <a:ahLst/>
                <a:cxnLst>
                  <a:cxn ang="0">
                    <a:pos x="T0" y="T1"/>
                  </a:cxn>
                  <a:cxn ang="0">
                    <a:pos x="T2" y="T3"/>
                  </a:cxn>
                  <a:cxn ang="0">
                    <a:pos x="T4" y="T5"/>
                  </a:cxn>
                  <a:cxn ang="0">
                    <a:pos x="T6" y="T7"/>
                  </a:cxn>
                  <a:cxn ang="0">
                    <a:pos x="T8" y="T9"/>
                  </a:cxn>
                </a:cxnLst>
                <a:rect l="0" t="0" r="r" b="b"/>
                <a:pathLst>
                  <a:path w="12" h="12">
                    <a:moveTo>
                      <a:pt x="10" y="3"/>
                    </a:moveTo>
                    <a:cubicBezTo>
                      <a:pt x="12" y="5"/>
                      <a:pt x="12" y="8"/>
                      <a:pt x="10" y="10"/>
                    </a:cubicBezTo>
                    <a:cubicBezTo>
                      <a:pt x="8" y="12"/>
                      <a:pt x="4" y="12"/>
                      <a:pt x="2" y="10"/>
                    </a:cubicBezTo>
                    <a:cubicBezTo>
                      <a:pt x="0" y="8"/>
                      <a:pt x="0" y="5"/>
                      <a:pt x="2" y="3"/>
                    </a:cubicBezTo>
                    <a:cubicBezTo>
                      <a:pt x="4" y="0"/>
                      <a:pt x="8" y="0"/>
                      <a:pt x="10" y="3"/>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48"/>
              <p:cNvSpPr>
                <a:spLocks/>
              </p:cNvSpPr>
              <p:nvPr/>
            </p:nvSpPr>
            <p:spPr bwMode="auto">
              <a:xfrm>
                <a:off x="4029752" y="2596358"/>
                <a:ext cx="20871" cy="20198"/>
              </a:xfrm>
              <a:custGeom>
                <a:avLst/>
                <a:gdLst>
                  <a:gd name="T0" fmla="*/ 8 w 13"/>
                  <a:gd name="T1" fmla="*/ 1 h 13"/>
                  <a:gd name="T2" fmla="*/ 12 w 13"/>
                  <a:gd name="T3" fmla="*/ 8 h 13"/>
                  <a:gd name="T4" fmla="*/ 5 w 13"/>
                  <a:gd name="T5" fmla="*/ 12 h 13"/>
                  <a:gd name="T6" fmla="*/ 1 w 13"/>
                  <a:gd name="T7" fmla="*/ 5 h 13"/>
                  <a:gd name="T8" fmla="*/ 8 w 13"/>
                  <a:gd name="T9" fmla="*/ 1 h 13"/>
                </a:gdLst>
                <a:ahLst/>
                <a:cxnLst>
                  <a:cxn ang="0">
                    <a:pos x="T0" y="T1"/>
                  </a:cxn>
                  <a:cxn ang="0">
                    <a:pos x="T2" y="T3"/>
                  </a:cxn>
                  <a:cxn ang="0">
                    <a:pos x="T4" y="T5"/>
                  </a:cxn>
                  <a:cxn ang="0">
                    <a:pos x="T6" y="T7"/>
                  </a:cxn>
                  <a:cxn ang="0">
                    <a:pos x="T8" y="T9"/>
                  </a:cxn>
                </a:cxnLst>
                <a:rect l="0" t="0" r="r" b="b"/>
                <a:pathLst>
                  <a:path w="13" h="13">
                    <a:moveTo>
                      <a:pt x="8" y="1"/>
                    </a:moveTo>
                    <a:cubicBezTo>
                      <a:pt x="11" y="2"/>
                      <a:pt x="13" y="5"/>
                      <a:pt x="12" y="8"/>
                    </a:cubicBezTo>
                    <a:cubicBezTo>
                      <a:pt x="11" y="11"/>
                      <a:pt x="8" y="13"/>
                      <a:pt x="5" y="12"/>
                    </a:cubicBezTo>
                    <a:cubicBezTo>
                      <a:pt x="2" y="11"/>
                      <a:pt x="0" y="8"/>
                      <a:pt x="1" y="5"/>
                    </a:cubicBezTo>
                    <a:cubicBezTo>
                      <a:pt x="2" y="2"/>
                      <a:pt x="5" y="0"/>
                      <a:pt x="8" y="1"/>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49"/>
              <p:cNvSpPr>
                <a:spLocks/>
              </p:cNvSpPr>
              <p:nvPr/>
            </p:nvSpPr>
            <p:spPr bwMode="auto">
              <a:xfrm>
                <a:off x="4029752" y="2661664"/>
                <a:ext cx="20871" cy="18851"/>
              </a:xfrm>
              <a:custGeom>
                <a:avLst/>
                <a:gdLst>
                  <a:gd name="T0" fmla="*/ 5 w 13"/>
                  <a:gd name="T1" fmla="*/ 1 h 12"/>
                  <a:gd name="T2" fmla="*/ 12 w 13"/>
                  <a:gd name="T3" fmla="*/ 4 h 12"/>
                  <a:gd name="T4" fmla="*/ 8 w 13"/>
                  <a:gd name="T5" fmla="*/ 11 h 12"/>
                  <a:gd name="T6" fmla="*/ 1 w 13"/>
                  <a:gd name="T7" fmla="*/ 7 h 12"/>
                  <a:gd name="T8" fmla="*/ 5 w 13"/>
                  <a:gd name="T9" fmla="*/ 1 h 12"/>
                </a:gdLst>
                <a:ahLst/>
                <a:cxnLst>
                  <a:cxn ang="0">
                    <a:pos x="T0" y="T1"/>
                  </a:cxn>
                  <a:cxn ang="0">
                    <a:pos x="T2" y="T3"/>
                  </a:cxn>
                  <a:cxn ang="0">
                    <a:pos x="T4" y="T5"/>
                  </a:cxn>
                  <a:cxn ang="0">
                    <a:pos x="T6" y="T7"/>
                  </a:cxn>
                  <a:cxn ang="0">
                    <a:pos x="T8" y="T9"/>
                  </a:cxn>
                </a:cxnLst>
                <a:rect l="0" t="0" r="r" b="b"/>
                <a:pathLst>
                  <a:path w="13" h="12">
                    <a:moveTo>
                      <a:pt x="5" y="1"/>
                    </a:moveTo>
                    <a:cubicBezTo>
                      <a:pt x="8" y="0"/>
                      <a:pt x="11" y="2"/>
                      <a:pt x="12" y="4"/>
                    </a:cubicBezTo>
                    <a:cubicBezTo>
                      <a:pt x="13" y="7"/>
                      <a:pt x="11" y="10"/>
                      <a:pt x="8" y="11"/>
                    </a:cubicBezTo>
                    <a:cubicBezTo>
                      <a:pt x="5" y="12"/>
                      <a:pt x="2" y="10"/>
                      <a:pt x="1" y="7"/>
                    </a:cubicBezTo>
                    <a:cubicBezTo>
                      <a:pt x="0" y="4"/>
                      <a:pt x="2" y="1"/>
                      <a:pt x="5" y="1"/>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50"/>
              <p:cNvSpPr>
                <a:spLocks/>
              </p:cNvSpPr>
              <p:nvPr/>
            </p:nvSpPr>
            <p:spPr bwMode="auto">
              <a:xfrm>
                <a:off x="4063415" y="2716871"/>
                <a:ext cx="18851" cy="19524"/>
              </a:xfrm>
              <a:custGeom>
                <a:avLst/>
                <a:gdLst>
                  <a:gd name="T0" fmla="*/ 2 w 12"/>
                  <a:gd name="T1" fmla="*/ 2 h 12"/>
                  <a:gd name="T2" fmla="*/ 10 w 12"/>
                  <a:gd name="T3" fmla="*/ 2 h 12"/>
                  <a:gd name="T4" fmla="*/ 10 w 12"/>
                  <a:gd name="T5" fmla="*/ 10 h 12"/>
                  <a:gd name="T6" fmla="*/ 2 w 12"/>
                  <a:gd name="T7" fmla="*/ 10 h 12"/>
                  <a:gd name="T8" fmla="*/ 2 w 12"/>
                  <a:gd name="T9" fmla="*/ 2 h 12"/>
                </a:gdLst>
                <a:ahLst/>
                <a:cxnLst>
                  <a:cxn ang="0">
                    <a:pos x="T0" y="T1"/>
                  </a:cxn>
                  <a:cxn ang="0">
                    <a:pos x="T2" y="T3"/>
                  </a:cxn>
                  <a:cxn ang="0">
                    <a:pos x="T4" y="T5"/>
                  </a:cxn>
                  <a:cxn ang="0">
                    <a:pos x="T6" y="T7"/>
                  </a:cxn>
                  <a:cxn ang="0">
                    <a:pos x="T8" y="T9"/>
                  </a:cxn>
                </a:cxnLst>
                <a:rect l="0" t="0" r="r" b="b"/>
                <a:pathLst>
                  <a:path w="12" h="12">
                    <a:moveTo>
                      <a:pt x="2" y="2"/>
                    </a:moveTo>
                    <a:cubicBezTo>
                      <a:pt x="4" y="0"/>
                      <a:pt x="8" y="0"/>
                      <a:pt x="10" y="2"/>
                    </a:cubicBezTo>
                    <a:cubicBezTo>
                      <a:pt x="12" y="4"/>
                      <a:pt x="12" y="8"/>
                      <a:pt x="10" y="10"/>
                    </a:cubicBezTo>
                    <a:cubicBezTo>
                      <a:pt x="8" y="12"/>
                      <a:pt x="4" y="12"/>
                      <a:pt x="2" y="10"/>
                    </a:cubicBezTo>
                    <a:cubicBezTo>
                      <a:pt x="0" y="8"/>
                      <a:pt x="0" y="4"/>
                      <a:pt x="2" y="2"/>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51"/>
              <p:cNvSpPr>
                <a:spLocks/>
              </p:cNvSpPr>
              <p:nvPr/>
            </p:nvSpPr>
            <p:spPr bwMode="auto">
              <a:xfrm>
                <a:off x="4119295" y="2749187"/>
                <a:ext cx="18851" cy="18851"/>
              </a:xfrm>
              <a:custGeom>
                <a:avLst/>
                <a:gdLst>
                  <a:gd name="T0" fmla="*/ 0 w 12"/>
                  <a:gd name="T1" fmla="*/ 5 h 12"/>
                  <a:gd name="T2" fmla="*/ 7 w 12"/>
                  <a:gd name="T3" fmla="*/ 1 h 12"/>
                  <a:gd name="T4" fmla="*/ 11 w 12"/>
                  <a:gd name="T5" fmla="*/ 8 h 12"/>
                  <a:gd name="T6" fmla="*/ 4 w 12"/>
                  <a:gd name="T7" fmla="*/ 11 h 12"/>
                  <a:gd name="T8" fmla="*/ 0 w 12"/>
                  <a:gd name="T9" fmla="*/ 5 h 12"/>
                </a:gdLst>
                <a:ahLst/>
                <a:cxnLst>
                  <a:cxn ang="0">
                    <a:pos x="T0" y="T1"/>
                  </a:cxn>
                  <a:cxn ang="0">
                    <a:pos x="T2" y="T3"/>
                  </a:cxn>
                  <a:cxn ang="0">
                    <a:pos x="T4" y="T5"/>
                  </a:cxn>
                  <a:cxn ang="0">
                    <a:pos x="T6" y="T7"/>
                  </a:cxn>
                  <a:cxn ang="0">
                    <a:pos x="T8" y="T9"/>
                  </a:cxn>
                </a:cxnLst>
                <a:rect l="0" t="0" r="r" b="b"/>
                <a:pathLst>
                  <a:path w="12" h="12">
                    <a:moveTo>
                      <a:pt x="0" y="5"/>
                    </a:moveTo>
                    <a:cubicBezTo>
                      <a:pt x="1" y="2"/>
                      <a:pt x="4" y="0"/>
                      <a:pt x="7" y="1"/>
                    </a:cubicBezTo>
                    <a:cubicBezTo>
                      <a:pt x="10" y="2"/>
                      <a:pt x="12" y="5"/>
                      <a:pt x="11" y="8"/>
                    </a:cubicBezTo>
                    <a:cubicBezTo>
                      <a:pt x="10" y="10"/>
                      <a:pt x="7" y="12"/>
                      <a:pt x="4" y="11"/>
                    </a:cubicBezTo>
                    <a:cubicBezTo>
                      <a:pt x="1" y="11"/>
                      <a:pt x="0" y="8"/>
                      <a:pt x="0" y="5"/>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52"/>
              <p:cNvSpPr>
                <a:spLocks/>
              </p:cNvSpPr>
              <p:nvPr/>
            </p:nvSpPr>
            <p:spPr bwMode="auto">
              <a:xfrm>
                <a:off x="4182581" y="2749187"/>
                <a:ext cx="19524" cy="18851"/>
              </a:xfrm>
              <a:custGeom>
                <a:avLst/>
                <a:gdLst>
                  <a:gd name="T0" fmla="*/ 1 w 12"/>
                  <a:gd name="T1" fmla="*/ 8 h 12"/>
                  <a:gd name="T2" fmla="*/ 5 w 12"/>
                  <a:gd name="T3" fmla="*/ 1 h 12"/>
                  <a:gd name="T4" fmla="*/ 12 w 12"/>
                  <a:gd name="T5" fmla="*/ 5 h 12"/>
                  <a:gd name="T6" fmla="*/ 8 w 12"/>
                  <a:gd name="T7" fmla="*/ 11 h 12"/>
                  <a:gd name="T8" fmla="*/ 1 w 12"/>
                  <a:gd name="T9" fmla="*/ 8 h 12"/>
                </a:gdLst>
                <a:ahLst/>
                <a:cxnLst>
                  <a:cxn ang="0">
                    <a:pos x="T0" y="T1"/>
                  </a:cxn>
                  <a:cxn ang="0">
                    <a:pos x="T2" y="T3"/>
                  </a:cxn>
                  <a:cxn ang="0">
                    <a:pos x="T4" y="T5"/>
                  </a:cxn>
                  <a:cxn ang="0">
                    <a:pos x="T6" y="T7"/>
                  </a:cxn>
                  <a:cxn ang="0">
                    <a:pos x="T8" y="T9"/>
                  </a:cxn>
                </a:cxnLst>
                <a:rect l="0" t="0" r="r" b="b"/>
                <a:pathLst>
                  <a:path w="12" h="12">
                    <a:moveTo>
                      <a:pt x="1" y="8"/>
                    </a:moveTo>
                    <a:cubicBezTo>
                      <a:pt x="0" y="5"/>
                      <a:pt x="2" y="2"/>
                      <a:pt x="5" y="1"/>
                    </a:cubicBezTo>
                    <a:cubicBezTo>
                      <a:pt x="8" y="0"/>
                      <a:pt x="11" y="2"/>
                      <a:pt x="12" y="5"/>
                    </a:cubicBezTo>
                    <a:cubicBezTo>
                      <a:pt x="12" y="8"/>
                      <a:pt x="11" y="11"/>
                      <a:pt x="8" y="11"/>
                    </a:cubicBezTo>
                    <a:cubicBezTo>
                      <a:pt x="5" y="12"/>
                      <a:pt x="2" y="10"/>
                      <a:pt x="1" y="8"/>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53"/>
              <p:cNvSpPr>
                <a:spLocks/>
              </p:cNvSpPr>
              <p:nvPr/>
            </p:nvSpPr>
            <p:spPr bwMode="auto">
              <a:xfrm>
                <a:off x="4238461" y="2716871"/>
                <a:ext cx="18851" cy="19524"/>
              </a:xfrm>
              <a:custGeom>
                <a:avLst/>
                <a:gdLst>
                  <a:gd name="T0" fmla="*/ 2 w 12"/>
                  <a:gd name="T1" fmla="*/ 10 h 12"/>
                  <a:gd name="T2" fmla="*/ 2 w 12"/>
                  <a:gd name="T3" fmla="*/ 2 h 12"/>
                  <a:gd name="T4" fmla="*/ 10 w 12"/>
                  <a:gd name="T5" fmla="*/ 2 h 12"/>
                  <a:gd name="T6" fmla="*/ 10 w 12"/>
                  <a:gd name="T7" fmla="*/ 10 h 12"/>
                  <a:gd name="T8" fmla="*/ 2 w 12"/>
                  <a:gd name="T9" fmla="*/ 10 h 12"/>
                </a:gdLst>
                <a:ahLst/>
                <a:cxnLst>
                  <a:cxn ang="0">
                    <a:pos x="T0" y="T1"/>
                  </a:cxn>
                  <a:cxn ang="0">
                    <a:pos x="T2" y="T3"/>
                  </a:cxn>
                  <a:cxn ang="0">
                    <a:pos x="T4" y="T5"/>
                  </a:cxn>
                  <a:cxn ang="0">
                    <a:pos x="T6" y="T7"/>
                  </a:cxn>
                  <a:cxn ang="0">
                    <a:pos x="T8" y="T9"/>
                  </a:cxn>
                </a:cxnLst>
                <a:rect l="0" t="0" r="r" b="b"/>
                <a:pathLst>
                  <a:path w="12" h="12">
                    <a:moveTo>
                      <a:pt x="2" y="10"/>
                    </a:moveTo>
                    <a:cubicBezTo>
                      <a:pt x="0" y="8"/>
                      <a:pt x="0" y="4"/>
                      <a:pt x="2" y="2"/>
                    </a:cubicBezTo>
                    <a:cubicBezTo>
                      <a:pt x="4" y="0"/>
                      <a:pt x="8" y="0"/>
                      <a:pt x="10" y="2"/>
                    </a:cubicBezTo>
                    <a:cubicBezTo>
                      <a:pt x="12" y="4"/>
                      <a:pt x="12" y="8"/>
                      <a:pt x="10" y="10"/>
                    </a:cubicBezTo>
                    <a:cubicBezTo>
                      <a:pt x="8" y="12"/>
                      <a:pt x="4" y="12"/>
                      <a:pt x="2" y="10"/>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54"/>
              <p:cNvSpPr>
                <a:spLocks/>
              </p:cNvSpPr>
              <p:nvPr/>
            </p:nvSpPr>
            <p:spPr bwMode="auto">
              <a:xfrm>
                <a:off x="4270104" y="2661664"/>
                <a:ext cx="20871" cy="18851"/>
              </a:xfrm>
              <a:custGeom>
                <a:avLst/>
                <a:gdLst>
                  <a:gd name="T0" fmla="*/ 5 w 13"/>
                  <a:gd name="T1" fmla="*/ 11 h 12"/>
                  <a:gd name="T2" fmla="*/ 1 w 13"/>
                  <a:gd name="T3" fmla="*/ 4 h 12"/>
                  <a:gd name="T4" fmla="*/ 8 w 13"/>
                  <a:gd name="T5" fmla="*/ 1 h 12"/>
                  <a:gd name="T6" fmla="*/ 12 w 13"/>
                  <a:gd name="T7" fmla="*/ 7 h 12"/>
                  <a:gd name="T8" fmla="*/ 5 w 13"/>
                  <a:gd name="T9" fmla="*/ 11 h 12"/>
                </a:gdLst>
                <a:ahLst/>
                <a:cxnLst>
                  <a:cxn ang="0">
                    <a:pos x="T0" y="T1"/>
                  </a:cxn>
                  <a:cxn ang="0">
                    <a:pos x="T2" y="T3"/>
                  </a:cxn>
                  <a:cxn ang="0">
                    <a:pos x="T4" y="T5"/>
                  </a:cxn>
                  <a:cxn ang="0">
                    <a:pos x="T6" y="T7"/>
                  </a:cxn>
                  <a:cxn ang="0">
                    <a:pos x="T8" y="T9"/>
                  </a:cxn>
                </a:cxnLst>
                <a:rect l="0" t="0" r="r" b="b"/>
                <a:pathLst>
                  <a:path w="13" h="12">
                    <a:moveTo>
                      <a:pt x="5" y="11"/>
                    </a:moveTo>
                    <a:cubicBezTo>
                      <a:pt x="2" y="10"/>
                      <a:pt x="0" y="7"/>
                      <a:pt x="1" y="4"/>
                    </a:cubicBezTo>
                    <a:cubicBezTo>
                      <a:pt x="2" y="2"/>
                      <a:pt x="5" y="0"/>
                      <a:pt x="8" y="1"/>
                    </a:cubicBezTo>
                    <a:cubicBezTo>
                      <a:pt x="11" y="1"/>
                      <a:pt x="13" y="4"/>
                      <a:pt x="12" y="7"/>
                    </a:cubicBezTo>
                    <a:cubicBezTo>
                      <a:pt x="11" y="10"/>
                      <a:pt x="8" y="12"/>
                      <a:pt x="5" y="11"/>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55"/>
              <p:cNvSpPr>
                <a:spLocks/>
              </p:cNvSpPr>
              <p:nvPr/>
            </p:nvSpPr>
            <p:spPr bwMode="auto">
              <a:xfrm>
                <a:off x="4270104" y="2596358"/>
                <a:ext cx="20871" cy="20198"/>
              </a:xfrm>
              <a:custGeom>
                <a:avLst/>
                <a:gdLst>
                  <a:gd name="T0" fmla="*/ 8 w 13"/>
                  <a:gd name="T1" fmla="*/ 12 h 13"/>
                  <a:gd name="T2" fmla="*/ 1 w 13"/>
                  <a:gd name="T3" fmla="*/ 8 h 13"/>
                  <a:gd name="T4" fmla="*/ 5 w 13"/>
                  <a:gd name="T5" fmla="*/ 1 h 13"/>
                  <a:gd name="T6" fmla="*/ 12 w 13"/>
                  <a:gd name="T7" fmla="*/ 5 h 13"/>
                  <a:gd name="T8" fmla="*/ 8 w 13"/>
                  <a:gd name="T9" fmla="*/ 12 h 13"/>
                </a:gdLst>
                <a:ahLst/>
                <a:cxnLst>
                  <a:cxn ang="0">
                    <a:pos x="T0" y="T1"/>
                  </a:cxn>
                  <a:cxn ang="0">
                    <a:pos x="T2" y="T3"/>
                  </a:cxn>
                  <a:cxn ang="0">
                    <a:pos x="T4" y="T5"/>
                  </a:cxn>
                  <a:cxn ang="0">
                    <a:pos x="T6" y="T7"/>
                  </a:cxn>
                  <a:cxn ang="0">
                    <a:pos x="T8" y="T9"/>
                  </a:cxn>
                </a:cxnLst>
                <a:rect l="0" t="0" r="r" b="b"/>
                <a:pathLst>
                  <a:path w="13" h="13">
                    <a:moveTo>
                      <a:pt x="8" y="12"/>
                    </a:moveTo>
                    <a:cubicBezTo>
                      <a:pt x="5" y="13"/>
                      <a:pt x="2" y="11"/>
                      <a:pt x="1" y="8"/>
                    </a:cubicBezTo>
                    <a:cubicBezTo>
                      <a:pt x="0" y="5"/>
                      <a:pt x="2" y="2"/>
                      <a:pt x="5" y="1"/>
                    </a:cubicBezTo>
                    <a:cubicBezTo>
                      <a:pt x="8" y="0"/>
                      <a:pt x="11" y="2"/>
                      <a:pt x="12" y="5"/>
                    </a:cubicBezTo>
                    <a:cubicBezTo>
                      <a:pt x="13" y="8"/>
                      <a:pt x="11" y="11"/>
                      <a:pt x="8" y="12"/>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56"/>
              <p:cNvSpPr>
                <a:spLocks/>
              </p:cNvSpPr>
              <p:nvPr/>
            </p:nvSpPr>
            <p:spPr bwMode="auto">
              <a:xfrm>
                <a:off x="3390160" y="2990886"/>
                <a:ext cx="418765" cy="418765"/>
              </a:xfrm>
              <a:custGeom>
                <a:avLst/>
                <a:gdLst>
                  <a:gd name="T0" fmla="*/ 144 w 263"/>
                  <a:gd name="T1" fmla="*/ 144 h 263"/>
                  <a:gd name="T2" fmla="*/ 7 w 263"/>
                  <a:gd name="T3" fmla="*/ 256 h 263"/>
                  <a:gd name="T4" fmla="*/ 118 w 263"/>
                  <a:gd name="T5" fmla="*/ 118 h 263"/>
                  <a:gd name="T6" fmla="*/ 256 w 263"/>
                  <a:gd name="T7" fmla="*/ 7 h 263"/>
                  <a:gd name="T8" fmla="*/ 144 w 263"/>
                  <a:gd name="T9" fmla="*/ 144 h 263"/>
                </a:gdLst>
                <a:ahLst/>
                <a:cxnLst>
                  <a:cxn ang="0">
                    <a:pos x="T0" y="T1"/>
                  </a:cxn>
                  <a:cxn ang="0">
                    <a:pos x="T2" y="T3"/>
                  </a:cxn>
                  <a:cxn ang="0">
                    <a:pos x="T4" y="T5"/>
                  </a:cxn>
                  <a:cxn ang="0">
                    <a:pos x="T6" y="T7"/>
                  </a:cxn>
                  <a:cxn ang="0">
                    <a:pos x="T8" y="T9"/>
                  </a:cxn>
                </a:cxnLst>
                <a:rect l="0" t="0" r="r" b="b"/>
                <a:pathLst>
                  <a:path w="263" h="263">
                    <a:moveTo>
                      <a:pt x="144" y="144"/>
                    </a:moveTo>
                    <a:cubicBezTo>
                      <a:pt x="76" y="213"/>
                      <a:pt x="14" y="263"/>
                      <a:pt x="7" y="256"/>
                    </a:cubicBezTo>
                    <a:cubicBezTo>
                      <a:pt x="0" y="249"/>
                      <a:pt x="50" y="187"/>
                      <a:pt x="118" y="118"/>
                    </a:cubicBezTo>
                    <a:cubicBezTo>
                      <a:pt x="187" y="49"/>
                      <a:pt x="249" y="0"/>
                      <a:pt x="256" y="7"/>
                    </a:cubicBezTo>
                    <a:cubicBezTo>
                      <a:pt x="263" y="14"/>
                      <a:pt x="213" y="76"/>
                      <a:pt x="144" y="144"/>
                    </a:cubicBezTo>
                    <a:close/>
                  </a:path>
                </a:pathLst>
              </a:custGeom>
              <a:solidFill>
                <a:schemeClr val="accent1">
                  <a:lumMod val="75000"/>
                </a:schemeClr>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57"/>
              <p:cNvSpPr>
                <a:spLocks/>
              </p:cNvSpPr>
              <p:nvPr/>
            </p:nvSpPr>
            <p:spPr bwMode="auto">
              <a:xfrm>
                <a:off x="1429641" y="4756834"/>
                <a:ext cx="1514151" cy="475991"/>
              </a:xfrm>
              <a:custGeom>
                <a:avLst/>
                <a:gdLst>
                  <a:gd name="T0" fmla="*/ 921 w 951"/>
                  <a:gd name="T1" fmla="*/ 299 h 299"/>
                  <a:gd name="T2" fmla="*/ 951 w 951"/>
                  <a:gd name="T3" fmla="*/ 226 h 299"/>
                  <a:gd name="T4" fmla="*/ 913 w 951"/>
                  <a:gd name="T5" fmla="*/ 147 h 299"/>
                  <a:gd name="T6" fmla="*/ 913 w 951"/>
                  <a:gd name="T7" fmla="*/ 139 h 299"/>
                  <a:gd name="T8" fmla="*/ 831 w 951"/>
                  <a:gd name="T9" fmla="*/ 56 h 299"/>
                  <a:gd name="T10" fmla="*/ 765 w 951"/>
                  <a:gd name="T11" fmla="*/ 90 h 299"/>
                  <a:gd name="T12" fmla="*/ 754 w 951"/>
                  <a:gd name="T13" fmla="*/ 87 h 299"/>
                  <a:gd name="T14" fmla="*/ 659 w 951"/>
                  <a:gd name="T15" fmla="*/ 0 h 299"/>
                  <a:gd name="T16" fmla="*/ 566 w 951"/>
                  <a:gd name="T17" fmla="*/ 71 h 299"/>
                  <a:gd name="T18" fmla="*/ 556 w 951"/>
                  <a:gd name="T19" fmla="*/ 71 h 299"/>
                  <a:gd name="T20" fmla="*/ 515 w 951"/>
                  <a:gd name="T21" fmla="*/ 87 h 299"/>
                  <a:gd name="T22" fmla="*/ 515 w 951"/>
                  <a:gd name="T23" fmla="*/ 86 h 299"/>
                  <a:gd name="T24" fmla="*/ 439 w 951"/>
                  <a:gd name="T25" fmla="*/ 10 h 299"/>
                  <a:gd name="T26" fmla="*/ 363 w 951"/>
                  <a:gd name="T27" fmla="*/ 86 h 299"/>
                  <a:gd name="T28" fmla="*/ 363 w 951"/>
                  <a:gd name="T29" fmla="*/ 90 h 299"/>
                  <a:gd name="T30" fmla="*/ 346 w 951"/>
                  <a:gd name="T31" fmla="*/ 95 h 299"/>
                  <a:gd name="T32" fmla="*/ 299 w 951"/>
                  <a:gd name="T33" fmla="*/ 56 h 299"/>
                  <a:gd name="T34" fmla="*/ 259 w 951"/>
                  <a:gd name="T35" fmla="*/ 77 h 299"/>
                  <a:gd name="T36" fmla="*/ 167 w 951"/>
                  <a:gd name="T37" fmla="*/ 22 h 299"/>
                  <a:gd name="T38" fmla="*/ 64 w 951"/>
                  <a:gd name="T39" fmla="*/ 125 h 299"/>
                  <a:gd name="T40" fmla="*/ 65 w 951"/>
                  <a:gd name="T41" fmla="*/ 134 h 299"/>
                  <a:gd name="T42" fmla="*/ 0 w 951"/>
                  <a:gd name="T43" fmla="*/ 248 h 299"/>
                  <a:gd name="T44" fmla="*/ 10 w 951"/>
                  <a:gd name="T45" fmla="*/ 299 h 299"/>
                  <a:gd name="T46" fmla="*/ 921 w 951"/>
                  <a:gd name="T4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51" h="299">
                    <a:moveTo>
                      <a:pt x="921" y="299"/>
                    </a:moveTo>
                    <a:cubicBezTo>
                      <a:pt x="939" y="280"/>
                      <a:pt x="951" y="255"/>
                      <a:pt x="951" y="226"/>
                    </a:cubicBezTo>
                    <a:cubicBezTo>
                      <a:pt x="951" y="194"/>
                      <a:pt x="936" y="166"/>
                      <a:pt x="913" y="147"/>
                    </a:cubicBezTo>
                    <a:cubicBezTo>
                      <a:pt x="913" y="144"/>
                      <a:pt x="913" y="141"/>
                      <a:pt x="913" y="139"/>
                    </a:cubicBezTo>
                    <a:cubicBezTo>
                      <a:pt x="913" y="93"/>
                      <a:pt x="876" y="56"/>
                      <a:pt x="831" y="56"/>
                    </a:cubicBezTo>
                    <a:cubicBezTo>
                      <a:pt x="804" y="56"/>
                      <a:pt x="780" y="69"/>
                      <a:pt x="765" y="90"/>
                    </a:cubicBezTo>
                    <a:cubicBezTo>
                      <a:pt x="761" y="88"/>
                      <a:pt x="758" y="87"/>
                      <a:pt x="754" y="87"/>
                    </a:cubicBezTo>
                    <a:cubicBezTo>
                      <a:pt x="749" y="38"/>
                      <a:pt x="708" y="0"/>
                      <a:pt x="659" y="0"/>
                    </a:cubicBezTo>
                    <a:cubicBezTo>
                      <a:pt x="614" y="0"/>
                      <a:pt x="577" y="31"/>
                      <a:pt x="566" y="71"/>
                    </a:cubicBezTo>
                    <a:cubicBezTo>
                      <a:pt x="563" y="71"/>
                      <a:pt x="559" y="71"/>
                      <a:pt x="556" y="71"/>
                    </a:cubicBezTo>
                    <a:cubicBezTo>
                      <a:pt x="540" y="71"/>
                      <a:pt x="526" y="77"/>
                      <a:pt x="515" y="87"/>
                    </a:cubicBezTo>
                    <a:cubicBezTo>
                      <a:pt x="515" y="86"/>
                      <a:pt x="515" y="86"/>
                      <a:pt x="515" y="86"/>
                    </a:cubicBezTo>
                    <a:cubicBezTo>
                      <a:pt x="515" y="44"/>
                      <a:pt x="481" y="10"/>
                      <a:pt x="439" y="10"/>
                    </a:cubicBezTo>
                    <a:cubicBezTo>
                      <a:pt x="397" y="10"/>
                      <a:pt x="363" y="44"/>
                      <a:pt x="363" y="86"/>
                    </a:cubicBezTo>
                    <a:cubicBezTo>
                      <a:pt x="363" y="88"/>
                      <a:pt x="363" y="89"/>
                      <a:pt x="363" y="90"/>
                    </a:cubicBezTo>
                    <a:cubicBezTo>
                      <a:pt x="357" y="91"/>
                      <a:pt x="351" y="93"/>
                      <a:pt x="346" y="95"/>
                    </a:cubicBezTo>
                    <a:cubicBezTo>
                      <a:pt x="341" y="73"/>
                      <a:pt x="322" y="56"/>
                      <a:pt x="299" y="56"/>
                    </a:cubicBezTo>
                    <a:cubicBezTo>
                      <a:pt x="282" y="56"/>
                      <a:pt x="268" y="65"/>
                      <a:pt x="259" y="77"/>
                    </a:cubicBezTo>
                    <a:cubicBezTo>
                      <a:pt x="242" y="44"/>
                      <a:pt x="207" y="22"/>
                      <a:pt x="167" y="22"/>
                    </a:cubicBezTo>
                    <a:cubicBezTo>
                      <a:pt x="110" y="22"/>
                      <a:pt x="64" y="68"/>
                      <a:pt x="64" y="125"/>
                    </a:cubicBezTo>
                    <a:cubicBezTo>
                      <a:pt x="64" y="128"/>
                      <a:pt x="64" y="131"/>
                      <a:pt x="65" y="134"/>
                    </a:cubicBezTo>
                    <a:cubicBezTo>
                      <a:pt x="26" y="157"/>
                      <a:pt x="0" y="199"/>
                      <a:pt x="0" y="248"/>
                    </a:cubicBezTo>
                    <a:cubicBezTo>
                      <a:pt x="0" y="266"/>
                      <a:pt x="3" y="283"/>
                      <a:pt x="10" y="299"/>
                    </a:cubicBezTo>
                    <a:lnTo>
                      <a:pt x="921" y="299"/>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4" name="TextBox 62"/>
            <p:cNvSpPr txBox="1"/>
            <p:nvPr/>
          </p:nvSpPr>
          <p:spPr>
            <a:xfrm>
              <a:off x="5805498" y="1996996"/>
              <a:ext cx="1415772" cy="497316"/>
            </a:xfrm>
            <a:prstGeom prst="rect">
              <a:avLst/>
            </a:prstGeom>
            <a:noFill/>
          </p:spPr>
          <p:txBody>
            <a:bodyPr wrap="none" rtlCol="0">
              <a:spAutoFit/>
            </a:bodyPr>
            <a:lstStyle/>
            <a:p>
              <a:pPr>
                <a:lnSpc>
                  <a:spcPct val="120000"/>
                </a:lnSpc>
              </a:pPr>
              <a:r>
                <a:rPr lang="zh-CN" altLang="en-US" sz="2400" dirty="0" smtClean="0">
                  <a:solidFill>
                    <a:schemeClr val="tx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进度风险</a:t>
              </a:r>
              <a:endParaRPr lang="en-US" altLang="zh-CN" sz="2400" dirty="0">
                <a:solidFill>
                  <a:schemeClr val="tx1">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Donut 65"/>
            <p:cNvSpPr/>
            <p:nvPr/>
          </p:nvSpPr>
          <p:spPr>
            <a:xfrm>
              <a:off x="5884311" y="2854309"/>
              <a:ext cx="686928" cy="686928"/>
            </a:xfrm>
            <a:prstGeom prst="donut">
              <a:avLst>
                <a:gd name="adj" fmla="val 680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66"/>
            <p:cNvSpPr>
              <a:spLocks noEditPoints="1"/>
            </p:cNvSpPr>
            <p:nvPr/>
          </p:nvSpPr>
          <p:spPr bwMode="auto">
            <a:xfrm>
              <a:off x="6079399" y="3041513"/>
              <a:ext cx="296750" cy="312520"/>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rgbClr val="FFC000"/>
            </a:solidFill>
            <a:ln>
              <a:noFill/>
            </a:ln>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67"/>
            <p:cNvSpPr>
              <a:spLocks noEditPoints="1"/>
            </p:cNvSpPr>
            <p:nvPr/>
          </p:nvSpPr>
          <p:spPr bwMode="auto">
            <a:xfrm>
              <a:off x="6052518" y="4487575"/>
              <a:ext cx="336888" cy="272379"/>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FFC000"/>
            </a:solidFill>
            <a:ln>
              <a:noFill/>
            </a:ln>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68"/>
            <p:cNvSpPr>
              <a:spLocks noEditPoints="1"/>
            </p:cNvSpPr>
            <p:nvPr/>
          </p:nvSpPr>
          <p:spPr bwMode="auto">
            <a:xfrm>
              <a:off x="8650021" y="4485184"/>
              <a:ext cx="225071" cy="329722"/>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rgbClr val="7030A0"/>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69"/>
            <p:cNvSpPr>
              <a:spLocks noEditPoints="1"/>
            </p:cNvSpPr>
            <p:nvPr/>
          </p:nvSpPr>
          <p:spPr bwMode="auto">
            <a:xfrm>
              <a:off x="8640415" y="3053699"/>
              <a:ext cx="237973" cy="28814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7030A0"/>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Donut 70"/>
            <p:cNvSpPr/>
            <p:nvPr/>
          </p:nvSpPr>
          <p:spPr>
            <a:xfrm>
              <a:off x="8419094" y="4292687"/>
              <a:ext cx="686928" cy="686928"/>
            </a:xfrm>
            <a:prstGeom prst="donut">
              <a:avLst>
                <a:gd name="adj" fmla="val 680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Donut 71"/>
            <p:cNvSpPr/>
            <p:nvPr/>
          </p:nvSpPr>
          <p:spPr>
            <a:xfrm>
              <a:off x="5879172" y="4292830"/>
              <a:ext cx="686928" cy="686928"/>
            </a:xfrm>
            <a:prstGeom prst="donut">
              <a:avLst>
                <a:gd name="adj" fmla="val 680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Donut 72"/>
            <p:cNvSpPr/>
            <p:nvPr/>
          </p:nvSpPr>
          <p:spPr>
            <a:xfrm>
              <a:off x="8413684" y="2854309"/>
              <a:ext cx="686928" cy="686928"/>
            </a:xfrm>
            <a:prstGeom prst="donut">
              <a:avLst>
                <a:gd name="adj" fmla="val 680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TextBox 73"/>
            <p:cNvSpPr txBox="1"/>
            <p:nvPr/>
          </p:nvSpPr>
          <p:spPr>
            <a:xfrm>
              <a:off x="6674336" y="3022230"/>
              <a:ext cx="595035" cy="362343"/>
            </a:xfrm>
            <a:prstGeom prst="rect">
              <a:avLst/>
            </a:prstGeom>
            <a:noFill/>
          </p:spPr>
          <p:txBody>
            <a:bodyPr wrap="none" rtlCol="0">
              <a:spAutoFit/>
            </a:bodyPr>
            <a:lstStyle/>
            <a:p>
              <a:pPr>
                <a:lnSpc>
                  <a:spcPct val="12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说明</a:t>
              </a:r>
              <a:endParaRPr lang="en-GB" altLang="zh-CN" sz="1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Rectangle 81"/>
            <p:cNvSpPr/>
            <p:nvPr/>
          </p:nvSpPr>
          <p:spPr>
            <a:xfrm>
              <a:off x="5833947" y="3551011"/>
              <a:ext cx="2275815" cy="445763"/>
            </a:xfrm>
            <a:prstGeom prst="rect">
              <a:avLst/>
            </a:prstGeom>
          </p:spPr>
          <p:txBody>
            <a:bodyPr wrap="square">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工程存在时间限制，可能无法再规定的时间内完成计划内的所有任务</a:t>
              </a:r>
              <a:endParaRPr lang="en-GB"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ectangle 82"/>
            <p:cNvSpPr/>
            <p:nvPr/>
          </p:nvSpPr>
          <p:spPr>
            <a:xfrm>
              <a:off x="5833947" y="4995558"/>
              <a:ext cx="2275815" cy="445763"/>
            </a:xfrm>
            <a:prstGeom prst="rect">
              <a:avLst/>
            </a:prstGeom>
          </p:spPr>
          <p:txBody>
            <a:bodyPr wrap="square">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不能及时地交付项目成果，同时也会影响项目答辩。</a:t>
              </a:r>
              <a:endParaRPr lang="en-GB"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ectangle 83"/>
            <p:cNvSpPr/>
            <p:nvPr/>
          </p:nvSpPr>
          <p:spPr>
            <a:xfrm>
              <a:off x="8360110" y="3551011"/>
              <a:ext cx="2275815" cy="294824"/>
            </a:xfrm>
            <a:prstGeom prst="rect">
              <a:avLst/>
            </a:prstGeom>
          </p:spPr>
          <p:txBody>
            <a:bodyPr wrap="square">
              <a:spAutoFit/>
            </a:bodyPr>
            <a:lstStyle/>
            <a:p>
              <a:pPr algn="ctr">
                <a:lnSpc>
                  <a:spcPct val="120000"/>
                </a:lnSpc>
              </a:pPr>
              <a:r>
                <a:rPr lang="zh-CN" altLang="en-US"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一般</a:t>
              </a:r>
              <a:endParaRPr lang="en-GB"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ectangle 84"/>
            <p:cNvSpPr/>
            <p:nvPr/>
          </p:nvSpPr>
          <p:spPr>
            <a:xfrm>
              <a:off x="8354298" y="4995558"/>
              <a:ext cx="2275815" cy="445763"/>
            </a:xfrm>
            <a:prstGeom prst="rect">
              <a:avLst/>
            </a:prstGeom>
          </p:spPr>
          <p:txBody>
            <a:bodyPr wrap="square">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每周队内进行一次进度报告，项目经理确保团队的进度在计划之内或之上</a:t>
              </a:r>
              <a:endParaRPr lang="en-GB"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Box 85"/>
            <p:cNvSpPr txBox="1"/>
            <p:nvPr/>
          </p:nvSpPr>
          <p:spPr>
            <a:xfrm>
              <a:off x="9218004" y="3027225"/>
              <a:ext cx="1005403" cy="362343"/>
            </a:xfrm>
            <a:prstGeom prst="rect">
              <a:avLst/>
            </a:prstGeom>
            <a:noFill/>
          </p:spPr>
          <p:txBody>
            <a:bodyPr wrap="none" rtlCol="0">
              <a:spAutoFit/>
            </a:bodyPr>
            <a:lstStyle/>
            <a:p>
              <a:pPr>
                <a:lnSpc>
                  <a:spcPct val="12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出现概率</a:t>
              </a:r>
              <a:endParaRPr lang="en-GB" altLang="zh-CN" sz="1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Box 86"/>
            <p:cNvSpPr txBox="1"/>
            <p:nvPr/>
          </p:nvSpPr>
          <p:spPr>
            <a:xfrm>
              <a:off x="6672147" y="4478413"/>
              <a:ext cx="1221809" cy="362343"/>
            </a:xfrm>
            <a:prstGeom prst="rect">
              <a:avLst/>
            </a:prstGeom>
            <a:noFill/>
          </p:spPr>
          <p:txBody>
            <a:bodyPr wrap="none" rtlCol="0">
              <a:spAutoFit/>
            </a:bodyPr>
            <a:lstStyle/>
            <a:p>
              <a:pPr>
                <a:lnSpc>
                  <a:spcPct val="12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造成的影响</a:t>
              </a:r>
              <a:endParaRPr lang="en-GB" altLang="zh-CN" sz="1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TextBox 87"/>
            <p:cNvSpPr txBox="1"/>
            <p:nvPr/>
          </p:nvSpPr>
          <p:spPr>
            <a:xfrm>
              <a:off x="9304799" y="4456608"/>
              <a:ext cx="1210588" cy="362343"/>
            </a:xfrm>
            <a:prstGeom prst="rect">
              <a:avLst/>
            </a:prstGeom>
            <a:noFill/>
          </p:spPr>
          <p:txBody>
            <a:bodyPr wrap="none" rtlCol="0">
              <a:spAutoFit/>
            </a:bodyPr>
            <a:lstStyle/>
            <a:p>
              <a:pPr>
                <a:lnSpc>
                  <a:spcPct val="12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采取的对策</a:t>
              </a:r>
              <a:endParaRPr lang="en-GB" altLang="zh-CN" sz="1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0" name="Group 89"/>
          <p:cNvGrpSpPr/>
          <p:nvPr/>
        </p:nvGrpSpPr>
        <p:grpSpPr>
          <a:xfrm>
            <a:off x="1787752" y="7256238"/>
            <a:ext cx="8833509" cy="4231498"/>
            <a:chOff x="1802416" y="1209823"/>
            <a:chExt cx="8833509" cy="4231498"/>
          </a:xfrm>
        </p:grpSpPr>
        <p:grpSp>
          <p:nvGrpSpPr>
            <p:cNvPr id="91" name="Group 90"/>
            <p:cNvGrpSpPr/>
            <p:nvPr/>
          </p:nvGrpSpPr>
          <p:grpSpPr>
            <a:xfrm>
              <a:off x="1802416" y="1209823"/>
              <a:ext cx="3909150" cy="4140488"/>
              <a:chOff x="950284" y="2059774"/>
              <a:chExt cx="3788406" cy="4012600"/>
            </a:xfrm>
          </p:grpSpPr>
          <p:sp>
            <p:nvSpPr>
              <p:cNvPr id="109" name="Freeform 108"/>
              <p:cNvSpPr>
                <a:spLocks/>
              </p:cNvSpPr>
              <p:nvPr/>
            </p:nvSpPr>
            <p:spPr bwMode="auto">
              <a:xfrm>
                <a:off x="1863217" y="5309576"/>
                <a:ext cx="843589" cy="762798"/>
              </a:xfrm>
              <a:custGeom>
                <a:avLst/>
                <a:gdLst>
                  <a:gd name="T0" fmla="*/ 1253 w 1253"/>
                  <a:gd name="T1" fmla="*/ 1133 h 1133"/>
                  <a:gd name="T2" fmla="*/ 0 w 1253"/>
                  <a:gd name="T3" fmla="*/ 1133 h 1133"/>
                  <a:gd name="T4" fmla="*/ 151 w 1253"/>
                  <a:gd name="T5" fmla="*/ 0 h 1133"/>
                  <a:gd name="T6" fmla="*/ 1102 w 1253"/>
                  <a:gd name="T7" fmla="*/ 0 h 1133"/>
                  <a:gd name="T8" fmla="*/ 1253 w 1253"/>
                  <a:gd name="T9" fmla="*/ 1133 h 1133"/>
                </a:gdLst>
                <a:ahLst/>
                <a:cxnLst>
                  <a:cxn ang="0">
                    <a:pos x="T0" y="T1"/>
                  </a:cxn>
                  <a:cxn ang="0">
                    <a:pos x="T2" y="T3"/>
                  </a:cxn>
                  <a:cxn ang="0">
                    <a:pos x="T4" y="T5"/>
                  </a:cxn>
                  <a:cxn ang="0">
                    <a:pos x="T6" y="T7"/>
                  </a:cxn>
                  <a:cxn ang="0">
                    <a:pos x="T8" y="T9"/>
                  </a:cxn>
                </a:cxnLst>
                <a:rect l="0" t="0" r="r" b="b"/>
                <a:pathLst>
                  <a:path w="1253" h="1133">
                    <a:moveTo>
                      <a:pt x="1253" y="1133"/>
                    </a:moveTo>
                    <a:lnTo>
                      <a:pt x="0" y="1133"/>
                    </a:lnTo>
                    <a:lnTo>
                      <a:pt x="151" y="0"/>
                    </a:lnTo>
                    <a:lnTo>
                      <a:pt x="1102" y="0"/>
                    </a:lnTo>
                    <a:lnTo>
                      <a:pt x="1253" y="113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Freeform 109"/>
              <p:cNvSpPr>
                <a:spLocks/>
              </p:cNvSpPr>
              <p:nvPr/>
            </p:nvSpPr>
            <p:spPr bwMode="auto">
              <a:xfrm>
                <a:off x="1894860" y="5309576"/>
                <a:ext cx="778283" cy="517733"/>
              </a:xfrm>
              <a:custGeom>
                <a:avLst/>
                <a:gdLst>
                  <a:gd name="T0" fmla="*/ 1156 w 1156"/>
                  <a:gd name="T1" fmla="*/ 769 h 769"/>
                  <a:gd name="T2" fmla="*/ 1055 w 1156"/>
                  <a:gd name="T3" fmla="*/ 0 h 769"/>
                  <a:gd name="T4" fmla="*/ 104 w 1156"/>
                  <a:gd name="T5" fmla="*/ 0 h 769"/>
                  <a:gd name="T6" fmla="*/ 0 w 1156"/>
                  <a:gd name="T7" fmla="*/ 769 h 769"/>
                  <a:gd name="T8" fmla="*/ 1156 w 1156"/>
                  <a:gd name="T9" fmla="*/ 769 h 769"/>
                </a:gdLst>
                <a:ahLst/>
                <a:cxnLst>
                  <a:cxn ang="0">
                    <a:pos x="T0" y="T1"/>
                  </a:cxn>
                  <a:cxn ang="0">
                    <a:pos x="T2" y="T3"/>
                  </a:cxn>
                  <a:cxn ang="0">
                    <a:pos x="T4" y="T5"/>
                  </a:cxn>
                  <a:cxn ang="0">
                    <a:pos x="T6" y="T7"/>
                  </a:cxn>
                  <a:cxn ang="0">
                    <a:pos x="T8" y="T9"/>
                  </a:cxn>
                </a:cxnLst>
                <a:rect l="0" t="0" r="r" b="b"/>
                <a:pathLst>
                  <a:path w="1156" h="769">
                    <a:moveTo>
                      <a:pt x="1156" y="769"/>
                    </a:moveTo>
                    <a:lnTo>
                      <a:pt x="1055" y="0"/>
                    </a:lnTo>
                    <a:lnTo>
                      <a:pt x="104" y="0"/>
                    </a:lnTo>
                    <a:lnTo>
                      <a:pt x="0" y="769"/>
                    </a:lnTo>
                    <a:lnTo>
                      <a:pt x="1156" y="76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Freeform 110"/>
              <p:cNvSpPr>
                <a:spLocks/>
              </p:cNvSpPr>
              <p:nvPr/>
            </p:nvSpPr>
            <p:spPr bwMode="auto">
              <a:xfrm>
                <a:off x="950284" y="3625092"/>
                <a:ext cx="2668783" cy="1956479"/>
              </a:xfrm>
              <a:custGeom>
                <a:avLst/>
                <a:gdLst>
                  <a:gd name="T0" fmla="*/ 1676 w 1676"/>
                  <a:gd name="T1" fmla="*/ 1196 h 1229"/>
                  <a:gd name="T2" fmla="*/ 1643 w 1676"/>
                  <a:gd name="T3" fmla="*/ 1229 h 1229"/>
                  <a:gd name="T4" fmla="*/ 33 w 1676"/>
                  <a:gd name="T5" fmla="*/ 1229 h 1229"/>
                  <a:gd name="T6" fmla="*/ 0 w 1676"/>
                  <a:gd name="T7" fmla="*/ 1196 h 1229"/>
                  <a:gd name="T8" fmla="*/ 0 w 1676"/>
                  <a:gd name="T9" fmla="*/ 32 h 1229"/>
                  <a:gd name="T10" fmla="*/ 33 w 1676"/>
                  <a:gd name="T11" fmla="*/ 0 h 1229"/>
                  <a:gd name="T12" fmla="*/ 1643 w 1676"/>
                  <a:gd name="T13" fmla="*/ 0 h 1229"/>
                  <a:gd name="T14" fmla="*/ 1676 w 1676"/>
                  <a:gd name="T15" fmla="*/ 32 h 1229"/>
                  <a:gd name="T16" fmla="*/ 1676 w 1676"/>
                  <a:gd name="T17" fmla="*/ 119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6" h="1229">
                    <a:moveTo>
                      <a:pt x="1676" y="1196"/>
                    </a:moveTo>
                    <a:cubicBezTo>
                      <a:pt x="1676" y="1214"/>
                      <a:pt x="1661" y="1229"/>
                      <a:pt x="1643" y="1229"/>
                    </a:cubicBezTo>
                    <a:cubicBezTo>
                      <a:pt x="33" y="1229"/>
                      <a:pt x="33" y="1229"/>
                      <a:pt x="33" y="1229"/>
                    </a:cubicBezTo>
                    <a:cubicBezTo>
                      <a:pt x="15" y="1229"/>
                      <a:pt x="0" y="1214"/>
                      <a:pt x="0" y="1196"/>
                    </a:cubicBezTo>
                    <a:cubicBezTo>
                      <a:pt x="0" y="32"/>
                      <a:pt x="0" y="32"/>
                      <a:pt x="0" y="32"/>
                    </a:cubicBezTo>
                    <a:cubicBezTo>
                      <a:pt x="0" y="15"/>
                      <a:pt x="15" y="0"/>
                      <a:pt x="33" y="0"/>
                    </a:cubicBezTo>
                    <a:cubicBezTo>
                      <a:pt x="1643" y="0"/>
                      <a:pt x="1643" y="0"/>
                      <a:pt x="1643" y="0"/>
                    </a:cubicBezTo>
                    <a:cubicBezTo>
                      <a:pt x="1661" y="0"/>
                      <a:pt x="1676" y="15"/>
                      <a:pt x="1676" y="32"/>
                    </a:cubicBezTo>
                    <a:lnTo>
                      <a:pt x="1676" y="119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Freeform 111"/>
              <p:cNvSpPr>
                <a:spLocks/>
              </p:cNvSpPr>
              <p:nvPr/>
            </p:nvSpPr>
            <p:spPr bwMode="auto">
              <a:xfrm>
                <a:off x="950284" y="5232825"/>
                <a:ext cx="2668783" cy="348746"/>
              </a:xfrm>
              <a:custGeom>
                <a:avLst/>
                <a:gdLst>
                  <a:gd name="T0" fmla="*/ 0 w 1676"/>
                  <a:gd name="T1" fmla="*/ 0 h 219"/>
                  <a:gd name="T2" fmla="*/ 0 w 1676"/>
                  <a:gd name="T3" fmla="*/ 186 h 219"/>
                  <a:gd name="T4" fmla="*/ 33 w 1676"/>
                  <a:gd name="T5" fmla="*/ 219 h 219"/>
                  <a:gd name="T6" fmla="*/ 1643 w 1676"/>
                  <a:gd name="T7" fmla="*/ 219 h 219"/>
                  <a:gd name="T8" fmla="*/ 1676 w 1676"/>
                  <a:gd name="T9" fmla="*/ 186 h 219"/>
                  <a:gd name="T10" fmla="*/ 1676 w 1676"/>
                  <a:gd name="T11" fmla="*/ 0 h 219"/>
                  <a:gd name="T12" fmla="*/ 0 w 1676"/>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676" h="219">
                    <a:moveTo>
                      <a:pt x="0" y="0"/>
                    </a:moveTo>
                    <a:cubicBezTo>
                      <a:pt x="0" y="186"/>
                      <a:pt x="0" y="186"/>
                      <a:pt x="0" y="186"/>
                    </a:cubicBezTo>
                    <a:cubicBezTo>
                      <a:pt x="0" y="204"/>
                      <a:pt x="15" y="219"/>
                      <a:pt x="33" y="219"/>
                    </a:cubicBezTo>
                    <a:cubicBezTo>
                      <a:pt x="1643" y="219"/>
                      <a:pt x="1643" y="219"/>
                      <a:pt x="1643" y="219"/>
                    </a:cubicBezTo>
                    <a:cubicBezTo>
                      <a:pt x="1661" y="219"/>
                      <a:pt x="1676" y="204"/>
                      <a:pt x="1676" y="186"/>
                    </a:cubicBezTo>
                    <a:cubicBezTo>
                      <a:pt x="1676" y="0"/>
                      <a:pt x="1676" y="0"/>
                      <a:pt x="1676" y="0"/>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Rectangle 112"/>
              <p:cNvSpPr>
                <a:spLocks noChangeArrowheads="1"/>
              </p:cNvSpPr>
              <p:nvPr/>
            </p:nvSpPr>
            <p:spPr bwMode="auto">
              <a:xfrm>
                <a:off x="1074836" y="3722041"/>
                <a:ext cx="2420352" cy="1510784"/>
              </a:xfrm>
              <a:prstGeom prst="rect">
                <a:avLst/>
              </a:prstGeom>
              <a:solidFill>
                <a:schemeClr val="accent3"/>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Freeform 113"/>
              <p:cNvSpPr>
                <a:spLocks/>
              </p:cNvSpPr>
              <p:nvPr/>
            </p:nvSpPr>
            <p:spPr bwMode="auto">
              <a:xfrm>
                <a:off x="1709715" y="6025919"/>
                <a:ext cx="1149920" cy="46455"/>
              </a:xfrm>
              <a:custGeom>
                <a:avLst/>
                <a:gdLst>
                  <a:gd name="T0" fmla="*/ 693 w 722"/>
                  <a:gd name="T1" fmla="*/ 0 h 29"/>
                  <a:gd name="T2" fmla="*/ 29 w 722"/>
                  <a:gd name="T3" fmla="*/ 0 h 29"/>
                  <a:gd name="T4" fmla="*/ 0 w 722"/>
                  <a:gd name="T5" fmla="*/ 29 h 29"/>
                  <a:gd name="T6" fmla="*/ 722 w 722"/>
                  <a:gd name="T7" fmla="*/ 29 h 29"/>
                  <a:gd name="T8" fmla="*/ 693 w 722"/>
                  <a:gd name="T9" fmla="*/ 0 h 29"/>
                </a:gdLst>
                <a:ahLst/>
                <a:cxnLst>
                  <a:cxn ang="0">
                    <a:pos x="T0" y="T1"/>
                  </a:cxn>
                  <a:cxn ang="0">
                    <a:pos x="T2" y="T3"/>
                  </a:cxn>
                  <a:cxn ang="0">
                    <a:pos x="T4" y="T5"/>
                  </a:cxn>
                  <a:cxn ang="0">
                    <a:pos x="T6" y="T7"/>
                  </a:cxn>
                  <a:cxn ang="0">
                    <a:pos x="T8" y="T9"/>
                  </a:cxn>
                </a:cxnLst>
                <a:rect l="0" t="0" r="r" b="b"/>
                <a:pathLst>
                  <a:path w="722" h="29">
                    <a:moveTo>
                      <a:pt x="693" y="0"/>
                    </a:moveTo>
                    <a:cubicBezTo>
                      <a:pt x="29" y="0"/>
                      <a:pt x="29" y="0"/>
                      <a:pt x="29" y="0"/>
                    </a:cubicBezTo>
                    <a:cubicBezTo>
                      <a:pt x="13" y="0"/>
                      <a:pt x="0" y="13"/>
                      <a:pt x="0" y="29"/>
                    </a:cubicBezTo>
                    <a:cubicBezTo>
                      <a:pt x="722" y="29"/>
                      <a:pt x="722" y="29"/>
                      <a:pt x="722" y="29"/>
                    </a:cubicBezTo>
                    <a:cubicBezTo>
                      <a:pt x="722" y="13"/>
                      <a:pt x="709" y="0"/>
                      <a:pt x="693" y="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Freeform 114"/>
              <p:cNvSpPr>
                <a:spLocks noEditPoints="1"/>
              </p:cNvSpPr>
              <p:nvPr/>
            </p:nvSpPr>
            <p:spPr bwMode="auto">
              <a:xfrm>
                <a:off x="1017920" y="4095878"/>
                <a:ext cx="2542885" cy="1136454"/>
              </a:xfrm>
              <a:custGeom>
                <a:avLst/>
                <a:gdLst>
                  <a:gd name="T0" fmla="*/ 1533 w 1597"/>
                  <a:gd name="T1" fmla="*/ 472 h 714"/>
                  <a:gd name="T2" fmla="*/ 1534 w 1597"/>
                  <a:gd name="T3" fmla="*/ 459 h 714"/>
                  <a:gd name="T4" fmla="*/ 1396 w 1597"/>
                  <a:gd name="T5" fmla="*/ 328 h 714"/>
                  <a:gd name="T6" fmla="*/ 1285 w 1597"/>
                  <a:gd name="T7" fmla="*/ 381 h 714"/>
                  <a:gd name="T8" fmla="*/ 1266 w 1597"/>
                  <a:gd name="T9" fmla="*/ 376 h 714"/>
                  <a:gd name="T10" fmla="*/ 1107 w 1597"/>
                  <a:gd name="T11" fmla="*/ 238 h 714"/>
                  <a:gd name="T12" fmla="*/ 1008 w 1597"/>
                  <a:gd name="T13" fmla="*/ 271 h 714"/>
                  <a:gd name="T14" fmla="*/ 896 w 1597"/>
                  <a:gd name="T15" fmla="*/ 208 h 714"/>
                  <a:gd name="T16" fmla="*/ 846 w 1597"/>
                  <a:gd name="T17" fmla="*/ 218 h 714"/>
                  <a:gd name="T18" fmla="*/ 707 w 1597"/>
                  <a:gd name="T19" fmla="*/ 107 h 714"/>
                  <a:gd name="T20" fmla="*/ 690 w 1597"/>
                  <a:gd name="T21" fmla="*/ 108 h 714"/>
                  <a:gd name="T22" fmla="*/ 575 w 1597"/>
                  <a:gd name="T23" fmla="*/ 0 h 714"/>
                  <a:gd name="T24" fmla="*/ 472 w 1597"/>
                  <a:gd name="T25" fmla="*/ 61 h 714"/>
                  <a:gd name="T26" fmla="*/ 460 w 1597"/>
                  <a:gd name="T27" fmla="*/ 59 h 714"/>
                  <a:gd name="T28" fmla="*/ 400 w 1597"/>
                  <a:gd name="T29" fmla="*/ 116 h 714"/>
                  <a:gd name="T30" fmla="*/ 402 w 1597"/>
                  <a:gd name="T31" fmla="*/ 133 h 714"/>
                  <a:gd name="T32" fmla="*/ 333 w 1597"/>
                  <a:gd name="T33" fmla="*/ 210 h 714"/>
                  <a:gd name="T34" fmla="*/ 311 w 1597"/>
                  <a:gd name="T35" fmla="*/ 208 h 714"/>
                  <a:gd name="T36" fmla="*/ 213 w 1597"/>
                  <a:gd name="T37" fmla="*/ 286 h 714"/>
                  <a:gd name="T38" fmla="*/ 109 w 1597"/>
                  <a:gd name="T39" fmla="*/ 437 h 714"/>
                  <a:gd name="T40" fmla="*/ 109 w 1597"/>
                  <a:gd name="T41" fmla="*/ 451 h 714"/>
                  <a:gd name="T42" fmla="*/ 0 w 1597"/>
                  <a:gd name="T43" fmla="*/ 633 h 714"/>
                  <a:gd name="T44" fmla="*/ 17 w 1597"/>
                  <a:gd name="T45" fmla="*/ 714 h 714"/>
                  <a:gd name="T46" fmla="*/ 1546 w 1597"/>
                  <a:gd name="T47" fmla="*/ 714 h 714"/>
                  <a:gd name="T48" fmla="*/ 1597 w 1597"/>
                  <a:gd name="T49" fmla="*/ 598 h 714"/>
                  <a:gd name="T50" fmla="*/ 1533 w 1597"/>
                  <a:gd name="T51" fmla="*/ 472 h 714"/>
                  <a:gd name="T52" fmla="*/ 581 w 1597"/>
                  <a:gd name="T53" fmla="*/ 390 h 714"/>
                  <a:gd name="T54" fmla="*/ 564 w 1597"/>
                  <a:gd name="T55" fmla="*/ 356 h 714"/>
                  <a:gd name="T56" fmla="*/ 595 w 1597"/>
                  <a:gd name="T57" fmla="*/ 319 h 714"/>
                  <a:gd name="T58" fmla="*/ 615 w 1597"/>
                  <a:gd name="T59" fmla="*/ 340 h 714"/>
                  <a:gd name="T60" fmla="*/ 609 w 1597"/>
                  <a:gd name="T61" fmla="*/ 376 h 714"/>
                  <a:gd name="T62" fmla="*/ 610 w 1597"/>
                  <a:gd name="T63" fmla="*/ 382 h 714"/>
                  <a:gd name="T64" fmla="*/ 581 w 1597"/>
                  <a:gd name="T65" fmla="*/ 39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7" h="714">
                    <a:moveTo>
                      <a:pt x="1533" y="472"/>
                    </a:moveTo>
                    <a:cubicBezTo>
                      <a:pt x="1534" y="468"/>
                      <a:pt x="1534" y="463"/>
                      <a:pt x="1534" y="459"/>
                    </a:cubicBezTo>
                    <a:cubicBezTo>
                      <a:pt x="1534" y="386"/>
                      <a:pt x="1472" y="328"/>
                      <a:pt x="1396" y="328"/>
                    </a:cubicBezTo>
                    <a:cubicBezTo>
                      <a:pt x="1350" y="328"/>
                      <a:pt x="1310" y="349"/>
                      <a:pt x="1285" y="381"/>
                    </a:cubicBezTo>
                    <a:cubicBezTo>
                      <a:pt x="1279" y="379"/>
                      <a:pt x="1273" y="377"/>
                      <a:pt x="1266" y="376"/>
                    </a:cubicBezTo>
                    <a:cubicBezTo>
                      <a:pt x="1259" y="299"/>
                      <a:pt x="1190" y="238"/>
                      <a:pt x="1107" y="238"/>
                    </a:cubicBezTo>
                    <a:cubicBezTo>
                      <a:pt x="1069" y="238"/>
                      <a:pt x="1035" y="251"/>
                      <a:pt x="1008" y="271"/>
                    </a:cubicBezTo>
                    <a:cubicBezTo>
                      <a:pt x="986" y="233"/>
                      <a:pt x="945" y="208"/>
                      <a:pt x="896" y="208"/>
                    </a:cubicBezTo>
                    <a:cubicBezTo>
                      <a:pt x="878" y="208"/>
                      <a:pt x="861" y="211"/>
                      <a:pt x="846" y="218"/>
                    </a:cubicBezTo>
                    <a:cubicBezTo>
                      <a:pt x="835" y="155"/>
                      <a:pt x="777" y="107"/>
                      <a:pt x="707" y="107"/>
                    </a:cubicBezTo>
                    <a:cubicBezTo>
                      <a:pt x="702" y="107"/>
                      <a:pt x="696" y="107"/>
                      <a:pt x="690" y="108"/>
                    </a:cubicBezTo>
                    <a:cubicBezTo>
                      <a:pt x="690" y="48"/>
                      <a:pt x="638" y="0"/>
                      <a:pt x="575" y="0"/>
                    </a:cubicBezTo>
                    <a:cubicBezTo>
                      <a:pt x="530" y="0"/>
                      <a:pt x="491" y="25"/>
                      <a:pt x="472" y="61"/>
                    </a:cubicBezTo>
                    <a:cubicBezTo>
                      <a:pt x="468" y="60"/>
                      <a:pt x="464" y="59"/>
                      <a:pt x="460" y="59"/>
                    </a:cubicBezTo>
                    <a:cubicBezTo>
                      <a:pt x="427" y="59"/>
                      <a:pt x="400" y="85"/>
                      <a:pt x="400" y="116"/>
                    </a:cubicBezTo>
                    <a:cubicBezTo>
                      <a:pt x="400" y="122"/>
                      <a:pt x="401" y="127"/>
                      <a:pt x="402" y="133"/>
                    </a:cubicBezTo>
                    <a:cubicBezTo>
                      <a:pt x="370" y="149"/>
                      <a:pt x="345" y="177"/>
                      <a:pt x="333" y="210"/>
                    </a:cubicBezTo>
                    <a:cubicBezTo>
                      <a:pt x="326" y="209"/>
                      <a:pt x="319" y="208"/>
                      <a:pt x="311" y="208"/>
                    </a:cubicBezTo>
                    <a:cubicBezTo>
                      <a:pt x="262" y="208"/>
                      <a:pt x="221" y="242"/>
                      <a:pt x="213" y="286"/>
                    </a:cubicBezTo>
                    <a:cubicBezTo>
                      <a:pt x="151" y="312"/>
                      <a:pt x="109" y="370"/>
                      <a:pt x="109" y="437"/>
                    </a:cubicBezTo>
                    <a:cubicBezTo>
                      <a:pt x="109" y="442"/>
                      <a:pt x="109" y="446"/>
                      <a:pt x="109" y="451"/>
                    </a:cubicBezTo>
                    <a:cubicBezTo>
                      <a:pt x="44" y="488"/>
                      <a:pt x="0" y="555"/>
                      <a:pt x="0" y="633"/>
                    </a:cubicBezTo>
                    <a:cubicBezTo>
                      <a:pt x="0" y="661"/>
                      <a:pt x="6" y="689"/>
                      <a:pt x="17" y="714"/>
                    </a:cubicBezTo>
                    <a:cubicBezTo>
                      <a:pt x="1546" y="714"/>
                      <a:pt x="1546" y="714"/>
                      <a:pt x="1546" y="714"/>
                    </a:cubicBezTo>
                    <a:cubicBezTo>
                      <a:pt x="1578" y="684"/>
                      <a:pt x="1597" y="644"/>
                      <a:pt x="1597" y="598"/>
                    </a:cubicBezTo>
                    <a:cubicBezTo>
                      <a:pt x="1597" y="547"/>
                      <a:pt x="1572" y="502"/>
                      <a:pt x="1533" y="472"/>
                    </a:cubicBezTo>
                    <a:close/>
                    <a:moveTo>
                      <a:pt x="581" y="390"/>
                    </a:moveTo>
                    <a:cubicBezTo>
                      <a:pt x="578" y="377"/>
                      <a:pt x="572" y="365"/>
                      <a:pt x="564" y="356"/>
                    </a:cubicBezTo>
                    <a:cubicBezTo>
                      <a:pt x="576" y="345"/>
                      <a:pt x="587" y="333"/>
                      <a:pt x="595" y="319"/>
                    </a:cubicBezTo>
                    <a:cubicBezTo>
                      <a:pt x="601" y="327"/>
                      <a:pt x="608" y="334"/>
                      <a:pt x="615" y="340"/>
                    </a:cubicBezTo>
                    <a:cubicBezTo>
                      <a:pt x="611" y="351"/>
                      <a:pt x="609" y="363"/>
                      <a:pt x="609" y="376"/>
                    </a:cubicBezTo>
                    <a:cubicBezTo>
                      <a:pt x="609" y="378"/>
                      <a:pt x="610" y="380"/>
                      <a:pt x="610" y="382"/>
                    </a:cubicBezTo>
                    <a:cubicBezTo>
                      <a:pt x="600" y="384"/>
                      <a:pt x="590" y="386"/>
                      <a:pt x="581" y="390"/>
                    </a:cubicBez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Freeform 115"/>
              <p:cNvSpPr>
                <a:spLocks/>
              </p:cNvSpPr>
              <p:nvPr/>
            </p:nvSpPr>
            <p:spPr bwMode="auto">
              <a:xfrm>
                <a:off x="1810030" y="3099280"/>
                <a:ext cx="1890500" cy="1993508"/>
              </a:xfrm>
              <a:custGeom>
                <a:avLst/>
                <a:gdLst>
                  <a:gd name="T0" fmla="*/ 1060 w 1187"/>
                  <a:gd name="T1" fmla="*/ 0 h 1252"/>
                  <a:gd name="T2" fmla="*/ 832 w 1187"/>
                  <a:gd name="T3" fmla="*/ 228 h 1252"/>
                  <a:gd name="T4" fmla="*/ 729 w 1187"/>
                  <a:gd name="T5" fmla="*/ 312 h 1252"/>
                  <a:gd name="T6" fmla="*/ 512 w 1187"/>
                  <a:gd name="T7" fmla="*/ 432 h 1252"/>
                  <a:gd name="T8" fmla="*/ 342 w 1187"/>
                  <a:gd name="T9" fmla="*/ 509 h 1252"/>
                  <a:gd name="T10" fmla="*/ 222 w 1187"/>
                  <a:gd name="T11" fmla="*/ 568 h 1252"/>
                  <a:gd name="T12" fmla="*/ 141 w 1187"/>
                  <a:gd name="T13" fmla="*/ 619 h 1252"/>
                  <a:gd name="T14" fmla="*/ 88 w 1187"/>
                  <a:gd name="T15" fmla="*/ 664 h 1252"/>
                  <a:gd name="T16" fmla="*/ 53 w 1187"/>
                  <a:gd name="T17" fmla="*/ 704 h 1252"/>
                  <a:gd name="T18" fmla="*/ 14 w 1187"/>
                  <a:gd name="T19" fmla="*/ 777 h 1252"/>
                  <a:gd name="T20" fmla="*/ 0 w 1187"/>
                  <a:gd name="T21" fmla="*/ 862 h 1252"/>
                  <a:gd name="T22" fmla="*/ 15 w 1187"/>
                  <a:gd name="T23" fmla="*/ 954 h 1252"/>
                  <a:gd name="T24" fmla="*/ 84 w 1187"/>
                  <a:gd name="T25" fmla="*/ 1095 h 1252"/>
                  <a:gd name="T26" fmla="*/ 210 w 1187"/>
                  <a:gd name="T27" fmla="*/ 1252 h 1252"/>
                  <a:gd name="T28" fmla="*/ 342 w 1187"/>
                  <a:gd name="T29" fmla="*/ 1129 h 1252"/>
                  <a:gd name="T30" fmla="*/ 263 w 1187"/>
                  <a:gd name="T31" fmla="*/ 1036 h 1252"/>
                  <a:gd name="T32" fmla="*/ 197 w 1187"/>
                  <a:gd name="T33" fmla="*/ 929 h 1252"/>
                  <a:gd name="T34" fmla="*/ 184 w 1187"/>
                  <a:gd name="T35" fmla="*/ 890 h 1252"/>
                  <a:gd name="T36" fmla="*/ 180 w 1187"/>
                  <a:gd name="T37" fmla="*/ 862 h 1252"/>
                  <a:gd name="T38" fmla="*/ 183 w 1187"/>
                  <a:gd name="T39" fmla="*/ 841 h 1252"/>
                  <a:gd name="T40" fmla="*/ 191 w 1187"/>
                  <a:gd name="T41" fmla="*/ 822 h 1252"/>
                  <a:gd name="T42" fmla="*/ 204 w 1187"/>
                  <a:gd name="T43" fmla="*/ 803 h 1252"/>
                  <a:gd name="T44" fmla="*/ 249 w 1187"/>
                  <a:gd name="T45" fmla="*/ 763 h 1252"/>
                  <a:gd name="T46" fmla="*/ 309 w 1187"/>
                  <a:gd name="T47" fmla="*/ 726 h 1252"/>
                  <a:gd name="T48" fmla="*/ 451 w 1187"/>
                  <a:gd name="T49" fmla="*/ 657 h 1252"/>
                  <a:gd name="T50" fmla="*/ 707 w 1187"/>
                  <a:gd name="T51" fmla="*/ 535 h 1252"/>
                  <a:gd name="T52" fmla="*/ 838 w 1187"/>
                  <a:gd name="T53" fmla="*/ 456 h 1252"/>
                  <a:gd name="T54" fmla="*/ 959 w 1187"/>
                  <a:gd name="T55" fmla="*/ 355 h 1252"/>
                  <a:gd name="T56" fmla="*/ 1152 w 1187"/>
                  <a:gd name="T57" fmla="*/ 162 h 1252"/>
                  <a:gd name="T58" fmla="*/ 1181 w 1187"/>
                  <a:gd name="T59" fmla="*/ 133 h 1252"/>
                  <a:gd name="T60" fmla="*/ 1187 w 1187"/>
                  <a:gd name="T61" fmla="*/ 127 h 1252"/>
                  <a:gd name="T62" fmla="*/ 1060 w 1187"/>
                  <a:gd name="T63" fmla="*/ 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1252">
                    <a:moveTo>
                      <a:pt x="1060" y="0"/>
                    </a:moveTo>
                    <a:cubicBezTo>
                      <a:pt x="1060" y="0"/>
                      <a:pt x="1043" y="16"/>
                      <a:pt x="832" y="228"/>
                    </a:cubicBezTo>
                    <a:cubicBezTo>
                      <a:pt x="801" y="258"/>
                      <a:pt x="766" y="286"/>
                      <a:pt x="729" y="312"/>
                    </a:cubicBezTo>
                    <a:cubicBezTo>
                      <a:pt x="663" y="358"/>
                      <a:pt x="588" y="396"/>
                      <a:pt x="512" y="432"/>
                    </a:cubicBezTo>
                    <a:cubicBezTo>
                      <a:pt x="455" y="459"/>
                      <a:pt x="397" y="484"/>
                      <a:pt x="342" y="509"/>
                    </a:cubicBezTo>
                    <a:cubicBezTo>
                      <a:pt x="300" y="528"/>
                      <a:pt x="260" y="547"/>
                      <a:pt x="222" y="568"/>
                    </a:cubicBezTo>
                    <a:cubicBezTo>
                      <a:pt x="194" y="584"/>
                      <a:pt x="167" y="600"/>
                      <a:pt x="141" y="619"/>
                    </a:cubicBezTo>
                    <a:cubicBezTo>
                      <a:pt x="122" y="633"/>
                      <a:pt x="104" y="648"/>
                      <a:pt x="88" y="664"/>
                    </a:cubicBezTo>
                    <a:cubicBezTo>
                      <a:pt x="75" y="677"/>
                      <a:pt x="63" y="690"/>
                      <a:pt x="53" y="704"/>
                    </a:cubicBezTo>
                    <a:cubicBezTo>
                      <a:pt x="37" y="726"/>
                      <a:pt x="24" y="751"/>
                      <a:pt x="14" y="777"/>
                    </a:cubicBezTo>
                    <a:cubicBezTo>
                      <a:pt x="5" y="804"/>
                      <a:pt x="0" y="833"/>
                      <a:pt x="0" y="862"/>
                    </a:cubicBezTo>
                    <a:cubicBezTo>
                      <a:pt x="0" y="893"/>
                      <a:pt x="5" y="923"/>
                      <a:pt x="15" y="954"/>
                    </a:cubicBezTo>
                    <a:cubicBezTo>
                      <a:pt x="29" y="1000"/>
                      <a:pt x="52" y="1046"/>
                      <a:pt x="84" y="1095"/>
                    </a:cubicBezTo>
                    <a:cubicBezTo>
                      <a:pt x="116" y="1144"/>
                      <a:pt x="158" y="1196"/>
                      <a:pt x="210" y="1252"/>
                    </a:cubicBezTo>
                    <a:cubicBezTo>
                      <a:pt x="342" y="1129"/>
                      <a:pt x="342" y="1129"/>
                      <a:pt x="342" y="1129"/>
                    </a:cubicBezTo>
                    <a:cubicBezTo>
                      <a:pt x="310" y="1096"/>
                      <a:pt x="284" y="1065"/>
                      <a:pt x="263" y="1036"/>
                    </a:cubicBezTo>
                    <a:cubicBezTo>
                      <a:pt x="231" y="994"/>
                      <a:pt x="209" y="958"/>
                      <a:pt x="197" y="929"/>
                    </a:cubicBezTo>
                    <a:cubicBezTo>
                      <a:pt x="191" y="914"/>
                      <a:pt x="186" y="901"/>
                      <a:pt x="184" y="890"/>
                    </a:cubicBezTo>
                    <a:cubicBezTo>
                      <a:pt x="181" y="879"/>
                      <a:pt x="180" y="870"/>
                      <a:pt x="180" y="862"/>
                    </a:cubicBezTo>
                    <a:cubicBezTo>
                      <a:pt x="180" y="854"/>
                      <a:pt x="181" y="847"/>
                      <a:pt x="183" y="841"/>
                    </a:cubicBezTo>
                    <a:cubicBezTo>
                      <a:pt x="185" y="834"/>
                      <a:pt x="187" y="829"/>
                      <a:pt x="191" y="822"/>
                    </a:cubicBezTo>
                    <a:cubicBezTo>
                      <a:pt x="194" y="816"/>
                      <a:pt x="198" y="810"/>
                      <a:pt x="204" y="803"/>
                    </a:cubicBezTo>
                    <a:cubicBezTo>
                      <a:pt x="214" y="791"/>
                      <a:pt x="229" y="777"/>
                      <a:pt x="249" y="763"/>
                    </a:cubicBezTo>
                    <a:cubicBezTo>
                      <a:pt x="266" y="751"/>
                      <a:pt x="286" y="738"/>
                      <a:pt x="309" y="726"/>
                    </a:cubicBezTo>
                    <a:cubicBezTo>
                      <a:pt x="349" y="703"/>
                      <a:pt x="398" y="681"/>
                      <a:pt x="451" y="657"/>
                    </a:cubicBezTo>
                    <a:cubicBezTo>
                      <a:pt x="530" y="621"/>
                      <a:pt x="619" y="583"/>
                      <a:pt x="707" y="535"/>
                    </a:cubicBezTo>
                    <a:cubicBezTo>
                      <a:pt x="752" y="512"/>
                      <a:pt x="796" y="485"/>
                      <a:pt x="838" y="456"/>
                    </a:cubicBezTo>
                    <a:cubicBezTo>
                      <a:pt x="880" y="426"/>
                      <a:pt x="921" y="393"/>
                      <a:pt x="959" y="355"/>
                    </a:cubicBezTo>
                    <a:cubicBezTo>
                      <a:pt x="1065" y="249"/>
                      <a:pt x="1122" y="192"/>
                      <a:pt x="1152" y="162"/>
                    </a:cubicBezTo>
                    <a:cubicBezTo>
                      <a:pt x="1168" y="146"/>
                      <a:pt x="1176" y="138"/>
                      <a:pt x="1181" y="133"/>
                    </a:cubicBezTo>
                    <a:cubicBezTo>
                      <a:pt x="1186" y="128"/>
                      <a:pt x="1187" y="127"/>
                      <a:pt x="1187" y="127"/>
                    </a:cubicBezTo>
                    <a:lnTo>
                      <a:pt x="1060"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Freeform 116"/>
              <p:cNvSpPr>
                <a:spLocks/>
              </p:cNvSpPr>
              <p:nvPr/>
            </p:nvSpPr>
            <p:spPr bwMode="auto">
              <a:xfrm>
                <a:off x="1194002" y="4629588"/>
                <a:ext cx="1920124" cy="603237"/>
              </a:xfrm>
              <a:custGeom>
                <a:avLst/>
                <a:gdLst>
                  <a:gd name="T0" fmla="*/ 38 w 1206"/>
                  <a:gd name="T1" fmla="*/ 379 h 379"/>
                  <a:gd name="T2" fmla="*/ 0 w 1206"/>
                  <a:gd name="T3" fmla="*/ 287 h 379"/>
                  <a:gd name="T4" fmla="*/ 48 w 1206"/>
                  <a:gd name="T5" fmla="*/ 186 h 379"/>
                  <a:gd name="T6" fmla="*/ 48 w 1206"/>
                  <a:gd name="T7" fmla="*/ 176 h 379"/>
                  <a:gd name="T8" fmla="*/ 152 w 1206"/>
                  <a:gd name="T9" fmla="*/ 71 h 379"/>
                  <a:gd name="T10" fmla="*/ 236 w 1206"/>
                  <a:gd name="T11" fmla="*/ 114 h 379"/>
                  <a:gd name="T12" fmla="*/ 250 w 1206"/>
                  <a:gd name="T13" fmla="*/ 110 h 379"/>
                  <a:gd name="T14" fmla="*/ 370 w 1206"/>
                  <a:gd name="T15" fmla="*/ 0 h 379"/>
                  <a:gd name="T16" fmla="*/ 487 w 1206"/>
                  <a:gd name="T17" fmla="*/ 91 h 379"/>
                  <a:gd name="T18" fmla="*/ 501 w 1206"/>
                  <a:gd name="T19" fmla="*/ 89 h 379"/>
                  <a:gd name="T20" fmla="*/ 552 w 1206"/>
                  <a:gd name="T21" fmla="*/ 110 h 379"/>
                  <a:gd name="T22" fmla="*/ 552 w 1206"/>
                  <a:gd name="T23" fmla="*/ 110 h 379"/>
                  <a:gd name="T24" fmla="*/ 649 w 1206"/>
                  <a:gd name="T25" fmla="*/ 13 h 379"/>
                  <a:gd name="T26" fmla="*/ 746 w 1206"/>
                  <a:gd name="T27" fmla="*/ 110 h 379"/>
                  <a:gd name="T28" fmla="*/ 746 w 1206"/>
                  <a:gd name="T29" fmla="*/ 115 h 379"/>
                  <a:gd name="T30" fmla="*/ 767 w 1206"/>
                  <a:gd name="T31" fmla="*/ 121 h 379"/>
                  <a:gd name="T32" fmla="*/ 827 w 1206"/>
                  <a:gd name="T33" fmla="*/ 71 h 379"/>
                  <a:gd name="T34" fmla="*/ 877 w 1206"/>
                  <a:gd name="T35" fmla="*/ 98 h 379"/>
                  <a:gd name="T36" fmla="*/ 993 w 1206"/>
                  <a:gd name="T37" fmla="*/ 27 h 379"/>
                  <a:gd name="T38" fmla="*/ 1124 w 1206"/>
                  <a:gd name="T39" fmla="*/ 158 h 379"/>
                  <a:gd name="T40" fmla="*/ 1123 w 1206"/>
                  <a:gd name="T41" fmla="*/ 170 h 379"/>
                  <a:gd name="T42" fmla="*/ 1206 w 1206"/>
                  <a:gd name="T43" fmla="*/ 314 h 379"/>
                  <a:gd name="T44" fmla="*/ 1193 w 1206"/>
                  <a:gd name="T45" fmla="*/ 379 h 379"/>
                  <a:gd name="T46" fmla="*/ 38 w 1206"/>
                  <a:gd name="T47" fmla="*/ 37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6" h="379">
                    <a:moveTo>
                      <a:pt x="38" y="379"/>
                    </a:moveTo>
                    <a:cubicBezTo>
                      <a:pt x="15" y="355"/>
                      <a:pt x="0" y="323"/>
                      <a:pt x="0" y="287"/>
                    </a:cubicBezTo>
                    <a:cubicBezTo>
                      <a:pt x="0" y="246"/>
                      <a:pt x="19" y="210"/>
                      <a:pt x="48" y="186"/>
                    </a:cubicBezTo>
                    <a:cubicBezTo>
                      <a:pt x="48" y="183"/>
                      <a:pt x="48" y="179"/>
                      <a:pt x="48" y="176"/>
                    </a:cubicBezTo>
                    <a:cubicBezTo>
                      <a:pt x="48" y="118"/>
                      <a:pt x="94" y="71"/>
                      <a:pt x="152" y="71"/>
                    </a:cubicBezTo>
                    <a:cubicBezTo>
                      <a:pt x="186" y="71"/>
                      <a:pt x="217" y="88"/>
                      <a:pt x="236" y="114"/>
                    </a:cubicBezTo>
                    <a:cubicBezTo>
                      <a:pt x="240" y="112"/>
                      <a:pt x="245" y="111"/>
                      <a:pt x="250" y="110"/>
                    </a:cubicBezTo>
                    <a:cubicBezTo>
                      <a:pt x="256" y="49"/>
                      <a:pt x="307" y="0"/>
                      <a:pt x="370" y="0"/>
                    </a:cubicBezTo>
                    <a:cubicBezTo>
                      <a:pt x="427" y="0"/>
                      <a:pt x="474" y="39"/>
                      <a:pt x="487" y="91"/>
                    </a:cubicBezTo>
                    <a:cubicBezTo>
                      <a:pt x="492" y="90"/>
                      <a:pt x="496" y="89"/>
                      <a:pt x="501" y="89"/>
                    </a:cubicBezTo>
                    <a:cubicBezTo>
                      <a:pt x="521" y="89"/>
                      <a:pt x="539" y="97"/>
                      <a:pt x="552" y="110"/>
                    </a:cubicBezTo>
                    <a:cubicBezTo>
                      <a:pt x="552" y="110"/>
                      <a:pt x="552" y="110"/>
                      <a:pt x="552" y="110"/>
                    </a:cubicBezTo>
                    <a:cubicBezTo>
                      <a:pt x="552" y="56"/>
                      <a:pt x="596" y="13"/>
                      <a:pt x="649" y="13"/>
                    </a:cubicBezTo>
                    <a:cubicBezTo>
                      <a:pt x="703" y="13"/>
                      <a:pt x="746" y="56"/>
                      <a:pt x="746" y="110"/>
                    </a:cubicBezTo>
                    <a:cubicBezTo>
                      <a:pt x="746" y="111"/>
                      <a:pt x="746" y="113"/>
                      <a:pt x="746" y="115"/>
                    </a:cubicBezTo>
                    <a:cubicBezTo>
                      <a:pt x="753" y="116"/>
                      <a:pt x="760" y="118"/>
                      <a:pt x="767" y="121"/>
                    </a:cubicBezTo>
                    <a:cubicBezTo>
                      <a:pt x="773" y="93"/>
                      <a:pt x="797" y="71"/>
                      <a:pt x="827" y="71"/>
                    </a:cubicBezTo>
                    <a:cubicBezTo>
                      <a:pt x="848" y="71"/>
                      <a:pt x="866" y="82"/>
                      <a:pt x="877" y="98"/>
                    </a:cubicBezTo>
                    <a:cubicBezTo>
                      <a:pt x="899" y="56"/>
                      <a:pt x="943" y="27"/>
                      <a:pt x="993" y="27"/>
                    </a:cubicBezTo>
                    <a:cubicBezTo>
                      <a:pt x="1065" y="27"/>
                      <a:pt x="1124" y="86"/>
                      <a:pt x="1124" y="158"/>
                    </a:cubicBezTo>
                    <a:cubicBezTo>
                      <a:pt x="1124" y="162"/>
                      <a:pt x="1124" y="166"/>
                      <a:pt x="1123" y="170"/>
                    </a:cubicBezTo>
                    <a:cubicBezTo>
                      <a:pt x="1173" y="199"/>
                      <a:pt x="1206" y="253"/>
                      <a:pt x="1206" y="314"/>
                    </a:cubicBezTo>
                    <a:cubicBezTo>
                      <a:pt x="1206" y="337"/>
                      <a:pt x="1201" y="359"/>
                      <a:pt x="1193" y="379"/>
                    </a:cubicBezTo>
                    <a:lnTo>
                      <a:pt x="38" y="379"/>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Freeform 117"/>
              <p:cNvSpPr>
                <a:spLocks/>
              </p:cNvSpPr>
              <p:nvPr/>
            </p:nvSpPr>
            <p:spPr bwMode="auto">
              <a:xfrm>
                <a:off x="1845713" y="3123517"/>
                <a:ext cx="1829234" cy="1945707"/>
              </a:xfrm>
              <a:custGeom>
                <a:avLst/>
                <a:gdLst>
                  <a:gd name="T0" fmla="*/ 1053 w 1149"/>
                  <a:gd name="T1" fmla="*/ 0 h 1222"/>
                  <a:gd name="T2" fmla="*/ 825 w 1149"/>
                  <a:gd name="T3" fmla="*/ 228 h 1222"/>
                  <a:gd name="T4" fmla="*/ 597 w 1149"/>
                  <a:gd name="T5" fmla="*/ 389 h 1222"/>
                  <a:gd name="T6" fmla="*/ 401 w 1149"/>
                  <a:gd name="T7" fmla="*/ 481 h 1222"/>
                  <a:gd name="T8" fmla="*/ 260 w 1149"/>
                  <a:gd name="T9" fmla="*/ 547 h 1222"/>
                  <a:gd name="T10" fmla="*/ 165 w 1149"/>
                  <a:gd name="T11" fmla="*/ 600 h 1222"/>
                  <a:gd name="T12" fmla="*/ 102 w 1149"/>
                  <a:gd name="T13" fmla="*/ 645 h 1222"/>
                  <a:gd name="T14" fmla="*/ 62 w 1149"/>
                  <a:gd name="T15" fmla="*/ 686 h 1222"/>
                  <a:gd name="T16" fmla="*/ 17 w 1149"/>
                  <a:gd name="T17" fmla="*/ 759 h 1222"/>
                  <a:gd name="T18" fmla="*/ 0 w 1149"/>
                  <a:gd name="T19" fmla="*/ 847 h 1222"/>
                  <a:gd name="T20" fmla="*/ 14 w 1149"/>
                  <a:gd name="T21" fmla="*/ 933 h 1222"/>
                  <a:gd name="T22" fmla="*/ 80 w 1149"/>
                  <a:gd name="T23" fmla="*/ 1068 h 1222"/>
                  <a:gd name="T24" fmla="*/ 204 w 1149"/>
                  <a:gd name="T25" fmla="*/ 1222 h 1222"/>
                  <a:gd name="T26" fmla="*/ 304 w 1149"/>
                  <a:gd name="T27" fmla="*/ 1129 h 1222"/>
                  <a:gd name="T28" fmla="*/ 223 w 1149"/>
                  <a:gd name="T29" fmla="*/ 1035 h 1222"/>
                  <a:gd name="T30" fmla="*/ 155 w 1149"/>
                  <a:gd name="T31" fmla="*/ 922 h 1222"/>
                  <a:gd name="T32" fmla="*/ 140 w 1149"/>
                  <a:gd name="T33" fmla="*/ 880 h 1222"/>
                  <a:gd name="T34" fmla="*/ 136 w 1149"/>
                  <a:gd name="T35" fmla="*/ 847 h 1222"/>
                  <a:gd name="T36" fmla="*/ 140 w 1149"/>
                  <a:gd name="T37" fmla="*/ 820 h 1222"/>
                  <a:gd name="T38" fmla="*/ 150 w 1149"/>
                  <a:gd name="T39" fmla="*/ 797 h 1222"/>
                  <a:gd name="T40" fmla="*/ 165 w 1149"/>
                  <a:gd name="T41" fmla="*/ 774 h 1222"/>
                  <a:gd name="T42" fmla="*/ 214 w 1149"/>
                  <a:gd name="T43" fmla="*/ 731 h 1222"/>
                  <a:gd name="T44" fmla="*/ 276 w 1149"/>
                  <a:gd name="T45" fmla="*/ 691 h 1222"/>
                  <a:gd name="T46" fmla="*/ 420 w 1149"/>
                  <a:gd name="T47" fmla="*/ 622 h 1222"/>
                  <a:gd name="T48" fmla="*/ 675 w 1149"/>
                  <a:gd name="T49" fmla="*/ 501 h 1222"/>
                  <a:gd name="T50" fmla="*/ 922 w 1149"/>
                  <a:gd name="T51" fmla="*/ 324 h 1222"/>
                  <a:gd name="T52" fmla="*/ 1115 w 1149"/>
                  <a:gd name="T53" fmla="*/ 131 h 1222"/>
                  <a:gd name="T54" fmla="*/ 1144 w 1149"/>
                  <a:gd name="T55" fmla="*/ 102 h 1222"/>
                  <a:gd name="T56" fmla="*/ 1149 w 1149"/>
                  <a:gd name="T57" fmla="*/ 96 h 1222"/>
                  <a:gd name="T58" fmla="*/ 1053 w 1149"/>
                  <a:gd name="T59" fmla="*/ 0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9" h="1222">
                    <a:moveTo>
                      <a:pt x="1053" y="0"/>
                    </a:moveTo>
                    <a:cubicBezTo>
                      <a:pt x="1053" y="0"/>
                      <a:pt x="1037" y="17"/>
                      <a:pt x="825" y="228"/>
                    </a:cubicBezTo>
                    <a:cubicBezTo>
                      <a:pt x="762" y="292"/>
                      <a:pt x="682" y="344"/>
                      <a:pt x="597" y="389"/>
                    </a:cubicBezTo>
                    <a:cubicBezTo>
                      <a:pt x="533" y="423"/>
                      <a:pt x="466" y="453"/>
                      <a:pt x="401" y="481"/>
                    </a:cubicBezTo>
                    <a:cubicBezTo>
                      <a:pt x="352" y="503"/>
                      <a:pt x="305" y="524"/>
                      <a:pt x="260" y="547"/>
                    </a:cubicBezTo>
                    <a:cubicBezTo>
                      <a:pt x="226" y="563"/>
                      <a:pt x="194" y="581"/>
                      <a:pt x="165" y="600"/>
                    </a:cubicBezTo>
                    <a:cubicBezTo>
                      <a:pt x="142" y="614"/>
                      <a:pt x="121" y="629"/>
                      <a:pt x="102" y="645"/>
                    </a:cubicBezTo>
                    <a:cubicBezTo>
                      <a:pt x="88" y="658"/>
                      <a:pt x="74" y="671"/>
                      <a:pt x="62" y="686"/>
                    </a:cubicBezTo>
                    <a:cubicBezTo>
                      <a:pt x="44" y="707"/>
                      <a:pt x="28" y="732"/>
                      <a:pt x="17" y="759"/>
                    </a:cubicBezTo>
                    <a:cubicBezTo>
                      <a:pt x="6" y="786"/>
                      <a:pt x="0" y="816"/>
                      <a:pt x="0" y="847"/>
                    </a:cubicBezTo>
                    <a:cubicBezTo>
                      <a:pt x="0" y="875"/>
                      <a:pt x="5" y="904"/>
                      <a:pt x="14" y="933"/>
                    </a:cubicBezTo>
                    <a:cubicBezTo>
                      <a:pt x="27" y="976"/>
                      <a:pt x="49" y="1021"/>
                      <a:pt x="80" y="1068"/>
                    </a:cubicBezTo>
                    <a:cubicBezTo>
                      <a:pt x="112" y="1116"/>
                      <a:pt x="153" y="1166"/>
                      <a:pt x="204" y="1222"/>
                    </a:cubicBezTo>
                    <a:cubicBezTo>
                      <a:pt x="304" y="1129"/>
                      <a:pt x="304" y="1129"/>
                      <a:pt x="304" y="1129"/>
                    </a:cubicBezTo>
                    <a:cubicBezTo>
                      <a:pt x="272" y="1095"/>
                      <a:pt x="245" y="1064"/>
                      <a:pt x="223" y="1035"/>
                    </a:cubicBezTo>
                    <a:cubicBezTo>
                      <a:pt x="190" y="991"/>
                      <a:pt x="168" y="954"/>
                      <a:pt x="155" y="922"/>
                    </a:cubicBezTo>
                    <a:cubicBezTo>
                      <a:pt x="148" y="907"/>
                      <a:pt x="143" y="893"/>
                      <a:pt x="140" y="880"/>
                    </a:cubicBezTo>
                    <a:cubicBezTo>
                      <a:pt x="138" y="868"/>
                      <a:pt x="136" y="857"/>
                      <a:pt x="136" y="847"/>
                    </a:cubicBezTo>
                    <a:cubicBezTo>
                      <a:pt x="136" y="837"/>
                      <a:pt x="138" y="828"/>
                      <a:pt x="140" y="820"/>
                    </a:cubicBezTo>
                    <a:cubicBezTo>
                      <a:pt x="142" y="812"/>
                      <a:pt x="145" y="804"/>
                      <a:pt x="150" y="797"/>
                    </a:cubicBezTo>
                    <a:cubicBezTo>
                      <a:pt x="154" y="789"/>
                      <a:pt x="159" y="782"/>
                      <a:pt x="165" y="774"/>
                    </a:cubicBezTo>
                    <a:cubicBezTo>
                      <a:pt x="177" y="760"/>
                      <a:pt x="193" y="745"/>
                      <a:pt x="214" y="731"/>
                    </a:cubicBezTo>
                    <a:cubicBezTo>
                      <a:pt x="232" y="717"/>
                      <a:pt x="253" y="704"/>
                      <a:pt x="276" y="691"/>
                    </a:cubicBezTo>
                    <a:cubicBezTo>
                      <a:pt x="318" y="669"/>
                      <a:pt x="367" y="646"/>
                      <a:pt x="420" y="622"/>
                    </a:cubicBezTo>
                    <a:cubicBezTo>
                      <a:pt x="499" y="586"/>
                      <a:pt x="588" y="548"/>
                      <a:pt x="675" y="501"/>
                    </a:cubicBezTo>
                    <a:cubicBezTo>
                      <a:pt x="762" y="454"/>
                      <a:pt x="848" y="398"/>
                      <a:pt x="922" y="324"/>
                    </a:cubicBezTo>
                    <a:cubicBezTo>
                      <a:pt x="1027" y="219"/>
                      <a:pt x="1084" y="162"/>
                      <a:pt x="1115" y="131"/>
                    </a:cubicBezTo>
                    <a:cubicBezTo>
                      <a:pt x="1130" y="116"/>
                      <a:pt x="1139" y="107"/>
                      <a:pt x="1144" y="102"/>
                    </a:cubicBezTo>
                    <a:cubicBezTo>
                      <a:pt x="1148" y="97"/>
                      <a:pt x="1149" y="96"/>
                      <a:pt x="1149" y="96"/>
                    </a:cubicBezTo>
                    <a:lnTo>
                      <a:pt x="105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Freeform 118"/>
              <p:cNvSpPr>
                <a:spLocks/>
              </p:cNvSpPr>
              <p:nvPr/>
            </p:nvSpPr>
            <p:spPr bwMode="auto">
              <a:xfrm>
                <a:off x="1892841" y="3156506"/>
                <a:ext cx="1748444" cy="1879055"/>
              </a:xfrm>
              <a:custGeom>
                <a:avLst/>
                <a:gdLst>
                  <a:gd name="T0" fmla="*/ 1045 w 1098"/>
                  <a:gd name="T1" fmla="*/ 0 h 1180"/>
                  <a:gd name="T2" fmla="*/ 817 w 1098"/>
                  <a:gd name="T3" fmla="*/ 228 h 1180"/>
                  <a:gd name="T4" fmla="*/ 581 w 1098"/>
                  <a:gd name="T5" fmla="*/ 394 h 1180"/>
                  <a:gd name="T6" fmla="*/ 383 w 1098"/>
                  <a:gd name="T7" fmla="*/ 488 h 1180"/>
                  <a:gd name="T8" fmla="*/ 243 w 1098"/>
                  <a:gd name="T9" fmla="*/ 553 h 1180"/>
                  <a:gd name="T10" fmla="*/ 151 w 1098"/>
                  <a:gd name="T11" fmla="*/ 604 h 1180"/>
                  <a:gd name="T12" fmla="*/ 44 w 1098"/>
                  <a:gd name="T13" fmla="*/ 697 h 1180"/>
                  <a:gd name="T14" fmla="*/ 12 w 1098"/>
                  <a:gd name="T15" fmla="*/ 757 h 1180"/>
                  <a:gd name="T16" fmla="*/ 0 w 1098"/>
                  <a:gd name="T17" fmla="*/ 826 h 1180"/>
                  <a:gd name="T18" fmla="*/ 12 w 1098"/>
                  <a:gd name="T19" fmla="*/ 903 h 1180"/>
                  <a:gd name="T20" fmla="*/ 75 w 1098"/>
                  <a:gd name="T21" fmla="*/ 1031 h 1180"/>
                  <a:gd name="T22" fmla="*/ 196 w 1098"/>
                  <a:gd name="T23" fmla="*/ 1180 h 1180"/>
                  <a:gd name="T24" fmla="*/ 252 w 1098"/>
                  <a:gd name="T25" fmla="*/ 1129 h 1180"/>
                  <a:gd name="T26" fmla="*/ 115 w 1098"/>
                  <a:gd name="T27" fmla="*/ 949 h 1180"/>
                  <a:gd name="T28" fmla="*/ 85 w 1098"/>
                  <a:gd name="T29" fmla="*/ 881 h 1180"/>
                  <a:gd name="T30" fmla="*/ 76 w 1098"/>
                  <a:gd name="T31" fmla="*/ 826 h 1180"/>
                  <a:gd name="T32" fmla="*/ 81 w 1098"/>
                  <a:gd name="T33" fmla="*/ 791 h 1180"/>
                  <a:gd name="T34" fmla="*/ 113 w 1098"/>
                  <a:gd name="T35" fmla="*/ 732 h 1180"/>
                  <a:gd name="T36" fmla="*/ 168 w 1098"/>
                  <a:gd name="T37" fmla="*/ 684 h 1180"/>
                  <a:gd name="T38" fmla="*/ 314 w 1098"/>
                  <a:gd name="T39" fmla="*/ 603 h 1180"/>
                  <a:gd name="T40" fmla="*/ 595 w 1098"/>
                  <a:gd name="T41" fmla="*/ 472 h 1180"/>
                  <a:gd name="T42" fmla="*/ 870 w 1098"/>
                  <a:gd name="T43" fmla="*/ 282 h 1180"/>
                  <a:gd name="T44" fmla="*/ 1098 w 1098"/>
                  <a:gd name="T45" fmla="*/ 54 h 1180"/>
                  <a:gd name="T46" fmla="*/ 1045 w 1098"/>
                  <a:gd name="T4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8" h="1180">
                    <a:moveTo>
                      <a:pt x="1045" y="0"/>
                    </a:moveTo>
                    <a:cubicBezTo>
                      <a:pt x="1045" y="0"/>
                      <a:pt x="1028" y="17"/>
                      <a:pt x="817" y="228"/>
                    </a:cubicBezTo>
                    <a:cubicBezTo>
                      <a:pt x="750" y="295"/>
                      <a:pt x="667" y="348"/>
                      <a:pt x="581" y="394"/>
                    </a:cubicBezTo>
                    <a:cubicBezTo>
                      <a:pt x="516" y="429"/>
                      <a:pt x="448" y="459"/>
                      <a:pt x="383" y="488"/>
                    </a:cubicBezTo>
                    <a:cubicBezTo>
                      <a:pt x="334" y="510"/>
                      <a:pt x="287" y="531"/>
                      <a:pt x="243" y="553"/>
                    </a:cubicBezTo>
                    <a:cubicBezTo>
                      <a:pt x="210" y="569"/>
                      <a:pt x="179" y="586"/>
                      <a:pt x="151" y="604"/>
                    </a:cubicBezTo>
                    <a:cubicBezTo>
                      <a:pt x="108" y="631"/>
                      <a:pt x="71" y="661"/>
                      <a:pt x="44" y="697"/>
                    </a:cubicBezTo>
                    <a:cubicBezTo>
                      <a:pt x="31" y="716"/>
                      <a:pt x="20" y="736"/>
                      <a:pt x="12" y="757"/>
                    </a:cubicBezTo>
                    <a:cubicBezTo>
                      <a:pt x="4" y="779"/>
                      <a:pt x="0" y="802"/>
                      <a:pt x="0" y="826"/>
                    </a:cubicBezTo>
                    <a:cubicBezTo>
                      <a:pt x="0" y="851"/>
                      <a:pt x="4" y="876"/>
                      <a:pt x="12" y="903"/>
                    </a:cubicBezTo>
                    <a:cubicBezTo>
                      <a:pt x="24" y="943"/>
                      <a:pt x="45" y="985"/>
                      <a:pt x="75" y="1031"/>
                    </a:cubicBezTo>
                    <a:cubicBezTo>
                      <a:pt x="106" y="1076"/>
                      <a:pt x="145" y="1126"/>
                      <a:pt x="196" y="1180"/>
                    </a:cubicBezTo>
                    <a:cubicBezTo>
                      <a:pt x="252" y="1129"/>
                      <a:pt x="252" y="1129"/>
                      <a:pt x="252" y="1129"/>
                    </a:cubicBezTo>
                    <a:cubicBezTo>
                      <a:pt x="187" y="1059"/>
                      <a:pt x="143" y="999"/>
                      <a:pt x="115" y="949"/>
                    </a:cubicBezTo>
                    <a:cubicBezTo>
                      <a:pt x="101" y="924"/>
                      <a:pt x="91" y="901"/>
                      <a:pt x="85" y="881"/>
                    </a:cubicBezTo>
                    <a:cubicBezTo>
                      <a:pt x="79" y="861"/>
                      <a:pt x="76" y="843"/>
                      <a:pt x="76" y="826"/>
                    </a:cubicBezTo>
                    <a:cubicBezTo>
                      <a:pt x="76" y="814"/>
                      <a:pt x="78" y="802"/>
                      <a:pt x="81" y="791"/>
                    </a:cubicBezTo>
                    <a:cubicBezTo>
                      <a:pt x="87" y="770"/>
                      <a:pt x="97" y="751"/>
                      <a:pt x="113" y="732"/>
                    </a:cubicBezTo>
                    <a:cubicBezTo>
                      <a:pt x="128" y="716"/>
                      <a:pt x="146" y="700"/>
                      <a:pt x="168" y="684"/>
                    </a:cubicBezTo>
                    <a:cubicBezTo>
                      <a:pt x="207" y="656"/>
                      <a:pt x="257" y="630"/>
                      <a:pt x="314" y="603"/>
                    </a:cubicBezTo>
                    <a:cubicBezTo>
                      <a:pt x="398" y="563"/>
                      <a:pt x="497" y="522"/>
                      <a:pt x="595" y="472"/>
                    </a:cubicBezTo>
                    <a:cubicBezTo>
                      <a:pt x="693" y="422"/>
                      <a:pt x="790" y="362"/>
                      <a:pt x="870" y="282"/>
                    </a:cubicBezTo>
                    <a:cubicBezTo>
                      <a:pt x="1082" y="71"/>
                      <a:pt x="1098" y="54"/>
                      <a:pt x="1098" y="54"/>
                    </a:cubicBezTo>
                    <a:lnTo>
                      <a:pt x="1045"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Freeform 119"/>
              <p:cNvSpPr>
                <a:spLocks/>
              </p:cNvSpPr>
              <p:nvPr/>
            </p:nvSpPr>
            <p:spPr bwMode="auto">
              <a:xfrm>
                <a:off x="3235311" y="3198248"/>
                <a:ext cx="366251" cy="364231"/>
              </a:xfrm>
              <a:custGeom>
                <a:avLst/>
                <a:gdLst>
                  <a:gd name="T0" fmla="*/ 230 w 230"/>
                  <a:gd name="T1" fmla="*/ 126 h 229"/>
                  <a:gd name="T2" fmla="*/ 177 w 230"/>
                  <a:gd name="T3" fmla="*/ 53 h 229"/>
                  <a:gd name="T4" fmla="*/ 104 w 230"/>
                  <a:gd name="T5" fmla="*/ 0 h 229"/>
                  <a:gd name="T6" fmla="*/ 0 w 230"/>
                  <a:gd name="T7" fmla="*/ 229 h 229"/>
                  <a:gd name="T8" fmla="*/ 230 w 230"/>
                  <a:gd name="T9" fmla="*/ 126 h 229"/>
                </a:gdLst>
                <a:ahLst/>
                <a:cxnLst>
                  <a:cxn ang="0">
                    <a:pos x="T0" y="T1"/>
                  </a:cxn>
                  <a:cxn ang="0">
                    <a:pos x="T2" y="T3"/>
                  </a:cxn>
                  <a:cxn ang="0">
                    <a:pos x="T4" y="T5"/>
                  </a:cxn>
                  <a:cxn ang="0">
                    <a:pos x="T6" y="T7"/>
                  </a:cxn>
                  <a:cxn ang="0">
                    <a:pos x="T8" y="T9"/>
                  </a:cxn>
                </a:cxnLst>
                <a:rect l="0" t="0" r="r" b="b"/>
                <a:pathLst>
                  <a:path w="230" h="229">
                    <a:moveTo>
                      <a:pt x="230" y="126"/>
                    </a:moveTo>
                    <a:cubicBezTo>
                      <a:pt x="177" y="53"/>
                      <a:pt x="177" y="53"/>
                      <a:pt x="177" y="53"/>
                    </a:cubicBezTo>
                    <a:cubicBezTo>
                      <a:pt x="104" y="0"/>
                      <a:pt x="104" y="0"/>
                      <a:pt x="104" y="0"/>
                    </a:cubicBezTo>
                    <a:cubicBezTo>
                      <a:pt x="104" y="0"/>
                      <a:pt x="0" y="96"/>
                      <a:pt x="0" y="229"/>
                    </a:cubicBezTo>
                    <a:cubicBezTo>
                      <a:pt x="134" y="229"/>
                      <a:pt x="230" y="126"/>
                      <a:pt x="230" y="126"/>
                    </a:cubicBezTo>
                    <a:close/>
                  </a:path>
                </a:pathLst>
              </a:custGeom>
              <a:solidFill>
                <a:srgbClr val="F69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120"/>
              <p:cNvSpPr>
                <a:spLocks/>
              </p:cNvSpPr>
              <p:nvPr/>
            </p:nvSpPr>
            <p:spPr bwMode="auto">
              <a:xfrm>
                <a:off x="3314755" y="3221812"/>
                <a:ext cx="263243" cy="261223"/>
              </a:xfrm>
              <a:custGeom>
                <a:avLst/>
                <a:gdLst>
                  <a:gd name="T0" fmla="*/ 165 w 165"/>
                  <a:gd name="T1" fmla="*/ 90 h 164"/>
                  <a:gd name="T2" fmla="*/ 127 w 165"/>
                  <a:gd name="T3" fmla="*/ 38 h 164"/>
                  <a:gd name="T4" fmla="*/ 75 w 165"/>
                  <a:gd name="T5" fmla="*/ 0 h 164"/>
                  <a:gd name="T6" fmla="*/ 0 w 165"/>
                  <a:gd name="T7" fmla="*/ 164 h 164"/>
                  <a:gd name="T8" fmla="*/ 165 w 165"/>
                  <a:gd name="T9" fmla="*/ 90 h 164"/>
                </a:gdLst>
                <a:ahLst/>
                <a:cxnLst>
                  <a:cxn ang="0">
                    <a:pos x="T0" y="T1"/>
                  </a:cxn>
                  <a:cxn ang="0">
                    <a:pos x="T2" y="T3"/>
                  </a:cxn>
                  <a:cxn ang="0">
                    <a:pos x="T4" y="T5"/>
                  </a:cxn>
                  <a:cxn ang="0">
                    <a:pos x="T6" y="T7"/>
                  </a:cxn>
                  <a:cxn ang="0">
                    <a:pos x="T8" y="T9"/>
                  </a:cxn>
                </a:cxnLst>
                <a:rect l="0" t="0" r="r" b="b"/>
                <a:pathLst>
                  <a:path w="165" h="164">
                    <a:moveTo>
                      <a:pt x="165" y="90"/>
                    </a:moveTo>
                    <a:cubicBezTo>
                      <a:pt x="127" y="38"/>
                      <a:pt x="127" y="38"/>
                      <a:pt x="127" y="38"/>
                    </a:cubicBezTo>
                    <a:cubicBezTo>
                      <a:pt x="75" y="0"/>
                      <a:pt x="75" y="0"/>
                      <a:pt x="75" y="0"/>
                    </a:cubicBezTo>
                    <a:cubicBezTo>
                      <a:pt x="75" y="0"/>
                      <a:pt x="0" y="69"/>
                      <a:pt x="0" y="164"/>
                    </a:cubicBezTo>
                    <a:cubicBezTo>
                      <a:pt x="96" y="164"/>
                      <a:pt x="165" y="90"/>
                      <a:pt x="165" y="90"/>
                    </a:cubicBezTo>
                    <a:close/>
                  </a:path>
                </a:pathLst>
              </a:custGeom>
              <a:solidFill>
                <a:schemeClr val="accent3"/>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121"/>
              <p:cNvSpPr>
                <a:spLocks/>
              </p:cNvSpPr>
              <p:nvPr/>
            </p:nvSpPr>
            <p:spPr bwMode="auto">
              <a:xfrm>
                <a:off x="3380061" y="3241337"/>
                <a:ext cx="178413" cy="178413"/>
              </a:xfrm>
              <a:custGeom>
                <a:avLst/>
                <a:gdLst>
                  <a:gd name="T0" fmla="*/ 112 w 112"/>
                  <a:gd name="T1" fmla="*/ 61 h 112"/>
                  <a:gd name="T2" fmla="*/ 86 w 112"/>
                  <a:gd name="T3" fmla="*/ 26 h 112"/>
                  <a:gd name="T4" fmla="*/ 50 w 112"/>
                  <a:gd name="T5" fmla="*/ 0 h 112"/>
                  <a:gd name="T6" fmla="*/ 0 w 112"/>
                  <a:gd name="T7" fmla="*/ 112 h 112"/>
                  <a:gd name="T8" fmla="*/ 112 w 112"/>
                  <a:gd name="T9" fmla="*/ 61 h 112"/>
                </a:gdLst>
                <a:ahLst/>
                <a:cxnLst>
                  <a:cxn ang="0">
                    <a:pos x="T0" y="T1"/>
                  </a:cxn>
                  <a:cxn ang="0">
                    <a:pos x="T2" y="T3"/>
                  </a:cxn>
                  <a:cxn ang="0">
                    <a:pos x="T4" y="T5"/>
                  </a:cxn>
                  <a:cxn ang="0">
                    <a:pos x="T6" y="T7"/>
                  </a:cxn>
                  <a:cxn ang="0">
                    <a:pos x="T8" y="T9"/>
                  </a:cxn>
                </a:cxnLst>
                <a:rect l="0" t="0" r="r" b="b"/>
                <a:pathLst>
                  <a:path w="112" h="112">
                    <a:moveTo>
                      <a:pt x="112" y="61"/>
                    </a:moveTo>
                    <a:cubicBezTo>
                      <a:pt x="86" y="26"/>
                      <a:pt x="86" y="26"/>
                      <a:pt x="86" y="26"/>
                    </a:cubicBezTo>
                    <a:cubicBezTo>
                      <a:pt x="50" y="0"/>
                      <a:pt x="50" y="0"/>
                      <a:pt x="50" y="0"/>
                    </a:cubicBezTo>
                    <a:cubicBezTo>
                      <a:pt x="50" y="0"/>
                      <a:pt x="0" y="47"/>
                      <a:pt x="0" y="112"/>
                    </a:cubicBezTo>
                    <a:cubicBezTo>
                      <a:pt x="65" y="112"/>
                      <a:pt x="112" y="61"/>
                      <a:pt x="112" y="61"/>
                    </a:cubicBezTo>
                    <a:close/>
                  </a:path>
                </a:pathLst>
              </a:custGeom>
              <a:solidFill>
                <a:srgbClr val="FBED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Freeform 122"/>
              <p:cNvSpPr>
                <a:spLocks/>
              </p:cNvSpPr>
              <p:nvPr/>
            </p:nvSpPr>
            <p:spPr bwMode="auto">
              <a:xfrm>
                <a:off x="3170006" y="2741108"/>
                <a:ext cx="509654" cy="514367"/>
              </a:xfrm>
              <a:custGeom>
                <a:avLst/>
                <a:gdLst>
                  <a:gd name="T0" fmla="*/ 320 w 320"/>
                  <a:gd name="T1" fmla="*/ 24 h 323"/>
                  <a:gd name="T2" fmla="*/ 201 w 320"/>
                  <a:gd name="T3" fmla="*/ 67 h 323"/>
                  <a:gd name="T4" fmla="*/ 0 w 320"/>
                  <a:gd name="T5" fmla="*/ 268 h 323"/>
                  <a:gd name="T6" fmla="*/ 180 w 320"/>
                  <a:gd name="T7" fmla="*/ 255 h 323"/>
                  <a:gd name="T8" fmla="*/ 320 w 320"/>
                  <a:gd name="T9" fmla="*/ 24 h 323"/>
                </a:gdLst>
                <a:ahLst/>
                <a:cxnLst>
                  <a:cxn ang="0">
                    <a:pos x="T0" y="T1"/>
                  </a:cxn>
                  <a:cxn ang="0">
                    <a:pos x="T2" y="T3"/>
                  </a:cxn>
                  <a:cxn ang="0">
                    <a:pos x="T4" y="T5"/>
                  </a:cxn>
                  <a:cxn ang="0">
                    <a:pos x="T6" y="T7"/>
                  </a:cxn>
                  <a:cxn ang="0">
                    <a:pos x="T8" y="T9"/>
                  </a:cxn>
                </a:cxnLst>
                <a:rect l="0" t="0" r="r" b="b"/>
                <a:pathLst>
                  <a:path w="320" h="323">
                    <a:moveTo>
                      <a:pt x="320" y="24"/>
                    </a:moveTo>
                    <a:cubicBezTo>
                      <a:pt x="320" y="24"/>
                      <a:pt x="269" y="0"/>
                      <a:pt x="201" y="67"/>
                    </a:cubicBezTo>
                    <a:cubicBezTo>
                      <a:pt x="134" y="134"/>
                      <a:pt x="0" y="268"/>
                      <a:pt x="0" y="268"/>
                    </a:cubicBezTo>
                    <a:cubicBezTo>
                      <a:pt x="0" y="268"/>
                      <a:pt x="112" y="187"/>
                      <a:pt x="180" y="255"/>
                    </a:cubicBezTo>
                    <a:cubicBezTo>
                      <a:pt x="248" y="323"/>
                      <a:pt x="320" y="24"/>
                      <a:pt x="320" y="24"/>
                    </a:cubicBezTo>
                    <a:close/>
                  </a:path>
                </a:pathLst>
              </a:custGeom>
              <a:solidFill>
                <a:schemeClr val="accent1">
                  <a:lumMod val="75000"/>
                </a:schemeClr>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Freeform 123"/>
              <p:cNvSpPr>
                <a:spLocks/>
              </p:cNvSpPr>
              <p:nvPr/>
            </p:nvSpPr>
            <p:spPr bwMode="auto">
              <a:xfrm>
                <a:off x="3544335" y="3118804"/>
                <a:ext cx="514367" cy="508981"/>
              </a:xfrm>
              <a:custGeom>
                <a:avLst/>
                <a:gdLst>
                  <a:gd name="T0" fmla="*/ 298 w 323"/>
                  <a:gd name="T1" fmla="*/ 0 h 320"/>
                  <a:gd name="T2" fmla="*/ 256 w 323"/>
                  <a:gd name="T3" fmla="*/ 119 h 320"/>
                  <a:gd name="T4" fmla="*/ 55 w 323"/>
                  <a:gd name="T5" fmla="*/ 320 h 320"/>
                  <a:gd name="T6" fmla="*/ 68 w 323"/>
                  <a:gd name="T7" fmla="*/ 141 h 320"/>
                  <a:gd name="T8" fmla="*/ 298 w 323"/>
                  <a:gd name="T9" fmla="*/ 0 h 320"/>
                </a:gdLst>
                <a:ahLst/>
                <a:cxnLst>
                  <a:cxn ang="0">
                    <a:pos x="T0" y="T1"/>
                  </a:cxn>
                  <a:cxn ang="0">
                    <a:pos x="T2" y="T3"/>
                  </a:cxn>
                  <a:cxn ang="0">
                    <a:pos x="T4" y="T5"/>
                  </a:cxn>
                  <a:cxn ang="0">
                    <a:pos x="T6" y="T7"/>
                  </a:cxn>
                  <a:cxn ang="0">
                    <a:pos x="T8" y="T9"/>
                  </a:cxn>
                </a:cxnLst>
                <a:rect l="0" t="0" r="r" b="b"/>
                <a:pathLst>
                  <a:path w="323" h="320">
                    <a:moveTo>
                      <a:pt x="298" y="0"/>
                    </a:moveTo>
                    <a:cubicBezTo>
                      <a:pt x="298" y="0"/>
                      <a:pt x="323" y="52"/>
                      <a:pt x="256" y="119"/>
                    </a:cubicBezTo>
                    <a:cubicBezTo>
                      <a:pt x="189" y="186"/>
                      <a:pt x="55" y="320"/>
                      <a:pt x="55" y="320"/>
                    </a:cubicBezTo>
                    <a:cubicBezTo>
                      <a:pt x="55" y="320"/>
                      <a:pt x="136" y="209"/>
                      <a:pt x="68" y="141"/>
                    </a:cubicBezTo>
                    <a:cubicBezTo>
                      <a:pt x="0" y="73"/>
                      <a:pt x="298" y="0"/>
                      <a:pt x="298" y="0"/>
                    </a:cubicBezTo>
                    <a:close/>
                  </a:path>
                </a:pathLst>
              </a:custGeom>
              <a:solidFill>
                <a:schemeClr val="accent1">
                  <a:lumMod val="75000"/>
                </a:schemeClr>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124"/>
              <p:cNvSpPr>
                <a:spLocks/>
              </p:cNvSpPr>
              <p:nvPr/>
            </p:nvSpPr>
            <p:spPr bwMode="auto">
              <a:xfrm>
                <a:off x="3400932" y="3091201"/>
                <a:ext cx="305658" cy="307678"/>
              </a:xfrm>
              <a:custGeom>
                <a:avLst/>
                <a:gdLst>
                  <a:gd name="T0" fmla="*/ 298 w 454"/>
                  <a:gd name="T1" fmla="*/ 457 h 457"/>
                  <a:gd name="T2" fmla="*/ 0 w 454"/>
                  <a:gd name="T3" fmla="*/ 159 h 457"/>
                  <a:gd name="T4" fmla="*/ 156 w 454"/>
                  <a:gd name="T5" fmla="*/ 0 h 457"/>
                  <a:gd name="T6" fmla="*/ 454 w 454"/>
                  <a:gd name="T7" fmla="*/ 298 h 457"/>
                  <a:gd name="T8" fmla="*/ 298 w 454"/>
                  <a:gd name="T9" fmla="*/ 457 h 457"/>
                </a:gdLst>
                <a:ahLst/>
                <a:cxnLst>
                  <a:cxn ang="0">
                    <a:pos x="T0" y="T1"/>
                  </a:cxn>
                  <a:cxn ang="0">
                    <a:pos x="T2" y="T3"/>
                  </a:cxn>
                  <a:cxn ang="0">
                    <a:pos x="T4" y="T5"/>
                  </a:cxn>
                  <a:cxn ang="0">
                    <a:pos x="T6" y="T7"/>
                  </a:cxn>
                  <a:cxn ang="0">
                    <a:pos x="T8" y="T9"/>
                  </a:cxn>
                </a:cxnLst>
                <a:rect l="0" t="0" r="r" b="b"/>
                <a:pathLst>
                  <a:path w="454" h="457">
                    <a:moveTo>
                      <a:pt x="298" y="457"/>
                    </a:moveTo>
                    <a:lnTo>
                      <a:pt x="0" y="159"/>
                    </a:lnTo>
                    <a:lnTo>
                      <a:pt x="156" y="0"/>
                    </a:lnTo>
                    <a:lnTo>
                      <a:pt x="454" y="298"/>
                    </a:lnTo>
                    <a:lnTo>
                      <a:pt x="298" y="457"/>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125"/>
              <p:cNvSpPr>
                <a:spLocks/>
              </p:cNvSpPr>
              <p:nvPr/>
            </p:nvSpPr>
            <p:spPr bwMode="auto">
              <a:xfrm>
                <a:off x="3400932" y="3091201"/>
                <a:ext cx="111760" cy="111760"/>
              </a:xfrm>
              <a:custGeom>
                <a:avLst/>
                <a:gdLst>
                  <a:gd name="T0" fmla="*/ 10 w 166"/>
                  <a:gd name="T1" fmla="*/ 166 h 166"/>
                  <a:gd name="T2" fmla="*/ 0 w 166"/>
                  <a:gd name="T3" fmla="*/ 159 h 166"/>
                  <a:gd name="T4" fmla="*/ 156 w 166"/>
                  <a:gd name="T5" fmla="*/ 0 h 166"/>
                  <a:gd name="T6" fmla="*/ 166 w 166"/>
                  <a:gd name="T7" fmla="*/ 10 h 166"/>
                  <a:gd name="T8" fmla="*/ 10 w 166"/>
                  <a:gd name="T9" fmla="*/ 166 h 166"/>
                </a:gdLst>
                <a:ahLst/>
                <a:cxnLst>
                  <a:cxn ang="0">
                    <a:pos x="T0" y="T1"/>
                  </a:cxn>
                  <a:cxn ang="0">
                    <a:pos x="T2" y="T3"/>
                  </a:cxn>
                  <a:cxn ang="0">
                    <a:pos x="T4" y="T5"/>
                  </a:cxn>
                  <a:cxn ang="0">
                    <a:pos x="T6" y="T7"/>
                  </a:cxn>
                  <a:cxn ang="0">
                    <a:pos x="T8" y="T9"/>
                  </a:cxn>
                </a:cxnLst>
                <a:rect l="0" t="0" r="r" b="b"/>
                <a:pathLst>
                  <a:path w="166" h="166">
                    <a:moveTo>
                      <a:pt x="10" y="166"/>
                    </a:moveTo>
                    <a:lnTo>
                      <a:pt x="0" y="159"/>
                    </a:lnTo>
                    <a:lnTo>
                      <a:pt x="156" y="0"/>
                    </a:lnTo>
                    <a:lnTo>
                      <a:pt x="166" y="10"/>
                    </a:lnTo>
                    <a:lnTo>
                      <a:pt x="10"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Freeform 126"/>
              <p:cNvSpPr>
                <a:spLocks/>
              </p:cNvSpPr>
              <p:nvPr/>
            </p:nvSpPr>
            <p:spPr bwMode="auto">
              <a:xfrm>
                <a:off x="3417090" y="3107359"/>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27"/>
              <p:cNvSpPr>
                <a:spLocks/>
              </p:cNvSpPr>
              <p:nvPr/>
            </p:nvSpPr>
            <p:spPr bwMode="auto">
              <a:xfrm>
                <a:off x="3431229" y="3121497"/>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128"/>
              <p:cNvSpPr>
                <a:spLocks/>
              </p:cNvSpPr>
              <p:nvPr/>
            </p:nvSpPr>
            <p:spPr bwMode="auto">
              <a:xfrm>
                <a:off x="3445367" y="3137655"/>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129"/>
              <p:cNvSpPr>
                <a:spLocks/>
              </p:cNvSpPr>
              <p:nvPr/>
            </p:nvSpPr>
            <p:spPr bwMode="auto">
              <a:xfrm>
                <a:off x="3461525" y="3151794"/>
                <a:ext cx="111760" cy="111760"/>
              </a:xfrm>
              <a:custGeom>
                <a:avLst/>
                <a:gdLst>
                  <a:gd name="T0" fmla="*/ 7 w 166"/>
                  <a:gd name="T1" fmla="*/ 166 h 166"/>
                  <a:gd name="T2" fmla="*/ 0 w 166"/>
                  <a:gd name="T3" fmla="*/ 156 h 166"/>
                  <a:gd name="T4" fmla="*/ 156 w 166"/>
                  <a:gd name="T5" fmla="*/ 0 h 166"/>
                  <a:gd name="T6" fmla="*/ 166 w 166"/>
                  <a:gd name="T7" fmla="*/ 7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6"/>
                    </a:lnTo>
                    <a:lnTo>
                      <a:pt x="156" y="0"/>
                    </a:lnTo>
                    <a:lnTo>
                      <a:pt x="166"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Freeform 130"/>
              <p:cNvSpPr>
                <a:spLocks/>
              </p:cNvSpPr>
              <p:nvPr/>
            </p:nvSpPr>
            <p:spPr bwMode="auto">
              <a:xfrm>
                <a:off x="3475663" y="3165932"/>
                <a:ext cx="111760" cy="111760"/>
              </a:xfrm>
              <a:custGeom>
                <a:avLst/>
                <a:gdLst>
                  <a:gd name="T0" fmla="*/ 10 w 166"/>
                  <a:gd name="T1" fmla="*/ 166 h 166"/>
                  <a:gd name="T2" fmla="*/ 0 w 166"/>
                  <a:gd name="T3" fmla="*/ 159 h 166"/>
                  <a:gd name="T4" fmla="*/ 159 w 166"/>
                  <a:gd name="T5" fmla="*/ 0 h 166"/>
                  <a:gd name="T6" fmla="*/ 166 w 166"/>
                  <a:gd name="T7" fmla="*/ 10 h 166"/>
                  <a:gd name="T8" fmla="*/ 10 w 166"/>
                  <a:gd name="T9" fmla="*/ 166 h 166"/>
                </a:gdLst>
                <a:ahLst/>
                <a:cxnLst>
                  <a:cxn ang="0">
                    <a:pos x="T0" y="T1"/>
                  </a:cxn>
                  <a:cxn ang="0">
                    <a:pos x="T2" y="T3"/>
                  </a:cxn>
                  <a:cxn ang="0">
                    <a:pos x="T4" y="T5"/>
                  </a:cxn>
                  <a:cxn ang="0">
                    <a:pos x="T6" y="T7"/>
                  </a:cxn>
                  <a:cxn ang="0">
                    <a:pos x="T8" y="T9"/>
                  </a:cxn>
                </a:cxnLst>
                <a:rect l="0" t="0" r="r" b="b"/>
                <a:pathLst>
                  <a:path w="166" h="166">
                    <a:moveTo>
                      <a:pt x="10" y="166"/>
                    </a:moveTo>
                    <a:lnTo>
                      <a:pt x="0" y="159"/>
                    </a:lnTo>
                    <a:lnTo>
                      <a:pt x="159" y="0"/>
                    </a:lnTo>
                    <a:lnTo>
                      <a:pt x="166" y="10"/>
                    </a:lnTo>
                    <a:lnTo>
                      <a:pt x="10"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Freeform 131"/>
              <p:cNvSpPr>
                <a:spLocks/>
              </p:cNvSpPr>
              <p:nvPr/>
            </p:nvSpPr>
            <p:spPr bwMode="auto">
              <a:xfrm>
                <a:off x="3491822" y="3182090"/>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Freeform 132"/>
              <p:cNvSpPr>
                <a:spLocks/>
              </p:cNvSpPr>
              <p:nvPr/>
            </p:nvSpPr>
            <p:spPr bwMode="auto">
              <a:xfrm>
                <a:off x="3505960" y="3196228"/>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Freeform 133"/>
              <p:cNvSpPr>
                <a:spLocks/>
              </p:cNvSpPr>
              <p:nvPr/>
            </p:nvSpPr>
            <p:spPr bwMode="auto">
              <a:xfrm>
                <a:off x="3520098" y="3212387"/>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Freeform 134"/>
              <p:cNvSpPr>
                <a:spLocks/>
              </p:cNvSpPr>
              <p:nvPr/>
            </p:nvSpPr>
            <p:spPr bwMode="auto">
              <a:xfrm>
                <a:off x="3536256" y="3226525"/>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Freeform 135"/>
              <p:cNvSpPr>
                <a:spLocks/>
              </p:cNvSpPr>
              <p:nvPr/>
            </p:nvSpPr>
            <p:spPr bwMode="auto">
              <a:xfrm>
                <a:off x="3550395" y="3242683"/>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36"/>
              <p:cNvSpPr>
                <a:spLocks/>
              </p:cNvSpPr>
              <p:nvPr/>
            </p:nvSpPr>
            <p:spPr bwMode="auto">
              <a:xfrm>
                <a:off x="3566553" y="3256821"/>
                <a:ext cx="111760" cy="111760"/>
              </a:xfrm>
              <a:custGeom>
                <a:avLst/>
                <a:gdLst>
                  <a:gd name="T0" fmla="*/ 7 w 166"/>
                  <a:gd name="T1" fmla="*/ 166 h 166"/>
                  <a:gd name="T2" fmla="*/ 0 w 166"/>
                  <a:gd name="T3" fmla="*/ 156 h 166"/>
                  <a:gd name="T4" fmla="*/ 156 w 166"/>
                  <a:gd name="T5" fmla="*/ 0 h 166"/>
                  <a:gd name="T6" fmla="*/ 166 w 166"/>
                  <a:gd name="T7" fmla="*/ 7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6"/>
                    </a:lnTo>
                    <a:lnTo>
                      <a:pt x="156" y="0"/>
                    </a:lnTo>
                    <a:lnTo>
                      <a:pt x="166"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Freeform 137"/>
              <p:cNvSpPr>
                <a:spLocks/>
              </p:cNvSpPr>
              <p:nvPr/>
            </p:nvSpPr>
            <p:spPr bwMode="auto">
              <a:xfrm>
                <a:off x="3580691" y="3271633"/>
                <a:ext cx="111760" cy="111087"/>
              </a:xfrm>
              <a:custGeom>
                <a:avLst/>
                <a:gdLst>
                  <a:gd name="T0" fmla="*/ 10 w 166"/>
                  <a:gd name="T1" fmla="*/ 165 h 165"/>
                  <a:gd name="T2" fmla="*/ 0 w 166"/>
                  <a:gd name="T3" fmla="*/ 158 h 165"/>
                  <a:gd name="T4" fmla="*/ 159 w 166"/>
                  <a:gd name="T5" fmla="*/ 0 h 165"/>
                  <a:gd name="T6" fmla="*/ 166 w 166"/>
                  <a:gd name="T7" fmla="*/ 9 h 165"/>
                  <a:gd name="T8" fmla="*/ 10 w 166"/>
                  <a:gd name="T9" fmla="*/ 165 h 165"/>
                </a:gdLst>
                <a:ahLst/>
                <a:cxnLst>
                  <a:cxn ang="0">
                    <a:pos x="T0" y="T1"/>
                  </a:cxn>
                  <a:cxn ang="0">
                    <a:pos x="T2" y="T3"/>
                  </a:cxn>
                  <a:cxn ang="0">
                    <a:pos x="T4" y="T5"/>
                  </a:cxn>
                  <a:cxn ang="0">
                    <a:pos x="T6" y="T7"/>
                  </a:cxn>
                  <a:cxn ang="0">
                    <a:pos x="T8" y="T9"/>
                  </a:cxn>
                </a:cxnLst>
                <a:rect l="0" t="0" r="r" b="b"/>
                <a:pathLst>
                  <a:path w="166" h="165">
                    <a:moveTo>
                      <a:pt x="10" y="165"/>
                    </a:moveTo>
                    <a:lnTo>
                      <a:pt x="0" y="158"/>
                    </a:lnTo>
                    <a:lnTo>
                      <a:pt x="159" y="0"/>
                    </a:lnTo>
                    <a:lnTo>
                      <a:pt x="166" y="9"/>
                    </a:lnTo>
                    <a:lnTo>
                      <a:pt x="10" y="165"/>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Freeform 138"/>
              <p:cNvSpPr>
                <a:spLocks/>
              </p:cNvSpPr>
              <p:nvPr/>
            </p:nvSpPr>
            <p:spPr bwMode="auto">
              <a:xfrm>
                <a:off x="3596849" y="3287118"/>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39"/>
              <p:cNvSpPr>
                <a:spLocks/>
              </p:cNvSpPr>
              <p:nvPr/>
            </p:nvSpPr>
            <p:spPr bwMode="auto">
              <a:xfrm>
                <a:off x="3426516" y="2059774"/>
                <a:ext cx="1312174" cy="1313521"/>
              </a:xfrm>
              <a:custGeom>
                <a:avLst/>
                <a:gdLst>
                  <a:gd name="T0" fmla="*/ 141 w 824"/>
                  <a:gd name="T1" fmla="*/ 825 h 825"/>
                  <a:gd name="T2" fmla="*/ 482 w 824"/>
                  <a:gd name="T3" fmla="*/ 564 h 825"/>
                  <a:gd name="T4" fmla="*/ 763 w 824"/>
                  <a:gd name="T5" fmla="*/ 61 h 825"/>
                  <a:gd name="T6" fmla="*/ 261 w 824"/>
                  <a:gd name="T7" fmla="*/ 343 h 825"/>
                  <a:gd name="T8" fmla="*/ 0 w 824"/>
                  <a:gd name="T9" fmla="*/ 683 h 825"/>
                  <a:gd name="T10" fmla="*/ 141 w 824"/>
                  <a:gd name="T11" fmla="*/ 825 h 825"/>
                </a:gdLst>
                <a:ahLst/>
                <a:cxnLst>
                  <a:cxn ang="0">
                    <a:pos x="T0" y="T1"/>
                  </a:cxn>
                  <a:cxn ang="0">
                    <a:pos x="T2" y="T3"/>
                  </a:cxn>
                  <a:cxn ang="0">
                    <a:pos x="T4" y="T5"/>
                  </a:cxn>
                  <a:cxn ang="0">
                    <a:pos x="T6" y="T7"/>
                  </a:cxn>
                  <a:cxn ang="0">
                    <a:pos x="T8" y="T9"/>
                  </a:cxn>
                  <a:cxn ang="0">
                    <a:pos x="T10" y="T11"/>
                  </a:cxn>
                </a:cxnLst>
                <a:rect l="0" t="0" r="r" b="b"/>
                <a:pathLst>
                  <a:path w="824" h="825">
                    <a:moveTo>
                      <a:pt x="141" y="825"/>
                    </a:moveTo>
                    <a:cubicBezTo>
                      <a:pt x="237" y="778"/>
                      <a:pt x="361" y="685"/>
                      <a:pt x="482" y="564"/>
                    </a:cubicBezTo>
                    <a:cubicBezTo>
                      <a:pt x="698" y="348"/>
                      <a:pt x="824" y="123"/>
                      <a:pt x="763" y="61"/>
                    </a:cubicBezTo>
                    <a:cubicBezTo>
                      <a:pt x="702" y="0"/>
                      <a:pt x="477" y="126"/>
                      <a:pt x="261" y="343"/>
                    </a:cubicBezTo>
                    <a:cubicBezTo>
                      <a:pt x="140" y="464"/>
                      <a:pt x="47" y="587"/>
                      <a:pt x="0" y="683"/>
                    </a:cubicBezTo>
                    <a:cubicBezTo>
                      <a:pt x="141" y="825"/>
                      <a:pt x="141" y="825"/>
                      <a:pt x="141" y="825"/>
                    </a:cubicBezTo>
                  </a:path>
                </a:pathLst>
              </a:custGeom>
              <a:solidFill>
                <a:schemeClr val="tx2">
                  <a:lumMod val="20000"/>
                  <a:lumOff val="80000"/>
                </a:schemeClr>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140"/>
              <p:cNvSpPr>
                <a:spLocks/>
              </p:cNvSpPr>
              <p:nvPr/>
            </p:nvSpPr>
            <p:spPr bwMode="auto">
              <a:xfrm>
                <a:off x="3549048" y="2779484"/>
                <a:ext cx="469932" cy="471279"/>
              </a:xfrm>
              <a:custGeom>
                <a:avLst/>
                <a:gdLst>
                  <a:gd name="T0" fmla="*/ 205 w 295"/>
                  <a:gd name="T1" fmla="*/ 285 h 296"/>
                  <a:gd name="T2" fmla="*/ 295 w 295"/>
                  <a:gd name="T3" fmla="*/ 213 h 296"/>
                  <a:gd name="T4" fmla="*/ 176 w 295"/>
                  <a:gd name="T5" fmla="*/ 120 h 296"/>
                  <a:gd name="T6" fmla="*/ 82 w 295"/>
                  <a:gd name="T7" fmla="*/ 0 h 296"/>
                  <a:gd name="T8" fmla="*/ 11 w 295"/>
                  <a:gd name="T9" fmla="*/ 90 h 296"/>
                  <a:gd name="T10" fmla="*/ 95 w 295"/>
                  <a:gd name="T11" fmla="*/ 201 h 296"/>
                  <a:gd name="T12" fmla="*/ 205 w 295"/>
                  <a:gd name="T13" fmla="*/ 285 h 296"/>
                </a:gdLst>
                <a:ahLst/>
                <a:cxnLst>
                  <a:cxn ang="0">
                    <a:pos x="T0" y="T1"/>
                  </a:cxn>
                  <a:cxn ang="0">
                    <a:pos x="T2" y="T3"/>
                  </a:cxn>
                  <a:cxn ang="0">
                    <a:pos x="T4" y="T5"/>
                  </a:cxn>
                  <a:cxn ang="0">
                    <a:pos x="T6" y="T7"/>
                  </a:cxn>
                  <a:cxn ang="0">
                    <a:pos x="T8" y="T9"/>
                  </a:cxn>
                  <a:cxn ang="0">
                    <a:pos x="T10" y="T11"/>
                  </a:cxn>
                  <a:cxn ang="0">
                    <a:pos x="T12" y="T13"/>
                  </a:cxn>
                </a:cxnLst>
                <a:rect l="0" t="0" r="r" b="b"/>
                <a:pathLst>
                  <a:path w="295" h="296">
                    <a:moveTo>
                      <a:pt x="205" y="285"/>
                    </a:moveTo>
                    <a:cubicBezTo>
                      <a:pt x="235" y="263"/>
                      <a:pt x="265" y="240"/>
                      <a:pt x="295" y="213"/>
                    </a:cubicBezTo>
                    <a:cubicBezTo>
                      <a:pt x="295" y="213"/>
                      <a:pt x="281" y="225"/>
                      <a:pt x="176" y="120"/>
                    </a:cubicBezTo>
                    <a:cubicBezTo>
                      <a:pt x="71" y="15"/>
                      <a:pt x="82" y="0"/>
                      <a:pt x="82" y="0"/>
                    </a:cubicBezTo>
                    <a:cubicBezTo>
                      <a:pt x="56" y="31"/>
                      <a:pt x="32" y="61"/>
                      <a:pt x="11" y="90"/>
                    </a:cubicBezTo>
                    <a:cubicBezTo>
                      <a:pt x="11" y="90"/>
                      <a:pt x="0" y="105"/>
                      <a:pt x="95" y="201"/>
                    </a:cubicBezTo>
                    <a:cubicBezTo>
                      <a:pt x="190" y="296"/>
                      <a:pt x="205" y="285"/>
                      <a:pt x="205" y="285"/>
                    </a:cubicBezTo>
                    <a:close/>
                  </a:path>
                </a:pathLst>
              </a:custGeom>
              <a:solidFill>
                <a:srgbClr val="7030A0"/>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Freeform 141"/>
              <p:cNvSpPr>
                <a:spLocks/>
              </p:cNvSpPr>
              <p:nvPr/>
            </p:nvSpPr>
            <p:spPr bwMode="auto">
              <a:xfrm>
                <a:off x="4179888" y="2092763"/>
                <a:ext cx="526485" cy="527159"/>
              </a:xfrm>
              <a:custGeom>
                <a:avLst/>
                <a:gdLst>
                  <a:gd name="T0" fmla="*/ 191 w 331"/>
                  <a:gd name="T1" fmla="*/ 331 h 331"/>
                  <a:gd name="T2" fmla="*/ 290 w 331"/>
                  <a:gd name="T3" fmla="*/ 40 h 331"/>
                  <a:gd name="T4" fmla="*/ 0 w 331"/>
                  <a:gd name="T5" fmla="*/ 140 h 331"/>
                  <a:gd name="T6" fmla="*/ 75 w 331"/>
                  <a:gd name="T7" fmla="*/ 256 h 331"/>
                  <a:gd name="T8" fmla="*/ 191 w 331"/>
                  <a:gd name="T9" fmla="*/ 331 h 331"/>
                </a:gdLst>
                <a:ahLst/>
                <a:cxnLst>
                  <a:cxn ang="0">
                    <a:pos x="T0" y="T1"/>
                  </a:cxn>
                  <a:cxn ang="0">
                    <a:pos x="T2" y="T3"/>
                  </a:cxn>
                  <a:cxn ang="0">
                    <a:pos x="T4" y="T5"/>
                  </a:cxn>
                  <a:cxn ang="0">
                    <a:pos x="T6" y="T7"/>
                  </a:cxn>
                  <a:cxn ang="0">
                    <a:pos x="T8" y="T9"/>
                  </a:cxn>
                </a:cxnLst>
                <a:rect l="0" t="0" r="r" b="b"/>
                <a:pathLst>
                  <a:path w="331" h="331">
                    <a:moveTo>
                      <a:pt x="191" y="331"/>
                    </a:moveTo>
                    <a:cubicBezTo>
                      <a:pt x="288" y="195"/>
                      <a:pt x="331" y="81"/>
                      <a:pt x="290" y="40"/>
                    </a:cubicBezTo>
                    <a:cubicBezTo>
                      <a:pt x="249" y="0"/>
                      <a:pt x="135" y="42"/>
                      <a:pt x="0" y="140"/>
                    </a:cubicBezTo>
                    <a:cubicBezTo>
                      <a:pt x="0" y="140"/>
                      <a:pt x="20" y="202"/>
                      <a:pt x="75" y="256"/>
                    </a:cubicBezTo>
                    <a:cubicBezTo>
                      <a:pt x="129" y="310"/>
                      <a:pt x="191" y="331"/>
                      <a:pt x="191" y="331"/>
                    </a:cubicBezTo>
                    <a:close/>
                  </a:path>
                </a:pathLst>
              </a:custGeom>
              <a:solidFill>
                <a:srgbClr val="7030A0"/>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Freeform 142"/>
              <p:cNvSpPr>
                <a:spLocks/>
              </p:cNvSpPr>
              <p:nvPr/>
            </p:nvSpPr>
            <p:spPr bwMode="auto">
              <a:xfrm>
                <a:off x="4009555" y="2486618"/>
                <a:ext cx="302292" cy="303638"/>
              </a:xfrm>
              <a:custGeom>
                <a:avLst/>
                <a:gdLst>
                  <a:gd name="T0" fmla="*/ 156 w 190"/>
                  <a:gd name="T1" fmla="*/ 157 h 191"/>
                  <a:gd name="T2" fmla="*/ 34 w 190"/>
                  <a:gd name="T3" fmla="*/ 157 h 191"/>
                  <a:gd name="T4" fmla="*/ 34 w 190"/>
                  <a:gd name="T5" fmla="*/ 34 h 191"/>
                  <a:gd name="T6" fmla="*/ 156 w 190"/>
                  <a:gd name="T7" fmla="*/ 34 h 191"/>
                  <a:gd name="T8" fmla="*/ 156 w 190"/>
                  <a:gd name="T9" fmla="*/ 157 h 191"/>
                </a:gdLst>
                <a:ahLst/>
                <a:cxnLst>
                  <a:cxn ang="0">
                    <a:pos x="T0" y="T1"/>
                  </a:cxn>
                  <a:cxn ang="0">
                    <a:pos x="T2" y="T3"/>
                  </a:cxn>
                  <a:cxn ang="0">
                    <a:pos x="T4" y="T5"/>
                  </a:cxn>
                  <a:cxn ang="0">
                    <a:pos x="T6" y="T7"/>
                  </a:cxn>
                  <a:cxn ang="0">
                    <a:pos x="T8" y="T9"/>
                  </a:cxn>
                </a:cxnLst>
                <a:rect l="0" t="0" r="r" b="b"/>
                <a:pathLst>
                  <a:path w="190" h="191">
                    <a:moveTo>
                      <a:pt x="156" y="157"/>
                    </a:moveTo>
                    <a:cubicBezTo>
                      <a:pt x="122" y="191"/>
                      <a:pt x="68" y="191"/>
                      <a:pt x="34" y="157"/>
                    </a:cubicBezTo>
                    <a:cubicBezTo>
                      <a:pt x="0" y="123"/>
                      <a:pt x="0" y="68"/>
                      <a:pt x="34" y="34"/>
                    </a:cubicBezTo>
                    <a:cubicBezTo>
                      <a:pt x="68" y="0"/>
                      <a:pt x="122" y="0"/>
                      <a:pt x="156" y="34"/>
                    </a:cubicBezTo>
                    <a:cubicBezTo>
                      <a:pt x="190" y="68"/>
                      <a:pt x="190" y="123"/>
                      <a:pt x="156" y="157"/>
                    </a:cubicBezTo>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Freeform 143"/>
              <p:cNvSpPr>
                <a:spLocks/>
              </p:cNvSpPr>
              <p:nvPr/>
            </p:nvSpPr>
            <p:spPr bwMode="auto">
              <a:xfrm>
                <a:off x="4036485" y="2513548"/>
                <a:ext cx="248431" cy="249778"/>
              </a:xfrm>
              <a:custGeom>
                <a:avLst/>
                <a:gdLst>
                  <a:gd name="T0" fmla="*/ 107 w 156"/>
                  <a:gd name="T1" fmla="*/ 141 h 157"/>
                  <a:gd name="T2" fmla="*/ 16 w 156"/>
                  <a:gd name="T3" fmla="*/ 108 h 157"/>
                  <a:gd name="T4" fmla="*/ 49 w 156"/>
                  <a:gd name="T5" fmla="*/ 17 h 157"/>
                  <a:gd name="T6" fmla="*/ 140 w 156"/>
                  <a:gd name="T7" fmla="*/ 50 h 157"/>
                  <a:gd name="T8" fmla="*/ 107 w 156"/>
                  <a:gd name="T9" fmla="*/ 141 h 157"/>
                </a:gdLst>
                <a:ahLst/>
                <a:cxnLst>
                  <a:cxn ang="0">
                    <a:pos x="T0" y="T1"/>
                  </a:cxn>
                  <a:cxn ang="0">
                    <a:pos x="T2" y="T3"/>
                  </a:cxn>
                  <a:cxn ang="0">
                    <a:pos x="T4" y="T5"/>
                  </a:cxn>
                  <a:cxn ang="0">
                    <a:pos x="T6" y="T7"/>
                  </a:cxn>
                  <a:cxn ang="0">
                    <a:pos x="T8" y="T9"/>
                  </a:cxn>
                </a:cxnLst>
                <a:rect l="0" t="0" r="r" b="b"/>
                <a:pathLst>
                  <a:path w="156" h="157">
                    <a:moveTo>
                      <a:pt x="107" y="141"/>
                    </a:moveTo>
                    <a:cubicBezTo>
                      <a:pt x="73" y="157"/>
                      <a:pt x="32" y="142"/>
                      <a:pt x="16" y="108"/>
                    </a:cubicBezTo>
                    <a:cubicBezTo>
                      <a:pt x="0" y="73"/>
                      <a:pt x="15" y="33"/>
                      <a:pt x="49" y="17"/>
                    </a:cubicBezTo>
                    <a:cubicBezTo>
                      <a:pt x="83" y="0"/>
                      <a:pt x="124" y="15"/>
                      <a:pt x="140" y="50"/>
                    </a:cubicBezTo>
                    <a:cubicBezTo>
                      <a:pt x="156" y="84"/>
                      <a:pt x="141" y="125"/>
                      <a:pt x="107" y="141"/>
                    </a:cubicBezTo>
                  </a:path>
                </a:pathLst>
              </a:custGeom>
              <a:solidFill>
                <a:schemeClr val="bg2"/>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Freeform 44"/>
              <p:cNvSpPr>
                <a:spLocks/>
              </p:cNvSpPr>
              <p:nvPr/>
            </p:nvSpPr>
            <p:spPr bwMode="auto">
              <a:xfrm>
                <a:off x="4238461" y="2540478"/>
                <a:ext cx="18851" cy="18851"/>
              </a:xfrm>
              <a:custGeom>
                <a:avLst/>
                <a:gdLst>
                  <a:gd name="T0" fmla="*/ 10 w 12"/>
                  <a:gd name="T1" fmla="*/ 10 h 12"/>
                  <a:gd name="T2" fmla="*/ 2 w 12"/>
                  <a:gd name="T3" fmla="*/ 10 h 12"/>
                  <a:gd name="T4" fmla="*/ 2 w 12"/>
                  <a:gd name="T5" fmla="*/ 3 h 12"/>
                  <a:gd name="T6" fmla="*/ 10 w 12"/>
                  <a:gd name="T7" fmla="*/ 3 h 12"/>
                  <a:gd name="T8" fmla="*/ 10 w 12"/>
                  <a:gd name="T9" fmla="*/ 10 h 12"/>
                </a:gdLst>
                <a:ah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5"/>
                      <a:pt x="2" y="3"/>
                    </a:cubicBezTo>
                    <a:cubicBezTo>
                      <a:pt x="4" y="0"/>
                      <a:pt x="8" y="0"/>
                      <a:pt x="10" y="3"/>
                    </a:cubicBezTo>
                    <a:cubicBezTo>
                      <a:pt x="12" y="5"/>
                      <a:pt x="12" y="8"/>
                      <a:pt x="10" y="10"/>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Freeform 45"/>
              <p:cNvSpPr>
                <a:spLocks/>
              </p:cNvSpPr>
              <p:nvPr/>
            </p:nvSpPr>
            <p:spPr bwMode="auto">
              <a:xfrm>
                <a:off x="4182581" y="2508835"/>
                <a:ext cx="19524" cy="18851"/>
              </a:xfrm>
              <a:custGeom>
                <a:avLst/>
                <a:gdLst>
                  <a:gd name="T0" fmla="*/ 12 w 12"/>
                  <a:gd name="T1" fmla="*/ 8 h 12"/>
                  <a:gd name="T2" fmla="*/ 5 w 12"/>
                  <a:gd name="T3" fmla="*/ 12 h 12"/>
                  <a:gd name="T4" fmla="*/ 1 w 12"/>
                  <a:gd name="T5" fmla="*/ 5 h 12"/>
                  <a:gd name="T6" fmla="*/ 8 w 12"/>
                  <a:gd name="T7" fmla="*/ 1 h 12"/>
                  <a:gd name="T8" fmla="*/ 12 w 12"/>
                  <a:gd name="T9" fmla="*/ 8 h 12"/>
                </a:gdLst>
                <a:ahLst/>
                <a:cxnLst>
                  <a:cxn ang="0">
                    <a:pos x="T0" y="T1"/>
                  </a:cxn>
                  <a:cxn ang="0">
                    <a:pos x="T2" y="T3"/>
                  </a:cxn>
                  <a:cxn ang="0">
                    <a:pos x="T4" y="T5"/>
                  </a:cxn>
                  <a:cxn ang="0">
                    <a:pos x="T6" y="T7"/>
                  </a:cxn>
                  <a:cxn ang="0">
                    <a:pos x="T8" y="T9"/>
                  </a:cxn>
                </a:cxnLst>
                <a:rect l="0" t="0" r="r" b="b"/>
                <a:pathLst>
                  <a:path w="12" h="12">
                    <a:moveTo>
                      <a:pt x="12" y="8"/>
                    </a:moveTo>
                    <a:cubicBezTo>
                      <a:pt x="11" y="11"/>
                      <a:pt x="8" y="12"/>
                      <a:pt x="5" y="12"/>
                    </a:cubicBezTo>
                    <a:cubicBezTo>
                      <a:pt x="2" y="11"/>
                      <a:pt x="0" y="8"/>
                      <a:pt x="1" y="5"/>
                    </a:cubicBezTo>
                    <a:cubicBezTo>
                      <a:pt x="2" y="2"/>
                      <a:pt x="5" y="0"/>
                      <a:pt x="8" y="1"/>
                    </a:cubicBezTo>
                    <a:cubicBezTo>
                      <a:pt x="11" y="2"/>
                      <a:pt x="12" y="5"/>
                      <a:pt x="12" y="8"/>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Freeform 46"/>
              <p:cNvSpPr>
                <a:spLocks/>
              </p:cNvSpPr>
              <p:nvPr/>
            </p:nvSpPr>
            <p:spPr bwMode="auto">
              <a:xfrm>
                <a:off x="4119295" y="2508835"/>
                <a:ext cx="18851" cy="18851"/>
              </a:xfrm>
              <a:custGeom>
                <a:avLst/>
                <a:gdLst>
                  <a:gd name="T0" fmla="*/ 11 w 12"/>
                  <a:gd name="T1" fmla="*/ 5 h 12"/>
                  <a:gd name="T2" fmla="*/ 7 w 12"/>
                  <a:gd name="T3" fmla="*/ 12 h 12"/>
                  <a:gd name="T4" fmla="*/ 0 w 12"/>
                  <a:gd name="T5" fmla="*/ 8 h 12"/>
                  <a:gd name="T6" fmla="*/ 4 w 12"/>
                  <a:gd name="T7" fmla="*/ 1 h 12"/>
                  <a:gd name="T8" fmla="*/ 11 w 12"/>
                  <a:gd name="T9" fmla="*/ 5 h 12"/>
                </a:gdLst>
                <a:ahLst/>
                <a:cxnLst>
                  <a:cxn ang="0">
                    <a:pos x="T0" y="T1"/>
                  </a:cxn>
                  <a:cxn ang="0">
                    <a:pos x="T2" y="T3"/>
                  </a:cxn>
                  <a:cxn ang="0">
                    <a:pos x="T4" y="T5"/>
                  </a:cxn>
                  <a:cxn ang="0">
                    <a:pos x="T6" y="T7"/>
                  </a:cxn>
                  <a:cxn ang="0">
                    <a:pos x="T8" y="T9"/>
                  </a:cxn>
                </a:cxnLst>
                <a:rect l="0" t="0" r="r" b="b"/>
                <a:pathLst>
                  <a:path w="12" h="12">
                    <a:moveTo>
                      <a:pt x="11" y="5"/>
                    </a:moveTo>
                    <a:cubicBezTo>
                      <a:pt x="12" y="8"/>
                      <a:pt x="10" y="11"/>
                      <a:pt x="7" y="12"/>
                    </a:cubicBezTo>
                    <a:cubicBezTo>
                      <a:pt x="4" y="12"/>
                      <a:pt x="1" y="11"/>
                      <a:pt x="0" y="8"/>
                    </a:cubicBezTo>
                    <a:cubicBezTo>
                      <a:pt x="0" y="5"/>
                      <a:pt x="1" y="2"/>
                      <a:pt x="4" y="1"/>
                    </a:cubicBezTo>
                    <a:cubicBezTo>
                      <a:pt x="7" y="0"/>
                      <a:pt x="10" y="2"/>
                      <a:pt x="11" y="5"/>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Freeform 47"/>
              <p:cNvSpPr>
                <a:spLocks/>
              </p:cNvSpPr>
              <p:nvPr/>
            </p:nvSpPr>
            <p:spPr bwMode="auto">
              <a:xfrm>
                <a:off x="4063415" y="2540478"/>
                <a:ext cx="18851" cy="18851"/>
              </a:xfrm>
              <a:custGeom>
                <a:avLst/>
                <a:gdLst>
                  <a:gd name="T0" fmla="*/ 10 w 12"/>
                  <a:gd name="T1" fmla="*/ 3 h 12"/>
                  <a:gd name="T2" fmla="*/ 10 w 12"/>
                  <a:gd name="T3" fmla="*/ 10 h 12"/>
                  <a:gd name="T4" fmla="*/ 2 w 12"/>
                  <a:gd name="T5" fmla="*/ 10 h 12"/>
                  <a:gd name="T6" fmla="*/ 2 w 12"/>
                  <a:gd name="T7" fmla="*/ 3 h 12"/>
                  <a:gd name="T8" fmla="*/ 10 w 12"/>
                  <a:gd name="T9" fmla="*/ 3 h 12"/>
                </a:gdLst>
                <a:ahLst/>
                <a:cxnLst>
                  <a:cxn ang="0">
                    <a:pos x="T0" y="T1"/>
                  </a:cxn>
                  <a:cxn ang="0">
                    <a:pos x="T2" y="T3"/>
                  </a:cxn>
                  <a:cxn ang="0">
                    <a:pos x="T4" y="T5"/>
                  </a:cxn>
                  <a:cxn ang="0">
                    <a:pos x="T6" y="T7"/>
                  </a:cxn>
                  <a:cxn ang="0">
                    <a:pos x="T8" y="T9"/>
                  </a:cxn>
                </a:cxnLst>
                <a:rect l="0" t="0" r="r" b="b"/>
                <a:pathLst>
                  <a:path w="12" h="12">
                    <a:moveTo>
                      <a:pt x="10" y="3"/>
                    </a:moveTo>
                    <a:cubicBezTo>
                      <a:pt x="12" y="5"/>
                      <a:pt x="12" y="8"/>
                      <a:pt x="10" y="10"/>
                    </a:cubicBezTo>
                    <a:cubicBezTo>
                      <a:pt x="8" y="12"/>
                      <a:pt x="4" y="12"/>
                      <a:pt x="2" y="10"/>
                    </a:cubicBezTo>
                    <a:cubicBezTo>
                      <a:pt x="0" y="8"/>
                      <a:pt x="0" y="5"/>
                      <a:pt x="2" y="3"/>
                    </a:cubicBezTo>
                    <a:cubicBezTo>
                      <a:pt x="4" y="0"/>
                      <a:pt x="8" y="0"/>
                      <a:pt x="10" y="3"/>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Freeform 48"/>
              <p:cNvSpPr>
                <a:spLocks/>
              </p:cNvSpPr>
              <p:nvPr/>
            </p:nvSpPr>
            <p:spPr bwMode="auto">
              <a:xfrm>
                <a:off x="4029752" y="2596358"/>
                <a:ext cx="20871" cy="20198"/>
              </a:xfrm>
              <a:custGeom>
                <a:avLst/>
                <a:gdLst>
                  <a:gd name="T0" fmla="*/ 8 w 13"/>
                  <a:gd name="T1" fmla="*/ 1 h 13"/>
                  <a:gd name="T2" fmla="*/ 12 w 13"/>
                  <a:gd name="T3" fmla="*/ 8 h 13"/>
                  <a:gd name="T4" fmla="*/ 5 w 13"/>
                  <a:gd name="T5" fmla="*/ 12 h 13"/>
                  <a:gd name="T6" fmla="*/ 1 w 13"/>
                  <a:gd name="T7" fmla="*/ 5 h 13"/>
                  <a:gd name="T8" fmla="*/ 8 w 13"/>
                  <a:gd name="T9" fmla="*/ 1 h 13"/>
                </a:gdLst>
                <a:ahLst/>
                <a:cxnLst>
                  <a:cxn ang="0">
                    <a:pos x="T0" y="T1"/>
                  </a:cxn>
                  <a:cxn ang="0">
                    <a:pos x="T2" y="T3"/>
                  </a:cxn>
                  <a:cxn ang="0">
                    <a:pos x="T4" y="T5"/>
                  </a:cxn>
                  <a:cxn ang="0">
                    <a:pos x="T6" y="T7"/>
                  </a:cxn>
                  <a:cxn ang="0">
                    <a:pos x="T8" y="T9"/>
                  </a:cxn>
                </a:cxnLst>
                <a:rect l="0" t="0" r="r" b="b"/>
                <a:pathLst>
                  <a:path w="13" h="13">
                    <a:moveTo>
                      <a:pt x="8" y="1"/>
                    </a:moveTo>
                    <a:cubicBezTo>
                      <a:pt x="11" y="2"/>
                      <a:pt x="13" y="5"/>
                      <a:pt x="12" y="8"/>
                    </a:cubicBezTo>
                    <a:cubicBezTo>
                      <a:pt x="11" y="11"/>
                      <a:pt x="8" y="13"/>
                      <a:pt x="5" y="12"/>
                    </a:cubicBezTo>
                    <a:cubicBezTo>
                      <a:pt x="2" y="11"/>
                      <a:pt x="0" y="8"/>
                      <a:pt x="1" y="5"/>
                    </a:cubicBezTo>
                    <a:cubicBezTo>
                      <a:pt x="2" y="2"/>
                      <a:pt x="5" y="0"/>
                      <a:pt x="8" y="1"/>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Freeform 49"/>
              <p:cNvSpPr>
                <a:spLocks/>
              </p:cNvSpPr>
              <p:nvPr/>
            </p:nvSpPr>
            <p:spPr bwMode="auto">
              <a:xfrm>
                <a:off x="4029752" y="2661664"/>
                <a:ext cx="20871" cy="18851"/>
              </a:xfrm>
              <a:custGeom>
                <a:avLst/>
                <a:gdLst>
                  <a:gd name="T0" fmla="*/ 5 w 13"/>
                  <a:gd name="T1" fmla="*/ 1 h 12"/>
                  <a:gd name="T2" fmla="*/ 12 w 13"/>
                  <a:gd name="T3" fmla="*/ 4 h 12"/>
                  <a:gd name="T4" fmla="*/ 8 w 13"/>
                  <a:gd name="T5" fmla="*/ 11 h 12"/>
                  <a:gd name="T6" fmla="*/ 1 w 13"/>
                  <a:gd name="T7" fmla="*/ 7 h 12"/>
                  <a:gd name="T8" fmla="*/ 5 w 13"/>
                  <a:gd name="T9" fmla="*/ 1 h 12"/>
                </a:gdLst>
                <a:ahLst/>
                <a:cxnLst>
                  <a:cxn ang="0">
                    <a:pos x="T0" y="T1"/>
                  </a:cxn>
                  <a:cxn ang="0">
                    <a:pos x="T2" y="T3"/>
                  </a:cxn>
                  <a:cxn ang="0">
                    <a:pos x="T4" y="T5"/>
                  </a:cxn>
                  <a:cxn ang="0">
                    <a:pos x="T6" y="T7"/>
                  </a:cxn>
                  <a:cxn ang="0">
                    <a:pos x="T8" y="T9"/>
                  </a:cxn>
                </a:cxnLst>
                <a:rect l="0" t="0" r="r" b="b"/>
                <a:pathLst>
                  <a:path w="13" h="12">
                    <a:moveTo>
                      <a:pt x="5" y="1"/>
                    </a:moveTo>
                    <a:cubicBezTo>
                      <a:pt x="8" y="0"/>
                      <a:pt x="11" y="2"/>
                      <a:pt x="12" y="4"/>
                    </a:cubicBezTo>
                    <a:cubicBezTo>
                      <a:pt x="13" y="7"/>
                      <a:pt x="11" y="10"/>
                      <a:pt x="8" y="11"/>
                    </a:cubicBezTo>
                    <a:cubicBezTo>
                      <a:pt x="5" y="12"/>
                      <a:pt x="2" y="10"/>
                      <a:pt x="1" y="7"/>
                    </a:cubicBezTo>
                    <a:cubicBezTo>
                      <a:pt x="0" y="4"/>
                      <a:pt x="2" y="1"/>
                      <a:pt x="5" y="1"/>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Freeform 50"/>
              <p:cNvSpPr>
                <a:spLocks/>
              </p:cNvSpPr>
              <p:nvPr/>
            </p:nvSpPr>
            <p:spPr bwMode="auto">
              <a:xfrm>
                <a:off x="4063415" y="2716871"/>
                <a:ext cx="18851" cy="19524"/>
              </a:xfrm>
              <a:custGeom>
                <a:avLst/>
                <a:gdLst>
                  <a:gd name="T0" fmla="*/ 2 w 12"/>
                  <a:gd name="T1" fmla="*/ 2 h 12"/>
                  <a:gd name="T2" fmla="*/ 10 w 12"/>
                  <a:gd name="T3" fmla="*/ 2 h 12"/>
                  <a:gd name="T4" fmla="*/ 10 w 12"/>
                  <a:gd name="T5" fmla="*/ 10 h 12"/>
                  <a:gd name="T6" fmla="*/ 2 w 12"/>
                  <a:gd name="T7" fmla="*/ 10 h 12"/>
                  <a:gd name="T8" fmla="*/ 2 w 12"/>
                  <a:gd name="T9" fmla="*/ 2 h 12"/>
                </a:gdLst>
                <a:ahLst/>
                <a:cxnLst>
                  <a:cxn ang="0">
                    <a:pos x="T0" y="T1"/>
                  </a:cxn>
                  <a:cxn ang="0">
                    <a:pos x="T2" y="T3"/>
                  </a:cxn>
                  <a:cxn ang="0">
                    <a:pos x="T4" y="T5"/>
                  </a:cxn>
                  <a:cxn ang="0">
                    <a:pos x="T6" y="T7"/>
                  </a:cxn>
                  <a:cxn ang="0">
                    <a:pos x="T8" y="T9"/>
                  </a:cxn>
                </a:cxnLst>
                <a:rect l="0" t="0" r="r" b="b"/>
                <a:pathLst>
                  <a:path w="12" h="12">
                    <a:moveTo>
                      <a:pt x="2" y="2"/>
                    </a:moveTo>
                    <a:cubicBezTo>
                      <a:pt x="4" y="0"/>
                      <a:pt x="8" y="0"/>
                      <a:pt x="10" y="2"/>
                    </a:cubicBezTo>
                    <a:cubicBezTo>
                      <a:pt x="12" y="4"/>
                      <a:pt x="12" y="8"/>
                      <a:pt x="10" y="10"/>
                    </a:cubicBezTo>
                    <a:cubicBezTo>
                      <a:pt x="8" y="12"/>
                      <a:pt x="4" y="12"/>
                      <a:pt x="2" y="10"/>
                    </a:cubicBezTo>
                    <a:cubicBezTo>
                      <a:pt x="0" y="8"/>
                      <a:pt x="0" y="4"/>
                      <a:pt x="2" y="2"/>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Freeform 51"/>
              <p:cNvSpPr>
                <a:spLocks/>
              </p:cNvSpPr>
              <p:nvPr/>
            </p:nvSpPr>
            <p:spPr bwMode="auto">
              <a:xfrm>
                <a:off x="4119295" y="2749187"/>
                <a:ext cx="18851" cy="18851"/>
              </a:xfrm>
              <a:custGeom>
                <a:avLst/>
                <a:gdLst>
                  <a:gd name="T0" fmla="*/ 0 w 12"/>
                  <a:gd name="T1" fmla="*/ 5 h 12"/>
                  <a:gd name="T2" fmla="*/ 7 w 12"/>
                  <a:gd name="T3" fmla="*/ 1 h 12"/>
                  <a:gd name="T4" fmla="*/ 11 w 12"/>
                  <a:gd name="T5" fmla="*/ 8 h 12"/>
                  <a:gd name="T6" fmla="*/ 4 w 12"/>
                  <a:gd name="T7" fmla="*/ 11 h 12"/>
                  <a:gd name="T8" fmla="*/ 0 w 12"/>
                  <a:gd name="T9" fmla="*/ 5 h 12"/>
                </a:gdLst>
                <a:ahLst/>
                <a:cxnLst>
                  <a:cxn ang="0">
                    <a:pos x="T0" y="T1"/>
                  </a:cxn>
                  <a:cxn ang="0">
                    <a:pos x="T2" y="T3"/>
                  </a:cxn>
                  <a:cxn ang="0">
                    <a:pos x="T4" y="T5"/>
                  </a:cxn>
                  <a:cxn ang="0">
                    <a:pos x="T6" y="T7"/>
                  </a:cxn>
                  <a:cxn ang="0">
                    <a:pos x="T8" y="T9"/>
                  </a:cxn>
                </a:cxnLst>
                <a:rect l="0" t="0" r="r" b="b"/>
                <a:pathLst>
                  <a:path w="12" h="12">
                    <a:moveTo>
                      <a:pt x="0" y="5"/>
                    </a:moveTo>
                    <a:cubicBezTo>
                      <a:pt x="1" y="2"/>
                      <a:pt x="4" y="0"/>
                      <a:pt x="7" y="1"/>
                    </a:cubicBezTo>
                    <a:cubicBezTo>
                      <a:pt x="10" y="2"/>
                      <a:pt x="12" y="5"/>
                      <a:pt x="11" y="8"/>
                    </a:cubicBezTo>
                    <a:cubicBezTo>
                      <a:pt x="10" y="10"/>
                      <a:pt x="7" y="12"/>
                      <a:pt x="4" y="11"/>
                    </a:cubicBezTo>
                    <a:cubicBezTo>
                      <a:pt x="1" y="11"/>
                      <a:pt x="0" y="8"/>
                      <a:pt x="0" y="5"/>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52"/>
              <p:cNvSpPr>
                <a:spLocks/>
              </p:cNvSpPr>
              <p:nvPr/>
            </p:nvSpPr>
            <p:spPr bwMode="auto">
              <a:xfrm>
                <a:off x="4182581" y="2749187"/>
                <a:ext cx="19524" cy="18851"/>
              </a:xfrm>
              <a:custGeom>
                <a:avLst/>
                <a:gdLst>
                  <a:gd name="T0" fmla="*/ 1 w 12"/>
                  <a:gd name="T1" fmla="*/ 8 h 12"/>
                  <a:gd name="T2" fmla="*/ 5 w 12"/>
                  <a:gd name="T3" fmla="*/ 1 h 12"/>
                  <a:gd name="T4" fmla="*/ 12 w 12"/>
                  <a:gd name="T5" fmla="*/ 5 h 12"/>
                  <a:gd name="T6" fmla="*/ 8 w 12"/>
                  <a:gd name="T7" fmla="*/ 11 h 12"/>
                  <a:gd name="T8" fmla="*/ 1 w 12"/>
                  <a:gd name="T9" fmla="*/ 8 h 12"/>
                </a:gdLst>
                <a:ahLst/>
                <a:cxnLst>
                  <a:cxn ang="0">
                    <a:pos x="T0" y="T1"/>
                  </a:cxn>
                  <a:cxn ang="0">
                    <a:pos x="T2" y="T3"/>
                  </a:cxn>
                  <a:cxn ang="0">
                    <a:pos x="T4" y="T5"/>
                  </a:cxn>
                  <a:cxn ang="0">
                    <a:pos x="T6" y="T7"/>
                  </a:cxn>
                  <a:cxn ang="0">
                    <a:pos x="T8" y="T9"/>
                  </a:cxn>
                </a:cxnLst>
                <a:rect l="0" t="0" r="r" b="b"/>
                <a:pathLst>
                  <a:path w="12" h="12">
                    <a:moveTo>
                      <a:pt x="1" y="8"/>
                    </a:moveTo>
                    <a:cubicBezTo>
                      <a:pt x="0" y="5"/>
                      <a:pt x="2" y="2"/>
                      <a:pt x="5" y="1"/>
                    </a:cubicBezTo>
                    <a:cubicBezTo>
                      <a:pt x="8" y="0"/>
                      <a:pt x="11" y="2"/>
                      <a:pt x="12" y="5"/>
                    </a:cubicBezTo>
                    <a:cubicBezTo>
                      <a:pt x="12" y="8"/>
                      <a:pt x="11" y="11"/>
                      <a:pt x="8" y="11"/>
                    </a:cubicBezTo>
                    <a:cubicBezTo>
                      <a:pt x="5" y="12"/>
                      <a:pt x="2" y="10"/>
                      <a:pt x="1" y="8"/>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Freeform 53"/>
              <p:cNvSpPr>
                <a:spLocks/>
              </p:cNvSpPr>
              <p:nvPr/>
            </p:nvSpPr>
            <p:spPr bwMode="auto">
              <a:xfrm>
                <a:off x="4238461" y="2716871"/>
                <a:ext cx="18851" cy="19524"/>
              </a:xfrm>
              <a:custGeom>
                <a:avLst/>
                <a:gdLst>
                  <a:gd name="T0" fmla="*/ 2 w 12"/>
                  <a:gd name="T1" fmla="*/ 10 h 12"/>
                  <a:gd name="T2" fmla="*/ 2 w 12"/>
                  <a:gd name="T3" fmla="*/ 2 h 12"/>
                  <a:gd name="T4" fmla="*/ 10 w 12"/>
                  <a:gd name="T5" fmla="*/ 2 h 12"/>
                  <a:gd name="T6" fmla="*/ 10 w 12"/>
                  <a:gd name="T7" fmla="*/ 10 h 12"/>
                  <a:gd name="T8" fmla="*/ 2 w 12"/>
                  <a:gd name="T9" fmla="*/ 10 h 12"/>
                </a:gdLst>
                <a:ahLst/>
                <a:cxnLst>
                  <a:cxn ang="0">
                    <a:pos x="T0" y="T1"/>
                  </a:cxn>
                  <a:cxn ang="0">
                    <a:pos x="T2" y="T3"/>
                  </a:cxn>
                  <a:cxn ang="0">
                    <a:pos x="T4" y="T5"/>
                  </a:cxn>
                  <a:cxn ang="0">
                    <a:pos x="T6" y="T7"/>
                  </a:cxn>
                  <a:cxn ang="0">
                    <a:pos x="T8" y="T9"/>
                  </a:cxn>
                </a:cxnLst>
                <a:rect l="0" t="0" r="r" b="b"/>
                <a:pathLst>
                  <a:path w="12" h="12">
                    <a:moveTo>
                      <a:pt x="2" y="10"/>
                    </a:moveTo>
                    <a:cubicBezTo>
                      <a:pt x="0" y="8"/>
                      <a:pt x="0" y="4"/>
                      <a:pt x="2" y="2"/>
                    </a:cubicBezTo>
                    <a:cubicBezTo>
                      <a:pt x="4" y="0"/>
                      <a:pt x="8" y="0"/>
                      <a:pt x="10" y="2"/>
                    </a:cubicBezTo>
                    <a:cubicBezTo>
                      <a:pt x="12" y="4"/>
                      <a:pt x="12" y="8"/>
                      <a:pt x="10" y="10"/>
                    </a:cubicBezTo>
                    <a:cubicBezTo>
                      <a:pt x="8" y="12"/>
                      <a:pt x="4" y="12"/>
                      <a:pt x="2" y="10"/>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Freeform 54"/>
              <p:cNvSpPr>
                <a:spLocks/>
              </p:cNvSpPr>
              <p:nvPr/>
            </p:nvSpPr>
            <p:spPr bwMode="auto">
              <a:xfrm>
                <a:off x="4270104" y="2661664"/>
                <a:ext cx="20871" cy="18851"/>
              </a:xfrm>
              <a:custGeom>
                <a:avLst/>
                <a:gdLst>
                  <a:gd name="T0" fmla="*/ 5 w 13"/>
                  <a:gd name="T1" fmla="*/ 11 h 12"/>
                  <a:gd name="T2" fmla="*/ 1 w 13"/>
                  <a:gd name="T3" fmla="*/ 4 h 12"/>
                  <a:gd name="T4" fmla="*/ 8 w 13"/>
                  <a:gd name="T5" fmla="*/ 1 h 12"/>
                  <a:gd name="T6" fmla="*/ 12 w 13"/>
                  <a:gd name="T7" fmla="*/ 7 h 12"/>
                  <a:gd name="T8" fmla="*/ 5 w 13"/>
                  <a:gd name="T9" fmla="*/ 11 h 12"/>
                </a:gdLst>
                <a:ahLst/>
                <a:cxnLst>
                  <a:cxn ang="0">
                    <a:pos x="T0" y="T1"/>
                  </a:cxn>
                  <a:cxn ang="0">
                    <a:pos x="T2" y="T3"/>
                  </a:cxn>
                  <a:cxn ang="0">
                    <a:pos x="T4" y="T5"/>
                  </a:cxn>
                  <a:cxn ang="0">
                    <a:pos x="T6" y="T7"/>
                  </a:cxn>
                  <a:cxn ang="0">
                    <a:pos x="T8" y="T9"/>
                  </a:cxn>
                </a:cxnLst>
                <a:rect l="0" t="0" r="r" b="b"/>
                <a:pathLst>
                  <a:path w="13" h="12">
                    <a:moveTo>
                      <a:pt x="5" y="11"/>
                    </a:moveTo>
                    <a:cubicBezTo>
                      <a:pt x="2" y="10"/>
                      <a:pt x="0" y="7"/>
                      <a:pt x="1" y="4"/>
                    </a:cubicBezTo>
                    <a:cubicBezTo>
                      <a:pt x="2" y="2"/>
                      <a:pt x="5" y="0"/>
                      <a:pt x="8" y="1"/>
                    </a:cubicBezTo>
                    <a:cubicBezTo>
                      <a:pt x="11" y="1"/>
                      <a:pt x="13" y="4"/>
                      <a:pt x="12" y="7"/>
                    </a:cubicBezTo>
                    <a:cubicBezTo>
                      <a:pt x="11" y="10"/>
                      <a:pt x="8" y="12"/>
                      <a:pt x="5" y="11"/>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Freeform 55"/>
              <p:cNvSpPr>
                <a:spLocks/>
              </p:cNvSpPr>
              <p:nvPr/>
            </p:nvSpPr>
            <p:spPr bwMode="auto">
              <a:xfrm>
                <a:off x="4270104" y="2596358"/>
                <a:ext cx="20871" cy="20198"/>
              </a:xfrm>
              <a:custGeom>
                <a:avLst/>
                <a:gdLst>
                  <a:gd name="T0" fmla="*/ 8 w 13"/>
                  <a:gd name="T1" fmla="*/ 12 h 13"/>
                  <a:gd name="T2" fmla="*/ 1 w 13"/>
                  <a:gd name="T3" fmla="*/ 8 h 13"/>
                  <a:gd name="T4" fmla="*/ 5 w 13"/>
                  <a:gd name="T5" fmla="*/ 1 h 13"/>
                  <a:gd name="T6" fmla="*/ 12 w 13"/>
                  <a:gd name="T7" fmla="*/ 5 h 13"/>
                  <a:gd name="T8" fmla="*/ 8 w 13"/>
                  <a:gd name="T9" fmla="*/ 12 h 13"/>
                </a:gdLst>
                <a:ahLst/>
                <a:cxnLst>
                  <a:cxn ang="0">
                    <a:pos x="T0" y="T1"/>
                  </a:cxn>
                  <a:cxn ang="0">
                    <a:pos x="T2" y="T3"/>
                  </a:cxn>
                  <a:cxn ang="0">
                    <a:pos x="T4" y="T5"/>
                  </a:cxn>
                  <a:cxn ang="0">
                    <a:pos x="T6" y="T7"/>
                  </a:cxn>
                  <a:cxn ang="0">
                    <a:pos x="T8" y="T9"/>
                  </a:cxn>
                </a:cxnLst>
                <a:rect l="0" t="0" r="r" b="b"/>
                <a:pathLst>
                  <a:path w="13" h="13">
                    <a:moveTo>
                      <a:pt x="8" y="12"/>
                    </a:moveTo>
                    <a:cubicBezTo>
                      <a:pt x="5" y="13"/>
                      <a:pt x="2" y="11"/>
                      <a:pt x="1" y="8"/>
                    </a:cubicBezTo>
                    <a:cubicBezTo>
                      <a:pt x="0" y="5"/>
                      <a:pt x="2" y="2"/>
                      <a:pt x="5" y="1"/>
                    </a:cubicBezTo>
                    <a:cubicBezTo>
                      <a:pt x="8" y="0"/>
                      <a:pt x="11" y="2"/>
                      <a:pt x="12" y="5"/>
                    </a:cubicBezTo>
                    <a:cubicBezTo>
                      <a:pt x="13" y="8"/>
                      <a:pt x="11" y="11"/>
                      <a:pt x="8" y="12"/>
                    </a:cubicBezTo>
                    <a:close/>
                  </a:path>
                </a:pathLst>
              </a:custGeom>
              <a:solidFill>
                <a:schemeClr val="accent1"/>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Freeform 56"/>
              <p:cNvSpPr>
                <a:spLocks/>
              </p:cNvSpPr>
              <p:nvPr/>
            </p:nvSpPr>
            <p:spPr bwMode="auto">
              <a:xfrm>
                <a:off x="3390160" y="2990886"/>
                <a:ext cx="418765" cy="418765"/>
              </a:xfrm>
              <a:custGeom>
                <a:avLst/>
                <a:gdLst>
                  <a:gd name="T0" fmla="*/ 144 w 263"/>
                  <a:gd name="T1" fmla="*/ 144 h 263"/>
                  <a:gd name="T2" fmla="*/ 7 w 263"/>
                  <a:gd name="T3" fmla="*/ 256 h 263"/>
                  <a:gd name="T4" fmla="*/ 118 w 263"/>
                  <a:gd name="T5" fmla="*/ 118 h 263"/>
                  <a:gd name="T6" fmla="*/ 256 w 263"/>
                  <a:gd name="T7" fmla="*/ 7 h 263"/>
                  <a:gd name="T8" fmla="*/ 144 w 263"/>
                  <a:gd name="T9" fmla="*/ 144 h 263"/>
                </a:gdLst>
                <a:ahLst/>
                <a:cxnLst>
                  <a:cxn ang="0">
                    <a:pos x="T0" y="T1"/>
                  </a:cxn>
                  <a:cxn ang="0">
                    <a:pos x="T2" y="T3"/>
                  </a:cxn>
                  <a:cxn ang="0">
                    <a:pos x="T4" y="T5"/>
                  </a:cxn>
                  <a:cxn ang="0">
                    <a:pos x="T6" y="T7"/>
                  </a:cxn>
                  <a:cxn ang="0">
                    <a:pos x="T8" y="T9"/>
                  </a:cxn>
                </a:cxnLst>
                <a:rect l="0" t="0" r="r" b="b"/>
                <a:pathLst>
                  <a:path w="263" h="263">
                    <a:moveTo>
                      <a:pt x="144" y="144"/>
                    </a:moveTo>
                    <a:cubicBezTo>
                      <a:pt x="76" y="213"/>
                      <a:pt x="14" y="263"/>
                      <a:pt x="7" y="256"/>
                    </a:cubicBezTo>
                    <a:cubicBezTo>
                      <a:pt x="0" y="249"/>
                      <a:pt x="50" y="187"/>
                      <a:pt x="118" y="118"/>
                    </a:cubicBezTo>
                    <a:cubicBezTo>
                      <a:pt x="187" y="49"/>
                      <a:pt x="249" y="0"/>
                      <a:pt x="256" y="7"/>
                    </a:cubicBezTo>
                    <a:cubicBezTo>
                      <a:pt x="263" y="14"/>
                      <a:pt x="213" y="76"/>
                      <a:pt x="144" y="144"/>
                    </a:cubicBezTo>
                    <a:close/>
                  </a:path>
                </a:pathLst>
              </a:custGeom>
              <a:solidFill>
                <a:schemeClr val="accent1">
                  <a:lumMod val="75000"/>
                </a:schemeClr>
              </a:solidFill>
              <a:ln>
                <a:noFill/>
              </a:ln>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8" name="Freeform 57"/>
              <p:cNvSpPr>
                <a:spLocks/>
              </p:cNvSpPr>
              <p:nvPr/>
            </p:nvSpPr>
            <p:spPr bwMode="auto">
              <a:xfrm>
                <a:off x="1429641" y="4756834"/>
                <a:ext cx="1514151" cy="475991"/>
              </a:xfrm>
              <a:custGeom>
                <a:avLst/>
                <a:gdLst>
                  <a:gd name="T0" fmla="*/ 921 w 951"/>
                  <a:gd name="T1" fmla="*/ 299 h 299"/>
                  <a:gd name="T2" fmla="*/ 951 w 951"/>
                  <a:gd name="T3" fmla="*/ 226 h 299"/>
                  <a:gd name="T4" fmla="*/ 913 w 951"/>
                  <a:gd name="T5" fmla="*/ 147 h 299"/>
                  <a:gd name="T6" fmla="*/ 913 w 951"/>
                  <a:gd name="T7" fmla="*/ 139 h 299"/>
                  <a:gd name="T8" fmla="*/ 831 w 951"/>
                  <a:gd name="T9" fmla="*/ 56 h 299"/>
                  <a:gd name="T10" fmla="*/ 765 w 951"/>
                  <a:gd name="T11" fmla="*/ 90 h 299"/>
                  <a:gd name="T12" fmla="*/ 754 w 951"/>
                  <a:gd name="T13" fmla="*/ 87 h 299"/>
                  <a:gd name="T14" fmla="*/ 659 w 951"/>
                  <a:gd name="T15" fmla="*/ 0 h 299"/>
                  <a:gd name="T16" fmla="*/ 566 w 951"/>
                  <a:gd name="T17" fmla="*/ 71 h 299"/>
                  <a:gd name="T18" fmla="*/ 556 w 951"/>
                  <a:gd name="T19" fmla="*/ 71 h 299"/>
                  <a:gd name="T20" fmla="*/ 515 w 951"/>
                  <a:gd name="T21" fmla="*/ 87 h 299"/>
                  <a:gd name="T22" fmla="*/ 515 w 951"/>
                  <a:gd name="T23" fmla="*/ 86 h 299"/>
                  <a:gd name="T24" fmla="*/ 439 w 951"/>
                  <a:gd name="T25" fmla="*/ 10 h 299"/>
                  <a:gd name="T26" fmla="*/ 363 w 951"/>
                  <a:gd name="T27" fmla="*/ 86 h 299"/>
                  <a:gd name="T28" fmla="*/ 363 w 951"/>
                  <a:gd name="T29" fmla="*/ 90 h 299"/>
                  <a:gd name="T30" fmla="*/ 346 w 951"/>
                  <a:gd name="T31" fmla="*/ 95 h 299"/>
                  <a:gd name="T32" fmla="*/ 299 w 951"/>
                  <a:gd name="T33" fmla="*/ 56 h 299"/>
                  <a:gd name="T34" fmla="*/ 259 w 951"/>
                  <a:gd name="T35" fmla="*/ 77 h 299"/>
                  <a:gd name="T36" fmla="*/ 167 w 951"/>
                  <a:gd name="T37" fmla="*/ 22 h 299"/>
                  <a:gd name="T38" fmla="*/ 64 w 951"/>
                  <a:gd name="T39" fmla="*/ 125 h 299"/>
                  <a:gd name="T40" fmla="*/ 65 w 951"/>
                  <a:gd name="T41" fmla="*/ 134 h 299"/>
                  <a:gd name="T42" fmla="*/ 0 w 951"/>
                  <a:gd name="T43" fmla="*/ 248 h 299"/>
                  <a:gd name="T44" fmla="*/ 10 w 951"/>
                  <a:gd name="T45" fmla="*/ 299 h 299"/>
                  <a:gd name="T46" fmla="*/ 921 w 951"/>
                  <a:gd name="T4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51" h="299">
                    <a:moveTo>
                      <a:pt x="921" y="299"/>
                    </a:moveTo>
                    <a:cubicBezTo>
                      <a:pt x="939" y="280"/>
                      <a:pt x="951" y="255"/>
                      <a:pt x="951" y="226"/>
                    </a:cubicBezTo>
                    <a:cubicBezTo>
                      <a:pt x="951" y="194"/>
                      <a:pt x="936" y="166"/>
                      <a:pt x="913" y="147"/>
                    </a:cubicBezTo>
                    <a:cubicBezTo>
                      <a:pt x="913" y="144"/>
                      <a:pt x="913" y="141"/>
                      <a:pt x="913" y="139"/>
                    </a:cubicBezTo>
                    <a:cubicBezTo>
                      <a:pt x="913" y="93"/>
                      <a:pt x="876" y="56"/>
                      <a:pt x="831" y="56"/>
                    </a:cubicBezTo>
                    <a:cubicBezTo>
                      <a:pt x="804" y="56"/>
                      <a:pt x="780" y="69"/>
                      <a:pt x="765" y="90"/>
                    </a:cubicBezTo>
                    <a:cubicBezTo>
                      <a:pt x="761" y="88"/>
                      <a:pt x="758" y="87"/>
                      <a:pt x="754" y="87"/>
                    </a:cubicBezTo>
                    <a:cubicBezTo>
                      <a:pt x="749" y="38"/>
                      <a:pt x="708" y="0"/>
                      <a:pt x="659" y="0"/>
                    </a:cubicBezTo>
                    <a:cubicBezTo>
                      <a:pt x="614" y="0"/>
                      <a:pt x="577" y="31"/>
                      <a:pt x="566" y="71"/>
                    </a:cubicBezTo>
                    <a:cubicBezTo>
                      <a:pt x="563" y="71"/>
                      <a:pt x="559" y="71"/>
                      <a:pt x="556" y="71"/>
                    </a:cubicBezTo>
                    <a:cubicBezTo>
                      <a:pt x="540" y="71"/>
                      <a:pt x="526" y="77"/>
                      <a:pt x="515" y="87"/>
                    </a:cubicBezTo>
                    <a:cubicBezTo>
                      <a:pt x="515" y="86"/>
                      <a:pt x="515" y="86"/>
                      <a:pt x="515" y="86"/>
                    </a:cubicBezTo>
                    <a:cubicBezTo>
                      <a:pt x="515" y="44"/>
                      <a:pt x="481" y="10"/>
                      <a:pt x="439" y="10"/>
                    </a:cubicBezTo>
                    <a:cubicBezTo>
                      <a:pt x="397" y="10"/>
                      <a:pt x="363" y="44"/>
                      <a:pt x="363" y="86"/>
                    </a:cubicBezTo>
                    <a:cubicBezTo>
                      <a:pt x="363" y="88"/>
                      <a:pt x="363" y="89"/>
                      <a:pt x="363" y="90"/>
                    </a:cubicBezTo>
                    <a:cubicBezTo>
                      <a:pt x="357" y="91"/>
                      <a:pt x="351" y="93"/>
                      <a:pt x="346" y="95"/>
                    </a:cubicBezTo>
                    <a:cubicBezTo>
                      <a:pt x="341" y="73"/>
                      <a:pt x="322" y="56"/>
                      <a:pt x="299" y="56"/>
                    </a:cubicBezTo>
                    <a:cubicBezTo>
                      <a:pt x="282" y="56"/>
                      <a:pt x="268" y="65"/>
                      <a:pt x="259" y="77"/>
                    </a:cubicBezTo>
                    <a:cubicBezTo>
                      <a:pt x="242" y="44"/>
                      <a:pt x="207" y="22"/>
                      <a:pt x="167" y="22"/>
                    </a:cubicBezTo>
                    <a:cubicBezTo>
                      <a:pt x="110" y="22"/>
                      <a:pt x="64" y="68"/>
                      <a:pt x="64" y="125"/>
                    </a:cubicBezTo>
                    <a:cubicBezTo>
                      <a:pt x="64" y="128"/>
                      <a:pt x="64" y="131"/>
                      <a:pt x="65" y="134"/>
                    </a:cubicBezTo>
                    <a:cubicBezTo>
                      <a:pt x="26" y="157"/>
                      <a:pt x="0" y="199"/>
                      <a:pt x="0" y="248"/>
                    </a:cubicBezTo>
                    <a:cubicBezTo>
                      <a:pt x="0" y="266"/>
                      <a:pt x="3" y="283"/>
                      <a:pt x="10" y="299"/>
                    </a:cubicBezTo>
                    <a:lnTo>
                      <a:pt x="921" y="299"/>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2" name="TextBox 62"/>
            <p:cNvSpPr txBox="1"/>
            <p:nvPr/>
          </p:nvSpPr>
          <p:spPr>
            <a:xfrm>
              <a:off x="5805498" y="1996996"/>
              <a:ext cx="1415772" cy="497316"/>
            </a:xfrm>
            <a:prstGeom prst="rect">
              <a:avLst/>
            </a:prstGeom>
            <a:noFill/>
          </p:spPr>
          <p:txBody>
            <a:bodyPr wrap="none" rtlCol="0">
              <a:spAutoFit/>
            </a:bodyPr>
            <a:lstStyle/>
            <a:p>
              <a:pPr>
                <a:lnSpc>
                  <a:spcPct val="120000"/>
                </a:lnSpc>
              </a:pPr>
              <a:r>
                <a:rPr lang="zh-CN" altLang="en-US" sz="2400" dirty="0" smtClean="0">
                  <a:solidFill>
                    <a:schemeClr val="tx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技术风险</a:t>
              </a:r>
              <a:endParaRPr lang="en-US" altLang="zh-CN" sz="2400" dirty="0">
                <a:solidFill>
                  <a:schemeClr val="tx1">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Donut 92"/>
            <p:cNvSpPr/>
            <p:nvPr/>
          </p:nvSpPr>
          <p:spPr>
            <a:xfrm>
              <a:off x="5884311" y="2854309"/>
              <a:ext cx="686928" cy="686928"/>
            </a:xfrm>
            <a:prstGeom prst="donut">
              <a:avLst>
                <a:gd name="adj" fmla="val 680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93"/>
            <p:cNvSpPr>
              <a:spLocks noEditPoints="1"/>
            </p:cNvSpPr>
            <p:nvPr/>
          </p:nvSpPr>
          <p:spPr bwMode="auto">
            <a:xfrm>
              <a:off x="6079399" y="3041513"/>
              <a:ext cx="296750" cy="312520"/>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rgbClr val="FFC000"/>
            </a:solidFill>
            <a:ln>
              <a:noFill/>
            </a:ln>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94"/>
            <p:cNvSpPr>
              <a:spLocks noEditPoints="1"/>
            </p:cNvSpPr>
            <p:nvPr/>
          </p:nvSpPr>
          <p:spPr bwMode="auto">
            <a:xfrm>
              <a:off x="6052518" y="4487575"/>
              <a:ext cx="336888" cy="272379"/>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FFC000"/>
            </a:solidFill>
            <a:ln>
              <a:noFill/>
            </a:ln>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95"/>
            <p:cNvSpPr>
              <a:spLocks noEditPoints="1"/>
            </p:cNvSpPr>
            <p:nvPr/>
          </p:nvSpPr>
          <p:spPr bwMode="auto">
            <a:xfrm>
              <a:off x="8650021" y="4485184"/>
              <a:ext cx="225071" cy="329722"/>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rgbClr val="7030A0"/>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96"/>
            <p:cNvSpPr>
              <a:spLocks noEditPoints="1"/>
            </p:cNvSpPr>
            <p:nvPr/>
          </p:nvSpPr>
          <p:spPr bwMode="auto">
            <a:xfrm>
              <a:off x="8640415" y="3053699"/>
              <a:ext cx="237973" cy="28814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7030A0"/>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Donut 97"/>
            <p:cNvSpPr/>
            <p:nvPr/>
          </p:nvSpPr>
          <p:spPr>
            <a:xfrm>
              <a:off x="8419094" y="4292687"/>
              <a:ext cx="686928" cy="686928"/>
            </a:xfrm>
            <a:prstGeom prst="donut">
              <a:avLst>
                <a:gd name="adj" fmla="val 680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Donut 98"/>
            <p:cNvSpPr/>
            <p:nvPr/>
          </p:nvSpPr>
          <p:spPr>
            <a:xfrm>
              <a:off x="5879172" y="4292830"/>
              <a:ext cx="686928" cy="686928"/>
            </a:xfrm>
            <a:prstGeom prst="donut">
              <a:avLst>
                <a:gd name="adj" fmla="val 680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Donut 99"/>
            <p:cNvSpPr/>
            <p:nvPr/>
          </p:nvSpPr>
          <p:spPr>
            <a:xfrm>
              <a:off x="8413684" y="2854309"/>
              <a:ext cx="686928" cy="686928"/>
            </a:xfrm>
            <a:prstGeom prst="donut">
              <a:avLst>
                <a:gd name="adj" fmla="val 680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TextBox 100"/>
            <p:cNvSpPr txBox="1"/>
            <p:nvPr/>
          </p:nvSpPr>
          <p:spPr>
            <a:xfrm>
              <a:off x="6674336" y="3022230"/>
              <a:ext cx="595035" cy="362343"/>
            </a:xfrm>
            <a:prstGeom prst="rect">
              <a:avLst/>
            </a:prstGeom>
            <a:noFill/>
          </p:spPr>
          <p:txBody>
            <a:bodyPr wrap="none" rtlCol="0">
              <a:spAutoFit/>
            </a:bodyPr>
            <a:lstStyle/>
            <a:p>
              <a:pPr>
                <a:lnSpc>
                  <a:spcPct val="12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说明</a:t>
              </a:r>
              <a:endParaRPr lang="en-GB" altLang="zh-CN" sz="1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Rectangle 101"/>
            <p:cNvSpPr/>
            <p:nvPr/>
          </p:nvSpPr>
          <p:spPr>
            <a:xfrm>
              <a:off x="5833947" y="3551011"/>
              <a:ext cx="2275815" cy="630429"/>
            </a:xfrm>
            <a:prstGeom prst="rect">
              <a:avLst/>
            </a:prstGeom>
          </p:spPr>
          <p:txBody>
            <a:bodyPr wrap="square">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团队成员在数据库开发方面没有足够的经验，需要在项目进程中同步学习，不排除遇到技术瓶颈的问题。</a:t>
              </a:r>
              <a:endParaRPr lang="en-GB"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Rectangle 102"/>
            <p:cNvSpPr/>
            <p:nvPr/>
          </p:nvSpPr>
          <p:spPr>
            <a:xfrm>
              <a:off x="5833947" y="4995558"/>
              <a:ext cx="2275815" cy="445763"/>
            </a:xfrm>
            <a:prstGeom prst="rect">
              <a:avLst/>
            </a:prstGeom>
          </p:spPr>
          <p:txBody>
            <a:bodyPr wrap="square">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项目某个模块的阻塞导致整个项目的进度落下</a:t>
              </a:r>
              <a:endParaRPr lang="en-GB"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8360110" y="3551011"/>
              <a:ext cx="2275815" cy="294824"/>
            </a:xfrm>
            <a:prstGeom prst="rect">
              <a:avLst/>
            </a:prstGeom>
          </p:spPr>
          <p:txBody>
            <a:bodyPr wrap="square">
              <a:spAutoFit/>
            </a:bodyPr>
            <a:lstStyle/>
            <a:p>
              <a:pPr algn="ctr">
                <a:lnSpc>
                  <a:spcPct val="120000"/>
                </a:lnSpc>
              </a:pPr>
              <a:r>
                <a:rPr lang="zh-CN" altLang="en-US" sz="12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一般</a:t>
              </a:r>
              <a:endParaRPr lang="en-GB"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Rectangle 104"/>
            <p:cNvSpPr/>
            <p:nvPr/>
          </p:nvSpPr>
          <p:spPr>
            <a:xfrm>
              <a:off x="8354298" y="4995558"/>
              <a:ext cx="2275815" cy="445763"/>
            </a:xfrm>
            <a:prstGeom prst="rect">
              <a:avLst/>
            </a:prstGeom>
          </p:spPr>
          <p:txBody>
            <a:bodyPr wrap="square">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在动手之前先获得足够的知识或请教老师，对于技术上进行攻克</a:t>
              </a:r>
              <a:endParaRPr lang="en-GB"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TextBox 105"/>
            <p:cNvSpPr txBox="1"/>
            <p:nvPr/>
          </p:nvSpPr>
          <p:spPr>
            <a:xfrm>
              <a:off x="9218004" y="3027225"/>
              <a:ext cx="1005403" cy="362343"/>
            </a:xfrm>
            <a:prstGeom prst="rect">
              <a:avLst/>
            </a:prstGeom>
            <a:noFill/>
          </p:spPr>
          <p:txBody>
            <a:bodyPr wrap="none" rtlCol="0">
              <a:spAutoFit/>
            </a:bodyPr>
            <a:lstStyle/>
            <a:p>
              <a:pPr>
                <a:lnSpc>
                  <a:spcPct val="12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出现概率</a:t>
              </a:r>
              <a:endParaRPr lang="en-GB" altLang="zh-CN" sz="1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TextBox 106"/>
            <p:cNvSpPr txBox="1"/>
            <p:nvPr/>
          </p:nvSpPr>
          <p:spPr>
            <a:xfrm>
              <a:off x="6672147" y="4478413"/>
              <a:ext cx="1221809" cy="362343"/>
            </a:xfrm>
            <a:prstGeom prst="rect">
              <a:avLst/>
            </a:prstGeom>
            <a:noFill/>
          </p:spPr>
          <p:txBody>
            <a:bodyPr wrap="none" rtlCol="0">
              <a:spAutoFit/>
            </a:bodyPr>
            <a:lstStyle/>
            <a:p>
              <a:pPr>
                <a:lnSpc>
                  <a:spcPct val="12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造成的影响</a:t>
              </a:r>
              <a:endParaRPr lang="en-GB" altLang="zh-CN" sz="1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TextBox 107"/>
            <p:cNvSpPr txBox="1"/>
            <p:nvPr/>
          </p:nvSpPr>
          <p:spPr>
            <a:xfrm>
              <a:off x="9304799" y="4456608"/>
              <a:ext cx="1210588" cy="362343"/>
            </a:xfrm>
            <a:prstGeom prst="rect">
              <a:avLst/>
            </a:prstGeom>
            <a:noFill/>
          </p:spPr>
          <p:txBody>
            <a:bodyPr wrap="none" rtlCol="0">
              <a:spAutoFit/>
            </a:bodyPr>
            <a:lstStyle/>
            <a:p>
              <a:pPr>
                <a:lnSpc>
                  <a:spcPct val="12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采取的对策</a:t>
              </a:r>
              <a:endParaRPr lang="en-GB" altLang="zh-CN" sz="1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extLst>
      <p:ext uri="{BB962C8B-B14F-4D97-AF65-F5344CB8AC3E}">
        <p14:creationId xmlns:p14="http://schemas.microsoft.com/office/powerpoint/2010/main" val="167781181"/>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3.7037E-6 L 3.95833E-6 0.90556 " pathEditMode="relative" rAng="0" ptsTypes="AA">
                                      <p:cBhvr>
                                        <p:cTn id="6" dur="2000" fill="hold"/>
                                        <p:tgtEl>
                                          <p:spTgt spid="89"/>
                                        </p:tgtEl>
                                        <p:attrNameLst>
                                          <p:attrName>ppt_x</p:attrName>
                                          <p:attrName>ppt_y</p:attrName>
                                        </p:attrNameLst>
                                      </p:cBhvr>
                                      <p:rCtr x="0" y="45278"/>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4.16667E-6 4.81481E-6 L 0.00117 -0.88148 " pathEditMode="relative" rAng="0" ptsTypes="AA">
                                      <p:cBhvr>
                                        <p:cTn id="9" dur="2000" fill="hold"/>
                                        <p:tgtEl>
                                          <p:spTgt spid="90"/>
                                        </p:tgtEl>
                                        <p:attrNameLst>
                                          <p:attrName>ppt_x</p:attrName>
                                          <p:attrName>ppt_y</p:attrName>
                                        </p:attrNameLst>
                                      </p:cBhvr>
                                      <p:rCtr x="0" y="-4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259613" y="3134536"/>
            <a:ext cx="3672800"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04.</a:t>
            </a:r>
            <a:r>
              <a:rPr lang="zh-CN" altLang="en-US" sz="3733" dirty="0" smtClean="0">
                <a:solidFill>
                  <a:schemeClr val="accent1"/>
                </a:solidFill>
                <a:latin typeface="+mn-lt"/>
                <a:ea typeface="+mn-ea"/>
                <a:cs typeface="+mn-ea"/>
                <a:sym typeface="+mn-lt"/>
              </a:rPr>
              <a:t>未来发展方向</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446446" y="3801322"/>
            <a:ext cx="56095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a:r>
              <a:rPr lang="zh-CN" altLang="en-US" sz="1400" kern="0" spc="100" dirty="0" smtClean="0">
                <a:latin typeface="+mn-lt"/>
                <a:ea typeface="+mn-ea"/>
                <a:cs typeface="+mn-ea"/>
              </a:rPr>
              <a:t>线上的课本</a:t>
            </a:r>
            <a:endParaRPr lang="en-US" altLang="zh-CN" sz="1400" kern="0" spc="100" dirty="0" smtClean="0">
              <a:latin typeface="+mn-lt"/>
              <a:ea typeface="+mn-ea"/>
              <a:cs typeface="+mn-ea"/>
            </a:endParaRPr>
          </a:p>
          <a:p>
            <a:pPr algn="ctr"/>
            <a:r>
              <a:rPr lang="zh-CN" altLang="en-US" sz="1400" kern="0" spc="100" dirty="0" smtClean="0">
                <a:latin typeface="+mn-lt"/>
                <a:ea typeface="+mn-ea"/>
                <a:cs typeface="+mn-ea"/>
              </a:rPr>
              <a:t>学习者的得力助手</a:t>
            </a:r>
            <a:endParaRPr lang="zh-CN" altLang="en-US" sz="1400" kern="0" spc="100" dirty="0">
              <a:latin typeface="+mn-lt"/>
              <a:ea typeface="+mn-ea"/>
              <a:cs typeface="+mn-ea"/>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209841705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70655" y="304995"/>
            <a:ext cx="4025632"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未来发展方向</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735555"/>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Direction</a:t>
            </a:r>
          </a:p>
        </p:txBody>
      </p:sp>
      <p:grpSp>
        <p:nvGrpSpPr>
          <p:cNvPr id="7" name="组合 6"/>
          <p:cNvGrpSpPr/>
          <p:nvPr/>
        </p:nvGrpSpPr>
        <p:grpSpPr>
          <a:xfrm rot="16200000">
            <a:off x="-206048" y="316679"/>
            <a:ext cx="819265" cy="407160"/>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2" name="Rectangle 1"/>
          <p:cNvSpPr/>
          <p:nvPr/>
        </p:nvSpPr>
        <p:spPr>
          <a:xfrm>
            <a:off x="1656271" y="1403243"/>
            <a:ext cx="9420045" cy="3785652"/>
          </a:xfrm>
          <a:prstGeom prst="rect">
            <a:avLst/>
          </a:prstGeom>
        </p:spPr>
        <p:txBody>
          <a:bodyPr wrap="square">
            <a:spAutoFit/>
          </a:bodyPr>
          <a:lstStyle/>
          <a:p>
            <a:pPr>
              <a:lnSpc>
                <a:spcPct val="150000"/>
              </a:lnSpc>
              <a:defRPr/>
            </a:pPr>
            <a:r>
              <a:rPr lang="zh-CN" altLang="en-US" sz="2000" dirty="0"/>
              <a:t>我们的产品能有效提高学习兴趣与效率，在纷繁复杂的网络世界给同学们一张可靠又有趣学习索引</a:t>
            </a:r>
            <a:r>
              <a:rPr lang="zh-CN" altLang="en-US" sz="2000" dirty="0" smtClean="0"/>
              <a:t>。这是现在的教育所不曾具有的。</a:t>
            </a:r>
            <a:endParaRPr lang="en-US" altLang="zh-CN" sz="2000" dirty="0" smtClean="0"/>
          </a:p>
          <a:p>
            <a:pPr>
              <a:lnSpc>
                <a:spcPct val="150000"/>
              </a:lnSpc>
              <a:defRPr/>
            </a:pPr>
            <a:endParaRPr lang="en-US" altLang="zh-CN" sz="2000" dirty="0" smtClean="0"/>
          </a:p>
          <a:p>
            <a:pPr>
              <a:lnSpc>
                <a:spcPct val="150000"/>
              </a:lnSpc>
              <a:defRPr/>
            </a:pPr>
            <a:r>
              <a:rPr lang="zh-CN" altLang="en-US" sz="2000" dirty="0" smtClean="0"/>
              <a:t>这种将互联网知识浏览与教育结合起来的新思路很可能是未来教育发展的趋势。我们团队将寻找投入使用的试用点学校和学生，与学校、老师、家长以及使用的学生沟通，不断改进和推广。在我们的</a:t>
            </a:r>
            <a:r>
              <a:rPr lang="en-US" altLang="zh-CN" sz="2000" dirty="0" err="1" smtClean="0"/>
              <a:t>eMousika</a:t>
            </a:r>
            <a:r>
              <a:rPr lang="zh-CN" altLang="en-US" sz="2000" dirty="0" smtClean="0"/>
              <a:t>线上教育平台产品进一步完善之后，进一步地吸纳更多的使用用户，让我们的平台为更多的人提供更方便的学习途径，旨在解决每一个寻求知识、教育途径的烦恼。</a:t>
            </a:r>
            <a:endParaRPr lang="zh-CN" altLang="en-US" sz="2000" dirty="0"/>
          </a:p>
        </p:txBody>
      </p:sp>
    </p:spTree>
    <p:extLst>
      <p:ext uri="{BB962C8B-B14F-4D97-AF65-F5344CB8AC3E}">
        <p14:creationId xmlns:p14="http://schemas.microsoft.com/office/powerpoint/2010/main" val="618366633"/>
      </p:ext>
    </p:extLst>
  </p:cSld>
  <p:clrMapOvr>
    <a:masterClrMapping/>
  </p:clrMapOvr>
  <p:transition spd="slow" advTm="4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7431397" y="1505779"/>
            <a:ext cx="0" cy="3846443"/>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sp>
        <p:nvSpPr>
          <p:cNvPr id="17" name="MH_Entry_1">
            <a:hlinkClick r:id="" action="ppaction://noaction"/>
          </p:cNvPr>
          <p:cNvSpPr txBox="1"/>
          <p:nvPr>
            <p:custDataLst>
              <p:tags r:id="rId3"/>
            </p:custDataLst>
          </p:nvPr>
        </p:nvSpPr>
        <p:spPr>
          <a:xfrm>
            <a:off x="7783629" y="1919484"/>
            <a:ext cx="5094480" cy="540000"/>
          </a:xfrm>
          <a:prstGeom prst="rect">
            <a:avLst/>
          </a:prstGeom>
          <a:noFill/>
        </p:spPr>
        <p:txBody>
          <a:bodyPr wrap="square" lIns="180000" anchor="ctr" anchorCtr="0">
            <a:normAutofit/>
          </a:bodyPr>
          <a:lstStyle/>
          <a:p>
            <a:pPr>
              <a:defRPr/>
            </a:pPr>
            <a:r>
              <a:rPr lang="zh-CN" altLang="en-US" sz="2000" kern="0" spc="100" dirty="0" smtClean="0">
                <a:cs typeface="+mn-ea"/>
                <a:sym typeface="+mn-lt"/>
              </a:rPr>
              <a:t>系统主题</a:t>
            </a:r>
            <a:endParaRPr lang="zh-CN" altLang="en-US" sz="2000" kern="0" spc="100" dirty="0">
              <a:cs typeface="+mn-ea"/>
              <a:sym typeface="+mn-lt"/>
            </a:endParaRPr>
          </a:p>
        </p:txBody>
      </p:sp>
      <p:sp>
        <p:nvSpPr>
          <p:cNvPr id="22" name="MH_Number_1">
            <a:hlinkClick r:id="" action="ppaction://noaction"/>
          </p:cNvPr>
          <p:cNvSpPr/>
          <p:nvPr>
            <p:custDataLst>
              <p:tags r:id="rId4"/>
            </p:custDataLst>
          </p:nvPr>
        </p:nvSpPr>
        <p:spPr>
          <a:xfrm>
            <a:off x="7177391" y="1900748"/>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FFC000"/>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1</a:t>
            </a:r>
            <a:endParaRPr lang="zh-CN" altLang="en-US" sz="3200" kern="0" dirty="0">
              <a:solidFill>
                <a:srgbClr val="FFFFFF"/>
              </a:solidFill>
              <a:cs typeface="+mn-ea"/>
              <a:sym typeface="+mn-lt"/>
            </a:endParaRPr>
          </a:p>
        </p:txBody>
      </p:sp>
      <p:sp>
        <p:nvSpPr>
          <p:cNvPr id="27" name="MH_Entry_2">
            <a:hlinkClick r:id="" action="ppaction://noaction"/>
          </p:cNvPr>
          <p:cNvSpPr txBox="1"/>
          <p:nvPr>
            <p:custDataLst>
              <p:tags r:id="rId5"/>
            </p:custDataLst>
          </p:nvPr>
        </p:nvSpPr>
        <p:spPr>
          <a:xfrm>
            <a:off x="7783629" y="2745828"/>
            <a:ext cx="5094480" cy="540000"/>
          </a:xfrm>
          <a:prstGeom prst="rect">
            <a:avLst/>
          </a:prstGeom>
          <a:noFill/>
        </p:spPr>
        <p:txBody>
          <a:bodyPr wrap="square" lIns="180000" anchor="ctr" anchorCtr="0">
            <a:normAutofit/>
          </a:bodyPr>
          <a:lstStyle/>
          <a:p>
            <a:pPr>
              <a:defRPr/>
            </a:pPr>
            <a:r>
              <a:rPr lang="zh-CN" altLang="en-US" sz="2000" kern="0" spc="100" dirty="0" smtClean="0">
                <a:cs typeface="+mn-ea"/>
                <a:sym typeface="+mn-lt"/>
              </a:rPr>
              <a:t>项目描述</a:t>
            </a:r>
            <a:endParaRPr lang="zh-CN" altLang="en-US" sz="2000" kern="0" spc="100" dirty="0">
              <a:cs typeface="+mn-ea"/>
              <a:sym typeface="+mn-lt"/>
            </a:endParaRPr>
          </a:p>
        </p:txBody>
      </p:sp>
      <p:sp>
        <p:nvSpPr>
          <p:cNvPr id="28" name="MH_Number_2">
            <a:hlinkClick r:id="" action="ppaction://noaction"/>
          </p:cNvPr>
          <p:cNvSpPr/>
          <p:nvPr>
            <p:custDataLst>
              <p:tags r:id="rId6"/>
            </p:custDataLst>
          </p:nvPr>
        </p:nvSpPr>
        <p:spPr>
          <a:xfrm>
            <a:off x="7177391" y="2727092"/>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7030A0"/>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2</a:t>
            </a:r>
            <a:endParaRPr lang="zh-CN" altLang="en-US" sz="3200" kern="0" dirty="0">
              <a:solidFill>
                <a:srgbClr val="FFFFFF"/>
              </a:solidFill>
              <a:cs typeface="+mn-ea"/>
              <a:sym typeface="+mn-lt"/>
            </a:endParaRPr>
          </a:p>
        </p:txBody>
      </p:sp>
      <p:sp>
        <p:nvSpPr>
          <p:cNvPr id="30" name="MH_Entry_3">
            <a:hlinkClick r:id="" action="ppaction://noaction"/>
          </p:cNvPr>
          <p:cNvSpPr txBox="1"/>
          <p:nvPr>
            <p:custDataLst>
              <p:tags r:id="rId7"/>
            </p:custDataLst>
          </p:nvPr>
        </p:nvSpPr>
        <p:spPr>
          <a:xfrm>
            <a:off x="7783629" y="3572172"/>
            <a:ext cx="5094480" cy="540000"/>
          </a:xfrm>
          <a:prstGeom prst="rect">
            <a:avLst/>
          </a:prstGeom>
          <a:noFill/>
        </p:spPr>
        <p:txBody>
          <a:bodyPr wrap="square" lIns="180000" anchor="ctr" anchorCtr="0">
            <a:normAutofit/>
          </a:bodyPr>
          <a:lstStyle/>
          <a:p>
            <a:pPr>
              <a:defRPr/>
            </a:pPr>
            <a:r>
              <a:rPr lang="zh-CN" altLang="en-US" sz="2000" kern="0" spc="100" dirty="0" smtClean="0">
                <a:cs typeface="+mn-ea"/>
                <a:sym typeface="+mn-lt"/>
              </a:rPr>
              <a:t>组织规划</a:t>
            </a:r>
            <a:endParaRPr lang="zh-CN" altLang="en-US" sz="2000" kern="0" spc="100" dirty="0">
              <a:cs typeface="+mn-ea"/>
              <a:sym typeface="+mn-lt"/>
            </a:endParaRPr>
          </a:p>
        </p:txBody>
      </p:sp>
      <p:sp>
        <p:nvSpPr>
          <p:cNvPr id="31" name="MH_Number_3">
            <a:hlinkClick r:id="" action="ppaction://noaction"/>
          </p:cNvPr>
          <p:cNvSpPr/>
          <p:nvPr>
            <p:custDataLst>
              <p:tags r:id="rId8"/>
            </p:custDataLst>
          </p:nvPr>
        </p:nvSpPr>
        <p:spPr>
          <a:xfrm>
            <a:off x="7177391" y="3553436"/>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FFC000"/>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3</a:t>
            </a:r>
            <a:endParaRPr lang="zh-CN" altLang="en-US" sz="3200" kern="0" dirty="0">
              <a:solidFill>
                <a:srgbClr val="FFFFFF"/>
              </a:solidFill>
              <a:cs typeface="+mn-ea"/>
              <a:sym typeface="+mn-lt"/>
            </a:endParaRPr>
          </a:p>
        </p:txBody>
      </p:sp>
      <p:sp>
        <p:nvSpPr>
          <p:cNvPr id="33" name="MH_Entry_4">
            <a:hlinkClick r:id="" action="ppaction://noaction"/>
          </p:cNvPr>
          <p:cNvSpPr txBox="1"/>
          <p:nvPr>
            <p:custDataLst>
              <p:tags r:id="rId9"/>
            </p:custDataLst>
          </p:nvPr>
        </p:nvSpPr>
        <p:spPr>
          <a:xfrm>
            <a:off x="7783629" y="4398516"/>
            <a:ext cx="5094480" cy="540000"/>
          </a:xfrm>
          <a:prstGeom prst="rect">
            <a:avLst/>
          </a:prstGeom>
          <a:noFill/>
        </p:spPr>
        <p:txBody>
          <a:bodyPr wrap="square" lIns="180000" anchor="ctr" anchorCtr="0">
            <a:normAutofit/>
          </a:bodyPr>
          <a:lstStyle/>
          <a:p>
            <a:pPr>
              <a:defRPr/>
            </a:pPr>
            <a:r>
              <a:rPr lang="zh-CN" altLang="en-US" sz="2000" kern="0" spc="100" dirty="0" smtClean="0">
                <a:cs typeface="+mn-ea"/>
                <a:sym typeface="+mn-lt"/>
              </a:rPr>
              <a:t>未来发展</a:t>
            </a:r>
            <a:endParaRPr lang="zh-CN" altLang="en-US" sz="2000" kern="0" spc="100" dirty="0">
              <a:cs typeface="+mn-ea"/>
              <a:sym typeface="+mn-lt"/>
            </a:endParaRPr>
          </a:p>
        </p:txBody>
      </p:sp>
      <p:sp>
        <p:nvSpPr>
          <p:cNvPr id="34" name="MH_Number_4">
            <a:hlinkClick r:id="" action="ppaction://noaction"/>
          </p:cNvPr>
          <p:cNvSpPr/>
          <p:nvPr>
            <p:custDataLst>
              <p:tags r:id="rId10"/>
            </p:custDataLst>
          </p:nvPr>
        </p:nvSpPr>
        <p:spPr>
          <a:xfrm>
            <a:off x="7177391" y="4379780"/>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7030A0"/>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4</a:t>
            </a:r>
            <a:endParaRPr lang="zh-CN" altLang="en-US" sz="3200" kern="0" dirty="0">
              <a:solidFill>
                <a:srgbClr val="FFFFFF"/>
              </a:solidFill>
              <a:cs typeface="+mn-ea"/>
              <a:sym typeface="+mn-lt"/>
            </a:endParaRPr>
          </a:p>
        </p:txBody>
      </p:sp>
      <p:sp>
        <p:nvSpPr>
          <p:cNvPr id="21" name="MH_Others_2"/>
          <p:cNvSpPr txBox="1"/>
          <p:nvPr>
            <p:custDataLst>
              <p:tags r:id="rId11"/>
            </p:custDataLst>
          </p:nvPr>
        </p:nvSpPr>
        <p:spPr>
          <a:xfrm>
            <a:off x="4293967" y="2745828"/>
            <a:ext cx="1766661" cy="785812"/>
          </a:xfrm>
          <a:prstGeom prst="rect">
            <a:avLst/>
          </a:prstGeom>
          <a:noFill/>
        </p:spPr>
        <p:txBody>
          <a:bodyPr wrap="square" anchor="ctr" anchorCtr="0">
            <a:normAutofit fontScale="92500" lnSpcReduction="10000"/>
          </a:bodyPr>
          <a:lstStyle/>
          <a:p>
            <a:pPr algn="ctr">
              <a:defRPr/>
            </a:pPr>
            <a:r>
              <a:rPr lang="zh-CN" altLang="en-US" sz="5400" b="1" kern="0" dirty="0" smtClean="0">
                <a:solidFill>
                  <a:srgbClr val="7030A0"/>
                </a:solidFill>
                <a:cs typeface="+mn-ea"/>
                <a:sym typeface="+mn-lt"/>
              </a:rPr>
              <a:t>目录</a:t>
            </a:r>
          </a:p>
        </p:txBody>
      </p:sp>
      <p:sp>
        <p:nvSpPr>
          <p:cNvPr id="23" name="MH_Others_3"/>
          <p:cNvSpPr txBox="1"/>
          <p:nvPr>
            <p:custDataLst>
              <p:tags r:id="rId12"/>
            </p:custDataLst>
          </p:nvPr>
        </p:nvSpPr>
        <p:spPr>
          <a:xfrm>
            <a:off x="3432466" y="3308089"/>
            <a:ext cx="3489662" cy="785812"/>
          </a:xfrm>
          <a:prstGeom prst="rect">
            <a:avLst/>
          </a:prstGeom>
          <a:noFill/>
        </p:spPr>
        <p:txBody>
          <a:bodyPr wrap="none" anchor="ctr" anchorCtr="0">
            <a:noAutofit/>
          </a:bodyPr>
          <a:lstStyle/>
          <a:p>
            <a:pPr algn="ctr">
              <a:defRPr/>
            </a:pPr>
            <a:r>
              <a:rPr lang="en-US" altLang="zh-CN" sz="2800" b="1" kern="0" spc="300" dirty="0">
                <a:solidFill>
                  <a:schemeClr val="accent1"/>
                </a:solidFill>
                <a:cs typeface="+mn-ea"/>
                <a:sym typeface="+mn-lt"/>
              </a:rPr>
              <a:t>CONTENTS</a:t>
            </a:r>
            <a:endParaRPr lang="zh-CN" altLang="en-US" sz="2800" b="1" kern="0" spc="300" dirty="0">
              <a:solidFill>
                <a:schemeClr val="accent1"/>
              </a:solidFill>
              <a:cs typeface="+mn-ea"/>
              <a:sym typeface="+mn-lt"/>
            </a:endParaRPr>
          </a:p>
        </p:txBody>
      </p:sp>
      <p:grpSp>
        <p:nvGrpSpPr>
          <p:cNvPr id="18" name="组合 6"/>
          <p:cNvGrpSpPr/>
          <p:nvPr/>
        </p:nvGrpSpPr>
        <p:grpSpPr>
          <a:xfrm rot="16200000">
            <a:off x="-1586072" y="1861959"/>
            <a:ext cx="6306228" cy="3134083"/>
            <a:chOff x="2075393" y="-12700"/>
            <a:chExt cx="4993620" cy="2481740"/>
          </a:xfrm>
        </p:grpSpPr>
        <p:sp>
          <p:nvSpPr>
            <p:cNvPr id="19"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4"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5"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6"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82231752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74974" y="5075327"/>
            <a:ext cx="1842052" cy="453446"/>
          </a:xfrm>
          <a:prstGeom prst="roundRect">
            <a:avLst>
              <a:gd name="adj" fmla="val 350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dirty="0" err="1" smtClean="0">
                <a:solidFill>
                  <a:srgbClr val="FFFFFF"/>
                </a:solidFill>
              </a:rPr>
              <a:t>iTeacher</a:t>
            </a:r>
            <a:endParaRPr lang="zh-CN" altLang="en-US" dirty="0">
              <a:solidFill>
                <a:srgbClr val="FFFFFF"/>
              </a:solidFill>
            </a:endParaRPr>
          </a:p>
        </p:txBody>
      </p:sp>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5130032" y="3541999"/>
            <a:ext cx="1931939" cy="830997"/>
          </a:xfrm>
          <a:prstGeom prst="rect">
            <a:avLst/>
          </a:prstGeom>
          <a:noFill/>
        </p:spPr>
        <p:txBody>
          <a:bodyPr wrap="none" rtlCol="0">
            <a:spAutoFit/>
          </a:bodyPr>
          <a:lstStyle/>
          <a:p>
            <a:pPr algn="ctr"/>
            <a:r>
              <a:rPr lang="en-US" altLang="zh-CN" sz="4800" b="1" dirty="0" smtClean="0">
                <a:solidFill>
                  <a:schemeClr val="tx2"/>
                </a:solidFill>
                <a:latin typeface="Agency FB" panose="020B0503020202020204" pitchFamily="34" charset="0"/>
                <a:ea typeface="微软雅黑" panose="020B0503020204020204" pitchFamily="34" charset="-122"/>
                <a:sym typeface="Arial" panose="020B0604020202020204" pitchFamily="34" charset="0"/>
              </a:rPr>
              <a:t>Thank</a:t>
            </a:r>
            <a:endParaRPr lang="zh-CN" altLang="en-US" sz="4800" b="1" dirty="0">
              <a:solidFill>
                <a:schemeClr val="tx2"/>
              </a:solidFill>
              <a:latin typeface="Agency FB" panose="020B0503020202020204" pitchFamily="34" charset="0"/>
              <a:ea typeface="微软雅黑" panose="020B0503020204020204" pitchFamily="34" charset="-122"/>
              <a:sym typeface="Arial" panose="020B0604020202020204" pitchFamily="34" charset="0"/>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842" y="4372996"/>
            <a:ext cx="8502316" cy="307777"/>
          </a:xfrm>
          <a:prstGeom prst="rect">
            <a:avLst/>
          </a:prstGeom>
        </p:spPr>
        <p:txBody>
          <a:bodyPr wrap="square">
            <a:spAutoFit/>
          </a:bodyPr>
          <a:lstStyle/>
          <a:p>
            <a:pPr algn="ct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For</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watching</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and</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listening</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 name="组合 6"/>
          <p:cNvGrpSpPr/>
          <p:nvPr/>
        </p:nvGrpSpPr>
        <p:grpSpPr>
          <a:xfrm>
            <a:off x="2942886" y="-29936"/>
            <a:ext cx="6306228" cy="3134083"/>
            <a:chOff x="2075393" y="-12700"/>
            <a:chExt cx="4993620" cy="2481740"/>
          </a:xfrm>
        </p:grpSpPr>
        <p:sp>
          <p:nvSpPr>
            <p:cNvPr id="1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409524559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738903" y="3134536"/>
            <a:ext cx="2714205"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01.</a:t>
            </a:r>
            <a:r>
              <a:rPr lang="zh-CN" altLang="en-US" sz="3733" dirty="0" smtClean="0">
                <a:solidFill>
                  <a:schemeClr val="accent1"/>
                </a:solidFill>
                <a:latin typeface="+mn-lt"/>
                <a:ea typeface="+mn-ea"/>
                <a:cs typeface="+mn-ea"/>
                <a:sym typeface="+mn-lt"/>
              </a:rPr>
              <a:t>系统主题</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209366" y="3764977"/>
            <a:ext cx="5609565" cy="70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kern="0" spc="100" dirty="0">
                <a:latin typeface="+mn-lt"/>
                <a:ea typeface="+mn-ea"/>
                <a:cs typeface="+mn-ea"/>
              </a:rPr>
              <a:t>大大减轻教师备课授课的压力，也能极大程度的激发学生的学习兴趣，提高学习效率。</a:t>
            </a:r>
            <a:endParaRPr lang="en-US" altLang="zh-CN" sz="1400" kern="0" spc="100" dirty="0">
              <a:latin typeface="+mn-lt"/>
              <a:ea typeface="+mn-ea"/>
              <a:cs typeface="+mn-ea"/>
              <a:sym typeface="+mn-lt"/>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293244310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6"/>
          <p:cNvSpPr txBox="1">
            <a:spLocks noChangeArrowheads="1"/>
          </p:cNvSpPr>
          <p:nvPr/>
        </p:nvSpPr>
        <p:spPr bwMode="auto">
          <a:xfrm>
            <a:off x="770657" y="1559342"/>
            <a:ext cx="10650688" cy="590739"/>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853" dirty="0" smtClean="0">
                <a:solidFill>
                  <a:schemeClr val="bg1">
                    <a:lumMod val="65000"/>
                  </a:schemeClr>
                </a:solidFill>
                <a:latin typeface="Arial" panose="020B0604020202020204" pitchFamily="34" charset="0"/>
                <a:ea typeface="微软雅黑" panose="020B0503020204020204" pitchFamily="34" charset="-122"/>
              </a:rPr>
              <a:t>知识</a:t>
            </a:r>
            <a:r>
              <a:rPr lang="zh-TW" altLang="en-US" sz="853" dirty="0">
                <a:solidFill>
                  <a:schemeClr val="bg1">
                    <a:lumMod val="65000"/>
                  </a:schemeClr>
                </a:solidFill>
                <a:latin typeface="Arial" panose="020B0604020202020204" pitchFamily="34" charset="0"/>
                <a:ea typeface="微软雅黑" panose="020B0503020204020204" pitchFamily="34" charset="-122"/>
              </a:rPr>
              <a:t>爆炸与当前教学技术和传播手段落后的矛盾激化根据联合国科教文组织的统计，人类有史以来，</a:t>
            </a:r>
            <a:r>
              <a:rPr lang="en-US" altLang="zh-TW" sz="853" dirty="0">
                <a:solidFill>
                  <a:schemeClr val="bg1">
                    <a:lumMod val="65000"/>
                  </a:schemeClr>
                </a:solidFill>
                <a:latin typeface="Arial" panose="020B0604020202020204" pitchFamily="34" charset="0"/>
                <a:ea typeface="微软雅黑" panose="020B0503020204020204" pitchFamily="34" charset="-122"/>
              </a:rPr>
              <a:t>100</a:t>
            </a:r>
            <a:r>
              <a:rPr lang="zh-TW" altLang="en-US" sz="853" dirty="0">
                <a:solidFill>
                  <a:schemeClr val="bg1">
                    <a:lumMod val="65000"/>
                  </a:schemeClr>
                </a:solidFill>
                <a:latin typeface="Arial" panose="020B0604020202020204" pitchFamily="34" charset="0"/>
                <a:ea typeface="微软雅黑" panose="020B0503020204020204" pitchFamily="34" charset="-122"/>
              </a:rPr>
              <a:t>万年积累的科学知识仅占</a:t>
            </a:r>
            <a:r>
              <a:rPr lang="en-US" altLang="zh-TW" sz="853" dirty="0">
                <a:solidFill>
                  <a:schemeClr val="bg1">
                    <a:lumMod val="65000"/>
                  </a:schemeClr>
                </a:solidFill>
                <a:latin typeface="Arial" panose="020B0604020202020204" pitchFamily="34" charset="0"/>
                <a:ea typeface="微软雅黑" panose="020B0503020204020204" pitchFamily="34" charset="-122"/>
              </a:rPr>
              <a:t>10%,</a:t>
            </a:r>
            <a:r>
              <a:rPr lang="zh-TW" altLang="en-US" sz="853" dirty="0">
                <a:solidFill>
                  <a:schemeClr val="bg1">
                    <a:lumMod val="65000"/>
                  </a:schemeClr>
                </a:solidFill>
                <a:latin typeface="Arial" panose="020B0604020202020204" pitchFamily="34" charset="0"/>
                <a:ea typeface="微软雅黑" panose="020B0503020204020204" pitchFamily="34" charset="-122"/>
              </a:rPr>
              <a:t>而近</a:t>
            </a:r>
            <a:r>
              <a:rPr lang="en-US" altLang="zh-TW" sz="853" dirty="0">
                <a:solidFill>
                  <a:schemeClr val="bg1">
                    <a:lumMod val="65000"/>
                  </a:schemeClr>
                </a:solidFill>
                <a:latin typeface="Arial" panose="020B0604020202020204" pitchFamily="34" charset="0"/>
                <a:ea typeface="微软雅黑" panose="020B0503020204020204" pitchFamily="34" charset="-122"/>
              </a:rPr>
              <a:t>30</a:t>
            </a:r>
            <a:r>
              <a:rPr lang="zh-TW" altLang="en-US" sz="853" dirty="0">
                <a:solidFill>
                  <a:schemeClr val="bg1">
                    <a:lumMod val="65000"/>
                  </a:schemeClr>
                </a:solidFill>
                <a:latin typeface="Arial" panose="020B0604020202020204" pitchFamily="34" charset="0"/>
                <a:ea typeface="微软雅黑" panose="020B0503020204020204" pitchFamily="34" charset="-122"/>
              </a:rPr>
              <a:t>年积累的科学知识占</a:t>
            </a:r>
            <a:r>
              <a:rPr lang="en-US" altLang="zh-TW" sz="853" dirty="0">
                <a:solidFill>
                  <a:schemeClr val="bg1">
                    <a:lumMod val="65000"/>
                  </a:schemeClr>
                </a:solidFill>
                <a:latin typeface="Arial" panose="020B0604020202020204" pitchFamily="34" charset="0"/>
                <a:ea typeface="微软雅黑" panose="020B0503020204020204" pitchFamily="34" charset="-122"/>
              </a:rPr>
              <a:t>90%</a:t>
            </a:r>
            <a:r>
              <a:rPr lang="zh-TW" altLang="en-US" sz="853" dirty="0">
                <a:solidFill>
                  <a:schemeClr val="bg1">
                    <a:lumMod val="65000"/>
                  </a:schemeClr>
                </a:solidFill>
                <a:latin typeface="Arial" panose="020B0604020202020204" pitchFamily="34" charset="0"/>
                <a:ea typeface="微软雅黑" panose="020B0503020204020204" pitchFamily="34" charset="-122"/>
              </a:rPr>
              <a:t>英国技术预测专家詹姆斯。马丁测算出人类知识在</a:t>
            </a:r>
            <a:r>
              <a:rPr lang="en-US" altLang="zh-TW" sz="853" dirty="0">
                <a:solidFill>
                  <a:schemeClr val="bg1">
                    <a:lumMod val="65000"/>
                  </a:schemeClr>
                </a:solidFill>
                <a:latin typeface="Arial" panose="020B0604020202020204" pitchFamily="34" charset="0"/>
                <a:ea typeface="微软雅黑" panose="020B0503020204020204" pitchFamily="34" charset="-122"/>
              </a:rPr>
              <a:t>19</a:t>
            </a:r>
            <a:r>
              <a:rPr lang="zh-TW" altLang="en-US" sz="853" dirty="0">
                <a:solidFill>
                  <a:schemeClr val="bg1">
                    <a:lumMod val="65000"/>
                  </a:schemeClr>
                </a:solidFill>
                <a:latin typeface="Arial" panose="020B0604020202020204" pitchFamily="34" charset="0"/>
                <a:ea typeface="微软雅黑" panose="020B0503020204020204" pitchFamily="34" charset="-122"/>
              </a:rPr>
              <a:t>世纪是每</a:t>
            </a:r>
            <a:r>
              <a:rPr lang="en-US" altLang="zh-TW" sz="853" dirty="0">
                <a:solidFill>
                  <a:schemeClr val="bg1">
                    <a:lumMod val="65000"/>
                  </a:schemeClr>
                </a:solidFill>
                <a:latin typeface="Arial" panose="020B0604020202020204" pitchFamily="34" charset="0"/>
                <a:ea typeface="微软雅黑" panose="020B0503020204020204" pitchFamily="34" charset="-122"/>
              </a:rPr>
              <a:t>50</a:t>
            </a:r>
            <a:r>
              <a:rPr lang="zh-TW" altLang="en-US" sz="853" dirty="0">
                <a:solidFill>
                  <a:schemeClr val="bg1">
                    <a:lumMod val="65000"/>
                  </a:schemeClr>
                </a:solidFill>
                <a:latin typeface="Arial" panose="020B0604020202020204" pitchFamily="34" charset="0"/>
                <a:ea typeface="微软雅黑" panose="020B0503020204020204" pitchFamily="34" charset="-122"/>
              </a:rPr>
              <a:t>年增长一倍，</a:t>
            </a:r>
            <a:r>
              <a:rPr lang="en-US" altLang="zh-TW" sz="853" dirty="0">
                <a:solidFill>
                  <a:schemeClr val="bg1">
                    <a:lumMod val="65000"/>
                  </a:schemeClr>
                </a:solidFill>
                <a:latin typeface="Arial" panose="020B0604020202020204" pitchFamily="34" charset="0"/>
                <a:ea typeface="微软雅黑" panose="020B0503020204020204" pitchFamily="34" charset="-122"/>
              </a:rPr>
              <a:t>20</a:t>
            </a:r>
            <a:r>
              <a:rPr lang="zh-TW" altLang="en-US" sz="853" dirty="0">
                <a:solidFill>
                  <a:schemeClr val="bg1">
                    <a:lumMod val="65000"/>
                  </a:schemeClr>
                </a:solidFill>
                <a:latin typeface="Arial" panose="020B0604020202020204" pitchFamily="34" charset="0"/>
                <a:ea typeface="微软雅黑" panose="020B0503020204020204" pitchFamily="34" charset="-122"/>
              </a:rPr>
              <a:t>世纪是每</a:t>
            </a:r>
            <a:r>
              <a:rPr lang="en-US" altLang="zh-TW" sz="853" dirty="0">
                <a:solidFill>
                  <a:schemeClr val="bg1">
                    <a:lumMod val="65000"/>
                  </a:schemeClr>
                </a:solidFill>
                <a:latin typeface="Arial" panose="020B0604020202020204" pitchFamily="34" charset="0"/>
                <a:ea typeface="微软雅黑" panose="020B0503020204020204" pitchFamily="34" charset="-122"/>
              </a:rPr>
              <a:t>10</a:t>
            </a:r>
            <a:r>
              <a:rPr lang="zh-TW" altLang="en-US" sz="853" dirty="0">
                <a:solidFill>
                  <a:schemeClr val="bg1">
                    <a:lumMod val="65000"/>
                  </a:schemeClr>
                </a:solidFill>
                <a:latin typeface="Arial" panose="020B0604020202020204" pitchFamily="34" charset="0"/>
                <a:ea typeface="微软雅黑" panose="020B0503020204020204" pitchFamily="34" charset="-122"/>
              </a:rPr>
              <a:t>年增长一倍，</a:t>
            </a:r>
            <a:r>
              <a:rPr lang="en-US" altLang="zh-TW" sz="853" dirty="0">
                <a:solidFill>
                  <a:schemeClr val="bg1">
                    <a:lumMod val="65000"/>
                  </a:schemeClr>
                </a:solidFill>
                <a:latin typeface="Arial" panose="020B0604020202020204" pitchFamily="34" charset="0"/>
                <a:ea typeface="微软雅黑" panose="020B0503020204020204" pitchFamily="34" charset="-122"/>
              </a:rPr>
              <a:t>70</a:t>
            </a:r>
            <a:r>
              <a:rPr lang="zh-TW" altLang="en-US" sz="853" dirty="0">
                <a:solidFill>
                  <a:schemeClr val="bg1">
                    <a:lumMod val="65000"/>
                  </a:schemeClr>
                </a:solidFill>
                <a:latin typeface="Arial" panose="020B0604020202020204" pitchFamily="34" charset="0"/>
                <a:ea typeface="微软雅黑" panose="020B0503020204020204" pitchFamily="34" charset="-122"/>
              </a:rPr>
              <a:t>年代是每</a:t>
            </a:r>
            <a:r>
              <a:rPr lang="en-US" altLang="zh-TW" sz="853" dirty="0">
                <a:solidFill>
                  <a:schemeClr val="bg1">
                    <a:lumMod val="65000"/>
                  </a:schemeClr>
                </a:solidFill>
                <a:latin typeface="Arial" panose="020B0604020202020204" pitchFamily="34" charset="0"/>
                <a:ea typeface="微软雅黑" panose="020B0503020204020204" pitchFamily="34" charset="-122"/>
              </a:rPr>
              <a:t>5</a:t>
            </a:r>
            <a:r>
              <a:rPr lang="zh-TW" altLang="en-US" sz="853" dirty="0">
                <a:solidFill>
                  <a:schemeClr val="bg1">
                    <a:lumMod val="65000"/>
                  </a:schemeClr>
                </a:solidFill>
                <a:latin typeface="Arial" panose="020B0604020202020204" pitchFamily="34" charset="0"/>
                <a:ea typeface="微软雅黑" panose="020B0503020204020204" pitchFamily="34" charset="-122"/>
              </a:rPr>
              <a:t>年增长一倍，而目前大约每</a:t>
            </a:r>
            <a:r>
              <a:rPr lang="en-US" altLang="zh-TW" sz="853" dirty="0">
                <a:solidFill>
                  <a:schemeClr val="bg1">
                    <a:lumMod val="65000"/>
                  </a:schemeClr>
                </a:solidFill>
                <a:latin typeface="Arial" panose="020B0604020202020204" pitchFamily="34" charset="0"/>
                <a:ea typeface="微软雅黑" panose="020B0503020204020204" pitchFamily="34" charset="-122"/>
              </a:rPr>
              <a:t>3</a:t>
            </a:r>
            <a:r>
              <a:rPr lang="zh-TW" altLang="en-US" sz="853" dirty="0">
                <a:solidFill>
                  <a:schemeClr val="bg1">
                    <a:lumMod val="65000"/>
                  </a:schemeClr>
                </a:solidFill>
                <a:latin typeface="Arial" panose="020B0604020202020204" pitchFamily="34" charset="0"/>
                <a:ea typeface="微软雅黑" panose="020B0503020204020204" pitchFamily="34" charset="-122"/>
              </a:rPr>
              <a:t>年增长一倍。如何解决传统的教学技术手段不能承受这种知识爆炸性增长的趋势之间的矛盾，显然是一个新课题。作为生命科学一个重要方面的外科学知识也不例外。</a:t>
            </a:r>
            <a:endParaRPr lang="zh-CN" altLang="en-US" sz="85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13"/>
          <p:cNvSpPr txBox="1">
            <a:spLocks noChangeArrowheads="1"/>
          </p:cNvSpPr>
          <p:nvPr/>
        </p:nvSpPr>
        <p:spPr bwMode="auto">
          <a:xfrm>
            <a:off x="770655" y="1325880"/>
            <a:ext cx="4105291" cy="233462"/>
          </a:xfrm>
          <a:prstGeom prst="rect">
            <a:avLst/>
          </a:prstGeom>
          <a:noFill/>
          <a:ln>
            <a:noFill/>
          </a:ln>
          <a:extLst/>
        </p:spPr>
        <p:txBody>
          <a:bodyPr wrap="non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517"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教育资源的落后与知识的爆炸性增长之间的矛盾</a:t>
            </a:r>
            <a:endPar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8"/>
          <p:cNvSpPr txBox="1"/>
          <p:nvPr/>
        </p:nvSpPr>
        <p:spPr>
          <a:xfrm>
            <a:off x="770655" y="228700"/>
            <a:ext cx="2191337" cy="525208"/>
          </a:xfrm>
          <a:prstGeom prst="rect">
            <a:avLst/>
          </a:prstGeom>
          <a:noFill/>
        </p:spPr>
        <p:txBody>
          <a:bodyPr wrap="square" lIns="0" tIns="0" rIns="0" bIns="0" rtlCol="0" anchor="ctr">
            <a:spAutoFit/>
          </a:bodyPr>
          <a:lstStyle/>
          <a:p>
            <a:r>
              <a:rPr lang="zh-CN" altLang="en-US" sz="3413"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项目背景</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717577"/>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Background</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6"/>
          <p:cNvGrpSpPr/>
          <p:nvPr/>
        </p:nvGrpSpPr>
        <p:grpSpPr>
          <a:xfrm rot="16200000">
            <a:off x="-206048" y="316679"/>
            <a:ext cx="819265" cy="407160"/>
            <a:chOff x="2075393" y="-12700"/>
            <a:chExt cx="4993620" cy="2481740"/>
          </a:xfrm>
        </p:grpSpPr>
        <p:sp>
          <p:nvSpPr>
            <p:cNvPr id="9"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2"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3"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560" y="2472442"/>
            <a:ext cx="6520785" cy="3352668"/>
          </a:xfrm>
          <a:prstGeom prst="rect">
            <a:avLst/>
          </a:prstGeom>
        </p:spPr>
      </p:pic>
      <p:sp>
        <p:nvSpPr>
          <p:cNvPr id="16" name="文本框 66"/>
          <p:cNvSpPr txBox="1">
            <a:spLocks noChangeArrowheads="1"/>
          </p:cNvSpPr>
          <p:nvPr/>
        </p:nvSpPr>
        <p:spPr bwMode="auto">
          <a:xfrm>
            <a:off x="770655" y="2705904"/>
            <a:ext cx="4008378" cy="787652"/>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853" dirty="0" smtClean="0">
                <a:solidFill>
                  <a:schemeClr val="bg1">
                    <a:lumMod val="65000"/>
                  </a:schemeClr>
                </a:solidFill>
                <a:latin typeface="Arial" panose="020B0604020202020204" pitchFamily="34" charset="0"/>
                <a:ea typeface="微软雅黑" panose="020B0503020204020204" pitchFamily="34" charset="-122"/>
              </a:rPr>
              <a:t>在线教育指的是通过应用信息科技和互联网技术进行内容传播和快速学习的方法。与传统教育机构的教育方式相比，在线教育具有效率高、方便（打破了时空限制，可碎片化学习）、低门槛、教学资源丰富的特点。基于上述特点，再加上</a:t>
            </a:r>
            <a:r>
              <a:rPr lang="zh-CN" altLang="en-US" sz="853" dirty="0" smtClean="0">
                <a:solidFill>
                  <a:schemeClr val="bg1">
                    <a:lumMod val="65000"/>
                  </a:schemeClr>
                </a:solidFill>
                <a:latin typeface="Arial" panose="020B0604020202020204" pitchFamily="34" charset="0"/>
                <a:ea typeface="微软雅黑" panose="020B0503020204020204" pitchFamily="34" charset="-122"/>
              </a:rPr>
              <a:t>“</a:t>
            </a:r>
            <a:r>
              <a:rPr lang="zh-TW" altLang="en-US" sz="853" dirty="0" smtClean="0">
                <a:solidFill>
                  <a:schemeClr val="bg1">
                    <a:lumMod val="65000"/>
                  </a:schemeClr>
                </a:solidFill>
                <a:latin typeface="Arial" panose="020B0604020202020204" pitchFamily="34" charset="0"/>
                <a:ea typeface="微软雅黑" panose="020B0503020204020204" pitchFamily="34" charset="-122"/>
              </a:rPr>
              <a:t>互联网</a:t>
            </a:r>
            <a:r>
              <a:rPr lang="en-US" sz="853" dirty="0" smtClean="0">
                <a:solidFill>
                  <a:schemeClr val="bg1">
                    <a:lumMod val="65000"/>
                  </a:schemeClr>
                </a:solidFill>
                <a:latin typeface="Arial" panose="020B0604020202020204" pitchFamily="34" charset="0"/>
                <a:ea typeface="微软雅黑" panose="020B0503020204020204" pitchFamily="34" charset="-122"/>
              </a:rPr>
              <a:t>+</a:t>
            </a:r>
            <a:r>
              <a:rPr lang="zh-CN" altLang="en-US" sz="853" dirty="0" smtClean="0">
                <a:solidFill>
                  <a:schemeClr val="bg1">
                    <a:lumMod val="65000"/>
                  </a:schemeClr>
                </a:solidFill>
                <a:latin typeface="Arial" panose="020B0604020202020204" pitchFamily="34" charset="0"/>
                <a:ea typeface="微软雅黑" panose="020B0503020204020204" pitchFamily="34" charset="-122"/>
              </a:rPr>
              <a:t>”</a:t>
            </a:r>
            <a:r>
              <a:rPr lang="zh-TW" altLang="en-US" sz="853" dirty="0" smtClean="0">
                <a:solidFill>
                  <a:schemeClr val="bg1">
                    <a:lumMod val="65000"/>
                  </a:schemeClr>
                </a:solidFill>
                <a:latin typeface="Arial" panose="020B0604020202020204" pitchFamily="34" charset="0"/>
                <a:ea typeface="微软雅黑" panose="020B0503020204020204" pitchFamily="34" charset="-122"/>
              </a:rPr>
              <a:t>推动，在线教育平台兴起，市场需求也与日俱增。</a:t>
            </a:r>
            <a:endParaRPr lang="zh-CN" altLang="en-US" sz="85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3"/>
          <p:cNvSpPr txBox="1">
            <a:spLocks noChangeArrowheads="1"/>
          </p:cNvSpPr>
          <p:nvPr/>
        </p:nvSpPr>
        <p:spPr bwMode="auto">
          <a:xfrm>
            <a:off x="770653" y="2472442"/>
            <a:ext cx="2133597" cy="233462"/>
          </a:xfrm>
          <a:prstGeom prst="rect">
            <a:avLst/>
          </a:prstGeom>
          <a:noFill/>
          <a:ln>
            <a:noFill/>
          </a:ln>
          <a:extLst/>
        </p:spPr>
        <p:txBody>
          <a:bodyPr wrap="non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517"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在线教育的兴起势不可挡</a:t>
            </a:r>
            <a:endPar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66"/>
          <p:cNvSpPr txBox="1">
            <a:spLocks noChangeArrowheads="1"/>
          </p:cNvSpPr>
          <p:nvPr/>
        </p:nvSpPr>
        <p:spPr bwMode="auto">
          <a:xfrm>
            <a:off x="770655" y="4273147"/>
            <a:ext cx="4008378" cy="1551963"/>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853" dirty="0" smtClean="0">
                <a:solidFill>
                  <a:schemeClr val="bg1">
                    <a:lumMod val="65000"/>
                  </a:schemeClr>
                </a:solidFill>
                <a:latin typeface="Arial" panose="020B0604020202020204" pitchFamily="34" charset="0"/>
                <a:ea typeface="微软雅黑" panose="020B0503020204020204" pitchFamily="34" charset="-122"/>
              </a:rPr>
              <a:t>随着</a:t>
            </a:r>
            <a:r>
              <a:rPr lang="zh-TW" altLang="en-US" sz="853" dirty="0">
                <a:solidFill>
                  <a:schemeClr val="bg1">
                    <a:lumMod val="65000"/>
                  </a:schemeClr>
                </a:solidFill>
                <a:latin typeface="Arial" panose="020B0604020202020204" pitchFamily="34" charset="0"/>
                <a:ea typeface="微软雅黑" panose="020B0503020204020204" pitchFamily="34" charset="-122"/>
              </a:rPr>
              <a:t>网络技术的进步，互联网的普及，网络阅读成本降低。在校大学生能够熟练使用计算机，是网络阅读的主要群体。调查显示，在线阅读、手机阅读、手持式阅读器阅读等数字阅读方式开始普及。网络在线阅读排第一位，手机阅读排第二位。数字媒介阅读代替书面阅读。廉价的电子书成为他们主要选择的阅读对象。惯以纸质为载体的报纸、杂志和图书所占比例较小。深受大学生依赖的网络阅读，呈现一种时效性、阶段性、冗杂性的本质，从阅读的形式上分析，这种网络阅读就是一种浅阅读。浅阅读已经成为一种流行，作为网络时代新的阅读方式，浅阅读除了与传统阅读一样获取信息外，更注重追求阅读过程中的视觉快感和心理愉悦，而难以获得实质上的深刻学习。</a:t>
            </a:r>
            <a:endParaRPr lang="zh-CN" altLang="en-US" sz="85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3"/>
          <p:cNvSpPr txBox="1">
            <a:spLocks noChangeArrowheads="1"/>
          </p:cNvSpPr>
          <p:nvPr/>
        </p:nvSpPr>
        <p:spPr bwMode="auto">
          <a:xfrm>
            <a:off x="770653" y="4039685"/>
            <a:ext cx="2715487" cy="233462"/>
          </a:xfrm>
          <a:prstGeom prst="rect">
            <a:avLst/>
          </a:prstGeom>
          <a:noFill/>
          <a:ln>
            <a:noFill/>
          </a:ln>
          <a:extLst/>
        </p:spPr>
        <p:txBody>
          <a:bodyPr wrap="non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517"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网络信息冗杂，学生倾向浅阅读</a:t>
            </a:r>
            <a:endPar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91625033"/>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100"/>
                                  </p:stCondLst>
                                  <p:childTnLst>
                                    <p:set>
                                      <p:cBhvr>
                                        <p:cTn id="6" dur="1" fill="hold">
                                          <p:stCondLst>
                                            <p:cond delay="0"/>
                                          </p:stCondLst>
                                        </p:cTn>
                                        <p:tgtEl>
                                          <p:spTgt spid="14"/>
                                        </p:tgtEl>
                                        <p:attrNameLst>
                                          <p:attrName>style.visibility</p:attrName>
                                        </p:attrNameLst>
                                      </p:cBhvr>
                                      <p:to>
                                        <p:strVal val="visible"/>
                                      </p:to>
                                    </p:set>
                                    <p:anim calcmode="lin" valueType="num">
                                      <p:cBhvr>
                                        <p:cTn id="7" dur="200" fill="hold"/>
                                        <p:tgtEl>
                                          <p:spTgt spid="14"/>
                                        </p:tgtEl>
                                        <p:attrNameLst>
                                          <p:attrName>ppt_w</p:attrName>
                                        </p:attrNameLst>
                                      </p:cBhvr>
                                      <p:tavLst>
                                        <p:tav tm="0">
                                          <p:val>
                                            <p:strVal val="4*#ppt_w"/>
                                          </p:val>
                                        </p:tav>
                                        <p:tav tm="100000">
                                          <p:val>
                                            <p:strVal val="#ppt_w"/>
                                          </p:val>
                                        </p:tav>
                                      </p:tavLst>
                                    </p:anim>
                                    <p:anim calcmode="lin" valueType="num">
                                      <p:cBhvr>
                                        <p:cTn id="8" dur="200" fill="hold"/>
                                        <p:tgtEl>
                                          <p:spTgt spid="1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13190" y="1458976"/>
            <a:ext cx="3114255" cy="4601536"/>
            <a:chOff x="1912729" y="1458758"/>
            <a:chExt cx="3510756" cy="5187394"/>
          </a:xfrm>
        </p:grpSpPr>
        <p:grpSp>
          <p:nvGrpSpPr>
            <p:cNvPr id="5" name="Group 4"/>
            <p:cNvGrpSpPr/>
            <p:nvPr/>
          </p:nvGrpSpPr>
          <p:grpSpPr>
            <a:xfrm>
              <a:off x="1972256" y="1458758"/>
              <a:ext cx="292103" cy="5187394"/>
              <a:chOff x="1374772" y="1213680"/>
              <a:chExt cx="274322" cy="5187394"/>
            </a:xfrm>
          </p:grpSpPr>
          <p:sp>
            <p:nvSpPr>
              <p:cNvPr id="22" name="Pentagon 21"/>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chemeClr val="tx2"/>
                  </a:gs>
                  <a:gs pos="82000">
                    <a:schemeClr val="tx2"/>
                  </a:gs>
                  <a:gs pos="34000">
                    <a:schemeClr val="tx2">
                      <a:lumMod val="75000"/>
                    </a:schemeClr>
                  </a:gs>
                  <a:gs pos="0">
                    <a:schemeClr val="tx2"/>
                  </a:gs>
                  <a:gs pos="38000">
                    <a:schemeClr val="tx2"/>
                  </a:gs>
                  <a:gs pos="100000">
                    <a:schemeClr val="tx2"/>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Rectangle 23"/>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24"/>
              <p:cNvSpPr/>
              <p:nvPr/>
            </p:nvSpPr>
            <p:spPr>
              <a:xfrm>
                <a:off x="1404710" y="1213680"/>
                <a:ext cx="212954" cy="203438"/>
              </a:xfrm>
              <a:prstGeom prst="rect">
                <a:avLst/>
              </a:prstGeom>
              <a:solidFill>
                <a:schemeClr val="tx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27" name="Straight Connector 26"/>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sp>
          <p:nvSpPr>
            <p:cNvPr id="6" name="Trapezoid 5"/>
            <p:cNvSpPr/>
            <p:nvPr/>
          </p:nvSpPr>
          <p:spPr>
            <a:xfrm rot="16200000">
              <a:off x="1594832" y="5341831"/>
              <a:ext cx="695326" cy="59529"/>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Trapezoid 6"/>
            <p:cNvSpPr/>
            <p:nvPr/>
          </p:nvSpPr>
          <p:spPr>
            <a:xfrm rot="16200000">
              <a:off x="1594832" y="4439533"/>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Trapezoid 7"/>
            <p:cNvSpPr/>
            <p:nvPr/>
          </p:nvSpPr>
          <p:spPr>
            <a:xfrm rot="16200000">
              <a:off x="1594832" y="3537234"/>
              <a:ext cx="695326" cy="59529"/>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rapezoid 8"/>
            <p:cNvSpPr/>
            <p:nvPr/>
          </p:nvSpPr>
          <p:spPr>
            <a:xfrm rot="16200000">
              <a:off x="1594832" y="2634935"/>
              <a:ext cx="695326" cy="59529"/>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Pentagon 9"/>
            <p:cNvSpPr/>
            <p:nvPr/>
          </p:nvSpPr>
          <p:spPr>
            <a:xfrm>
              <a:off x="1912729" y="2359899"/>
              <a:ext cx="3510756" cy="607219"/>
            </a:xfrm>
            <a:prstGeom prst="homePlate">
              <a:avLst>
                <a:gd name="adj" fmla="val 36274"/>
              </a:avLst>
            </a:prstGeom>
            <a:solidFill>
              <a:srgbClr val="7030A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Pentagon 10"/>
            <p:cNvSpPr/>
            <p:nvPr/>
          </p:nvSpPr>
          <p:spPr>
            <a:xfrm>
              <a:off x="1912729" y="3262198"/>
              <a:ext cx="3510756" cy="607219"/>
            </a:xfrm>
            <a:prstGeom prst="homePlate">
              <a:avLst>
                <a:gd name="adj" fmla="val 36274"/>
              </a:avLst>
            </a:prstGeom>
            <a:solidFill>
              <a:srgbClr val="FFC00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Pentagon 11"/>
            <p:cNvSpPr/>
            <p:nvPr/>
          </p:nvSpPr>
          <p:spPr>
            <a:xfrm>
              <a:off x="1912729" y="4164497"/>
              <a:ext cx="3510756" cy="607219"/>
            </a:xfrm>
            <a:prstGeom prst="homePlate">
              <a:avLst>
                <a:gd name="adj" fmla="val 36274"/>
              </a:avLst>
            </a:prstGeom>
            <a:solidFill>
              <a:srgbClr val="7030A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Pentagon 12"/>
            <p:cNvSpPr/>
            <p:nvPr/>
          </p:nvSpPr>
          <p:spPr>
            <a:xfrm>
              <a:off x="1912729" y="5066795"/>
              <a:ext cx="3510756" cy="607219"/>
            </a:xfrm>
            <a:prstGeom prst="homePlate">
              <a:avLst>
                <a:gd name="adj" fmla="val 36274"/>
              </a:avLst>
            </a:prstGeom>
            <a:solidFill>
              <a:srgbClr val="FFC00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Rectangle 33"/>
            <p:cNvSpPr/>
            <p:nvPr/>
          </p:nvSpPr>
          <p:spPr>
            <a:xfrm>
              <a:off x="2488816" y="2471562"/>
              <a:ext cx="2330568" cy="380357"/>
            </a:xfrm>
            <a:prstGeom prst="rect">
              <a:avLst/>
            </a:prstGeom>
          </p:spPr>
          <p:txBody>
            <a:bodyPr wrap="square">
              <a:spAutoFit/>
            </a:bodyPr>
            <a:lstStyle/>
            <a:p>
              <a:pPr algn="ctr">
                <a:lnSpc>
                  <a:spcPct val="120000"/>
                </a:lnSpc>
              </a:pPr>
              <a:r>
                <a:rPr lang="zh-CN" altLang="en-US" sz="1327" smtClean="0">
                  <a:solidFill>
                    <a:schemeClr val="bg1"/>
                  </a:solidFill>
                  <a:latin typeface="Arial" panose="020B0604020202020204" pitchFamily="34" charset="0"/>
                  <a:ea typeface="微软雅黑" panose="020B0503020204020204" pitchFamily="34" charset="-122"/>
                  <a:cs typeface="+mn-ea"/>
                </a:rPr>
                <a:t>内容</a:t>
              </a:r>
              <a:r>
                <a:rPr lang="zh-CN" altLang="en-US" sz="1327" dirty="0">
                  <a:solidFill>
                    <a:schemeClr val="bg1"/>
                  </a:solidFill>
                  <a:latin typeface="Arial" panose="020B0604020202020204" pitchFamily="34" charset="0"/>
                  <a:ea typeface="微软雅黑" panose="020B0503020204020204" pitchFamily="34" charset="-122"/>
                  <a:cs typeface="+mn-ea"/>
                </a:rPr>
                <a:t>生产方</a:t>
              </a:r>
              <a:r>
                <a:rPr lang="en-US" sz="1327" dirty="0">
                  <a:solidFill>
                    <a:schemeClr val="bg1"/>
                  </a:solidFill>
                  <a:latin typeface="Arial" panose="020B0604020202020204" pitchFamily="34" charset="0"/>
                  <a:ea typeface="微软雅黑" panose="020B0503020204020204" pitchFamily="34" charset="-122"/>
                  <a:cs typeface="+mn-ea"/>
                </a:rPr>
                <a:t> </a:t>
              </a:r>
              <a:endParaRPr lang="en-GB" sz="132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38"/>
            <p:cNvSpPr txBox="1"/>
            <p:nvPr/>
          </p:nvSpPr>
          <p:spPr>
            <a:xfrm>
              <a:off x="1939253" y="2478964"/>
              <a:ext cx="314797" cy="38035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p>
          </p:txBody>
        </p:sp>
        <p:sp>
          <p:nvSpPr>
            <p:cNvPr id="36" name="TextBox 191"/>
            <p:cNvSpPr txBox="1"/>
            <p:nvPr/>
          </p:nvSpPr>
          <p:spPr>
            <a:xfrm>
              <a:off x="1939253" y="3381429"/>
              <a:ext cx="314797" cy="38035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7" b="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p>
          </p:txBody>
        </p:sp>
        <p:sp>
          <p:nvSpPr>
            <p:cNvPr id="37" name="TextBox 192"/>
            <p:cNvSpPr txBox="1"/>
            <p:nvPr/>
          </p:nvSpPr>
          <p:spPr>
            <a:xfrm>
              <a:off x="1939253" y="4283894"/>
              <a:ext cx="314797" cy="38035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7" b="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p>
          </p:txBody>
        </p:sp>
        <p:sp>
          <p:nvSpPr>
            <p:cNvPr id="38" name="TextBox 193"/>
            <p:cNvSpPr txBox="1"/>
            <p:nvPr/>
          </p:nvSpPr>
          <p:spPr>
            <a:xfrm>
              <a:off x="1939253" y="5186362"/>
              <a:ext cx="314797" cy="38035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7" b="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a:t>
              </a:r>
            </a:p>
          </p:txBody>
        </p:sp>
        <p:sp>
          <p:nvSpPr>
            <p:cNvPr id="39" name="Rectangle 38"/>
            <p:cNvSpPr/>
            <p:nvPr/>
          </p:nvSpPr>
          <p:spPr>
            <a:xfrm>
              <a:off x="2469726" y="3412206"/>
              <a:ext cx="2330568" cy="354986"/>
            </a:xfrm>
            <a:prstGeom prst="rect">
              <a:avLst/>
            </a:prstGeom>
          </p:spPr>
          <p:txBody>
            <a:bodyPr wrap="square">
              <a:spAutoFit/>
            </a:bodyPr>
            <a:lstStyle/>
            <a:p>
              <a:pPr algn="ctr">
                <a:lnSpc>
                  <a:spcPct val="120000"/>
                </a:lnSpc>
              </a:pPr>
              <a:r>
                <a:rPr lang="zh-CN" altLang="en-US" sz="1327"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技术支持方</a:t>
              </a:r>
              <a:endParaRPr lang="en-GB" sz="132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Rectangle 39"/>
            <p:cNvSpPr/>
            <p:nvPr/>
          </p:nvSpPr>
          <p:spPr>
            <a:xfrm>
              <a:off x="2488814" y="4314673"/>
              <a:ext cx="2330568" cy="354986"/>
            </a:xfrm>
            <a:prstGeom prst="rect">
              <a:avLst/>
            </a:prstGeom>
          </p:spPr>
          <p:txBody>
            <a:bodyPr wrap="square">
              <a:spAutoFit/>
            </a:bodyPr>
            <a:lstStyle/>
            <a:p>
              <a:pPr algn="ctr">
                <a:lnSpc>
                  <a:spcPct val="120000"/>
                </a:lnSpc>
              </a:pPr>
              <a:r>
                <a:rPr lang="zh-CN" altLang="en-US" sz="1327"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平台提供方</a:t>
              </a:r>
              <a:endParaRPr lang="en-GB" sz="132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Rectangle 40"/>
            <p:cNvSpPr/>
            <p:nvPr/>
          </p:nvSpPr>
          <p:spPr>
            <a:xfrm>
              <a:off x="2660615" y="5214752"/>
              <a:ext cx="2330568" cy="354986"/>
            </a:xfrm>
            <a:prstGeom prst="rect">
              <a:avLst/>
            </a:prstGeom>
          </p:spPr>
          <p:txBody>
            <a:bodyPr wrap="square">
              <a:spAutoFit/>
            </a:bodyPr>
            <a:lstStyle/>
            <a:p>
              <a:pPr algn="ctr">
                <a:lnSpc>
                  <a:spcPct val="120000"/>
                </a:lnSpc>
              </a:pPr>
              <a:r>
                <a:rPr lang="zh-CN" altLang="en-US" sz="1327"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平台</a:t>
              </a:r>
              <a:r>
                <a:rPr lang="zh-CN" altLang="en-US" sz="1327"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资源整合方</a:t>
              </a:r>
              <a:endParaRPr lang="en-GB" sz="132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当前主流教育行业</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Main</a:t>
            </a:r>
            <a:r>
              <a:rPr lang="zh-CN" altLang="en-US"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stream</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7" name="officeArt object"/>
          <p:cNvPicPr/>
          <p:nvPr/>
        </p:nvPicPr>
        <p:blipFill>
          <a:blip r:embed="rId3">
            <a:extLst>
              <a:ext uri="{28A0092B-C50C-407E-A947-70E740481C1C}">
                <a14:useLocalDpi xmlns:a14="http://schemas.microsoft.com/office/drawing/2010/main" val="0"/>
              </a:ext>
            </a:extLst>
          </a:blip>
          <a:srcRect/>
          <a:stretch>
            <a:fillRect/>
          </a:stretch>
        </p:blipFill>
        <p:spPr bwMode="auto">
          <a:xfrm>
            <a:off x="7431086" y="1301747"/>
            <a:ext cx="3933825" cy="5038725"/>
          </a:xfrm>
          <a:prstGeom prst="rect">
            <a:avLst/>
          </a:prstGeom>
          <a:noFill/>
          <a:ln>
            <a:noFill/>
          </a:ln>
        </p:spPr>
      </p:pic>
      <p:sp>
        <p:nvSpPr>
          <p:cNvPr id="2" name="Rectangle 1"/>
          <p:cNvSpPr/>
          <p:nvPr/>
        </p:nvSpPr>
        <p:spPr>
          <a:xfrm>
            <a:off x="1044617" y="2197156"/>
            <a:ext cx="574014" cy="2800767"/>
          </a:xfrm>
          <a:prstGeom prst="rect">
            <a:avLst/>
          </a:prstGeom>
        </p:spPr>
        <p:txBody>
          <a:bodyPr wrap="square">
            <a:spAutoFit/>
          </a:bodyPr>
          <a:lstStyle/>
          <a:p>
            <a:r>
              <a:rPr lang="zh-CN" altLang="en-US" sz="1600" b="1" dirty="0">
                <a:latin typeface="Arial" panose="020B0604020202020204" pitchFamily="34" charset="0"/>
                <a:ea typeface="微软雅黑" panose="020B0503020204020204" pitchFamily="34" charset="-122"/>
              </a:rPr>
              <a:t>在线教育行业的运作方式</a:t>
            </a:r>
            <a:r>
              <a:rPr lang="en-US" sz="1600" b="1" dirty="0">
                <a:latin typeface="Arial" panose="020B0604020202020204" pitchFamily="34" charset="0"/>
                <a:ea typeface="微软雅黑" panose="020B0503020204020204" pitchFamily="34" charset="-122"/>
              </a:rPr>
              <a:t> </a:t>
            </a:r>
          </a:p>
        </p:txBody>
      </p:sp>
      <p:sp>
        <p:nvSpPr>
          <p:cNvPr id="68" name="Pentagon 67"/>
          <p:cNvSpPr/>
          <p:nvPr/>
        </p:nvSpPr>
        <p:spPr>
          <a:xfrm flipH="1">
            <a:off x="5029697" y="2258343"/>
            <a:ext cx="1969486" cy="538640"/>
          </a:xfrm>
          <a:prstGeom prst="homePlate">
            <a:avLst>
              <a:gd name="adj" fmla="val 36274"/>
            </a:avLst>
          </a:prstGeom>
          <a:solidFill>
            <a:srgbClr val="7030A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68"/>
          <p:cNvSpPr/>
          <p:nvPr/>
        </p:nvSpPr>
        <p:spPr>
          <a:xfrm>
            <a:off x="5080250" y="2357395"/>
            <a:ext cx="2067356" cy="337400"/>
          </a:xfrm>
          <a:prstGeom prst="rect">
            <a:avLst/>
          </a:prstGeom>
        </p:spPr>
        <p:txBody>
          <a:bodyPr wrap="square">
            <a:spAutoFit/>
          </a:bodyPr>
          <a:lstStyle/>
          <a:p>
            <a:pPr algn="ctr">
              <a:lnSpc>
                <a:spcPct val="120000"/>
              </a:lnSpc>
            </a:pPr>
            <a:r>
              <a:rPr lang="zh-CN" altLang="en-US" sz="1327" dirty="0" smtClean="0">
                <a:solidFill>
                  <a:schemeClr val="bg1"/>
                </a:solidFill>
                <a:latin typeface="Arial" panose="020B0604020202020204" pitchFamily="34" charset="0"/>
                <a:ea typeface="微软雅黑" panose="020B0503020204020204" pitchFamily="34" charset="-122"/>
                <a:cs typeface="+mn-ea"/>
              </a:rPr>
              <a:t>基本占有在线教育市场</a:t>
            </a:r>
            <a:endParaRPr lang="en-GB" sz="132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Pentagon 69"/>
          <p:cNvSpPr/>
          <p:nvPr/>
        </p:nvSpPr>
        <p:spPr>
          <a:xfrm flipH="1">
            <a:off x="5027445" y="3073217"/>
            <a:ext cx="1969486" cy="538640"/>
          </a:xfrm>
          <a:prstGeom prst="homePlate">
            <a:avLst>
              <a:gd name="adj" fmla="val 36274"/>
            </a:avLst>
          </a:prstGeom>
          <a:solidFill>
            <a:srgbClr val="FFC00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Rectangle 70"/>
          <p:cNvSpPr/>
          <p:nvPr/>
        </p:nvSpPr>
        <p:spPr>
          <a:xfrm>
            <a:off x="5077998" y="3172269"/>
            <a:ext cx="2067356" cy="314894"/>
          </a:xfrm>
          <a:prstGeom prst="rect">
            <a:avLst/>
          </a:prstGeom>
        </p:spPr>
        <p:txBody>
          <a:bodyPr wrap="square">
            <a:spAutoFit/>
          </a:bodyPr>
          <a:lstStyle/>
          <a:p>
            <a:pPr algn="ctr">
              <a:lnSpc>
                <a:spcPct val="120000"/>
              </a:lnSpc>
            </a:pPr>
            <a:r>
              <a:rPr lang="zh-CN" altLang="en-US" sz="1327" dirty="0" smtClean="0">
                <a:solidFill>
                  <a:schemeClr val="bg1"/>
                </a:solidFill>
                <a:latin typeface="Arial" panose="020B0604020202020204" pitchFamily="34" charset="0"/>
                <a:ea typeface="微软雅黑" panose="020B0503020204020204" pitchFamily="34" charset="-122"/>
                <a:cs typeface="+mn-ea"/>
              </a:rPr>
              <a:t>企业提供技术设备</a:t>
            </a:r>
            <a:endParaRPr lang="en-GB" sz="132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Pentagon 71"/>
          <p:cNvSpPr/>
          <p:nvPr/>
        </p:nvSpPr>
        <p:spPr>
          <a:xfrm flipH="1">
            <a:off x="5027445" y="3866371"/>
            <a:ext cx="1969486" cy="538640"/>
          </a:xfrm>
          <a:prstGeom prst="homePlate">
            <a:avLst>
              <a:gd name="adj" fmla="val 36274"/>
            </a:avLst>
          </a:prstGeom>
          <a:solidFill>
            <a:srgbClr val="7030A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Rectangle 72"/>
          <p:cNvSpPr/>
          <p:nvPr/>
        </p:nvSpPr>
        <p:spPr>
          <a:xfrm>
            <a:off x="5077998" y="3965423"/>
            <a:ext cx="2067356" cy="337400"/>
          </a:xfrm>
          <a:prstGeom prst="rect">
            <a:avLst/>
          </a:prstGeom>
        </p:spPr>
        <p:txBody>
          <a:bodyPr wrap="square">
            <a:spAutoFit/>
          </a:bodyPr>
          <a:lstStyle/>
          <a:p>
            <a:pPr algn="ctr">
              <a:lnSpc>
                <a:spcPct val="120000"/>
              </a:lnSpc>
            </a:pPr>
            <a:r>
              <a:rPr lang="es-ES_tradnl" sz="1327" dirty="0" smtClean="0">
                <a:solidFill>
                  <a:schemeClr val="bg1"/>
                </a:solidFill>
                <a:latin typeface="Arial" panose="020B0604020202020204" pitchFamily="34" charset="0"/>
                <a:ea typeface="微软雅黑" panose="020B0503020204020204" pitchFamily="34" charset="-122"/>
                <a:cs typeface="+mn-ea"/>
              </a:rPr>
              <a:t>B2C</a:t>
            </a:r>
            <a:r>
              <a:rPr lang="zh-CN" altLang="en-US" sz="1327" dirty="0">
                <a:solidFill>
                  <a:schemeClr val="bg1"/>
                </a:solidFill>
                <a:latin typeface="Arial" panose="020B0604020202020204" pitchFamily="34" charset="0"/>
                <a:ea typeface="微软雅黑" panose="020B0503020204020204" pitchFamily="34" charset="-122"/>
                <a:cs typeface="+mn-ea"/>
              </a:rPr>
              <a:t>，</a:t>
            </a:r>
            <a:r>
              <a:rPr lang="es-ES_tradnl" sz="1327" dirty="0">
                <a:solidFill>
                  <a:schemeClr val="bg1"/>
                </a:solidFill>
                <a:latin typeface="Arial" panose="020B0604020202020204" pitchFamily="34" charset="0"/>
                <a:ea typeface="微软雅黑" panose="020B0503020204020204" pitchFamily="34" charset="-122"/>
                <a:cs typeface="+mn-ea"/>
              </a:rPr>
              <a:t>B2B2C</a:t>
            </a:r>
            <a:r>
              <a:rPr lang="zh-CN" altLang="en-US" sz="1327" dirty="0">
                <a:solidFill>
                  <a:schemeClr val="bg1"/>
                </a:solidFill>
                <a:latin typeface="Arial" panose="020B0604020202020204" pitchFamily="34" charset="0"/>
                <a:ea typeface="微软雅黑" panose="020B0503020204020204" pitchFamily="34" charset="-122"/>
                <a:cs typeface="+mn-ea"/>
              </a:rPr>
              <a:t>，</a:t>
            </a:r>
            <a:r>
              <a:rPr lang="es-ES_tradnl" sz="1327" dirty="0">
                <a:solidFill>
                  <a:schemeClr val="bg1"/>
                </a:solidFill>
                <a:latin typeface="Arial" panose="020B0604020202020204" pitchFamily="34" charset="0"/>
                <a:ea typeface="微软雅黑" panose="020B0503020204020204" pitchFamily="34" charset="-122"/>
                <a:cs typeface="+mn-ea"/>
              </a:rPr>
              <a:t>O2O</a:t>
            </a:r>
            <a:r>
              <a:rPr lang="en-US" sz="1327" dirty="0">
                <a:solidFill>
                  <a:schemeClr val="bg1"/>
                </a:solidFill>
                <a:latin typeface="Arial" panose="020B0604020202020204" pitchFamily="34" charset="0"/>
                <a:ea typeface="微软雅黑" panose="020B0503020204020204" pitchFamily="34" charset="-122"/>
                <a:cs typeface="+mn-ea"/>
              </a:rPr>
              <a:t> </a:t>
            </a:r>
            <a:endParaRPr lang="en-GB" sz="132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Pentagon 73"/>
          <p:cNvSpPr/>
          <p:nvPr/>
        </p:nvSpPr>
        <p:spPr>
          <a:xfrm flipH="1">
            <a:off x="5027445" y="4666765"/>
            <a:ext cx="1969486" cy="538640"/>
          </a:xfrm>
          <a:prstGeom prst="homePlate">
            <a:avLst>
              <a:gd name="adj" fmla="val 36274"/>
            </a:avLst>
          </a:prstGeom>
          <a:solidFill>
            <a:srgbClr val="FFC00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Rectangle 74"/>
          <p:cNvSpPr/>
          <p:nvPr/>
        </p:nvSpPr>
        <p:spPr>
          <a:xfrm>
            <a:off x="5077998" y="4765817"/>
            <a:ext cx="2067356" cy="314894"/>
          </a:xfrm>
          <a:prstGeom prst="rect">
            <a:avLst/>
          </a:prstGeom>
        </p:spPr>
        <p:txBody>
          <a:bodyPr wrap="square">
            <a:spAutoFit/>
          </a:bodyPr>
          <a:lstStyle/>
          <a:p>
            <a:pPr algn="ctr">
              <a:lnSpc>
                <a:spcPct val="120000"/>
              </a:lnSpc>
            </a:pPr>
            <a:r>
              <a:rPr lang="zh-CN" altLang="en-US" sz="1327" dirty="0" smtClean="0">
                <a:solidFill>
                  <a:schemeClr val="bg1"/>
                </a:solidFill>
                <a:latin typeface="Arial" panose="020B0604020202020204" pitchFamily="34" charset="0"/>
                <a:ea typeface="微软雅黑" panose="020B0503020204020204" pitchFamily="34" charset="-122"/>
                <a:cs typeface="+mn-ea"/>
              </a:rPr>
              <a:t>监管机构、测评机构</a:t>
            </a:r>
            <a:endParaRPr lang="en-GB" sz="132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7" name="组合 6"/>
          <p:cNvGrpSpPr/>
          <p:nvPr/>
        </p:nvGrpSpPr>
        <p:grpSpPr>
          <a:xfrm rot="16200000">
            <a:off x="-206048" y="316679"/>
            <a:ext cx="819265" cy="407160"/>
            <a:chOff x="2075393" y="-12700"/>
            <a:chExt cx="4993620" cy="2481740"/>
          </a:xfrm>
        </p:grpSpPr>
        <p:sp>
          <p:nvSpPr>
            <p:cNvPr id="7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8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1020079706"/>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5128171" y="1053764"/>
            <a:ext cx="464184" cy="5804236"/>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4" name="Group 33"/>
          <p:cNvGrpSpPr/>
          <p:nvPr/>
        </p:nvGrpSpPr>
        <p:grpSpPr>
          <a:xfrm>
            <a:off x="5128172" y="1635828"/>
            <a:ext cx="3272723" cy="515099"/>
            <a:chOff x="5128064" y="2256183"/>
            <a:chExt cx="3273083" cy="515155"/>
          </a:xfrm>
          <a:solidFill>
            <a:srgbClr val="7030A0"/>
          </a:solidFill>
        </p:grpSpPr>
        <p:sp>
          <p:nvSpPr>
            <p:cNvPr id="4" name="Pentagon 3"/>
            <p:cNvSpPr/>
            <p:nvPr/>
          </p:nvSpPr>
          <p:spPr>
            <a:xfrm>
              <a:off x="5128064" y="2256184"/>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327" dirty="0" smtClean="0">
                  <a:latin typeface="Arial" panose="020B0604020202020204" pitchFamily="34" charset="0"/>
                  <a:ea typeface="微软雅黑" panose="020B0503020204020204" pitchFamily="34" charset="-122"/>
                  <a:cs typeface="+mn-ea"/>
                  <a:sym typeface="Arial" panose="020B0604020202020204" pitchFamily="34" charset="0"/>
                </a:rPr>
                <a:t>在读学生</a:t>
              </a: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Rectangle 8"/>
            <p:cNvSpPr/>
            <p:nvPr/>
          </p:nvSpPr>
          <p:spPr>
            <a:xfrm>
              <a:off x="5128064" y="2256183"/>
              <a:ext cx="464234" cy="515155"/>
            </a:xfrm>
            <a:prstGeom prst="rect">
              <a:avLst/>
            </a:prstGeom>
            <a:solidFill>
              <a:srgbClr val="703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5" name="Group 34"/>
          <p:cNvGrpSpPr/>
          <p:nvPr/>
        </p:nvGrpSpPr>
        <p:grpSpPr>
          <a:xfrm>
            <a:off x="5128172" y="2474672"/>
            <a:ext cx="3272723" cy="515099"/>
            <a:chOff x="5128064" y="3095119"/>
            <a:chExt cx="3273083" cy="515155"/>
          </a:xfrm>
          <a:solidFill>
            <a:srgbClr val="FFC000"/>
          </a:solidFill>
        </p:grpSpPr>
        <p:sp>
          <p:nvSpPr>
            <p:cNvPr id="6" name="Pentagon 5"/>
            <p:cNvSpPr/>
            <p:nvPr/>
          </p:nvSpPr>
          <p:spPr>
            <a:xfrm>
              <a:off x="5128064" y="3095119"/>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327" dirty="0" smtClean="0">
                  <a:latin typeface="Arial" panose="020B0604020202020204" pitchFamily="34" charset="0"/>
                  <a:ea typeface="微软雅黑" panose="020B0503020204020204" pitchFamily="34" charset="-122"/>
                  <a:cs typeface="+mn-ea"/>
                  <a:sym typeface="Arial" panose="020B0604020202020204" pitchFamily="34" charset="0"/>
                </a:rPr>
                <a:t>任职老师</a:t>
              </a: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ectangle 9"/>
            <p:cNvSpPr/>
            <p:nvPr/>
          </p:nvSpPr>
          <p:spPr>
            <a:xfrm>
              <a:off x="5128064" y="3095119"/>
              <a:ext cx="464234" cy="515155"/>
            </a:xfrm>
            <a:prstGeom prst="rect">
              <a:avLst/>
            </a:prstGeom>
            <a:solidFill>
              <a:srgbClr val="FFA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p:nvPr/>
        </p:nvGrpSpPr>
        <p:grpSpPr>
          <a:xfrm>
            <a:off x="5128172" y="3313514"/>
            <a:ext cx="3272723" cy="515099"/>
            <a:chOff x="5128064" y="3934054"/>
            <a:chExt cx="3273083" cy="515155"/>
          </a:xfrm>
          <a:solidFill>
            <a:srgbClr val="7030A0"/>
          </a:solidFill>
        </p:grpSpPr>
        <p:sp>
          <p:nvSpPr>
            <p:cNvPr id="7" name="Pentagon 6"/>
            <p:cNvSpPr/>
            <p:nvPr/>
          </p:nvSpPr>
          <p:spPr>
            <a:xfrm>
              <a:off x="5128064" y="3934054"/>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327" dirty="0" smtClean="0">
                  <a:latin typeface="Arial" panose="020B0604020202020204" pitchFamily="34" charset="0"/>
                  <a:ea typeface="微软雅黑" panose="020B0503020204020204" pitchFamily="34" charset="-122"/>
                  <a:cs typeface="+mn-ea"/>
                  <a:sym typeface="Arial" panose="020B0604020202020204" pitchFamily="34" charset="0"/>
                </a:rPr>
                <a:t>就业人员</a:t>
              </a: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10"/>
            <p:cNvSpPr/>
            <p:nvPr/>
          </p:nvSpPr>
          <p:spPr>
            <a:xfrm>
              <a:off x="5128064" y="3934054"/>
              <a:ext cx="464234" cy="515155"/>
            </a:xfrm>
            <a:prstGeom prst="rect">
              <a:avLst/>
            </a:prstGeom>
            <a:solidFill>
              <a:srgbClr val="703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5128172" y="4152357"/>
            <a:ext cx="3272724" cy="515099"/>
            <a:chOff x="5128064" y="4772988"/>
            <a:chExt cx="3273084" cy="515156"/>
          </a:xfrm>
        </p:grpSpPr>
        <p:sp>
          <p:nvSpPr>
            <p:cNvPr id="8" name="Pentagon 7"/>
            <p:cNvSpPr/>
            <p:nvPr/>
          </p:nvSpPr>
          <p:spPr>
            <a:xfrm>
              <a:off x="5128065" y="4772990"/>
              <a:ext cx="3273083" cy="515154"/>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327" dirty="0" smtClean="0">
                  <a:latin typeface="Arial" panose="020B0604020202020204" pitchFamily="34" charset="0"/>
                  <a:ea typeface="微软雅黑" panose="020B0503020204020204" pitchFamily="34" charset="-122"/>
                  <a:cs typeface="+mn-ea"/>
                  <a:sym typeface="Arial" panose="020B0604020202020204" pitchFamily="34" charset="0"/>
                </a:rPr>
                <a:t>自主学习者</a:t>
              </a: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1"/>
            <p:cNvSpPr/>
            <p:nvPr/>
          </p:nvSpPr>
          <p:spPr>
            <a:xfrm>
              <a:off x="5128064" y="4772988"/>
              <a:ext cx="464234" cy="515155"/>
            </a:xfrm>
            <a:prstGeom prst="rect">
              <a:avLst/>
            </a:prstGeom>
            <a:solidFill>
              <a:srgbClr val="FFA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8587683" y="1497418"/>
            <a:ext cx="2409275" cy="842573"/>
            <a:chOff x="8451509" y="2034687"/>
            <a:chExt cx="3254568" cy="842662"/>
          </a:xfrm>
        </p:grpSpPr>
        <p:sp>
          <p:nvSpPr>
            <p:cNvPr id="13" name="TextBox 12"/>
            <p:cNvSpPr txBox="1"/>
            <p:nvPr/>
          </p:nvSpPr>
          <p:spPr>
            <a:xfrm>
              <a:off x="8451509" y="2034687"/>
              <a:ext cx="2774330" cy="337436"/>
            </a:xfrm>
            <a:prstGeom prst="rect">
              <a:avLst/>
            </a:prstGeom>
            <a:noFill/>
          </p:spPr>
          <p:txBody>
            <a:bodyPr wrap="none" rtlCol="0">
              <a:spAutoFit/>
            </a:bodyPr>
            <a:lstStyle/>
            <a:p>
              <a:pPr>
                <a:lnSpc>
                  <a:spcPct val="120000"/>
                </a:lnSpc>
              </a:pPr>
              <a:r>
                <a:rPr lang="zh-CN" altLang="en-US" sz="1327"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难以将学习与兴趣相结合</a:t>
              </a:r>
              <a:endParaRPr lang="en-GB" sz="1327"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13"/>
            <p:cNvSpPr/>
            <p:nvPr/>
          </p:nvSpPr>
          <p:spPr>
            <a:xfrm>
              <a:off x="8508022" y="2365039"/>
              <a:ext cx="3198055" cy="512310"/>
            </a:xfrm>
            <a:prstGeom prst="rect">
              <a:avLst/>
            </a:prstGeom>
          </p:spPr>
          <p:txBody>
            <a:bodyPr wrap="square">
              <a:spAutoFit/>
            </a:bodyPr>
            <a:lstStyle/>
            <a:p>
              <a:pPr>
                <a:lnSpc>
                  <a:spcPct val="120000"/>
                </a:lnSpc>
              </a:pPr>
              <a:r>
                <a:rPr lang="zh-CN" altLang="en-US" sz="758"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在读学生在学校里学习缺少主观能动性，在网络上学习往往是轻阅读，而且搜索到自己想要的知识的过程困难。</a:t>
              </a:r>
              <a:endParaRPr lang="en-GB"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p:nvGrpSpPr>
        <p:grpSpPr>
          <a:xfrm>
            <a:off x="8587684" y="2336259"/>
            <a:ext cx="2398559" cy="842573"/>
            <a:chOff x="8508022" y="2034687"/>
            <a:chExt cx="3240093" cy="842662"/>
          </a:xfrm>
        </p:grpSpPr>
        <p:sp>
          <p:nvSpPr>
            <p:cNvPr id="17" name="TextBox 16"/>
            <p:cNvSpPr txBox="1"/>
            <p:nvPr/>
          </p:nvSpPr>
          <p:spPr>
            <a:xfrm>
              <a:off x="8514715" y="2034687"/>
              <a:ext cx="3233400" cy="337436"/>
            </a:xfrm>
            <a:prstGeom prst="rect">
              <a:avLst/>
            </a:prstGeom>
            <a:noFill/>
          </p:spPr>
          <p:txBody>
            <a:bodyPr wrap="none" rtlCol="0">
              <a:spAutoFit/>
            </a:bodyPr>
            <a:lstStyle/>
            <a:p>
              <a:pPr>
                <a:lnSpc>
                  <a:spcPct val="120000"/>
                </a:lnSpc>
              </a:pPr>
              <a:r>
                <a:rPr lang="zh-CN" altLang="en-US" sz="1327"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知识更新速度</a:t>
              </a:r>
              <a:r>
                <a:rPr lang="zh-CN" altLang="en-US" sz="1327"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快，备课压力大</a:t>
              </a:r>
              <a:endParaRPr lang="en-GB" sz="1327"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Rectangle 17"/>
            <p:cNvSpPr/>
            <p:nvPr/>
          </p:nvSpPr>
          <p:spPr>
            <a:xfrm>
              <a:off x="8508022" y="2365039"/>
              <a:ext cx="3198055" cy="512310"/>
            </a:xfrm>
            <a:prstGeom prst="rect">
              <a:avLst/>
            </a:prstGeom>
          </p:spPr>
          <p:txBody>
            <a:bodyPr wrap="square">
              <a:spAutoFit/>
            </a:bodyPr>
            <a:lstStyle/>
            <a:p>
              <a:pPr>
                <a:lnSpc>
                  <a:spcPct val="120000"/>
                </a:lnSpc>
              </a:pPr>
              <a:r>
                <a:rPr lang="zh-CN" altLang="en-US" sz="758"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随着网络知识的爆炸式发展，教育资源的更新速度之快远远超过学校书本上的硬性知识，老师难以跟进最新的研究和知识备课。</a:t>
              </a:r>
              <a:endParaRPr lang="en-GB"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9" name="Group 18"/>
          <p:cNvGrpSpPr/>
          <p:nvPr/>
        </p:nvGrpSpPr>
        <p:grpSpPr>
          <a:xfrm>
            <a:off x="8587680" y="4054586"/>
            <a:ext cx="2568201" cy="672119"/>
            <a:chOff x="8508022" y="2075331"/>
            <a:chExt cx="3469255" cy="672191"/>
          </a:xfrm>
        </p:grpSpPr>
        <p:sp>
          <p:nvSpPr>
            <p:cNvPr id="20" name="TextBox 19"/>
            <p:cNvSpPr txBox="1"/>
            <p:nvPr/>
          </p:nvSpPr>
          <p:spPr>
            <a:xfrm>
              <a:off x="8514343" y="2075331"/>
              <a:ext cx="3462934" cy="316339"/>
            </a:xfrm>
            <a:prstGeom prst="rect">
              <a:avLst/>
            </a:prstGeom>
            <a:noFill/>
          </p:spPr>
          <p:txBody>
            <a:bodyPr wrap="none" rtlCol="0">
              <a:spAutoFit/>
            </a:bodyPr>
            <a:lstStyle/>
            <a:p>
              <a:pPr>
                <a:lnSpc>
                  <a:spcPct val="120000"/>
                </a:lnSpc>
              </a:pPr>
              <a:r>
                <a:rPr lang="zh-CN" altLang="en-US" sz="1327"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无法快速便捷地定位全网的知识</a:t>
              </a:r>
              <a:endParaRPr lang="en-GB" sz="1327"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8508022" y="2375201"/>
              <a:ext cx="3198056" cy="372321"/>
            </a:xfrm>
            <a:prstGeom prst="rect">
              <a:avLst/>
            </a:prstGeom>
          </p:spPr>
          <p:txBody>
            <a:bodyPr wrap="square">
              <a:spAutoFit/>
            </a:bodyPr>
            <a:lstStyle/>
            <a:p>
              <a:pPr>
                <a:lnSpc>
                  <a:spcPct val="120000"/>
                </a:lnSpc>
              </a:pPr>
              <a:r>
                <a:rPr lang="zh-CN" altLang="en-US" sz="758"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自主学习者是基于兴趣出发的任何年龄段的人群，漫长的、无目的的搜索极易消磨激情。</a:t>
              </a:r>
              <a:endParaRPr lang="en-GB"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2" name="Group 21"/>
          <p:cNvGrpSpPr/>
          <p:nvPr/>
        </p:nvGrpSpPr>
        <p:grpSpPr>
          <a:xfrm>
            <a:off x="8587683" y="3175100"/>
            <a:ext cx="2752677" cy="941907"/>
            <a:chOff x="8475665" y="2034687"/>
            <a:chExt cx="3718454" cy="942007"/>
          </a:xfrm>
        </p:grpSpPr>
        <p:sp>
          <p:nvSpPr>
            <p:cNvPr id="23" name="TextBox 22"/>
            <p:cNvSpPr txBox="1"/>
            <p:nvPr/>
          </p:nvSpPr>
          <p:spPr>
            <a:xfrm>
              <a:off x="8475665" y="2034687"/>
              <a:ext cx="3718454" cy="337436"/>
            </a:xfrm>
            <a:prstGeom prst="rect">
              <a:avLst/>
            </a:prstGeom>
            <a:noFill/>
          </p:spPr>
          <p:txBody>
            <a:bodyPr wrap="none" rtlCol="0">
              <a:spAutoFit/>
            </a:bodyPr>
            <a:lstStyle/>
            <a:p>
              <a:pPr>
                <a:lnSpc>
                  <a:spcPct val="120000"/>
                </a:lnSpc>
              </a:pPr>
              <a:r>
                <a:rPr lang="zh-CN" altLang="en-US" sz="1327"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苦于找到方便的平台进行二次学习</a:t>
              </a:r>
              <a:endParaRPr lang="en-GB" sz="1327"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Rectangle 23"/>
            <p:cNvSpPr/>
            <p:nvPr/>
          </p:nvSpPr>
          <p:spPr>
            <a:xfrm>
              <a:off x="8508022" y="2324395"/>
              <a:ext cx="3198055" cy="652299"/>
            </a:xfrm>
            <a:prstGeom prst="rect">
              <a:avLst/>
            </a:prstGeom>
          </p:spPr>
          <p:txBody>
            <a:bodyPr wrap="square">
              <a:spAutoFit/>
            </a:bodyPr>
            <a:lstStyle/>
            <a:p>
              <a:pPr>
                <a:lnSpc>
                  <a:spcPct val="120000"/>
                </a:lnSpc>
              </a:pPr>
              <a:r>
                <a:rPr lang="zh-CN" altLang="en-US" sz="758"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不论是程序员、医生、律师、建筑家等众多职业，都需要在就业的同时进行二次学习，但是工作上的压力和时间难以提供给就业者太多的额外时间慢慢寻找获取知识的途径。</a:t>
              </a:r>
              <a:endParaRPr lang="en-GB"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37"/>
          <p:cNvGrpSpPr/>
          <p:nvPr/>
        </p:nvGrpSpPr>
        <p:grpSpPr>
          <a:xfrm>
            <a:off x="1271843" y="1635826"/>
            <a:ext cx="3854126" cy="3871238"/>
            <a:chOff x="689317" y="2256183"/>
            <a:chExt cx="3854548" cy="3031960"/>
          </a:xfrm>
        </p:grpSpPr>
        <p:sp>
          <p:nvSpPr>
            <p:cNvPr id="28" name="Rectangle 27"/>
            <p:cNvSpPr/>
            <p:nvPr/>
          </p:nvSpPr>
          <p:spPr>
            <a:xfrm>
              <a:off x="689317" y="2256183"/>
              <a:ext cx="3854548" cy="3031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a:off x="1103992" y="2664949"/>
              <a:ext cx="2624557" cy="429908"/>
            </a:xfrm>
            <a:prstGeom prst="rect">
              <a:avLst/>
            </a:prstGeom>
            <a:noFill/>
          </p:spPr>
          <p:txBody>
            <a:bodyPr wrap="square" rtlCol="0">
              <a:spAutoFit/>
            </a:bodyPr>
            <a:lstStyle/>
            <a:p>
              <a:pPr>
                <a:lnSpc>
                  <a:spcPct val="120000"/>
                </a:lnSpc>
              </a:pPr>
              <a:r>
                <a:rPr lang="zh-CN" altLang="en-US" sz="2000" b="1" dirty="0" smtClean="0">
                  <a:latin typeface="Arial" panose="020B0604020202020204" pitchFamily="34" charset="0"/>
                  <a:ea typeface="微软雅黑" panose="020B0503020204020204" pitchFamily="34" charset="-122"/>
                  <a:cs typeface="+mn-ea"/>
                  <a:sym typeface="Arial" panose="020B0604020202020204" pitchFamily="34" charset="0"/>
                </a:rPr>
                <a:t>谁需要得到教育</a:t>
              </a:r>
              <a:endParaRPr lang="en-GB" sz="20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Rectangle 29"/>
            <p:cNvSpPr/>
            <p:nvPr/>
          </p:nvSpPr>
          <p:spPr>
            <a:xfrm>
              <a:off x="1129140" y="3077845"/>
              <a:ext cx="3004396" cy="886302"/>
            </a:xfrm>
            <a:prstGeom prst="rect">
              <a:avLst/>
            </a:prstGeom>
          </p:spPr>
          <p:txBody>
            <a:bodyPr wrap="square">
              <a:spAutoFit/>
            </a:bodyPr>
            <a:lstStyle/>
            <a:p>
              <a:pPr algn="just">
                <a:lnSpc>
                  <a:spcPct val="120000"/>
                </a:lnSpc>
              </a:pPr>
              <a:r>
                <a:rPr lang="zh-CN" altLang="en-US" sz="11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教育的</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范围非常广泛</a:t>
              </a:r>
              <a:r>
                <a:rPr lang="zh-CN" altLang="en-US" sz="11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，教育的人群也非常之庞大。</a:t>
              </a:r>
              <a:r>
                <a:rPr lang="zh-CN" altLang="en-US" sz="1100" dirty="0" smtClean="0">
                  <a:solidFill>
                    <a:schemeClr val="bg1">
                      <a:lumMod val="65000"/>
                    </a:schemeClr>
                  </a:solidFill>
                  <a:latin typeface="Arial" panose="020B0604020202020204" pitchFamily="34" charset="0"/>
                  <a:ea typeface="微软雅黑" panose="020B0503020204020204" pitchFamily="34" charset="-122"/>
                  <a:cs typeface="+mn-ea"/>
                </a:rPr>
                <a:t>任何</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rPr>
                <a:t>有求知欲的人都值得被基于最好的教育资源。</a:t>
              </a:r>
            </a:p>
            <a:p>
              <a:pPr algn="just">
                <a:lnSpc>
                  <a:spcPct val="120000"/>
                </a:lnSpc>
              </a:pP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Rectangle 30"/>
            <p:cNvSpPr/>
            <p:nvPr/>
          </p:nvSpPr>
          <p:spPr>
            <a:xfrm>
              <a:off x="1129140" y="4123237"/>
              <a:ext cx="3004396" cy="600230"/>
            </a:xfrm>
            <a:prstGeom prst="rect">
              <a:avLst/>
            </a:prstGeom>
          </p:spPr>
          <p:txBody>
            <a:bodyPr wrap="square">
              <a:spAutoFit/>
            </a:bodyPr>
            <a:lstStyle/>
            <a:p>
              <a:pPr>
                <a:defRPr/>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rPr>
                <a:t>然而一张一张渴望知识的脸在真正学习之时却遇到了困难。教育资源的缺乏，学习内容的陈旧，网络信息的冗杂成了学习者心头之痛。</a:t>
              </a:r>
            </a:p>
          </p:txBody>
        </p:sp>
      </p:grpSp>
      <p:sp>
        <p:nvSpPr>
          <p:cNvPr id="32" name="TextBox 8"/>
          <p:cNvSpPr txBox="1"/>
          <p:nvPr/>
        </p:nvSpPr>
        <p:spPr>
          <a:xfrm>
            <a:off x="770655" y="278052"/>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应用场景</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8"/>
          <p:cNvSpPr txBox="1"/>
          <p:nvPr/>
        </p:nvSpPr>
        <p:spPr>
          <a:xfrm>
            <a:off x="770655" y="708612"/>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Scene</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9" name="组合 6"/>
          <p:cNvGrpSpPr/>
          <p:nvPr/>
        </p:nvGrpSpPr>
        <p:grpSpPr>
          <a:xfrm rot="16200000">
            <a:off x="-206048" y="316679"/>
            <a:ext cx="819265" cy="407160"/>
            <a:chOff x="2075393" y="-12700"/>
            <a:chExt cx="4993620" cy="2481740"/>
          </a:xfrm>
        </p:grpSpPr>
        <p:sp>
          <p:nvSpPr>
            <p:cNvPr id="40"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1"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2"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3"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4"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45" name="Group 44"/>
          <p:cNvGrpSpPr/>
          <p:nvPr/>
        </p:nvGrpSpPr>
        <p:grpSpPr>
          <a:xfrm>
            <a:off x="5125969" y="4991966"/>
            <a:ext cx="3272723" cy="515099"/>
            <a:chOff x="5128064" y="3934054"/>
            <a:chExt cx="3273083" cy="515155"/>
          </a:xfrm>
          <a:solidFill>
            <a:srgbClr val="7030A0"/>
          </a:solidFill>
        </p:grpSpPr>
        <p:sp>
          <p:nvSpPr>
            <p:cNvPr id="46" name="Pentagon 45"/>
            <p:cNvSpPr/>
            <p:nvPr/>
          </p:nvSpPr>
          <p:spPr>
            <a:xfrm>
              <a:off x="5128064" y="3934054"/>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327" dirty="0" smtClean="0">
                  <a:latin typeface="Arial" panose="020B0604020202020204" pitchFamily="34" charset="0"/>
                  <a:ea typeface="微软雅黑" panose="020B0503020204020204" pitchFamily="34" charset="-122"/>
                  <a:cs typeface="+mn-ea"/>
                  <a:sym typeface="Arial" panose="020B0604020202020204" pitchFamily="34" charset="0"/>
                </a:rPr>
                <a:t>偏远山区的儿童</a:t>
              </a: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Rectangle 46"/>
            <p:cNvSpPr/>
            <p:nvPr/>
          </p:nvSpPr>
          <p:spPr>
            <a:xfrm>
              <a:off x="5128064" y="3934054"/>
              <a:ext cx="464234" cy="515155"/>
            </a:xfrm>
            <a:prstGeom prst="rect">
              <a:avLst/>
            </a:prstGeom>
            <a:solidFill>
              <a:srgbClr val="703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8" name="Group 47"/>
          <p:cNvGrpSpPr/>
          <p:nvPr/>
        </p:nvGrpSpPr>
        <p:grpSpPr>
          <a:xfrm>
            <a:off x="8611635" y="4857363"/>
            <a:ext cx="2367440" cy="982547"/>
            <a:chOff x="8508022" y="2034687"/>
            <a:chExt cx="3198055" cy="982652"/>
          </a:xfrm>
        </p:grpSpPr>
        <p:sp>
          <p:nvSpPr>
            <p:cNvPr id="49" name="TextBox 48"/>
            <p:cNvSpPr txBox="1"/>
            <p:nvPr/>
          </p:nvSpPr>
          <p:spPr>
            <a:xfrm>
              <a:off x="8514343" y="2034687"/>
              <a:ext cx="2124705" cy="316339"/>
            </a:xfrm>
            <a:prstGeom prst="rect">
              <a:avLst/>
            </a:prstGeom>
            <a:noFill/>
          </p:spPr>
          <p:txBody>
            <a:bodyPr wrap="none" rtlCol="0">
              <a:spAutoFit/>
            </a:bodyPr>
            <a:lstStyle/>
            <a:p>
              <a:pPr>
                <a:lnSpc>
                  <a:spcPct val="120000"/>
                </a:lnSpc>
              </a:pPr>
              <a:r>
                <a:rPr lang="zh-CN" altLang="en-US" sz="1327"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教育资源极其匮乏</a:t>
              </a:r>
              <a:endParaRPr lang="en-GB" sz="1327"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Rectangle 49"/>
            <p:cNvSpPr/>
            <p:nvPr/>
          </p:nvSpPr>
          <p:spPr>
            <a:xfrm>
              <a:off x="8508022" y="2365039"/>
              <a:ext cx="3198055" cy="652300"/>
            </a:xfrm>
            <a:prstGeom prst="rect">
              <a:avLst/>
            </a:prstGeom>
          </p:spPr>
          <p:txBody>
            <a:bodyPr wrap="square">
              <a:spAutoFit/>
            </a:bodyPr>
            <a:lstStyle/>
            <a:p>
              <a:pPr>
                <a:lnSpc>
                  <a:spcPct val="120000"/>
                </a:lnSpc>
              </a:pPr>
              <a:r>
                <a:rPr lang="zh-CN" altLang="en-US" sz="758"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偏远山区缺乏教学的人力和物力，课本、知识的更新速度远远落后于发达地区。他们需要一位可以随时获得全网信息且以最简单的课本形式呈现给他们看的老师。</a:t>
              </a:r>
              <a:endParaRPr lang="en-GB"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extLst>
      <p:ext uri="{BB962C8B-B14F-4D97-AF65-F5344CB8AC3E}">
        <p14:creationId xmlns:p14="http://schemas.microsoft.com/office/powerpoint/2010/main" val="1431120879"/>
      </p:ext>
    </p:extLst>
  </p:cSld>
  <p:clrMapOvr>
    <a:masterClrMapping/>
  </p:clrMapOvr>
  <p:transition spd="slow" advTm="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738906" y="3134536"/>
            <a:ext cx="2714205"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02.</a:t>
            </a:r>
            <a:r>
              <a:rPr lang="zh-CN" altLang="en-US" sz="3733" dirty="0" smtClean="0">
                <a:solidFill>
                  <a:schemeClr val="accent1"/>
                </a:solidFill>
                <a:latin typeface="+mn-lt"/>
                <a:ea typeface="+mn-ea"/>
                <a:cs typeface="+mn-ea"/>
                <a:sym typeface="+mn-lt"/>
              </a:rPr>
              <a:t>项目描述</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209366" y="3764977"/>
            <a:ext cx="56095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kern="0" spc="100" dirty="0" smtClean="0">
                <a:latin typeface="+mn-lt"/>
                <a:ea typeface="+mn-ea"/>
                <a:cs typeface="+mn-ea"/>
              </a:rPr>
              <a:t>基于</a:t>
            </a:r>
            <a:r>
              <a:rPr lang="en-US" altLang="zh-CN" sz="1400" kern="0" spc="100" dirty="0" smtClean="0">
                <a:latin typeface="+mn-lt"/>
                <a:ea typeface="+mn-ea"/>
                <a:cs typeface="+mn-ea"/>
              </a:rPr>
              <a:t>Open</a:t>
            </a:r>
            <a:r>
              <a:rPr lang="zh-CN" altLang="en-US" sz="1400" kern="0" spc="100" dirty="0" smtClean="0">
                <a:latin typeface="+mn-lt"/>
                <a:ea typeface="+mn-ea"/>
                <a:cs typeface="+mn-ea"/>
              </a:rPr>
              <a:t> </a:t>
            </a:r>
            <a:r>
              <a:rPr lang="en-US" altLang="zh-CN" sz="1400" kern="0" spc="100" dirty="0" smtClean="0">
                <a:latin typeface="+mn-lt"/>
                <a:ea typeface="+mn-ea"/>
                <a:cs typeface="+mn-ea"/>
              </a:rPr>
              <a:t>source</a:t>
            </a:r>
            <a:r>
              <a:rPr lang="zh-CN" altLang="en-US" sz="1400" kern="0" spc="100" dirty="0" smtClean="0">
                <a:latin typeface="+mn-lt"/>
                <a:ea typeface="+mn-ea"/>
                <a:cs typeface="+mn-ea"/>
              </a:rPr>
              <a:t> </a:t>
            </a:r>
            <a:r>
              <a:rPr lang="en-US" altLang="zh-CN" sz="1400" kern="0" spc="100" dirty="0" smtClean="0">
                <a:latin typeface="+mn-lt"/>
                <a:ea typeface="+mn-ea"/>
                <a:cs typeface="+mn-ea"/>
              </a:rPr>
              <a:t>learning</a:t>
            </a:r>
            <a:r>
              <a:rPr lang="zh-CN" altLang="en-US" sz="1400" kern="0" spc="100" dirty="0" smtClean="0">
                <a:latin typeface="+mn-lt"/>
                <a:ea typeface="+mn-ea"/>
                <a:cs typeface="+mn-ea"/>
              </a:rPr>
              <a:t>、因材施教、自主学习的模式</a:t>
            </a:r>
            <a:endParaRPr lang="en-US" altLang="zh-CN" sz="1400" kern="0" spc="100" dirty="0" smtClean="0">
              <a:latin typeface="+mn-lt"/>
              <a:ea typeface="+mn-ea"/>
              <a:cs typeface="+mn-ea"/>
            </a:endParaRPr>
          </a:p>
          <a:p>
            <a:pPr algn="ctr" fontAlgn="base">
              <a:lnSpc>
                <a:spcPct val="150000"/>
              </a:lnSpc>
              <a:spcBef>
                <a:spcPct val="0"/>
              </a:spcBef>
              <a:spcAft>
                <a:spcPct val="0"/>
              </a:spcAft>
              <a:defRPr/>
            </a:pPr>
            <a:r>
              <a:rPr lang="zh-CN" altLang="en-US" sz="1400" kern="0" spc="100" dirty="0" smtClean="0">
                <a:latin typeface="+mn-lt"/>
                <a:ea typeface="+mn-ea"/>
                <a:cs typeface="+mn-ea"/>
                <a:sym typeface="+mn-lt"/>
              </a:rPr>
              <a:t>开创前景广阔的平台资源整合教育平台的市场</a:t>
            </a:r>
            <a:endParaRPr lang="en-US" altLang="zh-CN" sz="1400" kern="0" spc="100" dirty="0">
              <a:latin typeface="+mn-lt"/>
              <a:ea typeface="+mn-ea"/>
              <a:cs typeface="+mn-ea"/>
              <a:sym typeface="+mn-lt"/>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142290241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4655148" y="2119447"/>
            <a:ext cx="2881706" cy="2991065"/>
            <a:chOff x="1365" y="-412"/>
            <a:chExt cx="4954" cy="5142"/>
          </a:xfrm>
        </p:grpSpPr>
        <p:sp>
          <p:nvSpPr>
            <p:cNvPr id="5" name="Oval 4"/>
            <p:cNvSpPr>
              <a:spLocks noChangeArrowheads="1"/>
            </p:cNvSpPr>
            <p:nvPr/>
          </p:nvSpPr>
          <p:spPr bwMode="auto">
            <a:xfrm>
              <a:off x="2998" y="-412"/>
              <a:ext cx="1878" cy="5142"/>
            </a:xfrm>
            <a:prstGeom prst="ellipse">
              <a:avLst/>
            </a:prstGeom>
            <a:solidFill>
              <a:srgbClr val="E4A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1365" y="-412"/>
              <a:ext cx="2572" cy="5142"/>
            </a:xfrm>
            <a:custGeom>
              <a:avLst/>
              <a:gdLst>
                <a:gd name="T0" fmla="*/ 690 w 1087"/>
                <a:gd name="T1" fmla="*/ 1087 h 2174"/>
                <a:gd name="T2" fmla="*/ 1087 w 1087"/>
                <a:gd name="T3" fmla="*/ 0 h 2174"/>
                <a:gd name="T4" fmla="*/ 0 w 1087"/>
                <a:gd name="T5" fmla="*/ 1087 h 2174"/>
                <a:gd name="T6" fmla="*/ 1087 w 1087"/>
                <a:gd name="T7" fmla="*/ 2174 h 2174"/>
                <a:gd name="T8" fmla="*/ 1087 w 1087"/>
                <a:gd name="T9" fmla="*/ 2174 h 2174"/>
                <a:gd name="T10" fmla="*/ 690 w 1087"/>
                <a:gd name="T11" fmla="*/ 1087 h 2174"/>
              </a:gdLst>
              <a:ahLst/>
              <a:cxnLst>
                <a:cxn ang="0">
                  <a:pos x="T0" y="T1"/>
                </a:cxn>
                <a:cxn ang="0">
                  <a:pos x="T2" y="T3"/>
                </a:cxn>
                <a:cxn ang="0">
                  <a:pos x="T4" y="T5"/>
                </a:cxn>
                <a:cxn ang="0">
                  <a:pos x="T6" y="T7"/>
                </a:cxn>
                <a:cxn ang="0">
                  <a:pos x="T8" y="T9"/>
                </a:cxn>
                <a:cxn ang="0">
                  <a:pos x="T10" y="T11"/>
                </a:cxn>
              </a:cxnLst>
              <a:rect l="0" t="0" r="r" b="b"/>
              <a:pathLst>
                <a:path w="1087" h="2174">
                  <a:moveTo>
                    <a:pt x="690" y="1087"/>
                  </a:moveTo>
                  <a:cubicBezTo>
                    <a:pt x="690" y="487"/>
                    <a:pt x="868" y="0"/>
                    <a:pt x="1087" y="0"/>
                  </a:cubicBezTo>
                  <a:cubicBezTo>
                    <a:pt x="487" y="0"/>
                    <a:pt x="0" y="487"/>
                    <a:pt x="0" y="1087"/>
                  </a:cubicBezTo>
                  <a:cubicBezTo>
                    <a:pt x="0" y="1687"/>
                    <a:pt x="487" y="2174"/>
                    <a:pt x="1087" y="2174"/>
                  </a:cubicBezTo>
                  <a:cubicBezTo>
                    <a:pt x="1087" y="2174"/>
                    <a:pt x="1087" y="2174"/>
                    <a:pt x="1087" y="2174"/>
                  </a:cubicBezTo>
                  <a:cubicBezTo>
                    <a:pt x="868" y="2174"/>
                    <a:pt x="690" y="1687"/>
                    <a:pt x="690" y="1087"/>
                  </a:cubicBezTo>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8"/>
            <p:cNvSpPr>
              <a:spLocks/>
            </p:cNvSpPr>
            <p:nvPr/>
          </p:nvSpPr>
          <p:spPr bwMode="auto">
            <a:xfrm>
              <a:off x="3225" y="1447"/>
              <a:ext cx="3094" cy="1462"/>
            </a:xfrm>
            <a:custGeom>
              <a:avLst/>
              <a:gdLst>
                <a:gd name="T0" fmla="*/ 1042 w 1308"/>
                <a:gd name="T1" fmla="*/ 96 h 618"/>
                <a:gd name="T2" fmla="*/ 602 w 1308"/>
                <a:gd name="T3" fmla="*/ 0 h 618"/>
                <a:gd name="T4" fmla="*/ 0 w 1308"/>
                <a:gd name="T5" fmla="*/ 602 h 618"/>
                <a:gd name="T6" fmla="*/ 301 w 1308"/>
                <a:gd name="T7" fmla="*/ 618 h 618"/>
                <a:gd name="T8" fmla="*/ 1042 w 1308"/>
                <a:gd name="T9" fmla="*/ 506 h 618"/>
                <a:gd name="T10" fmla="*/ 1308 w 1308"/>
                <a:gd name="T11" fmla="*/ 301 h 618"/>
                <a:gd name="T12" fmla="*/ 1042 w 1308"/>
                <a:gd name="T13" fmla="*/ 96 h 618"/>
              </a:gdLst>
              <a:ahLst/>
              <a:cxnLst>
                <a:cxn ang="0">
                  <a:pos x="T0" y="T1"/>
                </a:cxn>
                <a:cxn ang="0">
                  <a:pos x="T2" y="T3"/>
                </a:cxn>
                <a:cxn ang="0">
                  <a:pos x="T4" y="T5"/>
                </a:cxn>
                <a:cxn ang="0">
                  <a:pos x="T6" y="T7"/>
                </a:cxn>
                <a:cxn ang="0">
                  <a:pos x="T8" y="T9"/>
                </a:cxn>
                <a:cxn ang="0">
                  <a:pos x="T10" y="T11"/>
                </a:cxn>
                <a:cxn ang="0">
                  <a:pos x="T12" y="T13"/>
                </a:cxn>
              </a:cxnLst>
              <a:rect l="0" t="0" r="r" b="b"/>
              <a:pathLst>
                <a:path w="1308" h="618">
                  <a:moveTo>
                    <a:pt x="1042" y="96"/>
                  </a:moveTo>
                  <a:cubicBezTo>
                    <a:pt x="918" y="50"/>
                    <a:pt x="767" y="18"/>
                    <a:pt x="602" y="0"/>
                  </a:cubicBezTo>
                  <a:cubicBezTo>
                    <a:pt x="0" y="602"/>
                    <a:pt x="0" y="602"/>
                    <a:pt x="0" y="602"/>
                  </a:cubicBezTo>
                  <a:cubicBezTo>
                    <a:pt x="96" y="612"/>
                    <a:pt x="197" y="618"/>
                    <a:pt x="301" y="618"/>
                  </a:cubicBezTo>
                  <a:cubicBezTo>
                    <a:pt x="582" y="618"/>
                    <a:pt x="846" y="578"/>
                    <a:pt x="1042" y="506"/>
                  </a:cubicBezTo>
                  <a:cubicBezTo>
                    <a:pt x="1238" y="435"/>
                    <a:pt x="1308" y="353"/>
                    <a:pt x="1308" y="301"/>
                  </a:cubicBezTo>
                  <a:cubicBezTo>
                    <a:pt x="1308" y="249"/>
                    <a:pt x="1238" y="167"/>
                    <a:pt x="1042" y="96"/>
                  </a:cubicBezTo>
                </a:path>
              </a:pathLst>
            </a:custGeom>
            <a:solidFill>
              <a:srgbClr val="583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9"/>
            <p:cNvSpPr>
              <a:spLocks/>
            </p:cNvSpPr>
            <p:nvPr/>
          </p:nvSpPr>
          <p:spPr bwMode="auto">
            <a:xfrm>
              <a:off x="3225" y="2159"/>
              <a:ext cx="3094" cy="2381"/>
            </a:xfrm>
            <a:custGeom>
              <a:avLst/>
              <a:gdLst>
                <a:gd name="T0" fmla="*/ 1308 w 1308"/>
                <a:gd name="T1" fmla="*/ 0 h 1007"/>
                <a:gd name="T2" fmla="*/ 1042 w 1308"/>
                <a:gd name="T3" fmla="*/ 205 h 1007"/>
                <a:gd name="T4" fmla="*/ 301 w 1308"/>
                <a:gd name="T5" fmla="*/ 317 h 1007"/>
                <a:gd name="T6" fmla="*/ 0 w 1308"/>
                <a:gd name="T7" fmla="*/ 301 h 1007"/>
                <a:gd name="T8" fmla="*/ 96 w 1308"/>
                <a:gd name="T9" fmla="*/ 741 h 1007"/>
                <a:gd name="T10" fmla="*/ 301 w 1308"/>
                <a:gd name="T11" fmla="*/ 1007 h 1007"/>
                <a:gd name="T12" fmla="*/ 301 w 1308"/>
                <a:gd name="T13" fmla="*/ 1007 h 1007"/>
                <a:gd name="T14" fmla="*/ 1013 w 1308"/>
                <a:gd name="T15" fmla="*/ 712 h 1007"/>
                <a:gd name="T16" fmla="*/ 1308 w 1308"/>
                <a:gd name="T17" fmla="*/ 0 h 1007"/>
                <a:gd name="T18" fmla="*/ 1308 w 1308"/>
                <a:gd name="T19"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8" h="1007">
                  <a:moveTo>
                    <a:pt x="1308" y="0"/>
                  </a:moveTo>
                  <a:cubicBezTo>
                    <a:pt x="1308" y="53"/>
                    <a:pt x="1238" y="134"/>
                    <a:pt x="1042" y="205"/>
                  </a:cubicBezTo>
                  <a:cubicBezTo>
                    <a:pt x="846" y="277"/>
                    <a:pt x="582" y="317"/>
                    <a:pt x="301" y="317"/>
                  </a:cubicBezTo>
                  <a:cubicBezTo>
                    <a:pt x="197" y="317"/>
                    <a:pt x="96" y="311"/>
                    <a:pt x="0" y="301"/>
                  </a:cubicBezTo>
                  <a:cubicBezTo>
                    <a:pt x="18" y="466"/>
                    <a:pt x="50" y="617"/>
                    <a:pt x="96" y="741"/>
                  </a:cubicBezTo>
                  <a:cubicBezTo>
                    <a:pt x="167" y="937"/>
                    <a:pt x="249" y="1007"/>
                    <a:pt x="301" y="1007"/>
                  </a:cubicBezTo>
                  <a:cubicBezTo>
                    <a:pt x="301" y="1007"/>
                    <a:pt x="301" y="1007"/>
                    <a:pt x="301" y="1007"/>
                  </a:cubicBezTo>
                  <a:cubicBezTo>
                    <a:pt x="570" y="1007"/>
                    <a:pt x="823" y="902"/>
                    <a:pt x="1013" y="712"/>
                  </a:cubicBezTo>
                  <a:cubicBezTo>
                    <a:pt x="1203" y="522"/>
                    <a:pt x="1308" y="269"/>
                    <a:pt x="1308" y="0"/>
                  </a:cubicBezTo>
                  <a:cubicBezTo>
                    <a:pt x="1308" y="0"/>
                    <a:pt x="1308" y="0"/>
                    <a:pt x="1308" y="0"/>
                  </a:cubicBezTo>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11"/>
            <p:cNvSpPr>
              <a:spLocks/>
            </p:cNvSpPr>
            <p:nvPr/>
          </p:nvSpPr>
          <p:spPr bwMode="auto">
            <a:xfrm>
              <a:off x="3937" y="-34"/>
              <a:ext cx="2193" cy="2399"/>
            </a:xfrm>
            <a:custGeom>
              <a:avLst/>
              <a:gdLst>
                <a:gd name="T0" fmla="*/ 552 w 927"/>
                <a:gd name="T1" fmla="*/ 303 h 1014"/>
                <a:gd name="T2" fmla="*/ 815 w 927"/>
                <a:gd name="T3" fmla="*/ 1014 h 1014"/>
                <a:gd name="T4" fmla="*/ 926 w 927"/>
                <a:gd name="T5" fmla="*/ 927 h 1014"/>
                <a:gd name="T6" fmla="*/ 927 w 927"/>
                <a:gd name="T7" fmla="*/ 927 h 1014"/>
                <a:gd name="T8" fmla="*/ 656 w 927"/>
                <a:gd name="T9" fmla="*/ 271 h 1014"/>
                <a:gd name="T10" fmla="*/ 0 w 927"/>
                <a:gd name="T11" fmla="*/ 0 h 1014"/>
                <a:gd name="T12" fmla="*/ 552 w 927"/>
                <a:gd name="T13" fmla="*/ 303 h 1014"/>
              </a:gdLst>
              <a:ahLst/>
              <a:cxnLst>
                <a:cxn ang="0">
                  <a:pos x="T0" y="T1"/>
                </a:cxn>
                <a:cxn ang="0">
                  <a:pos x="T2" y="T3"/>
                </a:cxn>
                <a:cxn ang="0">
                  <a:pos x="T4" y="T5"/>
                </a:cxn>
                <a:cxn ang="0">
                  <a:pos x="T6" y="T7"/>
                </a:cxn>
                <a:cxn ang="0">
                  <a:pos x="T8" y="T9"/>
                </a:cxn>
                <a:cxn ang="0">
                  <a:pos x="T10" y="T11"/>
                </a:cxn>
                <a:cxn ang="0">
                  <a:pos x="T12" y="T13"/>
                </a:cxn>
              </a:cxnLst>
              <a:rect l="0" t="0" r="r" b="b"/>
              <a:pathLst>
                <a:path w="927" h="1014">
                  <a:moveTo>
                    <a:pt x="552" y="303"/>
                  </a:moveTo>
                  <a:cubicBezTo>
                    <a:pt x="703" y="499"/>
                    <a:pt x="815" y="766"/>
                    <a:pt x="815" y="1014"/>
                  </a:cubicBezTo>
                  <a:cubicBezTo>
                    <a:pt x="891" y="975"/>
                    <a:pt x="920" y="941"/>
                    <a:pt x="926" y="927"/>
                  </a:cubicBezTo>
                  <a:cubicBezTo>
                    <a:pt x="927" y="927"/>
                    <a:pt x="927" y="927"/>
                    <a:pt x="927" y="927"/>
                  </a:cubicBezTo>
                  <a:cubicBezTo>
                    <a:pt x="927" y="679"/>
                    <a:pt x="831" y="446"/>
                    <a:pt x="656" y="271"/>
                  </a:cubicBezTo>
                  <a:cubicBezTo>
                    <a:pt x="481" y="96"/>
                    <a:pt x="248" y="0"/>
                    <a:pt x="0" y="0"/>
                  </a:cubicBezTo>
                  <a:cubicBezTo>
                    <a:pt x="248" y="0"/>
                    <a:pt x="503" y="239"/>
                    <a:pt x="552" y="303"/>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2"/>
            <p:cNvSpPr>
              <a:spLocks/>
            </p:cNvSpPr>
            <p:nvPr/>
          </p:nvSpPr>
          <p:spPr bwMode="auto">
            <a:xfrm>
              <a:off x="3937" y="-34"/>
              <a:ext cx="1928" cy="2399"/>
            </a:xfrm>
            <a:custGeom>
              <a:avLst/>
              <a:gdLst>
                <a:gd name="T0" fmla="*/ 0 w 815"/>
                <a:gd name="T1" fmla="*/ 1 h 1014"/>
                <a:gd name="T2" fmla="*/ 0 w 815"/>
                <a:gd name="T3" fmla="*/ 927 h 1014"/>
                <a:gd name="T4" fmla="*/ 815 w 815"/>
                <a:gd name="T5" fmla="*/ 1014 h 1014"/>
                <a:gd name="T6" fmla="*/ 552 w 815"/>
                <a:gd name="T7" fmla="*/ 286 h 1014"/>
                <a:gd name="T8" fmla="*/ 0 w 815"/>
                <a:gd name="T9" fmla="*/ 0 h 1014"/>
                <a:gd name="T10" fmla="*/ 0 w 815"/>
                <a:gd name="T11" fmla="*/ 1 h 1014"/>
              </a:gdLst>
              <a:ahLst/>
              <a:cxnLst>
                <a:cxn ang="0">
                  <a:pos x="T0" y="T1"/>
                </a:cxn>
                <a:cxn ang="0">
                  <a:pos x="T2" y="T3"/>
                </a:cxn>
                <a:cxn ang="0">
                  <a:pos x="T4" y="T5"/>
                </a:cxn>
                <a:cxn ang="0">
                  <a:pos x="T6" y="T7"/>
                </a:cxn>
                <a:cxn ang="0">
                  <a:pos x="T8" y="T9"/>
                </a:cxn>
                <a:cxn ang="0">
                  <a:pos x="T10" y="T11"/>
                </a:cxn>
              </a:cxnLst>
              <a:rect l="0" t="0" r="r" b="b"/>
              <a:pathLst>
                <a:path w="815" h="1014">
                  <a:moveTo>
                    <a:pt x="0" y="1"/>
                  </a:moveTo>
                  <a:cubicBezTo>
                    <a:pt x="0" y="927"/>
                    <a:pt x="0" y="927"/>
                    <a:pt x="0" y="927"/>
                  </a:cubicBezTo>
                  <a:cubicBezTo>
                    <a:pt x="815" y="1014"/>
                    <a:pt x="815" y="1014"/>
                    <a:pt x="815" y="1014"/>
                  </a:cubicBezTo>
                  <a:cubicBezTo>
                    <a:pt x="815" y="766"/>
                    <a:pt x="727" y="461"/>
                    <a:pt x="552" y="286"/>
                  </a:cubicBezTo>
                  <a:cubicBezTo>
                    <a:pt x="411" y="145"/>
                    <a:pt x="248" y="0"/>
                    <a:pt x="0" y="0"/>
                  </a:cubicBezTo>
                  <a:lnTo>
                    <a:pt x="0" y="1"/>
                  </a:lnTo>
                  <a:close/>
                </a:path>
              </a:pathLst>
            </a:custGeom>
            <a:solidFill>
              <a:srgbClr val="E4A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3"/>
            <p:cNvSpPr>
              <a:spLocks/>
            </p:cNvSpPr>
            <p:nvPr/>
          </p:nvSpPr>
          <p:spPr bwMode="auto">
            <a:xfrm>
              <a:off x="3566" y="253"/>
              <a:ext cx="1902" cy="2277"/>
            </a:xfrm>
            <a:custGeom>
              <a:avLst/>
              <a:gdLst>
                <a:gd name="T0" fmla="*/ 804 w 804"/>
                <a:gd name="T1" fmla="*/ 875 h 963"/>
                <a:gd name="T2" fmla="*/ 589 w 804"/>
                <a:gd name="T3" fmla="*/ 278 h 963"/>
                <a:gd name="T4" fmla="*/ 157 w 804"/>
                <a:gd name="T5" fmla="*/ 0 h 963"/>
                <a:gd name="T6" fmla="*/ 102 w 804"/>
                <a:gd name="T7" fmla="*/ 119 h 963"/>
                <a:gd name="T8" fmla="*/ 4 w 804"/>
                <a:gd name="T9" fmla="*/ 653 h 963"/>
                <a:gd name="T10" fmla="*/ 0 w 804"/>
                <a:gd name="T11" fmla="*/ 806 h 963"/>
                <a:gd name="T12" fmla="*/ 4 w 804"/>
                <a:gd name="T13" fmla="*/ 959 h 963"/>
                <a:gd name="T14" fmla="*/ 157 w 804"/>
                <a:gd name="T15" fmla="*/ 963 h 963"/>
                <a:gd name="T16" fmla="*/ 310 w 804"/>
                <a:gd name="T17" fmla="*/ 959 h 963"/>
                <a:gd name="T18" fmla="*/ 804 w 804"/>
                <a:gd name="T19" fmla="*/ 875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963">
                  <a:moveTo>
                    <a:pt x="804" y="875"/>
                  </a:moveTo>
                  <a:cubicBezTo>
                    <a:pt x="785" y="653"/>
                    <a:pt x="706" y="418"/>
                    <a:pt x="589" y="278"/>
                  </a:cubicBezTo>
                  <a:cubicBezTo>
                    <a:pt x="456" y="119"/>
                    <a:pt x="323" y="24"/>
                    <a:pt x="157" y="0"/>
                  </a:cubicBezTo>
                  <a:cubicBezTo>
                    <a:pt x="141" y="27"/>
                    <a:pt x="122" y="65"/>
                    <a:pt x="102" y="119"/>
                  </a:cubicBezTo>
                  <a:cubicBezTo>
                    <a:pt x="49" y="264"/>
                    <a:pt x="16" y="450"/>
                    <a:pt x="4" y="653"/>
                  </a:cubicBezTo>
                  <a:cubicBezTo>
                    <a:pt x="2" y="703"/>
                    <a:pt x="0" y="754"/>
                    <a:pt x="0" y="806"/>
                  </a:cubicBezTo>
                  <a:cubicBezTo>
                    <a:pt x="0" y="858"/>
                    <a:pt x="2" y="909"/>
                    <a:pt x="4" y="959"/>
                  </a:cubicBezTo>
                  <a:cubicBezTo>
                    <a:pt x="54" y="961"/>
                    <a:pt x="105" y="963"/>
                    <a:pt x="157" y="963"/>
                  </a:cubicBezTo>
                  <a:cubicBezTo>
                    <a:pt x="209" y="963"/>
                    <a:pt x="260" y="961"/>
                    <a:pt x="310" y="959"/>
                  </a:cubicBezTo>
                  <a:cubicBezTo>
                    <a:pt x="495" y="948"/>
                    <a:pt x="666" y="920"/>
                    <a:pt x="804" y="875"/>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3"/>
          <p:cNvGrpSpPr/>
          <p:nvPr/>
        </p:nvGrpSpPr>
        <p:grpSpPr>
          <a:xfrm>
            <a:off x="3743247" y="4144290"/>
            <a:ext cx="755621" cy="755621"/>
            <a:chOff x="7891737" y="4601650"/>
            <a:chExt cx="755703" cy="755703"/>
          </a:xfrm>
        </p:grpSpPr>
        <p:sp>
          <p:nvSpPr>
            <p:cNvPr id="21" name="Oval 20"/>
            <p:cNvSpPr/>
            <p:nvPr/>
          </p:nvSpPr>
          <p:spPr>
            <a:xfrm>
              <a:off x="7891737" y="4601650"/>
              <a:ext cx="755703" cy="75570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p:cNvSpPr>
            <p:nvPr/>
          </p:nvSpPr>
          <p:spPr bwMode="auto">
            <a:xfrm>
              <a:off x="8099876" y="4820373"/>
              <a:ext cx="349218" cy="320594"/>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bg2"/>
            </a:solidFill>
            <a:ln>
              <a:noFill/>
            </a:ln>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3760772" y="1683503"/>
            <a:ext cx="755621" cy="755621"/>
            <a:chOff x="3544559" y="4601650"/>
            <a:chExt cx="755703" cy="755703"/>
          </a:xfrm>
        </p:grpSpPr>
        <p:sp>
          <p:nvSpPr>
            <p:cNvPr id="23" name="Oval 22"/>
            <p:cNvSpPr/>
            <p:nvPr/>
          </p:nvSpPr>
          <p:spPr>
            <a:xfrm flipH="1">
              <a:off x="3544559" y="4601650"/>
              <a:ext cx="755703" cy="75570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24"/>
            <p:cNvSpPr>
              <a:spLocks noEditPoints="1"/>
            </p:cNvSpPr>
            <p:nvPr/>
          </p:nvSpPr>
          <p:spPr bwMode="auto">
            <a:xfrm>
              <a:off x="3753526" y="4820373"/>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2"/>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12"/>
          <p:cNvGrpSpPr/>
          <p:nvPr/>
        </p:nvGrpSpPr>
        <p:grpSpPr>
          <a:xfrm>
            <a:off x="7891540" y="1683503"/>
            <a:ext cx="755621" cy="755621"/>
            <a:chOff x="7891737" y="2283399"/>
            <a:chExt cx="755703" cy="755703"/>
          </a:xfrm>
        </p:grpSpPr>
        <p:sp>
          <p:nvSpPr>
            <p:cNvPr id="20" name="Oval 19"/>
            <p:cNvSpPr/>
            <p:nvPr/>
          </p:nvSpPr>
          <p:spPr>
            <a:xfrm>
              <a:off x="7891737" y="2283399"/>
              <a:ext cx="755703" cy="75570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noEditPoints="1"/>
            </p:cNvSpPr>
            <p:nvPr/>
          </p:nvSpPr>
          <p:spPr bwMode="auto">
            <a:xfrm>
              <a:off x="8111199" y="2469466"/>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11"/>
          <p:cNvGrpSpPr/>
          <p:nvPr/>
        </p:nvGrpSpPr>
        <p:grpSpPr>
          <a:xfrm>
            <a:off x="7885297" y="4144290"/>
            <a:ext cx="755621" cy="755621"/>
            <a:chOff x="3544559" y="2283399"/>
            <a:chExt cx="755703" cy="755703"/>
          </a:xfrm>
        </p:grpSpPr>
        <p:sp>
          <p:nvSpPr>
            <p:cNvPr id="22" name="Oval 21"/>
            <p:cNvSpPr/>
            <p:nvPr/>
          </p:nvSpPr>
          <p:spPr>
            <a:xfrm flipH="1">
              <a:off x="3544559" y="2283399"/>
              <a:ext cx="755703" cy="75570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6"/>
            <p:cNvSpPr>
              <a:spLocks noEditPoints="1"/>
            </p:cNvSpPr>
            <p:nvPr/>
          </p:nvSpPr>
          <p:spPr bwMode="auto">
            <a:xfrm>
              <a:off x="3784059" y="2442750"/>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1" name="Group 30"/>
          <p:cNvGrpSpPr/>
          <p:nvPr/>
        </p:nvGrpSpPr>
        <p:grpSpPr>
          <a:xfrm>
            <a:off x="8660856" y="1577211"/>
            <a:ext cx="2109753" cy="1283493"/>
            <a:chOff x="8647438" y="2227427"/>
            <a:chExt cx="2990246" cy="1283630"/>
          </a:xfrm>
        </p:grpSpPr>
        <p:sp>
          <p:nvSpPr>
            <p:cNvPr id="29" name="Rectangle 28"/>
            <p:cNvSpPr/>
            <p:nvPr/>
          </p:nvSpPr>
          <p:spPr>
            <a:xfrm>
              <a:off x="8647438" y="2623603"/>
              <a:ext cx="2990246" cy="887454"/>
            </a:xfrm>
            <a:prstGeom prst="rect">
              <a:avLst/>
            </a:prstGeom>
          </p:spPr>
          <p:txBody>
            <a:bodyPr wrap="square">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rPr>
                <a:t>主要借助文本分析的手段，对用户正在做的项目进行相关资料的自动搜集，以及用户感兴趣的话题的自动搜索</a:t>
              </a:r>
              <a:r>
                <a:rPr lang="en-US" sz="1100" dirty="0">
                  <a:solidFill>
                    <a:schemeClr val="bg1">
                      <a:lumMod val="65000"/>
                    </a:schemeClr>
                  </a:solidFill>
                  <a:latin typeface="Arial" panose="020B0604020202020204" pitchFamily="34" charset="0"/>
                  <a:ea typeface="微软雅黑" panose="020B0503020204020204" pitchFamily="34" charset="-122"/>
                  <a:cs typeface="+mn-ea"/>
                </a:rPr>
                <a:t> </a:t>
              </a:r>
              <a:endParaRPr lang="en-GB"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8647438" y="2227427"/>
              <a:ext cx="2224749" cy="396176"/>
            </a:xfrm>
            <a:prstGeom prst="rect">
              <a:avLst/>
            </a:prstGeom>
            <a:noFill/>
          </p:spPr>
          <p:txBody>
            <a:bodyPr wrap="none" rtlCol="0">
              <a:spAutoFit/>
            </a:bodyPr>
            <a:lstStyle/>
            <a:p>
              <a:pPr>
                <a:lnSpc>
                  <a:spcPct val="120000"/>
                </a:lnSpc>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分析归类模块</a:t>
              </a:r>
              <a:endParaRPr lang="en-GB"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2" name="Group 31"/>
          <p:cNvGrpSpPr/>
          <p:nvPr/>
        </p:nvGrpSpPr>
        <p:grpSpPr>
          <a:xfrm>
            <a:off x="8660855" y="3899609"/>
            <a:ext cx="2129690" cy="1080361"/>
            <a:chOff x="8647438" y="2227425"/>
            <a:chExt cx="3018504" cy="1080479"/>
          </a:xfrm>
        </p:grpSpPr>
        <p:sp>
          <p:nvSpPr>
            <p:cNvPr id="33" name="Rectangle 32"/>
            <p:cNvSpPr/>
            <p:nvPr/>
          </p:nvSpPr>
          <p:spPr>
            <a:xfrm>
              <a:off x="8647438" y="2623603"/>
              <a:ext cx="2990246" cy="684301"/>
            </a:xfrm>
            <a:prstGeom prst="rect">
              <a:avLst/>
            </a:prstGeom>
          </p:spPr>
          <p:txBody>
            <a:bodyPr wrap="square">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rPr>
                <a:t>主要实现用户对于组群功能需求的满足，我们使用灵活的数据库结构来满足这一设计</a:t>
              </a:r>
              <a:r>
                <a:rPr lang="en-US" sz="1100" dirty="0">
                  <a:solidFill>
                    <a:schemeClr val="bg1">
                      <a:lumMod val="65000"/>
                    </a:schemeClr>
                  </a:solidFill>
                  <a:latin typeface="Arial" panose="020B0604020202020204" pitchFamily="34" charset="0"/>
                  <a:ea typeface="微软雅黑" panose="020B0503020204020204" pitchFamily="34" charset="-122"/>
                  <a:cs typeface="+mn-ea"/>
                </a:rPr>
                <a:t> </a:t>
              </a:r>
              <a:endParaRPr lang="en-GB"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33"/>
            <p:cNvSpPr txBox="1"/>
            <p:nvPr/>
          </p:nvSpPr>
          <p:spPr>
            <a:xfrm>
              <a:off x="8695975" y="2227425"/>
              <a:ext cx="2969967" cy="396177"/>
            </a:xfrm>
            <a:prstGeom prst="rect">
              <a:avLst/>
            </a:prstGeom>
            <a:noFill/>
          </p:spPr>
          <p:txBody>
            <a:bodyPr wrap="none" rtlCol="0">
              <a:spAutoFit/>
            </a:bodyPr>
            <a:lstStyle/>
            <a:p>
              <a:pPr>
                <a:lnSpc>
                  <a:spcPct val="120000"/>
                </a:lnSpc>
              </a:pPr>
              <a:r>
                <a:rPr lang="zh-CN" altLang="en-US" dirty="0">
                  <a:latin typeface="Arial" panose="020B0604020202020204" pitchFamily="34" charset="0"/>
                  <a:ea typeface="微软雅黑" panose="020B0503020204020204" pitchFamily="34" charset="-122"/>
                  <a:cs typeface="+mn-ea"/>
                </a:rPr>
                <a:t>用户行为分析模块</a:t>
              </a:r>
              <a:r>
                <a:rPr lang="en-US" dirty="0">
                  <a:latin typeface="Arial" panose="020B0604020202020204" pitchFamily="34" charset="0"/>
                  <a:ea typeface="微软雅黑" panose="020B0503020204020204" pitchFamily="34" charset="-122"/>
                  <a:cs typeface="+mn-ea"/>
                </a:rPr>
                <a:t> </a:t>
              </a:r>
              <a:endParaRPr lang="en-GB"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5" name="Group 34"/>
          <p:cNvGrpSpPr/>
          <p:nvPr/>
        </p:nvGrpSpPr>
        <p:grpSpPr>
          <a:xfrm flipH="1">
            <a:off x="1377673" y="3907489"/>
            <a:ext cx="2109751" cy="1275615"/>
            <a:chOff x="8647438" y="2235305"/>
            <a:chExt cx="2990246" cy="1275753"/>
          </a:xfrm>
        </p:grpSpPr>
        <p:sp>
          <p:nvSpPr>
            <p:cNvPr id="36" name="Rectangle 35"/>
            <p:cNvSpPr/>
            <p:nvPr/>
          </p:nvSpPr>
          <p:spPr>
            <a:xfrm>
              <a:off x="8647438" y="2623603"/>
              <a:ext cx="2990246" cy="887455"/>
            </a:xfrm>
            <a:prstGeom prst="rect">
              <a:avLst/>
            </a:prstGeom>
          </p:spPr>
          <p:txBody>
            <a:bodyPr wrap="square">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rPr>
                <a:t>主要根据用户的标签和想要做的创意对用户希望找到的朋友进行便签分析以及历史数据，比如日志的文本信息的分析</a:t>
              </a:r>
              <a:r>
                <a:rPr lang="en-US" sz="1100" dirty="0">
                  <a:solidFill>
                    <a:schemeClr val="bg1">
                      <a:lumMod val="65000"/>
                    </a:schemeClr>
                  </a:solidFill>
                  <a:latin typeface="Arial" panose="020B0604020202020204" pitchFamily="34" charset="0"/>
                  <a:ea typeface="微软雅黑" panose="020B0503020204020204" pitchFamily="34" charset="-122"/>
                  <a:cs typeface="+mn-ea"/>
                </a:rPr>
                <a:t> </a:t>
              </a:r>
              <a:endParaRPr lang="en-GB"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Box 36"/>
            <p:cNvSpPr txBox="1"/>
            <p:nvPr/>
          </p:nvSpPr>
          <p:spPr>
            <a:xfrm>
              <a:off x="8765570" y="2235305"/>
              <a:ext cx="2224750" cy="396177"/>
            </a:xfrm>
            <a:prstGeom prst="rect">
              <a:avLst/>
            </a:prstGeom>
            <a:noFill/>
          </p:spPr>
          <p:txBody>
            <a:bodyPr wrap="none" rtlCol="0">
              <a:spAutoFit/>
            </a:bodyPr>
            <a:lstStyle/>
            <a:p>
              <a:pPr>
                <a:lnSpc>
                  <a:spcPct val="120000"/>
                </a:lnSpc>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智能推荐模块</a:t>
              </a:r>
              <a:endParaRPr lang="en-GB"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37"/>
          <p:cNvGrpSpPr/>
          <p:nvPr/>
        </p:nvGrpSpPr>
        <p:grpSpPr>
          <a:xfrm flipH="1">
            <a:off x="1377672" y="1617880"/>
            <a:ext cx="2109751" cy="836561"/>
            <a:chOff x="8647438" y="2268099"/>
            <a:chExt cx="2990246" cy="836650"/>
          </a:xfrm>
        </p:grpSpPr>
        <p:sp>
          <p:nvSpPr>
            <p:cNvPr id="39" name="Rectangle 38"/>
            <p:cNvSpPr/>
            <p:nvPr/>
          </p:nvSpPr>
          <p:spPr>
            <a:xfrm>
              <a:off x="8647438" y="2623603"/>
              <a:ext cx="2990246" cy="481146"/>
            </a:xfrm>
            <a:prstGeom prst="rect">
              <a:avLst/>
            </a:prstGeom>
          </p:spPr>
          <p:txBody>
            <a:bodyPr wrap="square">
              <a:spAutoFit/>
            </a:bodyPr>
            <a:lstStyle/>
            <a:p>
              <a:pPr algn="r">
                <a:lnSpc>
                  <a:spcPct val="120000"/>
                </a:lnSpc>
              </a:pPr>
              <a:r>
                <a:rPr lang="zh-CN" altLang="en-US" sz="1100" dirty="0" smtClean="0">
                  <a:solidFill>
                    <a:schemeClr val="bg1">
                      <a:lumMod val="65000"/>
                    </a:schemeClr>
                  </a:solidFill>
                  <a:latin typeface="Arial" panose="020B0604020202020204" pitchFamily="34" charset="0"/>
                  <a:ea typeface="微软雅黑" panose="020B0503020204020204" pitchFamily="34" charset="-122"/>
                  <a:cs typeface="+mn-ea"/>
                </a:rPr>
                <a:t>主要</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rPr>
                <a:t>实现平台基本的社交的功能的划分和实现</a:t>
              </a:r>
              <a:r>
                <a:rPr lang="en-US" sz="1100" dirty="0">
                  <a:solidFill>
                    <a:schemeClr val="bg1">
                      <a:lumMod val="65000"/>
                    </a:schemeClr>
                  </a:solidFill>
                  <a:latin typeface="Arial" panose="020B0604020202020204" pitchFamily="34" charset="0"/>
                  <a:ea typeface="微软雅黑" panose="020B0503020204020204" pitchFamily="34" charset="-122"/>
                  <a:cs typeface="+mn-ea"/>
                </a:rPr>
                <a:t> </a:t>
              </a:r>
              <a:endParaRPr lang="en-GB"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Box 39"/>
            <p:cNvSpPr txBox="1"/>
            <p:nvPr/>
          </p:nvSpPr>
          <p:spPr>
            <a:xfrm>
              <a:off x="8675819" y="2268099"/>
              <a:ext cx="1570413" cy="396177"/>
            </a:xfrm>
            <a:prstGeom prst="rect">
              <a:avLst/>
            </a:prstGeom>
            <a:noFill/>
          </p:spPr>
          <p:txBody>
            <a:bodyPr wrap="none" rtlCol="0">
              <a:spAutoFit/>
            </a:bodyPr>
            <a:lstStyle/>
            <a:p>
              <a:pPr algn="r">
                <a:lnSpc>
                  <a:spcPct val="120000"/>
                </a:lnSpc>
              </a:pPr>
              <a:r>
                <a:rPr lang="zh-CN" altLang="en-US" dirty="0" smtClean="0">
                  <a:latin typeface="Arial" panose="020B0604020202020204" pitchFamily="34" charset="0"/>
                  <a:ea typeface="微软雅黑" panose="020B0503020204020204" pitchFamily="34" charset="-122"/>
                  <a:cs typeface="+mn-ea"/>
                  <a:sym typeface="Arial" panose="020B0604020202020204" pitchFamily="34" charset="0"/>
                </a:rPr>
                <a:t>爬虫模块</a:t>
              </a:r>
              <a:endParaRPr lang="en-GB"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1" name="TextBox 8"/>
          <p:cNvSpPr txBox="1"/>
          <p:nvPr/>
        </p:nvSpPr>
        <p:spPr>
          <a:xfrm>
            <a:off x="770655" y="301005"/>
            <a:ext cx="6958613"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系统主要功能模块</a:t>
            </a:r>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以及主要功能</a:t>
            </a:r>
            <a:r>
              <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描述</a:t>
            </a:r>
          </a:p>
        </p:txBody>
      </p:sp>
      <p:sp>
        <p:nvSpPr>
          <p:cNvPr id="42" name="TextBox 8"/>
          <p:cNvSpPr txBox="1"/>
          <p:nvPr/>
        </p:nvSpPr>
        <p:spPr>
          <a:xfrm>
            <a:off x="770655" y="735957"/>
            <a:ext cx="2191337"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Function</a:t>
            </a:r>
            <a:endParaRPr lang="zh-CN" altLang="en-US" sz="132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3" name="组合 6"/>
          <p:cNvGrpSpPr/>
          <p:nvPr/>
        </p:nvGrpSpPr>
        <p:grpSpPr>
          <a:xfrm rot="16200000">
            <a:off x="-206048" y="316679"/>
            <a:ext cx="819265" cy="407160"/>
            <a:chOff x="2075393" y="-12700"/>
            <a:chExt cx="4993620" cy="2481740"/>
          </a:xfrm>
        </p:grpSpPr>
        <p:sp>
          <p:nvSpPr>
            <p:cNvPr id="4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49" name="officeArt object"/>
          <p:cNvPicPr/>
          <p:nvPr/>
        </p:nvPicPr>
        <p:blipFill>
          <a:blip r:embed="rId3" cstate="print">
            <a:extLst>
              <a:ext uri="{28A0092B-C50C-407E-A947-70E740481C1C}">
                <a14:useLocalDpi xmlns:a14="http://schemas.microsoft.com/office/drawing/2010/main" val="0"/>
              </a:ext>
            </a:extLst>
          </a:blip>
          <a:srcRect t="21407" b="21407"/>
          <a:stretch>
            <a:fillRect/>
          </a:stretch>
        </p:blipFill>
        <p:spPr bwMode="auto">
          <a:xfrm>
            <a:off x="3593619" y="5351940"/>
            <a:ext cx="5274310" cy="1016000"/>
          </a:xfrm>
          <a:prstGeom prst="rect">
            <a:avLst/>
          </a:prstGeom>
          <a:noFill/>
          <a:ln>
            <a:noFill/>
          </a:ln>
        </p:spPr>
      </p:pic>
    </p:spTree>
    <p:extLst>
      <p:ext uri="{BB962C8B-B14F-4D97-AF65-F5344CB8AC3E}">
        <p14:creationId xmlns:p14="http://schemas.microsoft.com/office/powerpoint/2010/main" val="1854962047"/>
      </p:ext>
    </p:extLst>
  </p:cSld>
  <p:clrMapOvr>
    <a:masterClrMapping/>
  </p:clrMapOvr>
  <p:transition spd="slow" advTm="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70655" y="202350"/>
            <a:ext cx="3535338"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系统结构以及系统架构</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632910"/>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Structure</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rot="16200000">
            <a:off x="-206048" y="316679"/>
            <a:ext cx="819265" cy="407160"/>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602326" y="230477"/>
            <a:ext cx="11087100" cy="6197600"/>
          </a:xfrm>
          <a:prstGeom prst="rect">
            <a:avLst/>
          </a:prstGeom>
        </p:spPr>
      </p:pic>
    </p:spTree>
    <p:extLst>
      <p:ext uri="{BB962C8B-B14F-4D97-AF65-F5344CB8AC3E}">
        <p14:creationId xmlns:p14="http://schemas.microsoft.com/office/powerpoint/2010/main" val="1420122516"/>
      </p:ext>
    </p:extLst>
  </p:cSld>
  <p:clrMapOvr>
    <a:masterClrMapping/>
  </p:clrMapOvr>
  <p:transition spd="slow" advTm="400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9*a*1"/>
  <p:tag name="KSO_WM_UNIT_CLEAR" val="1"/>
  <p:tag name="KSO_WM_UNIT_LAYERLEVEL" val="1"/>
  <p:tag name="KSO_WM_UNIT_ISCONTENTSTITLE" val="1"/>
  <p:tag name="KSO_WM_UNIT_VALUE" val="2"/>
  <p:tag name="KSO_WM_UNIT_HIGHLIGHT" val="0"/>
  <p:tag name="KSO_WM_UNIT_COMPATIBLE" val="0"/>
  <p:tag name="KSO_WM_UNIT_BIND_DECORATION_IDS" val="custom160117_9*i*22"/>
  <p:tag name="KSO_WM_UNIT_PRESET_TEXT" val="目录"/>
</p:tagLst>
</file>

<file path=ppt/tags/tag1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9*i*22"/>
  <p:tag name="KSO_WM_TEMPLATE_CATEGORY" val="custom"/>
  <p:tag name="KSO_WM_TEMPLATE_INDEX" val="160117"/>
  <p:tag name="KSO_WM_UNIT_INDEX" val="22"/>
</p:tagLst>
</file>

<file path=ppt/tags/tag1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9*l_i*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9*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9*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9*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7056</TotalTime>
  <Words>1763</Words>
  <Application>Microsoft Macintosh PowerPoint</Application>
  <PresentationFormat>Widescreen</PresentationFormat>
  <Paragraphs>175</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Agency FB</vt:lpstr>
      <vt:lpstr>Calibri</vt:lpstr>
      <vt:lpstr>Times New Roman</vt:lpstr>
      <vt:lpstr>宋体</vt:lpstr>
      <vt:lpstr>微软雅黑</vt:lpstr>
      <vt:lpstr>等线</vt:lpstr>
      <vt:lpstr>Arial</vt:lpstr>
      <vt:lpstr>f450b0d4963ece9be7ae7f3cbf6a74776566f6cf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HOLDEN HU</cp:lastModifiedBy>
  <cp:revision>61</cp:revision>
  <dcterms:created xsi:type="dcterms:W3CDTF">2016-12-13T08:41:51Z</dcterms:created>
  <dcterms:modified xsi:type="dcterms:W3CDTF">2017-03-14T12:14:14Z</dcterms:modified>
</cp:coreProperties>
</file>