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89" r:id="rId4"/>
    <p:sldId id="290" r:id="rId5"/>
    <p:sldId id="304" r:id="rId6"/>
    <p:sldId id="295" r:id="rId7"/>
    <p:sldId id="305" r:id="rId8"/>
    <p:sldId id="302" r:id="rId9"/>
    <p:sldId id="300" r:id="rId10"/>
    <p:sldId id="306" r:id="rId11"/>
    <p:sldId id="307" r:id="rId12"/>
    <p:sldId id="292" r:id="rId13"/>
    <p:sldId id="293" r:id="rId14"/>
    <p:sldId id="294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/>
              <a:t>人工</a:t>
            </a:r>
            <a:r>
              <a:rPr lang="en-US" altLang="zh-CN" sz="1400" dirty="0"/>
              <a:t>&amp;Python</a:t>
            </a:r>
            <a:r>
              <a:rPr lang="zh-CN" altLang="en-US" sz="1400" dirty="0"/>
              <a:t>爬虫处理数据数量比例</a:t>
            </a:r>
          </a:p>
        </c:rich>
      </c:tx>
      <c:layout>
        <c:manualLayout>
          <c:xMode val="edge"/>
          <c:yMode val="edge"/>
          <c:x val="0.10154274738274842"/>
          <c:y val="0.1031250126876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人工&amp;Python爬虫处理数据数量比例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D-4360-B98A-8FD6CE5114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6FD-4360-B98A-8FD6CE511431}"/>
              </c:ext>
            </c:extLst>
          </c:dPt>
          <c:dLbls>
            <c:dLbl>
              <c:idx val="0"/>
              <c:layout>
                <c:manualLayout>
                  <c:x val="-8.3984709908030475E-2"/>
                  <c:y val="0.130084784705313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FD-4360-B98A-8FD6CE511431}"/>
                </c:ext>
              </c:extLst>
            </c:dLbl>
            <c:dLbl>
              <c:idx val="1"/>
              <c:layout>
                <c:manualLayout>
                  <c:x val="9.3675727933039063E-2"/>
                  <c:y val="-0.199191461514697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FD-4360-B98A-8FD6CE5114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人工处理</c:v>
                </c:pt>
                <c:pt idx="1">
                  <c:v>Python爬虫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D-4360-B98A-8FD6CE511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68435246078892"/>
          <c:y val="0.81556862888393566"/>
          <c:w val="0.49913603714122917"/>
          <c:h val="8.3094081705292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第一批数据处理的</a:t>
            </a:r>
            <a:r>
              <a:rPr lang="en-US" altLang="zh-CN" sz="1600" dirty="0"/>
              <a:t>Project</a:t>
            </a:r>
            <a:r>
              <a:rPr lang="zh-CN" altLang="en-US" sz="1600" dirty="0"/>
              <a:t>总数
</a:t>
            </a:r>
          </a:p>
        </c:rich>
      </c:tx>
      <c:layout>
        <c:manualLayout>
          <c:xMode val="edge"/>
          <c:yMode val="edge"/>
          <c:x val="0.226186107454802"/>
          <c:y val="0.148250531378689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第一批数据处理的project总数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D3-409E-9DD0-9CADD3D772CF}"/>
              </c:ext>
            </c:extLst>
          </c:dPt>
          <c:dLbls>
            <c:dLbl>
              <c:idx val="0"/>
              <c:layout>
                <c:manualLayout>
                  <c:x val="2.0186555334633424E-3"/>
                  <c:y val="-0.2343687153846542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D3-409E-9DD0-9CADD3D772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第一季度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3-409E-9DD0-9CADD3D772C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Study</a:t>
            </a:r>
            <a:r>
              <a:rPr lang="zh-CN" altLang="en-US" sz="1600" dirty="0"/>
              <a:t>模块展示的数据个数</a:t>
            </a:r>
            <a:r>
              <a:rPr lang="zh-CN" altLang="en-US" dirty="0"/>
              <a:t>
</a:t>
            </a:r>
          </a:p>
        </c:rich>
      </c:tx>
      <c:layout>
        <c:manualLayout>
          <c:xMode val="edge"/>
          <c:yMode val="edge"/>
          <c:x val="0.29901048793243018"/>
          <c:y val="0.148253282064116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Study模块展示的数据个数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05-4F13-A2BB-FDE6E07497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D1C-4194-A61B-06A4468A4F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Homo sapiens</c:v>
                </c:pt>
                <c:pt idx="1">
                  <c:v>Mus musculus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132</c:v>
                </c:pt>
                <c:pt idx="1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C-4194-A61B-06A4468A4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55977190179743"/>
          <c:y val="0.8638222869407598"/>
          <c:w val="0.4601746914155127"/>
          <c:h val="7.0680530590885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liver</a:t>
            </a:r>
            <a:r>
              <a:rPr lang="zh-CN" altLang="en-US" sz="1600" dirty="0"/>
              <a:t>数据收集总数</a:t>
            </a:r>
          </a:p>
        </c:rich>
      </c:tx>
      <c:layout>
        <c:manualLayout>
          <c:xMode val="edge"/>
          <c:yMode val="edge"/>
          <c:x val="0.28735422118576398"/>
          <c:y val="8.087434292249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D1-41D7-9872-1E58CD8F2E24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D1-41D7-9872-1E58CD8F2E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总数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D1-41D7-9872-1E58CD8F2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58055182352355"/>
          <c:y val="0.308010253423256"/>
          <c:w val="0.144024482966122"/>
          <c:h val="9.8911231811763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优先级的区分</a:t>
            </a:r>
            <a:endParaRPr lang="zh-CN" altLang="en-US" dirty="0"/>
          </a:p>
        </c:rich>
      </c:tx>
      <c:layout>
        <c:manualLayout>
          <c:xMode val="edge"/>
          <c:yMode val="edge"/>
          <c:x val="0.32431340517657803"/>
          <c:y val="0.11403813992120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Study模块展示的数据个数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10-4987-B4EE-FED67717AF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10-4987-B4EE-FED67717AF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第一优先级</c:v>
                </c:pt>
                <c:pt idx="1">
                  <c:v>第二优先级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10-4987-B4EE-FED67717A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060045758350239"/>
          <c:y val="0.8130470407327175"/>
          <c:w val="0.59456954434871201"/>
          <c:h val="8.71695868362273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优先级整理的最终结果</a:t>
            </a:r>
            <a:r>
              <a:rPr lang="zh-CN" altLang="en-US" dirty="0"/>
              <a:t>
</a:t>
            </a:r>
          </a:p>
        </c:rich>
      </c:tx>
      <c:layout>
        <c:manualLayout>
          <c:xMode val="edge"/>
          <c:yMode val="edge"/>
          <c:x val="0.2423892906247381"/>
          <c:y val="0.170156897704340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Study模块展示的数据个数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D-410D-A3F2-609F9D020D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8D-410D-A3F2-609F9D020D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第一优先级最后生成文件数量</c:v>
                </c:pt>
                <c:pt idx="1">
                  <c:v>第二优先级最后生成文件数量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8D-410D-A3F2-609F9D020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561213439854731"/>
          <c:y val="0.79361517357639522"/>
          <c:w val="0.50305078918796231"/>
          <c:h val="0.139159411417982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liver</a:t>
            </a:r>
            <a:r>
              <a:rPr lang="zh-CN" altLang="en-US" sz="1600" dirty="0"/>
              <a:t>数据粗筛符合条件的数量</a:t>
            </a:r>
          </a:p>
        </c:rich>
      </c:tx>
      <c:layout>
        <c:manualLayout>
          <c:xMode val="edge"/>
          <c:yMode val="edge"/>
          <c:x val="0.14458646024460928"/>
          <c:y val="8.62659657839971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F3-4B5C-A2A8-AEE832D66AFF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F3-4B5C-A2A8-AEE832D66A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总数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F3-4B5C-A2A8-AEE832D66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032870161210334"/>
          <c:y val="0.27566051625425703"/>
          <c:w val="0.144024482966122"/>
          <c:h val="9.8911231811763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B24E-2693-46AC-8F78-6F276ED83AF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96769-3B33-49E3-ACF6-5FA3661AA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2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6F78-1F14-45CF-9046-9DAC702E81A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singlecell.broadinstitute.org/single_cell" TargetMode="External"/><Relationship Id="rId4" Type="http://schemas.openxmlformats.org/officeDocument/2006/relationships/hyperlink" Target="https://pubmed.ncbi.nlm.nih.gov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52411" cy="1255077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时空数据库数据整理及入库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47257"/>
            <a:ext cx="9135291" cy="32657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责权单元：生物智能技术研究所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姓         名：罗帅</a:t>
            </a: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工         号：</a:t>
            </a:r>
            <a:r>
              <a:rPr lang="en-US" altLang="zh-CN" b="1" dirty="0">
                <a:solidFill>
                  <a:srgbClr val="000000"/>
                </a:solidFill>
              </a:rPr>
              <a:t>BGI29316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入职时间：</a:t>
            </a:r>
            <a:r>
              <a:rPr lang="en-US" altLang="zh-CN" b="1" dirty="0">
                <a:solidFill>
                  <a:srgbClr val="000000"/>
                </a:solidFill>
              </a:rPr>
              <a:t>2022</a:t>
            </a:r>
            <a:r>
              <a:rPr lang="zh-CN" altLang="en-US" b="1" dirty="0">
                <a:solidFill>
                  <a:srgbClr val="000000"/>
                </a:solidFill>
              </a:rPr>
              <a:t>年</a:t>
            </a:r>
            <a:r>
              <a:rPr lang="en-US" altLang="zh-CN" b="1" dirty="0">
                <a:solidFill>
                  <a:srgbClr val="000000"/>
                </a:solidFill>
              </a:rPr>
              <a:t>7</a:t>
            </a:r>
            <a:r>
              <a:rPr lang="zh-CN" altLang="en-US" b="1" dirty="0">
                <a:solidFill>
                  <a:srgbClr val="000000"/>
                </a:solidFill>
              </a:rPr>
              <a:t>月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日</a:t>
            </a: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毕业院校：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绥化学院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毕业时间：</a:t>
            </a:r>
            <a:r>
              <a:rPr lang="en-US" altLang="zh-CN" b="1" dirty="0">
                <a:solidFill>
                  <a:srgbClr val="000000"/>
                </a:solidFill>
              </a:rPr>
              <a:t> 2022</a:t>
            </a:r>
            <a:r>
              <a:rPr lang="zh-CN" altLang="en-US" b="1" dirty="0">
                <a:solidFill>
                  <a:srgbClr val="000000"/>
                </a:solidFill>
              </a:rPr>
              <a:t>年</a:t>
            </a:r>
            <a:r>
              <a:rPr lang="en-US" altLang="zh-CN" b="1" dirty="0">
                <a:solidFill>
                  <a:srgbClr val="000000"/>
                </a:solidFill>
              </a:rPr>
              <a:t>6</a:t>
            </a:r>
            <a:r>
              <a:rPr lang="zh-CN" altLang="en-US" b="1" dirty="0">
                <a:solidFill>
                  <a:srgbClr val="000000"/>
                </a:solidFill>
              </a:rPr>
              <a:t>月</a:t>
            </a:r>
            <a:r>
              <a:rPr lang="en-US" altLang="zh-CN" b="1" dirty="0">
                <a:solidFill>
                  <a:srgbClr val="000000"/>
                </a:solidFill>
              </a:rPr>
              <a:t>25</a:t>
            </a:r>
            <a:r>
              <a:rPr lang="zh-CN" altLang="en-US" b="1" dirty="0">
                <a:solidFill>
                  <a:srgbClr val="000000"/>
                </a:solidFill>
              </a:rPr>
              <a:t>日</a:t>
            </a:r>
            <a:endParaRPr lang="en-US" altLang="zh-CN" b="1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9A8B7F-2907-4566-8DAA-D71D82B4115A}"/>
              </a:ext>
            </a:extLst>
          </p:cNvPr>
          <p:cNvSpPr txBox="1"/>
          <p:nvPr/>
        </p:nvSpPr>
        <p:spPr>
          <a:xfrm>
            <a:off x="358117" y="1353421"/>
            <a:ext cx="4762500" cy="2797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时空数据库数据</a:t>
            </a:r>
            <a:r>
              <a:rPr lang="en-US" altLang="zh-CN" dirty="0"/>
              <a:t>MySQL</a:t>
            </a:r>
            <a:r>
              <a:rPr lang="zh-CN" altLang="en-US" dirty="0"/>
              <a:t>的入库操作：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③根据数据库表的设计生成对应的数据文件；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④结果：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en-US" dirty="0"/>
              <a:t>生成的数据库表文件如图</a:t>
            </a:r>
            <a:r>
              <a:rPr lang="en-US" altLang="zh-CN" dirty="0"/>
              <a:t>1.3</a:t>
            </a:r>
            <a:r>
              <a:rPr lang="zh-CN" altLang="en-US" dirty="0"/>
              <a:t>所示；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b.</a:t>
            </a:r>
            <a:r>
              <a:rPr lang="zh-CN" altLang="en-US" dirty="0"/>
              <a:t>数据库表入库前状态如图</a:t>
            </a:r>
            <a:r>
              <a:rPr lang="en-US" altLang="zh-CN" dirty="0"/>
              <a:t>1.4(</a:t>
            </a:r>
            <a:r>
              <a:rPr lang="zh-CN" altLang="en-US" dirty="0"/>
              <a:t>入库前</a:t>
            </a:r>
            <a:r>
              <a:rPr lang="en-US" altLang="zh-CN" dirty="0"/>
              <a:t>)</a:t>
            </a:r>
            <a:r>
              <a:rPr lang="zh-CN" altLang="en-US" dirty="0"/>
              <a:t>所示；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c.</a:t>
            </a:r>
            <a:r>
              <a:rPr lang="zh-CN" altLang="en-US" dirty="0"/>
              <a:t>数据库表入库后状态如图</a:t>
            </a:r>
            <a:r>
              <a:rPr lang="en-US" altLang="zh-CN" dirty="0"/>
              <a:t>1.5 (</a:t>
            </a:r>
            <a:r>
              <a:rPr lang="zh-CN" altLang="en-US" dirty="0"/>
              <a:t>入库后</a:t>
            </a:r>
            <a:r>
              <a:rPr lang="en-US" altLang="zh-CN" dirty="0"/>
              <a:t>)</a:t>
            </a:r>
            <a:r>
              <a:rPr lang="zh-CN" altLang="en-US" dirty="0"/>
              <a:t>所示；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FA7842-EADB-48B0-875E-277C45D62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86" y="1033360"/>
            <a:ext cx="2358665" cy="20370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CC4C38-E1F8-4379-8C6A-ED4D97F1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50198"/>
            <a:ext cx="5262672" cy="8272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36159CF-686E-4B09-AE1E-7E4D56F23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83" y="3580632"/>
            <a:ext cx="5420961" cy="227160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93F43F6-4F06-4AF9-B8F8-02CC4C704BDA}"/>
              </a:ext>
            </a:extLst>
          </p:cNvPr>
          <p:cNvSpPr txBox="1"/>
          <p:nvPr/>
        </p:nvSpPr>
        <p:spPr>
          <a:xfrm>
            <a:off x="1883025" y="5605854"/>
            <a:ext cx="171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1.4 (</a:t>
            </a:r>
            <a:r>
              <a:rPr lang="zh-CN" altLang="en-US" dirty="0"/>
              <a:t>入库前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2F353F-8042-49BC-8F8E-8D464880E6BC}"/>
              </a:ext>
            </a:extLst>
          </p:cNvPr>
          <p:cNvSpPr txBox="1"/>
          <p:nvPr/>
        </p:nvSpPr>
        <p:spPr>
          <a:xfrm>
            <a:off x="8400584" y="3059668"/>
            <a:ext cx="138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0364E6-5838-4E3C-A0CF-CA74B39C91C0}"/>
              </a:ext>
            </a:extLst>
          </p:cNvPr>
          <p:cNvSpPr txBox="1"/>
          <p:nvPr/>
        </p:nvSpPr>
        <p:spPr>
          <a:xfrm>
            <a:off x="8832933" y="5968782"/>
            <a:ext cx="214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1.5(</a:t>
            </a:r>
            <a:r>
              <a:rPr lang="zh-CN" altLang="en-US" dirty="0"/>
              <a:t>入库后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3908571-32E3-49D7-9083-30320441A8AC}"/>
              </a:ext>
            </a:extLst>
          </p:cNvPr>
          <p:cNvSpPr/>
          <p:nvPr/>
        </p:nvSpPr>
        <p:spPr>
          <a:xfrm>
            <a:off x="5419725" y="4867275"/>
            <a:ext cx="94297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60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F8DB69-7945-44EF-BE48-5B18F0683D3E}"/>
              </a:ext>
            </a:extLst>
          </p:cNvPr>
          <p:cNvSpPr txBox="1"/>
          <p:nvPr/>
        </p:nvSpPr>
        <p:spPr>
          <a:xfrm>
            <a:off x="358117" y="1426995"/>
            <a:ext cx="6147458" cy="96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时空数据库数据</a:t>
            </a:r>
            <a:r>
              <a:rPr lang="en-US" altLang="zh-CN" dirty="0"/>
              <a:t>MySQL</a:t>
            </a:r>
            <a:r>
              <a:rPr lang="zh-CN" altLang="en-US" dirty="0"/>
              <a:t>的入库操作：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⑤</a:t>
            </a:r>
            <a:r>
              <a:rPr lang="en-US" altLang="zh-CN" dirty="0"/>
              <a:t>. </a:t>
            </a:r>
            <a:r>
              <a:rPr lang="zh-CN" altLang="en-US" dirty="0"/>
              <a:t>数据生成与入库过程流程图总览：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B78CD9-EBE6-4634-875E-D2AE68733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789"/>
            <a:ext cx="12088574" cy="35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4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1974572" y="218424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个人</a:t>
            </a:r>
            <a:r>
              <a:rPr lang="en-US" altLang="zh-CN" sz="3200" b="1" dirty="0">
                <a:latin typeface="+mj-ea"/>
              </a:rPr>
              <a:t>SWOT</a:t>
            </a:r>
            <a:r>
              <a:rPr lang="zh-CN" altLang="en-US" sz="3200" b="1" dirty="0">
                <a:latin typeface="+mj-ea"/>
              </a:rPr>
              <a:t>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7185" y="1052413"/>
            <a:ext cx="1044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结合岗位需求、个人能力与兴趣、组织现状等对个人优势、劣势、机遇与挑战进行分析，每个分析不超过</a:t>
            </a:r>
            <a:r>
              <a:rPr lang="en-US" altLang="zh-CN" sz="1600" i="1" dirty="0"/>
              <a:t>8</a:t>
            </a:r>
            <a:r>
              <a:rPr lang="zh-CN" altLang="en-US" sz="1600" i="1" dirty="0"/>
              <a:t>条。</a:t>
            </a:r>
            <a:endParaRPr lang="en-US" sz="1600" i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36F698-79DD-40A1-8A11-987F9A35C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9765"/>
              </p:ext>
            </p:extLst>
          </p:nvPr>
        </p:nvGraphicFramePr>
        <p:xfrm>
          <a:off x="874232" y="1495552"/>
          <a:ext cx="1044353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2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 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计算机类专业出身，有一定的编程能力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对工作有一定的主动性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工作态度认真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生物背景知识较差，需要进一步学习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英文水平有限，不能完整的阅读英文文献</a:t>
                      </a:r>
                      <a:endParaRPr lang="en-US" sz="4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 </a:t>
                      </a:r>
                    </a:p>
                    <a:p>
                      <a:pPr marL="228600" indent="-228600" eaLnBrk="1" hangingPunct="1"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 Unicode MS"/>
                        </a:rPr>
                        <a:t>在项目研发过程中，可以更好的理解生物学学科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228600" indent="-228600" eaLnBrk="1" hangingPunct="1"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 Unicode MS"/>
                        </a:rPr>
                        <a:t>提高自己的代码工程能力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 </a:t>
                      </a:r>
                    </a:p>
                    <a:p>
                      <a:pPr marL="228600" indent="-228600" eaLnBrk="1" hangingPunct="1"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 Unicode MS"/>
                        </a:rPr>
                        <a:t>非生物专业出身，对现有数据不能很快速定位出问题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0" indent="0" eaLnBrk="1" hangingPunct="1">
                        <a:spcBef>
                          <a:spcPct val="0"/>
                        </a:spcBef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2.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没有太多深度学习在生物领域应用的经验</a:t>
                      </a:r>
                      <a:endParaRPr lang="en-US" sz="3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2120346" y="256603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职业规划</a:t>
            </a:r>
            <a:r>
              <a:rPr lang="en-US" altLang="zh-CN" sz="3200" b="1" dirty="0">
                <a:latin typeface="+mj-ea"/>
              </a:rPr>
              <a:t>/</a:t>
            </a:r>
            <a:r>
              <a:rPr lang="zh-CN" altLang="en-US" sz="3200" b="1" dirty="0">
                <a:latin typeface="+mj-ea"/>
              </a:rPr>
              <a:t>发展诉求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4620" y="1128770"/>
            <a:ext cx="1111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短期（</a:t>
            </a:r>
            <a:r>
              <a:rPr lang="en-US" altLang="zh-CN" sz="1600" i="1" dirty="0"/>
              <a:t>1</a:t>
            </a:r>
            <a:r>
              <a:rPr lang="zh-CN" altLang="en-US" sz="1600" i="1" dirty="0"/>
              <a:t>年）、中期（</a:t>
            </a:r>
            <a:r>
              <a:rPr lang="en-US" altLang="zh-CN" sz="1600" i="1" dirty="0"/>
              <a:t>3</a:t>
            </a:r>
            <a:r>
              <a:rPr lang="zh-CN" altLang="en-US" sz="1600" i="1" dirty="0"/>
              <a:t>年）、长期（</a:t>
            </a:r>
            <a:r>
              <a:rPr lang="en-US" altLang="zh-CN" sz="1600" i="1" dirty="0"/>
              <a:t>5</a:t>
            </a:r>
            <a:r>
              <a:rPr lang="zh-CN" altLang="en-US" sz="1600" i="1" dirty="0"/>
              <a:t>年）的职业规划 和发展诉求，如要晋升至管理岗位，个人成长诉求有哪些？</a:t>
            </a:r>
            <a:endParaRPr lang="en-US" sz="16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CFFEC3-CD4C-428A-86C5-392E5CE5F04A}"/>
              </a:ext>
            </a:extLst>
          </p:cNvPr>
          <p:cNvSpPr txBox="1"/>
          <p:nvPr/>
        </p:nvSpPr>
        <p:spPr>
          <a:xfrm>
            <a:off x="969818" y="2105891"/>
            <a:ext cx="8451273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短期规划：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提高所整理数据的质量；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搭建完整的数据流程化操作；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中期规划：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系统学习生物学知识，并获得一定的生物学知识储备；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学习深度学习的基础框架，并培养一定的深度学习应用能力；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长期规划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能够无障碍阅读英文文献；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有将深度学习应用到生物学领域的能力；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1961320" y="323824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对目前部门</a:t>
            </a:r>
            <a:r>
              <a:rPr lang="en-US" altLang="zh-CN" sz="3200" b="1" dirty="0">
                <a:latin typeface="+mj-ea"/>
              </a:rPr>
              <a:t>/</a:t>
            </a:r>
            <a:r>
              <a:rPr lang="zh-CN" altLang="en-US" sz="3200" b="1" dirty="0">
                <a:latin typeface="+mj-ea"/>
              </a:rPr>
              <a:t>体系的建议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612" y="1075762"/>
            <a:ext cx="1111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在个人接触过、了解过的范围内，对岗位管理、部门管理、体系管理等提出建议</a:t>
            </a:r>
            <a:endParaRPr lang="en-US" sz="16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294E0-04B9-4C8A-9A77-C928FF14AA30}"/>
              </a:ext>
            </a:extLst>
          </p:cNvPr>
          <p:cNvSpPr txBox="1"/>
          <p:nvPr/>
        </p:nvSpPr>
        <p:spPr>
          <a:xfrm>
            <a:off x="2248841" y="2782669"/>
            <a:ext cx="6695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可以适当组织一些有利于增进小组同事关系及凝聚力的活动；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268" y="223311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THANKS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1948069" y="228333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个人简介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208470" y="1155735"/>
            <a:ext cx="2688167" cy="301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照片（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*)</a:t>
            </a:r>
          </a:p>
        </p:txBody>
      </p:sp>
      <p:sp>
        <p:nvSpPr>
          <p:cNvPr id="4" name="矩形 3"/>
          <p:cNvSpPr/>
          <p:nvPr/>
        </p:nvSpPr>
        <p:spPr>
          <a:xfrm>
            <a:off x="3120207" y="1168675"/>
            <a:ext cx="2688167" cy="677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罗帅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281" y="4275155"/>
            <a:ext cx="11361469" cy="2136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个人履历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defRPr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6844" y="1168675"/>
            <a:ext cx="2688167" cy="677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生物智能技术研究所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13105" y="1168675"/>
            <a:ext cx="2688167" cy="677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算法开发高级工程师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585" y="1979705"/>
            <a:ext cx="8480687" cy="2161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4C884DB-EACD-48B9-AA68-3B0B8E149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7846"/>
              </p:ext>
            </p:extLst>
          </p:nvPr>
        </p:nvGraphicFramePr>
        <p:xfrm>
          <a:off x="1843294" y="4846021"/>
          <a:ext cx="87714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807">
                  <a:extLst>
                    <a:ext uri="{9D8B030D-6E8A-4147-A177-3AD203B41FA5}">
                      <a16:colId xmlns:a16="http://schemas.microsoft.com/office/drawing/2014/main" val="784365200"/>
                    </a:ext>
                  </a:extLst>
                </a:gridCol>
                <a:gridCol w="3034470">
                  <a:extLst>
                    <a:ext uri="{9D8B030D-6E8A-4147-A177-3AD203B41FA5}">
                      <a16:colId xmlns:a16="http://schemas.microsoft.com/office/drawing/2014/main" val="2944342059"/>
                    </a:ext>
                  </a:extLst>
                </a:gridCol>
                <a:gridCol w="2813142">
                  <a:extLst>
                    <a:ext uri="{9D8B030D-6E8A-4147-A177-3AD203B41FA5}">
                      <a16:colId xmlns:a16="http://schemas.microsoft.com/office/drawing/2014/main" val="145490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学校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专业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岗位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2022.2-2022.4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北京火眼云科技有限公司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数据分析师（实习）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4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2018.9-2022.6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绥化学院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学士（软件工程）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123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B1C9B97-7C14-48F1-8BCA-7D6B6551A720}"/>
              </a:ext>
            </a:extLst>
          </p:cNvPr>
          <p:cNvSpPr txBox="1"/>
          <p:nvPr/>
        </p:nvSpPr>
        <p:spPr>
          <a:xfrm>
            <a:off x="3259814" y="2311069"/>
            <a:ext cx="8202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熟练掌握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Python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爬虫技术对所需生物数据进行收集操作；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熟悉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Linux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常用命令，并完成数据规范化整理操作；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熟练使用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Python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操作，并完成数据库表入库的准备过程；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熟练使用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MySQL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数据库，并能完成数据入库与维护操作；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3E3D5B7-DD07-4A45-8ECE-1C96D12BA4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0" y="1414763"/>
            <a:ext cx="1846019" cy="26371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2001077" y="269921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工作岗位职责及工作联系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30316"/>
              </p:ext>
            </p:extLst>
          </p:nvPr>
        </p:nvGraphicFramePr>
        <p:xfrm>
          <a:off x="1533449" y="1256745"/>
          <a:ext cx="9890643" cy="476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关键岗位职责（不超过</a:t>
                      </a:r>
                      <a:r>
                        <a:rPr lang="en-US" altLang="zh-CN" sz="2400" dirty="0"/>
                        <a:t>8</a:t>
                      </a:r>
                      <a:r>
                        <a:rPr lang="zh-CN" altLang="en-US" sz="2400" dirty="0"/>
                        <a:t>条）</a:t>
                      </a:r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数据收集与数据标准化处理；</a:t>
                      </a:r>
                      <a:endParaRPr lang="en-US" altLang="zh-CN" sz="2400" dirty="0"/>
                    </a:p>
                    <a:p>
                      <a:r>
                        <a:rPr lang="en-US" altLang="zh-CN" sz="1800" dirty="0"/>
                        <a:t>a.</a:t>
                      </a:r>
                      <a:r>
                        <a:rPr lang="zh-CN" altLang="en-US" sz="1800" dirty="0"/>
                        <a:t>利用</a:t>
                      </a:r>
                      <a:r>
                        <a:rPr lang="en-US" altLang="zh-CN" sz="1800" dirty="0"/>
                        <a:t>Python</a:t>
                      </a:r>
                      <a:r>
                        <a:rPr lang="zh-CN" altLang="en-US" sz="1800" dirty="0"/>
                        <a:t>爬虫技术对单细胞数据进行收集操作；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b.</a:t>
                      </a:r>
                      <a:r>
                        <a:rPr lang="zh-CN" altLang="en-US" sz="1800" dirty="0"/>
                        <a:t>确定数据处理规则，制定高质量数据的处理标准；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c.</a:t>
                      </a:r>
                      <a:r>
                        <a:rPr lang="zh-CN" altLang="en-US" sz="1800" dirty="0"/>
                        <a:t>对所收集数据进行标准化处理，统一处理成</a:t>
                      </a:r>
                      <a:r>
                        <a:rPr lang="en-US" altLang="zh-CN" sz="1800" dirty="0"/>
                        <a:t>h5ad</a:t>
                      </a:r>
                      <a:r>
                        <a:rPr lang="zh-CN" altLang="en-US" sz="1800" dirty="0"/>
                        <a:t>格式的文件；</a:t>
                      </a:r>
                      <a:endParaRPr lang="en-US" altLang="zh-CN" sz="1800" dirty="0"/>
                    </a:p>
                    <a:p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MySQL</a:t>
                      </a:r>
                      <a:r>
                        <a:rPr lang="zh-CN" altLang="en-US" sz="2400" dirty="0"/>
                        <a:t>数据库的数据入库；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a.</a:t>
                      </a:r>
                      <a:r>
                        <a:rPr lang="zh-CN" altLang="en-US" sz="1800" dirty="0"/>
                        <a:t> 根据时空项目的原型图，在</a:t>
                      </a:r>
                      <a:r>
                        <a:rPr lang="en-US" altLang="zh-CN" sz="1800" dirty="0"/>
                        <a:t>MySQL</a:t>
                      </a:r>
                      <a:r>
                        <a:rPr lang="zh-CN" altLang="en-US" sz="1800" dirty="0"/>
                        <a:t>数据库中建立对应的表关系及表结构；</a:t>
                      </a: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b.</a:t>
                      </a:r>
                      <a:r>
                        <a:rPr lang="zh-CN" altLang="en-US" sz="1800" dirty="0"/>
                        <a:t>利用</a:t>
                      </a:r>
                      <a:r>
                        <a:rPr lang="en-US" altLang="zh-CN" sz="1800" dirty="0"/>
                        <a:t>Python</a:t>
                      </a:r>
                      <a:r>
                        <a:rPr lang="zh-CN" altLang="en-US" sz="1800" dirty="0"/>
                        <a:t>常用的数据处理</a:t>
                      </a:r>
                      <a:r>
                        <a:rPr lang="en-US" altLang="zh-CN" sz="1800" dirty="0"/>
                        <a:t>API</a:t>
                      </a:r>
                      <a:r>
                        <a:rPr lang="zh-CN" altLang="en-US" sz="1800" dirty="0"/>
                        <a:t>，将第一步收集的文件根据</a:t>
                      </a:r>
                      <a:r>
                        <a:rPr lang="en-US" altLang="zh-CN" sz="1800" dirty="0"/>
                        <a:t>MySQL</a:t>
                      </a:r>
                      <a:r>
                        <a:rPr lang="zh-CN" altLang="en-US" sz="1800" dirty="0"/>
                        <a:t>建立的表结构，处理成对应的数据库表；</a:t>
                      </a: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c.</a:t>
                      </a:r>
                      <a:r>
                        <a:rPr lang="zh-CN" altLang="en-US" sz="1800" dirty="0"/>
                        <a:t>将数据库表导入到</a:t>
                      </a:r>
                      <a:r>
                        <a:rPr lang="en-US" altLang="zh-CN" sz="1800" dirty="0"/>
                        <a:t>MySQL</a:t>
                      </a:r>
                      <a:r>
                        <a:rPr lang="zh-CN" altLang="en-US" sz="1800" dirty="0"/>
                        <a:t>数据库中，并进行数据的维护操作；</a:t>
                      </a: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形 4" descr="指向右边的反手食指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09" y="1018953"/>
            <a:ext cx="975011" cy="975011"/>
          </a:xfrm>
          <a:prstGeom prst="rect">
            <a:avLst/>
          </a:prstGeom>
        </p:spPr>
      </p:pic>
      <p:pic>
        <p:nvPicPr>
          <p:cNvPr id="7" name="图形 6" descr="指向右边的反手食指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09" y="4643232"/>
            <a:ext cx="975011" cy="9750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34220" y="4928123"/>
            <a:ext cx="9889872" cy="10902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865" b="1" dirty="0">
                <a:solidFill>
                  <a:srgbClr val="63B4F7"/>
                </a:solidFill>
              </a:rPr>
              <a:t>工作联系（与哪些部门</a:t>
            </a:r>
            <a:r>
              <a:rPr lang="en-US" altLang="zh-CN" sz="1865" b="1" dirty="0">
                <a:solidFill>
                  <a:srgbClr val="63B4F7"/>
                </a:solidFill>
              </a:rPr>
              <a:t>/</a:t>
            </a:r>
            <a:r>
              <a:rPr lang="zh-CN" altLang="en-US" sz="1865" b="1" dirty="0">
                <a:solidFill>
                  <a:srgbClr val="63B4F7"/>
                </a:solidFill>
              </a:rPr>
              <a:t>体系</a:t>
            </a:r>
            <a:r>
              <a:rPr lang="en-US" altLang="zh-CN" sz="1865" b="1" dirty="0">
                <a:solidFill>
                  <a:srgbClr val="63B4F7"/>
                </a:solidFill>
              </a:rPr>
              <a:t>/</a:t>
            </a:r>
            <a:r>
              <a:rPr lang="zh-CN" altLang="en-US" sz="1865" b="1" dirty="0">
                <a:solidFill>
                  <a:srgbClr val="63B4F7"/>
                </a:solidFill>
              </a:rPr>
              <a:t>外部机构接洽，不超过</a:t>
            </a:r>
            <a:r>
              <a:rPr lang="en-US" altLang="zh-CN" sz="1865" b="1" dirty="0">
                <a:solidFill>
                  <a:srgbClr val="63B4F7"/>
                </a:solidFill>
              </a:rPr>
              <a:t>5</a:t>
            </a:r>
            <a:r>
              <a:rPr lang="zh-CN" altLang="en-US" sz="1865" b="1" dirty="0">
                <a:solidFill>
                  <a:srgbClr val="63B4F7"/>
                </a:solidFill>
              </a:rPr>
              <a:t>个部门</a:t>
            </a:r>
            <a:r>
              <a:rPr lang="en-US" altLang="zh-CN" sz="1865" b="1" dirty="0">
                <a:solidFill>
                  <a:srgbClr val="63B4F7"/>
                </a:solidFill>
              </a:rPr>
              <a:t>)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</a:rPr>
              <a:t>开发部门；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408BC4-EF05-46C8-AD52-E5850716C645}"/>
              </a:ext>
            </a:extLst>
          </p:cNvPr>
          <p:cNvSpPr txBox="1"/>
          <p:nvPr/>
        </p:nvSpPr>
        <p:spPr>
          <a:xfrm>
            <a:off x="358117" y="1271027"/>
            <a:ext cx="567344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“时空数据库数据整理及入库”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工作试用期周期的流程图总览：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EDF211-091D-4E4C-A288-EEC40F675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68" y="1409700"/>
            <a:ext cx="8326233" cy="51850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408BC4-EF05-46C8-AD52-E5850716C645}"/>
              </a:ext>
            </a:extLst>
          </p:cNvPr>
          <p:cNvSpPr txBox="1"/>
          <p:nvPr/>
        </p:nvSpPr>
        <p:spPr>
          <a:xfrm>
            <a:off x="358117" y="1270321"/>
            <a:ext cx="6147458" cy="462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时空数据库的数据收集和数据标准化处理；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en-US" dirty="0"/>
              <a:t>数据收集：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①数据需求的网站</a:t>
            </a:r>
            <a:r>
              <a:rPr lang="en-US" altLang="zh-CN" dirty="0"/>
              <a:t>(</a:t>
            </a:r>
            <a:r>
              <a:rPr lang="zh-CN" altLang="en-US" dirty="0"/>
              <a:t>其中两个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4"/>
              </a:rPr>
              <a:t>https://pubmed.ncbi.nlm.nih.gov/</a:t>
            </a:r>
            <a:r>
              <a:rPr lang="zh-CN" altLang="en-US" dirty="0"/>
              <a:t>，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5"/>
              </a:rPr>
              <a:t>https://singlecell.broadinstitute.org/single_cell</a:t>
            </a:r>
            <a:r>
              <a:rPr lang="zh-CN" altLang="en-US" sz="1800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②解决的问题：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zh-CN" altLang="en-US" dirty="0"/>
              <a:t>人工收集整理会导致很大的时间成本问题；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zh-CN" altLang="en-US" dirty="0"/>
              <a:t>由于数据信息过多，可能人工收集会出现信息误差问题；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zh-CN" altLang="en-US" dirty="0"/>
              <a:t>解决数据收集的增量爬取问题；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③结果：批量化在所需网站爬取到了所需数据；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0E6D9B-B95D-4C7B-A94F-EAE7D90F6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142022"/>
            <a:ext cx="5854700" cy="2744391"/>
          </a:xfrm>
          <a:prstGeom prst="rect">
            <a:avLst/>
          </a:prstGeom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A5DCF6C2-8C56-46C8-A609-5BB560C39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166267"/>
              </p:ext>
            </p:extLst>
          </p:nvPr>
        </p:nvGraphicFramePr>
        <p:xfrm>
          <a:off x="7505700" y="3790889"/>
          <a:ext cx="3978759" cy="280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11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6BB50C-30F1-4099-A0E6-D5C3EC85F789}"/>
              </a:ext>
            </a:extLst>
          </p:cNvPr>
          <p:cNvSpPr txBox="1"/>
          <p:nvPr/>
        </p:nvSpPr>
        <p:spPr>
          <a:xfrm>
            <a:off x="358117" y="1270321"/>
            <a:ext cx="6147458" cy="462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时空数据库的数据收集和数据标准化处理；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B.</a:t>
            </a:r>
            <a:r>
              <a:rPr lang="zh-CN" altLang="en-US" dirty="0"/>
              <a:t>数据标准化规则的制定和处理：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①数据整理的标准：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en-US" dirty="0"/>
              <a:t>统一数据格式</a:t>
            </a:r>
            <a:r>
              <a:rPr lang="en-US" altLang="zh-CN" dirty="0"/>
              <a:t>(h5ad)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b.</a:t>
            </a:r>
            <a:r>
              <a:rPr lang="zh-CN" altLang="en-US" dirty="0"/>
              <a:t>表达量的选择</a:t>
            </a:r>
            <a:r>
              <a:rPr lang="en-US" altLang="zh-CN" dirty="0"/>
              <a:t>(raw count)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②结果：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en-US" dirty="0"/>
              <a:t>第一批数据：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）所有组织的</a:t>
            </a:r>
            <a:r>
              <a:rPr lang="en-US" altLang="zh-CN" dirty="0"/>
              <a:t>Project</a:t>
            </a:r>
            <a:r>
              <a:rPr lang="zh-CN" altLang="en-US" dirty="0"/>
              <a:t>数量为</a:t>
            </a:r>
            <a:r>
              <a:rPr lang="en-US" altLang="zh-CN" dirty="0"/>
              <a:t>288</a:t>
            </a:r>
            <a:r>
              <a:rPr lang="zh-CN" altLang="en-US" dirty="0"/>
              <a:t>个；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103</a:t>
            </a:r>
            <a:r>
              <a:rPr lang="zh-CN" altLang="en-US" dirty="0"/>
              <a:t>个</a:t>
            </a:r>
            <a:r>
              <a:rPr lang="en-US" altLang="zh-CN" dirty="0"/>
              <a:t>Mouse</a:t>
            </a:r>
            <a:r>
              <a:rPr lang="zh-CN" altLang="en-US" dirty="0"/>
              <a:t>物种的</a:t>
            </a:r>
            <a:r>
              <a:rPr lang="en-US" altLang="zh-CN" dirty="0"/>
              <a:t>Project</a:t>
            </a:r>
            <a:r>
              <a:rPr lang="zh-CN" altLang="en-US" dirty="0"/>
              <a:t>数量；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132</a:t>
            </a:r>
            <a:r>
              <a:rPr lang="zh-CN" altLang="en-US" dirty="0"/>
              <a:t>个</a:t>
            </a:r>
            <a:r>
              <a:rPr lang="en-US" altLang="zh-CN" dirty="0"/>
              <a:t>Human</a:t>
            </a:r>
            <a:r>
              <a:rPr lang="zh-CN" altLang="en-US" dirty="0"/>
              <a:t>物种的</a:t>
            </a:r>
            <a:r>
              <a:rPr lang="en-US" altLang="zh-CN" dirty="0"/>
              <a:t>Project</a:t>
            </a:r>
            <a:r>
              <a:rPr lang="zh-CN" altLang="en-US" dirty="0"/>
              <a:t>数量；</a:t>
            </a:r>
            <a:endParaRPr lang="en-US" altLang="zh-CN" dirty="0"/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B5EBF7C8-6E35-452F-9FD0-0BABCA33E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74482"/>
              </p:ext>
            </p:extLst>
          </p:nvPr>
        </p:nvGraphicFramePr>
        <p:xfrm>
          <a:off x="3029225" y="2535080"/>
          <a:ext cx="5005807" cy="2971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51FA8BE0-066E-4E24-A130-13F923882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326222"/>
              </p:ext>
            </p:extLst>
          </p:nvPr>
        </p:nvGraphicFramePr>
        <p:xfrm>
          <a:off x="6659872" y="2419652"/>
          <a:ext cx="5583560" cy="329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箭头: 右 24">
            <a:extLst>
              <a:ext uri="{FF2B5EF4-FFF2-40B4-BE49-F238E27FC236}">
                <a16:creationId xmlns:a16="http://schemas.microsoft.com/office/drawing/2014/main" id="{2C7A68DC-B2FD-4A92-87F0-24592712742B}"/>
              </a:ext>
            </a:extLst>
          </p:cNvPr>
          <p:cNvSpPr/>
          <p:nvPr/>
        </p:nvSpPr>
        <p:spPr>
          <a:xfrm>
            <a:off x="6729412" y="4080764"/>
            <a:ext cx="1647825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5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4C569DF-EE99-49DB-9E16-344896AC7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033483"/>
              </p:ext>
            </p:extLst>
          </p:nvPr>
        </p:nvGraphicFramePr>
        <p:xfrm>
          <a:off x="-458654" y="4743097"/>
          <a:ext cx="3898858" cy="2380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EB461D08-DDCC-4713-9807-294EE2FDC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170184"/>
              </p:ext>
            </p:extLst>
          </p:nvPr>
        </p:nvGraphicFramePr>
        <p:xfrm>
          <a:off x="5227771" y="4313225"/>
          <a:ext cx="3643488" cy="267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43C58D6D-76BA-4C67-994D-04D562C31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865994"/>
              </p:ext>
            </p:extLst>
          </p:nvPr>
        </p:nvGraphicFramePr>
        <p:xfrm>
          <a:off x="7980139" y="3167641"/>
          <a:ext cx="4211861" cy="3211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84DBE22C-4B22-48CB-B0E7-FED386954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834398"/>
              </p:ext>
            </p:extLst>
          </p:nvPr>
        </p:nvGraphicFramePr>
        <p:xfrm>
          <a:off x="2272705" y="4638676"/>
          <a:ext cx="4013795" cy="245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675E3C0-F772-4A7E-8822-34A417ABCED2}"/>
              </a:ext>
            </a:extLst>
          </p:cNvPr>
          <p:cNvSpPr txBox="1"/>
          <p:nvPr/>
        </p:nvSpPr>
        <p:spPr>
          <a:xfrm>
            <a:off x="358117" y="1332646"/>
            <a:ext cx="7404758" cy="325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时空数据库的数据收集和数据标准化处理；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B.</a:t>
            </a:r>
            <a:r>
              <a:rPr lang="zh-CN" altLang="en-US" dirty="0"/>
              <a:t>数据标准化规则的制定和处理：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b.</a:t>
            </a:r>
            <a:r>
              <a:rPr lang="zh-CN" altLang="en-US" dirty="0"/>
              <a:t>第二批数据：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Python</a:t>
            </a:r>
            <a:r>
              <a:rPr lang="zh-CN" altLang="en-US" dirty="0"/>
              <a:t>爬虫和人工整理共找到</a:t>
            </a:r>
            <a:r>
              <a:rPr lang="en-US" altLang="zh-CN" dirty="0"/>
              <a:t>446</a:t>
            </a:r>
            <a:r>
              <a:rPr lang="zh-CN" altLang="en-US" dirty="0"/>
              <a:t>条关于</a:t>
            </a:r>
            <a:r>
              <a:rPr lang="en-US" altLang="zh-CN" dirty="0"/>
              <a:t>liver</a:t>
            </a:r>
            <a:r>
              <a:rPr lang="zh-CN" altLang="en-US" dirty="0"/>
              <a:t>的数据；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）初步筛选找到了</a:t>
            </a:r>
            <a:r>
              <a:rPr lang="en-US" altLang="zh-CN" dirty="0"/>
              <a:t>86</a:t>
            </a:r>
            <a:r>
              <a:rPr lang="zh-CN" altLang="en-US" dirty="0"/>
              <a:t>条需要进一步整理的数据；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）第一优先级划分出</a:t>
            </a:r>
            <a:r>
              <a:rPr lang="en-US" altLang="zh-CN" dirty="0"/>
              <a:t>66</a:t>
            </a:r>
            <a:r>
              <a:rPr lang="zh-CN" altLang="en-US" dirty="0"/>
              <a:t>条数据，第二优先级划分出</a:t>
            </a:r>
            <a:r>
              <a:rPr lang="en-US" altLang="zh-CN" dirty="0"/>
              <a:t>20</a:t>
            </a:r>
            <a:r>
              <a:rPr lang="zh-CN" altLang="en-US" dirty="0"/>
              <a:t>条数据；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）最终生成</a:t>
            </a:r>
            <a:r>
              <a:rPr lang="en-US" altLang="zh-CN" dirty="0"/>
              <a:t>20</a:t>
            </a:r>
            <a:r>
              <a:rPr lang="zh-CN" altLang="en-US" dirty="0"/>
              <a:t>个关于</a:t>
            </a:r>
            <a:r>
              <a:rPr lang="en-US" altLang="zh-CN" dirty="0"/>
              <a:t>liver</a:t>
            </a:r>
            <a:r>
              <a:rPr lang="zh-CN" altLang="en-US" dirty="0"/>
              <a:t>数据集的文件；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78C85A-C10A-4F25-BBF7-E4230B7E5198}"/>
              </a:ext>
            </a:extLst>
          </p:cNvPr>
          <p:cNvCxnSpPr/>
          <p:nvPr/>
        </p:nvCxnSpPr>
        <p:spPr>
          <a:xfrm flipV="1">
            <a:off x="2146102" y="5961163"/>
            <a:ext cx="1261257" cy="161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FAD010-3D67-4053-8893-CE2FBF0D853B}"/>
              </a:ext>
            </a:extLst>
          </p:cNvPr>
          <p:cNvCxnSpPr/>
          <p:nvPr/>
        </p:nvCxnSpPr>
        <p:spPr>
          <a:xfrm flipV="1">
            <a:off x="4971806" y="5795679"/>
            <a:ext cx="1261257" cy="161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F5C3A33-FA26-4A02-AA31-69294A53A435}"/>
              </a:ext>
            </a:extLst>
          </p:cNvPr>
          <p:cNvCxnSpPr>
            <a:cxnSpLocks/>
          </p:cNvCxnSpPr>
          <p:nvPr/>
        </p:nvCxnSpPr>
        <p:spPr>
          <a:xfrm flipV="1">
            <a:off x="7980309" y="5114925"/>
            <a:ext cx="1261257" cy="428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0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F8DB69-7945-44EF-BE48-5B18F0683D3E}"/>
              </a:ext>
            </a:extLst>
          </p:cNvPr>
          <p:cNvSpPr txBox="1"/>
          <p:nvPr/>
        </p:nvSpPr>
        <p:spPr>
          <a:xfrm>
            <a:off x="358117" y="1436520"/>
            <a:ext cx="6147458" cy="96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时空数据库的数据收集和数据标准化处理：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C. </a:t>
            </a:r>
            <a:r>
              <a:rPr lang="zh-CN" altLang="en-US" dirty="0"/>
              <a:t>数据收集及整理过程流程图总览：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FD26D1-F363-448E-8855-71C208B3C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885" y="2962276"/>
            <a:ext cx="12442841" cy="24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9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9A8B7F-2907-4566-8DAA-D71D82B4115A}"/>
              </a:ext>
            </a:extLst>
          </p:cNvPr>
          <p:cNvSpPr txBox="1"/>
          <p:nvPr/>
        </p:nvSpPr>
        <p:spPr>
          <a:xfrm>
            <a:off x="358117" y="1257176"/>
            <a:ext cx="5385458" cy="257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时空数据库数据</a:t>
            </a:r>
            <a:r>
              <a:rPr lang="en-US" altLang="zh-CN" dirty="0"/>
              <a:t>MySQL</a:t>
            </a:r>
            <a:r>
              <a:rPr lang="zh-CN" altLang="en-US" dirty="0"/>
              <a:t>的入库操作：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①根据原型图讨论并设计表结构；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②结果：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en-US" dirty="0"/>
              <a:t>根据原型图设计出的表结构的汇总表如图</a:t>
            </a:r>
            <a:r>
              <a:rPr lang="en-US" altLang="zh-CN" dirty="0"/>
              <a:t>1.1</a:t>
            </a:r>
            <a:r>
              <a:rPr lang="zh-CN" altLang="en-US" dirty="0"/>
              <a:t>所示；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b.MySQL</a:t>
            </a:r>
            <a:r>
              <a:rPr lang="zh-CN" altLang="en-US" dirty="0"/>
              <a:t>数据库表的设计如图</a:t>
            </a:r>
            <a:r>
              <a:rPr lang="en-US" altLang="zh-CN" dirty="0"/>
              <a:t>1.2</a:t>
            </a:r>
            <a:r>
              <a:rPr lang="zh-CN" altLang="en-US" dirty="0"/>
              <a:t>所示；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E00D0C-5E96-4CEC-8869-B483AC0D6F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6" y="3608211"/>
            <a:ext cx="7466985" cy="25719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112055-F105-4744-AF39-692A73985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95" y="1189647"/>
            <a:ext cx="4134050" cy="325852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0A062D6-E75A-4DB0-9850-94B7B7E06040}"/>
              </a:ext>
            </a:extLst>
          </p:cNvPr>
          <p:cNvSpPr txBox="1"/>
          <p:nvPr/>
        </p:nvSpPr>
        <p:spPr>
          <a:xfrm>
            <a:off x="9812566" y="4524859"/>
            <a:ext cx="138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D8807F-4193-40F1-8818-812AF3CAFD17}"/>
              </a:ext>
            </a:extLst>
          </p:cNvPr>
          <p:cNvSpPr txBox="1"/>
          <p:nvPr/>
        </p:nvSpPr>
        <p:spPr>
          <a:xfrm>
            <a:off x="3343738" y="6225439"/>
            <a:ext cx="138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9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1172</Words>
  <Application>Microsoft Office PowerPoint</Application>
  <PresentationFormat>宽屏</PresentationFormat>
  <Paragraphs>151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Office 主题​​</vt:lpstr>
      <vt:lpstr>时空数据库数据整理及入库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员工转正考核答辩题目</dc:title>
  <dc:creator>林娉婷(Pingting Lin)</dc:creator>
  <cp:lastModifiedBy>罗帅1(Shuai Luo)</cp:lastModifiedBy>
  <cp:revision>402</cp:revision>
  <dcterms:created xsi:type="dcterms:W3CDTF">2017-11-03T04:18:00Z</dcterms:created>
  <dcterms:modified xsi:type="dcterms:W3CDTF">2022-10-26T10:12:11Z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B87FE23CD91745649170304848D5CAD8</vt:lpwstr>
  </property>
  <property fmtid="{D5CDD505-2E9C-101B-9397-08002B2CF9AE}" pid="3" name="KSOProductBuildVer">
    <vt:lpwstr>2052-11.1.0.10495</vt:lpwstr>
  </property>
</Properties>
</file>