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89" r:id="rId4"/>
    <p:sldId id="290" r:id="rId5"/>
    <p:sldId id="295" r:id="rId6"/>
    <p:sldId id="302" r:id="rId7"/>
    <p:sldId id="303" r:id="rId8"/>
    <p:sldId id="300" r:id="rId9"/>
    <p:sldId id="301" r:id="rId10"/>
    <p:sldId id="299" r:id="rId11"/>
    <p:sldId id="297" r:id="rId12"/>
    <p:sldId id="292" r:id="rId13"/>
    <p:sldId id="293" r:id="rId14"/>
    <p:sldId id="294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B24E-2693-46AC-8F78-6F276ED83AF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96769-3B33-49E3-ACF6-5FA3661AA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2411" cy="1255077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时空数据库数据整理及入库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47257"/>
            <a:ext cx="9135291" cy="32657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责权单元：生物智能技术研究所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姓         名：罗帅</a:t>
            </a: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工         号：</a:t>
            </a:r>
            <a:r>
              <a:rPr lang="en-US" altLang="zh-CN" b="1" dirty="0">
                <a:solidFill>
                  <a:srgbClr val="000000"/>
                </a:solidFill>
              </a:rPr>
              <a:t>BGI29316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入职时间：</a:t>
            </a:r>
            <a:r>
              <a:rPr lang="en-US" altLang="zh-CN" b="1" dirty="0">
                <a:solidFill>
                  <a:srgbClr val="000000"/>
                </a:solidFill>
              </a:rPr>
              <a:t>2022</a:t>
            </a:r>
            <a:r>
              <a:rPr lang="zh-CN" altLang="en-US" b="1" dirty="0">
                <a:solidFill>
                  <a:srgbClr val="000000"/>
                </a:solidFill>
              </a:rPr>
              <a:t>年</a:t>
            </a:r>
            <a:r>
              <a:rPr lang="en-US" altLang="zh-CN" b="1" dirty="0">
                <a:solidFill>
                  <a:srgbClr val="000000"/>
                </a:solidFill>
              </a:rPr>
              <a:t>7</a:t>
            </a:r>
            <a:r>
              <a:rPr lang="zh-CN" altLang="en-US" b="1" dirty="0">
                <a:solidFill>
                  <a:srgbClr val="000000"/>
                </a:solidFill>
              </a:rPr>
              <a:t>月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日</a:t>
            </a: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毕业院校：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绥化学院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毕业时间：</a:t>
            </a:r>
            <a:r>
              <a:rPr lang="en-US" altLang="zh-CN" b="1" dirty="0">
                <a:solidFill>
                  <a:srgbClr val="000000"/>
                </a:solidFill>
              </a:rPr>
              <a:t> 2022</a:t>
            </a:r>
            <a:r>
              <a:rPr lang="zh-CN" altLang="en-US" b="1" dirty="0">
                <a:solidFill>
                  <a:srgbClr val="000000"/>
                </a:solidFill>
              </a:rPr>
              <a:t>年</a:t>
            </a:r>
            <a:r>
              <a:rPr lang="en-US" altLang="zh-CN" b="1" dirty="0">
                <a:solidFill>
                  <a:srgbClr val="000000"/>
                </a:solidFill>
              </a:rPr>
              <a:t>6</a:t>
            </a:r>
            <a:r>
              <a:rPr lang="zh-CN" altLang="en-US" b="1" dirty="0">
                <a:solidFill>
                  <a:srgbClr val="000000"/>
                </a:solidFill>
              </a:rPr>
              <a:t>月</a:t>
            </a:r>
            <a:r>
              <a:rPr lang="en-US" altLang="zh-CN" b="1" dirty="0">
                <a:solidFill>
                  <a:srgbClr val="000000"/>
                </a:solidFill>
              </a:rPr>
              <a:t>25</a:t>
            </a:r>
            <a:r>
              <a:rPr lang="zh-CN" altLang="en-US" b="1" dirty="0">
                <a:solidFill>
                  <a:srgbClr val="000000"/>
                </a:solidFill>
              </a:rPr>
              <a:t>日</a:t>
            </a:r>
            <a:endParaRPr lang="en-US" altLang="zh-CN" b="1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299A4-F5F2-449C-A5DC-460681DF5119}"/>
              </a:ext>
            </a:extLst>
          </p:cNvPr>
          <p:cNvSpPr txBox="1"/>
          <p:nvPr/>
        </p:nvSpPr>
        <p:spPr>
          <a:xfrm>
            <a:off x="358117" y="1142023"/>
            <a:ext cx="8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简明扼要，结合图表，注重结果，证据有力</a:t>
            </a:r>
            <a:endParaRPr lang="en-US" sz="16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C0DC13-A5DA-454C-82C6-E86CF9401380}"/>
              </a:ext>
            </a:extLst>
          </p:cNvPr>
          <p:cNvSpPr txBox="1"/>
          <p:nvPr/>
        </p:nvSpPr>
        <p:spPr>
          <a:xfrm>
            <a:off x="358117" y="1480577"/>
            <a:ext cx="47625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sz="1800" dirty="0"/>
              <a:t>协助算法同事提供数据支持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①单细胞数据的聚类算法效果图</a:t>
            </a:r>
            <a:r>
              <a:rPr lang="en-US" altLang="zh-CN" dirty="0"/>
              <a:t>1.0</a:t>
            </a:r>
            <a:r>
              <a:rPr lang="zh-CN" altLang="en-US" dirty="0"/>
              <a:t>版本；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DC3CD1-6D6B-4D90-85B3-9D8D218B8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14"/>
          <a:stretch/>
        </p:blipFill>
        <p:spPr>
          <a:xfrm>
            <a:off x="5232857" y="2664973"/>
            <a:ext cx="4660248" cy="24427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8C3F37-54F8-4CF6-A5A1-71C9A098E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11"/>
          <a:stretch/>
        </p:blipFill>
        <p:spPr>
          <a:xfrm>
            <a:off x="429750" y="2622601"/>
            <a:ext cx="4496931" cy="25275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B47789-A012-41AD-8F86-8F800B82DB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345" y="1142023"/>
            <a:ext cx="1828538" cy="51141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56EF294-1D37-44DD-A39D-DE765B50ACDE}"/>
              </a:ext>
            </a:extLst>
          </p:cNvPr>
          <p:cNvSpPr txBox="1"/>
          <p:nvPr/>
        </p:nvSpPr>
        <p:spPr>
          <a:xfrm>
            <a:off x="2974027" y="5257140"/>
            <a:ext cx="558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（数据整理的各个</a:t>
            </a:r>
            <a:r>
              <a:rPr lang="en-US" altLang="zh-CN" sz="1400" dirty="0"/>
              <a:t>Project</a:t>
            </a:r>
            <a:r>
              <a:rPr lang="zh-CN" altLang="en-US" sz="1400" dirty="0"/>
              <a:t>的细胞数据在不同维度时的数量展示效果图）</a:t>
            </a:r>
          </a:p>
        </p:txBody>
      </p:sp>
    </p:spTree>
    <p:extLst>
      <p:ext uri="{BB962C8B-B14F-4D97-AF65-F5344CB8AC3E}">
        <p14:creationId xmlns:p14="http://schemas.microsoft.com/office/powerpoint/2010/main" val="286310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EC0CFFB0-D1F9-492E-82B2-C28E31347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680C88B1-57DF-4038-97B9-D5A9A6885E17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1BEE97-7BC4-4041-8C1D-3B74AB2C3B7E}"/>
              </a:ext>
            </a:extLst>
          </p:cNvPr>
          <p:cNvSpPr txBox="1"/>
          <p:nvPr/>
        </p:nvSpPr>
        <p:spPr>
          <a:xfrm>
            <a:off x="358117" y="1142023"/>
            <a:ext cx="8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简明扼要，结合图表，注重结果，证据有力</a:t>
            </a:r>
            <a:endParaRPr lang="en-US" sz="16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C65EB2-D306-4AE2-9BBA-2986251D0F9C}"/>
              </a:ext>
            </a:extLst>
          </p:cNvPr>
          <p:cNvSpPr txBox="1"/>
          <p:nvPr/>
        </p:nvSpPr>
        <p:spPr>
          <a:xfrm>
            <a:off x="358117" y="1480577"/>
            <a:ext cx="47625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sz="1800" dirty="0"/>
              <a:t>协助算法同事提供数据支持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②单细胞数据的聚类算法效果图</a:t>
            </a:r>
            <a:r>
              <a:rPr lang="en-US" altLang="zh-CN" dirty="0"/>
              <a:t>2.0</a:t>
            </a:r>
            <a:r>
              <a:rPr lang="zh-CN" altLang="en-US" dirty="0"/>
              <a:t>版本；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8C3DB0-86D9-4290-88C9-CA6CA5CB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7" y="3722363"/>
            <a:ext cx="10155756" cy="2034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6DAFAE-22E9-4630-9F5F-E1DF7457E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246" y="1153446"/>
            <a:ext cx="2982535" cy="21637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57BD0E-F3C9-4A00-BB62-C2D1034F0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753" y="1142023"/>
            <a:ext cx="2614140" cy="2175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DAD8C0-FFBA-4E61-8D82-A6051FC5BBD1}"/>
              </a:ext>
            </a:extLst>
          </p:cNvPr>
          <p:cNvSpPr txBox="1"/>
          <p:nvPr/>
        </p:nvSpPr>
        <p:spPr>
          <a:xfrm>
            <a:off x="7318469" y="3375584"/>
            <a:ext cx="248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（聚类结果展示效果图）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1863AE-E4E8-4DC7-8678-E415E6FE4211}"/>
              </a:ext>
            </a:extLst>
          </p:cNvPr>
          <p:cNvSpPr txBox="1"/>
          <p:nvPr/>
        </p:nvSpPr>
        <p:spPr>
          <a:xfrm>
            <a:off x="5385632" y="5819827"/>
            <a:ext cx="248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（基因共表达效果展示图）</a:t>
            </a:r>
          </a:p>
        </p:txBody>
      </p:sp>
    </p:spTree>
    <p:extLst>
      <p:ext uri="{BB962C8B-B14F-4D97-AF65-F5344CB8AC3E}">
        <p14:creationId xmlns:p14="http://schemas.microsoft.com/office/powerpoint/2010/main" val="413765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1974572" y="218424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个人</a:t>
            </a:r>
            <a:r>
              <a:rPr lang="en-US" altLang="zh-CN" sz="3200" b="1" dirty="0">
                <a:latin typeface="+mj-ea"/>
              </a:rPr>
              <a:t>SWOT</a:t>
            </a:r>
            <a:r>
              <a:rPr lang="zh-CN" altLang="en-US" sz="3200" b="1" dirty="0">
                <a:latin typeface="+mj-ea"/>
              </a:rPr>
              <a:t>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7185" y="1052413"/>
            <a:ext cx="1044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结合岗位需求、个人能力与兴趣、组织现状等对个人优势、劣势、机遇与挑战进行分析，每个分析不超过</a:t>
            </a:r>
            <a:r>
              <a:rPr lang="en-US" altLang="zh-CN" sz="1600" i="1" dirty="0"/>
              <a:t>8</a:t>
            </a:r>
            <a:r>
              <a:rPr lang="zh-CN" altLang="en-US" sz="1600" i="1" dirty="0"/>
              <a:t>条。</a:t>
            </a:r>
            <a:endParaRPr lang="en-US" sz="1600" i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36F698-79DD-40A1-8A11-987F9A35C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87927"/>
              </p:ext>
            </p:extLst>
          </p:nvPr>
        </p:nvGraphicFramePr>
        <p:xfrm>
          <a:off x="874232" y="1495552"/>
          <a:ext cx="10443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 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（优势）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计算机类专业出身，有一定的编程能力</a:t>
                      </a:r>
                      <a:endParaRPr lang="en-US" altLang="zh-CN" sz="13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对工作有一定的主动性</a:t>
                      </a:r>
                      <a:endParaRPr lang="en-US" altLang="zh-CN" sz="13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工作态度认真</a:t>
                      </a:r>
                      <a:endParaRPr lang="en-US" altLang="zh-CN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（劣势）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生物背景知识较差，需要进一步学习</a:t>
                      </a:r>
                      <a:endParaRPr lang="en-US" altLang="zh-CN" sz="13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英文水平有限，不能完整的阅读英文文献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 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（机会）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eaLnBrk="1" hangingPunct="1"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在项目研发过程中，可以更好的理解生物学学科</a:t>
                      </a:r>
                      <a:endParaRPr lang="en-US" altLang="zh-CN" sz="1300" b="0" dirty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  <a:p>
                      <a:pPr marL="228600" indent="-228600" eaLnBrk="1" hangingPunct="1"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提高自己的代码工程能力</a:t>
                      </a:r>
                      <a:endParaRPr lang="en-US" altLang="zh-CN" sz="1300" b="0" dirty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（威胁）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eaLnBrk="1" hangingPunct="1"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非生物专业出身，对现有数据不能很快速定位出问题</a:t>
                      </a:r>
                      <a:endParaRPr lang="en-US" altLang="zh-CN" sz="1300" dirty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  <a:p>
                      <a:pPr marL="0" indent="0" eaLnBrk="1" hangingPunct="1">
                        <a:spcBef>
                          <a:spcPct val="0"/>
                        </a:spcBef>
                        <a:buFont typeface="+mj-lt"/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 Unicode MS"/>
                        </a:rPr>
                        <a:t>2. 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Arial Unicode MS"/>
                        </a:rPr>
                        <a:t>没有太多深度学习在生物领域应用的经验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120346" y="256603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职业规划</a:t>
            </a:r>
            <a:r>
              <a:rPr lang="en-US" altLang="zh-CN" sz="3200" b="1" dirty="0">
                <a:latin typeface="+mj-ea"/>
              </a:rPr>
              <a:t>/</a:t>
            </a:r>
            <a:r>
              <a:rPr lang="zh-CN" altLang="en-US" sz="3200" b="1" dirty="0">
                <a:latin typeface="+mj-ea"/>
              </a:rPr>
              <a:t>发展诉求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4620" y="1128770"/>
            <a:ext cx="1111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短期（</a:t>
            </a:r>
            <a:r>
              <a:rPr lang="en-US" altLang="zh-CN" sz="1600" i="1" dirty="0"/>
              <a:t>1</a:t>
            </a:r>
            <a:r>
              <a:rPr lang="zh-CN" altLang="en-US" sz="1600" i="1" dirty="0"/>
              <a:t>年）、中期（</a:t>
            </a:r>
            <a:r>
              <a:rPr lang="en-US" altLang="zh-CN" sz="1600" i="1" dirty="0"/>
              <a:t>3</a:t>
            </a:r>
            <a:r>
              <a:rPr lang="zh-CN" altLang="en-US" sz="1600" i="1" dirty="0"/>
              <a:t>年）、长期（</a:t>
            </a:r>
            <a:r>
              <a:rPr lang="en-US" altLang="zh-CN" sz="1600" i="1" dirty="0"/>
              <a:t>5</a:t>
            </a:r>
            <a:r>
              <a:rPr lang="zh-CN" altLang="en-US" sz="1600" i="1" dirty="0"/>
              <a:t>年）的职业规划 和发展诉求，如要晋升至管理岗位，个人成长诉求有哪些？</a:t>
            </a:r>
            <a:endParaRPr lang="en-US" sz="16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CFFEC3-CD4C-428A-86C5-392E5CE5F04A}"/>
              </a:ext>
            </a:extLst>
          </p:cNvPr>
          <p:cNvSpPr txBox="1"/>
          <p:nvPr/>
        </p:nvSpPr>
        <p:spPr>
          <a:xfrm>
            <a:off x="969818" y="2105891"/>
            <a:ext cx="8451273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短期规划：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提高所整理数据的质量；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搭建完整的数据流程化操作；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中期规划：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系统学习生物学知识，并获得一定的生物学知识储备；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学习深度学习的基础框架，并培养一定的深度学习应用能力；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长期规划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能够无障碍阅读英文文献；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有将深度学习应用到生物学领域的能力；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1961320" y="323824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对目前部门</a:t>
            </a:r>
            <a:r>
              <a:rPr lang="en-US" altLang="zh-CN" sz="3200" b="1" dirty="0">
                <a:latin typeface="+mj-ea"/>
              </a:rPr>
              <a:t>/</a:t>
            </a:r>
            <a:r>
              <a:rPr lang="zh-CN" altLang="en-US" sz="3200" b="1" dirty="0">
                <a:latin typeface="+mj-ea"/>
              </a:rPr>
              <a:t>体系的建议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612" y="1075762"/>
            <a:ext cx="1111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在个人接触过、了解过的范围内，对岗位管理、部门管理、体系管理等提出建议</a:t>
            </a:r>
            <a:endParaRPr lang="en-US" sz="16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294E0-04B9-4C8A-9A77-C928FF14AA30}"/>
              </a:ext>
            </a:extLst>
          </p:cNvPr>
          <p:cNvSpPr txBox="1"/>
          <p:nvPr/>
        </p:nvSpPr>
        <p:spPr>
          <a:xfrm>
            <a:off x="2248841" y="2782669"/>
            <a:ext cx="669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可以适当组织一些有利于增进小组同事关系及凝聚力的活动；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268" y="223311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THANKS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1948069" y="228333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个人简介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208470" y="1155735"/>
            <a:ext cx="2688167" cy="301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照片（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*)</a:t>
            </a:r>
          </a:p>
        </p:txBody>
      </p:sp>
      <p:sp>
        <p:nvSpPr>
          <p:cNvPr id="4" name="矩形 3"/>
          <p:cNvSpPr/>
          <p:nvPr/>
        </p:nvSpPr>
        <p:spPr>
          <a:xfrm>
            <a:off x="3120207" y="1168675"/>
            <a:ext cx="2688167" cy="677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罗帅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281" y="4275155"/>
            <a:ext cx="11361469" cy="2136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个人履历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defRPr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6844" y="1168675"/>
            <a:ext cx="2688167" cy="677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生物智能技术研究所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3105" y="1168675"/>
            <a:ext cx="2688167" cy="677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算法开发高级工程师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585" y="1979705"/>
            <a:ext cx="8480687" cy="2161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C884DB-EACD-48B9-AA68-3B0B8E149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7846"/>
              </p:ext>
            </p:extLst>
          </p:nvPr>
        </p:nvGraphicFramePr>
        <p:xfrm>
          <a:off x="1843294" y="4846021"/>
          <a:ext cx="87714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807">
                  <a:extLst>
                    <a:ext uri="{9D8B030D-6E8A-4147-A177-3AD203B41FA5}">
                      <a16:colId xmlns:a16="http://schemas.microsoft.com/office/drawing/2014/main" val="784365200"/>
                    </a:ext>
                  </a:extLst>
                </a:gridCol>
                <a:gridCol w="3034470">
                  <a:extLst>
                    <a:ext uri="{9D8B030D-6E8A-4147-A177-3AD203B41FA5}">
                      <a16:colId xmlns:a16="http://schemas.microsoft.com/office/drawing/2014/main" val="2944342059"/>
                    </a:ext>
                  </a:extLst>
                </a:gridCol>
                <a:gridCol w="2813142">
                  <a:extLst>
                    <a:ext uri="{9D8B030D-6E8A-4147-A177-3AD203B41FA5}">
                      <a16:colId xmlns:a16="http://schemas.microsoft.com/office/drawing/2014/main" val="145490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学校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专业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岗位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2022.2-2022.4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北京火眼云科技有限公司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数据分析师（实习）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4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2018.9-2022.6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绥化学院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学士（软件工程）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123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B1C9B97-7C14-48F1-8BCA-7D6B6551A720}"/>
              </a:ext>
            </a:extLst>
          </p:cNvPr>
          <p:cNvSpPr txBox="1"/>
          <p:nvPr/>
        </p:nvSpPr>
        <p:spPr>
          <a:xfrm>
            <a:off x="3259814" y="2311069"/>
            <a:ext cx="820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熟练掌握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Python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爬虫技术对所需生物数据进行收集操作；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熟悉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Linux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常用命令，并完成数据规范化整理操作；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熟练使用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Python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操作，并完成数据库表入库的准备过程；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熟练使用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MySQL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数据库，并能完成数据入库与维护操作；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E3D5B7-DD07-4A45-8ECE-1C96D12BA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1414763"/>
            <a:ext cx="1846019" cy="2637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001077" y="269921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工作岗位职责及工作联系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99625"/>
              </p:ext>
            </p:extLst>
          </p:nvPr>
        </p:nvGraphicFramePr>
        <p:xfrm>
          <a:off x="1533449" y="1256745"/>
          <a:ext cx="9890643" cy="3481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关键岗位职责（不超过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条）</a:t>
                      </a:r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数据收集；</a:t>
                      </a:r>
                      <a:endParaRPr lang="en-US" altLang="zh-CN" sz="2400" dirty="0"/>
                    </a:p>
                    <a:p>
                      <a:r>
                        <a:rPr lang="zh-CN" altLang="en-US" sz="1800" dirty="0"/>
                        <a:t>利用</a:t>
                      </a:r>
                      <a:r>
                        <a:rPr lang="en-US" altLang="zh-CN" sz="1800" dirty="0"/>
                        <a:t>Python</a:t>
                      </a:r>
                      <a:r>
                        <a:rPr lang="zh-CN" altLang="en-US" sz="1800" dirty="0"/>
                        <a:t>爬虫技术对单细胞数据进行收集操作；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数据处理；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利用</a:t>
                      </a:r>
                      <a:r>
                        <a:rPr lang="en-US" altLang="zh-CN" sz="1800" dirty="0"/>
                        <a:t>Python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Linux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/>
                        <a:t>R</a:t>
                      </a:r>
                      <a:r>
                        <a:rPr lang="zh-CN" altLang="en-US" sz="1800" dirty="0"/>
                        <a:t>相关操作，对数据进行标准化处理操作（结果为</a:t>
                      </a:r>
                      <a:r>
                        <a:rPr lang="en-US" altLang="zh-CN" sz="1800" dirty="0"/>
                        <a:t>h5ad</a:t>
                      </a:r>
                      <a:r>
                        <a:rPr lang="zh-CN" altLang="en-US" sz="1800" dirty="0"/>
                        <a:t>文件）；</a:t>
                      </a:r>
                      <a:endParaRPr lang="en-US" altLang="zh-C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/>
                        <a:t>MySQL</a:t>
                      </a:r>
                      <a:r>
                        <a:rPr lang="zh-CN" altLang="en-US" sz="2400"/>
                        <a:t>数据库的数据入库操作；</a:t>
                      </a:r>
                      <a:endParaRPr lang="en-US" altLang="zh-CN" sz="2400"/>
                    </a:p>
                    <a:p>
                      <a:r>
                        <a:rPr lang="zh-CN" altLang="en-US" sz="1600"/>
                        <a:t>将整理好的时空数据库项目的数据进行</a:t>
                      </a:r>
                      <a:r>
                        <a:rPr lang="en-US" altLang="zh-CN" sz="1600"/>
                        <a:t>MySQL</a:t>
                      </a:r>
                      <a:r>
                        <a:rPr lang="zh-CN" altLang="en-US" sz="1600"/>
                        <a:t>数据库的入库操作，并进行数据的维护；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协助算法同事提供数据支持；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根据算法同事曹磊的需要，给他整理并提供算法研发需要的数据集；</a:t>
                      </a:r>
                      <a:endParaRPr lang="en-US" altLang="zh-CN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图形 4" descr="指向右边的反手食指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09" y="1018953"/>
            <a:ext cx="975011" cy="975011"/>
          </a:xfrm>
          <a:prstGeom prst="rect">
            <a:avLst/>
          </a:prstGeom>
        </p:spPr>
      </p:pic>
      <p:pic>
        <p:nvPicPr>
          <p:cNvPr id="7" name="图形 6" descr="指向右边的反手食指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09" y="4643232"/>
            <a:ext cx="975011" cy="9750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33449" y="4864037"/>
            <a:ext cx="9889872" cy="13462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865" b="1" dirty="0">
                <a:solidFill>
                  <a:srgbClr val="63B4F7"/>
                </a:solidFill>
              </a:rPr>
              <a:t>工作联系（与哪些部门</a:t>
            </a:r>
            <a:r>
              <a:rPr lang="en-US" altLang="zh-CN" sz="1865" b="1" dirty="0">
                <a:solidFill>
                  <a:srgbClr val="63B4F7"/>
                </a:solidFill>
              </a:rPr>
              <a:t>/</a:t>
            </a:r>
            <a:r>
              <a:rPr lang="zh-CN" altLang="en-US" sz="1865" b="1" dirty="0">
                <a:solidFill>
                  <a:srgbClr val="63B4F7"/>
                </a:solidFill>
              </a:rPr>
              <a:t>体系</a:t>
            </a:r>
            <a:r>
              <a:rPr lang="en-US" altLang="zh-CN" sz="1865" b="1" dirty="0">
                <a:solidFill>
                  <a:srgbClr val="63B4F7"/>
                </a:solidFill>
              </a:rPr>
              <a:t>/</a:t>
            </a:r>
            <a:r>
              <a:rPr lang="zh-CN" altLang="en-US" sz="1865" b="1" dirty="0">
                <a:solidFill>
                  <a:srgbClr val="63B4F7"/>
                </a:solidFill>
              </a:rPr>
              <a:t>外部机构接洽，不超过</a:t>
            </a:r>
            <a:r>
              <a:rPr lang="en-US" altLang="zh-CN" sz="1865" b="1" dirty="0">
                <a:solidFill>
                  <a:srgbClr val="63B4F7"/>
                </a:solidFill>
              </a:rPr>
              <a:t>5</a:t>
            </a:r>
            <a:r>
              <a:rPr lang="zh-CN" altLang="en-US" sz="1865" b="1" dirty="0">
                <a:solidFill>
                  <a:srgbClr val="63B4F7"/>
                </a:solidFill>
              </a:rPr>
              <a:t>个部门</a:t>
            </a:r>
            <a:r>
              <a:rPr lang="en-US" altLang="zh-CN" sz="1865" b="1" dirty="0">
                <a:solidFill>
                  <a:srgbClr val="63B4F7"/>
                </a:solidFill>
              </a:rPr>
              <a:t>)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</a:rPr>
              <a:t>开发部门；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8117" y="1142023"/>
            <a:ext cx="8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简明扼要，结合图表，注重结果，证据有力</a:t>
            </a:r>
            <a:endParaRPr lang="en-US" sz="1600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08BC4-EF05-46C8-AD52-E5850716C645}"/>
              </a:ext>
            </a:extLst>
          </p:cNvPr>
          <p:cNvSpPr txBox="1"/>
          <p:nvPr/>
        </p:nvSpPr>
        <p:spPr>
          <a:xfrm>
            <a:off x="358117" y="1480577"/>
            <a:ext cx="5673443" cy="125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时空数据库数据的收集：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(</a:t>
            </a:r>
            <a:r>
              <a:rPr lang="zh-CN" altLang="en-US" sz="1600" dirty="0"/>
              <a:t>数据网站：</a:t>
            </a:r>
            <a:r>
              <a:rPr lang="en-US" altLang="zh-CN" sz="1600" dirty="0"/>
              <a:t>https://singlecell.broadinstitute.org/single_cell)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①</a:t>
            </a:r>
            <a:r>
              <a:rPr lang="en-US" altLang="zh-CN" dirty="0"/>
              <a:t>Python----selenium</a:t>
            </a:r>
            <a:r>
              <a:rPr lang="zh-CN" altLang="en-US" dirty="0"/>
              <a:t>技术的应用；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0733CE-5334-40D1-B12A-7574BBF3A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5" y="2922871"/>
            <a:ext cx="5646415" cy="28828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2B844E-F154-4A40-B64D-533E640AA4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37" y="1167318"/>
            <a:ext cx="5096032" cy="26399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02BF331-C347-4A05-838D-D4930378BE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12" y="4181475"/>
            <a:ext cx="5381060" cy="1879566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4DE65F56-A2D8-428D-9D43-02B0537FF901}"/>
              </a:ext>
            </a:extLst>
          </p:cNvPr>
          <p:cNvSpPr/>
          <p:nvPr/>
        </p:nvSpPr>
        <p:spPr>
          <a:xfrm>
            <a:off x="5886450" y="3810000"/>
            <a:ext cx="694062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299A4-F5F2-449C-A5DC-460681DF5119}"/>
              </a:ext>
            </a:extLst>
          </p:cNvPr>
          <p:cNvSpPr txBox="1"/>
          <p:nvPr/>
        </p:nvSpPr>
        <p:spPr>
          <a:xfrm>
            <a:off x="358117" y="1142023"/>
            <a:ext cx="8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简明扼要，结合图表，注重结果，证据有力</a:t>
            </a:r>
            <a:endParaRPr lang="en-US" sz="1600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191A18-4D27-4EA0-B09B-AFF40046AD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7" y="3287097"/>
            <a:ext cx="4972503" cy="2962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B5B1CA-B3AA-41A9-99BF-48403B32EE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48" y="1146864"/>
            <a:ext cx="3928512" cy="22821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7A54949-7C71-42A4-B169-988DCDAA28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9" y="3133725"/>
            <a:ext cx="6089211" cy="311564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47509C7-306E-4EB5-BF9F-8889DB76A1BA}"/>
              </a:ext>
            </a:extLst>
          </p:cNvPr>
          <p:cNvSpPr txBox="1"/>
          <p:nvPr/>
        </p:nvSpPr>
        <p:spPr>
          <a:xfrm>
            <a:off x="358117" y="1480577"/>
            <a:ext cx="5673443" cy="125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时空数据库数据的收集：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(</a:t>
            </a:r>
            <a:r>
              <a:rPr lang="zh-CN" altLang="en-US" sz="1600" dirty="0"/>
              <a:t>数据网站：</a:t>
            </a:r>
            <a:r>
              <a:rPr lang="en-US" altLang="zh-CN" sz="1600" dirty="0"/>
              <a:t>https://pubmed.ncbi.nlm.nih.gov/)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②</a:t>
            </a:r>
            <a:r>
              <a:rPr lang="en-US" altLang="zh-CN" dirty="0"/>
              <a:t>Python----requests</a:t>
            </a:r>
            <a:r>
              <a:rPr lang="zh-CN" altLang="en-US" dirty="0"/>
              <a:t>技术的应用；</a:t>
            </a:r>
            <a:endParaRPr lang="en-US" altLang="zh-CN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D799DBA-A681-472E-A8BF-1182A053AE43}"/>
              </a:ext>
            </a:extLst>
          </p:cNvPr>
          <p:cNvSpPr/>
          <p:nvPr/>
        </p:nvSpPr>
        <p:spPr>
          <a:xfrm>
            <a:off x="5075708" y="2018951"/>
            <a:ext cx="2537875" cy="413277"/>
          </a:xfrm>
          <a:prstGeom prst="roundRect">
            <a:avLst>
              <a:gd name="adj" fmla="val 73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1.</a:t>
            </a:r>
            <a:r>
              <a:rPr lang="zh-CN" altLang="en-US" sz="1600" dirty="0">
                <a:solidFill>
                  <a:schemeClr val="tx1"/>
                </a:solidFill>
              </a:rPr>
              <a:t>需求网站；</a:t>
            </a:r>
            <a:r>
              <a:rPr lang="en-US" altLang="zh-CN" sz="1600" dirty="0">
                <a:solidFill>
                  <a:schemeClr val="tx1"/>
                </a:solidFill>
              </a:rPr>
              <a:t>2.</a:t>
            </a:r>
            <a:r>
              <a:rPr lang="zh-CN" altLang="en-US" sz="1600" dirty="0">
                <a:solidFill>
                  <a:schemeClr val="tx1"/>
                </a:solidFill>
              </a:rPr>
              <a:t>过程及结果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AF45CE0-58AB-4735-9448-A8225A979181}"/>
              </a:ext>
            </a:extLst>
          </p:cNvPr>
          <p:cNvCxnSpPr>
            <a:cxnSpLocks/>
          </p:cNvCxnSpPr>
          <p:nvPr/>
        </p:nvCxnSpPr>
        <p:spPr>
          <a:xfrm>
            <a:off x="6620933" y="2432228"/>
            <a:ext cx="1166215" cy="701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BD9AD07-D881-497D-873E-B36B5AE5F5E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44369" y="2432228"/>
            <a:ext cx="2946831" cy="85486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5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299A4-F5F2-449C-A5DC-460681DF5119}"/>
              </a:ext>
            </a:extLst>
          </p:cNvPr>
          <p:cNvSpPr txBox="1"/>
          <p:nvPr/>
        </p:nvSpPr>
        <p:spPr>
          <a:xfrm>
            <a:off x="358117" y="1142023"/>
            <a:ext cx="8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简明扼要，结合图表，注重结果，证据有力</a:t>
            </a:r>
            <a:endParaRPr lang="en-US" sz="16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A9BD89-835B-407E-8058-726D68242D1F}"/>
              </a:ext>
            </a:extLst>
          </p:cNvPr>
          <p:cNvSpPr txBox="1"/>
          <p:nvPr/>
        </p:nvSpPr>
        <p:spPr>
          <a:xfrm>
            <a:off x="358117" y="1480577"/>
            <a:ext cx="47625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数据标准化处理：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①环境：服务器，</a:t>
            </a:r>
            <a:r>
              <a:rPr lang="en-US" altLang="zh-CN" dirty="0"/>
              <a:t>Linux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②技术：</a:t>
            </a:r>
            <a:r>
              <a:rPr lang="en-US" altLang="zh-CN" dirty="0"/>
              <a:t>Python</a:t>
            </a:r>
            <a:r>
              <a:rPr lang="zh-CN" altLang="en-US" dirty="0"/>
              <a:t>常用数据处理的</a:t>
            </a:r>
            <a:r>
              <a:rPr lang="en-US" altLang="zh-CN" dirty="0"/>
              <a:t>API</a:t>
            </a:r>
            <a:r>
              <a:rPr lang="zh-CN" altLang="en-US" dirty="0"/>
              <a:t>接口；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6C6668-23C8-4FA8-8242-652F784302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2" y="878793"/>
            <a:ext cx="4583900" cy="28681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248218-8BF7-4F1A-A614-D7194790D9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/>
          <a:stretch/>
        </p:blipFill>
        <p:spPr>
          <a:xfrm>
            <a:off x="6781801" y="4441769"/>
            <a:ext cx="4583901" cy="21368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DEB671-D398-42B6-A6C3-555A0ADDD9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" y="3134960"/>
            <a:ext cx="5188346" cy="180063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1DE9C9-8A35-4F27-AF78-D186EC4060FB}"/>
              </a:ext>
            </a:extLst>
          </p:cNvPr>
          <p:cNvGrpSpPr/>
          <p:nvPr/>
        </p:nvGrpSpPr>
        <p:grpSpPr>
          <a:xfrm>
            <a:off x="5374020" y="1840739"/>
            <a:ext cx="1125959" cy="4220445"/>
            <a:chOff x="2446229" y="1112983"/>
            <a:chExt cx="2078448" cy="279749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E474820-EAE4-4F70-9933-5D9725FC8416}"/>
                </a:ext>
              </a:extLst>
            </p:cNvPr>
            <p:cNvSpPr/>
            <p:nvPr/>
          </p:nvSpPr>
          <p:spPr>
            <a:xfrm>
              <a:off x="2446229" y="1112983"/>
              <a:ext cx="2078448" cy="539750"/>
            </a:xfrm>
            <a:prstGeom prst="roundRect">
              <a:avLst>
                <a:gd name="adj" fmla="val 123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原始数据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8CB9D4E-52A3-4549-BDF7-9473F532979D}"/>
                </a:ext>
              </a:extLst>
            </p:cNvPr>
            <p:cNvSpPr/>
            <p:nvPr/>
          </p:nvSpPr>
          <p:spPr>
            <a:xfrm>
              <a:off x="2447868" y="2238211"/>
              <a:ext cx="1892300" cy="539750"/>
            </a:xfrm>
            <a:prstGeom prst="roundRect">
              <a:avLst>
                <a:gd name="adj" fmla="val 123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未处理前的数据类别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36831A8-6DA6-4AA9-89D6-07DA31ADD55F}"/>
                </a:ext>
              </a:extLst>
            </p:cNvPr>
            <p:cNvSpPr/>
            <p:nvPr/>
          </p:nvSpPr>
          <p:spPr>
            <a:xfrm>
              <a:off x="2513015" y="3370726"/>
              <a:ext cx="1892300" cy="539750"/>
            </a:xfrm>
            <a:prstGeom prst="roundRect">
              <a:avLst>
                <a:gd name="adj" fmla="val 123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处理结果</a:t>
              </a:r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2A40B90E-7172-4187-B58C-4C30CE02B68A}"/>
                </a:ext>
              </a:extLst>
            </p:cNvPr>
            <p:cNvSpPr/>
            <p:nvPr/>
          </p:nvSpPr>
          <p:spPr>
            <a:xfrm>
              <a:off x="3172572" y="1806249"/>
              <a:ext cx="586404" cy="3216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箭头: 下 49">
            <a:extLst>
              <a:ext uri="{FF2B5EF4-FFF2-40B4-BE49-F238E27FC236}">
                <a16:creationId xmlns:a16="http://schemas.microsoft.com/office/drawing/2014/main" id="{46D0B1F9-D6BC-4301-8A6A-31DB9033E999}"/>
              </a:ext>
            </a:extLst>
          </p:cNvPr>
          <p:cNvSpPr/>
          <p:nvPr/>
        </p:nvSpPr>
        <p:spPr>
          <a:xfrm>
            <a:off x="5767502" y="4633710"/>
            <a:ext cx="317673" cy="48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89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299A4-F5F2-449C-A5DC-460681DF5119}"/>
              </a:ext>
            </a:extLst>
          </p:cNvPr>
          <p:cNvSpPr txBox="1"/>
          <p:nvPr/>
        </p:nvSpPr>
        <p:spPr>
          <a:xfrm>
            <a:off x="358117" y="1142023"/>
            <a:ext cx="8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简明扼要，结合图表，注重结果，证据有力</a:t>
            </a:r>
            <a:endParaRPr lang="en-US" sz="16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6A4093-921C-4D61-B75A-3AEE3383F662}"/>
              </a:ext>
            </a:extLst>
          </p:cNvPr>
          <p:cNvSpPr txBox="1"/>
          <p:nvPr/>
        </p:nvSpPr>
        <p:spPr>
          <a:xfrm>
            <a:off x="358117" y="1480577"/>
            <a:ext cx="47625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数据标准化处理：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③软件：</a:t>
            </a:r>
            <a:r>
              <a:rPr lang="en-US" altLang="zh-CN" dirty="0"/>
              <a:t>RStudio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④技术：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en-US" altLang="zh-CN" dirty="0" err="1"/>
              <a:t>GEOquery</a:t>
            </a:r>
            <a:r>
              <a:rPr lang="zh-CN" altLang="en-US" dirty="0"/>
              <a:t>包；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6E12AC-AE9E-4872-BC21-D84C9E3ED4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310"/>
          <a:stretch/>
        </p:blipFill>
        <p:spPr>
          <a:xfrm>
            <a:off x="4934" y="3066850"/>
            <a:ext cx="5376782" cy="20500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E77624-8798-4CF0-970B-41E38A4E3E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9" t="-1113" r="31674" b="1113"/>
          <a:stretch/>
        </p:blipFill>
        <p:spPr>
          <a:xfrm>
            <a:off x="6359588" y="2162107"/>
            <a:ext cx="5699153" cy="35050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02B8BD-778B-4186-8E86-58B79AD54724}"/>
              </a:ext>
            </a:extLst>
          </p:cNvPr>
          <p:cNvSpPr txBox="1"/>
          <p:nvPr/>
        </p:nvSpPr>
        <p:spPr>
          <a:xfrm>
            <a:off x="5595937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3E97400-720B-420A-9AE9-A57AD848224F}"/>
              </a:ext>
            </a:extLst>
          </p:cNvPr>
          <p:cNvSpPr/>
          <p:nvPr/>
        </p:nvSpPr>
        <p:spPr>
          <a:xfrm>
            <a:off x="5514975" y="3914652"/>
            <a:ext cx="844613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AE36F3-9B9E-4747-A16E-330EAECDA959}"/>
              </a:ext>
            </a:extLst>
          </p:cNvPr>
          <p:cNvSpPr txBox="1"/>
          <p:nvPr/>
        </p:nvSpPr>
        <p:spPr>
          <a:xfrm>
            <a:off x="1599326" y="5180358"/>
            <a:ext cx="248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（需求网站及</a:t>
            </a:r>
            <a:r>
              <a:rPr lang="en-US" altLang="zh-CN" sz="1400" dirty="0"/>
              <a:t>GSE</a:t>
            </a:r>
            <a:r>
              <a:rPr lang="zh-CN" altLang="en-US" sz="1400" dirty="0"/>
              <a:t>编号）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57C772-E3C7-4405-B29C-0CBDF373AFF8}"/>
              </a:ext>
            </a:extLst>
          </p:cNvPr>
          <p:cNvSpPr txBox="1"/>
          <p:nvPr/>
        </p:nvSpPr>
        <p:spPr>
          <a:xfrm>
            <a:off x="8479786" y="5742537"/>
            <a:ext cx="248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R</a:t>
            </a:r>
            <a:r>
              <a:rPr lang="zh-CN" altLang="en-US" sz="1400" dirty="0"/>
              <a:t>的处理操作及结果）</a:t>
            </a:r>
          </a:p>
        </p:txBody>
      </p:sp>
    </p:spTree>
    <p:extLst>
      <p:ext uri="{BB962C8B-B14F-4D97-AF65-F5344CB8AC3E}">
        <p14:creationId xmlns:p14="http://schemas.microsoft.com/office/powerpoint/2010/main" val="89242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299A4-F5F2-449C-A5DC-460681DF5119}"/>
              </a:ext>
            </a:extLst>
          </p:cNvPr>
          <p:cNvSpPr txBox="1"/>
          <p:nvPr/>
        </p:nvSpPr>
        <p:spPr>
          <a:xfrm>
            <a:off x="358117" y="1142023"/>
            <a:ext cx="8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简明扼要，结合图表，注重结果，证据有力</a:t>
            </a:r>
            <a:endParaRPr lang="en-US" sz="16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9A8B7F-2907-4566-8DAA-D71D82B4115A}"/>
              </a:ext>
            </a:extLst>
          </p:cNvPr>
          <p:cNvSpPr txBox="1"/>
          <p:nvPr/>
        </p:nvSpPr>
        <p:spPr>
          <a:xfrm>
            <a:off x="358117" y="1480577"/>
            <a:ext cx="476250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时空数据库数据</a:t>
            </a:r>
            <a:r>
              <a:rPr lang="en-US" altLang="zh-CN" dirty="0"/>
              <a:t>MySQL</a:t>
            </a:r>
            <a:r>
              <a:rPr lang="zh-CN" altLang="en-US" dirty="0"/>
              <a:t>的入库操作：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①维护各个数据库表的基本内容</a:t>
            </a:r>
            <a:r>
              <a:rPr lang="en-US" altLang="zh-CN" dirty="0"/>
              <a:t>(</a:t>
            </a:r>
            <a:r>
              <a:rPr lang="zh-CN" altLang="en-US" dirty="0"/>
              <a:t>飞书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②数据表在</a:t>
            </a:r>
            <a:r>
              <a:rPr lang="en-US" altLang="zh-CN" dirty="0"/>
              <a:t>MySQL</a:t>
            </a:r>
            <a:r>
              <a:rPr lang="zh-CN" altLang="en-US" dirty="0"/>
              <a:t>数据库中的入库操作；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③维护时空数据库项目的数据库表；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86F657-D177-466B-8F47-2C7522135A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/>
          <a:stretch/>
        </p:blipFill>
        <p:spPr>
          <a:xfrm>
            <a:off x="163629" y="3339375"/>
            <a:ext cx="5885516" cy="28677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ADD96F-B9EE-4FEF-A67D-5F033143AC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30" y="1069880"/>
            <a:ext cx="4762500" cy="37639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0A2A5C-2F98-4390-B1ED-9BBD0F2A1F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3" y="3339967"/>
            <a:ext cx="5605284" cy="28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1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299A4-F5F2-449C-A5DC-460681DF5119}"/>
              </a:ext>
            </a:extLst>
          </p:cNvPr>
          <p:cNvSpPr txBox="1"/>
          <p:nvPr/>
        </p:nvSpPr>
        <p:spPr>
          <a:xfrm>
            <a:off x="358117" y="1142023"/>
            <a:ext cx="8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简明扼要，结合图表，注重结果，证据有力</a:t>
            </a:r>
            <a:endParaRPr lang="en-US" sz="16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3CA254-9BB2-4895-BDB4-9F6EB630E2FE}"/>
              </a:ext>
            </a:extLst>
          </p:cNvPr>
          <p:cNvSpPr txBox="1"/>
          <p:nvPr/>
        </p:nvSpPr>
        <p:spPr>
          <a:xfrm>
            <a:off x="358117" y="1471289"/>
            <a:ext cx="47625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时空数据库数据</a:t>
            </a:r>
            <a:r>
              <a:rPr lang="en-US" altLang="zh-CN" dirty="0"/>
              <a:t>MySQL</a:t>
            </a:r>
            <a:r>
              <a:rPr lang="zh-CN" altLang="en-US" dirty="0"/>
              <a:t>的入库操作：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④时空数据库的</a:t>
            </a:r>
            <a:r>
              <a:rPr lang="en-US" altLang="zh-CN" dirty="0"/>
              <a:t>Study</a:t>
            </a:r>
            <a:r>
              <a:rPr lang="zh-CN" altLang="en-US" dirty="0"/>
              <a:t>模块的前端展示效果；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3F4745-5D03-4BF9-B4B0-F957425B37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9" y="2740775"/>
            <a:ext cx="5813681" cy="27369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C332C6-76ED-4DA1-A60D-5E69942AE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32" y="1117455"/>
            <a:ext cx="5671951" cy="24699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4F3DDE-B053-4F8E-BFCC-C1E788304A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32" y="3744788"/>
            <a:ext cx="5752526" cy="267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1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977</Words>
  <Application>Microsoft Office PowerPoint</Application>
  <PresentationFormat>宽屏</PresentationFormat>
  <Paragraphs>128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Unicode MS</vt:lpstr>
      <vt:lpstr>等线</vt:lpstr>
      <vt:lpstr>等线 Light</vt:lpstr>
      <vt:lpstr>微软雅黑</vt:lpstr>
      <vt:lpstr>Arial</vt:lpstr>
      <vt:lpstr>Office 主题​​</vt:lpstr>
      <vt:lpstr>时空数据库数据整理及入库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员工转正考核答辩题目</dc:title>
  <dc:creator>林娉婷(Pingting Lin)</dc:creator>
  <cp:lastModifiedBy>罗帅1(Shuai Luo)</cp:lastModifiedBy>
  <cp:revision>224</cp:revision>
  <dcterms:created xsi:type="dcterms:W3CDTF">2017-11-03T04:18:00Z</dcterms:created>
  <dcterms:modified xsi:type="dcterms:W3CDTF">2022-10-26T03:28:40Z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B87FE23CD91745649170304848D5CAD8</vt:lpwstr>
  </property>
  <property fmtid="{D5CDD505-2E9C-101B-9397-08002B2CF9AE}" pid="3" name="KSOProductBuildVer">
    <vt:lpwstr>2052-11.1.0.10495</vt:lpwstr>
  </property>
</Properties>
</file>