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7" r:id="rId4"/>
    <p:sldId id="278" r:id="rId5"/>
    <p:sldId id="268" r:id="rId6"/>
    <p:sldId id="281" r:id="rId7"/>
    <p:sldId id="279" r:id="rId8"/>
    <p:sldId id="269" r:id="rId9"/>
    <p:sldId id="270" r:id="rId10"/>
    <p:sldId id="271" r:id="rId11"/>
    <p:sldId id="272" r:id="rId12"/>
    <p:sldId id="280" r:id="rId13"/>
    <p:sldId id="273" r:id="rId14"/>
    <p:sldId id="274" r:id="rId15"/>
    <p:sldId id="275"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2"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ownloads\Sum%20of%20Cost%20by%20Month.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ASUS\Downloads\CR%20and%20Cost.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ASUS\Downloads\CTR%20and%20%20Cost%20.csv"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SUS\Downloads\Sum%20of%20Cost%20by%20Month.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SUS\Downloads\Sum%20of%20Cost%20by%20Month.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Downloads\Sum%20of%20P&amp;L%20by%20Month.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SUS\Downloads\Sum%20of%20Cost%20by%20Month.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Downloads\Count%20of%20Promotion%20Type%20by%20Promotion%20Type.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SUS\Downloads\data.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ASUS\Downloads\CR%20and%20CTR%20.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ASUS\Downloads\P&amp;L%20and%20Cost%20.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SimSun" panose="02010600030101010101" pitchFamily="2" charset="-122"/>
                <a:ea typeface="SimSun" panose="02010600030101010101" pitchFamily="2" charset="-122"/>
                <a:cs typeface="+mn-cs"/>
              </a:defRPr>
            </a:pPr>
            <a:r>
              <a:rPr lang="en-US" sz="1500">
                <a:latin typeface="Times New Roman" panose="02020603050405020304" pitchFamily="18" charset="0"/>
                <a:cs typeface="Times New Roman" panose="02020603050405020304" pitchFamily="18" charset="0"/>
              </a:rPr>
              <a:t>Engagement Trendline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SimSun" panose="02010600030101010101" pitchFamily="2" charset="-122"/>
              <a:ea typeface="SimSun" panose="02010600030101010101" pitchFamily="2" charset="-122"/>
              <a:cs typeface="+mn-cs"/>
            </a:defRPr>
          </a:pPr>
          <a:endParaRPr lang="en-US"/>
        </a:p>
      </c:txPr>
    </c:title>
    <c:autoTitleDeleted val="0"/>
    <c:plotArea>
      <c:layout>
        <c:manualLayout>
          <c:layoutTarget val="inner"/>
          <c:xMode val="edge"/>
          <c:yMode val="edge"/>
          <c:x val="2.8871390081654506E-2"/>
          <c:y val="0.26093855997111409"/>
          <c:w val="0.94706911818363337"/>
          <c:h val="0.63921352878744775"/>
        </c:manualLayout>
      </c:layout>
      <c:lineChart>
        <c:grouping val="standard"/>
        <c:varyColors val="0"/>
        <c:ser>
          <c:idx val="0"/>
          <c:order val="0"/>
          <c:tx>
            <c:strRef>
              <c:f>'Sum of Cost by Month'!$B$1</c:f>
              <c:strCache>
                <c:ptCount val="1"/>
                <c:pt idx="0">
                  <c:v>Sum of Clicks</c:v>
                </c:pt>
              </c:strCache>
            </c:strRef>
          </c:tx>
          <c:spPr>
            <a:ln w="28575" cap="rnd">
              <a:solidFill>
                <a:schemeClr val="accent1"/>
              </a:solidFill>
              <a:round/>
            </a:ln>
            <a:effectLst/>
          </c:spPr>
          <c:marker>
            <c:symbol val="diamond"/>
            <c:size val="8"/>
            <c:spPr>
              <a:solidFill>
                <a:schemeClr val="accent1"/>
              </a:solidFill>
              <a:ln w="9525">
                <a:solidFill>
                  <a:schemeClr val="accent1"/>
                </a:solidFill>
              </a:ln>
              <a:effectLst/>
            </c:spPr>
          </c:marker>
          <c:cat>
            <c:strRef>
              <c:f>'Sum of Cost by Month'!$A$2:$A$6</c:f>
              <c:strCache>
                <c:ptCount val="5"/>
                <c:pt idx="0">
                  <c:v>July</c:v>
                </c:pt>
                <c:pt idx="1">
                  <c:v>August</c:v>
                </c:pt>
                <c:pt idx="2">
                  <c:v>September</c:v>
                </c:pt>
                <c:pt idx="3">
                  <c:v>October</c:v>
                </c:pt>
                <c:pt idx="4">
                  <c:v>November</c:v>
                </c:pt>
              </c:strCache>
            </c:strRef>
          </c:cat>
          <c:val>
            <c:numRef>
              <c:f>'Sum of Cost by Month'!$B$2:$B$6</c:f>
              <c:numCache>
                <c:formatCode>General</c:formatCode>
                <c:ptCount val="5"/>
                <c:pt idx="0">
                  <c:v>194914</c:v>
                </c:pt>
                <c:pt idx="1">
                  <c:v>137494</c:v>
                </c:pt>
                <c:pt idx="2">
                  <c:v>138900</c:v>
                </c:pt>
                <c:pt idx="3">
                  <c:v>128722</c:v>
                </c:pt>
                <c:pt idx="4">
                  <c:v>405353</c:v>
                </c:pt>
              </c:numCache>
            </c:numRef>
          </c:val>
          <c:smooth val="0"/>
          <c:extLst>
            <c:ext xmlns:c16="http://schemas.microsoft.com/office/drawing/2014/chart" uri="{C3380CC4-5D6E-409C-BE32-E72D297353CC}">
              <c16:uniqueId val="{00000000-2748-4BCF-93C6-85DA7198D137}"/>
            </c:ext>
          </c:extLst>
        </c:ser>
        <c:ser>
          <c:idx val="1"/>
          <c:order val="1"/>
          <c:tx>
            <c:strRef>
              <c:f>'Sum of Cost by Month'!$C$1</c:f>
              <c:strCache>
                <c:ptCount val="1"/>
                <c:pt idx="0">
                  <c:v>Sum of Impressions</c:v>
                </c:pt>
              </c:strCache>
            </c:strRef>
          </c:tx>
          <c:spPr>
            <a:ln w="28575" cap="rnd">
              <a:solidFill>
                <a:schemeClr val="accent2"/>
              </a:solidFill>
              <a:round/>
            </a:ln>
            <a:effectLst/>
          </c:spPr>
          <c:marker>
            <c:symbol val="diamond"/>
            <c:size val="8"/>
            <c:spPr>
              <a:solidFill>
                <a:schemeClr val="accent2"/>
              </a:solidFill>
              <a:ln w="9525">
                <a:solidFill>
                  <a:schemeClr val="accent2"/>
                </a:solidFill>
              </a:ln>
              <a:effectLst/>
            </c:spPr>
          </c:marker>
          <c:cat>
            <c:strRef>
              <c:f>'Sum of Cost by Month'!$A$2:$A$6</c:f>
              <c:strCache>
                <c:ptCount val="5"/>
                <c:pt idx="0">
                  <c:v>July</c:v>
                </c:pt>
                <c:pt idx="1">
                  <c:v>August</c:v>
                </c:pt>
                <c:pt idx="2">
                  <c:v>September</c:v>
                </c:pt>
                <c:pt idx="3">
                  <c:v>October</c:v>
                </c:pt>
                <c:pt idx="4">
                  <c:v>November</c:v>
                </c:pt>
              </c:strCache>
            </c:strRef>
          </c:cat>
          <c:val>
            <c:numRef>
              <c:f>'Sum of Cost by Month'!$C$2:$C$6</c:f>
              <c:numCache>
                <c:formatCode>General</c:formatCode>
                <c:ptCount val="5"/>
                <c:pt idx="0">
                  <c:v>540878</c:v>
                </c:pt>
                <c:pt idx="1">
                  <c:v>418685</c:v>
                </c:pt>
                <c:pt idx="2">
                  <c:v>376696</c:v>
                </c:pt>
                <c:pt idx="3">
                  <c:v>366005</c:v>
                </c:pt>
                <c:pt idx="4">
                  <c:v>1233526</c:v>
                </c:pt>
              </c:numCache>
            </c:numRef>
          </c:val>
          <c:smooth val="0"/>
          <c:extLst>
            <c:ext xmlns:c16="http://schemas.microsoft.com/office/drawing/2014/chart" uri="{C3380CC4-5D6E-409C-BE32-E72D297353CC}">
              <c16:uniqueId val="{00000001-2748-4BCF-93C6-85DA7198D137}"/>
            </c:ext>
          </c:extLst>
        </c:ser>
        <c:dLbls>
          <c:showLegendKey val="0"/>
          <c:showVal val="0"/>
          <c:showCatName val="0"/>
          <c:showSerName val="0"/>
          <c:showPercent val="0"/>
          <c:showBubbleSize val="0"/>
        </c:dLbls>
        <c:marker val="1"/>
        <c:smooth val="0"/>
        <c:axId val="48840496"/>
        <c:axId val="48842416"/>
      </c:lineChart>
      <c:catAx>
        <c:axId val="488404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SimSun" panose="02010600030101010101" pitchFamily="2" charset="-122"/>
                <a:ea typeface="SimSun" panose="02010600030101010101" pitchFamily="2" charset="-122"/>
                <a:cs typeface="+mn-cs"/>
              </a:defRPr>
            </a:pPr>
            <a:endParaRPr lang="en-US"/>
          </a:p>
        </c:txPr>
        <c:crossAx val="48842416"/>
        <c:crosses val="autoZero"/>
        <c:auto val="1"/>
        <c:lblAlgn val="ctr"/>
        <c:lblOffset val="100"/>
        <c:noMultiLvlLbl val="0"/>
      </c:catAx>
      <c:valAx>
        <c:axId val="48842416"/>
        <c:scaling>
          <c:orientation val="minMax"/>
        </c:scaling>
        <c:delete val="1"/>
        <c:axPos val="l"/>
        <c:numFmt formatCode="General" sourceLinked="1"/>
        <c:majorTickMark val="none"/>
        <c:minorTickMark val="none"/>
        <c:tickLblPos val="nextTo"/>
        <c:crossAx val="48840496"/>
        <c:crosses val="autoZero"/>
        <c:crossBetween val="between"/>
      </c:valAx>
      <c:spPr>
        <a:noFill/>
        <a:ln>
          <a:noFill/>
        </a:ln>
        <a:effectLst/>
      </c:spPr>
    </c:plotArea>
    <c:legend>
      <c:legendPos val="b"/>
      <c:layout>
        <c:manualLayout>
          <c:xMode val="edge"/>
          <c:yMode val="edge"/>
          <c:x val="9.5323709536307963E-2"/>
          <c:y val="0.16724482356372117"/>
          <c:w val="0.5593523622047244"/>
          <c:h val="7.8125546806649182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SimSun" panose="02010600030101010101" pitchFamily="2" charset="-122"/>
              <a:ea typeface="SimSun" panose="02010600030101010101" pitchFamily="2" charset="-122"/>
              <a:cs typeface="+mn-cs"/>
            </a:defRPr>
          </a:pPr>
          <a:endParaRPr lang="en-US"/>
        </a:p>
      </c:txPr>
    </c:legend>
    <c:plotVisOnly val="1"/>
    <c:dispBlanksAs val="gap"/>
    <c:showDLblsOverMax val="0"/>
  </c:chart>
  <c:spPr>
    <a:noFill/>
    <a:ln w="22225">
      <a:solidFill>
        <a:schemeClr val="accent1"/>
      </a:solidFill>
      <a:prstDash val="sysDash"/>
    </a:ln>
    <a:effectLst/>
  </c:spPr>
  <c:txPr>
    <a:bodyPr/>
    <a:lstStyle/>
    <a:p>
      <a:pPr>
        <a:defRPr>
          <a:latin typeface="SimSun" panose="02010600030101010101" pitchFamily="2" charset="-122"/>
          <a:ea typeface="SimSun" panose="02010600030101010101" pitchFamily="2" charset="-122"/>
        </a:defRPr>
      </a:pPr>
      <a:endParaRPr lang="en-US"/>
    </a:p>
  </c:txPr>
  <c:externalData r:id="rId3">
    <c:autoUpdate val="0"/>
  </c:externalData>
  <c:userShapes r:id="rId4"/>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a:t>
            </a:r>
            <a:r>
              <a:rPr lang="en-US" baseline="0"/>
              <a:t> AND CR</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'CR and Cost'!$C$1</c:f>
              <c:strCache>
                <c:ptCount val="1"/>
                <c:pt idx="0">
                  <c:v>Sum of Cost</c:v>
                </c:pt>
              </c:strCache>
            </c:strRef>
          </c:tx>
          <c:spPr>
            <a:ln w="38100" cap="rnd">
              <a:noFill/>
              <a:round/>
            </a:ln>
            <a:effectLst/>
          </c:spPr>
          <c:marker>
            <c:symbol val="circle"/>
            <c:size val="5"/>
            <c:spPr>
              <a:solidFill>
                <a:schemeClr val="accent1"/>
              </a:solidFill>
              <a:ln w="9525">
                <a:solidFill>
                  <a:schemeClr val="accent1"/>
                </a:solidFill>
              </a:ln>
              <a:effectLst/>
            </c:spPr>
          </c:marker>
          <c:xVal>
            <c:numRef>
              <c:f>'CR and Cost'!$B$2:$B$227</c:f>
              <c:numCache>
                <c:formatCode>General</c:formatCode>
                <c:ptCount val="226"/>
                <c:pt idx="0">
                  <c:v>0</c:v>
                </c:pt>
                <c:pt idx="1">
                  <c:v>0.4</c:v>
                </c:pt>
                <c:pt idx="2">
                  <c:v>0</c:v>
                </c:pt>
                <c:pt idx="3">
                  <c:v>0</c:v>
                </c:pt>
                <c:pt idx="4">
                  <c:v>0.17</c:v>
                </c:pt>
                <c:pt idx="5">
                  <c:v>0.23</c:v>
                </c:pt>
                <c:pt idx="6">
                  <c:v>0.25</c:v>
                </c:pt>
                <c:pt idx="7">
                  <c:v>0.11</c:v>
                </c:pt>
                <c:pt idx="8">
                  <c:v>0.18</c:v>
                </c:pt>
                <c:pt idx="9">
                  <c:v>0</c:v>
                </c:pt>
                <c:pt idx="10">
                  <c:v>0.12</c:v>
                </c:pt>
                <c:pt idx="11">
                  <c:v>0</c:v>
                </c:pt>
                <c:pt idx="12">
                  <c:v>0.11</c:v>
                </c:pt>
                <c:pt idx="13">
                  <c:v>0</c:v>
                </c:pt>
                <c:pt idx="14">
                  <c:v>0</c:v>
                </c:pt>
                <c:pt idx="15">
                  <c:v>0</c:v>
                </c:pt>
                <c:pt idx="16">
                  <c:v>0.21</c:v>
                </c:pt>
                <c:pt idx="17">
                  <c:v>0</c:v>
                </c:pt>
                <c:pt idx="18">
                  <c:v>0</c:v>
                </c:pt>
                <c:pt idx="19">
                  <c:v>0.06</c:v>
                </c:pt>
                <c:pt idx="20">
                  <c:v>0.06</c:v>
                </c:pt>
                <c:pt idx="21">
                  <c:v>0.28999999999999998</c:v>
                </c:pt>
                <c:pt idx="22">
                  <c:v>0.19</c:v>
                </c:pt>
                <c:pt idx="23">
                  <c:v>0.12</c:v>
                </c:pt>
                <c:pt idx="24">
                  <c:v>0.13</c:v>
                </c:pt>
                <c:pt idx="25">
                  <c:v>0.23</c:v>
                </c:pt>
                <c:pt idx="26">
                  <c:v>0.12</c:v>
                </c:pt>
                <c:pt idx="27">
                  <c:v>0.13</c:v>
                </c:pt>
                <c:pt idx="28">
                  <c:v>0.2</c:v>
                </c:pt>
                <c:pt idx="29">
                  <c:v>0.04</c:v>
                </c:pt>
                <c:pt idx="30">
                  <c:v>0.16</c:v>
                </c:pt>
                <c:pt idx="31">
                  <c:v>0.03</c:v>
                </c:pt>
                <c:pt idx="32">
                  <c:v>0</c:v>
                </c:pt>
                <c:pt idx="33">
                  <c:v>0.24</c:v>
                </c:pt>
                <c:pt idx="34">
                  <c:v>0.17</c:v>
                </c:pt>
                <c:pt idx="35">
                  <c:v>0.14000000000000001</c:v>
                </c:pt>
                <c:pt idx="36">
                  <c:v>0.17</c:v>
                </c:pt>
                <c:pt idx="37">
                  <c:v>0.17</c:v>
                </c:pt>
                <c:pt idx="38">
                  <c:v>0</c:v>
                </c:pt>
                <c:pt idx="39">
                  <c:v>0.17</c:v>
                </c:pt>
                <c:pt idx="40">
                  <c:v>0.08</c:v>
                </c:pt>
                <c:pt idx="41">
                  <c:v>0.06</c:v>
                </c:pt>
                <c:pt idx="42">
                  <c:v>0.13</c:v>
                </c:pt>
                <c:pt idx="43">
                  <c:v>0.22</c:v>
                </c:pt>
                <c:pt idx="44">
                  <c:v>0</c:v>
                </c:pt>
                <c:pt idx="45">
                  <c:v>0</c:v>
                </c:pt>
                <c:pt idx="46">
                  <c:v>0.22</c:v>
                </c:pt>
                <c:pt idx="47">
                  <c:v>0.14000000000000001</c:v>
                </c:pt>
                <c:pt idx="48">
                  <c:v>7.0000000000000007E-2</c:v>
                </c:pt>
                <c:pt idx="49">
                  <c:v>0.06</c:v>
                </c:pt>
                <c:pt idx="50">
                  <c:v>0.21</c:v>
                </c:pt>
                <c:pt idx="51">
                  <c:v>0</c:v>
                </c:pt>
                <c:pt idx="52">
                  <c:v>0.1</c:v>
                </c:pt>
                <c:pt idx="53">
                  <c:v>7.0000000000000007E-2</c:v>
                </c:pt>
                <c:pt idx="54">
                  <c:v>0.09</c:v>
                </c:pt>
                <c:pt idx="55">
                  <c:v>0.09</c:v>
                </c:pt>
                <c:pt idx="56">
                  <c:v>0</c:v>
                </c:pt>
                <c:pt idx="57">
                  <c:v>0</c:v>
                </c:pt>
                <c:pt idx="58">
                  <c:v>0.12</c:v>
                </c:pt>
                <c:pt idx="59">
                  <c:v>0.04</c:v>
                </c:pt>
                <c:pt idx="60">
                  <c:v>0.09</c:v>
                </c:pt>
                <c:pt idx="61">
                  <c:v>0.04</c:v>
                </c:pt>
                <c:pt idx="62">
                  <c:v>0.09</c:v>
                </c:pt>
                <c:pt idx="63">
                  <c:v>0.06</c:v>
                </c:pt>
                <c:pt idx="64">
                  <c:v>0.04</c:v>
                </c:pt>
                <c:pt idx="65">
                  <c:v>0.16</c:v>
                </c:pt>
                <c:pt idx="66">
                  <c:v>0.09</c:v>
                </c:pt>
                <c:pt idx="67">
                  <c:v>0</c:v>
                </c:pt>
                <c:pt idx="68">
                  <c:v>0</c:v>
                </c:pt>
                <c:pt idx="69">
                  <c:v>0.13</c:v>
                </c:pt>
                <c:pt idx="70">
                  <c:v>0.15</c:v>
                </c:pt>
                <c:pt idx="71">
                  <c:v>0.11</c:v>
                </c:pt>
                <c:pt idx="72">
                  <c:v>0.13</c:v>
                </c:pt>
                <c:pt idx="73">
                  <c:v>0.11</c:v>
                </c:pt>
                <c:pt idx="74">
                  <c:v>0</c:v>
                </c:pt>
                <c:pt idx="75">
                  <c:v>0.19</c:v>
                </c:pt>
                <c:pt idx="76">
                  <c:v>0.06</c:v>
                </c:pt>
                <c:pt idx="77">
                  <c:v>0</c:v>
                </c:pt>
                <c:pt idx="78">
                  <c:v>0</c:v>
                </c:pt>
                <c:pt idx="79">
                  <c:v>0.16</c:v>
                </c:pt>
                <c:pt idx="80">
                  <c:v>0.02</c:v>
                </c:pt>
                <c:pt idx="81">
                  <c:v>0.06</c:v>
                </c:pt>
                <c:pt idx="82">
                  <c:v>0.1</c:v>
                </c:pt>
                <c:pt idx="83">
                  <c:v>7.0000000000000007E-2</c:v>
                </c:pt>
                <c:pt idx="84">
                  <c:v>0.17</c:v>
                </c:pt>
                <c:pt idx="85">
                  <c:v>0.16</c:v>
                </c:pt>
                <c:pt idx="86">
                  <c:v>0.13</c:v>
                </c:pt>
                <c:pt idx="87">
                  <c:v>0.13</c:v>
                </c:pt>
                <c:pt idx="88">
                  <c:v>0.2</c:v>
                </c:pt>
                <c:pt idx="89">
                  <c:v>0.19</c:v>
                </c:pt>
                <c:pt idx="90">
                  <c:v>0.1</c:v>
                </c:pt>
                <c:pt idx="91">
                  <c:v>0.16</c:v>
                </c:pt>
                <c:pt idx="92">
                  <c:v>0</c:v>
                </c:pt>
                <c:pt idx="93">
                  <c:v>0.18</c:v>
                </c:pt>
                <c:pt idx="94">
                  <c:v>0.06</c:v>
                </c:pt>
                <c:pt idx="95">
                  <c:v>0</c:v>
                </c:pt>
                <c:pt idx="96">
                  <c:v>0.06</c:v>
                </c:pt>
                <c:pt idx="97">
                  <c:v>0.06</c:v>
                </c:pt>
                <c:pt idx="98">
                  <c:v>0.06</c:v>
                </c:pt>
                <c:pt idx="99">
                  <c:v>0.15</c:v>
                </c:pt>
                <c:pt idx="100">
                  <c:v>0.14000000000000001</c:v>
                </c:pt>
                <c:pt idx="101">
                  <c:v>0.17</c:v>
                </c:pt>
                <c:pt idx="102">
                  <c:v>0.09</c:v>
                </c:pt>
                <c:pt idx="103">
                  <c:v>0.05</c:v>
                </c:pt>
                <c:pt idx="104">
                  <c:v>0.16</c:v>
                </c:pt>
                <c:pt idx="105">
                  <c:v>0.06</c:v>
                </c:pt>
                <c:pt idx="106">
                  <c:v>0.05</c:v>
                </c:pt>
                <c:pt idx="107">
                  <c:v>7.0000000000000007E-2</c:v>
                </c:pt>
                <c:pt idx="108">
                  <c:v>7.0000000000000007E-2</c:v>
                </c:pt>
                <c:pt idx="109">
                  <c:v>0.19</c:v>
                </c:pt>
                <c:pt idx="110">
                  <c:v>0.04</c:v>
                </c:pt>
                <c:pt idx="111">
                  <c:v>0.17</c:v>
                </c:pt>
                <c:pt idx="112">
                  <c:v>0</c:v>
                </c:pt>
                <c:pt idx="113">
                  <c:v>0.14000000000000001</c:v>
                </c:pt>
                <c:pt idx="114">
                  <c:v>0.13</c:v>
                </c:pt>
                <c:pt idx="115">
                  <c:v>0.08</c:v>
                </c:pt>
                <c:pt idx="116">
                  <c:v>0.19</c:v>
                </c:pt>
                <c:pt idx="117">
                  <c:v>0.11</c:v>
                </c:pt>
                <c:pt idx="118">
                  <c:v>0.11</c:v>
                </c:pt>
                <c:pt idx="119">
                  <c:v>0.21</c:v>
                </c:pt>
                <c:pt idx="120">
                  <c:v>0</c:v>
                </c:pt>
                <c:pt idx="121">
                  <c:v>0.11</c:v>
                </c:pt>
                <c:pt idx="122">
                  <c:v>7.0000000000000007E-2</c:v>
                </c:pt>
                <c:pt idx="123">
                  <c:v>0.16</c:v>
                </c:pt>
                <c:pt idx="124">
                  <c:v>0.22</c:v>
                </c:pt>
                <c:pt idx="125">
                  <c:v>0.04</c:v>
                </c:pt>
                <c:pt idx="126">
                  <c:v>0.05</c:v>
                </c:pt>
                <c:pt idx="127">
                  <c:v>0.08</c:v>
                </c:pt>
                <c:pt idx="128">
                  <c:v>0</c:v>
                </c:pt>
                <c:pt idx="129">
                  <c:v>0</c:v>
                </c:pt>
                <c:pt idx="130">
                  <c:v>0.05</c:v>
                </c:pt>
                <c:pt idx="131">
                  <c:v>0.21</c:v>
                </c:pt>
                <c:pt idx="132">
                  <c:v>0</c:v>
                </c:pt>
                <c:pt idx="133">
                  <c:v>0</c:v>
                </c:pt>
                <c:pt idx="134">
                  <c:v>0.05</c:v>
                </c:pt>
                <c:pt idx="135">
                  <c:v>0.06</c:v>
                </c:pt>
                <c:pt idx="136">
                  <c:v>7.0000000000000007E-2</c:v>
                </c:pt>
                <c:pt idx="137">
                  <c:v>0</c:v>
                </c:pt>
                <c:pt idx="138">
                  <c:v>0.18</c:v>
                </c:pt>
                <c:pt idx="139">
                  <c:v>0.09</c:v>
                </c:pt>
                <c:pt idx="140">
                  <c:v>0.04</c:v>
                </c:pt>
                <c:pt idx="141">
                  <c:v>0</c:v>
                </c:pt>
                <c:pt idx="142">
                  <c:v>0.19</c:v>
                </c:pt>
                <c:pt idx="143">
                  <c:v>0.12</c:v>
                </c:pt>
                <c:pt idx="144">
                  <c:v>0.2</c:v>
                </c:pt>
                <c:pt idx="145">
                  <c:v>0</c:v>
                </c:pt>
                <c:pt idx="146">
                  <c:v>0.05</c:v>
                </c:pt>
                <c:pt idx="147">
                  <c:v>0.19</c:v>
                </c:pt>
                <c:pt idx="148">
                  <c:v>0.09</c:v>
                </c:pt>
                <c:pt idx="149">
                  <c:v>0.15</c:v>
                </c:pt>
                <c:pt idx="150">
                  <c:v>0.06</c:v>
                </c:pt>
                <c:pt idx="151">
                  <c:v>0.06</c:v>
                </c:pt>
                <c:pt idx="152">
                  <c:v>0</c:v>
                </c:pt>
                <c:pt idx="153">
                  <c:v>0.04</c:v>
                </c:pt>
                <c:pt idx="154">
                  <c:v>0</c:v>
                </c:pt>
                <c:pt idx="155">
                  <c:v>0.04</c:v>
                </c:pt>
                <c:pt idx="156">
                  <c:v>7.0000000000000007E-2</c:v>
                </c:pt>
                <c:pt idx="157">
                  <c:v>0.17</c:v>
                </c:pt>
                <c:pt idx="158">
                  <c:v>0.15</c:v>
                </c:pt>
                <c:pt idx="159">
                  <c:v>0.04</c:v>
                </c:pt>
                <c:pt idx="160">
                  <c:v>0</c:v>
                </c:pt>
                <c:pt idx="161">
                  <c:v>0.08</c:v>
                </c:pt>
                <c:pt idx="162">
                  <c:v>0.08</c:v>
                </c:pt>
                <c:pt idx="163">
                  <c:v>0.04</c:v>
                </c:pt>
                <c:pt idx="164">
                  <c:v>0.04</c:v>
                </c:pt>
                <c:pt idx="165">
                  <c:v>0</c:v>
                </c:pt>
                <c:pt idx="166">
                  <c:v>0.18</c:v>
                </c:pt>
                <c:pt idx="167">
                  <c:v>0.08</c:v>
                </c:pt>
                <c:pt idx="168">
                  <c:v>0</c:v>
                </c:pt>
                <c:pt idx="169">
                  <c:v>0.11</c:v>
                </c:pt>
                <c:pt idx="170">
                  <c:v>0.18</c:v>
                </c:pt>
                <c:pt idx="171">
                  <c:v>0.02</c:v>
                </c:pt>
                <c:pt idx="172">
                  <c:v>0.09</c:v>
                </c:pt>
                <c:pt idx="173">
                  <c:v>0.11</c:v>
                </c:pt>
                <c:pt idx="174">
                  <c:v>0.03</c:v>
                </c:pt>
                <c:pt idx="175">
                  <c:v>0</c:v>
                </c:pt>
                <c:pt idx="176">
                  <c:v>0.2</c:v>
                </c:pt>
                <c:pt idx="177">
                  <c:v>7.0000000000000007E-2</c:v>
                </c:pt>
                <c:pt idx="178">
                  <c:v>0.18</c:v>
                </c:pt>
                <c:pt idx="179">
                  <c:v>0.05</c:v>
                </c:pt>
                <c:pt idx="180">
                  <c:v>0</c:v>
                </c:pt>
                <c:pt idx="181">
                  <c:v>0.23</c:v>
                </c:pt>
                <c:pt idx="182">
                  <c:v>7.0000000000000007E-2</c:v>
                </c:pt>
                <c:pt idx="183">
                  <c:v>0</c:v>
                </c:pt>
                <c:pt idx="184">
                  <c:v>0.09</c:v>
                </c:pt>
                <c:pt idx="185">
                  <c:v>0.02</c:v>
                </c:pt>
                <c:pt idx="186">
                  <c:v>0.1</c:v>
                </c:pt>
                <c:pt idx="187">
                  <c:v>0.06</c:v>
                </c:pt>
                <c:pt idx="188">
                  <c:v>0.17</c:v>
                </c:pt>
                <c:pt idx="189">
                  <c:v>0.05</c:v>
                </c:pt>
                <c:pt idx="190">
                  <c:v>0</c:v>
                </c:pt>
                <c:pt idx="191">
                  <c:v>0.21</c:v>
                </c:pt>
                <c:pt idx="192">
                  <c:v>0.06</c:v>
                </c:pt>
                <c:pt idx="193">
                  <c:v>0.13</c:v>
                </c:pt>
                <c:pt idx="194">
                  <c:v>0.16</c:v>
                </c:pt>
                <c:pt idx="195">
                  <c:v>0.05</c:v>
                </c:pt>
                <c:pt idx="196">
                  <c:v>0.22</c:v>
                </c:pt>
                <c:pt idx="197">
                  <c:v>0</c:v>
                </c:pt>
                <c:pt idx="198">
                  <c:v>0.22</c:v>
                </c:pt>
                <c:pt idx="199">
                  <c:v>0.08</c:v>
                </c:pt>
                <c:pt idx="200">
                  <c:v>0.05</c:v>
                </c:pt>
                <c:pt idx="201">
                  <c:v>0.11</c:v>
                </c:pt>
                <c:pt idx="202">
                  <c:v>0.15</c:v>
                </c:pt>
                <c:pt idx="203">
                  <c:v>7.0000000000000007E-2</c:v>
                </c:pt>
                <c:pt idx="204">
                  <c:v>0.1</c:v>
                </c:pt>
                <c:pt idx="205">
                  <c:v>0.09</c:v>
                </c:pt>
                <c:pt idx="206">
                  <c:v>0.14000000000000001</c:v>
                </c:pt>
                <c:pt idx="207">
                  <c:v>0.15</c:v>
                </c:pt>
                <c:pt idx="208">
                  <c:v>0</c:v>
                </c:pt>
                <c:pt idx="209">
                  <c:v>0.19</c:v>
                </c:pt>
                <c:pt idx="210">
                  <c:v>0.2</c:v>
                </c:pt>
                <c:pt idx="211">
                  <c:v>0.11</c:v>
                </c:pt>
                <c:pt idx="212">
                  <c:v>0.08</c:v>
                </c:pt>
                <c:pt idx="213">
                  <c:v>0.08</c:v>
                </c:pt>
                <c:pt idx="214">
                  <c:v>0.11</c:v>
                </c:pt>
                <c:pt idx="215">
                  <c:v>7.0000000000000007E-2</c:v>
                </c:pt>
                <c:pt idx="216">
                  <c:v>0.11</c:v>
                </c:pt>
                <c:pt idx="217">
                  <c:v>0.25</c:v>
                </c:pt>
                <c:pt idx="218">
                  <c:v>0.16</c:v>
                </c:pt>
                <c:pt idx="219">
                  <c:v>0.03</c:v>
                </c:pt>
                <c:pt idx="220">
                  <c:v>7.0000000000000007E-2</c:v>
                </c:pt>
                <c:pt idx="221">
                  <c:v>0.1</c:v>
                </c:pt>
                <c:pt idx="222">
                  <c:v>0.05</c:v>
                </c:pt>
                <c:pt idx="223">
                  <c:v>0.13</c:v>
                </c:pt>
                <c:pt idx="224">
                  <c:v>0.05</c:v>
                </c:pt>
                <c:pt idx="225">
                  <c:v>0.06</c:v>
                </c:pt>
              </c:numCache>
            </c:numRef>
          </c:xVal>
          <c:yVal>
            <c:numRef>
              <c:f>'CR and Cost'!$C$2:$C$227</c:f>
              <c:numCache>
                <c:formatCode>General</c:formatCode>
                <c:ptCount val="226"/>
                <c:pt idx="0">
                  <c:v>1</c:v>
                </c:pt>
                <c:pt idx="1">
                  <c:v>5</c:v>
                </c:pt>
                <c:pt idx="2">
                  <c:v>1</c:v>
                </c:pt>
                <c:pt idx="3">
                  <c:v>1</c:v>
                </c:pt>
                <c:pt idx="4">
                  <c:v>8</c:v>
                </c:pt>
                <c:pt idx="5">
                  <c:v>6</c:v>
                </c:pt>
                <c:pt idx="6">
                  <c:v>1</c:v>
                </c:pt>
                <c:pt idx="7">
                  <c:v>4</c:v>
                </c:pt>
                <c:pt idx="8">
                  <c:v>5</c:v>
                </c:pt>
                <c:pt idx="9">
                  <c:v>3</c:v>
                </c:pt>
                <c:pt idx="10">
                  <c:v>6</c:v>
                </c:pt>
                <c:pt idx="11">
                  <c:v>6</c:v>
                </c:pt>
                <c:pt idx="12">
                  <c:v>5</c:v>
                </c:pt>
                <c:pt idx="13">
                  <c:v>2</c:v>
                </c:pt>
                <c:pt idx="14">
                  <c:v>6</c:v>
                </c:pt>
                <c:pt idx="15">
                  <c:v>6</c:v>
                </c:pt>
                <c:pt idx="16">
                  <c:v>3</c:v>
                </c:pt>
                <c:pt idx="17">
                  <c:v>8</c:v>
                </c:pt>
                <c:pt idx="18">
                  <c:v>6</c:v>
                </c:pt>
                <c:pt idx="19">
                  <c:v>18</c:v>
                </c:pt>
                <c:pt idx="20">
                  <c:v>7</c:v>
                </c:pt>
                <c:pt idx="21">
                  <c:v>3</c:v>
                </c:pt>
                <c:pt idx="22">
                  <c:v>58</c:v>
                </c:pt>
                <c:pt idx="23">
                  <c:v>111</c:v>
                </c:pt>
                <c:pt idx="24">
                  <c:v>35</c:v>
                </c:pt>
                <c:pt idx="25">
                  <c:v>221</c:v>
                </c:pt>
                <c:pt idx="26">
                  <c:v>52</c:v>
                </c:pt>
                <c:pt idx="27">
                  <c:v>130</c:v>
                </c:pt>
                <c:pt idx="28">
                  <c:v>279</c:v>
                </c:pt>
                <c:pt idx="29">
                  <c:v>39</c:v>
                </c:pt>
                <c:pt idx="30">
                  <c:v>161</c:v>
                </c:pt>
                <c:pt idx="31">
                  <c:v>52</c:v>
                </c:pt>
                <c:pt idx="32">
                  <c:v>156</c:v>
                </c:pt>
                <c:pt idx="33">
                  <c:v>329</c:v>
                </c:pt>
                <c:pt idx="34">
                  <c:v>182</c:v>
                </c:pt>
                <c:pt idx="35">
                  <c:v>240</c:v>
                </c:pt>
                <c:pt idx="36">
                  <c:v>282</c:v>
                </c:pt>
                <c:pt idx="37">
                  <c:v>65</c:v>
                </c:pt>
                <c:pt idx="38">
                  <c:v>68</c:v>
                </c:pt>
                <c:pt idx="39">
                  <c:v>76</c:v>
                </c:pt>
                <c:pt idx="40">
                  <c:v>89</c:v>
                </c:pt>
                <c:pt idx="41">
                  <c:v>45</c:v>
                </c:pt>
                <c:pt idx="42">
                  <c:v>188</c:v>
                </c:pt>
                <c:pt idx="43">
                  <c:v>343</c:v>
                </c:pt>
                <c:pt idx="44">
                  <c:v>128</c:v>
                </c:pt>
                <c:pt idx="45">
                  <c:v>139</c:v>
                </c:pt>
                <c:pt idx="46">
                  <c:v>391</c:v>
                </c:pt>
                <c:pt idx="47">
                  <c:v>134</c:v>
                </c:pt>
                <c:pt idx="48">
                  <c:v>68</c:v>
                </c:pt>
                <c:pt idx="49">
                  <c:v>63</c:v>
                </c:pt>
                <c:pt idx="50">
                  <c:v>422</c:v>
                </c:pt>
                <c:pt idx="51">
                  <c:v>437</c:v>
                </c:pt>
                <c:pt idx="52">
                  <c:v>177</c:v>
                </c:pt>
                <c:pt idx="53">
                  <c:v>154</c:v>
                </c:pt>
                <c:pt idx="54">
                  <c:v>212</c:v>
                </c:pt>
                <c:pt idx="55">
                  <c:v>135</c:v>
                </c:pt>
                <c:pt idx="56">
                  <c:v>209</c:v>
                </c:pt>
                <c:pt idx="57">
                  <c:v>170</c:v>
                </c:pt>
                <c:pt idx="58">
                  <c:v>190</c:v>
                </c:pt>
                <c:pt idx="59">
                  <c:v>164</c:v>
                </c:pt>
                <c:pt idx="60">
                  <c:v>163</c:v>
                </c:pt>
                <c:pt idx="61">
                  <c:v>142</c:v>
                </c:pt>
                <c:pt idx="62">
                  <c:v>272</c:v>
                </c:pt>
                <c:pt idx="63">
                  <c:v>239</c:v>
                </c:pt>
                <c:pt idx="64">
                  <c:v>111</c:v>
                </c:pt>
                <c:pt idx="65">
                  <c:v>407</c:v>
                </c:pt>
                <c:pt idx="66">
                  <c:v>290</c:v>
                </c:pt>
                <c:pt idx="67">
                  <c:v>406</c:v>
                </c:pt>
                <c:pt idx="68">
                  <c:v>570</c:v>
                </c:pt>
                <c:pt idx="69">
                  <c:v>347</c:v>
                </c:pt>
                <c:pt idx="70">
                  <c:v>546</c:v>
                </c:pt>
                <c:pt idx="71">
                  <c:v>457</c:v>
                </c:pt>
                <c:pt idx="72">
                  <c:v>342</c:v>
                </c:pt>
                <c:pt idx="73">
                  <c:v>412</c:v>
                </c:pt>
                <c:pt idx="74">
                  <c:v>145</c:v>
                </c:pt>
                <c:pt idx="75">
                  <c:v>488</c:v>
                </c:pt>
                <c:pt idx="76">
                  <c:v>272</c:v>
                </c:pt>
                <c:pt idx="77">
                  <c:v>476</c:v>
                </c:pt>
                <c:pt idx="78">
                  <c:v>725</c:v>
                </c:pt>
                <c:pt idx="79">
                  <c:v>134</c:v>
                </c:pt>
                <c:pt idx="80">
                  <c:v>138</c:v>
                </c:pt>
                <c:pt idx="81">
                  <c:v>217</c:v>
                </c:pt>
                <c:pt idx="82">
                  <c:v>485</c:v>
                </c:pt>
                <c:pt idx="83">
                  <c:v>373</c:v>
                </c:pt>
                <c:pt idx="84">
                  <c:v>499</c:v>
                </c:pt>
                <c:pt idx="85">
                  <c:v>1165</c:v>
                </c:pt>
                <c:pt idx="86">
                  <c:v>577</c:v>
                </c:pt>
                <c:pt idx="87">
                  <c:v>627</c:v>
                </c:pt>
                <c:pt idx="88">
                  <c:v>1081</c:v>
                </c:pt>
                <c:pt idx="89">
                  <c:v>1039</c:v>
                </c:pt>
                <c:pt idx="90">
                  <c:v>418</c:v>
                </c:pt>
                <c:pt idx="91">
                  <c:v>553</c:v>
                </c:pt>
                <c:pt idx="92">
                  <c:v>1506</c:v>
                </c:pt>
                <c:pt idx="93">
                  <c:v>1571</c:v>
                </c:pt>
                <c:pt idx="94">
                  <c:v>172</c:v>
                </c:pt>
                <c:pt idx="95">
                  <c:v>1504</c:v>
                </c:pt>
                <c:pt idx="96">
                  <c:v>402</c:v>
                </c:pt>
                <c:pt idx="97">
                  <c:v>273</c:v>
                </c:pt>
                <c:pt idx="98">
                  <c:v>316</c:v>
                </c:pt>
                <c:pt idx="99">
                  <c:v>1413</c:v>
                </c:pt>
                <c:pt idx="100">
                  <c:v>586</c:v>
                </c:pt>
                <c:pt idx="101">
                  <c:v>1606</c:v>
                </c:pt>
                <c:pt idx="102">
                  <c:v>44</c:v>
                </c:pt>
                <c:pt idx="103">
                  <c:v>229</c:v>
                </c:pt>
                <c:pt idx="104">
                  <c:v>1845</c:v>
                </c:pt>
                <c:pt idx="105">
                  <c:v>406</c:v>
                </c:pt>
                <c:pt idx="106">
                  <c:v>519</c:v>
                </c:pt>
                <c:pt idx="107">
                  <c:v>826</c:v>
                </c:pt>
                <c:pt idx="108">
                  <c:v>615</c:v>
                </c:pt>
                <c:pt idx="109">
                  <c:v>2229</c:v>
                </c:pt>
                <c:pt idx="110">
                  <c:v>226</c:v>
                </c:pt>
                <c:pt idx="111">
                  <c:v>1734</c:v>
                </c:pt>
                <c:pt idx="112">
                  <c:v>1724</c:v>
                </c:pt>
                <c:pt idx="113">
                  <c:v>1767</c:v>
                </c:pt>
                <c:pt idx="114">
                  <c:v>1912</c:v>
                </c:pt>
                <c:pt idx="115">
                  <c:v>1302</c:v>
                </c:pt>
                <c:pt idx="116">
                  <c:v>2984</c:v>
                </c:pt>
                <c:pt idx="117">
                  <c:v>1546</c:v>
                </c:pt>
                <c:pt idx="118">
                  <c:v>1118</c:v>
                </c:pt>
                <c:pt idx="119">
                  <c:v>2396</c:v>
                </c:pt>
                <c:pt idx="120">
                  <c:v>809</c:v>
                </c:pt>
                <c:pt idx="121">
                  <c:v>1102</c:v>
                </c:pt>
                <c:pt idx="122">
                  <c:v>1096</c:v>
                </c:pt>
                <c:pt idx="123">
                  <c:v>2267</c:v>
                </c:pt>
                <c:pt idx="124">
                  <c:v>3012</c:v>
                </c:pt>
                <c:pt idx="125">
                  <c:v>817</c:v>
                </c:pt>
                <c:pt idx="126">
                  <c:v>400</c:v>
                </c:pt>
                <c:pt idx="127">
                  <c:v>416</c:v>
                </c:pt>
                <c:pt idx="128">
                  <c:v>3388</c:v>
                </c:pt>
                <c:pt idx="129">
                  <c:v>409</c:v>
                </c:pt>
                <c:pt idx="130">
                  <c:v>231</c:v>
                </c:pt>
                <c:pt idx="131">
                  <c:v>3467</c:v>
                </c:pt>
                <c:pt idx="132">
                  <c:v>409</c:v>
                </c:pt>
                <c:pt idx="133">
                  <c:v>498</c:v>
                </c:pt>
                <c:pt idx="134">
                  <c:v>861</c:v>
                </c:pt>
                <c:pt idx="135">
                  <c:v>486</c:v>
                </c:pt>
                <c:pt idx="136">
                  <c:v>641</c:v>
                </c:pt>
                <c:pt idx="137">
                  <c:v>384</c:v>
                </c:pt>
                <c:pt idx="138">
                  <c:v>2325</c:v>
                </c:pt>
                <c:pt idx="139">
                  <c:v>1430</c:v>
                </c:pt>
                <c:pt idx="140">
                  <c:v>401</c:v>
                </c:pt>
                <c:pt idx="141">
                  <c:v>452</c:v>
                </c:pt>
                <c:pt idx="142">
                  <c:v>3182</c:v>
                </c:pt>
                <c:pt idx="143">
                  <c:v>1315</c:v>
                </c:pt>
                <c:pt idx="144">
                  <c:v>3469</c:v>
                </c:pt>
                <c:pt idx="145">
                  <c:v>1391</c:v>
                </c:pt>
                <c:pt idx="146">
                  <c:v>447</c:v>
                </c:pt>
                <c:pt idx="147">
                  <c:v>2616</c:v>
                </c:pt>
                <c:pt idx="148">
                  <c:v>1590</c:v>
                </c:pt>
                <c:pt idx="149">
                  <c:v>2814</c:v>
                </c:pt>
                <c:pt idx="150">
                  <c:v>426</c:v>
                </c:pt>
                <c:pt idx="151">
                  <c:v>1148</c:v>
                </c:pt>
                <c:pt idx="152">
                  <c:v>427</c:v>
                </c:pt>
                <c:pt idx="153">
                  <c:v>277</c:v>
                </c:pt>
                <c:pt idx="154">
                  <c:v>226</c:v>
                </c:pt>
                <c:pt idx="155">
                  <c:v>216</c:v>
                </c:pt>
                <c:pt idx="156">
                  <c:v>1476</c:v>
                </c:pt>
                <c:pt idx="157">
                  <c:v>3792</c:v>
                </c:pt>
                <c:pt idx="158">
                  <c:v>4949</c:v>
                </c:pt>
                <c:pt idx="159">
                  <c:v>413</c:v>
                </c:pt>
                <c:pt idx="160">
                  <c:v>4885</c:v>
                </c:pt>
                <c:pt idx="161">
                  <c:v>2562</c:v>
                </c:pt>
                <c:pt idx="162">
                  <c:v>2637</c:v>
                </c:pt>
                <c:pt idx="163">
                  <c:v>574</c:v>
                </c:pt>
                <c:pt idx="164">
                  <c:v>386</c:v>
                </c:pt>
                <c:pt idx="165">
                  <c:v>2444</c:v>
                </c:pt>
                <c:pt idx="166">
                  <c:v>4812</c:v>
                </c:pt>
                <c:pt idx="167">
                  <c:v>2486</c:v>
                </c:pt>
                <c:pt idx="168">
                  <c:v>4590</c:v>
                </c:pt>
                <c:pt idx="169">
                  <c:v>1600</c:v>
                </c:pt>
                <c:pt idx="170">
                  <c:v>6123</c:v>
                </c:pt>
                <c:pt idx="171">
                  <c:v>376</c:v>
                </c:pt>
                <c:pt idx="172">
                  <c:v>2884</c:v>
                </c:pt>
                <c:pt idx="173">
                  <c:v>3435</c:v>
                </c:pt>
                <c:pt idx="174">
                  <c:v>2597</c:v>
                </c:pt>
                <c:pt idx="175">
                  <c:v>2695</c:v>
                </c:pt>
                <c:pt idx="176">
                  <c:v>9163</c:v>
                </c:pt>
                <c:pt idx="177">
                  <c:v>2318</c:v>
                </c:pt>
                <c:pt idx="178">
                  <c:v>6669</c:v>
                </c:pt>
                <c:pt idx="179">
                  <c:v>2199</c:v>
                </c:pt>
                <c:pt idx="180">
                  <c:v>2225</c:v>
                </c:pt>
                <c:pt idx="181">
                  <c:v>10080</c:v>
                </c:pt>
                <c:pt idx="182">
                  <c:v>2176</c:v>
                </c:pt>
                <c:pt idx="183">
                  <c:v>5601</c:v>
                </c:pt>
                <c:pt idx="184">
                  <c:v>4404</c:v>
                </c:pt>
                <c:pt idx="185">
                  <c:v>981</c:v>
                </c:pt>
                <c:pt idx="186">
                  <c:v>5651</c:v>
                </c:pt>
                <c:pt idx="187">
                  <c:v>3660</c:v>
                </c:pt>
                <c:pt idx="188">
                  <c:v>5982</c:v>
                </c:pt>
                <c:pt idx="189">
                  <c:v>1118</c:v>
                </c:pt>
                <c:pt idx="190">
                  <c:v>11106</c:v>
                </c:pt>
                <c:pt idx="191">
                  <c:v>11235</c:v>
                </c:pt>
                <c:pt idx="192">
                  <c:v>2893</c:v>
                </c:pt>
                <c:pt idx="193">
                  <c:v>8069</c:v>
                </c:pt>
                <c:pt idx="194">
                  <c:v>9461</c:v>
                </c:pt>
                <c:pt idx="195">
                  <c:v>2916</c:v>
                </c:pt>
                <c:pt idx="196">
                  <c:v>10914</c:v>
                </c:pt>
                <c:pt idx="197">
                  <c:v>6528</c:v>
                </c:pt>
                <c:pt idx="198">
                  <c:v>13278</c:v>
                </c:pt>
                <c:pt idx="199">
                  <c:v>6628</c:v>
                </c:pt>
                <c:pt idx="200">
                  <c:v>4105</c:v>
                </c:pt>
                <c:pt idx="201">
                  <c:v>7192</c:v>
                </c:pt>
                <c:pt idx="202">
                  <c:v>10586</c:v>
                </c:pt>
                <c:pt idx="203">
                  <c:v>5075</c:v>
                </c:pt>
                <c:pt idx="204">
                  <c:v>9562</c:v>
                </c:pt>
                <c:pt idx="205">
                  <c:v>8146</c:v>
                </c:pt>
                <c:pt idx="206">
                  <c:v>11258</c:v>
                </c:pt>
                <c:pt idx="207">
                  <c:v>13746</c:v>
                </c:pt>
                <c:pt idx="208">
                  <c:v>18038</c:v>
                </c:pt>
                <c:pt idx="209">
                  <c:v>18641</c:v>
                </c:pt>
                <c:pt idx="210">
                  <c:v>10823</c:v>
                </c:pt>
                <c:pt idx="211">
                  <c:v>12262</c:v>
                </c:pt>
                <c:pt idx="212">
                  <c:v>13157</c:v>
                </c:pt>
                <c:pt idx="213">
                  <c:v>5764</c:v>
                </c:pt>
                <c:pt idx="214">
                  <c:v>12189</c:v>
                </c:pt>
                <c:pt idx="215">
                  <c:v>9302</c:v>
                </c:pt>
                <c:pt idx="216">
                  <c:v>16946</c:v>
                </c:pt>
                <c:pt idx="217">
                  <c:v>37729</c:v>
                </c:pt>
                <c:pt idx="218">
                  <c:v>27336</c:v>
                </c:pt>
                <c:pt idx="219">
                  <c:v>10904</c:v>
                </c:pt>
                <c:pt idx="220">
                  <c:v>12236</c:v>
                </c:pt>
                <c:pt idx="221">
                  <c:v>24149</c:v>
                </c:pt>
                <c:pt idx="222">
                  <c:v>10713</c:v>
                </c:pt>
                <c:pt idx="223">
                  <c:v>43542</c:v>
                </c:pt>
                <c:pt idx="224">
                  <c:v>19371</c:v>
                </c:pt>
                <c:pt idx="225">
                  <c:v>38273</c:v>
                </c:pt>
              </c:numCache>
            </c:numRef>
          </c:yVal>
          <c:smooth val="0"/>
          <c:extLst>
            <c:ext xmlns:c16="http://schemas.microsoft.com/office/drawing/2014/chart" uri="{C3380CC4-5D6E-409C-BE32-E72D297353CC}">
              <c16:uniqueId val="{00000000-05C4-43D8-9F83-BD248DD6B0CB}"/>
            </c:ext>
          </c:extLst>
        </c:ser>
        <c:dLbls>
          <c:showLegendKey val="0"/>
          <c:showVal val="0"/>
          <c:showCatName val="0"/>
          <c:showSerName val="0"/>
          <c:showPercent val="0"/>
          <c:showBubbleSize val="0"/>
        </c:dLbls>
        <c:axId val="197209695"/>
        <c:axId val="197210655"/>
      </c:scatterChart>
      <c:valAx>
        <c:axId val="1972096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210655"/>
        <c:crosses val="autoZero"/>
        <c:crossBetween val="midCat"/>
      </c:valAx>
      <c:valAx>
        <c:axId val="1972106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20969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 AND CTR</a:t>
            </a:r>
          </a:p>
        </c:rich>
      </c:tx>
      <c:layout>
        <c:manualLayout>
          <c:xMode val="edge"/>
          <c:yMode val="edge"/>
          <c:x val="0.3896883813663779"/>
          <c:y val="4.3058116251489233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6974743456657088"/>
          <c:y val="0.13778597200476556"/>
          <c:w val="0.78177498943280566"/>
          <c:h val="0.65933164310449699"/>
        </c:manualLayout>
      </c:layout>
      <c:scatterChart>
        <c:scatterStyle val="lineMarker"/>
        <c:varyColors val="0"/>
        <c:ser>
          <c:idx val="0"/>
          <c:order val="0"/>
          <c:tx>
            <c:strRef>
              <c:f>'CTR and  Cost '!$D$1</c:f>
              <c:strCache>
                <c:ptCount val="1"/>
                <c:pt idx="0">
                  <c:v>Sum of Cost</c:v>
                </c:pt>
              </c:strCache>
            </c:strRef>
          </c:tx>
          <c:spPr>
            <a:ln w="38100" cap="rnd">
              <a:noFill/>
              <a:round/>
            </a:ln>
            <a:effectLst/>
          </c:spPr>
          <c:marker>
            <c:symbol val="circle"/>
            <c:size val="5"/>
            <c:spPr>
              <a:solidFill>
                <a:schemeClr val="accent1"/>
              </a:solidFill>
              <a:ln w="9525">
                <a:solidFill>
                  <a:schemeClr val="accent1"/>
                </a:solidFill>
              </a:ln>
              <a:effectLst/>
            </c:spPr>
          </c:marker>
          <c:xVal>
            <c:numRef>
              <c:f>'CTR and  Cost '!$C$2:$C$227</c:f>
              <c:numCache>
                <c:formatCode>General</c:formatCode>
                <c:ptCount val="226"/>
                <c:pt idx="0">
                  <c:v>0.09</c:v>
                </c:pt>
                <c:pt idx="1">
                  <c:v>0.14000000000000001</c:v>
                </c:pt>
                <c:pt idx="2">
                  <c:v>0.05</c:v>
                </c:pt>
                <c:pt idx="3">
                  <c:v>0</c:v>
                </c:pt>
                <c:pt idx="4">
                  <c:v>0.27</c:v>
                </c:pt>
                <c:pt idx="5">
                  <c:v>0.26</c:v>
                </c:pt>
                <c:pt idx="6">
                  <c:v>0.08</c:v>
                </c:pt>
                <c:pt idx="7">
                  <c:v>0.17</c:v>
                </c:pt>
                <c:pt idx="8">
                  <c:v>0.2</c:v>
                </c:pt>
                <c:pt idx="9">
                  <c:v>0.12</c:v>
                </c:pt>
                <c:pt idx="10">
                  <c:v>0.12</c:v>
                </c:pt>
                <c:pt idx="11">
                  <c:v>0</c:v>
                </c:pt>
                <c:pt idx="12">
                  <c:v>0.12</c:v>
                </c:pt>
                <c:pt idx="13">
                  <c:v>0.11</c:v>
                </c:pt>
                <c:pt idx="14">
                  <c:v>0</c:v>
                </c:pt>
                <c:pt idx="15">
                  <c:v>0.22</c:v>
                </c:pt>
                <c:pt idx="16">
                  <c:v>0.14000000000000001</c:v>
                </c:pt>
                <c:pt idx="17">
                  <c:v>0.24</c:v>
                </c:pt>
                <c:pt idx="18">
                  <c:v>0.13</c:v>
                </c:pt>
                <c:pt idx="19">
                  <c:v>0.25</c:v>
                </c:pt>
                <c:pt idx="20">
                  <c:v>0.15</c:v>
                </c:pt>
                <c:pt idx="21">
                  <c:v>0.09</c:v>
                </c:pt>
                <c:pt idx="22">
                  <c:v>0.14000000000000001</c:v>
                </c:pt>
                <c:pt idx="23">
                  <c:v>0.21</c:v>
                </c:pt>
                <c:pt idx="24">
                  <c:v>0.22</c:v>
                </c:pt>
                <c:pt idx="25">
                  <c:v>0.23</c:v>
                </c:pt>
                <c:pt idx="26">
                  <c:v>0.23</c:v>
                </c:pt>
                <c:pt idx="27">
                  <c:v>0.24</c:v>
                </c:pt>
                <c:pt idx="28">
                  <c:v>0.36</c:v>
                </c:pt>
                <c:pt idx="29">
                  <c:v>0.32</c:v>
                </c:pt>
                <c:pt idx="30">
                  <c:v>0.26</c:v>
                </c:pt>
                <c:pt idx="31">
                  <c:v>0.18</c:v>
                </c:pt>
                <c:pt idx="32">
                  <c:v>0</c:v>
                </c:pt>
                <c:pt idx="33">
                  <c:v>0.27</c:v>
                </c:pt>
                <c:pt idx="34">
                  <c:v>0.24</c:v>
                </c:pt>
                <c:pt idx="35">
                  <c:v>0.24</c:v>
                </c:pt>
                <c:pt idx="36">
                  <c:v>0.23</c:v>
                </c:pt>
                <c:pt idx="37">
                  <c:v>0.26</c:v>
                </c:pt>
                <c:pt idx="38">
                  <c:v>0</c:v>
                </c:pt>
                <c:pt idx="39">
                  <c:v>0.24</c:v>
                </c:pt>
                <c:pt idx="40">
                  <c:v>0.25</c:v>
                </c:pt>
                <c:pt idx="41">
                  <c:v>0.28999999999999998</c:v>
                </c:pt>
                <c:pt idx="42">
                  <c:v>0.27</c:v>
                </c:pt>
                <c:pt idx="43">
                  <c:v>0.32</c:v>
                </c:pt>
                <c:pt idx="44">
                  <c:v>0</c:v>
                </c:pt>
                <c:pt idx="45">
                  <c:v>0</c:v>
                </c:pt>
                <c:pt idx="46">
                  <c:v>0.35</c:v>
                </c:pt>
                <c:pt idx="47">
                  <c:v>0.15</c:v>
                </c:pt>
                <c:pt idx="48">
                  <c:v>0.34</c:v>
                </c:pt>
                <c:pt idx="49">
                  <c:v>0.31</c:v>
                </c:pt>
                <c:pt idx="50">
                  <c:v>0.28999999999999998</c:v>
                </c:pt>
                <c:pt idx="51">
                  <c:v>0</c:v>
                </c:pt>
                <c:pt idx="52">
                  <c:v>0.25</c:v>
                </c:pt>
                <c:pt idx="53">
                  <c:v>0.32</c:v>
                </c:pt>
                <c:pt idx="54">
                  <c:v>0.25</c:v>
                </c:pt>
                <c:pt idx="55">
                  <c:v>0.14000000000000001</c:v>
                </c:pt>
                <c:pt idx="56">
                  <c:v>0</c:v>
                </c:pt>
                <c:pt idx="57">
                  <c:v>0</c:v>
                </c:pt>
                <c:pt idx="58">
                  <c:v>0.18</c:v>
                </c:pt>
                <c:pt idx="59">
                  <c:v>0.34</c:v>
                </c:pt>
                <c:pt idx="60">
                  <c:v>0.15</c:v>
                </c:pt>
                <c:pt idx="61">
                  <c:v>0.3</c:v>
                </c:pt>
                <c:pt idx="62">
                  <c:v>0.35</c:v>
                </c:pt>
                <c:pt idx="63">
                  <c:v>0.26</c:v>
                </c:pt>
                <c:pt idx="64">
                  <c:v>0.18</c:v>
                </c:pt>
                <c:pt idx="65">
                  <c:v>0.26</c:v>
                </c:pt>
                <c:pt idx="66">
                  <c:v>0.33</c:v>
                </c:pt>
                <c:pt idx="67">
                  <c:v>0</c:v>
                </c:pt>
                <c:pt idx="68">
                  <c:v>0</c:v>
                </c:pt>
                <c:pt idx="69">
                  <c:v>0.32</c:v>
                </c:pt>
                <c:pt idx="70">
                  <c:v>0.25</c:v>
                </c:pt>
                <c:pt idx="71">
                  <c:v>0.26</c:v>
                </c:pt>
                <c:pt idx="72">
                  <c:v>0.2</c:v>
                </c:pt>
                <c:pt idx="73">
                  <c:v>0.4</c:v>
                </c:pt>
                <c:pt idx="74">
                  <c:v>0</c:v>
                </c:pt>
                <c:pt idx="75">
                  <c:v>0.23</c:v>
                </c:pt>
                <c:pt idx="76">
                  <c:v>0.34</c:v>
                </c:pt>
                <c:pt idx="77">
                  <c:v>0</c:v>
                </c:pt>
                <c:pt idx="78">
                  <c:v>0</c:v>
                </c:pt>
                <c:pt idx="79">
                  <c:v>0.2</c:v>
                </c:pt>
                <c:pt idx="80">
                  <c:v>0.15</c:v>
                </c:pt>
                <c:pt idx="81">
                  <c:v>0.24</c:v>
                </c:pt>
                <c:pt idx="82">
                  <c:v>0.38</c:v>
                </c:pt>
                <c:pt idx="83">
                  <c:v>0.31</c:v>
                </c:pt>
                <c:pt idx="84">
                  <c:v>0.21</c:v>
                </c:pt>
                <c:pt idx="85">
                  <c:v>0.4</c:v>
                </c:pt>
                <c:pt idx="86">
                  <c:v>0.25</c:v>
                </c:pt>
                <c:pt idx="87">
                  <c:v>0.25</c:v>
                </c:pt>
                <c:pt idx="88">
                  <c:v>0.37</c:v>
                </c:pt>
                <c:pt idx="89">
                  <c:v>0.28000000000000003</c:v>
                </c:pt>
                <c:pt idx="90">
                  <c:v>0.32</c:v>
                </c:pt>
                <c:pt idx="91">
                  <c:v>0.16</c:v>
                </c:pt>
                <c:pt idx="92">
                  <c:v>0</c:v>
                </c:pt>
                <c:pt idx="93">
                  <c:v>0.38</c:v>
                </c:pt>
                <c:pt idx="94">
                  <c:v>0.08</c:v>
                </c:pt>
                <c:pt idx="95">
                  <c:v>0</c:v>
                </c:pt>
                <c:pt idx="96">
                  <c:v>0.28000000000000003</c:v>
                </c:pt>
                <c:pt idx="97">
                  <c:v>0.11</c:v>
                </c:pt>
                <c:pt idx="98">
                  <c:v>0.23</c:v>
                </c:pt>
                <c:pt idx="99">
                  <c:v>0.33</c:v>
                </c:pt>
                <c:pt idx="100">
                  <c:v>0.48</c:v>
                </c:pt>
                <c:pt idx="101">
                  <c:v>0.4</c:v>
                </c:pt>
                <c:pt idx="102">
                  <c:v>7.0000000000000007E-2</c:v>
                </c:pt>
                <c:pt idx="103">
                  <c:v>0.15</c:v>
                </c:pt>
                <c:pt idx="104">
                  <c:v>0.34</c:v>
                </c:pt>
                <c:pt idx="105">
                  <c:v>0.23</c:v>
                </c:pt>
                <c:pt idx="106">
                  <c:v>0.28000000000000003</c:v>
                </c:pt>
                <c:pt idx="107">
                  <c:v>0.34</c:v>
                </c:pt>
                <c:pt idx="108">
                  <c:v>0.3</c:v>
                </c:pt>
                <c:pt idx="109">
                  <c:v>0.35</c:v>
                </c:pt>
                <c:pt idx="110">
                  <c:v>0.11</c:v>
                </c:pt>
                <c:pt idx="111">
                  <c:v>0.31</c:v>
                </c:pt>
                <c:pt idx="112">
                  <c:v>0</c:v>
                </c:pt>
                <c:pt idx="113">
                  <c:v>0.31</c:v>
                </c:pt>
                <c:pt idx="114">
                  <c:v>0.32</c:v>
                </c:pt>
                <c:pt idx="115">
                  <c:v>0.4</c:v>
                </c:pt>
                <c:pt idx="116">
                  <c:v>0.37</c:v>
                </c:pt>
                <c:pt idx="117">
                  <c:v>0.43</c:v>
                </c:pt>
                <c:pt idx="118">
                  <c:v>0.34</c:v>
                </c:pt>
                <c:pt idx="119">
                  <c:v>0.33</c:v>
                </c:pt>
                <c:pt idx="120">
                  <c:v>0</c:v>
                </c:pt>
                <c:pt idx="121">
                  <c:v>0.16</c:v>
                </c:pt>
                <c:pt idx="122">
                  <c:v>0.35</c:v>
                </c:pt>
                <c:pt idx="123">
                  <c:v>0.32</c:v>
                </c:pt>
                <c:pt idx="124">
                  <c:v>0.33</c:v>
                </c:pt>
                <c:pt idx="125">
                  <c:v>0.24</c:v>
                </c:pt>
                <c:pt idx="126">
                  <c:v>0.08</c:v>
                </c:pt>
                <c:pt idx="127">
                  <c:v>0.09</c:v>
                </c:pt>
                <c:pt idx="128">
                  <c:v>0</c:v>
                </c:pt>
                <c:pt idx="129">
                  <c:v>0</c:v>
                </c:pt>
                <c:pt idx="130">
                  <c:v>0.09</c:v>
                </c:pt>
                <c:pt idx="131">
                  <c:v>0.35</c:v>
                </c:pt>
                <c:pt idx="132">
                  <c:v>0</c:v>
                </c:pt>
                <c:pt idx="133">
                  <c:v>0</c:v>
                </c:pt>
                <c:pt idx="134">
                  <c:v>0.27</c:v>
                </c:pt>
                <c:pt idx="135">
                  <c:v>0.09</c:v>
                </c:pt>
                <c:pt idx="136">
                  <c:v>0.18</c:v>
                </c:pt>
                <c:pt idx="137">
                  <c:v>0</c:v>
                </c:pt>
                <c:pt idx="138">
                  <c:v>0.27</c:v>
                </c:pt>
                <c:pt idx="139">
                  <c:v>0.34</c:v>
                </c:pt>
                <c:pt idx="140">
                  <c:v>0.13</c:v>
                </c:pt>
                <c:pt idx="141">
                  <c:v>0</c:v>
                </c:pt>
                <c:pt idx="142">
                  <c:v>0.38</c:v>
                </c:pt>
                <c:pt idx="143">
                  <c:v>0.18</c:v>
                </c:pt>
                <c:pt idx="144">
                  <c:v>0.37</c:v>
                </c:pt>
                <c:pt idx="145">
                  <c:v>0</c:v>
                </c:pt>
                <c:pt idx="146">
                  <c:v>0.1</c:v>
                </c:pt>
                <c:pt idx="147">
                  <c:v>0.26</c:v>
                </c:pt>
                <c:pt idx="148">
                  <c:v>0.33</c:v>
                </c:pt>
                <c:pt idx="149">
                  <c:v>0.33</c:v>
                </c:pt>
                <c:pt idx="150">
                  <c:v>7.0000000000000007E-2</c:v>
                </c:pt>
                <c:pt idx="151">
                  <c:v>0.31</c:v>
                </c:pt>
                <c:pt idx="152">
                  <c:v>0</c:v>
                </c:pt>
                <c:pt idx="153">
                  <c:v>0.09</c:v>
                </c:pt>
                <c:pt idx="154">
                  <c:v>0</c:v>
                </c:pt>
                <c:pt idx="155">
                  <c:v>7.0000000000000007E-2</c:v>
                </c:pt>
                <c:pt idx="156">
                  <c:v>0.3</c:v>
                </c:pt>
                <c:pt idx="157">
                  <c:v>0.35</c:v>
                </c:pt>
                <c:pt idx="158">
                  <c:v>0.4</c:v>
                </c:pt>
                <c:pt idx="159">
                  <c:v>0.1</c:v>
                </c:pt>
                <c:pt idx="160">
                  <c:v>0</c:v>
                </c:pt>
                <c:pt idx="161">
                  <c:v>0.36</c:v>
                </c:pt>
                <c:pt idx="162">
                  <c:v>0.43</c:v>
                </c:pt>
                <c:pt idx="163">
                  <c:v>0.12</c:v>
                </c:pt>
                <c:pt idx="164">
                  <c:v>0.06</c:v>
                </c:pt>
                <c:pt idx="165">
                  <c:v>0</c:v>
                </c:pt>
                <c:pt idx="166">
                  <c:v>0.37</c:v>
                </c:pt>
                <c:pt idx="167">
                  <c:v>0.39</c:v>
                </c:pt>
                <c:pt idx="168">
                  <c:v>0</c:v>
                </c:pt>
                <c:pt idx="169">
                  <c:v>0.14000000000000001</c:v>
                </c:pt>
                <c:pt idx="170">
                  <c:v>0.39</c:v>
                </c:pt>
                <c:pt idx="171">
                  <c:v>7.0000000000000007E-2</c:v>
                </c:pt>
                <c:pt idx="172">
                  <c:v>0.34</c:v>
                </c:pt>
                <c:pt idx="173">
                  <c:v>0.42</c:v>
                </c:pt>
                <c:pt idx="174">
                  <c:v>0.13</c:v>
                </c:pt>
                <c:pt idx="175">
                  <c:v>0</c:v>
                </c:pt>
                <c:pt idx="176">
                  <c:v>0.4</c:v>
                </c:pt>
                <c:pt idx="177">
                  <c:v>0.38</c:v>
                </c:pt>
                <c:pt idx="178">
                  <c:v>0.41</c:v>
                </c:pt>
                <c:pt idx="179">
                  <c:v>0.36</c:v>
                </c:pt>
                <c:pt idx="180">
                  <c:v>0</c:v>
                </c:pt>
                <c:pt idx="181">
                  <c:v>0.38</c:v>
                </c:pt>
                <c:pt idx="182">
                  <c:v>0.3</c:v>
                </c:pt>
                <c:pt idx="183">
                  <c:v>0</c:v>
                </c:pt>
                <c:pt idx="184">
                  <c:v>0.37</c:v>
                </c:pt>
                <c:pt idx="185">
                  <c:v>0.12</c:v>
                </c:pt>
                <c:pt idx="186">
                  <c:v>0.44</c:v>
                </c:pt>
                <c:pt idx="187">
                  <c:v>0.37</c:v>
                </c:pt>
                <c:pt idx="188">
                  <c:v>0.3</c:v>
                </c:pt>
                <c:pt idx="189">
                  <c:v>0.09</c:v>
                </c:pt>
                <c:pt idx="190">
                  <c:v>0</c:v>
                </c:pt>
                <c:pt idx="191">
                  <c:v>0.39</c:v>
                </c:pt>
                <c:pt idx="192">
                  <c:v>0.27</c:v>
                </c:pt>
                <c:pt idx="193">
                  <c:v>0.39</c:v>
                </c:pt>
                <c:pt idx="194">
                  <c:v>0.35</c:v>
                </c:pt>
                <c:pt idx="195">
                  <c:v>0.21</c:v>
                </c:pt>
                <c:pt idx="196">
                  <c:v>0.3</c:v>
                </c:pt>
                <c:pt idx="197">
                  <c:v>0</c:v>
                </c:pt>
                <c:pt idx="198">
                  <c:v>0.4</c:v>
                </c:pt>
                <c:pt idx="199">
                  <c:v>0.45</c:v>
                </c:pt>
                <c:pt idx="200">
                  <c:v>0.34</c:v>
                </c:pt>
                <c:pt idx="201">
                  <c:v>0.44</c:v>
                </c:pt>
                <c:pt idx="202">
                  <c:v>0.36</c:v>
                </c:pt>
                <c:pt idx="203">
                  <c:v>0.23</c:v>
                </c:pt>
                <c:pt idx="204">
                  <c:v>0.44</c:v>
                </c:pt>
                <c:pt idx="205">
                  <c:v>0.41</c:v>
                </c:pt>
                <c:pt idx="206">
                  <c:v>0.45</c:v>
                </c:pt>
                <c:pt idx="207">
                  <c:v>0.39</c:v>
                </c:pt>
                <c:pt idx="208">
                  <c:v>0</c:v>
                </c:pt>
                <c:pt idx="209">
                  <c:v>0.37</c:v>
                </c:pt>
                <c:pt idx="210">
                  <c:v>0.21</c:v>
                </c:pt>
                <c:pt idx="211">
                  <c:v>0.43</c:v>
                </c:pt>
                <c:pt idx="212">
                  <c:v>0.47</c:v>
                </c:pt>
                <c:pt idx="213">
                  <c:v>0.2</c:v>
                </c:pt>
                <c:pt idx="214">
                  <c:v>0.37</c:v>
                </c:pt>
                <c:pt idx="215">
                  <c:v>0.35</c:v>
                </c:pt>
                <c:pt idx="216">
                  <c:v>0.47</c:v>
                </c:pt>
                <c:pt idx="217">
                  <c:v>0.37</c:v>
                </c:pt>
                <c:pt idx="218">
                  <c:v>0.34</c:v>
                </c:pt>
                <c:pt idx="219">
                  <c:v>0.45</c:v>
                </c:pt>
                <c:pt idx="220">
                  <c:v>0.39</c:v>
                </c:pt>
                <c:pt idx="221">
                  <c:v>0.43</c:v>
                </c:pt>
                <c:pt idx="222">
                  <c:v>0.3</c:v>
                </c:pt>
                <c:pt idx="223">
                  <c:v>0.41</c:v>
                </c:pt>
                <c:pt idx="224">
                  <c:v>0.39</c:v>
                </c:pt>
                <c:pt idx="225">
                  <c:v>0.36</c:v>
                </c:pt>
              </c:numCache>
            </c:numRef>
          </c:xVal>
          <c:yVal>
            <c:numRef>
              <c:f>'CTR and  Cost '!$D$2:$D$227</c:f>
              <c:numCache>
                <c:formatCode>General</c:formatCode>
                <c:ptCount val="226"/>
                <c:pt idx="0">
                  <c:v>1</c:v>
                </c:pt>
                <c:pt idx="1">
                  <c:v>5</c:v>
                </c:pt>
                <c:pt idx="2">
                  <c:v>1</c:v>
                </c:pt>
                <c:pt idx="3">
                  <c:v>1</c:v>
                </c:pt>
                <c:pt idx="4">
                  <c:v>8</c:v>
                </c:pt>
                <c:pt idx="5">
                  <c:v>6</c:v>
                </c:pt>
                <c:pt idx="6">
                  <c:v>1</c:v>
                </c:pt>
                <c:pt idx="7">
                  <c:v>4</c:v>
                </c:pt>
                <c:pt idx="8">
                  <c:v>5</c:v>
                </c:pt>
                <c:pt idx="9">
                  <c:v>3</c:v>
                </c:pt>
                <c:pt idx="10">
                  <c:v>6</c:v>
                </c:pt>
                <c:pt idx="11">
                  <c:v>6</c:v>
                </c:pt>
                <c:pt idx="12">
                  <c:v>5</c:v>
                </c:pt>
                <c:pt idx="13">
                  <c:v>2</c:v>
                </c:pt>
                <c:pt idx="14">
                  <c:v>6</c:v>
                </c:pt>
                <c:pt idx="15">
                  <c:v>6</c:v>
                </c:pt>
                <c:pt idx="16">
                  <c:v>3</c:v>
                </c:pt>
                <c:pt idx="17">
                  <c:v>8</c:v>
                </c:pt>
                <c:pt idx="18">
                  <c:v>6</c:v>
                </c:pt>
                <c:pt idx="19">
                  <c:v>18</c:v>
                </c:pt>
                <c:pt idx="20">
                  <c:v>7</c:v>
                </c:pt>
                <c:pt idx="21">
                  <c:v>3</c:v>
                </c:pt>
                <c:pt idx="22">
                  <c:v>58</c:v>
                </c:pt>
                <c:pt idx="23">
                  <c:v>111</c:v>
                </c:pt>
                <c:pt idx="24">
                  <c:v>35</c:v>
                </c:pt>
                <c:pt idx="25">
                  <c:v>221</c:v>
                </c:pt>
                <c:pt idx="26">
                  <c:v>52</c:v>
                </c:pt>
                <c:pt idx="27">
                  <c:v>130</c:v>
                </c:pt>
                <c:pt idx="28">
                  <c:v>279</c:v>
                </c:pt>
                <c:pt idx="29">
                  <c:v>39</c:v>
                </c:pt>
                <c:pt idx="30">
                  <c:v>161</c:v>
                </c:pt>
                <c:pt idx="31">
                  <c:v>52</c:v>
                </c:pt>
                <c:pt idx="32">
                  <c:v>156</c:v>
                </c:pt>
                <c:pt idx="33">
                  <c:v>329</c:v>
                </c:pt>
                <c:pt idx="34">
                  <c:v>182</c:v>
                </c:pt>
                <c:pt idx="35">
                  <c:v>240</c:v>
                </c:pt>
                <c:pt idx="36">
                  <c:v>282</c:v>
                </c:pt>
                <c:pt idx="37">
                  <c:v>65</c:v>
                </c:pt>
                <c:pt idx="38">
                  <c:v>68</c:v>
                </c:pt>
                <c:pt idx="39">
                  <c:v>76</c:v>
                </c:pt>
                <c:pt idx="40">
                  <c:v>89</c:v>
                </c:pt>
                <c:pt idx="41">
                  <c:v>45</c:v>
                </c:pt>
                <c:pt idx="42">
                  <c:v>188</c:v>
                </c:pt>
                <c:pt idx="43">
                  <c:v>343</c:v>
                </c:pt>
                <c:pt idx="44">
                  <c:v>128</c:v>
                </c:pt>
                <c:pt idx="45">
                  <c:v>139</c:v>
                </c:pt>
                <c:pt idx="46">
                  <c:v>391</c:v>
                </c:pt>
                <c:pt idx="47">
                  <c:v>134</c:v>
                </c:pt>
                <c:pt idx="48">
                  <c:v>68</c:v>
                </c:pt>
                <c:pt idx="49">
                  <c:v>63</c:v>
                </c:pt>
                <c:pt idx="50">
                  <c:v>422</c:v>
                </c:pt>
                <c:pt idx="51">
                  <c:v>437</c:v>
                </c:pt>
                <c:pt idx="52">
                  <c:v>177</c:v>
                </c:pt>
                <c:pt idx="53">
                  <c:v>154</c:v>
                </c:pt>
                <c:pt idx="54">
                  <c:v>212</c:v>
                </c:pt>
                <c:pt idx="55">
                  <c:v>135</c:v>
                </c:pt>
                <c:pt idx="56">
                  <c:v>209</c:v>
                </c:pt>
                <c:pt idx="57">
                  <c:v>170</c:v>
                </c:pt>
                <c:pt idx="58">
                  <c:v>190</c:v>
                </c:pt>
                <c:pt idx="59">
                  <c:v>164</c:v>
                </c:pt>
                <c:pt idx="60">
                  <c:v>163</c:v>
                </c:pt>
                <c:pt idx="61">
                  <c:v>142</c:v>
                </c:pt>
                <c:pt idx="62">
                  <c:v>272</c:v>
                </c:pt>
                <c:pt idx="63">
                  <c:v>239</c:v>
                </c:pt>
                <c:pt idx="64">
                  <c:v>111</c:v>
                </c:pt>
                <c:pt idx="65">
                  <c:v>407</c:v>
                </c:pt>
                <c:pt idx="66">
                  <c:v>290</c:v>
                </c:pt>
                <c:pt idx="67">
                  <c:v>406</c:v>
                </c:pt>
                <c:pt idx="68">
                  <c:v>570</c:v>
                </c:pt>
                <c:pt idx="69">
                  <c:v>347</c:v>
                </c:pt>
                <c:pt idx="70">
                  <c:v>546</c:v>
                </c:pt>
                <c:pt idx="71">
                  <c:v>457</c:v>
                </c:pt>
                <c:pt idx="72">
                  <c:v>342</c:v>
                </c:pt>
                <c:pt idx="73">
                  <c:v>412</c:v>
                </c:pt>
                <c:pt idx="74">
                  <c:v>145</c:v>
                </c:pt>
                <c:pt idx="75">
                  <c:v>488</c:v>
                </c:pt>
                <c:pt idx="76">
                  <c:v>272</c:v>
                </c:pt>
                <c:pt idx="77">
                  <c:v>476</c:v>
                </c:pt>
                <c:pt idx="78">
                  <c:v>725</c:v>
                </c:pt>
                <c:pt idx="79">
                  <c:v>134</c:v>
                </c:pt>
                <c:pt idx="80">
                  <c:v>138</c:v>
                </c:pt>
                <c:pt idx="81">
                  <c:v>217</c:v>
                </c:pt>
                <c:pt idx="82">
                  <c:v>485</c:v>
                </c:pt>
                <c:pt idx="83">
                  <c:v>373</c:v>
                </c:pt>
                <c:pt idx="84">
                  <c:v>499</c:v>
                </c:pt>
                <c:pt idx="85">
                  <c:v>1165</c:v>
                </c:pt>
                <c:pt idx="86">
                  <c:v>577</c:v>
                </c:pt>
                <c:pt idx="87">
                  <c:v>627</c:v>
                </c:pt>
                <c:pt idx="88">
                  <c:v>1081</c:v>
                </c:pt>
                <c:pt idx="89">
                  <c:v>1039</c:v>
                </c:pt>
                <c:pt idx="90">
                  <c:v>418</c:v>
                </c:pt>
                <c:pt idx="91">
                  <c:v>553</c:v>
                </c:pt>
                <c:pt idx="92">
                  <c:v>1506</c:v>
                </c:pt>
                <c:pt idx="93">
                  <c:v>1571</c:v>
                </c:pt>
                <c:pt idx="94">
                  <c:v>172</c:v>
                </c:pt>
                <c:pt idx="95">
                  <c:v>1504</c:v>
                </c:pt>
                <c:pt idx="96">
                  <c:v>402</c:v>
                </c:pt>
                <c:pt idx="97">
                  <c:v>273</c:v>
                </c:pt>
                <c:pt idx="98">
                  <c:v>316</c:v>
                </c:pt>
                <c:pt idx="99">
                  <c:v>1413</c:v>
                </c:pt>
                <c:pt idx="100">
                  <c:v>586</c:v>
                </c:pt>
                <c:pt idx="101">
                  <c:v>1606</c:v>
                </c:pt>
                <c:pt idx="102">
                  <c:v>44</c:v>
                </c:pt>
                <c:pt idx="103">
                  <c:v>229</c:v>
                </c:pt>
                <c:pt idx="104">
                  <c:v>1845</c:v>
                </c:pt>
                <c:pt idx="105">
                  <c:v>406</c:v>
                </c:pt>
                <c:pt idx="106">
                  <c:v>519</c:v>
                </c:pt>
                <c:pt idx="107">
                  <c:v>826</c:v>
                </c:pt>
                <c:pt idx="108">
                  <c:v>615</c:v>
                </c:pt>
                <c:pt idx="109">
                  <c:v>2229</c:v>
                </c:pt>
                <c:pt idx="110">
                  <c:v>226</c:v>
                </c:pt>
                <c:pt idx="111">
                  <c:v>1734</c:v>
                </c:pt>
                <c:pt idx="112">
                  <c:v>1724</c:v>
                </c:pt>
                <c:pt idx="113">
                  <c:v>1767</c:v>
                </c:pt>
                <c:pt idx="114">
                  <c:v>1912</c:v>
                </c:pt>
                <c:pt idx="115">
                  <c:v>1302</c:v>
                </c:pt>
                <c:pt idx="116">
                  <c:v>2984</c:v>
                </c:pt>
                <c:pt idx="117">
                  <c:v>1546</c:v>
                </c:pt>
                <c:pt idx="118">
                  <c:v>1118</c:v>
                </c:pt>
                <c:pt idx="119">
                  <c:v>2396</c:v>
                </c:pt>
                <c:pt idx="120">
                  <c:v>809</c:v>
                </c:pt>
                <c:pt idx="121">
                  <c:v>1102</c:v>
                </c:pt>
                <c:pt idx="122">
                  <c:v>1096</c:v>
                </c:pt>
                <c:pt idx="123">
                  <c:v>2267</c:v>
                </c:pt>
                <c:pt idx="124">
                  <c:v>3012</c:v>
                </c:pt>
                <c:pt idx="125">
                  <c:v>817</c:v>
                </c:pt>
                <c:pt idx="126">
                  <c:v>400</c:v>
                </c:pt>
                <c:pt idx="127">
                  <c:v>416</c:v>
                </c:pt>
                <c:pt idx="128">
                  <c:v>3388</c:v>
                </c:pt>
                <c:pt idx="129">
                  <c:v>409</c:v>
                </c:pt>
                <c:pt idx="130">
                  <c:v>231</c:v>
                </c:pt>
                <c:pt idx="131">
                  <c:v>3467</c:v>
                </c:pt>
                <c:pt idx="132">
                  <c:v>409</c:v>
                </c:pt>
                <c:pt idx="133">
                  <c:v>498</c:v>
                </c:pt>
                <c:pt idx="134">
                  <c:v>861</c:v>
                </c:pt>
                <c:pt idx="135">
                  <c:v>486</c:v>
                </c:pt>
                <c:pt idx="136">
                  <c:v>641</c:v>
                </c:pt>
                <c:pt idx="137">
                  <c:v>384</c:v>
                </c:pt>
                <c:pt idx="138">
                  <c:v>2325</c:v>
                </c:pt>
                <c:pt idx="139">
                  <c:v>1430</c:v>
                </c:pt>
                <c:pt idx="140">
                  <c:v>401</c:v>
                </c:pt>
                <c:pt idx="141">
                  <c:v>452</c:v>
                </c:pt>
                <c:pt idx="142">
                  <c:v>3182</c:v>
                </c:pt>
                <c:pt idx="143">
                  <c:v>1315</c:v>
                </c:pt>
                <c:pt idx="144">
                  <c:v>3469</c:v>
                </c:pt>
                <c:pt idx="145">
                  <c:v>1391</c:v>
                </c:pt>
                <c:pt idx="146">
                  <c:v>447</c:v>
                </c:pt>
                <c:pt idx="147">
                  <c:v>2616</c:v>
                </c:pt>
                <c:pt idx="148">
                  <c:v>1590</c:v>
                </c:pt>
                <c:pt idx="149">
                  <c:v>2814</c:v>
                </c:pt>
                <c:pt idx="150">
                  <c:v>426</c:v>
                </c:pt>
                <c:pt idx="151">
                  <c:v>1148</c:v>
                </c:pt>
                <c:pt idx="152">
                  <c:v>427</c:v>
                </c:pt>
                <c:pt idx="153">
                  <c:v>277</c:v>
                </c:pt>
                <c:pt idx="154">
                  <c:v>226</c:v>
                </c:pt>
                <c:pt idx="155">
                  <c:v>216</c:v>
                </c:pt>
                <c:pt idx="156">
                  <c:v>1476</c:v>
                </c:pt>
                <c:pt idx="157">
                  <c:v>3792</c:v>
                </c:pt>
                <c:pt idx="158">
                  <c:v>4949</c:v>
                </c:pt>
                <c:pt idx="159">
                  <c:v>413</c:v>
                </c:pt>
                <c:pt idx="160">
                  <c:v>4885</c:v>
                </c:pt>
                <c:pt idx="161">
                  <c:v>2562</c:v>
                </c:pt>
                <c:pt idx="162">
                  <c:v>2637</c:v>
                </c:pt>
                <c:pt idx="163">
                  <c:v>574</c:v>
                </c:pt>
                <c:pt idx="164">
                  <c:v>386</c:v>
                </c:pt>
                <c:pt idx="165">
                  <c:v>2444</c:v>
                </c:pt>
                <c:pt idx="166">
                  <c:v>4812</c:v>
                </c:pt>
                <c:pt idx="167">
                  <c:v>2486</c:v>
                </c:pt>
                <c:pt idx="168">
                  <c:v>4590</c:v>
                </c:pt>
                <c:pt idx="169">
                  <c:v>1600</c:v>
                </c:pt>
                <c:pt idx="170">
                  <c:v>6123</c:v>
                </c:pt>
                <c:pt idx="171">
                  <c:v>376</c:v>
                </c:pt>
                <c:pt idx="172">
                  <c:v>2884</c:v>
                </c:pt>
                <c:pt idx="173">
                  <c:v>3435</c:v>
                </c:pt>
                <c:pt idx="174">
                  <c:v>2597</c:v>
                </c:pt>
                <c:pt idx="175">
                  <c:v>2695</c:v>
                </c:pt>
                <c:pt idx="176">
                  <c:v>9163</c:v>
                </c:pt>
                <c:pt idx="177">
                  <c:v>2318</c:v>
                </c:pt>
                <c:pt idx="178">
                  <c:v>6669</c:v>
                </c:pt>
                <c:pt idx="179">
                  <c:v>2199</c:v>
                </c:pt>
                <c:pt idx="180">
                  <c:v>2225</c:v>
                </c:pt>
                <c:pt idx="181">
                  <c:v>10080</c:v>
                </c:pt>
                <c:pt idx="182">
                  <c:v>2176</c:v>
                </c:pt>
                <c:pt idx="183">
                  <c:v>5601</c:v>
                </c:pt>
                <c:pt idx="184">
                  <c:v>4404</c:v>
                </c:pt>
                <c:pt idx="185">
                  <c:v>981</c:v>
                </c:pt>
                <c:pt idx="186">
                  <c:v>5651</c:v>
                </c:pt>
                <c:pt idx="187">
                  <c:v>3660</c:v>
                </c:pt>
                <c:pt idx="188">
                  <c:v>5982</c:v>
                </c:pt>
                <c:pt idx="189">
                  <c:v>1118</c:v>
                </c:pt>
                <c:pt idx="190">
                  <c:v>11106</c:v>
                </c:pt>
                <c:pt idx="191">
                  <c:v>11235</c:v>
                </c:pt>
                <c:pt idx="192">
                  <c:v>2893</c:v>
                </c:pt>
                <c:pt idx="193">
                  <c:v>8069</c:v>
                </c:pt>
                <c:pt idx="194">
                  <c:v>9461</c:v>
                </c:pt>
                <c:pt idx="195">
                  <c:v>2916</c:v>
                </c:pt>
                <c:pt idx="196">
                  <c:v>10914</c:v>
                </c:pt>
                <c:pt idx="197">
                  <c:v>6528</c:v>
                </c:pt>
                <c:pt idx="198">
                  <c:v>13278</c:v>
                </c:pt>
                <c:pt idx="199">
                  <c:v>6628</c:v>
                </c:pt>
                <c:pt idx="200">
                  <c:v>4105</c:v>
                </c:pt>
                <c:pt idx="201">
                  <c:v>7192</c:v>
                </c:pt>
                <c:pt idx="202">
                  <c:v>10586</c:v>
                </c:pt>
                <c:pt idx="203">
                  <c:v>5075</c:v>
                </c:pt>
                <c:pt idx="204">
                  <c:v>9562</c:v>
                </c:pt>
                <c:pt idx="205">
                  <c:v>8146</c:v>
                </c:pt>
                <c:pt idx="206">
                  <c:v>11258</c:v>
                </c:pt>
                <c:pt idx="207">
                  <c:v>13746</c:v>
                </c:pt>
                <c:pt idx="208">
                  <c:v>18038</c:v>
                </c:pt>
                <c:pt idx="209">
                  <c:v>18641</c:v>
                </c:pt>
                <c:pt idx="210">
                  <c:v>10823</c:v>
                </c:pt>
                <c:pt idx="211">
                  <c:v>12262</c:v>
                </c:pt>
                <c:pt idx="212">
                  <c:v>13157</c:v>
                </c:pt>
                <c:pt idx="213">
                  <c:v>5764</c:v>
                </c:pt>
                <c:pt idx="214">
                  <c:v>12189</c:v>
                </c:pt>
                <c:pt idx="215">
                  <c:v>9302</c:v>
                </c:pt>
                <c:pt idx="216">
                  <c:v>16946</c:v>
                </c:pt>
                <c:pt idx="217">
                  <c:v>37729</c:v>
                </c:pt>
                <c:pt idx="218">
                  <c:v>27336</c:v>
                </c:pt>
                <c:pt idx="219">
                  <c:v>10904</c:v>
                </c:pt>
                <c:pt idx="220">
                  <c:v>12236</c:v>
                </c:pt>
                <c:pt idx="221">
                  <c:v>24149</c:v>
                </c:pt>
                <c:pt idx="222">
                  <c:v>10713</c:v>
                </c:pt>
                <c:pt idx="223">
                  <c:v>43542</c:v>
                </c:pt>
                <c:pt idx="224">
                  <c:v>19371</c:v>
                </c:pt>
                <c:pt idx="225">
                  <c:v>38273</c:v>
                </c:pt>
              </c:numCache>
            </c:numRef>
          </c:yVal>
          <c:smooth val="0"/>
          <c:extLst>
            <c:ext xmlns:c16="http://schemas.microsoft.com/office/drawing/2014/chart" uri="{C3380CC4-5D6E-409C-BE32-E72D297353CC}">
              <c16:uniqueId val="{00000000-88CC-489E-85E6-E94EDF2029DD}"/>
            </c:ext>
          </c:extLst>
        </c:ser>
        <c:dLbls>
          <c:showLegendKey val="0"/>
          <c:showVal val="0"/>
          <c:showCatName val="0"/>
          <c:showSerName val="0"/>
          <c:showPercent val="0"/>
          <c:showBubbleSize val="0"/>
        </c:dLbls>
        <c:axId val="213755279"/>
        <c:axId val="213753359"/>
      </c:scatterChart>
      <c:valAx>
        <c:axId val="21375527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CTR</a:t>
                </a:r>
              </a:p>
            </c:rich>
          </c:tx>
          <c:layout>
            <c:manualLayout>
              <c:xMode val="edge"/>
              <c:yMode val="edge"/>
              <c:x val="0.47431373525365622"/>
              <c:y val="0.87513146287068122"/>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753359"/>
        <c:crosses val="autoZero"/>
        <c:crossBetween val="midCat"/>
      </c:valAx>
      <c:valAx>
        <c:axId val="2137533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75527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Total Ads by Months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 of Cost by Month'!$B$1</c:f>
              <c:strCache>
                <c:ptCount val="1"/>
                <c:pt idx="0">
                  <c:v>Count of Impressions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 of Cost by Month'!$A$2:$A$6</c:f>
              <c:strCache>
                <c:ptCount val="5"/>
                <c:pt idx="0">
                  <c:v>July</c:v>
                </c:pt>
                <c:pt idx="1">
                  <c:v>August</c:v>
                </c:pt>
                <c:pt idx="2">
                  <c:v>September</c:v>
                </c:pt>
                <c:pt idx="3">
                  <c:v>October</c:v>
                </c:pt>
                <c:pt idx="4">
                  <c:v>November</c:v>
                </c:pt>
              </c:strCache>
            </c:strRef>
          </c:cat>
          <c:val>
            <c:numRef>
              <c:f>'Sum of Cost by Month'!$B$2:$B$6</c:f>
              <c:numCache>
                <c:formatCode>General</c:formatCode>
                <c:ptCount val="5"/>
                <c:pt idx="0">
                  <c:v>44</c:v>
                </c:pt>
                <c:pt idx="1">
                  <c:v>49</c:v>
                </c:pt>
                <c:pt idx="2">
                  <c:v>49</c:v>
                </c:pt>
                <c:pt idx="3">
                  <c:v>44</c:v>
                </c:pt>
                <c:pt idx="4">
                  <c:v>42</c:v>
                </c:pt>
              </c:numCache>
            </c:numRef>
          </c:val>
          <c:extLst>
            <c:ext xmlns:c16="http://schemas.microsoft.com/office/drawing/2014/chart" uri="{C3380CC4-5D6E-409C-BE32-E72D297353CC}">
              <c16:uniqueId val="{00000000-FF22-4543-AE3B-928C56AFEE8C}"/>
            </c:ext>
          </c:extLst>
        </c:ser>
        <c:dLbls>
          <c:dLblPos val="outEnd"/>
          <c:showLegendKey val="0"/>
          <c:showVal val="1"/>
          <c:showCatName val="0"/>
          <c:showSerName val="0"/>
          <c:showPercent val="0"/>
          <c:showBubbleSize val="0"/>
        </c:dLbls>
        <c:gapWidth val="219"/>
        <c:overlap val="-27"/>
        <c:axId val="1134939135"/>
        <c:axId val="1134930975"/>
      </c:barChart>
      <c:catAx>
        <c:axId val="11349391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34930975"/>
        <c:crosses val="autoZero"/>
        <c:auto val="1"/>
        <c:lblAlgn val="ctr"/>
        <c:lblOffset val="100"/>
        <c:noMultiLvlLbl val="0"/>
      </c:catAx>
      <c:valAx>
        <c:axId val="1134930975"/>
        <c:scaling>
          <c:orientation val="minMax"/>
          <c:min val="0"/>
        </c:scaling>
        <c:delete val="1"/>
        <c:axPos val="l"/>
        <c:numFmt formatCode="General" sourceLinked="1"/>
        <c:majorTickMark val="none"/>
        <c:minorTickMark val="none"/>
        <c:tickLblPos val="nextTo"/>
        <c:crossAx val="11349391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rgbClr val="002060"/>
      </a:solidFill>
      <a:prstDash val="sysDash"/>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Ad Spent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'Sum of Cost by Month'!$B$1</c:f>
              <c:strCache>
                <c:ptCount val="1"/>
                <c:pt idx="0">
                  <c:v>Sum of Cost</c:v>
                </c:pt>
              </c:strCache>
            </c:strRef>
          </c:tx>
          <c:spPr>
            <a:solidFill>
              <a:schemeClr val="accent1"/>
            </a:solidFill>
            <a:ln>
              <a:noFill/>
            </a:ln>
            <a:effectLst/>
          </c:spPr>
          <c:invertIfNegative val="0"/>
          <c:dLbls>
            <c:numFmt formatCode="#,##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 of Cost by Month'!$A$2:$A$6</c:f>
              <c:strCache>
                <c:ptCount val="5"/>
                <c:pt idx="0">
                  <c:v>July</c:v>
                </c:pt>
                <c:pt idx="1">
                  <c:v>August</c:v>
                </c:pt>
                <c:pt idx="2">
                  <c:v>September</c:v>
                </c:pt>
                <c:pt idx="3">
                  <c:v>October</c:v>
                </c:pt>
                <c:pt idx="4">
                  <c:v>November</c:v>
                </c:pt>
              </c:strCache>
            </c:strRef>
          </c:cat>
          <c:val>
            <c:numRef>
              <c:f>'Sum of Cost by Month'!$B$2:$B$6</c:f>
              <c:numCache>
                <c:formatCode>General</c:formatCode>
                <c:ptCount val="5"/>
                <c:pt idx="0">
                  <c:v>122608</c:v>
                </c:pt>
                <c:pt idx="1">
                  <c:v>106058</c:v>
                </c:pt>
                <c:pt idx="2">
                  <c:v>87148</c:v>
                </c:pt>
                <c:pt idx="3">
                  <c:v>87352</c:v>
                </c:pt>
                <c:pt idx="4">
                  <c:v>307087</c:v>
                </c:pt>
              </c:numCache>
            </c:numRef>
          </c:val>
          <c:extLst>
            <c:ext xmlns:c16="http://schemas.microsoft.com/office/drawing/2014/chart" uri="{C3380CC4-5D6E-409C-BE32-E72D297353CC}">
              <c16:uniqueId val="{00000000-3FF6-4EBE-B8A3-B5B4F6EDBC20}"/>
            </c:ext>
          </c:extLst>
        </c:ser>
        <c:dLbls>
          <c:dLblPos val="outEnd"/>
          <c:showLegendKey val="0"/>
          <c:showVal val="1"/>
          <c:showCatName val="0"/>
          <c:showSerName val="0"/>
          <c:showPercent val="0"/>
          <c:showBubbleSize val="0"/>
        </c:dLbls>
        <c:gapWidth val="219"/>
        <c:overlap val="-27"/>
        <c:axId val="213155424"/>
        <c:axId val="213157344"/>
      </c:barChart>
      <c:catAx>
        <c:axId val="2131554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157344"/>
        <c:crosses val="autoZero"/>
        <c:auto val="1"/>
        <c:lblAlgn val="ctr"/>
        <c:lblOffset val="100"/>
        <c:noMultiLvlLbl val="0"/>
      </c:catAx>
      <c:valAx>
        <c:axId val="213157344"/>
        <c:scaling>
          <c:orientation val="minMax"/>
        </c:scaling>
        <c:delete val="1"/>
        <c:axPos val="l"/>
        <c:numFmt formatCode="General" sourceLinked="1"/>
        <c:majorTickMark val="none"/>
        <c:minorTickMark val="none"/>
        <c:tickLblPos val="nextTo"/>
        <c:crossAx val="213155424"/>
        <c:crosses val="autoZero"/>
        <c:crossBetween val="between"/>
      </c:valAx>
      <c:spPr>
        <a:noFill/>
        <a:ln>
          <a:solidFill>
            <a:schemeClr val="accent1">
              <a:lumMod val="60000"/>
              <a:lumOff val="40000"/>
            </a:schemeClr>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chemeClr val="accent1">
          <a:lumMod val="60000"/>
          <a:lumOff val="40000"/>
        </a:schemeClr>
      </a:solidFill>
      <a:prstDash val="sysDash"/>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P&amp;L by Month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5000000000000001E-2"/>
          <c:y val="0.18560185185185185"/>
          <c:w val="0.93888888888888888"/>
          <c:h val="0.6779260748803223"/>
        </c:manualLayout>
      </c:layout>
      <c:barChart>
        <c:barDir val="col"/>
        <c:grouping val="clustered"/>
        <c:varyColors val="0"/>
        <c:ser>
          <c:idx val="0"/>
          <c:order val="0"/>
          <c:tx>
            <c:strRef>
              <c:f>'Sum of P&amp;L by Month'!$B$1</c:f>
              <c:strCache>
                <c:ptCount val="1"/>
                <c:pt idx="0">
                  <c:v>Sum of P&amp;L</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'Sum of P&amp;L by Month'!$A$2:$A$6</c:f>
              <c:strCache>
                <c:ptCount val="5"/>
                <c:pt idx="0">
                  <c:v>July</c:v>
                </c:pt>
                <c:pt idx="1">
                  <c:v>August</c:v>
                </c:pt>
                <c:pt idx="2">
                  <c:v>September</c:v>
                </c:pt>
                <c:pt idx="3">
                  <c:v>October</c:v>
                </c:pt>
                <c:pt idx="4">
                  <c:v>November</c:v>
                </c:pt>
              </c:strCache>
            </c:strRef>
          </c:cat>
          <c:val>
            <c:numRef>
              <c:f>'Sum of P&amp;L by Month'!$B$2:$B$6</c:f>
              <c:numCache>
                <c:formatCode>General</c:formatCode>
                <c:ptCount val="5"/>
                <c:pt idx="0">
                  <c:v>-22869.857</c:v>
                </c:pt>
                <c:pt idx="1">
                  <c:v>-15063.977999999999</c:v>
                </c:pt>
                <c:pt idx="2">
                  <c:v>-15208.474</c:v>
                </c:pt>
                <c:pt idx="3">
                  <c:v>909.21199999999999</c:v>
                </c:pt>
                <c:pt idx="4">
                  <c:v>-32846.667000000001</c:v>
                </c:pt>
              </c:numCache>
            </c:numRef>
          </c:val>
          <c:extLst>
            <c:ext xmlns:c16="http://schemas.microsoft.com/office/drawing/2014/chart" uri="{C3380CC4-5D6E-409C-BE32-E72D297353CC}">
              <c16:uniqueId val="{00000000-17ED-4996-880D-8EB0DF00F851}"/>
            </c:ext>
          </c:extLst>
        </c:ser>
        <c:dLbls>
          <c:dLblPos val="outEnd"/>
          <c:showLegendKey val="0"/>
          <c:showVal val="1"/>
          <c:showCatName val="0"/>
          <c:showSerName val="0"/>
          <c:showPercent val="0"/>
          <c:showBubbleSize val="0"/>
        </c:dLbls>
        <c:gapWidth val="219"/>
        <c:overlap val="-27"/>
        <c:axId val="617498848"/>
        <c:axId val="617500288"/>
      </c:barChart>
      <c:catAx>
        <c:axId val="617498848"/>
        <c:scaling>
          <c:orientation val="minMax"/>
        </c:scaling>
        <c:delete val="0"/>
        <c:axPos val="b"/>
        <c:numFmt formatCode="General" sourceLinked="1"/>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17500288"/>
        <c:crosses val="autoZero"/>
        <c:auto val="1"/>
        <c:lblAlgn val="ctr"/>
        <c:lblOffset val="100"/>
        <c:noMultiLvlLbl val="0"/>
      </c:catAx>
      <c:valAx>
        <c:axId val="617500288"/>
        <c:scaling>
          <c:orientation val="minMax"/>
        </c:scaling>
        <c:delete val="1"/>
        <c:axPos val="l"/>
        <c:numFmt formatCode="General" sourceLinked="1"/>
        <c:majorTickMark val="none"/>
        <c:minorTickMark val="none"/>
        <c:tickLblPos val="nextTo"/>
        <c:crossAx val="617498848"/>
        <c:crosses val="autoZero"/>
        <c:crossBetween val="between"/>
      </c:valAx>
      <c:spPr>
        <a:noFill/>
        <a:ln>
          <a:solidFill>
            <a:schemeClr val="bg1"/>
          </a:solid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chemeClr val="accent1">
          <a:lumMod val="60000"/>
          <a:lumOff val="40000"/>
        </a:schemeClr>
      </a:solidFill>
      <a:prstDash val="sysDash"/>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[Sum of Cost by Month.csv]Sheet2!PivotTable18</c:name>
    <c:fmtId val="15"/>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Sheet2!$B$3:$B$4</c:f>
              <c:strCache>
                <c:ptCount val="1"/>
                <c:pt idx="0">
                  <c:v>Promotion Code</c:v>
                </c:pt>
              </c:strCache>
            </c:strRef>
          </c:tx>
          <c:spPr>
            <a:solidFill>
              <a:schemeClr val="bg1">
                <a:lumMod val="8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Sheet2!$A$5:$A$10</c:f>
              <c:strCache>
                <c:ptCount val="5"/>
                <c:pt idx="0">
                  <c:v>July</c:v>
                </c:pt>
                <c:pt idx="1">
                  <c:v>August</c:v>
                </c:pt>
                <c:pt idx="2">
                  <c:v>September</c:v>
                </c:pt>
                <c:pt idx="3">
                  <c:v>October</c:v>
                </c:pt>
                <c:pt idx="4">
                  <c:v>November</c:v>
                </c:pt>
              </c:strCache>
            </c:strRef>
          </c:cat>
          <c:val>
            <c:numRef>
              <c:f>Sheet2!$B$5:$B$10</c:f>
              <c:numCache>
                <c:formatCode>General</c:formatCode>
                <c:ptCount val="5"/>
                <c:pt idx="0">
                  <c:v>10</c:v>
                </c:pt>
                <c:pt idx="1">
                  <c:v>13</c:v>
                </c:pt>
                <c:pt idx="2">
                  <c:v>11</c:v>
                </c:pt>
                <c:pt idx="3">
                  <c:v>11</c:v>
                </c:pt>
                <c:pt idx="4">
                  <c:v>10</c:v>
                </c:pt>
              </c:numCache>
            </c:numRef>
          </c:val>
          <c:extLst>
            <c:ext xmlns:c16="http://schemas.microsoft.com/office/drawing/2014/chart" uri="{C3380CC4-5D6E-409C-BE32-E72D297353CC}">
              <c16:uniqueId val="{00000000-6A9A-4AC1-A35F-C311B46B0EE4}"/>
            </c:ext>
          </c:extLst>
        </c:ser>
        <c:ser>
          <c:idx val="1"/>
          <c:order val="1"/>
          <c:tx>
            <c:strRef>
              <c:f>Sheet2!$C$3:$C$4</c:f>
              <c:strCache>
                <c:ptCount val="1"/>
                <c:pt idx="0">
                  <c:v>Discount Code</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Sheet2!$A$5:$A$10</c:f>
              <c:strCache>
                <c:ptCount val="5"/>
                <c:pt idx="0">
                  <c:v>July</c:v>
                </c:pt>
                <c:pt idx="1">
                  <c:v>August</c:v>
                </c:pt>
                <c:pt idx="2">
                  <c:v>September</c:v>
                </c:pt>
                <c:pt idx="3">
                  <c:v>October</c:v>
                </c:pt>
                <c:pt idx="4">
                  <c:v>November</c:v>
                </c:pt>
              </c:strCache>
            </c:strRef>
          </c:cat>
          <c:val>
            <c:numRef>
              <c:f>Sheet2!$C$5:$C$10</c:f>
              <c:numCache>
                <c:formatCode>General</c:formatCode>
                <c:ptCount val="5"/>
                <c:pt idx="0">
                  <c:v>10</c:v>
                </c:pt>
                <c:pt idx="1">
                  <c:v>11</c:v>
                </c:pt>
                <c:pt idx="2">
                  <c:v>13</c:v>
                </c:pt>
                <c:pt idx="3">
                  <c:v>11</c:v>
                </c:pt>
                <c:pt idx="4">
                  <c:v>10</c:v>
                </c:pt>
              </c:numCache>
            </c:numRef>
          </c:val>
          <c:extLst>
            <c:ext xmlns:c16="http://schemas.microsoft.com/office/drawing/2014/chart" uri="{C3380CC4-5D6E-409C-BE32-E72D297353CC}">
              <c16:uniqueId val="{00000001-6A9A-4AC1-A35F-C311B46B0EE4}"/>
            </c:ext>
          </c:extLst>
        </c:ser>
        <c:ser>
          <c:idx val="2"/>
          <c:order val="2"/>
          <c:tx>
            <c:strRef>
              <c:f>Sheet2!$D$3:$D$4</c:f>
              <c:strCache>
                <c:ptCount val="1"/>
                <c:pt idx="0">
                  <c:v>Sale</c:v>
                </c:pt>
              </c:strCache>
            </c:strRef>
          </c:tx>
          <c:spPr>
            <a:solidFill>
              <a:schemeClr val="accent6">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Sheet2!$A$5:$A$10</c:f>
              <c:strCache>
                <c:ptCount val="5"/>
                <c:pt idx="0">
                  <c:v>July</c:v>
                </c:pt>
                <c:pt idx="1">
                  <c:v>August</c:v>
                </c:pt>
                <c:pt idx="2">
                  <c:v>September</c:v>
                </c:pt>
                <c:pt idx="3">
                  <c:v>October</c:v>
                </c:pt>
                <c:pt idx="4">
                  <c:v>November</c:v>
                </c:pt>
              </c:strCache>
            </c:strRef>
          </c:cat>
          <c:val>
            <c:numRef>
              <c:f>Sheet2!$D$5:$D$10</c:f>
              <c:numCache>
                <c:formatCode>General</c:formatCode>
                <c:ptCount val="5"/>
                <c:pt idx="0">
                  <c:v>6</c:v>
                </c:pt>
                <c:pt idx="1">
                  <c:v>6</c:v>
                </c:pt>
                <c:pt idx="2">
                  <c:v>6</c:v>
                </c:pt>
                <c:pt idx="3">
                  <c:v>5</c:v>
                </c:pt>
                <c:pt idx="4">
                  <c:v>5</c:v>
                </c:pt>
              </c:numCache>
            </c:numRef>
          </c:val>
          <c:extLst>
            <c:ext xmlns:c16="http://schemas.microsoft.com/office/drawing/2014/chart" uri="{C3380CC4-5D6E-409C-BE32-E72D297353CC}">
              <c16:uniqueId val="{00000002-6A9A-4AC1-A35F-C311B46B0EE4}"/>
            </c:ext>
          </c:extLst>
        </c:ser>
        <c:ser>
          <c:idx val="3"/>
          <c:order val="3"/>
          <c:tx>
            <c:strRef>
              <c:f>Sheet2!$E$3:$E$4</c:f>
              <c:strCache>
                <c:ptCount val="1"/>
                <c:pt idx="0">
                  <c:v>Coupon Code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Sheet2!$A$5:$A$10</c:f>
              <c:strCache>
                <c:ptCount val="5"/>
                <c:pt idx="0">
                  <c:v>July</c:v>
                </c:pt>
                <c:pt idx="1">
                  <c:v>August</c:v>
                </c:pt>
                <c:pt idx="2">
                  <c:v>September</c:v>
                </c:pt>
                <c:pt idx="3">
                  <c:v>October</c:v>
                </c:pt>
                <c:pt idx="4">
                  <c:v>November</c:v>
                </c:pt>
              </c:strCache>
            </c:strRef>
          </c:cat>
          <c:val>
            <c:numRef>
              <c:f>Sheet2!$E$5:$E$10</c:f>
              <c:numCache>
                <c:formatCode>General</c:formatCode>
                <c:ptCount val="5"/>
                <c:pt idx="0">
                  <c:v>4</c:v>
                </c:pt>
                <c:pt idx="1">
                  <c:v>5</c:v>
                </c:pt>
                <c:pt idx="2">
                  <c:v>4</c:v>
                </c:pt>
                <c:pt idx="3">
                  <c:v>6</c:v>
                </c:pt>
                <c:pt idx="4">
                  <c:v>4</c:v>
                </c:pt>
              </c:numCache>
            </c:numRef>
          </c:val>
          <c:extLst>
            <c:ext xmlns:c16="http://schemas.microsoft.com/office/drawing/2014/chart" uri="{C3380CC4-5D6E-409C-BE32-E72D297353CC}">
              <c16:uniqueId val="{00000003-6A9A-4AC1-A35F-C311B46B0EE4}"/>
            </c:ext>
          </c:extLst>
        </c:ser>
        <c:ser>
          <c:idx val="4"/>
          <c:order val="4"/>
          <c:tx>
            <c:strRef>
              <c:f>Sheet2!$F$3:$F$4</c:f>
              <c:strCache>
                <c:ptCount val="1"/>
                <c:pt idx="0">
                  <c:v>Free Shipping</c:v>
                </c:pt>
              </c:strCache>
            </c:strRef>
          </c:tx>
          <c:spPr>
            <a:solidFill>
              <a:schemeClr val="accent6">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Sheet2!$A$5:$A$10</c:f>
              <c:strCache>
                <c:ptCount val="5"/>
                <c:pt idx="0">
                  <c:v>July</c:v>
                </c:pt>
                <c:pt idx="1">
                  <c:v>August</c:v>
                </c:pt>
                <c:pt idx="2">
                  <c:v>September</c:v>
                </c:pt>
                <c:pt idx="3">
                  <c:v>October</c:v>
                </c:pt>
                <c:pt idx="4">
                  <c:v>November</c:v>
                </c:pt>
              </c:strCache>
            </c:strRef>
          </c:cat>
          <c:val>
            <c:numRef>
              <c:f>Sheet2!$F$5:$F$10</c:f>
              <c:numCache>
                <c:formatCode>General</c:formatCode>
                <c:ptCount val="5"/>
                <c:pt idx="0">
                  <c:v>5</c:v>
                </c:pt>
                <c:pt idx="1">
                  <c:v>5</c:v>
                </c:pt>
                <c:pt idx="2">
                  <c:v>5</c:v>
                </c:pt>
                <c:pt idx="3">
                  <c:v>4</c:v>
                </c:pt>
                <c:pt idx="4">
                  <c:v>4</c:v>
                </c:pt>
              </c:numCache>
            </c:numRef>
          </c:val>
          <c:extLst>
            <c:ext xmlns:c16="http://schemas.microsoft.com/office/drawing/2014/chart" uri="{C3380CC4-5D6E-409C-BE32-E72D297353CC}">
              <c16:uniqueId val="{00000004-6A9A-4AC1-A35F-C311B46B0EE4}"/>
            </c:ext>
          </c:extLst>
        </c:ser>
        <c:ser>
          <c:idx val="5"/>
          <c:order val="5"/>
          <c:tx>
            <c:strRef>
              <c:f>Sheet2!$G$3:$G$4</c:f>
              <c:strCache>
                <c:ptCount val="1"/>
                <c:pt idx="0">
                  <c:v>Offer</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Sheet2!$A$5:$A$10</c:f>
              <c:strCache>
                <c:ptCount val="5"/>
                <c:pt idx="0">
                  <c:v>July</c:v>
                </c:pt>
                <c:pt idx="1">
                  <c:v>August</c:v>
                </c:pt>
                <c:pt idx="2">
                  <c:v>September</c:v>
                </c:pt>
                <c:pt idx="3">
                  <c:v>October</c:v>
                </c:pt>
                <c:pt idx="4">
                  <c:v>November</c:v>
                </c:pt>
              </c:strCache>
            </c:strRef>
          </c:cat>
          <c:val>
            <c:numRef>
              <c:f>Sheet2!$G$5:$G$10</c:f>
              <c:numCache>
                <c:formatCode>General</c:formatCode>
                <c:ptCount val="5"/>
                <c:pt idx="0">
                  <c:v>5</c:v>
                </c:pt>
                <c:pt idx="1">
                  <c:v>4</c:v>
                </c:pt>
                <c:pt idx="2">
                  <c:v>5</c:v>
                </c:pt>
                <c:pt idx="3">
                  <c:v>4</c:v>
                </c:pt>
                <c:pt idx="4">
                  <c:v>4</c:v>
                </c:pt>
              </c:numCache>
            </c:numRef>
          </c:val>
          <c:extLst>
            <c:ext xmlns:c16="http://schemas.microsoft.com/office/drawing/2014/chart" uri="{C3380CC4-5D6E-409C-BE32-E72D297353CC}">
              <c16:uniqueId val="{00000005-6A9A-4AC1-A35F-C311B46B0EE4}"/>
            </c:ext>
          </c:extLst>
        </c:ser>
        <c:ser>
          <c:idx val="6"/>
          <c:order val="6"/>
          <c:tx>
            <c:strRef>
              <c:f>Sheet2!$H$3:$H$4</c:f>
              <c:strCache>
                <c:ptCount val="1"/>
                <c:pt idx="0">
                  <c:v>Competitor</c:v>
                </c:pt>
              </c:strCache>
            </c:strRef>
          </c:tx>
          <c:spPr>
            <a:solidFill>
              <a:schemeClr val="bg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Sheet2!$A$5:$A$10</c:f>
              <c:strCache>
                <c:ptCount val="5"/>
                <c:pt idx="0">
                  <c:v>July</c:v>
                </c:pt>
                <c:pt idx="1">
                  <c:v>August</c:v>
                </c:pt>
                <c:pt idx="2">
                  <c:v>September</c:v>
                </c:pt>
                <c:pt idx="3">
                  <c:v>October</c:v>
                </c:pt>
                <c:pt idx="4">
                  <c:v>November</c:v>
                </c:pt>
              </c:strCache>
            </c:strRef>
          </c:cat>
          <c:val>
            <c:numRef>
              <c:f>Sheet2!$H$5:$H$10</c:f>
              <c:numCache>
                <c:formatCode>General</c:formatCode>
                <c:ptCount val="5"/>
                <c:pt idx="0">
                  <c:v>4</c:v>
                </c:pt>
                <c:pt idx="1">
                  <c:v>5</c:v>
                </c:pt>
                <c:pt idx="2">
                  <c:v>5</c:v>
                </c:pt>
                <c:pt idx="3">
                  <c:v>3</c:v>
                </c:pt>
                <c:pt idx="4">
                  <c:v>3</c:v>
                </c:pt>
              </c:numCache>
            </c:numRef>
          </c:val>
          <c:extLst>
            <c:ext xmlns:c16="http://schemas.microsoft.com/office/drawing/2014/chart" uri="{C3380CC4-5D6E-409C-BE32-E72D297353CC}">
              <c16:uniqueId val="{00000006-6A9A-4AC1-A35F-C311B46B0EE4}"/>
            </c:ext>
          </c:extLst>
        </c:ser>
        <c:ser>
          <c:idx val="7"/>
          <c:order val="7"/>
          <c:tx>
            <c:strRef>
              <c:f>Sheet2!$I$3:$I$4</c:f>
              <c:strCache>
                <c:ptCount val="1"/>
                <c:pt idx="0">
                  <c:v>Black Friday/Cyber Monday</c:v>
                </c:pt>
              </c:strCache>
            </c:strRef>
          </c:tx>
          <c:spPr>
            <a:solidFill>
              <a:schemeClr val="accent3">
                <a:lumMod val="20000"/>
                <a:lumOff val="8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Sheet2!$A$5:$A$10</c:f>
              <c:strCache>
                <c:ptCount val="5"/>
                <c:pt idx="0">
                  <c:v>July</c:v>
                </c:pt>
                <c:pt idx="1">
                  <c:v>August</c:v>
                </c:pt>
                <c:pt idx="2">
                  <c:v>September</c:v>
                </c:pt>
                <c:pt idx="3">
                  <c:v>October</c:v>
                </c:pt>
                <c:pt idx="4">
                  <c:v>November</c:v>
                </c:pt>
              </c:strCache>
            </c:strRef>
          </c:cat>
          <c:val>
            <c:numRef>
              <c:f>Sheet2!$I$5:$I$10</c:f>
              <c:numCache>
                <c:formatCode>General</c:formatCode>
                <c:ptCount val="5"/>
                <c:pt idx="4">
                  <c:v>2</c:v>
                </c:pt>
              </c:numCache>
            </c:numRef>
          </c:val>
          <c:extLst>
            <c:ext xmlns:c16="http://schemas.microsoft.com/office/drawing/2014/chart" uri="{C3380CC4-5D6E-409C-BE32-E72D297353CC}">
              <c16:uniqueId val="{00000007-6A9A-4AC1-A35F-C311B46B0EE4}"/>
            </c:ext>
          </c:extLst>
        </c:ser>
        <c:dLbls>
          <c:dLblPos val="ctr"/>
          <c:showLegendKey val="0"/>
          <c:showVal val="1"/>
          <c:showCatName val="0"/>
          <c:showSerName val="0"/>
          <c:showPercent val="0"/>
          <c:showBubbleSize val="0"/>
        </c:dLbls>
        <c:gapWidth val="150"/>
        <c:overlap val="100"/>
        <c:axId val="768059824"/>
        <c:axId val="768057904"/>
      </c:barChart>
      <c:catAx>
        <c:axId val="768059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8057904"/>
        <c:crosses val="autoZero"/>
        <c:auto val="1"/>
        <c:lblAlgn val="ctr"/>
        <c:lblOffset val="100"/>
        <c:noMultiLvlLbl val="0"/>
      </c:catAx>
      <c:valAx>
        <c:axId val="768057904"/>
        <c:scaling>
          <c:orientation val="minMax"/>
        </c:scaling>
        <c:delete val="1"/>
        <c:axPos val="l"/>
        <c:numFmt formatCode="General" sourceLinked="1"/>
        <c:majorTickMark val="none"/>
        <c:minorTickMark val="none"/>
        <c:tickLblPos val="nextTo"/>
        <c:crossAx val="768059824"/>
        <c:crosses val="autoZero"/>
        <c:crossBetween val="between"/>
      </c:valAx>
      <c:spPr>
        <a:noFill/>
        <a:ln>
          <a:noFill/>
        </a:ln>
        <a:effectLst/>
      </c:spPr>
    </c:plotArea>
    <c:legend>
      <c:legendPos val="b"/>
      <c:layout>
        <c:manualLayout>
          <c:xMode val="edge"/>
          <c:yMode val="edge"/>
          <c:x val="0"/>
          <c:y val="0.82472964971816476"/>
          <c:w val="1"/>
          <c:h val="0.17527035028183524"/>
        </c:manualLayout>
      </c:layout>
      <c:overlay val="0"/>
      <c:spPr>
        <a:noFill/>
        <a:ln w="6350">
          <a:solidFill>
            <a:schemeClr val="accent1"/>
          </a:solidFill>
          <a:prstDash val="sysDash"/>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chemeClr val="accent1"/>
      </a:solidFill>
      <a:prstDash val="sysDash"/>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2995802897509774"/>
          <c:y val="3.1794870511008661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'Count of Promotion Type by Prom'!$B$1</c:f>
              <c:strCache>
                <c:ptCount val="1"/>
                <c:pt idx="0">
                  <c:v>Count of Impressions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8F8A-4845-B860-C19DFCE1A748}"/>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8F8A-4845-B860-C19DFCE1A74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8F8A-4845-B860-C19DFCE1A74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8F8A-4845-B860-C19DFCE1A74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8F8A-4845-B860-C19DFCE1A74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8F8A-4845-B860-C19DFCE1A748}"/>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8F8A-4845-B860-C19DFCE1A748}"/>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8F8A-4845-B860-C19DFCE1A748}"/>
              </c:ext>
            </c:extLst>
          </c:dPt>
          <c:dLbls>
            <c:dLbl>
              <c:idx val="0"/>
              <c:layout>
                <c:manualLayout>
                  <c:x val="8.602676671644717E-2"/>
                  <c:y val="0.1196608845528207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8F8A-4845-B860-C19DFCE1A748}"/>
                </c:ext>
              </c:extLst>
            </c:dLbl>
            <c:dLbl>
              <c:idx val="1"/>
              <c:layout>
                <c:manualLayout>
                  <c:x val="-9.2772892385602977E-17"/>
                  <c:y val="6.267951095623942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8F8A-4845-B860-C19DFCE1A748}"/>
                </c:ext>
              </c:extLst>
            </c:dLbl>
            <c:dLbl>
              <c:idx val="2"/>
              <c:layout>
                <c:manualLayout>
                  <c:x val="-6.8315373568943336E-2"/>
                  <c:y val="2.8490686798290647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8F8A-4845-B860-C19DFCE1A748}"/>
                </c:ext>
              </c:extLst>
            </c:dLbl>
            <c:dLbl>
              <c:idx val="3"/>
              <c:layout>
                <c:manualLayout>
                  <c:x val="-7.084557259001531E-2"/>
                  <c:y val="-1.0446464480924122E-16"/>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8F8A-4845-B860-C19DFCE1A748}"/>
                </c:ext>
              </c:extLst>
            </c:dLbl>
            <c:dLbl>
              <c:idx val="4"/>
              <c:layout>
                <c:manualLayout>
                  <c:x val="-4.8073781400367534E-2"/>
                  <c:y val="-3.988696151760696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8F8A-4845-B860-C19DFCE1A748}"/>
                </c:ext>
              </c:extLst>
            </c:dLbl>
            <c:dLbl>
              <c:idx val="5"/>
              <c:layout>
                <c:manualLayout>
                  <c:x val="-9.6147562800735067E-2"/>
                  <c:y val="-2.6116161202310305E-17"/>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8F8A-4845-B860-C19DFCE1A748}"/>
                </c:ext>
              </c:extLst>
            </c:dLbl>
            <c:dLbl>
              <c:idx val="6"/>
              <c:layout>
                <c:manualLayout>
                  <c:x val="-0.10626835888502299"/>
                  <c:y val="-1.709441207897438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D-8F8A-4845-B860-C19DFCE1A748}"/>
                </c:ext>
              </c:extLst>
            </c:dLbl>
            <c:dLbl>
              <c:idx val="7"/>
              <c:layout>
                <c:manualLayout>
                  <c:x val="0.28591254510278202"/>
                  <c:y val="5.6981485764639531E-2"/>
                </c:manualLayout>
              </c:layout>
              <c:spPr>
                <a:noFill/>
                <a:ln>
                  <a:noFill/>
                </a:ln>
                <a:effectLst/>
              </c:spPr>
              <c:txPr>
                <a:bodyPr rot="0" spcFirstLastPara="1" vertOverflow="ellipsis" vert="horz" wrap="square" lIns="38100" tIns="19050" rIns="38100" bIns="19050" anchor="ctr"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1741991409574288"/>
                      <c:h val="0.15082969591015066"/>
                    </c:manualLayout>
                  </c15:layout>
                </c:ext>
                <c:ext xmlns:c16="http://schemas.microsoft.com/office/drawing/2014/chart" uri="{C3380CC4-5D6E-409C-BE32-E72D297353CC}">
                  <c16:uniqueId val="{0000000F-8F8A-4845-B860-C19DFCE1A748}"/>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'Count of Promotion Type by Prom'!$A$2:$A$9</c:f>
              <c:strCache>
                <c:ptCount val="8"/>
                <c:pt idx="0">
                  <c:v>Discount Code</c:v>
                </c:pt>
                <c:pt idx="1">
                  <c:v>Promotion Code</c:v>
                </c:pt>
                <c:pt idx="2">
                  <c:v>Sale</c:v>
                </c:pt>
                <c:pt idx="3">
                  <c:v>Coupon Code</c:v>
                </c:pt>
                <c:pt idx="4">
                  <c:v>Free Shipping</c:v>
                </c:pt>
                <c:pt idx="5">
                  <c:v>Offer</c:v>
                </c:pt>
                <c:pt idx="6">
                  <c:v>Competitor</c:v>
                </c:pt>
                <c:pt idx="7">
                  <c:v>Black Friday/Cyber Monday</c:v>
                </c:pt>
              </c:strCache>
            </c:strRef>
          </c:cat>
          <c:val>
            <c:numRef>
              <c:f>'Count of Promotion Type by Prom'!$B$2:$B$9</c:f>
              <c:numCache>
                <c:formatCode>General</c:formatCode>
                <c:ptCount val="8"/>
                <c:pt idx="0">
                  <c:v>55</c:v>
                </c:pt>
                <c:pt idx="1">
                  <c:v>55</c:v>
                </c:pt>
                <c:pt idx="2">
                  <c:v>28</c:v>
                </c:pt>
                <c:pt idx="3">
                  <c:v>23</c:v>
                </c:pt>
                <c:pt idx="4">
                  <c:v>23</c:v>
                </c:pt>
                <c:pt idx="5">
                  <c:v>22</c:v>
                </c:pt>
                <c:pt idx="6">
                  <c:v>20</c:v>
                </c:pt>
                <c:pt idx="7">
                  <c:v>2</c:v>
                </c:pt>
              </c:numCache>
            </c:numRef>
          </c:val>
          <c:extLst>
            <c:ext xmlns:c16="http://schemas.microsoft.com/office/drawing/2014/chart" uri="{C3380CC4-5D6E-409C-BE32-E72D297353CC}">
              <c16:uniqueId val="{00000010-8F8A-4845-B860-C19DFCE1A748}"/>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0"/>
          <c:y val="0.84294407951189843"/>
          <c:w val="1"/>
          <c:h val="0.15705592048810155"/>
        </c:manualLayout>
      </c:layout>
      <c:overlay val="0"/>
      <c:spPr>
        <a:noFill/>
        <a:ln>
          <a:solidFill>
            <a:schemeClr val="accent1"/>
          </a:solidFill>
          <a:prstDash val="sysDot"/>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chemeClr val="accent1"/>
      </a:solidFill>
      <a:prstDash val="sysDash"/>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Ad</a:t>
            </a:r>
            <a:r>
              <a:rPr lang="en-US" baseline="0"/>
              <a:t> spent allocation by Promotion 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data!$B$1</c:f>
              <c:strCache>
                <c:ptCount val="1"/>
                <c:pt idx="0">
                  <c:v>Sum of Cost</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967-4E65-B06E-5D8B62689524}"/>
              </c:ext>
            </c:extLst>
          </c:dPt>
          <c:dPt>
            <c:idx val="1"/>
            <c:bubble3D val="0"/>
            <c:spPr>
              <a:solidFill>
                <a:schemeClr val="tx2">
                  <a:lumMod val="25000"/>
                  <a:lumOff val="75000"/>
                </a:schemeClr>
              </a:solidFill>
              <a:ln w="19050">
                <a:solidFill>
                  <a:schemeClr val="lt1"/>
                </a:solidFill>
              </a:ln>
              <a:effectLst/>
            </c:spPr>
            <c:extLst>
              <c:ext xmlns:c16="http://schemas.microsoft.com/office/drawing/2014/chart" uri="{C3380CC4-5D6E-409C-BE32-E72D297353CC}">
                <c16:uniqueId val="{00000003-D967-4E65-B06E-5D8B6268952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967-4E65-B06E-5D8B6268952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967-4E65-B06E-5D8B6268952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D967-4E65-B06E-5D8B62689524}"/>
              </c:ext>
            </c:extLst>
          </c:dPt>
          <c:dPt>
            <c:idx val="5"/>
            <c:bubble3D val="0"/>
            <c:spPr>
              <a:solidFill>
                <a:schemeClr val="accent2">
                  <a:lumMod val="40000"/>
                  <a:lumOff val="60000"/>
                </a:schemeClr>
              </a:solidFill>
              <a:ln w="19050">
                <a:solidFill>
                  <a:schemeClr val="lt1"/>
                </a:solidFill>
              </a:ln>
              <a:effectLst/>
            </c:spPr>
            <c:extLst>
              <c:ext xmlns:c16="http://schemas.microsoft.com/office/drawing/2014/chart" uri="{C3380CC4-5D6E-409C-BE32-E72D297353CC}">
                <c16:uniqueId val="{0000000B-D967-4E65-B06E-5D8B6268952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D967-4E65-B06E-5D8B6268952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D967-4E65-B06E-5D8B62689524}"/>
              </c:ext>
            </c:extLst>
          </c:dPt>
          <c:dLbls>
            <c:dLbl>
              <c:idx val="0"/>
              <c:delete val="1"/>
              <c:extLst>
                <c:ext xmlns:c15="http://schemas.microsoft.com/office/drawing/2012/chart" uri="{CE6537A1-D6FC-4f65-9D91-7224C49458BB}"/>
                <c:ext xmlns:c16="http://schemas.microsoft.com/office/drawing/2014/chart" uri="{C3380CC4-5D6E-409C-BE32-E72D297353CC}">
                  <c16:uniqueId val="{00000001-D967-4E65-B06E-5D8B62689524}"/>
                </c:ext>
              </c:extLst>
            </c:dLbl>
            <c:dLbl>
              <c:idx val="1"/>
              <c:layout>
                <c:manualLayout>
                  <c:x val="-3.6111111111111212E-2"/>
                  <c:y val="8.6901077710215699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D967-4E65-B06E-5D8B62689524}"/>
                </c:ext>
              </c:extLst>
            </c:dLbl>
            <c:dLbl>
              <c:idx val="2"/>
              <c:delete val="1"/>
              <c:extLst>
                <c:ext xmlns:c15="http://schemas.microsoft.com/office/drawing/2012/chart" uri="{CE6537A1-D6FC-4f65-9D91-7224C49458BB}"/>
                <c:ext xmlns:c16="http://schemas.microsoft.com/office/drawing/2014/chart" uri="{C3380CC4-5D6E-409C-BE32-E72D297353CC}">
                  <c16:uniqueId val="{00000005-D967-4E65-B06E-5D8B62689524}"/>
                </c:ext>
              </c:extLst>
            </c:dLbl>
            <c:dLbl>
              <c:idx val="3"/>
              <c:delete val="1"/>
              <c:extLst>
                <c:ext xmlns:c15="http://schemas.microsoft.com/office/drawing/2012/chart" uri="{CE6537A1-D6FC-4f65-9D91-7224C49458BB}"/>
                <c:ext xmlns:c16="http://schemas.microsoft.com/office/drawing/2014/chart" uri="{C3380CC4-5D6E-409C-BE32-E72D297353CC}">
                  <c16:uniqueId val="{00000007-D967-4E65-B06E-5D8B62689524}"/>
                </c:ext>
              </c:extLst>
            </c:dLbl>
            <c:dLbl>
              <c:idx val="4"/>
              <c:layout>
                <c:manualLayout>
                  <c:x val="-2.7777777777777905E-3"/>
                  <c:y val="-7.9000979736559718E-3"/>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9-D967-4E65-B06E-5D8B62689524}"/>
                </c:ext>
              </c:extLst>
            </c:dLbl>
            <c:dLbl>
              <c:idx val="5"/>
              <c:layout>
                <c:manualLayout>
                  <c:x val="-2.5000000000000001E-2"/>
                  <c:y val="0"/>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B-D967-4E65-B06E-5D8B62689524}"/>
                </c:ext>
              </c:extLst>
            </c:dLbl>
            <c:dLbl>
              <c:idx val="6"/>
              <c:delete val="1"/>
              <c:extLst>
                <c:ext xmlns:c15="http://schemas.microsoft.com/office/drawing/2012/chart" uri="{CE6537A1-D6FC-4f65-9D91-7224C49458BB}">
                  <c15:layout>
                    <c:manualLayout>
                      <c:w val="0.12945822397200349"/>
                      <c:h val="0.11560185185185186"/>
                    </c:manualLayout>
                  </c15:layout>
                </c:ext>
                <c:ext xmlns:c16="http://schemas.microsoft.com/office/drawing/2014/chart" uri="{C3380CC4-5D6E-409C-BE32-E72D297353CC}">
                  <c16:uniqueId val="{0000000D-D967-4E65-B06E-5D8B62689524}"/>
                </c:ext>
              </c:extLst>
            </c:dLbl>
            <c:dLbl>
              <c:idx val="7"/>
              <c:delete val="1"/>
              <c:extLst>
                <c:ext xmlns:c15="http://schemas.microsoft.com/office/drawing/2012/chart" uri="{CE6537A1-D6FC-4f65-9D91-7224C49458BB}">
                  <c15:layout>
                    <c:manualLayout>
                      <c:w val="0.28591666666666665"/>
                      <c:h val="0.14591480957342579"/>
                    </c:manualLayout>
                  </c15:layout>
                </c:ext>
                <c:ext xmlns:c16="http://schemas.microsoft.com/office/drawing/2014/chart" uri="{C3380CC4-5D6E-409C-BE32-E72D297353CC}">
                  <c16:uniqueId val="{0000000F-D967-4E65-B06E-5D8B6268952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data!$A$2:$A$9</c:f>
              <c:strCache>
                <c:ptCount val="8"/>
                <c:pt idx="0">
                  <c:v>Sale</c:v>
                </c:pt>
                <c:pt idx="1">
                  <c:v>Promotion Code</c:v>
                </c:pt>
                <c:pt idx="2">
                  <c:v>Offer</c:v>
                </c:pt>
                <c:pt idx="3">
                  <c:v>Free Shipping</c:v>
                </c:pt>
                <c:pt idx="4">
                  <c:v>Discount Code</c:v>
                </c:pt>
                <c:pt idx="5">
                  <c:v>Coupon Code</c:v>
                </c:pt>
                <c:pt idx="6">
                  <c:v>Competitor</c:v>
                </c:pt>
                <c:pt idx="7">
                  <c:v>Black Friday/Cyber Monday</c:v>
                </c:pt>
              </c:strCache>
            </c:strRef>
          </c:cat>
          <c:val>
            <c:numRef>
              <c:f>data!$B$2:$B$9</c:f>
              <c:numCache>
                <c:formatCode>General</c:formatCode>
                <c:ptCount val="8"/>
                <c:pt idx="0">
                  <c:v>16145</c:v>
                </c:pt>
                <c:pt idx="1">
                  <c:v>440544</c:v>
                </c:pt>
                <c:pt idx="2">
                  <c:v>12905</c:v>
                </c:pt>
                <c:pt idx="3">
                  <c:v>822</c:v>
                </c:pt>
                <c:pt idx="4">
                  <c:v>181177</c:v>
                </c:pt>
                <c:pt idx="5">
                  <c:v>56342</c:v>
                </c:pt>
                <c:pt idx="6">
                  <c:v>2271</c:v>
                </c:pt>
                <c:pt idx="7">
                  <c:v>47</c:v>
                </c:pt>
              </c:numCache>
            </c:numRef>
          </c:val>
          <c:extLst>
            <c:ext xmlns:c16="http://schemas.microsoft.com/office/drawing/2014/chart" uri="{C3380CC4-5D6E-409C-BE32-E72D297353CC}">
              <c16:uniqueId val="{00000010-D967-4E65-B06E-5D8B62689524}"/>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22225">
      <a:solidFill>
        <a:schemeClr val="accent1"/>
      </a:solidFill>
      <a:prstDash val="sysDash"/>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CR AND CTR</a:t>
            </a:r>
          </a:p>
        </c:rich>
      </c:tx>
      <c:layout>
        <c:manualLayout>
          <c:xMode val="edge"/>
          <c:yMode val="edge"/>
          <c:x val="0.37800023342827449"/>
          <c:y val="5.3333351997673487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227041180458908"/>
          <c:y val="0.16430772640402921"/>
          <c:w val="0.82097849685780311"/>
          <c:h val="0.66593519618990238"/>
        </c:manualLayout>
      </c:layout>
      <c:scatterChart>
        <c:scatterStyle val="lineMarker"/>
        <c:varyColors val="0"/>
        <c:ser>
          <c:idx val="0"/>
          <c:order val="0"/>
          <c:tx>
            <c:strRef>
              <c:f>'CR and CTR '!$F$1</c:f>
              <c:strCache>
                <c:ptCount val="1"/>
                <c:pt idx="0">
                  <c:v>Sum of CR</c:v>
                </c:pt>
              </c:strCache>
            </c:strRef>
          </c:tx>
          <c:spPr>
            <a:ln w="38100" cap="rnd">
              <a:noFill/>
              <a:round/>
            </a:ln>
            <a:effectLst/>
          </c:spPr>
          <c:marker>
            <c:symbol val="circle"/>
            <c:size val="5"/>
            <c:spPr>
              <a:solidFill>
                <a:schemeClr val="accent1"/>
              </a:solidFill>
              <a:ln w="9525">
                <a:solidFill>
                  <a:schemeClr val="accent1"/>
                </a:solidFill>
              </a:ln>
              <a:effectLst/>
            </c:spPr>
          </c:marker>
          <c:xVal>
            <c:numRef>
              <c:f>'CR and CTR '!$E$2:$E$227</c:f>
              <c:numCache>
                <c:formatCode>General</c:formatCode>
                <c:ptCount val="226"/>
                <c:pt idx="0">
                  <c:v>0.09</c:v>
                </c:pt>
                <c:pt idx="1">
                  <c:v>0.14000000000000001</c:v>
                </c:pt>
                <c:pt idx="2">
                  <c:v>0.05</c:v>
                </c:pt>
                <c:pt idx="3">
                  <c:v>0</c:v>
                </c:pt>
                <c:pt idx="4">
                  <c:v>0.27</c:v>
                </c:pt>
                <c:pt idx="5">
                  <c:v>0.26</c:v>
                </c:pt>
                <c:pt idx="6">
                  <c:v>0.08</c:v>
                </c:pt>
                <c:pt idx="7">
                  <c:v>0.17</c:v>
                </c:pt>
                <c:pt idx="8">
                  <c:v>0.2</c:v>
                </c:pt>
                <c:pt idx="9">
                  <c:v>0.12</c:v>
                </c:pt>
                <c:pt idx="10">
                  <c:v>0.12</c:v>
                </c:pt>
                <c:pt idx="11">
                  <c:v>0</c:v>
                </c:pt>
                <c:pt idx="12">
                  <c:v>0.12</c:v>
                </c:pt>
                <c:pt idx="13">
                  <c:v>0.11</c:v>
                </c:pt>
                <c:pt idx="14">
                  <c:v>0</c:v>
                </c:pt>
                <c:pt idx="15">
                  <c:v>0.22</c:v>
                </c:pt>
                <c:pt idx="16">
                  <c:v>0.14000000000000001</c:v>
                </c:pt>
                <c:pt idx="17">
                  <c:v>0.24</c:v>
                </c:pt>
                <c:pt idx="18">
                  <c:v>0.13</c:v>
                </c:pt>
                <c:pt idx="19">
                  <c:v>0.25</c:v>
                </c:pt>
                <c:pt idx="20">
                  <c:v>0.15</c:v>
                </c:pt>
                <c:pt idx="21">
                  <c:v>0.09</c:v>
                </c:pt>
                <c:pt idx="22">
                  <c:v>0.14000000000000001</c:v>
                </c:pt>
                <c:pt idx="23">
                  <c:v>0.21</c:v>
                </c:pt>
                <c:pt idx="24">
                  <c:v>0.22</c:v>
                </c:pt>
                <c:pt idx="25">
                  <c:v>0.23</c:v>
                </c:pt>
                <c:pt idx="26">
                  <c:v>0.23</c:v>
                </c:pt>
                <c:pt idx="27">
                  <c:v>0.24</c:v>
                </c:pt>
                <c:pt idx="28">
                  <c:v>0.36</c:v>
                </c:pt>
                <c:pt idx="29">
                  <c:v>0.32</c:v>
                </c:pt>
                <c:pt idx="30">
                  <c:v>0.26</c:v>
                </c:pt>
                <c:pt idx="31">
                  <c:v>0.18</c:v>
                </c:pt>
                <c:pt idx="32">
                  <c:v>0</c:v>
                </c:pt>
                <c:pt idx="33">
                  <c:v>0.27</c:v>
                </c:pt>
                <c:pt idx="34">
                  <c:v>0.24</c:v>
                </c:pt>
                <c:pt idx="35">
                  <c:v>0.24</c:v>
                </c:pt>
                <c:pt idx="36">
                  <c:v>0.23</c:v>
                </c:pt>
                <c:pt idx="37">
                  <c:v>0.26</c:v>
                </c:pt>
                <c:pt idx="38">
                  <c:v>0</c:v>
                </c:pt>
                <c:pt idx="39">
                  <c:v>0.24</c:v>
                </c:pt>
                <c:pt idx="40">
                  <c:v>0.25</c:v>
                </c:pt>
                <c:pt idx="41">
                  <c:v>0.28999999999999998</c:v>
                </c:pt>
                <c:pt idx="42">
                  <c:v>0.27</c:v>
                </c:pt>
                <c:pt idx="43">
                  <c:v>0.32</c:v>
                </c:pt>
                <c:pt idx="44">
                  <c:v>0</c:v>
                </c:pt>
                <c:pt idx="45">
                  <c:v>0</c:v>
                </c:pt>
                <c:pt idx="46">
                  <c:v>0.35</c:v>
                </c:pt>
                <c:pt idx="47">
                  <c:v>0.15</c:v>
                </c:pt>
                <c:pt idx="48">
                  <c:v>0.34</c:v>
                </c:pt>
                <c:pt idx="49">
                  <c:v>0.31</c:v>
                </c:pt>
                <c:pt idx="50">
                  <c:v>0.28999999999999998</c:v>
                </c:pt>
                <c:pt idx="51">
                  <c:v>0</c:v>
                </c:pt>
                <c:pt idx="52">
                  <c:v>0.25</c:v>
                </c:pt>
                <c:pt idx="53">
                  <c:v>0.32</c:v>
                </c:pt>
                <c:pt idx="54">
                  <c:v>0.25</c:v>
                </c:pt>
                <c:pt idx="55">
                  <c:v>0.14000000000000001</c:v>
                </c:pt>
                <c:pt idx="56">
                  <c:v>0</c:v>
                </c:pt>
                <c:pt idx="57">
                  <c:v>0</c:v>
                </c:pt>
                <c:pt idx="58">
                  <c:v>0.18</c:v>
                </c:pt>
                <c:pt idx="59">
                  <c:v>0.34</c:v>
                </c:pt>
                <c:pt idx="60">
                  <c:v>0.15</c:v>
                </c:pt>
                <c:pt idx="61">
                  <c:v>0.3</c:v>
                </c:pt>
                <c:pt idx="62">
                  <c:v>0.35</c:v>
                </c:pt>
                <c:pt idx="63">
                  <c:v>0.26</c:v>
                </c:pt>
                <c:pt idx="64">
                  <c:v>0.18</c:v>
                </c:pt>
                <c:pt idx="65">
                  <c:v>0.26</c:v>
                </c:pt>
                <c:pt idx="66">
                  <c:v>0.33</c:v>
                </c:pt>
                <c:pt idx="67">
                  <c:v>0</c:v>
                </c:pt>
                <c:pt idx="68">
                  <c:v>0</c:v>
                </c:pt>
                <c:pt idx="69">
                  <c:v>0.32</c:v>
                </c:pt>
                <c:pt idx="70">
                  <c:v>0.25</c:v>
                </c:pt>
                <c:pt idx="71">
                  <c:v>0.26</c:v>
                </c:pt>
                <c:pt idx="72">
                  <c:v>0.2</c:v>
                </c:pt>
                <c:pt idx="73">
                  <c:v>0.4</c:v>
                </c:pt>
                <c:pt idx="74">
                  <c:v>0</c:v>
                </c:pt>
                <c:pt idx="75">
                  <c:v>0.23</c:v>
                </c:pt>
                <c:pt idx="76">
                  <c:v>0.34</c:v>
                </c:pt>
                <c:pt idx="77">
                  <c:v>0</c:v>
                </c:pt>
                <c:pt idx="78">
                  <c:v>0</c:v>
                </c:pt>
                <c:pt idx="79">
                  <c:v>0.2</c:v>
                </c:pt>
                <c:pt idx="80">
                  <c:v>0.15</c:v>
                </c:pt>
                <c:pt idx="81">
                  <c:v>0.24</c:v>
                </c:pt>
                <c:pt idx="82">
                  <c:v>0.38</c:v>
                </c:pt>
                <c:pt idx="83">
                  <c:v>0.31</c:v>
                </c:pt>
                <c:pt idx="84">
                  <c:v>0.21</c:v>
                </c:pt>
                <c:pt idx="85">
                  <c:v>0.4</c:v>
                </c:pt>
                <c:pt idx="86">
                  <c:v>0.25</c:v>
                </c:pt>
                <c:pt idx="87">
                  <c:v>0.25</c:v>
                </c:pt>
                <c:pt idx="88">
                  <c:v>0.37</c:v>
                </c:pt>
                <c:pt idx="89">
                  <c:v>0.28000000000000003</c:v>
                </c:pt>
                <c:pt idx="90">
                  <c:v>0.32</c:v>
                </c:pt>
                <c:pt idx="91">
                  <c:v>0.16</c:v>
                </c:pt>
                <c:pt idx="92">
                  <c:v>0</c:v>
                </c:pt>
                <c:pt idx="93">
                  <c:v>0.38</c:v>
                </c:pt>
                <c:pt idx="94">
                  <c:v>0.08</c:v>
                </c:pt>
                <c:pt idx="95">
                  <c:v>0</c:v>
                </c:pt>
                <c:pt idx="96">
                  <c:v>0.28000000000000003</c:v>
                </c:pt>
                <c:pt idx="97">
                  <c:v>0.11</c:v>
                </c:pt>
                <c:pt idx="98">
                  <c:v>0.23</c:v>
                </c:pt>
                <c:pt idx="99">
                  <c:v>0.33</c:v>
                </c:pt>
                <c:pt idx="100">
                  <c:v>0.48</c:v>
                </c:pt>
                <c:pt idx="101">
                  <c:v>0.4</c:v>
                </c:pt>
                <c:pt idx="102">
                  <c:v>7.0000000000000007E-2</c:v>
                </c:pt>
                <c:pt idx="103">
                  <c:v>0.15</c:v>
                </c:pt>
                <c:pt idx="104">
                  <c:v>0.34</c:v>
                </c:pt>
                <c:pt idx="105">
                  <c:v>0.23</c:v>
                </c:pt>
                <c:pt idx="106">
                  <c:v>0.28000000000000003</c:v>
                </c:pt>
                <c:pt idx="107">
                  <c:v>0.34</c:v>
                </c:pt>
                <c:pt idx="108">
                  <c:v>0.3</c:v>
                </c:pt>
                <c:pt idx="109">
                  <c:v>0.35</c:v>
                </c:pt>
                <c:pt idx="110">
                  <c:v>0.11</c:v>
                </c:pt>
                <c:pt idx="111">
                  <c:v>0.31</c:v>
                </c:pt>
                <c:pt idx="112">
                  <c:v>0</c:v>
                </c:pt>
                <c:pt idx="113">
                  <c:v>0.31</c:v>
                </c:pt>
                <c:pt idx="114">
                  <c:v>0.32</c:v>
                </c:pt>
                <c:pt idx="115">
                  <c:v>0.4</c:v>
                </c:pt>
                <c:pt idx="116">
                  <c:v>0.37</c:v>
                </c:pt>
                <c:pt idx="117">
                  <c:v>0.43</c:v>
                </c:pt>
                <c:pt idx="118">
                  <c:v>0.34</c:v>
                </c:pt>
                <c:pt idx="119">
                  <c:v>0.33</c:v>
                </c:pt>
                <c:pt idx="120">
                  <c:v>0</c:v>
                </c:pt>
                <c:pt idx="121">
                  <c:v>0.16</c:v>
                </c:pt>
                <c:pt idx="122">
                  <c:v>0.35</c:v>
                </c:pt>
                <c:pt idx="123">
                  <c:v>0.32</c:v>
                </c:pt>
                <c:pt idx="124">
                  <c:v>0.33</c:v>
                </c:pt>
                <c:pt idx="125">
                  <c:v>0.24</c:v>
                </c:pt>
                <c:pt idx="126">
                  <c:v>0.08</c:v>
                </c:pt>
                <c:pt idx="127">
                  <c:v>0.09</c:v>
                </c:pt>
                <c:pt idx="128">
                  <c:v>0</c:v>
                </c:pt>
                <c:pt idx="129">
                  <c:v>0</c:v>
                </c:pt>
                <c:pt idx="130">
                  <c:v>0.09</c:v>
                </c:pt>
                <c:pt idx="131">
                  <c:v>0.35</c:v>
                </c:pt>
                <c:pt idx="132">
                  <c:v>0</c:v>
                </c:pt>
                <c:pt idx="133">
                  <c:v>0</c:v>
                </c:pt>
                <c:pt idx="134">
                  <c:v>0.27</c:v>
                </c:pt>
                <c:pt idx="135">
                  <c:v>0.09</c:v>
                </c:pt>
                <c:pt idx="136">
                  <c:v>0.18</c:v>
                </c:pt>
                <c:pt idx="137">
                  <c:v>0</c:v>
                </c:pt>
                <c:pt idx="138">
                  <c:v>0.27</c:v>
                </c:pt>
                <c:pt idx="139">
                  <c:v>0.34</c:v>
                </c:pt>
                <c:pt idx="140">
                  <c:v>0.13</c:v>
                </c:pt>
                <c:pt idx="141">
                  <c:v>0</c:v>
                </c:pt>
                <c:pt idx="142">
                  <c:v>0.38</c:v>
                </c:pt>
                <c:pt idx="143">
                  <c:v>0.18</c:v>
                </c:pt>
                <c:pt idx="144">
                  <c:v>0.37</c:v>
                </c:pt>
                <c:pt idx="145">
                  <c:v>0</c:v>
                </c:pt>
                <c:pt idx="146">
                  <c:v>0.1</c:v>
                </c:pt>
                <c:pt idx="147">
                  <c:v>0.26</c:v>
                </c:pt>
                <c:pt idx="148">
                  <c:v>0.33</c:v>
                </c:pt>
                <c:pt idx="149">
                  <c:v>0.33</c:v>
                </c:pt>
                <c:pt idx="150">
                  <c:v>7.0000000000000007E-2</c:v>
                </c:pt>
                <c:pt idx="151">
                  <c:v>0.31</c:v>
                </c:pt>
                <c:pt idx="152">
                  <c:v>0</c:v>
                </c:pt>
                <c:pt idx="153">
                  <c:v>0.09</c:v>
                </c:pt>
                <c:pt idx="154">
                  <c:v>0</c:v>
                </c:pt>
                <c:pt idx="155">
                  <c:v>7.0000000000000007E-2</c:v>
                </c:pt>
                <c:pt idx="156">
                  <c:v>0.3</c:v>
                </c:pt>
                <c:pt idx="157">
                  <c:v>0.35</c:v>
                </c:pt>
                <c:pt idx="158">
                  <c:v>0.4</c:v>
                </c:pt>
                <c:pt idx="159">
                  <c:v>0.1</c:v>
                </c:pt>
                <c:pt idx="160">
                  <c:v>0</c:v>
                </c:pt>
                <c:pt idx="161">
                  <c:v>0.36</c:v>
                </c:pt>
                <c:pt idx="162">
                  <c:v>0.43</c:v>
                </c:pt>
                <c:pt idx="163">
                  <c:v>0.12</c:v>
                </c:pt>
                <c:pt idx="164">
                  <c:v>0.06</c:v>
                </c:pt>
                <c:pt idx="165">
                  <c:v>0</c:v>
                </c:pt>
                <c:pt idx="166">
                  <c:v>0.37</c:v>
                </c:pt>
                <c:pt idx="167">
                  <c:v>0.39</c:v>
                </c:pt>
                <c:pt idx="168">
                  <c:v>0</c:v>
                </c:pt>
                <c:pt idx="169">
                  <c:v>0.14000000000000001</c:v>
                </c:pt>
                <c:pt idx="170">
                  <c:v>0.39</c:v>
                </c:pt>
                <c:pt idx="171">
                  <c:v>7.0000000000000007E-2</c:v>
                </c:pt>
                <c:pt idx="172">
                  <c:v>0.34</c:v>
                </c:pt>
                <c:pt idx="173">
                  <c:v>0.42</c:v>
                </c:pt>
                <c:pt idx="174">
                  <c:v>0.13</c:v>
                </c:pt>
                <c:pt idx="175">
                  <c:v>0</c:v>
                </c:pt>
                <c:pt idx="176">
                  <c:v>0.4</c:v>
                </c:pt>
                <c:pt idx="177">
                  <c:v>0.38</c:v>
                </c:pt>
                <c:pt idx="178">
                  <c:v>0.41</c:v>
                </c:pt>
                <c:pt idx="179">
                  <c:v>0.36</c:v>
                </c:pt>
                <c:pt idx="180">
                  <c:v>0</c:v>
                </c:pt>
                <c:pt idx="181">
                  <c:v>0.38</c:v>
                </c:pt>
                <c:pt idx="182">
                  <c:v>0.3</c:v>
                </c:pt>
                <c:pt idx="183">
                  <c:v>0</c:v>
                </c:pt>
                <c:pt idx="184">
                  <c:v>0.37</c:v>
                </c:pt>
                <c:pt idx="185">
                  <c:v>0.12</c:v>
                </c:pt>
                <c:pt idx="186">
                  <c:v>0.44</c:v>
                </c:pt>
                <c:pt idx="187">
                  <c:v>0.37</c:v>
                </c:pt>
                <c:pt idx="188">
                  <c:v>0.3</c:v>
                </c:pt>
                <c:pt idx="189">
                  <c:v>0.09</c:v>
                </c:pt>
                <c:pt idx="190">
                  <c:v>0</c:v>
                </c:pt>
                <c:pt idx="191">
                  <c:v>0.39</c:v>
                </c:pt>
                <c:pt idx="192">
                  <c:v>0.27</c:v>
                </c:pt>
                <c:pt idx="193">
                  <c:v>0.39</c:v>
                </c:pt>
                <c:pt idx="194">
                  <c:v>0.35</c:v>
                </c:pt>
                <c:pt idx="195">
                  <c:v>0.21</c:v>
                </c:pt>
                <c:pt idx="196">
                  <c:v>0.3</c:v>
                </c:pt>
                <c:pt idx="197">
                  <c:v>0</c:v>
                </c:pt>
                <c:pt idx="198">
                  <c:v>0.4</c:v>
                </c:pt>
                <c:pt idx="199">
                  <c:v>0.45</c:v>
                </c:pt>
                <c:pt idx="200">
                  <c:v>0.34</c:v>
                </c:pt>
                <c:pt idx="201">
                  <c:v>0.44</c:v>
                </c:pt>
                <c:pt idx="202">
                  <c:v>0.36</c:v>
                </c:pt>
                <c:pt idx="203">
                  <c:v>0.23</c:v>
                </c:pt>
                <c:pt idx="204">
                  <c:v>0.44</c:v>
                </c:pt>
                <c:pt idx="205">
                  <c:v>0.41</c:v>
                </c:pt>
                <c:pt idx="206">
                  <c:v>0.45</c:v>
                </c:pt>
                <c:pt idx="207">
                  <c:v>0.39</c:v>
                </c:pt>
                <c:pt idx="208">
                  <c:v>0</c:v>
                </c:pt>
                <c:pt idx="209">
                  <c:v>0.37</c:v>
                </c:pt>
                <c:pt idx="210">
                  <c:v>0.21</c:v>
                </c:pt>
                <c:pt idx="211">
                  <c:v>0.43</c:v>
                </c:pt>
                <c:pt idx="212">
                  <c:v>0.47</c:v>
                </c:pt>
                <c:pt idx="213">
                  <c:v>0.2</c:v>
                </c:pt>
                <c:pt idx="214">
                  <c:v>0.37</c:v>
                </c:pt>
                <c:pt idx="215">
                  <c:v>0.35</c:v>
                </c:pt>
                <c:pt idx="216">
                  <c:v>0.47</c:v>
                </c:pt>
                <c:pt idx="217">
                  <c:v>0.37</c:v>
                </c:pt>
                <c:pt idx="218">
                  <c:v>0.34</c:v>
                </c:pt>
                <c:pt idx="219">
                  <c:v>0.45</c:v>
                </c:pt>
                <c:pt idx="220">
                  <c:v>0.39</c:v>
                </c:pt>
                <c:pt idx="221">
                  <c:v>0.43</c:v>
                </c:pt>
                <c:pt idx="222">
                  <c:v>0.3</c:v>
                </c:pt>
                <c:pt idx="223">
                  <c:v>0.41</c:v>
                </c:pt>
                <c:pt idx="224">
                  <c:v>0.39</c:v>
                </c:pt>
                <c:pt idx="225">
                  <c:v>0.36</c:v>
                </c:pt>
              </c:numCache>
            </c:numRef>
          </c:xVal>
          <c:yVal>
            <c:numRef>
              <c:f>'CR and CTR '!$F$2:$F$227</c:f>
              <c:numCache>
                <c:formatCode>General</c:formatCode>
                <c:ptCount val="226"/>
                <c:pt idx="0">
                  <c:v>0</c:v>
                </c:pt>
                <c:pt idx="1">
                  <c:v>0.4</c:v>
                </c:pt>
                <c:pt idx="2">
                  <c:v>0</c:v>
                </c:pt>
                <c:pt idx="3">
                  <c:v>0</c:v>
                </c:pt>
                <c:pt idx="4">
                  <c:v>0.17</c:v>
                </c:pt>
                <c:pt idx="5">
                  <c:v>0.23</c:v>
                </c:pt>
                <c:pt idx="6">
                  <c:v>0.25</c:v>
                </c:pt>
                <c:pt idx="7">
                  <c:v>0.11</c:v>
                </c:pt>
                <c:pt idx="8">
                  <c:v>0.18</c:v>
                </c:pt>
                <c:pt idx="9">
                  <c:v>0</c:v>
                </c:pt>
                <c:pt idx="10">
                  <c:v>0.12</c:v>
                </c:pt>
                <c:pt idx="11">
                  <c:v>0</c:v>
                </c:pt>
                <c:pt idx="12">
                  <c:v>0.11</c:v>
                </c:pt>
                <c:pt idx="13">
                  <c:v>0</c:v>
                </c:pt>
                <c:pt idx="14">
                  <c:v>0</c:v>
                </c:pt>
                <c:pt idx="15">
                  <c:v>0</c:v>
                </c:pt>
                <c:pt idx="16">
                  <c:v>0.21</c:v>
                </c:pt>
                <c:pt idx="17">
                  <c:v>0</c:v>
                </c:pt>
                <c:pt idx="18">
                  <c:v>0</c:v>
                </c:pt>
                <c:pt idx="19">
                  <c:v>0.06</c:v>
                </c:pt>
                <c:pt idx="20">
                  <c:v>0.06</c:v>
                </c:pt>
                <c:pt idx="21">
                  <c:v>0.28999999999999998</c:v>
                </c:pt>
                <c:pt idx="22">
                  <c:v>0.19</c:v>
                </c:pt>
                <c:pt idx="23">
                  <c:v>0.12</c:v>
                </c:pt>
                <c:pt idx="24">
                  <c:v>0.13</c:v>
                </c:pt>
                <c:pt idx="25">
                  <c:v>0.23</c:v>
                </c:pt>
                <c:pt idx="26">
                  <c:v>0.12</c:v>
                </c:pt>
                <c:pt idx="27">
                  <c:v>0.13</c:v>
                </c:pt>
                <c:pt idx="28">
                  <c:v>0.2</c:v>
                </c:pt>
                <c:pt idx="29">
                  <c:v>0.04</c:v>
                </c:pt>
                <c:pt idx="30">
                  <c:v>0.16</c:v>
                </c:pt>
                <c:pt idx="31">
                  <c:v>0.03</c:v>
                </c:pt>
                <c:pt idx="32">
                  <c:v>0</c:v>
                </c:pt>
                <c:pt idx="33">
                  <c:v>0.24</c:v>
                </c:pt>
                <c:pt idx="34">
                  <c:v>0.17</c:v>
                </c:pt>
                <c:pt idx="35">
                  <c:v>0.14000000000000001</c:v>
                </c:pt>
                <c:pt idx="36">
                  <c:v>0.17</c:v>
                </c:pt>
                <c:pt idx="37">
                  <c:v>0.17</c:v>
                </c:pt>
                <c:pt idx="38">
                  <c:v>0</c:v>
                </c:pt>
                <c:pt idx="39">
                  <c:v>0.17</c:v>
                </c:pt>
                <c:pt idx="40">
                  <c:v>0.08</c:v>
                </c:pt>
                <c:pt idx="41">
                  <c:v>0.06</c:v>
                </c:pt>
                <c:pt idx="42">
                  <c:v>0.13</c:v>
                </c:pt>
                <c:pt idx="43">
                  <c:v>0.22</c:v>
                </c:pt>
                <c:pt idx="44">
                  <c:v>0</c:v>
                </c:pt>
                <c:pt idx="45">
                  <c:v>0</c:v>
                </c:pt>
                <c:pt idx="46">
                  <c:v>0.22</c:v>
                </c:pt>
                <c:pt idx="47">
                  <c:v>0.14000000000000001</c:v>
                </c:pt>
                <c:pt idx="48">
                  <c:v>7.0000000000000007E-2</c:v>
                </c:pt>
                <c:pt idx="49">
                  <c:v>0.06</c:v>
                </c:pt>
                <c:pt idx="50">
                  <c:v>0.21</c:v>
                </c:pt>
                <c:pt idx="51">
                  <c:v>0</c:v>
                </c:pt>
                <c:pt idx="52">
                  <c:v>0.1</c:v>
                </c:pt>
                <c:pt idx="53">
                  <c:v>7.0000000000000007E-2</c:v>
                </c:pt>
                <c:pt idx="54">
                  <c:v>0.09</c:v>
                </c:pt>
                <c:pt idx="55">
                  <c:v>0.09</c:v>
                </c:pt>
                <c:pt idx="56">
                  <c:v>0</c:v>
                </c:pt>
                <c:pt idx="57">
                  <c:v>0</c:v>
                </c:pt>
                <c:pt idx="58">
                  <c:v>0.12</c:v>
                </c:pt>
                <c:pt idx="59">
                  <c:v>0.04</c:v>
                </c:pt>
                <c:pt idx="60">
                  <c:v>0.09</c:v>
                </c:pt>
                <c:pt idx="61">
                  <c:v>0.04</c:v>
                </c:pt>
                <c:pt idx="62">
                  <c:v>0.09</c:v>
                </c:pt>
                <c:pt idx="63">
                  <c:v>0.06</c:v>
                </c:pt>
                <c:pt idx="64">
                  <c:v>0.04</c:v>
                </c:pt>
                <c:pt idx="65">
                  <c:v>0.16</c:v>
                </c:pt>
                <c:pt idx="66">
                  <c:v>0.09</c:v>
                </c:pt>
                <c:pt idx="67">
                  <c:v>0</c:v>
                </c:pt>
                <c:pt idx="68">
                  <c:v>0</c:v>
                </c:pt>
                <c:pt idx="69">
                  <c:v>0.13</c:v>
                </c:pt>
                <c:pt idx="70">
                  <c:v>0.15</c:v>
                </c:pt>
                <c:pt idx="71">
                  <c:v>0.11</c:v>
                </c:pt>
                <c:pt idx="72">
                  <c:v>0.13</c:v>
                </c:pt>
                <c:pt idx="73">
                  <c:v>0.11</c:v>
                </c:pt>
                <c:pt idx="74">
                  <c:v>0</c:v>
                </c:pt>
                <c:pt idx="75">
                  <c:v>0.19</c:v>
                </c:pt>
                <c:pt idx="76">
                  <c:v>0.06</c:v>
                </c:pt>
                <c:pt idx="77">
                  <c:v>0</c:v>
                </c:pt>
                <c:pt idx="78">
                  <c:v>0</c:v>
                </c:pt>
                <c:pt idx="79">
                  <c:v>0.16</c:v>
                </c:pt>
                <c:pt idx="80">
                  <c:v>0.02</c:v>
                </c:pt>
                <c:pt idx="81">
                  <c:v>0.06</c:v>
                </c:pt>
                <c:pt idx="82">
                  <c:v>0.1</c:v>
                </c:pt>
                <c:pt idx="83">
                  <c:v>7.0000000000000007E-2</c:v>
                </c:pt>
                <c:pt idx="84">
                  <c:v>0.17</c:v>
                </c:pt>
                <c:pt idx="85">
                  <c:v>0.16</c:v>
                </c:pt>
                <c:pt idx="86">
                  <c:v>0.13</c:v>
                </c:pt>
                <c:pt idx="87">
                  <c:v>0.13</c:v>
                </c:pt>
                <c:pt idx="88">
                  <c:v>0.2</c:v>
                </c:pt>
                <c:pt idx="89">
                  <c:v>0.19</c:v>
                </c:pt>
                <c:pt idx="90">
                  <c:v>0.1</c:v>
                </c:pt>
                <c:pt idx="91">
                  <c:v>0.16</c:v>
                </c:pt>
                <c:pt idx="92">
                  <c:v>0</c:v>
                </c:pt>
                <c:pt idx="93">
                  <c:v>0.18</c:v>
                </c:pt>
                <c:pt idx="94">
                  <c:v>0.06</c:v>
                </c:pt>
                <c:pt idx="95">
                  <c:v>0</c:v>
                </c:pt>
                <c:pt idx="96">
                  <c:v>0.06</c:v>
                </c:pt>
                <c:pt idx="97">
                  <c:v>0.06</c:v>
                </c:pt>
                <c:pt idx="98">
                  <c:v>0.06</c:v>
                </c:pt>
                <c:pt idx="99">
                  <c:v>0.15</c:v>
                </c:pt>
                <c:pt idx="100">
                  <c:v>0.14000000000000001</c:v>
                </c:pt>
                <c:pt idx="101">
                  <c:v>0.17</c:v>
                </c:pt>
                <c:pt idx="102">
                  <c:v>0.09</c:v>
                </c:pt>
                <c:pt idx="103">
                  <c:v>0.05</c:v>
                </c:pt>
                <c:pt idx="104">
                  <c:v>0.16</c:v>
                </c:pt>
                <c:pt idx="105">
                  <c:v>0.06</c:v>
                </c:pt>
                <c:pt idx="106">
                  <c:v>0.05</c:v>
                </c:pt>
                <c:pt idx="107">
                  <c:v>7.0000000000000007E-2</c:v>
                </c:pt>
                <c:pt idx="108">
                  <c:v>7.0000000000000007E-2</c:v>
                </c:pt>
                <c:pt idx="109">
                  <c:v>0.19</c:v>
                </c:pt>
                <c:pt idx="110">
                  <c:v>0.04</c:v>
                </c:pt>
                <c:pt idx="111">
                  <c:v>0.17</c:v>
                </c:pt>
                <c:pt idx="112">
                  <c:v>0</c:v>
                </c:pt>
                <c:pt idx="113">
                  <c:v>0.14000000000000001</c:v>
                </c:pt>
                <c:pt idx="114">
                  <c:v>0.13</c:v>
                </c:pt>
                <c:pt idx="115">
                  <c:v>0.08</c:v>
                </c:pt>
                <c:pt idx="116">
                  <c:v>0.19</c:v>
                </c:pt>
                <c:pt idx="117">
                  <c:v>0.11</c:v>
                </c:pt>
                <c:pt idx="118">
                  <c:v>0.11</c:v>
                </c:pt>
                <c:pt idx="119">
                  <c:v>0.21</c:v>
                </c:pt>
                <c:pt idx="120">
                  <c:v>0</c:v>
                </c:pt>
                <c:pt idx="121">
                  <c:v>0.11</c:v>
                </c:pt>
                <c:pt idx="122">
                  <c:v>7.0000000000000007E-2</c:v>
                </c:pt>
                <c:pt idx="123">
                  <c:v>0.16</c:v>
                </c:pt>
                <c:pt idx="124">
                  <c:v>0.22</c:v>
                </c:pt>
                <c:pt idx="125">
                  <c:v>0.04</c:v>
                </c:pt>
                <c:pt idx="126">
                  <c:v>0.05</c:v>
                </c:pt>
                <c:pt idx="127">
                  <c:v>0.08</c:v>
                </c:pt>
                <c:pt idx="128">
                  <c:v>0</c:v>
                </c:pt>
                <c:pt idx="129">
                  <c:v>0</c:v>
                </c:pt>
                <c:pt idx="130">
                  <c:v>0.05</c:v>
                </c:pt>
                <c:pt idx="131">
                  <c:v>0.21</c:v>
                </c:pt>
                <c:pt idx="132">
                  <c:v>0</c:v>
                </c:pt>
                <c:pt idx="133">
                  <c:v>0</c:v>
                </c:pt>
                <c:pt idx="134">
                  <c:v>0.05</c:v>
                </c:pt>
                <c:pt idx="135">
                  <c:v>0.06</c:v>
                </c:pt>
                <c:pt idx="136">
                  <c:v>7.0000000000000007E-2</c:v>
                </c:pt>
                <c:pt idx="137">
                  <c:v>0</c:v>
                </c:pt>
                <c:pt idx="138">
                  <c:v>0.18</c:v>
                </c:pt>
                <c:pt idx="139">
                  <c:v>0.09</c:v>
                </c:pt>
                <c:pt idx="140">
                  <c:v>0.04</c:v>
                </c:pt>
                <c:pt idx="141">
                  <c:v>0</c:v>
                </c:pt>
                <c:pt idx="142">
                  <c:v>0.19</c:v>
                </c:pt>
                <c:pt idx="143">
                  <c:v>0.12</c:v>
                </c:pt>
                <c:pt idx="144">
                  <c:v>0.2</c:v>
                </c:pt>
                <c:pt idx="145">
                  <c:v>0</c:v>
                </c:pt>
                <c:pt idx="146">
                  <c:v>0.05</c:v>
                </c:pt>
                <c:pt idx="147">
                  <c:v>0.19</c:v>
                </c:pt>
                <c:pt idx="148">
                  <c:v>0.09</c:v>
                </c:pt>
                <c:pt idx="149">
                  <c:v>0.15</c:v>
                </c:pt>
                <c:pt idx="150">
                  <c:v>0.06</c:v>
                </c:pt>
                <c:pt idx="151">
                  <c:v>0.06</c:v>
                </c:pt>
                <c:pt idx="152">
                  <c:v>0</c:v>
                </c:pt>
                <c:pt idx="153">
                  <c:v>0.04</c:v>
                </c:pt>
                <c:pt idx="154">
                  <c:v>0</c:v>
                </c:pt>
                <c:pt idx="155">
                  <c:v>0.04</c:v>
                </c:pt>
                <c:pt idx="156">
                  <c:v>7.0000000000000007E-2</c:v>
                </c:pt>
                <c:pt idx="157">
                  <c:v>0.17</c:v>
                </c:pt>
                <c:pt idx="158">
                  <c:v>0.15</c:v>
                </c:pt>
                <c:pt idx="159">
                  <c:v>0.04</c:v>
                </c:pt>
                <c:pt idx="160">
                  <c:v>0</c:v>
                </c:pt>
                <c:pt idx="161">
                  <c:v>0.08</c:v>
                </c:pt>
                <c:pt idx="162">
                  <c:v>0.08</c:v>
                </c:pt>
                <c:pt idx="163">
                  <c:v>0.04</c:v>
                </c:pt>
                <c:pt idx="164">
                  <c:v>0.04</c:v>
                </c:pt>
                <c:pt idx="165">
                  <c:v>0</c:v>
                </c:pt>
                <c:pt idx="166">
                  <c:v>0.18</c:v>
                </c:pt>
                <c:pt idx="167">
                  <c:v>0.08</c:v>
                </c:pt>
                <c:pt idx="168">
                  <c:v>0</c:v>
                </c:pt>
                <c:pt idx="169">
                  <c:v>0.11</c:v>
                </c:pt>
                <c:pt idx="170">
                  <c:v>0.18</c:v>
                </c:pt>
                <c:pt idx="171">
                  <c:v>0.02</c:v>
                </c:pt>
                <c:pt idx="172">
                  <c:v>0.09</c:v>
                </c:pt>
                <c:pt idx="173">
                  <c:v>0.11</c:v>
                </c:pt>
                <c:pt idx="174">
                  <c:v>0.03</c:v>
                </c:pt>
                <c:pt idx="175">
                  <c:v>0</c:v>
                </c:pt>
                <c:pt idx="176">
                  <c:v>0.2</c:v>
                </c:pt>
                <c:pt idx="177">
                  <c:v>7.0000000000000007E-2</c:v>
                </c:pt>
                <c:pt idx="178">
                  <c:v>0.18</c:v>
                </c:pt>
                <c:pt idx="179">
                  <c:v>0.05</c:v>
                </c:pt>
                <c:pt idx="180">
                  <c:v>0</c:v>
                </c:pt>
                <c:pt idx="181">
                  <c:v>0.23</c:v>
                </c:pt>
                <c:pt idx="182">
                  <c:v>7.0000000000000007E-2</c:v>
                </c:pt>
                <c:pt idx="183">
                  <c:v>0</c:v>
                </c:pt>
                <c:pt idx="184">
                  <c:v>0.09</c:v>
                </c:pt>
                <c:pt idx="185">
                  <c:v>0.02</c:v>
                </c:pt>
                <c:pt idx="186">
                  <c:v>0.1</c:v>
                </c:pt>
                <c:pt idx="187">
                  <c:v>0.06</c:v>
                </c:pt>
                <c:pt idx="188">
                  <c:v>0.17</c:v>
                </c:pt>
                <c:pt idx="189">
                  <c:v>0.05</c:v>
                </c:pt>
                <c:pt idx="190">
                  <c:v>0</c:v>
                </c:pt>
                <c:pt idx="191">
                  <c:v>0.21</c:v>
                </c:pt>
                <c:pt idx="192">
                  <c:v>0.06</c:v>
                </c:pt>
                <c:pt idx="193">
                  <c:v>0.13</c:v>
                </c:pt>
                <c:pt idx="194">
                  <c:v>0.16</c:v>
                </c:pt>
                <c:pt idx="195">
                  <c:v>0.05</c:v>
                </c:pt>
                <c:pt idx="196">
                  <c:v>0.22</c:v>
                </c:pt>
                <c:pt idx="197">
                  <c:v>0</c:v>
                </c:pt>
                <c:pt idx="198">
                  <c:v>0.22</c:v>
                </c:pt>
                <c:pt idx="199">
                  <c:v>0.08</c:v>
                </c:pt>
                <c:pt idx="200">
                  <c:v>0.05</c:v>
                </c:pt>
                <c:pt idx="201">
                  <c:v>0.11</c:v>
                </c:pt>
                <c:pt idx="202">
                  <c:v>0.15</c:v>
                </c:pt>
                <c:pt idx="203">
                  <c:v>7.0000000000000007E-2</c:v>
                </c:pt>
                <c:pt idx="204">
                  <c:v>0.1</c:v>
                </c:pt>
                <c:pt idx="205">
                  <c:v>0.09</c:v>
                </c:pt>
                <c:pt idx="206">
                  <c:v>0.14000000000000001</c:v>
                </c:pt>
                <c:pt idx="207">
                  <c:v>0.15</c:v>
                </c:pt>
                <c:pt idx="208">
                  <c:v>0</c:v>
                </c:pt>
                <c:pt idx="209">
                  <c:v>0.19</c:v>
                </c:pt>
                <c:pt idx="210">
                  <c:v>0.2</c:v>
                </c:pt>
                <c:pt idx="211">
                  <c:v>0.11</c:v>
                </c:pt>
                <c:pt idx="212">
                  <c:v>0.08</c:v>
                </c:pt>
                <c:pt idx="213">
                  <c:v>0.08</c:v>
                </c:pt>
                <c:pt idx="214">
                  <c:v>0.11</c:v>
                </c:pt>
                <c:pt idx="215">
                  <c:v>7.0000000000000007E-2</c:v>
                </c:pt>
                <c:pt idx="216">
                  <c:v>0.11</c:v>
                </c:pt>
                <c:pt idx="217">
                  <c:v>0.25</c:v>
                </c:pt>
                <c:pt idx="218">
                  <c:v>0.16</c:v>
                </c:pt>
                <c:pt idx="219">
                  <c:v>0.03</c:v>
                </c:pt>
                <c:pt idx="220">
                  <c:v>7.0000000000000007E-2</c:v>
                </c:pt>
                <c:pt idx="221">
                  <c:v>0.1</c:v>
                </c:pt>
                <c:pt idx="222">
                  <c:v>0.05</c:v>
                </c:pt>
                <c:pt idx="223">
                  <c:v>0.13</c:v>
                </c:pt>
                <c:pt idx="224">
                  <c:v>0.05</c:v>
                </c:pt>
                <c:pt idx="225">
                  <c:v>0.06</c:v>
                </c:pt>
              </c:numCache>
            </c:numRef>
          </c:yVal>
          <c:smooth val="0"/>
          <c:extLst>
            <c:ext xmlns:c16="http://schemas.microsoft.com/office/drawing/2014/chart" uri="{C3380CC4-5D6E-409C-BE32-E72D297353CC}">
              <c16:uniqueId val="{00000000-1994-4A5A-88D9-FF144B7BB4B5}"/>
            </c:ext>
          </c:extLst>
        </c:ser>
        <c:dLbls>
          <c:showLegendKey val="0"/>
          <c:showVal val="0"/>
          <c:showCatName val="0"/>
          <c:showSerName val="0"/>
          <c:showPercent val="0"/>
          <c:showBubbleSize val="0"/>
        </c:dLbls>
        <c:axId val="2065613375"/>
        <c:axId val="2065613855"/>
      </c:scatterChart>
      <c:valAx>
        <c:axId val="206561337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CTR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5613855"/>
        <c:crosses val="autoZero"/>
        <c:crossBetween val="midCat"/>
      </c:valAx>
      <c:valAx>
        <c:axId val="2065613855"/>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CR</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5613375"/>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COST</a:t>
            </a:r>
            <a:r>
              <a:rPr lang="en-US" baseline="0"/>
              <a:t> AND P&amp;L</a:t>
            </a:r>
            <a:endParaRPr lang="en-US"/>
          </a:p>
        </c:rich>
      </c:tx>
      <c:layout>
        <c:manualLayout>
          <c:xMode val="edge"/>
          <c:yMode val="edge"/>
          <c:x val="0.3918590769543918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0859249629153798E-2"/>
          <c:y val="9.0128235456031866E-2"/>
          <c:w val="0.87338362263985436"/>
          <c:h val="0.65207976717133287"/>
        </c:manualLayout>
      </c:layout>
      <c:scatterChart>
        <c:scatterStyle val="lineMarker"/>
        <c:varyColors val="0"/>
        <c:ser>
          <c:idx val="0"/>
          <c:order val="0"/>
          <c:tx>
            <c:strRef>
              <c:f>'P&amp;L and Cost '!$B$1</c:f>
              <c:strCache>
                <c:ptCount val="1"/>
                <c:pt idx="0">
                  <c:v>Sum of Cost</c:v>
                </c:pt>
              </c:strCache>
            </c:strRef>
          </c:tx>
          <c:spPr>
            <a:ln w="38100" cap="rnd">
              <a:noFill/>
              <a:round/>
            </a:ln>
            <a:effectLst/>
          </c:spPr>
          <c:marker>
            <c:symbol val="circle"/>
            <c:size val="5"/>
            <c:spPr>
              <a:solidFill>
                <a:schemeClr val="accent1"/>
              </a:solidFill>
              <a:ln w="9525">
                <a:solidFill>
                  <a:schemeClr val="accent1"/>
                </a:solidFill>
              </a:ln>
              <a:effectLst/>
            </c:spPr>
          </c:marker>
          <c:xVal>
            <c:numRef>
              <c:f>'P&amp;L and Cost '!$A$2:$A$227</c:f>
              <c:numCache>
                <c:formatCode>General</c:formatCode>
                <c:ptCount val="226"/>
                <c:pt idx="0">
                  <c:v>-1</c:v>
                </c:pt>
                <c:pt idx="1">
                  <c:v>8.07</c:v>
                </c:pt>
                <c:pt idx="2">
                  <c:v>-1</c:v>
                </c:pt>
                <c:pt idx="3">
                  <c:v>-1</c:v>
                </c:pt>
                <c:pt idx="4">
                  <c:v>13.574</c:v>
                </c:pt>
                <c:pt idx="5">
                  <c:v>35.131999999999998</c:v>
                </c:pt>
                <c:pt idx="6">
                  <c:v>19.34</c:v>
                </c:pt>
                <c:pt idx="7">
                  <c:v>-2.5529999999999999</c:v>
                </c:pt>
                <c:pt idx="8">
                  <c:v>10.675000000000001</c:v>
                </c:pt>
                <c:pt idx="9">
                  <c:v>-3</c:v>
                </c:pt>
                <c:pt idx="10">
                  <c:v>-5.702</c:v>
                </c:pt>
                <c:pt idx="11">
                  <c:v>-6</c:v>
                </c:pt>
                <c:pt idx="12">
                  <c:v>2.9</c:v>
                </c:pt>
                <c:pt idx="13">
                  <c:v>-2</c:v>
                </c:pt>
                <c:pt idx="14">
                  <c:v>-6</c:v>
                </c:pt>
                <c:pt idx="15">
                  <c:v>-6</c:v>
                </c:pt>
                <c:pt idx="16">
                  <c:v>1.161</c:v>
                </c:pt>
                <c:pt idx="17">
                  <c:v>-8</c:v>
                </c:pt>
                <c:pt idx="18">
                  <c:v>-6</c:v>
                </c:pt>
                <c:pt idx="19">
                  <c:v>-11.005000000000001</c:v>
                </c:pt>
                <c:pt idx="20">
                  <c:v>0.38900000000000001</c:v>
                </c:pt>
                <c:pt idx="21">
                  <c:v>41.945999999999998</c:v>
                </c:pt>
                <c:pt idx="22">
                  <c:v>5.2290000000000001</c:v>
                </c:pt>
                <c:pt idx="23">
                  <c:v>-29.693999999999999</c:v>
                </c:pt>
                <c:pt idx="24">
                  <c:v>-11.512</c:v>
                </c:pt>
                <c:pt idx="25">
                  <c:v>-71.828999999999994</c:v>
                </c:pt>
                <c:pt idx="26">
                  <c:v>21.998000000000001</c:v>
                </c:pt>
                <c:pt idx="27">
                  <c:v>-20.138999999999999</c:v>
                </c:pt>
                <c:pt idx="28">
                  <c:v>-28.119</c:v>
                </c:pt>
                <c:pt idx="29">
                  <c:v>-27.233000000000001</c:v>
                </c:pt>
                <c:pt idx="30">
                  <c:v>12.192</c:v>
                </c:pt>
                <c:pt idx="31">
                  <c:v>-43.570999999999998</c:v>
                </c:pt>
                <c:pt idx="32">
                  <c:v>12</c:v>
                </c:pt>
                <c:pt idx="33">
                  <c:v>-54.539000000000001</c:v>
                </c:pt>
                <c:pt idx="34">
                  <c:v>-76.221999999999994</c:v>
                </c:pt>
                <c:pt idx="35">
                  <c:v>-37.972999999999999</c:v>
                </c:pt>
                <c:pt idx="36">
                  <c:v>-117.279</c:v>
                </c:pt>
                <c:pt idx="37">
                  <c:v>19.218</c:v>
                </c:pt>
                <c:pt idx="38">
                  <c:v>19</c:v>
                </c:pt>
                <c:pt idx="39">
                  <c:v>-6.11</c:v>
                </c:pt>
                <c:pt idx="40">
                  <c:v>-31.684999999999999</c:v>
                </c:pt>
                <c:pt idx="41">
                  <c:v>-30.542000000000002</c:v>
                </c:pt>
                <c:pt idx="42">
                  <c:v>0.184</c:v>
                </c:pt>
                <c:pt idx="43">
                  <c:v>3.1709999999999998</c:v>
                </c:pt>
                <c:pt idx="44">
                  <c:v>-12</c:v>
                </c:pt>
                <c:pt idx="45">
                  <c:v>-12</c:v>
                </c:pt>
                <c:pt idx="46">
                  <c:v>-53.603999999999999</c:v>
                </c:pt>
                <c:pt idx="47">
                  <c:v>-12.744</c:v>
                </c:pt>
                <c:pt idx="48">
                  <c:v>-39.015999999999998</c:v>
                </c:pt>
                <c:pt idx="49">
                  <c:v>-40.58</c:v>
                </c:pt>
                <c:pt idx="50">
                  <c:v>24.122</c:v>
                </c:pt>
                <c:pt idx="51">
                  <c:v>23</c:v>
                </c:pt>
                <c:pt idx="52">
                  <c:v>-14.789</c:v>
                </c:pt>
                <c:pt idx="53">
                  <c:v>-17.826000000000001</c:v>
                </c:pt>
                <c:pt idx="54">
                  <c:v>-3.5089999999999999</c:v>
                </c:pt>
                <c:pt idx="55">
                  <c:v>-68.055000000000007</c:v>
                </c:pt>
                <c:pt idx="56">
                  <c:v>-3</c:v>
                </c:pt>
                <c:pt idx="57">
                  <c:v>-73</c:v>
                </c:pt>
                <c:pt idx="58">
                  <c:v>-6.2869999999999999</c:v>
                </c:pt>
                <c:pt idx="59">
                  <c:v>-96.951999999999998</c:v>
                </c:pt>
                <c:pt idx="60">
                  <c:v>-76.293999999999997</c:v>
                </c:pt>
                <c:pt idx="61">
                  <c:v>-65.527000000000001</c:v>
                </c:pt>
                <c:pt idx="62">
                  <c:v>-64.594999999999999</c:v>
                </c:pt>
                <c:pt idx="63">
                  <c:v>-96.195999999999998</c:v>
                </c:pt>
                <c:pt idx="64">
                  <c:v>-59.698999999999998</c:v>
                </c:pt>
                <c:pt idx="65">
                  <c:v>-66.819999999999993</c:v>
                </c:pt>
                <c:pt idx="66">
                  <c:v>5.2530000000000001</c:v>
                </c:pt>
                <c:pt idx="67">
                  <c:v>-69</c:v>
                </c:pt>
                <c:pt idx="68">
                  <c:v>-246</c:v>
                </c:pt>
                <c:pt idx="69">
                  <c:v>-52.103000000000002</c:v>
                </c:pt>
                <c:pt idx="70">
                  <c:v>-242.84</c:v>
                </c:pt>
                <c:pt idx="71">
                  <c:v>-50.676000000000002</c:v>
                </c:pt>
                <c:pt idx="72">
                  <c:v>-84.484999999999999</c:v>
                </c:pt>
                <c:pt idx="73">
                  <c:v>-40.219000000000001</c:v>
                </c:pt>
                <c:pt idx="74">
                  <c:v>-113</c:v>
                </c:pt>
                <c:pt idx="75">
                  <c:v>-7.2549999999999999</c:v>
                </c:pt>
                <c:pt idx="76">
                  <c:v>-95.427999999999997</c:v>
                </c:pt>
                <c:pt idx="77">
                  <c:v>-7</c:v>
                </c:pt>
                <c:pt idx="78">
                  <c:v>-45</c:v>
                </c:pt>
                <c:pt idx="79">
                  <c:v>-38.959000000000003</c:v>
                </c:pt>
                <c:pt idx="80">
                  <c:v>-117.017</c:v>
                </c:pt>
                <c:pt idx="81">
                  <c:v>-38.448</c:v>
                </c:pt>
                <c:pt idx="82">
                  <c:v>-75.733999999999995</c:v>
                </c:pt>
                <c:pt idx="83">
                  <c:v>-65.171999999999997</c:v>
                </c:pt>
                <c:pt idx="84">
                  <c:v>-27.457000000000001</c:v>
                </c:pt>
                <c:pt idx="85">
                  <c:v>-92.088999999999999</c:v>
                </c:pt>
                <c:pt idx="86">
                  <c:v>-128.102</c:v>
                </c:pt>
                <c:pt idx="87">
                  <c:v>-111.38500000000001</c:v>
                </c:pt>
                <c:pt idx="88">
                  <c:v>97.763999999999996</c:v>
                </c:pt>
                <c:pt idx="89">
                  <c:v>-129.125</c:v>
                </c:pt>
                <c:pt idx="90">
                  <c:v>116.783</c:v>
                </c:pt>
                <c:pt idx="91">
                  <c:v>-56.945</c:v>
                </c:pt>
                <c:pt idx="92">
                  <c:v>-355</c:v>
                </c:pt>
                <c:pt idx="93">
                  <c:v>-368.01600000000002</c:v>
                </c:pt>
                <c:pt idx="94">
                  <c:v>-64.370999999999995</c:v>
                </c:pt>
                <c:pt idx="95">
                  <c:v>-386</c:v>
                </c:pt>
                <c:pt idx="96">
                  <c:v>-134.48400000000001</c:v>
                </c:pt>
                <c:pt idx="97">
                  <c:v>-110.746</c:v>
                </c:pt>
                <c:pt idx="98">
                  <c:v>181.59700000000001</c:v>
                </c:pt>
                <c:pt idx="99">
                  <c:v>-22.431999999999999</c:v>
                </c:pt>
                <c:pt idx="100">
                  <c:v>-70.3</c:v>
                </c:pt>
                <c:pt idx="101">
                  <c:v>117.136</c:v>
                </c:pt>
                <c:pt idx="102">
                  <c:v>115.96299999999999</c:v>
                </c:pt>
                <c:pt idx="103">
                  <c:v>-55.92</c:v>
                </c:pt>
                <c:pt idx="104">
                  <c:v>-166.708</c:v>
                </c:pt>
                <c:pt idx="105">
                  <c:v>64.046000000000006</c:v>
                </c:pt>
                <c:pt idx="106">
                  <c:v>-192.35400000000001</c:v>
                </c:pt>
                <c:pt idx="107">
                  <c:v>-72.811999999999998</c:v>
                </c:pt>
                <c:pt idx="108">
                  <c:v>-27.853999999999999</c:v>
                </c:pt>
                <c:pt idx="109">
                  <c:v>-218.804</c:v>
                </c:pt>
                <c:pt idx="110">
                  <c:v>-104.006</c:v>
                </c:pt>
                <c:pt idx="111">
                  <c:v>-79.594999999999999</c:v>
                </c:pt>
                <c:pt idx="112">
                  <c:v>-298</c:v>
                </c:pt>
                <c:pt idx="113">
                  <c:v>-312.26299999999998</c:v>
                </c:pt>
                <c:pt idx="114">
                  <c:v>-461.19799999999998</c:v>
                </c:pt>
                <c:pt idx="115">
                  <c:v>-149.24299999999999</c:v>
                </c:pt>
                <c:pt idx="116">
                  <c:v>29.100999999999999</c:v>
                </c:pt>
                <c:pt idx="117">
                  <c:v>342.97899999999998</c:v>
                </c:pt>
                <c:pt idx="118">
                  <c:v>3.1040000000000001</c:v>
                </c:pt>
                <c:pt idx="119">
                  <c:v>3.585</c:v>
                </c:pt>
                <c:pt idx="120">
                  <c:v>-521</c:v>
                </c:pt>
                <c:pt idx="121">
                  <c:v>-257.63799999999998</c:v>
                </c:pt>
                <c:pt idx="122">
                  <c:v>-149.26900000000001</c:v>
                </c:pt>
                <c:pt idx="123">
                  <c:v>-151.631</c:v>
                </c:pt>
                <c:pt idx="124">
                  <c:v>168.37299999999999</c:v>
                </c:pt>
                <c:pt idx="125">
                  <c:v>-504.33199999999999</c:v>
                </c:pt>
                <c:pt idx="126">
                  <c:v>-242.77600000000001</c:v>
                </c:pt>
                <c:pt idx="127">
                  <c:v>-138.32499999999999</c:v>
                </c:pt>
                <c:pt idx="128">
                  <c:v>-150</c:v>
                </c:pt>
                <c:pt idx="129">
                  <c:v>-251</c:v>
                </c:pt>
                <c:pt idx="130">
                  <c:v>-9.5190000000000001</c:v>
                </c:pt>
                <c:pt idx="131">
                  <c:v>-150.50299999999999</c:v>
                </c:pt>
                <c:pt idx="132">
                  <c:v>-140</c:v>
                </c:pt>
                <c:pt idx="133">
                  <c:v>-253</c:v>
                </c:pt>
                <c:pt idx="134">
                  <c:v>-288.08499999999998</c:v>
                </c:pt>
                <c:pt idx="135">
                  <c:v>-245.86</c:v>
                </c:pt>
                <c:pt idx="136">
                  <c:v>34.512</c:v>
                </c:pt>
                <c:pt idx="137">
                  <c:v>-112</c:v>
                </c:pt>
                <c:pt idx="138">
                  <c:v>4.0659999999999998</c:v>
                </c:pt>
                <c:pt idx="139">
                  <c:v>-56.691000000000003</c:v>
                </c:pt>
                <c:pt idx="140">
                  <c:v>-116.499</c:v>
                </c:pt>
                <c:pt idx="141">
                  <c:v>-243</c:v>
                </c:pt>
                <c:pt idx="142">
                  <c:v>45.468000000000004</c:v>
                </c:pt>
                <c:pt idx="143">
                  <c:v>-253.80099999999999</c:v>
                </c:pt>
                <c:pt idx="144">
                  <c:v>-380.31</c:v>
                </c:pt>
                <c:pt idx="145">
                  <c:v>-57</c:v>
                </c:pt>
                <c:pt idx="146">
                  <c:v>-248.60499999999999</c:v>
                </c:pt>
                <c:pt idx="147">
                  <c:v>-248.203</c:v>
                </c:pt>
                <c:pt idx="148">
                  <c:v>1.36</c:v>
                </c:pt>
                <c:pt idx="149">
                  <c:v>-338.63</c:v>
                </c:pt>
                <c:pt idx="150">
                  <c:v>-194.38499999999999</c:v>
                </c:pt>
                <c:pt idx="151">
                  <c:v>-297.27499999999998</c:v>
                </c:pt>
                <c:pt idx="152">
                  <c:v>-189</c:v>
                </c:pt>
                <c:pt idx="153">
                  <c:v>-161.95099999999999</c:v>
                </c:pt>
                <c:pt idx="154">
                  <c:v>-42</c:v>
                </c:pt>
                <c:pt idx="155">
                  <c:v>-42.99</c:v>
                </c:pt>
                <c:pt idx="156">
                  <c:v>-265.42399999999998</c:v>
                </c:pt>
                <c:pt idx="157">
                  <c:v>-244.797</c:v>
                </c:pt>
                <c:pt idx="158">
                  <c:v>-975.67600000000004</c:v>
                </c:pt>
                <c:pt idx="159">
                  <c:v>-210.84399999999999</c:v>
                </c:pt>
                <c:pt idx="160">
                  <c:v>-1013</c:v>
                </c:pt>
                <c:pt idx="161">
                  <c:v>-725.72199999999998</c:v>
                </c:pt>
                <c:pt idx="162">
                  <c:v>-598.99300000000005</c:v>
                </c:pt>
                <c:pt idx="163">
                  <c:v>-325.00700000000001</c:v>
                </c:pt>
                <c:pt idx="164">
                  <c:v>-220.84200000000001</c:v>
                </c:pt>
                <c:pt idx="165">
                  <c:v>-73</c:v>
                </c:pt>
                <c:pt idx="166">
                  <c:v>-184.857</c:v>
                </c:pt>
                <c:pt idx="167">
                  <c:v>-76.263000000000005</c:v>
                </c:pt>
                <c:pt idx="168">
                  <c:v>-181</c:v>
                </c:pt>
                <c:pt idx="169">
                  <c:v>-435.96699999999998</c:v>
                </c:pt>
                <c:pt idx="170">
                  <c:v>-532.53700000000003</c:v>
                </c:pt>
                <c:pt idx="171">
                  <c:v>-300.06599999999997</c:v>
                </c:pt>
                <c:pt idx="172">
                  <c:v>-205.99700000000001</c:v>
                </c:pt>
                <c:pt idx="173">
                  <c:v>51.685000000000002</c:v>
                </c:pt>
                <c:pt idx="174">
                  <c:v>-2170.0439999999999</c:v>
                </c:pt>
                <c:pt idx="175">
                  <c:v>-2084</c:v>
                </c:pt>
                <c:pt idx="176">
                  <c:v>-1899.421</c:v>
                </c:pt>
                <c:pt idx="177">
                  <c:v>337.125</c:v>
                </c:pt>
                <c:pt idx="178">
                  <c:v>-267.08600000000001</c:v>
                </c:pt>
                <c:pt idx="179">
                  <c:v>-229.33600000000001</c:v>
                </c:pt>
                <c:pt idx="180">
                  <c:v>347</c:v>
                </c:pt>
                <c:pt idx="181">
                  <c:v>-527.24900000000002</c:v>
                </c:pt>
                <c:pt idx="182">
                  <c:v>-184.29499999999999</c:v>
                </c:pt>
                <c:pt idx="183">
                  <c:v>-854</c:v>
                </c:pt>
                <c:pt idx="184">
                  <c:v>-959.71799999999996</c:v>
                </c:pt>
                <c:pt idx="185">
                  <c:v>-718.56799999999998</c:v>
                </c:pt>
                <c:pt idx="186">
                  <c:v>-877.98599999999999</c:v>
                </c:pt>
                <c:pt idx="187">
                  <c:v>-1397.7339999999999</c:v>
                </c:pt>
                <c:pt idx="188">
                  <c:v>64.552000000000007</c:v>
                </c:pt>
                <c:pt idx="189">
                  <c:v>-696.15200000000004</c:v>
                </c:pt>
                <c:pt idx="190">
                  <c:v>-1279</c:v>
                </c:pt>
                <c:pt idx="191">
                  <c:v>-1307.2729999999999</c:v>
                </c:pt>
                <c:pt idx="192">
                  <c:v>-890.16399999999999</c:v>
                </c:pt>
                <c:pt idx="193">
                  <c:v>-1915.53</c:v>
                </c:pt>
                <c:pt idx="194">
                  <c:v>-1274.7470000000001</c:v>
                </c:pt>
                <c:pt idx="195">
                  <c:v>-935.29499999999996</c:v>
                </c:pt>
                <c:pt idx="196">
                  <c:v>308.97500000000002</c:v>
                </c:pt>
                <c:pt idx="197">
                  <c:v>-1011</c:v>
                </c:pt>
                <c:pt idx="198">
                  <c:v>-235.92099999999999</c:v>
                </c:pt>
                <c:pt idx="199">
                  <c:v>-1023.587</c:v>
                </c:pt>
                <c:pt idx="200">
                  <c:v>-1321.6089999999999</c:v>
                </c:pt>
                <c:pt idx="201">
                  <c:v>762.92100000000005</c:v>
                </c:pt>
                <c:pt idx="202">
                  <c:v>-1727.135</c:v>
                </c:pt>
                <c:pt idx="203">
                  <c:v>-1814.5619999999999</c:v>
                </c:pt>
                <c:pt idx="204">
                  <c:v>-724.15300000000002</c:v>
                </c:pt>
                <c:pt idx="205">
                  <c:v>-1380.3240000000001</c:v>
                </c:pt>
                <c:pt idx="206">
                  <c:v>766.85900000000004</c:v>
                </c:pt>
                <c:pt idx="207">
                  <c:v>-483.95100000000002</c:v>
                </c:pt>
                <c:pt idx="208">
                  <c:v>-1987</c:v>
                </c:pt>
                <c:pt idx="209">
                  <c:v>-2086.3000000000002</c:v>
                </c:pt>
                <c:pt idx="210">
                  <c:v>-600.45600000000002</c:v>
                </c:pt>
                <c:pt idx="211">
                  <c:v>-1958.963</c:v>
                </c:pt>
                <c:pt idx="212">
                  <c:v>-4606.7129999999997</c:v>
                </c:pt>
                <c:pt idx="213">
                  <c:v>-1291.9079999999999</c:v>
                </c:pt>
                <c:pt idx="214">
                  <c:v>-44.189</c:v>
                </c:pt>
                <c:pt idx="215">
                  <c:v>-1168.009</c:v>
                </c:pt>
                <c:pt idx="216">
                  <c:v>-2380.616</c:v>
                </c:pt>
                <c:pt idx="217">
                  <c:v>-3211.1210000000001</c:v>
                </c:pt>
                <c:pt idx="218">
                  <c:v>-3478.6439999999998</c:v>
                </c:pt>
                <c:pt idx="219">
                  <c:v>-3012.91</c:v>
                </c:pt>
                <c:pt idx="220">
                  <c:v>1507.6849999999999</c:v>
                </c:pt>
                <c:pt idx="221">
                  <c:v>-77.73</c:v>
                </c:pt>
                <c:pt idx="222">
                  <c:v>-2240.076</c:v>
                </c:pt>
                <c:pt idx="223">
                  <c:v>-1101.8989999999999</c:v>
                </c:pt>
                <c:pt idx="224">
                  <c:v>-5672.2709999999997</c:v>
                </c:pt>
                <c:pt idx="225">
                  <c:v>-5605.2969999999996</c:v>
                </c:pt>
              </c:numCache>
            </c:numRef>
          </c:xVal>
          <c:yVal>
            <c:numRef>
              <c:f>'P&amp;L and Cost '!$B$2:$B$227</c:f>
              <c:numCache>
                <c:formatCode>General</c:formatCode>
                <c:ptCount val="226"/>
                <c:pt idx="0">
                  <c:v>1</c:v>
                </c:pt>
                <c:pt idx="1">
                  <c:v>5</c:v>
                </c:pt>
                <c:pt idx="2">
                  <c:v>1</c:v>
                </c:pt>
                <c:pt idx="3">
                  <c:v>1</c:v>
                </c:pt>
                <c:pt idx="4">
                  <c:v>8</c:v>
                </c:pt>
                <c:pt idx="5">
                  <c:v>6</c:v>
                </c:pt>
                <c:pt idx="6">
                  <c:v>1</c:v>
                </c:pt>
                <c:pt idx="7">
                  <c:v>4</c:v>
                </c:pt>
                <c:pt idx="8">
                  <c:v>5</c:v>
                </c:pt>
                <c:pt idx="9">
                  <c:v>3</c:v>
                </c:pt>
                <c:pt idx="10">
                  <c:v>6</c:v>
                </c:pt>
                <c:pt idx="11">
                  <c:v>6</c:v>
                </c:pt>
                <c:pt idx="12">
                  <c:v>5</c:v>
                </c:pt>
                <c:pt idx="13">
                  <c:v>2</c:v>
                </c:pt>
                <c:pt idx="14">
                  <c:v>6</c:v>
                </c:pt>
                <c:pt idx="15">
                  <c:v>6</c:v>
                </c:pt>
                <c:pt idx="16">
                  <c:v>3</c:v>
                </c:pt>
                <c:pt idx="17">
                  <c:v>8</c:v>
                </c:pt>
                <c:pt idx="18">
                  <c:v>6</c:v>
                </c:pt>
                <c:pt idx="19">
                  <c:v>18</c:v>
                </c:pt>
                <c:pt idx="20">
                  <c:v>7</c:v>
                </c:pt>
                <c:pt idx="21">
                  <c:v>3</c:v>
                </c:pt>
                <c:pt idx="22">
                  <c:v>58</c:v>
                </c:pt>
                <c:pt idx="23">
                  <c:v>111</c:v>
                </c:pt>
                <c:pt idx="24">
                  <c:v>35</c:v>
                </c:pt>
                <c:pt idx="25">
                  <c:v>221</c:v>
                </c:pt>
                <c:pt idx="26">
                  <c:v>52</c:v>
                </c:pt>
                <c:pt idx="27">
                  <c:v>130</c:v>
                </c:pt>
                <c:pt idx="28">
                  <c:v>279</c:v>
                </c:pt>
                <c:pt idx="29">
                  <c:v>39</c:v>
                </c:pt>
                <c:pt idx="30">
                  <c:v>161</c:v>
                </c:pt>
                <c:pt idx="31">
                  <c:v>52</c:v>
                </c:pt>
                <c:pt idx="32">
                  <c:v>156</c:v>
                </c:pt>
                <c:pt idx="33">
                  <c:v>329</c:v>
                </c:pt>
                <c:pt idx="34">
                  <c:v>182</c:v>
                </c:pt>
                <c:pt idx="35">
                  <c:v>240</c:v>
                </c:pt>
                <c:pt idx="36">
                  <c:v>282</c:v>
                </c:pt>
                <c:pt idx="37">
                  <c:v>65</c:v>
                </c:pt>
                <c:pt idx="38">
                  <c:v>68</c:v>
                </c:pt>
                <c:pt idx="39">
                  <c:v>76</c:v>
                </c:pt>
                <c:pt idx="40">
                  <c:v>89</c:v>
                </c:pt>
                <c:pt idx="41">
                  <c:v>45</c:v>
                </c:pt>
                <c:pt idx="42">
                  <c:v>188</c:v>
                </c:pt>
                <c:pt idx="43">
                  <c:v>343</c:v>
                </c:pt>
                <c:pt idx="44">
                  <c:v>128</c:v>
                </c:pt>
                <c:pt idx="45">
                  <c:v>139</c:v>
                </c:pt>
                <c:pt idx="46">
                  <c:v>391</c:v>
                </c:pt>
                <c:pt idx="47">
                  <c:v>134</c:v>
                </c:pt>
                <c:pt idx="48">
                  <c:v>68</c:v>
                </c:pt>
                <c:pt idx="49">
                  <c:v>63</c:v>
                </c:pt>
                <c:pt idx="50">
                  <c:v>422</c:v>
                </c:pt>
                <c:pt idx="51">
                  <c:v>437</c:v>
                </c:pt>
                <c:pt idx="52">
                  <c:v>177</c:v>
                </c:pt>
                <c:pt idx="53">
                  <c:v>154</c:v>
                </c:pt>
                <c:pt idx="54">
                  <c:v>212</c:v>
                </c:pt>
                <c:pt idx="55">
                  <c:v>135</c:v>
                </c:pt>
                <c:pt idx="56">
                  <c:v>209</c:v>
                </c:pt>
                <c:pt idx="57">
                  <c:v>170</c:v>
                </c:pt>
                <c:pt idx="58">
                  <c:v>190</c:v>
                </c:pt>
                <c:pt idx="59">
                  <c:v>164</c:v>
                </c:pt>
                <c:pt idx="60">
                  <c:v>163</c:v>
                </c:pt>
                <c:pt idx="61">
                  <c:v>142</c:v>
                </c:pt>
                <c:pt idx="62">
                  <c:v>272</c:v>
                </c:pt>
                <c:pt idx="63">
                  <c:v>239</c:v>
                </c:pt>
                <c:pt idx="64">
                  <c:v>111</c:v>
                </c:pt>
                <c:pt idx="65">
                  <c:v>407</c:v>
                </c:pt>
                <c:pt idx="66">
                  <c:v>290</c:v>
                </c:pt>
                <c:pt idx="67">
                  <c:v>406</c:v>
                </c:pt>
                <c:pt idx="68">
                  <c:v>570</c:v>
                </c:pt>
                <c:pt idx="69">
                  <c:v>347</c:v>
                </c:pt>
                <c:pt idx="70">
                  <c:v>546</c:v>
                </c:pt>
                <c:pt idx="71">
                  <c:v>457</c:v>
                </c:pt>
                <c:pt idx="72">
                  <c:v>342</c:v>
                </c:pt>
                <c:pt idx="73">
                  <c:v>412</c:v>
                </c:pt>
                <c:pt idx="74">
                  <c:v>145</c:v>
                </c:pt>
                <c:pt idx="75">
                  <c:v>488</c:v>
                </c:pt>
                <c:pt idx="76">
                  <c:v>272</c:v>
                </c:pt>
                <c:pt idx="77">
                  <c:v>476</c:v>
                </c:pt>
                <c:pt idx="78">
                  <c:v>725</c:v>
                </c:pt>
                <c:pt idx="79">
                  <c:v>134</c:v>
                </c:pt>
                <c:pt idx="80">
                  <c:v>138</c:v>
                </c:pt>
                <c:pt idx="81">
                  <c:v>217</c:v>
                </c:pt>
                <c:pt idx="82">
                  <c:v>485</c:v>
                </c:pt>
                <c:pt idx="83">
                  <c:v>373</c:v>
                </c:pt>
                <c:pt idx="84">
                  <c:v>499</c:v>
                </c:pt>
                <c:pt idx="85">
                  <c:v>1165</c:v>
                </c:pt>
                <c:pt idx="86">
                  <c:v>577</c:v>
                </c:pt>
                <c:pt idx="87">
                  <c:v>627</c:v>
                </c:pt>
                <c:pt idx="88">
                  <c:v>1081</c:v>
                </c:pt>
                <c:pt idx="89">
                  <c:v>1039</c:v>
                </c:pt>
                <c:pt idx="90">
                  <c:v>418</c:v>
                </c:pt>
                <c:pt idx="91">
                  <c:v>553</c:v>
                </c:pt>
                <c:pt idx="92">
                  <c:v>1506</c:v>
                </c:pt>
                <c:pt idx="93">
                  <c:v>1571</c:v>
                </c:pt>
                <c:pt idx="94">
                  <c:v>172</c:v>
                </c:pt>
                <c:pt idx="95">
                  <c:v>1504</c:v>
                </c:pt>
                <c:pt idx="96">
                  <c:v>402</c:v>
                </c:pt>
                <c:pt idx="97">
                  <c:v>273</c:v>
                </c:pt>
                <c:pt idx="98">
                  <c:v>316</c:v>
                </c:pt>
                <c:pt idx="99">
                  <c:v>1413</c:v>
                </c:pt>
                <c:pt idx="100">
                  <c:v>586</c:v>
                </c:pt>
                <c:pt idx="101">
                  <c:v>1606</c:v>
                </c:pt>
                <c:pt idx="102">
                  <c:v>44</c:v>
                </c:pt>
                <c:pt idx="103">
                  <c:v>229</c:v>
                </c:pt>
                <c:pt idx="104">
                  <c:v>1845</c:v>
                </c:pt>
                <c:pt idx="105">
                  <c:v>406</c:v>
                </c:pt>
                <c:pt idx="106">
                  <c:v>519</c:v>
                </c:pt>
                <c:pt idx="107">
                  <c:v>826</c:v>
                </c:pt>
                <c:pt idx="108">
                  <c:v>615</c:v>
                </c:pt>
                <c:pt idx="109">
                  <c:v>2229</c:v>
                </c:pt>
                <c:pt idx="110">
                  <c:v>226</c:v>
                </c:pt>
                <c:pt idx="111">
                  <c:v>1734</c:v>
                </c:pt>
                <c:pt idx="112">
                  <c:v>1724</c:v>
                </c:pt>
                <c:pt idx="113">
                  <c:v>1767</c:v>
                </c:pt>
                <c:pt idx="114">
                  <c:v>1912</c:v>
                </c:pt>
                <c:pt idx="115">
                  <c:v>1302</c:v>
                </c:pt>
                <c:pt idx="116">
                  <c:v>2984</c:v>
                </c:pt>
                <c:pt idx="117">
                  <c:v>1546</c:v>
                </c:pt>
                <c:pt idx="118">
                  <c:v>1118</c:v>
                </c:pt>
                <c:pt idx="119">
                  <c:v>2396</c:v>
                </c:pt>
                <c:pt idx="120">
                  <c:v>809</c:v>
                </c:pt>
                <c:pt idx="121">
                  <c:v>1102</c:v>
                </c:pt>
                <c:pt idx="122">
                  <c:v>1096</c:v>
                </c:pt>
                <c:pt idx="123">
                  <c:v>2267</c:v>
                </c:pt>
                <c:pt idx="124">
                  <c:v>3012</c:v>
                </c:pt>
                <c:pt idx="125">
                  <c:v>817</c:v>
                </c:pt>
                <c:pt idx="126">
                  <c:v>400</c:v>
                </c:pt>
                <c:pt idx="127">
                  <c:v>416</c:v>
                </c:pt>
                <c:pt idx="128">
                  <c:v>3388</c:v>
                </c:pt>
                <c:pt idx="129">
                  <c:v>409</c:v>
                </c:pt>
                <c:pt idx="130">
                  <c:v>231</c:v>
                </c:pt>
                <c:pt idx="131">
                  <c:v>3467</c:v>
                </c:pt>
                <c:pt idx="132">
                  <c:v>409</c:v>
                </c:pt>
                <c:pt idx="133">
                  <c:v>498</c:v>
                </c:pt>
                <c:pt idx="134">
                  <c:v>861</c:v>
                </c:pt>
                <c:pt idx="135">
                  <c:v>486</c:v>
                </c:pt>
                <c:pt idx="136">
                  <c:v>641</c:v>
                </c:pt>
                <c:pt idx="137">
                  <c:v>384</c:v>
                </c:pt>
                <c:pt idx="138">
                  <c:v>2325</c:v>
                </c:pt>
                <c:pt idx="139">
                  <c:v>1430</c:v>
                </c:pt>
                <c:pt idx="140">
                  <c:v>401</c:v>
                </c:pt>
                <c:pt idx="141">
                  <c:v>452</c:v>
                </c:pt>
                <c:pt idx="142">
                  <c:v>3182</c:v>
                </c:pt>
                <c:pt idx="143">
                  <c:v>1315</c:v>
                </c:pt>
                <c:pt idx="144">
                  <c:v>3469</c:v>
                </c:pt>
                <c:pt idx="145">
                  <c:v>1391</c:v>
                </c:pt>
                <c:pt idx="146">
                  <c:v>447</c:v>
                </c:pt>
                <c:pt idx="147">
                  <c:v>2616</c:v>
                </c:pt>
                <c:pt idx="148">
                  <c:v>1590</c:v>
                </c:pt>
                <c:pt idx="149">
                  <c:v>2814</c:v>
                </c:pt>
                <c:pt idx="150">
                  <c:v>426</c:v>
                </c:pt>
                <c:pt idx="151">
                  <c:v>1148</c:v>
                </c:pt>
                <c:pt idx="152">
                  <c:v>427</c:v>
                </c:pt>
                <c:pt idx="153">
                  <c:v>277</c:v>
                </c:pt>
                <c:pt idx="154">
                  <c:v>226</c:v>
                </c:pt>
                <c:pt idx="155">
                  <c:v>216</c:v>
                </c:pt>
                <c:pt idx="156">
                  <c:v>1476</c:v>
                </c:pt>
                <c:pt idx="157">
                  <c:v>3792</c:v>
                </c:pt>
                <c:pt idx="158">
                  <c:v>4949</c:v>
                </c:pt>
                <c:pt idx="159">
                  <c:v>413</c:v>
                </c:pt>
                <c:pt idx="160">
                  <c:v>4885</c:v>
                </c:pt>
                <c:pt idx="161">
                  <c:v>2562</c:v>
                </c:pt>
                <c:pt idx="162">
                  <c:v>2637</c:v>
                </c:pt>
                <c:pt idx="163">
                  <c:v>574</c:v>
                </c:pt>
                <c:pt idx="164">
                  <c:v>386</c:v>
                </c:pt>
                <c:pt idx="165">
                  <c:v>2444</c:v>
                </c:pt>
                <c:pt idx="166">
                  <c:v>4812</c:v>
                </c:pt>
                <c:pt idx="167">
                  <c:v>2486</c:v>
                </c:pt>
                <c:pt idx="168">
                  <c:v>4590</c:v>
                </c:pt>
                <c:pt idx="169">
                  <c:v>1600</c:v>
                </c:pt>
                <c:pt idx="170">
                  <c:v>6123</c:v>
                </c:pt>
                <c:pt idx="171">
                  <c:v>376</c:v>
                </c:pt>
                <c:pt idx="172">
                  <c:v>2884</c:v>
                </c:pt>
                <c:pt idx="173">
                  <c:v>3435</c:v>
                </c:pt>
                <c:pt idx="174">
                  <c:v>2597</c:v>
                </c:pt>
                <c:pt idx="175">
                  <c:v>2695</c:v>
                </c:pt>
                <c:pt idx="176">
                  <c:v>9163</c:v>
                </c:pt>
                <c:pt idx="177">
                  <c:v>2318</c:v>
                </c:pt>
                <c:pt idx="178">
                  <c:v>6669</c:v>
                </c:pt>
                <c:pt idx="179">
                  <c:v>2199</c:v>
                </c:pt>
                <c:pt idx="180">
                  <c:v>2225</c:v>
                </c:pt>
                <c:pt idx="181">
                  <c:v>10080</c:v>
                </c:pt>
                <c:pt idx="182">
                  <c:v>2176</c:v>
                </c:pt>
                <c:pt idx="183">
                  <c:v>5601</c:v>
                </c:pt>
                <c:pt idx="184">
                  <c:v>4404</c:v>
                </c:pt>
                <c:pt idx="185">
                  <c:v>981</c:v>
                </c:pt>
                <c:pt idx="186">
                  <c:v>5651</c:v>
                </c:pt>
                <c:pt idx="187">
                  <c:v>3660</c:v>
                </c:pt>
                <c:pt idx="188">
                  <c:v>5982</c:v>
                </c:pt>
                <c:pt idx="189">
                  <c:v>1118</c:v>
                </c:pt>
                <c:pt idx="190">
                  <c:v>11106</c:v>
                </c:pt>
                <c:pt idx="191">
                  <c:v>11235</c:v>
                </c:pt>
                <c:pt idx="192">
                  <c:v>2893</c:v>
                </c:pt>
                <c:pt idx="193">
                  <c:v>8069</c:v>
                </c:pt>
                <c:pt idx="194">
                  <c:v>9461</c:v>
                </c:pt>
                <c:pt idx="195">
                  <c:v>2916</c:v>
                </c:pt>
                <c:pt idx="196">
                  <c:v>10914</c:v>
                </c:pt>
                <c:pt idx="197">
                  <c:v>6528</c:v>
                </c:pt>
                <c:pt idx="198">
                  <c:v>13278</c:v>
                </c:pt>
                <c:pt idx="199">
                  <c:v>6628</c:v>
                </c:pt>
                <c:pt idx="200">
                  <c:v>4105</c:v>
                </c:pt>
                <c:pt idx="201">
                  <c:v>7192</c:v>
                </c:pt>
                <c:pt idx="202">
                  <c:v>10586</c:v>
                </c:pt>
                <c:pt idx="203">
                  <c:v>5075</c:v>
                </c:pt>
                <c:pt idx="204">
                  <c:v>9562</c:v>
                </c:pt>
                <c:pt idx="205">
                  <c:v>8146</c:v>
                </c:pt>
                <c:pt idx="206">
                  <c:v>11258</c:v>
                </c:pt>
                <c:pt idx="207">
                  <c:v>13746</c:v>
                </c:pt>
                <c:pt idx="208">
                  <c:v>18038</c:v>
                </c:pt>
                <c:pt idx="209">
                  <c:v>18641</c:v>
                </c:pt>
                <c:pt idx="210">
                  <c:v>10823</c:v>
                </c:pt>
                <c:pt idx="211">
                  <c:v>12262</c:v>
                </c:pt>
                <c:pt idx="212">
                  <c:v>13157</c:v>
                </c:pt>
                <c:pt idx="213">
                  <c:v>5764</c:v>
                </c:pt>
                <c:pt idx="214">
                  <c:v>12189</c:v>
                </c:pt>
                <c:pt idx="215">
                  <c:v>9302</c:v>
                </c:pt>
                <c:pt idx="216">
                  <c:v>16946</c:v>
                </c:pt>
                <c:pt idx="217">
                  <c:v>37729</c:v>
                </c:pt>
                <c:pt idx="218">
                  <c:v>27336</c:v>
                </c:pt>
                <c:pt idx="219">
                  <c:v>10904</c:v>
                </c:pt>
                <c:pt idx="220">
                  <c:v>12236</c:v>
                </c:pt>
                <c:pt idx="221">
                  <c:v>24149</c:v>
                </c:pt>
                <c:pt idx="222">
                  <c:v>10713</c:v>
                </c:pt>
                <c:pt idx="223">
                  <c:v>43542</c:v>
                </c:pt>
                <c:pt idx="224">
                  <c:v>19371</c:v>
                </c:pt>
                <c:pt idx="225">
                  <c:v>38273</c:v>
                </c:pt>
              </c:numCache>
            </c:numRef>
          </c:yVal>
          <c:smooth val="0"/>
          <c:extLst>
            <c:ext xmlns:c16="http://schemas.microsoft.com/office/drawing/2014/chart" uri="{C3380CC4-5D6E-409C-BE32-E72D297353CC}">
              <c16:uniqueId val="{00000000-BCB3-4F89-ABF6-0287648A89FF}"/>
            </c:ext>
          </c:extLst>
        </c:ser>
        <c:dLbls>
          <c:showLegendKey val="0"/>
          <c:showVal val="0"/>
          <c:showCatName val="0"/>
          <c:showSerName val="0"/>
          <c:showPercent val="0"/>
          <c:showBubbleSize val="0"/>
        </c:dLbls>
        <c:axId val="2064881727"/>
        <c:axId val="2064883167"/>
      </c:scatterChart>
      <c:valAx>
        <c:axId val="206488172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P&amp;L</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883167"/>
        <c:crosses val="autoZero"/>
        <c:crossBetween val="midCat"/>
      </c:valAx>
      <c:valAx>
        <c:axId val="20648831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COST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88172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0.78346</cdr:x>
      <cdr:y>0.61053</cdr:y>
    </cdr:from>
    <cdr:to>
      <cdr:x>0.96457</cdr:x>
      <cdr:y>0.70029</cdr:y>
    </cdr:to>
    <cdr:sp macro="" textlink="">
      <cdr:nvSpPr>
        <cdr:cNvPr id="2" name="TextBox 5">
          <a:extLst xmlns:a="http://schemas.openxmlformats.org/drawingml/2006/main">
            <a:ext uri="{FF2B5EF4-FFF2-40B4-BE49-F238E27FC236}">
              <a16:creationId xmlns:a16="http://schemas.microsoft.com/office/drawing/2014/main" id="{1FB1833B-B577-974F-FD9C-51FE2E601F6B}"/>
            </a:ext>
          </a:extLst>
        </cdr:cNvPr>
        <cdr:cNvSpPr txBox="1"/>
      </cdr:nvSpPr>
      <cdr:spPr>
        <a:xfrm xmlns:a="http://schemas.openxmlformats.org/drawingml/2006/main">
          <a:off x="4135582" y="1884171"/>
          <a:ext cx="955964" cy="276999"/>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r>
            <a:rPr lang="en-US" sz="1200">
              <a:solidFill>
                <a:srgbClr val="C00000"/>
              </a:solidFill>
              <a:latin typeface="Times New Roman" panose="02020603050405020304" pitchFamily="18" charset="0"/>
              <a:cs typeface="Times New Roman" panose="02020603050405020304" pitchFamily="18" charset="0"/>
            </a:rPr>
            <a:t>+235%</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97D-C95F-C54A-E40F-68EFAD0C9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63689A-0834-9028-9116-4B2D82EAC9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131B6A8-28F8-2F47-4361-6BD587736191}"/>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5" name="Footer Placeholder 4">
            <a:extLst>
              <a:ext uri="{FF2B5EF4-FFF2-40B4-BE49-F238E27FC236}">
                <a16:creationId xmlns:a16="http://schemas.microsoft.com/office/drawing/2014/main" id="{EA8F8DA7-3225-4778-2D16-57619FBB0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82D83C-9693-5BDC-B79F-682BE23F7DBD}"/>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1302440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E00C-58CA-62EF-CE52-7C1FBF944E7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02C450-913D-084A-AAB2-FE3B4103CE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603A8B-927F-C556-0A92-2B735CD1F28C}"/>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5" name="Footer Placeholder 4">
            <a:extLst>
              <a:ext uri="{FF2B5EF4-FFF2-40B4-BE49-F238E27FC236}">
                <a16:creationId xmlns:a16="http://schemas.microsoft.com/office/drawing/2014/main" id="{F35E888C-894B-ACB2-00D8-8033B1E63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544CB-92A6-6301-F2DA-A52D7084B54D}"/>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32509100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E792D0-457C-E701-F54E-37252D6623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8DA75A-92C1-E6CB-E5AD-D6EC4C55B5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ED5985-B4B8-7F35-338E-4D2B73C7EB16}"/>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5" name="Footer Placeholder 4">
            <a:extLst>
              <a:ext uri="{FF2B5EF4-FFF2-40B4-BE49-F238E27FC236}">
                <a16:creationId xmlns:a16="http://schemas.microsoft.com/office/drawing/2014/main" id="{F2B91FB0-F9FC-45AA-248B-A259FBC69E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671BDF-B0FF-BEDC-AA46-94C1B7F44BB4}"/>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1978241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F0FD1-FE2C-32D2-3192-6DA6889F26D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F70E71-E69A-BB9A-7562-C50E9AB431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84DB0-E478-1441-BAFD-E538E193AD40}"/>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5" name="Footer Placeholder 4">
            <a:extLst>
              <a:ext uri="{FF2B5EF4-FFF2-40B4-BE49-F238E27FC236}">
                <a16:creationId xmlns:a16="http://schemas.microsoft.com/office/drawing/2014/main" id="{E429429F-7F2B-5615-173A-8EE762A9A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40FD-7C85-2B94-AC96-DBEB87BB3A74}"/>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3480271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588F2-0EAE-CF1E-836B-06D0E1D61C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C9FD6C-48E9-69D6-BD30-66CA916E30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56AD6D-2DCB-76D9-5947-0AFE351B7DBC}"/>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5" name="Footer Placeholder 4">
            <a:extLst>
              <a:ext uri="{FF2B5EF4-FFF2-40B4-BE49-F238E27FC236}">
                <a16:creationId xmlns:a16="http://schemas.microsoft.com/office/drawing/2014/main" id="{00864AF6-7AB9-ED45-3450-B097DE67BC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D3D05D-6942-6917-307C-6EC9F6D6E606}"/>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2093053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043D5-7B39-6E0F-C846-AFC4F15885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5A3527-9628-0090-DEF0-8827121BC0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0AFC9B-6FB2-F655-574C-E4D3C220365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71A66C-7752-9C41-4A6B-4A4CDB105616}"/>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6" name="Footer Placeholder 5">
            <a:extLst>
              <a:ext uri="{FF2B5EF4-FFF2-40B4-BE49-F238E27FC236}">
                <a16:creationId xmlns:a16="http://schemas.microsoft.com/office/drawing/2014/main" id="{09BFA0F8-882F-0011-2A7F-2E07C982C5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D5ED9-B810-737D-5803-E100E76C91BB}"/>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3466151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27937-7094-0B06-7069-8F5641F3359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ED065A-F05D-891B-6A0B-69386D0B7A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CB1904-1BBF-A2DD-595C-CED6C9DBA7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ABCA9F3-B904-A49E-8FA7-C3C7878210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0843FB-8396-647C-4A7A-56170A9802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417E1C-0648-AE8A-4A38-CC74CB4A6A57}"/>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8" name="Footer Placeholder 7">
            <a:extLst>
              <a:ext uri="{FF2B5EF4-FFF2-40B4-BE49-F238E27FC236}">
                <a16:creationId xmlns:a16="http://schemas.microsoft.com/office/drawing/2014/main" id="{1E5250FE-6043-7ADC-12E4-FEDF04EF0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DA3DDE-12AE-D498-F3DA-DA056F126914}"/>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2065596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85A0-782E-2BA5-6045-8D9527D77D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2BF98D-E40B-95AD-A74D-1F3EA35EF12C}"/>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4" name="Footer Placeholder 3">
            <a:extLst>
              <a:ext uri="{FF2B5EF4-FFF2-40B4-BE49-F238E27FC236}">
                <a16:creationId xmlns:a16="http://schemas.microsoft.com/office/drawing/2014/main" id="{C507FF32-C8DE-7EBC-2AA8-7D575C1739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9FBEFA1-CA0F-66D1-E040-C5FA88D45149}"/>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2329630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3F762B-21F8-02B4-5929-F7897EC14A81}"/>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3" name="Footer Placeholder 2">
            <a:extLst>
              <a:ext uri="{FF2B5EF4-FFF2-40B4-BE49-F238E27FC236}">
                <a16:creationId xmlns:a16="http://schemas.microsoft.com/office/drawing/2014/main" id="{DAE2CE08-368E-2CCE-02BA-90DBFCBBFE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91E0E02-4CA9-D4AE-A94E-FE6B9FE14E3E}"/>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1873575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6DF10-6666-627B-ED7D-4D590262F5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67CF8B4-0A56-5A56-CCA5-BE864DF6CA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693289-C2BB-6286-9CF1-500F3FB0D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25BCA0-14E3-4356-A3EB-EBAEEDA333B1}"/>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6" name="Footer Placeholder 5">
            <a:extLst>
              <a:ext uri="{FF2B5EF4-FFF2-40B4-BE49-F238E27FC236}">
                <a16:creationId xmlns:a16="http://schemas.microsoft.com/office/drawing/2014/main" id="{30AE4BA3-D037-E55F-E150-57B1388BD5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8F2E3A-E292-D585-B26A-5DB0CFA19197}"/>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952295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23FF5-5511-9F46-7B70-6FBB8CC221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631E8C-CF1C-F83F-4C65-700F126CE1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C5118C-1283-5705-E50D-57D0ED7B6F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79966E-1438-4E3B-125C-96562367EBFA}"/>
              </a:ext>
            </a:extLst>
          </p:cNvPr>
          <p:cNvSpPr>
            <a:spLocks noGrp="1"/>
          </p:cNvSpPr>
          <p:nvPr>
            <p:ph type="dt" sz="half" idx="10"/>
          </p:nvPr>
        </p:nvSpPr>
        <p:spPr/>
        <p:txBody>
          <a:bodyPr/>
          <a:lstStyle/>
          <a:p>
            <a:fld id="{20BA58B4-7D42-4AC7-8191-F92833E80F6D}" type="datetimeFigureOut">
              <a:rPr lang="en-US" smtClean="0"/>
              <a:t>6/8/2025</a:t>
            </a:fld>
            <a:endParaRPr lang="en-US"/>
          </a:p>
        </p:txBody>
      </p:sp>
      <p:sp>
        <p:nvSpPr>
          <p:cNvPr id="6" name="Footer Placeholder 5">
            <a:extLst>
              <a:ext uri="{FF2B5EF4-FFF2-40B4-BE49-F238E27FC236}">
                <a16:creationId xmlns:a16="http://schemas.microsoft.com/office/drawing/2014/main" id="{0FC24F11-E0C7-6A94-0709-613041C776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6CD89F-230D-929A-D0FE-C87B3135F0A6}"/>
              </a:ext>
            </a:extLst>
          </p:cNvPr>
          <p:cNvSpPr>
            <a:spLocks noGrp="1"/>
          </p:cNvSpPr>
          <p:nvPr>
            <p:ph type="sldNum" sz="quarter" idx="12"/>
          </p:nvPr>
        </p:nvSpPr>
        <p:spPr/>
        <p:txBody>
          <a:bodyPr/>
          <a:lstStyle/>
          <a:p>
            <a:fld id="{C5D007C2-E415-4541-9179-2A580901CE73}" type="slidenum">
              <a:rPr lang="en-US" smtClean="0"/>
              <a:t>‹#›</a:t>
            </a:fld>
            <a:endParaRPr lang="en-US"/>
          </a:p>
        </p:txBody>
      </p:sp>
    </p:spTree>
    <p:extLst>
      <p:ext uri="{BB962C8B-B14F-4D97-AF65-F5344CB8AC3E}">
        <p14:creationId xmlns:p14="http://schemas.microsoft.com/office/powerpoint/2010/main" val="4029312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62BFF6-69CC-9EBB-391A-5A14B1BC05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5EE6594-CBE0-1160-0246-1A0BFD0AF1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37B026-28A3-4843-7B32-F69638710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0BA58B4-7D42-4AC7-8191-F92833E80F6D}" type="datetimeFigureOut">
              <a:rPr lang="en-US" smtClean="0"/>
              <a:t>6/8/2025</a:t>
            </a:fld>
            <a:endParaRPr lang="en-US"/>
          </a:p>
        </p:txBody>
      </p:sp>
      <p:sp>
        <p:nvSpPr>
          <p:cNvPr id="5" name="Footer Placeholder 4">
            <a:extLst>
              <a:ext uri="{FF2B5EF4-FFF2-40B4-BE49-F238E27FC236}">
                <a16:creationId xmlns:a16="http://schemas.microsoft.com/office/drawing/2014/main" id="{99489979-0EAA-A054-1A2C-029DF7896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5338D6-2A5D-451E-6232-CBD7C5DFB8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5D007C2-E415-4541-9179-2A580901CE73}" type="slidenum">
              <a:rPr lang="en-US" smtClean="0"/>
              <a:t>‹#›</a:t>
            </a:fld>
            <a:endParaRPr lang="en-US"/>
          </a:p>
        </p:txBody>
      </p:sp>
    </p:spTree>
    <p:extLst>
      <p:ext uri="{BB962C8B-B14F-4D97-AF65-F5344CB8AC3E}">
        <p14:creationId xmlns:p14="http://schemas.microsoft.com/office/powerpoint/2010/main" val="1439111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image" Target="../media/image1.jpeg"/><Relationship Id="rId2" Type="http://schemas.openxmlformats.org/officeDocument/2006/relationships/chart" Target="../charts/chart8.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chart" Target="../charts/chart11.xml"/><Relationship Id="rId4" Type="http://schemas.openxmlformats.org/officeDocument/2006/relationships/chart" Target="../charts/char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7.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DBC89-9344-DB9F-5D9C-46C6BBD7090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3D54040-5FAE-20F3-DF07-755AF2EA964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49434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1EE64-8DCF-E7C8-29B6-9345AA0938E5}"/>
              </a:ext>
            </a:extLst>
          </p:cNvPr>
          <p:cNvSpPr>
            <a:spLocks noGrp="1"/>
          </p:cNvSpPr>
          <p:nvPr>
            <p:ph type="title"/>
          </p:nvPr>
        </p:nvSpPr>
        <p:spPr>
          <a:xfrm>
            <a:off x="8023122" y="3446206"/>
            <a:ext cx="2694039" cy="385916"/>
          </a:xfrm>
          <a:ln w="22225">
            <a:solidFill>
              <a:schemeClr val="accent1"/>
            </a:solidFill>
            <a:prstDash val="sysDash"/>
          </a:ln>
        </p:spPr>
        <p:txBody>
          <a:bodyPr>
            <a:normAutofit/>
          </a:bodyPr>
          <a:lstStyle/>
          <a:p>
            <a:pPr algn="ctr"/>
            <a:r>
              <a:rPr lang="en-US" sz="1200" i="1">
                <a:latin typeface="Times New Roman" panose="02020603050405020304" pitchFamily="18" charset="0"/>
                <a:cs typeface="Times New Roman" panose="02020603050405020304" pitchFamily="18" charset="0"/>
              </a:rPr>
              <a:t>Likely reaching target audience</a:t>
            </a:r>
          </a:p>
        </p:txBody>
      </p:sp>
      <p:graphicFrame>
        <p:nvGraphicFramePr>
          <p:cNvPr id="10" name="Content Placeholder 9">
            <a:extLst>
              <a:ext uri="{FF2B5EF4-FFF2-40B4-BE49-F238E27FC236}">
                <a16:creationId xmlns:a16="http://schemas.microsoft.com/office/drawing/2014/main" id="{1EC5650E-BBC2-8AFB-69C8-C442C7FF6399}"/>
              </a:ext>
            </a:extLst>
          </p:cNvPr>
          <p:cNvGraphicFramePr>
            <a:graphicFrameLocks noGrp="1"/>
          </p:cNvGraphicFramePr>
          <p:nvPr>
            <p:ph idx="1"/>
          </p:nvPr>
        </p:nvGraphicFramePr>
        <p:xfrm>
          <a:off x="838200" y="3130451"/>
          <a:ext cx="6182031" cy="2847564"/>
        </p:xfrm>
        <a:graphic>
          <a:graphicData uri="http://schemas.openxmlformats.org/drawingml/2006/table">
            <a:tbl>
              <a:tblPr/>
              <a:tblGrid>
                <a:gridCol w="1825171">
                  <a:extLst>
                    <a:ext uri="{9D8B030D-6E8A-4147-A177-3AD203B41FA5}">
                      <a16:colId xmlns:a16="http://schemas.microsoft.com/office/drawing/2014/main" val="606226182"/>
                    </a:ext>
                  </a:extLst>
                </a:gridCol>
                <a:gridCol w="853709">
                  <a:extLst>
                    <a:ext uri="{9D8B030D-6E8A-4147-A177-3AD203B41FA5}">
                      <a16:colId xmlns:a16="http://schemas.microsoft.com/office/drawing/2014/main" val="648329907"/>
                    </a:ext>
                  </a:extLst>
                </a:gridCol>
                <a:gridCol w="853709">
                  <a:extLst>
                    <a:ext uri="{9D8B030D-6E8A-4147-A177-3AD203B41FA5}">
                      <a16:colId xmlns:a16="http://schemas.microsoft.com/office/drawing/2014/main" val="3022282862"/>
                    </a:ext>
                  </a:extLst>
                </a:gridCol>
                <a:gridCol w="971462">
                  <a:extLst>
                    <a:ext uri="{9D8B030D-6E8A-4147-A177-3AD203B41FA5}">
                      <a16:colId xmlns:a16="http://schemas.microsoft.com/office/drawing/2014/main" val="3157219830"/>
                    </a:ext>
                  </a:extLst>
                </a:gridCol>
                <a:gridCol w="765394">
                  <a:extLst>
                    <a:ext uri="{9D8B030D-6E8A-4147-A177-3AD203B41FA5}">
                      <a16:colId xmlns:a16="http://schemas.microsoft.com/office/drawing/2014/main" val="1951527530"/>
                    </a:ext>
                  </a:extLst>
                </a:gridCol>
                <a:gridCol w="912586">
                  <a:extLst>
                    <a:ext uri="{9D8B030D-6E8A-4147-A177-3AD203B41FA5}">
                      <a16:colId xmlns:a16="http://schemas.microsoft.com/office/drawing/2014/main" val="1850006192"/>
                    </a:ext>
                  </a:extLst>
                </a:gridCol>
              </a:tblGrid>
              <a:tr h="316396">
                <a:tc>
                  <a:txBody>
                    <a:bodyPr/>
                    <a:lstStyle/>
                    <a:p>
                      <a:pPr algn="l" fontAlgn="b"/>
                      <a:r>
                        <a:rPr lang="en-US" sz="1100" b="1" i="0" u="none" strike="noStrike">
                          <a:solidFill>
                            <a:srgbClr val="FFFFFF"/>
                          </a:solidFill>
                          <a:effectLst/>
                          <a:latin typeface="Aptos Narrow" panose="020B0004020202020204" pitchFamily="34" charset="0"/>
                        </a:rPr>
                        <a:t>Row Labels</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rgbClr val="FFFFFF"/>
                          </a:solidFill>
                          <a:effectLst/>
                          <a:latin typeface="Aptos Narrow" panose="020B0004020202020204" pitchFamily="34" charset="0"/>
                        </a:rPr>
                        <a:t>July</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rgbClr val="FFFFFF"/>
                          </a:solidFill>
                          <a:effectLst/>
                          <a:latin typeface="Aptos Narrow" panose="020B0004020202020204" pitchFamily="34" charset="0"/>
                        </a:rPr>
                        <a:t>August</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rgbClr val="FFFFFF"/>
                          </a:solidFill>
                          <a:effectLst/>
                          <a:latin typeface="Aptos Narrow" panose="020B0004020202020204" pitchFamily="34" charset="0"/>
                        </a:rPr>
                        <a:t>September</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rgbClr val="FFFFFF"/>
                          </a:solidFill>
                          <a:effectLst/>
                          <a:latin typeface="Aptos Narrow" panose="020B0004020202020204" pitchFamily="34" charset="0"/>
                        </a:rPr>
                        <a:t>October</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rgbClr val="FFFFFF"/>
                          </a:solidFill>
                          <a:effectLst/>
                          <a:latin typeface="Aptos Narrow" panose="020B0004020202020204" pitchFamily="34" charset="0"/>
                        </a:rPr>
                        <a:t>November</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extLst>
                  <a:ext uri="{0D108BD9-81ED-4DB2-BD59-A6C34878D82A}">
                    <a16:rowId xmlns:a16="http://schemas.microsoft.com/office/drawing/2014/main" val="68783856"/>
                  </a:ext>
                </a:extLst>
              </a:tr>
              <a:tr h="316396">
                <a:tc>
                  <a:txBody>
                    <a:bodyPr/>
                    <a:lstStyle/>
                    <a:p>
                      <a:pPr algn="l" fontAlgn="b"/>
                      <a:r>
                        <a:rPr lang="en-US" sz="1100" b="0" i="0" u="none" strike="noStrike">
                          <a:solidFill>
                            <a:srgbClr val="000000"/>
                          </a:solidFill>
                          <a:effectLst/>
                          <a:latin typeface="Aptos Narrow" panose="020B0004020202020204" pitchFamily="34" charset="0"/>
                        </a:rPr>
                        <a:t>Discount Code</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-6807.162</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-3276.849</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-4620.817</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964.008</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chemeClr val="accent6">
                        <a:lumMod val="20000"/>
                        <a:lumOff val="80000"/>
                      </a:schemeClr>
                    </a:solidFill>
                  </a:tcPr>
                </a:tc>
                <a:tc>
                  <a:txBody>
                    <a:bodyPr/>
                    <a:lstStyle/>
                    <a:p>
                      <a:pPr algn="r" fontAlgn="b"/>
                      <a:r>
                        <a:rPr lang="en-US" sz="1100" b="0" i="0" u="none" strike="noStrike">
                          <a:solidFill>
                            <a:srgbClr val="000000"/>
                          </a:solidFill>
                          <a:effectLst/>
                          <a:latin typeface="Aptos Narrow" panose="020B0004020202020204" pitchFamily="34" charset="0"/>
                        </a:rPr>
                        <a:t>-8174.446</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791107189"/>
                  </a:ext>
                </a:extLst>
              </a:tr>
              <a:tr h="316396">
                <a:tc>
                  <a:txBody>
                    <a:bodyPr/>
                    <a:lstStyle/>
                    <a:p>
                      <a:pPr algn="l" fontAlgn="b"/>
                      <a:r>
                        <a:rPr lang="en-US" sz="1100" b="0" i="0" u="none" strike="noStrike">
                          <a:solidFill>
                            <a:srgbClr val="000000"/>
                          </a:solidFill>
                          <a:effectLst/>
                          <a:latin typeface="Aptos Narrow" panose="020B0004020202020204" pitchFamily="34" charset="0"/>
                        </a:rPr>
                        <a:t>Coupon Code</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-3302.77</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-1243.464</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-862.235</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585.493</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chemeClr val="accent6">
                        <a:lumMod val="20000"/>
                        <a:lumOff val="80000"/>
                      </a:schemeClr>
                    </a:solidFill>
                  </a:tcPr>
                </a:tc>
                <a:tc>
                  <a:txBody>
                    <a:bodyPr/>
                    <a:lstStyle/>
                    <a:p>
                      <a:pPr algn="r" fontAlgn="b"/>
                      <a:r>
                        <a:rPr lang="en-US" sz="1100" b="0" i="0" u="none" strike="noStrike">
                          <a:solidFill>
                            <a:srgbClr val="000000"/>
                          </a:solidFill>
                          <a:effectLst/>
                          <a:latin typeface="Aptos Narrow" panose="020B0004020202020204" pitchFamily="34" charset="0"/>
                        </a:rPr>
                        <a:t>-1639.745</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466694381"/>
                  </a:ext>
                </a:extLst>
              </a:tr>
              <a:tr h="316396">
                <a:tc>
                  <a:txBody>
                    <a:bodyPr/>
                    <a:lstStyle/>
                    <a:p>
                      <a:pPr algn="l" fontAlgn="b"/>
                      <a:r>
                        <a:rPr lang="en-US" sz="1100" b="0" i="0" u="none" strike="noStrike">
                          <a:solidFill>
                            <a:srgbClr val="000000"/>
                          </a:solidFill>
                          <a:effectLst/>
                          <a:latin typeface="Aptos Narrow" panose="020B0004020202020204" pitchFamily="34" charset="0"/>
                        </a:rPr>
                        <a:t>Promotion Code</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-10964.262</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-9400.374</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-8004.41</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438.151</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chemeClr val="accent6">
                        <a:lumMod val="20000"/>
                        <a:lumOff val="80000"/>
                      </a:schemeClr>
                    </a:solidFill>
                  </a:tcPr>
                </a:tc>
                <a:tc>
                  <a:txBody>
                    <a:bodyPr/>
                    <a:lstStyle/>
                    <a:p>
                      <a:pPr algn="r" fontAlgn="b"/>
                      <a:r>
                        <a:rPr lang="en-US" sz="1100" b="0" i="0" u="none" strike="noStrike">
                          <a:solidFill>
                            <a:srgbClr val="000000"/>
                          </a:solidFill>
                          <a:effectLst/>
                          <a:latin typeface="Aptos Narrow" panose="020B0004020202020204" pitchFamily="34" charset="0"/>
                        </a:rPr>
                        <a:t>-15150.56</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085301282"/>
                  </a:ext>
                </a:extLst>
              </a:tr>
              <a:tr h="316396">
                <a:tc>
                  <a:txBody>
                    <a:bodyPr/>
                    <a:lstStyle/>
                    <a:p>
                      <a:pPr algn="l" fontAlgn="b"/>
                      <a:r>
                        <a:rPr lang="en-US" sz="1100" b="0" i="0" u="none" strike="noStrike">
                          <a:solidFill>
                            <a:srgbClr val="000000"/>
                          </a:solidFill>
                          <a:effectLst/>
                          <a:latin typeface="Aptos Narrow" panose="020B0004020202020204" pitchFamily="34" charset="0"/>
                        </a:rPr>
                        <a:t>Competitor</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-76.499</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-7.203</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-121.644</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-33.946</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-229.974</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477157943"/>
                  </a:ext>
                </a:extLst>
              </a:tr>
              <a:tr h="316396">
                <a:tc>
                  <a:txBody>
                    <a:bodyPr/>
                    <a:lstStyle/>
                    <a:p>
                      <a:pPr algn="l" fontAlgn="b"/>
                      <a:r>
                        <a:rPr lang="en-US" sz="1100" b="0" i="0" u="none" strike="noStrike">
                          <a:solidFill>
                            <a:srgbClr val="000000"/>
                          </a:solidFill>
                          <a:effectLst/>
                          <a:latin typeface="Aptos Narrow" panose="020B0004020202020204" pitchFamily="34" charset="0"/>
                        </a:rPr>
                        <a:t>Free Shipping</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-11.362</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-64.828</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2.105</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chemeClr val="accent6">
                        <a:lumMod val="20000"/>
                        <a:lumOff val="80000"/>
                      </a:schemeClr>
                    </a:solidFill>
                  </a:tcPr>
                </a:tc>
                <a:tc>
                  <a:txBody>
                    <a:bodyPr/>
                    <a:lstStyle/>
                    <a:p>
                      <a:pPr algn="r" fontAlgn="b"/>
                      <a:r>
                        <a:rPr lang="en-US" sz="1100" b="0" i="0" u="none" strike="noStrike">
                          <a:solidFill>
                            <a:srgbClr val="000000"/>
                          </a:solidFill>
                          <a:effectLst/>
                          <a:latin typeface="Aptos Narrow" panose="020B0004020202020204" pitchFamily="34" charset="0"/>
                        </a:rPr>
                        <a:t>-37.993</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-65.785</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084099324"/>
                  </a:ext>
                </a:extLst>
              </a:tr>
              <a:tr h="316396">
                <a:tc>
                  <a:txBody>
                    <a:bodyPr/>
                    <a:lstStyle/>
                    <a:p>
                      <a:pPr algn="l" fontAlgn="b"/>
                      <a:r>
                        <a:rPr lang="en-US" sz="1100" b="0" i="0" u="none" strike="noStrike">
                          <a:solidFill>
                            <a:srgbClr val="000000"/>
                          </a:solidFill>
                          <a:effectLst/>
                          <a:latin typeface="Aptos Narrow" panose="020B0004020202020204" pitchFamily="34" charset="0"/>
                        </a:rPr>
                        <a:t>Offer</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-116.68</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-177.235</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-688.181</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-184.568</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-2272.962</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818350679"/>
                  </a:ext>
                </a:extLst>
              </a:tr>
              <a:tr h="316396">
                <a:tc>
                  <a:txBody>
                    <a:bodyPr/>
                    <a:lstStyle/>
                    <a:p>
                      <a:pPr algn="l" fontAlgn="b"/>
                      <a:r>
                        <a:rPr lang="en-US" sz="1100" b="0" i="0" u="none" strike="noStrike">
                          <a:solidFill>
                            <a:srgbClr val="000000"/>
                          </a:solidFill>
                          <a:effectLst/>
                          <a:latin typeface="Aptos Narrow" panose="020B0004020202020204" pitchFamily="34" charset="0"/>
                        </a:rPr>
                        <a:t>Sale</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-1591.122</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-894.025</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-913.292</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-821.933</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-5471.104</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194573741"/>
                  </a:ext>
                </a:extLst>
              </a:tr>
              <a:tr h="316396">
                <a:tc>
                  <a:txBody>
                    <a:bodyPr/>
                    <a:lstStyle/>
                    <a:p>
                      <a:pPr algn="l" fontAlgn="b"/>
                      <a:r>
                        <a:rPr lang="en-US" sz="1100" b="0" i="0" u="none" strike="noStrike">
                          <a:solidFill>
                            <a:srgbClr val="000000"/>
                          </a:solidFill>
                          <a:effectLst/>
                          <a:latin typeface="Aptos Narrow" panose="020B0004020202020204" pitchFamily="34" charset="0"/>
                        </a:rPr>
                        <a:t>Black Friday/Cyber Monday</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157.909</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3287074"/>
                  </a:ext>
                </a:extLst>
              </a:tr>
            </a:tbl>
          </a:graphicData>
        </a:graphic>
      </p:graphicFrame>
      <p:sp>
        <p:nvSpPr>
          <p:cNvPr id="12" name="Title 1">
            <a:extLst>
              <a:ext uri="{FF2B5EF4-FFF2-40B4-BE49-F238E27FC236}">
                <a16:creationId xmlns:a16="http://schemas.microsoft.com/office/drawing/2014/main" id="{04660D77-D6E8-0C17-2EC1-CF4D04753FD2}"/>
              </a:ext>
            </a:extLst>
          </p:cNvPr>
          <p:cNvSpPr txBox="1">
            <a:spLocks/>
          </p:cNvSpPr>
          <p:nvPr/>
        </p:nvSpPr>
        <p:spPr>
          <a:xfrm>
            <a:off x="754626" y="1254945"/>
            <a:ext cx="10690122" cy="1144126"/>
          </a:xfrm>
          <a:prstGeom prst="rect">
            <a:avLst/>
          </a:prstGeom>
          <a:ln w="22225">
            <a:solidFill>
              <a:schemeClr val="accent1"/>
            </a:solidFill>
            <a:prstDash val="sys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1500" b="0" i="0">
                <a:solidFill>
                  <a:srgbClr val="404040"/>
                </a:solidFill>
                <a:effectLst/>
                <a:latin typeface="Times New Roman" panose="02020603050405020304" pitchFamily="18" charset="0"/>
                <a:cs typeface="Times New Roman" panose="02020603050405020304" pitchFamily="18" charset="0"/>
              </a:rPr>
              <a:t>Most promotion types had negative P&amp;L, exposing ad spend inefficiencies. October saw profitable returns from Discount Code, Promotion Code, and Coupon Code, proving controlled spending works. November’s high investment failed to generate profits, reinforcing that higher spend ≠ better performance. Black Friday promotions had minimal impact, while other promotion types showed little profitability influence</a:t>
            </a:r>
            <a:endParaRPr lang="en-US" sz="1500" i="1">
              <a:latin typeface="Times New Roman" panose="02020603050405020304" pitchFamily="18" charset="0"/>
              <a:cs typeface="Times New Roman" panose="02020603050405020304" pitchFamily="18" charset="0"/>
            </a:endParaRPr>
          </a:p>
        </p:txBody>
      </p:sp>
      <p:sp>
        <p:nvSpPr>
          <p:cNvPr id="14" name="Title 1">
            <a:extLst>
              <a:ext uri="{FF2B5EF4-FFF2-40B4-BE49-F238E27FC236}">
                <a16:creationId xmlns:a16="http://schemas.microsoft.com/office/drawing/2014/main" id="{214A8D28-7C05-D7AA-7111-92A9B7962EFA}"/>
              </a:ext>
            </a:extLst>
          </p:cNvPr>
          <p:cNvSpPr txBox="1">
            <a:spLocks/>
          </p:cNvSpPr>
          <p:nvPr/>
        </p:nvSpPr>
        <p:spPr>
          <a:xfrm>
            <a:off x="754626" y="142825"/>
            <a:ext cx="10690122" cy="677094"/>
          </a:xfrm>
          <a:prstGeom prst="rect">
            <a:avLst/>
          </a:prstGeom>
          <a:ln w="22225">
            <a:solidFill>
              <a:schemeClr val="accent1"/>
            </a:solidFill>
            <a:prstDash val="sysDash"/>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i="1">
                <a:solidFill>
                  <a:srgbClr val="404040"/>
                </a:solidFill>
                <a:latin typeface="Times New Roman" panose="02020603050405020304" pitchFamily="18" charset="0"/>
                <a:cs typeface="Times New Roman" panose="02020603050405020304" pitchFamily="18" charset="0"/>
              </a:rPr>
              <a:t>Most promotion types had negative P&amp;L, highlighting inefficiencies in ad spend</a:t>
            </a:r>
            <a:endParaRPr lang="en-US" sz="2000" i="1">
              <a:latin typeface="Times New Roman" panose="02020603050405020304" pitchFamily="18" charset="0"/>
              <a:cs typeface="Times New Roman" panose="02020603050405020304" pitchFamily="18" charset="0"/>
            </a:endParaRPr>
          </a:p>
        </p:txBody>
      </p:sp>
      <p:cxnSp>
        <p:nvCxnSpPr>
          <p:cNvPr id="4" name="Straight Arrow Connector 3">
            <a:extLst>
              <a:ext uri="{FF2B5EF4-FFF2-40B4-BE49-F238E27FC236}">
                <a16:creationId xmlns:a16="http://schemas.microsoft.com/office/drawing/2014/main" id="{E09F2417-EE08-10B7-E579-1227C67BADE2}"/>
              </a:ext>
            </a:extLst>
          </p:cNvPr>
          <p:cNvCxnSpPr>
            <a:cxnSpLocks/>
            <a:endCxn id="2" idx="1"/>
          </p:cNvCxnSpPr>
          <p:nvPr/>
        </p:nvCxnSpPr>
        <p:spPr>
          <a:xfrm flipV="1">
            <a:off x="6317673" y="3639164"/>
            <a:ext cx="1705449" cy="244586"/>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5" name="Title 1">
            <a:extLst>
              <a:ext uri="{FF2B5EF4-FFF2-40B4-BE49-F238E27FC236}">
                <a16:creationId xmlns:a16="http://schemas.microsoft.com/office/drawing/2014/main" id="{971C3AB3-F71B-5EB6-45FC-43A59A27E2A7}"/>
              </a:ext>
            </a:extLst>
          </p:cNvPr>
          <p:cNvSpPr txBox="1">
            <a:spLocks/>
          </p:cNvSpPr>
          <p:nvPr/>
        </p:nvSpPr>
        <p:spPr>
          <a:xfrm>
            <a:off x="7205590" y="3397039"/>
            <a:ext cx="743007" cy="340553"/>
          </a:xfrm>
          <a:prstGeom prst="rect">
            <a:avLst/>
          </a:prstGeom>
          <a:ln w="22225">
            <a:solidFill>
              <a:schemeClr val="accent1">
                <a:alpha val="0"/>
              </a:schemeClr>
            </a:solidFill>
            <a:prstDash val="sysDash"/>
          </a:ln>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i="1">
                <a:solidFill>
                  <a:srgbClr val="FF0000"/>
                </a:solidFill>
                <a:latin typeface="Times New Roman" panose="02020603050405020304" pitchFamily="18" charset="0"/>
                <a:cs typeface="Times New Roman" panose="02020603050405020304" pitchFamily="18" charset="0"/>
              </a:rPr>
              <a:t>+1.987,6</a:t>
            </a:r>
          </a:p>
        </p:txBody>
      </p:sp>
      <p:sp>
        <p:nvSpPr>
          <p:cNvPr id="6" name="Title 1">
            <a:extLst>
              <a:ext uri="{FF2B5EF4-FFF2-40B4-BE49-F238E27FC236}">
                <a16:creationId xmlns:a16="http://schemas.microsoft.com/office/drawing/2014/main" id="{C522828E-6D03-952F-ADEE-665B54C916AC}"/>
              </a:ext>
            </a:extLst>
          </p:cNvPr>
          <p:cNvSpPr txBox="1">
            <a:spLocks/>
          </p:cNvSpPr>
          <p:nvPr/>
        </p:nvSpPr>
        <p:spPr>
          <a:xfrm>
            <a:off x="8133958" y="5271439"/>
            <a:ext cx="2694039" cy="385916"/>
          </a:xfrm>
          <a:prstGeom prst="rect">
            <a:avLst/>
          </a:prstGeom>
          <a:ln w="22225">
            <a:solidFill>
              <a:schemeClr val="accent1"/>
            </a:solidFill>
            <a:prstDash val="sysDash"/>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i="1">
                <a:latin typeface="Times New Roman" panose="02020603050405020304" pitchFamily="18" charset="0"/>
                <a:cs typeface="Times New Roman" panose="02020603050405020304" pitchFamily="18" charset="0"/>
              </a:rPr>
              <a:t>Low cost, still positive P&amp;L</a:t>
            </a:r>
          </a:p>
        </p:txBody>
      </p:sp>
      <p:cxnSp>
        <p:nvCxnSpPr>
          <p:cNvPr id="7" name="Straight Arrow Connector 6">
            <a:extLst>
              <a:ext uri="{FF2B5EF4-FFF2-40B4-BE49-F238E27FC236}">
                <a16:creationId xmlns:a16="http://schemas.microsoft.com/office/drawing/2014/main" id="{F4B0C696-1AA9-D3B4-E364-F107231FBC6D}"/>
              </a:ext>
            </a:extLst>
          </p:cNvPr>
          <p:cNvCxnSpPr>
            <a:cxnSpLocks/>
            <a:endCxn id="6" idx="1"/>
          </p:cNvCxnSpPr>
          <p:nvPr/>
        </p:nvCxnSpPr>
        <p:spPr>
          <a:xfrm flipV="1">
            <a:off x="7020231" y="5464397"/>
            <a:ext cx="1113727" cy="347146"/>
          </a:xfrm>
          <a:prstGeom prst="straightConnector1">
            <a:avLst/>
          </a:prstGeom>
          <a:ln>
            <a:prstDash val="sysDash"/>
            <a:tailEnd type="triangle"/>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FBDF7A37-7EE6-59D7-46EA-A995F3AEA153}"/>
              </a:ext>
            </a:extLst>
          </p:cNvPr>
          <p:cNvSpPr txBox="1">
            <a:spLocks/>
          </p:cNvSpPr>
          <p:nvPr/>
        </p:nvSpPr>
        <p:spPr>
          <a:xfrm>
            <a:off x="754626" y="2834097"/>
            <a:ext cx="10690122" cy="3618658"/>
          </a:xfrm>
          <a:prstGeom prst="rect">
            <a:avLst/>
          </a:prstGeom>
          <a:ln w="22225">
            <a:solidFill>
              <a:schemeClr val="accent1"/>
            </a:solidFill>
            <a:prstDash val="sys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endParaRPr lang="en-US" sz="1500" i="1">
              <a:latin typeface="Times New Roman" panose="02020603050405020304" pitchFamily="18" charset="0"/>
              <a:cs typeface="Times New Roman" panose="02020603050405020304" pitchFamily="18" charset="0"/>
            </a:endParaRPr>
          </a:p>
        </p:txBody>
      </p:sp>
      <p:pic>
        <p:nvPicPr>
          <p:cNvPr id="13" name="Picture 12" descr="A black and white logo&#10;&#10;AI-generated content may be incorrect.">
            <a:extLst>
              <a:ext uri="{FF2B5EF4-FFF2-40B4-BE49-F238E27FC236}">
                <a16:creationId xmlns:a16="http://schemas.microsoft.com/office/drawing/2014/main" id="{684BE825-9A96-89F1-7BBE-C8C135AF6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476" y="997221"/>
            <a:ext cx="396269" cy="396269"/>
          </a:xfrm>
          <a:prstGeom prst="rect">
            <a:avLst/>
          </a:prstGeom>
        </p:spPr>
      </p:pic>
      <p:pic>
        <p:nvPicPr>
          <p:cNvPr id="16" name="Picture 15" descr="A purple graph with a arrow pointing up&#10;&#10;AI-generated content may be incorrect.">
            <a:extLst>
              <a:ext uri="{FF2B5EF4-FFF2-40B4-BE49-F238E27FC236}">
                <a16:creationId xmlns:a16="http://schemas.microsoft.com/office/drawing/2014/main" id="{54E4D78D-5190-02FE-3009-FB22B5F42B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476" y="2635962"/>
            <a:ext cx="396269" cy="396269"/>
          </a:xfrm>
          <a:prstGeom prst="rect">
            <a:avLst/>
          </a:prstGeom>
        </p:spPr>
      </p:pic>
      <p:sp>
        <p:nvSpPr>
          <p:cNvPr id="17" name="Title 1">
            <a:extLst>
              <a:ext uri="{FF2B5EF4-FFF2-40B4-BE49-F238E27FC236}">
                <a16:creationId xmlns:a16="http://schemas.microsoft.com/office/drawing/2014/main" id="{9A99AC1C-854F-D986-B24C-6F4E6C48E836}"/>
              </a:ext>
            </a:extLst>
          </p:cNvPr>
          <p:cNvSpPr txBox="1">
            <a:spLocks/>
          </p:cNvSpPr>
          <p:nvPr/>
        </p:nvSpPr>
        <p:spPr>
          <a:xfrm>
            <a:off x="7176093" y="5222271"/>
            <a:ext cx="743007" cy="340553"/>
          </a:xfrm>
          <a:prstGeom prst="rect">
            <a:avLst/>
          </a:prstGeom>
          <a:ln w="22225">
            <a:solidFill>
              <a:schemeClr val="accent1">
                <a:alpha val="0"/>
              </a:schemeClr>
            </a:solidFill>
            <a:prstDash val="sysDash"/>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1200" i="1">
                <a:solidFill>
                  <a:srgbClr val="FF0000"/>
                </a:solidFill>
                <a:latin typeface="Times New Roman" panose="02020603050405020304" pitchFamily="18" charset="0"/>
                <a:cs typeface="Times New Roman" panose="02020603050405020304" pitchFamily="18" charset="0"/>
              </a:rPr>
              <a:t>+157.9</a:t>
            </a:r>
          </a:p>
        </p:txBody>
      </p:sp>
      <p:sp>
        <p:nvSpPr>
          <p:cNvPr id="18" name="Title 1">
            <a:extLst>
              <a:ext uri="{FF2B5EF4-FFF2-40B4-BE49-F238E27FC236}">
                <a16:creationId xmlns:a16="http://schemas.microsoft.com/office/drawing/2014/main" id="{9CB75A81-532E-EC3D-4C56-1708C9C36504}"/>
              </a:ext>
            </a:extLst>
          </p:cNvPr>
          <p:cNvSpPr txBox="1">
            <a:spLocks/>
          </p:cNvSpPr>
          <p:nvPr/>
        </p:nvSpPr>
        <p:spPr>
          <a:xfrm>
            <a:off x="5458464" y="3543300"/>
            <a:ext cx="859209" cy="935182"/>
          </a:xfrm>
          <a:prstGeom prst="rect">
            <a:avLst/>
          </a:prstGeom>
          <a:ln w="22225">
            <a:solidFill>
              <a:schemeClr val="accent1"/>
            </a:solidFill>
            <a:prstDash val="sysDash"/>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1200" i="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86036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47DE2-7DBF-8A6A-859D-F90EFB3281DA}"/>
              </a:ext>
            </a:extLst>
          </p:cNvPr>
          <p:cNvSpPr>
            <a:spLocks noGrp="1"/>
          </p:cNvSpPr>
          <p:nvPr>
            <p:ph type="title"/>
          </p:nvPr>
        </p:nvSpPr>
        <p:spPr>
          <a:xfrm>
            <a:off x="838200" y="105048"/>
            <a:ext cx="10515600" cy="892102"/>
          </a:xfrm>
          <a:ln w="22225">
            <a:solidFill>
              <a:schemeClr val="accent1"/>
            </a:solidFill>
            <a:prstDash val="sysDash"/>
          </a:ln>
        </p:spPr>
        <p:txBody>
          <a:bodyPr>
            <a:noAutofit/>
          </a:bodyPr>
          <a:lstStyle/>
          <a:p>
            <a:pPr algn="ctr">
              <a:lnSpc>
                <a:spcPts val="2143"/>
              </a:lnSpc>
              <a:spcBef>
                <a:spcPts val="1029"/>
              </a:spcBef>
              <a:spcAft>
                <a:spcPts val="1029"/>
              </a:spcAft>
            </a:pPr>
            <a:br>
              <a:rPr lang="en-US" sz="2000" b="1" i="1">
                <a:solidFill>
                  <a:srgbClr val="404040"/>
                </a:solidFill>
                <a:effectLst/>
                <a:latin typeface="Times New Roman" panose="02020603050405020304" pitchFamily="18" charset="0"/>
                <a:cs typeface="Times New Roman" panose="02020603050405020304" pitchFamily="18" charset="0"/>
              </a:rPr>
            </a:br>
            <a:br>
              <a:rPr lang="en-US" sz="2000" b="1" i="1">
                <a:solidFill>
                  <a:srgbClr val="404040"/>
                </a:solidFill>
                <a:effectLst/>
                <a:latin typeface="Times New Roman" panose="02020603050405020304" pitchFamily="18" charset="0"/>
                <a:cs typeface="Times New Roman" panose="02020603050405020304" pitchFamily="18" charset="0"/>
              </a:rPr>
            </a:br>
            <a:r>
              <a:rPr lang="en-US" sz="2000" b="1" i="1">
                <a:solidFill>
                  <a:srgbClr val="404040"/>
                </a:solidFill>
                <a:effectLst/>
                <a:latin typeface="Times New Roman" panose="02020603050405020304" pitchFamily="18" charset="0"/>
                <a:cs typeface="Times New Roman" panose="02020603050405020304" pitchFamily="18" charset="0"/>
              </a:rPr>
              <a:t>High ad spend, CTR, and CR failed to drive profitability, exposing inefficiencies in budget and targeting.</a:t>
            </a:r>
            <a:br>
              <a:rPr lang="en-US" sz="2000" b="0" i="1">
                <a:solidFill>
                  <a:srgbClr val="404040"/>
                </a:solidFill>
                <a:effectLst/>
                <a:latin typeface="Times New Roman" panose="02020603050405020304" pitchFamily="18" charset="0"/>
                <a:cs typeface="Times New Roman" panose="02020603050405020304" pitchFamily="18" charset="0"/>
              </a:rPr>
            </a:br>
            <a:br>
              <a:rPr lang="en-US" sz="2000" b="0" i="1">
                <a:solidFill>
                  <a:srgbClr val="404040"/>
                </a:solidFill>
                <a:effectLst/>
                <a:latin typeface="Times New Roman" panose="02020603050405020304" pitchFamily="18" charset="0"/>
                <a:cs typeface="Times New Roman" panose="02020603050405020304" pitchFamily="18" charset="0"/>
              </a:rPr>
            </a:br>
            <a:endParaRPr lang="en-US" sz="2000" i="1">
              <a:latin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C27F1F79-6AE7-BEE3-56A3-C931E71D5D6C}"/>
              </a:ext>
            </a:extLst>
          </p:cNvPr>
          <p:cNvGraphicFramePr>
            <a:graphicFrameLocks/>
          </p:cNvGraphicFramePr>
          <p:nvPr>
            <p:extLst>
              <p:ext uri="{D42A27DB-BD31-4B8C-83A1-F6EECF244321}">
                <p14:modId xmlns:p14="http://schemas.microsoft.com/office/powerpoint/2010/main" val="4206559798"/>
              </p:ext>
            </p:extLst>
          </p:nvPr>
        </p:nvGraphicFramePr>
        <p:xfrm>
          <a:off x="2944959" y="1105873"/>
          <a:ext cx="4104408" cy="28574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99A95E70-270F-AC4D-A9BC-4A4F350E079A}"/>
              </a:ext>
            </a:extLst>
          </p:cNvPr>
          <p:cNvGraphicFramePr>
            <a:graphicFrameLocks/>
          </p:cNvGraphicFramePr>
          <p:nvPr>
            <p:extLst>
              <p:ext uri="{D42A27DB-BD31-4B8C-83A1-F6EECF244321}">
                <p14:modId xmlns:p14="http://schemas.microsoft.com/office/powerpoint/2010/main" val="221898642"/>
              </p:ext>
            </p:extLst>
          </p:nvPr>
        </p:nvGraphicFramePr>
        <p:xfrm>
          <a:off x="7180118" y="1276568"/>
          <a:ext cx="4343401" cy="29717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1" name="Chart 10">
            <a:extLst>
              <a:ext uri="{FF2B5EF4-FFF2-40B4-BE49-F238E27FC236}">
                <a16:creationId xmlns:a16="http://schemas.microsoft.com/office/drawing/2014/main" id="{7D1D5AC7-2B23-342C-EC82-8A7EF00FE3CE}"/>
              </a:ext>
            </a:extLst>
          </p:cNvPr>
          <p:cNvGraphicFramePr>
            <a:graphicFrameLocks/>
          </p:cNvGraphicFramePr>
          <p:nvPr>
            <p:extLst>
              <p:ext uri="{D42A27DB-BD31-4B8C-83A1-F6EECF244321}">
                <p14:modId xmlns:p14="http://schemas.microsoft.com/office/powerpoint/2010/main" val="4075461790"/>
              </p:ext>
            </p:extLst>
          </p:nvPr>
        </p:nvGraphicFramePr>
        <p:xfrm>
          <a:off x="2771780" y="3791166"/>
          <a:ext cx="4203119" cy="297179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53FE1C8F-E3E2-44FB-A543-727322F7ACAC}"/>
              </a:ext>
            </a:extLst>
          </p:cNvPr>
          <p:cNvGraphicFramePr>
            <a:graphicFrameLocks/>
          </p:cNvGraphicFramePr>
          <p:nvPr>
            <p:extLst>
              <p:ext uri="{D42A27DB-BD31-4B8C-83A1-F6EECF244321}">
                <p14:modId xmlns:p14="http://schemas.microsoft.com/office/powerpoint/2010/main" val="2508326990"/>
              </p:ext>
            </p:extLst>
          </p:nvPr>
        </p:nvGraphicFramePr>
        <p:xfrm>
          <a:off x="7049367" y="3813463"/>
          <a:ext cx="4474152" cy="2949502"/>
        </p:xfrm>
        <a:graphic>
          <a:graphicData uri="http://schemas.openxmlformats.org/drawingml/2006/chart">
            <c:chart xmlns:c="http://schemas.openxmlformats.org/drawingml/2006/chart" xmlns:r="http://schemas.openxmlformats.org/officeDocument/2006/relationships" r:id="rId5"/>
          </a:graphicData>
        </a:graphic>
      </p:graphicFrame>
      <p:sp>
        <p:nvSpPr>
          <p:cNvPr id="14" name="Title 1">
            <a:extLst>
              <a:ext uri="{FF2B5EF4-FFF2-40B4-BE49-F238E27FC236}">
                <a16:creationId xmlns:a16="http://schemas.microsoft.com/office/drawing/2014/main" id="{885D430A-7895-C771-4EC5-4BD624AE806F}"/>
              </a:ext>
            </a:extLst>
          </p:cNvPr>
          <p:cNvSpPr txBox="1">
            <a:spLocks/>
          </p:cNvSpPr>
          <p:nvPr/>
        </p:nvSpPr>
        <p:spPr>
          <a:xfrm>
            <a:off x="297874" y="1453211"/>
            <a:ext cx="2370859" cy="5020323"/>
          </a:xfrm>
          <a:prstGeom prst="rect">
            <a:avLst/>
          </a:prstGeom>
          <a:ln w="22225">
            <a:solidFill>
              <a:schemeClr val="accent1"/>
            </a:solidFill>
            <a:prstDash val="sys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just">
              <a:lnSpc>
                <a:spcPts val="2143"/>
              </a:lnSpc>
              <a:spcBef>
                <a:spcPts val="1029"/>
              </a:spcBef>
              <a:spcAft>
                <a:spcPts val="1029"/>
              </a:spcAft>
              <a:buFont typeface="Arial" panose="020B0604020202020204" pitchFamily="34" charset="0"/>
              <a:buChar char="•"/>
            </a:pPr>
            <a:endParaRPr lang="en-US" sz="1500" i="0">
              <a:solidFill>
                <a:srgbClr val="404040"/>
              </a:solidFill>
              <a:effectLst/>
              <a:latin typeface="Times New Roman" panose="02020603050405020304" pitchFamily="18" charset="0"/>
              <a:cs typeface="Times New Roman" panose="02020603050405020304" pitchFamily="18" charset="0"/>
            </a:endParaRPr>
          </a:p>
          <a:p>
            <a:pPr marL="285750" indent="-285750" algn="just">
              <a:lnSpc>
                <a:spcPts val="2143"/>
              </a:lnSpc>
              <a:spcBef>
                <a:spcPts val="1029"/>
              </a:spcBef>
              <a:spcAft>
                <a:spcPts val="1029"/>
              </a:spcAft>
              <a:buFont typeface="Arial" panose="020B0604020202020204" pitchFamily="34" charset="0"/>
              <a:buChar char="•"/>
            </a:pPr>
            <a:endParaRPr lang="en-US" sz="1500">
              <a:solidFill>
                <a:srgbClr val="404040"/>
              </a:solidFill>
              <a:latin typeface="Times New Roman" panose="02020603050405020304" pitchFamily="18" charset="0"/>
              <a:cs typeface="Times New Roman" panose="02020603050405020304" pitchFamily="18" charset="0"/>
            </a:endParaRPr>
          </a:p>
          <a:p>
            <a:pPr marL="285750" indent="-285750" algn="just">
              <a:lnSpc>
                <a:spcPts val="2143"/>
              </a:lnSpc>
              <a:spcBef>
                <a:spcPts val="1029"/>
              </a:spcBef>
              <a:spcAft>
                <a:spcPts val="1029"/>
              </a:spcAft>
              <a:buFont typeface="Arial" panose="020B0604020202020204" pitchFamily="34" charset="0"/>
              <a:buChar char="•"/>
            </a:pPr>
            <a:r>
              <a:rPr lang="en-US" sz="1500" i="0">
                <a:solidFill>
                  <a:srgbClr val="404040"/>
                </a:solidFill>
                <a:effectLst/>
                <a:latin typeface="Times New Roman" panose="02020603050405020304" pitchFamily="18" charset="0"/>
                <a:cs typeface="Times New Roman" panose="02020603050405020304" pitchFamily="18" charset="0"/>
              </a:rPr>
              <a:t>CTR had correlated unclearly with CR, High CTRs didn't reliably deliver conversions</a:t>
            </a:r>
          </a:p>
          <a:p>
            <a:pPr marL="285750" indent="-285750" algn="l">
              <a:lnSpc>
                <a:spcPts val="2143"/>
              </a:lnSpc>
              <a:spcBef>
                <a:spcPts val="300"/>
              </a:spcBef>
              <a:spcAft>
                <a:spcPts val="1029"/>
              </a:spcAft>
              <a:buFont typeface="Arial" panose="020B0604020202020204" pitchFamily="34" charset="0"/>
              <a:buChar char="•"/>
            </a:pPr>
            <a:r>
              <a:rPr lang="en-US" sz="1500" i="0">
                <a:solidFill>
                  <a:srgbClr val="404040"/>
                </a:solidFill>
                <a:effectLst/>
                <a:latin typeface="Times New Roman" panose="02020603050405020304" pitchFamily="18" charset="0"/>
                <a:cs typeface="Times New Roman" panose="02020603050405020304" pitchFamily="18" charset="0"/>
              </a:rPr>
              <a:t>The unchanged CR across spend fluctuations suggests poor audience targeting.</a:t>
            </a:r>
          </a:p>
          <a:p>
            <a:pPr marL="285750" indent="-285750" algn="l">
              <a:lnSpc>
                <a:spcPts val="2143"/>
              </a:lnSpc>
              <a:spcBef>
                <a:spcPts val="300"/>
              </a:spcBef>
              <a:spcAft>
                <a:spcPts val="1029"/>
              </a:spcAft>
              <a:buFont typeface="Arial" panose="020B0604020202020204" pitchFamily="34" charset="0"/>
              <a:buChar char="•"/>
            </a:pPr>
            <a:r>
              <a:rPr lang="en-US" sz="1500" i="0">
                <a:solidFill>
                  <a:srgbClr val="404040"/>
                </a:solidFill>
                <a:effectLst/>
                <a:latin typeface="Times New Roman" panose="02020603050405020304" pitchFamily="18" charset="0"/>
                <a:cs typeface="Times New Roman" panose="02020603050405020304" pitchFamily="18" charset="0"/>
              </a:rPr>
              <a:t>Profits rose only after October's ad spend optimization, highlighting the value of strategic budget allocation.</a:t>
            </a:r>
          </a:p>
          <a:p>
            <a:pPr algn="ctr">
              <a:lnSpc>
                <a:spcPts val="2143"/>
              </a:lnSpc>
              <a:spcBef>
                <a:spcPts val="1029"/>
              </a:spcBef>
              <a:spcAft>
                <a:spcPts val="1029"/>
              </a:spcAft>
            </a:pPr>
            <a:br>
              <a:rPr lang="en-US" sz="2000" i="1">
                <a:solidFill>
                  <a:srgbClr val="404040"/>
                </a:solidFill>
                <a:latin typeface="Times New Roman" panose="02020603050405020304" pitchFamily="18" charset="0"/>
                <a:cs typeface="Times New Roman" panose="02020603050405020304" pitchFamily="18" charset="0"/>
              </a:rPr>
            </a:br>
            <a:br>
              <a:rPr lang="en-US" sz="2000" i="1">
                <a:solidFill>
                  <a:srgbClr val="404040"/>
                </a:solidFill>
                <a:latin typeface="Times New Roman" panose="02020603050405020304" pitchFamily="18" charset="0"/>
                <a:cs typeface="Times New Roman" panose="02020603050405020304" pitchFamily="18" charset="0"/>
              </a:rPr>
            </a:br>
            <a:endParaRPr lang="en-US" sz="2000" i="1">
              <a:latin typeface="Times New Roman" panose="02020603050405020304" pitchFamily="18" charset="0"/>
              <a:cs typeface="Times New Roman" panose="02020603050405020304" pitchFamily="18" charset="0"/>
            </a:endParaRPr>
          </a:p>
        </p:txBody>
      </p:sp>
      <p:sp>
        <p:nvSpPr>
          <p:cNvPr id="15" name="Title 1">
            <a:extLst>
              <a:ext uri="{FF2B5EF4-FFF2-40B4-BE49-F238E27FC236}">
                <a16:creationId xmlns:a16="http://schemas.microsoft.com/office/drawing/2014/main" id="{5122FCDB-0392-150C-7CBB-C7E43CD1DC3A}"/>
              </a:ext>
            </a:extLst>
          </p:cNvPr>
          <p:cNvSpPr txBox="1">
            <a:spLocks/>
          </p:cNvSpPr>
          <p:nvPr/>
        </p:nvSpPr>
        <p:spPr>
          <a:xfrm>
            <a:off x="2743201" y="1276568"/>
            <a:ext cx="8932718" cy="5384004"/>
          </a:xfrm>
          <a:prstGeom prst="rect">
            <a:avLst/>
          </a:prstGeom>
          <a:ln w="22225">
            <a:solidFill>
              <a:schemeClr val="accent1"/>
            </a:solidFill>
            <a:prstDash val="sys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ts val="2143"/>
              </a:lnSpc>
              <a:spcBef>
                <a:spcPts val="1029"/>
              </a:spcBef>
              <a:spcAft>
                <a:spcPts val="1029"/>
              </a:spcAft>
            </a:pPr>
            <a:endParaRPr lang="en-US" sz="2000" i="1">
              <a:latin typeface="Times New Roman" panose="02020603050405020304" pitchFamily="18" charset="0"/>
              <a:cs typeface="Times New Roman" panose="02020603050405020304" pitchFamily="18" charset="0"/>
            </a:endParaRPr>
          </a:p>
        </p:txBody>
      </p:sp>
      <p:pic>
        <p:nvPicPr>
          <p:cNvPr id="3" name="Picture 2" descr="A black and white logo&#10;&#10;AI-generated content may be incorrect.">
            <a:extLst>
              <a:ext uri="{FF2B5EF4-FFF2-40B4-BE49-F238E27FC236}">
                <a16:creationId xmlns:a16="http://schemas.microsoft.com/office/drawing/2014/main" id="{38E3FD62-A1B2-D09A-9D8C-474678AA51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812" y="1297397"/>
            <a:ext cx="396269" cy="311627"/>
          </a:xfrm>
          <a:prstGeom prst="rect">
            <a:avLst/>
          </a:prstGeom>
        </p:spPr>
      </p:pic>
      <p:pic>
        <p:nvPicPr>
          <p:cNvPr id="4" name="Picture 3" descr="A purple graph with a arrow pointing up&#10;&#10;AI-generated content may be incorrect.">
            <a:extLst>
              <a:ext uri="{FF2B5EF4-FFF2-40B4-BE49-F238E27FC236}">
                <a16:creationId xmlns:a16="http://schemas.microsoft.com/office/drawing/2014/main" id="{BDDA8FAC-8165-1F00-EA85-1AD25B003DC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43777" y="1056941"/>
            <a:ext cx="396269" cy="311627"/>
          </a:xfrm>
          <a:prstGeom prst="rect">
            <a:avLst/>
          </a:prstGeom>
        </p:spPr>
      </p:pic>
    </p:spTree>
    <p:extLst>
      <p:ext uri="{BB962C8B-B14F-4D97-AF65-F5344CB8AC3E}">
        <p14:creationId xmlns:p14="http://schemas.microsoft.com/office/powerpoint/2010/main" val="2069861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81D34-1162-88CF-ADB3-9575A7A1280E}"/>
              </a:ext>
            </a:extLst>
          </p:cNvPr>
          <p:cNvSpPr>
            <a:spLocks noGrp="1"/>
          </p:cNvSpPr>
          <p:nvPr>
            <p:ph type="title"/>
          </p:nvPr>
        </p:nvSpPr>
        <p:spPr>
          <a:xfrm>
            <a:off x="1025237" y="1871807"/>
            <a:ext cx="10515600" cy="1325563"/>
          </a:xfrm>
        </p:spPr>
        <p:txBody>
          <a:bodyPr/>
          <a:lstStyle/>
          <a:p>
            <a:pPr algn="ctr"/>
            <a:r>
              <a:rPr lang="en-US" b="1">
                <a:latin typeface="Times New Roman" panose="02020603050405020304" pitchFamily="18" charset="0"/>
                <a:cs typeface="Times New Roman" panose="02020603050405020304" pitchFamily="18" charset="0"/>
              </a:rPr>
              <a:t>Key Takeout &amp; Recommendation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702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E8AB83F-C94E-128F-6FB5-B1319B7FBC5E}"/>
              </a:ext>
            </a:extLst>
          </p:cNvPr>
          <p:cNvSpPr/>
          <p:nvPr/>
        </p:nvSpPr>
        <p:spPr>
          <a:xfrm>
            <a:off x="521276" y="1322428"/>
            <a:ext cx="5995555" cy="10504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a:solidFill>
                  <a:srgbClr val="FFFF00"/>
                </a:solidFill>
                <a:effectLst>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t>Optimized Spending Drives Profitability</a:t>
            </a:r>
            <a:br>
              <a:rPr lang="en-US">
                <a:solidFill>
                  <a:srgbClr val="FFFF00"/>
                </a:solidFill>
                <a:effectLst>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rPr>
            </a:br>
            <a:r>
              <a:rPr lang="en-US">
                <a:solidFill>
                  <a:srgbClr val="FFFF00"/>
                </a:solidFill>
                <a:latin typeface="Times New Roman" panose="02020603050405020304" pitchFamily="18" charset="0"/>
                <a:cs typeface="Times New Roman" panose="02020603050405020304" pitchFamily="18" charset="0"/>
              </a:rPr>
              <a:t>Efficient budget control in October drove a positive P&amp;L, emphasizing that strategic spending outweighs high spending.</a:t>
            </a:r>
            <a:endParaRPr lang="en-US">
              <a:solidFill>
                <a:srgbClr val="FFFF00"/>
              </a:solidFill>
              <a:effectLst>
                <a:outerShdw blurRad="50800" dist="38100" dir="10800000" algn="r" rotWithShape="0">
                  <a:prstClr val="black">
                    <a:alpha val="40000"/>
                  </a:prstClr>
                </a:outerShdw>
              </a:effectLst>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742C9E23-884F-8190-D1A0-561DC493789D}"/>
              </a:ext>
            </a:extLst>
          </p:cNvPr>
          <p:cNvSpPr/>
          <p:nvPr/>
        </p:nvSpPr>
        <p:spPr>
          <a:xfrm>
            <a:off x="529935" y="2623201"/>
            <a:ext cx="5995554" cy="10892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a:solidFill>
                  <a:srgbClr val="FFFF00"/>
                </a:solidFill>
                <a:effectLst/>
                <a:latin typeface="Times New Roman" panose="02020603050405020304" pitchFamily="18" charset="0"/>
                <a:cs typeface="Times New Roman" panose="02020603050405020304" pitchFamily="18" charset="0"/>
              </a:rPr>
              <a:t>Higher Ad Spend ≠ Higher Profitability</a:t>
            </a:r>
            <a:br>
              <a:rPr lang="en-US">
                <a:solidFill>
                  <a:srgbClr val="FFFF00"/>
                </a:solidFill>
                <a:latin typeface="Times New Roman" panose="02020603050405020304" pitchFamily="18" charset="0"/>
                <a:cs typeface="Times New Roman" panose="02020603050405020304" pitchFamily="18" charset="0"/>
              </a:rPr>
            </a:br>
            <a:r>
              <a:rPr lang="en-US" b="0" i="0">
                <a:solidFill>
                  <a:srgbClr val="FFFF00"/>
                </a:solidFill>
                <a:effectLst/>
                <a:latin typeface="Times New Roman" panose="02020603050405020304" pitchFamily="18" charset="0"/>
                <a:cs typeface="Times New Roman" panose="02020603050405020304" pitchFamily="18" charset="0"/>
              </a:rPr>
              <a:t>November’s budget surge failed to improve returns, proving that strategic spending is more impactful than increased investment</a:t>
            </a:r>
            <a:endParaRPr lang="en-US">
              <a:solidFill>
                <a:srgbClr val="FFFF00"/>
              </a:solidFill>
              <a:latin typeface="Times New Roman" panose="02020603050405020304" pitchFamily="18" charset="0"/>
              <a:cs typeface="Times New Roman" panose="02020603050405020304" pitchFamily="18" charset="0"/>
            </a:endParaRPr>
          </a:p>
        </p:txBody>
      </p:sp>
      <p:sp>
        <p:nvSpPr>
          <p:cNvPr id="7" name="Rectangle: Rounded Corners 6">
            <a:extLst>
              <a:ext uri="{FF2B5EF4-FFF2-40B4-BE49-F238E27FC236}">
                <a16:creationId xmlns:a16="http://schemas.microsoft.com/office/drawing/2014/main" id="{6F63076D-08E3-1AF4-6DE0-75B26ECA5C0F}"/>
              </a:ext>
            </a:extLst>
          </p:cNvPr>
          <p:cNvSpPr/>
          <p:nvPr/>
        </p:nvSpPr>
        <p:spPr>
          <a:xfrm>
            <a:off x="529935" y="3987475"/>
            <a:ext cx="5995554" cy="116457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a:solidFill>
                  <a:srgbClr val="FFFF00"/>
                </a:solidFill>
                <a:effectLst/>
                <a:latin typeface="Times New Roman" panose="02020603050405020304" pitchFamily="18" charset="0"/>
                <a:cs typeface="Times New Roman" panose="02020603050405020304" pitchFamily="18" charset="0"/>
              </a:rPr>
              <a:t>Discount-Based Promotions Were Overused</a:t>
            </a:r>
            <a:br>
              <a:rPr lang="en-US">
                <a:solidFill>
                  <a:srgbClr val="FFFF00"/>
                </a:solidFill>
                <a:latin typeface="Times New Roman" panose="02020603050405020304" pitchFamily="18" charset="0"/>
                <a:cs typeface="Times New Roman" panose="02020603050405020304" pitchFamily="18" charset="0"/>
              </a:rPr>
            </a:br>
            <a:r>
              <a:rPr lang="en-US" b="0" i="0">
                <a:solidFill>
                  <a:srgbClr val="FFFF00"/>
                </a:solidFill>
                <a:effectLst/>
                <a:latin typeface="Times New Roman" panose="02020603050405020304" pitchFamily="18" charset="0"/>
                <a:cs typeface="Times New Roman" panose="02020603050405020304" pitchFamily="18" charset="0"/>
              </a:rPr>
              <a:t>Promotion &amp; Discount Codes dominated spending (88%), indicating heavy reliance on direct incentives while seasonal campaigns remained underutilised.</a:t>
            </a:r>
            <a:endParaRPr lang="en-US">
              <a:solidFill>
                <a:srgbClr val="FFFF00"/>
              </a:solidFill>
              <a:latin typeface="Times New Roman" panose="02020603050405020304" pitchFamily="18" charset="0"/>
              <a:cs typeface="Times New Roman" panose="02020603050405020304" pitchFamily="18" charset="0"/>
            </a:endParaRPr>
          </a:p>
        </p:txBody>
      </p:sp>
      <p:sp>
        <p:nvSpPr>
          <p:cNvPr id="8" name="Rectangle: Rounded Corners 7">
            <a:extLst>
              <a:ext uri="{FF2B5EF4-FFF2-40B4-BE49-F238E27FC236}">
                <a16:creationId xmlns:a16="http://schemas.microsoft.com/office/drawing/2014/main" id="{CE20F1C4-8BC3-F755-81A2-27FA6003B978}"/>
              </a:ext>
            </a:extLst>
          </p:cNvPr>
          <p:cNvSpPr/>
          <p:nvPr/>
        </p:nvSpPr>
        <p:spPr>
          <a:xfrm>
            <a:off x="529935" y="5416729"/>
            <a:ext cx="5995553" cy="10504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0">
                <a:solidFill>
                  <a:srgbClr val="FFFF00"/>
                </a:solidFill>
                <a:effectLst/>
                <a:latin typeface="Times New Roman" panose="02020603050405020304" pitchFamily="18" charset="0"/>
                <a:cs typeface="Times New Roman" panose="02020603050405020304" pitchFamily="18" charset="0"/>
              </a:rPr>
              <a:t>Targeting &amp; Content Optimization Matter</a:t>
            </a:r>
            <a:br>
              <a:rPr lang="en-US">
                <a:solidFill>
                  <a:srgbClr val="FFFF00"/>
                </a:solidFill>
                <a:latin typeface="Times New Roman" panose="02020603050405020304" pitchFamily="18" charset="0"/>
                <a:cs typeface="Times New Roman" panose="02020603050405020304" pitchFamily="18" charset="0"/>
              </a:rPr>
            </a:br>
            <a:r>
              <a:rPr lang="en-US" b="0" i="0">
                <a:solidFill>
                  <a:srgbClr val="FFFF00"/>
                </a:solidFill>
                <a:effectLst/>
                <a:latin typeface="Times New Roman" panose="02020603050405020304" pitchFamily="18" charset="0"/>
                <a:cs typeface="Times New Roman" panose="02020603050405020304" pitchFamily="18" charset="0"/>
              </a:rPr>
              <a:t>CTR and CR did not directly correlate, highlighting the need for better audience segmentation and content refinement.</a:t>
            </a:r>
            <a:endParaRPr lang="en-US">
              <a:solidFill>
                <a:srgbClr val="FFFF00"/>
              </a:solidFill>
              <a:latin typeface="Times New Roman" panose="02020603050405020304" pitchFamily="18" charset="0"/>
              <a:cs typeface="Times New Roman" panose="02020603050405020304" pitchFamily="18" charset="0"/>
            </a:endParaRPr>
          </a:p>
        </p:txBody>
      </p:sp>
      <p:sp>
        <p:nvSpPr>
          <p:cNvPr id="9" name="Rectangle: Rounded Corners 8">
            <a:extLst>
              <a:ext uri="{FF2B5EF4-FFF2-40B4-BE49-F238E27FC236}">
                <a16:creationId xmlns:a16="http://schemas.microsoft.com/office/drawing/2014/main" id="{DB53CC26-E7F7-6059-60A6-BA0814ECF340}"/>
              </a:ext>
            </a:extLst>
          </p:cNvPr>
          <p:cNvSpPr/>
          <p:nvPr/>
        </p:nvSpPr>
        <p:spPr>
          <a:xfrm>
            <a:off x="8167254" y="3102409"/>
            <a:ext cx="3387437" cy="13255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a:solidFill>
                  <a:srgbClr val="FFFF00"/>
                </a:solidFill>
                <a:latin typeface="quote-cjk-patch"/>
              </a:rPr>
              <a:t>Maketing Campaign</a:t>
            </a:r>
            <a:endParaRPr lang="en-US">
              <a:solidFill>
                <a:srgbClr val="FFFF00"/>
              </a:solidFill>
            </a:endParaRPr>
          </a:p>
        </p:txBody>
      </p:sp>
      <p:cxnSp>
        <p:nvCxnSpPr>
          <p:cNvPr id="11" name="Straight Arrow Connector 10">
            <a:extLst>
              <a:ext uri="{FF2B5EF4-FFF2-40B4-BE49-F238E27FC236}">
                <a16:creationId xmlns:a16="http://schemas.microsoft.com/office/drawing/2014/main" id="{56BF6A77-E75A-57AE-DDAF-1047AA9D0161}"/>
              </a:ext>
            </a:extLst>
          </p:cNvPr>
          <p:cNvCxnSpPr>
            <a:cxnSpLocks/>
            <a:stCxn id="5" idx="3"/>
          </p:cNvCxnSpPr>
          <p:nvPr/>
        </p:nvCxnSpPr>
        <p:spPr>
          <a:xfrm>
            <a:off x="6516831" y="1847674"/>
            <a:ext cx="1641765" cy="17267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C7C365D5-0EFB-669E-7D3B-F0B457D8F9B9}"/>
              </a:ext>
            </a:extLst>
          </p:cNvPr>
          <p:cNvCxnSpPr>
            <a:cxnSpLocks/>
            <a:stCxn id="8" idx="3"/>
          </p:cNvCxnSpPr>
          <p:nvPr/>
        </p:nvCxnSpPr>
        <p:spPr>
          <a:xfrm flipV="1">
            <a:off x="6525488" y="3987475"/>
            <a:ext cx="1633108" cy="19545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63D8F8E-7620-55F1-C54B-E3BCFC67293C}"/>
              </a:ext>
            </a:extLst>
          </p:cNvPr>
          <p:cNvCxnSpPr>
            <a:cxnSpLocks/>
          </p:cNvCxnSpPr>
          <p:nvPr/>
        </p:nvCxnSpPr>
        <p:spPr>
          <a:xfrm flipV="1">
            <a:off x="6525487" y="3875809"/>
            <a:ext cx="1633109" cy="6939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FC4F29EF-7E66-299D-B706-581575B07F45}"/>
              </a:ext>
            </a:extLst>
          </p:cNvPr>
          <p:cNvCxnSpPr>
            <a:cxnSpLocks/>
            <a:stCxn id="6" idx="3"/>
          </p:cNvCxnSpPr>
          <p:nvPr/>
        </p:nvCxnSpPr>
        <p:spPr>
          <a:xfrm>
            <a:off x="6525489" y="3167803"/>
            <a:ext cx="1633107" cy="5446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42FB25DD-D656-874F-25A5-13D14221BEEB}"/>
              </a:ext>
            </a:extLst>
          </p:cNvPr>
          <p:cNvSpPr txBox="1"/>
          <p:nvPr/>
        </p:nvSpPr>
        <p:spPr>
          <a:xfrm>
            <a:off x="1804555" y="390780"/>
            <a:ext cx="8763000" cy="369332"/>
          </a:xfrm>
          <a:prstGeom prst="rect">
            <a:avLst/>
          </a:prstGeom>
          <a:noFill/>
          <a:ln w="22225">
            <a:solidFill>
              <a:schemeClr val="accent1"/>
            </a:solidFill>
            <a:prstDash val="sysDash"/>
          </a:ln>
        </p:spPr>
        <p:txBody>
          <a:bodyPr wrap="square" rtlCol="0">
            <a:spAutoFit/>
          </a:bodyPr>
          <a:lstStyle/>
          <a:p>
            <a:pPr algn="ctr"/>
            <a:r>
              <a:rPr lang="en-US" b="1" i="1">
                <a:latin typeface="Times New Roman" panose="02020603050405020304" pitchFamily="18" charset="0"/>
                <a:cs typeface="Times New Roman" panose="02020603050405020304" pitchFamily="18" charset="0"/>
              </a:rPr>
              <a:t>Key Takeouts</a:t>
            </a:r>
          </a:p>
        </p:txBody>
      </p:sp>
    </p:spTree>
    <p:extLst>
      <p:ext uri="{BB962C8B-B14F-4D97-AF65-F5344CB8AC3E}">
        <p14:creationId xmlns:p14="http://schemas.microsoft.com/office/powerpoint/2010/main" val="1890501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DF0AF96-7FBE-E67C-8E9F-C69A5340BEF5}"/>
              </a:ext>
            </a:extLst>
          </p:cNvPr>
          <p:cNvSpPr/>
          <p:nvPr/>
        </p:nvSpPr>
        <p:spPr>
          <a:xfrm>
            <a:off x="249382" y="2847109"/>
            <a:ext cx="5559136" cy="312766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eaLnBrk="0" fontAlgn="base" hangingPunct="0">
              <a:spcBef>
                <a:spcPct val="0"/>
              </a:spcBef>
              <a:spcAft>
                <a:spcPct val="0"/>
              </a:spcAft>
              <a:buFontTx/>
              <a:buChar char="•"/>
            </a:pPr>
            <a:r>
              <a:rPr lang="en-US" altLang="en-US" b="1">
                <a:solidFill>
                  <a:schemeClr val="tx1"/>
                </a:solidFill>
                <a:latin typeface="Times New Roman" panose="02020603050405020304" pitchFamily="18" charset="0"/>
                <a:cs typeface="Times New Roman" panose="02020603050405020304" pitchFamily="18" charset="0"/>
              </a:rPr>
              <a:t>Seasonal Campaign Alignment</a:t>
            </a:r>
            <a:r>
              <a:rPr lang="en-US" altLang="en-US">
                <a:solidFill>
                  <a:schemeClr val="tx1"/>
                </a:solidFill>
                <a:latin typeface="Times New Roman" panose="02020603050405020304" pitchFamily="18" charset="0"/>
                <a:cs typeface="Times New Roman" panose="02020603050405020304" pitchFamily="18" charset="0"/>
              </a:rPr>
              <a:t> – Leverage key shopping events to boost sales and engagement.</a:t>
            </a:r>
          </a:p>
          <a:p>
            <a:pPr lvl="0" algn="just" eaLnBrk="0" fontAlgn="base" hangingPunct="0">
              <a:spcBef>
                <a:spcPct val="0"/>
              </a:spcBef>
              <a:spcAft>
                <a:spcPct val="0"/>
              </a:spcAft>
              <a:buFontTx/>
              <a:buChar char="•"/>
            </a:pPr>
            <a:r>
              <a:rPr lang="en-US" altLang="en-US" b="1">
                <a:solidFill>
                  <a:schemeClr val="tx1"/>
                </a:solidFill>
                <a:latin typeface="Times New Roman" panose="02020603050405020304" pitchFamily="18" charset="0"/>
                <a:cs typeface="Times New Roman" panose="02020603050405020304" pitchFamily="18" charset="0"/>
              </a:rPr>
              <a:t>Product-Focused Strategies</a:t>
            </a:r>
            <a:r>
              <a:rPr lang="en-US" altLang="en-US">
                <a:solidFill>
                  <a:schemeClr val="tx1"/>
                </a:solidFill>
                <a:latin typeface="Times New Roman" panose="02020603050405020304" pitchFamily="18" charset="0"/>
                <a:cs typeface="Times New Roman" panose="02020603050405020304" pitchFamily="18" charset="0"/>
              </a:rPr>
              <a:t> – Tailor promotions with targeted discounts and bundling offers.</a:t>
            </a:r>
          </a:p>
          <a:p>
            <a:pPr lvl="0" algn="just" eaLnBrk="0" fontAlgn="base" hangingPunct="0">
              <a:spcBef>
                <a:spcPct val="0"/>
              </a:spcBef>
              <a:spcAft>
                <a:spcPct val="0"/>
              </a:spcAft>
              <a:buFontTx/>
              <a:buChar char="•"/>
            </a:pPr>
            <a:r>
              <a:rPr lang="en-US" altLang="en-US" b="1">
                <a:solidFill>
                  <a:schemeClr val="tx1"/>
                </a:solidFill>
                <a:latin typeface="Times New Roman" panose="02020603050405020304" pitchFamily="18" charset="0"/>
                <a:cs typeface="Times New Roman" panose="02020603050405020304" pitchFamily="18" charset="0"/>
              </a:rPr>
              <a:t>Multi-Channel Marketing</a:t>
            </a:r>
            <a:r>
              <a:rPr lang="en-US" altLang="en-US">
                <a:solidFill>
                  <a:schemeClr val="tx1"/>
                </a:solidFill>
                <a:latin typeface="Times New Roman" panose="02020603050405020304" pitchFamily="18" charset="0"/>
                <a:cs typeface="Times New Roman" panose="02020603050405020304" pitchFamily="18" charset="0"/>
              </a:rPr>
              <a:t> – Maximize reach via digital ads, social media, email, and influencers.</a:t>
            </a:r>
          </a:p>
          <a:p>
            <a:pPr lvl="0" algn="just" eaLnBrk="0" fontAlgn="base" hangingPunct="0">
              <a:spcBef>
                <a:spcPct val="0"/>
              </a:spcBef>
              <a:spcAft>
                <a:spcPct val="0"/>
              </a:spcAft>
              <a:buFontTx/>
              <a:buChar char="•"/>
            </a:pPr>
            <a:r>
              <a:rPr lang="en-US" altLang="en-US" b="1">
                <a:solidFill>
                  <a:schemeClr val="tx1"/>
                </a:solidFill>
                <a:latin typeface="Times New Roman" panose="02020603050405020304" pitchFamily="18" charset="0"/>
                <a:cs typeface="Times New Roman" panose="02020603050405020304" pitchFamily="18" charset="0"/>
              </a:rPr>
              <a:t>Customer Retention &amp; Loyalty</a:t>
            </a:r>
            <a:r>
              <a:rPr lang="en-US" altLang="en-US">
                <a:solidFill>
                  <a:schemeClr val="tx1"/>
                </a:solidFill>
                <a:latin typeface="Times New Roman" panose="02020603050405020304" pitchFamily="18" charset="0"/>
                <a:cs typeface="Times New Roman" panose="02020603050405020304" pitchFamily="18" charset="0"/>
              </a:rPr>
              <a:t> – Enhance engagement with personalized offers and membership</a:t>
            </a:r>
          </a:p>
          <a:p>
            <a:pPr algn="ctr"/>
            <a:endParaRPr lang="en-US"/>
          </a:p>
        </p:txBody>
      </p:sp>
      <p:sp>
        <p:nvSpPr>
          <p:cNvPr id="2" name="Rectangle: Rounded Corners 1">
            <a:extLst>
              <a:ext uri="{FF2B5EF4-FFF2-40B4-BE49-F238E27FC236}">
                <a16:creationId xmlns:a16="http://schemas.microsoft.com/office/drawing/2014/main" id="{79F29FE7-42D5-FED9-2084-3684F7B0A3A9}"/>
              </a:ext>
            </a:extLst>
          </p:cNvPr>
          <p:cNvSpPr/>
          <p:nvPr/>
        </p:nvSpPr>
        <p:spPr>
          <a:xfrm>
            <a:off x="6096000" y="2847109"/>
            <a:ext cx="5663046" cy="3127665"/>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a:t>Building a Performance Monitoring Dashboard</a:t>
            </a:r>
            <a:endParaRPr lang="en-US"/>
          </a:p>
          <a:p>
            <a:pPr indent="-285750" algn="just" eaLnBrk="0" fontAlgn="base" hangingPunct="0">
              <a:spcBef>
                <a:spcPct val="0"/>
              </a:spcBef>
              <a:spcAft>
                <a:spcPct val="0"/>
              </a:spcAft>
              <a:buFontTx/>
              <a:buChar char="•"/>
            </a:pPr>
            <a:r>
              <a:rPr lang="en-US" b="1">
                <a:solidFill>
                  <a:schemeClr val="tx1"/>
                </a:solidFill>
                <a:latin typeface="Times New Roman" panose="02020603050405020304" pitchFamily="18" charset="0"/>
                <a:cs typeface="Times New Roman" panose="02020603050405020304" pitchFamily="18" charset="0"/>
              </a:rPr>
              <a:t>Real-Time Campaign Monitoring – </a:t>
            </a:r>
            <a:r>
              <a:rPr lang="en-US">
                <a:solidFill>
                  <a:schemeClr val="tx1"/>
                </a:solidFill>
                <a:latin typeface="Times New Roman" panose="02020603050405020304" pitchFamily="18" charset="0"/>
                <a:cs typeface="Times New Roman" panose="02020603050405020304" pitchFamily="18" charset="0"/>
              </a:rPr>
              <a:t>Track ad performance across channels and detect inefficiencies early.</a:t>
            </a:r>
          </a:p>
          <a:p>
            <a:pPr indent="-285750" algn="just" eaLnBrk="0" fontAlgn="base" hangingPunct="0">
              <a:spcBef>
                <a:spcPct val="0"/>
              </a:spcBef>
              <a:spcAft>
                <a:spcPct val="0"/>
              </a:spcAft>
              <a:buFontTx/>
              <a:buChar char="•"/>
            </a:pPr>
            <a:r>
              <a:rPr lang="en-US" b="1">
                <a:solidFill>
                  <a:schemeClr val="tx1"/>
                </a:solidFill>
                <a:latin typeface="Times New Roman" panose="02020603050405020304" pitchFamily="18" charset="0"/>
                <a:cs typeface="Times New Roman" panose="02020603050405020304" pitchFamily="18" charset="0"/>
              </a:rPr>
              <a:t>KPI-Based Performance Evaluation </a:t>
            </a:r>
            <a:r>
              <a:rPr lang="en-US">
                <a:solidFill>
                  <a:schemeClr val="tx1"/>
                </a:solidFill>
                <a:latin typeface="Times New Roman" panose="02020603050405020304" pitchFamily="18" charset="0"/>
                <a:cs typeface="Times New Roman" panose="02020603050405020304" pitchFamily="18" charset="0"/>
              </a:rPr>
              <a:t>– Measure key metrics (CTR, CPC, CPA, ROAS) and compare against targets.</a:t>
            </a:r>
          </a:p>
          <a:p>
            <a:pPr indent="-285750" algn="just" eaLnBrk="0" fontAlgn="base" hangingPunct="0">
              <a:spcBef>
                <a:spcPct val="0"/>
              </a:spcBef>
              <a:spcAft>
                <a:spcPct val="0"/>
              </a:spcAft>
              <a:buFontTx/>
              <a:buChar char="•"/>
            </a:pPr>
            <a:r>
              <a:rPr lang="en-US" b="1">
                <a:solidFill>
                  <a:schemeClr val="tx1"/>
                </a:solidFill>
                <a:latin typeface="Times New Roman" panose="02020603050405020304" pitchFamily="18" charset="0"/>
                <a:cs typeface="Times New Roman" panose="02020603050405020304" pitchFamily="18" charset="0"/>
              </a:rPr>
              <a:t>Budget &amp; Resource Optimization </a:t>
            </a:r>
            <a:r>
              <a:rPr lang="en-US">
                <a:solidFill>
                  <a:schemeClr val="tx1"/>
                </a:solidFill>
                <a:latin typeface="Times New Roman" panose="02020603050405020304" pitchFamily="18" charset="0"/>
                <a:cs typeface="Times New Roman" panose="02020603050405020304" pitchFamily="18" charset="0"/>
              </a:rPr>
              <a:t>– Allocate spending effectively by identifying high-performing channels.</a:t>
            </a:r>
          </a:p>
          <a:p>
            <a:pPr indent="-285750" algn="just" eaLnBrk="0" fontAlgn="base" hangingPunct="0">
              <a:spcBef>
                <a:spcPct val="0"/>
              </a:spcBef>
              <a:spcAft>
                <a:spcPct val="0"/>
              </a:spcAft>
              <a:buFontTx/>
              <a:buChar char="•"/>
            </a:pPr>
            <a:r>
              <a:rPr lang="en-US" b="1">
                <a:solidFill>
                  <a:schemeClr val="tx1"/>
                </a:solidFill>
                <a:latin typeface="Times New Roman" panose="02020603050405020304" pitchFamily="18" charset="0"/>
                <a:cs typeface="Times New Roman" panose="02020603050405020304" pitchFamily="18" charset="0"/>
              </a:rPr>
              <a:t>Faster &amp; Smarter Decisions </a:t>
            </a:r>
            <a:r>
              <a:rPr lang="en-US">
                <a:solidFill>
                  <a:schemeClr val="tx1"/>
                </a:solidFill>
                <a:latin typeface="Times New Roman" panose="02020603050405020304" pitchFamily="18" charset="0"/>
                <a:cs typeface="Times New Roman" panose="02020603050405020304" pitchFamily="18" charset="0"/>
              </a:rPr>
              <a:t>– Use visualized data for quick insights without manual report checking.</a:t>
            </a:r>
          </a:p>
          <a:p>
            <a:pPr algn="ctr"/>
            <a:endParaRPr lang="en-US"/>
          </a:p>
        </p:txBody>
      </p:sp>
      <p:sp>
        <p:nvSpPr>
          <p:cNvPr id="4" name="Rectangle: Rounded Corners 3">
            <a:extLst>
              <a:ext uri="{FF2B5EF4-FFF2-40B4-BE49-F238E27FC236}">
                <a16:creationId xmlns:a16="http://schemas.microsoft.com/office/drawing/2014/main" id="{C2A181C0-A07B-1443-1551-9FCA46A6F358}"/>
              </a:ext>
            </a:extLst>
          </p:cNvPr>
          <p:cNvSpPr/>
          <p:nvPr/>
        </p:nvSpPr>
        <p:spPr>
          <a:xfrm>
            <a:off x="4499264" y="249382"/>
            <a:ext cx="3106881" cy="13404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Marketing Strategy</a:t>
            </a:r>
          </a:p>
        </p:txBody>
      </p:sp>
      <p:cxnSp>
        <p:nvCxnSpPr>
          <p:cNvPr id="6" name="Straight Arrow Connector 5">
            <a:extLst>
              <a:ext uri="{FF2B5EF4-FFF2-40B4-BE49-F238E27FC236}">
                <a16:creationId xmlns:a16="http://schemas.microsoft.com/office/drawing/2014/main" id="{C36EC5F6-6B07-7E30-DEAB-8DA106A7228B}"/>
              </a:ext>
            </a:extLst>
          </p:cNvPr>
          <p:cNvCxnSpPr>
            <a:stCxn id="4" idx="2"/>
            <a:endCxn id="8" idx="0"/>
          </p:cNvCxnSpPr>
          <p:nvPr/>
        </p:nvCxnSpPr>
        <p:spPr>
          <a:xfrm flipH="1">
            <a:off x="3028950" y="1589809"/>
            <a:ext cx="3023755" cy="12573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7C3C7C33-43C9-CB6E-E433-6A9A52AF8742}"/>
              </a:ext>
            </a:extLst>
          </p:cNvPr>
          <p:cNvCxnSpPr>
            <a:cxnSpLocks/>
            <a:stCxn id="4" idx="2"/>
            <a:endCxn id="2" idx="0"/>
          </p:cNvCxnSpPr>
          <p:nvPr/>
        </p:nvCxnSpPr>
        <p:spPr>
          <a:xfrm>
            <a:off x="6052705" y="1589809"/>
            <a:ext cx="2874818" cy="12573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A9BF5055-46EE-7E06-09A8-D57BFE145829}"/>
              </a:ext>
            </a:extLst>
          </p:cNvPr>
          <p:cNvSpPr txBox="1"/>
          <p:nvPr/>
        </p:nvSpPr>
        <p:spPr>
          <a:xfrm>
            <a:off x="6870989" y="1849127"/>
            <a:ext cx="5431847" cy="369332"/>
          </a:xfrm>
          <a:prstGeom prst="rect">
            <a:avLst/>
          </a:prstGeom>
          <a:noFill/>
        </p:spPr>
        <p:txBody>
          <a:bodyPr wrap="square">
            <a:spAutoFit/>
          </a:bodyPr>
          <a:lstStyle/>
          <a:p>
            <a:pPr algn="ctr"/>
            <a:r>
              <a:rPr lang="en-US"/>
              <a:t>Building a Performance Monitoring Dashboard</a:t>
            </a:r>
          </a:p>
        </p:txBody>
      </p:sp>
      <p:sp>
        <p:nvSpPr>
          <p:cNvPr id="13" name="TextBox 12">
            <a:extLst>
              <a:ext uri="{FF2B5EF4-FFF2-40B4-BE49-F238E27FC236}">
                <a16:creationId xmlns:a16="http://schemas.microsoft.com/office/drawing/2014/main" id="{5AEDBDC1-3F58-5EA8-FE00-5E321EFDF344}"/>
              </a:ext>
            </a:extLst>
          </p:cNvPr>
          <p:cNvSpPr txBox="1"/>
          <p:nvPr/>
        </p:nvSpPr>
        <p:spPr>
          <a:xfrm>
            <a:off x="249382" y="1849127"/>
            <a:ext cx="5431847" cy="369332"/>
          </a:xfrm>
          <a:prstGeom prst="rect">
            <a:avLst/>
          </a:prstGeom>
          <a:noFill/>
        </p:spPr>
        <p:txBody>
          <a:bodyPr wrap="square">
            <a:spAutoFit/>
          </a:bodyPr>
          <a:lstStyle/>
          <a:p>
            <a:pPr algn="ctr"/>
            <a:r>
              <a:rPr lang="en-US"/>
              <a:t>Seasonal Marketing Plan Development</a:t>
            </a:r>
          </a:p>
        </p:txBody>
      </p:sp>
    </p:spTree>
    <p:extLst>
      <p:ext uri="{BB962C8B-B14F-4D97-AF65-F5344CB8AC3E}">
        <p14:creationId xmlns:p14="http://schemas.microsoft.com/office/powerpoint/2010/main" val="18174647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E10BBFDF-41E5-0122-FD47-4D780E556AEE}"/>
              </a:ext>
            </a:extLst>
          </p:cNvPr>
          <p:cNvSpPr/>
          <p:nvPr/>
        </p:nvSpPr>
        <p:spPr>
          <a:xfrm>
            <a:off x="235526" y="2119746"/>
            <a:ext cx="2725883" cy="441613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rPr>
              <a:t>Objective</a:t>
            </a:r>
            <a:r>
              <a:rPr lang="en-US" sz="1400">
                <a:solidFill>
                  <a:schemeClr val="tx1"/>
                </a:solidFill>
              </a:rPr>
              <a:t>:Boost early-year sales, clear winter inventory, and leverage holiday shopping.</a:t>
            </a:r>
            <a:br>
              <a:rPr lang="en-US" sz="1400">
                <a:solidFill>
                  <a:schemeClr val="tx1"/>
                </a:solidFill>
              </a:rPr>
            </a:br>
            <a:r>
              <a:rPr lang="en-US" sz="1400" b="1">
                <a:solidFill>
                  <a:schemeClr val="tx1"/>
                </a:solidFill>
              </a:rPr>
              <a:t>Key Campaigns:</a:t>
            </a:r>
            <a:endParaRPr lang="en-US" sz="1400">
              <a:solidFill>
                <a:schemeClr val="tx1"/>
              </a:solidFill>
            </a:endParaRPr>
          </a:p>
          <a:p>
            <a:pPr marL="285750" indent="-285750">
              <a:buFont typeface="Arial" panose="020B0604020202020204" pitchFamily="34" charset="0"/>
              <a:buChar char="•"/>
            </a:pPr>
            <a:r>
              <a:rPr lang="en-US" sz="1400">
                <a:solidFill>
                  <a:schemeClr val="tx1"/>
                </a:solidFill>
              </a:rPr>
              <a:t>Sale 1.1 &amp; Winter Clearance Sale – Flash sales on winter stock.</a:t>
            </a:r>
          </a:p>
          <a:p>
            <a:pPr marL="285750" indent="-285750">
              <a:buFont typeface="Arial" panose="020B0604020202020204" pitchFamily="34" charset="0"/>
              <a:buChar char="•"/>
            </a:pPr>
            <a:r>
              <a:rPr lang="en-US" sz="1400">
                <a:solidFill>
                  <a:schemeClr val="tx1"/>
                </a:solidFill>
              </a:rPr>
              <a:t>Lunar New Year Sale – Festive promotions to maximize holiday revenue.</a:t>
            </a:r>
          </a:p>
          <a:p>
            <a:pPr marL="285750" indent="-285750">
              <a:buFont typeface="Arial" panose="020B0604020202020204" pitchFamily="34" charset="0"/>
              <a:buChar char="•"/>
            </a:pPr>
            <a:r>
              <a:rPr lang="en-US" sz="1400">
                <a:solidFill>
                  <a:schemeClr val="tx1"/>
                </a:solidFill>
              </a:rPr>
              <a:t>Valentine’s Day &amp; Women’s Day (8.3) – Targeted promotions for gifting season.</a:t>
            </a:r>
          </a:p>
          <a:p>
            <a:pPr marL="285750" indent="-285750">
              <a:buFont typeface="Arial" panose="020B0604020202020204" pitchFamily="34" charset="0"/>
              <a:buChar char="•"/>
            </a:pPr>
            <a:r>
              <a:rPr lang="en-US" sz="1400">
                <a:solidFill>
                  <a:schemeClr val="tx1"/>
                </a:solidFill>
              </a:rPr>
              <a:t>Spring Collection Launch (Sale 3.3) – “Buy More, Save More” campaign.</a:t>
            </a:r>
          </a:p>
          <a:p>
            <a:pPr algn="ctr"/>
            <a:endParaRPr lang="en-US"/>
          </a:p>
        </p:txBody>
      </p:sp>
      <p:sp>
        <p:nvSpPr>
          <p:cNvPr id="5" name="Rectangle: Rounded Corners 4">
            <a:extLst>
              <a:ext uri="{FF2B5EF4-FFF2-40B4-BE49-F238E27FC236}">
                <a16:creationId xmlns:a16="http://schemas.microsoft.com/office/drawing/2014/main" id="{9B1ABE52-B0D2-1176-244A-034ABBA35AE6}"/>
              </a:ext>
            </a:extLst>
          </p:cNvPr>
          <p:cNvSpPr/>
          <p:nvPr/>
        </p:nvSpPr>
        <p:spPr>
          <a:xfrm>
            <a:off x="3333748" y="2126674"/>
            <a:ext cx="2389912" cy="441613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rPr>
              <a:t>Objectives</a:t>
            </a:r>
            <a:r>
              <a:rPr lang="en-US" sz="1400">
                <a:solidFill>
                  <a:schemeClr val="tx1"/>
                </a:solidFill>
              </a:rPr>
              <a:t>: Maintain sales momentum, launch summer collections, and drive engagement.</a:t>
            </a:r>
            <a:br>
              <a:rPr lang="en-US" sz="1400">
                <a:solidFill>
                  <a:schemeClr val="tx1"/>
                </a:solidFill>
              </a:rPr>
            </a:br>
            <a:r>
              <a:rPr lang="en-US" sz="1400">
                <a:solidFill>
                  <a:schemeClr val="tx1"/>
                </a:solidFill>
              </a:rPr>
              <a:t>Key Campaigns:</a:t>
            </a:r>
          </a:p>
          <a:p>
            <a:pPr marL="285750" indent="-285750">
              <a:buFont typeface="Arial" panose="020B0604020202020204" pitchFamily="34" charset="0"/>
              <a:buChar char="•"/>
            </a:pPr>
            <a:r>
              <a:rPr lang="en-US" sz="1400">
                <a:solidFill>
                  <a:schemeClr val="tx1"/>
                </a:solidFill>
              </a:rPr>
              <a:t>Sale 4.4 &amp; 5.5 – Trend-based flash sales and early access deals.</a:t>
            </a:r>
          </a:p>
          <a:p>
            <a:pPr marL="285750" indent="-285750">
              <a:buFont typeface="Arial" panose="020B0604020202020204" pitchFamily="34" charset="0"/>
              <a:buChar char="•"/>
            </a:pPr>
            <a:r>
              <a:rPr lang="en-US" sz="1400">
                <a:solidFill>
                  <a:schemeClr val="tx1"/>
                </a:solidFill>
              </a:rPr>
              <a:t>Mother’s Day &amp; Father’s Day – Special discounts on gifting products.</a:t>
            </a:r>
          </a:p>
          <a:p>
            <a:pPr marL="285750" indent="-285750">
              <a:buFont typeface="Arial" panose="020B0604020202020204" pitchFamily="34" charset="0"/>
              <a:buChar char="•"/>
            </a:pPr>
            <a:r>
              <a:rPr lang="en-US" sz="1400">
                <a:solidFill>
                  <a:schemeClr val="tx1"/>
                </a:solidFill>
              </a:rPr>
              <a:t>Summer Essentials (Sale 6.6) – Loyalty member discounts.</a:t>
            </a:r>
          </a:p>
          <a:p>
            <a:pPr marL="285750" indent="-285750">
              <a:buFont typeface="Arial" panose="020B0604020202020204" pitchFamily="34" charset="0"/>
              <a:buChar char="•"/>
            </a:pPr>
            <a:r>
              <a:rPr lang="en-US" sz="1400">
                <a:solidFill>
                  <a:schemeClr val="tx1"/>
                </a:solidFill>
              </a:rPr>
              <a:t>Spring-Summer Clearance – Mid-year discounts before new arrivals.</a:t>
            </a:r>
          </a:p>
          <a:p>
            <a:pPr algn="ctr"/>
            <a:endParaRPr lang="en-US" sz="1400">
              <a:solidFill>
                <a:schemeClr val="tx1"/>
              </a:solidFill>
            </a:endParaRPr>
          </a:p>
        </p:txBody>
      </p:sp>
      <p:sp>
        <p:nvSpPr>
          <p:cNvPr id="6" name="Rectangle: Rounded Corners 5">
            <a:extLst>
              <a:ext uri="{FF2B5EF4-FFF2-40B4-BE49-F238E27FC236}">
                <a16:creationId xmlns:a16="http://schemas.microsoft.com/office/drawing/2014/main" id="{A797800C-96D2-5BCC-174F-F6E762EA0F70}"/>
              </a:ext>
            </a:extLst>
          </p:cNvPr>
          <p:cNvSpPr/>
          <p:nvPr/>
        </p:nvSpPr>
        <p:spPr>
          <a:xfrm>
            <a:off x="6095999" y="2126673"/>
            <a:ext cx="2867891" cy="4409209"/>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rPr>
              <a:t>Objectives:</a:t>
            </a:r>
            <a:r>
              <a:rPr lang="en-US" sz="1400">
                <a:solidFill>
                  <a:schemeClr val="tx1"/>
                </a:solidFill>
              </a:rPr>
              <a:t> Optimize inventory, introduce fall styles, and capture seasonal shopping demand.</a:t>
            </a:r>
            <a:br>
              <a:rPr lang="en-US" sz="1400">
                <a:solidFill>
                  <a:schemeClr val="tx1"/>
                </a:solidFill>
              </a:rPr>
            </a:br>
            <a:r>
              <a:rPr lang="en-US" sz="1400" b="1">
                <a:solidFill>
                  <a:schemeClr val="tx1"/>
                </a:solidFill>
              </a:rPr>
              <a:t>Key Campaigns:</a:t>
            </a:r>
            <a:endParaRPr lang="en-US" sz="1400">
              <a:solidFill>
                <a:schemeClr val="tx1"/>
              </a:solidFill>
            </a:endParaRPr>
          </a:p>
          <a:p>
            <a:pPr marL="285750" indent="-285750">
              <a:buFont typeface="Arial" panose="020B0604020202020204" pitchFamily="34" charset="0"/>
              <a:buChar char="•"/>
            </a:pPr>
            <a:r>
              <a:rPr lang="en-US" sz="1400">
                <a:solidFill>
                  <a:schemeClr val="tx1"/>
                </a:solidFill>
              </a:rPr>
              <a:t>Independence Day (4.7 – Global) – Discounts on patriotic-themed products.</a:t>
            </a:r>
          </a:p>
          <a:p>
            <a:pPr marL="285750" indent="-285750">
              <a:buFont typeface="Arial" panose="020B0604020202020204" pitchFamily="34" charset="0"/>
              <a:buChar char="•"/>
            </a:pPr>
            <a:r>
              <a:rPr lang="en-US" sz="1400">
                <a:solidFill>
                  <a:schemeClr val="tx1"/>
                </a:solidFill>
              </a:rPr>
              <a:t>Sale 7.7 &amp; 8.8 – Bulk discounts for mid-year clearance.</a:t>
            </a:r>
          </a:p>
          <a:p>
            <a:pPr marL="285750" indent="-285750">
              <a:buFont typeface="Arial" panose="020B0604020202020204" pitchFamily="34" charset="0"/>
              <a:buChar char="•"/>
            </a:pPr>
            <a:r>
              <a:rPr lang="en-US" sz="1400">
                <a:solidFill>
                  <a:schemeClr val="tx1"/>
                </a:solidFill>
              </a:rPr>
              <a:t>Back to School – Student ID discounts.</a:t>
            </a:r>
          </a:p>
          <a:p>
            <a:pPr marL="285750" indent="-285750">
              <a:buFont typeface="Arial" panose="020B0604020202020204" pitchFamily="34" charset="0"/>
              <a:buChar char="•"/>
            </a:pPr>
            <a:r>
              <a:rPr lang="en-US" sz="1400">
                <a:solidFill>
                  <a:schemeClr val="tx1"/>
                </a:solidFill>
              </a:rPr>
              <a:t>Mid-Autumn Festival Sale – Traditional outfit promotions.</a:t>
            </a:r>
          </a:p>
          <a:p>
            <a:pPr marL="285750" indent="-285750">
              <a:buFont typeface="Arial" panose="020B0604020202020204" pitchFamily="34" charset="0"/>
              <a:buChar char="•"/>
            </a:pPr>
            <a:r>
              <a:rPr lang="en-US" sz="1400">
                <a:solidFill>
                  <a:schemeClr val="tx1"/>
                </a:solidFill>
              </a:rPr>
              <a:t>Fall Collection Launch (Sale 9.9) – “Buy 2, Get 1 Free” offers.</a:t>
            </a:r>
          </a:p>
          <a:p>
            <a:pPr algn="ctr"/>
            <a:endParaRPr lang="en-US" sz="1400">
              <a:solidFill>
                <a:schemeClr val="tx1"/>
              </a:solidFill>
            </a:endParaRPr>
          </a:p>
        </p:txBody>
      </p:sp>
      <p:sp>
        <p:nvSpPr>
          <p:cNvPr id="7" name="Rectangle: Rounded Corners 6">
            <a:extLst>
              <a:ext uri="{FF2B5EF4-FFF2-40B4-BE49-F238E27FC236}">
                <a16:creationId xmlns:a16="http://schemas.microsoft.com/office/drawing/2014/main" id="{7BC9C424-C7DD-85FC-8D82-B4E092651F9C}"/>
              </a:ext>
            </a:extLst>
          </p:cNvPr>
          <p:cNvSpPr/>
          <p:nvPr/>
        </p:nvSpPr>
        <p:spPr>
          <a:xfrm>
            <a:off x="9088583" y="2126673"/>
            <a:ext cx="2867891" cy="441613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a:solidFill>
                  <a:schemeClr val="tx1"/>
                </a:solidFill>
              </a:rPr>
              <a:t>Objectives:</a:t>
            </a:r>
            <a:r>
              <a:rPr lang="en-US" sz="1400">
                <a:solidFill>
                  <a:schemeClr val="tx1"/>
                </a:solidFill>
              </a:rPr>
              <a:t> Maximize revenue during peak season, leverage holiday gift shopping, and clear year-end inventory.</a:t>
            </a:r>
            <a:br>
              <a:rPr lang="en-US" sz="1400">
                <a:solidFill>
                  <a:schemeClr val="tx1"/>
                </a:solidFill>
              </a:rPr>
            </a:br>
            <a:r>
              <a:rPr lang="en-US" sz="1400" b="1">
                <a:solidFill>
                  <a:schemeClr val="tx1"/>
                </a:solidFill>
              </a:rPr>
              <a:t>Key Campaigns:</a:t>
            </a:r>
            <a:endParaRPr lang="en-US" sz="1400">
              <a:solidFill>
                <a:schemeClr val="tx1"/>
              </a:solidFill>
            </a:endParaRPr>
          </a:p>
          <a:p>
            <a:pPr marL="285750" indent="-285750">
              <a:buFont typeface="Arial" panose="020B0604020202020204" pitchFamily="34" charset="0"/>
              <a:buChar char="•"/>
            </a:pPr>
            <a:r>
              <a:rPr lang="en-US" sz="1400">
                <a:solidFill>
                  <a:schemeClr val="tx1"/>
                </a:solidFill>
              </a:rPr>
              <a:t>Halloween &amp; Sale 10.10 – Themed discounts on party wear.</a:t>
            </a:r>
          </a:p>
          <a:p>
            <a:pPr marL="285750" indent="-285750">
              <a:buFont typeface="Arial" panose="020B0604020202020204" pitchFamily="34" charset="0"/>
              <a:buChar char="•"/>
            </a:pPr>
            <a:r>
              <a:rPr lang="en-US" sz="1400">
                <a:solidFill>
                  <a:schemeClr val="tx1"/>
                </a:solidFill>
              </a:rPr>
              <a:t>Black Friday &amp; Cyber Monday – Up to 50% off flash sales.</a:t>
            </a:r>
          </a:p>
          <a:p>
            <a:pPr marL="285750" indent="-285750">
              <a:buFont typeface="Arial" panose="020B0604020202020204" pitchFamily="34" charset="0"/>
              <a:buChar char="•"/>
            </a:pPr>
            <a:r>
              <a:rPr lang="en-US" sz="1400">
                <a:solidFill>
                  <a:schemeClr val="tx1"/>
                </a:solidFill>
              </a:rPr>
              <a:t>Singles’ Day (11.11) &amp; 12.12 – High-volume promotions.</a:t>
            </a:r>
          </a:p>
          <a:p>
            <a:pPr marL="285750" indent="-285750">
              <a:buFont typeface="Arial" panose="020B0604020202020204" pitchFamily="34" charset="0"/>
              <a:buChar char="•"/>
            </a:pPr>
            <a:r>
              <a:rPr lang="en-US" sz="1400">
                <a:solidFill>
                  <a:schemeClr val="tx1"/>
                </a:solidFill>
              </a:rPr>
              <a:t>Year-End Clearance &amp; New Year’s Eve Sale – VIP markdowns and festive outfit discounts.</a:t>
            </a:r>
          </a:p>
          <a:p>
            <a:pPr algn="ctr"/>
            <a:endParaRPr lang="en-US" sz="1400">
              <a:solidFill>
                <a:schemeClr val="tx1"/>
              </a:solidFill>
            </a:endParaRPr>
          </a:p>
        </p:txBody>
      </p:sp>
      <p:sp>
        <p:nvSpPr>
          <p:cNvPr id="8" name="Rectangle: Rounded Corners 7">
            <a:extLst>
              <a:ext uri="{FF2B5EF4-FFF2-40B4-BE49-F238E27FC236}">
                <a16:creationId xmlns:a16="http://schemas.microsoft.com/office/drawing/2014/main" id="{E8DAFD0C-BB70-CEEE-4AA1-98BC56F03845}"/>
              </a:ext>
            </a:extLst>
          </p:cNvPr>
          <p:cNvSpPr/>
          <p:nvPr/>
        </p:nvSpPr>
        <p:spPr>
          <a:xfrm>
            <a:off x="311727" y="1184564"/>
            <a:ext cx="2576946" cy="7169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latin typeface="Times New Roman" panose="02020603050405020304" pitchFamily="18" charset="0"/>
              <a:cs typeface="Times New Roman" panose="02020603050405020304" pitchFamily="18" charset="0"/>
            </a:endParaRPr>
          </a:p>
          <a:p>
            <a:pPr algn="ctr"/>
            <a:r>
              <a:rPr lang="en-US" sz="1400" b="1">
                <a:latin typeface="Times New Roman" panose="02020603050405020304" pitchFamily="18" charset="0"/>
                <a:cs typeface="Times New Roman" panose="02020603050405020304" pitchFamily="18" charset="0"/>
              </a:rPr>
              <a:t>Clearance &amp; Early-Year Sales</a:t>
            </a:r>
          </a:p>
          <a:p>
            <a:pPr algn="ctr"/>
            <a:endParaRPr lang="en-US"/>
          </a:p>
        </p:txBody>
      </p:sp>
      <p:sp>
        <p:nvSpPr>
          <p:cNvPr id="9" name="Rectangle: Rounded Corners 8">
            <a:extLst>
              <a:ext uri="{FF2B5EF4-FFF2-40B4-BE49-F238E27FC236}">
                <a16:creationId xmlns:a16="http://schemas.microsoft.com/office/drawing/2014/main" id="{F8A894BC-C2AD-D943-FB67-4F81A1218AA4}"/>
              </a:ext>
            </a:extLst>
          </p:cNvPr>
          <p:cNvSpPr/>
          <p:nvPr/>
        </p:nvSpPr>
        <p:spPr>
          <a:xfrm>
            <a:off x="3297382" y="1184564"/>
            <a:ext cx="2576946" cy="7169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latin typeface="Times New Roman" panose="02020603050405020304" pitchFamily="18" charset="0"/>
              <a:cs typeface="Times New Roman" panose="02020603050405020304" pitchFamily="18" charset="0"/>
            </a:endParaRPr>
          </a:p>
          <a:p>
            <a:pPr algn="ctr"/>
            <a:r>
              <a:rPr lang="en-US" sz="1400" b="1">
                <a:latin typeface="Times New Roman" panose="02020603050405020304" pitchFamily="18" charset="0"/>
                <a:cs typeface="Times New Roman" panose="02020603050405020304" pitchFamily="18" charset="0"/>
              </a:rPr>
              <a:t>Mid-Season Growth &amp; Summer Collection</a:t>
            </a:r>
          </a:p>
          <a:p>
            <a:pPr algn="ctr"/>
            <a:endParaRPr lang="en-US"/>
          </a:p>
        </p:txBody>
      </p:sp>
      <p:sp>
        <p:nvSpPr>
          <p:cNvPr id="10" name="Rectangle: Rounded Corners 9">
            <a:extLst>
              <a:ext uri="{FF2B5EF4-FFF2-40B4-BE49-F238E27FC236}">
                <a16:creationId xmlns:a16="http://schemas.microsoft.com/office/drawing/2014/main" id="{D88D9C5F-3468-0C3A-0186-B1A80FA04519}"/>
              </a:ext>
            </a:extLst>
          </p:cNvPr>
          <p:cNvSpPr/>
          <p:nvPr/>
        </p:nvSpPr>
        <p:spPr>
          <a:xfrm>
            <a:off x="6165272" y="1184564"/>
            <a:ext cx="2576946" cy="6338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latin typeface="Times New Roman" panose="02020603050405020304" pitchFamily="18" charset="0"/>
              <a:cs typeface="Times New Roman" panose="02020603050405020304" pitchFamily="18" charset="0"/>
            </a:endParaRPr>
          </a:p>
          <a:p>
            <a:pPr algn="ctr"/>
            <a:r>
              <a:rPr lang="en-US" sz="1400" b="1">
                <a:latin typeface="Times New Roman" panose="02020603050405020304" pitchFamily="18" charset="0"/>
                <a:cs typeface="Times New Roman" panose="02020603050405020304" pitchFamily="18" charset="0"/>
              </a:rPr>
              <a:t>Inventory Clearance &amp; Fall Collection Launch</a:t>
            </a:r>
          </a:p>
          <a:p>
            <a:pPr algn="ctr"/>
            <a:endParaRPr lang="en-US"/>
          </a:p>
        </p:txBody>
      </p:sp>
      <p:sp>
        <p:nvSpPr>
          <p:cNvPr id="11" name="Rectangle: Rounded Corners 10">
            <a:extLst>
              <a:ext uri="{FF2B5EF4-FFF2-40B4-BE49-F238E27FC236}">
                <a16:creationId xmlns:a16="http://schemas.microsoft.com/office/drawing/2014/main" id="{AF3FCADC-06DF-59F4-8331-196E6F7B678E}"/>
              </a:ext>
            </a:extLst>
          </p:cNvPr>
          <p:cNvSpPr/>
          <p:nvPr/>
        </p:nvSpPr>
        <p:spPr>
          <a:xfrm>
            <a:off x="9150927" y="1184564"/>
            <a:ext cx="2576946" cy="7169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a:latin typeface="Times New Roman" panose="02020603050405020304" pitchFamily="18" charset="0"/>
              <a:cs typeface="Times New Roman" panose="02020603050405020304" pitchFamily="18" charset="0"/>
            </a:endParaRPr>
          </a:p>
          <a:p>
            <a:pPr algn="ctr"/>
            <a:r>
              <a:rPr lang="en-US" sz="1400" b="1">
                <a:latin typeface="Times New Roman" panose="02020603050405020304" pitchFamily="18" charset="0"/>
                <a:cs typeface="Times New Roman" panose="02020603050405020304" pitchFamily="18" charset="0"/>
              </a:rPr>
              <a:t>Peak Sales &amp; Holiday Shopping</a:t>
            </a:r>
          </a:p>
          <a:p>
            <a:pPr algn="ctr"/>
            <a:endParaRPr lang="en-US"/>
          </a:p>
        </p:txBody>
      </p:sp>
      <p:sp>
        <p:nvSpPr>
          <p:cNvPr id="12" name="Rectangle: Rounded Corners 11">
            <a:extLst>
              <a:ext uri="{FF2B5EF4-FFF2-40B4-BE49-F238E27FC236}">
                <a16:creationId xmlns:a16="http://schemas.microsoft.com/office/drawing/2014/main" id="{1FA0C306-B384-8D5D-F627-CEC942EE54B2}"/>
              </a:ext>
            </a:extLst>
          </p:cNvPr>
          <p:cNvSpPr/>
          <p:nvPr/>
        </p:nvSpPr>
        <p:spPr>
          <a:xfrm>
            <a:off x="3667991" y="124691"/>
            <a:ext cx="4883727" cy="6338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Seasonal Marketing Plan Development</a:t>
            </a:r>
          </a:p>
        </p:txBody>
      </p:sp>
    </p:spTree>
    <p:extLst>
      <p:ext uri="{BB962C8B-B14F-4D97-AF65-F5344CB8AC3E}">
        <p14:creationId xmlns:p14="http://schemas.microsoft.com/office/powerpoint/2010/main" val="3428947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A4E42997-6697-1B0F-E512-1ED2C919FC09}"/>
              </a:ext>
            </a:extLst>
          </p:cNvPr>
          <p:cNvSpPr/>
          <p:nvPr/>
        </p:nvSpPr>
        <p:spPr>
          <a:xfrm>
            <a:off x="249382" y="1143000"/>
            <a:ext cx="2296391" cy="122612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Real-Time Monitoring</a:t>
            </a:r>
            <a:br>
              <a:rPr lang="en-US" sz="1400">
                <a:latin typeface="Times New Roman" panose="02020603050405020304" pitchFamily="18" charset="0"/>
                <a:cs typeface="Times New Roman" panose="02020603050405020304" pitchFamily="18" charset="0"/>
              </a:rPr>
            </a:br>
            <a:endParaRPr lang="en-US" sz="1400">
              <a:latin typeface="Times New Roman" panose="02020603050405020304" pitchFamily="18" charset="0"/>
              <a:cs typeface="Times New Roman" panose="02020603050405020304" pitchFamily="18" charset="0"/>
            </a:endParaRPr>
          </a:p>
          <a:p>
            <a:pPr algn="ctr"/>
            <a:r>
              <a:rPr lang="en-US" sz="1400">
                <a:latin typeface="Times New Roman" panose="02020603050405020304" pitchFamily="18" charset="0"/>
                <a:cs typeface="Times New Roman" panose="02020603050405020304" pitchFamily="18" charset="0"/>
              </a:rPr>
              <a:t>Track key ad metrics to optimize spending.</a:t>
            </a:r>
          </a:p>
        </p:txBody>
      </p:sp>
      <p:sp>
        <p:nvSpPr>
          <p:cNvPr id="5" name="Rectangle: Rounded Corners 4">
            <a:extLst>
              <a:ext uri="{FF2B5EF4-FFF2-40B4-BE49-F238E27FC236}">
                <a16:creationId xmlns:a16="http://schemas.microsoft.com/office/drawing/2014/main" id="{A2847DCE-74C7-F5C4-F3A5-4542813E0D84}"/>
              </a:ext>
            </a:extLst>
          </p:cNvPr>
          <p:cNvSpPr/>
          <p:nvPr/>
        </p:nvSpPr>
        <p:spPr>
          <a:xfrm>
            <a:off x="2652280" y="1217466"/>
            <a:ext cx="2437534" cy="11516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Performance Evaluation</a:t>
            </a:r>
            <a:br>
              <a:rPr lang="en-US" sz="1400">
                <a:latin typeface="Times New Roman" panose="02020603050405020304" pitchFamily="18" charset="0"/>
                <a:cs typeface="Times New Roman" panose="02020603050405020304" pitchFamily="18" charset="0"/>
              </a:rPr>
            </a:br>
            <a:endParaRPr lang="en-US" sz="1400">
              <a:latin typeface="Times New Roman" panose="02020603050405020304" pitchFamily="18" charset="0"/>
              <a:cs typeface="Times New Roman" panose="02020603050405020304" pitchFamily="18" charset="0"/>
            </a:endParaRPr>
          </a:p>
          <a:p>
            <a:pPr algn="ctr"/>
            <a:r>
              <a:rPr lang="en-US" sz="1400">
                <a:latin typeface="Times New Roman" panose="02020603050405020304" pitchFamily="18" charset="0"/>
                <a:cs typeface="Times New Roman" panose="02020603050405020304" pitchFamily="18" charset="0"/>
              </a:rPr>
              <a:t>Measure reach, engagement, and conversion </a:t>
            </a:r>
            <a:r>
              <a:rPr lang="en-US" sz="1400"/>
              <a:t>effectiveness.</a:t>
            </a:r>
          </a:p>
        </p:txBody>
      </p:sp>
      <p:sp>
        <p:nvSpPr>
          <p:cNvPr id="7" name="Rectangle: Rounded Corners 6">
            <a:extLst>
              <a:ext uri="{FF2B5EF4-FFF2-40B4-BE49-F238E27FC236}">
                <a16:creationId xmlns:a16="http://schemas.microsoft.com/office/drawing/2014/main" id="{163AFE58-8502-23CE-2294-335669106F55}"/>
              </a:ext>
            </a:extLst>
          </p:cNvPr>
          <p:cNvSpPr/>
          <p:nvPr/>
        </p:nvSpPr>
        <p:spPr>
          <a:xfrm>
            <a:off x="5282910" y="1226126"/>
            <a:ext cx="1932709" cy="11343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Budget Optimization</a:t>
            </a:r>
            <a:br>
              <a:rPr lang="en-US" sz="1400">
                <a:latin typeface="Times New Roman" panose="02020603050405020304" pitchFamily="18" charset="0"/>
                <a:cs typeface="Times New Roman" panose="02020603050405020304" pitchFamily="18" charset="0"/>
              </a:rPr>
            </a:br>
            <a:endParaRPr lang="en-US" sz="1400">
              <a:latin typeface="Times New Roman" panose="02020603050405020304" pitchFamily="18" charset="0"/>
              <a:cs typeface="Times New Roman" panose="02020603050405020304" pitchFamily="18" charset="0"/>
            </a:endParaRPr>
          </a:p>
          <a:p>
            <a:pPr algn="ctr"/>
            <a:r>
              <a:rPr lang="en-US" sz="1400">
                <a:latin typeface="Times New Roman" panose="02020603050405020304" pitchFamily="18" charset="0"/>
                <a:cs typeface="Times New Roman" panose="02020603050405020304" pitchFamily="18" charset="0"/>
              </a:rPr>
              <a:t>Identify high-performing campaigns for better allocation.</a:t>
            </a:r>
          </a:p>
        </p:txBody>
      </p:sp>
      <p:sp>
        <p:nvSpPr>
          <p:cNvPr id="8" name="Rectangle: Rounded Corners 7">
            <a:extLst>
              <a:ext uri="{FF2B5EF4-FFF2-40B4-BE49-F238E27FC236}">
                <a16:creationId xmlns:a16="http://schemas.microsoft.com/office/drawing/2014/main" id="{60388C3A-3BBA-0D44-8C32-9FF996011065}"/>
              </a:ext>
            </a:extLst>
          </p:cNvPr>
          <p:cNvSpPr/>
          <p:nvPr/>
        </p:nvSpPr>
        <p:spPr>
          <a:xfrm>
            <a:off x="7302210" y="1217464"/>
            <a:ext cx="2350944" cy="115166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Profitability Analysis</a:t>
            </a:r>
            <a:br>
              <a:rPr lang="en-US" sz="1400">
                <a:latin typeface="Times New Roman" panose="02020603050405020304" pitchFamily="18" charset="0"/>
                <a:cs typeface="Times New Roman" panose="02020603050405020304" pitchFamily="18" charset="0"/>
              </a:rPr>
            </a:br>
            <a:endParaRPr lang="en-US" sz="1400">
              <a:latin typeface="Times New Roman" panose="02020603050405020304" pitchFamily="18" charset="0"/>
              <a:cs typeface="Times New Roman" panose="02020603050405020304" pitchFamily="18" charset="0"/>
            </a:endParaRPr>
          </a:p>
          <a:p>
            <a:pPr algn="ctr"/>
            <a:r>
              <a:rPr lang="en-US" sz="1400">
                <a:latin typeface="Times New Roman" panose="02020603050405020304" pitchFamily="18" charset="0"/>
                <a:cs typeface="Times New Roman" panose="02020603050405020304" pitchFamily="18" charset="0"/>
              </a:rPr>
              <a:t>Assess ROI and eliminate underperforming ads. 	 </a:t>
            </a:r>
          </a:p>
        </p:txBody>
      </p:sp>
      <p:sp>
        <p:nvSpPr>
          <p:cNvPr id="9" name="Rectangle: Rounded Corners 8">
            <a:extLst>
              <a:ext uri="{FF2B5EF4-FFF2-40B4-BE49-F238E27FC236}">
                <a16:creationId xmlns:a16="http://schemas.microsoft.com/office/drawing/2014/main" id="{ACEE98BD-481C-130E-F034-08783B0ED903}"/>
              </a:ext>
            </a:extLst>
          </p:cNvPr>
          <p:cNvSpPr/>
          <p:nvPr/>
        </p:nvSpPr>
        <p:spPr>
          <a:xfrm>
            <a:off x="9846250" y="1217464"/>
            <a:ext cx="2237511" cy="115166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latin typeface="Times New Roman" panose="02020603050405020304" pitchFamily="18" charset="0"/>
                <a:cs typeface="Times New Roman" panose="02020603050405020304" pitchFamily="18" charset="0"/>
              </a:rPr>
              <a:t>Data-Driven Decisions</a:t>
            </a:r>
            <a:br>
              <a:rPr lang="en-US" sz="1400">
                <a:latin typeface="Times New Roman" panose="02020603050405020304" pitchFamily="18" charset="0"/>
                <a:cs typeface="Times New Roman" panose="02020603050405020304" pitchFamily="18" charset="0"/>
              </a:rPr>
            </a:br>
            <a:endParaRPr lang="en-US" sz="1400">
              <a:latin typeface="Times New Roman" panose="02020603050405020304" pitchFamily="18" charset="0"/>
              <a:cs typeface="Times New Roman" panose="02020603050405020304" pitchFamily="18" charset="0"/>
            </a:endParaRPr>
          </a:p>
          <a:p>
            <a:pPr algn="ctr"/>
            <a:r>
              <a:rPr lang="en-US" sz="1400">
                <a:latin typeface="Times New Roman" panose="02020603050405020304" pitchFamily="18" charset="0"/>
                <a:cs typeface="Times New Roman" panose="02020603050405020304" pitchFamily="18" charset="0"/>
              </a:rPr>
              <a:t>Enable quick adjustments for improved ad efficiency.</a:t>
            </a:r>
          </a:p>
        </p:txBody>
      </p:sp>
      <p:pic>
        <p:nvPicPr>
          <p:cNvPr id="11" name="Picture 10">
            <a:extLst>
              <a:ext uri="{FF2B5EF4-FFF2-40B4-BE49-F238E27FC236}">
                <a16:creationId xmlns:a16="http://schemas.microsoft.com/office/drawing/2014/main" id="{A53F3019-D426-D243-1AA1-B4B729414635}"/>
              </a:ext>
            </a:extLst>
          </p:cNvPr>
          <p:cNvPicPr>
            <a:picLocks noChangeAspect="1"/>
          </p:cNvPicPr>
          <p:nvPr/>
        </p:nvPicPr>
        <p:blipFill>
          <a:blip r:embed="rId2"/>
          <a:stretch>
            <a:fillRect/>
          </a:stretch>
        </p:blipFill>
        <p:spPr>
          <a:xfrm>
            <a:off x="6245458" y="2891249"/>
            <a:ext cx="4986783" cy="2740623"/>
          </a:xfrm>
          <a:prstGeom prst="rect">
            <a:avLst/>
          </a:prstGeom>
        </p:spPr>
      </p:pic>
      <p:pic>
        <p:nvPicPr>
          <p:cNvPr id="13" name="Picture 12">
            <a:extLst>
              <a:ext uri="{FF2B5EF4-FFF2-40B4-BE49-F238E27FC236}">
                <a16:creationId xmlns:a16="http://schemas.microsoft.com/office/drawing/2014/main" id="{388DF5EA-D7B3-D3D6-FB40-85C23001CB97}"/>
              </a:ext>
            </a:extLst>
          </p:cNvPr>
          <p:cNvPicPr>
            <a:picLocks noChangeAspect="1"/>
          </p:cNvPicPr>
          <p:nvPr/>
        </p:nvPicPr>
        <p:blipFill>
          <a:blip r:embed="rId3"/>
          <a:stretch>
            <a:fillRect/>
          </a:stretch>
        </p:blipFill>
        <p:spPr>
          <a:xfrm>
            <a:off x="1287133" y="2891251"/>
            <a:ext cx="4962131" cy="2740623"/>
          </a:xfrm>
          <a:prstGeom prst="rect">
            <a:avLst/>
          </a:prstGeom>
        </p:spPr>
      </p:pic>
      <p:sp>
        <p:nvSpPr>
          <p:cNvPr id="14" name="Rectangle: Rounded Corners 13">
            <a:extLst>
              <a:ext uri="{FF2B5EF4-FFF2-40B4-BE49-F238E27FC236}">
                <a16:creationId xmlns:a16="http://schemas.microsoft.com/office/drawing/2014/main" id="{8B1ED385-023A-F056-8A40-06EF37E22324}"/>
              </a:ext>
            </a:extLst>
          </p:cNvPr>
          <p:cNvSpPr/>
          <p:nvPr/>
        </p:nvSpPr>
        <p:spPr>
          <a:xfrm>
            <a:off x="3614935" y="148925"/>
            <a:ext cx="4962130" cy="54120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a:p>
            <a:pPr algn="ctr"/>
            <a:r>
              <a:rPr lang="en-US">
                <a:latin typeface="Times New Roman" panose="02020603050405020304" pitchFamily="18" charset="0"/>
                <a:cs typeface="Times New Roman" panose="02020603050405020304" pitchFamily="18" charset="0"/>
              </a:rPr>
              <a:t>Building a Performance Monitoring Dashboard</a:t>
            </a:r>
          </a:p>
          <a:p>
            <a:pPr algn="ctr"/>
            <a:endParaRPr lang="en-US"/>
          </a:p>
        </p:txBody>
      </p:sp>
    </p:spTree>
    <p:extLst>
      <p:ext uri="{BB962C8B-B14F-4D97-AF65-F5344CB8AC3E}">
        <p14:creationId xmlns:p14="http://schemas.microsoft.com/office/powerpoint/2010/main" val="2886393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 to Business Problem</a:t>
            </a:r>
            <a:endParaRPr lang="nb-NO"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62500" lnSpcReduction="20000"/>
          </a:bodyPr>
          <a:lstStyle/>
          <a:p>
            <a:pPr>
              <a:lnSpc>
                <a:spcPct val="170000"/>
              </a:lnSpc>
            </a:pPr>
            <a:r>
              <a:rPr lang="en-US" b="0" i="0">
                <a:solidFill>
                  <a:srgbClr val="404040"/>
                </a:solidFill>
                <a:effectLst/>
                <a:latin typeface="Times New Roman" panose="02020603050405020304" pitchFamily="18" charset="0"/>
                <a:cs typeface="Times New Roman" panose="02020603050405020304" pitchFamily="18" charset="0"/>
              </a:rPr>
              <a:t>The Fashion Store conducted marketing initiatives from July through November, designed to boost clicks, conversions, and customer interaction. These efforts employed diverse ad formats and promotional tactics, capitalizing on seasonal trends to enhance performance and achieve higher revenue</a:t>
            </a:r>
          </a:p>
          <a:p>
            <a:pPr algn="l">
              <a:lnSpc>
                <a:spcPts val="2143"/>
              </a:lnSpc>
              <a:spcBef>
                <a:spcPts val="1029"/>
              </a:spcBef>
              <a:spcAft>
                <a:spcPts val="1029"/>
              </a:spcAft>
              <a:buNone/>
            </a:pPr>
            <a:r>
              <a:rPr lang="en-US" b="1" i="0">
                <a:solidFill>
                  <a:srgbClr val="404040"/>
                </a:solidFill>
                <a:effectLst/>
                <a:latin typeface="Times New Roman" panose="02020603050405020304" pitchFamily="18" charset="0"/>
                <a:cs typeface="Times New Roman" panose="02020603050405020304" pitchFamily="18" charset="0"/>
              </a:rPr>
              <a:t>Campaign Performance Evaluation:</a:t>
            </a:r>
            <a:endParaRPr lang="en-US" b="0" i="0">
              <a:solidFill>
                <a:srgbClr val="404040"/>
              </a:solidFill>
              <a:effectLst/>
              <a:latin typeface="Times New Roman" panose="02020603050405020304" pitchFamily="18" charset="0"/>
              <a:cs typeface="Times New Roman" panose="02020603050405020304" pitchFamily="18" charset="0"/>
            </a:endParaRPr>
          </a:p>
          <a:p>
            <a:pPr algn="l">
              <a:lnSpc>
                <a:spcPts val="2143"/>
              </a:lnSpc>
              <a:spcBef>
                <a:spcPts val="1029"/>
              </a:spcBef>
              <a:spcAft>
                <a:spcPts val="1029"/>
              </a:spcAft>
              <a:buFont typeface="Arial" panose="020B0604020202020204" pitchFamily="34" charset="0"/>
              <a:buChar char="•"/>
            </a:pPr>
            <a:r>
              <a:rPr lang="en-US" b="0" i="0">
                <a:solidFill>
                  <a:srgbClr val="404040"/>
                </a:solidFill>
                <a:effectLst/>
                <a:latin typeface="Times New Roman" panose="02020603050405020304" pitchFamily="18" charset="0"/>
                <a:cs typeface="Times New Roman" panose="02020603050405020304" pitchFamily="18" charset="0"/>
              </a:rPr>
              <a:t>Seasonal trend analysis</a:t>
            </a:r>
          </a:p>
          <a:p>
            <a:pPr algn="l">
              <a:lnSpc>
                <a:spcPts val="2143"/>
              </a:lnSpc>
              <a:spcBef>
                <a:spcPts val="300"/>
              </a:spcBef>
              <a:spcAft>
                <a:spcPts val="1029"/>
              </a:spcAft>
              <a:buFont typeface="Arial" panose="020B0604020202020204" pitchFamily="34" charset="0"/>
              <a:buChar char="•"/>
            </a:pPr>
            <a:r>
              <a:rPr lang="en-US" b="0" i="0">
                <a:solidFill>
                  <a:srgbClr val="404040"/>
                </a:solidFill>
                <a:effectLst/>
                <a:latin typeface="Times New Roman" panose="02020603050405020304" pitchFamily="18" charset="0"/>
                <a:cs typeface="Times New Roman" panose="02020603050405020304" pitchFamily="18" charset="0"/>
              </a:rPr>
              <a:t>Performance metrics: Clicks, Impressions, Cost, P&amp;L</a:t>
            </a:r>
          </a:p>
          <a:p>
            <a:pPr algn="l">
              <a:lnSpc>
                <a:spcPts val="2143"/>
              </a:lnSpc>
              <a:spcBef>
                <a:spcPts val="1029"/>
              </a:spcBef>
              <a:spcAft>
                <a:spcPts val="1029"/>
              </a:spcAft>
              <a:buNone/>
            </a:pPr>
            <a:r>
              <a:rPr lang="en-US" b="1" i="0">
                <a:solidFill>
                  <a:srgbClr val="404040"/>
                </a:solidFill>
                <a:effectLst/>
                <a:latin typeface="Times New Roman" panose="02020603050405020304" pitchFamily="18" charset="0"/>
                <a:cs typeface="Times New Roman" panose="02020603050405020304" pitchFamily="18" charset="0"/>
              </a:rPr>
              <a:t>Optimization Strategies for Ads Spending &amp; Promotions:</a:t>
            </a:r>
            <a:endParaRPr lang="en-US" b="0" i="0">
              <a:solidFill>
                <a:srgbClr val="404040"/>
              </a:solidFill>
              <a:effectLst/>
              <a:latin typeface="Times New Roman" panose="02020603050405020304" pitchFamily="18" charset="0"/>
              <a:cs typeface="Times New Roman" panose="02020603050405020304" pitchFamily="18" charset="0"/>
            </a:endParaRPr>
          </a:p>
          <a:p>
            <a:pPr algn="l">
              <a:lnSpc>
                <a:spcPts val="2143"/>
              </a:lnSpc>
              <a:spcBef>
                <a:spcPts val="1029"/>
              </a:spcBef>
              <a:spcAft>
                <a:spcPts val="1029"/>
              </a:spcAft>
              <a:buFont typeface="Arial" panose="020B0604020202020204" pitchFamily="34" charset="0"/>
              <a:buChar char="•"/>
            </a:pPr>
            <a:r>
              <a:rPr lang="en-US" b="0" i="0">
                <a:solidFill>
                  <a:srgbClr val="404040"/>
                </a:solidFill>
                <a:effectLst/>
                <a:latin typeface="Times New Roman" panose="02020603050405020304" pitchFamily="18" charset="0"/>
                <a:cs typeface="Times New Roman" panose="02020603050405020304" pitchFamily="18" charset="0"/>
              </a:rPr>
              <a:t>Optimizing advertising spend</a:t>
            </a:r>
          </a:p>
          <a:p>
            <a:pPr algn="l">
              <a:lnSpc>
                <a:spcPts val="2143"/>
              </a:lnSpc>
              <a:spcBef>
                <a:spcPts val="300"/>
              </a:spcBef>
              <a:spcAft>
                <a:spcPts val="1029"/>
              </a:spcAft>
              <a:buFont typeface="Arial" panose="020B0604020202020204" pitchFamily="34" charset="0"/>
              <a:buChar char="•"/>
            </a:pPr>
            <a:r>
              <a:rPr lang="en-US" b="0" i="0">
                <a:solidFill>
                  <a:srgbClr val="404040"/>
                </a:solidFill>
                <a:effectLst/>
                <a:latin typeface="Times New Roman" panose="02020603050405020304" pitchFamily="18" charset="0"/>
                <a:cs typeface="Times New Roman" panose="02020603050405020304" pitchFamily="18" charset="0"/>
              </a:rPr>
              <a:t>Enhancing promotional strategies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CAEDD-6B82-A351-7A2C-67B8CB21C45C}"/>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Analysis Framework</a:t>
            </a:r>
          </a:p>
        </p:txBody>
      </p:sp>
      <p:sp>
        <p:nvSpPr>
          <p:cNvPr id="3" name="Content Placeholder 2">
            <a:extLst>
              <a:ext uri="{FF2B5EF4-FFF2-40B4-BE49-F238E27FC236}">
                <a16:creationId xmlns:a16="http://schemas.microsoft.com/office/drawing/2014/main" id="{7C3DC34D-4514-98B7-3BCC-E92E9DBC2238}"/>
              </a:ext>
            </a:extLst>
          </p:cNvPr>
          <p:cNvSpPr>
            <a:spLocks noGrp="1"/>
          </p:cNvSpPr>
          <p:nvPr>
            <p:ph idx="1"/>
          </p:nvPr>
        </p:nvSpPr>
        <p:spPr/>
        <p:txBody>
          <a:bodyPr/>
          <a:lstStyle/>
          <a:p>
            <a:pPr marL="514350" indent="-514350">
              <a:buAutoNum type="alphaUcPeriod"/>
            </a:pPr>
            <a:r>
              <a:rPr lang="en-US" b="1">
                <a:latin typeface="Times New Roman" panose="02020603050405020304" pitchFamily="18" charset="0"/>
                <a:cs typeface="Times New Roman" panose="02020603050405020304" pitchFamily="18" charset="0"/>
              </a:rPr>
              <a:t>Comprehensive Overview of Advertising Performance</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a:p>
            <a:pPr marL="514350" indent="-514350">
              <a:buAutoNum type="alphaUcPeriod"/>
            </a:pPr>
            <a:r>
              <a:rPr lang="en-US" b="1">
                <a:latin typeface="Times New Roman" panose="02020603050405020304" pitchFamily="18" charset="0"/>
                <a:cs typeface="Times New Roman" panose="02020603050405020304" pitchFamily="18" charset="0"/>
              </a:rPr>
              <a:t> Evaluating the Impact of Promotional Strategies</a:t>
            </a:r>
            <a:br>
              <a:rPr lang="en-US">
                <a:latin typeface="Times New Roman" panose="02020603050405020304" pitchFamily="18" charset="0"/>
                <a:cs typeface="Times New Roman" panose="02020603050405020304" pitchFamily="18" charset="0"/>
              </a:rPr>
            </a:br>
            <a:endParaRPr lang="en-US">
              <a:latin typeface="Times New Roman" panose="02020603050405020304" pitchFamily="18" charset="0"/>
              <a:cs typeface="Times New Roman" panose="02020603050405020304" pitchFamily="18" charset="0"/>
            </a:endParaRPr>
          </a:p>
          <a:p>
            <a:pPr marL="514350" indent="-514350">
              <a:buAutoNum type="alphaUcPeriod"/>
            </a:pPr>
            <a:r>
              <a:rPr lang="en-US" b="1">
                <a:latin typeface="Times New Roman" panose="02020603050405020304" pitchFamily="18" charset="0"/>
                <a:cs typeface="Times New Roman" panose="02020603050405020304" pitchFamily="18" charset="0"/>
              </a:rPr>
              <a:t> Key Takeout &amp; Recommendation</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7077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59B44-0A50-9701-6D88-109D883DD93E}"/>
              </a:ext>
            </a:extLst>
          </p:cNvPr>
          <p:cNvSpPr>
            <a:spLocks noGrp="1"/>
          </p:cNvSpPr>
          <p:nvPr>
            <p:ph type="title"/>
          </p:nvPr>
        </p:nvSpPr>
        <p:spPr>
          <a:xfrm>
            <a:off x="838200" y="1591253"/>
            <a:ext cx="10515600" cy="1325563"/>
          </a:xfrm>
        </p:spPr>
        <p:txBody>
          <a:bodyPr/>
          <a:lstStyle/>
          <a:p>
            <a:pPr algn="ctr"/>
            <a:r>
              <a:rPr lang="en-US" b="1">
                <a:latin typeface="Times New Roman" panose="02020603050405020304" pitchFamily="18" charset="0"/>
                <a:cs typeface="Times New Roman" panose="02020603050405020304" pitchFamily="18" charset="0"/>
              </a:rPr>
              <a:t>Comprehensive Overview of Advertising Performance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005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hart 4">
            <a:extLst>
              <a:ext uri="{FF2B5EF4-FFF2-40B4-BE49-F238E27FC236}">
                <a16:creationId xmlns:a16="http://schemas.microsoft.com/office/drawing/2014/main" id="{60E0148C-A40A-4175-6DAE-AF79585B0CB0}"/>
              </a:ext>
            </a:extLst>
          </p:cNvPr>
          <p:cNvGraphicFramePr>
            <a:graphicFrameLocks/>
          </p:cNvGraphicFramePr>
          <p:nvPr/>
        </p:nvGraphicFramePr>
        <p:xfrm>
          <a:off x="6213763" y="2992582"/>
          <a:ext cx="5278582" cy="3179618"/>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1FB1833B-B577-974F-FD9C-51FE2E601F6B}"/>
              </a:ext>
            </a:extLst>
          </p:cNvPr>
          <p:cNvSpPr txBox="1"/>
          <p:nvPr/>
        </p:nvSpPr>
        <p:spPr>
          <a:xfrm>
            <a:off x="9892145" y="3865418"/>
            <a:ext cx="955964" cy="276999"/>
          </a:xfrm>
          <a:prstGeom prst="rect">
            <a:avLst/>
          </a:prstGeom>
          <a:noFill/>
        </p:spPr>
        <p:txBody>
          <a:bodyPr wrap="square" rtlCol="0">
            <a:spAutoFit/>
          </a:bodyPr>
          <a:lstStyle/>
          <a:p>
            <a:r>
              <a:rPr lang="en-US" sz="1200">
                <a:solidFill>
                  <a:srgbClr val="C00000"/>
                </a:solidFill>
                <a:latin typeface="Times New Roman" panose="02020603050405020304" pitchFamily="18" charset="0"/>
                <a:cs typeface="Times New Roman" panose="02020603050405020304" pitchFamily="18" charset="0"/>
              </a:rPr>
              <a:t>+237%</a:t>
            </a:r>
          </a:p>
        </p:txBody>
      </p:sp>
      <p:sp>
        <p:nvSpPr>
          <p:cNvPr id="8" name="Title 7">
            <a:extLst>
              <a:ext uri="{FF2B5EF4-FFF2-40B4-BE49-F238E27FC236}">
                <a16:creationId xmlns:a16="http://schemas.microsoft.com/office/drawing/2014/main" id="{9C601561-6F21-BD6D-0363-B1A451566662}"/>
              </a:ext>
            </a:extLst>
          </p:cNvPr>
          <p:cNvSpPr>
            <a:spLocks noGrp="1"/>
          </p:cNvSpPr>
          <p:nvPr>
            <p:ph type="title"/>
          </p:nvPr>
        </p:nvSpPr>
        <p:spPr>
          <a:xfrm>
            <a:off x="838200" y="365126"/>
            <a:ext cx="10654145" cy="767484"/>
          </a:xfrm>
          <a:ln w="22225">
            <a:solidFill>
              <a:schemeClr val="accent1"/>
            </a:solidFill>
            <a:prstDash val="sysDash"/>
          </a:ln>
        </p:spPr>
        <p:txBody>
          <a:bodyPr>
            <a:noAutofit/>
          </a:bodyPr>
          <a:lstStyle/>
          <a:p>
            <a:pPr algn="ctr"/>
            <a:r>
              <a:rPr lang="en-US" sz="2000" b="1" i="1">
                <a:solidFill>
                  <a:srgbClr val="404040"/>
                </a:solidFill>
                <a:effectLst/>
                <a:latin typeface="Times New Roman" panose="02020603050405020304" pitchFamily="18" charset="0"/>
                <a:cs typeface="Times New Roman" panose="02020603050405020304" pitchFamily="18" charset="0"/>
              </a:rPr>
              <a:t>Despite a decrease in ad volume, </a:t>
            </a:r>
            <a:r>
              <a:rPr lang="en-US" sz="2000" b="1" i="1">
                <a:solidFill>
                  <a:schemeClr val="tx2">
                    <a:lumMod val="50000"/>
                    <a:lumOff val="50000"/>
                  </a:schemeClr>
                </a:solidFill>
                <a:effectLst/>
                <a:latin typeface="Times New Roman" panose="02020603050405020304" pitchFamily="18" charset="0"/>
                <a:cs typeface="Times New Roman" panose="02020603050405020304" pitchFamily="18" charset="0"/>
              </a:rPr>
              <a:t>clicks and impressions surged dramatically </a:t>
            </a:r>
            <a:r>
              <a:rPr lang="en-US" sz="2000" b="1" i="1">
                <a:solidFill>
                  <a:srgbClr val="404040"/>
                </a:solidFill>
                <a:effectLst/>
                <a:latin typeface="Times New Roman" panose="02020603050405020304" pitchFamily="18" charset="0"/>
                <a:cs typeface="Times New Roman" panose="02020603050405020304" pitchFamily="18" charset="0"/>
              </a:rPr>
              <a:t>in November</a:t>
            </a:r>
            <a:endParaRPr lang="en-US" sz="2000" i="1">
              <a:latin typeface="Times New Roman" panose="02020603050405020304" pitchFamily="18" charset="0"/>
              <a:cs typeface="Times New Roman" panose="02020603050405020304" pitchFamily="18" charset="0"/>
            </a:endParaRPr>
          </a:p>
        </p:txBody>
      </p:sp>
      <p:sp>
        <p:nvSpPr>
          <p:cNvPr id="12" name="Title 7">
            <a:extLst>
              <a:ext uri="{FF2B5EF4-FFF2-40B4-BE49-F238E27FC236}">
                <a16:creationId xmlns:a16="http://schemas.microsoft.com/office/drawing/2014/main" id="{45F0B538-788B-C6C2-D171-03F15386E9A5}"/>
              </a:ext>
            </a:extLst>
          </p:cNvPr>
          <p:cNvSpPr txBox="1">
            <a:spLocks/>
          </p:cNvSpPr>
          <p:nvPr/>
        </p:nvSpPr>
        <p:spPr>
          <a:xfrm>
            <a:off x="838200" y="1445343"/>
            <a:ext cx="5106965" cy="767484"/>
          </a:xfrm>
          <a:prstGeom prst="rect">
            <a:avLst/>
          </a:prstGeom>
          <a:ln w="22225">
            <a:solidFill>
              <a:schemeClr val="accent1"/>
            </a:solidFill>
            <a:prstDash val="sys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1" i="0">
                <a:solidFill>
                  <a:srgbClr val="404040"/>
                </a:solidFill>
                <a:effectLst/>
                <a:latin typeface="Times New Roman" panose="02020603050405020304" pitchFamily="18" charset="0"/>
                <a:cs typeface="Times New Roman" panose="02020603050405020304" pitchFamily="18" charset="0"/>
              </a:rPr>
              <a:t>Ad counts peaked at 49 in August and September before </a:t>
            </a:r>
            <a:r>
              <a:rPr lang="en-US" sz="1500" b="1" i="0">
                <a:solidFill>
                  <a:srgbClr val="00B0F0"/>
                </a:solidFill>
                <a:effectLst/>
                <a:latin typeface="Times New Roman" panose="02020603050405020304" pitchFamily="18" charset="0"/>
                <a:cs typeface="Times New Roman" panose="02020603050405020304" pitchFamily="18" charset="0"/>
              </a:rPr>
              <a:t>declining</a:t>
            </a:r>
            <a:r>
              <a:rPr lang="en-US" sz="1500" b="1" i="0">
                <a:solidFill>
                  <a:srgbClr val="404040"/>
                </a:solidFill>
                <a:effectLst/>
                <a:latin typeface="Times New Roman" panose="02020603050405020304" pitchFamily="18" charset="0"/>
                <a:cs typeface="Times New Roman" panose="02020603050405020304" pitchFamily="18" charset="0"/>
              </a:rPr>
              <a:t> to 42 by November</a:t>
            </a:r>
            <a:endParaRPr lang="en-US" sz="1500">
              <a:latin typeface="Times New Roman" panose="02020603050405020304" pitchFamily="18" charset="0"/>
              <a:cs typeface="Times New Roman" panose="02020603050405020304" pitchFamily="18" charset="0"/>
            </a:endParaRPr>
          </a:p>
        </p:txBody>
      </p:sp>
      <p:sp>
        <p:nvSpPr>
          <p:cNvPr id="16" name="Title 7">
            <a:extLst>
              <a:ext uri="{FF2B5EF4-FFF2-40B4-BE49-F238E27FC236}">
                <a16:creationId xmlns:a16="http://schemas.microsoft.com/office/drawing/2014/main" id="{FC24D022-49FF-C9B1-0327-FFB9A6EDCDA9}"/>
              </a:ext>
            </a:extLst>
          </p:cNvPr>
          <p:cNvSpPr txBox="1">
            <a:spLocks/>
          </p:cNvSpPr>
          <p:nvPr/>
        </p:nvSpPr>
        <p:spPr>
          <a:xfrm>
            <a:off x="6246837" y="1428416"/>
            <a:ext cx="5278582" cy="1268360"/>
          </a:xfrm>
          <a:prstGeom prst="rect">
            <a:avLst/>
          </a:prstGeom>
          <a:ln w="22225">
            <a:solidFill>
              <a:schemeClr val="accent1"/>
            </a:solidFill>
            <a:prstDash val="sysDash"/>
          </a:ln>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0" i="0">
                <a:solidFill>
                  <a:srgbClr val="404040"/>
                </a:solidFill>
                <a:effectLst/>
                <a:latin typeface="Times New Roman" panose="02020603050405020304" pitchFamily="18" charset="0"/>
                <a:cs typeface="Times New Roman" panose="02020603050405020304" pitchFamily="18" charset="0"/>
              </a:rPr>
              <a:t>Clicks and impressions declined from July to October, </a:t>
            </a:r>
            <a:r>
              <a:rPr lang="en-US" sz="1500" b="0" i="0">
                <a:solidFill>
                  <a:srgbClr val="00B0F0"/>
                </a:solidFill>
                <a:effectLst/>
                <a:latin typeface="Times New Roman" panose="02020603050405020304" pitchFamily="18" charset="0"/>
                <a:cs typeface="Times New Roman" panose="02020603050405020304" pitchFamily="18" charset="0"/>
              </a:rPr>
              <a:t>indicating stagnation </a:t>
            </a:r>
            <a:r>
              <a:rPr lang="en-US" sz="1500" b="0" i="0">
                <a:solidFill>
                  <a:srgbClr val="404040"/>
                </a:solidFill>
                <a:effectLst/>
                <a:latin typeface="Times New Roman" panose="02020603050405020304" pitchFamily="18" charset="0"/>
                <a:cs typeface="Times New Roman" panose="02020603050405020304" pitchFamily="18" charset="0"/>
              </a:rPr>
              <a:t>in engagement. However, November saw a dramatic surge in impressions </a:t>
            </a:r>
            <a:r>
              <a:rPr lang="en-US" sz="1500" b="0" i="0">
                <a:solidFill>
                  <a:srgbClr val="C00000"/>
                </a:solidFill>
                <a:effectLst/>
                <a:latin typeface="Times New Roman" panose="02020603050405020304" pitchFamily="18" charset="0"/>
                <a:cs typeface="Times New Roman" panose="02020603050405020304" pitchFamily="18" charset="0"/>
              </a:rPr>
              <a:t>(+258%) </a:t>
            </a:r>
            <a:r>
              <a:rPr lang="en-US" sz="1500" b="0" i="0">
                <a:solidFill>
                  <a:srgbClr val="404040"/>
                </a:solidFill>
                <a:effectLst/>
                <a:latin typeface="Times New Roman" panose="02020603050405020304" pitchFamily="18" charset="0"/>
                <a:cs typeface="Times New Roman" panose="02020603050405020304" pitchFamily="18" charset="0"/>
              </a:rPr>
              <a:t>and clicks (+</a:t>
            </a:r>
            <a:r>
              <a:rPr lang="en-US" sz="1500" b="0" i="0">
                <a:solidFill>
                  <a:srgbClr val="C00000"/>
                </a:solidFill>
                <a:effectLst/>
                <a:latin typeface="Times New Roman" panose="02020603050405020304" pitchFamily="18" charset="0"/>
                <a:cs typeface="Times New Roman" panose="02020603050405020304" pitchFamily="18" charset="0"/>
              </a:rPr>
              <a:t>226%</a:t>
            </a:r>
            <a:r>
              <a:rPr lang="en-US" sz="1500" b="0" i="0">
                <a:solidFill>
                  <a:srgbClr val="404040"/>
                </a:solidFill>
                <a:effectLst/>
                <a:latin typeface="Times New Roman" panose="02020603050405020304" pitchFamily="18" charset="0"/>
                <a:cs typeface="Times New Roman" panose="02020603050405020304" pitchFamily="18" charset="0"/>
              </a:rPr>
              <a:t>), despite a decline in ad volume, suggesting </a:t>
            </a:r>
            <a:r>
              <a:rPr lang="en-US" sz="1500" b="0" i="0">
                <a:solidFill>
                  <a:srgbClr val="00B0F0"/>
                </a:solidFill>
                <a:effectLst/>
                <a:latin typeface="Times New Roman" panose="02020603050405020304" pitchFamily="18" charset="0"/>
                <a:cs typeface="Times New Roman" panose="02020603050405020304" pitchFamily="18" charset="0"/>
              </a:rPr>
              <a:t>increased budget allocation </a:t>
            </a:r>
            <a:r>
              <a:rPr lang="en-US" sz="1500" b="0" i="0">
                <a:solidFill>
                  <a:srgbClr val="404040"/>
                </a:solidFill>
                <a:effectLst/>
                <a:latin typeface="Times New Roman" panose="02020603050405020304" pitchFamily="18" charset="0"/>
                <a:cs typeface="Times New Roman" panose="02020603050405020304" pitchFamily="18" charset="0"/>
              </a:rPr>
              <a:t>or </a:t>
            </a:r>
            <a:r>
              <a:rPr lang="en-US" sz="1500" b="0" i="0">
                <a:solidFill>
                  <a:srgbClr val="00B0F0"/>
                </a:solidFill>
                <a:effectLst/>
                <a:latin typeface="Times New Roman" panose="02020603050405020304" pitchFamily="18" charset="0"/>
                <a:cs typeface="Times New Roman" panose="02020603050405020304" pitchFamily="18" charset="0"/>
              </a:rPr>
              <a:t>improved campaign visibility</a:t>
            </a:r>
            <a:endParaRPr lang="en-US" sz="1500">
              <a:solidFill>
                <a:srgbClr val="00B0F0"/>
              </a:solidFill>
              <a:latin typeface="Times New Roman" panose="02020603050405020304" pitchFamily="18" charset="0"/>
              <a:cs typeface="Times New Roman" panose="02020603050405020304" pitchFamily="18" charset="0"/>
            </a:endParaRPr>
          </a:p>
        </p:txBody>
      </p:sp>
      <p:graphicFrame>
        <p:nvGraphicFramePr>
          <p:cNvPr id="20" name="Chart 19">
            <a:extLst>
              <a:ext uri="{FF2B5EF4-FFF2-40B4-BE49-F238E27FC236}">
                <a16:creationId xmlns:a16="http://schemas.microsoft.com/office/drawing/2014/main" id="{7CE526D5-1B91-4F71-4A7F-467DE0C68179}"/>
              </a:ext>
            </a:extLst>
          </p:cNvPr>
          <p:cNvGraphicFramePr>
            <a:graphicFrameLocks/>
          </p:cNvGraphicFramePr>
          <p:nvPr/>
        </p:nvGraphicFramePr>
        <p:xfrm>
          <a:off x="838200" y="2992582"/>
          <a:ext cx="5077691" cy="3179618"/>
        </p:xfrm>
        <a:graphic>
          <a:graphicData uri="http://schemas.openxmlformats.org/drawingml/2006/chart">
            <c:chart xmlns:c="http://schemas.openxmlformats.org/drawingml/2006/chart" xmlns:r="http://schemas.openxmlformats.org/officeDocument/2006/relationships" r:id="rId3"/>
          </a:graphicData>
        </a:graphic>
      </p:graphicFrame>
      <p:pic>
        <p:nvPicPr>
          <p:cNvPr id="2" name="Picture 1" descr="A purple graph with a arrow pointing up&#10;&#10;AI-generated content may be incorrect.">
            <a:extLst>
              <a:ext uri="{FF2B5EF4-FFF2-40B4-BE49-F238E27FC236}">
                <a16:creationId xmlns:a16="http://schemas.microsoft.com/office/drawing/2014/main" id="{A385B7B8-F481-C05C-FFD4-87EE62430D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951" y="2794447"/>
            <a:ext cx="396269" cy="396269"/>
          </a:xfrm>
          <a:prstGeom prst="rect">
            <a:avLst/>
          </a:prstGeom>
        </p:spPr>
      </p:pic>
      <p:pic>
        <p:nvPicPr>
          <p:cNvPr id="3" name="Picture 2" descr="A black and white logo&#10;&#10;AI-generated content may be incorrect.">
            <a:extLst>
              <a:ext uri="{FF2B5EF4-FFF2-40B4-BE49-F238E27FC236}">
                <a16:creationId xmlns:a16="http://schemas.microsoft.com/office/drawing/2014/main" id="{43F05624-C478-51A7-271D-1AD97ADE973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581" y="1278015"/>
            <a:ext cx="396269" cy="290809"/>
          </a:xfrm>
          <a:prstGeom prst="rect">
            <a:avLst/>
          </a:prstGeom>
        </p:spPr>
      </p:pic>
      <p:pic>
        <p:nvPicPr>
          <p:cNvPr id="4" name="Picture 3" descr="A purple graph with a arrow pointing up&#10;&#10;AI-generated content may be incorrect.">
            <a:extLst>
              <a:ext uri="{FF2B5EF4-FFF2-40B4-BE49-F238E27FC236}">
                <a16:creationId xmlns:a16="http://schemas.microsoft.com/office/drawing/2014/main" id="{E27AAFCB-5EB6-81B4-82CE-D7BA1AB801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8702" y="2794446"/>
            <a:ext cx="396269" cy="396269"/>
          </a:xfrm>
          <a:prstGeom prst="rect">
            <a:avLst/>
          </a:prstGeom>
        </p:spPr>
      </p:pic>
      <p:pic>
        <p:nvPicPr>
          <p:cNvPr id="7" name="Picture 6" descr="A black and white logo&#10;&#10;AI-generated content may be incorrect.">
            <a:extLst>
              <a:ext uri="{FF2B5EF4-FFF2-40B4-BE49-F238E27FC236}">
                <a16:creationId xmlns:a16="http://schemas.microsoft.com/office/drawing/2014/main" id="{AB8FE2EB-C323-ECAD-A95D-13062D82625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48702" y="1292896"/>
            <a:ext cx="396269" cy="261048"/>
          </a:xfrm>
          <a:prstGeom prst="rect">
            <a:avLst/>
          </a:prstGeom>
        </p:spPr>
      </p:pic>
    </p:spTree>
    <p:extLst>
      <p:ext uri="{BB962C8B-B14F-4D97-AF65-F5344CB8AC3E}">
        <p14:creationId xmlns:p14="http://schemas.microsoft.com/office/powerpoint/2010/main" val="2492801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29526-CC72-64F7-8EA5-5AD8165C5401}"/>
              </a:ext>
            </a:extLst>
          </p:cNvPr>
          <p:cNvSpPr>
            <a:spLocks noGrp="1"/>
          </p:cNvSpPr>
          <p:nvPr>
            <p:ph type="title"/>
          </p:nvPr>
        </p:nvSpPr>
        <p:spPr>
          <a:xfrm>
            <a:off x="3957983" y="3970446"/>
            <a:ext cx="836465" cy="434182"/>
          </a:xfrm>
        </p:spPr>
        <p:txBody>
          <a:bodyPr>
            <a:normAutofit/>
          </a:bodyPr>
          <a:lstStyle/>
          <a:p>
            <a:r>
              <a:rPr lang="en-US" sz="1400">
                <a:solidFill>
                  <a:srgbClr val="C00000"/>
                </a:solidFill>
                <a:latin typeface="Times New Roman" panose="02020603050405020304" pitchFamily="18" charset="0"/>
                <a:cs typeface="Times New Roman" panose="02020603050405020304" pitchFamily="18" charset="0"/>
              </a:rPr>
              <a:t>251.5%</a:t>
            </a:r>
          </a:p>
        </p:txBody>
      </p:sp>
      <p:graphicFrame>
        <p:nvGraphicFramePr>
          <p:cNvPr id="4" name="Chart 3">
            <a:extLst>
              <a:ext uri="{FF2B5EF4-FFF2-40B4-BE49-F238E27FC236}">
                <a16:creationId xmlns:a16="http://schemas.microsoft.com/office/drawing/2014/main" id="{A06C2D86-DD48-5DEE-5FD0-983BDFD6F948}"/>
              </a:ext>
            </a:extLst>
          </p:cNvPr>
          <p:cNvGraphicFramePr>
            <a:graphicFrameLocks/>
          </p:cNvGraphicFramePr>
          <p:nvPr>
            <p:extLst>
              <p:ext uri="{D42A27DB-BD31-4B8C-83A1-F6EECF244321}">
                <p14:modId xmlns:p14="http://schemas.microsoft.com/office/powerpoint/2010/main" val="2869845158"/>
              </p:ext>
            </p:extLst>
          </p:nvPr>
        </p:nvGraphicFramePr>
        <p:xfrm>
          <a:off x="1129142" y="3064362"/>
          <a:ext cx="4572000" cy="306531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49D0438-5DD0-88AA-F096-B19B3E6FFC02}"/>
              </a:ext>
            </a:extLst>
          </p:cNvPr>
          <p:cNvGraphicFramePr>
            <a:graphicFrameLocks/>
          </p:cNvGraphicFramePr>
          <p:nvPr>
            <p:extLst>
              <p:ext uri="{D42A27DB-BD31-4B8C-83A1-F6EECF244321}">
                <p14:modId xmlns:p14="http://schemas.microsoft.com/office/powerpoint/2010/main" val="7853094"/>
              </p:ext>
            </p:extLst>
          </p:nvPr>
        </p:nvGraphicFramePr>
        <p:xfrm>
          <a:off x="6386948" y="3064361"/>
          <a:ext cx="4572000" cy="3065318"/>
        </p:xfrm>
        <a:graphic>
          <a:graphicData uri="http://schemas.openxmlformats.org/drawingml/2006/chart">
            <c:chart xmlns:c="http://schemas.openxmlformats.org/drawingml/2006/chart" xmlns:r="http://schemas.openxmlformats.org/officeDocument/2006/relationships" r:id="rId3"/>
          </a:graphicData>
        </a:graphic>
      </p:graphicFrame>
      <p:cxnSp>
        <p:nvCxnSpPr>
          <p:cNvPr id="7" name="Straight Arrow Connector 6">
            <a:extLst>
              <a:ext uri="{FF2B5EF4-FFF2-40B4-BE49-F238E27FC236}">
                <a16:creationId xmlns:a16="http://schemas.microsoft.com/office/drawing/2014/main" id="{230E13E0-8170-4CE2-5EED-63CBD8181FF2}"/>
              </a:ext>
            </a:extLst>
          </p:cNvPr>
          <p:cNvCxnSpPr/>
          <p:nvPr/>
        </p:nvCxnSpPr>
        <p:spPr>
          <a:xfrm flipV="1">
            <a:off x="4364181" y="3812344"/>
            <a:ext cx="561109" cy="9247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01E1749A-52DB-4BDE-092D-D79B66A18E66}"/>
              </a:ext>
            </a:extLst>
          </p:cNvPr>
          <p:cNvSpPr txBox="1"/>
          <p:nvPr/>
        </p:nvSpPr>
        <p:spPr>
          <a:xfrm>
            <a:off x="6283038" y="3970446"/>
            <a:ext cx="4779820" cy="1662549"/>
          </a:xfrm>
          <a:prstGeom prst="rect">
            <a:avLst/>
          </a:prstGeom>
          <a:noFill/>
          <a:ln w="22225">
            <a:solidFill>
              <a:schemeClr val="accent1">
                <a:lumMod val="60000"/>
                <a:lumOff val="40000"/>
              </a:schemeClr>
            </a:solidFill>
            <a:prstDash val="sysDash"/>
          </a:ln>
        </p:spPr>
        <p:txBody>
          <a:bodyPr wrap="square" rtlCol="0">
            <a:spAutoFit/>
          </a:bodyPr>
          <a:lstStyle/>
          <a:p>
            <a:endParaRPr lang="en-US"/>
          </a:p>
        </p:txBody>
      </p:sp>
      <p:pic>
        <p:nvPicPr>
          <p:cNvPr id="9" name="Picture 8" descr="A purple graph with a arrow pointing up&#10;&#10;AI-generated content may be incorrect.">
            <a:extLst>
              <a:ext uri="{FF2B5EF4-FFF2-40B4-BE49-F238E27FC236}">
                <a16:creationId xmlns:a16="http://schemas.microsoft.com/office/drawing/2014/main" id="{947C6B06-4D1F-FDB1-1C85-D14BD85E40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9053" y="2826393"/>
            <a:ext cx="396269" cy="396269"/>
          </a:xfrm>
          <a:prstGeom prst="rect">
            <a:avLst/>
          </a:prstGeom>
        </p:spPr>
      </p:pic>
      <p:pic>
        <p:nvPicPr>
          <p:cNvPr id="10" name="Picture 9" descr="A purple graph with a arrow pointing up&#10;&#10;AI-generated content may be incorrect.">
            <a:extLst>
              <a:ext uri="{FF2B5EF4-FFF2-40B4-BE49-F238E27FC236}">
                <a16:creationId xmlns:a16="http://schemas.microsoft.com/office/drawing/2014/main" id="{F84A39CC-29FB-8CF2-AD14-D8042CCA3A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88813" y="2826393"/>
            <a:ext cx="396269" cy="396269"/>
          </a:xfrm>
          <a:prstGeom prst="rect">
            <a:avLst/>
          </a:prstGeom>
        </p:spPr>
      </p:pic>
      <p:sp>
        <p:nvSpPr>
          <p:cNvPr id="13" name="Rectangle 1">
            <a:extLst>
              <a:ext uri="{FF2B5EF4-FFF2-40B4-BE49-F238E27FC236}">
                <a16:creationId xmlns:a16="http://schemas.microsoft.com/office/drawing/2014/main" id="{8A558099-9B6C-215D-0E48-A33653EE3374}"/>
              </a:ext>
            </a:extLst>
          </p:cNvPr>
          <p:cNvSpPr>
            <a:spLocks noChangeArrowheads="1"/>
          </p:cNvSpPr>
          <p:nvPr/>
        </p:nvSpPr>
        <p:spPr bwMode="auto">
          <a:xfrm>
            <a:off x="944072" y="221405"/>
            <a:ext cx="10303853" cy="923330"/>
          </a:xfrm>
          <a:prstGeom prst="rect">
            <a:avLst/>
          </a:prstGeom>
          <a:noFill/>
          <a:ln w="22225">
            <a:solidFill>
              <a:schemeClr val="tx1"/>
            </a:solidFill>
            <a:prstDash val="sys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Increased ad spend did not translate to profitability, highlighting inefficiencies in budget allocation.</a:t>
            </a:r>
            <a:endParaRPr kumimoji="0" lang="en-US" altLang="en-US" sz="1800" b="0" i="1"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5" name="TextBox 14">
            <a:extLst>
              <a:ext uri="{FF2B5EF4-FFF2-40B4-BE49-F238E27FC236}">
                <a16:creationId xmlns:a16="http://schemas.microsoft.com/office/drawing/2014/main" id="{9AFF21DC-1CB2-6650-755E-111112AAA830}"/>
              </a:ext>
            </a:extLst>
          </p:cNvPr>
          <p:cNvSpPr txBox="1"/>
          <p:nvPr/>
        </p:nvSpPr>
        <p:spPr>
          <a:xfrm>
            <a:off x="495298" y="1494001"/>
            <a:ext cx="11201399" cy="784830"/>
          </a:xfrm>
          <a:prstGeom prst="rect">
            <a:avLst/>
          </a:prstGeom>
          <a:noFill/>
          <a:ln w="22225">
            <a:solidFill>
              <a:schemeClr val="accent1">
                <a:lumMod val="60000"/>
                <a:lumOff val="40000"/>
              </a:schemeClr>
            </a:solidFill>
            <a:prstDash val="sysDash"/>
          </a:ln>
        </p:spPr>
        <p:txBody>
          <a:bodyPr wrap="square">
            <a:spAutoFit/>
          </a:bodyPr>
          <a:lstStyle/>
          <a:p>
            <a:r>
              <a:rPr lang="en-US" sz="1500">
                <a:latin typeface="Times New Roman" panose="02020603050405020304" pitchFamily="18" charset="0"/>
                <a:cs typeface="Times New Roman" panose="02020603050405020304" pitchFamily="18" charset="0"/>
              </a:rPr>
              <a:t>October’s controlled spending (87k) </a:t>
            </a:r>
            <a:r>
              <a:rPr lang="en-US" sz="1500" b="1">
                <a:latin typeface="Times New Roman" panose="02020603050405020304" pitchFamily="18" charset="0"/>
                <a:cs typeface="Times New Roman" panose="02020603050405020304" pitchFamily="18" charset="0"/>
              </a:rPr>
              <a:t>led to profitability (+909K)</a:t>
            </a:r>
            <a:r>
              <a:rPr lang="en-US" sz="1500">
                <a:latin typeface="Times New Roman" panose="02020603050405020304" pitchFamily="18" charset="0"/>
                <a:cs typeface="Times New Roman" panose="02020603050405020304" pitchFamily="18" charset="0"/>
              </a:rPr>
              <a:t>, while </a:t>
            </a:r>
            <a:r>
              <a:rPr lang="en-US" sz="1500" b="1">
                <a:latin typeface="Times New Roman" panose="02020603050405020304" pitchFamily="18" charset="0"/>
                <a:cs typeface="Times New Roman" panose="02020603050405020304" pitchFamily="18" charset="0"/>
              </a:rPr>
              <a:t>November’s budget surge (307K)</a:t>
            </a:r>
            <a:r>
              <a:rPr lang="en-US" sz="1500">
                <a:latin typeface="Times New Roman" panose="02020603050405020304" pitchFamily="18" charset="0"/>
                <a:cs typeface="Times New Roman" panose="02020603050405020304" pitchFamily="18" charset="0"/>
              </a:rPr>
              <a:t> lacked efficiency, resulting in a significant </a:t>
            </a:r>
            <a:r>
              <a:rPr lang="en-US" sz="1500" b="1">
                <a:latin typeface="Times New Roman" panose="02020603050405020304" pitchFamily="18" charset="0"/>
                <a:cs typeface="Times New Roman" panose="02020603050405020304" pitchFamily="18" charset="0"/>
              </a:rPr>
              <a:t>loss (-32.8K)</a:t>
            </a:r>
            <a:r>
              <a:rPr lang="en-US" sz="1500">
                <a:latin typeface="Times New Roman" panose="02020603050405020304" pitchFamily="18" charset="0"/>
                <a:cs typeface="Times New Roman" panose="02020603050405020304" pitchFamily="18" charset="0"/>
              </a:rPr>
              <a:t>. Stable spending from July to October (87K–307K) highlighted past inefficiencies, proving that higher investment alone (</a:t>
            </a:r>
            <a:r>
              <a:rPr lang="en-US" sz="1500" b="1">
                <a:latin typeface="Times New Roman" panose="02020603050405020304" pitchFamily="18" charset="0"/>
                <a:cs typeface="Times New Roman" panose="02020603050405020304" pitchFamily="18" charset="0"/>
              </a:rPr>
              <a:t>+251% in November</a:t>
            </a:r>
            <a:r>
              <a:rPr lang="en-US" sz="1500">
                <a:latin typeface="Times New Roman" panose="02020603050405020304" pitchFamily="18" charset="0"/>
                <a:cs typeface="Times New Roman" panose="02020603050405020304" pitchFamily="18" charset="0"/>
              </a:rPr>
              <a:t>) doesn’t guarantee better outcomes.</a:t>
            </a:r>
          </a:p>
        </p:txBody>
      </p:sp>
      <p:pic>
        <p:nvPicPr>
          <p:cNvPr id="16" name="Picture 15" descr="A black and white logo&#10;&#10;AI-generated content may be incorrect.">
            <a:extLst>
              <a:ext uri="{FF2B5EF4-FFF2-40B4-BE49-F238E27FC236}">
                <a16:creationId xmlns:a16="http://schemas.microsoft.com/office/drawing/2014/main" id="{A8343A92-4BE8-738C-58B0-AD50754938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704" y="1295866"/>
            <a:ext cx="396269" cy="396269"/>
          </a:xfrm>
          <a:prstGeom prst="rect">
            <a:avLst/>
          </a:prstGeom>
        </p:spPr>
      </p:pic>
    </p:spTree>
    <p:extLst>
      <p:ext uri="{BB962C8B-B14F-4D97-AF65-F5344CB8AC3E}">
        <p14:creationId xmlns:p14="http://schemas.microsoft.com/office/powerpoint/2010/main" val="2047886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24952-4F61-7778-7B5E-315BA8D2706A}"/>
              </a:ext>
            </a:extLst>
          </p:cNvPr>
          <p:cNvSpPr>
            <a:spLocks noGrp="1"/>
          </p:cNvSpPr>
          <p:nvPr>
            <p:ph type="title"/>
          </p:nvPr>
        </p:nvSpPr>
        <p:spPr>
          <a:xfrm>
            <a:off x="838200" y="1310698"/>
            <a:ext cx="10515600" cy="1325563"/>
          </a:xfrm>
        </p:spPr>
        <p:txBody>
          <a:bodyPr/>
          <a:lstStyle/>
          <a:p>
            <a:pPr algn="ctr"/>
            <a:r>
              <a:rPr lang="en-US" b="1">
                <a:latin typeface="Times New Roman" panose="02020603050405020304" pitchFamily="18" charset="0"/>
                <a:cs typeface="Times New Roman" panose="02020603050405020304" pitchFamily="18" charset="0"/>
              </a:rPr>
              <a:t>Evaluating the Impact of Promotional Strategies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833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14E35-574E-484E-20A1-73EA94C3D17C}"/>
              </a:ext>
            </a:extLst>
          </p:cNvPr>
          <p:cNvSpPr>
            <a:spLocks noGrp="1"/>
          </p:cNvSpPr>
          <p:nvPr>
            <p:ph type="title"/>
          </p:nvPr>
        </p:nvSpPr>
        <p:spPr>
          <a:xfrm>
            <a:off x="612918" y="1023886"/>
            <a:ext cx="5483081" cy="1325563"/>
          </a:xfrm>
          <a:ln w="22225">
            <a:solidFill>
              <a:schemeClr val="accent1"/>
            </a:solidFill>
            <a:prstDash val="sysDash"/>
          </a:ln>
        </p:spPr>
        <p:txBody>
          <a:bodyPr>
            <a:normAutofit fontScale="90000"/>
          </a:bodyPr>
          <a:lstStyle/>
          <a:p>
            <a:r>
              <a:rPr lang="en-US" sz="1500"/>
              <a:t>The overall ad volume remained relatively stable from July to November, fluctuating slightly between 42 and 49 units. In November, despite the introduction of Black Friday campaigns, total volume dropped marginally ,suggesting a reallocation of resources rather than an expansion in ad activity.</a:t>
            </a:r>
            <a:br>
              <a:rPr lang="en-US" sz="800"/>
            </a:br>
            <a:endParaRPr lang="en-US" sz="1500">
              <a:latin typeface="Times New Roman" panose="02020603050405020304" pitchFamily="18" charset="0"/>
              <a:cs typeface="Times New Roman" panose="02020603050405020304" pitchFamily="18" charset="0"/>
            </a:endParaRPr>
          </a:p>
        </p:txBody>
      </p:sp>
      <p:graphicFrame>
        <p:nvGraphicFramePr>
          <p:cNvPr id="9" name="Chart 8">
            <a:extLst>
              <a:ext uri="{FF2B5EF4-FFF2-40B4-BE49-F238E27FC236}">
                <a16:creationId xmlns:a16="http://schemas.microsoft.com/office/drawing/2014/main" id="{721C80A1-74DE-DD5F-54A2-E49D068C46A5}"/>
              </a:ext>
            </a:extLst>
          </p:cNvPr>
          <p:cNvGraphicFramePr>
            <a:graphicFrameLocks/>
          </p:cNvGraphicFramePr>
          <p:nvPr/>
        </p:nvGraphicFramePr>
        <p:xfrm>
          <a:off x="612919" y="2498520"/>
          <a:ext cx="5483081" cy="39943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0" name="Chart 9">
            <a:extLst>
              <a:ext uri="{FF2B5EF4-FFF2-40B4-BE49-F238E27FC236}">
                <a16:creationId xmlns:a16="http://schemas.microsoft.com/office/drawing/2014/main" id="{DCC69BA3-2571-FC8F-10E3-EE072280EAA5}"/>
              </a:ext>
            </a:extLst>
          </p:cNvPr>
          <p:cNvGraphicFramePr>
            <a:graphicFrameLocks/>
          </p:cNvGraphicFramePr>
          <p:nvPr>
            <p:extLst>
              <p:ext uri="{D42A27DB-BD31-4B8C-83A1-F6EECF244321}">
                <p14:modId xmlns:p14="http://schemas.microsoft.com/office/powerpoint/2010/main" val="3404090114"/>
              </p:ext>
            </p:extLst>
          </p:nvPr>
        </p:nvGraphicFramePr>
        <p:xfrm>
          <a:off x="6291047" y="2035277"/>
          <a:ext cx="5483081" cy="4457597"/>
        </p:xfrm>
        <a:graphic>
          <a:graphicData uri="http://schemas.openxmlformats.org/drawingml/2006/chart">
            <c:chart xmlns:c="http://schemas.openxmlformats.org/drawingml/2006/chart" xmlns:r="http://schemas.openxmlformats.org/officeDocument/2006/relationships" r:id="rId3"/>
          </a:graphicData>
        </a:graphic>
      </p:graphicFrame>
      <p:sp>
        <p:nvSpPr>
          <p:cNvPr id="11" name="Title 1">
            <a:extLst>
              <a:ext uri="{FF2B5EF4-FFF2-40B4-BE49-F238E27FC236}">
                <a16:creationId xmlns:a16="http://schemas.microsoft.com/office/drawing/2014/main" id="{B793828B-D75C-DE1D-CAB7-9BBE29B6F200}"/>
              </a:ext>
            </a:extLst>
          </p:cNvPr>
          <p:cNvSpPr txBox="1">
            <a:spLocks/>
          </p:cNvSpPr>
          <p:nvPr/>
        </p:nvSpPr>
        <p:spPr>
          <a:xfrm>
            <a:off x="6291047" y="1023886"/>
            <a:ext cx="5483081" cy="927357"/>
          </a:xfrm>
          <a:prstGeom prst="rect">
            <a:avLst/>
          </a:prstGeom>
          <a:ln w="22225">
            <a:solidFill>
              <a:schemeClr val="accent1"/>
            </a:solidFill>
            <a:prstDash val="sysDash"/>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500" b="0" i="0">
                <a:solidFill>
                  <a:srgbClr val="404040"/>
                </a:solidFill>
                <a:effectLst/>
                <a:latin typeface="Times New Roman" panose="02020603050405020304" pitchFamily="18" charset="0"/>
                <a:cs typeface="Times New Roman" panose="02020603050405020304" pitchFamily="18" charset="0"/>
              </a:rPr>
              <a:t>Promotion Codes and Discount Codes remained the dominant promotion types, accounting for </a:t>
            </a:r>
            <a:r>
              <a:rPr lang="en-US" sz="1500" b="1" i="0">
                <a:solidFill>
                  <a:srgbClr val="404040"/>
                </a:solidFill>
                <a:effectLst/>
                <a:latin typeface="Times New Roman" panose="02020603050405020304" pitchFamily="18" charset="0"/>
                <a:cs typeface="Times New Roman" panose="02020603050405020304" pitchFamily="18" charset="0"/>
              </a:rPr>
              <a:t>48%</a:t>
            </a:r>
            <a:r>
              <a:rPr lang="en-US" sz="1500" b="0" i="0">
                <a:solidFill>
                  <a:srgbClr val="404040"/>
                </a:solidFill>
                <a:effectLst/>
                <a:latin typeface="Times New Roman" panose="02020603050405020304" pitchFamily="18" charset="0"/>
                <a:cs typeface="Times New Roman" panose="02020603050405020304" pitchFamily="18" charset="0"/>
              </a:rPr>
              <a:t> of total promotions, reinforcing their priority in campaign execution and reliance on direct incentives.</a:t>
            </a:r>
            <a:endParaRPr lang="en-US" sz="1500">
              <a:latin typeface="Times New Roman" panose="02020603050405020304" pitchFamily="18" charset="0"/>
              <a:cs typeface="Times New Roman" panose="02020603050405020304" pitchFamily="18" charset="0"/>
            </a:endParaRPr>
          </a:p>
        </p:txBody>
      </p:sp>
      <p:sp>
        <p:nvSpPr>
          <p:cNvPr id="12" name="Title 1">
            <a:extLst>
              <a:ext uri="{FF2B5EF4-FFF2-40B4-BE49-F238E27FC236}">
                <a16:creationId xmlns:a16="http://schemas.microsoft.com/office/drawing/2014/main" id="{4F9D08D5-F955-073A-4059-03A260F52EFA}"/>
              </a:ext>
            </a:extLst>
          </p:cNvPr>
          <p:cNvSpPr txBox="1">
            <a:spLocks/>
          </p:cNvSpPr>
          <p:nvPr/>
        </p:nvSpPr>
        <p:spPr>
          <a:xfrm>
            <a:off x="902970" y="37435"/>
            <a:ext cx="10871158" cy="709818"/>
          </a:xfrm>
          <a:prstGeom prst="rect">
            <a:avLst/>
          </a:prstGeom>
          <a:ln w="22225">
            <a:solidFill>
              <a:schemeClr val="accent1"/>
            </a:solidFill>
            <a:prstDash val="sysDash"/>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i="1">
                <a:solidFill>
                  <a:srgbClr val="404040"/>
                </a:solidFill>
                <a:effectLst/>
                <a:latin typeface="Times New Roman" panose="02020603050405020304" pitchFamily="18" charset="0"/>
                <a:cs typeface="Times New Roman" panose="02020603050405020304" pitchFamily="18" charset="0"/>
              </a:rPr>
              <a:t>Promotional strategies stayed consistent, with Promotion Codes and Discount Codes dominating spending</a:t>
            </a:r>
            <a:endParaRPr lang="en-US" sz="2000" b="1">
              <a:latin typeface="Times New Roman" panose="02020603050405020304" pitchFamily="18" charset="0"/>
              <a:cs typeface="Times New Roman" panose="02020603050405020304" pitchFamily="18" charset="0"/>
            </a:endParaRPr>
          </a:p>
        </p:txBody>
      </p:sp>
      <p:pic>
        <p:nvPicPr>
          <p:cNvPr id="3" name="Picture 2" descr="A purple graph with a arrow pointing up&#10;&#10;AI-generated content may be incorrect.">
            <a:extLst>
              <a:ext uri="{FF2B5EF4-FFF2-40B4-BE49-F238E27FC236}">
                <a16:creationId xmlns:a16="http://schemas.microsoft.com/office/drawing/2014/main" id="{9F2B24F2-671E-097B-3E00-2745DD3D4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701" y="2349449"/>
            <a:ext cx="396269" cy="396269"/>
          </a:xfrm>
          <a:prstGeom prst="rect">
            <a:avLst/>
          </a:prstGeom>
        </p:spPr>
      </p:pic>
      <p:pic>
        <p:nvPicPr>
          <p:cNvPr id="4" name="Picture 3" descr="A black and white logo&#10;&#10;AI-generated content may be incorrect.">
            <a:extLst>
              <a:ext uri="{FF2B5EF4-FFF2-40B4-BE49-F238E27FC236}">
                <a16:creationId xmlns:a16="http://schemas.microsoft.com/office/drawing/2014/main" id="{4990265E-AF50-7DDE-C793-529942A857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8508" y="747253"/>
            <a:ext cx="396269" cy="396269"/>
          </a:xfrm>
          <a:prstGeom prst="rect">
            <a:avLst/>
          </a:prstGeom>
        </p:spPr>
      </p:pic>
    </p:spTree>
    <p:extLst>
      <p:ext uri="{BB962C8B-B14F-4D97-AF65-F5344CB8AC3E}">
        <p14:creationId xmlns:p14="http://schemas.microsoft.com/office/powerpoint/2010/main" val="4138994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273B-B0EB-33DB-BC6F-E51AF30EBCE9}"/>
              </a:ext>
            </a:extLst>
          </p:cNvPr>
          <p:cNvSpPr>
            <a:spLocks noGrp="1"/>
          </p:cNvSpPr>
          <p:nvPr>
            <p:ph type="title"/>
          </p:nvPr>
        </p:nvSpPr>
        <p:spPr>
          <a:xfrm>
            <a:off x="330611" y="1278195"/>
            <a:ext cx="11369588" cy="1394948"/>
          </a:xfrm>
          <a:ln w="22225">
            <a:solidFill>
              <a:schemeClr val="accent1"/>
            </a:solidFill>
            <a:prstDash val="sysDash"/>
          </a:ln>
        </p:spPr>
        <p:txBody>
          <a:bodyPr>
            <a:noAutofit/>
          </a:bodyPr>
          <a:lstStyle/>
          <a:p>
            <a:r>
              <a:rPr lang="en-US" sz="1500" b="0" i="0">
                <a:solidFill>
                  <a:srgbClr val="404040"/>
                </a:solidFill>
                <a:effectLst/>
                <a:latin typeface="Times New Roman" panose="02020603050405020304" pitchFamily="18" charset="0"/>
                <a:cs typeface="Times New Roman" panose="02020603050405020304" pitchFamily="18" charset="0"/>
              </a:rPr>
              <a:t>Promotion Codes and Discount Codes dominated ad spend, contributing </a:t>
            </a:r>
            <a:r>
              <a:rPr lang="en-US" sz="1500" b="1" i="0">
                <a:effectLst/>
                <a:latin typeface="Times New Roman" panose="02020603050405020304" pitchFamily="18" charset="0"/>
                <a:cs typeface="Times New Roman" panose="02020603050405020304" pitchFamily="18" charset="0"/>
              </a:rPr>
              <a:t>62% and 26%, </a:t>
            </a:r>
            <a:r>
              <a:rPr lang="en-US" sz="1500" b="0" i="0">
                <a:solidFill>
                  <a:srgbClr val="404040"/>
                </a:solidFill>
                <a:effectLst/>
                <a:latin typeface="Times New Roman" panose="02020603050405020304" pitchFamily="18" charset="0"/>
                <a:cs typeface="Times New Roman" panose="02020603050405020304" pitchFamily="18" charset="0"/>
              </a:rPr>
              <a:t>respectively, highlighting a strong reliance on direct incentives. </a:t>
            </a:r>
            <a:r>
              <a:rPr lang="en-US" sz="1500" b="1" i="0">
                <a:solidFill>
                  <a:srgbClr val="404040"/>
                </a:solidFill>
                <a:effectLst/>
                <a:latin typeface="Times New Roman" panose="02020603050405020304" pitchFamily="18" charset="0"/>
                <a:cs typeface="Times New Roman" panose="02020603050405020304" pitchFamily="18" charset="0"/>
              </a:rPr>
              <a:t>November saw a sharp increase</a:t>
            </a:r>
            <a:r>
              <a:rPr lang="en-US" sz="1500" b="0" i="0">
                <a:solidFill>
                  <a:srgbClr val="404040"/>
                </a:solidFill>
                <a:effectLst/>
                <a:latin typeface="Times New Roman" panose="02020603050405020304" pitchFamily="18" charset="0"/>
                <a:cs typeface="Times New Roman" panose="02020603050405020304" pitchFamily="18" charset="0"/>
              </a:rPr>
              <a:t> in spending on these promotions, </a:t>
            </a:r>
            <a:r>
              <a:rPr lang="en-US" sz="1500" b="1" i="0">
                <a:solidFill>
                  <a:srgbClr val="404040"/>
                </a:solidFill>
                <a:effectLst/>
                <a:latin typeface="Times New Roman" panose="02020603050405020304" pitchFamily="18" charset="0"/>
                <a:cs typeface="Times New Roman" panose="02020603050405020304" pitchFamily="18" charset="0"/>
              </a:rPr>
              <a:t>while Black Friday promotions remained minimal</a:t>
            </a:r>
            <a:r>
              <a:rPr lang="en-US" sz="1500" b="0" i="0">
                <a:solidFill>
                  <a:srgbClr val="404040"/>
                </a:solidFill>
                <a:effectLst/>
                <a:latin typeface="Times New Roman" panose="02020603050405020304" pitchFamily="18" charset="0"/>
                <a:cs typeface="Times New Roman" panose="02020603050405020304" pitchFamily="18" charset="0"/>
              </a:rPr>
              <a:t>, indicating a </a:t>
            </a:r>
            <a:r>
              <a:rPr lang="en-US" sz="1500" b="1" i="0">
                <a:solidFill>
                  <a:srgbClr val="404040"/>
                </a:solidFill>
                <a:effectLst/>
                <a:latin typeface="Times New Roman" panose="02020603050405020304" pitchFamily="18" charset="0"/>
                <a:cs typeface="Times New Roman" panose="02020603050405020304" pitchFamily="18" charset="0"/>
              </a:rPr>
              <a:t>low emphasis on seasonal events</a:t>
            </a:r>
            <a:r>
              <a:rPr lang="en-US" sz="1500" b="0" i="0">
                <a:solidFill>
                  <a:srgbClr val="404040"/>
                </a:solidFill>
                <a:effectLst/>
                <a:latin typeface="Times New Roman" panose="02020603050405020304" pitchFamily="18" charset="0"/>
                <a:cs typeface="Times New Roman" panose="02020603050405020304" pitchFamily="18" charset="0"/>
              </a:rPr>
              <a:t>. Meanwhile, other promotions (Competitor, Free Shipping, and Sale) maintained consistently low spending, reinforcing a </a:t>
            </a:r>
            <a:r>
              <a:rPr lang="en-US" sz="1500" b="1" i="0">
                <a:solidFill>
                  <a:srgbClr val="404040"/>
                </a:solidFill>
                <a:effectLst/>
                <a:latin typeface="Times New Roman" panose="02020603050405020304" pitchFamily="18" charset="0"/>
                <a:cs typeface="Times New Roman" panose="02020603050405020304" pitchFamily="18" charset="0"/>
              </a:rPr>
              <a:t>focused strategy on discount-based incentives</a:t>
            </a:r>
            <a:r>
              <a:rPr lang="en-US" sz="1500" b="0" i="0">
                <a:solidFill>
                  <a:srgbClr val="404040"/>
                </a:solidFill>
                <a:effectLst/>
                <a:latin typeface="Times New Roman" panose="02020603050405020304" pitchFamily="18" charset="0"/>
                <a:cs typeface="Times New Roman" panose="02020603050405020304" pitchFamily="18" charset="0"/>
              </a:rPr>
              <a:t>.</a:t>
            </a:r>
            <a:br>
              <a:rPr lang="en-US" sz="1500">
                <a:latin typeface="Times New Roman" panose="02020603050405020304" pitchFamily="18" charset="0"/>
                <a:cs typeface="Times New Roman" panose="02020603050405020304" pitchFamily="18" charset="0"/>
              </a:rPr>
            </a:br>
            <a:endParaRPr lang="en-US" sz="1500">
              <a:latin typeface="Times New Roman" panose="02020603050405020304" pitchFamily="18" charset="0"/>
              <a:cs typeface="Times New Roman" panose="02020603050405020304" pitchFamily="18" charset="0"/>
            </a:endParaRPr>
          </a:p>
        </p:txBody>
      </p:sp>
      <p:graphicFrame>
        <p:nvGraphicFramePr>
          <p:cNvPr id="10" name="Content Placeholder 9">
            <a:extLst>
              <a:ext uri="{FF2B5EF4-FFF2-40B4-BE49-F238E27FC236}">
                <a16:creationId xmlns:a16="http://schemas.microsoft.com/office/drawing/2014/main" id="{1AF60854-69A4-8706-EFBA-929E56287E74}"/>
              </a:ext>
            </a:extLst>
          </p:cNvPr>
          <p:cNvGraphicFramePr>
            <a:graphicFrameLocks noGrp="1"/>
          </p:cNvGraphicFramePr>
          <p:nvPr>
            <p:ph idx="1"/>
          </p:nvPr>
        </p:nvGraphicFramePr>
        <p:xfrm>
          <a:off x="491801" y="3930444"/>
          <a:ext cx="5919635" cy="2490021"/>
        </p:xfrm>
        <a:graphic>
          <a:graphicData uri="http://schemas.openxmlformats.org/drawingml/2006/table">
            <a:tbl>
              <a:tblPr/>
              <a:tblGrid>
                <a:gridCol w="1533833">
                  <a:extLst>
                    <a:ext uri="{9D8B030D-6E8A-4147-A177-3AD203B41FA5}">
                      <a16:colId xmlns:a16="http://schemas.microsoft.com/office/drawing/2014/main" val="502937937"/>
                    </a:ext>
                  </a:extLst>
                </a:gridCol>
                <a:gridCol w="916580">
                  <a:extLst>
                    <a:ext uri="{9D8B030D-6E8A-4147-A177-3AD203B41FA5}">
                      <a16:colId xmlns:a16="http://schemas.microsoft.com/office/drawing/2014/main" val="2314269670"/>
                    </a:ext>
                  </a:extLst>
                </a:gridCol>
                <a:gridCol w="787831">
                  <a:extLst>
                    <a:ext uri="{9D8B030D-6E8A-4147-A177-3AD203B41FA5}">
                      <a16:colId xmlns:a16="http://schemas.microsoft.com/office/drawing/2014/main" val="4286083443"/>
                    </a:ext>
                  </a:extLst>
                </a:gridCol>
                <a:gridCol w="912226">
                  <a:extLst>
                    <a:ext uri="{9D8B030D-6E8A-4147-A177-3AD203B41FA5}">
                      <a16:colId xmlns:a16="http://schemas.microsoft.com/office/drawing/2014/main" val="1946837929"/>
                    </a:ext>
                  </a:extLst>
                </a:gridCol>
                <a:gridCol w="912226">
                  <a:extLst>
                    <a:ext uri="{9D8B030D-6E8A-4147-A177-3AD203B41FA5}">
                      <a16:colId xmlns:a16="http://schemas.microsoft.com/office/drawing/2014/main" val="636089206"/>
                    </a:ext>
                  </a:extLst>
                </a:gridCol>
                <a:gridCol w="856939">
                  <a:extLst>
                    <a:ext uri="{9D8B030D-6E8A-4147-A177-3AD203B41FA5}">
                      <a16:colId xmlns:a16="http://schemas.microsoft.com/office/drawing/2014/main" val="2562693270"/>
                    </a:ext>
                  </a:extLst>
                </a:gridCol>
              </a:tblGrid>
              <a:tr h="276669">
                <a:tc>
                  <a:txBody>
                    <a:bodyPr/>
                    <a:lstStyle/>
                    <a:p>
                      <a:pPr algn="l" fontAlgn="b"/>
                      <a:r>
                        <a:rPr lang="en-US" sz="1100" b="1" i="0" u="none" strike="noStrike">
                          <a:solidFill>
                            <a:srgbClr val="FFFFFF"/>
                          </a:solidFill>
                          <a:effectLst/>
                          <a:latin typeface="Aptos Narrow" panose="020B0004020202020204" pitchFamily="34" charset="0"/>
                        </a:rPr>
                        <a:t>Column1</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chemeClr val="tx1"/>
                          </a:solidFill>
                          <a:effectLst/>
                          <a:latin typeface="Times New Roman" panose="02020603050405020304" pitchFamily="18" charset="0"/>
                          <a:cs typeface="Times New Roman" panose="02020603050405020304" pitchFamily="18" charset="0"/>
                        </a:rPr>
                        <a:t>July</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chemeClr val="tx1"/>
                          </a:solidFill>
                          <a:effectLst/>
                          <a:latin typeface="Times New Roman" panose="02020603050405020304" pitchFamily="18" charset="0"/>
                          <a:cs typeface="Times New Roman" panose="02020603050405020304" pitchFamily="18" charset="0"/>
                        </a:rPr>
                        <a:t>August</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chemeClr val="tx1"/>
                          </a:solidFill>
                          <a:effectLst/>
                          <a:latin typeface="Times New Roman" panose="02020603050405020304" pitchFamily="18" charset="0"/>
                          <a:cs typeface="Times New Roman" panose="02020603050405020304" pitchFamily="18" charset="0"/>
                        </a:rPr>
                        <a:t>September</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chemeClr val="tx1"/>
                          </a:solidFill>
                          <a:effectLst/>
                          <a:latin typeface="Times New Roman" panose="02020603050405020304" pitchFamily="18" charset="0"/>
                          <a:cs typeface="Times New Roman" panose="02020603050405020304" pitchFamily="18" charset="0"/>
                        </a:rPr>
                        <a:t>October</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tc>
                  <a:txBody>
                    <a:bodyPr/>
                    <a:lstStyle/>
                    <a:p>
                      <a:pPr algn="l" fontAlgn="b"/>
                      <a:r>
                        <a:rPr lang="en-US" sz="1100" b="1" i="0" u="none" strike="noStrike">
                          <a:solidFill>
                            <a:schemeClr val="tx1"/>
                          </a:solidFill>
                          <a:effectLst/>
                          <a:latin typeface="Times New Roman" panose="02020603050405020304" pitchFamily="18" charset="0"/>
                          <a:cs typeface="Times New Roman" panose="02020603050405020304" pitchFamily="18" charset="0"/>
                        </a:rPr>
                        <a:t>November</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solidFill>
                      <a:srgbClr val="C0E6F5"/>
                    </a:solidFill>
                  </a:tcPr>
                </a:tc>
                <a:extLst>
                  <a:ext uri="{0D108BD9-81ED-4DB2-BD59-A6C34878D82A}">
                    <a16:rowId xmlns:a16="http://schemas.microsoft.com/office/drawing/2014/main" val="2461917476"/>
                  </a:ext>
                </a:extLst>
              </a:tr>
              <a:tr h="276669">
                <a:tc>
                  <a:txBody>
                    <a:bodyPr/>
                    <a:lstStyle/>
                    <a:p>
                      <a:pPr algn="l" fontAlgn="b"/>
                      <a:r>
                        <a:rPr lang="en-US" sz="1100" b="0" i="0" u="none" strike="noStrike">
                          <a:solidFill>
                            <a:srgbClr val="000000"/>
                          </a:solidFill>
                          <a:effectLst/>
                          <a:latin typeface="Aptos Narrow" panose="020B0004020202020204" pitchFamily="34" charset="0"/>
                        </a:rPr>
                        <a:t>Promotion Code</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77048</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71381</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48834</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54554</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188727</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441826065"/>
                  </a:ext>
                </a:extLst>
              </a:tr>
              <a:tr h="276669">
                <a:tc>
                  <a:txBody>
                    <a:bodyPr/>
                    <a:lstStyle/>
                    <a:p>
                      <a:pPr algn="l" fontAlgn="b"/>
                      <a:r>
                        <a:rPr lang="en-US" sz="1100" b="0" i="0" u="none" strike="noStrike">
                          <a:solidFill>
                            <a:srgbClr val="000000"/>
                          </a:solidFill>
                          <a:effectLst/>
                          <a:latin typeface="Aptos Narrow" panose="020B0004020202020204" pitchFamily="34" charset="0"/>
                        </a:rPr>
                        <a:t>Discount Code</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26690</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21917</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27266</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21816</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83488</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609737992"/>
                  </a:ext>
                </a:extLst>
              </a:tr>
              <a:tr h="276669">
                <a:tc>
                  <a:txBody>
                    <a:bodyPr/>
                    <a:lstStyle/>
                    <a:p>
                      <a:pPr algn="l" fontAlgn="b"/>
                      <a:r>
                        <a:rPr lang="en-US" sz="1100" b="0" i="0" u="none" strike="noStrike">
                          <a:solidFill>
                            <a:srgbClr val="000000"/>
                          </a:solidFill>
                          <a:effectLst/>
                          <a:latin typeface="Aptos Narrow" panose="020B0004020202020204" pitchFamily="34" charset="0"/>
                        </a:rPr>
                        <a:t>Coupon Code</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14371</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9082</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6620</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7508</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18761</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4072964048"/>
                  </a:ext>
                </a:extLst>
              </a:tr>
              <a:tr h="276669">
                <a:tc>
                  <a:txBody>
                    <a:bodyPr/>
                    <a:lstStyle/>
                    <a:p>
                      <a:pPr algn="l" fontAlgn="b"/>
                      <a:r>
                        <a:rPr lang="en-US" sz="1100" b="0" i="0" u="none" strike="noStrike">
                          <a:solidFill>
                            <a:srgbClr val="000000"/>
                          </a:solidFill>
                          <a:effectLst/>
                          <a:latin typeface="Aptos Narrow" panose="020B0004020202020204" pitchFamily="34" charset="0"/>
                        </a:rPr>
                        <a:t>Sale</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3072</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2271</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2056</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1574</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7172</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210545341"/>
                  </a:ext>
                </a:extLst>
              </a:tr>
              <a:tr h="276669">
                <a:tc>
                  <a:txBody>
                    <a:bodyPr/>
                    <a:lstStyle/>
                    <a:p>
                      <a:pPr algn="l" fontAlgn="b"/>
                      <a:r>
                        <a:rPr lang="en-US" sz="1100" b="0" i="0" u="none" strike="noStrike">
                          <a:solidFill>
                            <a:srgbClr val="000000"/>
                          </a:solidFill>
                          <a:effectLst/>
                          <a:latin typeface="Aptos Narrow" panose="020B0004020202020204" pitchFamily="34" charset="0"/>
                        </a:rPr>
                        <a:t>Offer</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752</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777</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1968</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1539</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7869</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2087732613"/>
                  </a:ext>
                </a:extLst>
              </a:tr>
              <a:tr h="276669">
                <a:tc>
                  <a:txBody>
                    <a:bodyPr/>
                    <a:lstStyle/>
                    <a:p>
                      <a:pPr algn="l" fontAlgn="b"/>
                      <a:r>
                        <a:rPr lang="en-US" sz="1100" b="0" i="0" u="none" strike="noStrike">
                          <a:solidFill>
                            <a:srgbClr val="000000"/>
                          </a:solidFill>
                          <a:effectLst/>
                          <a:latin typeface="Aptos Narrow" panose="020B0004020202020204" pitchFamily="34" charset="0"/>
                        </a:rPr>
                        <a:t>Competitor</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470</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466</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300</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273</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762</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464792380"/>
                  </a:ext>
                </a:extLst>
              </a:tr>
              <a:tr h="276669">
                <a:tc>
                  <a:txBody>
                    <a:bodyPr/>
                    <a:lstStyle/>
                    <a:p>
                      <a:pPr algn="l" fontAlgn="b"/>
                      <a:r>
                        <a:rPr lang="en-US" sz="1100" b="0" i="0" u="none" strike="noStrike">
                          <a:solidFill>
                            <a:srgbClr val="000000"/>
                          </a:solidFill>
                          <a:effectLst/>
                          <a:latin typeface="Aptos Narrow" panose="020B0004020202020204" pitchFamily="34" charset="0"/>
                        </a:rPr>
                        <a:t>Free Shipping</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205</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164</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104</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88</a:t>
                      </a: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261</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780046324"/>
                  </a:ext>
                </a:extLst>
              </a:tr>
              <a:tr h="276669">
                <a:tc gridSpan="2">
                  <a:txBody>
                    <a:bodyPr/>
                    <a:lstStyle/>
                    <a:p>
                      <a:pPr algn="l" fontAlgn="b"/>
                      <a:r>
                        <a:rPr lang="en-US" sz="1100" b="0" i="0" u="none" strike="noStrike">
                          <a:solidFill>
                            <a:srgbClr val="000000"/>
                          </a:solidFill>
                          <a:effectLst/>
                          <a:latin typeface="Aptos Narrow" panose="020B0004020202020204" pitchFamily="34" charset="0"/>
                        </a:rPr>
                        <a:t>Black Friday/Cyber Monday</a:t>
                      </a:r>
                    </a:p>
                  </a:txBody>
                  <a:tcPr marL="7620" marR="7620" marT="7620" marB="0" anchor="b">
                    <a:lnL w="6350" cap="flat" cmpd="sng" algn="ctr">
                      <a:solidFill>
                        <a:srgbClr val="0F9ED5"/>
                      </a:solidFill>
                      <a:prstDash val="solid"/>
                      <a:round/>
                      <a:headEnd type="none" w="med" len="med"/>
                      <a:tailEnd type="none" w="med" len="med"/>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hMerge="1">
                  <a:txBody>
                    <a:bodyPr/>
                    <a:lstStyle/>
                    <a:p>
                      <a:endParaRPr lang="en-US"/>
                    </a:p>
                  </a:txBody>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l" fontAlgn="b"/>
                      <a:endParaRPr lang="en-US"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tc>
                  <a:txBody>
                    <a:bodyPr/>
                    <a:lstStyle/>
                    <a:p>
                      <a:pPr algn="r" fontAlgn="b"/>
                      <a:r>
                        <a:rPr lang="en-US" sz="1100" b="0" i="0" u="none" strike="noStrike">
                          <a:solidFill>
                            <a:srgbClr val="000000"/>
                          </a:solidFill>
                          <a:effectLst/>
                          <a:latin typeface="Aptos Narrow" panose="020B0004020202020204" pitchFamily="34" charset="0"/>
                        </a:rPr>
                        <a:t>47</a:t>
                      </a:r>
                    </a:p>
                  </a:txBody>
                  <a:tcPr marL="7620" marR="7620" marT="7620" marB="0" anchor="b">
                    <a:lnL>
                      <a:noFill/>
                    </a:lnL>
                    <a:lnR w="6350" cap="flat" cmpd="sng" algn="ctr">
                      <a:solidFill>
                        <a:srgbClr val="0F9ED5"/>
                      </a:solidFill>
                      <a:prstDash val="solid"/>
                      <a:round/>
                      <a:headEnd type="none" w="med" len="med"/>
                      <a:tailEnd type="none" w="med" len="med"/>
                    </a:lnR>
                    <a:lnT w="6350" cap="flat" cmpd="sng" algn="ctr">
                      <a:solidFill>
                        <a:srgbClr val="0F9ED5"/>
                      </a:solidFill>
                      <a:prstDash val="solid"/>
                      <a:round/>
                      <a:headEnd type="none" w="med" len="med"/>
                      <a:tailEnd type="none" w="med" len="med"/>
                    </a:lnT>
                    <a:lnB w="6350" cap="flat" cmpd="sng" algn="ctr">
                      <a:solidFill>
                        <a:srgbClr val="0F9ED5"/>
                      </a:solidFill>
                      <a:prstDash val="solid"/>
                      <a:round/>
                      <a:headEnd type="none" w="med" len="med"/>
                      <a:tailEnd type="none" w="med" len="med"/>
                    </a:lnB>
                    <a:noFill/>
                  </a:tcPr>
                </a:tc>
                <a:extLst>
                  <a:ext uri="{0D108BD9-81ED-4DB2-BD59-A6C34878D82A}">
                    <a16:rowId xmlns:a16="http://schemas.microsoft.com/office/drawing/2014/main" val="1933716938"/>
                  </a:ext>
                </a:extLst>
              </a:tr>
            </a:tbl>
          </a:graphicData>
        </a:graphic>
      </p:graphicFrame>
      <p:sp>
        <p:nvSpPr>
          <p:cNvPr id="14" name="TextBox 13">
            <a:extLst>
              <a:ext uri="{FF2B5EF4-FFF2-40B4-BE49-F238E27FC236}">
                <a16:creationId xmlns:a16="http://schemas.microsoft.com/office/drawing/2014/main" id="{C80FD3CA-B9A4-E990-A270-9C12D57EBEB0}"/>
              </a:ext>
            </a:extLst>
          </p:cNvPr>
          <p:cNvSpPr txBox="1"/>
          <p:nvPr/>
        </p:nvSpPr>
        <p:spPr>
          <a:xfrm>
            <a:off x="350087" y="2993305"/>
            <a:ext cx="11350112" cy="3617660"/>
          </a:xfrm>
          <a:prstGeom prst="rect">
            <a:avLst/>
          </a:prstGeom>
          <a:noFill/>
          <a:ln w="22225">
            <a:solidFill>
              <a:schemeClr val="accent1"/>
            </a:solidFill>
            <a:prstDash val="sysDash"/>
          </a:ln>
        </p:spPr>
        <p:txBody>
          <a:bodyPr wrap="square" rtlCol="0">
            <a:spAutoFit/>
          </a:bodyPr>
          <a:lstStyle/>
          <a:p>
            <a:endParaRPr lang="en-US"/>
          </a:p>
        </p:txBody>
      </p:sp>
      <p:sp>
        <p:nvSpPr>
          <p:cNvPr id="15" name="TextBox 14">
            <a:extLst>
              <a:ext uri="{FF2B5EF4-FFF2-40B4-BE49-F238E27FC236}">
                <a16:creationId xmlns:a16="http://schemas.microsoft.com/office/drawing/2014/main" id="{96353946-2072-0838-6330-7720B67AF68D}"/>
              </a:ext>
            </a:extLst>
          </p:cNvPr>
          <p:cNvSpPr txBox="1"/>
          <p:nvPr/>
        </p:nvSpPr>
        <p:spPr>
          <a:xfrm>
            <a:off x="2145657" y="4271499"/>
            <a:ext cx="4407493" cy="845576"/>
          </a:xfrm>
          <a:prstGeom prst="rect">
            <a:avLst/>
          </a:prstGeom>
          <a:noFill/>
          <a:ln w="22225">
            <a:solidFill>
              <a:schemeClr val="accent1"/>
            </a:solidFill>
            <a:prstDash val="sysDash"/>
          </a:ln>
        </p:spPr>
        <p:txBody>
          <a:bodyPr wrap="square" rtlCol="0">
            <a:spAutoFit/>
          </a:bodyPr>
          <a:lstStyle/>
          <a:p>
            <a:endParaRPr lang="en-US"/>
          </a:p>
        </p:txBody>
      </p:sp>
      <p:graphicFrame>
        <p:nvGraphicFramePr>
          <p:cNvPr id="16" name="Chart 15">
            <a:extLst>
              <a:ext uri="{FF2B5EF4-FFF2-40B4-BE49-F238E27FC236}">
                <a16:creationId xmlns:a16="http://schemas.microsoft.com/office/drawing/2014/main" id="{C50F17D2-6A8C-E200-643F-EBC8236792A6}"/>
              </a:ext>
            </a:extLst>
          </p:cNvPr>
          <p:cNvGraphicFramePr>
            <a:graphicFrameLocks/>
          </p:cNvGraphicFramePr>
          <p:nvPr/>
        </p:nvGraphicFramePr>
        <p:xfrm>
          <a:off x="6882981" y="3446205"/>
          <a:ext cx="4572000" cy="3000071"/>
        </p:xfrm>
        <a:graphic>
          <a:graphicData uri="http://schemas.openxmlformats.org/drawingml/2006/chart">
            <c:chart xmlns:c="http://schemas.openxmlformats.org/drawingml/2006/chart" xmlns:r="http://schemas.openxmlformats.org/officeDocument/2006/relationships" r:id="rId2"/>
          </a:graphicData>
        </a:graphic>
      </p:graphicFrame>
      <p:sp>
        <p:nvSpPr>
          <p:cNvPr id="18" name="TextBox 17">
            <a:extLst>
              <a:ext uri="{FF2B5EF4-FFF2-40B4-BE49-F238E27FC236}">
                <a16:creationId xmlns:a16="http://schemas.microsoft.com/office/drawing/2014/main" id="{B3566D5E-243F-9898-386F-356386526668}"/>
              </a:ext>
            </a:extLst>
          </p:cNvPr>
          <p:cNvSpPr txBox="1"/>
          <p:nvPr/>
        </p:nvSpPr>
        <p:spPr>
          <a:xfrm>
            <a:off x="1525536" y="3442664"/>
            <a:ext cx="3852164" cy="307777"/>
          </a:xfrm>
          <a:prstGeom prst="rect">
            <a:avLst/>
          </a:prstGeom>
          <a:noFill/>
        </p:spPr>
        <p:txBody>
          <a:bodyPr wrap="square" rtlCol="0">
            <a:spAutoFit/>
          </a:bodyPr>
          <a:lstStyle/>
          <a:p>
            <a:pPr algn="ctr">
              <a:defRPr sz="1400" b="0" i="0" u="none" strike="noStrike" kern="1200" spc="0" baseline="0">
                <a:solidFill>
                  <a:prstClr val="black">
                    <a:lumMod val="65000"/>
                    <a:lumOff val="35000"/>
                  </a:prstClr>
                </a:solidFill>
                <a:latin typeface="+mn-lt"/>
                <a:ea typeface="+mn-ea"/>
                <a:cs typeface="+mn-cs"/>
              </a:defRPr>
            </a:pPr>
            <a:r>
              <a:rPr lang="en-US" sz="1400">
                <a:solidFill>
                  <a:prstClr val="black">
                    <a:lumMod val="65000"/>
                    <a:lumOff val="35000"/>
                  </a:prstClr>
                </a:solidFill>
              </a:rPr>
              <a:t>Monthly Ad spent breakdown by promotion type</a:t>
            </a:r>
          </a:p>
        </p:txBody>
      </p:sp>
      <p:sp>
        <p:nvSpPr>
          <p:cNvPr id="19" name="Title 1">
            <a:extLst>
              <a:ext uri="{FF2B5EF4-FFF2-40B4-BE49-F238E27FC236}">
                <a16:creationId xmlns:a16="http://schemas.microsoft.com/office/drawing/2014/main" id="{B7C3B81D-C844-DFB3-01A6-9F0780C36A90}"/>
              </a:ext>
            </a:extLst>
          </p:cNvPr>
          <p:cNvSpPr txBox="1">
            <a:spLocks/>
          </p:cNvSpPr>
          <p:nvPr/>
        </p:nvSpPr>
        <p:spPr>
          <a:xfrm>
            <a:off x="330611" y="99808"/>
            <a:ext cx="11369588" cy="709818"/>
          </a:xfrm>
          <a:prstGeom prst="rect">
            <a:avLst/>
          </a:prstGeom>
          <a:ln w="22225">
            <a:solidFill>
              <a:schemeClr val="accent1"/>
            </a:solidFill>
            <a:prstDash val="sysDash"/>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b="1" i="1">
                <a:solidFill>
                  <a:srgbClr val="404040"/>
                </a:solidFill>
                <a:effectLst/>
                <a:latin typeface="Times New Roman" panose="02020603050405020304" pitchFamily="18" charset="0"/>
                <a:cs typeface="Times New Roman" panose="02020603050405020304" pitchFamily="18" charset="0"/>
              </a:rPr>
              <a:t>Promotion &amp; Discount code dominate Ad spent while others remain minimal</a:t>
            </a:r>
            <a:endParaRPr lang="en-US" sz="2000" b="1">
              <a:latin typeface="Times New Roman" panose="02020603050405020304" pitchFamily="18" charset="0"/>
              <a:cs typeface="Times New Roman" panose="02020603050405020304" pitchFamily="18" charset="0"/>
            </a:endParaRPr>
          </a:p>
        </p:txBody>
      </p:sp>
      <p:pic>
        <p:nvPicPr>
          <p:cNvPr id="3" name="Picture 2" descr="A purple graph with a arrow pointing up&#10;&#10;AI-generated content may be incorrect.">
            <a:extLst>
              <a:ext uri="{FF2B5EF4-FFF2-40B4-BE49-F238E27FC236}">
                <a16:creationId xmlns:a16="http://schemas.microsoft.com/office/drawing/2014/main" id="{064D6FE0-E5DD-5EEC-BBD2-705179E7632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52" y="2745443"/>
            <a:ext cx="396269" cy="396269"/>
          </a:xfrm>
          <a:prstGeom prst="rect">
            <a:avLst/>
          </a:prstGeom>
        </p:spPr>
      </p:pic>
      <p:pic>
        <p:nvPicPr>
          <p:cNvPr id="4" name="Picture 3" descr="A black and white logo&#10;&#10;AI-generated content may be incorrect.">
            <a:extLst>
              <a:ext uri="{FF2B5EF4-FFF2-40B4-BE49-F238E27FC236}">
                <a16:creationId xmlns:a16="http://schemas.microsoft.com/office/drawing/2014/main" id="{0DA27C36-B562-ED57-7864-F6815DF76AE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952" y="1087695"/>
            <a:ext cx="396269" cy="396269"/>
          </a:xfrm>
          <a:prstGeom prst="rect">
            <a:avLst/>
          </a:prstGeom>
        </p:spPr>
      </p:pic>
    </p:spTree>
    <p:extLst>
      <p:ext uri="{BB962C8B-B14F-4D97-AF65-F5344CB8AC3E}">
        <p14:creationId xmlns:p14="http://schemas.microsoft.com/office/powerpoint/2010/main" val="1728267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4519</TotalTime>
  <Words>1471</Words>
  <Application>Microsoft Office PowerPoint</Application>
  <PresentationFormat>Widescreen</PresentationFormat>
  <Paragraphs>232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Aptos Narrow</vt:lpstr>
      <vt:lpstr>Arial</vt:lpstr>
      <vt:lpstr>quote-cjk-patch</vt:lpstr>
      <vt:lpstr>Times New Roman</vt:lpstr>
      <vt:lpstr>Office Theme</vt:lpstr>
      <vt:lpstr>PowerPoint Presentation</vt:lpstr>
      <vt:lpstr>Introduction to Business Problem</vt:lpstr>
      <vt:lpstr>Analysis Framework</vt:lpstr>
      <vt:lpstr>Comprehensive Overview of Advertising Performance</vt:lpstr>
      <vt:lpstr>Despite a decrease in ad volume, clicks and impressions surged dramatically in November</vt:lpstr>
      <vt:lpstr>251.5%</vt:lpstr>
      <vt:lpstr>Evaluating the Impact of Promotional Strategies</vt:lpstr>
      <vt:lpstr>The overall ad volume remained relatively stable from July to November, fluctuating slightly between 42 and 49 units. In November, despite the introduction of Black Friday campaigns, total volume dropped marginally ,suggesting a reallocation of resources rather than an expansion in ad activity. </vt:lpstr>
      <vt:lpstr>Promotion Codes and Discount Codes dominated ad spend, contributing 62% and 26%, respectively, highlighting a strong reliance on direct incentives. November saw a sharp increase in spending on these promotions, while Black Friday promotions remained minimal, indicating a low emphasis on seasonal events. Meanwhile, other promotions (Competitor, Free Shipping, and Sale) maintained consistently low spending, reinforcing a focused strategy on discount-based incentives. </vt:lpstr>
      <vt:lpstr>Likely reaching target audience</vt:lpstr>
      <vt:lpstr>  High ad spend, CTR, and CR failed to drive profitability, exposing inefficiencies in budget and targeting.  </vt:lpstr>
      <vt:lpstr>Key Takeout &amp; Recommendation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D??ng Minh Nh?t</dc:creator>
  <cp:lastModifiedBy>D??ng Minh Nh?t</cp:lastModifiedBy>
  <cp:revision>9</cp:revision>
  <dcterms:created xsi:type="dcterms:W3CDTF">2025-06-01T17:21:26Z</dcterms:created>
  <dcterms:modified xsi:type="dcterms:W3CDTF">2025-06-08T16:45:58Z</dcterms:modified>
</cp:coreProperties>
</file>