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18"/>
  </p:notesMasterIdLst>
  <p:handoutMasterIdLst>
    <p:handoutMasterId r:id="rId19"/>
  </p:handoutMasterIdLst>
  <p:sldIdLst>
    <p:sldId id="280" r:id="rId5"/>
    <p:sldId id="269" r:id="rId6"/>
    <p:sldId id="270" r:id="rId7"/>
    <p:sldId id="281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C46ABA-C97A-487E-9013-B8EC34CDB0C2}" v="37" dt="2020-12-10T03:58:53.649"/>
  </p1510:revLst>
</p1510:revInfo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244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B2E47-6F41-409B-AD22-834AE1EFF186}" type="datetimeFigureOut">
              <a:rPr lang="en-US" smtClean="0"/>
              <a:t>12/10/2020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0BE5A-9D85-4716-9443-9D9E66ACB5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782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6744A-403D-42A1-BFE7-61DA46EE7C6C}" type="datetimeFigureOut">
              <a:rPr lang="en-US" smtClean="0"/>
              <a:t>12/10/2020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05635-4EFD-4447-A451-86C57984FA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60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 bwMode="grayWhite"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solidFill>
            <a:schemeClr val="accent1">
              <a:lumMod val="75000"/>
            </a:schemeClr>
          </a:solidFill>
        </p:spPr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12/10/2020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69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12/10/2020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73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12/10/2020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58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12/10/2020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43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12/10/2020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22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12/10/2020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4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12/10/2020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27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12/10/2020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0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12/10/2020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55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12/10/2020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6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12/10/2020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57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t>12/10/2020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97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>
            <a:lumMod val="75000"/>
          </a:schemeClr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>
            <a:lumMod val="75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lumMod val="60000"/>
            <a:lumOff val="4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>
            <a:lumMod val="75000"/>
          </a:schemeClr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lumMod val="75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285750" algn="l" rtl="0" eaLnBrk="1" latinLnBrk="0" hangingPunct="1">
        <a:spcBef>
          <a:spcPts val="370"/>
        </a:spcBef>
        <a:buClr>
          <a:schemeClr val="accent3">
            <a:lumMod val="50000"/>
          </a:schemeClr>
        </a:buClr>
        <a:buFont typeface="Arial" panose="020B0604020202020204" pitchFamily="34" charset="0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F00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vi-VN" sz="4800" b="1" dirty="0"/>
              <a:t>PROJECT</a:t>
            </a:r>
            <a:r>
              <a:rPr lang="en-US" sz="4800" b="1" dirty="0"/>
              <a:t> </a:t>
            </a:r>
            <a:r>
              <a:rPr lang="vi-VN" sz="4800" b="1" dirty="0"/>
              <a:t>8:</a:t>
            </a:r>
            <a:br>
              <a:rPr lang="vi-VN" sz="4800" b="1" dirty="0"/>
            </a:br>
            <a:r>
              <a:rPr lang="en-US" sz="4900" dirty="0"/>
              <a:t>TEST SCHEDULING</a:t>
            </a:r>
            <a:endParaRPr lang="en-US" sz="4800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854664" y="3429000"/>
            <a:ext cx="8534400" cy="1600200"/>
          </a:xfrm>
        </p:spPr>
        <p:txBody>
          <a:bodyPr/>
          <a:lstStyle/>
          <a:p>
            <a:pPr marL="514350" indent="-514350" algn="l">
              <a:buFont typeface="+mj-lt"/>
              <a:buAutoNum type="arabicPeriod"/>
            </a:pPr>
            <a:r>
              <a:rPr lang="vi-VN" dirty="0">
                <a:solidFill>
                  <a:srgbClr val="002060"/>
                </a:solidFill>
              </a:rPr>
              <a:t>Nguyễn Hoàng Anh - 20194417 </a:t>
            </a:r>
          </a:p>
          <a:p>
            <a:pPr marL="514350" indent="-514350" algn="l">
              <a:buFont typeface="+mj-lt"/>
              <a:buAutoNum type="arabicPeriod"/>
            </a:pPr>
            <a:r>
              <a:rPr lang="vi-VN" dirty="0">
                <a:solidFill>
                  <a:srgbClr val="002060"/>
                </a:solidFill>
              </a:rPr>
              <a:t>Nguyễn Minh Châu - 20194420</a:t>
            </a:r>
          </a:p>
          <a:p>
            <a:pPr marL="514350" indent="-514350" algn="l">
              <a:buFont typeface="+mj-lt"/>
              <a:buAutoNum type="arabicPeriod"/>
            </a:pPr>
            <a:r>
              <a:rPr lang="vi-VN" dirty="0">
                <a:solidFill>
                  <a:srgbClr val="002060"/>
                </a:solidFill>
              </a:rPr>
              <a:t>Chu Hoàng Dương - 20194429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07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Plan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Outline a high-level financial plan that defines your financial model and pricing assumptions. </a:t>
            </a:r>
          </a:p>
          <a:p>
            <a:pPr lvl="1"/>
            <a:r>
              <a:rPr lang="en-US" dirty="0"/>
              <a:t>This plan should include expected annual sales and profits for the next three years.</a:t>
            </a:r>
          </a:p>
          <a:p>
            <a:pPr lvl="1"/>
            <a:r>
              <a:rPr lang="en-US" dirty="0"/>
              <a:t>Use several slides to cover this material appropriately.</a:t>
            </a:r>
          </a:p>
        </p:txBody>
      </p:sp>
    </p:spTree>
    <p:extLst>
      <p:ext uri="{BB962C8B-B14F-4D97-AF65-F5344CB8AC3E}">
        <p14:creationId xmlns:p14="http://schemas.microsoft.com/office/powerpoint/2010/main" val="226546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Requirements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List requirements for the following resources:</a:t>
            </a:r>
          </a:p>
          <a:p>
            <a:pPr lvl="1"/>
            <a:r>
              <a:rPr lang="en-US" dirty="0"/>
              <a:t>Personnel</a:t>
            </a:r>
          </a:p>
          <a:p>
            <a:pPr lvl="1"/>
            <a:r>
              <a:rPr lang="en-US" dirty="0"/>
              <a:t>Technology</a:t>
            </a:r>
          </a:p>
          <a:p>
            <a:pPr lvl="1"/>
            <a:r>
              <a:rPr lang="en-US" dirty="0"/>
              <a:t>Finances</a:t>
            </a:r>
          </a:p>
          <a:p>
            <a:pPr lvl="1"/>
            <a:r>
              <a:rPr lang="en-US" dirty="0"/>
              <a:t>Distribution</a:t>
            </a:r>
          </a:p>
          <a:p>
            <a:pPr lvl="1"/>
            <a:r>
              <a:rPr lang="en-US" dirty="0"/>
              <a:t>Promotion</a:t>
            </a:r>
          </a:p>
          <a:p>
            <a:pPr lvl="1"/>
            <a:r>
              <a:rPr lang="en-US" dirty="0"/>
              <a:t>Products</a:t>
            </a:r>
          </a:p>
          <a:p>
            <a:pPr lvl="1"/>
            <a:r>
              <a:rPr lang="en-US" dirty="0"/>
              <a:t>Services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97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Risks and Rewards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Summarize the risks of the proposed project and how they will be addressed.</a:t>
            </a:r>
          </a:p>
          <a:p>
            <a:r>
              <a:rPr lang="en-US" dirty="0"/>
              <a:t>Estimate expected rewards, particularly if you are seeking funding.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00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Issues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Near term</a:t>
            </a:r>
          </a:p>
          <a:p>
            <a:pPr lvl="1"/>
            <a:r>
              <a:rPr lang="en-US" dirty="0"/>
              <a:t>Identify key decisions and issues that need immediate or near-term resolution.</a:t>
            </a:r>
          </a:p>
          <a:p>
            <a:pPr lvl="1"/>
            <a:r>
              <a:rPr lang="en-US" dirty="0"/>
              <a:t>State consequences of decision postponement.</a:t>
            </a:r>
          </a:p>
          <a:p>
            <a:r>
              <a:rPr lang="en-US" dirty="0"/>
              <a:t>Long term</a:t>
            </a:r>
          </a:p>
          <a:p>
            <a:pPr lvl="1"/>
            <a:r>
              <a:rPr lang="en-US" dirty="0"/>
              <a:t>Identify issues needing long-term resolution.</a:t>
            </a:r>
          </a:p>
          <a:p>
            <a:pPr lvl="1"/>
            <a:r>
              <a:rPr lang="en-US" dirty="0"/>
              <a:t>State consequences of decision postponement.</a:t>
            </a:r>
          </a:p>
          <a:p>
            <a:r>
              <a:rPr lang="en-US" dirty="0"/>
              <a:t>If you are seeking funding, be specific about any issues that require financial resources for resolution.</a:t>
            </a:r>
          </a:p>
        </p:txBody>
      </p:sp>
    </p:spTree>
    <p:extLst>
      <p:ext uri="{BB962C8B-B14F-4D97-AF65-F5344CB8AC3E}">
        <p14:creationId xmlns:p14="http://schemas.microsoft.com/office/powerpoint/2010/main" val="389960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Problem description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N subjects: 1,2,3, …, N that need to be scheduled for the final test.</a:t>
            </a:r>
          </a:p>
          <a:p>
            <a:r>
              <a:rPr lang="en-US" dirty="0"/>
              <a:t>Subject </a:t>
            </a:r>
            <a:r>
              <a:rPr lang="en-US" dirty="0" err="1"/>
              <a:t>i</a:t>
            </a:r>
            <a:r>
              <a:rPr lang="en-US" dirty="0"/>
              <a:t> has d(</a:t>
            </a:r>
            <a:r>
              <a:rPr lang="en-US" dirty="0" err="1"/>
              <a:t>i</a:t>
            </a:r>
            <a:r>
              <a:rPr lang="en-US" dirty="0"/>
              <a:t>) students registering. </a:t>
            </a:r>
          </a:p>
          <a:p>
            <a:r>
              <a:rPr lang="en-US" dirty="0"/>
              <a:t>Among N subjects, there are some pairs of conflicting subjects (</a:t>
            </a:r>
            <a:r>
              <a:rPr lang="en-US" dirty="0" err="1"/>
              <a:t>i</a:t>
            </a:r>
            <a:r>
              <a:rPr lang="en-US" dirty="0"/>
              <a:t>, j) whose tests can not be held in a same period in one day.</a:t>
            </a:r>
          </a:p>
          <a:p>
            <a:r>
              <a:rPr lang="en-US" dirty="0"/>
              <a:t>There are M rooms for the tests: 1,2, …, M, room j has capacity of c(j) seats.</a:t>
            </a:r>
          </a:p>
          <a:p>
            <a:r>
              <a:rPr lang="en-US" dirty="0"/>
              <a:t>A test for subject I can not be held in a room j that c(j)&lt; d(</a:t>
            </a:r>
            <a:r>
              <a:rPr lang="en-US" dirty="0" err="1"/>
              <a:t>i</a:t>
            </a:r>
            <a:r>
              <a:rPr lang="en-US" dirty="0"/>
              <a:t>).</a:t>
            </a:r>
          </a:p>
          <a:p>
            <a:r>
              <a:rPr lang="en-US" dirty="0"/>
              <a:t>There are 4 periods in a day.</a:t>
            </a:r>
          </a:p>
          <a:p>
            <a:r>
              <a:rPr lang="en-US" dirty="0"/>
              <a:t>We are asked to make plan for scheduling those subjects in order to minimize the number of test days.</a:t>
            </a:r>
          </a:p>
        </p:txBody>
      </p:sp>
    </p:spTree>
    <p:extLst>
      <p:ext uri="{BB962C8B-B14F-4D97-AF65-F5344CB8AC3E}">
        <p14:creationId xmlns:p14="http://schemas.microsoft.com/office/powerpoint/2010/main" val="172785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TEST SCHEDULING</a:t>
            </a:r>
            <a:br>
              <a:rPr lang="en-US" dirty="0"/>
            </a:br>
            <a:r>
              <a:rPr lang="en-US" sz="3100" dirty="0"/>
              <a:t>Mixed integer program (MIP) Model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u="sng" dirty="0"/>
              <a:t>Decision variables</a:t>
            </a:r>
          </a:p>
          <a:p>
            <a:pPr lvl="1"/>
            <a:r>
              <a:rPr lang="en-US" sz="2800" dirty="0"/>
              <a:t>X(</a:t>
            </a:r>
            <a:r>
              <a:rPr lang="en-US" sz="2800" dirty="0" err="1"/>
              <a:t>k,i,j</a:t>
            </a:r>
            <a:r>
              <a:rPr lang="en-US" sz="2800" dirty="0"/>
              <a:t>) = 1, subject j is scheduled in room I in period k.</a:t>
            </a:r>
          </a:p>
          <a:p>
            <a:pPr marL="1691640" lvl="6" indent="0">
              <a:buNone/>
            </a:pPr>
            <a:r>
              <a:rPr lang="en-US" sz="2800" dirty="0"/>
              <a:t>0, otherwise.</a:t>
            </a:r>
          </a:p>
          <a:p>
            <a:pPr marL="594360" lvl="2" indent="0">
              <a:buNone/>
            </a:pPr>
            <a:r>
              <a:rPr lang="en-US" sz="2800" dirty="0">
                <a:sym typeface="Symbol" panose="05050102010706020507" pitchFamily="18" charset="2"/>
              </a:rPr>
              <a:t></a:t>
            </a:r>
            <a:r>
              <a:rPr lang="en-US" sz="2800" dirty="0" err="1">
                <a:sym typeface="Symbol" panose="05050102010706020507" pitchFamily="18" charset="2"/>
              </a:rPr>
              <a:t>i</a:t>
            </a:r>
            <a:r>
              <a:rPr lang="en-US" sz="2800" dirty="0">
                <a:sym typeface="Symbol" panose="05050102010706020507" pitchFamily="18" charset="2"/>
              </a:rPr>
              <a:t>  M, j  N, k  N domain D(X(</a:t>
            </a:r>
            <a:r>
              <a:rPr lang="en-US" sz="2800" dirty="0" err="1">
                <a:sym typeface="Symbol" panose="05050102010706020507" pitchFamily="18" charset="2"/>
              </a:rPr>
              <a:t>k,i,j</a:t>
            </a:r>
            <a:r>
              <a:rPr lang="en-US" sz="2800" dirty="0">
                <a:sym typeface="Symbol" panose="05050102010706020507" pitchFamily="18" charset="2"/>
              </a:rPr>
              <a:t>)) = {0,1}.</a:t>
            </a:r>
          </a:p>
          <a:p>
            <a:pPr lvl="1"/>
            <a:r>
              <a:rPr lang="en-US" sz="2800" dirty="0">
                <a:sym typeface="Symbol" panose="05050102010706020507" pitchFamily="18" charset="2"/>
              </a:rPr>
              <a:t>Y(d) = 1, day d has at least a test.</a:t>
            </a:r>
          </a:p>
          <a:p>
            <a:pPr marL="1417320" lvl="5" indent="0">
              <a:buNone/>
            </a:pPr>
            <a:r>
              <a:rPr lang="en-US" sz="2800" dirty="0">
                <a:sym typeface="Symbol" panose="05050102010706020507" pitchFamily="18" charset="2"/>
              </a:rPr>
              <a:t>  0, no test occurs.</a:t>
            </a:r>
          </a:p>
          <a:p>
            <a:pPr marL="594360" lvl="2" indent="0">
              <a:buNone/>
            </a:pPr>
            <a:r>
              <a:rPr lang="en-US" sz="2800" dirty="0">
                <a:sym typeface="Symbol" panose="05050102010706020507" pitchFamily="18" charset="2"/>
              </a:rPr>
              <a:t>d  N/4, domain D(Y(d)) = {0,1}.</a:t>
            </a:r>
          </a:p>
          <a:p>
            <a:pPr marL="594360" lvl="2" indent="0">
              <a:buNone/>
            </a:pPr>
            <a:endParaRPr lang="en-US" sz="2600" dirty="0"/>
          </a:p>
          <a:p>
            <a:pPr marL="594360" lvl="2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08895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TEST SCHEDULING</a:t>
            </a:r>
            <a:br>
              <a:rPr lang="en-US" dirty="0"/>
            </a:br>
            <a:r>
              <a:rPr lang="en-US" sz="3100" dirty="0"/>
              <a:t>Mixed integer program (MIP) Model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u="sng" dirty="0"/>
              <a:t>Constraint:</a:t>
            </a:r>
          </a:p>
          <a:p>
            <a:pPr lvl="1"/>
            <a:r>
              <a:rPr lang="en-US" sz="2800" u="sng" dirty="0">
                <a:sym typeface="Symbol" panose="05050102010706020507" pitchFamily="18" charset="2"/>
              </a:rPr>
              <a:t></a:t>
            </a:r>
            <a:r>
              <a:rPr lang="vi-VN" sz="2800" baseline="-25000" dirty="0">
                <a:sym typeface="Symbol" panose="05050102010706020507" pitchFamily="18" charset="2"/>
              </a:rPr>
              <a:t>k  N, i  M</a:t>
            </a:r>
            <a:r>
              <a:rPr lang="en-US" sz="2800" dirty="0">
                <a:sym typeface="Symbol" panose="05050102010706020507" pitchFamily="18" charset="2"/>
              </a:rPr>
              <a:t>X(</a:t>
            </a:r>
            <a:r>
              <a:rPr lang="en-US" sz="2800" dirty="0" err="1">
                <a:sym typeface="Symbol" panose="05050102010706020507" pitchFamily="18" charset="2"/>
              </a:rPr>
              <a:t>k,i,j</a:t>
            </a:r>
            <a:r>
              <a:rPr lang="en-US" sz="2800" dirty="0">
                <a:sym typeface="Symbol" panose="05050102010706020507" pitchFamily="18" charset="2"/>
              </a:rPr>
              <a:t>) = 1</a:t>
            </a:r>
            <a:r>
              <a:rPr lang="vi-VN" sz="2800" dirty="0">
                <a:sym typeface="Symbol" panose="05050102010706020507" pitchFamily="18" charset="2"/>
              </a:rPr>
              <a:t> jN, </a:t>
            </a:r>
            <a:r>
              <a:rPr lang="vi-VN" sz="28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each subject has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</a:t>
            </a:r>
            <a:r>
              <a:rPr lang="en-US" sz="2800" dirty="0">
                <a:sym typeface="Symbol" panose="05050102010706020507" pitchFamily="18" charset="2"/>
              </a:rPr>
              <a:t>one test.</a:t>
            </a:r>
          </a:p>
          <a:p>
            <a:pPr lvl="1"/>
            <a:r>
              <a:rPr lang="en-US" sz="2800" u="sng" dirty="0">
                <a:sym typeface="Symbol" panose="05050102010706020507" pitchFamily="18" charset="2"/>
              </a:rPr>
              <a:t></a:t>
            </a:r>
            <a:r>
              <a:rPr lang="en-US" sz="2800" u="sng" baseline="-25000" dirty="0">
                <a:sym typeface="Symbol" panose="05050102010706020507" pitchFamily="18" charset="2"/>
              </a:rPr>
              <a:t>j</a:t>
            </a:r>
            <a:r>
              <a:rPr lang="vi-VN" sz="2800" baseline="-25000" dirty="0">
                <a:sym typeface="Symbol" panose="05050102010706020507" pitchFamily="18" charset="2"/>
              </a:rPr>
              <a:t> </a:t>
            </a:r>
            <a:r>
              <a:rPr lang="en-US" sz="2800" baseline="-25000" dirty="0">
                <a:sym typeface="Symbol" panose="05050102010706020507" pitchFamily="18" charset="2"/>
              </a:rPr>
              <a:t> N</a:t>
            </a:r>
            <a:r>
              <a:rPr lang="en-US" sz="2800" dirty="0">
                <a:sym typeface="Symbol" panose="05050102010706020507" pitchFamily="18" charset="2"/>
              </a:rPr>
              <a:t>X(</a:t>
            </a:r>
            <a:r>
              <a:rPr lang="en-US" sz="2800" dirty="0" err="1">
                <a:sym typeface="Symbol" panose="05050102010706020507" pitchFamily="18" charset="2"/>
              </a:rPr>
              <a:t>k,i,j</a:t>
            </a:r>
            <a:r>
              <a:rPr lang="en-US" sz="2800" dirty="0">
                <a:sym typeface="Symbol" panose="05050102010706020507" pitchFamily="18" charset="2"/>
              </a:rPr>
              <a:t>)*d[j]  c[</a:t>
            </a:r>
            <a:r>
              <a:rPr lang="en-US" sz="2800" dirty="0" err="1">
                <a:sym typeface="Symbol" panose="05050102010706020507" pitchFamily="18" charset="2"/>
              </a:rPr>
              <a:t>i</a:t>
            </a:r>
            <a:r>
              <a:rPr lang="en-US" sz="2800" dirty="0">
                <a:sym typeface="Symbol" panose="05050102010706020507" pitchFamily="18" charset="2"/>
              </a:rPr>
              <a:t>]</a:t>
            </a:r>
            <a:r>
              <a:rPr lang="vi-VN" sz="2800" dirty="0">
                <a:sym typeface="Symbol" panose="05050102010706020507" pitchFamily="18" charset="2"/>
              </a:rPr>
              <a:t> </a:t>
            </a:r>
            <a:r>
              <a:rPr lang="en-US" sz="2800" dirty="0">
                <a:sym typeface="Symbol" panose="05050102010706020507" pitchFamily="18" charset="2"/>
              </a:rPr>
              <a:t>k</a:t>
            </a:r>
            <a:r>
              <a:rPr lang="vi-VN" sz="2800" dirty="0">
                <a:sym typeface="Symbol" panose="05050102010706020507" pitchFamily="18" charset="2"/>
              </a:rPr>
              <a:t>N</a:t>
            </a:r>
            <a:r>
              <a:rPr lang="en-US" sz="2800" dirty="0">
                <a:sym typeface="Symbol" panose="05050102010706020507" pitchFamily="18" charset="2"/>
              </a:rPr>
              <a:t> </a:t>
            </a:r>
            <a:r>
              <a:rPr lang="vi-VN" sz="2800" dirty="0">
                <a:sym typeface="Symbol" panose="05050102010706020507" pitchFamily="18" charset="2"/>
              </a:rPr>
              <a:t></a:t>
            </a:r>
            <a:r>
              <a:rPr lang="en-US" sz="2800" dirty="0">
                <a:sym typeface="Symbol" panose="05050102010706020507" pitchFamily="18" charset="2"/>
              </a:rPr>
              <a:t> </a:t>
            </a:r>
            <a:r>
              <a:rPr lang="en-US" sz="2800" dirty="0" err="1">
                <a:sym typeface="Symbol" panose="05050102010706020507" pitchFamily="18" charset="2"/>
              </a:rPr>
              <a:t>i</a:t>
            </a:r>
            <a:r>
              <a:rPr lang="en-US" sz="2800" dirty="0">
                <a:sym typeface="Symbol" panose="05050102010706020507" pitchFamily="18" charset="2"/>
              </a:rPr>
              <a:t> </a:t>
            </a:r>
            <a:r>
              <a:rPr lang="vi-VN" sz="2800" dirty="0">
                <a:sym typeface="Symbol" panose="05050102010706020507" pitchFamily="18" charset="2"/>
              </a:rPr>
              <a:t></a:t>
            </a:r>
            <a:r>
              <a:rPr lang="en-US" sz="2800" dirty="0">
                <a:sym typeface="Symbol" panose="05050102010706020507" pitchFamily="18" charset="2"/>
              </a:rPr>
              <a:t> M, number of students smaller or equal to the room’s capacity.</a:t>
            </a:r>
          </a:p>
          <a:p>
            <a:pPr lvl="1"/>
            <a:r>
              <a:rPr lang="en-US" sz="2800" u="sng" dirty="0">
                <a:sym typeface="Symbol" panose="05050102010706020507" pitchFamily="18" charset="2"/>
              </a:rPr>
              <a:t></a:t>
            </a:r>
            <a:r>
              <a:rPr lang="en-US" sz="2800" u="sng" baseline="-25000" dirty="0">
                <a:sym typeface="Symbol" panose="05050102010706020507" pitchFamily="18" charset="2"/>
              </a:rPr>
              <a:t>j</a:t>
            </a:r>
            <a:r>
              <a:rPr lang="vi-VN" sz="2800" baseline="-25000" dirty="0">
                <a:sym typeface="Symbol" panose="05050102010706020507" pitchFamily="18" charset="2"/>
              </a:rPr>
              <a:t>  N</a:t>
            </a:r>
            <a:r>
              <a:rPr lang="en-US" sz="2800" dirty="0">
                <a:sym typeface="Symbol" panose="05050102010706020507" pitchFamily="18" charset="2"/>
              </a:rPr>
              <a:t>X(</a:t>
            </a:r>
            <a:r>
              <a:rPr lang="en-US" sz="2800" dirty="0" err="1">
                <a:sym typeface="Symbol" panose="05050102010706020507" pitchFamily="18" charset="2"/>
              </a:rPr>
              <a:t>k,i,j</a:t>
            </a:r>
            <a:r>
              <a:rPr lang="en-US" sz="2800" dirty="0">
                <a:sym typeface="Symbol" panose="05050102010706020507" pitchFamily="18" charset="2"/>
              </a:rPr>
              <a:t>)  1</a:t>
            </a:r>
            <a:r>
              <a:rPr lang="vi-VN" sz="2800" dirty="0">
                <a:sym typeface="Symbol" panose="05050102010706020507" pitchFamily="18" charset="2"/>
              </a:rPr>
              <a:t> </a:t>
            </a:r>
            <a:r>
              <a:rPr lang="en-US" sz="2800" dirty="0">
                <a:sym typeface="Symbol" panose="05050102010706020507" pitchFamily="18" charset="2"/>
              </a:rPr>
              <a:t>k</a:t>
            </a:r>
            <a:r>
              <a:rPr lang="vi-VN" sz="2800" dirty="0">
                <a:sym typeface="Symbol" panose="05050102010706020507" pitchFamily="18" charset="2"/>
              </a:rPr>
              <a:t>N</a:t>
            </a:r>
            <a:r>
              <a:rPr lang="en-US" sz="2800" dirty="0">
                <a:sym typeface="Symbol" panose="05050102010706020507" pitchFamily="18" charset="2"/>
              </a:rPr>
              <a:t> </a:t>
            </a:r>
            <a:r>
              <a:rPr lang="vi-VN" sz="2800" dirty="0">
                <a:sym typeface="Symbol" panose="05050102010706020507" pitchFamily="18" charset="2"/>
              </a:rPr>
              <a:t></a:t>
            </a:r>
            <a:r>
              <a:rPr lang="en-US" sz="2800" dirty="0" err="1">
                <a:sym typeface="Symbol" panose="05050102010706020507" pitchFamily="18" charset="2"/>
              </a:rPr>
              <a:t>i</a:t>
            </a:r>
            <a:r>
              <a:rPr lang="vi-VN" sz="2800" dirty="0">
                <a:sym typeface="Symbol" panose="05050102010706020507" pitchFamily="18" charset="2"/>
              </a:rPr>
              <a:t> </a:t>
            </a:r>
            <a:r>
              <a:rPr lang="en-US" sz="2800" dirty="0">
                <a:sym typeface="Symbol" panose="05050102010706020507" pitchFamily="18" charset="2"/>
              </a:rPr>
              <a:t> M, each room has one test.</a:t>
            </a:r>
          </a:p>
          <a:p>
            <a:pPr lvl="1"/>
            <a:r>
              <a:rPr lang="en-US" sz="2800" u="sng" dirty="0">
                <a:sym typeface="Symbol" panose="05050102010706020507" pitchFamily="18" charset="2"/>
              </a:rPr>
              <a:t></a:t>
            </a:r>
            <a:r>
              <a:rPr lang="vi-VN" sz="2800" baseline="-25000" dirty="0">
                <a:sym typeface="Symbol" panose="05050102010706020507" pitchFamily="18" charset="2"/>
              </a:rPr>
              <a:t>k  N, i  M</a:t>
            </a:r>
            <a:r>
              <a:rPr lang="en-US" sz="2800" dirty="0">
                <a:sym typeface="Symbol" panose="05050102010706020507" pitchFamily="18" charset="2"/>
              </a:rPr>
              <a:t>X(k,i</a:t>
            </a:r>
            <a:r>
              <a:rPr lang="en-US" sz="2800" baseline="-25000" dirty="0">
                <a:sym typeface="Symbol" panose="05050102010706020507" pitchFamily="18" charset="2"/>
              </a:rPr>
              <a:t>1</a:t>
            </a:r>
            <a:r>
              <a:rPr lang="en-US" sz="2800" dirty="0">
                <a:sym typeface="Symbol" panose="05050102010706020507" pitchFamily="18" charset="2"/>
              </a:rPr>
              <a:t>,j) + X(k,i</a:t>
            </a:r>
            <a:r>
              <a:rPr lang="en-US" sz="2800" baseline="-25000" dirty="0">
                <a:sym typeface="Symbol" panose="05050102010706020507" pitchFamily="18" charset="2"/>
              </a:rPr>
              <a:t>2</a:t>
            </a:r>
            <a:r>
              <a:rPr lang="en-US" sz="2800" dirty="0">
                <a:sym typeface="Symbol" panose="05050102010706020507" pitchFamily="18" charset="2"/>
              </a:rPr>
              <a:t>,j)  1</a:t>
            </a:r>
            <a:r>
              <a:rPr lang="vi-VN" sz="2800" dirty="0">
                <a:sym typeface="Symbol" panose="05050102010706020507" pitchFamily="18" charset="2"/>
              </a:rPr>
              <a:t> </a:t>
            </a:r>
            <a:r>
              <a:rPr lang="en-US" sz="2800" dirty="0">
                <a:sym typeface="Symbol" panose="05050102010706020507" pitchFamily="18" charset="2"/>
              </a:rPr>
              <a:t>(i</a:t>
            </a:r>
            <a:r>
              <a:rPr lang="en-US" sz="2800" baseline="-25000" dirty="0">
                <a:sym typeface="Symbol" panose="05050102010706020507" pitchFamily="18" charset="2"/>
              </a:rPr>
              <a:t>1 ,</a:t>
            </a:r>
            <a:r>
              <a:rPr lang="en-US" sz="2800" dirty="0">
                <a:sym typeface="Symbol" panose="05050102010706020507" pitchFamily="18" charset="2"/>
              </a:rPr>
              <a:t> i</a:t>
            </a:r>
            <a:r>
              <a:rPr lang="en-US" sz="2800" baseline="-25000" dirty="0">
                <a:sym typeface="Symbol" panose="05050102010706020507" pitchFamily="18" charset="2"/>
              </a:rPr>
              <a:t>2 </a:t>
            </a:r>
            <a:r>
              <a:rPr lang="en-US" sz="2800" dirty="0">
                <a:sym typeface="Symbol" panose="05050102010706020507" pitchFamily="18" charset="2"/>
              </a:rPr>
              <a:t>) </a:t>
            </a:r>
            <a:r>
              <a:rPr lang="vi-VN" sz="2800" dirty="0">
                <a:sym typeface="Symbol" panose="05050102010706020507" pitchFamily="18" charset="2"/>
              </a:rPr>
              <a:t></a:t>
            </a:r>
            <a:r>
              <a:rPr lang="en-US" sz="2800" dirty="0">
                <a:sym typeface="Symbol" panose="05050102010706020507" pitchFamily="18" charset="2"/>
              </a:rPr>
              <a:t> conflict.</a:t>
            </a:r>
          </a:p>
          <a:p>
            <a:pPr lvl="1"/>
            <a:r>
              <a:rPr lang="en-US" sz="2800" u="sng" dirty="0">
                <a:sym typeface="Symbol" panose="05050102010706020507" pitchFamily="18" charset="2"/>
              </a:rPr>
              <a:t></a:t>
            </a:r>
            <a:r>
              <a:rPr lang="en-US" sz="2800" u="sng" baseline="-25000" dirty="0">
                <a:sym typeface="Symbol" panose="05050102010706020507" pitchFamily="18" charset="2"/>
              </a:rPr>
              <a:t>j</a:t>
            </a:r>
            <a:r>
              <a:rPr lang="vi-VN" sz="2800" baseline="-25000" dirty="0">
                <a:sym typeface="Symbol" panose="05050102010706020507" pitchFamily="18" charset="2"/>
              </a:rPr>
              <a:t>  N, i  M</a:t>
            </a:r>
            <a:r>
              <a:rPr lang="en-US" sz="2800" dirty="0">
                <a:sym typeface="Symbol" panose="05050102010706020507" pitchFamily="18" charset="2"/>
              </a:rPr>
              <a:t>X(</a:t>
            </a:r>
            <a:r>
              <a:rPr lang="en-US" sz="2800" dirty="0" err="1">
                <a:sym typeface="Symbol" panose="05050102010706020507" pitchFamily="18" charset="2"/>
              </a:rPr>
              <a:t>k,i,j</a:t>
            </a:r>
            <a:r>
              <a:rPr lang="en-US" sz="2800" dirty="0">
                <a:sym typeface="Symbol" panose="05050102010706020507" pitchFamily="18" charset="2"/>
              </a:rPr>
              <a:t>) </a:t>
            </a:r>
            <a:r>
              <a:rPr lang="en-US" sz="2800">
                <a:sym typeface="Symbol" panose="05050102010706020507" pitchFamily="18" charset="2"/>
              </a:rPr>
              <a:t> M*</a:t>
            </a:r>
            <a:r>
              <a:rPr lang="en-US" sz="2800" dirty="0">
                <a:sym typeface="Symbol" panose="05050102010706020507" pitchFamily="18" charset="2"/>
              </a:rPr>
              <a:t>Y[k//4] </a:t>
            </a:r>
            <a:r>
              <a:rPr lang="vi-VN" sz="2800" dirty="0">
                <a:sym typeface="Symbol" panose="05050102010706020507" pitchFamily="18" charset="2"/>
              </a:rPr>
              <a:t></a:t>
            </a:r>
            <a:r>
              <a:rPr lang="en-US" sz="2800" dirty="0">
                <a:sym typeface="Symbol" panose="05050102010706020507" pitchFamily="18" charset="2"/>
              </a:rPr>
              <a:t>k</a:t>
            </a:r>
            <a:r>
              <a:rPr lang="vi-VN" sz="2800" dirty="0">
                <a:sym typeface="Symbol" panose="05050102010706020507" pitchFamily="18" charset="2"/>
              </a:rPr>
              <a:t>N</a:t>
            </a:r>
            <a:r>
              <a:rPr lang="en-US" sz="2800" dirty="0">
                <a:sym typeface="Symbol" panose="05050102010706020507" pitchFamily="18" charset="2"/>
              </a:rPr>
              <a:t>, relations between X and Y.</a:t>
            </a:r>
          </a:p>
          <a:p>
            <a:r>
              <a:rPr lang="en-US" sz="2800" u="sng" dirty="0"/>
              <a:t>Objective function </a:t>
            </a:r>
            <a:r>
              <a:rPr lang="en-US" sz="2800" dirty="0"/>
              <a:t>to be minimized: </a:t>
            </a:r>
            <a:r>
              <a:rPr lang="en-US" sz="2800" u="sng" dirty="0">
                <a:sym typeface="Symbol" panose="05050102010706020507" pitchFamily="18" charset="2"/>
              </a:rPr>
              <a:t></a:t>
            </a:r>
            <a:r>
              <a:rPr lang="en-US" sz="2800" baseline="-25000" dirty="0">
                <a:sym typeface="Symbol" panose="05050102010706020507" pitchFamily="18" charset="2"/>
              </a:rPr>
              <a:t>d</a:t>
            </a:r>
            <a:r>
              <a:rPr lang="vi-VN" sz="2800" baseline="-25000" dirty="0">
                <a:sym typeface="Symbol" panose="05050102010706020507" pitchFamily="18" charset="2"/>
              </a:rPr>
              <a:t>  N</a:t>
            </a:r>
            <a:r>
              <a:rPr lang="en-US" sz="2800" baseline="-25000" dirty="0">
                <a:sym typeface="Symbol" panose="05050102010706020507" pitchFamily="18" charset="2"/>
              </a:rPr>
              <a:t>//4</a:t>
            </a:r>
            <a:r>
              <a:rPr lang="en-US" sz="2800" dirty="0">
                <a:sym typeface="Symbol" panose="05050102010706020507" pitchFamily="18" charset="2"/>
              </a:rPr>
              <a:t>Y[d].</a:t>
            </a:r>
          </a:p>
          <a:p>
            <a:pPr marL="594360" lvl="2" indent="0">
              <a:buNone/>
            </a:pPr>
            <a:endParaRPr lang="en-US" sz="2600" dirty="0"/>
          </a:p>
          <a:p>
            <a:pPr marL="594360" lvl="2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08392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TEST SCHEDULING</a:t>
            </a:r>
            <a:br>
              <a:rPr lang="en-US" dirty="0"/>
            </a:br>
            <a:r>
              <a:rPr lang="en-US" dirty="0"/>
              <a:t>Greedy idea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Apply the idea of bin packing problem.</a:t>
            </a:r>
          </a:p>
          <a:p>
            <a:r>
              <a:rPr lang="en-US" dirty="0"/>
              <a:t>At each period:</a:t>
            </a:r>
          </a:p>
          <a:p>
            <a:pPr lvl="1"/>
            <a:r>
              <a:rPr lang="en-US" dirty="0"/>
              <a:t>Select the best fit subject for each room ( the number of student is the closest to the room’s capacity).</a:t>
            </a:r>
          </a:p>
          <a:p>
            <a:pPr lvl="1"/>
            <a:r>
              <a:rPr lang="en-US" dirty="0"/>
              <a:t>Each subject is not in conflict with each others.</a:t>
            </a:r>
          </a:p>
        </p:txBody>
      </p:sp>
    </p:spTree>
    <p:extLst>
      <p:ext uri="{BB962C8B-B14F-4D97-AF65-F5344CB8AC3E}">
        <p14:creationId xmlns:p14="http://schemas.microsoft.com/office/powerpoint/2010/main" val="3072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Experiments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062C285-6024-429C-BB13-5308376BD074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314956844"/>
              </p:ext>
            </p:extLst>
          </p:nvPr>
        </p:nvGraphicFramePr>
        <p:xfrm>
          <a:off x="1219200" y="1447800"/>
          <a:ext cx="8273284" cy="4079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09497">
                  <a:extLst>
                    <a:ext uri="{9D8B030D-6E8A-4147-A177-3AD203B41FA5}">
                      <a16:colId xmlns:a16="http://schemas.microsoft.com/office/drawing/2014/main" val="3086430331"/>
                    </a:ext>
                  </a:extLst>
                </a:gridCol>
                <a:gridCol w="1317054">
                  <a:extLst>
                    <a:ext uri="{9D8B030D-6E8A-4147-A177-3AD203B41FA5}">
                      <a16:colId xmlns:a16="http://schemas.microsoft.com/office/drawing/2014/main" val="3730650066"/>
                    </a:ext>
                  </a:extLst>
                </a:gridCol>
                <a:gridCol w="1360805">
                  <a:extLst>
                    <a:ext uri="{9D8B030D-6E8A-4147-A177-3AD203B41FA5}">
                      <a16:colId xmlns:a16="http://schemas.microsoft.com/office/drawing/2014/main" val="4120639621"/>
                    </a:ext>
                  </a:extLst>
                </a:gridCol>
                <a:gridCol w="1013142">
                  <a:extLst>
                    <a:ext uri="{9D8B030D-6E8A-4147-A177-3AD203B41FA5}">
                      <a16:colId xmlns:a16="http://schemas.microsoft.com/office/drawing/2014/main" val="4111951738"/>
                    </a:ext>
                  </a:extLst>
                </a:gridCol>
                <a:gridCol w="1129030">
                  <a:extLst>
                    <a:ext uri="{9D8B030D-6E8A-4147-A177-3AD203B41FA5}">
                      <a16:colId xmlns:a16="http://schemas.microsoft.com/office/drawing/2014/main" val="134767384"/>
                    </a:ext>
                  </a:extLst>
                </a:gridCol>
                <a:gridCol w="1115695">
                  <a:extLst>
                    <a:ext uri="{9D8B030D-6E8A-4147-A177-3AD203B41FA5}">
                      <a16:colId xmlns:a16="http://schemas.microsoft.com/office/drawing/2014/main" val="2386880899"/>
                    </a:ext>
                  </a:extLst>
                </a:gridCol>
                <a:gridCol w="1228061">
                  <a:extLst>
                    <a:ext uri="{9D8B030D-6E8A-4147-A177-3AD203B41FA5}">
                      <a16:colId xmlns:a16="http://schemas.microsoft.com/office/drawing/2014/main" val="2618875934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MIP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CP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Heuristic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Optimal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577874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Objective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72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0.0156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0.0543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0.0000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days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days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1701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0.0519 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0.2344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0.0080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days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days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0089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0.0625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0.6525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days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7381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0.1771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____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days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3932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1.0439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____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0.0240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 days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 days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9971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40.5159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____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0.3437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 days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 days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1414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2481.4581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____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3.0389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 days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21 days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4325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____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____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44.6339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 days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0002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826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725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Concept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Summarize the key technology, concept, or strategy on which your business is based.</a:t>
            </a:r>
          </a:p>
        </p:txBody>
      </p:sp>
    </p:spTree>
    <p:extLst>
      <p:ext uri="{BB962C8B-B14F-4D97-AF65-F5344CB8AC3E}">
        <p14:creationId xmlns:p14="http://schemas.microsoft.com/office/powerpoint/2010/main" val="344810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Summarize the competition.</a:t>
            </a:r>
          </a:p>
          <a:p>
            <a:r>
              <a:rPr lang="en-US" dirty="0"/>
              <a:t>Outline your company’s competitive advantage.</a:t>
            </a:r>
          </a:p>
        </p:txBody>
      </p:sp>
    </p:spTree>
    <p:extLst>
      <p:ext uri="{BB962C8B-B14F-4D97-AF65-F5344CB8AC3E}">
        <p14:creationId xmlns:p14="http://schemas.microsoft.com/office/powerpoint/2010/main" val="142101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and Objectives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List five-year goals.</a:t>
            </a:r>
          </a:p>
          <a:p>
            <a:r>
              <a:rPr lang="en-US" dirty="0"/>
              <a:t>State specific, measurable objectives for achieving your five-year goals.</a:t>
            </a:r>
          </a:p>
          <a:p>
            <a:pPr lvl="1"/>
            <a:r>
              <a:rPr lang="en-US" dirty="0"/>
              <a:t>List market-share objectives.</a:t>
            </a:r>
          </a:p>
          <a:p>
            <a:pPr lvl="1"/>
            <a:r>
              <a:rPr lang="en-US" dirty="0"/>
              <a:t>List revenue/profitability objectives.</a:t>
            </a:r>
          </a:p>
        </p:txBody>
      </p:sp>
    </p:spTree>
    <p:extLst>
      <p:ext uri="{BB962C8B-B14F-4D97-AF65-F5344CB8AC3E}">
        <p14:creationId xmlns:p14="http://schemas.microsoft.com/office/powerpoint/2010/main" val="16976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usiness plan presentat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plan presentation.potx" id="{B0CF94B3-F59B-427A-A620-6B86E9154593}" vid="{92489599-94E0-42FA-BFD7-90FE9B56DF1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F08E5A4239614CB5BAF2557A729EEF" ma:contentTypeVersion="10" ma:contentTypeDescription="Create a new document." ma:contentTypeScope="" ma:versionID="903339a5238277f7e42522e9c03b77ea">
  <xsd:schema xmlns:xsd="http://www.w3.org/2001/XMLSchema" xmlns:xs="http://www.w3.org/2001/XMLSchema" xmlns:p="http://schemas.microsoft.com/office/2006/metadata/properties" xmlns:ns3="a94b8558-35f8-4b39-9a7c-afb4ca6f5602" targetNamespace="http://schemas.microsoft.com/office/2006/metadata/properties" ma:root="true" ma:fieldsID="065dcdba5a4f541303c4acd439a45091" ns3:_="">
    <xsd:import namespace="a94b8558-35f8-4b39-9a7c-afb4ca6f560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4b8558-35f8-4b39-9a7c-afb4ca6f56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0B34428-F24E-481F-97F0-B7A31F5C51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4b8558-35f8-4b39-9a7c-afb4ca6f56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20EE4D8-C27D-428B-9509-F2132D74F33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462861C-FF25-4020-8662-B84834128B7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plan presentation (widescreen)</Template>
  <TotalTime>256</TotalTime>
  <Words>784</Words>
  <Application>Microsoft Office PowerPoint</Application>
  <PresentationFormat>Widescreen</PresentationFormat>
  <Paragraphs>119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Cambria</vt:lpstr>
      <vt:lpstr>Tahoma</vt:lpstr>
      <vt:lpstr>Verdana</vt:lpstr>
      <vt:lpstr>Wingdings 2</vt:lpstr>
      <vt:lpstr>Business plan presentation</vt:lpstr>
      <vt:lpstr>PROJECT 8: TEST SCHEDULING</vt:lpstr>
      <vt:lpstr>Problem description</vt:lpstr>
      <vt:lpstr>TEST SCHEDULING Mixed integer program (MIP) Model</vt:lpstr>
      <vt:lpstr>TEST SCHEDULING Mixed integer program (MIP) Model</vt:lpstr>
      <vt:lpstr>TEST SCHEDULING Greedy idea</vt:lpstr>
      <vt:lpstr>Experiments</vt:lpstr>
      <vt:lpstr>Business Concept</vt:lpstr>
      <vt:lpstr>Competition</vt:lpstr>
      <vt:lpstr>Goals and Objectives</vt:lpstr>
      <vt:lpstr>Financial Plan</vt:lpstr>
      <vt:lpstr>Resource Requirements</vt:lpstr>
      <vt:lpstr>Risks and Rewards</vt:lpstr>
      <vt:lpstr>Key Issues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8: TEST SCHEDULING</dc:title>
  <dc:creator>Hoang Anh Nguyen</dc:creator>
  <cp:lastModifiedBy>NGUYEN HOANG ANH 20194417</cp:lastModifiedBy>
  <cp:revision>12</cp:revision>
  <dcterms:created xsi:type="dcterms:W3CDTF">2020-12-08T01:50:12Z</dcterms:created>
  <dcterms:modified xsi:type="dcterms:W3CDTF">2020-12-10T14:29:18Z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0x010100E6F08E5A4239614CB5BAF2557A729EEF</vt:lpwstr>
  </property>
  <property fmtid="{D5CDD505-2E9C-101B-9397-08002B2CF9AE}" pid="3" name="Order">
    <vt:r8>74069300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