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78" r:id="rId6"/>
    <p:sldId id="260" r:id="rId7"/>
    <p:sldId id="270" r:id="rId8"/>
    <p:sldId id="279" r:id="rId9"/>
    <p:sldId id="271" r:id="rId10"/>
    <p:sldId id="261" r:id="rId11"/>
    <p:sldId id="273" r:id="rId12"/>
    <p:sldId id="274" r:id="rId13"/>
    <p:sldId id="280" r:id="rId14"/>
    <p:sldId id="272" r:id="rId15"/>
    <p:sldId id="281" r:id="rId16"/>
    <p:sldId id="262" r:id="rId17"/>
    <p:sldId id="277" r:id="rId18"/>
    <p:sldId id="263" r:id="rId19"/>
    <p:sldId id="264" r:id="rId20"/>
    <p:sldId id="265" r:id="rId21"/>
    <p:sldId id="266" r:id="rId22"/>
    <p:sldId id="284" r:id="rId23"/>
    <p:sldId id="285" r:id="rId24"/>
    <p:sldId id="282" r:id="rId25"/>
    <p:sldId id="283" r:id="rId26"/>
    <p:sldId id="276" r:id="rId27"/>
    <p:sldId id="275" r:id="rId28"/>
    <p:sldId id="267" r:id="rId29"/>
    <p:sldId id="268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5033" autoAdjust="0"/>
  </p:normalViewPr>
  <p:slideViewPr>
    <p:cSldViewPr snapToGrid="0" snapToObjects="1">
      <p:cViewPr varScale="1">
        <p:scale>
          <a:sx n="79" d="100"/>
          <a:sy n="79" d="100"/>
        </p:scale>
        <p:origin x="15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F9884-8132-4A6E-AD3C-AA96914B0ABE}" type="datetimeFigureOut">
              <a:rPr lang="vi-VN" smtClean="0"/>
              <a:t>24/04/2025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FEFB4-9E6B-4F44-8AD6-9CD7BFE90E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46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When do you use git stash?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You’re working on something unfinished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Suddenly you need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to another 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Pull the latest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 someone else’s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you don’t want to commit your half-done code yet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FEFB4-9E6B-4F44-8AD6-9CD7BFE90E51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676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When to Avoid Reset: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working on </a:t>
            </a:r>
            <a:r>
              <a:rPr lang="en-US" b="1" dirty="0"/>
              <a:t>shared branches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changes are already </a:t>
            </a:r>
            <a:r>
              <a:rPr lang="en-US" b="1" dirty="0"/>
              <a:t>pushed</a:t>
            </a:r>
            <a:r>
              <a:rPr lang="en-US" dirty="0"/>
              <a:t> to remote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FEFB4-9E6B-4F44-8AD6-9CD7BFE90E51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385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DF41-8581-C114-3CED-F61634F9C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817D82-9ACC-0D83-2384-01B57205E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402189-26E2-4D10-73CF-8014EE2E3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When to Avoid Reset: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working on </a:t>
            </a:r>
            <a:r>
              <a:rPr lang="en-US" b="1" dirty="0"/>
              <a:t>shared branches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changes are already </a:t>
            </a:r>
            <a:r>
              <a:rPr lang="en-US" b="1" dirty="0"/>
              <a:t>pushed</a:t>
            </a:r>
            <a:r>
              <a:rPr lang="en-US" dirty="0"/>
              <a:t> to remote</a:t>
            </a:r>
          </a:p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6CBB4-484B-9192-61CE-D72AB8D50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FEFB4-9E6B-4F44-8AD6-9CD7BFE90E51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417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EA263-8EDA-2DDA-EC4A-FDD274B3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3B6F41-2523-99AD-B9B4-F6856165BC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48E906-0BE5-A3A2-B0D9-1E094732C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When to Avoid Reset: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working on </a:t>
            </a:r>
            <a:r>
              <a:rPr lang="en-US" b="1" dirty="0"/>
              <a:t>shared branches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changes are already </a:t>
            </a:r>
            <a:r>
              <a:rPr lang="en-US" b="1" dirty="0"/>
              <a:t>pushed</a:t>
            </a:r>
            <a:r>
              <a:rPr lang="en-US" dirty="0"/>
              <a:t> to remote</a:t>
            </a:r>
          </a:p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5462-3E6A-D50F-77E3-B16568FC5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FEFB4-9E6B-4F44-8AD6-9CD7BFE90E51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9247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DBAC8-8C80-D68B-2B56-4F3A2593E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2569BD-260E-BF5E-6772-59BBD140B1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307744-99C2-440C-2808-962211902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When to Avoid Reset: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working on </a:t>
            </a:r>
            <a:r>
              <a:rPr lang="en-US" b="1" dirty="0"/>
              <a:t>shared branches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changes are already </a:t>
            </a:r>
            <a:r>
              <a:rPr lang="en-US" b="1" dirty="0"/>
              <a:t>pushed</a:t>
            </a:r>
            <a:r>
              <a:rPr lang="en-US" dirty="0"/>
              <a:t> to remote</a:t>
            </a:r>
          </a:p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E7C52-EA44-38F3-0A07-D34DD2C03E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FEFB4-9E6B-4F44-8AD6-9CD7BFE90E51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743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5FA11-0EFA-0573-E7E4-FA17A2070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DD18B-0BA0-BE5A-6A1D-33F4A852E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541936-A230-2DA3-81CD-1E430297E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When to Avoid Reset: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working on </a:t>
            </a:r>
            <a:r>
              <a:rPr lang="en-US" b="1" dirty="0"/>
              <a:t>shared branches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changes are already </a:t>
            </a:r>
            <a:r>
              <a:rPr lang="en-US" b="1" dirty="0"/>
              <a:t>pushed</a:t>
            </a:r>
            <a:r>
              <a:rPr lang="en-US" dirty="0"/>
              <a:t> to remote</a:t>
            </a:r>
          </a:p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CF39B-61C8-E71B-7E8D-3258A837E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FEFB4-9E6B-4F44-8AD6-9CD7BFE90E51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929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Quick, Clear, Practical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List, create, or delete branches</a:t>
            </a:r>
            <a:endParaRPr lang="vi-VN" dirty="0"/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branch</a:t>
            </a:r>
            <a:r>
              <a:rPr lang="vi-VN" dirty="0">
                <a:latin typeface="Regular"/>
              </a:rPr>
              <a:t> </a:t>
            </a:r>
          </a:p>
          <a:p>
            <a:pPr marL="0" indent="0">
              <a:buNone/>
            </a:pPr>
            <a:r>
              <a:rPr lang="vi-VN" sz="2600" dirty="0" err="1">
                <a:latin typeface="Regular"/>
              </a:rPr>
              <a:t>list</a:t>
            </a:r>
            <a:r>
              <a:rPr lang="vi-VN" sz="2600" dirty="0">
                <a:latin typeface="Regular"/>
              </a:rPr>
              <a:t> </a:t>
            </a:r>
            <a:r>
              <a:rPr lang="vi-VN" sz="2600" dirty="0" err="1">
                <a:latin typeface="Regular"/>
              </a:rPr>
              <a:t>all</a:t>
            </a:r>
            <a:r>
              <a:rPr lang="vi-VN" sz="2600" dirty="0">
                <a:latin typeface="Regular"/>
              </a:rPr>
              <a:t> </a:t>
            </a:r>
            <a:r>
              <a:rPr lang="vi-VN" sz="2600" dirty="0" err="1">
                <a:latin typeface="Regular"/>
              </a:rPr>
              <a:t>branches</a:t>
            </a:r>
            <a:endParaRPr lang="vi-VN" sz="2600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branch</a:t>
            </a:r>
            <a:r>
              <a:rPr lang="vi-VN" dirty="0">
                <a:latin typeface="Regular"/>
              </a:rPr>
              <a:t> &lt;</a:t>
            </a:r>
            <a:r>
              <a:rPr lang="vi-VN" dirty="0" err="1">
                <a:latin typeface="Regular"/>
              </a:rPr>
              <a:t>branch-name</a:t>
            </a:r>
            <a:r>
              <a:rPr lang="vi-VN" dirty="0">
                <a:latin typeface="Regular"/>
              </a:rPr>
              <a:t>&gt; </a:t>
            </a:r>
          </a:p>
          <a:p>
            <a:pPr marL="0" indent="0">
              <a:buNone/>
            </a:pPr>
            <a:r>
              <a:rPr lang="vi-VN" sz="2600" dirty="0" err="1">
                <a:latin typeface="Regular"/>
              </a:rPr>
              <a:t>create</a:t>
            </a:r>
            <a:r>
              <a:rPr lang="vi-VN" sz="2600" dirty="0">
                <a:latin typeface="Regular"/>
              </a:rPr>
              <a:t> </a:t>
            </a:r>
            <a:r>
              <a:rPr lang="vi-VN" sz="2600" dirty="0" err="1">
                <a:latin typeface="Regular"/>
              </a:rPr>
              <a:t>new</a:t>
            </a:r>
            <a:r>
              <a:rPr lang="vi-VN" sz="2600" dirty="0">
                <a:latin typeface="Regular"/>
              </a:rPr>
              <a:t> </a:t>
            </a:r>
            <a:r>
              <a:rPr lang="vi-VN" sz="2600" dirty="0" err="1">
                <a:latin typeface="Regular"/>
              </a:rPr>
              <a:t>branch</a:t>
            </a:r>
            <a:endParaRPr lang="vi-VN" sz="2600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branch</a:t>
            </a:r>
            <a:r>
              <a:rPr lang="vi-VN" dirty="0">
                <a:latin typeface="Regular"/>
              </a:rPr>
              <a:t> –d &lt;</a:t>
            </a:r>
            <a:r>
              <a:rPr lang="vi-VN" dirty="0" err="1">
                <a:latin typeface="Regular"/>
              </a:rPr>
              <a:t>branch-name</a:t>
            </a:r>
            <a:r>
              <a:rPr lang="vi-VN" dirty="0">
                <a:latin typeface="Regular"/>
              </a:rPr>
              <a:t>&gt;</a:t>
            </a:r>
          </a:p>
          <a:p>
            <a:pPr marL="0" indent="0">
              <a:buNone/>
            </a:pPr>
            <a:r>
              <a:rPr lang="vi-VN" sz="2600" dirty="0" err="1">
                <a:latin typeface="Regular"/>
              </a:rPr>
              <a:t>soft</a:t>
            </a:r>
            <a:r>
              <a:rPr lang="vi-VN" sz="2600" dirty="0">
                <a:latin typeface="Regular"/>
              </a:rPr>
              <a:t> </a:t>
            </a:r>
            <a:r>
              <a:rPr lang="vi-VN" sz="2600" dirty="0" err="1">
                <a:latin typeface="Regular"/>
              </a:rPr>
              <a:t>delete</a:t>
            </a:r>
            <a:endParaRPr lang="vi-VN" sz="2600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branch</a:t>
            </a:r>
            <a:r>
              <a:rPr lang="vi-VN" dirty="0">
                <a:latin typeface="Regular"/>
              </a:rPr>
              <a:t> –D &lt;</a:t>
            </a:r>
            <a:r>
              <a:rPr lang="vi-VN" dirty="0" err="1">
                <a:latin typeface="Regular"/>
              </a:rPr>
              <a:t>branch-name</a:t>
            </a:r>
            <a:r>
              <a:rPr lang="vi-VN" dirty="0">
                <a:latin typeface="Regular"/>
              </a:rPr>
              <a:t>&gt;</a:t>
            </a:r>
          </a:p>
          <a:p>
            <a:pPr marL="0" indent="0">
              <a:buNone/>
            </a:pPr>
            <a:r>
              <a:rPr lang="vi-VN" sz="2600" dirty="0" err="1">
                <a:latin typeface="Regular"/>
              </a:rPr>
              <a:t>hard</a:t>
            </a:r>
            <a:r>
              <a:rPr lang="vi-VN" sz="2600" dirty="0">
                <a:latin typeface="Regular"/>
              </a:rPr>
              <a:t> </a:t>
            </a:r>
            <a:r>
              <a:rPr lang="vi-VN" sz="2600" dirty="0" err="1">
                <a:latin typeface="Regular"/>
              </a:rPr>
              <a:t>delete</a:t>
            </a:r>
            <a:endParaRPr sz="2600" dirty="0">
              <a:latin typeface="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FDAED-5B77-9961-6759-352FF9474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2CA9-1810-65D4-B6D5-AEAC5AAF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E244-5F5B-2A17-EDF7-03025EE4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vi-VN" dirty="0"/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switch</a:t>
            </a:r>
            <a:r>
              <a:rPr lang="vi-VN" dirty="0">
                <a:latin typeface="Regular"/>
              </a:rPr>
              <a:t> &lt;</a:t>
            </a:r>
            <a:r>
              <a:rPr lang="vi-VN" dirty="0" err="1">
                <a:latin typeface="Regular"/>
              </a:rPr>
              <a:t>branch-name</a:t>
            </a:r>
            <a:r>
              <a:rPr lang="vi-VN" dirty="0">
                <a:latin typeface="Regular"/>
              </a:rPr>
              <a:t>&gt; </a:t>
            </a:r>
          </a:p>
          <a:p>
            <a:pPr marL="0" indent="0">
              <a:buNone/>
            </a:pPr>
            <a:r>
              <a:rPr lang="vi-VN" sz="2400" dirty="0" err="1">
                <a:latin typeface="Regular"/>
              </a:rPr>
              <a:t>switch</a:t>
            </a:r>
            <a:r>
              <a:rPr lang="vi-VN" sz="2400" dirty="0">
                <a:latin typeface="Regular"/>
              </a:rPr>
              <a:t> to </a:t>
            </a:r>
            <a:r>
              <a:rPr lang="vi-VN" sz="2400" dirty="0" err="1">
                <a:latin typeface="Regular"/>
              </a:rPr>
              <a:t>existed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branch</a:t>
            </a:r>
            <a:endParaRPr lang="vi-VN" sz="2400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switch</a:t>
            </a:r>
            <a:r>
              <a:rPr lang="vi-VN" dirty="0">
                <a:latin typeface="Regular"/>
              </a:rPr>
              <a:t> –c &lt;</a:t>
            </a:r>
            <a:r>
              <a:rPr lang="vi-VN" dirty="0" err="1">
                <a:latin typeface="Regular"/>
              </a:rPr>
              <a:t>new-branch-name</a:t>
            </a:r>
            <a:r>
              <a:rPr lang="vi-VN" dirty="0">
                <a:latin typeface="Regular"/>
              </a:rPr>
              <a:t>&gt;</a:t>
            </a:r>
          </a:p>
          <a:p>
            <a:pPr marL="0" indent="0">
              <a:buNone/>
            </a:pPr>
            <a:r>
              <a:rPr lang="vi-VN" sz="2400" dirty="0" err="1">
                <a:latin typeface="Regular"/>
              </a:rPr>
              <a:t>Create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and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switch</a:t>
            </a:r>
            <a:r>
              <a:rPr lang="vi-VN" sz="2400" dirty="0">
                <a:latin typeface="Regular"/>
              </a:rPr>
              <a:t> to </a:t>
            </a:r>
            <a:r>
              <a:rPr lang="vi-VN" sz="2400" dirty="0" err="1">
                <a:latin typeface="Regular"/>
              </a:rPr>
              <a:t>new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branch</a:t>
            </a:r>
            <a:endParaRPr lang="vi-VN" sz="2400" dirty="0">
              <a:latin typeface="Regular"/>
            </a:endParaRPr>
          </a:p>
          <a:p>
            <a:pPr marL="0" indent="0">
              <a:buNone/>
            </a:pPr>
            <a:endParaRPr lang="vi-VN" dirty="0">
              <a:latin typeface="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171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4DE8F-2544-29C3-F265-A66603B6C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180A-6063-66C6-3730-91C9B68B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78FF-9EE5-271B-7559-A88919B70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checkout</a:t>
            </a:r>
            <a:r>
              <a:rPr lang="vi-VN" dirty="0">
                <a:latin typeface="Regular"/>
              </a:rPr>
              <a:t> &lt;</a:t>
            </a:r>
            <a:r>
              <a:rPr lang="vi-VN" dirty="0" err="1">
                <a:latin typeface="Regular"/>
              </a:rPr>
              <a:t>branch-name</a:t>
            </a:r>
            <a:r>
              <a:rPr lang="vi-VN" dirty="0">
                <a:latin typeface="Regular"/>
              </a:rPr>
              <a:t>&gt; </a:t>
            </a:r>
          </a:p>
          <a:p>
            <a:pPr marL="0" indent="0">
              <a:buNone/>
            </a:pPr>
            <a:r>
              <a:rPr lang="vi-VN" sz="2400" dirty="0" err="1">
                <a:latin typeface="Regular"/>
              </a:rPr>
              <a:t>checkout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branch</a:t>
            </a:r>
            <a:endParaRPr lang="vi-VN" sz="2400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checkout</a:t>
            </a:r>
            <a:r>
              <a:rPr lang="vi-VN" dirty="0">
                <a:latin typeface="Regular"/>
              </a:rPr>
              <a:t> –b &lt;</a:t>
            </a:r>
            <a:r>
              <a:rPr lang="vi-VN" dirty="0" err="1">
                <a:latin typeface="Regular"/>
              </a:rPr>
              <a:t>branch-name</a:t>
            </a:r>
            <a:r>
              <a:rPr lang="vi-VN" dirty="0">
                <a:latin typeface="Regular"/>
              </a:rPr>
              <a:t>&gt;</a:t>
            </a:r>
          </a:p>
          <a:p>
            <a:pPr marL="0" indent="0">
              <a:buNone/>
            </a:pPr>
            <a:r>
              <a:rPr lang="vi-VN" sz="2400" dirty="0" err="1">
                <a:latin typeface="Regular"/>
              </a:rPr>
              <a:t>create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and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checkout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new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branch</a:t>
            </a:r>
            <a:endParaRPr lang="vi-VN" sz="2400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checkout</a:t>
            </a:r>
            <a:r>
              <a:rPr lang="vi-VN" dirty="0">
                <a:latin typeface="Regular"/>
              </a:rPr>
              <a:t> &lt;</a:t>
            </a:r>
            <a:r>
              <a:rPr lang="vi-VN" dirty="0" err="1">
                <a:latin typeface="Regular"/>
              </a:rPr>
              <a:t>commit</a:t>
            </a:r>
            <a:r>
              <a:rPr lang="vi-VN" dirty="0">
                <a:latin typeface="Regular"/>
              </a:rPr>
              <a:t>&gt;</a:t>
            </a:r>
          </a:p>
          <a:p>
            <a:pPr marL="0" indent="0">
              <a:buNone/>
            </a:pPr>
            <a:r>
              <a:rPr lang="vi-VN" sz="2400" dirty="0" err="1">
                <a:latin typeface="Regular"/>
              </a:rPr>
              <a:t>detached</a:t>
            </a:r>
            <a:r>
              <a:rPr lang="vi-VN" sz="2400" dirty="0">
                <a:latin typeface="Regular"/>
              </a:rPr>
              <a:t> HEAD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checkout</a:t>
            </a:r>
            <a:r>
              <a:rPr lang="vi-VN" dirty="0">
                <a:latin typeface="Regular"/>
              </a:rPr>
              <a:t> &lt;</a:t>
            </a:r>
            <a:r>
              <a:rPr lang="vi-VN" dirty="0" err="1">
                <a:latin typeface="Regular"/>
              </a:rPr>
              <a:t>file</a:t>
            </a:r>
            <a:r>
              <a:rPr lang="vi-VN" dirty="0">
                <a:latin typeface="Regular"/>
              </a:rPr>
              <a:t>&gt;</a:t>
            </a:r>
          </a:p>
          <a:p>
            <a:endParaRPr dirty="0">
              <a:latin typeface="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394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20A63-3B4E-302F-7D9D-D82FEA69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ED1E-5C67-8CB3-6058-E6B56D91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vi-VN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Branching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32CF-B292-D872-F75D-61943739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 merge</a:t>
            </a:r>
          </a:p>
          <a:p>
            <a:pPr marL="0" indent="0">
              <a:buNone/>
            </a:pPr>
            <a:r>
              <a:rPr lang="en-US" sz="2400"/>
              <a:t>Join two or more development histories together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CE6C2-8800-E582-D3CE-4F292F60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74" y="1946275"/>
            <a:ext cx="7620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3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D1AE5-4459-A2BE-2C38-20F20C4EA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58FA-DD15-CA2A-45B9-F3E94042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A353-EED6-61A3-8D85-4D1F43CC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rebase</a:t>
            </a:r>
            <a:endParaRPr lang="vi-VN" dirty="0">
              <a:latin typeface="Regular"/>
            </a:endParaRPr>
          </a:p>
          <a:p>
            <a:pPr marL="0" indent="0">
              <a:buNone/>
            </a:pPr>
            <a:r>
              <a:rPr lang="en-US" sz="2400" dirty="0"/>
              <a:t>Reapply commits on top of another base tip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sz="2400" dirty="0"/>
          </a:p>
        </p:txBody>
      </p:sp>
      <p:sp>
        <p:nvSpPr>
          <p:cNvPr id="5" name="AutoShape 4" descr="Git rebase">
            <a:extLst>
              <a:ext uri="{FF2B5EF4-FFF2-40B4-BE49-F238E27FC236}">
                <a16:creationId xmlns:a16="http://schemas.microsoft.com/office/drawing/2014/main" id="{BEDBC25E-F15C-3E88-51B8-F5FCB98A2C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0996C-6BC8-0BC9-883F-507F49A9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765188"/>
            <a:ext cx="52006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7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74641-AB60-DB49-CE2F-8D91684C7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D005-54CE-AC36-2959-CC5DAE24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F5B6-2FC5-3186-E9A4-B4C65ED8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vi-VN" dirty="0">
              <a:latin typeface="Regular"/>
            </a:endParaRPr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Action					Why</a:t>
            </a:r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main ← merge feat	✅ To bring new feature into main</a:t>
            </a:r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feat ← rebase main	✅ To keep up-to-date with main cleanly</a:t>
            </a:r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So yes:</a:t>
            </a:r>
            <a:endParaRPr lang="vi-VN" sz="2400" dirty="0">
              <a:latin typeface="Regular"/>
            </a:endParaRPr>
          </a:p>
          <a:p>
            <a:pPr marL="0" indent="0">
              <a:buNone/>
            </a:pPr>
            <a:r>
              <a:rPr lang="en-US" sz="2400" dirty="0"/>
              <a:t>You rebase feature onto main (to avoid messy merge commits) You merge feature into main (to integrate your finished work)</a:t>
            </a:r>
          </a:p>
          <a:p>
            <a:pPr marL="0" indent="0">
              <a:buNone/>
            </a:pPr>
            <a:endParaRPr sz="2400" dirty="0"/>
          </a:p>
        </p:txBody>
      </p:sp>
      <p:sp>
        <p:nvSpPr>
          <p:cNvPr id="5" name="AutoShape 4" descr="Git rebase">
            <a:extLst>
              <a:ext uri="{FF2B5EF4-FFF2-40B4-BE49-F238E27FC236}">
                <a16:creationId xmlns:a16="http://schemas.microsoft.com/office/drawing/2014/main" id="{49DCC8EB-B5F4-9709-E43D-FC9BE61AEB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46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Remote Repos &amp;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 remote, git push, git pull</a:t>
            </a:r>
            <a:endParaRPr lang="vi-VN" dirty="0"/>
          </a:p>
          <a:p>
            <a:r>
              <a:rPr lang="en-US" dirty="0"/>
              <a:t>git remote add &lt;name&gt;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fetch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origin</a:t>
            </a:r>
            <a:endParaRPr lang="vi-VN" dirty="0">
              <a:latin typeface="Regular"/>
            </a:endParaRPr>
          </a:p>
          <a:p>
            <a:r>
              <a:rPr lang="en-US" dirty="0">
                <a:latin typeface="Regular"/>
              </a:rPr>
              <a:t>git push -u origin feat/login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pull</a:t>
            </a:r>
            <a:endParaRPr dirty="0">
              <a:latin typeface="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C11D4-E784-8C72-0CD4-587B27A14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1F5E-2AE4-113A-3082-D46C8C46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Remote Repos &amp;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5F08-0C14-A2D0-A659-398EC539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remote, git push, git pull</a:t>
            </a:r>
          </a:p>
          <a:p>
            <a:r>
              <a:t>Pull Request flow on GitHub</a:t>
            </a:r>
          </a:p>
          <a:p>
            <a:r>
              <a:t>Use HTTPS/SSH</a:t>
            </a:r>
          </a:p>
        </p:txBody>
      </p:sp>
    </p:spTree>
    <p:extLst>
      <p:ext uri="{BB962C8B-B14F-4D97-AF65-F5344CB8AC3E}">
        <p14:creationId xmlns:p14="http://schemas.microsoft.com/office/powerpoint/2010/main" val="139246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Clear commit messages</a:t>
            </a:r>
          </a:p>
          <a:p>
            <a:r>
              <a:t>Proper branch naming</a:t>
            </a:r>
          </a:p>
          <a:p>
            <a:r>
              <a:t>Use .gitignore</a:t>
            </a:r>
          </a:p>
          <a:p>
            <a:r>
              <a:t>Prefer rebase in clean history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 Branch</a:t>
            </a:r>
          </a:p>
          <a:p>
            <a:r>
              <a:t>Git Flow</a:t>
            </a:r>
          </a:p>
          <a:p>
            <a:r>
              <a:t>Fork &amp; Pull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7E329-C756-433A-7172-17AC4707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37" y="3497263"/>
            <a:ext cx="555307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Tracks changes to files</a:t>
            </a:r>
          </a:p>
          <a:p>
            <a:r>
              <a:t>Enables collaboration</a:t>
            </a:r>
          </a:p>
          <a:p>
            <a:r>
              <a:t>Reverts to previous versions</a:t>
            </a:r>
          </a:p>
          <a:p>
            <a:r>
              <a:t>Git is a *distributed* version control system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 stash</a:t>
            </a:r>
            <a:r>
              <a:rPr lang="vi-VN" dirty="0"/>
              <a:t> </a:t>
            </a:r>
            <a:r>
              <a:rPr lang="vi-VN" dirty="0">
                <a:latin typeface="Regular"/>
              </a:rPr>
              <a:t>(</a:t>
            </a:r>
            <a:r>
              <a:rPr lang="vi-VN" dirty="0" err="1">
                <a:latin typeface="Regular"/>
              </a:rPr>
              <a:t>stash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your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change</a:t>
            </a:r>
            <a:r>
              <a:rPr lang="vi-VN" dirty="0">
                <a:latin typeface="Regular"/>
              </a:rPr>
              <a:t>)</a:t>
            </a:r>
          </a:p>
          <a:p>
            <a:r>
              <a:rPr lang="en-US" dirty="0"/>
              <a:t>git stash push -m “message“ (stash with mess)</a:t>
            </a:r>
          </a:p>
          <a:p>
            <a:r>
              <a:rPr lang="en-US" dirty="0"/>
              <a:t>git stash list (see your stash list)</a:t>
            </a:r>
          </a:p>
          <a:p>
            <a:r>
              <a:rPr lang="en-US" dirty="0"/>
              <a:t>git stash apply   # applies latest stash</a:t>
            </a:r>
          </a:p>
          <a:p>
            <a:r>
              <a:rPr lang="en-US" dirty="0"/>
              <a:t>git stash apply stash@{0} (0)</a:t>
            </a:r>
          </a:p>
          <a:p>
            <a:r>
              <a:rPr lang="sv-SE" dirty="0"/>
              <a:t>git stash drop stash@{0}</a:t>
            </a:r>
          </a:p>
          <a:p>
            <a:r>
              <a:rPr lang="en-US" dirty="0"/>
              <a:t>git stash pop</a:t>
            </a:r>
            <a:r>
              <a:rPr lang="sv-SE" dirty="0"/>
              <a:t>(apply + remove)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Reset vs Revert</a:t>
            </a:r>
            <a:endParaRPr lang="vi-VN" dirty="0"/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reset</a:t>
            </a:r>
            <a:r>
              <a:rPr lang="vi-VN" dirty="0">
                <a:latin typeface="Regular"/>
              </a:rPr>
              <a:t> --</a:t>
            </a:r>
            <a:r>
              <a:rPr lang="vi-VN" dirty="0" err="1">
                <a:latin typeface="Regular"/>
              </a:rPr>
              <a:t>soft</a:t>
            </a:r>
            <a:r>
              <a:rPr lang="vi-VN" dirty="0">
                <a:latin typeface="Regular"/>
              </a:rPr>
              <a:t> HEAD~1 </a:t>
            </a:r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Keeps changes in the staging area</a:t>
            </a:r>
          </a:p>
          <a:p>
            <a:pPr marL="0" indent="0">
              <a:buNone/>
            </a:pPr>
            <a:endParaRPr lang="vi-VN" sz="2400" dirty="0">
              <a:latin typeface="Regular"/>
            </a:endParaRPr>
          </a:p>
          <a:p>
            <a:pPr marL="0" indent="0">
              <a:buNone/>
            </a:pPr>
            <a:endParaRPr lang="vi-VN" sz="2400" dirty="0">
              <a:latin typeface="Regular"/>
            </a:endParaRPr>
          </a:p>
          <a:p>
            <a:endParaRPr dirty="0">
              <a:latin typeface="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E522B-6743-1E41-AD68-E408CFBC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09" y="3371934"/>
            <a:ext cx="6710464" cy="295107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F746-0943-D2D6-513C-6E3E9C183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ADBD-7546-DA63-245C-21B1EA4B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6955-4090-6B69-E893-277A02A9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Reset vs Revert</a:t>
            </a:r>
            <a:endParaRPr lang="vi-VN" sz="2400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reset</a:t>
            </a:r>
            <a:r>
              <a:rPr lang="vi-VN" dirty="0">
                <a:latin typeface="Regular"/>
              </a:rPr>
              <a:t> HEAD~1 ( </a:t>
            </a:r>
            <a:r>
              <a:rPr lang="vi-VN" dirty="0" err="1">
                <a:latin typeface="Regular"/>
              </a:rPr>
              <a:t>default</a:t>
            </a:r>
            <a:r>
              <a:rPr lang="vi-VN" dirty="0">
                <a:latin typeface="Regular"/>
              </a:rPr>
              <a:t> = --</a:t>
            </a:r>
            <a:r>
              <a:rPr lang="vi-VN" dirty="0" err="1">
                <a:latin typeface="Regular"/>
              </a:rPr>
              <a:t>mixed</a:t>
            </a:r>
            <a:r>
              <a:rPr lang="vi-VN" dirty="0">
                <a:latin typeface="Regular"/>
              </a:rPr>
              <a:t>)</a:t>
            </a:r>
            <a:endParaRPr lang="en-US" dirty="0">
              <a:latin typeface="Regular"/>
            </a:endParaRPr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Keeps changes in working directory, but </a:t>
            </a:r>
            <a:r>
              <a:rPr lang="en-US" sz="2400" dirty="0" err="1">
                <a:latin typeface="Regular"/>
              </a:rPr>
              <a:t>unstage</a:t>
            </a:r>
            <a:r>
              <a:rPr lang="en-US" sz="2400" dirty="0">
                <a:latin typeface="Regular"/>
              </a:rPr>
              <a:t> them</a:t>
            </a:r>
          </a:p>
          <a:p>
            <a:pPr marL="0" indent="0">
              <a:buNone/>
            </a:pPr>
            <a:endParaRPr lang="vi-VN" sz="2400" dirty="0">
              <a:latin typeface="Regula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DFDD4-0836-7535-0591-5F23E461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69" y="3513042"/>
            <a:ext cx="5941979" cy="2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8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8C7F7-5DB2-209B-235E-EAA76E9A6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0803-02A6-CF8A-0537-4B7D47EB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A6FE-E9DD-49B3-B544-A96126F4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Reset vs Revert</a:t>
            </a:r>
            <a:endParaRPr lang="vi-VN" sz="2400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reset</a:t>
            </a:r>
            <a:r>
              <a:rPr lang="vi-VN" dirty="0">
                <a:latin typeface="Regular"/>
              </a:rPr>
              <a:t> --</a:t>
            </a:r>
            <a:r>
              <a:rPr lang="vi-VN" dirty="0" err="1">
                <a:latin typeface="Regular"/>
              </a:rPr>
              <a:t>hard</a:t>
            </a:r>
            <a:r>
              <a:rPr lang="vi-VN" dirty="0">
                <a:latin typeface="Regular"/>
              </a:rPr>
              <a:t> HEAD~1 </a:t>
            </a:r>
            <a:endParaRPr lang="en-US" dirty="0">
              <a:latin typeface="Regular"/>
            </a:endParaRPr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Deletes the last commit and all changes</a:t>
            </a:r>
            <a:endParaRPr lang="vi-VN" sz="2400" dirty="0">
              <a:latin typeface="Regular"/>
            </a:endParaRPr>
          </a:p>
          <a:p>
            <a:pPr marL="0" indent="0">
              <a:buNone/>
            </a:pPr>
            <a:endParaRPr dirty="0">
              <a:latin typeface="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9399B-36AF-E397-57EE-B7BD5C10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57" y="3391198"/>
            <a:ext cx="6185170" cy="27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77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02E32-09DC-4873-8A9C-B3B4ACDF8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37C1-9ACB-56CF-DDC8-0EFA6C7A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C699-1554-313E-E602-F1B987DBC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egular"/>
              </a:rPr>
              <a:t> When to Avoid Reset:</a:t>
            </a:r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When working on shared branches</a:t>
            </a:r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When changes are already pushed to remote</a:t>
            </a:r>
          </a:p>
          <a:p>
            <a:pPr marL="0" indent="0">
              <a:buNone/>
            </a:pPr>
            <a:r>
              <a:rPr lang="en-US" dirty="0">
                <a:latin typeface="Regular"/>
              </a:rPr>
              <a:t>Use revert instead!</a:t>
            </a:r>
            <a:endParaRPr dirty="0">
              <a:latin typeface="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1744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4E236-FD22-C753-5E8D-909EECD2D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9AD2-AD22-A5AB-597C-2A7EC923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F16E-F9FA-456F-A4CF-89E3D728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egular"/>
              </a:rPr>
              <a:t> Revert</a:t>
            </a:r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Undo a commit by creating</a:t>
            </a:r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a new commit that reverses it</a:t>
            </a:r>
          </a:p>
          <a:p>
            <a:pPr marL="0" indent="0">
              <a:buNone/>
            </a:pPr>
            <a:endParaRPr lang="en-US" sz="2400" dirty="0">
              <a:latin typeface="Regular"/>
            </a:endParaRPr>
          </a:p>
          <a:p>
            <a:pPr marL="0" indent="0">
              <a:buNone/>
            </a:pPr>
            <a:endParaRPr lang="en-US" sz="2400" dirty="0">
              <a:latin typeface="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9A9B9-1044-59B6-3414-C236159FC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139" y="1410258"/>
            <a:ext cx="4218471" cy="482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20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4D6DC-59C6-AA6E-FBB4-AE0843EA9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8B6D-4398-0DC9-17CF-C067015F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6B74-2E7A-3439-DFBB-FA33B4FA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Merge conflict resolution</a:t>
            </a:r>
          </a:p>
          <a:p>
            <a:r>
              <a:t>Detached HEAD explained</a:t>
            </a:r>
          </a:p>
          <a:p>
            <a:r>
              <a:t>Reset vs Revert</a:t>
            </a:r>
          </a:p>
        </p:txBody>
      </p:sp>
    </p:spTree>
    <p:extLst>
      <p:ext uri="{BB962C8B-B14F-4D97-AF65-F5344CB8AC3E}">
        <p14:creationId xmlns:p14="http://schemas.microsoft.com/office/powerpoint/2010/main" val="4208060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56388-4FCC-78BC-2CDF-4F840FF69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6393-7A1F-1D96-A6FB-61A802A9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E0C3-D9AC-084F-DEEE-12630DAD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 cherry-pick</a:t>
            </a:r>
          </a:p>
          <a:p>
            <a:r>
              <a:rPr dirty="0"/>
              <a:t>git bisect, git tag</a:t>
            </a:r>
          </a:p>
        </p:txBody>
      </p:sp>
    </p:spTree>
    <p:extLst>
      <p:ext uri="{BB962C8B-B14F-4D97-AF65-F5344CB8AC3E}">
        <p14:creationId xmlns:p14="http://schemas.microsoft.com/office/powerpoint/2010/main" val="3455499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 project, commit, and push</a:t>
            </a:r>
          </a:p>
          <a:p>
            <a:r>
              <a:t>Branch, edit, conflict, resolve</a:t>
            </a:r>
          </a:p>
          <a:p>
            <a:r>
              <a:t>Use stash, rebase, cherry-pick</a:t>
            </a:r>
          </a:p>
          <a:p>
            <a:r>
              <a:t>Write 3 good commit messages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 force push safely</a:t>
            </a:r>
          </a:p>
          <a:p>
            <a:r>
              <a:t>Rebase across multiple commits</a:t>
            </a:r>
          </a:p>
          <a:p>
            <a:r>
              <a:t>Rewrite history using rebase -i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vs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Git: tool to manage version control locally</a:t>
            </a:r>
          </a:p>
          <a:p>
            <a:r>
              <a:t>GitHub: platform to host/share Git repositories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 Git Book</a:t>
            </a:r>
          </a:p>
          <a:p>
            <a:r>
              <a:t>GitHub Docs</a:t>
            </a:r>
          </a:p>
          <a:p>
            <a:r>
              <a:t>Live Q&amp;A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Installation &amp;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Install from https://git-scm.com</a:t>
            </a:r>
          </a:p>
          <a:p>
            <a:r>
              <a:t>Setup config:</a:t>
            </a:r>
          </a:p>
          <a:p>
            <a:r>
              <a:t>git config --global user.name "Your Name"</a:t>
            </a:r>
          </a:p>
          <a:p>
            <a:r>
              <a:t>git config --global user.email "you@example.com"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7E9A-0ED3-F65C-E21F-7FC9F5A9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35A6-13AF-C9E3-ECD5-189E9BAF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Git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5C64E9-4976-C48F-8A97-16DC89FEBD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17" y="1600200"/>
            <a:ext cx="536996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05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err="1">
                <a:latin typeface="Regular"/>
              </a:rPr>
              <a:t>Getting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and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Creating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Projects</a:t>
            </a:r>
            <a:br>
              <a:rPr lang="vi-VN" dirty="0">
                <a:latin typeface="Regular"/>
              </a:rPr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Regular"/>
              </a:rPr>
              <a:t>git </a:t>
            </a:r>
            <a:r>
              <a:rPr dirty="0" err="1">
                <a:latin typeface="Regular"/>
              </a:rPr>
              <a:t>init</a:t>
            </a:r>
            <a:r>
              <a:rPr lang="vi-VN" dirty="0">
                <a:latin typeface="Regular"/>
              </a:rPr>
              <a:t> </a:t>
            </a:r>
            <a:endParaRPr lang="en-US" dirty="0">
              <a:latin typeface="Regular"/>
            </a:endParaRPr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create an empty Git repository or reinitialize an existing one</a:t>
            </a:r>
            <a:endParaRPr lang="vi-VN" sz="2400" dirty="0">
              <a:latin typeface="Regular"/>
            </a:endParaRPr>
          </a:p>
          <a:p>
            <a:endParaRPr lang="vi-VN" dirty="0">
              <a:latin typeface="Regular"/>
            </a:endParaRPr>
          </a:p>
          <a:p>
            <a:r>
              <a:rPr dirty="0">
                <a:latin typeface="Regular"/>
              </a:rPr>
              <a:t>git clone</a:t>
            </a:r>
            <a:r>
              <a:rPr lang="vi-VN" dirty="0">
                <a:latin typeface="Regular"/>
              </a:rPr>
              <a:t> &lt;</a:t>
            </a:r>
            <a:r>
              <a:rPr lang="vi-VN" dirty="0" err="1">
                <a:latin typeface="Regular"/>
              </a:rPr>
              <a:t>url</a:t>
            </a:r>
            <a:r>
              <a:rPr lang="vi-VN" dirty="0">
                <a:latin typeface="Regular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clone a repository into a new directory</a:t>
            </a:r>
            <a:endParaRPr lang="vi-VN" sz="2400" dirty="0">
              <a:latin typeface="Regular"/>
            </a:endParaRPr>
          </a:p>
          <a:p>
            <a:pPr marL="0" indent="0">
              <a:buNone/>
            </a:pPr>
            <a:endParaRPr dirty="0">
              <a:latin typeface="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724ED-B4F6-11EF-D333-D86F6970C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88D4-F405-F481-1596-1E76E178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Regular"/>
              </a:rPr>
              <a:t>Basic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Snapshotting</a:t>
            </a:r>
            <a:endParaRPr dirty="0">
              <a:latin typeface="Reg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910D-73C5-0B08-ED8E-A81D0FBAC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add</a:t>
            </a:r>
            <a:r>
              <a:rPr lang="vi-VN" dirty="0">
                <a:latin typeface="Regular"/>
              </a:rPr>
              <a:t> .  </a:t>
            </a:r>
          </a:p>
          <a:p>
            <a:pPr marL="0" indent="0">
              <a:buNone/>
            </a:pPr>
            <a:r>
              <a:rPr lang="vi-VN" sz="2400" dirty="0" err="1">
                <a:latin typeface="Regular"/>
              </a:rPr>
              <a:t>add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all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files</a:t>
            </a:r>
            <a:r>
              <a:rPr lang="vi-VN" sz="2400" dirty="0">
                <a:latin typeface="Regular"/>
              </a:rPr>
              <a:t> to </a:t>
            </a:r>
            <a:r>
              <a:rPr lang="vi-VN" sz="2400" dirty="0" err="1">
                <a:latin typeface="Regular"/>
              </a:rPr>
              <a:t>staging</a:t>
            </a:r>
            <a:endParaRPr lang="vi-VN" sz="2400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add</a:t>
            </a:r>
            <a:r>
              <a:rPr lang="vi-VN" dirty="0">
                <a:latin typeface="Regular"/>
              </a:rPr>
              <a:t> &lt;</a:t>
            </a:r>
            <a:r>
              <a:rPr lang="vi-VN" dirty="0" err="1">
                <a:latin typeface="Regular"/>
              </a:rPr>
              <a:t>file</a:t>
            </a:r>
            <a:r>
              <a:rPr lang="vi-VN" dirty="0">
                <a:latin typeface="Regular"/>
              </a:rPr>
              <a:t>&gt;</a:t>
            </a:r>
          </a:p>
          <a:p>
            <a:pPr marL="0" indent="0">
              <a:buNone/>
            </a:pPr>
            <a:r>
              <a:rPr lang="vi-VN" sz="2600" dirty="0" err="1">
                <a:latin typeface="Regular"/>
              </a:rPr>
              <a:t>add</a:t>
            </a:r>
            <a:r>
              <a:rPr lang="vi-VN" sz="2600" dirty="0">
                <a:latin typeface="Regular"/>
              </a:rPr>
              <a:t> </a:t>
            </a:r>
            <a:r>
              <a:rPr lang="vi-VN" sz="2600" dirty="0" err="1">
                <a:latin typeface="Regular"/>
              </a:rPr>
              <a:t>specific</a:t>
            </a:r>
            <a:r>
              <a:rPr lang="vi-VN" sz="2600" dirty="0">
                <a:latin typeface="Regular"/>
              </a:rPr>
              <a:t> </a:t>
            </a:r>
            <a:r>
              <a:rPr lang="vi-VN" sz="2600" dirty="0" err="1">
                <a:latin typeface="Regular"/>
              </a:rPr>
              <a:t>file</a:t>
            </a:r>
            <a:r>
              <a:rPr lang="vi-VN" sz="2600" dirty="0">
                <a:latin typeface="Regular"/>
              </a:rPr>
              <a:t> to </a:t>
            </a:r>
            <a:r>
              <a:rPr lang="vi-VN" sz="2600" dirty="0" err="1">
                <a:latin typeface="Regular"/>
              </a:rPr>
              <a:t>staging</a:t>
            </a:r>
            <a:endParaRPr lang="vi-VN" sz="2600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restore</a:t>
            </a:r>
            <a:r>
              <a:rPr lang="vi-VN" dirty="0">
                <a:latin typeface="Regular"/>
              </a:rPr>
              <a:t> .</a:t>
            </a:r>
          </a:p>
          <a:p>
            <a:pPr marL="0" indent="0">
              <a:buNone/>
            </a:pPr>
            <a:r>
              <a:rPr lang="vi-VN" sz="2400" dirty="0" err="1">
                <a:latin typeface="Regular"/>
              </a:rPr>
              <a:t>Restore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working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tree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files</a:t>
            </a:r>
            <a:endParaRPr lang="vi-VN" sz="2400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restore</a:t>
            </a:r>
            <a:r>
              <a:rPr lang="vi-VN" dirty="0">
                <a:latin typeface="Regular"/>
              </a:rPr>
              <a:t> --</a:t>
            </a:r>
            <a:r>
              <a:rPr lang="vi-VN" dirty="0" err="1">
                <a:latin typeface="Regular"/>
              </a:rPr>
              <a:t>staged</a:t>
            </a:r>
            <a:r>
              <a:rPr lang="vi-VN" dirty="0">
                <a:latin typeface="Regular"/>
              </a:rPr>
              <a:t> .</a:t>
            </a:r>
          </a:p>
          <a:p>
            <a:pPr marL="0" indent="0">
              <a:buNone/>
            </a:pPr>
            <a:r>
              <a:rPr lang="vi-VN" sz="2400" dirty="0" err="1">
                <a:latin typeface="Regular"/>
              </a:rPr>
              <a:t>Restore</a:t>
            </a:r>
            <a:r>
              <a:rPr lang="vi-VN" sz="2400" dirty="0">
                <a:latin typeface="Regular"/>
              </a:rPr>
              <a:t> in </a:t>
            </a:r>
            <a:r>
              <a:rPr lang="vi-VN" sz="2400" dirty="0" err="1">
                <a:latin typeface="Regular"/>
              </a:rPr>
              <a:t>staging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files</a:t>
            </a:r>
            <a:endParaRPr lang="vi-VN" sz="2400" dirty="0">
              <a:latin typeface="Regular"/>
            </a:endParaRPr>
          </a:p>
          <a:p>
            <a:endParaRPr lang="vi-VN" dirty="0">
              <a:latin typeface="Regular"/>
            </a:endParaRPr>
          </a:p>
          <a:p>
            <a:pPr marL="0" indent="0">
              <a:buNone/>
            </a:pPr>
            <a:endParaRPr lang="vi-VN" sz="2600" dirty="0">
              <a:latin typeface="Regular"/>
            </a:endParaRPr>
          </a:p>
          <a:p>
            <a:pPr marL="0" indent="0">
              <a:buNone/>
            </a:pPr>
            <a:endParaRPr lang="vi-VN" dirty="0">
              <a:latin typeface="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072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7A7F6-C8A1-47F4-587A-39468A50D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887F-4D83-2DA0-487F-08EBBFBF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Regular"/>
              </a:rPr>
              <a:t>Basic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Snapshotting</a:t>
            </a:r>
            <a:endParaRPr dirty="0">
              <a:latin typeface="Reg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0356-1240-C05F-4476-278F378B9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commit</a:t>
            </a:r>
            <a:r>
              <a:rPr lang="vi-VN" dirty="0">
                <a:latin typeface="Regular"/>
              </a:rPr>
              <a:t> -m “</a:t>
            </a:r>
            <a:r>
              <a:rPr lang="vi-VN" dirty="0" err="1">
                <a:latin typeface="Regular"/>
              </a:rPr>
              <a:t>message</a:t>
            </a:r>
            <a:r>
              <a:rPr lang="vi-VN" dirty="0">
                <a:latin typeface="Regular"/>
              </a:rPr>
              <a:t>”</a:t>
            </a:r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Record changes to the repository</a:t>
            </a:r>
            <a:endParaRPr lang="vi-VN" sz="2400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commit</a:t>
            </a:r>
            <a:r>
              <a:rPr lang="vi-VN" dirty="0">
                <a:latin typeface="Regular"/>
              </a:rPr>
              <a:t> -am “</a:t>
            </a:r>
            <a:r>
              <a:rPr lang="vi-VN" dirty="0" err="1">
                <a:latin typeface="Regular"/>
              </a:rPr>
              <a:t>message</a:t>
            </a:r>
            <a:r>
              <a:rPr lang="vi-VN" dirty="0">
                <a:latin typeface="Regular"/>
              </a:rPr>
              <a:t>” </a:t>
            </a:r>
          </a:p>
          <a:p>
            <a:pPr marL="0" indent="0">
              <a:buNone/>
            </a:pPr>
            <a:r>
              <a:rPr lang="vi-VN" sz="2400" dirty="0" err="1">
                <a:latin typeface="Regular"/>
              </a:rPr>
              <a:t>add</a:t>
            </a:r>
            <a:r>
              <a:rPr lang="vi-VN" sz="2400" dirty="0">
                <a:latin typeface="Regular"/>
              </a:rPr>
              <a:t> + </a:t>
            </a:r>
            <a:r>
              <a:rPr lang="vi-VN" sz="2400" dirty="0" err="1">
                <a:latin typeface="Regular"/>
              </a:rPr>
              <a:t>commit</a:t>
            </a:r>
            <a:endParaRPr lang="vi-VN" sz="2400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commit</a:t>
            </a:r>
            <a:r>
              <a:rPr lang="vi-VN" dirty="0">
                <a:latin typeface="Regular"/>
              </a:rPr>
              <a:t> --</a:t>
            </a:r>
            <a:r>
              <a:rPr lang="vi-VN" dirty="0" err="1">
                <a:latin typeface="Regular"/>
              </a:rPr>
              <a:t>amend</a:t>
            </a:r>
            <a:r>
              <a:rPr lang="vi-VN" dirty="0">
                <a:latin typeface="Regular"/>
              </a:rPr>
              <a:t>  --no-</a:t>
            </a:r>
            <a:r>
              <a:rPr lang="vi-VN" dirty="0" err="1">
                <a:latin typeface="Regular"/>
              </a:rPr>
              <a:t>edit</a:t>
            </a:r>
            <a:endParaRPr lang="vi-VN" dirty="0">
              <a:latin typeface="Regular"/>
            </a:endParaRPr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keeps the old message but updates the content.</a:t>
            </a:r>
            <a:endParaRPr lang="vi-VN" sz="2400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commit</a:t>
            </a:r>
            <a:r>
              <a:rPr lang="vi-VN" dirty="0">
                <a:latin typeface="Regular"/>
              </a:rPr>
              <a:t> --</a:t>
            </a:r>
            <a:r>
              <a:rPr lang="vi-VN" dirty="0" err="1">
                <a:latin typeface="Regular"/>
              </a:rPr>
              <a:t>amend</a:t>
            </a:r>
            <a:r>
              <a:rPr lang="vi-VN" dirty="0">
                <a:latin typeface="Regular"/>
              </a:rPr>
              <a:t> –m “</a:t>
            </a:r>
            <a:r>
              <a:rPr lang="vi-VN" dirty="0" err="1">
                <a:latin typeface="Regular"/>
              </a:rPr>
              <a:t>msg</a:t>
            </a:r>
            <a:r>
              <a:rPr lang="vi-VN" dirty="0">
                <a:latin typeface="Regular"/>
              </a:rPr>
              <a:t>” </a:t>
            </a:r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Replace the tip of the current branch by creating a new commit</a:t>
            </a:r>
            <a:endParaRPr lang="vi-VN" sz="2400" dirty="0">
              <a:latin typeface="Regular"/>
            </a:endParaRPr>
          </a:p>
          <a:p>
            <a:pPr marL="0" indent="0">
              <a:buNone/>
            </a:pPr>
            <a:endParaRPr lang="vi-VN" dirty="0">
              <a:latin typeface="Regular"/>
            </a:endParaRPr>
          </a:p>
          <a:p>
            <a:pPr marL="0" indent="0">
              <a:buNone/>
            </a:pPr>
            <a:endParaRPr dirty="0">
              <a:latin typeface="Regular"/>
            </a:endParaRPr>
          </a:p>
        </p:txBody>
      </p:sp>
    </p:spTree>
    <p:extLst>
      <p:ext uri="{BB962C8B-B14F-4D97-AF65-F5344CB8AC3E}">
        <p14:creationId xmlns:p14="http://schemas.microsoft.com/office/powerpoint/2010/main" val="93829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CE26D-CC84-D73B-5F56-CB3386C38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919B-FA70-EE4D-05BB-D2094413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F271-A20A-7974-81ED-1757908F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 status</a:t>
            </a:r>
            <a:endParaRPr lang="vi-VN" dirty="0"/>
          </a:p>
          <a:p>
            <a:pPr marL="0" indent="0">
              <a:buNone/>
            </a:pPr>
            <a:r>
              <a:rPr lang="en-US" sz="2400" dirty="0">
                <a:latin typeface="Regular"/>
              </a:rPr>
              <a:t>Show the working tree status</a:t>
            </a:r>
            <a:endParaRPr lang="vi-VN" sz="2400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log</a:t>
            </a:r>
            <a:endParaRPr lang="vi-VN" dirty="0">
              <a:latin typeface="Regular"/>
            </a:endParaRPr>
          </a:p>
          <a:p>
            <a:pPr marL="0" indent="0">
              <a:buNone/>
            </a:pPr>
            <a:r>
              <a:rPr lang="vi-VN" sz="2400" dirty="0" err="1">
                <a:latin typeface="Regular"/>
              </a:rPr>
              <a:t>Show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commit</a:t>
            </a:r>
            <a:r>
              <a:rPr lang="vi-VN" sz="2400" dirty="0">
                <a:latin typeface="Regular"/>
              </a:rPr>
              <a:t> </a:t>
            </a:r>
            <a:r>
              <a:rPr lang="vi-VN" sz="2400" dirty="0" err="1">
                <a:latin typeface="Regular"/>
              </a:rPr>
              <a:t>logs</a:t>
            </a:r>
            <a:endParaRPr lang="vi-VN" sz="2400" dirty="0">
              <a:latin typeface="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6991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849</Words>
  <Application>Microsoft Office PowerPoint</Application>
  <PresentationFormat>On-screen Show (4:3)</PresentationFormat>
  <Paragraphs>181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Arial</vt:lpstr>
      <vt:lpstr>Calibri</vt:lpstr>
      <vt:lpstr>Regular</vt:lpstr>
      <vt:lpstr>Office Theme</vt:lpstr>
      <vt:lpstr>Git</vt:lpstr>
      <vt:lpstr>What is Version Control?</vt:lpstr>
      <vt:lpstr>Git vs GitHub</vt:lpstr>
      <vt:lpstr>Git Installation &amp; Config</vt:lpstr>
      <vt:lpstr>Git Basics</vt:lpstr>
      <vt:lpstr>Getting and Creating Projects </vt:lpstr>
      <vt:lpstr>Basic Snapshotting</vt:lpstr>
      <vt:lpstr>Basic Snapshotting</vt:lpstr>
      <vt:lpstr>Git Basics</vt:lpstr>
      <vt:lpstr>Branching</vt:lpstr>
      <vt:lpstr>Branching</vt:lpstr>
      <vt:lpstr>Branching</vt:lpstr>
      <vt:lpstr>Branching</vt:lpstr>
      <vt:lpstr>Branching</vt:lpstr>
      <vt:lpstr>Branching</vt:lpstr>
      <vt:lpstr>Remote Repos &amp; GitHub</vt:lpstr>
      <vt:lpstr>Remote Repos &amp; GitHub</vt:lpstr>
      <vt:lpstr>Best Practices</vt:lpstr>
      <vt:lpstr>Workflow Types</vt:lpstr>
      <vt:lpstr>Advanced Git</vt:lpstr>
      <vt:lpstr>Troubleshooting</vt:lpstr>
      <vt:lpstr>Troubleshooting</vt:lpstr>
      <vt:lpstr>Troubleshooting</vt:lpstr>
      <vt:lpstr>Troubleshooting</vt:lpstr>
      <vt:lpstr>Troubleshooting</vt:lpstr>
      <vt:lpstr>Troubleshooting</vt:lpstr>
      <vt:lpstr>Advanced Git</vt:lpstr>
      <vt:lpstr>Exercises</vt:lpstr>
      <vt:lpstr>Real-World Scenarios</vt:lpstr>
      <vt:lpstr>Resources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Duong Xuan Bach 20203664</cp:lastModifiedBy>
  <cp:revision>4</cp:revision>
  <dcterms:created xsi:type="dcterms:W3CDTF">2013-01-27T09:14:16Z</dcterms:created>
  <dcterms:modified xsi:type="dcterms:W3CDTF">2025-04-24T17:37:35Z</dcterms:modified>
  <cp:category/>
</cp:coreProperties>
</file>