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9CD94-E144-4130-A42F-46F58CCA8CD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F5519-8E15-46F1-8846-26EE72C42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669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4CADE-DDFE-40A9-BC79-58E1D23E1C4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018E1-EF51-4FDA-B739-F46F754B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038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A018E1-EF51-4FDA-B739-F46F754BD1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A018E1-EF51-4FDA-B739-F46F754BD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2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3AFF-E58E-4827-ADD9-B5EFDD280DA6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0252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4FDF-C80E-4AFB-A17E-C442E2F94885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536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2C77-A333-4ED0-9DE0-3E84988653FE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78436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D2B-FE6F-4721-AFF2-A55087B96E0E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1078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17FC-EF26-4B51-A402-69DC3CC71A66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43752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581B-9616-4BD1-BB4C-90F740F82D5A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9591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62FF-40EF-4B81-B010-F207F4053D29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335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041C-5FF8-4E1E-871C-833CFE4CAA93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4628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0F65-2A1E-4EAF-8F5B-FDA1F8192C8D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553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856A-6ECE-44C7-9A06-6D9618550F95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528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102C-5B06-4285-AD4B-B936CACD4890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25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E46A-FFFA-4BC0-8A04-78DB003833D6}" type="datetime1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27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70C8-C789-41E1-A594-9656F6CCD1A4}" type="datetime1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778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E67-F3E0-4102-9B15-1243DC37E218}" type="datetime1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63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7ACD-3B00-4E31-88DE-AE57813687B4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870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6958-D829-47E7-A6E1-234E2FF3BF38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9655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BC2C-A25B-4D71-9201-910C92185A9A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3A7965-9082-4267-89E7-00178C49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ransition spd="slow">
    <p:push dir="u"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25004"/>
            <a:ext cx="7766936" cy="1571222"/>
          </a:xfrm>
        </p:spPr>
        <p:txBody>
          <a:bodyPr/>
          <a:lstStyle/>
          <a:p>
            <a:pPr algn="ctr"/>
            <a:r>
              <a:rPr lang="vi-VN" sz="2800" dirty="0"/>
              <a:t>Xây dựng chương trình Quản lý thông tin khám</a:t>
            </a:r>
            <a:br>
              <a:rPr lang="vi-VN" sz="2800" dirty="0"/>
            </a:br>
            <a:r>
              <a:rPr lang="vi-VN" sz="2800" dirty="0"/>
              <a:t/>
            </a:r>
            <a:br>
              <a:rPr lang="vi-VN" sz="2800" dirty="0"/>
            </a:br>
            <a:r>
              <a:rPr lang="vi-VN" sz="2800" dirty="0"/>
              <a:t>bệnh tại phòng khám đa khoa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292439"/>
            <a:ext cx="7766936" cy="377351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thành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nhóm</a:t>
            </a:r>
            <a:r>
              <a:rPr lang="vi-VN" sz="2400" dirty="0" smtClean="0">
                <a:solidFill>
                  <a:schemeClr val="tx1"/>
                </a:solidFill>
              </a:rPr>
              <a:t>: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vi-VN" sz="2400" dirty="0" smtClean="0">
                <a:solidFill>
                  <a:schemeClr val="tx1"/>
                </a:solidFill>
              </a:rPr>
              <a:t>Lương </a:t>
            </a:r>
            <a:r>
              <a:rPr lang="vi-VN" sz="2400" dirty="0">
                <a:solidFill>
                  <a:schemeClr val="tx1"/>
                </a:solidFill>
              </a:rPr>
              <a:t>Minh Dương</a:t>
            </a:r>
          </a:p>
          <a:p>
            <a:pPr algn="l"/>
            <a:r>
              <a:rPr lang="vi-VN" sz="2400" dirty="0">
                <a:solidFill>
                  <a:schemeClr val="tx1"/>
                </a:solidFill>
              </a:rPr>
              <a:t>Nguyễn Tùng Dương</a:t>
            </a:r>
          </a:p>
          <a:p>
            <a:pPr algn="l"/>
            <a:r>
              <a:rPr lang="vi-VN" sz="2400" dirty="0">
                <a:solidFill>
                  <a:schemeClr val="tx1"/>
                </a:solidFill>
              </a:rPr>
              <a:t>Trần Khánh Duy</a:t>
            </a:r>
          </a:p>
          <a:p>
            <a:pPr algn="l"/>
            <a:r>
              <a:rPr lang="vi-VN" sz="2400" dirty="0">
                <a:solidFill>
                  <a:schemeClr val="tx1"/>
                </a:solidFill>
              </a:rPr>
              <a:t>Nguyễn Bá Việt</a:t>
            </a:r>
          </a:p>
          <a:p>
            <a:pPr algn="l"/>
            <a:r>
              <a:rPr lang="vi-VN" sz="2400" dirty="0">
                <a:solidFill>
                  <a:schemeClr val="tx1"/>
                </a:solidFill>
              </a:rPr>
              <a:t>Nguyễn Doãn Quân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/>
              <a:t>Bài</a:t>
            </a:r>
            <a:r>
              <a:rPr lang="en-US" sz="1400" dirty="0" smtClean="0"/>
              <a:t> </a:t>
            </a:r>
            <a:r>
              <a:rPr lang="en-US" sz="1400" dirty="0" err="1" smtClean="0"/>
              <a:t>tập</a:t>
            </a:r>
            <a:r>
              <a:rPr lang="en-US" sz="1400" dirty="0" smtClean="0"/>
              <a:t> </a:t>
            </a:r>
            <a:r>
              <a:rPr lang="en-US" sz="1400" dirty="0" err="1" smtClean="0"/>
              <a:t>lớn</a:t>
            </a:r>
            <a:r>
              <a:rPr lang="en-US" sz="1400" dirty="0" smtClean="0"/>
              <a:t> OOP - </a:t>
            </a:r>
            <a:r>
              <a:rPr lang="en-US" sz="1400" dirty="0" err="1" smtClean="0"/>
              <a:t>Nhóm</a:t>
            </a:r>
            <a:r>
              <a:rPr lang="en-US" sz="1400" dirty="0" smtClean="0"/>
              <a:t> 12 - </a:t>
            </a:r>
            <a:r>
              <a:rPr lang="en-US" sz="1400" dirty="0" err="1" smtClean="0"/>
              <a:t>Đề</a:t>
            </a:r>
            <a:r>
              <a:rPr lang="en-US" sz="1400" dirty="0" smtClean="0"/>
              <a:t> </a:t>
            </a:r>
            <a:r>
              <a:rPr lang="en-US" sz="1400" dirty="0" err="1" smtClean="0"/>
              <a:t>tài</a:t>
            </a:r>
            <a:r>
              <a:rPr lang="en-US" sz="1400" dirty="0" smtClean="0"/>
              <a:t> 03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9354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3. </a:t>
            </a:r>
            <a:r>
              <a:rPr lang="en-US" sz="4000" dirty="0" err="1">
                <a:solidFill>
                  <a:schemeClr val="tx1"/>
                </a:solidFill>
              </a:rPr>
              <a:t>Công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nghệ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và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thuật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toán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sử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dụng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Java.</a:t>
            </a:r>
          </a:p>
          <a:p>
            <a:pPr lvl="0"/>
            <a:r>
              <a:rPr lang="en-US" sz="2800" dirty="0"/>
              <a:t>IDE </a:t>
            </a:r>
            <a:r>
              <a:rPr lang="en-US" sz="2800" dirty="0" err="1"/>
              <a:t>netbean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sql</a:t>
            </a:r>
            <a:r>
              <a:rPr lang="en-US" sz="2800" dirty="0"/>
              <a:t> sever.</a:t>
            </a:r>
          </a:p>
          <a:p>
            <a:pPr lvl="0"/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họa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sẵn</a:t>
            </a:r>
            <a:r>
              <a:rPr lang="en-US" sz="2800" dirty="0"/>
              <a:t>.</a:t>
            </a:r>
          </a:p>
          <a:p>
            <a:pPr lvl="0"/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sql</a:t>
            </a:r>
            <a:r>
              <a:rPr lang="en-US" sz="2800" dirty="0"/>
              <a:t> sever.</a:t>
            </a:r>
          </a:p>
          <a:p>
            <a:pPr lvl="0"/>
            <a:r>
              <a:rPr lang="en-US" sz="2800" dirty="0" err="1"/>
              <a:t>Kiến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.</a:t>
            </a:r>
          </a:p>
          <a:p>
            <a:pPr lvl="0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thao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.</a:t>
            </a:r>
          </a:p>
          <a:p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7577"/>
            <a:ext cx="8596668" cy="1004553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4. </a:t>
            </a:r>
            <a:r>
              <a:rPr lang="en-US" altLang="en-US" dirty="0" err="1">
                <a:solidFill>
                  <a:schemeClr val="tx1"/>
                </a:solidFill>
              </a:rPr>
              <a:t>Chương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trình</a:t>
            </a:r>
            <a:r>
              <a:rPr lang="en-US" altLang="en-US" dirty="0">
                <a:solidFill>
                  <a:schemeClr val="tx1"/>
                </a:solidFill>
              </a:rPr>
              <a:t> minh </a:t>
            </a:r>
            <a:r>
              <a:rPr lang="en-US" altLang="en-US" dirty="0" err="1">
                <a:solidFill>
                  <a:schemeClr val="tx1"/>
                </a:solidFill>
              </a:rPr>
              <a:t>họa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:</a:t>
            </a:r>
          </a:p>
          <a:p>
            <a:pPr lvl="0"/>
            <a:r>
              <a:rPr lang="en-US" sz="2000" dirty="0" err="1">
                <a:latin typeface="Georgia" panose="02040502050405020303" pitchFamily="18" charset="0"/>
              </a:rPr>
              <a:t>Đăng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nhập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vào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chương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trình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lvl="0"/>
            <a:r>
              <a:rPr lang="en-US" sz="2000" dirty="0" err="1">
                <a:latin typeface="Georgia" panose="02040502050405020303" pitchFamily="18" charset="0"/>
              </a:rPr>
              <a:t>Thêm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thông</a:t>
            </a:r>
            <a:r>
              <a:rPr lang="en-US" sz="2000" dirty="0">
                <a:latin typeface="Georgia" panose="02040502050405020303" pitchFamily="18" charset="0"/>
              </a:rPr>
              <a:t> tin </a:t>
            </a:r>
            <a:r>
              <a:rPr lang="en-US" sz="2000" dirty="0" err="1">
                <a:latin typeface="Georgia" panose="02040502050405020303" pitchFamily="18" charset="0"/>
              </a:rPr>
              <a:t>bệnh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nhân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lvl="0"/>
            <a:r>
              <a:rPr lang="en-US" sz="2000" dirty="0" err="1">
                <a:latin typeface="Georgia" panose="02040502050405020303" pitchFamily="18" charset="0"/>
              </a:rPr>
              <a:t>Kiểm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tra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danh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sách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bệnh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nhân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đang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chờ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khám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lvl="0"/>
            <a:r>
              <a:rPr lang="en-US" sz="2000" dirty="0" err="1">
                <a:latin typeface="Georgia" panose="02040502050405020303" pitchFamily="18" charset="0"/>
              </a:rPr>
              <a:t>Khám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bệnh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cho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bệnh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nhân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và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lưu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vào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csdl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lvl="0"/>
            <a:r>
              <a:rPr lang="en-US" sz="2000" dirty="0" err="1">
                <a:latin typeface="Georgia" panose="02040502050405020303" pitchFamily="18" charset="0"/>
              </a:rPr>
              <a:t>Nhập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thuốc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vào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kho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lvl="0"/>
            <a:r>
              <a:rPr lang="en-US" sz="2000" dirty="0" err="1">
                <a:latin typeface="Georgia" panose="02040502050405020303" pitchFamily="18" charset="0"/>
              </a:rPr>
              <a:t>Bán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thuốc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cho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bệnh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nhân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lvl="0"/>
            <a:r>
              <a:rPr lang="en-US" sz="2000" dirty="0" err="1">
                <a:latin typeface="Georgia" panose="02040502050405020303" pitchFamily="18" charset="0"/>
              </a:rPr>
              <a:t>Kiểm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tra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các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thông</a:t>
            </a:r>
            <a:r>
              <a:rPr lang="en-US" sz="2000" dirty="0">
                <a:latin typeface="Georgia" panose="02040502050405020303" pitchFamily="18" charset="0"/>
              </a:rPr>
              <a:t> tin </a:t>
            </a:r>
            <a:r>
              <a:rPr lang="en-US" sz="2000" dirty="0" err="1">
                <a:latin typeface="Georgia" panose="02040502050405020303" pitchFamily="18" charset="0"/>
              </a:rPr>
              <a:t>bệnh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nhân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dirty="0" err="1">
                <a:latin typeface="Georgia" panose="02040502050405020303" pitchFamily="18" charset="0"/>
              </a:rPr>
              <a:t>thông</a:t>
            </a:r>
            <a:r>
              <a:rPr lang="en-US" sz="2000" dirty="0">
                <a:latin typeface="Georgia" panose="02040502050405020303" pitchFamily="18" charset="0"/>
              </a:rPr>
              <a:t> tin </a:t>
            </a:r>
            <a:r>
              <a:rPr lang="en-US" sz="2000" dirty="0" err="1">
                <a:latin typeface="Georgia" panose="02040502050405020303" pitchFamily="18" charset="0"/>
              </a:rPr>
              <a:t>nhân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viên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phòng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khám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dirty="0" err="1">
                <a:latin typeface="Georgia" panose="02040502050405020303" pitchFamily="18" charset="0"/>
              </a:rPr>
              <a:t>cho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phép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chỉnh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sửa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và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cập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nhật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mới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14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5. </a:t>
            </a:r>
            <a:r>
              <a:rPr lang="en-US" altLang="en-US" dirty="0" err="1">
                <a:solidFill>
                  <a:schemeClr val="tx1"/>
                </a:solidFill>
              </a:rPr>
              <a:t>Đánh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giá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ưu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nhược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điểm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497"/>
            <a:ext cx="8596668" cy="4392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Georgia" panose="02040502050405020303" pitchFamily="18" charset="0"/>
              </a:rPr>
              <a:t>Ưu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điểm</a:t>
            </a:r>
            <a:r>
              <a:rPr lang="en-US" sz="20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en-US" sz="2000" dirty="0" err="1" smtClean="0">
                <a:latin typeface="Georgia" panose="02040502050405020303" pitchFamily="18" charset="0"/>
              </a:rPr>
              <a:t>Chương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trình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đã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tương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đối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hoàn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thiện</a:t>
            </a:r>
            <a:r>
              <a:rPr lang="en-US" sz="2000" dirty="0" smtClean="0">
                <a:latin typeface="Georgia" panose="02040502050405020303" pitchFamily="18" charset="0"/>
              </a:rPr>
              <a:t>, </a:t>
            </a:r>
            <a:r>
              <a:rPr lang="en-US" sz="2000" dirty="0" err="1" smtClean="0">
                <a:latin typeface="Georgia" panose="02040502050405020303" pitchFamily="18" charset="0"/>
              </a:rPr>
              <a:t>có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thể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đưa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vào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sử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dụng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thực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tế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sz="2000" dirty="0" err="1" smtClean="0">
                <a:latin typeface="Georgia" panose="02040502050405020303" pitchFamily="18" charset="0"/>
              </a:rPr>
              <a:t>Chương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trình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đơn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giản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dirty="0" err="1">
                <a:latin typeface="Georgia" panose="02040502050405020303" pitchFamily="18" charset="0"/>
              </a:rPr>
              <a:t>dễ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nhìn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dirty="0" err="1">
                <a:latin typeface="Georgia" panose="02040502050405020303" pitchFamily="18" charset="0"/>
              </a:rPr>
              <a:t>dễ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sử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dụng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sz="2000" dirty="0" err="1" smtClean="0">
                <a:latin typeface="Georgia" panose="02040502050405020303" pitchFamily="18" charset="0"/>
              </a:rPr>
              <a:t>Đáp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ứng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được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nhu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cầu</a:t>
            </a:r>
            <a:r>
              <a:rPr lang="en-US" sz="2000" dirty="0" smtClean="0">
                <a:latin typeface="Georgia" panose="02040502050405020303" pitchFamily="18" charset="0"/>
              </a:rPr>
              <a:t> tin </a:t>
            </a:r>
            <a:r>
              <a:rPr lang="en-US" sz="2000" dirty="0" err="1" smtClean="0">
                <a:latin typeface="Georgia" panose="02040502050405020303" pitchFamily="18" charset="0"/>
              </a:rPr>
              <a:t>học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hóa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bệnh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viện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Georgia" panose="02040502050405020303" pitchFamily="18" charset="0"/>
              </a:rPr>
              <a:t>Nhược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điểm</a:t>
            </a:r>
            <a:r>
              <a:rPr lang="en-US" sz="20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en-US" sz="2000" dirty="0" err="1" smtClean="0">
                <a:latin typeface="Georgia" panose="02040502050405020303" pitchFamily="18" charset="0"/>
              </a:rPr>
              <a:t>Chưa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có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cơ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sở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dữ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liệu</a:t>
            </a:r>
            <a:r>
              <a:rPr lang="en-US" sz="2000" dirty="0" smtClean="0">
                <a:latin typeface="Georgia" panose="02040502050405020303" pitchFamily="18" charset="0"/>
              </a:rPr>
              <a:t> online, </a:t>
            </a:r>
            <a:r>
              <a:rPr lang="en-US" sz="2000" dirty="0" err="1" smtClean="0">
                <a:latin typeface="Georgia" panose="02040502050405020303" pitchFamily="18" charset="0"/>
              </a:rPr>
              <a:t>hiện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tại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nhóm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vẫn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dùng</a:t>
            </a:r>
            <a:r>
              <a:rPr lang="en-US" sz="2000" dirty="0" smtClean="0">
                <a:latin typeface="Georgia" panose="02040502050405020303" pitchFamily="18" charset="0"/>
              </a:rPr>
              <a:t> local host.</a:t>
            </a:r>
          </a:p>
          <a:p>
            <a:r>
              <a:rPr lang="en-US" sz="2000" dirty="0" err="1" smtClean="0">
                <a:latin typeface="Georgia" panose="02040502050405020303" pitchFamily="18" charset="0"/>
              </a:rPr>
              <a:t>Thiết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kế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mô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hình</a:t>
            </a:r>
            <a:r>
              <a:rPr lang="en-US" sz="2000" dirty="0" smtClean="0">
                <a:latin typeface="Georgia" panose="02040502050405020303" pitchFamily="18" charset="0"/>
              </a:rPr>
              <a:t> MVC </a:t>
            </a:r>
            <a:r>
              <a:rPr lang="en-US" sz="2000" dirty="0" err="1" smtClean="0">
                <a:latin typeface="Georgia" panose="02040502050405020303" pitchFamily="18" charset="0"/>
              </a:rPr>
              <a:t>còn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chưa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thực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sự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chính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xác</a:t>
            </a:r>
            <a:r>
              <a:rPr lang="en-US" sz="2000" dirty="0" smtClean="0">
                <a:latin typeface="Georgia" panose="02040502050405020303" pitchFamily="18" charset="0"/>
              </a:rPr>
              <a:t>, </a:t>
            </a:r>
            <a:r>
              <a:rPr lang="en-US" sz="2000" dirty="0" err="1" smtClean="0">
                <a:latin typeface="Georgia" panose="02040502050405020303" pitchFamily="18" charset="0"/>
              </a:rPr>
              <a:t>khó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khăn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cho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việc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phát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triển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phần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latin typeface="Georgia" panose="02040502050405020303" pitchFamily="18" charset="0"/>
              </a:rPr>
              <a:t>mề</a:t>
            </a:r>
            <a:endParaRPr lang="en-US" sz="2000" dirty="0" smtClean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97" y="519583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817"/>
          </a:xfrm>
        </p:spPr>
        <p:txBody>
          <a:bodyPr/>
          <a:lstStyle/>
          <a:p>
            <a:r>
              <a:rPr lang="en-US" altLang="en-US" dirty="0" err="1"/>
              <a:t>Nội</a:t>
            </a:r>
            <a:r>
              <a:rPr lang="en-US" altLang="en-US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9283"/>
            <a:ext cx="8596668" cy="3880773"/>
          </a:xfrm>
        </p:spPr>
        <p:txBody>
          <a:bodyPr/>
          <a:lstStyle/>
          <a:p>
            <a:pPr marL="623888" indent="-514350">
              <a:buFont typeface="Trebuchet MS" panose="020B0603020202020204" pitchFamily="34" charset="0"/>
              <a:buAutoNum type="arabicPeriod"/>
            </a:pPr>
            <a:r>
              <a:rPr lang="en-US" altLang="en-US" sz="3200" dirty="0" err="1">
                <a:latin typeface="Georgia" panose="02040502050405020303" pitchFamily="18" charset="0"/>
              </a:rPr>
              <a:t>Giới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thiệu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về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Đề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tài</a:t>
            </a:r>
            <a:endParaRPr lang="en-US" altLang="en-US" sz="3200" dirty="0">
              <a:latin typeface="Georgia" panose="02040502050405020303" pitchFamily="18" charset="0"/>
            </a:endParaRPr>
          </a:p>
          <a:p>
            <a:pPr marL="623888" indent="-514350">
              <a:buFont typeface="Trebuchet MS" panose="020B0603020202020204" pitchFamily="34" charset="0"/>
              <a:buAutoNum type="arabicPeriod"/>
            </a:pPr>
            <a:r>
              <a:rPr lang="en-US" altLang="en-US" sz="3200" dirty="0" err="1">
                <a:latin typeface="Georgia" panose="02040502050405020303" pitchFamily="18" charset="0"/>
              </a:rPr>
              <a:t>Phân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tích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thiết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kế</a:t>
            </a:r>
            <a:endParaRPr lang="en-US" altLang="en-US" sz="3200" dirty="0">
              <a:latin typeface="Georgia" panose="02040502050405020303" pitchFamily="18" charset="0"/>
            </a:endParaRPr>
          </a:p>
          <a:p>
            <a:pPr marL="623888" indent="-514350">
              <a:buFont typeface="Trebuchet MS" panose="020B0603020202020204" pitchFamily="34" charset="0"/>
              <a:buAutoNum type="arabicPeriod"/>
            </a:pPr>
            <a:r>
              <a:rPr lang="en-US" altLang="en-US" sz="3200" dirty="0" err="1">
                <a:latin typeface="Georgia" panose="02040502050405020303" pitchFamily="18" charset="0"/>
              </a:rPr>
              <a:t>Công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nghệ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và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thuật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toán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sử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dụng</a:t>
            </a:r>
            <a:endParaRPr lang="en-US" altLang="en-US" sz="3200" dirty="0">
              <a:latin typeface="Georgia" panose="02040502050405020303" pitchFamily="18" charset="0"/>
            </a:endParaRPr>
          </a:p>
          <a:p>
            <a:pPr marL="623888" indent="-514350">
              <a:buFont typeface="Trebuchet MS" panose="020B0603020202020204" pitchFamily="34" charset="0"/>
              <a:buAutoNum type="arabicPeriod"/>
            </a:pPr>
            <a:r>
              <a:rPr lang="en-US" altLang="en-US" sz="3200" dirty="0" err="1">
                <a:latin typeface="Georgia" panose="02040502050405020303" pitchFamily="18" charset="0"/>
              </a:rPr>
              <a:t>Chương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trình</a:t>
            </a:r>
            <a:r>
              <a:rPr lang="en-US" altLang="en-US" sz="3200" dirty="0">
                <a:latin typeface="Georgia" panose="02040502050405020303" pitchFamily="18" charset="0"/>
              </a:rPr>
              <a:t> minh </a:t>
            </a:r>
            <a:r>
              <a:rPr lang="en-US" altLang="en-US" sz="3200" dirty="0" err="1">
                <a:latin typeface="Georgia" panose="02040502050405020303" pitchFamily="18" charset="0"/>
              </a:rPr>
              <a:t>họa</a:t>
            </a:r>
            <a:endParaRPr lang="en-US" altLang="en-US" sz="3200" dirty="0">
              <a:latin typeface="Georgia" panose="02040502050405020303" pitchFamily="18" charset="0"/>
            </a:endParaRPr>
          </a:p>
          <a:p>
            <a:pPr marL="623888" indent="-514350">
              <a:buFont typeface="Trebuchet MS" panose="020B0603020202020204" pitchFamily="34" charset="0"/>
              <a:buAutoNum type="arabicPeriod"/>
            </a:pPr>
            <a:r>
              <a:rPr lang="en-US" altLang="en-US" sz="3200" dirty="0" err="1">
                <a:latin typeface="Georgia" panose="02040502050405020303" pitchFamily="18" charset="0"/>
              </a:rPr>
              <a:t>Đánh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giá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ưu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nhược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  <a:r>
              <a:rPr lang="en-US" altLang="en-US" sz="3200" dirty="0" err="1">
                <a:latin typeface="Georgia" panose="02040502050405020303" pitchFamily="18" charset="0"/>
              </a:rPr>
              <a:t>điểm</a:t>
            </a:r>
            <a:endParaRPr lang="en-US" altLang="en-US" sz="3200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/>
              <a:t>Bài</a:t>
            </a:r>
            <a:r>
              <a:rPr lang="en-US" sz="1400" dirty="0" smtClean="0"/>
              <a:t> </a:t>
            </a:r>
            <a:r>
              <a:rPr lang="en-US" sz="1400" dirty="0" err="1" smtClean="0"/>
              <a:t>tập</a:t>
            </a:r>
            <a:r>
              <a:rPr lang="en-US" sz="1400" dirty="0" smtClean="0"/>
              <a:t> </a:t>
            </a:r>
            <a:r>
              <a:rPr lang="en-US" sz="1400" dirty="0" err="1" smtClean="0"/>
              <a:t>lớn</a:t>
            </a:r>
            <a:r>
              <a:rPr lang="en-US" sz="1400" dirty="0" smtClean="0"/>
              <a:t> OOP - </a:t>
            </a:r>
            <a:r>
              <a:rPr lang="en-US" sz="1400" dirty="0" err="1" smtClean="0"/>
              <a:t>Nhóm</a:t>
            </a:r>
            <a:r>
              <a:rPr lang="en-US" sz="1400" dirty="0" smtClean="0"/>
              <a:t> 12 - </a:t>
            </a:r>
            <a:r>
              <a:rPr lang="en-US" sz="1400" dirty="0" err="1" smtClean="0"/>
              <a:t>Đề</a:t>
            </a:r>
            <a:r>
              <a:rPr lang="en-US" sz="1400" dirty="0" smtClean="0"/>
              <a:t> </a:t>
            </a:r>
            <a:r>
              <a:rPr lang="en-US" sz="1400" dirty="0" err="1" smtClean="0"/>
              <a:t>tài</a:t>
            </a:r>
            <a:r>
              <a:rPr lang="en-US" sz="1400" dirty="0" smtClean="0"/>
              <a:t> 03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22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1761"/>
            <a:ext cx="8596668" cy="13208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1</a:t>
            </a:r>
            <a:r>
              <a:rPr lang="en-US" altLang="en-US" sz="4000" dirty="0">
                <a:solidFill>
                  <a:schemeClr val="tx1"/>
                </a:solidFill>
              </a:rPr>
              <a:t>. </a:t>
            </a:r>
            <a:r>
              <a:rPr lang="en-US" altLang="en-US" sz="4000" dirty="0" err="1">
                <a:solidFill>
                  <a:schemeClr val="tx1"/>
                </a:solidFill>
              </a:rPr>
              <a:t>Giới</a:t>
            </a:r>
            <a:r>
              <a:rPr lang="en-US" altLang="en-US" sz="4000" dirty="0">
                <a:solidFill>
                  <a:schemeClr val="tx1"/>
                </a:solidFill>
              </a:rPr>
              <a:t> </a:t>
            </a:r>
            <a:r>
              <a:rPr lang="en-US" altLang="en-US" sz="4000" dirty="0" err="1">
                <a:solidFill>
                  <a:schemeClr val="tx1"/>
                </a:solidFill>
              </a:rPr>
              <a:t>thiệu</a:t>
            </a:r>
            <a:r>
              <a:rPr lang="en-US" altLang="en-US" sz="4000" dirty="0">
                <a:solidFill>
                  <a:schemeClr val="tx1"/>
                </a:solidFill>
              </a:rPr>
              <a:t> </a:t>
            </a:r>
            <a:r>
              <a:rPr lang="en-US" altLang="en-US" sz="4000" dirty="0" err="1">
                <a:solidFill>
                  <a:schemeClr val="tx1"/>
                </a:solidFill>
              </a:rPr>
              <a:t>về</a:t>
            </a:r>
            <a:r>
              <a:rPr lang="en-US" altLang="en-US" sz="4000" dirty="0">
                <a:solidFill>
                  <a:schemeClr val="tx1"/>
                </a:solidFill>
              </a:rPr>
              <a:t> </a:t>
            </a:r>
            <a:r>
              <a:rPr lang="en-US" altLang="en-US" sz="4000" dirty="0" err="1">
                <a:solidFill>
                  <a:schemeClr val="tx1"/>
                </a:solidFill>
              </a:rPr>
              <a:t>Đề</a:t>
            </a:r>
            <a:r>
              <a:rPr lang="en-US" altLang="en-US" sz="4000" dirty="0">
                <a:solidFill>
                  <a:schemeClr val="tx1"/>
                </a:solidFill>
              </a:rPr>
              <a:t> </a:t>
            </a:r>
            <a:r>
              <a:rPr lang="en-US" altLang="en-US" sz="4000" dirty="0" err="1">
                <a:solidFill>
                  <a:schemeClr val="tx1"/>
                </a:solidFill>
              </a:rPr>
              <a:t>tài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2561"/>
            <a:ext cx="8596668" cy="4248801"/>
          </a:xfrm>
        </p:spPr>
        <p:txBody>
          <a:bodyPr/>
          <a:lstStyle/>
          <a:p>
            <a:r>
              <a:rPr lang="en-US" sz="2400" dirty="0" err="1">
                <a:latin typeface="Georgia" panose="02040502050405020303" pitchFamily="18" charset="0"/>
              </a:rPr>
              <a:t>Hiện</a:t>
            </a:r>
            <a:r>
              <a:rPr lang="en-US" sz="2400" dirty="0">
                <a:latin typeface="Georgia" panose="02040502050405020303" pitchFamily="18" charset="0"/>
              </a:rPr>
              <a:t> nay, </a:t>
            </a:r>
            <a:r>
              <a:rPr lang="en-US" sz="2400" dirty="0" err="1">
                <a:latin typeface="Georgia" panose="02040502050405020303" pitchFamily="18" charset="0"/>
              </a:rPr>
              <a:t>việc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quản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lý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thông</a:t>
            </a:r>
            <a:r>
              <a:rPr lang="en-US" sz="2400" dirty="0">
                <a:latin typeface="Georgia" panose="02040502050405020303" pitchFamily="18" charset="0"/>
              </a:rPr>
              <a:t> tin </a:t>
            </a:r>
            <a:r>
              <a:rPr lang="en-US" sz="2400" dirty="0" err="1">
                <a:latin typeface="Georgia" panose="02040502050405020303" pitchFamily="18" charset="0"/>
              </a:rPr>
              <a:t>khám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bệnh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tại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các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phòng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khám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đa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khoa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là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một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vấn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đề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hết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sức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cần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thiết</a:t>
            </a:r>
            <a:r>
              <a:rPr lang="en-US" sz="2400" dirty="0">
                <a:latin typeface="Georgia" panose="02040502050405020303" pitchFamily="18" charset="0"/>
              </a:rPr>
              <a:t>. </a:t>
            </a:r>
            <a:r>
              <a:rPr lang="en-US" sz="2400" dirty="0" err="1">
                <a:latin typeface="Georgia" panose="02040502050405020303" pitchFamily="18" charset="0"/>
              </a:rPr>
              <a:t>Việc</a:t>
            </a:r>
            <a:r>
              <a:rPr lang="en-US" sz="2400" dirty="0">
                <a:latin typeface="Georgia" panose="02040502050405020303" pitchFamily="18" charset="0"/>
              </a:rPr>
              <a:t> Tin </a:t>
            </a:r>
            <a:r>
              <a:rPr lang="en-US" sz="2400" dirty="0" err="1">
                <a:latin typeface="Georgia" panose="02040502050405020303" pitchFamily="18" charset="0"/>
              </a:rPr>
              <a:t>học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hóa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hệ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thống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quản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lý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phòng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khám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góp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phần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không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nhỏ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vào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quá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trình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quản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lý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thông</a:t>
            </a:r>
            <a:r>
              <a:rPr lang="en-US" sz="2400" dirty="0">
                <a:latin typeface="Georgia" panose="02040502050405020303" pitchFamily="18" charset="0"/>
              </a:rPr>
              <a:t> tin </a:t>
            </a:r>
            <a:r>
              <a:rPr lang="en-US" sz="2400" dirty="0" err="1">
                <a:latin typeface="Georgia" panose="02040502050405020303" pitchFamily="18" charset="0"/>
              </a:rPr>
              <a:t>bệnh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nhân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và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giúp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công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việc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này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nhẹ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nhàng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 smtClean="0">
                <a:latin typeface="Georgia" panose="02040502050405020303" pitchFamily="18" charset="0"/>
              </a:rPr>
              <a:t>hơn</a:t>
            </a:r>
            <a:r>
              <a:rPr lang="en-US" sz="24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Sau </a:t>
            </a:r>
            <a:r>
              <a:rPr lang="en-US" sz="2400" dirty="0" err="1">
                <a:latin typeface="Georgia" panose="02040502050405020303" pitchFamily="18" charset="0"/>
              </a:rPr>
              <a:t>khi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khảo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sát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tại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một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phòng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khám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đa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khoa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tại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Hà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Nội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dirty="0" err="1">
                <a:latin typeface="Georgia" panose="02040502050405020303" pitchFamily="18" charset="0"/>
              </a:rPr>
              <a:t>nhóm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chúng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em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đã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cùng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nhau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quyết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định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phân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tích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và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thiết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kế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cho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phần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mềm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quản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lý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thông</a:t>
            </a:r>
            <a:r>
              <a:rPr lang="en-US" sz="2400" b="1" dirty="0">
                <a:latin typeface="Georgia" panose="02040502050405020303" pitchFamily="18" charset="0"/>
              </a:rPr>
              <a:t> tin </a:t>
            </a:r>
            <a:r>
              <a:rPr lang="en-US" sz="2400" b="1" dirty="0" err="1">
                <a:latin typeface="Georgia" panose="02040502050405020303" pitchFamily="18" charset="0"/>
              </a:rPr>
              <a:t>khám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bệnh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của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phòng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khám</a:t>
            </a:r>
            <a:r>
              <a:rPr lang="en-US" sz="2400" dirty="0">
                <a:latin typeface="Georgia" panose="02040502050405020303" pitchFamily="18" charset="0"/>
              </a:rPr>
              <a:t>. </a:t>
            </a:r>
            <a:r>
              <a:rPr lang="en-US" sz="2400" dirty="0" err="1">
                <a:latin typeface="Georgia" panose="02040502050405020303" pitchFamily="18" charset="0"/>
              </a:rPr>
              <a:t>Để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tiết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kiệm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thời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gian</a:t>
            </a:r>
            <a:r>
              <a:rPr lang="en-US" sz="2400" dirty="0">
                <a:latin typeface="Georgia" panose="02040502050405020303" pitchFamily="18" charset="0"/>
              </a:rPr>
              <a:t>, chi </a:t>
            </a:r>
            <a:r>
              <a:rPr lang="en-US" sz="2400" dirty="0" err="1">
                <a:latin typeface="Georgia" panose="02040502050405020303" pitchFamily="18" charset="0"/>
              </a:rPr>
              <a:t>phí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quản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lý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đồng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thời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tích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hợp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đa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dạng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các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tính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năng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quản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lý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bệnh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viện</a:t>
            </a:r>
            <a:r>
              <a:rPr lang="en-US" sz="2400" dirty="0">
                <a:latin typeface="Georgia" panose="02040502050405020303" pitchFamily="18" charset="0"/>
              </a:rPr>
              <a:t>,  </a:t>
            </a:r>
            <a:r>
              <a:rPr lang="en-US" sz="2400" dirty="0" err="1">
                <a:latin typeface="Georgia" panose="02040502050405020303" pitchFamily="18" charset="0"/>
              </a:rPr>
              <a:t>nhóm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chúng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em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quyết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định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chọn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chọn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đề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tài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này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2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1. </a:t>
            </a:r>
            <a:r>
              <a:rPr lang="en-US" altLang="en-US" dirty="0" err="1">
                <a:solidFill>
                  <a:schemeClr val="tx1"/>
                </a:solidFill>
              </a:rPr>
              <a:t>Giới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thiệu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về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Đề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9"/>
            <a:ext cx="8596668" cy="45345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PHÂN CÔNG THÀNH VIÊN TRONG NHÓM</a:t>
            </a: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 </a:t>
            </a:r>
          </a:p>
          <a:p>
            <a:pPr lvl="0"/>
            <a:r>
              <a:rPr lang="en-US" sz="1700" b="1" dirty="0" err="1">
                <a:latin typeface="Georgia" panose="02040502050405020303" pitchFamily="18" charset="0"/>
              </a:rPr>
              <a:t>Lương</a:t>
            </a:r>
            <a:r>
              <a:rPr lang="en-US" sz="1700" b="1" dirty="0">
                <a:latin typeface="Georgia" panose="02040502050405020303" pitchFamily="18" charset="0"/>
              </a:rPr>
              <a:t> Minh </a:t>
            </a:r>
            <a:r>
              <a:rPr lang="en-US" sz="1700" b="1" dirty="0" err="1">
                <a:latin typeface="Georgia" panose="02040502050405020303" pitchFamily="18" charset="0"/>
              </a:rPr>
              <a:t>Dương</a:t>
            </a:r>
            <a:r>
              <a:rPr lang="en-US" sz="1700" b="1" dirty="0">
                <a:latin typeface="Georgia" panose="02040502050405020303" pitchFamily="18" charset="0"/>
              </a:rPr>
              <a:t> (</a:t>
            </a:r>
            <a:r>
              <a:rPr lang="en-US" sz="1700" b="1" dirty="0" err="1">
                <a:latin typeface="Georgia" panose="02040502050405020303" pitchFamily="18" charset="0"/>
              </a:rPr>
              <a:t>Nhóm</a:t>
            </a:r>
            <a:r>
              <a:rPr lang="en-US" sz="1700" b="1" dirty="0">
                <a:latin typeface="Georgia" panose="02040502050405020303" pitchFamily="18" charset="0"/>
              </a:rPr>
              <a:t> </a:t>
            </a:r>
            <a:r>
              <a:rPr lang="en-US" sz="1700" b="1" dirty="0" err="1">
                <a:latin typeface="Georgia" panose="02040502050405020303" pitchFamily="18" charset="0"/>
              </a:rPr>
              <a:t>trưởng</a:t>
            </a:r>
            <a:r>
              <a:rPr lang="en-US" sz="1700" b="1" dirty="0">
                <a:latin typeface="Georgia" panose="02040502050405020303" pitchFamily="18" charset="0"/>
              </a:rPr>
              <a:t>):</a:t>
            </a:r>
            <a:endParaRPr lang="en-US" sz="17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700" i="1" dirty="0">
                <a:latin typeface="Georgia" panose="02040502050405020303" pitchFamily="18" charset="0"/>
              </a:rPr>
              <a:t>+ </a:t>
            </a:r>
            <a:r>
              <a:rPr lang="en-US" sz="1700" i="1" dirty="0" err="1">
                <a:latin typeface="Georgia" panose="02040502050405020303" pitchFamily="18" charset="0"/>
              </a:rPr>
              <a:t>Phân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tích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thiết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kế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hệ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thống</a:t>
            </a:r>
            <a:r>
              <a:rPr lang="en-US" sz="1700" i="1" dirty="0">
                <a:latin typeface="Georgia" panose="02040502050405020303" pitchFamily="18" charset="0"/>
              </a:rPr>
              <a:t>.</a:t>
            </a:r>
            <a:endParaRPr lang="en-US" sz="17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700" i="1" dirty="0">
                <a:latin typeface="Georgia" panose="02040502050405020303" pitchFamily="18" charset="0"/>
              </a:rPr>
              <a:t>+ </a:t>
            </a:r>
            <a:r>
              <a:rPr lang="en-US" sz="1700" i="1" dirty="0" err="1">
                <a:latin typeface="Georgia" panose="02040502050405020303" pitchFamily="18" charset="0"/>
              </a:rPr>
              <a:t>Xây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dựng</a:t>
            </a:r>
            <a:r>
              <a:rPr lang="en-US" sz="1700" i="1" dirty="0">
                <a:latin typeface="Georgia" panose="02040502050405020303" pitchFamily="18" charset="0"/>
              </a:rPr>
              <a:t> model </a:t>
            </a:r>
            <a:r>
              <a:rPr lang="en-US" sz="1700" i="1" dirty="0" err="1">
                <a:latin typeface="Georgia" panose="02040502050405020303" pitchFamily="18" charset="0"/>
              </a:rPr>
              <a:t>và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các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phương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thức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tương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ứng</a:t>
            </a:r>
            <a:r>
              <a:rPr lang="en-US" sz="1700" i="1" dirty="0">
                <a:latin typeface="Georgia" panose="02040502050405020303" pitchFamily="18" charset="0"/>
              </a:rPr>
              <a:t>.</a:t>
            </a:r>
            <a:endParaRPr lang="en-US" sz="17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700" i="1" dirty="0">
                <a:latin typeface="Georgia" panose="02040502050405020303" pitchFamily="18" charset="0"/>
              </a:rPr>
              <a:t>+ </a:t>
            </a:r>
            <a:r>
              <a:rPr lang="en-US" sz="1700" i="1" dirty="0" err="1">
                <a:latin typeface="Georgia" panose="02040502050405020303" pitchFamily="18" charset="0"/>
              </a:rPr>
              <a:t>Phân</a:t>
            </a:r>
            <a:r>
              <a:rPr lang="en-US" sz="1700" i="1" dirty="0">
                <a:latin typeface="Georgia" panose="02040502050405020303" pitchFamily="18" charset="0"/>
              </a:rPr>
              <a:t> chia </a:t>
            </a:r>
            <a:r>
              <a:rPr lang="en-US" sz="1700" i="1" dirty="0" err="1">
                <a:latin typeface="Georgia" panose="02040502050405020303" pitchFamily="18" charset="0"/>
              </a:rPr>
              <a:t>công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việc</a:t>
            </a:r>
            <a:r>
              <a:rPr lang="en-US" sz="1700" i="1" dirty="0">
                <a:latin typeface="Georgia" panose="02040502050405020303" pitchFamily="18" charset="0"/>
              </a:rPr>
              <a:t>.</a:t>
            </a:r>
            <a:endParaRPr lang="en-US" sz="17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700" i="1" dirty="0">
                <a:latin typeface="Georgia" panose="02040502050405020303" pitchFamily="18" charset="0"/>
              </a:rPr>
              <a:t>+ </a:t>
            </a:r>
            <a:r>
              <a:rPr lang="en-US" sz="1700" i="1" dirty="0" err="1">
                <a:latin typeface="Georgia" panose="02040502050405020303" pitchFamily="18" charset="0"/>
              </a:rPr>
              <a:t>Viết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bài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báo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cáo</a:t>
            </a:r>
            <a:r>
              <a:rPr lang="en-US" sz="1700" i="1" dirty="0">
                <a:latin typeface="Georgia" panose="02040502050405020303" pitchFamily="18" charset="0"/>
              </a:rPr>
              <a:t>.</a:t>
            </a:r>
            <a:endParaRPr lang="en-US" sz="17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700" b="1" dirty="0">
                <a:latin typeface="Georgia" panose="02040502050405020303" pitchFamily="18" charset="0"/>
              </a:rPr>
              <a:t> </a:t>
            </a:r>
            <a:endParaRPr lang="en-US" sz="1700" dirty="0">
              <a:latin typeface="Georgia" panose="02040502050405020303" pitchFamily="18" charset="0"/>
            </a:endParaRPr>
          </a:p>
          <a:p>
            <a:pPr lvl="0"/>
            <a:r>
              <a:rPr lang="en-US" sz="1700" b="1" dirty="0" err="1">
                <a:latin typeface="Georgia" panose="02040502050405020303" pitchFamily="18" charset="0"/>
              </a:rPr>
              <a:t>Nguyễn</a:t>
            </a:r>
            <a:r>
              <a:rPr lang="en-US" sz="1700" b="1" dirty="0">
                <a:latin typeface="Georgia" panose="02040502050405020303" pitchFamily="18" charset="0"/>
              </a:rPr>
              <a:t> </a:t>
            </a:r>
            <a:r>
              <a:rPr lang="en-US" sz="1700" b="1" dirty="0" err="1">
                <a:latin typeface="Georgia" panose="02040502050405020303" pitchFamily="18" charset="0"/>
              </a:rPr>
              <a:t>Bá</a:t>
            </a:r>
            <a:r>
              <a:rPr lang="en-US" sz="1700" b="1" dirty="0">
                <a:latin typeface="Georgia" panose="02040502050405020303" pitchFamily="18" charset="0"/>
              </a:rPr>
              <a:t> </a:t>
            </a:r>
            <a:r>
              <a:rPr lang="en-US" sz="1700" b="1" dirty="0" err="1">
                <a:latin typeface="Georgia" panose="02040502050405020303" pitchFamily="18" charset="0"/>
              </a:rPr>
              <a:t>Việt</a:t>
            </a:r>
            <a:endParaRPr lang="en-US" sz="17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700" i="1" dirty="0">
                <a:latin typeface="Georgia" panose="02040502050405020303" pitchFamily="18" charset="0"/>
              </a:rPr>
              <a:t>+ </a:t>
            </a:r>
            <a:r>
              <a:rPr lang="en-US" sz="1700" i="1" dirty="0" err="1">
                <a:latin typeface="Georgia" panose="02040502050405020303" pitchFamily="18" charset="0"/>
              </a:rPr>
              <a:t>Thiết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kế</a:t>
            </a:r>
            <a:r>
              <a:rPr lang="en-US" sz="1700" i="1" dirty="0">
                <a:latin typeface="Georgia" panose="02040502050405020303" pitchFamily="18" charset="0"/>
              </a:rPr>
              <a:t> view </a:t>
            </a:r>
            <a:r>
              <a:rPr lang="en-US" sz="1700" i="1" dirty="0" err="1">
                <a:latin typeface="Georgia" panose="02040502050405020303" pitchFamily="18" charset="0"/>
              </a:rPr>
              <a:t>cho</a:t>
            </a:r>
            <a:r>
              <a:rPr lang="en-US" sz="1700" i="1" dirty="0">
                <a:latin typeface="Georgia" panose="02040502050405020303" pitchFamily="18" charset="0"/>
              </a:rPr>
              <a:t> project.</a:t>
            </a:r>
            <a:endParaRPr lang="en-US" sz="17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700" i="1" dirty="0">
                <a:latin typeface="Georgia" panose="02040502050405020303" pitchFamily="18" charset="0"/>
              </a:rPr>
              <a:t>+ </a:t>
            </a:r>
            <a:r>
              <a:rPr lang="en-US" sz="1700" i="1" dirty="0" err="1">
                <a:latin typeface="Georgia" panose="02040502050405020303" pitchFamily="18" charset="0"/>
              </a:rPr>
              <a:t>Kiểm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thử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và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hoàn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thiện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chương</a:t>
            </a:r>
            <a:r>
              <a:rPr lang="en-US" sz="1700" i="1" dirty="0">
                <a:latin typeface="Georgia" panose="02040502050405020303" pitchFamily="18" charset="0"/>
              </a:rPr>
              <a:t> </a:t>
            </a:r>
            <a:r>
              <a:rPr lang="en-US" sz="1700" i="1" dirty="0" err="1">
                <a:latin typeface="Georgia" panose="02040502050405020303" pitchFamily="18" charset="0"/>
              </a:rPr>
              <a:t>trình</a:t>
            </a:r>
            <a:r>
              <a:rPr lang="en-US" sz="1700" i="1" dirty="0">
                <a:latin typeface="Georgia" panose="02040502050405020303" pitchFamily="18" charset="0"/>
              </a:rPr>
              <a:t>.</a:t>
            </a:r>
            <a:endParaRPr lang="en-US" sz="1700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61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1. </a:t>
            </a:r>
            <a:r>
              <a:rPr lang="en-US" altLang="en-US" dirty="0" err="1">
                <a:solidFill>
                  <a:schemeClr val="tx1"/>
                </a:solidFill>
              </a:rPr>
              <a:t>Giới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thiệu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về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Đề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2130"/>
            <a:ext cx="8596668" cy="477923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Tùng</a:t>
            </a:r>
            <a:r>
              <a:rPr lang="en-US" b="1" dirty="0"/>
              <a:t> </a:t>
            </a:r>
            <a:r>
              <a:rPr lang="en-US" b="1" dirty="0" err="1"/>
              <a:t>Dương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+ </a:t>
            </a:r>
            <a:r>
              <a:rPr lang="en-US" i="1" dirty="0" err="1"/>
              <a:t>Thiết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controller </a:t>
            </a:r>
            <a:r>
              <a:rPr lang="en-US" i="1" dirty="0" err="1"/>
              <a:t>cho</a:t>
            </a:r>
            <a:r>
              <a:rPr lang="en-US" i="1" dirty="0"/>
              <a:t> project.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+ </a:t>
            </a:r>
            <a:r>
              <a:rPr lang="en-US" i="1" dirty="0" err="1"/>
              <a:t>Kiểm</a:t>
            </a:r>
            <a:r>
              <a:rPr lang="en-US" i="1" dirty="0"/>
              <a:t> </a:t>
            </a:r>
            <a:r>
              <a:rPr lang="en-US" i="1" dirty="0" err="1"/>
              <a:t>thử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thiện</a:t>
            </a:r>
            <a:r>
              <a:rPr lang="en-US" i="1" dirty="0"/>
              <a:t> </a:t>
            </a:r>
            <a:r>
              <a:rPr lang="en-US" i="1" dirty="0" err="1"/>
              <a:t>chương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 </a:t>
            </a:r>
            <a:endParaRPr lang="en-US" dirty="0"/>
          </a:p>
          <a:p>
            <a:pPr lvl="0"/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Khánh</a:t>
            </a:r>
            <a:r>
              <a:rPr lang="en-US" b="1" dirty="0"/>
              <a:t> </a:t>
            </a:r>
            <a:r>
              <a:rPr lang="en-US" b="1" dirty="0" err="1"/>
              <a:t>Duy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+ </a:t>
            </a:r>
            <a:r>
              <a:rPr lang="en-US" i="1" dirty="0" err="1"/>
              <a:t>Khảo</a:t>
            </a:r>
            <a:r>
              <a:rPr lang="en-US" i="1" dirty="0"/>
              <a:t> </a:t>
            </a:r>
            <a:r>
              <a:rPr lang="en-US" i="1" dirty="0" err="1"/>
              <a:t>sát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tế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+ </a:t>
            </a:r>
            <a:r>
              <a:rPr lang="en-US" i="1" dirty="0" err="1"/>
              <a:t>Kiểm</a:t>
            </a:r>
            <a:r>
              <a:rPr lang="en-US" i="1" dirty="0"/>
              <a:t> </a:t>
            </a:r>
            <a:r>
              <a:rPr lang="en-US" i="1" dirty="0" err="1"/>
              <a:t>thử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hoàn</a:t>
            </a:r>
            <a:r>
              <a:rPr lang="en-US" i="1" dirty="0"/>
              <a:t> </a:t>
            </a:r>
            <a:r>
              <a:rPr lang="en-US" i="1" dirty="0" err="1"/>
              <a:t>thiện</a:t>
            </a:r>
            <a:r>
              <a:rPr lang="en-US" i="1" dirty="0"/>
              <a:t> </a:t>
            </a:r>
            <a:r>
              <a:rPr lang="en-US" i="1" dirty="0" err="1"/>
              <a:t>chương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+ </a:t>
            </a:r>
            <a:r>
              <a:rPr lang="en-US" i="1" dirty="0" err="1"/>
              <a:t>Viết</a:t>
            </a:r>
            <a:r>
              <a:rPr lang="en-US" i="1" dirty="0"/>
              <a:t> </a:t>
            </a:r>
            <a:r>
              <a:rPr lang="en-US" i="1" dirty="0" err="1"/>
              <a:t>bài</a:t>
            </a:r>
            <a:r>
              <a:rPr lang="en-US" i="1" dirty="0"/>
              <a:t> </a:t>
            </a:r>
            <a:r>
              <a:rPr lang="en-US" i="1" dirty="0" err="1"/>
              <a:t>báo</a:t>
            </a:r>
            <a:r>
              <a:rPr lang="en-US" i="1" dirty="0"/>
              <a:t> </a:t>
            </a:r>
            <a:r>
              <a:rPr lang="en-US" i="1" dirty="0" err="1" smtClean="0"/>
              <a:t>cáo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Doãn</a:t>
            </a:r>
            <a:r>
              <a:rPr lang="en-US" b="1" dirty="0"/>
              <a:t> </a:t>
            </a:r>
            <a:r>
              <a:rPr lang="en-US" b="1" dirty="0" err="1"/>
              <a:t>Quân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+ </a:t>
            </a:r>
            <a:r>
              <a:rPr lang="en-US" i="1" dirty="0" err="1"/>
              <a:t>Thiết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database.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+ </a:t>
            </a:r>
            <a:r>
              <a:rPr lang="en-US" i="1" dirty="0" err="1"/>
              <a:t>Liên</a:t>
            </a:r>
            <a:r>
              <a:rPr lang="en-US" i="1" dirty="0"/>
              <a:t>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cơ</a:t>
            </a:r>
            <a:r>
              <a:rPr lang="en-US" i="1" dirty="0"/>
              <a:t> </a:t>
            </a:r>
            <a:r>
              <a:rPr lang="en-US" i="1" dirty="0" err="1"/>
              <a:t>sở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chương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+ </a:t>
            </a:r>
            <a:r>
              <a:rPr lang="en-US" i="1" dirty="0" err="1"/>
              <a:t>Viết</a:t>
            </a:r>
            <a:r>
              <a:rPr lang="en-US" i="1" dirty="0"/>
              <a:t> </a:t>
            </a:r>
            <a:r>
              <a:rPr lang="en-US" i="1" dirty="0" err="1"/>
              <a:t>bài</a:t>
            </a:r>
            <a:r>
              <a:rPr lang="en-US" i="1" dirty="0"/>
              <a:t> </a:t>
            </a:r>
            <a:r>
              <a:rPr lang="en-US" i="1" dirty="0" err="1"/>
              <a:t>báo</a:t>
            </a:r>
            <a:r>
              <a:rPr lang="en-US" i="1" dirty="0"/>
              <a:t> </a:t>
            </a:r>
            <a:r>
              <a:rPr lang="en-US" i="1" dirty="0" err="1"/>
              <a:t>cáo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OOP - </a:t>
            </a:r>
            <a:r>
              <a:rPr lang="en-US" dirty="0" err="1" smtClean="0"/>
              <a:t>Nhóm</a:t>
            </a:r>
            <a:r>
              <a:rPr lang="en-US" dirty="0" smtClean="0"/>
              <a:t> 12 -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2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tx1"/>
                </a:solidFill>
              </a:rPr>
              <a:t>2. </a:t>
            </a:r>
            <a:r>
              <a:rPr lang="en-US" altLang="en-US" sz="4000" dirty="0" err="1">
                <a:solidFill>
                  <a:schemeClr val="tx1"/>
                </a:solidFill>
              </a:rPr>
              <a:t>Phân</a:t>
            </a:r>
            <a:r>
              <a:rPr lang="en-US" altLang="en-US" sz="4000" dirty="0">
                <a:solidFill>
                  <a:schemeClr val="tx1"/>
                </a:solidFill>
              </a:rPr>
              <a:t> </a:t>
            </a:r>
            <a:r>
              <a:rPr lang="en-US" altLang="en-US" sz="4000" dirty="0" err="1">
                <a:solidFill>
                  <a:schemeClr val="tx1"/>
                </a:solidFill>
              </a:rPr>
              <a:t>tích</a:t>
            </a:r>
            <a:r>
              <a:rPr lang="en-US" altLang="en-US" sz="4000" dirty="0">
                <a:solidFill>
                  <a:schemeClr val="tx1"/>
                </a:solidFill>
              </a:rPr>
              <a:t> </a:t>
            </a:r>
            <a:r>
              <a:rPr lang="en-US" altLang="en-US" sz="4000" dirty="0" err="1">
                <a:solidFill>
                  <a:schemeClr val="tx1"/>
                </a:solidFill>
              </a:rPr>
              <a:t>thiết</a:t>
            </a:r>
            <a:r>
              <a:rPr lang="en-US" altLang="en-US" sz="4000" dirty="0">
                <a:solidFill>
                  <a:schemeClr val="tx1"/>
                </a:solidFill>
              </a:rPr>
              <a:t> </a:t>
            </a:r>
            <a:r>
              <a:rPr lang="en-US" altLang="en-US" sz="4000" dirty="0" err="1">
                <a:solidFill>
                  <a:schemeClr val="tx1"/>
                </a:solidFill>
              </a:rPr>
              <a:t>kế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39"/>
            <a:ext cx="8596668" cy="4418624"/>
          </a:xfrm>
        </p:spPr>
        <p:txBody>
          <a:bodyPr/>
          <a:lstStyle/>
          <a:p>
            <a:r>
              <a:rPr lang="en-US" altLang="en-US" sz="2800" dirty="0" err="1" smtClean="0">
                <a:latin typeface="Georgia" panose="02040502050405020303" pitchFamily="18" charset="0"/>
              </a:rPr>
              <a:t>Biểu</a:t>
            </a:r>
            <a:r>
              <a:rPr lang="en-US" altLang="en-US" sz="2800" dirty="0" smtClean="0">
                <a:latin typeface="Georgia" panose="02040502050405020303" pitchFamily="18" charset="0"/>
              </a:rPr>
              <a:t> </a:t>
            </a:r>
            <a:r>
              <a:rPr lang="en-US" altLang="en-US" sz="2800" dirty="0" err="1" smtClean="0">
                <a:latin typeface="Georgia" panose="02040502050405020303" pitchFamily="18" charset="0"/>
              </a:rPr>
              <a:t>đồ</a:t>
            </a:r>
            <a:r>
              <a:rPr lang="en-US" altLang="en-US" sz="2800" dirty="0" smtClean="0">
                <a:latin typeface="Georgia" panose="02040502050405020303" pitchFamily="18" charset="0"/>
              </a:rPr>
              <a:t> </a:t>
            </a:r>
            <a:r>
              <a:rPr lang="en-US" altLang="en-US" sz="2800" dirty="0" err="1" smtClean="0">
                <a:latin typeface="Georgia" panose="02040502050405020303" pitchFamily="18" charset="0"/>
              </a:rPr>
              <a:t>usecase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endParaRPr lang="en-US" altLang="en-US" sz="2800" dirty="0">
              <a:latin typeface="Georgia" panose="02040502050405020303" pitchFamily="18" charset="0"/>
            </a:endParaRPr>
          </a:p>
          <a:p>
            <a:r>
              <a:rPr lang="en-US" altLang="en-US" sz="2800" dirty="0" err="1" smtClean="0">
                <a:latin typeface="Georgia" panose="02040502050405020303" pitchFamily="18" charset="0"/>
              </a:rPr>
              <a:t>Biểu</a:t>
            </a:r>
            <a:r>
              <a:rPr lang="en-US" altLang="en-US" sz="2800" dirty="0" smtClean="0">
                <a:latin typeface="Georgia" panose="02040502050405020303" pitchFamily="18" charset="0"/>
              </a:rPr>
              <a:t> </a:t>
            </a:r>
            <a:r>
              <a:rPr lang="en-US" altLang="en-US" sz="2800" dirty="0" err="1" smtClean="0">
                <a:latin typeface="Georgia" panose="02040502050405020303" pitchFamily="18" charset="0"/>
              </a:rPr>
              <a:t>đồ</a:t>
            </a:r>
            <a:r>
              <a:rPr lang="en-US" altLang="en-US" sz="2800" dirty="0" smtClean="0">
                <a:latin typeface="Georgia" panose="02040502050405020303" pitchFamily="18" charset="0"/>
              </a:rPr>
              <a:t> </a:t>
            </a:r>
            <a:r>
              <a:rPr lang="en-US" altLang="en-US" sz="2800" dirty="0" err="1" smtClean="0">
                <a:latin typeface="Georgia" panose="02040502050405020303" pitchFamily="18" charset="0"/>
              </a:rPr>
              <a:t>lớp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endParaRPr lang="en-US" altLang="en-US" sz="2800" dirty="0">
              <a:latin typeface="Georgia" panose="02040502050405020303" pitchFamily="18" charset="0"/>
            </a:endParaRPr>
          </a:p>
          <a:p>
            <a:r>
              <a:rPr lang="en-US" altLang="en-US" sz="2800" dirty="0" err="1" smtClean="0">
                <a:latin typeface="Georgia" panose="02040502050405020303" pitchFamily="18" charset="0"/>
              </a:rPr>
              <a:t>Cơ</a:t>
            </a:r>
            <a:r>
              <a:rPr lang="en-US" altLang="en-US" sz="2800" dirty="0" smtClean="0">
                <a:latin typeface="Georgia" panose="02040502050405020303" pitchFamily="18" charset="0"/>
              </a:rPr>
              <a:t> </a:t>
            </a:r>
            <a:r>
              <a:rPr lang="en-US" altLang="en-US" sz="2800" dirty="0" err="1" smtClean="0">
                <a:latin typeface="Georgia" panose="02040502050405020303" pitchFamily="18" charset="0"/>
              </a:rPr>
              <a:t>sở</a:t>
            </a:r>
            <a:r>
              <a:rPr lang="en-US" altLang="en-US" sz="2800" dirty="0" smtClean="0">
                <a:latin typeface="Georgia" panose="02040502050405020303" pitchFamily="18" charset="0"/>
              </a:rPr>
              <a:t> </a:t>
            </a:r>
            <a:r>
              <a:rPr lang="en-US" altLang="en-US" sz="2800" dirty="0" err="1" smtClean="0">
                <a:latin typeface="Georgia" panose="02040502050405020303" pitchFamily="18" charset="0"/>
              </a:rPr>
              <a:t>giữ</a:t>
            </a:r>
            <a:r>
              <a:rPr lang="en-US" altLang="en-US" sz="2800" dirty="0" smtClean="0">
                <a:latin typeface="Georgia" panose="02040502050405020303" pitchFamily="18" charset="0"/>
              </a:rPr>
              <a:t> </a:t>
            </a:r>
            <a:r>
              <a:rPr lang="en-US" altLang="en-US" sz="2800" dirty="0" err="1" smtClean="0">
                <a:latin typeface="Georgia" panose="02040502050405020303" pitchFamily="18" charset="0"/>
              </a:rPr>
              <a:t>liệu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endParaRPr lang="en-US" alt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40" y="170854"/>
            <a:ext cx="5580442" cy="6053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003" y="734096"/>
            <a:ext cx="340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Georgia" panose="02040502050405020303" pitchFamily="18" charset="0"/>
              </a:rPr>
              <a:t>Biểu</a:t>
            </a:r>
            <a:r>
              <a:rPr lang="en-US" sz="2400" b="1" dirty="0" smtClean="0">
                <a:latin typeface="Georgia" panose="02040502050405020303" pitchFamily="18" charset="0"/>
              </a:rPr>
              <a:t> </a:t>
            </a:r>
            <a:r>
              <a:rPr lang="en-US" sz="2400" b="1" dirty="0" err="1" smtClean="0">
                <a:latin typeface="Georgia" panose="02040502050405020303" pitchFamily="18" charset="0"/>
              </a:rPr>
              <a:t>đồ</a:t>
            </a:r>
            <a:r>
              <a:rPr lang="en-US" sz="2400" b="1" dirty="0" smtClean="0">
                <a:latin typeface="Georgia" panose="02040502050405020303" pitchFamily="18" charset="0"/>
              </a:rPr>
              <a:t> Use case</a:t>
            </a:r>
            <a:endParaRPr 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2" y="1339404"/>
            <a:ext cx="7802317" cy="4443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6140" y="309092"/>
            <a:ext cx="263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Georgia" panose="02040502050405020303" pitchFamily="18" charset="0"/>
              </a:rPr>
              <a:t>Biểu</a:t>
            </a:r>
            <a:r>
              <a:rPr lang="en-US" sz="2800" b="1" dirty="0" smtClean="0">
                <a:latin typeface="Georgia" panose="02040502050405020303" pitchFamily="18" charset="0"/>
              </a:rPr>
              <a:t> </a:t>
            </a:r>
            <a:r>
              <a:rPr lang="en-US" sz="2800" b="1" dirty="0" err="1" smtClean="0">
                <a:latin typeface="Georgia" panose="02040502050405020303" pitchFamily="18" charset="0"/>
              </a:rPr>
              <a:t>đồ</a:t>
            </a:r>
            <a:r>
              <a:rPr lang="en-US" sz="2800" b="1" dirty="0" smtClean="0">
                <a:latin typeface="Georgia" panose="02040502050405020303" pitchFamily="18" charset="0"/>
              </a:rPr>
              <a:t> </a:t>
            </a:r>
            <a:r>
              <a:rPr lang="en-US" sz="2800" b="1" dirty="0" err="1" smtClean="0">
                <a:latin typeface="Georgia" panose="02040502050405020303" pitchFamily="18" charset="0"/>
              </a:rPr>
              <a:t>lớp</a:t>
            </a:r>
            <a:endParaRPr lang="en-US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tập lớn OOP - Nhóm 12 - Đề tài 03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7965-9082-4267-89E7-00178C49C476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14" y="502277"/>
            <a:ext cx="6555347" cy="5087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062" y="2446986"/>
            <a:ext cx="2665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>
                <a:latin typeface="Georgia" panose="02040502050405020303" pitchFamily="18" charset="0"/>
              </a:rPr>
              <a:t>Cơ</a:t>
            </a:r>
            <a:r>
              <a:rPr lang="en-US" altLang="en-US" sz="2800" b="1" dirty="0">
                <a:latin typeface="Georgia" panose="02040502050405020303" pitchFamily="18" charset="0"/>
              </a:rPr>
              <a:t> </a:t>
            </a:r>
            <a:r>
              <a:rPr lang="en-US" altLang="en-US" sz="2800" b="1" dirty="0" err="1">
                <a:latin typeface="Georgia" panose="02040502050405020303" pitchFamily="18" charset="0"/>
              </a:rPr>
              <a:t>sở</a:t>
            </a:r>
            <a:r>
              <a:rPr lang="en-US" altLang="en-US" sz="2800" b="1" dirty="0">
                <a:latin typeface="Georgia" panose="02040502050405020303" pitchFamily="18" charset="0"/>
              </a:rPr>
              <a:t> </a:t>
            </a:r>
            <a:r>
              <a:rPr lang="en-US" altLang="en-US" sz="2800" b="1" dirty="0" err="1">
                <a:latin typeface="Georgia" panose="02040502050405020303" pitchFamily="18" charset="0"/>
              </a:rPr>
              <a:t>giữ</a:t>
            </a:r>
            <a:r>
              <a:rPr lang="en-US" altLang="en-US" sz="2800" b="1" dirty="0">
                <a:latin typeface="Georgia" panose="02040502050405020303" pitchFamily="18" charset="0"/>
              </a:rPr>
              <a:t> </a:t>
            </a:r>
            <a:r>
              <a:rPr lang="en-US" altLang="en-US" sz="2800" b="1" dirty="0" err="1">
                <a:latin typeface="Georgia" panose="02040502050405020303" pitchFamily="18" charset="0"/>
              </a:rPr>
              <a:t>liệu</a:t>
            </a:r>
            <a:endParaRPr lang="en-US" altLang="en-US" sz="2800" b="1" dirty="0">
              <a:latin typeface="Georgia" panose="02040502050405020303" pitchFamily="18" charset="0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99354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647</Words>
  <Application>Microsoft Office PowerPoint</Application>
  <PresentationFormat>Widescreen</PresentationFormat>
  <Paragraphs>104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Tahoma</vt:lpstr>
      <vt:lpstr>Trebuchet MS</vt:lpstr>
      <vt:lpstr>Wingdings 3</vt:lpstr>
      <vt:lpstr>Facet</vt:lpstr>
      <vt:lpstr>Xây dựng chương trình Quản lý thông tin khám  bệnh tại phòng khám đa khoa</vt:lpstr>
      <vt:lpstr>Nội dung</vt:lpstr>
      <vt:lpstr>1. Giới thiệu về Đề tài</vt:lpstr>
      <vt:lpstr>1. Giới thiệu về Đề tài</vt:lpstr>
      <vt:lpstr>1. Giới thiệu về Đề tài</vt:lpstr>
      <vt:lpstr>2. Phân tích thiết kế</vt:lpstr>
      <vt:lpstr>PowerPoint Presentation</vt:lpstr>
      <vt:lpstr>PowerPoint Presentation</vt:lpstr>
      <vt:lpstr>PowerPoint Presentation</vt:lpstr>
      <vt:lpstr>3. Công nghệ và thuật toán sử dụng</vt:lpstr>
      <vt:lpstr>4. Chương trình minh họa</vt:lpstr>
      <vt:lpstr>5. Đánh giá ưu nhược điểm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chương trình Quản lý thông tin khám  bệnh tại phòng khám đa khoa</dc:title>
  <dc:creator>Geek</dc:creator>
  <cp:lastModifiedBy>Geek</cp:lastModifiedBy>
  <cp:revision>10</cp:revision>
  <dcterms:created xsi:type="dcterms:W3CDTF">2018-08-07T09:03:30Z</dcterms:created>
  <dcterms:modified xsi:type="dcterms:W3CDTF">2018-08-08T12:55:20Z</dcterms:modified>
</cp:coreProperties>
</file>