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60" r:id="rId5"/>
    <p:sldId id="259" r:id="rId6"/>
    <p:sldId id="261" r:id="rId7"/>
    <p:sldId id="268" r:id="rId8"/>
    <p:sldId id="267" r:id="rId9"/>
    <p:sldId id="266" r:id="rId10"/>
    <p:sldId id="265" r:id="rId11"/>
    <p:sldId id="262" r:id="rId12"/>
    <p:sldId id="273" r:id="rId13"/>
    <p:sldId id="275" r:id="rId14"/>
    <p:sldId id="270" r:id="rId15"/>
    <p:sldId id="276" r:id="rId16"/>
    <p:sldId id="274" r:id="rId17"/>
    <p:sldId id="277" r:id="rId18"/>
    <p:sldId id="278" r:id="rId19"/>
    <p:sldId id="263" r:id="rId20"/>
    <p:sldId id="264"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295" autoAdjust="0"/>
  </p:normalViewPr>
  <p:slideViewPr>
    <p:cSldViewPr snapToGrid="0">
      <p:cViewPr varScale="1">
        <p:scale>
          <a:sx n="90" d="100"/>
          <a:sy n="90" d="100"/>
        </p:scale>
        <p:origin x="21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AC58E-0C4D-42FA-B923-AF80ED40B986}" type="datetimeFigureOut">
              <a:rPr lang="en-US" smtClean="0"/>
              <a:t>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5BCFD-515E-4961-902A-E524B076ECE6}" type="slidenum">
              <a:rPr lang="en-US" smtClean="0"/>
              <a:t>‹#›</a:t>
            </a:fld>
            <a:endParaRPr lang="en-US"/>
          </a:p>
        </p:txBody>
      </p:sp>
    </p:spTree>
    <p:extLst>
      <p:ext uri="{BB962C8B-B14F-4D97-AF65-F5344CB8AC3E}">
        <p14:creationId xmlns:p14="http://schemas.microsoft.com/office/powerpoint/2010/main" val="25485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Dữ liệu chuỗi thời gian đã và đang được sử dụng hàng ngày, mang tính ứng dụng cao và đóng vai trò vô cùng quan trọng trong các công việc cần xử lý thông tin, tín hiệu theo thời gian như các ngành kinh tế, tài chính, y tế, giáo dục, môi trường, địa lý, và sinh học, vân vân. </a:t>
            </a:r>
            <a:endParaRPr lang="en-US" dirty="0" smtClean="0"/>
          </a:p>
        </p:txBody>
      </p:sp>
      <p:sp>
        <p:nvSpPr>
          <p:cNvPr id="4" name="Slide Number Placeholder 3"/>
          <p:cNvSpPr>
            <a:spLocks noGrp="1"/>
          </p:cNvSpPr>
          <p:nvPr>
            <p:ph type="sldNum" sz="quarter" idx="10"/>
          </p:nvPr>
        </p:nvSpPr>
        <p:spPr/>
        <p:txBody>
          <a:bodyPr/>
          <a:lstStyle/>
          <a:p>
            <a:fld id="{F215BCFD-515E-4961-902A-E524B076ECE6}" type="slidenum">
              <a:rPr lang="en-US" smtClean="0"/>
              <a:t>3</a:t>
            </a:fld>
            <a:endParaRPr lang="en-US"/>
          </a:p>
        </p:txBody>
      </p:sp>
    </p:spTree>
    <p:extLst>
      <p:ext uri="{BB962C8B-B14F-4D97-AF65-F5344CB8AC3E}">
        <p14:creationId xmlns:p14="http://schemas.microsoft.com/office/powerpoint/2010/main" val="379800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mn-lt"/>
                          <a:ea typeface="+mn-ea"/>
                          <a:cs typeface="+mn-cs"/>
                        </a:rPr>
                        <m:t>𝛾</m:t>
                      </m:r>
                      <m:d>
                        <m:dPr>
                          <m:ctrlPr>
                            <a:rPr lang="en-US" sz="1200" i="1" kern="1200">
                              <a:solidFill>
                                <a:schemeClr val="tx1"/>
                              </a:solidFill>
                              <a:effectLst/>
                              <a:latin typeface="+mn-lt"/>
                              <a:ea typeface="+mn-ea"/>
                              <a:cs typeface="+mn-cs"/>
                            </a:rPr>
                          </m:ctrlPr>
                        </m:dPr>
                        <m:e>
                          <m:r>
                            <a:rPr lang="en-US" sz="1200" i="1" kern="1200">
                              <a:solidFill>
                                <a:schemeClr val="tx1"/>
                              </a:solidFill>
                              <a:effectLst/>
                              <a:latin typeface="+mn-lt"/>
                              <a:ea typeface="+mn-ea"/>
                              <a:cs typeface="+mn-cs"/>
                            </a:rPr>
                            <m:t>𝑖</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𝑗</m:t>
                          </m:r>
                        </m:e>
                      </m:d>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𝑑</m:t>
                      </m:r>
                      <m:d>
                        <m:dPr>
                          <m:ctrlPr>
                            <a:rPr lang="en-US" sz="1200" i="1" kern="1200">
                              <a:solidFill>
                                <a:schemeClr val="tx1"/>
                              </a:solidFill>
                              <a:effectLst/>
                              <a:latin typeface="+mn-lt"/>
                              <a:ea typeface="+mn-ea"/>
                              <a:cs typeface="+mn-cs"/>
                            </a:rPr>
                          </m:ctrlPr>
                        </m:dPr>
                        <m:e>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𝑑</m:t>
                              </m:r>
                            </m:e>
                            <m:sub>
                              <m:r>
                                <a:rPr lang="en-US" sz="1200" i="1" kern="1200">
                                  <a:solidFill>
                                    <a:schemeClr val="tx1"/>
                                  </a:solidFill>
                                  <a:effectLst/>
                                  <a:latin typeface="+mn-lt"/>
                                  <a:ea typeface="+mn-ea"/>
                                  <a:cs typeface="+mn-cs"/>
                                </a:rPr>
                                <m:t>𝑖</m:t>
                              </m:r>
                            </m:sub>
                          </m:sSub>
                          <m:r>
                            <a:rPr lang="en-US" sz="1200" i="1" kern="1200">
                              <a:solidFill>
                                <a:schemeClr val="tx1"/>
                              </a:solidFill>
                              <a:effectLst/>
                              <a:latin typeface="+mn-lt"/>
                              <a:ea typeface="+mn-ea"/>
                              <a:cs typeface="+mn-cs"/>
                            </a:rPr>
                            <m:t>,</m:t>
                          </m:r>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𝑐</m:t>
                              </m:r>
                            </m:e>
                            <m:sub>
                              <m:r>
                                <a:rPr lang="en-US" sz="1200" i="1" kern="1200">
                                  <a:solidFill>
                                    <a:schemeClr val="tx1"/>
                                  </a:solidFill>
                                  <a:effectLst/>
                                  <a:latin typeface="+mn-lt"/>
                                  <a:ea typeface="+mn-ea"/>
                                  <a:cs typeface="+mn-cs"/>
                                </a:rPr>
                                <m:t>𝑗</m:t>
                              </m:r>
                            </m:sub>
                          </m:sSub>
                        </m:e>
                      </m:d>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𝑚𝑖𝑛</m:t>
                      </m:r>
                      <m:d>
                        <m:dPr>
                          <m:begChr m:val="{"/>
                          <m:endChr m:val=""/>
                          <m:ctrlPr>
                            <a:rPr lang="en-US" sz="1200" i="1" kern="1200">
                              <a:solidFill>
                                <a:schemeClr val="tx1"/>
                              </a:solidFill>
                              <a:effectLst/>
                              <a:latin typeface="+mn-lt"/>
                              <a:ea typeface="+mn-ea"/>
                              <a:cs typeface="+mn-cs"/>
                            </a:rPr>
                          </m:ctrlPr>
                        </m:dPr>
                        <m:e>
                          <m:m>
                            <m:mPr>
                              <m:mcs>
                                <m:mc>
                                  <m:mcPr>
                                    <m:count m:val="1"/>
                                    <m:mcJc m:val="center"/>
                                  </m:mcPr>
                                </m:mc>
                              </m:mcs>
                              <m:ctrlPr>
                                <a:rPr lang="en-US" sz="1200" i="1" kern="1200">
                                  <a:solidFill>
                                    <a:schemeClr val="tx1"/>
                                  </a:solidFill>
                                  <a:effectLst/>
                                  <a:latin typeface="+mn-lt"/>
                                  <a:ea typeface="+mn-ea"/>
                                  <a:cs typeface="+mn-cs"/>
                                </a:rPr>
                              </m:ctrlPr>
                            </m:mPr>
                            <m:mr>
                              <m:e>
                                <m:r>
                                  <a:rPr lang="en-US" sz="1200" i="1" kern="1200">
                                    <a:solidFill>
                                      <a:schemeClr val="tx1"/>
                                    </a:solidFill>
                                    <a:effectLst/>
                                    <a:latin typeface="+mn-lt"/>
                                    <a:ea typeface="+mn-ea"/>
                                    <a:cs typeface="+mn-cs"/>
                                  </a:rPr>
                                  <m:t>𝛾</m:t>
                                </m:r>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𝑖</m:t>
                                </m:r>
                                <m:r>
                                  <a:rPr lang="en-US" sz="1200" i="1" kern="1200">
                                    <a:solidFill>
                                      <a:schemeClr val="tx1"/>
                                    </a:solidFill>
                                    <a:effectLst/>
                                    <a:latin typeface="+mn-lt"/>
                                    <a:ea typeface="+mn-ea"/>
                                    <a:cs typeface="+mn-cs"/>
                                  </a:rPr>
                                  <m:t>−1, </m:t>
                                </m:r>
                                <m:r>
                                  <a:rPr lang="en-US" sz="1200" i="1" kern="1200">
                                    <a:solidFill>
                                      <a:schemeClr val="tx1"/>
                                    </a:solidFill>
                                    <a:effectLst/>
                                    <a:latin typeface="+mn-lt"/>
                                    <a:ea typeface="+mn-ea"/>
                                    <a:cs typeface="+mn-cs"/>
                                  </a:rPr>
                                  <m:t>𝑗</m:t>
                                </m:r>
                                <m:r>
                                  <a:rPr lang="en-US" sz="1200" i="1" kern="1200">
                                    <a:solidFill>
                                      <a:schemeClr val="tx1"/>
                                    </a:solidFill>
                                    <a:effectLst/>
                                    <a:latin typeface="+mn-lt"/>
                                    <a:ea typeface="+mn-ea"/>
                                    <a:cs typeface="+mn-cs"/>
                                  </a:rPr>
                                  <m:t>)</m:t>
                                </m:r>
                              </m:e>
                            </m:mr>
                            <m:mr>
                              <m:e>
                                <m:r>
                                  <a:rPr lang="en-US" sz="1200" i="1" kern="1200">
                                    <a:solidFill>
                                      <a:schemeClr val="tx1"/>
                                    </a:solidFill>
                                    <a:effectLst/>
                                    <a:latin typeface="+mn-lt"/>
                                    <a:ea typeface="+mn-ea"/>
                                    <a:cs typeface="+mn-cs"/>
                                  </a:rPr>
                                  <m:t>𝛾</m:t>
                                </m:r>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𝑖</m:t>
                                </m:r>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𝑗</m:t>
                                </m:r>
                                <m:r>
                                  <a:rPr lang="en-US" sz="1200" i="1" kern="1200">
                                    <a:solidFill>
                                      <a:schemeClr val="tx1"/>
                                    </a:solidFill>
                                    <a:effectLst/>
                                    <a:latin typeface="+mn-lt"/>
                                    <a:ea typeface="+mn-ea"/>
                                    <a:cs typeface="+mn-cs"/>
                                  </a:rPr>
                                  <m:t>−1)</m:t>
                                </m:r>
                              </m:e>
                            </m:mr>
                            <m:mr>
                              <m:e>
                                <m:r>
                                  <a:rPr lang="en-US" sz="1200" i="1" kern="1200">
                                    <a:solidFill>
                                      <a:schemeClr val="tx1"/>
                                    </a:solidFill>
                                    <a:effectLst/>
                                    <a:latin typeface="+mn-lt"/>
                                    <a:ea typeface="+mn-ea"/>
                                    <a:cs typeface="+mn-cs"/>
                                  </a:rPr>
                                  <m:t>𝛾</m:t>
                                </m:r>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𝑖</m:t>
                                </m:r>
                                <m:r>
                                  <a:rPr lang="en-US" sz="1200" i="1" kern="1200">
                                    <a:solidFill>
                                      <a:schemeClr val="tx1"/>
                                    </a:solidFill>
                                    <a:effectLst/>
                                    <a:latin typeface="+mn-lt"/>
                                    <a:ea typeface="+mn-ea"/>
                                    <a:cs typeface="+mn-cs"/>
                                  </a:rPr>
                                  <m:t>−1, </m:t>
                                </m:r>
                                <m:r>
                                  <a:rPr lang="en-US" sz="1200" i="1" kern="1200">
                                    <a:solidFill>
                                      <a:schemeClr val="tx1"/>
                                    </a:solidFill>
                                    <a:effectLst/>
                                    <a:latin typeface="+mn-lt"/>
                                    <a:ea typeface="+mn-ea"/>
                                    <a:cs typeface="+mn-cs"/>
                                  </a:rPr>
                                  <m:t>𝑗</m:t>
                                </m:r>
                                <m:r>
                                  <a:rPr lang="en-US" sz="1200" i="1" kern="1200">
                                    <a:solidFill>
                                      <a:schemeClr val="tx1"/>
                                    </a:solidFill>
                                    <a:effectLst/>
                                    <a:latin typeface="+mn-lt"/>
                                    <a:ea typeface="+mn-ea"/>
                                    <a:cs typeface="+mn-cs"/>
                                  </a:rPr>
                                  <m:t>−1)</m:t>
                                </m:r>
                              </m:e>
                            </m:mr>
                          </m:m>
                        </m:e>
                      </m:d>
                    </m:oMath>
                  </m:oMathPara>
                </a14:m>
                <a:endParaRPr lang="en-US" sz="1200" kern="1200" dirty="0">
                  <a:solidFill>
                    <a:schemeClr val="tx1"/>
                  </a:solidFill>
                  <a:effectLst/>
                  <a:latin typeface="+mn-lt"/>
                  <a:ea typeface="+mn-ea"/>
                  <a:cs typeface="+mn-cs"/>
                </a:endParaRP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smtClean="0">
                    <a:solidFill>
                      <a:schemeClr val="tx1"/>
                    </a:solidFill>
                    <a:effectLst/>
                    <a:latin typeface="+mn-lt"/>
                    <a:ea typeface="+mn-ea"/>
                    <a:cs typeface="+mn-cs"/>
                  </a:rPr>
                  <a:t>𝛾</a:t>
                </a:r>
                <a:r>
                  <a:rPr lang="en-US" sz="1200" i="0" kern="1200">
                    <a:solidFill>
                      <a:schemeClr val="tx1"/>
                    </a:solidFill>
                    <a:effectLst/>
                    <a:latin typeface="+mn-lt"/>
                    <a:ea typeface="+mn-ea"/>
                    <a:cs typeface="+mn-cs"/>
                  </a:rPr>
                  <a:t>(𝑖, 𝑗)=𝑑(𝑑_𝑖,𝑐_𝑗 )+𝑚𝑖𝑛{■8(𝛾(𝑖−1, 𝑗)@𝛾(𝑖, 𝑗−1)@𝛾(𝑖−1, 𝑗−1))┤</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F215BCFD-515E-4961-902A-E524B076ECE6}" type="slidenum">
              <a:rPr lang="en-US" smtClean="0"/>
              <a:t>8</a:t>
            </a:fld>
            <a:endParaRPr lang="en-US"/>
          </a:p>
        </p:txBody>
      </p:sp>
    </p:spTree>
    <p:extLst>
      <p:ext uri="{BB962C8B-B14F-4D97-AF65-F5344CB8AC3E}">
        <p14:creationId xmlns:p14="http://schemas.microsoft.com/office/powerpoint/2010/main" val="193209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1" kern="1200" dirty="0" smtClean="0">
                    <a:solidFill>
                      <a:schemeClr val="tx1"/>
                    </a:solidFill>
                    <a:effectLst/>
                    <a:latin typeface="+mn-lt"/>
                    <a:ea typeface="+mn-ea"/>
                    <a:cs typeface="+mn-cs"/>
                  </a:rPr>
                  <a:t>Điều kiện biên:</a:t>
                </a:r>
                <a:r>
                  <a:rPr lang="vi-VN"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mn-lt"/>
                            <a:ea typeface="+mn-ea"/>
                            <a:cs typeface="+mn-cs"/>
                          </a:rPr>
                        </m:ctrlPr>
                      </m:sSubPr>
                      <m:e>
                        <m:r>
                          <a:rPr lang="vi-VN" sz="1200" i="1" kern="1200">
                            <a:solidFill>
                              <a:schemeClr val="tx1"/>
                            </a:solidFill>
                            <a:effectLst/>
                            <a:latin typeface="+mn-lt"/>
                            <a:ea typeface="+mn-ea"/>
                            <a:cs typeface="+mn-cs"/>
                          </a:rPr>
                          <m:t>𝑤</m:t>
                        </m:r>
                      </m:e>
                      <m:sub>
                        <m:r>
                          <a:rPr lang="vi-VN" sz="1200" i="1" kern="1200">
                            <a:solidFill>
                              <a:schemeClr val="tx1"/>
                            </a:solidFill>
                            <a:effectLst/>
                            <a:latin typeface="+mn-lt"/>
                            <a:ea typeface="+mn-ea"/>
                            <a:cs typeface="+mn-cs"/>
                          </a:rPr>
                          <m:t>1</m:t>
                        </m:r>
                      </m:sub>
                    </m:sSub>
                    <m:r>
                      <a:rPr lang="vi-VN" sz="1200" i="1" kern="1200">
                        <a:solidFill>
                          <a:schemeClr val="tx1"/>
                        </a:solidFill>
                        <a:effectLst/>
                        <a:latin typeface="+mn-lt"/>
                        <a:ea typeface="+mn-ea"/>
                        <a:cs typeface="+mn-cs"/>
                      </a:rPr>
                      <m:t>=(1, 1)</m:t>
                    </m:r>
                  </m:oMath>
                </a14:m>
                <a:r>
                  <a:rPr lang="vi-VN" sz="1200" i="1"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và </a:t>
                </a:r>
                <a14:m>
                  <m:oMath xmlns:m="http://schemas.openxmlformats.org/officeDocument/2006/math">
                    <m:sSub>
                      <m:sSubPr>
                        <m:ctrlPr>
                          <a:rPr lang="en-US" sz="1200" i="1" kern="1200">
                            <a:solidFill>
                              <a:schemeClr val="tx1"/>
                            </a:solidFill>
                            <a:effectLst/>
                            <a:latin typeface="+mn-lt"/>
                            <a:ea typeface="+mn-ea"/>
                            <a:cs typeface="+mn-cs"/>
                          </a:rPr>
                        </m:ctrlPr>
                      </m:sSubPr>
                      <m:e>
                        <m:r>
                          <a:rPr lang="vi-VN" sz="1200" i="1" kern="1200">
                            <a:solidFill>
                              <a:schemeClr val="tx1"/>
                            </a:solidFill>
                            <a:effectLst/>
                            <a:latin typeface="+mn-lt"/>
                            <a:ea typeface="+mn-ea"/>
                            <a:cs typeface="+mn-cs"/>
                          </a:rPr>
                          <m:t>𝑤</m:t>
                        </m:r>
                      </m:e>
                      <m:sub>
                        <m:r>
                          <a:rPr lang="vi-VN" sz="1200" i="1" kern="1200">
                            <a:solidFill>
                              <a:schemeClr val="tx1"/>
                            </a:solidFill>
                            <a:effectLst/>
                            <a:latin typeface="+mn-lt"/>
                            <a:ea typeface="+mn-ea"/>
                            <a:cs typeface="+mn-cs"/>
                          </a:rPr>
                          <m:t>𝑘</m:t>
                        </m:r>
                      </m:sub>
                    </m:sSub>
                    <m:r>
                      <a:rPr lang="vi-VN" sz="1200" i="1" kern="1200">
                        <a:solidFill>
                          <a:schemeClr val="tx1"/>
                        </a:solidFill>
                        <a:effectLst/>
                        <a:latin typeface="+mn-lt"/>
                        <a:ea typeface="+mn-ea"/>
                        <a:cs typeface="+mn-cs"/>
                      </a:rPr>
                      <m:t>=(</m:t>
                    </m:r>
                    <m:r>
                      <a:rPr lang="vi-VN" sz="1200" i="1" kern="1200">
                        <a:solidFill>
                          <a:schemeClr val="tx1"/>
                        </a:solidFill>
                        <a:effectLst/>
                        <a:latin typeface="+mn-lt"/>
                        <a:ea typeface="+mn-ea"/>
                        <a:cs typeface="+mn-cs"/>
                      </a:rPr>
                      <m:t>𝑚</m:t>
                    </m:r>
                    <m:r>
                      <a:rPr lang="vi-VN" sz="1200" i="1" kern="1200">
                        <a:solidFill>
                          <a:schemeClr val="tx1"/>
                        </a:solidFill>
                        <a:effectLst/>
                        <a:latin typeface="+mn-lt"/>
                        <a:ea typeface="+mn-ea"/>
                        <a:cs typeface="+mn-cs"/>
                      </a:rPr>
                      <m:t>, </m:t>
                    </m:r>
                    <m:r>
                      <a:rPr lang="vi-VN" sz="1200" i="1" kern="1200">
                        <a:solidFill>
                          <a:schemeClr val="tx1"/>
                        </a:solidFill>
                        <a:effectLst/>
                        <a:latin typeface="+mn-lt"/>
                        <a:ea typeface="+mn-ea"/>
                        <a:cs typeface="+mn-cs"/>
                      </a:rPr>
                      <m:t>𝑛</m:t>
                    </m:r>
                    <m:r>
                      <a:rPr lang="vi-VN" sz="1200" i="1" kern="1200">
                        <a:solidFill>
                          <a:schemeClr val="tx1"/>
                        </a:solidFill>
                        <a:effectLst/>
                        <a:latin typeface="+mn-lt"/>
                        <a:ea typeface="+mn-ea"/>
                        <a:cs typeface="+mn-cs"/>
                      </a:rPr>
                      <m:t>)</m:t>
                    </m:r>
                  </m:oMath>
                </a14:m>
                <a:r>
                  <a:rPr lang="vi-VN" sz="1200" kern="1200" dirty="0">
                    <a:solidFill>
                      <a:schemeClr val="tx1"/>
                    </a:solidFill>
                    <a:effectLst/>
                    <a:latin typeface="+mn-lt"/>
                    <a:ea typeface="+mn-ea"/>
                    <a:cs typeface="+mn-cs"/>
                  </a:rPr>
                  <a:t>,</a:t>
                </a:r>
                <a:r>
                  <a:rPr lang="vi-VN" sz="1200" i="1"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ràng buộc này yêu cầu đường xoắn phải bắt đầu và kết thúc ở hai góc đối diện của ma trận xoắn.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1" kern="1200" dirty="0" smtClean="0">
                    <a:solidFill>
                      <a:schemeClr val="tx1"/>
                    </a:solidFill>
                    <a:effectLst/>
                    <a:latin typeface="+mn-lt"/>
                    <a:ea typeface="+mn-ea"/>
                    <a:cs typeface="+mn-cs"/>
                  </a:rPr>
                  <a:t>Tính liên tục:</a:t>
                </a:r>
                <a:r>
                  <a:rPr lang="vi-VN" sz="1200" kern="1200" dirty="0">
                    <a:solidFill>
                      <a:schemeClr val="tx1"/>
                    </a:solidFill>
                    <a:effectLst/>
                    <a:latin typeface="+mn-lt"/>
                    <a:ea typeface="+mn-ea"/>
                    <a:cs typeface="+mn-cs"/>
                  </a:rPr>
                  <a:t> cho </a:t>
                </a:r>
                <a14:m>
                  <m:oMath xmlns:m="http://schemas.openxmlformats.org/officeDocument/2006/math">
                    <m:sSub>
                      <m:sSubPr>
                        <m:ctrlPr>
                          <a:rPr lang="en-US" sz="1200" i="1" kern="1200">
                            <a:solidFill>
                              <a:schemeClr val="tx1"/>
                            </a:solidFill>
                            <a:effectLst/>
                            <a:latin typeface="+mn-lt"/>
                            <a:ea typeface="+mn-ea"/>
                            <a:cs typeface="+mn-cs"/>
                          </a:rPr>
                        </m:ctrlPr>
                      </m:sSubPr>
                      <m:e>
                        <m:r>
                          <a:rPr lang="vi-VN" sz="1200" i="1" kern="1200">
                            <a:solidFill>
                              <a:schemeClr val="tx1"/>
                            </a:solidFill>
                            <a:effectLst/>
                            <a:latin typeface="+mn-lt"/>
                            <a:ea typeface="+mn-ea"/>
                            <a:cs typeface="+mn-cs"/>
                          </a:rPr>
                          <m:t>𝑤</m:t>
                        </m:r>
                      </m:e>
                      <m:sub>
                        <m:r>
                          <a:rPr lang="vi-VN" sz="1200" i="1" kern="1200">
                            <a:solidFill>
                              <a:schemeClr val="tx1"/>
                            </a:solidFill>
                            <a:effectLst/>
                            <a:latin typeface="+mn-lt"/>
                            <a:ea typeface="+mn-ea"/>
                            <a:cs typeface="+mn-cs"/>
                          </a:rPr>
                          <m:t>𝑘</m:t>
                        </m:r>
                      </m:sub>
                    </m:sSub>
                    <m:r>
                      <a:rPr lang="vi-VN" sz="1200" i="1" kern="1200">
                        <a:solidFill>
                          <a:schemeClr val="tx1"/>
                        </a:solidFill>
                        <a:effectLst/>
                        <a:latin typeface="+mn-lt"/>
                        <a:ea typeface="+mn-ea"/>
                        <a:cs typeface="+mn-cs"/>
                      </a:rPr>
                      <m:t>=(</m:t>
                    </m:r>
                    <m:r>
                      <a:rPr lang="vi-VN" sz="1200" i="1" kern="1200">
                        <a:solidFill>
                          <a:schemeClr val="tx1"/>
                        </a:solidFill>
                        <a:effectLst/>
                        <a:latin typeface="+mn-lt"/>
                        <a:ea typeface="+mn-ea"/>
                        <a:cs typeface="+mn-cs"/>
                      </a:rPr>
                      <m:t>𝑎</m:t>
                    </m:r>
                    <m:r>
                      <a:rPr lang="vi-VN" sz="1200" i="1" kern="1200">
                        <a:solidFill>
                          <a:schemeClr val="tx1"/>
                        </a:solidFill>
                        <a:effectLst/>
                        <a:latin typeface="+mn-lt"/>
                        <a:ea typeface="+mn-ea"/>
                        <a:cs typeface="+mn-cs"/>
                      </a:rPr>
                      <m:t>, </m:t>
                    </m:r>
                    <m:r>
                      <a:rPr lang="vi-VN" sz="1200" i="1" kern="1200">
                        <a:solidFill>
                          <a:schemeClr val="tx1"/>
                        </a:solidFill>
                        <a:effectLst/>
                        <a:latin typeface="+mn-lt"/>
                        <a:ea typeface="+mn-ea"/>
                        <a:cs typeface="+mn-cs"/>
                      </a:rPr>
                      <m:t>𝑏</m:t>
                    </m:r>
                    <m:r>
                      <a:rPr lang="vi-VN" sz="1200" i="1" kern="1200">
                        <a:solidFill>
                          <a:schemeClr val="tx1"/>
                        </a:solidFill>
                        <a:effectLst/>
                        <a:latin typeface="+mn-lt"/>
                        <a:ea typeface="+mn-ea"/>
                        <a:cs typeface="+mn-cs"/>
                      </a:rPr>
                      <m:t>)</m:t>
                    </m:r>
                  </m:oMath>
                </a14:m>
                <a:r>
                  <a:rPr lang="vi-VN" sz="1200" kern="1200" dirty="0">
                    <a:solidFill>
                      <a:schemeClr val="tx1"/>
                    </a:solidFill>
                    <a:effectLst/>
                    <a:latin typeface="+mn-lt"/>
                    <a:ea typeface="+mn-ea"/>
                    <a:cs typeface="+mn-cs"/>
                  </a:rPr>
                  <a:t>, thì </a:t>
                </a:r>
                <a14:m>
                  <m:oMath xmlns:m="http://schemas.openxmlformats.org/officeDocument/2006/math">
                    <m:sSub>
                      <m:sSubPr>
                        <m:ctrlPr>
                          <a:rPr lang="en-US" sz="1200" i="1" kern="1200">
                            <a:solidFill>
                              <a:schemeClr val="tx1"/>
                            </a:solidFill>
                            <a:effectLst/>
                            <a:latin typeface="+mn-lt"/>
                            <a:ea typeface="+mn-ea"/>
                            <a:cs typeface="+mn-cs"/>
                          </a:rPr>
                        </m:ctrlPr>
                      </m:sSubPr>
                      <m:e>
                        <m:r>
                          <a:rPr lang="vi-VN" sz="1200" i="1" kern="1200">
                            <a:solidFill>
                              <a:schemeClr val="tx1"/>
                            </a:solidFill>
                            <a:effectLst/>
                            <a:latin typeface="+mn-lt"/>
                            <a:ea typeface="+mn-ea"/>
                            <a:cs typeface="+mn-cs"/>
                          </a:rPr>
                          <m:t>𝑤</m:t>
                        </m:r>
                      </m:e>
                      <m:sub>
                        <m:r>
                          <a:rPr lang="vi-VN" sz="1200" i="1" kern="1200">
                            <a:solidFill>
                              <a:schemeClr val="tx1"/>
                            </a:solidFill>
                            <a:effectLst/>
                            <a:latin typeface="+mn-lt"/>
                            <a:ea typeface="+mn-ea"/>
                            <a:cs typeface="+mn-cs"/>
                          </a:rPr>
                          <m:t>𝑘</m:t>
                        </m:r>
                        <m:r>
                          <a:rPr lang="vi-VN" sz="1200" i="1" kern="1200">
                            <a:solidFill>
                              <a:schemeClr val="tx1"/>
                            </a:solidFill>
                            <a:effectLst/>
                            <a:latin typeface="+mn-lt"/>
                            <a:ea typeface="+mn-ea"/>
                            <a:cs typeface="+mn-cs"/>
                          </a:rPr>
                          <m:t>−1</m:t>
                        </m:r>
                      </m:sub>
                    </m:sSub>
                    <m:r>
                      <a:rPr lang="vi-VN"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vi-VN" sz="1200" i="1" kern="1200">
                            <a:solidFill>
                              <a:schemeClr val="tx1"/>
                            </a:solidFill>
                            <a:effectLst/>
                            <a:latin typeface="+mn-lt"/>
                            <a:ea typeface="+mn-ea"/>
                            <a:cs typeface="+mn-cs"/>
                          </a:rPr>
                          <m:t>𝑎</m:t>
                        </m:r>
                      </m:e>
                      <m:sup>
                        <m:r>
                          <a:rPr lang="vi-VN" sz="1200" i="1" kern="1200">
                            <a:solidFill>
                              <a:schemeClr val="tx1"/>
                            </a:solidFill>
                            <a:effectLst/>
                            <a:latin typeface="+mn-lt"/>
                            <a:ea typeface="+mn-ea"/>
                            <a:cs typeface="+mn-cs"/>
                          </a:rPr>
                          <m:t>′</m:t>
                        </m:r>
                      </m:sup>
                    </m:sSup>
                    <m:r>
                      <a:rPr lang="vi-VN" sz="1200" i="1" kern="1200">
                        <a:solidFill>
                          <a:schemeClr val="tx1"/>
                        </a:solidFill>
                        <a:effectLst/>
                        <a:latin typeface="+mn-lt"/>
                        <a:ea typeface="+mn-ea"/>
                        <a:cs typeface="+mn-cs"/>
                      </a:rPr>
                      <m:t>, </m:t>
                    </m:r>
                    <m:sSup>
                      <m:sSupPr>
                        <m:ctrlPr>
                          <a:rPr lang="en-US" sz="1200" i="1" kern="1200">
                            <a:solidFill>
                              <a:schemeClr val="tx1"/>
                            </a:solidFill>
                            <a:effectLst/>
                            <a:latin typeface="+mn-lt"/>
                            <a:ea typeface="+mn-ea"/>
                            <a:cs typeface="+mn-cs"/>
                          </a:rPr>
                        </m:ctrlPr>
                      </m:sSupPr>
                      <m:e>
                        <m:r>
                          <a:rPr lang="vi-VN" sz="1200" i="1" kern="1200">
                            <a:solidFill>
                              <a:schemeClr val="tx1"/>
                            </a:solidFill>
                            <a:effectLst/>
                            <a:latin typeface="+mn-lt"/>
                            <a:ea typeface="+mn-ea"/>
                            <a:cs typeface="+mn-cs"/>
                          </a:rPr>
                          <m:t>𝑏</m:t>
                        </m:r>
                      </m:e>
                      <m:sup>
                        <m:r>
                          <a:rPr lang="vi-VN" sz="1200" i="1" kern="1200">
                            <a:solidFill>
                              <a:schemeClr val="tx1"/>
                            </a:solidFill>
                            <a:effectLst/>
                            <a:latin typeface="+mn-lt"/>
                            <a:ea typeface="+mn-ea"/>
                            <a:cs typeface="+mn-cs"/>
                          </a:rPr>
                          <m:t>′</m:t>
                        </m:r>
                      </m:sup>
                    </m:sSup>
                    <m:r>
                      <a:rPr lang="vi-VN" sz="1200" i="1" kern="1200">
                        <a:solidFill>
                          <a:schemeClr val="tx1"/>
                        </a:solidFill>
                        <a:effectLst/>
                        <a:latin typeface="+mn-lt"/>
                        <a:ea typeface="+mn-ea"/>
                        <a:cs typeface="+mn-cs"/>
                      </a:rPr>
                      <m:t>)</m:t>
                    </m:r>
                  </m:oMath>
                </a14:m>
                <a:r>
                  <a:rPr lang="vi-VN" sz="1200" i="1"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trong đó </a:t>
                </a:r>
                <a14:m>
                  <m:oMath xmlns:m="http://schemas.openxmlformats.org/officeDocument/2006/math">
                    <m:r>
                      <a:rPr lang="vi-VN" sz="1200" i="1" kern="1200">
                        <a:solidFill>
                          <a:schemeClr val="tx1"/>
                        </a:solidFill>
                        <a:effectLst/>
                        <a:latin typeface="+mn-lt"/>
                        <a:ea typeface="+mn-ea"/>
                        <a:cs typeface="+mn-cs"/>
                      </a:rPr>
                      <m:t>𝑎</m:t>
                    </m:r>
                    <m:r>
                      <a:rPr lang="vi-VN"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vi-VN" sz="1200" i="1" kern="1200">
                            <a:solidFill>
                              <a:schemeClr val="tx1"/>
                            </a:solidFill>
                            <a:effectLst/>
                            <a:latin typeface="+mn-lt"/>
                            <a:ea typeface="+mn-ea"/>
                            <a:cs typeface="+mn-cs"/>
                          </a:rPr>
                          <m:t>𝑎</m:t>
                        </m:r>
                      </m:e>
                      <m:sup>
                        <m:r>
                          <a:rPr lang="vi-VN" sz="1200" i="1" kern="1200">
                            <a:solidFill>
                              <a:schemeClr val="tx1"/>
                            </a:solidFill>
                            <a:effectLst/>
                            <a:latin typeface="+mn-lt"/>
                            <a:ea typeface="+mn-ea"/>
                            <a:cs typeface="+mn-cs"/>
                          </a:rPr>
                          <m:t>′</m:t>
                        </m:r>
                      </m:sup>
                    </m:sSup>
                    <m:r>
                      <a:rPr lang="vi-VN" sz="1200" i="1" kern="1200">
                        <a:solidFill>
                          <a:schemeClr val="tx1"/>
                        </a:solidFill>
                        <a:effectLst/>
                        <a:latin typeface="+mn-lt"/>
                        <a:ea typeface="+mn-ea"/>
                        <a:cs typeface="+mn-cs"/>
                      </a:rPr>
                      <m:t>≤1</m:t>
                    </m:r>
                  </m:oMath>
                </a14:m>
                <a:r>
                  <a:rPr lang="vi-VN" sz="1200" kern="1200" dirty="0">
                    <a:solidFill>
                      <a:schemeClr val="tx1"/>
                    </a:solidFill>
                    <a:effectLst/>
                    <a:latin typeface="+mn-lt"/>
                    <a:ea typeface="+mn-ea"/>
                    <a:cs typeface="+mn-cs"/>
                  </a:rPr>
                  <a:t> và </a:t>
                </a:r>
                <a14:m>
                  <m:oMath xmlns:m="http://schemas.openxmlformats.org/officeDocument/2006/math">
                    <m:r>
                      <a:rPr lang="vi-VN" sz="1200" i="1" kern="1200">
                        <a:solidFill>
                          <a:schemeClr val="tx1"/>
                        </a:solidFill>
                        <a:effectLst/>
                        <a:latin typeface="+mn-lt"/>
                        <a:ea typeface="+mn-ea"/>
                        <a:cs typeface="+mn-cs"/>
                      </a:rPr>
                      <m:t>𝑏</m:t>
                    </m:r>
                    <m:r>
                      <a:rPr lang="vi-VN" sz="1200" i="1" kern="1200">
                        <a:solidFill>
                          <a:schemeClr val="tx1"/>
                        </a:solidFill>
                        <a:effectLst/>
                        <a:latin typeface="+mn-lt"/>
                        <a:ea typeface="+mn-ea"/>
                        <a:cs typeface="+mn-cs"/>
                      </a:rPr>
                      <m:t>−</m:t>
                    </m:r>
                    <m:r>
                      <a:rPr lang="vi-VN" sz="1200" i="1" kern="1200">
                        <a:solidFill>
                          <a:schemeClr val="tx1"/>
                        </a:solidFill>
                        <a:effectLst/>
                        <a:latin typeface="+mn-lt"/>
                        <a:ea typeface="+mn-ea"/>
                        <a:cs typeface="+mn-cs"/>
                      </a:rPr>
                      <m:t>𝑏</m:t>
                    </m:r>
                    <m:r>
                      <a:rPr lang="vi-VN" sz="1200" i="1" kern="1200">
                        <a:solidFill>
                          <a:schemeClr val="tx1"/>
                        </a:solidFill>
                        <a:effectLst/>
                        <a:latin typeface="+mn-lt"/>
                        <a:ea typeface="+mn-ea"/>
                        <a:cs typeface="+mn-cs"/>
                      </a:rPr>
                      <m:t>’≤1</m:t>
                    </m:r>
                  </m:oMath>
                </a14:m>
                <a:r>
                  <a:rPr lang="vi-VN" sz="1200" kern="1200" dirty="0">
                    <a:solidFill>
                      <a:schemeClr val="tx1"/>
                    </a:solidFill>
                    <a:effectLst/>
                    <a:latin typeface="+mn-lt"/>
                    <a:ea typeface="+mn-ea"/>
                    <a:cs typeface="+mn-cs"/>
                  </a:rPr>
                  <a:t>. Ràng buộc này yêu cầu đường xoắn phải di chuyển giữa những ô liền kề (kể cả những ô liền kề theo đường chéo).</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1" kern="1200" dirty="0" smtClean="0">
                    <a:solidFill>
                      <a:schemeClr val="tx1"/>
                    </a:solidFill>
                    <a:effectLst/>
                    <a:latin typeface="+mn-lt"/>
                    <a:ea typeface="+mn-ea"/>
                    <a:cs typeface="+mn-cs"/>
                  </a:rPr>
                  <a:t>Tính đơn điệu tăng:</a:t>
                </a:r>
                <a:r>
                  <a:rPr lang="vi-VN" sz="1200" kern="1200" dirty="0">
                    <a:solidFill>
                      <a:schemeClr val="tx1"/>
                    </a:solidFill>
                    <a:effectLst/>
                    <a:latin typeface="+mn-lt"/>
                    <a:ea typeface="+mn-ea"/>
                    <a:cs typeface="+mn-cs"/>
                  </a:rPr>
                  <a:t> cho </a:t>
                </a:r>
                <a14:m>
                  <m:oMath xmlns:m="http://schemas.openxmlformats.org/officeDocument/2006/math">
                    <m:sSub>
                      <m:sSubPr>
                        <m:ctrlPr>
                          <a:rPr lang="en-US" sz="1200" i="1" kern="1200">
                            <a:solidFill>
                              <a:schemeClr val="tx1"/>
                            </a:solidFill>
                            <a:effectLst/>
                            <a:latin typeface="+mn-lt"/>
                            <a:ea typeface="+mn-ea"/>
                            <a:cs typeface="+mn-cs"/>
                          </a:rPr>
                        </m:ctrlPr>
                      </m:sSubPr>
                      <m:e>
                        <m:r>
                          <a:rPr lang="vi-VN" sz="1200" i="1" kern="1200">
                            <a:solidFill>
                              <a:schemeClr val="tx1"/>
                            </a:solidFill>
                            <a:effectLst/>
                            <a:latin typeface="+mn-lt"/>
                            <a:ea typeface="+mn-ea"/>
                            <a:cs typeface="+mn-cs"/>
                          </a:rPr>
                          <m:t>𝑤</m:t>
                        </m:r>
                      </m:e>
                      <m:sub>
                        <m:r>
                          <a:rPr lang="vi-VN" sz="1200" i="1" kern="1200">
                            <a:solidFill>
                              <a:schemeClr val="tx1"/>
                            </a:solidFill>
                            <a:effectLst/>
                            <a:latin typeface="+mn-lt"/>
                            <a:ea typeface="+mn-ea"/>
                            <a:cs typeface="+mn-cs"/>
                          </a:rPr>
                          <m:t>𝑘</m:t>
                        </m:r>
                      </m:sub>
                    </m:sSub>
                    <m:r>
                      <a:rPr lang="vi-VN" sz="1200" i="1" kern="1200">
                        <a:solidFill>
                          <a:schemeClr val="tx1"/>
                        </a:solidFill>
                        <a:effectLst/>
                        <a:latin typeface="+mn-lt"/>
                        <a:ea typeface="+mn-ea"/>
                        <a:cs typeface="+mn-cs"/>
                      </a:rPr>
                      <m:t>=(</m:t>
                    </m:r>
                    <m:r>
                      <a:rPr lang="vi-VN" sz="1200" i="1" kern="1200">
                        <a:solidFill>
                          <a:schemeClr val="tx1"/>
                        </a:solidFill>
                        <a:effectLst/>
                        <a:latin typeface="+mn-lt"/>
                        <a:ea typeface="+mn-ea"/>
                        <a:cs typeface="+mn-cs"/>
                      </a:rPr>
                      <m:t>𝑎</m:t>
                    </m:r>
                    <m:r>
                      <a:rPr lang="vi-VN" sz="1200" i="1" kern="1200">
                        <a:solidFill>
                          <a:schemeClr val="tx1"/>
                        </a:solidFill>
                        <a:effectLst/>
                        <a:latin typeface="+mn-lt"/>
                        <a:ea typeface="+mn-ea"/>
                        <a:cs typeface="+mn-cs"/>
                      </a:rPr>
                      <m:t>, </m:t>
                    </m:r>
                    <m:r>
                      <a:rPr lang="vi-VN" sz="1200" i="1" kern="1200">
                        <a:solidFill>
                          <a:schemeClr val="tx1"/>
                        </a:solidFill>
                        <a:effectLst/>
                        <a:latin typeface="+mn-lt"/>
                        <a:ea typeface="+mn-ea"/>
                        <a:cs typeface="+mn-cs"/>
                      </a:rPr>
                      <m:t>𝑏</m:t>
                    </m:r>
                    <m:r>
                      <a:rPr lang="vi-VN" sz="1200" i="1" kern="1200">
                        <a:solidFill>
                          <a:schemeClr val="tx1"/>
                        </a:solidFill>
                        <a:effectLst/>
                        <a:latin typeface="+mn-lt"/>
                        <a:ea typeface="+mn-ea"/>
                        <a:cs typeface="+mn-cs"/>
                      </a:rPr>
                      <m:t>)</m:t>
                    </m:r>
                  </m:oMath>
                </a14:m>
                <a:r>
                  <a:rPr lang="vi-VN" sz="1200" kern="1200" dirty="0">
                    <a:solidFill>
                      <a:schemeClr val="tx1"/>
                    </a:solidFill>
                    <a:effectLst/>
                    <a:latin typeface="+mn-lt"/>
                    <a:ea typeface="+mn-ea"/>
                    <a:cs typeface="+mn-cs"/>
                  </a:rPr>
                  <a:t>, thì </a:t>
                </a:r>
                <a14:m>
                  <m:oMath xmlns:m="http://schemas.openxmlformats.org/officeDocument/2006/math">
                    <m:sSub>
                      <m:sSubPr>
                        <m:ctrlPr>
                          <a:rPr lang="en-US" sz="1200" i="1" kern="1200">
                            <a:solidFill>
                              <a:schemeClr val="tx1"/>
                            </a:solidFill>
                            <a:effectLst/>
                            <a:latin typeface="+mn-lt"/>
                            <a:ea typeface="+mn-ea"/>
                            <a:cs typeface="+mn-cs"/>
                          </a:rPr>
                        </m:ctrlPr>
                      </m:sSubPr>
                      <m:e>
                        <m:r>
                          <a:rPr lang="vi-VN" sz="1200" i="1" kern="1200">
                            <a:solidFill>
                              <a:schemeClr val="tx1"/>
                            </a:solidFill>
                            <a:effectLst/>
                            <a:latin typeface="+mn-lt"/>
                            <a:ea typeface="+mn-ea"/>
                            <a:cs typeface="+mn-cs"/>
                          </a:rPr>
                          <m:t>𝑤</m:t>
                        </m:r>
                      </m:e>
                      <m:sub>
                        <m:r>
                          <a:rPr lang="vi-VN" sz="1200" i="1" kern="1200">
                            <a:solidFill>
                              <a:schemeClr val="tx1"/>
                            </a:solidFill>
                            <a:effectLst/>
                            <a:latin typeface="+mn-lt"/>
                            <a:ea typeface="+mn-ea"/>
                            <a:cs typeface="+mn-cs"/>
                          </a:rPr>
                          <m:t>𝑘</m:t>
                        </m:r>
                        <m:r>
                          <a:rPr lang="vi-VN" sz="1200" i="1" kern="1200">
                            <a:solidFill>
                              <a:schemeClr val="tx1"/>
                            </a:solidFill>
                            <a:effectLst/>
                            <a:latin typeface="+mn-lt"/>
                            <a:ea typeface="+mn-ea"/>
                            <a:cs typeface="+mn-cs"/>
                          </a:rPr>
                          <m:t>−1</m:t>
                        </m:r>
                      </m:sub>
                    </m:sSub>
                    <m:r>
                      <a:rPr lang="vi-VN"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vi-VN" sz="1200" i="1" kern="1200">
                            <a:solidFill>
                              <a:schemeClr val="tx1"/>
                            </a:solidFill>
                            <a:effectLst/>
                            <a:latin typeface="+mn-lt"/>
                            <a:ea typeface="+mn-ea"/>
                            <a:cs typeface="+mn-cs"/>
                          </a:rPr>
                          <m:t>𝑎</m:t>
                        </m:r>
                      </m:e>
                      <m:sup>
                        <m:r>
                          <a:rPr lang="vi-VN" sz="1200" i="1" kern="1200">
                            <a:solidFill>
                              <a:schemeClr val="tx1"/>
                            </a:solidFill>
                            <a:effectLst/>
                            <a:latin typeface="+mn-lt"/>
                            <a:ea typeface="+mn-ea"/>
                            <a:cs typeface="+mn-cs"/>
                          </a:rPr>
                          <m:t>′</m:t>
                        </m:r>
                      </m:sup>
                    </m:sSup>
                    <m:r>
                      <a:rPr lang="vi-VN" sz="1200" i="1" kern="1200">
                        <a:solidFill>
                          <a:schemeClr val="tx1"/>
                        </a:solidFill>
                        <a:effectLst/>
                        <a:latin typeface="+mn-lt"/>
                        <a:ea typeface="+mn-ea"/>
                        <a:cs typeface="+mn-cs"/>
                      </a:rPr>
                      <m:t>, </m:t>
                    </m:r>
                    <m:sSup>
                      <m:sSupPr>
                        <m:ctrlPr>
                          <a:rPr lang="en-US" sz="1200" i="1" kern="1200">
                            <a:solidFill>
                              <a:schemeClr val="tx1"/>
                            </a:solidFill>
                            <a:effectLst/>
                            <a:latin typeface="+mn-lt"/>
                            <a:ea typeface="+mn-ea"/>
                            <a:cs typeface="+mn-cs"/>
                          </a:rPr>
                        </m:ctrlPr>
                      </m:sSupPr>
                      <m:e>
                        <m:r>
                          <a:rPr lang="vi-VN" sz="1200" i="1" kern="1200">
                            <a:solidFill>
                              <a:schemeClr val="tx1"/>
                            </a:solidFill>
                            <a:effectLst/>
                            <a:latin typeface="+mn-lt"/>
                            <a:ea typeface="+mn-ea"/>
                            <a:cs typeface="+mn-cs"/>
                          </a:rPr>
                          <m:t>𝑏</m:t>
                        </m:r>
                      </m:e>
                      <m:sup>
                        <m:r>
                          <a:rPr lang="vi-VN" sz="1200" i="1" kern="1200">
                            <a:solidFill>
                              <a:schemeClr val="tx1"/>
                            </a:solidFill>
                            <a:effectLst/>
                            <a:latin typeface="+mn-lt"/>
                            <a:ea typeface="+mn-ea"/>
                            <a:cs typeface="+mn-cs"/>
                          </a:rPr>
                          <m:t>′</m:t>
                        </m:r>
                      </m:sup>
                    </m:sSup>
                    <m:r>
                      <a:rPr lang="vi-VN" sz="1200" i="1" kern="1200">
                        <a:solidFill>
                          <a:schemeClr val="tx1"/>
                        </a:solidFill>
                        <a:effectLst/>
                        <a:latin typeface="+mn-lt"/>
                        <a:ea typeface="+mn-ea"/>
                        <a:cs typeface="+mn-cs"/>
                      </a:rPr>
                      <m:t>)</m:t>
                    </m:r>
                  </m:oMath>
                </a14:m>
                <a:r>
                  <a:rPr lang="vi-VN" sz="1200" i="1"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với </a:t>
                </a:r>
                <a14:m>
                  <m:oMath xmlns:m="http://schemas.openxmlformats.org/officeDocument/2006/math">
                    <m:r>
                      <a:rPr lang="vi-VN" sz="1200" i="1" kern="1200">
                        <a:solidFill>
                          <a:schemeClr val="tx1"/>
                        </a:solidFill>
                        <a:effectLst/>
                        <a:latin typeface="+mn-lt"/>
                        <a:ea typeface="+mn-ea"/>
                        <a:cs typeface="+mn-cs"/>
                      </a:rPr>
                      <m:t>𝑎</m:t>
                    </m:r>
                    <m:r>
                      <a:rPr lang="vi-VN"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vi-VN" sz="1200" i="1" kern="1200">
                            <a:solidFill>
                              <a:schemeClr val="tx1"/>
                            </a:solidFill>
                            <a:effectLst/>
                            <a:latin typeface="+mn-lt"/>
                            <a:ea typeface="+mn-ea"/>
                            <a:cs typeface="+mn-cs"/>
                          </a:rPr>
                          <m:t>𝑎</m:t>
                        </m:r>
                      </m:e>
                      <m:sup>
                        <m:r>
                          <a:rPr lang="vi-VN" sz="1200" i="1" kern="1200">
                            <a:solidFill>
                              <a:schemeClr val="tx1"/>
                            </a:solidFill>
                            <a:effectLst/>
                            <a:latin typeface="+mn-lt"/>
                            <a:ea typeface="+mn-ea"/>
                            <a:cs typeface="+mn-cs"/>
                          </a:rPr>
                          <m:t>′</m:t>
                        </m:r>
                      </m:sup>
                    </m:sSup>
                    <m:r>
                      <a:rPr lang="vi-VN" sz="1200" i="1" kern="1200">
                        <a:solidFill>
                          <a:schemeClr val="tx1"/>
                        </a:solidFill>
                        <a:effectLst/>
                        <a:latin typeface="+mn-lt"/>
                        <a:ea typeface="+mn-ea"/>
                        <a:cs typeface="+mn-cs"/>
                      </a:rPr>
                      <m:t>≥0</m:t>
                    </m:r>
                  </m:oMath>
                </a14:m>
                <a:r>
                  <a:rPr lang="vi-VN" sz="1200" kern="1200" dirty="0">
                    <a:solidFill>
                      <a:schemeClr val="tx1"/>
                    </a:solidFill>
                    <a:effectLst/>
                    <a:latin typeface="+mn-lt"/>
                    <a:ea typeface="+mn-ea"/>
                    <a:cs typeface="+mn-cs"/>
                  </a:rPr>
                  <a:t> và </a:t>
                </a:r>
                <a14:m>
                  <m:oMath xmlns:m="http://schemas.openxmlformats.org/officeDocument/2006/math">
                    <m:r>
                      <a:rPr lang="vi-VN" sz="1200" i="1" kern="1200">
                        <a:solidFill>
                          <a:schemeClr val="tx1"/>
                        </a:solidFill>
                        <a:effectLst/>
                        <a:latin typeface="+mn-lt"/>
                        <a:ea typeface="+mn-ea"/>
                        <a:cs typeface="+mn-cs"/>
                      </a:rPr>
                      <m:t>𝑏</m:t>
                    </m:r>
                    <m:r>
                      <a:rPr lang="vi-VN"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vi-VN" sz="1200" i="1" kern="1200">
                            <a:solidFill>
                              <a:schemeClr val="tx1"/>
                            </a:solidFill>
                            <a:effectLst/>
                            <a:latin typeface="+mn-lt"/>
                            <a:ea typeface="+mn-ea"/>
                            <a:cs typeface="+mn-cs"/>
                          </a:rPr>
                          <m:t>𝑏</m:t>
                        </m:r>
                      </m:e>
                      <m:sup>
                        <m:r>
                          <a:rPr lang="vi-VN" sz="1200" i="1" kern="1200">
                            <a:solidFill>
                              <a:schemeClr val="tx1"/>
                            </a:solidFill>
                            <a:effectLst/>
                            <a:latin typeface="+mn-lt"/>
                            <a:ea typeface="+mn-ea"/>
                            <a:cs typeface="+mn-cs"/>
                          </a:rPr>
                          <m:t>′</m:t>
                        </m:r>
                      </m:sup>
                    </m:sSup>
                    <m:r>
                      <a:rPr lang="vi-VN" sz="1200" i="1" kern="1200">
                        <a:solidFill>
                          <a:schemeClr val="tx1"/>
                        </a:solidFill>
                        <a:effectLst/>
                        <a:latin typeface="+mn-lt"/>
                        <a:ea typeface="+mn-ea"/>
                        <a:cs typeface="+mn-cs"/>
                      </a:rPr>
                      <m:t>≥0</m:t>
                    </m:r>
                  </m:oMath>
                </a14:m>
                <a:r>
                  <a:rPr lang="vi-VN" sz="1200" kern="1200" dirty="0">
                    <a:solidFill>
                      <a:schemeClr val="tx1"/>
                    </a:solidFill>
                    <a:effectLst/>
                    <a:latin typeface="+mn-lt"/>
                    <a:ea typeface="+mn-ea"/>
                    <a:cs typeface="+mn-cs"/>
                  </a:rPr>
                  <a:t>. Ràng buộc này yêu cầu các điểm trong </a:t>
                </a:r>
                <a14:m>
                  <m:oMath xmlns:m="http://schemas.openxmlformats.org/officeDocument/2006/math">
                    <m:r>
                      <a:rPr lang="vi-VN" sz="1200" i="1" kern="1200">
                        <a:solidFill>
                          <a:schemeClr val="tx1"/>
                        </a:solidFill>
                        <a:effectLst/>
                        <a:latin typeface="+mn-lt"/>
                        <a:ea typeface="+mn-ea"/>
                        <a:cs typeface="+mn-cs"/>
                      </a:rPr>
                      <m:t>𝑊</m:t>
                    </m:r>
                  </m:oMath>
                </a14:m>
                <a:r>
                  <a:rPr lang="vi-VN" sz="1200" kern="1200" dirty="0">
                    <a:solidFill>
                      <a:schemeClr val="tx1"/>
                    </a:solidFill>
                    <a:effectLst/>
                    <a:latin typeface="+mn-lt"/>
                    <a:ea typeface="+mn-ea"/>
                    <a:cs typeface="+mn-cs"/>
                  </a:rPr>
                  <a:t> phải tăng đơn điệu theo thời gian</a:t>
                </a:r>
                <a:r>
                  <a:rPr lang="vi-VN"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1" kern="1200" dirty="0" smtClean="0">
                    <a:solidFill>
                      <a:schemeClr val="tx1"/>
                    </a:solidFill>
                    <a:effectLst/>
                    <a:latin typeface="+mn-lt"/>
                    <a:ea typeface="+mn-ea"/>
                    <a:cs typeface="+mn-cs"/>
                  </a:rPr>
                  <a:t>Điều kiện biên:</a:t>
                </a:r>
                <a:r>
                  <a:rPr lang="vi-VN" sz="1200" kern="1200" dirty="0">
                    <a:solidFill>
                      <a:schemeClr val="tx1"/>
                    </a:solidFill>
                    <a:effectLst/>
                    <a:latin typeface="+mn-lt"/>
                    <a:ea typeface="+mn-ea"/>
                    <a:cs typeface="+mn-cs"/>
                  </a:rPr>
                  <a:t> </a:t>
                </a:r>
                <a:r>
                  <a:rPr lang="vi-VN" sz="1200" i="0" kern="1200">
                    <a:solidFill>
                      <a:schemeClr val="tx1"/>
                    </a:solidFill>
                    <a:effectLst/>
                    <a:latin typeface="+mn-lt"/>
                    <a:ea typeface="+mn-ea"/>
                    <a:cs typeface="+mn-cs"/>
                  </a:rPr>
                  <a:t>𝑤</a:t>
                </a:r>
                <a:r>
                  <a:rPr lang="en-US" sz="1200" i="0" kern="1200">
                    <a:solidFill>
                      <a:schemeClr val="tx1"/>
                    </a:solidFill>
                    <a:effectLst/>
                    <a:latin typeface="+mn-lt"/>
                    <a:ea typeface="+mn-ea"/>
                    <a:cs typeface="+mn-cs"/>
                  </a:rPr>
                  <a:t>_</a:t>
                </a:r>
                <a:r>
                  <a:rPr lang="vi-VN" sz="1200" i="0" kern="1200">
                    <a:solidFill>
                      <a:schemeClr val="tx1"/>
                    </a:solidFill>
                    <a:effectLst/>
                    <a:latin typeface="+mn-lt"/>
                    <a:ea typeface="+mn-ea"/>
                    <a:cs typeface="+mn-cs"/>
                  </a:rPr>
                  <a:t>1=(1, 1)</a:t>
                </a:r>
                <a:r>
                  <a:rPr lang="vi-VN" sz="1200" i="1"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và </a:t>
                </a:r>
                <a:r>
                  <a:rPr lang="vi-VN" sz="1200" i="0" kern="1200">
                    <a:solidFill>
                      <a:schemeClr val="tx1"/>
                    </a:solidFill>
                    <a:effectLst/>
                    <a:latin typeface="+mn-lt"/>
                    <a:ea typeface="+mn-ea"/>
                    <a:cs typeface="+mn-cs"/>
                  </a:rPr>
                  <a:t>𝑤</a:t>
                </a:r>
                <a:r>
                  <a:rPr lang="en-US" sz="1200" i="0" kern="1200">
                    <a:solidFill>
                      <a:schemeClr val="tx1"/>
                    </a:solidFill>
                    <a:effectLst/>
                    <a:latin typeface="+mn-lt"/>
                    <a:ea typeface="+mn-ea"/>
                    <a:cs typeface="+mn-cs"/>
                  </a:rPr>
                  <a:t>_</a:t>
                </a:r>
                <a:r>
                  <a:rPr lang="vi-VN" sz="1200" i="0" kern="1200">
                    <a:solidFill>
                      <a:schemeClr val="tx1"/>
                    </a:solidFill>
                    <a:effectLst/>
                    <a:latin typeface="+mn-lt"/>
                    <a:ea typeface="+mn-ea"/>
                    <a:cs typeface="+mn-cs"/>
                  </a:rPr>
                  <a:t>𝑘=(𝑚, 𝑛)</a:t>
                </a:r>
                <a:r>
                  <a:rPr lang="vi-VN" sz="1200" kern="1200" dirty="0">
                    <a:solidFill>
                      <a:schemeClr val="tx1"/>
                    </a:solidFill>
                    <a:effectLst/>
                    <a:latin typeface="+mn-lt"/>
                    <a:ea typeface="+mn-ea"/>
                    <a:cs typeface="+mn-cs"/>
                  </a:rPr>
                  <a:t>,</a:t>
                </a:r>
                <a:r>
                  <a:rPr lang="vi-VN" sz="1200" i="1"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ràng buộc này yêu cầu đường xoắn phải bắt đầu và kết thúc ở hai góc đối diện của ma trận xoắn.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1" kern="1200" dirty="0" smtClean="0">
                    <a:solidFill>
                      <a:schemeClr val="tx1"/>
                    </a:solidFill>
                    <a:effectLst/>
                    <a:latin typeface="+mn-lt"/>
                    <a:ea typeface="+mn-ea"/>
                    <a:cs typeface="+mn-cs"/>
                  </a:rPr>
                  <a:t>Tính liên tục:</a:t>
                </a:r>
                <a:r>
                  <a:rPr lang="vi-VN" sz="1200" kern="1200" dirty="0">
                    <a:solidFill>
                      <a:schemeClr val="tx1"/>
                    </a:solidFill>
                    <a:effectLst/>
                    <a:latin typeface="+mn-lt"/>
                    <a:ea typeface="+mn-ea"/>
                    <a:cs typeface="+mn-cs"/>
                  </a:rPr>
                  <a:t> cho </a:t>
                </a:r>
                <a:r>
                  <a:rPr lang="vi-VN" sz="1200" i="0" kern="1200">
                    <a:solidFill>
                      <a:schemeClr val="tx1"/>
                    </a:solidFill>
                    <a:effectLst/>
                    <a:latin typeface="+mn-lt"/>
                    <a:ea typeface="+mn-ea"/>
                    <a:cs typeface="+mn-cs"/>
                  </a:rPr>
                  <a:t>𝑤</a:t>
                </a:r>
                <a:r>
                  <a:rPr lang="en-US" sz="1200" i="0" kern="1200">
                    <a:solidFill>
                      <a:schemeClr val="tx1"/>
                    </a:solidFill>
                    <a:effectLst/>
                    <a:latin typeface="+mn-lt"/>
                    <a:ea typeface="+mn-ea"/>
                    <a:cs typeface="+mn-cs"/>
                  </a:rPr>
                  <a:t>_</a:t>
                </a:r>
                <a:r>
                  <a:rPr lang="vi-VN" sz="1200" i="0" kern="1200">
                    <a:solidFill>
                      <a:schemeClr val="tx1"/>
                    </a:solidFill>
                    <a:effectLst/>
                    <a:latin typeface="+mn-lt"/>
                    <a:ea typeface="+mn-ea"/>
                    <a:cs typeface="+mn-cs"/>
                  </a:rPr>
                  <a:t>𝑘=(𝑎, 𝑏)</a:t>
                </a:r>
                <a:r>
                  <a:rPr lang="vi-VN" sz="1200" kern="1200" dirty="0">
                    <a:solidFill>
                      <a:schemeClr val="tx1"/>
                    </a:solidFill>
                    <a:effectLst/>
                    <a:latin typeface="+mn-lt"/>
                    <a:ea typeface="+mn-ea"/>
                    <a:cs typeface="+mn-cs"/>
                  </a:rPr>
                  <a:t>, thì </a:t>
                </a:r>
                <a:r>
                  <a:rPr lang="vi-VN" sz="1200" i="0" kern="1200">
                    <a:solidFill>
                      <a:schemeClr val="tx1"/>
                    </a:solidFill>
                    <a:effectLst/>
                    <a:latin typeface="+mn-lt"/>
                    <a:ea typeface="+mn-ea"/>
                    <a:cs typeface="+mn-cs"/>
                  </a:rPr>
                  <a:t>𝑤</a:t>
                </a:r>
                <a:r>
                  <a:rPr lang="en-US" sz="1200" i="0" kern="1200">
                    <a:solidFill>
                      <a:schemeClr val="tx1"/>
                    </a:solidFill>
                    <a:effectLst/>
                    <a:latin typeface="+mn-lt"/>
                    <a:ea typeface="+mn-ea"/>
                    <a:cs typeface="+mn-cs"/>
                  </a:rPr>
                  <a:t>_(</a:t>
                </a:r>
                <a:r>
                  <a:rPr lang="vi-VN" sz="1200" i="0" kern="1200">
                    <a:solidFill>
                      <a:schemeClr val="tx1"/>
                    </a:solidFill>
                    <a:effectLst/>
                    <a:latin typeface="+mn-lt"/>
                    <a:ea typeface="+mn-ea"/>
                    <a:cs typeface="+mn-cs"/>
                  </a:rPr>
                  <a:t>𝑘−1</a:t>
                </a:r>
                <a:r>
                  <a:rPr lang="en-US" sz="1200" i="0" kern="1200">
                    <a:solidFill>
                      <a:schemeClr val="tx1"/>
                    </a:solidFill>
                    <a:effectLst/>
                    <a:latin typeface="+mn-lt"/>
                    <a:ea typeface="+mn-ea"/>
                    <a:cs typeface="+mn-cs"/>
                  </a:rPr>
                  <a:t>)</a:t>
                </a:r>
                <a:r>
                  <a:rPr lang="vi-VN" sz="1200" i="0" kern="1200">
                    <a:solidFill>
                      <a:schemeClr val="tx1"/>
                    </a:solidFill>
                    <a:effectLst/>
                    <a:latin typeface="+mn-lt"/>
                    <a:ea typeface="+mn-ea"/>
                    <a:cs typeface="+mn-cs"/>
                  </a:rPr>
                  <a:t>=(𝑎</a:t>
                </a:r>
                <a:r>
                  <a:rPr lang="en-US" sz="1200" i="0" kern="1200">
                    <a:solidFill>
                      <a:schemeClr val="tx1"/>
                    </a:solidFill>
                    <a:effectLst/>
                    <a:latin typeface="+mn-lt"/>
                    <a:ea typeface="+mn-ea"/>
                    <a:cs typeface="+mn-cs"/>
                  </a:rPr>
                  <a:t>^</a:t>
                </a:r>
                <a:r>
                  <a:rPr lang="vi-VN" sz="1200" i="0" kern="1200">
                    <a:solidFill>
                      <a:schemeClr val="tx1"/>
                    </a:solidFill>
                    <a:effectLst/>
                    <a:latin typeface="+mn-lt"/>
                    <a:ea typeface="+mn-ea"/>
                    <a:cs typeface="+mn-cs"/>
                  </a:rPr>
                  <a:t>′, 𝑏</a:t>
                </a:r>
                <a:r>
                  <a:rPr lang="en-US" sz="1200" i="0" kern="1200">
                    <a:solidFill>
                      <a:schemeClr val="tx1"/>
                    </a:solidFill>
                    <a:effectLst/>
                    <a:latin typeface="+mn-lt"/>
                    <a:ea typeface="+mn-ea"/>
                    <a:cs typeface="+mn-cs"/>
                  </a:rPr>
                  <a:t>^</a:t>
                </a:r>
                <a:r>
                  <a:rPr lang="vi-VN" sz="1200" i="0" kern="1200">
                    <a:solidFill>
                      <a:schemeClr val="tx1"/>
                    </a:solidFill>
                    <a:effectLst/>
                    <a:latin typeface="+mn-lt"/>
                    <a:ea typeface="+mn-ea"/>
                    <a:cs typeface="+mn-cs"/>
                  </a:rPr>
                  <a:t>′)</a:t>
                </a:r>
                <a:r>
                  <a:rPr lang="vi-VN" sz="1200" i="1"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trong đó </a:t>
                </a:r>
                <a:r>
                  <a:rPr lang="vi-VN" sz="1200" i="0" kern="1200">
                    <a:solidFill>
                      <a:schemeClr val="tx1"/>
                    </a:solidFill>
                    <a:effectLst/>
                    <a:latin typeface="+mn-lt"/>
                    <a:ea typeface="+mn-ea"/>
                    <a:cs typeface="+mn-cs"/>
                  </a:rPr>
                  <a:t>𝑎–𝑎</a:t>
                </a:r>
                <a:r>
                  <a:rPr lang="en-US" sz="1200" i="0" kern="1200">
                    <a:solidFill>
                      <a:schemeClr val="tx1"/>
                    </a:solidFill>
                    <a:effectLst/>
                    <a:latin typeface="+mn-lt"/>
                    <a:ea typeface="+mn-ea"/>
                    <a:cs typeface="+mn-cs"/>
                  </a:rPr>
                  <a:t>^</a:t>
                </a:r>
                <a:r>
                  <a:rPr lang="vi-VN" sz="1200" i="0" kern="1200">
                    <a:solidFill>
                      <a:schemeClr val="tx1"/>
                    </a:solidFill>
                    <a:effectLst/>
                    <a:latin typeface="+mn-lt"/>
                    <a:ea typeface="+mn-ea"/>
                    <a:cs typeface="+mn-cs"/>
                  </a:rPr>
                  <a:t>′≤1</a:t>
                </a:r>
                <a:r>
                  <a:rPr lang="vi-VN" sz="1200" kern="1200" dirty="0">
                    <a:solidFill>
                      <a:schemeClr val="tx1"/>
                    </a:solidFill>
                    <a:effectLst/>
                    <a:latin typeface="+mn-lt"/>
                    <a:ea typeface="+mn-ea"/>
                    <a:cs typeface="+mn-cs"/>
                  </a:rPr>
                  <a:t> và </a:t>
                </a:r>
                <a:r>
                  <a:rPr lang="vi-VN" sz="1200" i="0" kern="1200">
                    <a:solidFill>
                      <a:schemeClr val="tx1"/>
                    </a:solidFill>
                    <a:effectLst/>
                    <a:latin typeface="+mn-lt"/>
                    <a:ea typeface="+mn-ea"/>
                    <a:cs typeface="+mn-cs"/>
                  </a:rPr>
                  <a:t>𝑏−𝑏’≤1</a:t>
                </a:r>
                <a:r>
                  <a:rPr lang="vi-VN" sz="1200" kern="1200" dirty="0">
                    <a:solidFill>
                      <a:schemeClr val="tx1"/>
                    </a:solidFill>
                    <a:effectLst/>
                    <a:latin typeface="+mn-lt"/>
                    <a:ea typeface="+mn-ea"/>
                    <a:cs typeface="+mn-cs"/>
                  </a:rPr>
                  <a:t>. Ràng buộc này yêu cầu đường xoắn phải di chuyển giữa những ô liền kề (kể cả những ô liền kề theo đường chéo).</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1" kern="1200" dirty="0" smtClean="0">
                    <a:solidFill>
                      <a:schemeClr val="tx1"/>
                    </a:solidFill>
                    <a:effectLst/>
                    <a:latin typeface="+mn-lt"/>
                    <a:ea typeface="+mn-ea"/>
                    <a:cs typeface="+mn-cs"/>
                  </a:rPr>
                  <a:t>Tính đơn điệu tăng:</a:t>
                </a:r>
                <a:r>
                  <a:rPr lang="vi-VN" sz="1200" kern="1200" dirty="0">
                    <a:solidFill>
                      <a:schemeClr val="tx1"/>
                    </a:solidFill>
                    <a:effectLst/>
                    <a:latin typeface="+mn-lt"/>
                    <a:ea typeface="+mn-ea"/>
                    <a:cs typeface="+mn-cs"/>
                  </a:rPr>
                  <a:t> cho </a:t>
                </a:r>
                <a:r>
                  <a:rPr lang="vi-VN" sz="1200" i="0" kern="1200">
                    <a:solidFill>
                      <a:schemeClr val="tx1"/>
                    </a:solidFill>
                    <a:effectLst/>
                    <a:latin typeface="+mn-lt"/>
                    <a:ea typeface="+mn-ea"/>
                    <a:cs typeface="+mn-cs"/>
                  </a:rPr>
                  <a:t>𝑤</a:t>
                </a:r>
                <a:r>
                  <a:rPr lang="en-US" sz="1200" i="0" kern="1200">
                    <a:solidFill>
                      <a:schemeClr val="tx1"/>
                    </a:solidFill>
                    <a:effectLst/>
                    <a:latin typeface="+mn-lt"/>
                    <a:ea typeface="+mn-ea"/>
                    <a:cs typeface="+mn-cs"/>
                  </a:rPr>
                  <a:t>_</a:t>
                </a:r>
                <a:r>
                  <a:rPr lang="vi-VN" sz="1200" i="0" kern="1200">
                    <a:solidFill>
                      <a:schemeClr val="tx1"/>
                    </a:solidFill>
                    <a:effectLst/>
                    <a:latin typeface="+mn-lt"/>
                    <a:ea typeface="+mn-ea"/>
                    <a:cs typeface="+mn-cs"/>
                  </a:rPr>
                  <a:t>𝑘=(𝑎, 𝑏)</a:t>
                </a:r>
                <a:r>
                  <a:rPr lang="vi-VN" sz="1200" kern="1200" dirty="0">
                    <a:solidFill>
                      <a:schemeClr val="tx1"/>
                    </a:solidFill>
                    <a:effectLst/>
                    <a:latin typeface="+mn-lt"/>
                    <a:ea typeface="+mn-ea"/>
                    <a:cs typeface="+mn-cs"/>
                  </a:rPr>
                  <a:t>, thì </a:t>
                </a:r>
                <a:r>
                  <a:rPr lang="vi-VN" sz="1200" i="0" kern="1200">
                    <a:solidFill>
                      <a:schemeClr val="tx1"/>
                    </a:solidFill>
                    <a:effectLst/>
                    <a:latin typeface="+mn-lt"/>
                    <a:ea typeface="+mn-ea"/>
                    <a:cs typeface="+mn-cs"/>
                  </a:rPr>
                  <a:t>𝑤</a:t>
                </a:r>
                <a:r>
                  <a:rPr lang="en-US" sz="1200" i="0" kern="1200">
                    <a:solidFill>
                      <a:schemeClr val="tx1"/>
                    </a:solidFill>
                    <a:effectLst/>
                    <a:latin typeface="+mn-lt"/>
                    <a:ea typeface="+mn-ea"/>
                    <a:cs typeface="+mn-cs"/>
                  </a:rPr>
                  <a:t>_(</a:t>
                </a:r>
                <a:r>
                  <a:rPr lang="vi-VN" sz="1200" i="0" kern="1200">
                    <a:solidFill>
                      <a:schemeClr val="tx1"/>
                    </a:solidFill>
                    <a:effectLst/>
                    <a:latin typeface="+mn-lt"/>
                    <a:ea typeface="+mn-ea"/>
                    <a:cs typeface="+mn-cs"/>
                  </a:rPr>
                  <a:t>𝑘−1</a:t>
                </a:r>
                <a:r>
                  <a:rPr lang="en-US" sz="1200" i="0" kern="1200">
                    <a:solidFill>
                      <a:schemeClr val="tx1"/>
                    </a:solidFill>
                    <a:effectLst/>
                    <a:latin typeface="+mn-lt"/>
                    <a:ea typeface="+mn-ea"/>
                    <a:cs typeface="+mn-cs"/>
                  </a:rPr>
                  <a:t>)</a:t>
                </a:r>
                <a:r>
                  <a:rPr lang="vi-VN" sz="1200" i="0" kern="1200">
                    <a:solidFill>
                      <a:schemeClr val="tx1"/>
                    </a:solidFill>
                    <a:effectLst/>
                    <a:latin typeface="+mn-lt"/>
                    <a:ea typeface="+mn-ea"/>
                    <a:cs typeface="+mn-cs"/>
                  </a:rPr>
                  <a:t>=(𝑎</a:t>
                </a:r>
                <a:r>
                  <a:rPr lang="en-US" sz="1200" i="0" kern="1200">
                    <a:solidFill>
                      <a:schemeClr val="tx1"/>
                    </a:solidFill>
                    <a:effectLst/>
                    <a:latin typeface="+mn-lt"/>
                    <a:ea typeface="+mn-ea"/>
                    <a:cs typeface="+mn-cs"/>
                  </a:rPr>
                  <a:t>^</a:t>
                </a:r>
                <a:r>
                  <a:rPr lang="vi-VN" sz="1200" i="0" kern="1200">
                    <a:solidFill>
                      <a:schemeClr val="tx1"/>
                    </a:solidFill>
                    <a:effectLst/>
                    <a:latin typeface="+mn-lt"/>
                    <a:ea typeface="+mn-ea"/>
                    <a:cs typeface="+mn-cs"/>
                  </a:rPr>
                  <a:t>′, 𝑏</a:t>
                </a:r>
                <a:r>
                  <a:rPr lang="en-US" sz="1200" i="0" kern="1200">
                    <a:solidFill>
                      <a:schemeClr val="tx1"/>
                    </a:solidFill>
                    <a:effectLst/>
                    <a:latin typeface="+mn-lt"/>
                    <a:ea typeface="+mn-ea"/>
                    <a:cs typeface="+mn-cs"/>
                  </a:rPr>
                  <a:t>^</a:t>
                </a:r>
                <a:r>
                  <a:rPr lang="vi-VN" sz="1200" i="0" kern="1200">
                    <a:solidFill>
                      <a:schemeClr val="tx1"/>
                    </a:solidFill>
                    <a:effectLst/>
                    <a:latin typeface="+mn-lt"/>
                    <a:ea typeface="+mn-ea"/>
                    <a:cs typeface="+mn-cs"/>
                  </a:rPr>
                  <a:t>′)</a:t>
                </a:r>
                <a:r>
                  <a:rPr lang="vi-VN" sz="1200" i="1"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với </a:t>
                </a:r>
                <a:r>
                  <a:rPr lang="vi-VN" sz="1200" i="0" kern="1200">
                    <a:solidFill>
                      <a:schemeClr val="tx1"/>
                    </a:solidFill>
                    <a:effectLst/>
                    <a:latin typeface="+mn-lt"/>
                    <a:ea typeface="+mn-ea"/>
                    <a:cs typeface="+mn-cs"/>
                  </a:rPr>
                  <a:t>𝑎–𝑎</a:t>
                </a:r>
                <a:r>
                  <a:rPr lang="en-US" sz="1200" i="0" kern="1200">
                    <a:solidFill>
                      <a:schemeClr val="tx1"/>
                    </a:solidFill>
                    <a:effectLst/>
                    <a:latin typeface="+mn-lt"/>
                    <a:ea typeface="+mn-ea"/>
                    <a:cs typeface="+mn-cs"/>
                  </a:rPr>
                  <a:t>^</a:t>
                </a:r>
                <a:r>
                  <a:rPr lang="vi-VN" sz="1200" i="0" kern="1200">
                    <a:solidFill>
                      <a:schemeClr val="tx1"/>
                    </a:solidFill>
                    <a:effectLst/>
                    <a:latin typeface="+mn-lt"/>
                    <a:ea typeface="+mn-ea"/>
                    <a:cs typeface="+mn-cs"/>
                  </a:rPr>
                  <a:t>′≥0</a:t>
                </a:r>
                <a:r>
                  <a:rPr lang="vi-VN" sz="1200" kern="1200" dirty="0">
                    <a:solidFill>
                      <a:schemeClr val="tx1"/>
                    </a:solidFill>
                    <a:effectLst/>
                    <a:latin typeface="+mn-lt"/>
                    <a:ea typeface="+mn-ea"/>
                    <a:cs typeface="+mn-cs"/>
                  </a:rPr>
                  <a:t> và </a:t>
                </a:r>
                <a:r>
                  <a:rPr lang="vi-VN" sz="1200" i="0" kern="1200">
                    <a:solidFill>
                      <a:schemeClr val="tx1"/>
                    </a:solidFill>
                    <a:effectLst/>
                    <a:latin typeface="+mn-lt"/>
                    <a:ea typeface="+mn-ea"/>
                    <a:cs typeface="+mn-cs"/>
                  </a:rPr>
                  <a:t>𝑏–𝑏</a:t>
                </a:r>
                <a:r>
                  <a:rPr lang="en-US" sz="1200" i="0" kern="1200">
                    <a:solidFill>
                      <a:schemeClr val="tx1"/>
                    </a:solidFill>
                    <a:effectLst/>
                    <a:latin typeface="+mn-lt"/>
                    <a:ea typeface="+mn-ea"/>
                    <a:cs typeface="+mn-cs"/>
                  </a:rPr>
                  <a:t>^</a:t>
                </a:r>
                <a:r>
                  <a:rPr lang="vi-VN" sz="1200" i="0" kern="1200">
                    <a:solidFill>
                      <a:schemeClr val="tx1"/>
                    </a:solidFill>
                    <a:effectLst/>
                    <a:latin typeface="+mn-lt"/>
                    <a:ea typeface="+mn-ea"/>
                    <a:cs typeface="+mn-cs"/>
                  </a:rPr>
                  <a:t>′≥0</a:t>
                </a:r>
                <a:r>
                  <a:rPr lang="vi-VN" sz="1200" kern="1200" dirty="0">
                    <a:solidFill>
                      <a:schemeClr val="tx1"/>
                    </a:solidFill>
                    <a:effectLst/>
                    <a:latin typeface="+mn-lt"/>
                    <a:ea typeface="+mn-ea"/>
                    <a:cs typeface="+mn-cs"/>
                  </a:rPr>
                  <a:t>. Ràng buộc này yêu cầu các điểm trong </a:t>
                </a:r>
                <a:r>
                  <a:rPr lang="vi-VN" sz="1200" i="0" kern="1200">
                    <a:solidFill>
                      <a:schemeClr val="tx1"/>
                    </a:solidFill>
                    <a:effectLst/>
                    <a:latin typeface="+mn-lt"/>
                    <a:ea typeface="+mn-ea"/>
                    <a:cs typeface="+mn-cs"/>
                  </a:rPr>
                  <a:t>𝑊</a:t>
                </a:r>
                <a:r>
                  <a:rPr lang="vi-VN" sz="1200" kern="1200" dirty="0">
                    <a:solidFill>
                      <a:schemeClr val="tx1"/>
                    </a:solidFill>
                    <a:effectLst/>
                    <a:latin typeface="+mn-lt"/>
                    <a:ea typeface="+mn-ea"/>
                    <a:cs typeface="+mn-cs"/>
                  </a:rPr>
                  <a:t> phải tăng đơn điệu theo thời gian</a:t>
                </a:r>
                <a:r>
                  <a:rPr lang="vi-VN"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F215BCFD-515E-4961-902A-E524B076ECE6}" type="slidenum">
              <a:rPr lang="en-US" smtClean="0"/>
              <a:t>9</a:t>
            </a:fld>
            <a:endParaRPr lang="en-US"/>
          </a:p>
        </p:txBody>
      </p:sp>
    </p:spTree>
    <p:extLst>
      <p:ext uri="{BB962C8B-B14F-4D97-AF65-F5344CB8AC3E}">
        <p14:creationId xmlns:p14="http://schemas.microsoft.com/office/powerpoint/2010/main" val="70452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-NN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1.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giềng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training data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Euclid).</a:t>
            </a:r>
          </a:p>
          <a:p>
            <a:pPr lvl="0"/>
            <a:r>
              <a:rPr lang="en-US" sz="1200" kern="1200" dirty="0" smtClean="0">
                <a:solidFill>
                  <a:schemeClr val="tx1"/>
                </a:solidFill>
                <a:effectLst/>
                <a:latin typeface="+mn-lt"/>
                <a:ea typeface="+mn-ea"/>
                <a:cs typeface="+mn-cs"/>
              </a:rPr>
              <a:t>3.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giềng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4. </a:t>
            </a:r>
            <a:r>
              <a:rPr lang="en-US" sz="1200" kern="1200" dirty="0" err="1" smtClean="0">
                <a:solidFill>
                  <a:schemeClr val="tx1"/>
                </a:solidFill>
                <a:effectLst/>
                <a:latin typeface="+mn-lt"/>
                <a:ea typeface="+mn-ea"/>
                <a:cs typeface="+mn-cs"/>
              </a:rPr>
              <a:t>Lấy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giềng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5.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giềng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215BCFD-515E-4961-902A-E524B076ECE6}" type="slidenum">
              <a:rPr lang="en-US" smtClean="0"/>
              <a:t>10</a:t>
            </a:fld>
            <a:endParaRPr lang="en-US"/>
          </a:p>
        </p:txBody>
      </p:sp>
    </p:spTree>
    <p:extLst>
      <p:ext uri="{BB962C8B-B14F-4D97-AF65-F5344CB8AC3E}">
        <p14:creationId xmlns:p14="http://schemas.microsoft.com/office/powerpoint/2010/main" val="330328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nhiễu</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ngưỡng</a:t>
            </a:r>
            <a:r>
              <a:rPr lang="en-US" sz="1200" i="1" kern="1200" dirty="0" smtClean="0">
                <a:solidFill>
                  <a:schemeClr val="tx1"/>
                </a:solidFill>
                <a:effectLst/>
                <a:latin typeface="+mn-lt"/>
                <a:ea typeface="+mn-ea"/>
                <a:cs typeface="+mn-cs"/>
              </a:rPr>
              <a:t> (thresholding),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luyện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lai</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luyện</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Ý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nhiễu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215BCFD-515E-4961-902A-E524B076ECE6}" type="slidenum">
              <a:rPr lang="en-US" smtClean="0"/>
              <a:t>12</a:t>
            </a:fld>
            <a:endParaRPr lang="en-US"/>
          </a:p>
        </p:txBody>
      </p:sp>
    </p:spTree>
    <p:extLst>
      <p:ext uri="{BB962C8B-B14F-4D97-AF65-F5344CB8AC3E}">
        <p14:creationId xmlns:p14="http://schemas.microsoft.com/office/powerpoint/2010/main" val="120999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(Fig. 1a)</a:t>
            </a:r>
            <a:r>
              <a:rPr lang="en-US" dirty="0" smtClean="0"/>
              <a:t> </a:t>
            </a:r>
            <a:r>
              <a:rPr lang="en-US" sz="1200" b="0" i="0" kern="1200" dirty="0" smtClean="0">
                <a:solidFill>
                  <a:schemeClr val="tx1"/>
                </a:solidFill>
                <a:effectLst/>
                <a:latin typeface="+mn-lt"/>
                <a:ea typeface="+mn-ea"/>
                <a:cs typeface="+mn-cs"/>
              </a:rPr>
              <a:t>Suppose that a dataset contains twenty six items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two classes: squares and circles</a:t>
            </a:r>
          </a:p>
          <a:p>
            <a:r>
              <a:rPr lang="en-US" sz="1200" b="0" i="0" kern="1200" dirty="0" smtClean="0">
                <a:solidFill>
                  <a:schemeClr val="tx1"/>
                </a:solidFill>
                <a:effectLst/>
                <a:latin typeface="+mn-lt"/>
                <a:ea typeface="+mn-ea"/>
                <a:cs typeface="+mn-cs"/>
              </a:rPr>
              <a:t>(Fig. 1b) RHC computes</a:t>
            </a:r>
            <a:r>
              <a:rPr lang="en-US" dirty="0" smtClean="0"/>
              <a:t> </a:t>
            </a:r>
            <a:r>
              <a:rPr lang="en-US" sz="1200" b="0" i="0" kern="1200" dirty="0" smtClean="0">
                <a:solidFill>
                  <a:schemeClr val="tx1"/>
                </a:solidFill>
                <a:effectLst/>
                <a:latin typeface="+mn-lt"/>
                <a:ea typeface="+mn-ea"/>
                <a:cs typeface="+mn-cs"/>
              </a:rPr>
              <a:t>a class mean for the squares and a class mean for the circles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(Fig. 1c)</a:t>
            </a:r>
            <a:r>
              <a:rPr lang="en-US" dirty="0" smtClean="0"/>
              <a:t> </a:t>
            </a:r>
            <a:r>
              <a:rPr lang="en-US" sz="1200" b="0" i="0" kern="1200" dirty="0" smtClean="0">
                <a:solidFill>
                  <a:schemeClr val="tx1"/>
                </a:solidFill>
                <a:effectLst/>
                <a:latin typeface="+mn-lt"/>
                <a:ea typeface="+mn-ea"/>
                <a:cs typeface="+mn-cs"/>
              </a:rPr>
              <a:t>Then, k-means clustering uses the two class means as initial means and constructs two clusters. One cluster contains only squares, while the other cluster contains items of both classes</a:t>
            </a:r>
          </a:p>
          <a:p>
            <a:r>
              <a:rPr lang="en-US" sz="1200" b="0" i="0" kern="1200" dirty="0" smtClean="0">
                <a:solidFill>
                  <a:schemeClr val="tx1"/>
                </a:solidFill>
                <a:effectLst/>
                <a:latin typeface="+mn-lt"/>
                <a:ea typeface="+mn-ea"/>
                <a:cs typeface="+mn-cs"/>
              </a:rPr>
              <a:t>(Fig. 1d)</a:t>
            </a:r>
            <a:r>
              <a:rPr lang="en-US" dirty="0" smtClean="0"/>
              <a:t> </a:t>
            </a:r>
            <a:r>
              <a:rPr lang="en-US" sz="1200" b="0" i="0" kern="1200" dirty="0" smtClean="0">
                <a:solidFill>
                  <a:schemeClr val="tx1"/>
                </a:solidFill>
                <a:effectLst/>
                <a:latin typeface="+mn-lt"/>
                <a:ea typeface="+mn-ea"/>
                <a:cs typeface="+mn-cs"/>
              </a:rPr>
              <a:t>For the homogeneous cluster, RHC stores the cluster centroid in the condensing set as a prototype of class square</a:t>
            </a:r>
          </a:p>
          <a:p>
            <a:r>
              <a:rPr lang="en-US" sz="1200" b="0" i="0" kern="1200" dirty="0" smtClean="0">
                <a:solidFill>
                  <a:schemeClr val="tx1"/>
                </a:solidFill>
                <a:effectLst/>
                <a:latin typeface="+mn-lt"/>
                <a:ea typeface="+mn-ea"/>
                <a:cs typeface="+mn-cs"/>
              </a:rPr>
              <a:t>(Fig. 1d, e)</a:t>
            </a:r>
            <a:r>
              <a:rPr lang="en-US" dirty="0" smtClean="0"/>
              <a:t> </a:t>
            </a:r>
            <a:r>
              <a:rPr lang="en-US" sz="1200" b="0" i="0" kern="1200" dirty="0" smtClean="0">
                <a:solidFill>
                  <a:schemeClr val="tx1"/>
                </a:solidFill>
                <a:effectLst/>
                <a:latin typeface="+mn-lt"/>
                <a:ea typeface="+mn-ea"/>
                <a:cs typeface="+mn-cs"/>
              </a:rPr>
              <a:t>For the items of the non-homogeneous cluster, RHC recursively builds two homogeneous clusters</a:t>
            </a:r>
          </a:p>
          <a:p>
            <a:r>
              <a:rPr lang="en-US" sz="1200" b="0" i="0" kern="1200" dirty="0" smtClean="0">
                <a:solidFill>
                  <a:schemeClr val="tx1"/>
                </a:solidFill>
                <a:effectLst/>
                <a:latin typeface="+mn-lt"/>
                <a:ea typeface="+mn-ea"/>
                <a:cs typeface="+mn-cs"/>
              </a:rPr>
              <a:t>(Fig. 1f)</a:t>
            </a:r>
            <a:r>
              <a:rPr lang="en-US" dirty="0" smtClean="0"/>
              <a:t> </a:t>
            </a:r>
            <a:r>
              <a:rPr lang="en-US" sz="1200" b="0" i="0" kern="1200" dirty="0" smtClean="0">
                <a:solidFill>
                  <a:schemeClr val="tx1"/>
                </a:solidFill>
                <a:effectLst/>
                <a:latin typeface="+mn-lt"/>
                <a:ea typeface="+mn-ea"/>
                <a:cs typeface="+mn-cs"/>
              </a:rPr>
              <a:t>the final condensing set contains three prototypes instead of the twenty six items of the initial training set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215BCFD-515E-4961-902A-E524B076ECE6}" type="slidenum">
              <a:rPr lang="en-US" smtClean="0"/>
              <a:t>15</a:t>
            </a:fld>
            <a:endParaRPr lang="en-US"/>
          </a:p>
        </p:txBody>
      </p:sp>
    </p:spTree>
    <p:extLst>
      <p:ext uri="{BB962C8B-B14F-4D97-AF65-F5344CB8AC3E}">
        <p14:creationId xmlns:p14="http://schemas.microsoft.com/office/powerpoint/2010/main" val="225755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Điểm</a:t>
            </a:r>
            <a:r>
              <a:rPr lang="en-US" dirty="0" smtClean="0"/>
              <a:t> </a:t>
            </a:r>
            <a:r>
              <a:rPr lang="vi-VN" dirty="0" smtClean="0"/>
              <a:t>khác biệt duy nhất giữa RHC và dRHC là mỗi lần sinh ra phần tử đại diện (prototype)</a:t>
            </a:r>
            <a:r>
              <a:rPr lang="en-US" dirty="0" smtClean="0"/>
              <a:t> </a:t>
            </a:r>
            <a:r>
              <a:rPr lang="vi-VN" dirty="0" smtClean="0"/>
              <a:t>lưu trữ giá trị trọng số như một thuộc tính bổ sung. Giá trị này là số lượng tập huấn luyện</a:t>
            </a:r>
            <a:r>
              <a:rPr lang="en-US" dirty="0" smtClean="0"/>
              <a:t> </a:t>
            </a:r>
            <a:r>
              <a:rPr lang="vi-VN" dirty="0" smtClean="0"/>
              <a:t>mà được gom lại với nhau và được đại diện bởi prototype </a:t>
            </a:r>
            <a:r>
              <a:rPr lang="en-US" dirty="0" smtClean="0"/>
              <a:t> </a:t>
            </a:r>
            <a:r>
              <a:rPr lang="vi-VN" dirty="0" smtClean="0"/>
              <a:t>đặc biệt trong tập ngưng tụ.</a:t>
            </a:r>
            <a:endParaRPr lang="en-US" dirty="0"/>
          </a:p>
        </p:txBody>
      </p:sp>
      <p:sp>
        <p:nvSpPr>
          <p:cNvPr id="4" name="Slide Number Placeholder 3"/>
          <p:cNvSpPr>
            <a:spLocks noGrp="1"/>
          </p:cNvSpPr>
          <p:nvPr>
            <p:ph type="sldNum" sz="quarter" idx="10"/>
          </p:nvPr>
        </p:nvSpPr>
        <p:spPr/>
        <p:txBody>
          <a:bodyPr/>
          <a:lstStyle/>
          <a:p>
            <a:fld id="{F215BCFD-515E-4961-902A-E524B076ECE6}" type="slidenum">
              <a:rPr lang="en-US" smtClean="0"/>
              <a:t>17</a:t>
            </a:fld>
            <a:endParaRPr lang="en-US"/>
          </a:p>
        </p:txBody>
      </p:sp>
    </p:spTree>
    <p:extLst>
      <p:ext uri="{BB962C8B-B14F-4D97-AF65-F5344CB8AC3E}">
        <p14:creationId xmlns:p14="http://schemas.microsoft.com/office/powerpoint/2010/main" val="343463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(Fig. 3a) Suppose that an already constructed condensing set is available. It contains the prototypes generated in the example of Fig. 1 with the corresponding weight values</a:t>
            </a:r>
            <a:r>
              <a:rPr lang="en-US" dirty="0" smtClean="0"/>
              <a:t> </a:t>
            </a:r>
          </a:p>
          <a:p>
            <a:r>
              <a:rPr lang="en-US" sz="1200" b="0" i="0" kern="1200" dirty="0" smtClean="0">
                <a:solidFill>
                  <a:schemeClr val="tx1"/>
                </a:solidFill>
                <a:effectLst/>
                <a:latin typeface="+mn-lt"/>
                <a:ea typeface="+mn-ea"/>
                <a:cs typeface="+mn-cs"/>
              </a:rPr>
              <a:t>(Fig. 3b)</a:t>
            </a:r>
            <a:r>
              <a:rPr lang="en-US" dirty="0" smtClean="0"/>
              <a:t> </a:t>
            </a:r>
            <a:r>
              <a:rPr lang="en-US" sz="1200" b="0" i="0" kern="1200" dirty="0" smtClean="0">
                <a:solidFill>
                  <a:schemeClr val="tx1"/>
                </a:solidFill>
                <a:effectLst/>
                <a:latin typeface="+mn-lt"/>
                <a:ea typeface="+mn-ea"/>
                <a:cs typeface="+mn-cs"/>
              </a:rPr>
              <a:t>Moreover, suppose that a new data segment with seven</a:t>
            </a:r>
            <a:r>
              <a:rPr lang="en-US" dirty="0" smtClean="0"/>
              <a:t> </a:t>
            </a:r>
            <a:r>
              <a:rPr lang="en-US" sz="1200" b="0" i="0" kern="1200" dirty="0" smtClean="0">
                <a:solidFill>
                  <a:schemeClr val="tx1"/>
                </a:solidFill>
                <a:effectLst/>
                <a:latin typeface="+mn-lt"/>
                <a:ea typeface="+mn-ea"/>
                <a:cs typeface="+mn-cs"/>
              </a:rPr>
              <a:t>new training item arrives</a:t>
            </a:r>
          </a:p>
          <a:p>
            <a:r>
              <a:rPr lang="en-US" sz="1200" b="0" i="0" kern="1200" dirty="0" smtClean="0">
                <a:solidFill>
                  <a:schemeClr val="tx1"/>
                </a:solidFill>
                <a:effectLst/>
                <a:latin typeface="+mn-lt"/>
                <a:ea typeface="+mn-ea"/>
                <a:cs typeface="+mn-cs"/>
              </a:rPr>
              <a:t>(Fig. 3c)</a:t>
            </a:r>
            <a:r>
              <a:rPr lang="en-US" dirty="0" smtClean="0"/>
              <a:t> </a:t>
            </a:r>
            <a:r>
              <a:rPr lang="en-US" sz="1200" b="0" i="0" kern="1200" dirty="0" smtClean="0">
                <a:solidFill>
                  <a:schemeClr val="tx1"/>
                </a:solidFill>
                <a:effectLst/>
                <a:latin typeface="+mn-lt"/>
                <a:ea typeface="+mn-ea"/>
                <a:cs typeface="+mn-cs"/>
              </a:rPr>
              <a:t>Certainly, their initial weight is equal to one. Initially, </a:t>
            </a:r>
            <a:r>
              <a:rPr lang="en-US" sz="1200" b="0" i="0" kern="1200" dirty="0" err="1" smtClean="0">
                <a:solidFill>
                  <a:schemeClr val="tx1"/>
                </a:solidFill>
                <a:effectLst/>
                <a:latin typeface="+mn-lt"/>
                <a:ea typeface="+mn-ea"/>
                <a:cs typeface="+mn-cs"/>
              </a:rPr>
              <a:t>dRHC</a:t>
            </a:r>
            <a:r>
              <a:rPr lang="en-US" sz="1200" b="0" i="0" kern="1200" dirty="0" smtClean="0">
                <a:solidFill>
                  <a:schemeClr val="tx1"/>
                </a:solidFill>
                <a:effectLst/>
                <a:latin typeface="+mn-lt"/>
                <a:ea typeface="+mn-ea"/>
                <a:cs typeface="+mn-cs"/>
              </a:rPr>
              <a:t> assigns each new item to the cluster of the nearest  prototype</a:t>
            </a:r>
          </a:p>
          <a:p>
            <a:r>
              <a:rPr lang="en-US" sz="1200" b="0" i="0" kern="1200" dirty="0" smtClean="0">
                <a:solidFill>
                  <a:schemeClr val="tx1"/>
                </a:solidFill>
                <a:effectLst/>
                <a:latin typeface="+mn-lt"/>
                <a:ea typeface="+mn-ea"/>
                <a:cs typeface="+mn-cs"/>
              </a:rPr>
              <a:t>(Fig. 3d)</a:t>
            </a:r>
            <a:r>
              <a:rPr lang="en-US" dirty="0" smtClean="0"/>
              <a:t> </a:t>
            </a:r>
            <a:r>
              <a:rPr lang="en-US" sz="1200" b="0" i="0" kern="1200" dirty="0" smtClean="0">
                <a:solidFill>
                  <a:schemeClr val="tx1"/>
                </a:solidFill>
                <a:effectLst/>
                <a:latin typeface="+mn-lt"/>
                <a:ea typeface="+mn-ea"/>
                <a:cs typeface="+mn-cs"/>
              </a:rPr>
              <a:t>Since, no item was assigned to cluster B, the corresponding prototype is not modified. Although new items were assigned to cluster A, A remains homogeneous. Therefore, the weighted mean (centroid) of A is computed and placed in the condensing set along with its new weight. In effect, the old prototype slightly ‘‘moves’’ towards the new items</a:t>
            </a:r>
          </a:p>
          <a:p>
            <a:r>
              <a:rPr lang="en-US" sz="1200" b="0" i="0" kern="1200" dirty="0" smtClean="0">
                <a:solidFill>
                  <a:schemeClr val="tx1"/>
                </a:solidFill>
                <a:effectLst/>
                <a:latin typeface="+mn-lt"/>
                <a:ea typeface="+mn-ea"/>
                <a:cs typeface="+mn-cs"/>
              </a:rPr>
              <a:t>Cluster C is non-homogeneous. This means that at least one new prototype will be generated. A weighted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class mean is computed for each class in C (Fig. 3d) and </a:t>
            </a:r>
            <a:r>
              <a:rPr lang="en-US" sz="1200" b="0" i="0" kern="1200" dirty="0" err="1" smtClean="0">
                <a:solidFill>
                  <a:schemeClr val="tx1"/>
                </a:solidFill>
                <a:effectLst/>
                <a:latin typeface="+mn-lt"/>
                <a:ea typeface="+mn-ea"/>
                <a:cs typeface="+mn-cs"/>
              </a:rPr>
              <a:t>kmeans</a:t>
            </a:r>
            <a:r>
              <a:rPr lang="en-US" sz="1200" b="0" i="0" kern="1200" dirty="0" smtClean="0">
                <a:solidFill>
                  <a:schemeClr val="tx1"/>
                </a:solidFill>
                <a:effectLst/>
                <a:latin typeface="+mn-lt"/>
                <a:ea typeface="+mn-ea"/>
                <a:cs typeface="+mn-cs"/>
              </a:rPr>
              <a:t> is executed</a:t>
            </a:r>
            <a:r>
              <a:rPr lang="en-US" dirty="0" smtClean="0"/>
              <a:t> </a:t>
            </a:r>
            <a:br>
              <a:rPr lang="en-US" dirty="0" smtClean="0"/>
            </a:br>
            <a:r>
              <a:rPr lang="en-US" sz="1200" b="0" i="0" kern="1200" dirty="0" smtClean="0">
                <a:solidFill>
                  <a:schemeClr val="tx1"/>
                </a:solidFill>
                <a:effectLst/>
                <a:latin typeface="+mn-lt"/>
                <a:ea typeface="+mn-ea"/>
                <a:cs typeface="+mn-cs"/>
              </a:rPr>
              <a:t>(Fig. 3e)</a:t>
            </a:r>
            <a:r>
              <a:rPr lang="en-US" dirty="0" smtClean="0"/>
              <a:t> </a:t>
            </a:r>
            <a:r>
              <a:rPr lang="en-US" sz="1200" b="0" i="0" kern="1200" dirty="0" smtClean="0">
                <a:solidFill>
                  <a:schemeClr val="tx1"/>
                </a:solidFill>
                <a:effectLst/>
                <a:latin typeface="+mn-lt"/>
                <a:ea typeface="+mn-ea"/>
                <a:cs typeface="+mn-cs"/>
              </a:rPr>
              <a:t>The result is the construction of two homogeneous clusters</a:t>
            </a:r>
          </a:p>
          <a:p>
            <a:r>
              <a:rPr lang="en-US" sz="1200" b="0" i="0" kern="1200" dirty="0" smtClean="0">
                <a:solidFill>
                  <a:schemeClr val="tx1"/>
                </a:solidFill>
                <a:effectLst/>
                <a:latin typeface="+mn-lt"/>
                <a:ea typeface="+mn-ea"/>
                <a:cs typeface="+mn-cs"/>
              </a:rPr>
              <a:t>(Fig. 3f) The weighted mean of each cluster is computed and placed in the condensing set along with its weight.</a:t>
            </a:r>
            <a:r>
              <a:rPr lang="en-US" dirty="0" smtClean="0"/>
              <a:t>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215BCFD-515E-4961-902A-E524B076ECE6}" type="slidenum">
              <a:rPr lang="en-US" smtClean="0"/>
              <a:t>18</a:t>
            </a:fld>
            <a:endParaRPr lang="en-US"/>
          </a:p>
        </p:txBody>
      </p:sp>
    </p:spTree>
    <p:extLst>
      <p:ext uri="{BB962C8B-B14F-4D97-AF65-F5344CB8AC3E}">
        <p14:creationId xmlns:p14="http://schemas.microsoft.com/office/powerpoint/2010/main" val="356012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5BCFD-515E-4961-902A-E524B076ECE6}" type="slidenum">
              <a:rPr lang="en-US" smtClean="0"/>
              <a:t>20</a:t>
            </a:fld>
            <a:endParaRPr lang="en-US"/>
          </a:p>
        </p:txBody>
      </p:sp>
    </p:spTree>
    <p:extLst>
      <p:ext uri="{BB962C8B-B14F-4D97-AF65-F5344CB8AC3E}">
        <p14:creationId xmlns:p14="http://schemas.microsoft.com/office/powerpoint/2010/main" val="21528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466285-3B7E-4DE0-AEAC-376A511B0D86}" type="datetime1">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426533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C8EBBC-9191-44EE-864C-665C02BCF724}" type="datetime1">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153536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D2FA7-87F3-4A09-B7B5-953267D55F54}" type="datetime1">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280932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F4EF665-3CBB-42D2-BBAB-6557669A2D81}" type="datetime1">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47278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ADB6F7-2849-4E67-BF11-9B71F26637A2}" type="datetime1">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382027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03E67A-3E8D-4EBE-908D-46422C56E491}" type="datetime1">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361370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C47909-D9F6-4692-B393-E9705C30A154}" type="datetime1">
              <a:rPr lang="en-US" smtClean="0"/>
              <a:t>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49020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D7D79E-B77F-495A-B12A-29ED27C29E8B}" type="datetime1">
              <a:rPr lang="en-US" smtClean="0"/>
              <a:t>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101256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04072-FA62-44A5-8194-EE08260503D9}" type="datetime1">
              <a:rPr lang="en-US" smtClean="0"/>
              <a:t>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321769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20545-8B27-487F-B76A-1FECE168EA2C}" type="datetime1">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352694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D0ADB-6C35-4AB9-836B-73C517F3C440}" type="datetime1">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DC5BA-C1EB-4A4C-B4B9-108900D66D4C}" type="slidenum">
              <a:rPr lang="en-US" smtClean="0"/>
              <a:t>‹#›</a:t>
            </a:fld>
            <a:endParaRPr lang="en-US"/>
          </a:p>
        </p:txBody>
      </p:sp>
    </p:spTree>
    <p:extLst>
      <p:ext uri="{BB962C8B-B14F-4D97-AF65-F5344CB8AC3E}">
        <p14:creationId xmlns:p14="http://schemas.microsoft.com/office/powerpoint/2010/main" val="4148943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15C60-9149-4FF4-B211-45D179E84FB7}" type="datetime1">
              <a:rPr lang="en-US" smtClean="0"/>
              <a:t>1/4/2018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DC5BA-C1EB-4A4C-B4B9-108900D66D4C}" type="slidenum">
              <a:rPr lang="en-US" smtClean="0"/>
              <a:t>‹#›</a:t>
            </a:fld>
            <a:endParaRPr lang="en-US"/>
          </a:p>
        </p:txBody>
      </p:sp>
    </p:spTree>
    <p:extLst>
      <p:ext uri="{BB962C8B-B14F-4D97-AF65-F5344CB8AC3E}">
        <p14:creationId xmlns:p14="http://schemas.microsoft.com/office/powerpoint/2010/main" val="3905189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925525"/>
            <a:ext cx="7002710" cy="1790700"/>
          </a:xfrm>
        </p:spPr>
        <p:txBody>
          <a:bodyPr>
            <a:noAutofit/>
          </a:bodyPr>
          <a:lstStyle/>
          <a:p>
            <a:r>
              <a:rPr lang="en-US" sz="3200" dirty="0">
                <a:effectLst>
                  <a:outerShdw blurRad="38100" dist="38100" dir="2700000" algn="tl">
                    <a:srgbClr val="000000">
                      <a:alpha val="43137"/>
                    </a:srgbClr>
                  </a:outerShdw>
                </a:effectLst>
              </a:rPr>
              <a:t>SO SÁNH HAI PHƯƠNG PHÁP THU GỌN TẬP HUẤN LUYỆN RHC VÀ </a:t>
            </a:r>
            <a:r>
              <a:rPr lang="en-US" sz="3200" dirty="0" smtClean="0">
                <a:effectLst>
                  <a:outerShdw blurRad="38100" dist="38100" dir="2700000" algn="tl">
                    <a:srgbClr val="000000">
                      <a:alpha val="43137"/>
                    </a:srgbClr>
                  </a:outerShdw>
                </a:effectLst>
              </a:rPr>
              <a:t>NAIVE RANKING </a:t>
            </a:r>
            <a:r>
              <a:rPr lang="en-US" sz="3200" dirty="0">
                <a:effectLst>
                  <a:outerShdw blurRad="38100" dist="38100" dir="2700000" algn="tl">
                    <a:srgbClr val="000000">
                      <a:alpha val="43137"/>
                    </a:srgbClr>
                  </a:outerShdw>
                </a:effectLst>
              </a:rPr>
              <a:t>TRONG PHÂN LỚP </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DỮ </a:t>
            </a:r>
            <a:r>
              <a:rPr lang="en-US" sz="3200" dirty="0">
                <a:effectLst>
                  <a:outerShdw blurRad="38100" dist="38100" dir="2700000" algn="tl">
                    <a:srgbClr val="000000">
                      <a:alpha val="43137"/>
                    </a:srgbClr>
                  </a:outerShdw>
                </a:effectLst>
              </a:rPr>
              <a:t>LIỆU </a:t>
            </a:r>
            <a:r>
              <a:rPr lang="en-US" sz="3200" dirty="0" smtClean="0">
                <a:effectLst>
                  <a:outerShdw blurRad="38100" dist="38100" dir="2700000" algn="tl">
                    <a:srgbClr val="000000">
                      <a:alpha val="43137"/>
                    </a:srgbClr>
                  </a:outerShdw>
                </a:effectLst>
              </a:rPr>
              <a:t>CHUỖI THỜI </a:t>
            </a:r>
            <a:r>
              <a:rPr lang="en-US" sz="3200" dirty="0">
                <a:effectLst>
                  <a:outerShdw blurRad="38100" dist="38100" dir="2700000" algn="tl">
                    <a:srgbClr val="000000">
                      <a:alpha val="43137"/>
                    </a:srgbClr>
                  </a:outerShdw>
                </a:effectLst>
              </a:rPr>
              <a:t>GIAN</a:t>
            </a:r>
          </a:p>
        </p:txBody>
      </p:sp>
      <p:sp>
        <p:nvSpPr>
          <p:cNvPr id="3" name="Subtitle 2"/>
          <p:cNvSpPr>
            <a:spLocks noGrp="1"/>
          </p:cNvSpPr>
          <p:nvPr>
            <p:ph type="subTitle" idx="1"/>
          </p:nvPr>
        </p:nvSpPr>
        <p:spPr>
          <a:xfrm>
            <a:off x="1585519" y="4397677"/>
            <a:ext cx="6560191" cy="1241822"/>
          </a:xfrm>
        </p:spPr>
        <p:txBody>
          <a:bodyPr>
            <a:normAutofit/>
          </a:bodyPr>
          <a:lstStyle/>
          <a:p>
            <a:pPr lvl="8" algn="l"/>
            <a:r>
              <a:rPr lang="en-US" sz="1500" dirty="0"/>
              <a:t>GVHD: </a:t>
            </a:r>
            <a:r>
              <a:rPr lang="en-US" sz="1500" dirty="0" smtClean="0"/>
              <a:t>PGS.TS </a:t>
            </a:r>
            <a:r>
              <a:rPr lang="en-US" sz="1500" dirty="0"/>
              <a:t>DƯƠNG TUẤN ANH</a:t>
            </a:r>
          </a:p>
          <a:p>
            <a:pPr lvl="8" algn="l"/>
            <a:r>
              <a:rPr lang="en-US" sz="1500" dirty="0"/>
              <a:t>HV: NGUYỄN VĂN DƯƠNG</a:t>
            </a:r>
          </a:p>
        </p:txBody>
      </p:sp>
    </p:spTree>
    <p:extLst>
      <p:ext uri="{BB962C8B-B14F-4D97-AF65-F5344CB8AC3E}">
        <p14:creationId xmlns:p14="http://schemas.microsoft.com/office/powerpoint/2010/main" val="3109474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Giải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thuật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phân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lớp</a:t>
            </a:r>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k-NN</a:t>
            </a:r>
            <a:endParaRPr lang="en-US"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1" y="2226469"/>
                <a:ext cx="4574621" cy="3263504"/>
              </a:xfrm>
            </p:spPr>
            <p:txBody>
              <a:bodyPr>
                <a:normAutofit fontScale="92500" lnSpcReduction="10000"/>
              </a:bodyPr>
              <a:lstStyle/>
              <a:p>
                <a:pPr marL="385763" indent="-385763">
                  <a:buFont typeface="+mj-lt"/>
                  <a:buAutoNum type="arabicPeriod"/>
                </a:pPr>
                <a:r>
                  <a:rPr lang="en-US" dirty="0" err="1" smtClean="0"/>
                  <a:t>Tính</a:t>
                </a:r>
                <a:r>
                  <a:rPr lang="en-US" dirty="0" smtClean="0"/>
                  <a:t> </a:t>
                </a:r>
                <a:r>
                  <a:rPr lang="en-US" dirty="0" err="1"/>
                  <a:t>khoảng</a:t>
                </a:r>
                <a:r>
                  <a:rPr lang="en-US" dirty="0"/>
                  <a:t> </a:t>
                </a:r>
                <a:r>
                  <a:rPr lang="en-US" dirty="0" err="1"/>
                  <a:t>cách</a:t>
                </a:r>
                <a:r>
                  <a:rPr lang="en-US" dirty="0"/>
                  <a:t> </a:t>
                </a:r>
                <a:r>
                  <a:rPr lang="en-US" dirty="0" err="1"/>
                  <a:t>giữa</a:t>
                </a:r>
                <a:r>
                  <a:rPr lang="en-US" dirty="0"/>
                  <a:t> </a:t>
                </a:r>
                <a14:m>
                  <m:oMath xmlns:m="http://schemas.openxmlformats.org/officeDocument/2006/math">
                    <m:r>
                      <a:rPr lang="en-US" i="1" dirty="0" smtClean="0">
                        <a:latin typeface="Cambria Math" panose="02040503050406030204" pitchFamily="18" charset="0"/>
                      </a:rPr>
                      <m:t>𝑥</m:t>
                    </m:r>
                    <m:r>
                      <a:rPr lang="en-US" i="1" baseline="-25000" dirty="0" err="1">
                        <a:latin typeface="Cambria Math" panose="02040503050406030204" pitchFamily="18" charset="0"/>
                      </a:rPr>
                      <m:t>𝑛𝑒𝑤</m:t>
                    </m:r>
                  </m:oMath>
                </a14:m>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mẫu</a:t>
                </a:r>
                <a:r>
                  <a:rPr lang="en-US" dirty="0"/>
                  <a:t> </a:t>
                </a:r>
                <a:r>
                  <a:rPr lang="en-US" dirty="0" err="1"/>
                  <a:t>trong</a:t>
                </a:r>
                <a:r>
                  <a:rPr lang="en-US" dirty="0"/>
                  <a:t> </a:t>
                </a:r>
                <a:r>
                  <a:rPr lang="en-US" dirty="0" err="1"/>
                  <a:t>tập</a:t>
                </a:r>
                <a:r>
                  <a:rPr lang="en-US" dirty="0"/>
                  <a:t> </a:t>
                </a:r>
                <a:r>
                  <a:rPr lang="en-US" dirty="0" err="1"/>
                  <a:t>huấn</a:t>
                </a:r>
                <a:r>
                  <a:rPr lang="en-US" dirty="0"/>
                  <a:t> </a:t>
                </a:r>
                <a:r>
                  <a:rPr lang="en-US" dirty="0" err="1"/>
                  <a:t>luyện</a:t>
                </a:r>
                <a:endParaRPr lang="en-US" dirty="0"/>
              </a:p>
              <a:p>
                <a:pPr marL="385763" indent="-385763">
                  <a:buFont typeface="+mj-lt"/>
                  <a:buAutoNum type="arabicPeriod"/>
                </a:pPr>
                <a:r>
                  <a:rPr lang="en-US" dirty="0" err="1" smtClean="0"/>
                  <a:t>Chọn</a:t>
                </a:r>
                <a:r>
                  <a:rPr lang="en-US" dirty="0" smtClean="0"/>
                  <a:t> </a:t>
                </a:r>
                <a14:m>
                  <m:oMath xmlns:m="http://schemas.openxmlformats.org/officeDocument/2006/math">
                    <m:r>
                      <a:rPr lang="en-US" i="1" dirty="0" smtClean="0">
                        <a:latin typeface="Cambria Math" panose="02040503050406030204" pitchFamily="18" charset="0"/>
                      </a:rPr>
                      <m:t>𝑘</m:t>
                    </m:r>
                  </m:oMath>
                </a14:m>
                <a:r>
                  <a:rPr lang="en-US" dirty="0"/>
                  <a:t> </a:t>
                </a:r>
                <a:r>
                  <a:rPr lang="en-US" dirty="0" err="1"/>
                  <a:t>mẫu</a:t>
                </a:r>
                <a:r>
                  <a:rPr lang="en-US" dirty="0"/>
                  <a:t> </a:t>
                </a:r>
                <a:r>
                  <a:rPr lang="en-US" dirty="0" err="1"/>
                  <a:t>gần</a:t>
                </a:r>
                <a:r>
                  <a:rPr lang="en-US" dirty="0"/>
                  <a:t> </a:t>
                </a:r>
                <a:r>
                  <a:rPr lang="en-US" dirty="0" err="1"/>
                  <a:t>nhất</a:t>
                </a:r>
                <a:r>
                  <a:rPr lang="en-US" dirty="0"/>
                  <a:t> </a:t>
                </a:r>
                <a:r>
                  <a:rPr lang="en-US" dirty="0" err="1"/>
                  <a:t>với</a:t>
                </a:r>
                <a:r>
                  <a:rPr lang="en-US" dirty="0"/>
                  <a:t> </a:t>
                </a:r>
                <a14:m>
                  <m:oMath xmlns:m="http://schemas.openxmlformats.org/officeDocument/2006/math">
                    <m:r>
                      <a:rPr lang="en-US" i="1" dirty="0" smtClean="0">
                        <a:latin typeface="Cambria Math" panose="02040503050406030204" pitchFamily="18" charset="0"/>
                      </a:rPr>
                      <m:t>𝑥</m:t>
                    </m:r>
                    <m:r>
                      <a:rPr lang="en-US" i="1" baseline="-25000" dirty="0" err="1">
                        <a:latin typeface="Cambria Math" panose="02040503050406030204" pitchFamily="18" charset="0"/>
                      </a:rPr>
                      <m:t>𝑛𝑒𝑤</m:t>
                    </m:r>
                  </m:oMath>
                </a14:m>
                <a:r>
                  <a:rPr lang="en-US" dirty="0"/>
                  <a:t> </a:t>
                </a:r>
                <a:r>
                  <a:rPr lang="en-US" dirty="0" err="1"/>
                  <a:t>trong</a:t>
                </a:r>
                <a:r>
                  <a:rPr lang="en-US" dirty="0"/>
                  <a:t> </a:t>
                </a:r>
                <a:r>
                  <a:rPr lang="en-US" dirty="0" err="1"/>
                  <a:t>tập</a:t>
                </a:r>
                <a:r>
                  <a:rPr lang="en-US" dirty="0"/>
                  <a:t> </a:t>
                </a:r>
                <a:r>
                  <a:rPr lang="en-US" dirty="0" err="1"/>
                  <a:t>huấn</a:t>
                </a:r>
                <a:r>
                  <a:rPr lang="en-US" dirty="0"/>
                  <a:t> </a:t>
                </a:r>
                <a:r>
                  <a:rPr lang="en-US" dirty="0" err="1"/>
                  <a:t>luyện</a:t>
                </a:r>
                <a:endParaRPr lang="en-US" dirty="0"/>
              </a:p>
              <a:p>
                <a:pPr marL="385763" indent="-385763">
                  <a:buFont typeface="+mj-lt"/>
                  <a:buAutoNum type="arabicPeriod"/>
                </a:pPr>
                <a:r>
                  <a:rPr lang="en-US" dirty="0" err="1" smtClean="0"/>
                  <a:t>Gán</a:t>
                </a:r>
                <a:r>
                  <a:rPr lang="en-US" dirty="0" smtClean="0"/>
                  <a:t> </a:t>
                </a:r>
                <a14:m>
                  <m:oMath xmlns:m="http://schemas.openxmlformats.org/officeDocument/2006/math">
                    <m:r>
                      <a:rPr lang="en-US" i="1" dirty="0" smtClean="0">
                        <a:latin typeface="Cambria Math" panose="02040503050406030204" pitchFamily="18" charset="0"/>
                      </a:rPr>
                      <m:t>𝑥</m:t>
                    </m:r>
                    <m:r>
                      <a:rPr lang="en-US" i="1" baseline="-25000" dirty="0" err="1">
                        <a:latin typeface="Cambria Math" panose="02040503050406030204" pitchFamily="18" charset="0"/>
                      </a:rPr>
                      <m:t>𝑛𝑒𝑤</m:t>
                    </m:r>
                  </m:oMath>
                </a14:m>
                <a:r>
                  <a:rPr lang="en-US" dirty="0"/>
                  <a:t> </a:t>
                </a:r>
                <a:r>
                  <a:rPr lang="en-US" dirty="0" err="1"/>
                  <a:t>vào</a:t>
                </a:r>
                <a:r>
                  <a:rPr lang="en-US" dirty="0"/>
                  <a:t> </a:t>
                </a:r>
                <a:r>
                  <a:rPr lang="en-US" dirty="0" err="1"/>
                  <a:t>lớp</a:t>
                </a:r>
                <a:r>
                  <a:rPr lang="en-US" dirty="0"/>
                  <a:t> </a:t>
                </a:r>
                <a:r>
                  <a:rPr lang="en-US" dirty="0" err="1"/>
                  <a:t>có</a:t>
                </a:r>
                <a:r>
                  <a:rPr lang="en-US" dirty="0"/>
                  <a:t> </a:t>
                </a:r>
                <a:r>
                  <a:rPr lang="en-US" dirty="0" err="1"/>
                  <a:t>nhiều</a:t>
                </a:r>
                <a:r>
                  <a:rPr lang="en-US" dirty="0"/>
                  <a:t> </a:t>
                </a:r>
                <a:r>
                  <a:rPr lang="en-US" dirty="0" err="1"/>
                  <a:t>mẫu</a:t>
                </a:r>
                <a:r>
                  <a:rPr lang="en-US" dirty="0"/>
                  <a:t> </a:t>
                </a:r>
                <a:r>
                  <a:rPr lang="en-US" dirty="0" err="1"/>
                  <a:t>nhất</a:t>
                </a:r>
                <a:r>
                  <a:rPr lang="en-US" dirty="0"/>
                  <a:t> </a:t>
                </a:r>
                <a:r>
                  <a:rPr lang="en-US" dirty="0" err="1"/>
                  <a:t>trong</a:t>
                </a:r>
                <a:r>
                  <a:rPr lang="en-US" dirty="0"/>
                  <a:t> </a:t>
                </a:r>
                <a:r>
                  <a:rPr lang="en-US" dirty="0" err="1"/>
                  <a:t>số</a:t>
                </a:r>
                <a:r>
                  <a:rPr lang="en-US" dirty="0"/>
                  <a:t> k </a:t>
                </a:r>
                <a:r>
                  <a:rPr lang="en-US" dirty="0" err="1"/>
                  <a:t>mẫu</a:t>
                </a:r>
                <a:r>
                  <a:rPr lang="en-US" dirty="0"/>
                  <a:t> </a:t>
                </a:r>
                <a:r>
                  <a:rPr lang="en-US" dirty="0" err="1"/>
                  <a:t>lân</a:t>
                </a:r>
                <a:r>
                  <a:rPr lang="en-US" dirty="0"/>
                  <a:t> </a:t>
                </a:r>
                <a:r>
                  <a:rPr lang="en-US" dirty="0" err="1"/>
                  <a:t>cận</a:t>
                </a:r>
                <a:r>
                  <a:rPr lang="en-US" dirty="0"/>
                  <a:t> </a:t>
                </a:r>
                <a:r>
                  <a:rPr lang="en-US" dirty="0" err="1"/>
                  <a:t>đó</a:t>
                </a:r>
                <a:r>
                  <a:rPr lang="en-US" dirty="0"/>
                  <a:t> (</a:t>
                </a:r>
                <a:r>
                  <a:rPr lang="en-US" dirty="0" err="1"/>
                  <a:t>hoặc</a:t>
                </a:r>
                <a:r>
                  <a:rPr lang="en-US" dirty="0"/>
                  <a:t> </a:t>
                </a:r>
                <a14:m>
                  <m:oMath xmlns:m="http://schemas.openxmlformats.org/officeDocument/2006/math">
                    <m:r>
                      <a:rPr lang="en-US" i="1" dirty="0" smtClean="0">
                        <a:latin typeface="Cambria Math" panose="02040503050406030204" pitchFamily="18" charset="0"/>
                      </a:rPr>
                      <m:t>𝑥</m:t>
                    </m:r>
                    <m:r>
                      <a:rPr lang="en-US" i="1" baseline="-25000" dirty="0" err="1">
                        <a:latin typeface="Cambria Math" panose="02040503050406030204" pitchFamily="18" charset="0"/>
                      </a:rPr>
                      <m:t>𝑛𝑒𝑤</m:t>
                    </m:r>
                  </m:oMath>
                </a14:m>
                <a:r>
                  <a:rPr lang="en-US" dirty="0"/>
                  <a:t> </a:t>
                </a:r>
                <a:r>
                  <a:rPr lang="en-US" dirty="0" err="1" smtClean="0"/>
                  <a:t>nhận</a:t>
                </a:r>
                <a:r>
                  <a:rPr lang="en-US" dirty="0" smtClean="0"/>
                  <a:t> </a:t>
                </a:r>
                <a:r>
                  <a:rPr lang="en-US" dirty="0" err="1" smtClean="0"/>
                  <a:t>giá</a:t>
                </a:r>
                <a:r>
                  <a:rPr lang="en-US" dirty="0" smtClean="0"/>
                  <a:t> </a:t>
                </a:r>
                <a:r>
                  <a:rPr lang="en-US" dirty="0" err="1"/>
                  <a:t>trị</a:t>
                </a:r>
                <a:r>
                  <a:rPr lang="en-US" dirty="0"/>
                  <a:t> </a:t>
                </a:r>
                <a:r>
                  <a:rPr lang="en-US" dirty="0" err="1"/>
                  <a:t>trung</a:t>
                </a:r>
                <a:r>
                  <a:rPr lang="en-US" dirty="0"/>
                  <a:t> </a:t>
                </a:r>
                <a:r>
                  <a:rPr lang="en-US" dirty="0" err="1"/>
                  <a:t>bình</a:t>
                </a:r>
                <a:r>
                  <a:rPr lang="en-US" dirty="0"/>
                  <a:t> </a:t>
                </a:r>
                <a:r>
                  <a:rPr lang="en-US" dirty="0" err="1"/>
                  <a:t>của</a:t>
                </a:r>
                <a:r>
                  <a:rPr lang="en-US" dirty="0"/>
                  <a:t> </a:t>
                </a:r>
                <a14:m>
                  <m:oMath xmlns:m="http://schemas.openxmlformats.org/officeDocument/2006/math">
                    <m:r>
                      <a:rPr lang="en-US" i="1" dirty="0" smtClean="0">
                        <a:latin typeface="Cambria Math" panose="02040503050406030204" pitchFamily="18" charset="0"/>
                      </a:rPr>
                      <m:t>𝑘</m:t>
                    </m:r>
                  </m:oMath>
                </a14:m>
                <a:r>
                  <a:rPr lang="en-US" dirty="0"/>
                  <a:t> </a:t>
                </a:r>
                <a:r>
                  <a:rPr lang="en-US" dirty="0" err="1"/>
                  <a:t>mẫu</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1" y="2226469"/>
                <a:ext cx="4574621" cy="3263504"/>
              </a:xfrm>
              <a:blipFill rotWithShape="0">
                <a:blip r:embed="rId3"/>
                <a:stretch>
                  <a:fillRect l="-2397" t="-3918" r="-1598" b="-3172"/>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9897" y="2179422"/>
            <a:ext cx="2806119" cy="2666794"/>
          </a:xfrm>
          <a:prstGeom prst="rect">
            <a:avLst/>
          </a:prstGeom>
        </p:spPr>
      </p:pic>
      <p:sp>
        <p:nvSpPr>
          <p:cNvPr id="5" name="Slide Number Placeholder 4"/>
          <p:cNvSpPr>
            <a:spLocks noGrp="1"/>
          </p:cNvSpPr>
          <p:nvPr>
            <p:ph type="sldNum" sz="quarter" idx="12"/>
          </p:nvPr>
        </p:nvSpPr>
        <p:spPr/>
        <p:txBody>
          <a:bodyPr/>
          <a:lstStyle/>
          <a:p>
            <a:fld id="{3AEDC5BA-C1EB-4A4C-B4B9-108900D66D4C}" type="slidenum">
              <a:rPr lang="en-US" smtClean="0"/>
              <a:t>10</a:t>
            </a:fld>
            <a:endParaRPr lang="en-US"/>
          </a:p>
        </p:txBody>
      </p:sp>
    </p:spTree>
    <p:extLst>
      <p:ext uri="{BB962C8B-B14F-4D97-AF65-F5344CB8AC3E}">
        <p14:creationId xmlns:p14="http://schemas.microsoft.com/office/powerpoint/2010/main" val="3475375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outerShdw blurRad="38100" dist="38100" dir="2700000" algn="tl">
                    <a:srgbClr val="000000">
                      <a:alpha val="43137"/>
                    </a:srgbClr>
                  </a:outerShdw>
                </a:effectLst>
              </a:rPr>
              <a:t>Công</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trình</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liên</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quan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err="1" smtClean="0"/>
              <a:t>Phương</a:t>
            </a:r>
            <a:r>
              <a:rPr lang="en-US" dirty="0" smtClean="0"/>
              <a:t> </a:t>
            </a:r>
            <a:r>
              <a:rPr lang="en-US" dirty="0" err="1" smtClean="0"/>
              <a:t>pháp</a:t>
            </a:r>
            <a:r>
              <a:rPr lang="en-US" dirty="0" smtClean="0"/>
              <a:t> </a:t>
            </a:r>
            <a:r>
              <a:rPr lang="en-US" dirty="0" err="1" smtClean="0"/>
              <a:t>thu</a:t>
            </a:r>
            <a:r>
              <a:rPr lang="en-US" dirty="0" smtClean="0"/>
              <a:t> </a:t>
            </a:r>
            <a:r>
              <a:rPr lang="en-US" dirty="0" err="1" smtClean="0"/>
              <a:t>gọn</a:t>
            </a:r>
            <a:r>
              <a:rPr lang="en-US" dirty="0" smtClean="0"/>
              <a:t> </a:t>
            </a:r>
            <a:r>
              <a:rPr lang="en-US" dirty="0"/>
              <a:t>Naïve </a:t>
            </a:r>
            <a:r>
              <a:rPr lang="en-US" dirty="0" smtClean="0"/>
              <a:t>Rank</a:t>
            </a:r>
          </a:p>
          <a:p>
            <a:pPr marL="457200" lvl="1" indent="0">
              <a:buNone/>
            </a:pPr>
            <a:r>
              <a:rPr lang="en-US" dirty="0" smtClean="0"/>
              <a:t>[12</a:t>
            </a:r>
            <a:r>
              <a:rPr lang="en-US" dirty="0"/>
              <a:t>] Xi X., Keogh E., Shelton C., Wei L., and </a:t>
            </a:r>
            <a:r>
              <a:rPr lang="en-US" dirty="0" err="1"/>
              <a:t>Ratanamahatana</a:t>
            </a:r>
            <a:r>
              <a:rPr lang="en-US" dirty="0"/>
              <a:t> C. A. (2006), “Fast Time Series Classification using </a:t>
            </a:r>
            <a:r>
              <a:rPr lang="en-US" dirty="0" err="1"/>
              <a:t>Numerosity</a:t>
            </a:r>
            <a:r>
              <a:rPr lang="en-US" dirty="0"/>
              <a:t> Reduction.” In the Proc of the 23rd ICML</a:t>
            </a:r>
            <a:r>
              <a:rPr lang="en-US" dirty="0" smtClean="0"/>
              <a:t>, 1033-1040.</a:t>
            </a:r>
          </a:p>
          <a:p>
            <a:r>
              <a:rPr lang="en-US" dirty="0" err="1" smtClean="0"/>
              <a:t>Phương</a:t>
            </a:r>
            <a:r>
              <a:rPr lang="en-US" dirty="0" smtClean="0"/>
              <a:t> </a:t>
            </a:r>
            <a:r>
              <a:rPr lang="en-US" dirty="0" err="1" smtClean="0"/>
              <a:t>pháp</a:t>
            </a:r>
            <a:r>
              <a:rPr lang="en-US" dirty="0" smtClean="0"/>
              <a:t> </a:t>
            </a:r>
            <a:r>
              <a:rPr lang="en-US" dirty="0" err="1" smtClean="0"/>
              <a:t>thu</a:t>
            </a:r>
            <a:r>
              <a:rPr lang="en-US" dirty="0" smtClean="0"/>
              <a:t> </a:t>
            </a:r>
            <a:r>
              <a:rPr lang="en-US" dirty="0" err="1" smtClean="0"/>
              <a:t>gọn</a:t>
            </a:r>
            <a:r>
              <a:rPr lang="en-US" dirty="0" smtClean="0"/>
              <a:t> RHC, </a:t>
            </a:r>
            <a:r>
              <a:rPr lang="en-US" dirty="0" err="1" smtClean="0"/>
              <a:t>dRHC</a:t>
            </a:r>
            <a:endParaRPr lang="en-US" dirty="0" smtClean="0"/>
          </a:p>
          <a:p>
            <a:pPr marL="457200" lvl="1" indent="0">
              <a:buNone/>
            </a:pPr>
            <a:r>
              <a:rPr lang="en-US" dirty="0" smtClean="0"/>
              <a:t>[8</a:t>
            </a:r>
            <a:r>
              <a:rPr lang="en-US" dirty="0"/>
              <a:t>] </a:t>
            </a:r>
            <a:r>
              <a:rPr lang="en-US" dirty="0" err="1"/>
              <a:t>Ougiaroglou</a:t>
            </a:r>
            <a:r>
              <a:rPr lang="en-US" dirty="0"/>
              <a:t> S. and </a:t>
            </a:r>
            <a:r>
              <a:rPr lang="en-US" dirty="0" err="1"/>
              <a:t>Evangelidis</a:t>
            </a:r>
            <a:r>
              <a:rPr lang="en-US" dirty="0"/>
              <a:t> G. (2016), "RHC: a non-parametric cluster-based data reduction for efficient k-NN classification". Pattern Analysis and Applications, Vol 19, 93-109</a:t>
            </a:r>
          </a:p>
        </p:txBody>
      </p:sp>
      <p:sp>
        <p:nvSpPr>
          <p:cNvPr id="4" name="Slide Number Placeholder 3"/>
          <p:cNvSpPr>
            <a:spLocks noGrp="1"/>
          </p:cNvSpPr>
          <p:nvPr>
            <p:ph type="sldNum" sz="quarter" idx="12"/>
          </p:nvPr>
        </p:nvSpPr>
        <p:spPr/>
        <p:txBody>
          <a:bodyPr/>
          <a:lstStyle/>
          <a:p>
            <a:fld id="{3AEDC5BA-C1EB-4A4C-B4B9-108900D66D4C}" type="slidenum">
              <a:rPr lang="en-US" smtClean="0"/>
              <a:t>11</a:t>
            </a:fld>
            <a:endParaRPr lang="en-US"/>
          </a:p>
        </p:txBody>
      </p:sp>
    </p:spTree>
    <p:extLst>
      <p:ext uri="{BB962C8B-B14F-4D97-AF65-F5344CB8AC3E}">
        <p14:creationId xmlns:p14="http://schemas.microsoft.com/office/powerpoint/2010/main" val="3677213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Phương</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pháp</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thu</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gọn</a:t>
            </a:r>
            <a:r>
              <a:rPr lang="en-US" dirty="0">
                <a:effectLst>
                  <a:outerShdw blurRad="38100" dist="38100" dir="2700000" algn="tl">
                    <a:srgbClr val="000000">
                      <a:alpha val="43137"/>
                    </a:srgbClr>
                  </a:outerShdw>
                </a:effectLst>
              </a:rPr>
              <a:t> Naïve Rank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Giải </a:t>
                </a:r>
                <a:r>
                  <a:rPr lang="en-US" dirty="0" err="1" smtClean="0"/>
                  <a:t>thuật</a:t>
                </a:r>
                <a:r>
                  <a:rPr lang="en-US" dirty="0" smtClean="0"/>
                  <a:t> Naïve Rank </a:t>
                </a:r>
                <a:r>
                  <a:rPr lang="en-US" dirty="0" err="1" smtClean="0"/>
                  <a:t>gồm</a:t>
                </a:r>
                <a:r>
                  <a:rPr lang="en-US" dirty="0" smtClean="0"/>
                  <a:t> 2 </a:t>
                </a:r>
                <a:r>
                  <a:rPr lang="en-US" dirty="0" err="1" smtClean="0"/>
                  <a:t>bước</a:t>
                </a:r>
                <a:r>
                  <a:rPr lang="en-US" dirty="0" smtClean="0"/>
                  <a:t>:</a:t>
                </a:r>
              </a:p>
              <a:p>
                <a:pPr marL="685800" lvl="1" indent="-342900">
                  <a:buFont typeface="+mj-lt"/>
                  <a:buAutoNum type="arabicPeriod"/>
                </a:pPr>
                <a:r>
                  <a:rPr lang="en-US" dirty="0" err="1" smtClean="0"/>
                  <a:t>Xếp</a:t>
                </a:r>
                <a:r>
                  <a:rPr lang="en-US" dirty="0" smtClean="0"/>
                  <a:t> </a:t>
                </a:r>
                <a:r>
                  <a:rPr lang="en-US" dirty="0" err="1" smtClean="0"/>
                  <a:t>hạng</a:t>
                </a:r>
                <a:r>
                  <a:rPr lang="en-US" dirty="0" smtClean="0"/>
                  <a:t> (ranking)</a:t>
                </a:r>
              </a:p>
              <a:p>
                <a:pPr marL="685800" lvl="2" indent="0">
                  <a:buNone/>
                </a:pPr>
                <a14:m>
                  <m:oMath xmlns:m="http://schemas.openxmlformats.org/officeDocument/2006/math">
                    <m:r>
                      <a:rPr lang="en-US" sz="1650" i="1">
                        <a:latin typeface="Cambria Math" panose="02040503050406030204" pitchFamily="18" charset="0"/>
                      </a:rPr>
                      <m:t>𝑟𝑎𝑛𝑘</m:t>
                    </m:r>
                    <m:d>
                      <m:dPr>
                        <m:ctrlPr>
                          <a:rPr lang="en-US" sz="1650" i="1">
                            <a:latin typeface="Cambria Math" panose="02040503050406030204" pitchFamily="18" charset="0"/>
                          </a:rPr>
                        </m:ctrlPr>
                      </m:dPr>
                      <m:e>
                        <m:r>
                          <a:rPr lang="en-US" sz="1650" i="1">
                            <a:latin typeface="Cambria Math" panose="02040503050406030204" pitchFamily="18" charset="0"/>
                          </a:rPr>
                          <m:t>𝑥</m:t>
                        </m:r>
                      </m:e>
                    </m:d>
                    <m:r>
                      <a:rPr lang="en-US" sz="1650" i="1">
                        <a:latin typeface="Cambria Math" panose="02040503050406030204" pitchFamily="18" charset="0"/>
                      </a:rPr>
                      <m:t>= </m:t>
                    </m:r>
                    <m:nary>
                      <m:naryPr>
                        <m:chr m:val="∑"/>
                        <m:supHide m:val="on"/>
                        <m:ctrlPr>
                          <a:rPr lang="en-US" sz="1650" i="1">
                            <a:latin typeface="Cambria Math" panose="02040503050406030204" pitchFamily="18" charset="0"/>
                          </a:rPr>
                        </m:ctrlPr>
                      </m:naryPr>
                      <m:sub>
                        <m:r>
                          <m:rPr>
                            <m:brk m:alnAt="7"/>
                          </m:rPr>
                          <a:rPr lang="en-US" sz="1650" i="1">
                            <a:latin typeface="Cambria Math" panose="02040503050406030204" pitchFamily="18" charset="0"/>
                          </a:rPr>
                          <m:t>𝑗</m:t>
                        </m:r>
                      </m:sub>
                      <m:sup/>
                      <m:e>
                        <m:d>
                          <m:dPr>
                            <m:begChr m:val="{"/>
                            <m:endChr m:val=""/>
                            <m:ctrlPr>
                              <a:rPr lang="en-US" sz="1650" i="1">
                                <a:latin typeface="Cambria Math" panose="02040503050406030204" pitchFamily="18" charset="0"/>
                              </a:rPr>
                            </m:ctrlPr>
                          </m:dPr>
                          <m:e>
                            <m:eqArr>
                              <m:eqArrPr>
                                <m:ctrlPr>
                                  <a:rPr lang="en-US" sz="1650" i="1">
                                    <a:latin typeface="Cambria Math" panose="02040503050406030204" pitchFamily="18" charset="0"/>
                                  </a:rPr>
                                </m:ctrlPr>
                              </m:eqArrPr>
                              <m:e>
                                <m:r>
                                  <a:rPr lang="en-US" sz="1650" i="1">
                                    <a:latin typeface="Cambria Math" panose="02040503050406030204" pitchFamily="18" charset="0"/>
                                  </a:rPr>
                                  <m:t>1 </m:t>
                                </m:r>
                                <m:r>
                                  <a:rPr lang="en-US" sz="1650" i="1">
                                    <a:latin typeface="Cambria Math" panose="02040503050406030204" pitchFamily="18" charset="0"/>
                                  </a:rPr>
                                  <m:t>𝑖𝑓</m:t>
                                </m:r>
                                <m:r>
                                  <a:rPr lang="en-US" sz="1650" i="1">
                                    <a:latin typeface="Cambria Math" panose="02040503050406030204" pitchFamily="18" charset="0"/>
                                  </a:rPr>
                                  <m:t> </m:t>
                                </m:r>
                                <m:r>
                                  <a:rPr lang="en-US" sz="1650" i="1">
                                    <a:latin typeface="Cambria Math" panose="02040503050406030204" pitchFamily="18" charset="0"/>
                                  </a:rPr>
                                  <m:t>𝑐𝑙𝑎𝑠𝑠</m:t>
                                </m:r>
                                <m:d>
                                  <m:dPr>
                                    <m:ctrlPr>
                                      <a:rPr lang="en-US" sz="1650" i="1">
                                        <a:latin typeface="Cambria Math" panose="02040503050406030204" pitchFamily="18" charset="0"/>
                                      </a:rPr>
                                    </m:ctrlPr>
                                  </m:dPr>
                                  <m:e>
                                    <m:r>
                                      <a:rPr lang="en-US" sz="1650" i="1">
                                        <a:latin typeface="Cambria Math" panose="02040503050406030204" pitchFamily="18" charset="0"/>
                                      </a:rPr>
                                      <m:t>𝑥</m:t>
                                    </m:r>
                                  </m:e>
                                </m:d>
                                <m:r>
                                  <a:rPr lang="en-US" sz="1650" i="1">
                                    <a:latin typeface="Cambria Math" panose="02040503050406030204" pitchFamily="18" charset="0"/>
                                  </a:rPr>
                                  <m:t>=</m:t>
                                </m:r>
                                <m:r>
                                  <a:rPr lang="en-US" sz="1650" i="1">
                                    <a:latin typeface="Cambria Math" panose="02040503050406030204" pitchFamily="18" charset="0"/>
                                  </a:rPr>
                                  <m:t>𝑐𝑙𝑎𝑠𝑠</m:t>
                                </m:r>
                                <m:r>
                                  <a:rPr lang="en-US" sz="1650" i="1">
                                    <a:latin typeface="Cambria Math" panose="02040503050406030204" pitchFamily="18" charset="0"/>
                                  </a:rPr>
                                  <m:t>(</m:t>
                                </m:r>
                                <m:sSub>
                                  <m:sSubPr>
                                    <m:ctrlPr>
                                      <a:rPr lang="en-US" sz="1650" i="1">
                                        <a:latin typeface="Cambria Math" panose="02040503050406030204" pitchFamily="18" charset="0"/>
                                      </a:rPr>
                                    </m:ctrlPr>
                                  </m:sSubPr>
                                  <m:e>
                                    <m:r>
                                      <a:rPr lang="en-US" sz="1650" i="1">
                                        <a:latin typeface="Cambria Math" panose="02040503050406030204" pitchFamily="18" charset="0"/>
                                      </a:rPr>
                                      <m:t>𝑥</m:t>
                                    </m:r>
                                  </m:e>
                                  <m:sub>
                                    <m:r>
                                      <a:rPr lang="en-US" sz="1650" i="1">
                                        <a:latin typeface="Cambria Math" panose="02040503050406030204" pitchFamily="18" charset="0"/>
                                      </a:rPr>
                                      <m:t>𝑗</m:t>
                                    </m:r>
                                  </m:sub>
                                </m:sSub>
                                <m:r>
                                  <a:rPr lang="en-US" sz="1650" i="1">
                                    <a:latin typeface="Cambria Math" panose="02040503050406030204" pitchFamily="18" charset="0"/>
                                  </a:rPr>
                                  <m:t>)</m:t>
                                </m:r>
                              </m:e>
                              <m:e>
                                <m:r>
                                  <a:rPr lang="en-US" sz="1650" i="1">
                                    <a:latin typeface="Cambria Math" panose="02040503050406030204" pitchFamily="18" charset="0"/>
                                  </a:rPr>
                                  <m:t>−2 </m:t>
                                </m:r>
                                <m:r>
                                  <a:rPr lang="en-US" sz="1650" i="1">
                                    <a:latin typeface="Cambria Math" panose="02040503050406030204" pitchFamily="18" charset="0"/>
                                  </a:rPr>
                                  <m:t>𝑜𝑡h𝑒𝑟𝑤𝑖𝑠𝑒</m:t>
                                </m:r>
                              </m:e>
                            </m:eqArr>
                          </m:e>
                        </m:d>
                      </m:e>
                    </m:nary>
                  </m:oMath>
                </a14:m>
                <a:r>
                  <a:rPr lang="en-US" sz="1650" dirty="0"/>
                  <a:t>		(3.1)</a:t>
                </a:r>
              </a:p>
              <a:p>
                <a:pPr marL="685800" lvl="2" indent="0">
                  <a:buNone/>
                </a:pPr>
                <a14:m>
                  <m:oMath xmlns:m="http://schemas.openxmlformats.org/officeDocument/2006/math">
                    <m:r>
                      <a:rPr lang="vi-VN" sz="1650" i="1" dirty="0">
                        <a:latin typeface="Cambria Math" panose="02040503050406030204" pitchFamily="18" charset="0"/>
                      </a:rPr>
                      <m:t>𝑥</m:t>
                    </m:r>
                    <m:r>
                      <a:rPr lang="vi-VN" sz="1650" i="1" baseline="-25000" dirty="0">
                        <a:latin typeface="Cambria Math" panose="02040503050406030204" pitchFamily="18" charset="0"/>
                      </a:rPr>
                      <m:t>𝑗</m:t>
                    </m:r>
                  </m:oMath>
                </a14:m>
                <a:r>
                  <a:rPr lang="vi-VN" sz="1650" dirty="0"/>
                  <a:t> </a:t>
                </a:r>
                <a:r>
                  <a:rPr lang="vi-VN" sz="1650" dirty="0">
                    <a:latin typeface="Calibri" panose="020F0502020204030204" pitchFamily="34" charset="0"/>
                    <a:cs typeface="Calibri" panose="020F0502020204030204" pitchFamily="34" charset="0"/>
                  </a:rPr>
                  <a:t>là đối tượng có </a:t>
                </a:r>
                <a14:m>
                  <m:oMath xmlns:m="http://schemas.openxmlformats.org/officeDocument/2006/math">
                    <m:r>
                      <a:rPr lang="vi-VN" sz="1650" i="1" dirty="0">
                        <a:latin typeface="Cambria Math" panose="02040503050406030204" pitchFamily="18" charset="0"/>
                      </a:rPr>
                      <m:t>𝑥</m:t>
                    </m:r>
                  </m:oMath>
                </a14:m>
                <a:r>
                  <a:rPr lang="vi-VN" sz="1650" dirty="0">
                    <a:latin typeface="Calibri" panose="020F0502020204030204" pitchFamily="34" charset="0"/>
                    <a:cs typeface="Calibri" panose="020F0502020204030204" pitchFamily="34" charset="0"/>
                  </a:rPr>
                  <a:t> là lân cận gần nhất</a:t>
                </a:r>
                <a:endParaRPr lang="en-US" sz="1650" dirty="0"/>
              </a:p>
              <a:p>
                <a:pPr marL="685800" lvl="2" indent="0">
                  <a:buNone/>
                </a:pPr>
                <a14:m>
                  <m:oMath xmlns:m="http://schemas.openxmlformats.org/officeDocument/2006/math">
                    <m:r>
                      <a:rPr lang="en-US" sz="1650" i="1" smtClean="0">
                        <a:latin typeface="Cambria Math" panose="02040503050406030204" pitchFamily="18" charset="0"/>
                      </a:rPr>
                      <m:t>𝑝𝑟𝑖𝑜𝑟𝑖𝑡𝑦</m:t>
                    </m:r>
                    <m:d>
                      <m:dPr>
                        <m:ctrlPr>
                          <a:rPr lang="en-US" sz="1650" i="1">
                            <a:latin typeface="Cambria Math" panose="02040503050406030204" pitchFamily="18" charset="0"/>
                          </a:rPr>
                        </m:ctrlPr>
                      </m:dPr>
                      <m:e>
                        <m:r>
                          <a:rPr lang="en-US" sz="1650" i="1">
                            <a:latin typeface="Cambria Math" panose="02040503050406030204" pitchFamily="18" charset="0"/>
                          </a:rPr>
                          <m:t>𝑥</m:t>
                        </m:r>
                      </m:e>
                    </m:d>
                    <m:r>
                      <a:rPr lang="en-US" sz="1650" i="1">
                        <a:latin typeface="Cambria Math" panose="02040503050406030204" pitchFamily="18" charset="0"/>
                      </a:rPr>
                      <m:t>= </m:t>
                    </m:r>
                    <m:nary>
                      <m:naryPr>
                        <m:chr m:val="∑"/>
                        <m:supHide m:val="on"/>
                        <m:ctrlPr>
                          <a:rPr lang="en-US" sz="1650" i="1">
                            <a:latin typeface="Cambria Math" panose="02040503050406030204" pitchFamily="18" charset="0"/>
                          </a:rPr>
                        </m:ctrlPr>
                      </m:naryPr>
                      <m:sub>
                        <m:r>
                          <m:rPr>
                            <m:brk m:alnAt="7"/>
                          </m:rPr>
                          <a:rPr lang="en-US" sz="1650" i="1">
                            <a:latin typeface="Cambria Math" panose="02040503050406030204" pitchFamily="18" charset="0"/>
                          </a:rPr>
                          <m:t>𝑗</m:t>
                        </m:r>
                      </m:sub>
                      <m:sup/>
                      <m:e>
                        <m:f>
                          <m:fPr>
                            <m:ctrlPr>
                              <a:rPr lang="en-US" sz="1650" i="1">
                                <a:latin typeface="Cambria Math" panose="02040503050406030204" pitchFamily="18" charset="0"/>
                              </a:rPr>
                            </m:ctrlPr>
                          </m:fPr>
                          <m:num>
                            <m:r>
                              <a:rPr lang="en-US" sz="1650" i="1">
                                <a:latin typeface="Cambria Math" panose="02040503050406030204" pitchFamily="18" charset="0"/>
                              </a:rPr>
                              <m:t>1</m:t>
                            </m:r>
                          </m:num>
                          <m:den>
                            <m:sSup>
                              <m:sSupPr>
                                <m:ctrlPr>
                                  <a:rPr lang="en-US" sz="1650" i="1">
                                    <a:latin typeface="Cambria Math" panose="02040503050406030204" pitchFamily="18" charset="0"/>
                                  </a:rPr>
                                </m:ctrlPr>
                              </m:sSupPr>
                              <m:e>
                                <m:r>
                                  <a:rPr lang="en-US" sz="1650" i="1">
                                    <a:latin typeface="Cambria Math" panose="02040503050406030204" pitchFamily="18" charset="0"/>
                                  </a:rPr>
                                  <m:t>𝑑</m:t>
                                </m:r>
                                <m:r>
                                  <a:rPr lang="en-US" sz="1650" i="1">
                                    <a:latin typeface="Cambria Math" panose="02040503050406030204" pitchFamily="18" charset="0"/>
                                  </a:rPr>
                                  <m:t>(</m:t>
                                </m:r>
                                <m:r>
                                  <a:rPr lang="en-US" sz="1650" i="1">
                                    <a:latin typeface="Cambria Math" panose="02040503050406030204" pitchFamily="18" charset="0"/>
                                  </a:rPr>
                                  <m:t>𝑥</m:t>
                                </m:r>
                                <m:r>
                                  <a:rPr lang="en-US" sz="1650" i="1">
                                    <a:latin typeface="Cambria Math" panose="02040503050406030204" pitchFamily="18" charset="0"/>
                                  </a:rPr>
                                  <m:t>,</m:t>
                                </m:r>
                                <m:sSub>
                                  <m:sSubPr>
                                    <m:ctrlPr>
                                      <a:rPr lang="en-US" sz="1650" i="1">
                                        <a:latin typeface="Cambria Math" panose="02040503050406030204" pitchFamily="18" charset="0"/>
                                      </a:rPr>
                                    </m:ctrlPr>
                                  </m:sSubPr>
                                  <m:e>
                                    <m:r>
                                      <a:rPr lang="en-US" sz="1650" i="1">
                                        <a:latin typeface="Cambria Math" panose="02040503050406030204" pitchFamily="18" charset="0"/>
                                      </a:rPr>
                                      <m:t>𝑥</m:t>
                                    </m:r>
                                  </m:e>
                                  <m:sub>
                                    <m:r>
                                      <a:rPr lang="en-US" sz="1650" i="1">
                                        <a:latin typeface="Cambria Math" panose="02040503050406030204" pitchFamily="18" charset="0"/>
                                      </a:rPr>
                                      <m:t>𝑗</m:t>
                                    </m:r>
                                  </m:sub>
                                </m:sSub>
                                <m:r>
                                  <a:rPr lang="en-US" sz="1650" i="1">
                                    <a:latin typeface="Cambria Math" panose="02040503050406030204" pitchFamily="18" charset="0"/>
                                  </a:rPr>
                                  <m:t>)</m:t>
                                </m:r>
                              </m:e>
                              <m:sup>
                                <m:r>
                                  <a:rPr lang="en-US" sz="1650" i="1">
                                    <a:latin typeface="Cambria Math" panose="02040503050406030204" pitchFamily="18" charset="0"/>
                                  </a:rPr>
                                  <m:t>2</m:t>
                                </m:r>
                              </m:sup>
                            </m:sSup>
                          </m:den>
                        </m:f>
                      </m:e>
                    </m:nary>
                  </m:oMath>
                </a14:m>
                <a:r>
                  <a:rPr lang="en-US" sz="1650" dirty="0"/>
                  <a:t>			</a:t>
                </a:r>
                <a:r>
                  <a:rPr lang="en-US" sz="1650" dirty="0" smtClean="0"/>
                  <a:t>(</a:t>
                </a:r>
                <a:r>
                  <a:rPr lang="en-US" sz="1650" dirty="0"/>
                  <a:t>3.2)</a:t>
                </a:r>
              </a:p>
              <a:p>
                <a:pPr marL="685800" lvl="2" indent="0">
                  <a:buNone/>
                </a:pPr>
                <a14:m>
                  <m:oMath xmlns:m="http://schemas.openxmlformats.org/officeDocument/2006/math">
                    <m:r>
                      <a:rPr lang="vi-VN" sz="1650" i="1" dirty="0">
                        <a:latin typeface="Cambria Math" panose="02040503050406030204" pitchFamily="18" charset="0"/>
                      </a:rPr>
                      <m:t>𝑥</m:t>
                    </m:r>
                    <m:r>
                      <a:rPr lang="vi-VN" sz="1650" i="1" baseline="-25000" dirty="0">
                        <a:latin typeface="Cambria Math" panose="02040503050406030204" pitchFamily="18" charset="0"/>
                      </a:rPr>
                      <m:t>𝑗</m:t>
                    </m:r>
                  </m:oMath>
                </a14:m>
                <a:r>
                  <a:rPr lang="vi-VN" sz="1650" dirty="0"/>
                  <a:t> </a:t>
                </a:r>
                <a:r>
                  <a:rPr lang="vi-VN" sz="1650" dirty="0">
                    <a:latin typeface="Calibri" panose="020F0502020204030204" pitchFamily="34" charset="0"/>
                    <a:cs typeface="Calibri" panose="020F0502020204030204" pitchFamily="34" charset="0"/>
                  </a:rPr>
                  <a:t>là đối tượng có </a:t>
                </a:r>
                <a14:m>
                  <m:oMath xmlns:m="http://schemas.openxmlformats.org/officeDocument/2006/math">
                    <m:r>
                      <a:rPr lang="vi-VN" sz="1650" i="1" dirty="0">
                        <a:latin typeface="Cambria Math" panose="02040503050406030204" pitchFamily="18" charset="0"/>
                      </a:rPr>
                      <m:t>𝑥</m:t>
                    </m:r>
                  </m:oMath>
                </a14:m>
                <a:r>
                  <a:rPr lang="vi-VN" sz="1650" dirty="0">
                    <a:latin typeface="Calibri" panose="020F0502020204030204" pitchFamily="34" charset="0"/>
                    <a:cs typeface="Calibri" panose="020F0502020204030204" pitchFamily="34" charset="0"/>
                  </a:rPr>
                  <a:t> là lân cận gần nhất </a:t>
                </a:r>
                <a:endParaRPr lang="en-US" sz="1650" dirty="0">
                  <a:latin typeface="Calibri" panose="020F0502020204030204" pitchFamily="34" charset="0"/>
                  <a:cs typeface="Calibri" panose="020F0502020204030204" pitchFamily="34" charset="0"/>
                </a:endParaRPr>
              </a:p>
              <a:p>
                <a:pPr marL="685800" lvl="2" indent="0">
                  <a:buNone/>
                </a:pPr>
                <a14:m>
                  <m:oMath xmlns:m="http://schemas.openxmlformats.org/officeDocument/2006/math">
                    <m:r>
                      <a:rPr lang="vi-VN" sz="1650" i="1" dirty="0">
                        <a:latin typeface="Cambria Math" panose="02040503050406030204" pitchFamily="18" charset="0"/>
                      </a:rPr>
                      <m:t>𝑑</m:t>
                    </m:r>
                    <m:r>
                      <a:rPr lang="vi-VN" sz="1650" i="1" dirty="0">
                        <a:latin typeface="Cambria Math" panose="02040503050406030204" pitchFamily="18" charset="0"/>
                      </a:rPr>
                      <m:t>(</m:t>
                    </m:r>
                    <m:r>
                      <a:rPr lang="vi-VN" sz="1650" i="1" dirty="0">
                        <a:latin typeface="Cambria Math" panose="02040503050406030204" pitchFamily="18" charset="0"/>
                      </a:rPr>
                      <m:t>𝑥</m:t>
                    </m:r>
                    <m:r>
                      <a:rPr lang="en-US" sz="1650" i="1" dirty="0">
                        <a:latin typeface="Cambria Math" panose="02040503050406030204" pitchFamily="18" charset="0"/>
                      </a:rPr>
                      <m:t>,</m:t>
                    </m:r>
                    <m:r>
                      <a:rPr lang="vi-VN" sz="1650" i="1" dirty="0">
                        <a:latin typeface="Cambria Math" panose="02040503050406030204" pitchFamily="18" charset="0"/>
                      </a:rPr>
                      <m:t> </m:t>
                    </m:r>
                    <m:sSub>
                      <m:sSubPr>
                        <m:ctrlPr>
                          <a:rPr lang="vi-VN" sz="1650" i="1" dirty="0" smtClean="0">
                            <a:latin typeface="Cambria Math" panose="02040503050406030204" pitchFamily="18" charset="0"/>
                          </a:rPr>
                        </m:ctrlPr>
                      </m:sSubPr>
                      <m:e>
                        <m:r>
                          <a:rPr lang="en-US" sz="1650" b="0" i="1" dirty="0" smtClean="0">
                            <a:latin typeface="Cambria Math" panose="02040503050406030204" pitchFamily="18" charset="0"/>
                          </a:rPr>
                          <m:t>𝑥</m:t>
                        </m:r>
                      </m:e>
                      <m:sub>
                        <m:r>
                          <a:rPr lang="en-US" sz="1650" b="0" i="1" dirty="0" smtClean="0">
                            <a:latin typeface="Cambria Math" panose="02040503050406030204" pitchFamily="18" charset="0"/>
                          </a:rPr>
                          <m:t>𝑗</m:t>
                        </m:r>
                      </m:sub>
                    </m:sSub>
                    <m:r>
                      <a:rPr lang="vi-VN" sz="1650" i="1" dirty="0">
                        <a:latin typeface="Cambria Math" panose="02040503050406030204" pitchFamily="18" charset="0"/>
                      </a:rPr>
                      <m:t>)</m:t>
                    </m:r>
                  </m:oMath>
                </a14:m>
                <a:r>
                  <a:rPr lang="vi-VN" sz="1650" dirty="0"/>
                  <a:t> </a:t>
                </a:r>
                <a:r>
                  <a:rPr lang="vi-VN" sz="1650" dirty="0">
                    <a:latin typeface="Calibri" panose="020F0502020204030204" pitchFamily="34" charset="0"/>
                    <a:cs typeface="Calibri" panose="020F0502020204030204" pitchFamily="34" charset="0"/>
                  </a:rPr>
                  <a:t>là khoảng cách giữa </a:t>
                </a:r>
                <a14:m>
                  <m:oMath xmlns:m="http://schemas.openxmlformats.org/officeDocument/2006/math">
                    <m:r>
                      <a:rPr lang="vi-VN" sz="1650" i="1" dirty="0">
                        <a:latin typeface="Cambria Math" panose="02040503050406030204" pitchFamily="18" charset="0"/>
                      </a:rPr>
                      <m:t>𝑥</m:t>
                    </m:r>
                  </m:oMath>
                </a14:m>
                <a:r>
                  <a:rPr lang="vi-VN" sz="1650" dirty="0">
                    <a:latin typeface="Calibri" panose="020F0502020204030204" pitchFamily="34" charset="0"/>
                    <a:cs typeface="Calibri" panose="020F0502020204030204" pitchFamily="34" charset="0"/>
                  </a:rPr>
                  <a:t> và </a:t>
                </a:r>
                <a14:m>
                  <m:oMath xmlns:m="http://schemas.openxmlformats.org/officeDocument/2006/math">
                    <m:r>
                      <a:rPr lang="vi-VN" sz="1650" i="1" dirty="0">
                        <a:latin typeface="Cambria Math" panose="02040503050406030204" pitchFamily="18" charset="0"/>
                      </a:rPr>
                      <m:t>𝑥</m:t>
                    </m:r>
                    <m:r>
                      <a:rPr lang="vi-VN" sz="1650" i="1" baseline="-25000" dirty="0">
                        <a:latin typeface="Cambria Math" panose="02040503050406030204" pitchFamily="18" charset="0"/>
                      </a:rPr>
                      <m:t>𝑗</m:t>
                    </m:r>
                  </m:oMath>
                </a14:m>
                <a:endParaRPr lang="en-US" sz="1650" baseline="-25000" dirty="0" smtClean="0">
                  <a:latin typeface="Calibri" panose="020F0502020204030204" pitchFamily="34" charset="0"/>
                </a:endParaRPr>
              </a:p>
              <a:p>
                <a:pPr marL="228600" lvl="1" indent="0">
                  <a:buNone/>
                </a:pPr>
                <a:r>
                  <a:rPr lang="en-US" dirty="0" smtClean="0"/>
                  <a:t>2. </a:t>
                </a:r>
                <a:r>
                  <a:rPr lang="en-US" dirty="0" err="1" smtClean="0"/>
                  <a:t>Xác</a:t>
                </a:r>
                <a:r>
                  <a:rPr lang="en-US" dirty="0" smtClean="0"/>
                  <a:t> </a:t>
                </a:r>
                <a:r>
                  <a:rPr lang="en-US" dirty="0" err="1"/>
                  <a:t>định</a:t>
                </a:r>
                <a:r>
                  <a:rPr lang="en-US" dirty="0"/>
                  <a:t> </a:t>
                </a:r>
                <a:r>
                  <a:rPr lang="en-US" dirty="0" err="1"/>
                  <a:t>ngưỡng</a:t>
                </a:r>
                <a:r>
                  <a:rPr lang="en-US" dirty="0"/>
                  <a:t> (thresholding</a:t>
                </a:r>
                <a:r>
                  <a:rPr lang="en-US" dirty="0" smtClean="0"/>
                  <a:t>)</a:t>
                </a:r>
              </a:p>
              <a:p>
                <a:pPr marL="228600" lvl="1" indent="0">
                  <a:buNone/>
                </a:pPr>
                <a:r>
                  <a:rPr lang="en-US" dirty="0" smtClean="0"/>
                  <a:t>	</a:t>
                </a:r>
                <a:r>
                  <a:rPr lang="en-US" dirty="0" err="1" smtClean="0"/>
                  <a:t>Giữ</a:t>
                </a:r>
                <a:r>
                  <a:rPr lang="en-US" dirty="0" smtClean="0"/>
                  <a:t> </a:t>
                </a:r>
                <a:r>
                  <a:rPr lang="en-US" dirty="0" err="1"/>
                  <a:t>lại</a:t>
                </a:r>
                <a:r>
                  <a:rPr lang="en-US" dirty="0"/>
                  <a:t> </a:t>
                </a:r>
                <a:r>
                  <a:rPr lang="en-US" i="1" dirty="0"/>
                  <a:t>n</a:t>
                </a:r>
                <a:r>
                  <a:rPr lang="en-US" dirty="0"/>
                  <a:t> </a:t>
                </a:r>
                <a:r>
                  <a:rPr lang="en-US" dirty="0" err="1"/>
                  <a:t>đối</a:t>
                </a:r>
                <a:r>
                  <a:rPr lang="en-US" dirty="0"/>
                  <a:t> </a:t>
                </a:r>
                <a:r>
                  <a:rPr lang="en-US" dirty="0" err="1"/>
                  <a:t>tượng</a:t>
                </a:r>
                <a:r>
                  <a:rPr lang="en-US" dirty="0"/>
                  <a:t> </a:t>
                </a:r>
                <a:r>
                  <a:rPr lang="en-US" dirty="0" err="1"/>
                  <a:t>có</a:t>
                </a:r>
                <a:r>
                  <a:rPr lang="en-US" dirty="0"/>
                  <a:t> </a:t>
                </a:r>
                <a:r>
                  <a:rPr lang="en-US" dirty="0" err="1"/>
                  <a:t>thứ</a:t>
                </a:r>
                <a:r>
                  <a:rPr lang="en-US" dirty="0"/>
                  <a:t> </a:t>
                </a:r>
                <a:r>
                  <a:rPr lang="en-US" dirty="0" err="1"/>
                  <a:t>hạng</a:t>
                </a:r>
                <a:r>
                  <a:rPr lang="en-US" dirty="0"/>
                  <a:t> </a:t>
                </a:r>
                <a:r>
                  <a:rPr lang="en-US" dirty="0" err="1"/>
                  <a:t>cao</a:t>
                </a:r>
                <a:r>
                  <a:rPr lang="en-US" dirty="0"/>
                  <a:t> </a:t>
                </a:r>
                <a:r>
                  <a:rPr lang="en-US" dirty="0" err="1" smtClean="0"/>
                  <a:t>nhất</a:t>
                </a:r>
                <a:r>
                  <a:rPr lang="en-US" dirty="0" smtClean="0"/>
                  <a:t>, </a:t>
                </a:r>
                <a:r>
                  <a:rPr lang="en-US" i="1" dirty="0"/>
                  <a:t>n</a:t>
                </a:r>
                <a:r>
                  <a:rPr lang="en-US" dirty="0"/>
                  <a:t> </a:t>
                </a:r>
                <a:r>
                  <a:rPr lang="en-US" dirty="0" err="1"/>
                  <a:t>là</a:t>
                </a:r>
                <a:r>
                  <a:rPr lang="en-US" dirty="0"/>
                  <a:t> </a:t>
                </a:r>
                <a:r>
                  <a:rPr lang="en-US" dirty="0" err="1"/>
                  <a:t>ngưỡng</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bởi</a:t>
                </a:r>
                <a:r>
                  <a:rPr lang="en-US" dirty="0"/>
                  <a:t> </a:t>
                </a:r>
                <a:r>
                  <a:rPr lang="en-US" dirty="0" err="1"/>
                  <a:t>người</a:t>
                </a:r>
                <a:r>
                  <a:rPr lang="en-US" dirty="0"/>
                  <a:t> </a:t>
                </a:r>
                <a:r>
                  <a:rPr lang="en-US" dirty="0" err="1" smtClean="0"/>
                  <a:t>dùng</a:t>
                </a:r>
                <a:r>
                  <a:rPr lang="en-US" dirty="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91"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AEDC5BA-C1EB-4A4C-B4B9-108900D66D4C}" type="slidenum">
              <a:rPr lang="en-US" smtClean="0"/>
              <a:t>12</a:t>
            </a:fld>
            <a:endParaRPr lang="en-US"/>
          </a:p>
        </p:txBody>
      </p:sp>
    </p:spTree>
    <p:extLst>
      <p:ext uri="{BB962C8B-B14F-4D97-AF65-F5344CB8AC3E}">
        <p14:creationId xmlns:p14="http://schemas.microsoft.com/office/powerpoint/2010/main" val="1539464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2221"/>
          </a:xfrm>
        </p:spPr>
        <p:txBody>
          <a:bodyPr/>
          <a:lstStyle/>
          <a:p>
            <a:r>
              <a:rPr lang="en-US" dirty="0" err="1">
                <a:effectLst>
                  <a:outerShdw blurRad="38100" dist="38100" dir="2700000" algn="tl">
                    <a:srgbClr val="000000">
                      <a:alpha val="43137"/>
                    </a:srgbClr>
                  </a:outerShdw>
                </a:effectLst>
              </a:rPr>
              <a:t>Phương</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pháp</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thu</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gọn</a:t>
            </a:r>
            <a:r>
              <a:rPr lang="en-US" dirty="0">
                <a:effectLst>
                  <a:outerShdw blurRad="38100" dist="38100" dir="2700000" algn="tl">
                    <a:srgbClr val="000000">
                      <a:alpha val="43137"/>
                    </a:srgbClr>
                  </a:outerShdw>
                </a:effectLst>
              </a:rPr>
              <a:t> Naïve Rank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97" y="1107347"/>
            <a:ext cx="6829406" cy="5465572"/>
          </a:xfrm>
          <a:prstGeom prst="rect">
            <a:avLst/>
          </a:prstGeom>
        </p:spPr>
      </p:pic>
      <p:sp>
        <p:nvSpPr>
          <p:cNvPr id="3" name="Slide Number Placeholder 2"/>
          <p:cNvSpPr>
            <a:spLocks noGrp="1"/>
          </p:cNvSpPr>
          <p:nvPr>
            <p:ph type="sldNum" sz="quarter" idx="12"/>
          </p:nvPr>
        </p:nvSpPr>
        <p:spPr/>
        <p:txBody>
          <a:bodyPr/>
          <a:lstStyle/>
          <a:p>
            <a:fld id="{3AEDC5BA-C1EB-4A4C-B4B9-108900D66D4C}" type="slidenum">
              <a:rPr lang="en-US" smtClean="0"/>
              <a:t>13</a:t>
            </a:fld>
            <a:endParaRPr lang="en-US"/>
          </a:p>
        </p:txBody>
      </p:sp>
    </p:spTree>
    <p:extLst>
      <p:ext uri="{BB962C8B-B14F-4D97-AF65-F5344CB8AC3E}">
        <p14:creationId xmlns:p14="http://schemas.microsoft.com/office/powerpoint/2010/main" val="2352177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6241933" cy="968723"/>
          </a:xfrm>
        </p:spPr>
        <p:txBody>
          <a:bodyPr>
            <a:normAutofit/>
          </a:bodyPr>
          <a:lstStyle/>
          <a:p>
            <a:r>
              <a:rPr lang="en-US" dirty="0" err="1" smtClean="0">
                <a:effectLst>
                  <a:outerShdw blurRad="38100" dist="38100" dir="2700000" algn="tl">
                    <a:srgbClr val="000000">
                      <a:alpha val="43137"/>
                    </a:srgbClr>
                  </a:outerShdw>
                </a:effectLst>
              </a:rPr>
              <a:t>Phương</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pháp</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thu</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gọn</a:t>
            </a:r>
            <a:r>
              <a:rPr lang="en-US" dirty="0" smtClean="0">
                <a:effectLst>
                  <a:outerShdw blurRad="38100" dist="38100" dir="2700000" algn="tl">
                    <a:srgbClr val="000000">
                      <a:alpha val="43137"/>
                    </a:srgbClr>
                  </a:outerShdw>
                </a:effectLst>
              </a:rPr>
              <a:t> RHC</a:t>
            </a:r>
            <a:endParaRPr lang="en-US"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Giải </a:t>
                </a:r>
                <a:r>
                  <a:rPr lang="en-US" dirty="0" err="1" smtClean="0"/>
                  <a:t>thuật</a:t>
                </a:r>
                <a:r>
                  <a:rPr lang="en-US" dirty="0" smtClean="0"/>
                  <a:t> </a:t>
                </a:r>
                <a:r>
                  <a:rPr lang="en-US" dirty="0" err="1" smtClean="0"/>
                  <a:t>trích</a:t>
                </a:r>
                <a:r>
                  <a:rPr lang="en-US" dirty="0" smtClean="0"/>
                  <a:t> </a:t>
                </a:r>
                <a:r>
                  <a:rPr lang="en-US" dirty="0" err="1" smtClean="0"/>
                  <a:t>yếu</a:t>
                </a:r>
                <a:r>
                  <a:rPr lang="en-US" dirty="0" smtClean="0"/>
                  <a:t> </a:t>
                </a:r>
                <a:r>
                  <a:rPr lang="en-US" dirty="0" err="1" smtClean="0"/>
                  <a:t>đại</a:t>
                </a:r>
                <a:r>
                  <a:rPr lang="en-US" dirty="0" smtClean="0"/>
                  <a:t> </a:t>
                </a:r>
                <a:r>
                  <a:rPr lang="en-US" dirty="0" err="1" smtClean="0"/>
                  <a:t>diện</a:t>
                </a:r>
                <a:r>
                  <a:rPr lang="en-US" dirty="0" smtClean="0"/>
                  <a:t> phi </a:t>
                </a:r>
                <a:r>
                  <a:rPr lang="en-US" dirty="0" err="1" smtClean="0"/>
                  <a:t>tham</a:t>
                </a:r>
                <a:r>
                  <a:rPr lang="en-US" dirty="0" smtClean="0"/>
                  <a:t> </a:t>
                </a:r>
                <a:r>
                  <a:rPr lang="en-US" dirty="0" err="1" smtClean="0"/>
                  <a:t>số</a:t>
                </a:r>
                <a:endParaRPr lang="en-US" dirty="0" smtClean="0"/>
              </a:p>
              <a:p>
                <a:r>
                  <a:rPr lang="en-US" dirty="0" err="1" smtClean="0"/>
                  <a:t>Xem</a:t>
                </a:r>
                <a:r>
                  <a:rPr lang="en-US" dirty="0" smtClean="0"/>
                  <a:t> </a:t>
                </a:r>
                <a:r>
                  <a:rPr lang="en-US" dirty="0" err="1" smtClean="0"/>
                  <a:t>toàn</a:t>
                </a:r>
                <a:r>
                  <a:rPr lang="en-US" dirty="0" smtClean="0"/>
                  <a:t> </a:t>
                </a:r>
                <a:r>
                  <a:rPr lang="en-US" dirty="0" err="1" smtClean="0"/>
                  <a:t>bộ</a:t>
                </a:r>
                <a:r>
                  <a:rPr lang="en-US" dirty="0" smtClean="0"/>
                  <a:t> </a:t>
                </a:r>
                <a:r>
                  <a:rPr lang="en-US" dirty="0" err="1" smtClean="0"/>
                  <a:t>tập</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là</a:t>
                </a:r>
                <a:r>
                  <a:rPr lang="en-US" dirty="0" smtClean="0"/>
                  <a:t> </a:t>
                </a:r>
                <a:r>
                  <a:rPr lang="en-US" dirty="0" err="1" smtClean="0"/>
                  <a:t>không</a:t>
                </a:r>
                <a:r>
                  <a:rPr lang="en-US" dirty="0" smtClean="0"/>
                  <a:t> </a:t>
                </a:r>
                <a:r>
                  <a:rPr lang="en-US" dirty="0" err="1" smtClean="0"/>
                  <a:t>thuần</a:t>
                </a:r>
                <a:r>
                  <a:rPr lang="en-US" dirty="0" smtClean="0"/>
                  <a:t> </a:t>
                </a:r>
                <a:r>
                  <a:rPr lang="en-US" dirty="0" err="1" smtClean="0"/>
                  <a:t>nhất</a:t>
                </a:r>
                <a:endParaRPr lang="en-US" dirty="0"/>
              </a:p>
              <a:p>
                <a:r>
                  <a:rPr lang="en-US" dirty="0" err="1" smtClean="0"/>
                  <a:t>Xác</a:t>
                </a:r>
                <a:r>
                  <a:rPr lang="en-US" dirty="0" smtClean="0"/>
                  <a:t> </a:t>
                </a:r>
                <a:r>
                  <a:rPr lang="en-US" dirty="0" err="1" smtClean="0"/>
                  <a:t>định</a:t>
                </a:r>
                <a:r>
                  <a:rPr lang="en-US" dirty="0"/>
                  <a:t> </a:t>
                </a:r>
                <a:r>
                  <a:rPr lang="en-US" dirty="0" err="1" smtClean="0"/>
                  <a:t>trung</a:t>
                </a:r>
                <a:r>
                  <a:rPr lang="en-US" dirty="0" smtClean="0"/>
                  <a:t> </a:t>
                </a:r>
                <a:r>
                  <a:rPr lang="en-US" dirty="0" err="1" smtClean="0"/>
                  <a:t>tâm</a:t>
                </a:r>
                <a:r>
                  <a:rPr lang="en-US" dirty="0" smtClean="0"/>
                  <a:t> </a:t>
                </a:r>
                <a:r>
                  <a:rPr lang="en-US" dirty="0" err="1" smtClean="0"/>
                  <a:t>cụm</a:t>
                </a:r>
                <a:r>
                  <a:rPr lang="en-US" dirty="0" smtClean="0"/>
                  <a:t> (centroid)</a:t>
                </a:r>
              </a:p>
              <a:p>
                <a:pPr marL="457200" lvl="1"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den>
                    </m:f>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 , </m:t>
                        </m:r>
                        <m:r>
                          <a:rPr lang="en-US" b="0" i="1" smtClean="0">
                            <a:latin typeface="Cambria Math" panose="02040503050406030204" pitchFamily="18" charset="0"/>
                          </a:rPr>
                          <m:t>𝑗</m:t>
                        </m:r>
                        <m:r>
                          <a:rPr lang="en-US" b="0" i="1" smtClean="0">
                            <a:latin typeface="Cambria Math" panose="02040503050406030204" pitchFamily="18" charset="0"/>
                          </a:rPr>
                          <m:t>=1,2,…,</m:t>
                        </m:r>
                        <m:r>
                          <a:rPr lang="en-US" b="0" i="1" smtClean="0">
                            <a:latin typeface="Cambria Math" panose="02040503050406030204" pitchFamily="18" charset="0"/>
                          </a:rPr>
                          <m:t>𝑛</m:t>
                        </m:r>
                      </m:e>
                    </m:nary>
                  </m:oMath>
                </a14:m>
                <a:r>
                  <a:rPr lang="en-US" dirty="0" smtClean="0"/>
                  <a:t>	(3.7)</a:t>
                </a:r>
              </a:p>
              <a:p>
                <a:pPr marL="457200" lvl="1" indent="0">
                  <a:buNone/>
                </a:pPr>
                <a14:m>
                  <m:oMath xmlns:m="http://schemas.openxmlformats.org/officeDocument/2006/math">
                    <m:r>
                      <a:rPr lang="vi-VN" sz="1800" i="1" dirty="0" smtClean="0">
                        <a:latin typeface="Cambria Math" panose="02040503050406030204" pitchFamily="18" charset="0"/>
                      </a:rPr>
                      <m:t>𝑚</m:t>
                    </m:r>
                  </m:oMath>
                </a14:m>
                <a:r>
                  <a:rPr lang="vi-VN" sz="1800" dirty="0"/>
                  <a:t>: một đối tượng nào đó trong cụm hoặc trong lớp tương ứng </a:t>
                </a:r>
                <a14:m>
                  <m:oMath xmlns:m="http://schemas.openxmlformats.org/officeDocument/2006/math">
                    <m:r>
                      <a:rPr lang="vi-VN" sz="1800" i="1" dirty="0" smtClean="0">
                        <a:latin typeface="Cambria Math" panose="02040503050406030204" pitchFamily="18" charset="0"/>
                      </a:rPr>
                      <m:t>𝑥</m:t>
                    </m:r>
                    <m:r>
                      <a:rPr lang="vi-VN" sz="1800" i="1" baseline="-25000" dirty="0" smtClean="0">
                        <a:latin typeface="Cambria Math" panose="02040503050406030204" pitchFamily="18" charset="0"/>
                      </a:rPr>
                      <m:t>𝑖</m:t>
                    </m:r>
                    <m:r>
                      <a:rPr lang="vi-VN" sz="1800" i="1" dirty="0" smtClean="0">
                        <a:latin typeface="Cambria Math" panose="02040503050406030204" pitchFamily="18" charset="0"/>
                      </a:rPr>
                      <m:t>, </m:t>
                    </m:r>
                  </m:oMath>
                </a14:m>
                <a:endParaRPr lang="en-US" sz="18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vi-VN" sz="1800" i="1" dirty="0">
                          <a:latin typeface="Cambria Math" panose="02040503050406030204" pitchFamily="18" charset="0"/>
                        </a:rPr>
                        <m:t>𝑖</m:t>
                      </m:r>
                      <m:r>
                        <a:rPr lang="vi-VN" sz="1800" i="1" dirty="0">
                          <a:latin typeface="Cambria Math" panose="02040503050406030204" pitchFamily="18" charset="0"/>
                        </a:rPr>
                        <m:t> = 1, 2,…,|</m:t>
                      </m:r>
                      <m:r>
                        <a:rPr lang="vi-VN" sz="1800" i="1" dirty="0">
                          <a:latin typeface="Cambria Math" panose="02040503050406030204" pitchFamily="18" charset="0"/>
                        </a:rPr>
                        <m:t>𝐶</m:t>
                      </m:r>
                      <m:r>
                        <a:rPr lang="vi-VN" sz="1800" i="1" dirty="0">
                          <a:latin typeface="Cambria Math" panose="02040503050406030204" pitchFamily="18" charset="0"/>
                        </a:rPr>
                        <m:t>|</m:t>
                      </m:r>
                    </m:oMath>
                  </m:oMathPara>
                </a14:m>
                <a:endParaRPr lang="vi-VN" sz="1800" dirty="0"/>
              </a:p>
              <a:p>
                <a:pPr marL="457200" lvl="1" indent="0">
                  <a:buNone/>
                </a:pPr>
                <a14:m>
                  <m:oMath xmlns:m="http://schemas.openxmlformats.org/officeDocument/2006/math">
                    <m:r>
                      <a:rPr lang="vi-VN" sz="1800" i="1" dirty="0" smtClean="0">
                        <a:latin typeface="Cambria Math" panose="02040503050406030204" pitchFamily="18" charset="0"/>
                      </a:rPr>
                      <m:t>𝑛</m:t>
                    </m:r>
                  </m:oMath>
                </a14:m>
                <a:r>
                  <a:rPr lang="vi-VN" sz="1800" dirty="0"/>
                  <a:t>: là số thuộc tính.</a:t>
                </a:r>
                <a:endParaRPr lang="en-US" sz="1800" dirty="0" smtClean="0"/>
              </a:p>
              <a:p>
                <a:r>
                  <a:rPr lang="en-US" dirty="0" smtClean="0"/>
                  <a:t>Centroid </a:t>
                </a:r>
                <a:r>
                  <a:rPr lang="en-US" dirty="0" err="1" smtClean="0"/>
                  <a:t>của</a:t>
                </a:r>
                <a:r>
                  <a:rPr lang="en-US" dirty="0" smtClean="0"/>
                  <a:t> </a:t>
                </a:r>
                <a:r>
                  <a:rPr lang="en-US" dirty="0" err="1" smtClean="0"/>
                  <a:t>cụm</a:t>
                </a:r>
                <a:r>
                  <a:rPr lang="en-US" dirty="0" smtClean="0"/>
                  <a:t> </a:t>
                </a:r>
                <a:r>
                  <a:rPr lang="en-US" dirty="0" err="1" smtClean="0"/>
                  <a:t>thuần</a:t>
                </a:r>
                <a:r>
                  <a:rPr lang="en-US" dirty="0" smtClean="0"/>
                  <a:t> </a:t>
                </a:r>
                <a:r>
                  <a:rPr lang="en-US" dirty="0" err="1" smtClean="0"/>
                  <a:t>nhất</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r>
                  <a:rPr lang="en-US" dirty="0" smtClean="0"/>
                  <a:t> </a:t>
                </a:r>
                <a:r>
                  <a:rPr lang="en-US" dirty="0" err="1" smtClean="0"/>
                  <a:t>tập</a:t>
                </a:r>
                <a:r>
                  <a:rPr lang="en-US" dirty="0" smtClean="0"/>
                  <a:t> </a:t>
                </a:r>
                <a:r>
                  <a:rPr lang="en-US" dirty="0" err="1" smtClean="0"/>
                  <a:t>ngưng</a:t>
                </a:r>
                <a:r>
                  <a:rPr lang="en-US" dirty="0" smtClean="0"/>
                  <a:t> </a:t>
                </a:r>
                <a:r>
                  <a:rPr lang="en-US" dirty="0" err="1" smtClean="0"/>
                  <a:t>tụ</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241"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AEDC5BA-C1EB-4A4C-B4B9-108900D66D4C}" type="slidenum">
              <a:rPr lang="en-US" smtClean="0"/>
              <a:t>14</a:t>
            </a:fld>
            <a:endParaRPr lang="en-US"/>
          </a:p>
        </p:txBody>
      </p:sp>
    </p:spTree>
    <p:extLst>
      <p:ext uri="{BB962C8B-B14F-4D97-AF65-F5344CB8AC3E}">
        <p14:creationId xmlns:p14="http://schemas.microsoft.com/office/powerpoint/2010/main" val="851405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6241933" cy="968723"/>
          </a:xfrm>
        </p:spPr>
        <p:txBody>
          <a:bodyPr>
            <a:normAutofit/>
          </a:bodyPr>
          <a:lstStyle/>
          <a:p>
            <a:r>
              <a:rPr lang="en-US" dirty="0" err="1" smtClean="0">
                <a:effectLst>
                  <a:outerShdw blurRad="38100" dist="38100" dir="2700000" algn="tl">
                    <a:srgbClr val="000000">
                      <a:alpha val="43137"/>
                    </a:srgbClr>
                  </a:outerShdw>
                </a:effectLst>
              </a:rPr>
              <a:t>Phương</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pháp</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thu</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gọn</a:t>
            </a:r>
            <a:r>
              <a:rPr lang="en-US" dirty="0" smtClean="0">
                <a:effectLst>
                  <a:outerShdw blurRad="38100" dist="38100" dir="2700000" algn="tl">
                    <a:srgbClr val="000000">
                      <a:alpha val="43137"/>
                    </a:srgbClr>
                  </a:outerShdw>
                </a:effectLst>
              </a:rPr>
              <a:t> RHC</a:t>
            </a:r>
            <a:endParaRPr lang="en-US"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16" y="1218160"/>
            <a:ext cx="8120543" cy="5193704"/>
          </a:xfrm>
          <a:prstGeom prst="rect">
            <a:avLst/>
          </a:prstGeom>
        </p:spPr>
      </p:pic>
      <p:sp>
        <p:nvSpPr>
          <p:cNvPr id="3" name="Slide Number Placeholder 2"/>
          <p:cNvSpPr>
            <a:spLocks noGrp="1"/>
          </p:cNvSpPr>
          <p:nvPr>
            <p:ph type="sldNum" sz="quarter" idx="12"/>
          </p:nvPr>
        </p:nvSpPr>
        <p:spPr/>
        <p:txBody>
          <a:bodyPr/>
          <a:lstStyle/>
          <a:p>
            <a:fld id="{3AEDC5BA-C1EB-4A4C-B4B9-108900D66D4C}" type="slidenum">
              <a:rPr lang="en-US" smtClean="0"/>
              <a:t>15</a:t>
            </a:fld>
            <a:endParaRPr lang="en-US"/>
          </a:p>
        </p:txBody>
      </p:sp>
    </p:spTree>
    <p:extLst>
      <p:ext uri="{BB962C8B-B14F-4D97-AF65-F5344CB8AC3E}">
        <p14:creationId xmlns:p14="http://schemas.microsoft.com/office/powerpoint/2010/main" val="3195308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318" y="60295"/>
            <a:ext cx="4370205" cy="6658911"/>
          </a:xfrm>
          <a:prstGeom prst="rect">
            <a:avLst/>
          </a:prstGeom>
        </p:spPr>
      </p:pic>
      <p:sp>
        <p:nvSpPr>
          <p:cNvPr id="2" name="Slide Number Placeholder 1"/>
          <p:cNvSpPr>
            <a:spLocks noGrp="1"/>
          </p:cNvSpPr>
          <p:nvPr>
            <p:ph type="sldNum" sz="quarter" idx="12"/>
          </p:nvPr>
        </p:nvSpPr>
        <p:spPr/>
        <p:txBody>
          <a:bodyPr/>
          <a:lstStyle/>
          <a:p>
            <a:fld id="{3AEDC5BA-C1EB-4A4C-B4B9-108900D66D4C}" type="slidenum">
              <a:rPr lang="en-US" smtClean="0"/>
              <a:t>16</a:t>
            </a:fld>
            <a:endParaRPr lang="en-US"/>
          </a:p>
        </p:txBody>
      </p:sp>
    </p:spTree>
    <p:extLst>
      <p:ext uri="{BB962C8B-B14F-4D97-AF65-F5344CB8AC3E}">
        <p14:creationId xmlns:p14="http://schemas.microsoft.com/office/powerpoint/2010/main" val="1979488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6871108" cy="968723"/>
          </a:xfrm>
        </p:spPr>
        <p:txBody>
          <a:bodyPr>
            <a:noAutofit/>
          </a:bodyPr>
          <a:lstStyle/>
          <a:p>
            <a:r>
              <a:rPr lang="en-US" dirty="0" err="1" smtClean="0">
                <a:effectLst>
                  <a:outerShdw blurRad="38100" dist="38100" dir="2700000" algn="tl">
                    <a:srgbClr val="000000">
                      <a:alpha val="43137"/>
                    </a:srgbClr>
                  </a:outerShdw>
                </a:effectLst>
              </a:rPr>
              <a:t>Phương</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pháp</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thu</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gọn</a:t>
            </a:r>
            <a:r>
              <a:rPr lang="en-US" dirty="0" smtClean="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a:t>
            </a:r>
            <a:r>
              <a:rPr lang="en-US" dirty="0" err="1" smtClean="0">
                <a:effectLst>
                  <a:outerShdw blurRad="38100" dist="38100" dir="2700000" algn="tl">
                    <a:srgbClr val="000000">
                      <a:alpha val="43137"/>
                    </a:srgbClr>
                  </a:outerShdw>
                </a:effectLst>
              </a:rPr>
              <a:t>RHC</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vi-VN" dirty="0"/>
              <a:t>Chia tập dữ liệu thành các “phân đoạn dữ liệu” (data segments) để thích hợp với kích thước bộ nhớ </a:t>
            </a:r>
            <a:r>
              <a:rPr lang="vi-VN" dirty="0" smtClean="0"/>
              <a:t>chính</a:t>
            </a:r>
            <a:endParaRPr lang="en-US" dirty="0" smtClean="0"/>
          </a:p>
          <a:p>
            <a:pPr algn="just"/>
            <a:r>
              <a:rPr lang="vi-VN" dirty="0"/>
              <a:t>Dựa vào tập ngưng tụ sẵn có để tìm phần tử đại diện trên dữ liệu mới</a:t>
            </a:r>
            <a:endParaRPr lang="en-US" dirty="0" smtClean="0"/>
          </a:p>
          <a:p>
            <a:pPr algn="just"/>
            <a:r>
              <a:rPr lang="vi-VN" dirty="0"/>
              <a:t>Đối với môi trường động khi dữ liệu đến liên tục, nó xem dữ liệu này như các “phân đoạn dữ liệu”</a:t>
            </a:r>
            <a:endParaRPr lang="en-US" dirty="0"/>
          </a:p>
        </p:txBody>
      </p:sp>
      <p:sp>
        <p:nvSpPr>
          <p:cNvPr id="4" name="Slide Number Placeholder 3"/>
          <p:cNvSpPr>
            <a:spLocks noGrp="1"/>
          </p:cNvSpPr>
          <p:nvPr>
            <p:ph type="sldNum" sz="quarter" idx="12"/>
          </p:nvPr>
        </p:nvSpPr>
        <p:spPr/>
        <p:txBody>
          <a:bodyPr/>
          <a:lstStyle/>
          <a:p>
            <a:fld id="{3AEDC5BA-C1EB-4A4C-B4B9-108900D66D4C}" type="slidenum">
              <a:rPr lang="en-US" smtClean="0"/>
              <a:t>17</a:t>
            </a:fld>
            <a:endParaRPr lang="en-US"/>
          </a:p>
        </p:txBody>
      </p:sp>
    </p:spTree>
    <p:extLst>
      <p:ext uri="{BB962C8B-B14F-4D97-AF65-F5344CB8AC3E}">
        <p14:creationId xmlns:p14="http://schemas.microsoft.com/office/powerpoint/2010/main" val="1139156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735174" cy="968723"/>
          </a:xfrm>
        </p:spPr>
        <p:txBody>
          <a:bodyPr>
            <a:normAutofit/>
          </a:bodyPr>
          <a:lstStyle/>
          <a:p>
            <a:r>
              <a:rPr lang="en-US" dirty="0" err="1" smtClean="0">
                <a:effectLst>
                  <a:outerShdw blurRad="38100" dist="38100" dir="2700000" algn="tl">
                    <a:srgbClr val="000000">
                      <a:alpha val="43137"/>
                    </a:srgbClr>
                  </a:outerShdw>
                </a:effectLst>
              </a:rPr>
              <a:t>Phương</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pháp</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thu</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gọn</a:t>
            </a:r>
            <a:r>
              <a:rPr lang="en-US" dirty="0" smtClean="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a:t>
            </a:r>
            <a:r>
              <a:rPr lang="en-US" dirty="0" err="1" smtClean="0">
                <a:effectLst>
                  <a:outerShdw blurRad="38100" dist="38100" dir="2700000" algn="tl">
                    <a:srgbClr val="000000">
                      <a:alpha val="43137"/>
                    </a:srgbClr>
                  </a:outerShdw>
                </a:effectLst>
              </a:rPr>
              <a:t>RHC</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3AEDC5BA-C1EB-4A4C-B4B9-108900D66D4C}" type="slidenum">
              <a:rPr lang="en-US" smtClean="0"/>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09" y="1103442"/>
            <a:ext cx="8072010" cy="5435471"/>
          </a:xfrm>
          <a:prstGeom prst="rect">
            <a:avLst/>
          </a:prstGeom>
        </p:spPr>
      </p:pic>
    </p:spTree>
    <p:extLst>
      <p:ext uri="{BB962C8B-B14F-4D97-AF65-F5344CB8AC3E}">
        <p14:creationId xmlns:p14="http://schemas.microsoft.com/office/powerpoint/2010/main" val="665260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outerShdw blurRad="38100" dist="38100" dir="2700000" algn="tl">
                    <a:srgbClr val="000000">
                      <a:alpha val="43137"/>
                    </a:srgbClr>
                  </a:outerShdw>
                </a:effectLst>
              </a:rPr>
              <a:t>Giải</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pháp</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thực</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hiện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err="1" smtClean="0"/>
              <a:t>Hiện</a:t>
            </a:r>
            <a:r>
              <a:rPr lang="en-US" dirty="0" smtClean="0"/>
              <a:t> </a:t>
            </a:r>
            <a:r>
              <a:rPr lang="en-US" dirty="0" err="1"/>
              <a:t>thực</a:t>
            </a:r>
            <a:r>
              <a:rPr lang="en-US" dirty="0"/>
              <a:t> </a:t>
            </a:r>
            <a:r>
              <a:rPr lang="en-US" dirty="0" err="1"/>
              <a:t>giải</a:t>
            </a:r>
            <a:r>
              <a:rPr lang="en-US" dirty="0"/>
              <a:t> </a:t>
            </a:r>
            <a:r>
              <a:rPr lang="en-US" dirty="0" err="1"/>
              <a:t>thuật</a:t>
            </a:r>
            <a:r>
              <a:rPr lang="en-US" dirty="0"/>
              <a:t> </a:t>
            </a:r>
            <a:r>
              <a:rPr lang="en-US" dirty="0" err="1"/>
              <a:t>phân</a:t>
            </a:r>
            <a:r>
              <a:rPr lang="en-US" dirty="0"/>
              <a:t> </a:t>
            </a:r>
            <a:r>
              <a:rPr lang="en-US" dirty="0" err="1"/>
              <a:t>lớp</a:t>
            </a:r>
            <a:r>
              <a:rPr lang="en-US" dirty="0"/>
              <a:t> k-NN </a:t>
            </a:r>
            <a:r>
              <a:rPr lang="en-US" dirty="0" err="1"/>
              <a:t>thuần</a:t>
            </a:r>
            <a:r>
              <a:rPr lang="en-US" dirty="0"/>
              <a:t> </a:t>
            </a:r>
            <a:r>
              <a:rPr lang="en-US" dirty="0" err="1"/>
              <a:t>túy</a:t>
            </a:r>
            <a:r>
              <a:rPr lang="en-US" dirty="0"/>
              <a:t> </a:t>
            </a:r>
            <a:r>
              <a:rPr lang="en-US" dirty="0" err="1"/>
              <a:t>để</a:t>
            </a:r>
            <a:r>
              <a:rPr lang="en-US" dirty="0"/>
              <a:t> </a:t>
            </a:r>
            <a:r>
              <a:rPr lang="en-US" dirty="0" err="1"/>
              <a:t>phân</a:t>
            </a:r>
            <a:r>
              <a:rPr lang="en-US" dirty="0"/>
              <a:t> </a:t>
            </a:r>
            <a:r>
              <a:rPr lang="en-US" dirty="0" err="1"/>
              <a:t>lớp</a:t>
            </a:r>
            <a:r>
              <a:rPr lang="en-US" dirty="0"/>
              <a:t> </a:t>
            </a:r>
            <a:r>
              <a:rPr lang="en-US" dirty="0" err="1"/>
              <a:t>dữ</a:t>
            </a:r>
            <a:r>
              <a:rPr lang="en-US" dirty="0"/>
              <a:t> </a:t>
            </a:r>
            <a:r>
              <a:rPr lang="en-US" dirty="0" err="1"/>
              <a:t>liệu</a:t>
            </a:r>
            <a:r>
              <a:rPr lang="en-US" dirty="0"/>
              <a:t> </a:t>
            </a:r>
            <a:r>
              <a:rPr lang="en-US" dirty="0" err="1"/>
              <a:t>chuỗi</a:t>
            </a:r>
            <a:r>
              <a:rPr lang="en-US" dirty="0"/>
              <a:t> </a:t>
            </a:r>
            <a:r>
              <a:rPr lang="en-US" dirty="0" err="1"/>
              <a:t>thời</a:t>
            </a:r>
            <a:r>
              <a:rPr lang="en-US" dirty="0"/>
              <a:t> </a:t>
            </a:r>
            <a:r>
              <a:rPr lang="en-US" dirty="0" err="1"/>
              <a:t>gian</a:t>
            </a:r>
            <a:endParaRPr lang="en-US" dirty="0"/>
          </a:p>
          <a:p>
            <a:r>
              <a:rPr lang="en-US" dirty="0" err="1" smtClean="0"/>
              <a:t>Hiện</a:t>
            </a:r>
            <a:r>
              <a:rPr lang="en-US" dirty="0" smtClean="0"/>
              <a:t> </a:t>
            </a:r>
            <a:r>
              <a:rPr lang="en-US" dirty="0" err="1"/>
              <a:t>thực</a:t>
            </a:r>
            <a:r>
              <a:rPr lang="en-US" dirty="0"/>
              <a:t> </a:t>
            </a:r>
            <a:r>
              <a:rPr lang="en-US" dirty="0" err="1"/>
              <a:t>giải</a:t>
            </a:r>
            <a:r>
              <a:rPr lang="en-US" dirty="0"/>
              <a:t> </a:t>
            </a:r>
            <a:r>
              <a:rPr lang="en-US" dirty="0" err="1"/>
              <a:t>thuật</a:t>
            </a:r>
            <a:r>
              <a:rPr lang="en-US" dirty="0"/>
              <a:t> </a:t>
            </a:r>
            <a:r>
              <a:rPr lang="en-US" dirty="0" err="1"/>
              <a:t>phân</a:t>
            </a:r>
            <a:r>
              <a:rPr lang="en-US" dirty="0"/>
              <a:t> </a:t>
            </a:r>
            <a:r>
              <a:rPr lang="en-US" dirty="0" err="1"/>
              <a:t>lớp</a:t>
            </a:r>
            <a:r>
              <a:rPr lang="en-US" dirty="0"/>
              <a:t> k-NN </a:t>
            </a:r>
            <a:r>
              <a:rPr lang="en-US" dirty="0" err="1"/>
              <a:t>có</a:t>
            </a:r>
            <a:r>
              <a:rPr lang="en-US" dirty="0"/>
              <a:t> </a:t>
            </a:r>
            <a:r>
              <a:rPr lang="en-US" dirty="0" err="1"/>
              <a:t>kết</a:t>
            </a:r>
            <a:r>
              <a:rPr lang="en-US" dirty="0"/>
              <a:t> </a:t>
            </a:r>
            <a:r>
              <a:rPr lang="en-US" dirty="0" err="1"/>
              <a:t>hợp</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thu</a:t>
            </a:r>
            <a:r>
              <a:rPr lang="en-US" dirty="0"/>
              <a:t> </a:t>
            </a:r>
            <a:r>
              <a:rPr lang="en-US" dirty="0" err="1"/>
              <a:t>gọn</a:t>
            </a:r>
            <a:r>
              <a:rPr lang="en-US" dirty="0"/>
              <a:t> </a:t>
            </a:r>
            <a:r>
              <a:rPr lang="en-US" dirty="0" err="1"/>
              <a:t>tập</a:t>
            </a:r>
            <a:r>
              <a:rPr lang="en-US" dirty="0"/>
              <a:t> </a:t>
            </a:r>
            <a:r>
              <a:rPr lang="en-US" dirty="0" err="1" smtClean="0"/>
              <a:t>huấn</a:t>
            </a:r>
            <a:r>
              <a:rPr lang="en-US" dirty="0" smtClean="0"/>
              <a:t> </a:t>
            </a:r>
            <a:r>
              <a:rPr lang="en-US" dirty="0" err="1" smtClean="0"/>
              <a:t>luyện</a:t>
            </a:r>
            <a:r>
              <a:rPr lang="en-US" dirty="0" smtClean="0"/>
              <a:t> </a:t>
            </a:r>
            <a:r>
              <a:rPr lang="en-US" dirty="0"/>
              <a:t>RHC, </a:t>
            </a:r>
            <a:r>
              <a:rPr lang="en-US" dirty="0" err="1"/>
              <a:t>dRHC</a:t>
            </a:r>
            <a:r>
              <a:rPr lang="en-US" dirty="0"/>
              <a:t>, Naïve Ranking </a:t>
            </a:r>
            <a:r>
              <a:rPr lang="en-US" dirty="0" err="1"/>
              <a:t>để</a:t>
            </a:r>
            <a:r>
              <a:rPr lang="en-US" dirty="0"/>
              <a:t> </a:t>
            </a:r>
            <a:r>
              <a:rPr lang="en-US" dirty="0" err="1"/>
              <a:t>phân</a:t>
            </a:r>
            <a:r>
              <a:rPr lang="en-US" dirty="0"/>
              <a:t> </a:t>
            </a:r>
            <a:r>
              <a:rPr lang="en-US" dirty="0" err="1"/>
              <a:t>lớp</a:t>
            </a:r>
            <a:r>
              <a:rPr lang="en-US" dirty="0"/>
              <a:t> </a:t>
            </a:r>
            <a:r>
              <a:rPr lang="en-US" dirty="0" err="1"/>
              <a:t>dữ</a:t>
            </a:r>
            <a:r>
              <a:rPr lang="en-US" dirty="0"/>
              <a:t> </a:t>
            </a:r>
            <a:r>
              <a:rPr lang="en-US" dirty="0" err="1"/>
              <a:t>liệu</a:t>
            </a:r>
            <a:r>
              <a:rPr lang="en-US" dirty="0"/>
              <a:t> </a:t>
            </a:r>
            <a:r>
              <a:rPr lang="en-US" dirty="0" err="1"/>
              <a:t>chuỗi</a:t>
            </a:r>
            <a:r>
              <a:rPr lang="en-US" dirty="0"/>
              <a:t> </a:t>
            </a:r>
            <a:r>
              <a:rPr lang="en-US" dirty="0" err="1"/>
              <a:t>thời</a:t>
            </a:r>
            <a:r>
              <a:rPr lang="en-US" dirty="0"/>
              <a:t> </a:t>
            </a:r>
            <a:r>
              <a:rPr lang="en-US" dirty="0" err="1"/>
              <a:t>gian</a:t>
            </a:r>
            <a:endParaRPr lang="en-US" dirty="0"/>
          </a:p>
        </p:txBody>
      </p:sp>
      <p:sp>
        <p:nvSpPr>
          <p:cNvPr id="4" name="Slide Number Placeholder 3"/>
          <p:cNvSpPr>
            <a:spLocks noGrp="1"/>
          </p:cNvSpPr>
          <p:nvPr>
            <p:ph type="sldNum" sz="quarter" idx="12"/>
          </p:nvPr>
        </p:nvSpPr>
        <p:spPr/>
        <p:txBody>
          <a:bodyPr/>
          <a:lstStyle/>
          <a:p>
            <a:fld id="{3AEDC5BA-C1EB-4A4C-B4B9-108900D66D4C}" type="slidenum">
              <a:rPr lang="en-US" smtClean="0"/>
              <a:t>19</a:t>
            </a:fld>
            <a:endParaRPr lang="en-US"/>
          </a:p>
        </p:txBody>
      </p:sp>
    </p:spTree>
    <p:extLst>
      <p:ext uri="{BB962C8B-B14F-4D97-AF65-F5344CB8AC3E}">
        <p14:creationId xmlns:p14="http://schemas.microsoft.com/office/powerpoint/2010/main" val="218261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outerShdw blurRad="38100" dist="38100" dir="2700000" algn="tl">
                    <a:srgbClr val="000000">
                      <a:alpha val="43137"/>
                    </a:srgbClr>
                  </a:outerShdw>
                </a:effectLst>
              </a:rPr>
              <a:t>Nội</a:t>
            </a:r>
            <a:r>
              <a:rPr lang="en-US" dirty="0" smtClean="0">
                <a:effectLst>
                  <a:outerShdw blurRad="38100" dist="38100" dir="2700000" algn="tl">
                    <a:srgbClr val="000000">
                      <a:alpha val="43137"/>
                    </a:srgbClr>
                  </a:outerShdw>
                </a:effectLst>
              </a:rPr>
              <a:t> Dung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385763" indent="-385763">
              <a:buFont typeface="+mj-lt"/>
              <a:buAutoNum type="arabicPeriod"/>
            </a:pPr>
            <a:r>
              <a:rPr lang="en-US" dirty="0" err="1" smtClean="0"/>
              <a:t>Giới</a:t>
            </a:r>
            <a:r>
              <a:rPr lang="en-US" dirty="0" smtClean="0"/>
              <a:t> </a:t>
            </a:r>
            <a:r>
              <a:rPr lang="en-US" dirty="0" err="1" smtClean="0"/>
              <a:t>thiệu</a:t>
            </a:r>
            <a:endParaRPr lang="en-US" dirty="0" smtClean="0"/>
          </a:p>
          <a:p>
            <a:pPr marL="385763" indent="-385763">
              <a:buFont typeface="+mj-lt"/>
              <a:buAutoNum type="arabi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smtClean="0"/>
          </a:p>
          <a:p>
            <a:pPr marL="385763" indent="-385763">
              <a:buFont typeface="+mj-lt"/>
              <a:buAutoNum type="arabicPeriod"/>
            </a:pPr>
            <a:r>
              <a:rPr lang="en-US" dirty="0" err="1" smtClean="0"/>
              <a:t>Công</a:t>
            </a:r>
            <a:r>
              <a:rPr lang="en-US" dirty="0" smtClean="0"/>
              <a:t> </a:t>
            </a:r>
            <a:r>
              <a:rPr lang="en-US" dirty="0" err="1" smtClean="0"/>
              <a:t>trình</a:t>
            </a:r>
            <a:r>
              <a:rPr lang="en-US" dirty="0" smtClean="0"/>
              <a:t> </a:t>
            </a:r>
            <a:r>
              <a:rPr lang="en-US" dirty="0" err="1" smtClean="0"/>
              <a:t>liên</a:t>
            </a:r>
            <a:r>
              <a:rPr lang="en-US" dirty="0" smtClean="0"/>
              <a:t> </a:t>
            </a:r>
            <a:r>
              <a:rPr lang="en-US" dirty="0" err="1" smtClean="0"/>
              <a:t>quan</a:t>
            </a:r>
            <a:endParaRPr lang="en-US" dirty="0" smtClean="0"/>
          </a:p>
          <a:p>
            <a:pPr marL="385763" indent="-385763">
              <a:buFont typeface="+mj-lt"/>
              <a:buAutoNum type="arabicPeriod"/>
            </a:pPr>
            <a:r>
              <a:rPr lang="en-US" dirty="0" err="1" smtClean="0"/>
              <a:t>Giải</a:t>
            </a:r>
            <a:r>
              <a:rPr lang="en-US" dirty="0" smtClean="0"/>
              <a:t> </a:t>
            </a:r>
            <a:r>
              <a:rPr lang="en-US" dirty="0" err="1" smtClean="0"/>
              <a:t>pháp</a:t>
            </a:r>
            <a:r>
              <a:rPr lang="en-US" dirty="0" smtClean="0"/>
              <a:t> </a:t>
            </a:r>
            <a:r>
              <a:rPr lang="en-US" dirty="0" err="1" smtClean="0"/>
              <a:t>thực</a:t>
            </a:r>
            <a:r>
              <a:rPr lang="en-US" dirty="0" smtClean="0"/>
              <a:t> </a:t>
            </a:r>
            <a:r>
              <a:rPr lang="en-US" dirty="0" err="1" smtClean="0"/>
              <a:t>hiện</a:t>
            </a:r>
            <a:endParaRPr lang="en-US" dirty="0" smtClean="0"/>
          </a:p>
          <a:p>
            <a:pPr marL="385763" indent="-385763">
              <a:buFont typeface="+mj-lt"/>
              <a:buAutoNum type="arabicPeriod"/>
            </a:pPr>
            <a:r>
              <a:rPr lang="en-US" dirty="0" err="1" smtClean="0"/>
              <a:t>Kế</a:t>
            </a:r>
            <a:r>
              <a:rPr lang="en-US" dirty="0" smtClean="0"/>
              <a:t> </a:t>
            </a:r>
            <a:r>
              <a:rPr lang="en-US" dirty="0" err="1" smtClean="0"/>
              <a:t>hoạch</a:t>
            </a:r>
            <a:r>
              <a:rPr lang="en-US" dirty="0" smtClean="0"/>
              <a:t> </a:t>
            </a:r>
            <a:r>
              <a:rPr lang="en-US" dirty="0" err="1" smtClean="0"/>
              <a:t>thực</a:t>
            </a:r>
            <a:r>
              <a:rPr lang="en-US" dirty="0" smtClean="0"/>
              <a:t> </a:t>
            </a:r>
            <a:r>
              <a:rPr lang="en-US" dirty="0" err="1" smtClean="0"/>
              <a:t>hiện</a:t>
            </a:r>
            <a:endParaRPr lang="en-US" dirty="0" smtClean="0"/>
          </a:p>
          <a:p>
            <a:pPr marL="385763" indent="-385763">
              <a:buFont typeface="+mj-lt"/>
              <a:buAutoNum type="arabicPeriod"/>
            </a:pPr>
            <a:r>
              <a:rPr lang="en-US" dirty="0" smtClean="0"/>
              <a:t>Q&amp;A</a:t>
            </a:r>
            <a:endParaRPr lang="en-US" dirty="0"/>
          </a:p>
        </p:txBody>
      </p:sp>
      <p:sp>
        <p:nvSpPr>
          <p:cNvPr id="4" name="Slide Number Placeholder 3"/>
          <p:cNvSpPr>
            <a:spLocks noGrp="1"/>
          </p:cNvSpPr>
          <p:nvPr>
            <p:ph type="sldNum" sz="quarter" idx="12"/>
          </p:nvPr>
        </p:nvSpPr>
        <p:spPr/>
        <p:txBody>
          <a:bodyPr/>
          <a:lstStyle/>
          <a:p>
            <a:fld id="{3AEDC5BA-C1EB-4A4C-B4B9-108900D66D4C}" type="slidenum">
              <a:rPr lang="en-US" smtClean="0"/>
              <a:t>2</a:t>
            </a:fld>
            <a:endParaRPr lang="en-US"/>
          </a:p>
        </p:txBody>
      </p:sp>
    </p:spTree>
    <p:extLst>
      <p:ext uri="{BB962C8B-B14F-4D97-AF65-F5344CB8AC3E}">
        <p14:creationId xmlns:p14="http://schemas.microsoft.com/office/powerpoint/2010/main" val="198876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outerShdw blurRad="38100" dist="38100" dir="2700000" algn="tl">
                    <a:srgbClr val="000000">
                      <a:alpha val="43137"/>
                    </a:srgbClr>
                  </a:outerShdw>
                </a:effectLst>
              </a:rPr>
              <a:t>Kế</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hoạch</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thực</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hiện</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0552056"/>
              </p:ext>
            </p:extLst>
          </p:nvPr>
        </p:nvGraphicFramePr>
        <p:xfrm>
          <a:off x="745866" y="1946246"/>
          <a:ext cx="6753892" cy="3977640"/>
        </p:xfrm>
        <a:graphic>
          <a:graphicData uri="http://schemas.openxmlformats.org/drawingml/2006/table">
            <a:tbl>
              <a:tblPr/>
              <a:tblGrid>
                <a:gridCol w="965488"/>
                <a:gridCol w="4723002"/>
                <a:gridCol w="1065402"/>
              </a:tblGrid>
              <a:tr h="254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STT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mn-lt"/>
                          <a:ea typeface="+mn-ea"/>
                          <a:cs typeface="+mn-cs"/>
                        </a:rPr>
                        <a:t>Nội</a:t>
                      </a:r>
                      <a:r>
                        <a:rPr lang="en-US" sz="1800" b="0" i="0" kern="1200" dirty="0">
                          <a:solidFill>
                            <a:srgbClr val="000000"/>
                          </a:solidFill>
                          <a:effectLst/>
                          <a:latin typeface="+mn-lt"/>
                          <a:ea typeface="+mn-ea"/>
                          <a:cs typeface="+mn-cs"/>
                        </a:rPr>
                        <a:t> dung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mn-lt"/>
                          <a:ea typeface="+mn-ea"/>
                          <a:cs typeface="+mn-cs"/>
                        </a:rPr>
                        <a:t>Thời</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gian</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Tuần</a:t>
                      </a:r>
                      <a:r>
                        <a:rPr lang="en-US" sz="1800" b="0" i="0" kern="1200" dirty="0">
                          <a:solidFill>
                            <a:srgbClr val="000000"/>
                          </a:solidFill>
                          <a:effectLst/>
                          <a:latin typeface="+mn-lt"/>
                          <a:ea typeface="+mn-ea"/>
                          <a:cs typeface="+mn-cs"/>
                        </a:rPr>
                        <a:t>)</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rgbClr val="000000"/>
                          </a:solidFill>
                          <a:effectLst/>
                          <a:latin typeface="+mn-lt"/>
                          <a:ea typeface="+mn-ea"/>
                          <a:cs typeface="+mn-cs"/>
                        </a:rPr>
                        <a:t>1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mn-lt"/>
                          <a:ea typeface="+mn-ea"/>
                          <a:cs typeface="+mn-cs"/>
                        </a:rPr>
                        <a:t>Tìm</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hiểu</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giải</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thuật</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phân</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lớp</a:t>
                      </a:r>
                      <a:r>
                        <a:rPr lang="en-US" sz="1800" b="0" i="0" kern="1200" dirty="0">
                          <a:solidFill>
                            <a:srgbClr val="000000"/>
                          </a:solidFill>
                          <a:effectLst/>
                          <a:latin typeface="+mn-lt"/>
                          <a:ea typeface="+mn-ea"/>
                          <a:cs typeface="+mn-cs"/>
                        </a:rPr>
                        <a:t> k-NN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1</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rgbClr val="000000"/>
                          </a:solidFill>
                          <a:effectLst/>
                          <a:latin typeface="+mn-lt"/>
                          <a:ea typeface="+mn-ea"/>
                          <a:cs typeface="+mn-cs"/>
                        </a:rPr>
                        <a:t>2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mn-lt"/>
                          <a:ea typeface="+mn-ea"/>
                          <a:cs typeface="+mn-cs"/>
                        </a:rPr>
                        <a:t>Tìm</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hiểu</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giải</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thuật</a:t>
                      </a:r>
                      <a:r>
                        <a:rPr lang="en-US" sz="1800" b="0" i="0" kern="1200" dirty="0">
                          <a:solidFill>
                            <a:srgbClr val="000000"/>
                          </a:solidFill>
                          <a:effectLst/>
                          <a:latin typeface="+mn-lt"/>
                          <a:ea typeface="+mn-ea"/>
                          <a:cs typeface="+mn-cs"/>
                        </a:rPr>
                        <a:t>: RHC </a:t>
                      </a:r>
                      <a:r>
                        <a:rPr lang="en-US" sz="1800" b="0" i="0" kern="1200" dirty="0" err="1">
                          <a:solidFill>
                            <a:srgbClr val="000000"/>
                          </a:solidFill>
                          <a:effectLst/>
                          <a:latin typeface="+mn-lt"/>
                          <a:ea typeface="+mn-ea"/>
                          <a:cs typeface="+mn-cs"/>
                        </a:rPr>
                        <a:t>và</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dRHc</a:t>
                      </a:r>
                      <a:r>
                        <a:rPr lang="en-US" sz="1800" b="0" i="0" kern="1200" dirty="0">
                          <a:solidFill>
                            <a:srgbClr val="000000"/>
                          </a:solidFill>
                          <a:effectLst/>
                          <a:latin typeface="+mn-lt"/>
                          <a:ea typeface="+mn-ea"/>
                          <a:cs typeface="+mn-cs"/>
                        </a:rPr>
                        <a:t>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4</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3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mn-lt"/>
                          <a:ea typeface="+mn-ea"/>
                          <a:cs typeface="+mn-cs"/>
                        </a:rPr>
                        <a:t>Tìm</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hiểu</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giải</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thuật</a:t>
                      </a:r>
                      <a:r>
                        <a:rPr lang="en-US" sz="1800" b="0" i="0" kern="1200" dirty="0">
                          <a:solidFill>
                            <a:srgbClr val="000000"/>
                          </a:solidFill>
                          <a:effectLst/>
                          <a:latin typeface="+mn-lt"/>
                          <a:ea typeface="+mn-ea"/>
                          <a:cs typeface="+mn-cs"/>
                        </a:rPr>
                        <a:t>: </a:t>
                      </a:r>
                      <a:r>
                        <a:rPr lang="en-US" sz="1800" b="0" i="0" kern="1200" dirty="0" smtClean="0">
                          <a:solidFill>
                            <a:srgbClr val="000000"/>
                          </a:solidFill>
                          <a:effectLst/>
                          <a:latin typeface="+mn-lt"/>
                          <a:ea typeface="+mn-ea"/>
                          <a:cs typeface="+mn-cs"/>
                        </a:rPr>
                        <a:t>Na</a:t>
                      </a:r>
                      <a:r>
                        <a:rPr lang="en-US" sz="1800" dirty="0" smtClean="0"/>
                        <a:t>ï</a:t>
                      </a:r>
                      <a:r>
                        <a:rPr lang="en-US" sz="1800" b="0" i="0" kern="1200" dirty="0" smtClean="0">
                          <a:solidFill>
                            <a:srgbClr val="000000"/>
                          </a:solidFill>
                          <a:effectLst/>
                          <a:latin typeface="+mn-lt"/>
                          <a:ea typeface="+mn-ea"/>
                          <a:cs typeface="+mn-cs"/>
                        </a:rPr>
                        <a:t>ve </a:t>
                      </a:r>
                      <a:r>
                        <a:rPr lang="en-US" sz="1800" b="0" i="0" kern="1200" dirty="0">
                          <a:solidFill>
                            <a:srgbClr val="000000"/>
                          </a:solidFill>
                          <a:effectLst/>
                          <a:latin typeface="+mn-lt"/>
                          <a:ea typeface="+mn-ea"/>
                          <a:cs typeface="+mn-cs"/>
                        </a:rPr>
                        <a:t>Ranking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2</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4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mn-lt"/>
                          <a:ea typeface="+mn-ea"/>
                          <a:cs typeface="+mn-cs"/>
                        </a:rPr>
                        <a:t>Hiện</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thực</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giải</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thuật</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phân</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lớp</a:t>
                      </a:r>
                      <a:r>
                        <a:rPr lang="en-US" sz="1800" b="0" i="0" kern="1200" dirty="0">
                          <a:solidFill>
                            <a:srgbClr val="000000"/>
                          </a:solidFill>
                          <a:effectLst/>
                          <a:latin typeface="+mn-lt"/>
                          <a:ea typeface="+mn-ea"/>
                          <a:cs typeface="+mn-cs"/>
                        </a:rPr>
                        <a:t> k-NN </a:t>
                      </a:r>
                      <a:r>
                        <a:rPr lang="en-US" sz="1800" b="0" i="0" kern="1200" dirty="0" err="1">
                          <a:solidFill>
                            <a:srgbClr val="000000"/>
                          </a:solidFill>
                          <a:effectLst/>
                          <a:latin typeface="+mn-lt"/>
                          <a:ea typeface="+mn-ea"/>
                          <a:cs typeface="+mn-cs"/>
                        </a:rPr>
                        <a:t>thuần</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túy</a:t>
                      </a:r>
                      <a:r>
                        <a:rPr lang="en-US" sz="1800" b="0" i="0" kern="1200" dirty="0">
                          <a:solidFill>
                            <a:srgbClr val="000000"/>
                          </a:solidFill>
                          <a:effectLst/>
                          <a:latin typeface="+mn-lt"/>
                          <a:ea typeface="+mn-ea"/>
                          <a:cs typeface="+mn-cs"/>
                        </a:rPr>
                        <a:t>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3</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rgbClr val="000000"/>
                          </a:solidFill>
                          <a:effectLst/>
                          <a:latin typeface="+mn-lt"/>
                          <a:ea typeface="+mn-ea"/>
                          <a:cs typeface="+mn-cs"/>
                        </a:rPr>
                        <a:t>5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mn-lt"/>
                          <a:ea typeface="+mn-ea"/>
                          <a:cs typeface="+mn-cs"/>
                        </a:rPr>
                        <a:t>Hiện</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thực</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giải</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thuật</a:t>
                      </a:r>
                      <a:r>
                        <a:rPr lang="en-US" sz="1800" b="0" i="0" kern="1200" dirty="0">
                          <a:solidFill>
                            <a:srgbClr val="000000"/>
                          </a:solidFill>
                          <a:effectLst/>
                          <a:latin typeface="+mn-lt"/>
                          <a:ea typeface="+mn-ea"/>
                          <a:cs typeface="+mn-cs"/>
                        </a:rPr>
                        <a:t> k-NN + RHC, k-NN + </a:t>
                      </a:r>
                      <a:r>
                        <a:rPr lang="en-US" sz="1800" b="0" i="0" kern="1200" dirty="0" err="1">
                          <a:solidFill>
                            <a:srgbClr val="000000"/>
                          </a:solidFill>
                          <a:effectLst/>
                          <a:latin typeface="+mn-lt"/>
                          <a:ea typeface="+mn-ea"/>
                          <a:cs typeface="+mn-cs"/>
                        </a:rPr>
                        <a:t>dRHC</a:t>
                      </a:r>
                      <a:r>
                        <a:rPr lang="en-US" sz="1800" b="0" i="0" kern="1200" dirty="0">
                          <a:solidFill>
                            <a:srgbClr val="000000"/>
                          </a:solidFill>
                          <a:effectLst/>
                          <a:latin typeface="+mn-lt"/>
                          <a:ea typeface="+mn-ea"/>
                          <a:cs typeface="+mn-cs"/>
                        </a:rPr>
                        <a:t>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4</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rgbClr val="000000"/>
                          </a:solidFill>
                          <a:effectLst/>
                          <a:latin typeface="+mn-lt"/>
                          <a:ea typeface="+mn-ea"/>
                          <a:cs typeface="+mn-cs"/>
                        </a:rPr>
                        <a:t>6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mn-lt"/>
                          <a:ea typeface="+mn-ea"/>
                          <a:cs typeface="+mn-cs"/>
                        </a:rPr>
                        <a:t>Hiện</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thực</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giải</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thuật</a:t>
                      </a:r>
                      <a:r>
                        <a:rPr lang="en-US" sz="1800" b="0" i="0" kern="1200" dirty="0">
                          <a:solidFill>
                            <a:srgbClr val="000000"/>
                          </a:solidFill>
                          <a:effectLst/>
                          <a:latin typeface="+mn-lt"/>
                          <a:ea typeface="+mn-ea"/>
                          <a:cs typeface="+mn-cs"/>
                        </a:rPr>
                        <a:t> k-NN + </a:t>
                      </a:r>
                      <a:r>
                        <a:rPr lang="en-US" sz="1800" b="0" i="0" kern="1200" dirty="0" smtClean="0">
                          <a:solidFill>
                            <a:srgbClr val="000000"/>
                          </a:solidFill>
                          <a:effectLst/>
                          <a:latin typeface="+mn-lt"/>
                          <a:ea typeface="+mn-ea"/>
                          <a:cs typeface="+mn-cs"/>
                        </a:rPr>
                        <a:t>Na</a:t>
                      </a:r>
                      <a:r>
                        <a:rPr lang="en-US" sz="1800" dirty="0" smtClean="0"/>
                        <a:t>ï</a:t>
                      </a:r>
                      <a:r>
                        <a:rPr lang="en-US" sz="1800" b="0" i="0" kern="1200" dirty="0" smtClean="0">
                          <a:solidFill>
                            <a:srgbClr val="000000"/>
                          </a:solidFill>
                          <a:effectLst/>
                          <a:latin typeface="+mn-lt"/>
                          <a:ea typeface="+mn-ea"/>
                          <a:cs typeface="+mn-cs"/>
                        </a:rPr>
                        <a:t>ve </a:t>
                      </a:r>
                      <a:r>
                        <a:rPr lang="en-US" sz="1800" b="0" i="0" kern="1200" dirty="0">
                          <a:solidFill>
                            <a:srgbClr val="000000"/>
                          </a:solidFill>
                          <a:effectLst/>
                          <a:latin typeface="+mn-lt"/>
                          <a:ea typeface="+mn-ea"/>
                          <a:cs typeface="+mn-cs"/>
                        </a:rPr>
                        <a:t>Ranking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2</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9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rgbClr val="000000"/>
                          </a:solidFill>
                          <a:effectLst/>
                          <a:latin typeface="+mn-lt"/>
                          <a:ea typeface="+mn-ea"/>
                          <a:cs typeface="+mn-cs"/>
                        </a:rPr>
                        <a:t>7</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i="0" kern="1200" dirty="0">
                          <a:solidFill>
                            <a:srgbClr val="000000"/>
                          </a:solidFill>
                          <a:effectLst/>
                          <a:latin typeface="Calibri" panose="020F0502020204030204" pitchFamily="34" charset="0"/>
                          <a:ea typeface="+mn-ea"/>
                          <a:cs typeface="Calibri" panose="020F0502020204030204" pitchFamily="34" charset="0"/>
                        </a:rPr>
                        <a:t>Thực nghiệm và so sánh kết quả thực nghiệm</a:t>
                      </a:r>
                      <a:br>
                        <a:rPr lang="vi-VN" sz="1800" b="0" i="0" kern="1200" dirty="0">
                          <a:solidFill>
                            <a:srgbClr val="000000"/>
                          </a:solidFill>
                          <a:effectLst/>
                          <a:latin typeface="Calibri" panose="020F0502020204030204" pitchFamily="34" charset="0"/>
                          <a:ea typeface="+mn-ea"/>
                          <a:cs typeface="Calibri" panose="020F0502020204030204" pitchFamily="34" charset="0"/>
                        </a:rPr>
                      </a:br>
                      <a:r>
                        <a:rPr lang="vi-VN" sz="1800" b="0" i="0" kern="1200" dirty="0">
                          <a:solidFill>
                            <a:srgbClr val="000000"/>
                          </a:solidFill>
                          <a:effectLst/>
                          <a:latin typeface="Calibri" panose="020F0502020204030204" pitchFamily="34" charset="0"/>
                          <a:ea typeface="+mn-ea"/>
                          <a:cs typeface="Calibri" panose="020F0502020204030204" pitchFamily="34" charset="0"/>
                        </a:rPr>
                        <a:t>của 3 phương pháp trên</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4</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rgbClr val="000000"/>
                          </a:solidFill>
                          <a:effectLst/>
                          <a:latin typeface="+mn-lt"/>
                          <a:ea typeface="+mn-ea"/>
                          <a:cs typeface="+mn-cs"/>
                        </a:rPr>
                        <a:t>8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mn-lt"/>
                          <a:ea typeface="+mn-ea"/>
                          <a:cs typeface="+mn-cs"/>
                        </a:rPr>
                        <a:t>Viết</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luận</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văn</a:t>
                      </a:r>
                      <a:r>
                        <a:rPr lang="en-US" sz="1800" b="0" i="0" kern="1200" dirty="0">
                          <a:solidFill>
                            <a:srgbClr val="000000"/>
                          </a:solidFill>
                          <a:effectLst/>
                          <a:latin typeface="+mn-lt"/>
                          <a:ea typeface="+mn-ea"/>
                          <a:cs typeface="+mn-cs"/>
                        </a:rPr>
                        <a:t> </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4</a:t>
                      </a: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rgbClr val="000000"/>
                          </a:solidFill>
                          <a:effectLst/>
                          <a:latin typeface="+mn-lt"/>
                          <a:ea typeface="+mn-ea"/>
                          <a:cs typeface="+mn-cs"/>
                        </a:rPr>
                        <a:t>Tổng</a:t>
                      </a:r>
                      <a:endParaRPr lang="en-US" sz="1800" b="0" i="0" kern="1200" dirty="0">
                        <a:solidFill>
                          <a:srgbClr val="000000"/>
                        </a:solidFill>
                        <a:effectLst/>
                        <a:latin typeface="+mn-lt"/>
                        <a:ea typeface="+mn-ea"/>
                        <a:cs typeface="+mn-cs"/>
                      </a:endParaRP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i="0" kern="1200" dirty="0">
                        <a:solidFill>
                          <a:srgbClr val="000000"/>
                        </a:solidFill>
                        <a:effectLst/>
                        <a:latin typeface="+mn-lt"/>
                        <a:ea typeface="+mn-ea"/>
                        <a:cs typeface="+mn-cs"/>
                      </a:endParaRPr>
                    </a:p>
                  </a:txBody>
                  <a:tcPr marL="68580" marR="68580" marT="34290" marB="342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rgbClr val="000000"/>
                          </a:solidFill>
                          <a:effectLst/>
                          <a:latin typeface="+mn-lt"/>
                          <a:ea typeface="+mn-ea"/>
                          <a:cs typeface="+mn-cs"/>
                        </a:rPr>
                        <a:t>24</a:t>
                      </a:r>
                    </a:p>
                  </a:txBody>
                  <a:tcPr marL="68580" marR="68580" marT="34290" marB="3429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r>
            </a:tbl>
          </a:graphicData>
        </a:graphic>
      </p:graphicFrame>
      <p:sp>
        <p:nvSpPr>
          <p:cNvPr id="5" name="Rectangle 1"/>
          <p:cNvSpPr>
            <a:spLocks noChangeArrowheads="1"/>
          </p:cNvSpPr>
          <p:nvPr/>
        </p:nvSpPr>
        <p:spPr bwMode="auto">
          <a:xfrm>
            <a:off x="1" y="511003"/>
            <a:ext cx="138564"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1350">
                <a:latin typeface="Arial" panose="020B0604020202020204" pitchFamily="34" charset="0"/>
              </a:rPr>
              <a:t/>
            </a:r>
            <a:br>
              <a:rPr lang="en-US" altLang="en-US" sz="1350">
                <a:latin typeface="Arial" panose="020B0604020202020204" pitchFamily="34" charset="0"/>
              </a:rPr>
            </a:br>
            <a:r>
              <a:rPr lang="en-US" altLang="en-US" sz="1350">
                <a:latin typeface="Arial" panose="020B0604020202020204" pitchFamily="34" charset="0"/>
              </a:rPr>
              <a:t/>
            </a:r>
            <a:br>
              <a:rPr lang="en-US" altLang="en-US" sz="1350">
                <a:latin typeface="Arial" panose="020B0604020202020204" pitchFamily="34" charset="0"/>
              </a:rPr>
            </a:br>
            <a:endParaRPr lang="en-US" altLang="en-US" sz="1350">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3AEDC5BA-C1EB-4A4C-B4B9-108900D66D4C}" type="slidenum">
              <a:rPr lang="en-US" smtClean="0"/>
              <a:t>20</a:t>
            </a:fld>
            <a:endParaRPr lang="en-US"/>
          </a:p>
        </p:txBody>
      </p:sp>
    </p:spTree>
    <p:extLst>
      <p:ext uri="{BB962C8B-B14F-4D97-AF65-F5344CB8AC3E}">
        <p14:creationId xmlns:p14="http://schemas.microsoft.com/office/powerpoint/2010/main" val="349491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2815" y="2269427"/>
            <a:ext cx="7886700" cy="1325563"/>
          </a:xfrm>
        </p:spPr>
        <p:txBody>
          <a:bodyPr/>
          <a:lstStyle/>
          <a:p>
            <a:pPr algn="ctr"/>
            <a:r>
              <a:rPr lang="en-US" dirty="0" smtClean="0">
                <a:effectLst>
                  <a:outerShdw blurRad="38100" dist="38100" dir="2700000" algn="tl">
                    <a:srgbClr val="000000">
                      <a:alpha val="43137"/>
                    </a:srgbClr>
                  </a:outerShdw>
                </a:effectLst>
              </a:rPr>
              <a:t>Thank you</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Q&amp;A</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3AEDC5BA-C1EB-4A4C-B4B9-108900D66D4C}" type="slidenum">
              <a:rPr lang="en-US" smtClean="0"/>
              <a:t>21</a:t>
            </a:fld>
            <a:endParaRPr lang="en-US"/>
          </a:p>
        </p:txBody>
      </p:sp>
    </p:spTree>
    <p:extLst>
      <p:ext uri="{BB962C8B-B14F-4D97-AF65-F5344CB8AC3E}">
        <p14:creationId xmlns:p14="http://schemas.microsoft.com/office/powerpoint/2010/main" val="3354708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outerShdw blurRad="38100" dist="38100" dir="2700000" algn="tl">
                    <a:srgbClr val="000000">
                      <a:alpha val="43137"/>
                    </a:srgbClr>
                  </a:outerShdw>
                </a:effectLst>
              </a:rPr>
              <a:t>Giới</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thiệu</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err="1" smtClean="0">
                <a:effectLst>
                  <a:outerShdw blurRad="38100" dist="38100" dir="2700000" algn="tl">
                    <a:srgbClr val="000000">
                      <a:alpha val="43137"/>
                    </a:srgbClr>
                  </a:outerShdw>
                </a:effectLst>
              </a:rPr>
              <a:t>Lý</a:t>
            </a:r>
            <a:r>
              <a:rPr lang="en-US" dirty="0" smtClean="0">
                <a:effectLst>
                  <a:outerShdw blurRad="38100" dist="38100" dir="2700000" algn="tl">
                    <a:srgbClr val="000000">
                      <a:alpha val="43137"/>
                    </a:srgbClr>
                  </a:outerShdw>
                </a:effectLst>
              </a:rPr>
              <a:t> do </a:t>
            </a:r>
            <a:r>
              <a:rPr lang="en-US" dirty="0" err="1" smtClean="0">
                <a:effectLst>
                  <a:outerShdw blurRad="38100" dist="38100" dir="2700000" algn="tl">
                    <a:srgbClr val="000000">
                      <a:alpha val="43137"/>
                    </a:srgbClr>
                  </a:outerShdw>
                </a:effectLst>
              </a:rPr>
              <a:t>nghiên</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cứu</a:t>
            </a:r>
            <a:endParaRPr lang="en-US" dirty="0" smtClean="0">
              <a:effectLst>
                <a:outerShdw blurRad="38100" dist="38100" dir="2700000" algn="tl">
                  <a:srgbClr val="000000">
                    <a:alpha val="43137"/>
                  </a:srgbClr>
                </a:outerShdw>
              </a:effectLst>
            </a:endParaRPr>
          </a:p>
          <a:p>
            <a:pPr lvl="1"/>
            <a:r>
              <a:rPr lang="en-US" dirty="0" err="1" smtClean="0"/>
              <a:t>Khai</a:t>
            </a:r>
            <a:r>
              <a:rPr lang="en-US" dirty="0" smtClean="0"/>
              <a:t> </a:t>
            </a:r>
            <a:r>
              <a:rPr lang="en-US" dirty="0" err="1" smtClean="0"/>
              <a:t>phá</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lĩnh</a:t>
            </a:r>
            <a:r>
              <a:rPr lang="en-US" dirty="0" smtClean="0"/>
              <a:t> </a:t>
            </a:r>
            <a:r>
              <a:rPr lang="en-US" dirty="0" err="1" smtClean="0"/>
              <a:t>vực</a:t>
            </a:r>
            <a:endParaRPr lang="en-US" dirty="0" smtClean="0"/>
          </a:p>
          <a:p>
            <a:pPr lvl="1"/>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là</a:t>
            </a:r>
            <a:r>
              <a:rPr lang="en-US" dirty="0" smtClean="0"/>
              <a:t> </a:t>
            </a:r>
            <a:r>
              <a:rPr lang="en-US" dirty="0" err="1" smtClean="0"/>
              <a:t>trên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đều</a:t>
            </a:r>
            <a:r>
              <a:rPr lang="en-US" dirty="0" smtClean="0"/>
              <a:t> </a:t>
            </a:r>
            <a:r>
              <a:rPr lang="en-US" dirty="0" err="1" smtClean="0"/>
              <a:t>đối</a:t>
            </a:r>
            <a:r>
              <a:rPr lang="en-US" dirty="0" smtClean="0"/>
              <a:t> </a:t>
            </a:r>
            <a:r>
              <a:rPr lang="en-US" dirty="0" err="1" smtClean="0"/>
              <a:t>mặt</a:t>
            </a:r>
            <a:r>
              <a:rPr lang="en-US" dirty="0" smtClean="0"/>
              <a:t> </a:t>
            </a:r>
            <a:r>
              <a:rPr lang="en-US" dirty="0" err="1" smtClean="0"/>
              <a:t>với</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là</a:t>
            </a:r>
            <a:r>
              <a:rPr lang="en-US" dirty="0" smtClean="0"/>
              <a:t> chi </a:t>
            </a:r>
            <a:r>
              <a:rPr lang="en-US" dirty="0" err="1" smtClean="0"/>
              <a:t>phí</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và</a:t>
            </a:r>
            <a:r>
              <a:rPr lang="en-US" dirty="0" smtClean="0"/>
              <a:t> chi </a:t>
            </a:r>
            <a:r>
              <a:rPr lang="en-US" dirty="0" err="1" smtClean="0"/>
              <a:t>phí</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cao</a:t>
            </a:r>
            <a:endParaRPr lang="en-US" dirty="0"/>
          </a:p>
        </p:txBody>
      </p:sp>
      <p:sp>
        <p:nvSpPr>
          <p:cNvPr id="4" name="Slide Number Placeholder 3"/>
          <p:cNvSpPr>
            <a:spLocks noGrp="1"/>
          </p:cNvSpPr>
          <p:nvPr>
            <p:ph type="sldNum" sz="quarter" idx="12"/>
          </p:nvPr>
        </p:nvSpPr>
        <p:spPr/>
        <p:txBody>
          <a:bodyPr/>
          <a:lstStyle/>
          <a:p>
            <a:fld id="{3AEDC5BA-C1EB-4A4C-B4B9-108900D66D4C}" type="slidenum">
              <a:rPr lang="en-US" smtClean="0"/>
              <a:t>3</a:t>
            </a:fld>
            <a:endParaRPr lang="en-US"/>
          </a:p>
        </p:txBody>
      </p:sp>
    </p:spTree>
    <p:extLst>
      <p:ext uri="{BB962C8B-B14F-4D97-AF65-F5344CB8AC3E}">
        <p14:creationId xmlns:p14="http://schemas.microsoft.com/office/powerpoint/2010/main" val="2636376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outerShdw blurRad="38100" dist="38100" dir="2700000" algn="tl">
                    <a:srgbClr val="000000">
                      <a:alpha val="43137"/>
                    </a:srgbClr>
                  </a:outerShdw>
                </a:effectLst>
              </a:rPr>
              <a:t>Giới</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thiệu</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err="1" smtClean="0">
                <a:effectLst>
                  <a:outerShdw blurRad="38100" dist="38100" dir="2700000" algn="tl">
                    <a:srgbClr val="000000">
                      <a:alpha val="43137"/>
                    </a:srgbClr>
                  </a:outerShdw>
                </a:effectLst>
              </a:rPr>
              <a:t>Mục</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đích</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nghiên</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cứu</a:t>
            </a:r>
            <a:endParaRPr lang="en-US" dirty="0" smtClean="0">
              <a:effectLst>
                <a:outerShdw blurRad="38100" dist="38100" dir="2700000" algn="tl">
                  <a:srgbClr val="000000">
                    <a:alpha val="43137"/>
                  </a:srgbClr>
                </a:outerShdw>
              </a:effectLst>
            </a:endParaRPr>
          </a:p>
          <a:p>
            <a:pPr lvl="1" algn="just"/>
            <a:r>
              <a:rPr lang="vi-VN" dirty="0" smtClean="0">
                <a:latin typeface="Calibri" panose="020F0502020204030204" pitchFamily="34" charset="0"/>
                <a:cs typeface="Calibri" panose="020F0502020204030204" pitchFamily="34" charset="0"/>
              </a:rPr>
              <a:t>Tìm hiểu và vận dụng giải thuật thu gọn tập huấn luyện</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Naïve Rank,</a:t>
            </a:r>
            <a:r>
              <a:rPr lang="vi-VN" dirty="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RHC </a:t>
            </a:r>
            <a:r>
              <a:rPr lang="vi-VN" dirty="0">
                <a:latin typeface="Calibri" panose="020F0502020204030204" pitchFamily="34" charset="0"/>
                <a:cs typeface="Calibri" panose="020F0502020204030204" pitchFamily="34" charset="0"/>
              </a:rPr>
              <a:t>để thu gọn dữ liệu</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trước khi phân lớp bằng giải thuật k-NN</a:t>
            </a:r>
            <a:r>
              <a:rPr lang="vi-VN" dirty="0" smtClean="0">
                <a:latin typeface="Calibri" panose="020F0502020204030204" pitchFamily="34" charset="0"/>
                <a:cs typeface="Calibri" panose="020F0502020204030204" pitchFamily="34" charset="0"/>
              </a:rPr>
              <a:t>.</a:t>
            </a:r>
          </a:p>
          <a:p>
            <a:pPr lvl="1" algn="just"/>
            <a:r>
              <a:rPr lang="vi-VN" dirty="0" smtClean="0">
                <a:latin typeface="Calibri" panose="020F0502020204030204" pitchFamily="34" charset="0"/>
                <a:cs typeface="Calibri" panose="020F0502020204030204" pitchFamily="34" charset="0"/>
              </a:rPr>
              <a:t>Hiện thực và thử nghiệm với bộ dữ liệu mẫu để đánh giá hiệu quả của các phương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pháp đề xuất</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3AEDC5BA-C1EB-4A4C-B4B9-108900D66D4C}" type="slidenum">
              <a:rPr lang="en-US" smtClean="0"/>
              <a:t>4</a:t>
            </a:fld>
            <a:endParaRPr lang="en-US"/>
          </a:p>
        </p:txBody>
      </p:sp>
    </p:spTree>
    <p:extLst>
      <p:ext uri="{BB962C8B-B14F-4D97-AF65-F5344CB8AC3E}">
        <p14:creationId xmlns:p14="http://schemas.microsoft.com/office/powerpoint/2010/main" val="3106618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outerShdw blurRad="38100" dist="38100" dir="2700000" algn="tl">
                    <a:srgbClr val="000000">
                      <a:alpha val="43137"/>
                    </a:srgbClr>
                  </a:outerShdw>
                </a:effectLst>
              </a:rPr>
              <a:t>Giới</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thiệu</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effectLst>
                  <a:outerShdw blurRad="38100" dist="38100" dir="2700000" algn="tl">
                    <a:srgbClr val="000000">
                      <a:alpha val="43137"/>
                    </a:srgbClr>
                  </a:outerShdw>
                </a:effectLst>
              </a:rPr>
              <a:t> Ý </a:t>
            </a:r>
            <a:r>
              <a:rPr lang="en-US" dirty="0" err="1" smtClean="0">
                <a:effectLst>
                  <a:outerShdw blurRad="38100" dist="38100" dir="2700000" algn="tl">
                    <a:srgbClr val="000000">
                      <a:alpha val="43137"/>
                    </a:srgbClr>
                  </a:outerShdw>
                </a:effectLst>
              </a:rPr>
              <a:t>nghĩa</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đề</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tài</a:t>
            </a:r>
            <a:endParaRPr lang="en-US" dirty="0" smtClean="0">
              <a:effectLst>
                <a:outerShdw blurRad="38100" dist="38100" dir="2700000" algn="tl">
                  <a:srgbClr val="000000">
                    <a:alpha val="43137"/>
                  </a:srgbClr>
                </a:outerShdw>
              </a:effectLst>
            </a:endParaRPr>
          </a:p>
          <a:p>
            <a:pPr lvl="1" algn="just"/>
            <a:r>
              <a:rPr lang="vi-VN" dirty="0" smtClean="0"/>
              <a:t>Về mặt học thuật: đề tài đề xuất việc sử dụng được kỹ thuật thu gọn tập huấn luyện</a:t>
            </a:r>
            <a:r>
              <a:rPr lang="en-US" dirty="0" smtClean="0"/>
              <a:t> </a:t>
            </a:r>
            <a:r>
              <a:rPr lang="vi-VN" dirty="0" smtClean="0"/>
              <a:t>RHC vào bài toán phân lớp dữ liệu chuỗi thời gian bằng k-NN.</a:t>
            </a:r>
            <a:endParaRPr lang="en-US" dirty="0" smtClean="0"/>
          </a:p>
          <a:p>
            <a:pPr lvl="1" algn="just"/>
            <a:r>
              <a:rPr lang="vi-VN" dirty="0"/>
              <a:t>Về mặt thực tiễn: thông qua thực nghiệm đưa ra kết luận về tính chính xác của việc phân lớp trước và sau khi thu gọn tập huấn luyện bằng các kỹ thuật khác nhau từ đó làm cơ sở hỗ trợ cho việc lựa chọn phương pháp thu gọn phù hợp tùy theo các bộ dữ liệu và nhu cầu của người </a:t>
            </a:r>
            <a:r>
              <a:rPr lang="vi-VN" dirty="0" smtClean="0"/>
              <a:t>dùng</a:t>
            </a:r>
            <a:r>
              <a:rPr lang="en-US" dirty="0" smtClean="0"/>
              <a:t>.</a:t>
            </a:r>
          </a:p>
        </p:txBody>
      </p:sp>
      <p:sp>
        <p:nvSpPr>
          <p:cNvPr id="4" name="Slide Number Placeholder 3"/>
          <p:cNvSpPr>
            <a:spLocks noGrp="1"/>
          </p:cNvSpPr>
          <p:nvPr>
            <p:ph type="sldNum" sz="quarter" idx="12"/>
          </p:nvPr>
        </p:nvSpPr>
        <p:spPr/>
        <p:txBody>
          <a:bodyPr/>
          <a:lstStyle/>
          <a:p>
            <a:fld id="{3AEDC5BA-C1EB-4A4C-B4B9-108900D66D4C}" type="slidenum">
              <a:rPr lang="en-US" smtClean="0"/>
              <a:t>5</a:t>
            </a:fld>
            <a:endParaRPr lang="en-US"/>
          </a:p>
        </p:txBody>
      </p:sp>
    </p:spTree>
    <p:extLst>
      <p:ext uri="{BB962C8B-B14F-4D97-AF65-F5344CB8AC3E}">
        <p14:creationId xmlns:p14="http://schemas.microsoft.com/office/powerpoint/2010/main" val="573446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outerShdw blurRad="38100" dist="38100" dir="2700000" algn="tl">
                    <a:srgbClr val="000000">
                      <a:alpha val="43137"/>
                    </a:srgbClr>
                  </a:outerShdw>
                </a:effectLst>
              </a:rPr>
              <a:t>Cơ</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sở</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lý</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thuyết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2226469"/>
            <a:ext cx="7886700" cy="3450257"/>
          </a:xfrm>
        </p:spPr>
        <p:txBody>
          <a:bodyPr>
            <a:normAutofit/>
          </a:bodyPr>
          <a:lstStyle/>
          <a:p>
            <a:pPr>
              <a:buFont typeface="Wingdings" panose="05000000000000000000" pitchFamily="2" charset="2"/>
              <a:buChar char="Ø"/>
            </a:pPr>
            <a:r>
              <a:rPr lang="en-US" dirty="0" smtClean="0"/>
              <a:t> Độ </a:t>
            </a:r>
            <a:r>
              <a:rPr lang="en-US" dirty="0" err="1"/>
              <a:t>đo</a:t>
            </a:r>
            <a:r>
              <a:rPr lang="en-US" dirty="0"/>
              <a:t> </a:t>
            </a:r>
            <a:r>
              <a:rPr lang="en-US" dirty="0" err="1"/>
              <a:t>xoắn</a:t>
            </a:r>
            <a:r>
              <a:rPr lang="en-US" dirty="0"/>
              <a:t> </a:t>
            </a:r>
            <a:r>
              <a:rPr lang="en-US" dirty="0" err="1"/>
              <a:t>thời</a:t>
            </a:r>
            <a:r>
              <a:rPr lang="en-US" dirty="0"/>
              <a:t> </a:t>
            </a:r>
            <a:r>
              <a:rPr lang="en-US" dirty="0" err="1"/>
              <a:t>gian</a:t>
            </a:r>
            <a:r>
              <a:rPr lang="en-US" dirty="0"/>
              <a:t> </a:t>
            </a:r>
            <a:r>
              <a:rPr lang="en-US" dirty="0" err="1" smtClean="0"/>
              <a:t>động</a:t>
            </a:r>
            <a:r>
              <a:rPr lang="en-US" dirty="0" smtClean="0"/>
              <a:t> (DTW)</a:t>
            </a:r>
          </a:p>
          <a:p>
            <a:pPr>
              <a:buFont typeface="Wingdings" panose="05000000000000000000" pitchFamily="2" charset="2"/>
              <a:buChar char="Ø"/>
            </a:pPr>
            <a:r>
              <a:rPr lang="en-US" dirty="0" smtClean="0"/>
              <a:t> </a:t>
            </a:r>
            <a:r>
              <a:rPr lang="en-US" dirty="0" err="1" smtClean="0"/>
              <a:t>Giải</a:t>
            </a:r>
            <a:r>
              <a:rPr lang="en-US" dirty="0" smtClean="0"/>
              <a:t> </a:t>
            </a:r>
            <a:r>
              <a:rPr lang="en-US" dirty="0" err="1"/>
              <a:t>thuật</a:t>
            </a:r>
            <a:r>
              <a:rPr lang="en-US" dirty="0"/>
              <a:t> </a:t>
            </a:r>
            <a:r>
              <a:rPr lang="en-US" dirty="0" err="1"/>
              <a:t>phân</a:t>
            </a:r>
            <a:r>
              <a:rPr lang="en-US" dirty="0"/>
              <a:t> </a:t>
            </a:r>
            <a:r>
              <a:rPr lang="en-US" dirty="0" err="1"/>
              <a:t>lớp</a:t>
            </a:r>
            <a:r>
              <a:rPr lang="en-US" dirty="0"/>
              <a:t> k-</a:t>
            </a:r>
            <a:r>
              <a:rPr lang="en-US" dirty="0" err="1"/>
              <a:t>lân</a:t>
            </a:r>
            <a:r>
              <a:rPr lang="en-US" dirty="0"/>
              <a:t> </a:t>
            </a:r>
            <a:r>
              <a:rPr lang="en-US" dirty="0" err="1"/>
              <a:t>cận</a:t>
            </a:r>
            <a:r>
              <a:rPr lang="en-US" dirty="0"/>
              <a:t> </a:t>
            </a:r>
            <a:r>
              <a:rPr lang="en-US" dirty="0" err="1"/>
              <a:t>gần</a:t>
            </a:r>
            <a:r>
              <a:rPr lang="en-US" dirty="0"/>
              <a:t> </a:t>
            </a:r>
            <a:r>
              <a:rPr lang="en-US" dirty="0" err="1" smtClean="0"/>
              <a:t>nhất</a:t>
            </a:r>
            <a:r>
              <a:rPr lang="en-US" dirty="0" smtClean="0"/>
              <a:t> (k-NN)</a:t>
            </a:r>
          </a:p>
          <a:p>
            <a:pPr marL="0" indent="0">
              <a:buNone/>
            </a:pPr>
            <a:endParaRPr lang="en-US" dirty="0" smtClean="0"/>
          </a:p>
        </p:txBody>
      </p:sp>
      <p:sp>
        <p:nvSpPr>
          <p:cNvPr id="4" name="Slide Number Placeholder 3"/>
          <p:cNvSpPr>
            <a:spLocks noGrp="1"/>
          </p:cNvSpPr>
          <p:nvPr>
            <p:ph type="sldNum" sz="quarter" idx="12"/>
          </p:nvPr>
        </p:nvSpPr>
        <p:spPr/>
        <p:txBody>
          <a:bodyPr/>
          <a:lstStyle/>
          <a:p>
            <a:fld id="{3AEDC5BA-C1EB-4A4C-B4B9-108900D66D4C}" type="slidenum">
              <a:rPr lang="en-US" smtClean="0"/>
              <a:t>6</a:t>
            </a:fld>
            <a:endParaRPr lang="en-US"/>
          </a:p>
        </p:txBody>
      </p:sp>
    </p:spTree>
    <p:extLst>
      <p:ext uri="{BB962C8B-B14F-4D97-AF65-F5344CB8AC3E}">
        <p14:creationId xmlns:p14="http://schemas.microsoft.com/office/powerpoint/2010/main" val="2125774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Độ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đo</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xoắn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thời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gian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động</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9692" y="1970605"/>
            <a:ext cx="4823677" cy="2744008"/>
          </a:xfrm>
          <a:prstGeom prst="rect">
            <a:avLst/>
          </a:prstGeom>
        </p:spPr>
      </p:pic>
      <p:sp>
        <p:nvSpPr>
          <p:cNvPr id="3" name="Slide Number Placeholder 2"/>
          <p:cNvSpPr>
            <a:spLocks noGrp="1"/>
          </p:cNvSpPr>
          <p:nvPr>
            <p:ph type="sldNum" sz="quarter" idx="12"/>
          </p:nvPr>
        </p:nvSpPr>
        <p:spPr/>
        <p:txBody>
          <a:bodyPr/>
          <a:lstStyle/>
          <a:p>
            <a:fld id="{3AEDC5BA-C1EB-4A4C-B4B9-108900D66D4C}" type="slidenum">
              <a:rPr lang="en-US" smtClean="0"/>
              <a:t>7</a:t>
            </a:fld>
            <a:endParaRPr lang="en-US"/>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786459" y="1823797"/>
                <a:ext cx="3423233" cy="3662603"/>
              </a:xfrm>
            </p:spPr>
            <p:txBody>
              <a:bodyPr>
                <a:normAutofit/>
              </a:bodyPr>
              <a:lstStyle/>
              <a:p>
                <a:pPr marL="0" indent="0">
                  <a:lnSpc>
                    <a:spcPct val="120000"/>
                  </a:lnSpc>
                  <a:buNone/>
                </a:pPr>
                <a:r>
                  <a:rPr lang="en-US" dirty="0" smtClean="0"/>
                  <a:t>Giả</a:t>
                </a:r>
                <a:r>
                  <a:rPr lang="en-US" dirty="0"/>
                  <a:t> </a:t>
                </a:r>
                <a:r>
                  <a:rPr lang="en-US" dirty="0" err="1"/>
                  <a:t>sử</a:t>
                </a:r>
                <a:r>
                  <a:rPr lang="en-US" dirty="0"/>
                  <a:t> </a:t>
                </a:r>
                <a:r>
                  <a:rPr lang="en-US" dirty="0" err="1"/>
                  <a:t>có</a:t>
                </a:r>
                <a:r>
                  <a:rPr lang="en-US" dirty="0"/>
                  <a:t> </a:t>
                </a:r>
                <a:r>
                  <a:rPr lang="en-US" dirty="0" err="1"/>
                  <a:t>hai</a:t>
                </a:r>
                <a:r>
                  <a:rPr lang="en-US" dirty="0"/>
                  <a:t> </a:t>
                </a:r>
                <a:r>
                  <a:rPr lang="en-US" dirty="0" err="1"/>
                  <a:t>chuỗi</a:t>
                </a:r>
                <a:r>
                  <a:rPr lang="en-US" dirty="0"/>
                  <a:t> </a:t>
                </a:r>
                <a:r>
                  <a:rPr lang="en-US" dirty="0" err="1"/>
                  <a:t>thời</a:t>
                </a:r>
                <a:r>
                  <a:rPr lang="en-US" dirty="0"/>
                  <a:t> </a:t>
                </a:r>
                <a:r>
                  <a:rPr lang="en-US" dirty="0" err="1"/>
                  <a:t>gian</a:t>
                </a:r>
                <a:r>
                  <a:rPr lang="en-US" dirty="0"/>
                  <a:t> </a:t>
                </a:r>
                <a14:m>
                  <m:oMath xmlns:m="http://schemas.openxmlformats.org/officeDocument/2006/math">
                    <m:r>
                      <a:rPr lang="en-US" i="1">
                        <a:latin typeface="Cambria Math" panose="02040503050406030204" pitchFamily="18" charset="0"/>
                      </a:rPr>
                      <m:t>𝑄</m:t>
                    </m:r>
                  </m:oMath>
                </a14:m>
                <a:r>
                  <a:rPr lang="en-US" dirty="0"/>
                  <a:t> </a:t>
                </a:r>
                <a:r>
                  <a:rPr lang="en-US" dirty="0" err="1"/>
                  <a:t>và</a:t>
                </a:r>
                <a:r>
                  <a:rPr lang="en-US" dirty="0"/>
                  <a:t> </a:t>
                </a:r>
                <a14:m>
                  <m:oMath xmlns:m="http://schemas.openxmlformats.org/officeDocument/2006/math">
                    <m:r>
                      <a:rPr lang="en-US" i="1">
                        <a:latin typeface="Cambria Math" panose="02040503050406030204" pitchFamily="18" charset="0"/>
                      </a:rPr>
                      <m:t>𝐶</m:t>
                    </m:r>
                  </m:oMath>
                </a14:m>
                <a:r>
                  <a:rPr lang="en-US" i="1" dirty="0"/>
                  <a:t> </a:t>
                </a:r>
                <a:r>
                  <a:rPr lang="en-US" dirty="0" err="1"/>
                  <a:t>có</a:t>
                </a:r>
                <a:r>
                  <a:rPr lang="en-US" dirty="0"/>
                  <a:t> </a:t>
                </a:r>
                <a:r>
                  <a:rPr lang="en-US" dirty="0" err="1"/>
                  <a:t>chiều</a:t>
                </a:r>
                <a:r>
                  <a:rPr lang="en-US" dirty="0"/>
                  <a:t> </a:t>
                </a:r>
                <a:r>
                  <a:rPr lang="en-US" dirty="0" err="1"/>
                  <a:t>dài</a:t>
                </a:r>
                <a:r>
                  <a:rPr lang="en-US" dirty="0"/>
                  <a:t> </a:t>
                </a:r>
                <a:r>
                  <a:rPr lang="en-US" dirty="0" err="1"/>
                  <a:t>lần</a:t>
                </a:r>
                <a:r>
                  <a:rPr lang="en-US" dirty="0"/>
                  <a:t> </a:t>
                </a:r>
                <a:r>
                  <a:rPr lang="en-US" dirty="0" err="1"/>
                  <a:t>lượt</a:t>
                </a:r>
                <a:r>
                  <a:rPr lang="en-US" dirty="0"/>
                  <a:t> </a:t>
                </a:r>
                <a:r>
                  <a:rPr lang="en-US" dirty="0" err="1"/>
                  <a:t>là</a:t>
                </a:r>
                <a:r>
                  <a:rPr lang="en-US" dirty="0"/>
                  <a:t> </a:t>
                </a:r>
                <a14:m>
                  <m:oMath xmlns:m="http://schemas.openxmlformats.org/officeDocument/2006/math">
                    <m:r>
                      <a:rPr lang="en-US" i="1">
                        <a:latin typeface="Cambria Math" panose="02040503050406030204" pitchFamily="18" charset="0"/>
                      </a:rPr>
                      <m:t>𝑛</m:t>
                    </m:r>
                  </m:oMath>
                </a14:m>
                <a:r>
                  <a:rPr lang="en-US" dirty="0"/>
                  <a:t> </a:t>
                </a:r>
                <a:r>
                  <a:rPr lang="en-US" dirty="0" err="1"/>
                  <a:t>và</a:t>
                </a:r>
                <a:r>
                  <a:rPr lang="en-US" dirty="0"/>
                  <a:t>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 </m:t>
                    </m:r>
                  </m:oMath>
                </a14:m>
                <a:r>
                  <a:rPr lang="en-US" dirty="0" err="1"/>
                  <a:t>với</a:t>
                </a:r>
                <a:r>
                  <a:rPr lang="en-US" dirty="0" smtClean="0"/>
                  <a:t>:</a:t>
                </a:r>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m:t>
                      </m:r>
                      <m:r>
                        <a:rPr lang="en-US" b="0" i="1" smtClean="0">
                          <a:latin typeface="Cambria Math" panose="02040503050406030204" pitchFamily="18" charset="0"/>
                        </a:rPr>
                        <m:t>𝑞</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𝑞</m:t>
                      </m:r>
                      <m:r>
                        <a:rPr lang="en-US" b="0" i="1" baseline="-25000" smtClean="0">
                          <a:latin typeface="Cambria Math" panose="02040503050406030204" pitchFamily="18" charset="0"/>
                        </a:rPr>
                        <m:t>2</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𝑛</m:t>
                          </m:r>
                        </m:sub>
                      </m:sSub>
                    </m:oMath>
                  </m:oMathPara>
                </a14:m>
                <a:endParaRPr lang="en-US" baseline="-250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i="1" smtClean="0">
                          <a:latin typeface="Cambria Math" panose="02040503050406030204" pitchFamily="18" charset="0"/>
                        </a:rPr>
                        <m:t>=</m:t>
                      </m:r>
                      <m:r>
                        <a:rPr lang="en-US" b="0" i="1" smtClean="0">
                          <a:latin typeface="Cambria Math" panose="02040503050406030204" pitchFamily="18" charset="0"/>
                        </a:rPr>
                        <m:t>𝑐</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baseline="-25000" smtClean="0">
                          <a:latin typeface="Cambria Math" panose="02040503050406030204" pitchFamily="18" charset="0"/>
                        </a:rPr>
                        <m:t>2</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𝑚</m:t>
                          </m:r>
                        </m:sub>
                      </m:sSub>
                    </m:oMath>
                  </m:oMathPara>
                </a14:m>
                <a:endParaRPr lang="en-US" baseline="-25000" dirty="0" smtClean="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786459" y="1823797"/>
                <a:ext cx="3423233" cy="3662603"/>
              </a:xfrm>
              <a:blipFill rotWithShape="0">
                <a:blip r:embed="rId3"/>
                <a:stretch>
                  <a:fillRect l="-3559" t="-166"/>
                </a:stretch>
              </a:blipFill>
            </p:spPr>
            <p:txBody>
              <a:bodyPr/>
              <a:lstStyle/>
              <a:p>
                <a:r>
                  <a:rPr lang="en-US">
                    <a:noFill/>
                  </a:rPr>
                  <a:t> </a:t>
                </a:r>
              </a:p>
            </p:txBody>
          </p:sp>
        </mc:Fallback>
      </mc:AlternateContent>
    </p:spTree>
    <p:extLst>
      <p:ext uri="{BB962C8B-B14F-4D97-AF65-F5344CB8AC3E}">
        <p14:creationId xmlns:p14="http://schemas.microsoft.com/office/powerpoint/2010/main" val="4020233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effectLst>
                  <a:outerShdw blurRad="38100" dist="38100" dir="2700000" algn="tl">
                    <a:srgbClr val="000000">
                      <a:alpha val="43137"/>
                    </a:srgbClr>
                  </a:outerShdw>
                </a:effectLst>
              </a:rPr>
              <a:t>Độ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đo</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xoắn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thời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gian</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động</a:t>
            </a:r>
            <a:endParaRPr lang="en-US"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2226469"/>
                <a:ext cx="7886700" cy="4129882"/>
              </a:xfrm>
            </p:spPr>
            <p:txBody>
              <a:bodyPr>
                <a:normAutofit fontScale="70000" lnSpcReduction="20000"/>
              </a:bodyPr>
              <a:lstStyle/>
              <a:p>
                <a:pPr>
                  <a:lnSpc>
                    <a:spcPct val="120000"/>
                  </a:lnSpc>
                  <a:buFont typeface="Wingdings" panose="05000000000000000000" pitchFamily="2" charset="2"/>
                  <a:buChar char="Ø"/>
                </a:pPr>
                <a:r>
                  <a:rPr lang="en-US" dirty="0" smtClean="0"/>
                  <a:t> </a:t>
                </a:r>
                <a:r>
                  <a:rPr lang="en-US" dirty="0" err="1" smtClean="0"/>
                  <a:t>Công</a:t>
                </a:r>
                <a:r>
                  <a:rPr lang="en-US" dirty="0" smtClean="0"/>
                  <a:t> </a:t>
                </a:r>
                <a:r>
                  <a:rPr lang="en-US" dirty="0" err="1" smtClean="0"/>
                  <a:t>thức</a:t>
                </a:r>
                <a:endParaRPr lang="en-US" dirty="0" smtClean="0"/>
              </a:p>
              <a:p>
                <a:pPr lvl="1" algn="just">
                  <a:lnSpc>
                    <a:spcPct val="120000"/>
                  </a:lnSpc>
                </a:pPr>
                <a:r>
                  <a:rPr lang="vi-VN" dirty="0" smtClean="0"/>
                  <a:t>Bước </a:t>
                </a:r>
                <a:r>
                  <a:rPr lang="vi-VN" dirty="0"/>
                  <a:t>1: Xây dựng một ma trận có kích </a:t>
                </a:r>
                <a:r>
                  <a:rPr lang="vi-VN" dirty="0" smtClean="0"/>
                  <a:t>thước </a:t>
                </a:r>
                <a14:m>
                  <m:oMath xmlns:m="http://schemas.openxmlformats.org/officeDocument/2006/math">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𝑚</m:t>
                    </m:r>
                  </m:oMath>
                </a14:m>
                <a:r>
                  <a:rPr lang="vi-VN" dirty="0" smtClean="0"/>
                  <a:t>. </a:t>
                </a:r>
                <a:r>
                  <a:rPr lang="en-US" dirty="0"/>
                  <a:t>P</a:t>
                </a:r>
                <a:r>
                  <a:rPr lang="vi-VN" dirty="0"/>
                  <a:t>hần tử </a:t>
                </a:r>
                <a14:m>
                  <m:oMath xmlns:m="http://schemas.openxmlformats.org/officeDocument/2006/math">
                    <m:r>
                      <a:rPr lang="vi-VN" i="1" dirty="0" smtClean="0">
                        <a:latin typeface="Cambria Math" panose="02040503050406030204" pitchFamily="18" charset="0"/>
                      </a:rPr>
                      <m:t>(</m:t>
                    </m:r>
                    <m:r>
                      <a:rPr lang="vi-VN" i="1" dirty="0">
                        <a:latin typeface="Cambria Math" panose="02040503050406030204" pitchFamily="18" charset="0"/>
                      </a:rPr>
                      <m:t>𝑖</m:t>
                    </m:r>
                    <m:r>
                      <a:rPr lang="vi-VN" i="1" baseline="30000" dirty="0">
                        <a:latin typeface="Cambria Math" panose="02040503050406030204" pitchFamily="18" charset="0"/>
                      </a:rPr>
                      <m:t>𝑡h</m:t>
                    </m:r>
                    <m:r>
                      <a:rPr lang="en-US" i="1" dirty="0">
                        <a:latin typeface="Cambria Math" panose="02040503050406030204" pitchFamily="18" charset="0"/>
                      </a:rPr>
                      <m:t>,</m:t>
                    </m:r>
                    <m:r>
                      <a:rPr lang="vi-VN" i="1" dirty="0">
                        <a:latin typeface="Cambria Math" panose="02040503050406030204" pitchFamily="18" charset="0"/>
                      </a:rPr>
                      <m:t> </m:t>
                    </m:r>
                    <m:r>
                      <a:rPr lang="vi-VN" i="1" dirty="0">
                        <a:latin typeface="Cambria Math" panose="02040503050406030204" pitchFamily="18" charset="0"/>
                      </a:rPr>
                      <m:t>𝑗𝑡h</m:t>
                    </m:r>
                    <m:r>
                      <a:rPr lang="vi-VN" i="1" dirty="0">
                        <a:latin typeface="Cambria Math" panose="02040503050406030204" pitchFamily="18" charset="0"/>
                      </a:rPr>
                      <m:t>) </m:t>
                    </m:r>
                  </m:oMath>
                </a14:m>
                <a:r>
                  <a:rPr lang="vi-VN" dirty="0" smtClean="0"/>
                  <a:t>chứa </a:t>
                </a:r>
                <a:r>
                  <a:rPr lang="vi-VN" dirty="0"/>
                  <a:t>khoảng cách</a:t>
                </a:r>
                <a:r>
                  <a:rPr lang="en-US" dirty="0"/>
                  <a:t> </a:t>
                </a:r>
                <a14:m>
                  <m:oMath xmlns:m="http://schemas.openxmlformats.org/officeDocument/2006/math">
                    <m:r>
                      <a:rPr lang="vi-VN" i="1" dirty="0" smtClean="0">
                        <a:latin typeface="Cambria Math" panose="02040503050406030204" pitchFamily="18" charset="0"/>
                      </a:rPr>
                      <m:t>𝑑</m:t>
                    </m:r>
                    <m:r>
                      <a:rPr lang="vi-VN" i="1" dirty="0" smtClean="0">
                        <a:latin typeface="Cambria Math" panose="02040503050406030204" pitchFamily="18" charset="0"/>
                      </a:rPr>
                      <m:t>(</m:t>
                    </m:r>
                    <m:sSub>
                      <m:sSubPr>
                        <m:ctrlPr>
                          <a:rPr lang="vi-VN" i="1" dirty="0" smtClean="0">
                            <a:latin typeface="Cambria Math" panose="02040503050406030204" pitchFamily="18" charset="0"/>
                          </a:rPr>
                        </m:ctrlPr>
                      </m:sSubPr>
                      <m:e>
                        <m:r>
                          <a:rPr lang="en-US" b="0" i="1" dirty="0" smtClean="0">
                            <a:latin typeface="Cambria Math" panose="02040503050406030204" pitchFamily="18" charset="0"/>
                          </a:rPr>
                          <m:t>𝑞</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a:rPr lang="vi-VN" i="1" dirty="0">
                        <a:latin typeface="Cambria Math" panose="02040503050406030204" pitchFamily="18" charset="0"/>
                      </a:rPr>
                      <m:t> </m:t>
                    </m:r>
                    <m:sSub>
                      <m:sSubPr>
                        <m:ctrlPr>
                          <a:rPr lang="vi-VN"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𝑗</m:t>
                        </m:r>
                      </m:sub>
                    </m:sSub>
                    <m:r>
                      <a:rPr lang="vi-VN" i="1" dirty="0">
                        <a:latin typeface="Cambria Math" panose="02040503050406030204" pitchFamily="18" charset="0"/>
                      </a:rPr>
                      <m:t>) </m:t>
                    </m:r>
                  </m:oMath>
                </a14:m>
                <a:r>
                  <a:rPr lang="vi-VN" dirty="0"/>
                  <a:t>giữa hai điểm </a:t>
                </a:r>
                <a14:m>
                  <m:oMath xmlns:m="http://schemas.openxmlformats.org/officeDocument/2006/math">
                    <m:r>
                      <a:rPr lang="vi-VN" i="1" dirty="0" smtClean="0">
                        <a:latin typeface="Cambria Math" panose="02040503050406030204" pitchFamily="18" charset="0"/>
                      </a:rPr>
                      <m:t>𝑞</m:t>
                    </m:r>
                    <m:r>
                      <a:rPr lang="vi-VN" i="1" baseline="-25000" dirty="0">
                        <a:latin typeface="Cambria Math" panose="02040503050406030204" pitchFamily="18" charset="0"/>
                      </a:rPr>
                      <m:t>𝑖</m:t>
                    </m:r>
                    <m:r>
                      <a:rPr lang="en-US" i="1" dirty="0">
                        <a:latin typeface="Cambria Math" panose="02040503050406030204" pitchFamily="18" charset="0"/>
                      </a:rPr>
                      <m:t>,</m:t>
                    </m:r>
                    <m:r>
                      <a:rPr lang="vi-VN" i="1" dirty="0">
                        <a:latin typeface="Cambria Math" panose="02040503050406030204" pitchFamily="18" charset="0"/>
                      </a:rPr>
                      <m:t> </m:t>
                    </m:r>
                    <m:r>
                      <a:rPr lang="en-US" b="0" i="1" dirty="0" smtClean="0">
                        <a:latin typeface="Cambria Math" panose="02040503050406030204" pitchFamily="18" charset="0"/>
                      </a:rPr>
                      <m:t> </m:t>
                    </m:r>
                    <m:r>
                      <a:rPr lang="vi-VN" i="1" dirty="0">
                        <a:latin typeface="Cambria Math" panose="02040503050406030204" pitchFamily="18" charset="0"/>
                      </a:rPr>
                      <m:t>𝑐</m:t>
                    </m:r>
                    <m:r>
                      <a:rPr lang="vi-VN" i="1" baseline="-25000" dirty="0">
                        <a:latin typeface="Cambria Math" panose="02040503050406030204" pitchFamily="18" charset="0"/>
                      </a:rPr>
                      <m:t>𝑗</m:t>
                    </m:r>
                    <m:r>
                      <a:rPr lang="vi-VN" i="1" dirty="0">
                        <a:latin typeface="Cambria Math" panose="02040503050406030204" pitchFamily="18" charset="0"/>
                      </a:rPr>
                      <m:t> </m:t>
                    </m:r>
                  </m:oMath>
                </a14:m>
                <a:r>
                  <a:rPr lang="vi-VN" dirty="0"/>
                  <a:t>trên 2 chuỗi dữ liệu </a:t>
                </a:r>
                <a14:m>
                  <m:oMath xmlns:m="http://schemas.openxmlformats.org/officeDocument/2006/math">
                    <m:r>
                      <a:rPr lang="vi-VN" i="1" dirty="0" smtClean="0">
                        <a:latin typeface="Cambria Math" panose="02040503050406030204" pitchFamily="18" charset="0"/>
                      </a:rPr>
                      <m:t>𝑄</m:t>
                    </m:r>
                  </m:oMath>
                </a14:m>
                <a:r>
                  <a:rPr lang="vi-VN" dirty="0"/>
                  <a:t> và </a:t>
                </a:r>
                <a14:m>
                  <m:oMath xmlns:m="http://schemas.openxmlformats.org/officeDocument/2006/math">
                    <m:r>
                      <a:rPr lang="vi-VN" i="1" dirty="0" smtClean="0">
                        <a:latin typeface="Cambria Math" panose="02040503050406030204" pitchFamily="18" charset="0"/>
                      </a:rPr>
                      <m:t>𝐶</m:t>
                    </m:r>
                  </m:oMath>
                </a14:m>
                <a:r>
                  <a:rPr lang="vi-VN" dirty="0"/>
                  <a:t>. Với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r>
                          <a:rPr lang="en-US" i="1">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pPr lvl="1">
                  <a:lnSpc>
                    <a:spcPct val="120000"/>
                  </a:lnSpc>
                </a:pPr>
                <a:r>
                  <a:rPr lang="vi-VN" dirty="0"/>
                  <a:t>Bước </a:t>
                </a:r>
                <a:r>
                  <a:rPr lang="en-US" dirty="0"/>
                  <a:t>2</a:t>
                </a:r>
                <a:r>
                  <a:rPr lang="en-US" dirty="0" smtClean="0"/>
                  <a:t>:</a:t>
                </a:r>
                <a:r>
                  <a:rPr lang="vi-VN" dirty="0"/>
                  <a:t> Xác định đường </a:t>
                </a:r>
                <a:r>
                  <a:rPr lang="vi-VN" dirty="0" smtClean="0"/>
                  <a:t>xoắn</a:t>
                </a:r>
                <a:r>
                  <a:rPr lang="en-US" dirty="0" smtClean="0"/>
                  <a:t>. </a:t>
                </a:r>
                <a:r>
                  <a:rPr lang="vi-VN" dirty="0" smtClean="0"/>
                  <a:t>Một </a:t>
                </a:r>
                <a:r>
                  <a:rPr lang="vi-VN" dirty="0"/>
                  <a:t>đường xoắn</a:t>
                </a:r>
                <a:r>
                  <a:rPr lang="en-US" dirty="0"/>
                  <a:t> </a:t>
                </a:r>
                <a:r>
                  <a:rPr lang="vi-VN" dirty="0"/>
                  <a:t>(warping path) là một tập các phần tử liên tục của ma trận định nghĩa một đường</a:t>
                </a:r>
                <a:r>
                  <a:rPr lang="en-US" dirty="0"/>
                  <a:t> </a:t>
                </a:r>
                <a:r>
                  <a:rPr lang="vi-VN" dirty="0"/>
                  <a:t>ánh xạ giữa </a:t>
                </a:r>
                <a14:m>
                  <m:oMath xmlns:m="http://schemas.openxmlformats.org/officeDocument/2006/math">
                    <m:r>
                      <a:rPr lang="vi-VN" i="1" dirty="0" smtClean="0">
                        <a:latin typeface="Cambria Math" panose="02040503050406030204" pitchFamily="18" charset="0"/>
                      </a:rPr>
                      <m:t>𝑄</m:t>
                    </m:r>
                  </m:oMath>
                </a14:m>
                <a:r>
                  <a:rPr lang="vi-VN" dirty="0"/>
                  <a:t> và </a:t>
                </a:r>
                <a14:m>
                  <m:oMath xmlns:m="http://schemas.openxmlformats.org/officeDocument/2006/math">
                    <m:r>
                      <a:rPr lang="vi-VN" i="1" dirty="0" smtClean="0">
                        <a:latin typeface="Cambria Math" panose="02040503050406030204" pitchFamily="18" charset="0"/>
                      </a:rPr>
                      <m:t>𝐶</m:t>
                    </m:r>
                  </m:oMath>
                </a14:m>
                <a:r>
                  <a:rPr lang="vi-VN" dirty="0"/>
                  <a:t/>
                </a:r>
                <a:br>
                  <a:rPr lang="vi-VN" dirty="0"/>
                </a:br>
                <a:r>
                  <a:rPr lang="en-US" dirty="0" smtClean="0"/>
                  <a:t>	</a:t>
                </a:r>
                <a14:m>
                  <m:oMath xmlns:m="http://schemas.openxmlformats.org/officeDocument/2006/math">
                    <m:r>
                      <a:rPr lang="vi-VN" i="1" dirty="0" smtClean="0">
                        <a:latin typeface="Cambria Math" panose="02040503050406030204" pitchFamily="18" charset="0"/>
                      </a:rPr>
                      <m:t>𝑊</m:t>
                    </m:r>
                    <m:r>
                      <a:rPr lang="vi-VN" i="1" dirty="0" smtClean="0">
                        <a:latin typeface="Cambria Math" panose="02040503050406030204" pitchFamily="18" charset="0"/>
                      </a:rPr>
                      <m:t> = </m:t>
                    </m:r>
                    <m:r>
                      <a:rPr lang="vi-VN" i="1" dirty="0">
                        <a:latin typeface="Cambria Math" panose="02040503050406030204" pitchFamily="18" charset="0"/>
                      </a:rPr>
                      <m:t>𝑤</m:t>
                    </m:r>
                    <m:r>
                      <a:rPr lang="vi-VN" i="1" baseline="-25000" dirty="0">
                        <a:latin typeface="Cambria Math" panose="02040503050406030204" pitchFamily="18" charset="0"/>
                      </a:rPr>
                      <m:t>1</m:t>
                    </m:r>
                    <m:r>
                      <a:rPr lang="en-US" i="1" dirty="0">
                        <a:latin typeface="Cambria Math" panose="02040503050406030204" pitchFamily="18" charset="0"/>
                      </a:rPr>
                      <m:t>,</m:t>
                    </m:r>
                    <m:r>
                      <a:rPr lang="vi-VN" i="1" dirty="0">
                        <a:latin typeface="Cambria Math" panose="02040503050406030204" pitchFamily="18" charset="0"/>
                      </a:rPr>
                      <m:t> </m:t>
                    </m:r>
                    <m:r>
                      <a:rPr lang="vi-VN" i="1" dirty="0">
                        <a:latin typeface="Cambria Math" panose="02040503050406030204" pitchFamily="18" charset="0"/>
                      </a:rPr>
                      <m:t>𝑤</m:t>
                    </m:r>
                    <m:r>
                      <a:rPr lang="vi-VN" i="1" baseline="-25000" dirty="0">
                        <a:latin typeface="Cambria Math" panose="02040503050406030204" pitchFamily="18" charset="0"/>
                      </a:rPr>
                      <m:t>2</m:t>
                    </m:r>
                    <m:r>
                      <a:rPr lang="en-US" i="1" dirty="0">
                        <a:latin typeface="Cambria Math" panose="02040503050406030204" pitchFamily="18" charset="0"/>
                      </a:rPr>
                      <m:t>,…,</m:t>
                    </m:r>
                    <m:r>
                      <a:rPr lang="vi-VN" i="1" dirty="0">
                        <a:latin typeface="Cambria Math" panose="02040503050406030204" pitchFamily="18" charset="0"/>
                      </a:rPr>
                      <m:t> </m:t>
                    </m:r>
                    <m:r>
                      <a:rPr lang="vi-VN" i="1" dirty="0">
                        <a:latin typeface="Cambria Math" panose="02040503050406030204" pitchFamily="18" charset="0"/>
                      </a:rPr>
                      <m:t>𝑤𝑘</m:t>
                    </m:r>
                    <m:r>
                      <a:rPr lang="vi-VN" i="1" dirty="0">
                        <a:latin typeface="Cambria Math" panose="02040503050406030204" pitchFamily="18" charset="0"/>
                      </a:rPr>
                      <m:t> </m:t>
                    </m:r>
                  </m:oMath>
                </a14:m>
                <a:r>
                  <a:rPr lang="vi-VN" i="1" dirty="0"/>
                  <a:t>với </a:t>
                </a:r>
                <a14:m>
                  <m:oMath xmlns:m="http://schemas.openxmlformats.org/officeDocument/2006/math">
                    <m:r>
                      <m:rPr>
                        <m:sty m:val="p"/>
                      </m:rPr>
                      <a:rPr lang="vi-VN" i="1" dirty="0" smtClean="0">
                        <a:latin typeface="Cambria Math" panose="02040503050406030204" pitchFamily="18" charset="0"/>
                      </a:rPr>
                      <m:t>max</m:t>
                    </m:r>
                    <m:r>
                      <a:rPr lang="vi-VN" i="1" dirty="0" smtClean="0">
                        <a:latin typeface="Cambria Math" panose="02040503050406030204" pitchFamily="18" charset="0"/>
                      </a:rPr>
                      <m:t>⁡(</m:t>
                    </m:r>
                    <m:r>
                      <a:rPr lang="vi-VN" i="1" dirty="0" smtClean="0">
                        <a:latin typeface="Cambria Math" panose="02040503050406030204" pitchFamily="18" charset="0"/>
                      </a:rPr>
                      <m:t>𝑚</m:t>
                    </m:r>
                    <m:r>
                      <a:rPr lang="en-US" i="1" dirty="0">
                        <a:latin typeface="Cambria Math" panose="02040503050406030204" pitchFamily="18" charset="0"/>
                      </a:rPr>
                      <m:t>,</m:t>
                    </m:r>
                    <m:r>
                      <a:rPr lang="vi-VN" i="1" dirty="0">
                        <a:latin typeface="Cambria Math" panose="02040503050406030204" pitchFamily="18" charset="0"/>
                      </a:rPr>
                      <m:t> </m:t>
                    </m:r>
                    <m:r>
                      <a:rPr lang="vi-VN" i="1" dirty="0">
                        <a:latin typeface="Cambria Math" panose="02040503050406030204" pitchFamily="18" charset="0"/>
                      </a:rPr>
                      <m:t>𝑛</m:t>
                    </m:r>
                    <m:r>
                      <a:rPr lang="vi-VN" i="1" dirty="0">
                        <a:latin typeface="Cambria Math" panose="02040503050406030204" pitchFamily="18" charset="0"/>
                      </a:rPr>
                      <m:t>) ≤ </m:t>
                    </m:r>
                    <m:r>
                      <a:rPr lang="vi-VN" i="1" dirty="0">
                        <a:latin typeface="Cambria Math" panose="02040503050406030204" pitchFamily="18" charset="0"/>
                      </a:rPr>
                      <m:t>𝐾</m:t>
                    </m:r>
                    <m:r>
                      <a:rPr lang="vi-VN" i="1" dirty="0">
                        <a:latin typeface="Cambria Math" panose="02040503050406030204" pitchFamily="18" charset="0"/>
                      </a:rPr>
                      <m:t> ≤ </m:t>
                    </m:r>
                    <m:r>
                      <a:rPr lang="vi-VN" i="1" dirty="0">
                        <a:latin typeface="Cambria Math" panose="02040503050406030204" pitchFamily="18" charset="0"/>
                      </a:rPr>
                      <m:t>𝑚</m:t>
                    </m:r>
                    <m:r>
                      <a:rPr lang="vi-VN" i="1" dirty="0">
                        <a:latin typeface="Cambria Math" panose="02040503050406030204" pitchFamily="18" charset="0"/>
                      </a:rPr>
                      <m:t> + </m:t>
                    </m:r>
                    <m:r>
                      <a:rPr lang="vi-VN" i="1" dirty="0">
                        <a:latin typeface="Cambria Math" panose="02040503050406030204" pitchFamily="18" charset="0"/>
                      </a:rPr>
                      <m:t>𝑛</m:t>
                    </m:r>
                    <m:r>
                      <a:rPr lang="vi-VN" i="1" dirty="0">
                        <a:latin typeface="Cambria Math" panose="02040503050406030204" pitchFamily="18" charset="0"/>
                      </a:rPr>
                      <m:t> − 1 </m:t>
                    </m:r>
                  </m:oMath>
                </a14:m>
                <a:endParaRPr lang="en-US" i="1" dirty="0"/>
              </a:p>
              <a:p>
                <a:pPr lvl="1">
                  <a:lnSpc>
                    <a:spcPct val="120000"/>
                  </a:lnSpc>
                </a:pPr>
                <a:r>
                  <a:rPr lang="vi-VN" dirty="0"/>
                  <a:t>Bước 3: </a:t>
                </a:r>
                <a:r>
                  <a:rPr lang="en-US" dirty="0" err="1" smtClean="0"/>
                  <a:t>Tìm</a:t>
                </a:r>
                <a:r>
                  <a:rPr lang="en-US" dirty="0" smtClean="0"/>
                  <a:t> đ</a:t>
                </a:r>
                <a:r>
                  <a:rPr lang="vi-VN" dirty="0" smtClean="0"/>
                  <a:t>ường </a:t>
                </a:r>
                <a:r>
                  <a:rPr lang="vi-VN" dirty="0"/>
                  <a:t>xoắn có chi phí tối </a:t>
                </a:r>
                <a:r>
                  <a:rPr lang="vi-VN" dirty="0" smtClean="0"/>
                  <a:t>thiểu</a:t>
                </a:r>
                <a:endParaRPr lang="en-US" dirty="0" smtClean="0"/>
              </a:p>
              <a:p>
                <a:pPr marL="342900" lvl="1" indent="0">
                  <a:buNone/>
                </a:pPr>
                <a:r>
                  <a:rPr lang="vi-VN" dirty="0"/>
                  <a:t/>
                </a:r>
                <a:br>
                  <a:rPr lang="vi-VN"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𝐷𝑇𝑊</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𝑚𝑖𝑛</m:t>
                      </m:r>
                      <m:d>
                        <m:dPr>
                          <m:begChr m:val="{"/>
                          <m:endChr m:val=""/>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e>
                              </m:nary>
                            </m:e>
                          </m:rad>
                        </m:e>
                      </m:d>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2226469"/>
                <a:ext cx="7886700" cy="4129882"/>
              </a:xfrm>
              <a:blipFill rotWithShape="0">
                <a:blip r:embed="rId3"/>
                <a:stretch>
                  <a:fillRect l="-696" t="-737" r="-5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AEDC5BA-C1EB-4A4C-B4B9-108900D66D4C}" type="slidenum">
              <a:rPr lang="en-US" smtClean="0"/>
              <a:t>8</a:t>
            </a:fld>
            <a:endParaRPr lang="en-US"/>
          </a:p>
        </p:txBody>
      </p:sp>
    </p:spTree>
    <p:extLst>
      <p:ext uri="{BB962C8B-B14F-4D97-AF65-F5344CB8AC3E}">
        <p14:creationId xmlns:p14="http://schemas.microsoft.com/office/powerpoint/2010/main" val="245990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Độ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đo</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xoắn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thời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gian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động</a:t>
            </a:r>
            <a:endParaRPr lang="en-US"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2226469"/>
                <a:ext cx="7886700" cy="3891943"/>
              </a:xfrm>
            </p:spPr>
            <p:txBody>
              <a:bodyPr>
                <a:normAutofit/>
              </a:bodyPr>
              <a:lstStyle/>
              <a:p>
                <a:pPr>
                  <a:buFont typeface="Wingdings" panose="05000000000000000000" pitchFamily="2" charset="2"/>
                  <a:buChar char="Ø"/>
                </a:pPr>
                <a:r>
                  <a:rPr lang="en-US" dirty="0" smtClean="0"/>
                  <a:t> </a:t>
                </a:r>
                <a:r>
                  <a:rPr lang="en-US" dirty="0" err="1" smtClean="0"/>
                  <a:t>Ràng</a:t>
                </a:r>
                <a:r>
                  <a:rPr lang="en-US" dirty="0" smtClean="0"/>
                  <a:t> </a:t>
                </a:r>
                <a:r>
                  <a:rPr lang="en-US" dirty="0" err="1" smtClean="0"/>
                  <a:t>buộc</a:t>
                </a:r>
                <a:endParaRPr lang="en-US" dirty="0"/>
              </a:p>
              <a:p>
                <a:pPr lvl="1"/>
                <a:r>
                  <a:rPr lang="vi-VN" dirty="0" smtClean="0"/>
                  <a:t>Điều </a:t>
                </a:r>
                <a:r>
                  <a:rPr lang="vi-VN" dirty="0"/>
                  <a:t>kiện biên: </a:t>
                </a:r>
                <a14:m>
                  <m:oMath xmlns:m="http://schemas.openxmlformats.org/officeDocument/2006/math">
                    <m:r>
                      <a:rPr lang="vi-VN" i="1" dirty="0" smtClean="0">
                        <a:latin typeface="Cambria Math" panose="02040503050406030204" pitchFamily="18" charset="0"/>
                      </a:rPr>
                      <m:t>𝑤</m:t>
                    </m:r>
                    <m:r>
                      <a:rPr lang="vi-VN" i="1" baseline="-25000" dirty="0">
                        <a:latin typeface="Cambria Math" panose="02040503050406030204" pitchFamily="18" charset="0"/>
                      </a:rPr>
                      <m:t>1</m:t>
                    </m:r>
                    <m:r>
                      <a:rPr lang="vi-VN" i="1" dirty="0">
                        <a:latin typeface="Cambria Math" panose="02040503050406030204" pitchFamily="18" charset="0"/>
                      </a:rPr>
                      <m:t> = (</m:t>
                    </m:r>
                    <m:r>
                      <a:rPr lang="vi-VN" i="1" dirty="0" smtClean="0">
                        <a:latin typeface="Cambria Math" panose="02040503050406030204" pitchFamily="18" charset="0"/>
                      </a:rPr>
                      <m:t>1</m:t>
                    </m:r>
                    <m:r>
                      <a:rPr lang="en-US" i="1" dirty="0" smtClean="0">
                        <a:latin typeface="Cambria Math" panose="02040503050406030204" pitchFamily="18" charset="0"/>
                      </a:rPr>
                      <m:t>,</m:t>
                    </m:r>
                    <m:r>
                      <a:rPr lang="vi-VN" i="1" dirty="0" smtClean="0">
                        <a:latin typeface="Cambria Math" panose="02040503050406030204" pitchFamily="18" charset="0"/>
                      </a:rPr>
                      <m:t> </m:t>
                    </m:r>
                    <m:r>
                      <a:rPr lang="vi-VN" i="1" dirty="0">
                        <a:latin typeface="Cambria Math" panose="02040503050406030204" pitchFamily="18" charset="0"/>
                      </a:rPr>
                      <m:t>1) </m:t>
                    </m:r>
                  </m:oMath>
                </a14:m>
                <a:r>
                  <a:rPr lang="vi-VN" dirty="0"/>
                  <a:t>và </a:t>
                </a:r>
                <a14:m>
                  <m:oMath xmlns:m="http://schemas.openxmlformats.org/officeDocument/2006/math">
                    <m:r>
                      <a:rPr lang="vi-VN" i="1" dirty="0" smtClean="0">
                        <a:latin typeface="Cambria Math" panose="02040503050406030204" pitchFamily="18" charset="0"/>
                      </a:rPr>
                      <m:t>𝑤</m:t>
                    </m:r>
                    <m:r>
                      <a:rPr lang="vi-VN" i="1" baseline="-25000" dirty="0">
                        <a:latin typeface="Cambria Math" panose="02040503050406030204" pitchFamily="18" charset="0"/>
                      </a:rPr>
                      <m:t>𝑘</m:t>
                    </m:r>
                    <m:r>
                      <a:rPr lang="vi-VN" i="1" dirty="0">
                        <a:latin typeface="Cambria Math" panose="02040503050406030204" pitchFamily="18" charset="0"/>
                      </a:rPr>
                      <m:t> = (</m:t>
                    </m:r>
                    <m:r>
                      <a:rPr lang="vi-VN" i="1" dirty="0" smtClean="0">
                        <a:latin typeface="Cambria Math" panose="02040503050406030204" pitchFamily="18" charset="0"/>
                      </a:rPr>
                      <m:t>𝑚</m:t>
                    </m:r>
                    <m:r>
                      <a:rPr lang="en-US" i="1" dirty="0" smtClean="0">
                        <a:latin typeface="Cambria Math" panose="02040503050406030204" pitchFamily="18" charset="0"/>
                      </a:rPr>
                      <m:t>,</m:t>
                    </m:r>
                    <m:r>
                      <a:rPr lang="vi-VN" i="1" dirty="0" smtClean="0">
                        <a:latin typeface="Cambria Math" panose="02040503050406030204" pitchFamily="18" charset="0"/>
                      </a:rPr>
                      <m:t> </m:t>
                    </m:r>
                    <m:r>
                      <a:rPr lang="vi-VN" i="1" dirty="0">
                        <a:latin typeface="Cambria Math" panose="02040503050406030204" pitchFamily="18" charset="0"/>
                      </a:rPr>
                      <m:t>𝑛</m:t>
                    </m:r>
                    <m:r>
                      <a:rPr lang="vi-VN" i="1" dirty="0" smtClean="0">
                        <a:latin typeface="Cambria Math" panose="02040503050406030204" pitchFamily="18" charset="0"/>
                      </a:rPr>
                      <m:t>)</m:t>
                    </m:r>
                  </m:oMath>
                </a14:m>
                <a:r>
                  <a:rPr lang="en-US" dirty="0" smtClean="0"/>
                  <a:t>.</a:t>
                </a:r>
                <a:endParaRPr lang="vi-VN" dirty="0"/>
              </a:p>
              <a:p>
                <a:pPr lvl="1"/>
                <a:r>
                  <a:rPr lang="vi-VN" dirty="0" smtClean="0"/>
                  <a:t>Tính </a:t>
                </a:r>
                <a:r>
                  <a:rPr lang="vi-VN" dirty="0"/>
                  <a:t>liên tục: </a:t>
                </a:r>
                <a14:m>
                  <m:oMath xmlns:m="http://schemas.openxmlformats.org/officeDocument/2006/math">
                    <m:r>
                      <a:rPr lang="vi-VN" i="1" dirty="0" smtClean="0">
                        <a:latin typeface="Cambria Math" panose="02040503050406030204" pitchFamily="18" charset="0"/>
                      </a:rPr>
                      <m:t>𝑤</m:t>
                    </m:r>
                    <m:r>
                      <a:rPr lang="vi-VN" i="1" baseline="-25000" dirty="0">
                        <a:latin typeface="Cambria Math" panose="02040503050406030204" pitchFamily="18" charset="0"/>
                      </a:rPr>
                      <m:t>𝑘</m:t>
                    </m:r>
                    <m:r>
                      <a:rPr lang="vi-VN" i="1" dirty="0">
                        <a:latin typeface="Cambria Math" panose="02040503050406030204" pitchFamily="18" charset="0"/>
                      </a:rPr>
                      <m:t> = (</m:t>
                    </m:r>
                    <m:r>
                      <a:rPr lang="vi-VN" i="1" dirty="0" smtClean="0">
                        <a:latin typeface="Cambria Math" panose="02040503050406030204" pitchFamily="18" charset="0"/>
                      </a:rPr>
                      <m:t>𝑎</m:t>
                    </m:r>
                    <m:r>
                      <a:rPr lang="en-US" i="1" dirty="0" smtClean="0">
                        <a:latin typeface="Cambria Math" panose="02040503050406030204" pitchFamily="18" charset="0"/>
                      </a:rPr>
                      <m:t>,</m:t>
                    </m:r>
                    <m:r>
                      <a:rPr lang="vi-VN" i="1" dirty="0" smtClean="0">
                        <a:latin typeface="Cambria Math" panose="02040503050406030204" pitchFamily="18" charset="0"/>
                      </a:rPr>
                      <m:t> </m:t>
                    </m:r>
                    <m:r>
                      <a:rPr lang="vi-VN" i="1" dirty="0">
                        <a:latin typeface="Cambria Math" panose="02040503050406030204" pitchFamily="18" charset="0"/>
                      </a:rPr>
                      <m:t>𝑏</m:t>
                    </m:r>
                    <m:r>
                      <a:rPr lang="vi-VN" i="1" dirty="0">
                        <a:latin typeface="Cambria Math" panose="02040503050406030204" pitchFamily="18" charset="0"/>
                      </a:rPr>
                      <m:t>) </m:t>
                    </m:r>
                  </m:oMath>
                </a14:m>
                <a:r>
                  <a:rPr lang="vi-VN" dirty="0"/>
                  <a:t>thì</a:t>
                </a:r>
                <a14:m>
                  <m:oMath xmlns:m="http://schemas.openxmlformats.org/officeDocument/2006/math">
                    <m:sSub>
                      <m:sSubPr>
                        <m:ctrlPr>
                          <a:rPr lang="vi-VN" i="1" dirty="0">
                            <a:latin typeface="Cambria Math" panose="02040503050406030204" pitchFamily="18" charset="0"/>
                          </a:rPr>
                        </m:ctrlPr>
                      </m:sSubPr>
                      <m:e>
                        <m:r>
                          <a:rPr lang="en-US" b="0" i="1" dirty="0" smtClean="0">
                            <a:latin typeface="Cambria Math" panose="02040503050406030204" pitchFamily="18" charset="0"/>
                          </a:rPr>
                          <m:t> </m:t>
                        </m:r>
                        <m:r>
                          <a:rPr lang="en-US" i="1" dirty="0">
                            <a:latin typeface="Cambria Math" panose="02040503050406030204" pitchFamily="18" charset="0"/>
                          </a:rPr>
                          <m:t>𝑤</m:t>
                        </m:r>
                      </m:e>
                      <m:sub>
                        <m:r>
                          <a:rPr lang="en-US" i="1" dirty="0">
                            <a:latin typeface="Cambria Math" panose="02040503050406030204" pitchFamily="18" charset="0"/>
                          </a:rPr>
                          <m:t>𝑘</m:t>
                        </m:r>
                        <m:r>
                          <a:rPr lang="en-US" i="1" dirty="0">
                            <a:latin typeface="Cambria Math" panose="02040503050406030204" pitchFamily="18" charset="0"/>
                          </a:rPr>
                          <m:t>−1</m:t>
                        </m:r>
                      </m:sub>
                    </m:sSub>
                    <m:r>
                      <a:rPr lang="vi-VN" i="1" dirty="0">
                        <a:latin typeface="Cambria Math" panose="02040503050406030204" pitchFamily="18" charset="0"/>
                      </a:rPr>
                      <m:t>= (</m:t>
                    </m:r>
                    <m:r>
                      <a:rPr lang="vi-VN" i="1" dirty="0" smtClean="0">
                        <a:latin typeface="Cambria Math" panose="02040503050406030204" pitchFamily="18" charset="0"/>
                      </a:rPr>
                      <m:t>𝑎</m:t>
                    </m:r>
                    <m:r>
                      <a:rPr lang="vi-VN" i="1" baseline="-25000" dirty="0" smtClean="0">
                        <a:latin typeface="Cambria Math" panose="02040503050406030204" pitchFamily="18" charset="0"/>
                      </a:rPr>
                      <m:t>0</m:t>
                    </m:r>
                    <m:r>
                      <a:rPr lang="en-US" i="1" dirty="0" smtClean="0">
                        <a:latin typeface="Cambria Math" panose="02040503050406030204" pitchFamily="18" charset="0"/>
                      </a:rPr>
                      <m:t>,</m:t>
                    </m:r>
                    <m:r>
                      <a:rPr lang="vi-VN" i="1" dirty="0" smtClean="0">
                        <a:latin typeface="Cambria Math" panose="02040503050406030204" pitchFamily="18" charset="0"/>
                      </a:rPr>
                      <m:t> </m:t>
                    </m:r>
                    <m:r>
                      <a:rPr lang="vi-VN" i="1" dirty="0">
                        <a:latin typeface="Cambria Math" panose="02040503050406030204" pitchFamily="18" charset="0"/>
                      </a:rPr>
                      <m:t>𝑏</m:t>
                    </m:r>
                    <m:r>
                      <a:rPr lang="vi-VN" i="1" baseline="-25000" dirty="0">
                        <a:latin typeface="Cambria Math" panose="02040503050406030204" pitchFamily="18" charset="0"/>
                      </a:rPr>
                      <m:t>0</m:t>
                    </m:r>
                    <m:r>
                      <a:rPr lang="vi-VN" i="1" dirty="0">
                        <a:latin typeface="Cambria Math" panose="02040503050406030204" pitchFamily="18" charset="0"/>
                      </a:rPr>
                      <m:t>) </m:t>
                    </m:r>
                  </m:oMath>
                </a14:m>
                <a:r>
                  <a:rPr lang="vi-VN" dirty="0"/>
                  <a:t>trong đó </a:t>
                </a:r>
                <a14:m>
                  <m:oMath xmlns:m="http://schemas.openxmlformats.org/officeDocument/2006/math">
                    <m:r>
                      <a:rPr lang="vi-VN" i="1" dirty="0" smtClean="0">
                        <a:latin typeface="Cambria Math" panose="02040503050406030204" pitchFamily="18" charset="0"/>
                      </a:rPr>
                      <m:t>𝑎</m:t>
                    </m:r>
                    <m:r>
                      <a:rPr lang="vi-VN" i="1" dirty="0" smtClean="0">
                        <a:latin typeface="Cambria Math" panose="02040503050406030204" pitchFamily="18" charset="0"/>
                      </a:rPr>
                      <m:t> − </m:t>
                    </m:r>
                    <m:r>
                      <a:rPr lang="vi-VN" i="1" dirty="0" smtClean="0">
                        <a:latin typeface="Cambria Math" panose="02040503050406030204" pitchFamily="18" charset="0"/>
                      </a:rPr>
                      <m:t>𝑎</m:t>
                    </m:r>
                    <m:r>
                      <a:rPr lang="vi-VN" i="1" baseline="-25000" dirty="0">
                        <a:latin typeface="Cambria Math" panose="02040503050406030204" pitchFamily="18" charset="0"/>
                      </a:rPr>
                      <m:t>0</m:t>
                    </m:r>
                    <m:r>
                      <a:rPr lang="vi-VN" i="1" dirty="0">
                        <a:latin typeface="Cambria Math" panose="02040503050406030204" pitchFamily="18" charset="0"/>
                      </a:rPr>
                      <m:t> ≤ 1 </m:t>
                    </m:r>
                  </m:oMath>
                </a14:m>
                <a:r>
                  <a:rPr lang="vi-VN" dirty="0"/>
                  <a:t>và </a:t>
                </a:r>
                <a14:m>
                  <m:oMath xmlns:m="http://schemas.openxmlformats.org/officeDocument/2006/math">
                    <m:r>
                      <a:rPr lang="vi-VN" i="1" dirty="0" smtClean="0">
                        <a:latin typeface="Cambria Math" panose="02040503050406030204" pitchFamily="18" charset="0"/>
                      </a:rPr>
                      <m:t>𝑏</m:t>
                    </m:r>
                    <m:r>
                      <a:rPr lang="vi-VN" i="1" dirty="0" smtClean="0">
                        <a:latin typeface="Cambria Math" panose="02040503050406030204" pitchFamily="18" charset="0"/>
                      </a:rPr>
                      <m:t> − </m:t>
                    </m:r>
                    <m:r>
                      <a:rPr lang="vi-VN" i="1" dirty="0" smtClean="0">
                        <a:latin typeface="Cambria Math" panose="02040503050406030204" pitchFamily="18" charset="0"/>
                      </a:rPr>
                      <m:t>𝑏</m:t>
                    </m:r>
                    <m:r>
                      <a:rPr lang="vi-VN" i="1" baseline="-25000" dirty="0">
                        <a:latin typeface="Cambria Math" panose="02040503050406030204" pitchFamily="18" charset="0"/>
                      </a:rPr>
                      <m:t>0</m:t>
                    </m:r>
                    <m:r>
                      <a:rPr lang="vi-VN" i="1" dirty="0">
                        <a:latin typeface="Cambria Math" panose="02040503050406030204" pitchFamily="18" charset="0"/>
                      </a:rPr>
                      <m:t> ≤ 1</m:t>
                    </m:r>
                  </m:oMath>
                </a14:m>
                <a:r>
                  <a:rPr lang="vi-VN" dirty="0" smtClean="0"/>
                  <a:t>. </a:t>
                </a:r>
                <a:endParaRPr lang="en-US" dirty="0" smtClean="0"/>
              </a:p>
              <a:p>
                <a:pPr lvl="1"/>
                <a:r>
                  <a:rPr lang="vi-VN" dirty="0" smtClean="0"/>
                  <a:t>Tính </a:t>
                </a:r>
                <a:r>
                  <a:rPr lang="vi-VN" dirty="0"/>
                  <a:t>đơn điệu tăng: </a:t>
                </a:r>
                <a14:m>
                  <m:oMath xmlns:m="http://schemas.openxmlformats.org/officeDocument/2006/math">
                    <m:r>
                      <a:rPr lang="vi-VN" i="1" dirty="0" smtClean="0">
                        <a:latin typeface="Cambria Math" panose="02040503050406030204" pitchFamily="18" charset="0"/>
                      </a:rPr>
                      <m:t>𝑤</m:t>
                    </m:r>
                    <m:r>
                      <a:rPr lang="vi-VN" i="1" baseline="-25000" dirty="0">
                        <a:latin typeface="Cambria Math" panose="02040503050406030204" pitchFamily="18" charset="0"/>
                      </a:rPr>
                      <m:t>𝑘</m:t>
                    </m:r>
                    <m:r>
                      <a:rPr lang="vi-VN" i="1" dirty="0">
                        <a:latin typeface="Cambria Math" panose="02040503050406030204" pitchFamily="18" charset="0"/>
                      </a:rPr>
                      <m:t> = (</m:t>
                    </m:r>
                    <m:r>
                      <a:rPr lang="vi-VN" i="1" dirty="0" smtClean="0">
                        <a:latin typeface="Cambria Math" panose="02040503050406030204" pitchFamily="18" charset="0"/>
                      </a:rPr>
                      <m:t>𝑎</m:t>
                    </m:r>
                    <m:r>
                      <a:rPr lang="en-US" i="1" dirty="0" smtClean="0">
                        <a:latin typeface="Cambria Math" panose="02040503050406030204" pitchFamily="18" charset="0"/>
                      </a:rPr>
                      <m:t>,</m:t>
                    </m:r>
                    <m:r>
                      <a:rPr lang="vi-VN" i="1" dirty="0" smtClean="0">
                        <a:latin typeface="Cambria Math" panose="02040503050406030204" pitchFamily="18" charset="0"/>
                      </a:rPr>
                      <m:t> </m:t>
                    </m:r>
                    <m:r>
                      <a:rPr lang="vi-VN" i="1" dirty="0">
                        <a:latin typeface="Cambria Math" panose="02040503050406030204" pitchFamily="18" charset="0"/>
                      </a:rPr>
                      <m:t>𝑏</m:t>
                    </m:r>
                    <m:r>
                      <a:rPr lang="vi-VN" i="1" dirty="0">
                        <a:latin typeface="Cambria Math" panose="02040503050406030204" pitchFamily="18" charset="0"/>
                      </a:rPr>
                      <m:t>) </m:t>
                    </m:r>
                  </m:oMath>
                </a14:m>
                <a:r>
                  <a:rPr lang="vi-VN" dirty="0"/>
                  <a:t>thì </a:t>
                </a:r>
                <a14:m>
                  <m:oMath xmlns:m="http://schemas.openxmlformats.org/officeDocument/2006/math">
                    <m:sSub>
                      <m:sSubPr>
                        <m:ctrlPr>
                          <a:rPr lang="vi-VN"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vi-VN" i="1" dirty="0">
                        <a:latin typeface="Cambria Math" panose="02040503050406030204" pitchFamily="18" charset="0"/>
                      </a:rPr>
                      <m:t>= (</m:t>
                    </m:r>
                    <m:r>
                      <a:rPr lang="vi-VN" i="1" dirty="0" smtClean="0">
                        <a:latin typeface="Cambria Math" panose="02040503050406030204" pitchFamily="18" charset="0"/>
                      </a:rPr>
                      <m:t>𝑎</m:t>
                    </m:r>
                    <m:r>
                      <a:rPr lang="vi-VN" i="1" baseline="-25000" dirty="0" smtClean="0">
                        <a:latin typeface="Cambria Math" panose="02040503050406030204" pitchFamily="18" charset="0"/>
                      </a:rPr>
                      <m:t>0</m:t>
                    </m:r>
                    <m:r>
                      <a:rPr lang="en-US" i="1" dirty="0" smtClean="0">
                        <a:latin typeface="Cambria Math" panose="02040503050406030204" pitchFamily="18" charset="0"/>
                      </a:rPr>
                      <m:t>,</m:t>
                    </m:r>
                    <m:r>
                      <a:rPr lang="vi-VN" i="1" dirty="0" smtClean="0">
                        <a:latin typeface="Cambria Math" panose="02040503050406030204" pitchFamily="18" charset="0"/>
                      </a:rPr>
                      <m:t> </m:t>
                    </m:r>
                    <m:r>
                      <a:rPr lang="vi-VN" i="1" dirty="0">
                        <a:latin typeface="Cambria Math" panose="02040503050406030204" pitchFamily="18" charset="0"/>
                      </a:rPr>
                      <m:t>𝑏</m:t>
                    </m:r>
                    <m:r>
                      <a:rPr lang="vi-VN" i="1" baseline="-25000" dirty="0">
                        <a:latin typeface="Cambria Math" panose="02040503050406030204" pitchFamily="18" charset="0"/>
                      </a:rPr>
                      <m:t>0</m:t>
                    </m:r>
                    <m:r>
                      <a:rPr lang="vi-VN" i="1" dirty="0">
                        <a:latin typeface="Cambria Math" panose="02040503050406030204" pitchFamily="18" charset="0"/>
                      </a:rPr>
                      <m:t>)</m:t>
                    </m:r>
                  </m:oMath>
                </a14:m>
                <a:r>
                  <a:rPr lang="vi-VN" dirty="0"/>
                  <a:t>, với </a:t>
                </a:r>
                <a14:m>
                  <m:oMath xmlns:m="http://schemas.openxmlformats.org/officeDocument/2006/math">
                    <m:r>
                      <a:rPr lang="vi-VN" i="1" dirty="0" smtClean="0">
                        <a:latin typeface="Cambria Math" panose="02040503050406030204" pitchFamily="18" charset="0"/>
                      </a:rPr>
                      <m:t>𝑎</m:t>
                    </m:r>
                    <m:r>
                      <a:rPr lang="vi-VN" i="1" dirty="0" smtClean="0">
                        <a:latin typeface="Cambria Math" panose="02040503050406030204" pitchFamily="18" charset="0"/>
                      </a:rPr>
                      <m:t> − </m:t>
                    </m:r>
                    <m:r>
                      <a:rPr lang="vi-VN" i="1" dirty="0" smtClean="0">
                        <a:latin typeface="Cambria Math" panose="02040503050406030204" pitchFamily="18" charset="0"/>
                      </a:rPr>
                      <m:t>𝑎</m:t>
                    </m:r>
                    <m:r>
                      <a:rPr lang="vi-VN" i="1" baseline="-25000" dirty="0">
                        <a:latin typeface="Cambria Math" panose="02040503050406030204" pitchFamily="18" charset="0"/>
                      </a:rPr>
                      <m:t>0</m:t>
                    </m:r>
                    <m:r>
                      <a:rPr lang="vi-VN" i="1" dirty="0">
                        <a:latin typeface="Cambria Math" panose="02040503050406030204" pitchFamily="18" charset="0"/>
                      </a:rPr>
                      <m:t> ≥ 0</m:t>
                    </m:r>
                  </m:oMath>
                </a14:m>
                <a:r>
                  <a:rPr lang="vi-VN" dirty="0"/>
                  <a:t> và </a:t>
                </a:r>
                <a14:m>
                  <m:oMath xmlns:m="http://schemas.openxmlformats.org/officeDocument/2006/math">
                    <m:r>
                      <a:rPr lang="vi-VN" i="1" dirty="0" smtClean="0">
                        <a:latin typeface="Cambria Math" panose="02040503050406030204" pitchFamily="18" charset="0"/>
                      </a:rPr>
                      <m:t>𝑏</m:t>
                    </m:r>
                    <m:r>
                      <a:rPr lang="vi-VN" i="1" dirty="0" smtClean="0">
                        <a:latin typeface="Cambria Math" panose="02040503050406030204" pitchFamily="18" charset="0"/>
                      </a:rPr>
                      <m:t> − </m:t>
                    </m:r>
                    <m:r>
                      <a:rPr lang="vi-VN" i="1" dirty="0" smtClean="0">
                        <a:latin typeface="Cambria Math" panose="02040503050406030204" pitchFamily="18" charset="0"/>
                      </a:rPr>
                      <m:t>𝑏</m:t>
                    </m:r>
                    <m:r>
                      <a:rPr lang="vi-VN" i="1" baseline="-25000" dirty="0">
                        <a:latin typeface="Cambria Math" panose="02040503050406030204" pitchFamily="18" charset="0"/>
                      </a:rPr>
                      <m:t>0</m:t>
                    </m:r>
                    <m:r>
                      <a:rPr lang="vi-VN" i="1" dirty="0">
                        <a:latin typeface="Cambria Math" panose="02040503050406030204" pitchFamily="18" charset="0"/>
                      </a:rPr>
                      <m:t> ≥ 0</m:t>
                    </m:r>
                  </m:oMath>
                </a14:m>
                <a:r>
                  <a:rPr lang="vi-VN" dirty="0" smtClean="0"/>
                  <a:t>.</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2226469"/>
                <a:ext cx="7886700" cy="3891943"/>
              </a:xfrm>
              <a:blipFill rotWithShape="0">
                <a:blip r:embed="rId3"/>
                <a:stretch>
                  <a:fillRect l="-1314" t="-2504" r="-154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AEDC5BA-C1EB-4A4C-B4B9-108900D66D4C}" type="slidenum">
              <a:rPr lang="en-US" smtClean="0"/>
              <a:t>9</a:t>
            </a:fld>
            <a:endParaRPr lang="en-US"/>
          </a:p>
        </p:txBody>
      </p:sp>
    </p:spTree>
    <p:extLst>
      <p:ext uri="{BB962C8B-B14F-4D97-AF65-F5344CB8AC3E}">
        <p14:creationId xmlns:p14="http://schemas.microsoft.com/office/powerpoint/2010/main" val="2512997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759</TotalTime>
  <Words>1514</Words>
  <Application>Microsoft Office PowerPoint</Application>
  <PresentationFormat>On-screen Show (4:3)</PresentationFormat>
  <Paragraphs>165</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Wingdings</vt:lpstr>
      <vt:lpstr>Office Theme</vt:lpstr>
      <vt:lpstr>SO SÁNH HAI PHƯƠNG PHÁP THU GỌN TẬP HUẤN LUYỆN RHC VÀ NAIVE RANKING TRONG PHÂN LỚP  DỮ LIỆU CHUỖI THỜI GIAN</vt:lpstr>
      <vt:lpstr>Nội Dung</vt:lpstr>
      <vt:lpstr>Giới thiệu</vt:lpstr>
      <vt:lpstr>Giới thiệu</vt:lpstr>
      <vt:lpstr>Giới thiệu</vt:lpstr>
      <vt:lpstr>Cơ sở lý thuyết</vt:lpstr>
      <vt:lpstr>Độ đo xoắn thời gian động</vt:lpstr>
      <vt:lpstr> Độ đo xoắn thời gian động</vt:lpstr>
      <vt:lpstr>Độ đo xoắn thời gian động</vt:lpstr>
      <vt:lpstr>Giải thuật phân lớp k-NN</vt:lpstr>
      <vt:lpstr>Công trình liên quan</vt:lpstr>
      <vt:lpstr>Phương pháp thu gọn Naïve Rank</vt:lpstr>
      <vt:lpstr>Phương pháp thu gọn Naïve Rank</vt:lpstr>
      <vt:lpstr>Phương pháp thu gọn RHC</vt:lpstr>
      <vt:lpstr>Phương pháp thu gọn RHC</vt:lpstr>
      <vt:lpstr>PowerPoint Presentation</vt:lpstr>
      <vt:lpstr>Phương pháp thu gọn dRHC</vt:lpstr>
      <vt:lpstr>Phương pháp thu gọn dRHC</vt:lpstr>
      <vt:lpstr>Giải pháp thực hiện</vt:lpstr>
      <vt:lpstr>Kế hoạch thực hiện</vt:lpstr>
      <vt:lpstr>Thank you 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DuongNguyen</dc:creator>
  <cp:lastModifiedBy>DuongNguyen</cp:lastModifiedBy>
  <cp:revision>74</cp:revision>
  <dcterms:created xsi:type="dcterms:W3CDTF">2018-01-01T08:45:47Z</dcterms:created>
  <dcterms:modified xsi:type="dcterms:W3CDTF">2018-01-04T00:06:33Z</dcterms:modified>
</cp:coreProperties>
</file>